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56" r:id="rId5"/>
    <p:sldId id="1724" r:id="rId6"/>
    <p:sldId id="1717" r:id="rId7"/>
    <p:sldId id="264" r:id="rId8"/>
    <p:sldId id="1718" r:id="rId9"/>
    <p:sldId id="1719" r:id="rId10"/>
    <p:sldId id="1721" r:id="rId11"/>
    <p:sldId id="1725" r:id="rId12"/>
    <p:sldId id="1726" r:id="rId13"/>
    <p:sldId id="1727" r:id="rId14"/>
    <p:sldId id="1728" r:id="rId15"/>
    <p:sldId id="1730" r:id="rId16"/>
    <p:sldId id="1729" r:id="rId17"/>
    <p:sldId id="1731" r:id="rId18"/>
    <p:sldId id="278" r:id="rId19"/>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49" autoAdjust="0"/>
    <p:restoredTop sz="97505"/>
  </p:normalViewPr>
  <p:slideViewPr>
    <p:cSldViewPr>
      <p:cViewPr varScale="1">
        <p:scale>
          <a:sx n="155" d="100"/>
          <a:sy n="155" d="100"/>
        </p:scale>
        <p:origin x="180" y="22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2/5/2025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r>
              <a:rPr lang="en-US"/>
              <a:t>05/02/2025</a:t>
            </a:r>
          </a:p>
        </p:txBody>
      </p:sp>
      <p:sp>
        <p:nvSpPr>
          <p:cNvPr id="7" name="Footer Placeholder 7"/>
          <p:cNvSpPr>
            <a:spLocks noGrp="1"/>
          </p:cNvSpPr>
          <p:nvPr>
            <p:ph type="ftr" sz="quarter" idx="11"/>
          </p:nvPr>
        </p:nvSpPr>
        <p:spPr bwMode="auto"/>
        <p:txBody>
          <a:bodyPr/>
          <a:lstStyle/>
          <a:p>
            <a:pPr>
              <a:defRPr/>
            </a:pPr>
            <a:r>
              <a:rPr lang="en-GB"/>
              <a:t>78th Meeting of the INTC </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en-US"/>
              <a:t>05/02/2025</a:t>
            </a:r>
          </a:p>
        </p:txBody>
      </p:sp>
      <p:sp>
        <p:nvSpPr>
          <p:cNvPr id="8" name="Footer Placeholder 7"/>
          <p:cNvSpPr>
            <a:spLocks noGrp="1"/>
          </p:cNvSpPr>
          <p:nvPr>
            <p:ph type="ftr" sz="quarter" idx="15"/>
          </p:nvPr>
        </p:nvSpPr>
        <p:spPr bwMode="auto"/>
        <p:txBody>
          <a:bodyPr/>
          <a:lstStyle/>
          <a:p>
            <a:pPr>
              <a:defRPr/>
            </a:pPr>
            <a:r>
              <a:rPr lang="en-GB"/>
              <a:t>78th Meeting of the INTC </a:t>
            </a: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05/02/2025</a:t>
            </a:r>
          </a:p>
        </p:txBody>
      </p:sp>
      <p:sp>
        <p:nvSpPr>
          <p:cNvPr id="7" name="Footer Placeholder 7"/>
          <p:cNvSpPr>
            <a:spLocks noGrp="1"/>
          </p:cNvSpPr>
          <p:nvPr>
            <p:ph type="ftr" sz="quarter" idx="15"/>
          </p:nvPr>
        </p:nvSpPr>
        <p:spPr bwMode="auto"/>
        <p:txBody>
          <a:bodyPr/>
          <a:lstStyle/>
          <a:p>
            <a:pPr>
              <a:defRPr/>
            </a:pPr>
            <a:r>
              <a:rPr lang="en-GB"/>
              <a:t>78th Meeting of the INTC </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05/02/2025</a:t>
            </a:r>
          </a:p>
        </p:txBody>
      </p:sp>
      <p:sp>
        <p:nvSpPr>
          <p:cNvPr id="7" name="Footer Placeholder 7"/>
          <p:cNvSpPr>
            <a:spLocks noGrp="1"/>
          </p:cNvSpPr>
          <p:nvPr>
            <p:ph type="ftr" sz="quarter" idx="15"/>
          </p:nvPr>
        </p:nvSpPr>
        <p:spPr bwMode="auto"/>
        <p:txBody>
          <a:bodyPr/>
          <a:lstStyle/>
          <a:p>
            <a:pPr>
              <a:defRPr/>
            </a:pPr>
            <a:r>
              <a:rPr lang="en-GB"/>
              <a:t>78th Meeting of the INTC </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en-US"/>
              <a:t>05/02/2025</a:t>
            </a:r>
          </a:p>
        </p:txBody>
      </p:sp>
      <p:sp>
        <p:nvSpPr>
          <p:cNvPr id="9" name="Footer Placeholder 5"/>
          <p:cNvSpPr>
            <a:spLocks noGrp="1"/>
          </p:cNvSpPr>
          <p:nvPr>
            <p:ph type="ftr" sz="quarter" idx="16"/>
          </p:nvPr>
        </p:nvSpPr>
        <p:spPr bwMode="auto"/>
        <p:txBody>
          <a:bodyPr/>
          <a:lstStyle/>
          <a:p>
            <a:pPr>
              <a:defRPr/>
            </a:pPr>
            <a:r>
              <a:rPr lang="en-GB"/>
              <a:t>78th Meeting of the INTC </a:t>
            </a: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en-US"/>
              <a:t>05/02/2025</a:t>
            </a:r>
          </a:p>
        </p:txBody>
      </p:sp>
      <p:sp>
        <p:nvSpPr>
          <p:cNvPr id="12" name="Footer Placeholder 5"/>
          <p:cNvSpPr>
            <a:spLocks noGrp="1"/>
          </p:cNvSpPr>
          <p:nvPr>
            <p:ph type="ftr" sz="quarter" idx="18"/>
          </p:nvPr>
        </p:nvSpPr>
        <p:spPr bwMode="auto"/>
        <p:txBody>
          <a:bodyPr/>
          <a:lstStyle/>
          <a:p>
            <a:pPr>
              <a:defRPr/>
            </a:pPr>
            <a:r>
              <a:rPr lang="en-GB"/>
              <a:t>78th Meeting of the INTC </a:t>
            </a: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en-US"/>
              <a:t>05/02/2025</a:t>
            </a:r>
          </a:p>
        </p:txBody>
      </p:sp>
      <p:sp>
        <p:nvSpPr>
          <p:cNvPr id="9" name="Footer Placeholder 3"/>
          <p:cNvSpPr>
            <a:spLocks noGrp="1"/>
          </p:cNvSpPr>
          <p:nvPr>
            <p:ph type="ftr" sz="quarter" idx="17"/>
          </p:nvPr>
        </p:nvSpPr>
        <p:spPr bwMode="auto"/>
        <p:txBody>
          <a:bodyPr/>
          <a:lstStyle/>
          <a:p>
            <a:pPr>
              <a:defRPr/>
            </a:pPr>
            <a:r>
              <a:rPr lang="en-GB"/>
              <a:t>78th Meeting of the INTC </a:t>
            </a: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en-US"/>
              <a:t>05/02/2025</a:t>
            </a:r>
          </a:p>
        </p:txBody>
      </p:sp>
      <p:sp>
        <p:nvSpPr>
          <p:cNvPr id="7" name="Footer Placeholder 7"/>
          <p:cNvSpPr>
            <a:spLocks noGrp="1"/>
          </p:cNvSpPr>
          <p:nvPr>
            <p:ph type="ftr" sz="quarter" idx="11"/>
          </p:nvPr>
        </p:nvSpPr>
        <p:spPr bwMode="auto"/>
        <p:txBody>
          <a:bodyPr/>
          <a:lstStyle/>
          <a:p>
            <a:pPr>
              <a:defRPr/>
            </a:pPr>
            <a:r>
              <a:rPr lang="en-GB"/>
              <a:t>78th Meeting of the INTC </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en-US"/>
              <a:t>05/02/2025</a:t>
            </a:r>
          </a:p>
        </p:txBody>
      </p:sp>
      <p:sp>
        <p:nvSpPr>
          <p:cNvPr id="5" name="Footer Placeholder 5"/>
          <p:cNvSpPr>
            <a:spLocks noGrp="1"/>
          </p:cNvSpPr>
          <p:nvPr>
            <p:ph type="ftr" sz="quarter" idx="11"/>
          </p:nvPr>
        </p:nvSpPr>
        <p:spPr bwMode="auto"/>
        <p:txBody>
          <a:bodyPr/>
          <a:lstStyle/>
          <a:p>
            <a:pPr>
              <a:defRPr/>
            </a:pPr>
            <a:r>
              <a:rPr lang="en-GB"/>
              <a:t>78th Meeting of the INTC </a:t>
            </a: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C9266-A4AC-E7A5-3CAD-27D1FBEDEC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410ED7-3608-3036-64ED-3E074823CB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C8C87A-CFF1-C103-51C1-FB939C247FED}"/>
              </a:ext>
            </a:extLst>
          </p:cNvPr>
          <p:cNvSpPr>
            <a:spLocks noGrp="1"/>
          </p:cNvSpPr>
          <p:nvPr>
            <p:ph type="dt" sz="half" idx="10"/>
          </p:nvPr>
        </p:nvSpPr>
        <p:spPr/>
        <p:txBody>
          <a:bodyPr/>
          <a:lstStyle/>
          <a:p>
            <a:r>
              <a:rPr lang="en-US"/>
              <a:t>05/02/2025</a:t>
            </a:r>
            <a:endParaRPr lang="en-GB"/>
          </a:p>
        </p:txBody>
      </p:sp>
      <p:sp>
        <p:nvSpPr>
          <p:cNvPr id="5" name="Footer Placeholder 4">
            <a:extLst>
              <a:ext uri="{FF2B5EF4-FFF2-40B4-BE49-F238E27FC236}">
                <a16:creationId xmlns:a16="http://schemas.microsoft.com/office/drawing/2014/main" id="{8C93E2B7-6904-F0B9-84B5-4DE92944D928}"/>
              </a:ext>
            </a:extLst>
          </p:cNvPr>
          <p:cNvSpPr>
            <a:spLocks noGrp="1"/>
          </p:cNvSpPr>
          <p:nvPr>
            <p:ph type="ftr" sz="quarter" idx="11"/>
          </p:nvPr>
        </p:nvSpPr>
        <p:spPr/>
        <p:txBody>
          <a:bodyPr/>
          <a:lstStyle/>
          <a:p>
            <a:r>
              <a:rPr lang="en-GB"/>
              <a:t>78th Meeting of the INTC </a:t>
            </a:r>
          </a:p>
        </p:txBody>
      </p:sp>
      <p:sp>
        <p:nvSpPr>
          <p:cNvPr id="6" name="Slide Number Placeholder 5">
            <a:extLst>
              <a:ext uri="{FF2B5EF4-FFF2-40B4-BE49-F238E27FC236}">
                <a16:creationId xmlns:a16="http://schemas.microsoft.com/office/drawing/2014/main" id="{2C69B420-584D-C871-6F18-D29A66F9996D}"/>
              </a:ext>
            </a:extLst>
          </p:cNvPr>
          <p:cNvSpPr>
            <a:spLocks noGrp="1"/>
          </p:cNvSpPr>
          <p:nvPr>
            <p:ph type="sldNum" sz="quarter" idx="12"/>
          </p:nvPr>
        </p:nvSpPr>
        <p:spPr/>
        <p:txBody>
          <a:bodyPr/>
          <a:lstStyle/>
          <a:p>
            <a:fld id="{93DE5040-5458-4E24-B43F-B6421CAB59D5}" type="slidenum">
              <a:rPr lang="en-GB" smtClean="0"/>
              <a:t>‹#›</a:t>
            </a:fld>
            <a:endParaRPr lang="en-GB"/>
          </a:p>
        </p:txBody>
      </p:sp>
    </p:spTree>
    <p:extLst>
      <p:ext uri="{BB962C8B-B14F-4D97-AF65-F5344CB8AC3E}">
        <p14:creationId xmlns:p14="http://schemas.microsoft.com/office/powerpoint/2010/main" val="332672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cstate="print">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en-US"/>
              <a:t>05/02/2025</a:t>
            </a:r>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a:t>78th Meeting of the INTC </a:t>
            </a: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r>
              <a:rPr lang="en-US"/>
              <a:t>05/02/2025</a:t>
            </a:r>
          </a:p>
        </p:txBody>
      </p:sp>
      <p:sp>
        <p:nvSpPr>
          <p:cNvPr id="7" name="Footer Placeholder 11"/>
          <p:cNvSpPr>
            <a:spLocks noGrp="1"/>
          </p:cNvSpPr>
          <p:nvPr>
            <p:ph type="ftr" sz="quarter" idx="11"/>
          </p:nvPr>
        </p:nvSpPr>
        <p:spPr bwMode="auto"/>
        <p:txBody>
          <a:bodyPr/>
          <a:lstStyle/>
          <a:p>
            <a:pPr>
              <a:defRPr/>
            </a:pPr>
            <a:r>
              <a:rPr lang="en-GB"/>
              <a:t>78th Meeting of the INTC </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r>
              <a:rPr lang="en-US"/>
              <a:t>05/02/2025</a:t>
            </a:r>
          </a:p>
        </p:txBody>
      </p:sp>
      <p:sp>
        <p:nvSpPr>
          <p:cNvPr id="6" name="Footer Placeholder 11"/>
          <p:cNvSpPr>
            <a:spLocks noGrp="1"/>
          </p:cNvSpPr>
          <p:nvPr>
            <p:ph type="ftr" sz="quarter" idx="11"/>
          </p:nvPr>
        </p:nvSpPr>
        <p:spPr bwMode="auto"/>
        <p:txBody>
          <a:bodyPr/>
          <a:lstStyle/>
          <a:p>
            <a:pPr>
              <a:defRPr/>
            </a:pPr>
            <a:r>
              <a:rPr lang="en-GB"/>
              <a:t>78th Meeting of the INTC </a:t>
            </a: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en-US"/>
              <a:t>05/02/2025</a:t>
            </a:r>
          </a:p>
        </p:txBody>
      </p:sp>
      <p:sp>
        <p:nvSpPr>
          <p:cNvPr id="7" name="Footer Placeholder 11"/>
          <p:cNvSpPr>
            <a:spLocks noGrp="1"/>
          </p:cNvSpPr>
          <p:nvPr>
            <p:ph type="ftr" sz="quarter" idx="11"/>
          </p:nvPr>
        </p:nvSpPr>
        <p:spPr bwMode="auto"/>
        <p:txBody>
          <a:bodyPr/>
          <a:lstStyle/>
          <a:p>
            <a:pPr>
              <a:defRPr/>
            </a:pPr>
            <a:r>
              <a:rPr lang="en-GB"/>
              <a:t>78th Meeting of the INTC </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en-US"/>
              <a:t>05/02/2025</a:t>
            </a:r>
          </a:p>
        </p:txBody>
      </p:sp>
      <p:sp>
        <p:nvSpPr>
          <p:cNvPr id="8" name="Footer Placeholder 8"/>
          <p:cNvSpPr>
            <a:spLocks noGrp="1"/>
          </p:cNvSpPr>
          <p:nvPr>
            <p:ph type="ftr" sz="quarter" idx="11"/>
          </p:nvPr>
        </p:nvSpPr>
        <p:spPr bwMode="auto"/>
        <p:txBody>
          <a:bodyPr/>
          <a:lstStyle/>
          <a:p>
            <a:pPr>
              <a:defRPr/>
            </a:pPr>
            <a:r>
              <a:rPr lang="en-GB"/>
              <a:t>78th Meeting of the INTC </a:t>
            </a: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en-US"/>
              <a:t>05/02/2025</a:t>
            </a:r>
          </a:p>
        </p:txBody>
      </p:sp>
      <p:sp>
        <p:nvSpPr>
          <p:cNvPr id="10" name="Footer Placeholder 10"/>
          <p:cNvSpPr>
            <a:spLocks noGrp="1"/>
          </p:cNvSpPr>
          <p:nvPr>
            <p:ph type="ftr" sz="quarter" idx="11"/>
          </p:nvPr>
        </p:nvSpPr>
        <p:spPr bwMode="auto"/>
        <p:txBody>
          <a:bodyPr/>
          <a:lstStyle/>
          <a:p>
            <a:pPr>
              <a:defRPr/>
            </a:pPr>
            <a:r>
              <a:rPr lang="en-GB"/>
              <a:t>78th Meeting of the INTC </a:t>
            </a: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microsoft.com/office/2007/relationships/hdphoto" Target="../media/hdphoto1.wdp"/><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r>
              <a:rPr lang="en-US"/>
              <a:t>05/02/2025</a:t>
            </a:r>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GB"/>
              <a:t>78th Meeting of the INTC </a:t>
            </a:r>
            <a:endParaRPr lang="en-US"/>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2" cstate="print">
            <a:biLevel thresh="25000"/>
            <a:extLst>
              <a:ext uri="{BEBA8EAE-BF5A-486C-A8C5-ECC9F3942E4B}">
                <a14:imgProps xmlns:a14="http://schemas.microsoft.com/office/drawing/2010/main">
                  <a14:imgLayer r:embed="rId23">
                    <a14:imgEffect>
                      <a14:saturation sat="0"/>
                    </a14:imgEffect>
                  </a14:imgLayer>
                </a14:imgProps>
              </a:ext>
              <a:ext uri="{28A0092B-C50C-407E-A947-70E740481C1C}">
                <a14:useLocalDpi xmlns:a14="http://schemas.microsoft.com/office/drawing/2010/main"/>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 id="2147483671" r:id="rId19"/>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indico.cern.ch/event/1469359/contributions/6233083/attachments/3005480/5297618/The%20future%20of%20the%20ISOLDE%20Complex%20_%20Chamonix%2029_01_2024%20_%20ES%20_final.pdf" TargetMode="External"/><Relationship Id="rId1" Type="http://schemas.openxmlformats.org/officeDocument/2006/relationships/slideLayout" Target="../slideLayouts/slideLayout4.xml"/><Relationship Id="rId4" Type="http://schemas.openxmlformats.org/officeDocument/2006/relationships/image" Target="../media/image20.tm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9.xml"/><Relationship Id="rId6" Type="http://schemas.openxmlformats.org/officeDocument/2006/relationships/image" Target="../media/image11.jpeg"/><Relationship Id="rId11" Type="http://schemas.openxmlformats.org/officeDocument/2006/relationships/image" Target="../media/image6.pn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3429000"/>
            <a:ext cx="11376025" cy="1944215"/>
          </a:xfrm>
        </p:spPr>
        <p:txBody>
          <a:bodyPr/>
          <a:lstStyle/>
          <a:p>
            <a:pPr>
              <a:defRPr/>
            </a:pPr>
            <a:r>
              <a:rPr lang="en-GB" dirty="0"/>
              <a:t>ISOLDE Technical Report</a:t>
            </a:r>
            <a:br>
              <a:rPr lang="en-GB" dirty="0"/>
            </a:br>
            <a:br>
              <a:rPr lang="en-GB" dirty="0"/>
            </a:br>
            <a:r>
              <a:rPr lang="en-GB" sz="2800" b="0" dirty="0"/>
              <a:t>78</a:t>
            </a:r>
            <a:r>
              <a:rPr lang="en-GB" sz="2800" b="0" baseline="30000" dirty="0"/>
              <a:t>th</a:t>
            </a:r>
            <a:r>
              <a:rPr lang="en-GB" sz="2800" b="0" dirty="0"/>
              <a:t> Meeting of the INTC – 05/02/2025</a:t>
            </a:r>
            <a:br>
              <a:rPr lang="en-GB" b="0" dirty="0"/>
            </a:br>
            <a:endParaRPr lang="en-GB" dirty="0"/>
          </a:p>
        </p:txBody>
      </p:sp>
      <p:sp>
        <p:nvSpPr>
          <p:cNvPr id="5" name="Subtitle 2"/>
          <p:cNvSpPr>
            <a:spLocks noGrp="1"/>
          </p:cNvSpPr>
          <p:nvPr>
            <p:ph type="subTitle" idx="1"/>
          </p:nvPr>
        </p:nvSpPr>
        <p:spPr bwMode="auto"/>
        <p:txBody>
          <a:bodyPr/>
          <a:lstStyle/>
          <a:p>
            <a:pPr algn="l">
              <a:defRPr/>
            </a:pPr>
            <a:r>
              <a:rPr lang="en-US" sz="1800" dirty="0"/>
              <a:t>Joachim Vollaire (Technical Coordinator) on behalf of ISOLDE Technical Teams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8DBAAE1-43B3-35A9-C8F2-6675B00E036E}"/>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A71577D2-07B4-44E4-478E-1B31829E042B}"/>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76B7856D-7F14-D219-4805-CBABF5A6DDA9}"/>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graphicFrame>
        <p:nvGraphicFramePr>
          <p:cNvPr id="7" name="Table 6">
            <a:extLst>
              <a:ext uri="{FF2B5EF4-FFF2-40B4-BE49-F238E27FC236}">
                <a16:creationId xmlns:a16="http://schemas.microsoft.com/office/drawing/2014/main" id="{34EEE14C-C8E8-A74F-AB2C-D01EFA698775}"/>
              </a:ext>
            </a:extLst>
          </p:cNvPr>
          <p:cNvGraphicFramePr>
            <a:graphicFrameLocks noGrp="1"/>
          </p:cNvGraphicFramePr>
          <p:nvPr>
            <p:extLst>
              <p:ext uri="{D42A27DB-BD31-4B8C-83A1-F6EECF244321}">
                <p14:modId xmlns:p14="http://schemas.microsoft.com/office/powerpoint/2010/main" val="3611454947"/>
              </p:ext>
            </p:extLst>
          </p:nvPr>
        </p:nvGraphicFramePr>
        <p:xfrm>
          <a:off x="96187" y="260648"/>
          <a:ext cx="11999626" cy="5402880"/>
        </p:xfrm>
        <a:graphic>
          <a:graphicData uri="http://schemas.openxmlformats.org/drawingml/2006/table">
            <a:tbl>
              <a:tblPr firstRow="1" bandRow="1">
                <a:noFill/>
                <a:tableStyleId>{00A15C55-8517-42AA-B614-E9B94910E393}</a:tableStyleId>
              </a:tblPr>
              <a:tblGrid>
                <a:gridCol w="352049">
                  <a:extLst>
                    <a:ext uri="{9D8B030D-6E8A-4147-A177-3AD203B41FA5}">
                      <a16:colId xmlns:a16="http://schemas.microsoft.com/office/drawing/2014/main" val="294043924"/>
                    </a:ext>
                  </a:extLst>
                </a:gridCol>
                <a:gridCol w="2385499">
                  <a:extLst>
                    <a:ext uri="{9D8B030D-6E8A-4147-A177-3AD203B41FA5}">
                      <a16:colId xmlns:a16="http://schemas.microsoft.com/office/drawing/2014/main" val="108069790"/>
                    </a:ext>
                  </a:extLst>
                </a:gridCol>
                <a:gridCol w="3612606">
                  <a:extLst>
                    <a:ext uri="{9D8B030D-6E8A-4147-A177-3AD203B41FA5}">
                      <a16:colId xmlns:a16="http://schemas.microsoft.com/office/drawing/2014/main" val="2823078788"/>
                    </a:ext>
                  </a:extLst>
                </a:gridCol>
                <a:gridCol w="5649472">
                  <a:extLst>
                    <a:ext uri="{9D8B030D-6E8A-4147-A177-3AD203B41FA5}">
                      <a16:colId xmlns:a16="http://schemas.microsoft.com/office/drawing/2014/main" val="996680822"/>
                    </a:ext>
                  </a:extLst>
                </a:gridCol>
              </a:tblGrid>
              <a:tr h="127903">
                <a:tc>
                  <a:txBody>
                    <a:bodyPr/>
                    <a:lstStyle/>
                    <a:p>
                      <a:endParaRPr lang="en-US" sz="1300" noProof="0" dirty="0">
                        <a:solidFill>
                          <a:schemeClr val="tx1"/>
                        </a:solidFill>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1300" noProof="0" dirty="0">
                          <a:solidFill>
                            <a:schemeClr val="tx1"/>
                          </a:solidFill>
                        </a:rPr>
                        <a:t>Request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1300" noProof="0" dirty="0">
                          <a:solidFill>
                            <a:schemeClr val="tx1"/>
                          </a:solidFill>
                        </a:rPr>
                        <a:t>Technical Scope</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1300" noProof="0" dirty="0">
                          <a:solidFill>
                            <a:schemeClr val="tx1"/>
                          </a:solidFill>
                        </a:rPr>
                        <a:t>Motivation / Implications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835792642"/>
                  </a:ext>
                </a:extLst>
              </a:tr>
              <a:tr h="370840">
                <a:tc>
                  <a:txBody>
                    <a:bodyPr/>
                    <a:lstStyle/>
                    <a:p>
                      <a:r>
                        <a:rPr lang="en-US" sz="1300" noProof="0" dirty="0"/>
                        <a:t>9</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Fixing REXTRAP discharges and cooler/buncher improvement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QUEST to identify the source of the discharges in the REXTRAP and improve the performance of the ISCOOL.</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Limitation in the transmission through the REXTRAP and the ISCOOL cooler/buncher resulting in lower beam intensities to users.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62727135"/>
                  </a:ext>
                </a:extLst>
              </a:tr>
              <a:tr h="268824">
                <a:tc>
                  <a:txBody>
                    <a:bodyPr/>
                    <a:lstStyle/>
                    <a:p>
                      <a:r>
                        <a:rPr lang="en-US" sz="1300" noProof="0" dirty="0"/>
                        <a:t>10</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NEG pumping upstream of CM1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Purchasing and installation of a NEG cartridge next to CM1.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Improve the vacuum pressure upstream of CM1 reducing the contamination and the degradation in performance of the SRF cavities. Higher beam energies and lower maintenance cost.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16800029"/>
                  </a:ext>
                </a:extLst>
              </a:tr>
              <a:tr h="229722">
                <a:tc>
                  <a:txBody>
                    <a:bodyPr/>
                    <a:lstStyle/>
                    <a:p>
                      <a:r>
                        <a:rPr lang="en-US" sz="1300" noProof="0" dirty="0"/>
                        <a:t>11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QUEST for RF and beam dynamics studies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QUEST to initiate the beam dynamics studies for a future normal conducting upgrade of REX.</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The REX RF cavities are ageing will need to be replaced in the future. The design and manufacturing of these structures takes years, and the initial studies need to be launched soon to be ready if one of these cavities fail.</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6871246"/>
                  </a:ext>
                </a:extLst>
              </a:tr>
              <a:tr h="229722">
                <a:tc>
                  <a:txBody>
                    <a:bodyPr/>
                    <a:lstStyle/>
                    <a:p>
                      <a:r>
                        <a:rPr lang="en-US" sz="1300" noProof="0" dirty="0"/>
                        <a:t>12</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Consolidation of the 202 MHz RF amplifier and LLRF</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Replacement of the existing 202 MHz amplifier and LLRF by a solid-state amplifier and a digital LLRF system.</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Delaying the consolidation could lead to complete failure of the amplifier with a considerable downtime for repair. It will also allow to lower the energy consumption and to reduce the set-up time of the accelerator.</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24447127"/>
                  </a:ext>
                </a:extLst>
              </a:tr>
              <a:tr h="246211">
                <a:tc>
                  <a:txBody>
                    <a:bodyPr/>
                    <a:lstStyle/>
                    <a:p>
                      <a:r>
                        <a:rPr lang="en-US" sz="1300" noProof="0" dirty="0"/>
                        <a:t>13</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Consolidation of cryomodule 1 (CM1)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Transport of the CM1 to SM18, dismounting and reprocessing of all the cavities, possible replacement of the most degraded ones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Degraded operations with the gradient of the cavities in CM1 at ~ 55 % of nominal limiting the beam energy and imposing constrains on the experimental program of the facility.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08895745"/>
                  </a:ext>
                </a:extLst>
              </a:tr>
              <a:tr h="158769">
                <a:tc>
                  <a:txBody>
                    <a:bodyPr/>
                    <a:lstStyle/>
                    <a:p>
                      <a:r>
                        <a:rPr lang="en-US" sz="1300" noProof="0" dirty="0"/>
                        <a:t>14</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Construction of a spare cryomodule (CM5)</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Procurement of the CM’s vacuum vessel, helium vessel, thermal shield and supporting frame. Assembly of a full spare cryomodule.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300" noProof="0" dirty="0"/>
                        <a:t>Enable the future consolidation of CM2, CM3 and CM4 without impact on the physics program (YETS not long enough without a spare CM). Reduce the impact of physics in case of failure of a solenoid or cavity component.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14881405"/>
                  </a:ext>
                </a:extLst>
              </a:tr>
              <a:tr h="158769">
                <a:tc>
                  <a:txBody>
                    <a:bodyPr/>
                    <a:lstStyle/>
                    <a:p>
                      <a:r>
                        <a:rPr lang="en-US" sz="1300" noProof="0" dirty="0"/>
                        <a:t>15</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Integration of 2kL </a:t>
                      </a:r>
                      <a:r>
                        <a:rPr lang="en-US" sz="1300" noProof="0" dirty="0" err="1"/>
                        <a:t>LHe</a:t>
                      </a:r>
                      <a:r>
                        <a:rPr lang="en-US" sz="1300" noProof="0" dirty="0"/>
                        <a:t> dewar in the </a:t>
                      </a:r>
                      <a:r>
                        <a:rPr lang="en-US" sz="1300" noProof="0" dirty="0" err="1"/>
                        <a:t>cryoplant</a:t>
                      </a:r>
                      <a:endParaRPr lang="en-US" sz="1300" noProof="0" dirty="0"/>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Integration and commissioning of the 2kL </a:t>
                      </a:r>
                      <a:r>
                        <a:rPr lang="en-US" sz="1300" noProof="0" dirty="0" err="1"/>
                        <a:t>LHe</a:t>
                      </a:r>
                      <a:r>
                        <a:rPr lang="en-US" sz="1300" noProof="0" dirty="0"/>
                        <a:t> dewar.</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Minimize the impact on the SRF cavities in case of non-scheduled interruption of the </a:t>
                      </a:r>
                      <a:r>
                        <a:rPr lang="en-US" sz="1300" noProof="0" dirty="0" err="1"/>
                        <a:t>cryoplant</a:t>
                      </a:r>
                      <a:r>
                        <a:rPr lang="en-US" sz="1300" noProof="0" dirty="0"/>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1709656"/>
                  </a:ext>
                </a:extLst>
              </a:tr>
              <a:tr h="158769">
                <a:tc>
                  <a:txBody>
                    <a:bodyPr/>
                    <a:lstStyle/>
                    <a:p>
                      <a:r>
                        <a:rPr lang="en-US" sz="1300" noProof="0" dirty="0"/>
                        <a:t>16</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Study and design of LN2 cooling system for CMs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300" noProof="0" dirty="0"/>
                        <a:t>Study and design of a LN2 cooling system that can be used to maintain CMs at ~90K during the YETS.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noProof="0" dirty="0"/>
                        <a:t>Slow down the degradation in performance of the SRF cavities and the impact on the maximum beam energy and the experimental program of the facility. Reduce the maintenance needs of the CMs.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17662527"/>
                  </a:ext>
                </a:extLst>
              </a:tr>
            </a:tbl>
          </a:graphicData>
        </a:graphic>
      </p:graphicFrame>
    </p:spTree>
    <p:extLst>
      <p:ext uri="{BB962C8B-B14F-4D97-AF65-F5344CB8AC3E}">
        <p14:creationId xmlns:p14="http://schemas.microsoft.com/office/powerpoint/2010/main" val="2561750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5FDDB4-4CCF-EF66-A6F2-36E953277134}"/>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BD967821-AEA6-7CB3-E2CF-274B92B36CF7}"/>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9409C1DA-4227-942F-544D-3EF44CE72420}"/>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2712FB2D-C118-72EC-4DD3-2BB4EE298E07}"/>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graphicFrame>
        <p:nvGraphicFramePr>
          <p:cNvPr id="7" name="Table 6">
            <a:extLst>
              <a:ext uri="{FF2B5EF4-FFF2-40B4-BE49-F238E27FC236}">
                <a16:creationId xmlns:a16="http://schemas.microsoft.com/office/drawing/2014/main" id="{03AE67B7-CF50-952B-6E5F-5CE8BFBACC10}"/>
              </a:ext>
            </a:extLst>
          </p:cNvPr>
          <p:cNvGraphicFramePr>
            <a:graphicFrameLocks noGrp="1"/>
          </p:cNvGraphicFramePr>
          <p:nvPr>
            <p:extLst>
              <p:ext uri="{D42A27DB-BD31-4B8C-83A1-F6EECF244321}">
                <p14:modId xmlns:p14="http://schemas.microsoft.com/office/powerpoint/2010/main" val="3827237654"/>
              </p:ext>
            </p:extLst>
          </p:nvPr>
        </p:nvGraphicFramePr>
        <p:xfrm>
          <a:off x="96186" y="1306516"/>
          <a:ext cx="11999627" cy="2341200"/>
        </p:xfrm>
        <a:graphic>
          <a:graphicData uri="http://schemas.openxmlformats.org/drawingml/2006/table">
            <a:tbl>
              <a:tblPr firstRow="1" bandRow="1">
                <a:noFill/>
                <a:tableStyleId>{00A15C55-8517-42AA-B614-E9B94910E393}</a:tableStyleId>
              </a:tblPr>
              <a:tblGrid>
                <a:gridCol w="365540">
                  <a:extLst>
                    <a:ext uri="{9D8B030D-6E8A-4147-A177-3AD203B41FA5}">
                      <a16:colId xmlns:a16="http://schemas.microsoft.com/office/drawing/2014/main" val="3157444008"/>
                    </a:ext>
                  </a:extLst>
                </a:gridCol>
                <a:gridCol w="2372008">
                  <a:extLst>
                    <a:ext uri="{9D8B030D-6E8A-4147-A177-3AD203B41FA5}">
                      <a16:colId xmlns:a16="http://schemas.microsoft.com/office/drawing/2014/main" val="52901395"/>
                    </a:ext>
                  </a:extLst>
                </a:gridCol>
                <a:gridCol w="4155540">
                  <a:extLst>
                    <a:ext uri="{9D8B030D-6E8A-4147-A177-3AD203B41FA5}">
                      <a16:colId xmlns:a16="http://schemas.microsoft.com/office/drawing/2014/main" val="2823078788"/>
                    </a:ext>
                  </a:extLst>
                </a:gridCol>
                <a:gridCol w="5106539">
                  <a:extLst>
                    <a:ext uri="{9D8B030D-6E8A-4147-A177-3AD203B41FA5}">
                      <a16:colId xmlns:a16="http://schemas.microsoft.com/office/drawing/2014/main" val="996680822"/>
                    </a:ext>
                  </a:extLst>
                </a:gridCol>
              </a:tblGrid>
              <a:tr h="127903">
                <a:tc>
                  <a:txBody>
                    <a:bodyPr/>
                    <a:lstStyle/>
                    <a:p>
                      <a:endParaRPr lang="en-CH" sz="1300" dirty="0">
                        <a:solidFill>
                          <a:schemeClr val="tx1"/>
                        </a:solidFill>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GB" sz="1300" dirty="0">
                          <a:solidFill>
                            <a:schemeClr val="tx1"/>
                          </a:solidFill>
                        </a:rPr>
                        <a:t>Request</a:t>
                      </a:r>
                      <a:endParaRPr lang="en-CH" sz="1300" dirty="0">
                        <a:solidFill>
                          <a:schemeClr val="tx1"/>
                        </a:solidFill>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300" dirty="0">
                          <a:solidFill>
                            <a:schemeClr val="tx1"/>
                          </a:solidFill>
                        </a:rPr>
                        <a:t>Technical Scope</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300" dirty="0">
                          <a:solidFill>
                            <a:schemeClr val="tx1"/>
                          </a:solidFill>
                        </a:rPr>
                        <a:t>Motivation / Implications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835792642"/>
                  </a:ext>
                </a:extLst>
              </a:tr>
              <a:tr h="203239">
                <a:tc>
                  <a:txBody>
                    <a:bodyPr/>
                    <a:lstStyle/>
                    <a:p>
                      <a:r>
                        <a:rPr lang="en-CH" sz="1300" dirty="0"/>
                        <a:t>17</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dirty="0"/>
                        <a:t>Fixing phase/power jumps in the </a:t>
                      </a:r>
                      <a:r>
                        <a:rPr lang="en-GB" sz="1300" dirty="0"/>
                        <a:t>IHS structure</a:t>
                      </a:r>
                      <a:endParaRPr lang="en-CH" sz="1300" dirty="0"/>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sz="1300" dirty="0"/>
                        <a:t>Investigation to identify the source of the phase/power jumps and solving the issue.</a:t>
                      </a:r>
                      <a:endParaRPr lang="en-CH" sz="1300" dirty="0"/>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dirty="0"/>
                        <a:t>Reduction of the interventionas and the downtime associated to these faults increasing the shifts for physics.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73710587"/>
                  </a:ext>
                </a:extLst>
              </a:tr>
              <a:tr h="235718">
                <a:tc>
                  <a:txBody>
                    <a:bodyPr/>
                    <a:lstStyle/>
                    <a:p>
                      <a:r>
                        <a:rPr lang="en-CH" sz="1300" dirty="0"/>
                        <a:t>18</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Fixing RF </a:t>
                      </a:r>
                      <a:r>
                        <a:rPr lang="en-GB" sz="1300" dirty="0"/>
                        <a:t>instabilities for the 7GP1 and 7GP3 structures</a:t>
                      </a:r>
                      <a:endParaRPr lang="en-CH" sz="1300" dirty="0"/>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Investigation to dentify the source of the inestabilities </a:t>
                      </a:r>
                      <a:r>
                        <a:rPr lang="en-GB" sz="1300" dirty="0"/>
                        <a:t>at high RF peak power </a:t>
                      </a:r>
                      <a:r>
                        <a:rPr lang="en-CH" sz="1300" dirty="0"/>
                        <a:t>and solving the issue.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Currently degraded operations since mass/charge ratio is limited to 4.0 (nominal 4.5) imposing constrains on the experimental program.</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2959444"/>
                  </a:ext>
                </a:extLst>
              </a:tr>
              <a:tr h="212233">
                <a:tc>
                  <a:txBody>
                    <a:bodyPr/>
                    <a:lstStyle/>
                    <a:p>
                      <a:r>
                        <a:rPr lang="en-CH" sz="1300" dirty="0"/>
                        <a:t>19</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dirty="0"/>
                        <a:t>Repair of the vacuum leak in the 9GP RF structure</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dirty="0"/>
                        <a:t>Opening up the RF structure, characterization of  RF / vacuum seals, manufacturing and installalation of new ones, retuning of the RF structure.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dirty="0"/>
                        <a:t>Reduction of risk of failure (potentially months of downtime) if the leak rate increases further. Limiting the contamination and degratation of the SRF cavities in CM1.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87059203"/>
                  </a:ext>
                </a:extLst>
              </a:tr>
              <a:tr h="236218">
                <a:tc>
                  <a:txBody>
                    <a:bodyPr/>
                    <a:lstStyle/>
                    <a:p>
                      <a:r>
                        <a:rPr lang="en-CH" sz="1300" dirty="0"/>
                        <a:t>20</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RF stand-by support after LS3</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Upgrade support from day-time to stand-by and the consolidation of the REX RF amplifiers is completed.</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dirty="0"/>
                        <a:t>Reduction of the machine downtime and the potential risk of failure of impacted experiments.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53781502"/>
                  </a:ext>
                </a:extLst>
              </a:tr>
            </a:tbl>
          </a:graphicData>
        </a:graphic>
      </p:graphicFrame>
    </p:spTree>
    <p:extLst>
      <p:ext uri="{BB962C8B-B14F-4D97-AF65-F5344CB8AC3E}">
        <p14:creationId xmlns:p14="http://schemas.microsoft.com/office/powerpoint/2010/main" val="2383236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E39663-32BC-FF0D-D200-CBF83C4B62E9}"/>
              </a:ext>
            </a:extLst>
          </p:cNvPr>
          <p:cNvSpPr>
            <a:spLocks noGrp="1"/>
          </p:cNvSpPr>
          <p:nvPr>
            <p:ph type="title"/>
          </p:nvPr>
        </p:nvSpPr>
        <p:spPr/>
        <p:txBody>
          <a:bodyPr/>
          <a:lstStyle/>
          <a:p>
            <a:r>
              <a:rPr lang="en-US" dirty="0"/>
              <a:t>Proposed timeline for LS3 activities at ISOLDE</a:t>
            </a:r>
            <a:endParaRPr lang="en-GB" dirty="0"/>
          </a:p>
        </p:txBody>
      </p:sp>
      <p:sp>
        <p:nvSpPr>
          <p:cNvPr id="4" name="Date Placeholder 3">
            <a:extLst>
              <a:ext uri="{FF2B5EF4-FFF2-40B4-BE49-F238E27FC236}">
                <a16:creationId xmlns:a16="http://schemas.microsoft.com/office/drawing/2014/main" id="{C4647E29-60BF-D122-DF46-68F08E244640}"/>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2160F28D-20D2-5D20-A334-7D786986591A}"/>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832286E6-A8D6-A65E-EB38-EF4B3963D8AB}"/>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7" name="Picture 6">
            <a:extLst>
              <a:ext uri="{FF2B5EF4-FFF2-40B4-BE49-F238E27FC236}">
                <a16:creationId xmlns:a16="http://schemas.microsoft.com/office/drawing/2014/main" id="{542B2BE5-7158-4EAA-D3BD-FB94812913F4}"/>
              </a:ext>
            </a:extLst>
          </p:cNvPr>
          <p:cNvPicPr>
            <a:picLocks noChangeAspect="1"/>
          </p:cNvPicPr>
          <p:nvPr/>
        </p:nvPicPr>
        <p:blipFill>
          <a:blip r:embed="rId2"/>
          <a:stretch>
            <a:fillRect/>
          </a:stretch>
        </p:blipFill>
        <p:spPr>
          <a:xfrm>
            <a:off x="131676" y="1916832"/>
            <a:ext cx="11928648" cy="2239848"/>
          </a:xfrm>
          <a:prstGeom prst="rect">
            <a:avLst/>
          </a:prstGeom>
        </p:spPr>
      </p:pic>
    </p:spTree>
    <p:extLst>
      <p:ext uri="{BB962C8B-B14F-4D97-AF65-F5344CB8AC3E}">
        <p14:creationId xmlns:p14="http://schemas.microsoft.com/office/powerpoint/2010/main" val="2923847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78CBC0-E28F-4571-E833-A082EDBBDD83}"/>
              </a:ext>
            </a:extLst>
          </p:cNvPr>
          <p:cNvSpPr>
            <a:spLocks noGrp="1"/>
          </p:cNvSpPr>
          <p:nvPr>
            <p:ph type="title"/>
          </p:nvPr>
        </p:nvSpPr>
        <p:spPr>
          <a:xfrm>
            <a:off x="407987" y="293630"/>
            <a:ext cx="11376025" cy="1065742"/>
          </a:xfrm>
        </p:spPr>
        <p:txBody>
          <a:bodyPr/>
          <a:lstStyle/>
          <a:p>
            <a:r>
              <a:rPr lang="en-US" dirty="0"/>
              <a:t>Budget requests</a:t>
            </a:r>
            <a:endParaRPr lang="en-GB" dirty="0"/>
          </a:p>
        </p:txBody>
      </p:sp>
      <p:sp>
        <p:nvSpPr>
          <p:cNvPr id="4" name="Date Placeholder 3">
            <a:extLst>
              <a:ext uri="{FF2B5EF4-FFF2-40B4-BE49-F238E27FC236}">
                <a16:creationId xmlns:a16="http://schemas.microsoft.com/office/drawing/2014/main" id="{9E99401A-E369-B167-1F1C-9796B81F6633}"/>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1FC6BEB9-C381-F4D4-ECEB-822E53DE554D}"/>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1BAA317B-F51C-D49A-788B-72FF15499216}"/>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graphicFrame>
        <p:nvGraphicFramePr>
          <p:cNvPr id="7" name="Table 6">
            <a:extLst>
              <a:ext uri="{FF2B5EF4-FFF2-40B4-BE49-F238E27FC236}">
                <a16:creationId xmlns:a16="http://schemas.microsoft.com/office/drawing/2014/main" id="{9C23CC50-3FCF-7230-470E-964A03099814}"/>
              </a:ext>
            </a:extLst>
          </p:cNvPr>
          <p:cNvGraphicFramePr>
            <a:graphicFrameLocks noGrp="1"/>
          </p:cNvGraphicFramePr>
          <p:nvPr>
            <p:extLst>
              <p:ext uri="{D42A27DB-BD31-4B8C-83A1-F6EECF244321}">
                <p14:modId xmlns:p14="http://schemas.microsoft.com/office/powerpoint/2010/main" val="3972898793"/>
              </p:ext>
            </p:extLst>
          </p:nvPr>
        </p:nvGraphicFramePr>
        <p:xfrm>
          <a:off x="383000" y="849899"/>
          <a:ext cx="10793066" cy="5181600"/>
        </p:xfrm>
        <a:graphic>
          <a:graphicData uri="http://schemas.openxmlformats.org/drawingml/2006/table">
            <a:tbl>
              <a:tblPr firstRow="1" bandRow="1">
                <a:noFill/>
                <a:tableStyleId>{00A15C55-8517-42AA-B614-E9B94910E393}</a:tableStyleId>
              </a:tblPr>
              <a:tblGrid>
                <a:gridCol w="449104">
                  <a:extLst>
                    <a:ext uri="{9D8B030D-6E8A-4147-A177-3AD203B41FA5}">
                      <a16:colId xmlns:a16="http://schemas.microsoft.com/office/drawing/2014/main" val="3303205343"/>
                    </a:ext>
                  </a:extLst>
                </a:gridCol>
                <a:gridCol w="5038344">
                  <a:extLst>
                    <a:ext uri="{9D8B030D-6E8A-4147-A177-3AD203B41FA5}">
                      <a16:colId xmlns:a16="http://schemas.microsoft.com/office/drawing/2014/main" val="2078067025"/>
                    </a:ext>
                  </a:extLst>
                </a:gridCol>
                <a:gridCol w="713232">
                  <a:extLst>
                    <a:ext uri="{9D8B030D-6E8A-4147-A177-3AD203B41FA5}">
                      <a16:colId xmlns:a16="http://schemas.microsoft.com/office/drawing/2014/main" val="2585637683"/>
                    </a:ext>
                  </a:extLst>
                </a:gridCol>
                <a:gridCol w="704088">
                  <a:extLst>
                    <a:ext uri="{9D8B030D-6E8A-4147-A177-3AD203B41FA5}">
                      <a16:colId xmlns:a16="http://schemas.microsoft.com/office/drawing/2014/main" val="2823078788"/>
                    </a:ext>
                  </a:extLst>
                </a:gridCol>
                <a:gridCol w="654961">
                  <a:extLst>
                    <a:ext uri="{9D8B030D-6E8A-4147-A177-3AD203B41FA5}">
                      <a16:colId xmlns:a16="http://schemas.microsoft.com/office/drawing/2014/main" val="3253326995"/>
                    </a:ext>
                  </a:extLst>
                </a:gridCol>
                <a:gridCol w="645459">
                  <a:extLst>
                    <a:ext uri="{9D8B030D-6E8A-4147-A177-3AD203B41FA5}">
                      <a16:colId xmlns:a16="http://schemas.microsoft.com/office/drawing/2014/main" val="3438899868"/>
                    </a:ext>
                  </a:extLst>
                </a:gridCol>
                <a:gridCol w="654424">
                  <a:extLst>
                    <a:ext uri="{9D8B030D-6E8A-4147-A177-3AD203B41FA5}">
                      <a16:colId xmlns:a16="http://schemas.microsoft.com/office/drawing/2014/main" val="800988361"/>
                    </a:ext>
                  </a:extLst>
                </a:gridCol>
                <a:gridCol w="681317">
                  <a:extLst>
                    <a:ext uri="{9D8B030D-6E8A-4147-A177-3AD203B41FA5}">
                      <a16:colId xmlns:a16="http://schemas.microsoft.com/office/drawing/2014/main" val="508168431"/>
                    </a:ext>
                  </a:extLst>
                </a:gridCol>
                <a:gridCol w="1252137">
                  <a:extLst>
                    <a:ext uri="{9D8B030D-6E8A-4147-A177-3AD203B41FA5}">
                      <a16:colId xmlns:a16="http://schemas.microsoft.com/office/drawing/2014/main" val="334250335"/>
                    </a:ext>
                  </a:extLst>
                </a:gridCol>
              </a:tblGrid>
              <a:tr h="219763">
                <a:tc>
                  <a:txBody>
                    <a:bodyPr/>
                    <a:lstStyle/>
                    <a:p>
                      <a:endParaRPr lang="en-CH" sz="1400" noProof="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400" noProof="0" dirty="0">
                          <a:solidFill>
                            <a:schemeClr val="tx1"/>
                          </a:solidFill>
                        </a:rPr>
                        <a:t>Request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2030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CH" sz="1400" noProof="0" dirty="0">
                          <a:solidFill>
                            <a:schemeClr val="tx1"/>
                          </a:solidFill>
                        </a:rPr>
                        <a:t>Total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835792642"/>
                  </a:ext>
                </a:extLst>
              </a:tr>
              <a:tr h="2197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Consolidation of offline facilities and pump stands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294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253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725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86536903"/>
                  </a:ext>
                </a:extLst>
              </a:tr>
              <a:tr h="219763">
                <a:tc>
                  <a:txBody>
                    <a:bodyPr/>
                    <a:lstStyle/>
                    <a:p>
                      <a:r>
                        <a:rPr lang="en-CH" sz="1400" noProof="0"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400" noProof="0" dirty="0"/>
                        <a:t>BTY upgrade (with extra for PC)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825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495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1900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84041864"/>
                  </a:ext>
                </a:extLst>
              </a:tr>
              <a:tr h="219763">
                <a:tc>
                  <a:txBody>
                    <a:bodyPr/>
                    <a:lstStyle/>
                    <a:p>
                      <a:r>
                        <a:rPr lang="en-CH" sz="1400" noProof="0"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400" noProof="0" dirty="0"/>
                        <a:t>ISOLDE power converters (phase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70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48031565"/>
                  </a:ext>
                </a:extLst>
              </a:tr>
              <a:tr h="219763">
                <a:tc>
                  <a:txBody>
                    <a:bodyPr/>
                    <a:lstStyle/>
                    <a:p>
                      <a:r>
                        <a:rPr lang="en-CH" sz="1400" noProof="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400" noProof="0" dirty="0"/>
                        <a:t>Pulsing of the central beamline (CA0)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80357201"/>
                  </a:ext>
                </a:extLst>
              </a:tr>
              <a:tr h="219763">
                <a:tc>
                  <a:txBody>
                    <a:bodyPr/>
                    <a:lstStyle/>
                    <a:p>
                      <a:r>
                        <a:rPr lang="en-CH" sz="1400" noProof="0" dirty="0"/>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400" noProof="0" dirty="0"/>
                        <a:t>NMR probes for HRS separator magnets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365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23201195"/>
                  </a:ext>
                </a:extLst>
              </a:tr>
              <a:tr h="219763">
                <a:tc>
                  <a:txBody>
                    <a:bodyPr/>
                    <a:lstStyle/>
                    <a:p>
                      <a:r>
                        <a:rPr lang="en-CH" sz="1400" noProof="0" dirty="0"/>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400" noProof="0" dirty="0"/>
                        <a:t>Fixing issues with ISCOOL cooler/buncher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55233164"/>
                  </a:ext>
                </a:extLst>
              </a:tr>
              <a:tr h="219763">
                <a:tc>
                  <a:txBody>
                    <a:bodyPr/>
                    <a:lstStyle/>
                    <a:p>
                      <a:r>
                        <a:rPr lang="en-CH" sz="1400" noProof="0" dirty="0"/>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400" noProof="0" dirty="0"/>
                        <a:t>Second tape station for machine development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04046739"/>
                  </a:ext>
                </a:extLst>
              </a:tr>
              <a:tr h="219763">
                <a:tc>
                  <a:txBody>
                    <a:bodyPr/>
                    <a:lstStyle/>
                    <a:p>
                      <a:r>
                        <a:rPr lang="en-CH" sz="1400" noProof="0" dirty="0"/>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400" noProof="0" dirty="0"/>
                        <a:t>MagneToF detectors for offline2 and ISOLDE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65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24090993"/>
                  </a:ext>
                </a:extLst>
              </a:tr>
              <a:tr h="219763">
                <a:tc>
                  <a:txBody>
                    <a:bodyPr/>
                    <a:lstStyle/>
                    <a:p>
                      <a:r>
                        <a:rPr lang="en-CH" sz="1400" noProof="0" dirty="0"/>
                        <a:t>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400" noProof="0" dirty="0"/>
                        <a:t>REXTRAP discharges - cooler/buncher improvement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315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62727135"/>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400" noProof="0" dirty="0"/>
                        <a:t>NEG pumping upstream of CM1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16800029"/>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QUEST for RF and beam dynamics studies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210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801667255"/>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Consolidation of REX 9GP LLRF and amplifier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195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405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H" sz="1400" noProof="0" dirty="0"/>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88880781"/>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Consolidation of CM1</a:t>
                      </a:r>
                      <a:endParaRPr lang="en-CH" sz="1400" baseline="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275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275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36116536"/>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Construction of a spare cryomodule (CM5)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300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H" sz="1400" noProof="0" dirty="0"/>
                        <a:t>1700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85398426"/>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noProof="0" dirty="0"/>
                        <a:t>Integration of 2kL LHe dewar in cryoplant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46221016"/>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baseline="0" noProof="0" dirty="0"/>
                        <a:t>Study and design of LN2 cooling system for CMs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lang="en-CH"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94390712"/>
                  </a:ext>
                </a:extLst>
              </a:tr>
            </a:tbl>
          </a:graphicData>
        </a:graphic>
      </p:graphicFrame>
    </p:spTree>
    <p:extLst>
      <p:ext uri="{BB962C8B-B14F-4D97-AF65-F5344CB8AC3E}">
        <p14:creationId xmlns:p14="http://schemas.microsoft.com/office/powerpoint/2010/main" val="296152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9B67FF-80D4-BBF3-A980-147C1D018CA0}"/>
              </a:ext>
            </a:extLst>
          </p:cNvPr>
          <p:cNvSpPr>
            <a:spLocks noGrp="1"/>
          </p:cNvSpPr>
          <p:nvPr>
            <p:ph type="title"/>
          </p:nvPr>
        </p:nvSpPr>
        <p:spPr/>
        <p:txBody>
          <a:bodyPr/>
          <a:lstStyle/>
          <a:p>
            <a:r>
              <a:rPr lang="en-US" dirty="0"/>
              <a:t>Conclusions</a:t>
            </a:r>
            <a:endParaRPr lang="en-GB" dirty="0"/>
          </a:p>
        </p:txBody>
      </p:sp>
      <p:sp>
        <p:nvSpPr>
          <p:cNvPr id="4" name="Date Placeholder 3">
            <a:extLst>
              <a:ext uri="{FF2B5EF4-FFF2-40B4-BE49-F238E27FC236}">
                <a16:creationId xmlns:a16="http://schemas.microsoft.com/office/drawing/2014/main" id="{26554502-67AB-7266-FAEF-481F6A016D87}"/>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10B1128B-FA61-A013-43F0-7D4DA9F95037}"/>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16D5DCF5-491B-AE34-A103-110D76C14CC5}"/>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sp>
        <p:nvSpPr>
          <p:cNvPr id="7" name="Content Placeholder 1">
            <a:extLst>
              <a:ext uri="{FF2B5EF4-FFF2-40B4-BE49-F238E27FC236}">
                <a16:creationId xmlns:a16="http://schemas.microsoft.com/office/drawing/2014/main" id="{FBE2C388-CB6C-4C46-BAD8-475168E9E0F6}"/>
              </a:ext>
            </a:extLst>
          </p:cNvPr>
          <p:cNvSpPr>
            <a:spLocks noGrp="1"/>
          </p:cNvSpPr>
          <p:nvPr>
            <p:ph idx="1"/>
          </p:nvPr>
        </p:nvSpPr>
        <p:spPr>
          <a:xfrm>
            <a:off x="138551" y="970785"/>
            <a:ext cx="11914899" cy="1666128"/>
          </a:xfrm>
        </p:spPr>
        <p:txBody>
          <a:bodyPr/>
          <a:lstStyle/>
          <a:p>
            <a:pPr marL="342900" indent="-342900">
              <a:spcBef>
                <a:spcPts val="600"/>
              </a:spcBef>
              <a:buFont typeface="Arial" panose="020B0604020202020204" pitchFamily="34" charset="0"/>
              <a:buChar char="•"/>
            </a:pPr>
            <a:r>
              <a:rPr lang="en-GB" sz="2400" b="0" dirty="0">
                <a:solidFill>
                  <a:schemeClr val="tx1"/>
                </a:solidFill>
              </a:rPr>
              <a:t>YETS activities are ongoing. Readiness for 2025 physics (last year before LS3 at ISOLDE)</a:t>
            </a:r>
          </a:p>
          <a:p>
            <a:pPr marL="342900" indent="-342900">
              <a:spcBef>
                <a:spcPts val="600"/>
              </a:spcBef>
              <a:buFont typeface="Arial" panose="020B0604020202020204" pitchFamily="34" charset="0"/>
              <a:buChar char="•"/>
            </a:pPr>
            <a:r>
              <a:rPr lang="en-GB" sz="2400" b="0" dirty="0">
                <a:solidFill>
                  <a:schemeClr val="tx1"/>
                </a:solidFill>
              </a:rPr>
              <a:t>MTP exercise for non-approved items of the ISOLDE Improvement Program. LS3 planning optimization with equipment group and PS Booster coordination</a:t>
            </a:r>
          </a:p>
          <a:p>
            <a:pPr marL="324000" indent="-457200">
              <a:spcBef>
                <a:spcPts val="600"/>
              </a:spcBef>
              <a:buFont typeface="Arial" panose="020B0604020202020204" pitchFamily="34" charset="0"/>
              <a:buChar char="•"/>
            </a:pPr>
            <a:endParaRPr lang="en-GB" sz="2400" b="0" dirty="0">
              <a:solidFill>
                <a:schemeClr val="tx1"/>
              </a:solidFill>
            </a:endParaRPr>
          </a:p>
        </p:txBody>
      </p:sp>
      <p:sp>
        <p:nvSpPr>
          <p:cNvPr id="10" name="TextBox 9">
            <a:extLst>
              <a:ext uri="{FF2B5EF4-FFF2-40B4-BE49-F238E27FC236}">
                <a16:creationId xmlns:a16="http://schemas.microsoft.com/office/drawing/2014/main" id="{2DF3619B-BE00-033E-CE5F-F1576A89094E}"/>
              </a:ext>
            </a:extLst>
          </p:cNvPr>
          <p:cNvSpPr txBox="1"/>
          <p:nvPr/>
        </p:nvSpPr>
        <p:spPr>
          <a:xfrm>
            <a:off x="251798" y="5390233"/>
            <a:ext cx="11494008" cy="1200329"/>
          </a:xfrm>
          <a:prstGeom prst="rect">
            <a:avLst/>
          </a:prstGeom>
          <a:noFill/>
        </p:spPr>
        <p:txBody>
          <a:bodyPr wrap="square">
            <a:spAutoFit/>
          </a:bodyPr>
          <a:lstStyle/>
          <a:p>
            <a:r>
              <a:rPr lang="en-GB" dirty="0">
                <a:hlinkClick r:id="rId2"/>
              </a:rPr>
              <a:t>https://indico.cern.ch/event/1469359/contributions/6233083/attachments/3005480/5297618/The%20future%20of%20the%20ISOLDE%20Complex%20_%20Chamonix%2029_01_2024%20_%20ES%20_final.pdf</a:t>
            </a:r>
            <a:endParaRPr lang="en-GB" dirty="0"/>
          </a:p>
          <a:p>
            <a:r>
              <a:rPr lang="en-GB" dirty="0"/>
              <a:t>https://indico.cern.ch/event/1469359/timetable/#all.detailed</a:t>
            </a:r>
          </a:p>
          <a:p>
            <a:endParaRPr lang="en-GB" dirty="0"/>
          </a:p>
        </p:txBody>
      </p:sp>
      <p:pic>
        <p:nvPicPr>
          <p:cNvPr id="11" name="Picture 10" descr="A person standing in front of a large screen&#10;&#10;Description automatically generated">
            <a:extLst>
              <a:ext uri="{FF2B5EF4-FFF2-40B4-BE49-F238E27FC236}">
                <a16:creationId xmlns:a16="http://schemas.microsoft.com/office/drawing/2014/main" id="{9872FDF7-9D12-4A02-0D45-55147DDDA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4820" y="2487513"/>
            <a:ext cx="3660986" cy="2756507"/>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5A8982C2-0351-791C-EDAF-812D822AFB5E}"/>
              </a:ext>
            </a:extLst>
          </p:cNvPr>
          <p:cNvPicPr>
            <a:picLocks noChangeAspect="1"/>
          </p:cNvPicPr>
          <p:nvPr/>
        </p:nvPicPr>
        <p:blipFill>
          <a:blip r:embed="rId4"/>
          <a:stretch>
            <a:fillRect/>
          </a:stretch>
        </p:blipFill>
        <p:spPr>
          <a:xfrm>
            <a:off x="1229932" y="2636036"/>
            <a:ext cx="5717761" cy="2755074"/>
          </a:xfrm>
          <a:prstGeom prst="rect">
            <a:avLst/>
          </a:prstGeom>
        </p:spPr>
      </p:pic>
    </p:spTree>
    <p:extLst>
      <p:ext uri="{BB962C8B-B14F-4D97-AF65-F5344CB8AC3E}">
        <p14:creationId xmlns:p14="http://schemas.microsoft.com/office/powerpoint/2010/main" val="1431872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63B71-8AD8-1DC2-D363-D394392860A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DB6A530C-EFC0-74D6-69FC-761F1AE31261}"/>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AE974C8A-85A3-CC70-2CA9-6DCA07085656}"/>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949D737D-45B4-A759-0B7A-CBD1385ACDC1}"/>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12" name="Content Placeholder 1">
            <a:extLst>
              <a:ext uri="{FF2B5EF4-FFF2-40B4-BE49-F238E27FC236}">
                <a16:creationId xmlns:a16="http://schemas.microsoft.com/office/drawing/2014/main" id="{7E46A535-3832-E5CE-C30D-8F91DB20FDBC}"/>
              </a:ext>
            </a:extLst>
          </p:cNvPr>
          <p:cNvSpPr>
            <a:spLocks noGrp="1"/>
          </p:cNvSpPr>
          <p:nvPr>
            <p:ph idx="1"/>
          </p:nvPr>
        </p:nvSpPr>
        <p:spPr>
          <a:xfrm>
            <a:off x="203994" y="1439335"/>
            <a:ext cx="11784012" cy="3888432"/>
          </a:xfrm>
        </p:spPr>
        <p:txBody>
          <a:bodyPr/>
          <a:lstStyle/>
          <a:p>
            <a:pPr marL="457200" indent="-457200">
              <a:buFont typeface="Arial" panose="020B0604020202020204" pitchFamily="34" charset="0"/>
              <a:buChar char="•"/>
            </a:pPr>
            <a:r>
              <a:rPr lang="en-US" dirty="0">
                <a:solidFill>
                  <a:schemeClr val="tx1"/>
                </a:solidFill>
              </a:rPr>
              <a:t>Overview of YETS activities and 2025 restart</a:t>
            </a:r>
          </a:p>
          <a:p>
            <a:pPr marL="457200" indent="-457200">
              <a:buFont typeface="Arial" panose="020B0604020202020204" pitchFamily="34" charset="0"/>
              <a:buChar char="•"/>
            </a:pPr>
            <a:r>
              <a:rPr lang="en-US" dirty="0">
                <a:solidFill>
                  <a:schemeClr val="tx1"/>
                </a:solidFill>
              </a:rPr>
              <a:t>LS3 planning for ISOLDE projects</a:t>
            </a:r>
          </a:p>
          <a:p>
            <a:pPr marL="457200" indent="-457200">
              <a:buFont typeface="Arial" panose="020B0604020202020204" pitchFamily="34" charset="0"/>
              <a:buChar char="•"/>
            </a:pPr>
            <a:r>
              <a:rPr lang="en-US" dirty="0">
                <a:solidFill>
                  <a:schemeClr val="tx1"/>
                </a:solidFill>
              </a:rPr>
              <a:t>ISOLDE Improvement Program – Update</a:t>
            </a:r>
          </a:p>
          <a:p>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13" name="Title 2">
            <a:extLst>
              <a:ext uri="{FF2B5EF4-FFF2-40B4-BE49-F238E27FC236}">
                <a16:creationId xmlns:a16="http://schemas.microsoft.com/office/drawing/2014/main" id="{B8195E2E-5EAD-0D63-B4D4-19FAFD91C08A}"/>
              </a:ext>
            </a:extLst>
          </p:cNvPr>
          <p:cNvSpPr>
            <a:spLocks noGrp="1"/>
          </p:cNvSpPr>
          <p:nvPr>
            <p:ph type="title"/>
          </p:nvPr>
        </p:nvSpPr>
        <p:spPr>
          <a:xfrm>
            <a:off x="407988" y="373593"/>
            <a:ext cx="11376025" cy="1065742"/>
          </a:xfrm>
        </p:spPr>
        <p:txBody>
          <a:bodyPr/>
          <a:lstStyle/>
          <a:p>
            <a:r>
              <a:rPr lang="en-US" dirty="0"/>
              <a:t>Outline</a:t>
            </a:r>
          </a:p>
        </p:txBody>
      </p:sp>
      <p:pic>
        <p:nvPicPr>
          <p:cNvPr id="14" name="Picture 2">
            <a:extLst>
              <a:ext uri="{FF2B5EF4-FFF2-40B4-BE49-F238E27FC236}">
                <a16:creationId xmlns:a16="http://schemas.microsoft.com/office/drawing/2014/main" id="{E6DA0E5B-57A4-41F2-A950-873198D6B1EF}"/>
              </a:ext>
            </a:extLst>
          </p:cNvPr>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4237475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D9B575-98C3-4F87-5A68-0C3E7CF0722B}"/>
              </a:ext>
            </a:extLst>
          </p:cNvPr>
          <p:cNvSpPr>
            <a:spLocks noGrp="1"/>
          </p:cNvSpPr>
          <p:nvPr>
            <p:ph idx="1"/>
          </p:nvPr>
        </p:nvSpPr>
        <p:spPr>
          <a:xfrm>
            <a:off x="389214" y="944724"/>
            <a:ext cx="11702882" cy="4968552"/>
          </a:xfrm>
        </p:spPr>
        <p:txBody>
          <a:bodyPr/>
          <a:lstStyle/>
          <a:p>
            <a:pPr marL="180000" indent="-457200">
              <a:lnSpc>
                <a:spcPct val="50000"/>
              </a:lnSpc>
              <a:spcBef>
                <a:spcPts val="0"/>
              </a:spcBef>
              <a:spcAft>
                <a:spcPts val="600"/>
              </a:spcAft>
              <a:buFont typeface="Arial" panose="020B0604020202020204" pitchFamily="34" charset="0"/>
              <a:buChar char="•"/>
            </a:pPr>
            <a:endParaRPr lang="en-US" sz="2400" dirty="0">
              <a:solidFill>
                <a:schemeClr val="tx1"/>
              </a:solidFill>
            </a:endParaRPr>
          </a:p>
          <a:p>
            <a:pPr marL="180000" indent="-457200">
              <a:lnSpc>
                <a:spcPct val="50000"/>
              </a:lnSpc>
              <a:spcBef>
                <a:spcPts val="0"/>
              </a:spcBef>
              <a:spcAft>
                <a:spcPts val="600"/>
              </a:spcAft>
              <a:buFont typeface="Arial" panose="020B0604020202020204" pitchFamily="34" charset="0"/>
              <a:buChar char="•"/>
            </a:pPr>
            <a:r>
              <a:rPr lang="en-US" sz="2400" dirty="0">
                <a:solidFill>
                  <a:schemeClr val="tx1"/>
                </a:solidFill>
              </a:rPr>
              <a:t>Removal of targets from the target area before the YETS:</a:t>
            </a:r>
          </a:p>
          <a:p>
            <a:pPr marL="781200" lvl="1" indent="-457200">
              <a:spcBef>
                <a:spcPts val="0"/>
              </a:spcBef>
              <a:spcAft>
                <a:spcPts val="600"/>
              </a:spcAft>
              <a:buFont typeface="Arial" panose="020B0604020202020204" pitchFamily="34" charset="0"/>
              <a:buChar char="•"/>
            </a:pPr>
            <a:r>
              <a:rPr lang="en-US" dirty="0">
                <a:solidFill>
                  <a:schemeClr val="tx1"/>
                </a:solidFill>
              </a:rPr>
              <a:t>22 targets transferred to MEDICIS storage for possible re-use/serve as backup</a:t>
            </a:r>
          </a:p>
          <a:p>
            <a:pPr marL="781200" lvl="1" indent="-457200">
              <a:spcBef>
                <a:spcPts val="0"/>
              </a:spcBef>
              <a:spcAft>
                <a:spcPts val="600"/>
              </a:spcAft>
              <a:buFont typeface="Arial" panose="020B0604020202020204" pitchFamily="34" charset="0"/>
              <a:buChar char="•"/>
            </a:pPr>
            <a:r>
              <a:rPr lang="en-US" dirty="0">
                <a:solidFill>
                  <a:schemeClr val="tx1"/>
                </a:solidFill>
              </a:rPr>
              <a:t>30 targets that had failed or “obsolete” backup units transferred to the ISR storage area</a:t>
            </a:r>
          </a:p>
          <a:p>
            <a:pPr marL="781200" lvl="1" indent="-457200">
              <a:spcBef>
                <a:spcPts val="0"/>
              </a:spcBef>
              <a:spcAft>
                <a:spcPts val="600"/>
              </a:spcAft>
              <a:buFont typeface="Arial" panose="020B0604020202020204" pitchFamily="34" charset="0"/>
              <a:buChar char="•"/>
            </a:pPr>
            <a:r>
              <a:rPr lang="en-US" dirty="0">
                <a:solidFill>
                  <a:schemeClr val="tx1"/>
                </a:solidFill>
              </a:rPr>
              <a:t>Few targets that had failed in 2024 kept for post-irradiation analysis in 2025 (</a:t>
            </a:r>
            <a:r>
              <a:rPr lang="en-US" dirty="0" err="1">
                <a:solidFill>
                  <a:schemeClr val="tx1"/>
                </a:solidFill>
              </a:rPr>
              <a:t>hotcell</a:t>
            </a:r>
            <a:r>
              <a:rPr lang="en-US" dirty="0">
                <a:solidFill>
                  <a:schemeClr val="tx1"/>
                </a:solidFill>
              </a:rPr>
              <a:t>)</a:t>
            </a:r>
          </a:p>
          <a:p>
            <a:pPr marL="457200" indent="-457200">
              <a:spcBef>
                <a:spcPts val="0"/>
              </a:spcBef>
              <a:spcAft>
                <a:spcPts val="600"/>
              </a:spcAft>
              <a:buFont typeface="Arial" panose="020B0604020202020204" pitchFamily="34" charset="0"/>
              <a:buChar char="•"/>
            </a:pPr>
            <a:r>
              <a:rPr lang="en-US" sz="2400" dirty="0">
                <a:solidFill>
                  <a:schemeClr val="tx1"/>
                </a:solidFill>
              </a:rPr>
              <a:t>Frontend maintenance ongoing</a:t>
            </a:r>
          </a:p>
          <a:p>
            <a:pPr marL="457200" indent="-457200">
              <a:spcBef>
                <a:spcPts val="0"/>
              </a:spcBef>
              <a:spcAft>
                <a:spcPts val="600"/>
              </a:spcAft>
              <a:buFont typeface="Arial" panose="020B0604020202020204" pitchFamily="34" charset="0"/>
              <a:buChar char="•"/>
            </a:pPr>
            <a:r>
              <a:rPr lang="en-US" sz="2400" dirty="0">
                <a:solidFill>
                  <a:schemeClr val="tx1"/>
                </a:solidFill>
              </a:rPr>
              <a:t>Several technical visits for LS3 projects preparation (concrete core drilling)</a:t>
            </a:r>
          </a:p>
          <a:p>
            <a:pPr marL="457200" indent="-457200">
              <a:spcBef>
                <a:spcPts val="0"/>
              </a:spcBef>
              <a:spcAft>
                <a:spcPts val="600"/>
              </a:spcAft>
              <a:buFont typeface="Arial" panose="020B0604020202020204" pitchFamily="34" charset="0"/>
              <a:buChar char="•"/>
            </a:pPr>
            <a:r>
              <a:rPr lang="en-GB" sz="2400" dirty="0">
                <a:solidFill>
                  <a:schemeClr val="tx1"/>
                </a:solidFill>
              </a:rPr>
              <a:t>HT powering and safety interlocks consolidation</a:t>
            </a:r>
          </a:p>
          <a:p>
            <a:pPr marL="457200" indent="-457200">
              <a:spcBef>
                <a:spcPts val="0"/>
              </a:spcBef>
              <a:spcAft>
                <a:spcPts val="600"/>
              </a:spcAft>
              <a:buFont typeface="Arial" panose="020B0604020202020204" pitchFamily="34" charset="0"/>
              <a:buChar char="•"/>
            </a:pPr>
            <a:r>
              <a:rPr lang="en-GB" sz="2400" dirty="0">
                <a:solidFill>
                  <a:schemeClr val="tx1"/>
                </a:solidFill>
              </a:rPr>
              <a:t>Target cooling circuits controls consolidation</a:t>
            </a:r>
          </a:p>
          <a:p>
            <a:pPr marL="457200" indent="-457200">
              <a:spcBef>
                <a:spcPts val="0"/>
              </a:spcBef>
              <a:spcAft>
                <a:spcPts val="600"/>
              </a:spcAft>
              <a:buFont typeface="Arial" panose="020B0604020202020204" pitchFamily="34" charset="0"/>
              <a:buChar char="•"/>
            </a:pPr>
            <a:r>
              <a:rPr lang="en-GB" sz="2400" dirty="0">
                <a:solidFill>
                  <a:schemeClr val="tx1"/>
                </a:solidFill>
              </a:rPr>
              <a:t>Remaining activities:</a:t>
            </a:r>
          </a:p>
          <a:p>
            <a:pPr marL="781200" lvl="1" indent="-457200">
              <a:spcBef>
                <a:spcPts val="0"/>
              </a:spcBef>
              <a:spcAft>
                <a:spcPts val="600"/>
              </a:spcAft>
              <a:buFont typeface="Arial" panose="020B0604020202020204" pitchFamily="34" charset="0"/>
              <a:buChar char="•"/>
            </a:pPr>
            <a:r>
              <a:rPr lang="en-US" dirty="0">
                <a:solidFill>
                  <a:schemeClr val="tx1"/>
                </a:solidFill>
              </a:rPr>
              <a:t>Vacuum system maintenance, laser windows exchange, HVAC maintenance….</a:t>
            </a:r>
          </a:p>
          <a:p>
            <a:pPr marL="781200" lvl="1" indent="-457200">
              <a:spcBef>
                <a:spcPts val="0"/>
              </a:spcBef>
              <a:spcAft>
                <a:spcPts val="600"/>
              </a:spcAft>
              <a:buFont typeface="Arial" panose="020B0604020202020204" pitchFamily="34" charset="0"/>
              <a:buChar char="•"/>
            </a:pPr>
            <a:r>
              <a:rPr lang="en-US" dirty="0">
                <a:solidFill>
                  <a:schemeClr val="tx1"/>
                </a:solidFill>
              </a:rPr>
              <a:t>Cooling fan installation for MEDICIS irradiation</a:t>
            </a:r>
          </a:p>
          <a:p>
            <a:pPr marL="457200" indent="-457200">
              <a:spcBef>
                <a:spcPts val="0"/>
              </a:spcBef>
              <a:spcAft>
                <a:spcPts val="600"/>
              </a:spcAft>
              <a:buFont typeface="Arial" panose="020B0604020202020204" pitchFamily="34" charset="0"/>
              <a:buChar char="•"/>
            </a:pPr>
            <a:r>
              <a:rPr lang="en-US" dirty="0">
                <a:solidFill>
                  <a:schemeClr val="tx1"/>
                </a:solidFill>
              </a:rPr>
              <a:t>Stable beam commissioning to start on the 03/03</a:t>
            </a:r>
          </a:p>
          <a:p>
            <a:pPr marL="457200" indent="-457200">
              <a:spcBef>
                <a:spcPts val="0"/>
              </a:spcBef>
              <a:spcAft>
                <a:spcPts val="600"/>
              </a:spcAft>
              <a:buFont typeface="Arial" panose="020B0604020202020204" pitchFamily="34" charset="0"/>
              <a:buChar char="•"/>
            </a:pPr>
            <a:r>
              <a:rPr lang="en-US" dirty="0">
                <a:solidFill>
                  <a:schemeClr val="tx1"/>
                </a:solidFill>
              </a:rPr>
              <a:t>BTY line commissioning on the 21/03</a:t>
            </a:r>
          </a:p>
        </p:txBody>
      </p:sp>
      <p:sp>
        <p:nvSpPr>
          <p:cNvPr id="3" name="Title 2">
            <a:extLst>
              <a:ext uri="{FF2B5EF4-FFF2-40B4-BE49-F238E27FC236}">
                <a16:creationId xmlns:a16="http://schemas.microsoft.com/office/drawing/2014/main" id="{81F4D770-1E07-D6CB-ECFB-ECFA1A25C3B1}"/>
              </a:ext>
            </a:extLst>
          </p:cNvPr>
          <p:cNvSpPr>
            <a:spLocks noGrp="1"/>
          </p:cNvSpPr>
          <p:nvPr>
            <p:ph type="title"/>
          </p:nvPr>
        </p:nvSpPr>
        <p:spPr>
          <a:xfrm>
            <a:off x="407988" y="373593"/>
            <a:ext cx="11376025" cy="365125"/>
          </a:xfrm>
        </p:spPr>
        <p:txBody>
          <a:bodyPr/>
          <a:lstStyle/>
          <a:p>
            <a:r>
              <a:rPr lang="en-US" dirty="0">
                <a:solidFill>
                  <a:schemeClr val="tx1"/>
                </a:solidFill>
              </a:rPr>
              <a:t>Overview of YETS activities (primary areas)</a:t>
            </a:r>
            <a:endParaRPr lang="en-GB" b="0" dirty="0"/>
          </a:p>
        </p:txBody>
      </p:sp>
      <p:sp>
        <p:nvSpPr>
          <p:cNvPr id="4" name="Date Placeholder 3">
            <a:extLst>
              <a:ext uri="{FF2B5EF4-FFF2-40B4-BE49-F238E27FC236}">
                <a16:creationId xmlns:a16="http://schemas.microsoft.com/office/drawing/2014/main" id="{D263C441-8265-54F6-4ED4-272693DE29F5}"/>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94F54482-1E38-9C20-D67B-A2F47129EBA1}"/>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9B3C2693-AB43-7B0D-47CC-1B435268F18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7" name="Picture 2">
            <a:extLst>
              <a:ext uri="{FF2B5EF4-FFF2-40B4-BE49-F238E27FC236}">
                <a16:creationId xmlns:a16="http://schemas.microsoft.com/office/drawing/2014/main" id="{41337FEE-8639-E5EA-23D5-54F264F0632A}"/>
              </a:ext>
            </a:extLst>
          </p:cNvPr>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551081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BFC6C-40CA-B310-0A79-2DA232B2D881}"/>
              </a:ext>
            </a:extLst>
          </p:cNvPr>
          <p:cNvSpPr>
            <a:spLocks noGrp="1"/>
          </p:cNvSpPr>
          <p:nvPr>
            <p:ph type="title"/>
          </p:nvPr>
        </p:nvSpPr>
        <p:spPr/>
        <p:txBody>
          <a:bodyPr/>
          <a:lstStyle/>
          <a:p>
            <a:r>
              <a:rPr lang="en-US" dirty="0"/>
              <a:t>YETS activities in pictures</a:t>
            </a:r>
            <a:endParaRPr lang="en-GB" dirty="0"/>
          </a:p>
        </p:txBody>
      </p:sp>
      <p:pic>
        <p:nvPicPr>
          <p:cNvPr id="5" name="Picture 4" descr="A pair of salt and pepper shakers in plastic&#10;&#10;Description automatically generated">
            <a:extLst>
              <a:ext uri="{FF2B5EF4-FFF2-40B4-BE49-F238E27FC236}">
                <a16:creationId xmlns:a16="http://schemas.microsoft.com/office/drawing/2014/main" id="{9D2F0367-2C26-B08F-8CEC-B6436A1CDC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265" y="3617072"/>
            <a:ext cx="2713082" cy="2042792"/>
          </a:xfrm>
          <a:prstGeom prst="rect">
            <a:avLst/>
          </a:prstGeom>
        </p:spPr>
      </p:pic>
      <p:pic>
        <p:nvPicPr>
          <p:cNvPr id="3" name="Picture 2" descr="A pen and a piece of plastic on a table&#10;&#10;Description automatically generated">
            <a:extLst>
              <a:ext uri="{FF2B5EF4-FFF2-40B4-BE49-F238E27FC236}">
                <a16:creationId xmlns:a16="http://schemas.microsoft.com/office/drawing/2014/main" id="{BB1E00BB-C8DF-B428-26AC-2BFF8C5E32FC}"/>
              </a:ext>
            </a:extLst>
          </p:cNvPr>
          <p:cNvPicPr>
            <a:picLocks noChangeAspect="1"/>
          </p:cNvPicPr>
          <p:nvPr/>
        </p:nvPicPr>
        <p:blipFill>
          <a:blip r:embed="rId3">
            <a:extLst>
              <a:ext uri="{28A0092B-C50C-407E-A947-70E740481C1C}">
                <a14:useLocalDpi xmlns:a14="http://schemas.microsoft.com/office/drawing/2010/main" val="0"/>
              </a:ext>
            </a:extLst>
          </a:blip>
          <a:srcRect l="2618" b="40571"/>
          <a:stretch/>
        </p:blipFill>
        <p:spPr>
          <a:xfrm>
            <a:off x="3168933" y="4634039"/>
            <a:ext cx="2151167" cy="1743534"/>
          </a:xfrm>
          <a:prstGeom prst="rect">
            <a:avLst/>
          </a:prstGeom>
        </p:spPr>
      </p:pic>
      <p:pic>
        <p:nvPicPr>
          <p:cNvPr id="4" name="Picture 3" descr="A machine in a factory&#10;&#10;Description automatically generated">
            <a:extLst>
              <a:ext uri="{FF2B5EF4-FFF2-40B4-BE49-F238E27FC236}">
                <a16:creationId xmlns:a16="http://schemas.microsoft.com/office/drawing/2014/main" id="{6F4B6F17-8E77-B774-EC4F-E7D122A8AD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604" y="1432144"/>
            <a:ext cx="2762707" cy="2080155"/>
          </a:xfrm>
          <a:prstGeom prst="rect">
            <a:avLst/>
          </a:prstGeom>
        </p:spPr>
      </p:pic>
      <p:pic>
        <p:nvPicPr>
          <p:cNvPr id="6" name="Picture 5" descr="A person in a white suit in a factory&#10;&#10;Description automatically generated">
            <a:extLst>
              <a:ext uri="{FF2B5EF4-FFF2-40B4-BE49-F238E27FC236}">
                <a16:creationId xmlns:a16="http://schemas.microsoft.com/office/drawing/2014/main" id="{602A539D-62BD-C9B4-2DAD-A86FB7E5ADB2}"/>
              </a:ext>
            </a:extLst>
          </p:cNvPr>
          <p:cNvPicPr>
            <a:picLocks noChangeAspect="1"/>
          </p:cNvPicPr>
          <p:nvPr/>
        </p:nvPicPr>
        <p:blipFill>
          <a:blip r:embed="rId5">
            <a:extLst>
              <a:ext uri="{28A0092B-C50C-407E-A947-70E740481C1C}">
                <a14:useLocalDpi xmlns:a14="http://schemas.microsoft.com/office/drawing/2010/main" val="0"/>
              </a:ext>
            </a:extLst>
          </a:blip>
          <a:srcRect t="7505" r="6184"/>
          <a:stretch/>
        </p:blipFill>
        <p:spPr>
          <a:xfrm>
            <a:off x="3059414" y="1412776"/>
            <a:ext cx="2289858" cy="2998377"/>
          </a:xfrm>
          <a:prstGeom prst="rect">
            <a:avLst/>
          </a:prstGeom>
        </p:spPr>
      </p:pic>
      <p:sp>
        <p:nvSpPr>
          <p:cNvPr id="9" name="Date Placeholder 8">
            <a:extLst>
              <a:ext uri="{FF2B5EF4-FFF2-40B4-BE49-F238E27FC236}">
                <a16:creationId xmlns:a16="http://schemas.microsoft.com/office/drawing/2014/main" id="{4695F0A0-5815-11D6-665B-E4F16A63C1BF}"/>
              </a:ext>
            </a:extLst>
          </p:cNvPr>
          <p:cNvSpPr>
            <a:spLocks noGrp="1"/>
          </p:cNvSpPr>
          <p:nvPr>
            <p:ph type="dt" sz="half" idx="10"/>
          </p:nvPr>
        </p:nvSpPr>
        <p:spPr/>
        <p:txBody>
          <a:bodyPr/>
          <a:lstStyle/>
          <a:p>
            <a:r>
              <a:rPr lang="en-US"/>
              <a:t>05/02/2025</a:t>
            </a:r>
            <a:endParaRPr lang="en-GB"/>
          </a:p>
        </p:txBody>
      </p:sp>
      <p:sp>
        <p:nvSpPr>
          <p:cNvPr id="10" name="Footer Placeholder 9">
            <a:extLst>
              <a:ext uri="{FF2B5EF4-FFF2-40B4-BE49-F238E27FC236}">
                <a16:creationId xmlns:a16="http://schemas.microsoft.com/office/drawing/2014/main" id="{2643EE9A-C514-5F7B-E68D-2670FA242727}"/>
              </a:ext>
            </a:extLst>
          </p:cNvPr>
          <p:cNvSpPr>
            <a:spLocks noGrp="1"/>
          </p:cNvSpPr>
          <p:nvPr>
            <p:ph type="ftr" sz="quarter" idx="11"/>
          </p:nvPr>
        </p:nvSpPr>
        <p:spPr/>
        <p:txBody>
          <a:bodyPr/>
          <a:lstStyle/>
          <a:p>
            <a:r>
              <a:rPr lang="en-GB" dirty="0"/>
              <a:t>78</a:t>
            </a:r>
            <a:r>
              <a:rPr lang="en-GB" baseline="30000" dirty="0"/>
              <a:t>th</a:t>
            </a:r>
            <a:r>
              <a:rPr lang="en-GB" dirty="0"/>
              <a:t> Meeting of the INTC </a:t>
            </a:r>
          </a:p>
        </p:txBody>
      </p:sp>
      <p:sp>
        <p:nvSpPr>
          <p:cNvPr id="11" name="Slide Number Placeholder 10">
            <a:extLst>
              <a:ext uri="{FF2B5EF4-FFF2-40B4-BE49-F238E27FC236}">
                <a16:creationId xmlns:a16="http://schemas.microsoft.com/office/drawing/2014/main" id="{85E03D97-6E8D-E7D0-F6AF-9A2EB74A0AF7}"/>
              </a:ext>
            </a:extLst>
          </p:cNvPr>
          <p:cNvSpPr>
            <a:spLocks noGrp="1"/>
          </p:cNvSpPr>
          <p:nvPr>
            <p:ph type="sldNum" sz="quarter" idx="12"/>
          </p:nvPr>
        </p:nvSpPr>
        <p:spPr/>
        <p:txBody>
          <a:bodyPr/>
          <a:lstStyle/>
          <a:p>
            <a:fld id="{93DE5040-5458-4E24-B43F-B6421CAB59D5}" type="slidenum">
              <a:rPr lang="en-GB" smtClean="0"/>
              <a:t>4</a:t>
            </a:fld>
            <a:endParaRPr lang="en-GB"/>
          </a:p>
        </p:txBody>
      </p:sp>
      <p:grpSp>
        <p:nvGrpSpPr>
          <p:cNvPr id="12" name="Group 11">
            <a:extLst>
              <a:ext uri="{FF2B5EF4-FFF2-40B4-BE49-F238E27FC236}">
                <a16:creationId xmlns:a16="http://schemas.microsoft.com/office/drawing/2014/main" id="{4D42B7C3-CC80-406E-DD30-A48F4798284E}"/>
              </a:ext>
            </a:extLst>
          </p:cNvPr>
          <p:cNvGrpSpPr/>
          <p:nvPr/>
        </p:nvGrpSpPr>
        <p:grpSpPr>
          <a:xfrm>
            <a:off x="6530148" y="839710"/>
            <a:ext cx="5486248" cy="2382848"/>
            <a:chOff x="319970" y="1196752"/>
            <a:chExt cx="5486248" cy="2382848"/>
          </a:xfrm>
        </p:grpSpPr>
        <p:pic>
          <p:nvPicPr>
            <p:cNvPr id="13" name="Picture 12" descr="A yellow cart with metal objects on a green floor&#10;&#10;Description automatically generated">
              <a:extLst>
                <a:ext uri="{FF2B5EF4-FFF2-40B4-BE49-F238E27FC236}">
                  <a16:creationId xmlns:a16="http://schemas.microsoft.com/office/drawing/2014/main" id="{BF60D419-1176-4116-E3E3-56225B6941D9}"/>
                </a:ext>
              </a:extLst>
            </p:cNvPr>
            <p:cNvPicPr>
              <a:picLocks noChangeAspect="1"/>
            </p:cNvPicPr>
            <p:nvPr/>
          </p:nvPicPr>
          <p:blipFill>
            <a:blip r:embed="rId6"/>
            <a:stretch>
              <a:fillRect/>
            </a:stretch>
          </p:blipFill>
          <p:spPr>
            <a:xfrm>
              <a:off x="319970" y="1196752"/>
              <a:ext cx="1800200" cy="2382848"/>
            </a:xfrm>
            <a:prstGeom prst="rect">
              <a:avLst/>
            </a:prstGeom>
          </p:spPr>
        </p:pic>
        <p:pic>
          <p:nvPicPr>
            <p:cNvPr id="14" name="Picture 13" descr="A blue door with a yellow container with objects on it&#10;&#10;Description automatically generated">
              <a:extLst>
                <a:ext uri="{FF2B5EF4-FFF2-40B4-BE49-F238E27FC236}">
                  <a16:creationId xmlns:a16="http://schemas.microsoft.com/office/drawing/2014/main" id="{66F25754-509C-BF2E-B469-9FCE81122327}"/>
                </a:ext>
              </a:extLst>
            </p:cNvPr>
            <p:cNvPicPr>
              <a:picLocks noChangeAspect="1"/>
            </p:cNvPicPr>
            <p:nvPr/>
          </p:nvPicPr>
          <p:blipFill>
            <a:blip r:embed="rId7"/>
            <a:srcRect l="16792" t="1" r="23238" b="39737"/>
            <a:stretch/>
          </p:blipFill>
          <p:spPr>
            <a:xfrm>
              <a:off x="2154854" y="1196752"/>
              <a:ext cx="1752094" cy="2382848"/>
            </a:xfrm>
            <a:prstGeom prst="rect">
              <a:avLst/>
            </a:prstGeom>
          </p:spPr>
        </p:pic>
        <p:pic>
          <p:nvPicPr>
            <p:cNvPr id="15" name="Content Placeholder 3">
              <a:extLst>
                <a:ext uri="{FF2B5EF4-FFF2-40B4-BE49-F238E27FC236}">
                  <a16:creationId xmlns:a16="http://schemas.microsoft.com/office/drawing/2014/main" id="{66E3DCFF-E784-8918-6B14-A0F02BB8DE71}"/>
                </a:ext>
              </a:extLst>
            </p:cNvPr>
            <p:cNvPicPr>
              <a:picLocks noChangeAspect="1"/>
            </p:cNvPicPr>
            <p:nvPr/>
          </p:nvPicPr>
          <p:blipFill>
            <a:blip r:embed="rId8"/>
            <a:stretch>
              <a:fillRect/>
            </a:stretch>
          </p:blipFill>
          <p:spPr>
            <a:xfrm>
              <a:off x="4007768" y="1196752"/>
              <a:ext cx="1798450" cy="2382848"/>
            </a:xfrm>
            <a:prstGeom prst="rect">
              <a:avLst/>
            </a:prstGeom>
          </p:spPr>
        </p:pic>
      </p:grpSp>
      <p:pic>
        <p:nvPicPr>
          <p:cNvPr id="16" name="3A34FE49-985D-405B-8B54-E230F0007212" descr="IMG_3341.jpg">
            <a:extLst>
              <a:ext uri="{FF2B5EF4-FFF2-40B4-BE49-F238E27FC236}">
                <a16:creationId xmlns:a16="http://schemas.microsoft.com/office/drawing/2014/main" id="{A2BE797B-C284-656D-9713-91926B9D27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711" y="3607756"/>
            <a:ext cx="2055608" cy="272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Several bags of material&#10;&#10;Description automatically generated with medium confidence">
            <a:extLst>
              <a:ext uri="{FF2B5EF4-FFF2-40B4-BE49-F238E27FC236}">
                <a16:creationId xmlns:a16="http://schemas.microsoft.com/office/drawing/2014/main" id="{EAB59FD3-B86A-F572-ED88-B5491C2859BE}"/>
              </a:ext>
            </a:extLst>
          </p:cNvPr>
          <p:cNvPicPr>
            <a:picLocks noChangeAspect="1"/>
          </p:cNvPicPr>
          <p:nvPr/>
        </p:nvPicPr>
        <p:blipFill>
          <a:blip r:embed="rId10">
            <a:extLst>
              <a:ext uri="{28A0092B-C50C-407E-A947-70E740481C1C}">
                <a14:useLocalDpi xmlns:a14="http://schemas.microsoft.com/office/drawing/2010/main" val="0"/>
              </a:ext>
            </a:extLst>
          </a:blip>
          <a:srcRect l="-725" t="17739" b="16375"/>
          <a:stretch/>
        </p:blipFill>
        <p:spPr>
          <a:xfrm>
            <a:off x="8760296" y="3933055"/>
            <a:ext cx="2592288" cy="2252059"/>
          </a:xfrm>
          <a:prstGeom prst="rect">
            <a:avLst/>
          </a:prstGeom>
        </p:spPr>
      </p:pic>
      <p:sp>
        <p:nvSpPr>
          <p:cNvPr id="18" name="TextBox 17">
            <a:extLst>
              <a:ext uri="{FF2B5EF4-FFF2-40B4-BE49-F238E27FC236}">
                <a16:creationId xmlns:a16="http://schemas.microsoft.com/office/drawing/2014/main" id="{B1F09E3D-0CFE-05CF-7E08-1D72ABBBD9AC}"/>
              </a:ext>
            </a:extLst>
          </p:cNvPr>
          <p:cNvSpPr txBox="1"/>
          <p:nvPr/>
        </p:nvSpPr>
        <p:spPr bwMode="auto">
          <a:xfrm>
            <a:off x="835574" y="984716"/>
            <a:ext cx="3403496" cy="369332"/>
          </a:xfrm>
          <a:prstGeom prst="rect">
            <a:avLst/>
          </a:prstGeom>
          <a:noFill/>
        </p:spPr>
        <p:txBody>
          <a:bodyPr wrap="none" rtlCol="0">
            <a:spAutoFit/>
          </a:bodyPr>
          <a:lstStyle/>
          <a:p>
            <a:r>
              <a:rPr lang="en-US" dirty="0"/>
              <a:t>Extraction electrodes exchange</a:t>
            </a:r>
            <a:endParaRPr lang="en-GB" dirty="0"/>
          </a:p>
        </p:txBody>
      </p:sp>
      <p:sp>
        <p:nvSpPr>
          <p:cNvPr id="19" name="TextBox 18">
            <a:extLst>
              <a:ext uri="{FF2B5EF4-FFF2-40B4-BE49-F238E27FC236}">
                <a16:creationId xmlns:a16="http://schemas.microsoft.com/office/drawing/2014/main" id="{E1712606-A87F-81E8-7048-05DA83714D24}"/>
              </a:ext>
            </a:extLst>
          </p:cNvPr>
          <p:cNvSpPr txBox="1"/>
          <p:nvPr/>
        </p:nvSpPr>
        <p:spPr bwMode="auto">
          <a:xfrm>
            <a:off x="7236489" y="499693"/>
            <a:ext cx="4134465" cy="369332"/>
          </a:xfrm>
          <a:prstGeom prst="rect">
            <a:avLst/>
          </a:prstGeom>
          <a:noFill/>
        </p:spPr>
        <p:txBody>
          <a:bodyPr wrap="none" rtlCol="0">
            <a:spAutoFit/>
          </a:bodyPr>
          <a:lstStyle/>
          <a:p>
            <a:r>
              <a:rPr lang="en-US" dirty="0"/>
              <a:t>Targets handling for storage in the ISR</a:t>
            </a:r>
            <a:endParaRPr lang="en-GB" dirty="0"/>
          </a:p>
        </p:txBody>
      </p:sp>
      <p:sp>
        <p:nvSpPr>
          <p:cNvPr id="20" name="TextBox 19">
            <a:extLst>
              <a:ext uri="{FF2B5EF4-FFF2-40B4-BE49-F238E27FC236}">
                <a16:creationId xmlns:a16="http://schemas.microsoft.com/office/drawing/2014/main" id="{0F19F93A-4A2C-B9E4-83DC-1E029430677A}"/>
              </a:ext>
            </a:extLst>
          </p:cNvPr>
          <p:cNvSpPr txBox="1"/>
          <p:nvPr/>
        </p:nvSpPr>
        <p:spPr bwMode="auto">
          <a:xfrm>
            <a:off x="6963446" y="3198848"/>
            <a:ext cx="4121641" cy="369332"/>
          </a:xfrm>
          <a:prstGeom prst="rect">
            <a:avLst/>
          </a:prstGeom>
          <a:noFill/>
        </p:spPr>
        <p:txBody>
          <a:bodyPr wrap="none" rtlCol="0">
            <a:spAutoFit/>
          </a:bodyPr>
          <a:lstStyle/>
          <a:p>
            <a:r>
              <a:rPr lang="en-US" dirty="0"/>
              <a:t>Concrete samples (compression tests)</a:t>
            </a:r>
            <a:endParaRPr lang="en-GB" dirty="0"/>
          </a:p>
        </p:txBody>
      </p:sp>
      <p:pic>
        <p:nvPicPr>
          <p:cNvPr id="21" name="Picture 2">
            <a:extLst>
              <a:ext uri="{FF2B5EF4-FFF2-40B4-BE49-F238E27FC236}">
                <a16:creationId xmlns:a16="http://schemas.microsoft.com/office/drawing/2014/main" id="{16BC16CC-0C83-4E61-1FC3-6C745B1780C2}"/>
              </a:ext>
            </a:extLst>
          </p:cNvPr>
          <p:cNvPicPr>
            <a:picLocks noChangeAspect="1" noChangeArrowheads="1"/>
          </p:cNvPicPr>
          <p:nvPr/>
        </p:nvPicPr>
        <p:blipFill>
          <a:blip r:embed="rId11"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1865843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59F56-49D9-A152-7323-4949E9CDA34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CE49AB5-7E23-4E0B-6EA3-3E8B3CC257AE}"/>
              </a:ext>
            </a:extLst>
          </p:cNvPr>
          <p:cNvSpPr>
            <a:spLocks noGrp="1"/>
          </p:cNvSpPr>
          <p:nvPr>
            <p:ph type="title"/>
          </p:nvPr>
        </p:nvSpPr>
        <p:spPr>
          <a:xfrm>
            <a:off x="407988" y="373593"/>
            <a:ext cx="11664676" cy="679143"/>
          </a:xfrm>
        </p:spPr>
        <p:txBody>
          <a:bodyPr/>
          <a:lstStyle/>
          <a:p>
            <a:r>
              <a:rPr lang="en-US" dirty="0">
                <a:solidFill>
                  <a:schemeClr val="tx1"/>
                </a:solidFill>
              </a:rPr>
              <a:t>YETS activities (HIE-ISOLDE, hall, RILIS…)</a:t>
            </a:r>
            <a:br>
              <a:rPr lang="en-US" dirty="0">
                <a:solidFill>
                  <a:schemeClr val="tx1"/>
                </a:solidFill>
              </a:rPr>
            </a:br>
            <a:endParaRPr lang="en-GB" dirty="0"/>
          </a:p>
        </p:txBody>
      </p:sp>
      <p:sp>
        <p:nvSpPr>
          <p:cNvPr id="4" name="Date Placeholder 3">
            <a:extLst>
              <a:ext uri="{FF2B5EF4-FFF2-40B4-BE49-F238E27FC236}">
                <a16:creationId xmlns:a16="http://schemas.microsoft.com/office/drawing/2014/main" id="{DE5A42E9-DAAF-7FB7-7112-300EF4B5D1AB}"/>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A8D6113A-581E-6D2B-CE90-53A5C8312E6F}"/>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1042C581-F824-E326-2BEF-B8B545C80F85}"/>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7" name="Content Placeholder 1">
            <a:extLst>
              <a:ext uri="{FF2B5EF4-FFF2-40B4-BE49-F238E27FC236}">
                <a16:creationId xmlns:a16="http://schemas.microsoft.com/office/drawing/2014/main" id="{6E350873-E985-0293-EDE3-6B93CB3D280F}"/>
              </a:ext>
            </a:extLst>
          </p:cNvPr>
          <p:cNvSpPr>
            <a:spLocks noGrp="1"/>
          </p:cNvSpPr>
          <p:nvPr>
            <p:ph idx="1"/>
          </p:nvPr>
        </p:nvSpPr>
        <p:spPr>
          <a:xfrm>
            <a:off x="369782" y="980728"/>
            <a:ext cx="11702882" cy="4968552"/>
          </a:xfrm>
        </p:spPr>
        <p:txBody>
          <a:bodyPr/>
          <a:lstStyle/>
          <a:p>
            <a:pPr>
              <a:spcBef>
                <a:spcPts val="600"/>
              </a:spcBef>
            </a:pPr>
            <a:r>
              <a:rPr lang="en-GB" sz="2400" dirty="0">
                <a:solidFill>
                  <a:schemeClr val="tx1"/>
                </a:solidFill>
              </a:rPr>
              <a:t>Experimental HALL</a:t>
            </a:r>
          </a:p>
          <a:p>
            <a:pPr marL="342900" indent="-342900">
              <a:spcBef>
                <a:spcPts val="600"/>
              </a:spcBef>
              <a:buFont typeface="Arial" panose="020B0604020202020204" pitchFamily="34" charset="0"/>
              <a:buChar char="•"/>
            </a:pPr>
            <a:r>
              <a:rPr lang="en-GB" sz="2400" b="0" dirty="0">
                <a:solidFill>
                  <a:schemeClr val="tx1"/>
                </a:solidFill>
              </a:rPr>
              <a:t>Overhead crane modification (PUMA setup powering) &amp; </a:t>
            </a:r>
            <a:r>
              <a:rPr lang="en-GB" sz="2400" b="0" dirty="0" err="1">
                <a:solidFill>
                  <a:schemeClr val="tx1"/>
                </a:solidFill>
              </a:rPr>
              <a:t>WISArD</a:t>
            </a:r>
            <a:r>
              <a:rPr lang="en-GB" sz="2400" b="0" dirty="0">
                <a:solidFill>
                  <a:schemeClr val="tx1"/>
                </a:solidFill>
              </a:rPr>
              <a:t> crane upgrade </a:t>
            </a:r>
          </a:p>
          <a:p>
            <a:pPr marL="342900" indent="-342900">
              <a:spcBef>
                <a:spcPts val="600"/>
              </a:spcBef>
              <a:buFont typeface="Arial" panose="020B0604020202020204" pitchFamily="34" charset="0"/>
              <a:buChar char="•"/>
            </a:pPr>
            <a:r>
              <a:rPr lang="en-GB" sz="2400" b="0" dirty="0">
                <a:solidFill>
                  <a:schemeClr val="tx1"/>
                </a:solidFill>
              </a:rPr>
              <a:t>RILIS laboratory electrical consolidation as of mid-February</a:t>
            </a:r>
          </a:p>
          <a:p>
            <a:pPr marL="342900" indent="-342900">
              <a:spcBef>
                <a:spcPts val="600"/>
              </a:spcBef>
              <a:buFont typeface="Arial" panose="020B0604020202020204" pitchFamily="34" charset="0"/>
              <a:buChar char="•"/>
            </a:pPr>
            <a:r>
              <a:rPr lang="en-GB" sz="2400" b="0" dirty="0">
                <a:solidFill>
                  <a:schemeClr val="tx1"/>
                </a:solidFill>
              </a:rPr>
              <a:t>ISCOOL RFQ intervention to fix issues with the switching voltage for the bunch ejection. Time structure measurements with CRIS during commissioning</a:t>
            </a:r>
          </a:p>
          <a:p>
            <a:pPr>
              <a:spcBef>
                <a:spcPts val="600"/>
              </a:spcBef>
            </a:pPr>
            <a:r>
              <a:rPr lang="en-GB" sz="2400" dirty="0">
                <a:solidFill>
                  <a:schemeClr val="tx1"/>
                </a:solidFill>
              </a:rPr>
              <a:t>REX- HIE ISOLDE</a:t>
            </a:r>
          </a:p>
          <a:p>
            <a:pPr marL="342900" indent="-342900">
              <a:spcBef>
                <a:spcPts val="600"/>
              </a:spcBef>
              <a:buFont typeface="Arial" panose="020B0604020202020204" pitchFamily="34" charset="0"/>
              <a:buChar char="•"/>
            </a:pPr>
            <a:r>
              <a:rPr lang="en-GB" sz="2400" b="0" dirty="0">
                <a:solidFill>
                  <a:schemeClr val="tx1"/>
                </a:solidFill>
              </a:rPr>
              <a:t>Hand-over of the SC </a:t>
            </a:r>
            <a:r>
              <a:rPr lang="en-GB" sz="2400" b="0" dirty="0" err="1">
                <a:solidFill>
                  <a:schemeClr val="tx1"/>
                </a:solidFill>
              </a:rPr>
              <a:t>Linac</a:t>
            </a:r>
            <a:r>
              <a:rPr lang="en-GB" sz="2400" b="0" dirty="0">
                <a:solidFill>
                  <a:schemeClr val="tx1"/>
                </a:solidFill>
              </a:rPr>
              <a:t> to TE-CRG on the 12/11/24 for tests (cold helium gas circulation in the 4 shields of HIE ISOLDE cryomodules, using evaporated gas from the 2kL dewar)</a:t>
            </a:r>
          </a:p>
          <a:p>
            <a:pPr marL="342900" indent="-342900">
              <a:spcBef>
                <a:spcPts val="600"/>
              </a:spcBef>
              <a:buFont typeface="Arial" panose="020B0604020202020204" pitchFamily="34" charset="0"/>
              <a:buChar char="•"/>
            </a:pPr>
            <a:r>
              <a:rPr lang="en-GB" sz="2400" b="0" dirty="0">
                <a:solidFill>
                  <a:schemeClr val="tx1"/>
                </a:solidFill>
              </a:rPr>
              <a:t>Standard warm-up procedure started on the 03/12/24. YETS activities ongoing</a:t>
            </a:r>
          </a:p>
          <a:p>
            <a:pPr marL="342900" indent="-342900">
              <a:spcBef>
                <a:spcPts val="600"/>
              </a:spcBef>
              <a:buFont typeface="Arial" panose="020B0604020202020204" pitchFamily="34" charset="0"/>
              <a:buChar char="•"/>
            </a:pPr>
            <a:r>
              <a:rPr lang="en-GB" sz="2400" b="0" dirty="0">
                <a:solidFill>
                  <a:schemeClr val="tx1"/>
                </a:solidFill>
              </a:rPr>
              <a:t>21/04/2025 Start of HIE-ISOLDE Beam Commissioning</a:t>
            </a:r>
          </a:p>
          <a:p>
            <a:pPr marL="342900" indent="-342900">
              <a:spcBef>
                <a:spcPts val="600"/>
              </a:spcBef>
              <a:buFont typeface="Arial" panose="020B0604020202020204" pitchFamily="34" charset="0"/>
              <a:buChar char="•"/>
            </a:pPr>
            <a:r>
              <a:rPr lang="en-GB" sz="2400" b="0" dirty="0">
                <a:solidFill>
                  <a:schemeClr val="tx1"/>
                </a:solidFill>
              </a:rPr>
              <a:t>HIE ISOLDE stable beam to Exp. Stations on the 02/06 and start of HIE ISOLDE Physics on the 13/06 (3 weeks gain thanks to </a:t>
            </a:r>
            <a:r>
              <a:rPr lang="en-GB" sz="2400" b="0" dirty="0" err="1">
                <a:solidFill>
                  <a:schemeClr val="tx1"/>
                </a:solidFill>
              </a:rPr>
              <a:t>cryo</a:t>
            </a:r>
            <a:r>
              <a:rPr lang="en-GB" sz="2400" b="0" dirty="0">
                <a:solidFill>
                  <a:schemeClr val="tx1"/>
                </a:solidFill>
              </a:rPr>
              <a:t> and RF optimization)</a:t>
            </a:r>
          </a:p>
          <a:p>
            <a:pPr marL="324000" indent="-457200">
              <a:spcBef>
                <a:spcPts val="600"/>
              </a:spcBef>
              <a:buFont typeface="Arial" panose="020B0604020202020204" pitchFamily="34" charset="0"/>
              <a:buChar char="•"/>
            </a:pPr>
            <a:endParaRPr lang="en-GB" sz="2400" b="0" dirty="0">
              <a:solidFill>
                <a:schemeClr val="tx1"/>
              </a:solidFill>
            </a:endParaRPr>
          </a:p>
        </p:txBody>
      </p:sp>
      <p:pic>
        <p:nvPicPr>
          <p:cNvPr id="8" name="Picture 2">
            <a:extLst>
              <a:ext uri="{FF2B5EF4-FFF2-40B4-BE49-F238E27FC236}">
                <a16:creationId xmlns:a16="http://schemas.microsoft.com/office/drawing/2014/main" id="{6F853D0A-5F75-2FBD-730F-2171EA29413F}"/>
              </a:ext>
            </a:extLst>
          </p:cNvPr>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579028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368B12-23B1-8A8F-5520-F19A2EFC74AC}"/>
              </a:ext>
            </a:extLst>
          </p:cNvPr>
          <p:cNvSpPr>
            <a:spLocks noGrp="1"/>
          </p:cNvSpPr>
          <p:nvPr>
            <p:ph type="title"/>
          </p:nvPr>
        </p:nvSpPr>
        <p:spPr/>
        <p:txBody>
          <a:bodyPr/>
          <a:lstStyle/>
          <a:p>
            <a:r>
              <a:rPr lang="en-US" dirty="0"/>
              <a:t>Building 197 extension – Work to start in February</a:t>
            </a:r>
            <a:endParaRPr lang="en-GB" dirty="0"/>
          </a:p>
        </p:txBody>
      </p:sp>
      <p:sp>
        <p:nvSpPr>
          <p:cNvPr id="4" name="Date Placeholder 3">
            <a:extLst>
              <a:ext uri="{FF2B5EF4-FFF2-40B4-BE49-F238E27FC236}">
                <a16:creationId xmlns:a16="http://schemas.microsoft.com/office/drawing/2014/main" id="{2A798643-5313-D975-3F60-B92993DBE078}"/>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516A2955-A016-2F8B-7367-D00933115C4F}"/>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F8D98811-6908-8C0D-68BD-B473E59878AD}"/>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pic>
        <p:nvPicPr>
          <p:cNvPr id="7" name="Picture 3">
            <a:extLst>
              <a:ext uri="{FF2B5EF4-FFF2-40B4-BE49-F238E27FC236}">
                <a16:creationId xmlns:a16="http://schemas.microsoft.com/office/drawing/2014/main" id="{87CCED9C-A033-6467-D384-DB8FDAF366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6188" b="9641"/>
          <a:stretch/>
        </p:blipFill>
        <p:spPr bwMode="auto">
          <a:xfrm>
            <a:off x="119336" y="1742077"/>
            <a:ext cx="5976664" cy="319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building with stairs and a blue railing&#10;&#10;Description automatically generated">
            <a:extLst>
              <a:ext uri="{FF2B5EF4-FFF2-40B4-BE49-F238E27FC236}">
                <a16:creationId xmlns:a16="http://schemas.microsoft.com/office/drawing/2014/main" id="{FF20617F-410B-3E30-B3BA-94F04DEBC349}"/>
              </a:ext>
            </a:extLst>
          </p:cNvPr>
          <p:cNvPicPr>
            <a:picLocks noChangeAspect="1"/>
          </p:cNvPicPr>
          <p:nvPr/>
        </p:nvPicPr>
        <p:blipFill>
          <a:blip r:embed="rId3"/>
          <a:stretch>
            <a:fillRect/>
          </a:stretch>
        </p:blipFill>
        <p:spPr>
          <a:xfrm>
            <a:off x="6390211" y="973481"/>
            <a:ext cx="5355595" cy="4032448"/>
          </a:xfrm>
          <a:prstGeom prst="rect">
            <a:avLst/>
          </a:prstGeom>
        </p:spPr>
      </p:pic>
      <p:sp>
        <p:nvSpPr>
          <p:cNvPr id="10" name="TextBox 9">
            <a:extLst>
              <a:ext uri="{FF2B5EF4-FFF2-40B4-BE49-F238E27FC236}">
                <a16:creationId xmlns:a16="http://schemas.microsoft.com/office/drawing/2014/main" id="{7591416D-DDA9-555D-E03A-CAC898A7A647}"/>
              </a:ext>
            </a:extLst>
          </p:cNvPr>
          <p:cNvSpPr txBox="1"/>
          <p:nvPr/>
        </p:nvSpPr>
        <p:spPr bwMode="auto">
          <a:xfrm>
            <a:off x="119336" y="5073176"/>
            <a:ext cx="10818987" cy="1200329"/>
          </a:xfrm>
          <a:prstGeom prst="rect">
            <a:avLst/>
          </a:prstGeom>
          <a:noFill/>
        </p:spPr>
        <p:txBody>
          <a:bodyPr wrap="none" rtlCol="0">
            <a:spAutoFit/>
          </a:bodyPr>
          <a:lstStyle/>
          <a:p>
            <a:pPr marL="342900" indent="-342900">
              <a:buFont typeface="Arial" panose="020B0604020202020204" pitchFamily="34" charset="0"/>
              <a:buChar char="•"/>
            </a:pPr>
            <a:r>
              <a:rPr lang="en-US" sz="2400" dirty="0"/>
              <a:t>New construction site in Front of building 508</a:t>
            </a:r>
          </a:p>
          <a:p>
            <a:pPr marL="342900" indent="-342900">
              <a:buFont typeface="Arial" panose="020B0604020202020204" pitchFamily="34" charset="0"/>
              <a:buChar char="•"/>
            </a:pPr>
            <a:r>
              <a:rPr lang="en-US" sz="2400" dirty="0"/>
              <a:t>Outside stairs for Building 508 not accessible for a few months</a:t>
            </a:r>
          </a:p>
          <a:p>
            <a:pPr marL="342900" indent="-342900">
              <a:buFont typeface="Arial" panose="020B0604020202020204" pitchFamily="34" charset="0"/>
              <a:buChar char="•"/>
            </a:pPr>
            <a:r>
              <a:rPr lang="en-US" sz="2400" dirty="0"/>
              <a:t>Entrance to the experimental hall from the Jura side will remain accessible  </a:t>
            </a:r>
            <a:endParaRPr lang="en-GB" sz="2400" dirty="0"/>
          </a:p>
        </p:txBody>
      </p:sp>
      <p:sp>
        <p:nvSpPr>
          <p:cNvPr id="11" name="TextBox 10">
            <a:extLst>
              <a:ext uri="{FF2B5EF4-FFF2-40B4-BE49-F238E27FC236}">
                <a16:creationId xmlns:a16="http://schemas.microsoft.com/office/drawing/2014/main" id="{AEAC6B51-F89F-933F-092A-BB34F6953D21}"/>
              </a:ext>
            </a:extLst>
          </p:cNvPr>
          <p:cNvSpPr txBox="1"/>
          <p:nvPr/>
        </p:nvSpPr>
        <p:spPr bwMode="auto">
          <a:xfrm>
            <a:off x="446194" y="1062122"/>
            <a:ext cx="5378395" cy="646331"/>
          </a:xfrm>
          <a:prstGeom prst="rect">
            <a:avLst/>
          </a:prstGeom>
          <a:noFill/>
        </p:spPr>
        <p:txBody>
          <a:bodyPr wrap="none" rtlCol="0">
            <a:spAutoFit/>
          </a:bodyPr>
          <a:lstStyle/>
          <a:p>
            <a:r>
              <a:rPr lang="en-US" b="1" dirty="0"/>
              <a:t>Building 197 extension for ventilation hardware</a:t>
            </a:r>
          </a:p>
          <a:p>
            <a:pPr algn="ctr"/>
            <a:r>
              <a:rPr lang="en-US" b="1" dirty="0"/>
              <a:t> (primary areas fire safety compliance)</a:t>
            </a:r>
            <a:endParaRPr lang="en-GB" b="1" dirty="0"/>
          </a:p>
        </p:txBody>
      </p:sp>
      <p:pic>
        <p:nvPicPr>
          <p:cNvPr id="12" name="Picture 2">
            <a:extLst>
              <a:ext uri="{FF2B5EF4-FFF2-40B4-BE49-F238E27FC236}">
                <a16:creationId xmlns:a16="http://schemas.microsoft.com/office/drawing/2014/main" id="{76FD62B8-5359-4639-82A5-882D787FE3A1}"/>
              </a:ext>
            </a:extLst>
          </p:cNvPr>
          <p:cNvPicPr>
            <a:picLocks noChangeAspect="1" noChangeArrowheads="1"/>
          </p:cNvPicPr>
          <p:nvPr/>
        </p:nvPicPr>
        <p:blipFill>
          <a:blip r:embed="rId4"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2096670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B9E4C6-43AF-CA0C-6A81-B17E0A915976}"/>
              </a:ext>
            </a:extLst>
          </p:cNvPr>
          <p:cNvSpPr>
            <a:spLocks noGrp="1"/>
          </p:cNvSpPr>
          <p:nvPr>
            <p:ph type="title"/>
          </p:nvPr>
        </p:nvSpPr>
        <p:spPr/>
        <p:txBody>
          <a:bodyPr/>
          <a:lstStyle/>
          <a:p>
            <a:r>
              <a:rPr lang="en-US" dirty="0"/>
              <a:t>Looking forward: LS3 at ISOLDE</a:t>
            </a:r>
            <a:endParaRPr lang="en-GB" dirty="0"/>
          </a:p>
        </p:txBody>
      </p:sp>
      <p:sp>
        <p:nvSpPr>
          <p:cNvPr id="4" name="Date Placeholder 3">
            <a:extLst>
              <a:ext uri="{FF2B5EF4-FFF2-40B4-BE49-F238E27FC236}">
                <a16:creationId xmlns:a16="http://schemas.microsoft.com/office/drawing/2014/main" id="{6CCA4C87-9558-A007-5F65-A0A1687B607E}"/>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5A7F7163-0B86-D541-E31A-3CD6FE5ACC44}"/>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86F5954D-1479-AACC-9B14-FDBD56859938}"/>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pic>
        <p:nvPicPr>
          <p:cNvPr id="7" name="Picture 6">
            <a:extLst>
              <a:ext uri="{FF2B5EF4-FFF2-40B4-BE49-F238E27FC236}">
                <a16:creationId xmlns:a16="http://schemas.microsoft.com/office/drawing/2014/main" id="{E6F46C67-4285-6D83-1618-30BF715E7DC4}"/>
              </a:ext>
            </a:extLst>
          </p:cNvPr>
          <p:cNvPicPr>
            <a:picLocks noChangeAspect="1"/>
          </p:cNvPicPr>
          <p:nvPr/>
        </p:nvPicPr>
        <p:blipFill>
          <a:blip r:embed="rId2"/>
          <a:stretch>
            <a:fillRect/>
          </a:stretch>
        </p:blipFill>
        <p:spPr>
          <a:xfrm>
            <a:off x="0" y="3948014"/>
            <a:ext cx="12192000" cy="2289298"/>
          </a:xfrm>
          <a:prstGeom prst="rect">
            <a:avLst/>
          </a:prstGeom>
        </p:spPr>
      </p:pic>
      <p:pic>
        <p:nvPicPr>
          <p:cNvPr id="9" name="Picture 2">
            <a:extLst>
              <a:ext uri="{FF2B5EF4-FFF2-40B4-BE49-F238E27FC236}">
                <a16:creationId xmlns:a16="http://schemas.microsoft.com/office/drawing/2014/main" id="{51458EFA-2B3D-539A-B8E1-1734B3AC2827}"/>
              </a:ext>
            </a:extLst>
          </p:cNvPr>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sp>
        <p:nvSpPr>
          <p:cNvPr id="13" name="Content Placeholder 1">
            <a:extLst>
              <a:ext uri="{FF2B5EF4-FFF2-40B4-BE49-F238E27FC236}">
                <a16:creationId xmlns:a16="http://schemas.microsoft.com/office/drawing/2014/main" id="{7BDDE8AB-4C04-34DD-2E53-796E653E2916}"/>
              </a:ext>
            </a:extLst>
          </p:cNvPr>
          <p:cNvSpPr>
            <a:spLocks noGrp="1"/>
          </p:cNvSpPr>
          <p:nvPr>
            <p:ph idx="1"/>
          </p:nvPr>
        </p:nvSpPr>
        <p:spPr>
          <a:xfrm>
            <a:off x="138551" y="970785"/>
            <a:ext cx="11914899" cy="4608512"/>
          </a:xfrm>
        </p:spPr>
        <p:txBody>
          <a:bodyPr/>
          <a:lstStyle/>
          <a:p>
            <a:pPr marL="342900" indent="-342900">
              <a:spcBef>
                <a:spcPts val="600"/>
              </a:spcBef>
              <a:buFont typeface="Arial" panose="020B0604020202020204" pitchFamily="34" charset="0"/>
              <a:buChar char="•"/>
            </a:pPr>
            <a:r>
              <a:rPr lang="en-GB" sz="2400" b="0" dirty="0">
                <a:solidFill>
                  <a:schemeClr val="tx1"/>
                </a:solidFill>
              </a:rPr>
              <a:t>ISOLDE Beam Dumps replacement requires a 24 months time window for execution</a:t>
            </a:r>
          </a:p>
          <a:p>
            <a:pPr marL="342900" indent="-342900">
              <a:spcBef>
                <a:spcPts val="600"/>
              </a:spcBef>
              <a:buFont typeface="Arial" panose="020B0604020202020204" pitchFamily="34" charset="0"/>
              <a:buChar char="•"/>
            </a:pPr>
            <a:r>
              <a:rPr lang="en-GB" sz="2400" b="0" dirty="0">
                <a:solidFill>
                  <a:schemeClr val="tx1"/>
                </a:solidFill>
              </a:rPr>
              <a:t>Careful analysis of activities proposed as part of ISOLDE improvement program (see next slides) considering the availability of groups supporting CERN wide activities</a:t>
            </a:r>
          </a:p>
          <a:p>
            <a:pPr marL="342900" indent="-342900">
              <a:spcBef>
                <a:spcPts val="600"/>
              </a:spcBef>
              <a:buFont typeface="Arial" panose="020B0604020202020204" pitchFamily="34" charset="0"/>
              <a:buChar char="•"/>
            </a:pPr>
            <a:r>
              <a:rPr lang="en-GB" sz="2400" b="0" dirty="0">
                <a:solidFill>
                  <a:schemeClr val="tx1"/>
                </a:solidFill>
              </a:rPr>
              <a:t>Scenario with ISOLDE stopping physics end of 2025 favoured to maximise likelihood of MTP requests endorsement. Synchronization with the PS Booster restart</a:t>
            </a:r>
          </a:p>
          <a:p>
            <a:pPr marL="342900" indent="-342900">
              <a:spcBef>
                <a:spcPts val="600"/>
              </a:spcBef>
              <a:buFont typeface="Arial" panose="020B0604020202020204" pitchFamily="34" charset="0"/>
              <a:buChar char="•"/>
            </a:pPr>
            <a:r>
              <a:rPr lang="en-GB" sz="2400" b="0" dirty="0">
                <a:solidFill>
                  <a:schemeClr val="tx1"/>
                </a:solidFill>
              </a:rPr>
              <a:t>Proposed timeline for activities by ISOLDE technical teams</a:t>
            </a:r>
          </a:p>
          <a:p>
            <a:pPr marL="342900" indent="-342900">
              <a:spcBef>
                <a:spcPts val="600"/>
              </a:spcBef>
              <a:buFont typeface="Arial" panose="020B0604020202020204" pitchFamily="34" charset="0"/>
              <a:buChar char="•"/>
            </a:pPr>
            <a:r>
              <a:rPr lang="en-GB" sz="2400" b="0" dirty="0">
                <a:solidFill>
                  <a:schemeClr val="tx1"/>
                </a:solidFill>
              </a:rPr>
              <a:t>Ongoing PS Booster LS3 planning optimization to synchronize with ISOLDE date</a:t>
            </a:r>
          </a:p>
          <a:p>
            <a:pPr marL="324000" indent="-457200">
              <a:spcBef>
                <a:spcPts val="600"/>
              </a:spcBef>
              <a:buFont typeface="Arial" panose="020B0604020202020204" pitchFamily="34" charset="0"/>
              <a:buChar char="•"/>
            </a:pPr>
            <a:endParaRPr lang="en-GB" sz="2400" b="0" dirty="0">
              <a:solidFill>
                <a:schemeClr val="tx1"/>
              </a:solidFill>
            </a:endParaRPr>
          </a:p>
        </p:txBody>
      </p:sp>
    </p:spTree>
    <p:extLst>
      <p:ext uri="{BB962C8B-B14F-4D97-AF65-F5344CB8AC3E}">
        <p14:creationId xmlns:p14="http://schemas.microsoft.com/office/powerpoint/2010/main" val="2781403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EDFF9B-285D-068E-B8FA-A5FA9414AF0A}"/>
              </a:ext>
            </a:extLst>
          </p:cNvPr>
          <p:cNvSpPr>
            <a:spLocks noGrp="1"/>
          </p:cNvSpPr>
          <p:nvPr>
            <p:ph type="title"/>
          </p:nvPr>
        </p:nvSpPr>
        <p:spPr/>
        <p:txBody>
          <a:bodyPr/>
          <a:lstStyle/>
          <a:p>
            <a:r>
              <a:rPr lang="en-US" sz="2800" dirty="0"/>
              <a:t>CERN MTP exercise – ISOLDE Improvement Program</a:t>
            </a:r>
            <a:endParaRPr lang="en-GB" sz="2800" dirty="0"/>
          </a:p>
        </p:txBody>
      </p:sp>
      <p:sp>
        <p:nvSpPr>
          <p:cNvPr id="4" name="Date Placeholder 3">
            <a:extLst>
              <a:ext uri="{FF2B5EF4-FFF2-40B4-BE49-F238E27FC236}">
                <a16:creationId xmlns:a16="http://schemas.microsoft.com/office/drawing/2014/main" id="{2D494766-825B-E864-4C02-F89458FAE83F}"/>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3161492A-E0D2-9957-B49E-1B2624E97517}"/>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2AA76D6D-D1B2-9163-29E7-043F7816A58D}"/>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7" name="Picture 2">
            <a:extLst>
              <a:ext uri="{FF2B5EF4-FFF2-40B4-BE49-F238E27FC236}">
                <a16:creationId xmlns:a16="http://schemas.microsoft.com/office/drawing/2014/main" id="{73318B53-EF7A-2C41-C1E5-14521E8D09F1}"/>
              </a:ext>
            </a:extLst>
          </p:cNvPr>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8" name="Content Placeholder 1">
            <a:extLst>
              <a:ext uri="{FF2B5EF4-FFF2-40B4-BE49-F238E27FC236}">
                <a16:creationId xmlns:a16="http://schemas.microsoft.com/office/drawing/2014/main" id="{0E11E181-231E-BCA1-D985-5A82D07C74A8}"/>
              </a:ext>
            </a:extLst>
          </p:cNvPr>
          <p:cNvSpPr>
            <a:spLocks noGrp="1"/>
          </p:cNvSpPr>
          <p:nvPr>
            <p:ph idx="1"/>
          </p:nvPr>
        </p:nvSpPr>
        <p:spPr>
          <a:xfrm>
            <a:off x="138551" y="970784"/>
            <a:ext cx="11914899" cy="5266527"/>
          </a:xfrm>
        </p:spPr>
        <p:txBody>
          <a:bodyPr/>
          <a:lstStyle/>
          <a:p>
            <a:pPr marL="342900" indent="-342900">
              <a:spcBef>
                <a:spcPts val="600"/>
              </a:spcBef>
              <a:buFont typeface="Arial" panose="020B0604020202020204" pitchFamily="34" charset="0"/>
              <a:buChar char="•"/>
            </a:pPr>
            <a:r>
              <a:rPr lang="en-GB" sz="2400" b="0" dirty="0">
                <a:solidFill>
                  <a:schemeClr val="tx1"/>
                </a:solidFill>
              </a:rPr>
              <a:t>Budget / Manpower requests for different projects, activities and studies </a:t>
            </a:r>
            <a:r>
              <a:rPr lang="en-GB" sz="2400" b="0" u="sng" dirty="0">
                <a:solidFill>
                  <a:schemeClr val="tx1"/>
                </a:solidFill>
              </a:rPr>
              <a:t>not already approved</a:t>
            </a:r>
            <a:r>
              <a:rPr lang="en-GB" sz="2400" b="0" dirty="0">
                <a:solidFill>
                  <a:schemeClr val="tx1"/>
                </a:solidFill>
              </a:rPr>
              <a:t> (IBDRS, RILIS laboratory upgrade and fire safety improvement…)</a:t>
            </a:r>
          </a:p>
          <a:p>
            <a:pPr marL="342900" indent="-342900">
              <a:spcBef>
                <a:spcPts val="600"/>
              </a:spcBef>
              <a:buFont typeface="Arial" panose="020B0604020202020204" pitchFamily="34" charset="0"/>
              <a:buChar char="•"/>
            </a:pPr>
            <a:r>
              <a:rPr lang="en-GB" sz="2400" b="0" dirty="0">
                <a:solidFill>
                  <a:schemeClr val="tx1"/>
                </a:solidFill>
              </a:rPr>
              <a:t>Effort led by BE-OP-ISO and SY-STI-RBS/LP sections in close collaboration with equipment owners</a:t>
            </a:r>
          </a:p>
          <a:p>
            <a:pPr marL="342900" indent="-342900">
              <a:spcBef>
                <a:spcPts val="600"/>
              </a:spcBef>
              <a:buFont typeface="Arial" panose="020B0604020202020204" pitchFamily="34" charset="0"/>
              <a:buChar char="•"/>
            </a:pPr>
            <a:r>
              <a:rPr lang="en-GB" sz="2400" b="0" dirty="0">
                <a:solidFill>
                  <a:schemeClr val="tx1"/>
                </a:solidFill>
              </a:rPr>
              <a:t>Exercise ongoing for review in the </a:t>
            </a:r>
            <a:r>
              <a:rPr lang="en-GB" sz="2400" b="0">
                <a:solidFill>
                  <a:schemeClr val="tx1"/>
                </a:solidFill>
              </a:rPr>
              <a:t>coming weeks </a:t>
            </a:r>
            <a:r>
              <a:rPr lang="en-GB" sz="2400" b="0" dirty="0">
                <a:solidFill>
                  <a:schemeClr val="tx1"/>
                </a:solidFill>
              </a:rPr>
              <a:t>and arbitration toward March/April</a:t>
            </a:r>
          </a:p>
          <a:p>
            <a:pPr marL="324000" indent="-457200">
              <a:spcBef>
                <a:spcPts val="600"/>
              </a:spcBef>
              <a:buFont typeface="Arial" panose="020B0604020202020204" pitchFamily="34" charset="0"/>
              <a:buChar char="•"/>
            </a:pPr>
            <a:endParaRPr lang="en-GB" sz="2400" b="0" dirty="0">
              <a:solidFill>
                <a:schemeClr val="tx1"/>
              </a:solidFill>
            </a:endParaRPr>
          </a:p>
        </p:txBody>
      </p:sp>
    </p:spTree>
    <p:extLst>
      <p:ext uri="{BB962C8B-B14F-4D97-AF65-F5344CB8AC3E}">
        <p14:creationId xmlns:p14="http://schemas.microsoft.com/office/powerpoint/2010/main" val="506917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ED023F9-D4A3-CDFA-4539-EB2A13B1C041}"/>
              </a:ext>
            </a:extLst>
          </p:cNvPr>
          <p:cNvSpPr>
            <a:spLocks noGrp="1"/>
          </p:cNvSpPr>
          <p:nvPr>
            <p:ph type="dt" sz="half" idx="10"/>
          </p:nvPr>
        </p:nvSpPr>
        <p:spPr/>
        <p:txBody>
          <a:bodyPr/>
          <a:lstStyle/>
          <a:p>
            <a:pPr>
              <a:defRPr/>
            </a:pPr>
            <a:r>
              <a:rPr lang="en-US"/>
              <a:t>05/02/2025</a:t>
            </a:r>
          </a:p>
        </p:txBody>
      </p:sp>
      <p:sp>
        <p:nvSpPr>
          <p:cNvPr id="5" name="Footer Placeholder 4">
            <a:extLst>
              <a:ext uri="{FF2B5EF4-FFF2-40B4-BE49-F238E27FC236}">
                <a16:creationId xmlns:a16="http://schemas.microsoft.com/office/drawing/2014/main" id="{477114F1-C090-3F69-D57B-7477CC3A3A42}"/>
              </a:ext>
            </a:extLst>
          </p:cNvPr>
          <p:cNvSpPr>
            <a:spLocks noGrp="1"/>
          </p:cNvSpPr>
          <p:nvPr>
            <p:ph type="ftr" sz="quarter" idx="11"/>
          </p:nvPr>
        </p:nvSpPr>
        <p:spPr/>
        <p:txBody>
          <a:bodyPr/>
          <a:lstStyle/>
          <a:p>
            <a:pPr>
              <a:defRPr/>
            </a:pPr>
            <a:r>
              <a:rPr lang="en-GB" dirty="0"/>
              <a:t>78</a:t>
            </a:r>
            <a:r>
              <a:rPr lang="en-GB" baseline="30000" dirty="0"/>
              <a:t>th</a:t>
            </a:r>
            <a:r>
              <a:rPr lang="en-GB" dirty="0"/>
              <a:t> Meeting of the INTC </a:t>
            </a:r>
            <a:endParaRPr lang="en-US" dirty="0"/>
          </a:p>
        </p:txBody>
      </p:sp>
      <p:sp>
        <p:nvSpPr>
          <p:cNvPr id="6" name="Slide Number Placeholder 5">
            <a:extLst>
              <a:ext uri="{FF2B5EF4-FFF2-40B4-BE49-F238E27FC236}">
                <a16:creationId xmlns:a16="http://schemas.microsoft.com/office/drawing/2014/main" id="{F4C3738F-5429-D3D5-C4EC-C34F575EF49A}"/>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graphicFrame>
        <p:nvGraphicFramePr>
          <p:cNvPr id="7" name="Table 6">
            <a:extLst>
              <a:ext uri="{FF2B5EF4-FFF2-40B4-BE49-F238E27FC236}">
                <a16:creationId xmlns:a16="http://schemas.microsoft.com/office/drawing/2014/main" id="{1961A73B-5B5B-086F-53FE-68FDAF4A2262}"/>
              </a:ext>
            </a:extLst>
          </p:cNvPr>
          <p:cNvGraphicFramePr>
            <a:graphicFrameLocks noGrp="1"/>
          </p:cNvGraphicFramePr>
          <p:nvPr>
            <p:extLst>
              <p:ext uri="{D42A27DB-BD31-4B8C-83A1-F6EECF244321}">
                <p14:modId xmlns:p14="http://schemas.microsoft.com/office/powerpoint/2010/main" val="364398371"/>
              </p:ext>
            </p:extLst>
          </p:nvPr>
        </p:nvGraphicFramePr>
        <p:xfrm>
          <a:off x="96187" y="188640"/>
          <a:ext cx="11999626" cy="5997240"/>
        </p:xfrm>
        <a:graphic>
          <a:graphicData uri="http://schemas.openxmlformats.org/drawingml/2006/table">
            <a:tbl>
              <a:tblPr firstRow="1" bandRow="1">
                <a:noFill/>
                <a:tableStyleId>{00A15C55-8517-42AA-B614-E9B94910E393}</a:tableStyleId>
              </a:tblPr>
              <a:tblGrid>
                <a:gridCol w="352048">
                  <a:extLst>
                    <a:ext uri="{9D8B030D-6E8A-4147-A177-3AD203B41FA5}">
                      <a16:colId xmlns:a16="http://schemas.microsoft.com/office/drawing/2014/main" val="2313183546"/>
                    </a:ext>
                  </a:extLst>
                </a:gridCol>
                <a:gridCol w="1873624">
                  <a:extLst>
                    <a:ext uri="{9D8B030D-6E8A-4147-A177-3AD203B41FA5}">
                      <a16:colId xmlns:a16="http://schemas.microsoft.com/office/drawing/2014/main" val="2078067025"/>
                    </a:ext>
                  </a:extLst>
                </a:gridCol>
                <a:gridCol w="4320988">
                  <a:extLst>
                    <a:ext uri="{9D8B030D-6E8A-4147-A177-3AD203B41FA5}">
                      <a16:colId xmlns:a16="http://schemas.microsoft.com/office/drawing/2014/main" val="2823078788"/>
                    </a:ext>
                  </a:extLst>
                </a:gridCol>
                <a:gridCol w="5452966">
                  <a:extLst>
                    <a:ext uri="{9D8B030D-6E8A-4147-A177-3AD203B41FA5}">
                      <a16:colId xmlns:a16="http://schemas.microsoft.com/office/drawing/2014/main" val="996680822"/>
                    </a:ext>
                  </a:extLst>
                </a:gridCol>
              </a:tblGrid>
              <a:tr h="127903">
                <a:tc>
                  <a:txBody>
                    <a:bodyPr/>
                    <a:lstStyle/>
                    <a:p>
                      <a:endParaRPr lang="en-CH" sz="1300" dirty="0">
                        <a:solidFill>
                          <a:schemeClr val="tx1"/>
                        </a:solidFill>
                        <a:latin typeface="+mn-lt"/>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300" dirty="0">
                          <a:solidFill>
                            <a:schemeClr val="tx1"/>
                          </a:solidFill>
                          <a:latin typeface="+mn-lt"/>
                        </a:rPr>
                        <a:t>Request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300" dirty="0">
                          <a:solidFill>
                            <a:schemeClr val="tx1"/>
                          </a:solidFill>
                          <a:latin typeface="+mn-lt"/>
                        </a:rPr>
                        <a:t>Technical Scope</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CH" sz="1300" dirty="0">
                          <a:solidFill>
                            <a:schemeClr val="tx1"/>
                          </a:solidFill>
                          <a:latin typeface="+mn-lt"/>
                        </a:rPr>
                        <a:t>Motivation / Implications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835792642"/>
                  </a:ext>
                </a:extLst>
              </a:tr>
              <a:tr h="268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300" baseline="0" noProof="0" dirty="0"/>
                        <a:t>1</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300" baseline="0" noProof="0" dirty="0"/>
                        <a:t>Consolidation of offline facilities and pump stands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noProof="0" dirty="0">
                          <a:latin typeface="+mn-lt"/>
                        </a:rPr>
                        <a:t>Upgrade </a:t>
                      </a:r>
                      <a:r>
                        <a:rPr lang="en-CH" sz="1300" b="0" i="0" u="none" strike="noStrike" noProof="0" dirty="0">
                          <a:latin typeface="+mn-lt"/>
                        </a:rPr>
                        <a:t>of pump stands  and two mass Frontend setups coupled to a mass separator [YOL1, YOL2] used for the production, calibration and characterization of targets for the provision of radioactive ion beams.</a:t>
                      </a:r>
                      <a:endParaRPr lang="en-CH" sz="1300" noProof="0" dirty="0">
                        <a:latin typeface="+mn-lt"/>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a:lnSpc>
                          <a:spcPct val="100000"/>
                        </a:lnSpc>
                        <a:spcBef>
                          <a:spcPts val="0"/>
                        </a:spcBef>
                        <a:spcAft>
                          <a:spcPts val="0"/>
                        </a:spcAft>
                        <a:buNone/>
                      </a:pPr>
                      <a:r>
                        <a:rPr lang="en-CH" sz="1300" b="0" i="0" u="none" strike="noStrike" noProof="0" dirty="0">
                          <a:latin typeface="+mn-lt"/>
                        </a:rPr>
                        <a:t>A failure of the current equipment might induce significant delays in the target production cycle, which directly translates to the physics program of ISOLDE online. CONS proposal submitted but not approved.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96926003"/>
                  </a:ext>
                </a:extLst>
              </a:tr>
              <a:tr h="268824">
                <a:tc>
                  <a:txBody>
                    <a:bodyPr/>
                    <a:lstStyle/>
                    <a:p>
                      <a:r>
                        <a:rPr lang="en-CH" sz="1300" noProof="0" dirty="0"/>
                        <a:t>2</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noProof="0" dirty="0"/>
                        <a:t>BTY upgrade (with extra for PC)</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Reconfiguration of the beam line and replacement of magnets compatible with ppm operation and 2.0 GeV. Proposal includes spares consolidation.</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Limit physics capability as production yields for several radionuclide of interest have shown increased yields (fragmentation and exotic spallation products). PPM operation not possible for focusing Q100 (energy saving).</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16800029"/>
                  </a:ext>
                </a:extLst>
              </a:tr>
              <a:tr h="790425">
                <a:tc>
                  <a:txBody>
                    <a:bodyPr/>
                    <a:lstStyle/>
                    <a:p>
                      <a:r>
                        <a:rPr lang="en-CH" sz="1300" noProof="0" dirty="0"/>
                        <a:t>3</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noProof="0" dirty="0"/>
                        <a:t>ISOLDE power converters (phase 2)</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lvl="0">
                        <a:buNone/>
                      </a:pPr>
                      <a:r>
                        <a:rPr lang="en-CH" sz="1300" b="0" i="0" u="none" strike="noStrike" noProof="0" dirty="0">
                          <a:latin typeface="+mn-lt"/>
                        </a:rPr>
                        <a:t>Four 60 kV high voltage insulation transformers (end of life). 16 DC power converters installed in the isolated HV platforms and are used for a variety of functions such as target heating, anode powering, etc…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lvl="0" algn="l">
                        <a:lnSpc>
                          <a:spcPct val="100000"/>
                        </a:lnSpc>
                        <a:spcBef>
                          <a:spcPts val="0"/>
                        </a:spcBef>
                        <a:spcAft>
                          <a:spcPts val="0"/>
                        </a:spcAft>
                        <a:buNone/>
                      </a:pPr>
                      <a:r>
                        <a:rPr lang="en-CH" sz="1300" b="0" i="0" u="none" strike="noStrike" noProof="0" dirty="0">
                          <a:solidFill>
                            <a:srgbClr val="000000"/>
                          </a:solidFill>
                          <a:latin typeface="+mn-lt"/>
                        </a:rPr>
                        <a:t>Material obsolescence and  urgent replacement for the target heating as failure of the target heating causes damage to the high value targets (physics and radioactive waste). CONS proposal submitted but not approved.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47368369"/>
                  </a:ext>
                </a:extLst>
              </a:tr>
              <a:tr h="268824">
                <a:tc>
                  <a:txBody>
                    <a:bodyPr/>
                    <a:lstStyle/>
                    <a:p>
                      <a:r>
                        <a:rPr lang="en-CH" sz="1300" noProof="0" dirty="0"/>
                        <a:t>4</a:t>
                      </a:r>
                    </a:p>
                  </a:txBody>
                  <a:tcPr marL="72000" marR="72000" marT="36000" marB="36000">
                    <a:lnL w="12700">
                      <a:solidFill>
                        <a:schemeClr val="tx1"/>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300" noProof="0" dirty="0"/>
                        <a:t>Pulsing of the central beamline (CA0)</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Hardware (power converters and HV switches) and software needed to quickly switch settings of the CA0 line.</a:t>
                      </a:r>
                      <a:endParaRPr lang="en-CH" sz="1300" noProof="0" dirty="0">
                        <a:latin typeface="+mn-lt"/>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Quickly switching the settings of the CA0 line will allow the quasi simultaneous transports of beams from both GPS and HRS targets increasing the shifts dedicated to physics.</a:t>
                      </a:r>
                    </a:p>
                  </a:txBody>
                  <a:tcPr marL="72000" marR="72000" marT="36000" marB="36000">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98968016"/>
                  </a:ext>
                </a:extLst>
              </a:tr>
              <a:tr h="268824">
                <a:tc>
                  <a:txBody>
                    <a:bodyPr/>
                    <a:lstStyle/>
                    <a:p>
                      <a:r>
                        <a:rPr lang="en-CH" sz="1300" noProof="0" dirty="0"/>
                        <a:t>5</a:t>
                      </a:r>
                    </a:p>
                  </a:txBody>
                  <a:tcPr marL="72000" marR="72000" marT="36000" marB="36000">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CH" sz="1300" noProof="0" dirty="0"/>
                        <a:t>NMR probes for HRS separator magnets</a:t>
                      </a:r>
                    </a:p>
                  </a:txBody>
                  <a:tcPr marL="72000" marR="72000" marT="36000" marB="36000">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Consolidation of the NMR probes for the HRS separator magnets used to regulate the power converters. </a:t>
                      </a:r>
                      <a:endParaRPr lang="en-CH" sz="1300" noProof="0" dirty="0">
                        <a:latin typeface="+mn-lt"/>
                      </a:endParaRPr>
                    </a:p>
                  </a:txBody>
                  <a:tcPr marL="72000" marR="72000" marT="36000" marB="36000">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Consolidation of the NMR probes is needed to profit from the new power converters planned to be replaced during LS3.</a:t>
                      </a:r>
                    </a:p>
                  </a:txBody>
                  <a:tcPr marL="72000" marR="72000" marT="36000" marB="36000">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26759133"/>
                  </a:ext>
                </a:extLst>
              </a:tr>
              <a:tr h="268824">
                <a:tc>
                  <a:txBody>
                    <a:bodyPr/>
                    <a:lstStyle/>
                    <a:p>
                      <a:r>
                        <a:rPr lang="en-CH" sz="1300" noProof="0" dirty="0"/>
                        <a:t>6</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noProof="0" dirty="0"/>
                        <a:t>Fixing issues with ISCOOL cooler/buncher</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lvl="0">
                        <a:buNone/>
                      </a:pPr>
                      <a:r>
                        <a:rPr lang="en-CH" sz="1300" b="0" i="0" u="none" strike="noStrike" noProof="0" dirty="0">
                          <a:latin typeface="+mn-lt"/>
                        </a:rPr>
                        <a:t>Fixing outstanding issues. Injection of buffer gas from outside the HV cage. Additional diagnostics.</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a:lnSpc>
                          <a:spcPct val="100000"/>
                        </a:lnSpc>
                        <a:spcBef>
                          <a:spcPts val="0"/>
                        </a:spcBef>
                        <a:spcAft>
                          <a:spcPts val="0"/>
                        </a:spcAft>
                        <a:buNone/>
                      </a:pPr>
                      <a:r>
                        <a:rPr lang="en-CH" sz="1300" b="0" i="0" u="none" strike="noStrike" noProof="0" dirty="0">
                          <a:latin typeface="+mn-lt"/>
                        </a:rPr>
                        <a:t>Increase for ISOOL cool that result in lower beam transmission and inadequate time structure. Improved safety.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13620148"/>
                  </a:ext>
                </a:extLst>
              </a:tr>
              <a:tr h="268824">
                <a:tc>
                  <a:txBody>
                    <a:bodyPr/>
                    <a:lstStyle/>
                    <a:p>
                      <a:r>
                        <a:rPr lang="en-CH" sz="1300" noProof="0" dirty="0"/>
                        <a:t>7</a:t>
                      </a:r>
                    </a:p>
                  </a:txBody>
                  <a:tcPr marL="72000" marR="72000" marT="36000" marB="36000">
                    <a:lnL w="12700">
                      <a:solidFill>
                        <a:schemeClr val="tx1"/>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300" noProof="0" dirty="0"/>
                        <a:t>Tape station for development</a:t>
                      </a:r>
                    </a:p>
                  </a:txBody>
                  <a:tcPr marL="72000" marR="72000" marT="36000" marB="36000">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Installation of the spare tape station in the GLM line for target development.</a:t>
                      </a:r>
                      <a:endParaRPr lang="en-CH" sz="1300" noProof="0" dirty="0">
                        <a:latin typeface="+mn-lt"/>
                      </a:endParaRPr>
                    </a:p>
                  </a:txBody>
                  <a:tcPr marL="72000" marR="72000" marT="36000" marB="36000">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lvl="0">
                        <a:buNone/>
                      </a:pPr>
                      <a:r>
                        <a:rPr lang="en-CH" sz="1300" b="0" i="0" u="none" strike="noStrike" noProof="0" dirty="0">
                          <a:latin typeface="+mn-lt"/>
                        </a:rPr>
                        <a:t>Allow target development using the GPS target while delivering beam for physics from HRS effectively increasing the shifts dedicated to physics.</a:t>
                      </a:r>
                      <a:endParaRPr lang="en-CH" sz="1300" noProof="0" dirty="0">
                        <a:latin typeface="+mn-lt"/>
                      </a:endParaRPr>
                    </a:p>
                  </a:txBody>
                  <a:tcPr marL="72000" marR="72000" marT="36000" marB="36000">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748818102"/>
                  </a:ext>
                </a:extLst>
              </a:tr>
              <a:tr h="268824">
                <a:tc>
                  <a:txBody>
                    <a:bodyPr/>
                    <a:lstStyle/>
                    <a:p>
                      <a:r>
                        <a:rPr lang="en-CH" sz="1300" noProof="0" dirty="0"/>
                        <a:t>8</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CH" sz="1300" noProof="0" dirty="0"/>
                        <a:t>MagneToF for offline2 and ISOLDE</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lvl="0">
                        <a:buNone/>
                      </a:pPr>
                      <a:r>
                        <a:rPr lang="en-CH" sz="1300" b="0" i="0" u="none" strike="noStrike" noProof="0" dirty="0">
                          <a:latin typeface="+mn-lt"/>
                        </a:rPr>
                        <a:t>Development and manufacturing of MagneToF detectors for offline2 and ISOLDE.</a:t>
                      </a:r>
                      <a:endParaRPr lang="en-CH" sz="1300" noProof="0" dirty="0">
                        <a:latin typeface="+mn-lt"/>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a:lnSpc>
                          <a:spcPct val="100000"/>
                        </a:lnSpc>
                        <a:spcBef>
                          <a:spcPts val="0"/>
                        </a:spcBef>
                        <a:spcAft>
                          <a:spcPts val="0"/>
                        </a:spcAft>
                        <a:buNone/>
                      </a:pPr>
                      <a:r>
                        <a:rPr lang="en-CH" sz="1300" b="0" i="0" u="none" strike="noStrike" noProof="0" dirty="0">
                          <a:latin typeface="+mn-lt"/>
                        </a:rPr>
                        <a:t>Single-ion detection capabilities will allow better characterization of beams and facilitate research, development and operation at the ISOLDE facility and offline laboratories. </a:t>
                      </a:r>
                      <a:endParaRPr lang="en-CH" sz="1300" noProof="0" dirty="0">
                        <a:latin typeface="+mn-lt"/>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40048283"/>
                  </a:ext>
                </a:extLst>
              </a:tr>
            </a:tbl>
          </a:graphicData>
        </a:graphic>
      </p:graphicFrame>
    </p:spTree>
    <p:extLst>
      <p:ext uri="{BB962C8B-B14F-4D97-AF65-F5344CB8AC3E}">
        <p14:creationId xmlns:p14="http://schemas.microsoft.com/office/powerpoint/2010/main" val="2221006907"/>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642D3C01287B4394D2EB50E725BA72" ma:contentTypeVersion="0" ma:contentTypeDescription="Create a new document." ma:contentTypeScope="" ma:versionID="46bad4e6e135bb73b871e343f509b01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5D0817-F952-43E6-9AD0-1B83CCCA73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20A14D0-225C-42CC-B73E-58FC2FEE0F45}">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A15AE4A8-7242-48AB-BE2C-E1126E7F778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SY PowerPoint template</Template>
  <TotalTime>8988</TotalTime>
  <Words>2041</Words>
  <Application>Microsoft Office PowerPoint</Application>
  <DocSecurity>0</DocSecurity>
  <PresentationFormat>Widescreen</PresentationFormat>
  <Paragraphs>275</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ISOLDE Technical Report  78th Meeting of the INTC – 05/02/2025 </vt:lpstr>
      <vt:lpstr>Outline</vt:lpstr>
      <vt:lpstr>Overview of YETS activities (primary areas)</vt:lpstr>
      <vt:lpstr>YETS activities in pictures</vt:lpstr>
      <vt:lpstr>YETS activities (HIE-ISOLDE, hall, RILIS…) </vt:lpstr>
      <vt:lpstr>Building 197 extension – Work to start in February</vt:lpstr>
      <vt:lpstr>Looking forward: LS3 at ISOLDE</vt:lpstr>
      <vt:lpstr>CERN MTP exercise – ISOLDE Improvement Program</vt:lpstr>
      <vt:lpstr>PowerPoint Presentation</vt:lpstr>
      <vt:lpstr>PowerPoint Presentation</vt:lpstr>
      <vt:lpstr>PowerPoint Presentation</vt:lpstr>
      <vt:lpstr>Proposed timeline for LS3 activities at ISOLDE</vt:lpstr>
      <vt:lpstr>Budget requests</vt:lpstr>
      <vt:lpstr>Conclusions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Marco Calviani</dc:creator>
  <cp:keywords/>
  <dc:description/>
  <cp:lastModifiedBy>Joachim Vollaire</cp:lastModifiedBy>
  <cp:revision>642</cp:revision>
  <dcterms:created xsi:type="dcterms:W3CDTF">2021-11-08T12:53:02Z</dcterms:created>
  <dcterms:modified xsi:type="dcterms:W3CDTF">2025-02-05T08:15:48Z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0x010100A1642D3C01287B4394D2EB50E725BA72</vt:lpwstr>
  </property>
</Properties>
</file>