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1692" r:id="rId6"/>
    <p:sldId id="1670" r:id="rId7"/>
    <p:sldId id="297" r:id="rId8"/>
    <p:sldId id="1691" r:id="rId9"/>
    <p:sldId id="279" r:id="rId10"/>
    <p:sldId id="1688" r:id="rId11"/>
    <p:sldId id="1689" r:id="rId12"/>
    <p:sldId id="1693" r:id="rId13"/>
    <p:sldId id="1695" r:id="rId14"/>
    <p:sldId id="1690" r:id="rId15"/>
    <p:sldId id="1696" r:id="rId16"/>
    <p:sldId id="289" r:id="rId17"/>
    <p:sldId id="278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0" autoAdjust="0"/>
    <p:restoredTop sz="97505"/>
  </p:normalViewPr>
  <p:slideViewPr>
    <p:cSldViewPr>
      <p:cViewPr varScale="1">
        <p:scale>
          <a:sx n="159" d="100"/>
          <a:sy n="159" d="100"/>
        </p:scale>
        <p:origin x="26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2/5/2025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2/5/2025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6.png"/><Relationship Id="rId7" Type="http://schemas.openxmlformats.org/officeDocument/2006/relationships/image" Target="../media/image6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7.svg"/><Relationship Id="rId5" Type="http://schemas.openxmlformats.org/officeDocument/2006/relationships/image" Target="../media/image66.png"/><Relationship Id="rId4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sv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g"/><Relationship Id="rId18" Type="http://schemas.openxmlformats.org/officeDocument/2006/relationships/image" Target="../media/image28.png"/><Relationship Id="rId3" Type="http://schemas.openxmlformats.org/officeDocument/2006/relationships/image" Target="../media/image7.sv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image" Target="../media/image6.png"/><Relationship Id="rId16" Type="http://schemas.openxmlformats.org/officeDocument/2006/relationships/image" Target="../media/image26.pn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5.png"/><Relationship Id="rId9" Type="http://schemas.openxmlformats.org/officeDocument/2006/relationships/image" Target="../media/image19.jpe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hyperlink" Target="medicis.cern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7.sv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jpg"/><Relationship Id="rId2" Type="http://schemas.openxmlformats.org/officeDocument/2006/relationships/image" Target="../media/image6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60.svg"/><Relationship Id="rId3" Type="http://schemas.openxmlformats.org/officeDocument/2006/relationships/image" Target="../media/image7.svg"/><Relationship Id="rId7" Type="http://schemas.openxmlformats.org/officeDocument/2006/relationships/hyperlink" Target="http://www.prismap.eu/" TargetMode="External"/><Relationship Id="rId12" Type="http://schemas.openxmlformats.org/officeDocument/2006/relationships/image" Target="../media/image59.png"/><Relationship Id="rId17" Type="http://schemas.openxmlformats.org/officeDocument/2006/relationships/image" Target="../media/image64.svg"/><Relationship Id="rId2" Type="http://schemas.openxmlformats.org/officeDocument/2006/relationships/image" Target="../media/image6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svg"/><Relationship Id="rId11" Type="http://schemas.openxmlformats.org/officeDocument/2006/relationships/image" Target="../media/image58.svg"/><Relationship Id="rId5" Type="http://schemas.openxmlformats.org/officeDocument/2006/relationships/image" Target="../media/image54.png"/><Relationship Id="rId15" Type="http://schemas.openxmlformats.org/officeDocument/2006/relationships/image" Target="../media/image62.svg"/><Relationship Id="rId10" Type="http://schemas.openxmlformats.org/officeDocument/2006/relationships/image" Target="../media/image57.png"/><Relationship Id="rId4" Type="http://schemas.openxmlformats.org/officeDocument/2006/relationships/image" Target="../media/image44.png"/><Relationship Id="rId9" Type="http://schemas.openxmlformats.org/officeDocument/2006/relationships/image" Target="../media/image56.jpeg"/><Relationship Id="rId1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91344" y="2780928"/>
            <a:ext cx="11869896" cy="2153265"/>
          </a:xfrm>
        </p:spPr>
        <p:txBody>
          <a:bodyPr/>
          <a:lstStyle/>
          <a:p>
            <a:pPr>
              <a:defRPr/>
            </a:pPr>
            <a:r>
              <a:rPr lang="en-GB" sz="4400" dirty="0"/>
              <a:t>CERN-MEDICIS</a:t>
            </a:r>
            <a:br>
              <a:rPr lang="en-GB" sz="2800" dirty="0"/>
            </a:br>
            <a:r>
              <a:rPr lang="en-GB" sz="3600" dirty="0"/>
              <a:t>Production of radionuclides for medical research </a:t>
            </a:r>
            <a:br>
              <a:rPr lang="en-GB" sz="3600" dirty="0"/>
            </a:br>
            <a:r>
              <a:rPr lang="en-GB" sz="3600" dirty="0"/>
              <a:t>On the way to clinical translation …. </a:t>
            </a:r>
            <a:endParaRPr lang="en-GB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539" y="4725144"/>
            <a:ext cx="11376026" cy="8037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Charlotte DUCHEMIN, CERN, SY-STI-RBS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/>
              <a:t>MEDICIS experimental program coordinator &amp; PRISMAP technical manager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On behalf of the MEDICIS local dream-team, collaboration and all contributors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defRPr/>
            </a:pPr>
            <a:r>
              <a:rPr lang="en-US" sz="1400" dirty="0"/>
              <a:t>05 Feb 2025 – INTC				EDMS 3230562</a:t>
            </a:r>
            <a:endParaRPr sz="1600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84EC53-F9A2-11EC-D493-3569FBFB1A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2384" y="6021288"/>
            <a:ext cx="2508856" cy="740201"/>
          </a:xfrm>
          <a:prstGeom prst="rect">
            <a:avLst/>
          </a:prstGeom>
        </p:spPr>
      </p:pic>
      <p:pic>
        <p:nvPicPr>
          <p:cNvPr id="2" name="Image 9">
            <a:extLst>
              <a:ext uri="{FF2B5EF4-FFF2-40B4-BE49-F238E27FC236}">
                <a16:creationId xmlns:a16="http://schemas.microsoft.com/office/drawing/2014/main" id="{CDA97B17-C603-CD14-3DDE-C506251113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13339" y="44624"/>
            <a:ext cx="3631333" cy="24208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DF799-4CAF-A019-D802-C4CC62839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FA43BE0-CE9C-8288-D7EF-298F66C5F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3565"/>
            <a:ext cx="1159329" cy="5894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BED6CE-9C27-2D6E-89D5-25C638178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784012" cy="1084263"/>
          </a:xfrm>
        </p:spPr>
        <p:txBody>
          <a:bodyPr/>
          <a:lstStyle/>
          <a:p>
            <a:r>
              <a:rPr lang="en-US" dirty="0"/>
              <a:t>Requests to go for clinical trials – where we are now and implications for ISOLDE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3BF6-2E25-386D-94FA-06834E5A9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352" y="1596331"/>
            <a:ext cx="11784012" cy="2592288"/>
          </a:xfrm>
        </p:spPr>
        <p:txBody>
          <a:bodyPr/>
          <a:lstStyle/>
          <a:p>
            <a:pPr lvl="1"/>
            <a:r>
              <a:rPr lang="en-US" dirty="0">
                <a:solidFill>
                  <a:schemeClr val="tx2"/>
                </a:solidFill>
              </a:rPr>
              <a:t>We know we are </a:t>
            </a:r>
            <a:r>
              <a:rPr lang="en-US" dirty="0">
                <a:solidFill>
                  <a:srgbClr val="00B050"/>
                </a:solidFill>
              </a:rPr>
              <a:t>capable of producing the amount of activity </a:t>
            </a:r>
            <a:r>
              <a:rPr lang="en-US" dirty="0">
                <a:solidFill>
                  <a:schemeClr val="tx2"/>
                </a:solidFill>
              </a:rPr>
              <a:t>of Ra-224/Pb-212 that would be necessary for future clinical trials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 tested in 2024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with up to 700 MBq produced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a typeface="+mj-ea"/>
                <a:cs typeface="+mj-cs"/>
                <a:sym typeface="Wingdings" panose="05000000000000000000" pitchFamily="2" charset="2"/>
              </a:rPr>
              <a:t>Requirements to move forwards in 2025: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Produce 200 to 500 MBq Ra-224/Pb-212 (x3) for shipping to Dresden Hospital in Germany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Need about 24 hours direct irradiation of </a:t>
            </a:r>
            <a:r>
              <a:rPr lang="en-US" dirty="0" err="1">
                <a:solidFill>
                  <a:schemeClr val="tx2"/>
                </a:solidFill>
              </a:rPr>
              <a:t>ThC</a:t>
            </a:r>
            <a:r>
              <a:rPr lang="en-US" dirty="0">
                <a:solidFill>
                  <a:schemeClr val="tx2"/>
                </a:solidFill>
              </a:rPr>
              <a:t> with 1.4 GeV beam and 2 </a:t>
            </a:r>
            <a:r>
              <a:rPr lang="en-US" dirty="0" err="1">
                <a:solidFill>
                  <a:schemeClr val="tx2"/>
                </a:solidFill>
              </a:rPr>
              <a:t>uA</a:t>
            </a:r>
            <a:r>
              <a:rPr lang="en-US" dirty="0">
                <a:solidFill>
                  <a:schemeClr val="tx2"/>
                </a:solidFill>
              </a:rPr>
              <a:t> at ISOLDE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Operate without perturbing the ISOLDE physics program</a:t>
            </a:r>
          </a:p>
          <a:p>
            <a:pPr lvl="3"/>
            <a:r>
              <a:rPr lang="en-US" dirty="0">
                <a:solidFill>
                  <a:schemeClr val="tx2"/>
                </a:solidFill>
              </a:rPr>
              <a:t>During stable set-up time for instance, as currently done.</a:t>
            </a:r>
          </a:p>
          <a:p>
            <a:pPr lvl="3"/>
            <a:r>
              <a:rPr lang="en-US" dirty="0">
                <a:solidFill>
                  <a:schemeClr val="tx2"/>
                </a:solidFill>
              </a:rPr>
              <a:t>Or during slots usually dedicated to development time (TISD CERN-internal for instance)</a:t>
            </a:r>
          </a:p>
          <a:p>
            <a:pPr lvl="2"/>
            <a:endParaRPr lang="en-US" sz="1200" dirty="0">
              <a:solidFill>
                <a:schemeClr val="tx2"/>
              </a:solidFill>
            </a:endParaRPr>
          </a:p>
          <a:p>
            <a:pPr lvl="2"/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Concrete example: clinical deliveries from JRC Karlsruhe are scheduled every two months with the planning known for the year to come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However, as patients will be scheduled and waiting: these irradiations must be flagged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as critical/sensitive, known at least couple months in advance and not be delayed  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468D3-CD04-C2C5-A55C-2B874FBD0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665EDDC-2576-3B19-DE8F-D07AFA0FD2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321A10-81FD-EB3D-3090-9C40ED812D37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2" name="Graphic 11" descr="Checkbox Checked with solid fill">
            <a:extLst>
              <a:ext uri="{FF2B5EF4-FFF2-40B4-BE49-F238E27FC236}">
                <a16:creationId xmlns:a16="http://schemas.microsoft.com/office/drawing/2014/main" id="{3A33A5C7-BB69-5DFB-FB98-F6E0FAAF93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96688" y="1424203"/>
            <a:ext cx="914400" cy="914400"/>
          </a:xfrm>
          <a:prstGeom prst="rect">
            <a:avLst/>
          </a:prstGeom>
        </p:spPr>
      </p:pic>
      <p:pic>
        <p:nvPicPr>
          <p:cNvPr id="16" name="Graphic 15" descr="Questions outline">
            <a:extLst>
              <a:ext uri="{FF2B5EF4-FFF2-40B4-BE49-F238E27FC236}">
                <a16:creationId xmlns:a16="http://schemas.microsoft.com/office/drawing/2014/main" id="{73836C43-A480-8454-DDF7-671095E2D6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58772" y="36450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3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B5FE3-EC83-FB4A-D007-F0025D9E0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B409D-A6EA-C9A8-8999-241511ABF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on the long term …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0ACC0-A890-7C5C-8DEA-824D87070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080" y="1351343"/>
            <a:ext cx="10097472" cy="668337"/>
          </a:xfrm>
        </p:spPr>
        <p:txBody>
          <a:bodyPr/>
          <a:lstStyle/>
          <a:p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Following successful international review end of 2023, MEDICIS is now submitting the formal approval request to run up to 2031 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6F457-0708-C5C7-6621-F80D73253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AF9D16-75EB-34DF-7C16-0B36D79C9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2190526"/>
            <a:ext cx="7320136" cy="406114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6D1A8-D4AB-EED8-42E5-9B06BAA7EB7E}"/>
              </a:ext>
            </a:extLst>
          </p:cNvPr>
          <p:cNvSpPr txBox="1"/>
          <p:nvPr/>
        </p:nvSpPr>
        <p:spPr bwMode="auto">
          <a:xfrm>
            <a:off x="7392144" y="6281563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Taken from M. Brugger, M. Lamont, Chamonix workshop 2025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6459DE7-3BE1-3C1F-5E6D-4116C49290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1B1D1E-7C62-76F3-1419-03ECBB28618F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1" name="Graphic 10" descr="Contract with solid fill">
            <a:extLst>
              <a:ext uri="{FF2B5EF4-FFF2-40B4-BE49-F238E27FC236}">
                <a16:creationId xmlns:a16="http://schemas.microsoft.com/office/drawing/2014/main" id="{05CD1336-5999-9505-9BBE-539251E13C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1116921"/>
            <a:ext cx="914400" cy="91440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9E6DAA1D-CDDD-502C-975A-F0DB03004AB5}"/>
              </a:ext>
            </a:extLst>
          </p:cNvPr>
          <p:cNvSpPr/>
          <p:nvPr/>
        </p:nvSpPr>
        <p:spPr>
          <a:xfrm>
            <a:off x="2495600" y="3703912"/>
            <a:ext cx="2376264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E3B2DA-6462-5450-470E-1C10862374CD}"/>
              </a:ext>
            </a:extLst>
          </p:cNvPr>
          <p:cNvSpPr/>
          <p:nvPr/>
        </p:nvSpPr>
        <p:spPr>
          <a:xfrm>
            <a:off x="4859524" y="3769312"/>
            <a:ext cx="7056784" cy="1512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19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C33E3-073A-7D45-74E7-F1861EDF1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summary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ED8A6-FAEF-8FE0-B976-F7BBB2C57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200" y="1682848"/>
            <a:ext cx="11342606" cy="3762376"/>
          </a:xfrm>
        </p:spPr>
        <p:txBody>
          <a:bodyPr/>
          <a:lstStyle/>
          <a:p>
            <a:r>
              <a:rPr lang="en-US" dirty="0"/>
              <a:t>Since 2018 MEDICIS operates by taking beam at ISOLDE without perturbing the physics program (good coordination required!)</a:t>
            </a:r>
          </a:p>
          <a:p>
            <a:r>
              <a:rPr lang="en-GB" dirty="0"/>
              <a:t>Clinical translation at MEDICIS requested for two ongoing projects </a:t>
            </a:r>
            <a:r>
              <a:rPr lang="en-GB" dirty="0">
                <a:sym typeface="Wingdings" panose="05000000000000000000" pitchFamily="2" charset="2"/>
              </a:rPr>
              <a:t> being evaluated by the CERN council</a:t>
            </a:r>
          </a:p>
          <a:p>
            <a:r>
              <a:rPr lang="en-GB" dirty="0">
                <a:sym typeface="Wingdings" panose="05000000000000000000" pitchFamily="2" charset="2"/>
              </a:rPr>
              <a:t>One project would require direct irradiation at ISOLDE </a:t>
            </a:r>
          </a:p>
          <a:p>
            <a:pPr marL="0" lvl="1" indent="0">
              <a:buNone/>
            </a:pPr>
            <a:r>
              <a:rPr lang="en-GB" sz="2800" dirty="0">
                <a:sym typeface="Wingdings" panose="05000000000000000000" pitchFamily="2" charset="2"/>
              </a:rPr>
              <a:t>To be coordinated “as usual” but with a special flag: critical/sensitive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370D9-7991-7980-4CE4-7996487F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20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026EFC3C-EDF3-0D4C-1DCC-2A622E46D917}"/>
              </a:ext>
            </a:extLst>
          </p:cNvPr>
          <p:cNvSpPr txBox="1">
            <a:spLocks/>
          </p:cNvSpPr>
          <p:nvPr/>
        </p:nvSpPr>
        <p:spPr>
          <a:xfrm>
            <a:off x="135129" y="57856"/>
            <a:ext cx="12056871" cy="1028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ea typeface="Garamond" charset="0"/>
                <a:cs typeface="Garamond" charset="0"/>
              </a:rPr>
              <a:t>A BIG </a:t>
            </a:r>
            <a:r>
              <a:rPr lang="fr-FR" sz="3600" b="1" dirty="0">
                <a:ea typeface="Garamond" charset="0"/>
                <a:cs typeface="Garamond" charset="0"/>
              </a:rPr>
              <a:t>THANKS</a:t>
            </a:r>
            <a:r>
              <a:rPr lang="fr-FR" sz="2800" b="1" dirty="0">
                <a:ea typeface="Garamond" charset="0"/>
                <a:cs typeface="Garamond" charset="0"/>
              </a:rPr>
              <a:t> TO ALL THE PEOPLE, GROUPS, SERVICES, INSTITUTES, COLLABORATION … INVOLVED IN MEDICIS!</a:t>
            </a:r>
          </a:p>
        </p:txBody>
      </p:sp>
      <p:sp>
        <p:nvSpPr>
          <p:cNvPr id="58" name="Titre 1">
            <a:extLst>
              <a:ext uri="{FF2B5EF4-FFF2-40B4-BE49-F238E27FC236}">
                <a16:creationId xmlns:a16="http://schemas.microsoft.com/office/drawing/2014/main" id="{5FA6A41A-90E5-8397-2295-78FC3E63B4B7}"/>
              </a:ext>
            </a:extLst>
          </p:cNvPr>
          <p:cNvSpPr txBox="1">
            <a:spLocks/>
          </p:cNvSpPr>
          <p:nvPr/>
        </p:nvSpPr>
        <p:spPr>
          <a:xfrm>
            <a:off x="7104113" y="4088783"/>
            <a:ext cx="489654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THANK YOU FOR </a:t>
            </a:r>
          </a:p>
          <a:p>
            <a:r>
              <a:rPr lang="fr-FR" sz="28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YOUR ATTENTION !</a:t>
            </a:r>
          </a:p>
          <a:p>
            <a:endParaRPr lang="fr-FR" sz="2800" b="1" dirty="0">
              <a:solidFill>
                <a:schemeClr val="accent5"/>
              </a:solidFill>
              <a:ea typeface="Garamond" charset="0"/>
              <a:cs typeface="Garamond" charset="0"/>
            </a:endParaRPr>
          </a:p>
          <a:p>
            <a:r>
              <a:rPr lang="fr-FR" sz="2800" b="1" dirty="0" err="1">
                <a:solidFill>
                  <a:schemeClr val="accent5"/>
                </a:solidFill>
                <a:ea typeface="Garamond" charset="0"/>
                <a:cs typeface="Garamond" charset="0"/>
              </a:rPr>
              <a:t>Any</a:t>
            </a:r>
            <a:r>
              <a:rPr lang="fr-FR" sz="28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 questions/</a:t>
            </a:r>
            <a:r>
              <a:rPr lang="fr-FR" sz="2800" b="1" dirty="0" err="1">
                <a:solidFill>
                  <a:schemeClr val="accent5"/>
                </a:solidFill>
                <a:ea typeface="Garamond" charset="0"/>
                <a:cs typeface="Garamond" charset="0"/>
              </a:rPr>
              <a:t>concerns</a:t>
            </a:r>
            <a:r>
              <a:rPr lang="fr-FR" sz="28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?</a:t>
            </a:r>
          </a:p>
        </p:txBody>
      </p:sp>
      <p:sp>
        <p:nvSpPr>
          <p:cNvPr id="61" name="Slide Number Placeholder 1">
            <a:extLst>
              <a:ext uri="{FF2B5EF4-FFF2-40B4-BE49-F238E27FC236}">
                <a16:creationId xmlns:a16="http://schemas.microsoft.com/office/drawing/2014/main" id="{4339D706-E347-8523-32ED-B1DEA40C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E0A7FC8-1BD7-634F-9890-4A95A572D39D}" type="slidenum">
              <a:rPr lang="fr-FR" smtClean="0">
                <a:latin typeface="+mj-lt"/>
              </a:rPr>
              <a:t>13</a:t>
            </a:fld>
            <a:endParaRPr lang="fr-FR">
              <a:latin typeface="+mj-lt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07F23AED-CBAF-629A-70B6-FFD910E2DE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6" name="Picture 5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095ECE5-2E9C-29B7-971B-4D6ADA09A9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9" y="1078263"/>
            <a:ext cx="6974742" cy="5231057"/>
          </a:xfrm>
          <a:prstGeom prst="rect">
            <a:avLst/>
          </a:prstGeom>
        </p:spPr>
      </p:pic>
      <p:pic>
        <p:nvPicPr>
          <p:cNvPr id="10" name="Picture 9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BD53727E-6411-FC1C-0898-C16FE2F907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51" y="1051691"/>
            <a:ext cx="5775872" cy="27549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0445DD-8A5E-CC3A-9A88-7DF63D8937C4}"/>
              </a:ext>
            </a:extLst>
          </p:cNvPr>
          <p:cNvSpPr txBox="1"/>
          <p:nvPr/>
        </p:nvSpPr>
        <p:spPr bwMode="auto">
          <a:xfrm>
            <a:off x="7320136" y="6444044"/>
            <a:ext cx="4203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Charlotte.Duchemin@cern.ch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967B65-B0DA-475D-F1A8-B30DC6AC59BC}"/>
              </a:ext>
            </a:extLst>
          </p:cNvPr>
          <p:cNvSpPr txBox="1"/>
          <p:nvPr/>
        </p:nvSpPr>
        <p:spPr bwMode="auto">
          <a:xfrm>
            <a:off x="335360" y="5301208"/>
            <a:ext cx="4203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Dream-Team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D2BA91-75B4-508F-4E83-DF626FA50DB7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02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EA53-C40B-1004-3308-1B8AE8839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4F0A4-176A-B386-0D45-44EF010361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1344" y="1412776"/>
            <a:ext cx="11957496" cy="376237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Quick reminder of MEDICIS integration within the ISOLDE complex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Our current irradiation possibilities : to produce our radionuclides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view of MEDICIS activity delivered since 2018 and increasing demand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Our deliveries last year and where/which research projects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Clinical translation: where we are now and implications for ISOLDE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Long-term plan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2E64A-8CD6-A0AB-B087-6EA81AB1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B1F750-E61B-0708-E3C1-6D18D032DA17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A81E2B6-FFA4-9226-00AD-6D32B81DD5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0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91128" y="260648"/>
            <a:ext cx="12341576" cy="1084263"/>
          </a:xfrm>
        </p:spPr>
        <p:txBody>
          <a:bodyPr/>
          <a:lstStyle/>
          <a:p>
            <a:pPr>
              <a:defRPr/>
            </a:pPr>
            <a:r>
              <a:rPr lang="en-US" sz="3500" dirty="0"/>
              <a:t>CERN-MEDICIS - integration within the ISOLDE complex</a:t>
            </a:r>
            <a:endParaRPr sz="3500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069C9C6-5D2E-81F0-3D51-F1B13B0EA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9490" y="836712"/>
            <a:ext cx="7616910" cy="5427272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ED040B29-437E-5102-190B-DCD0C6198838}"/>
              </a:ext>
            </a:extLst>
          </p:cNvPr>
          <p:cNvSpPr txBox="1"/>
          <p:nvPr/>
        </p:nvSpPr>
        <p:spPr bwMode="auto">
          <a:xfrm>
            <a:off x="1155846" y="1721084"/>
            <a:ext cx="1847288" cy="5624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GPS </a:t>
            </a:r>
          </a:p>
          <a:p>
            <a:pPr algn="ctr"/>
            <a:r>
              <a:rPr lang="en-US" sz="1400" b="1" dirty="0">
                <a:solidFill>
                  <a:schemeClr val="tx2"/>
                </a:solidFill>
              </a:rPr>
              <a:t>Irradiation Station</a:t>
            </a:r>
            <a:endParaRPr lang="en-GB" sz="1400" b="1" dirty="0">
              <a:solidFill>
                <a:schemeClr val="tx2"/>
              </a:solidFill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FE519B8-C968-3947-E908-7E5D4D48FAD6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3003134" y="2002322"/>
            <a:ext cx="790345" cy="22777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>
            <a:extLst>
              <a:ext uri="{FF2B5EF4-FFF2-40B4-BE49-F238E27FC236}">
                <a16:creationId xmlns:a16="http://schemas.microsoft.com/office/drawing/2014/main" id="{8F7CF334-E142-1E3A-7BF7-871E8DC90A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6320" y="3740844"/>
            <a:ext cx="3215680" cy="2419136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71ED8175-061F-9141-94F6-235DB960B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81" y="2433284"/>
            <a:ext cx="2527581" cy="2098116"/>
          </a:xfrm>
          <a:prstGeom prst="rect">
            <a:avLst/>
          </a:prstGeom>
        </p:spPr>
      </p:pic>
      <p:grpSp>
        <p:nvGrpSpPr>
          <p:cNvPr id="96" name="Group 7">
            <a:extLst>
              <a:ext uri="{FF2B5EF4-FFF2-40B4-BE49-F238E27FC236}">
                <a16:creationId xmlns:a16="http://schemas.microsoft.com/office/drawing/2014/main" id="{7B1EB1F4-01B5-F95A-7B39-B57ED26DF1E5}"/>
              </a:ext>
            </a:extLst>
          </p:cNvPr>
          <p:cNvGrpSpPr>
            <a:grpSpLocks noChangeAspect="1"/>
          </p:cNvGrpSpPr>
          <p:nvPr/>
        </p:nvGrpSpPr>
        <p:grpSpPr bwMode="auto">
          <a:xfrm rot="1053286" flipH="1">
            <a:off x="5631913" y="4185208"/>
            <a:ext cx="1216205" cy="755757"/>
            <a:chOff x="385" y="1298"/>
            <a:chExt cx="1927" cy="1187"/>
          </a:xfrm>
        </p:grpSpPr>
        <p:sp>
          <p:nvSpPr>
            <p:cNvPr id="97" name="AutoShape 8">
              <a:extLst>
                <a:ext uri="{FF2B5EF4-FFF2-40B4-BE49-F238E27FC236}">
                  <a16:creationId xmlns:a16="http://schemas.microsoft.com/office/drawing/2014/main" id="{7F2EABE9-22B9-1C4E-7190-B4048A1C0F5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9">
              <a:extLst>
                <a:ext uri="{FF2B5EF4-FFF2-40B4-BE49-F238E27FC236}">
                  <a16:creationId xmlns:a16="http://schemas.microsoft.com/office/drawing/2014/main" id="{3D05414D-CBF0-CE8F-C343-85B9E5D6A98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/>
              <a:ahLst/>
              <a:cxnLst>
                <a:cxn ang="0">
                  <a:pos x="1600" y="1"/>
                </a:cxn>
                <a:cxn ang="0">
                  <a:pos x="1543" y="1"/>
                </a:cxn>
                <a:cxn ang="0">
                  <a:pos x="1475" y="6"/>
                </a:cxn>
                <a:cxn ang="0">
                  <a:pos x="1394" y="17"/>
                </a:cxn>
                <a:cxn ang="0">
                  <a:pos x="1303" y="33"/>
                </a:cxn>
                <a:cxn ang="0">
                  <a:pos x="1204" y="56"/>
                </a:cxn>
                <a:cxn ang="0">
                  <a:pos x="1098" y="85"/>
                </a:cxn>
                <a:cxn ang="0">
                  <a:pos x="987" y="119"/>
                </a:cxn>
                <a:cxn ang="0">
                  <a:pos x="870" y="160"/>
                </a:cxn>
                <a:cxn ang="0">
                  <a:pos x="751" y="208"/>
                </a:cxn>
                <a:cxn ang="0">
                  <a:pos x="629" y="262"/>
                </a:cxn>
                <a:cxn ang="0">
                  <a:pos x="509" y="322"/>
                </a:cxn>
                <a:cxn ang="0">
                  <a:pos x="389" y="389"/>
                </a:cxn>
                <a:cxn ang="0">
                  <a:pos x="272" y="463"/>
                </a:cxn>
                <a:cxn ang="0">
                  <a:pos x="159" y="544"/>
                </a:cxn>
                <a:cxn ang="0">
                  <a:pos x="52" y="632"/>
                </a:cxn>
                <a:cxn ang="0">
                  <a:pos x="0" y="926"/>
                </a:cxn>
                <a:cxn ang="0">
                  <a:pos x="668" y="1142"/>
                </a:cxn>
                <a:cxn ang="0">
                  <a:pos x="728" y="1073"/>
                </a:cxn>
                <a:cxn ang="0">
                  <a:pos x="795" y="1005"/>
                </a:cxn>
                <a:cxn ang="0">
                  <a:pos x="871" y="942"/>
                </a:cxn>
                <a:cxn ang="0">
                  <a:pos x="952" y="881"/>
                </a:cxn>
                <a:cxn ang="0">
                  <a:pos x="1037" y="825"/>
                </a:cxn>
                <a:cxn ang="0">
                  <a:pos x="1126" y="772"/>
                </a:cxn>
                <a:cxn ang="0">
                  <a:pos x="1219" y="724"/>
                </a:cxn>
                <a:cxn ang="0">
                  <a:pos x="1311" y="679"/>
                </a:cxn>
                <a:cxn ang="0">
                  <a:pos x="1406" y="641"/>
                </a:cxn>
                <a:cxn ang="0">
                  <a:pos x="1500" y="607"/>
                </a:cxn>
                <a:cxn ang="0">
                  <a:pos x="1593" y="578"/>
                </a:cxn>
                <a:cxn ang="0">
                  <a:pos x="1683" y="553"/>
                </a:cxn>
                <a:cxn ang="0">
                  <a:pos x="1770" y="535"/>
                </a:cxn>
                <a:cxn ang="0">
                  <a:pos x="1851" y="523"/>
                </a:cxn>
                <a:cxn ang="0">
                  <a:pos x="1927" y="517"/>
                </a:cxn>
                <a:cxn ang="0">
                  <a:pos x="1963" y="30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10">
              <a:extLst>
                <a:ext uri="{FF2B5EF4-FFF2-40B4-BE49-F238E27FC236}">
                  <a16:creationId xmlns:a16="http://schemas.microsoft.com/office/drawing/2014/main" id="{05B01003-0DCC-08F5-3DCC-33AA541E32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/>
              <a:ahLst/>
              <a:cxnLst>
                <a:cxn ang="0">
                  <a:pos x="1623" y="4"/>
                </a:cxn>
                <a:cxn ang="0">
                  <a:pos x="1574" y="0"/>
                </a:cxn>
                <a:cxn ang="0">
                  <a:pos x="1511" y="2"/>
                </a:cxn>
                <a:cxn ang="0">
                  <a:pos x="1435" y="11"/>
                </a:cxn>
                <a:cxn ang="0">
                  <a:pos x="1350" y="24"/>
                </a:cxn>
                <a:cxn ang="0">
                  <a:pos x="1255" y="44"/>
                </a:cxn>
                <a:cxn ang="0">
                  <a:pos x="1153" y="69"/>
                </a:cxn>
                <a:cxn ang="0">
                  <a:pos x="1043" y="101"/>
                </a:cxn>
                <a:cxn ang="0">
                  <a:pos x="929" y="138"/>
                </a:cxn>
                <a:cxn ang="0">
                  <a:pos x="811" y="183"/>
                </a:cxn>
                <a:cxn ang="0">
                  <a:pos x="691" y="234"/>
                </a:cxn>
                <a:cxn ang="0">
                  <a:pos x="569" y="291"/>
                </a:cxn>
                <a:cxn ang="0">
                  <a:pos x="449" y="354"/>
                </a:cxn>
                <a:cxn ang="0">
                  <a:pos x="330" y="426"/>
                </a:cxn>
                <a:cxn ang="0">
                  <a:pos x="214" y="502"/>
                </a:cxn>
                <a:cxn ang="0">
                  <a:pos x="105" y="587"/>
                </a:cxn>
                <a:cxn ang="0">
                  <a:pos x="0" y="678"/>
                </a:cxn>
                <a:cxn ang="0">
                  <a:pos x="641" y="1178"/>
                </a:cxn>
                <a:cxn ang="0">
                  <a:pos x="668" y="1142"/>
                </a:cxn>
                <a:cxn ang="0">
                  <a:pos x="728" y="1073"/>
                </a:cxn>
                <a:cxn ang="0">
                  <a:pos x="795" y="1005"/>
                </a:cxn>
                <a:cxn ang="0">
                  <a:pos x="871" y="942"/>
                </a:cxn>
                <a:cxn ang="0">
                  <a:pos x="952" y="881"/>
                </a:cxn>
                <a:cxn ang="0">
                  <a:pos x="1037" y="825"/>
                </a:cxn>
                <a:cxn ang="0">
                  <a:pos x="1126" y="772"/>
                </a:cxn>
                <a:cxn ang="0">
                  <a:pos x="1219" y="724"/>
                </a:cxn>
                <a:cxn ang="0">
                  <a:pos x="1311" y="679"/>
                </a:cxn>
                <a:cxn ang="0">
                  <a:pos x="1406" y="641"/>
                </a:cxn>
                <a:cxn ang="0">
                  <a:pos x="1500" y="607"/>
                </a:cxn>
                <a:cxn ang="0">
                  <a:pos x="1593" y="578"/>
                </a:cxn>
                <a:cxn ang="0">
                  <a:pos x="1683" y="553"/>
                </a:cxn>
                <a:cxn ang="0">
                  <a:pos x="1770" y="535"/>
                </a:cxn>
                <a:cxn ang="0">
                  <a:pos x="1851" y="523"/>
                </a:cxn>
                <a:cxn ang="0">
                  <a:pos x="1927" y="517"/>
                </a:cxn>
                <a:cxn ang="0">
                  <a:pos x="1963" y="30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1">
              <a:extLst>
                <a:ext uri="{FF2B5EF4-FFF2-40B4-BE49-F238E27FC236}">
                  <a16:creationId xmlns:a16="http://schemas.microsoft.com/office/drawing/2014/main" id="{6ACB462A-CDEC-6D07-1798-E71FF915B5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/>
              <a:ahLst/>
              <a:cxnLst>
                <a:cxn ang="0">
                  <a:pos x="1316" y="0"/>
                </a:cxn>
                <a:cxn ang="0">
                  <a:pos x="1316" y="0"/>
                </a:cxn>
                <a:cxn ang="0">
                  <a:pos x="1280" y="1"/>
                </a:cxn>
                <a:cxn ang="0">
                  <a:pos x="1243" y="3"/>
                </a:cxn>
                <a:cxn ang="0">
                  <a:pos x="1203" y="6"/>
                </a:cxn>
                <a:cxn ang="0">
                  <a:pos x="1162" y="11"/>
                </a:cxn>
                <a:cxn ang="0">
                  <a:pos x="1120" y="18"/>
                </a:cxn>
                <a:cxn ang="0">
                  <a:pos x="1077" y="26"/>
                </a:cxn>
                <a:cxn ang="0">
                  <a:pos x="1032" y="34"/>
                </a:cxn>
                <a:cxn ang="0">
                  <a:pos x="987" y="45"/>
                </a:cxn>
                <a:cxn ang="0">
                  <a:pos x="940" y="57"/>
                </a:cxn>
                <a:cxn ang="0">
                  <a:pos x="893" y="69"/>
                </a:cxn>
                <a:cxn ang="0">
                  <a:pos x="846" y="84"/>
                </a:cxn>
                <a:cxn ang="0">
                  <a:pos x="798" y="100"/>
                </a:cxn>
                <a:cxn ang="0">
                  <a:pos x="750" y="117"/>
                </a:cxn>
                <a:cxn ang="0">
                  <a:pos x="703" y="135"/>
                </a:cxn>
                <a:cxn ang="0">
                  <a:pos x="655" y="153"/>
                </a:cxn>
                <a:cxn ang="0">
                  <a:pos x="607" y="174"/>
                </a:cxn>
                <a:cxn ang="0">
                  <a:pos x="560" y="195"/>
                </a:cxn>
                <a:cxn ang="0">
                  <a:pos x="513" y="219"/>
                </a:cxn>
                <a:cxn ang="0">
                  <a:pos x="467" y="243"/>
                </a:cxn>
                <a:cxn ang="0">
                  <a:pos x="423" y="267"/>
                </a:cxn>
                <a:cxn ang="0">
                  <a:pos x="378" y="294"/>
                </a:cxn>
                <a:cxn ang="0">
                  <a:pos x="335" y="320"/>
                </a:cxn>
                <a:cxn ang="0">
                  <a:pos x="293" y="350"/>
                </a:cxn>
                <a:cxn ang="0">
                  <a:pos x="253" y="379"/>
                </a:cxn>
                <a:cxn ang="0">
                  <a:pos x="214" y="409"/>
                </a:cxn>
                <a:cxn ang="0">
                  <a:pos x="177" y="441"/>
                </a:cxn>
                <a:cxn ang="0">
                  <a:pos x="142" y="473"/>
                </a:cxn>
                <a:cxn ang="0">
                  <a:pos x="110" y="507"/>
                </a:cxn>
                <a:cxn ang="0">
                  <a:pos x="78" y="542"/>
                </a:cxn>
                <a:cxn ang="0">
                  <a:pos x="50" y="578"/>
                </a:cxn>
                <a:cxn ang="0">
                  <a:pos x="24" y="614"/>
                </a:cxn>
                <a:cxn ang="0">
                  <a:pos x="0" y="652"/>
                </a:cxn>
                <a:cxn ang="0">
                  <a:pos x="0" y="876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1" name="Line 12">
              <a:extLst>
                <a:ext uri="{FF2B5EF4-FFF2-40B4-BE49-F238E27FC236}">
                  <a16:creationId xmlns:a16="http://schemas.microsoft.com/office/drawing/2014/main" id="{FAB32368-BED3-CAA8-EF7E-CE319ECD837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3">
              <a:extLst>
                <a:ext uri="{FF2B5EF4-FFF2-40B4-BE49-F238E27FC236}">
                  <a16:creationId xmlns:a16="http://schemas.microsoft.com/office/drawing/2014/main" id="{7EE5DC2B-6DAE-542B-E3DC-6A801CC585B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/>
              <a:ahLst/>
              <a:cxnLst>
                <a:cxn ang="0">
                  <a:pos x="38" y="865"/>
                </a:cxn>
                <a:cxn ang="0">
                  <a:pos x="0" y="634"/>
                </a:cxn>
                <a:cxn ang="0">
                  <a:pos x="0" y="0"/>
                </a:cxn>
                <a:cxn ang="0">
                  <a:pos x="105" y="455"/>
                </a:cxn>
                <a:cxn ang="0">
                  <a:pos x="38" y="865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3" name="Freeform 14">
              <a:extLst>
                <a:ext uri="{FF2B5EF4-FFF2-40B4-BE49-F238E27FC236}">
                  <a16:creationId xmlns:a16="http://schemas.microsoft.com/office/drawing/2014/main" id="{275FBF25-ACA6-210C-7757-76A5DB2EFE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/>
              <a:ahLst/>
              <a:cxnLst>
                <a:cxn ang="0">
                  <a:pos x="38" y="865"/>
                </a:cxn>
                <a:cxn ang="0">
                  <a:pos x="0" y="634"/>
                </a:cxn>
                <a:cxn ang="0">
                  <a:pos x="0" y="0"/>
                </a:cxn>
                <a:cxn ang="0">
                  <a:pos x="105" y="455"/>
                </a:cxn>
                <a:cxn ang="0">
                  <a:pos x="38" y="865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4" name="Freeform 15">
              <a:extLst>
                <a:ext uri="{FF2B5EF4-FFF2-40B4-BE49-F238E27FC236}">
                  <a16:creationId xmlns:a16="http://schemas.microsoft.com/office/drawing/2014/main" id="{DB13C5F6-D6EA-8DBD-CFB9-0C0A356F099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4" y="1431"/>
              <a:ext cx="161" cy="167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29" y="5"/>
                </a:cxn>
                <a:cxn ang="0">
                  <a:pos x="456" y="0"/>
                </a:cxn>
                <a:cxn ang="0">
                  <a:pos x="482" y="0"/>
                </a:cxn>
                <a:cxn ang="0">
                  <a:pos x="509" y="3"/>
                </a:cxn>
                <a:cxn ang="0">
                  <a:pos x="535" y="10"/>
                </a:cxn>
                <a:cxn ang="0">
                  <a:pos x="562" y="19"/>
                </a:cxn>
                <a:cxn ang="0">
                  <a:pos x="587" y="33"/>
                </a:cxn>
                <a:cxn ang="0">
                  <a:pos x="611" y="50"/>
                </a:cxn>
                <a:cxn ang="0">
                  <a:pos x="635" y="69"/>
                </a:cxn>
                <a:cxn ang="0">
                  <a:pos x="658" y="91"/>
                </a:cxn>
                <a:cxn ang="0">
                  <a:pos x="679" y="116"/>
                </a:cxn>
                <a:cxn ang="0">
                  <a:pos x="700" y="143"/>
                </a:cxn>
                <a:cxn ang="0">
                  <a:pos x="719" y="173"/>
                </a:cxn>
                <a:cxn ang="0">
                  <a:pos x="736" y="205"/>
                </a:cxn>
                <a:cxn ang="0">
                  <a:pos x="752" y="239"/>
                </a:cxn>
                <a:cxn ang="0">
                  <a:pos x="766" y="274"/>
                </a:cxn>
                <a:cxn ang="0">
                  <a:pos x="778" y="312"/>
                </a:cxn>
                <a:cxn ang="0">
                  <a:pos x="788" y="349"/>
                </a:cxn>
                <a:cxn ang="0">
                  <a:pos x="796" y="387"/>
                </a:cxn>
                <a:cxn ang="0">
                  <a:pos x="801" y="424"/>
                </a:cxn>
                <a:cxn ang="0">
                  <a:pos x="803" y="460"/>
                </a:cxn>
                <a:cxn ang="0">
                  <a:pos x="803" y="495"/>
                </a:cxn>
                <a:cxn ang="0">
                  <a:pos x="801" y="528"/>
                </a:cxn>
                <a:cxn ang="0">
                  <a:pos x="796" y="560"/>
                </a:cxn>
                <a:cxn ang="0">
                  <a:pos x="789" y="589"/>
                </a:cxn>
                <a:cxn ang="0">
                  <a:pos x="779" y="619"/>
                </a:cxn>
                <a:cxn ang="0">
                  <a:pos x="767" y="644"/>
                </a:cxn>
                <a:cxn ang="0">
                  <a:pos x="753" y="667"/>
                </a:cxn>
                <a:cxn ang="0">
                  <a:pos x="737" y="688"/>
                </a:cxn>
                <a:cxn ang="0">
                  <a:pos x="718" y="706"/>
                </a:cxn>
                <a:cxn ang="0">
                  <a:pos x="698" y="722"/>
                </a:cxn>
                <a:cxn ang="0">
                  <a:pos x="673" y="733"/>
                </a:cxn>
                <a:cxn ang="0">
                  <a:pos x="648" y="741"/>
                </a:cxn>
                <a:cxn ang="0">
                  <a:pos x="166" y="836"/>
                </a:cxn>
                <a:cxn ang="0">
                  <a:pos x="0" y="44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5" name="Freeform 16">
              <a:extLst>
                <a:ext uri="{FF2B5EF4-FFF2-40B4-BE49-F238E27FC236}">
                  <a16:creationId xmlns:a16="http://schemas.microsoft.com/office/drawing/2014/main" id="{F8EAAADF-0CBB-38EE-ED9E-6172FC0BFD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29" y="5"/>
                </a:cxn>
                <a:cxn ang="0">
                  <a:pos x="429" y="5"/>
                </a:cxn>
                <a:cxn ang="0">
                  <a:pos x="456" y="0"/>
                </a:cxn>
                <a:cxn ang="0">
                  <a:pos x="482" y="0"/>
                </a:cxn>
                <a:cxn ang="0">
                  <a:pos x="509" y="3"/>
                </a:cxn>
                <a:cxn ang="0">
                  <a:pos x="535" y="10"/>
                </a:cxn>
                <a:cxn ang="0">
                  <a:pos x="562" y="19"/>
                </a:cxn>
                <a:cxn ang="0">
                  <a:pos x="587" y="33"/>
                </a:cxn>
                <a:cxn ang="0">
                  <a:pos x="611" y="50"/>
                </a:cxn>
                <a:cxn ang="0">
                  <a:pos x="635" y="69"/>
                </a:cxn>
                <a:cxn ang="0">
                  <a:pos x="658" y="91"/>
                </a:cxn>
                <a:cxn ang="0">
                  <a:pos x="679" y="116"/>
                </a:cxn>
                <a:cxn ang="0">
                  <a:pos x="700" y="143"/>
                </a:cxn>
                <a:cxn ang="0">
                  <a:pos x="719" y="173"/>
                </a:cxn>
                <a:cxn ang="0">
                  <a:pos x="736" y="205"/>
                </a:cxn>
                <a:cxn ang="0">
                  <a:pos x="752" y="239"/>
                </a:cxn>
                <a:cxn ang="0">
                  <a:pos x="766" y="274"/>
                </a:cxn>
                <a:cxn ang="0">
                  <a:pos x="778" y="312"/>
                </a:cxn>
                <a:cxn ang="0">
                  <a:pos x="778" y="312"/>
                </a:cxn>
                <a:cxn ang="0">
                  <a:pos x="788" y="349"/>
                </a:cxn>
                <a:cxn ang="0">
                  <a:pos x="796" y="387"/>
                </a:cxn>
                <a:cxn ang="0">
                  <a:pos x="801" y="424"/>
                </a:cxn>
                <a:cxn ang="0">
                  <a:pos x="803" y="460"/>
                </a:cxn>
                <a:cxn ang="0">
                  <a:pos x="803" y="495"/>
                </a:cxn>
                <a:cxn ang="0">
                  <a:pos x="801" y="528"/>
                </a:cxn>
                <a:cxn ang="0">
                  <a:pos x="796" y="560"/>
                </a:cxn>
                <a:cxn ang="0">
                  <a:pos x="789" y="589"/>
                </a:cxn>
                <a:cxn ang="0">
                  <a:pos x="779" y="619"/>
                </a:cxn>
                <a:cxn ang="0">
                  <a:pos x="767" y="644"/>
                </a:cxn>
                <a:cxn ang="0">
                  <a:pos x="753" y="667"/>
                </a:cxn>
                <a:cxn ang="0">
                  <a:pos x="737" y="688"/>
                </a:cxn>
                <a:cxn ang="0">
                  <a:pos x="718" y="706"/>
                </a:cxn>
                <a:cxn ang="0">
                  <a:pos x="698" y="722"/>
                </a:cxn>
                <a:cxn ang="0">
                  <a:pos x="673" y="733"/>
                </a:cxn>
                <a:cxn ang="0">
                  <a:pos x="648" y="741"/>
                </a:cxn>
                <a:cxn ang="0">
                  <a:pos x="166" y="836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6" name="Freeform 18">
              <a:extLst>
                <a:ext uri="{FF2B5EF4-FFF2-40B4-BE49-F238E27FC236}">
                  <a16:creationId xmlns:a16="http://schemas.microsoft.com/office/drawing/2014/main" id="{2481DF53-5D8A-131E-C81A-DB8062C5D2F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7" y="1440"/>
              <a:ext cx="111" cy="157"/>
            </a:xfrm>
            <a:custGeom>
              <a:avLst/>
              <a:gdLst/>
              <a:ahLst/>
              <a:cxnLst>
                <a:cxn ang="0">
                  <a:pos x="392" y="780"/>
                </a:cxn>
                <a:cxn ang="0">
                  <a:pos x="442" y="760"/>
                </a:cxn>
                <a:cxn ang="0">
                  <a:pos x="484" y="724"/>
                </a:cxn>
                <a:cxn ang="0">
                  <a:pos x="517" y="678"/>
                </a:cxn>
                <a:cxn ang="0">
                  <a:pos x="540" y="621"/>
                </a:cxn>
                <a:cxn ang="0">
                  <a:pos x="553" y="556"/>
                </a:cxn>
                <a:cxn ang="0">
                  <a:pos x="555" y="484"/>
                </a:cxn>
                <a:cxn ang="0">
                  <a:pos x="547" y="408"/>
                </a:cxn>
                <a:cxn ang="0">
                  <a:pos x="529" y="328"/>
                </a:cxn>
                <a:cxn ang="0">
                  <a:pos x="516" y="289"/>
                </a:cxn>
                <a:cxn ang="0">
                  <a:pos x="483" y="216"/>
                </a:cxn>
                <a:cxn ang="0">
                  <a:pos x="445" y="151"/>
                </a:cxn>
                <a:cxn ang="0">
                  <a:pos x="400" y="96"/>
                </a:cxn>
                <a:cxn ang="0">
                  <a:pos x="352" y="52"/>
                </a:cxn>
                <a:cxn ang="0">
                  <a:pos x="299" y="21"/>
                </a:cxn>
                <a:cxn ang="0">
                  <a:pos x="245" y="3"/>
                </a:cxn>
                <a:cxn ang="0">
                  <a:pos x="190" y="0"/>
                </a:cxn>
                <a:cxn ang="0">
                  <a:pos x="162" y="5"/>
                </a:cxn>
                <a:cxn ang="0">
                  <a:pos x="112" y="26"/>
                </a:cxn>
                <a:cxn ang="0">
                  <a:pos x="69" y="61"/>
                </a:cxn>
                <a:cxn ang="0">
                  <a:pos x="37" y="108"/>
                </a:cxn>
                <a:cxn ang="0">
                  <a:pos x="14" y="165"/>
                </a:cxn>
                <a:cxn ang="0">
                  <a:pos x="2" y="231"/>
                </a:cxn>
                <a:cxn ang="0">
                  <a:pos x="0" y="302"/>
                </a:cxn>
                <a:cxn ang="0">
                  <a:pos x="7" y="379"/>
                </a:cxn>
                <a:cxn ang="0">
                  <a:pos x="25" y="458"/>
                </a:cxn>
                <a:cxn ang="0">
                  <a:pos x="38" y="496"/>
                </a:cxn>
                <a:cxn ang="0">
                  <a:pos x="71" y="570"/>
                </a:cxn>
                <a:cxn ang="0">
                  <a:pos x="109" y="635"/>
                </a:cxn>
                <a:cxn ang="0">
                  <a:pos x="154" y="689"/>
                </a:cxn>
                <a:cxn ang="0">
                  <a:pos x="202" y="733"/>
                </a:cxn>
                <a:cxn ang="0">
                  <a:pos x="255" y="764"/>
                </a:cxn>
                <a:cxn ang="0">
                  <a:pos x="309" y="783"/>
                </a:cxn>
                <a:cxn ang="0">
                  <a:pos x="364" y="785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7" name="Freeform 21">
              <a:extLst>
                <a:ext uri="{FF2B5EF4-FFF2-40B4-BE49-F238E27FC236}">
                  <a16:creationId xmlns:a16="http://schemas.microsoft.com/office/drawing/2014/main" id="{5C44D4D4-2D36-901B-9362-7776136A8F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/>
              <a:ahLst/>
              <a:cxnLst>
                <a:cxn ang="0">
                  <a:pos x="101" y="381"/>
                </a:cxn>
                <a:cxn ang="0">
                  <a:pos x="434" y="345"/>
                </a:cxn>
                <a:cxn ang="0">
                  <a:pos x="436" y="345"/>
                </a:cxn>
                <a:cxn ang="0">
                  <a:pos x="448" y="341"/>
                </a:cxn>
                <a:cxn ang="0">
                  <a:pos x="459" y="335"/>
                </a:cxn>
                <a:cxn ang="0">
                  <a:pos x="468" y="329"/>
                </a:cxn>
                <a:cxn ang="0">
                  <a:pos x="477" y="320"/>
                </a:cxn>
                <a:cxn ang="0">
                  <a:pos x="484" y="311"/>
                </a:cxn>
                <a:cxn ang="0">
                  <a:pos x="491" y="300"/>
                </a:cxn>
                <a:cxn ang="0">
                  <a:pos x="496" y="288"/>
                </a:cxn>
                <a:cxn ang="0">
                  <a:pos x="501" y="274"/>
                </a:cxn>
                <a:cxn ang="0">
                  <a:pos x="504" y="260"/>
                </a:cxn>
                <a:cxn ang="0">
                  <a:pos x="507" y="245"/>
                </a:cxn>
                <a:cxn ang="0">
                  <a:pos x="507" y="229"/>
                </a:cxn>
                <a:cxn ang="0">
                  <a:pos x="507" y="214"/>
                </a:cxn>
                <a:cxn ang="0">
                  <a:pos x="507" y="197"/>
                </a:cxn>
                <a:cxn ang="0">
                  <a:pos x="504" y="180"/>
                </a:cxn>
                <a:cxn ang="0">
                  <a:pos x="501" y="163"/>
                </a:cxn>
                <a:cxn ang="0">
                  <a:pos x="496" y="144"/>
                </a:cxn>
                <a:cxn ang="0">
                  <a:pos x="484" y="110"/>
                </a:cxn>
                <a:cxn ang="0">
                  <a:pos x="468" y="80"/>
                </a:cxn>
                <a:cxn ang="0">
                  <a:pos x="450" y="53"/>
                </a:cxn>
                <a:cxn ang="0">
                  <a:pos x="430" y="32"/>
                </a:cxn>
                <a:cxn ang="0">
                  <a:pos x="407" y="16"/>
                </a:cxn>
                <a:cxn ang="0">
                  <a:pos x="383" y="5"/>
                </a:cxn>
                <a:cxn ang="0">
                  <a:pos x="359" y="0"/>
                </a:cxn>
                <a:cxn ang="0">
                  <a:pos x="335" y="2"/>
                </a:cxn>
                <a:cxn ang="0">
                  <a:pos x="0" y="38"/>
                </a:cxn>
                <a:cxn ang="0">
                  <a:pos x="101" y="381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8" name="Freeform 22">
              <a:extLst>
                <a:ext uri="{FF2B5EF4-FFF2-40B4-BE49-F238E27FC236}">
                  <a16:creationId xmlns:a16="http://schemas.microsoft.com/office/drawing/2014/main" id="{0D2BB891-0DBA-9A42-11D9-0C0A027DFBF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/>
              <a:ahLst/>
              <a:cxnLst>
                <a:cxn ang="0">
                  <a:pos x="101" y="381"/>
                </a:cxn>
                <a:cxn ang="0">
                  <a:pos x="434" y="345"/>
                </a:cxn>
                <a:cxn ang="0">
                  <a:pos x="436" y="345"/>
                </a:cxn>
                <a:cxn ang="0">
                  <a:pos x="436" y="345"/>
                </a:cxn>
                <a:cxn ang="0">
                  <a:pos x="448" y="341"/>
                </a:cxn>
                <a:cxn ang="0">
                  <a:pos x="459" y="335"/>
                </a:cxn>
                <a:cxn ang="0">
                  <a:pos x="468" y="329"/>
                </a:cxn>
                <a:cxn ang="0">
                  <a:pos x="477" y="320"/>
                </a:cxn>
                <a:cxn ang="0">
                  <a:pos x="484" y="311"/>
                </a:cxn>
                <a:cxn ang="0">
                  <a:pos x="491" y="300"/>
                </a:cxn>
                <a:cxn ang="0">
                  <a:pos x="496" y="288"/>
                </a:cxn>
                <a:cxn ang="0">
                  <a:pos x="501" y="274"/>
                </a:cxn>
                <a:cxn ang="0">
                  <a:pos x="504" y="260"/>
                </a:cxn>
                <a:cxn ang="0">
                  <a:pos x="507" y="245"/>
                </a:cxn>
                <a:cxn ang="0">
                  <a:pos x="507" y="229"/>
                </a:cxn>
                <a:cxn ang="0">
                  <a:pos x="507" y="214"/>
                </a:cxn>
                <a:cxn ang="0">
                  <a:pos x="507" y="197"/>
                </a:cxn>
                <a:cxn ang="0">
                  <a:pos x="504" y="180"/>
                </a:cxn>
                <a:cxn ang="0">
                  <a:pos x="501" y="163"/>
                </a:cxn>
                <a:cxn ang="0">
                  <a:pos x="496" y="144"/>
                </a:cxn>
                <a:cxn ang="0">
                  <a:pos x="496" y="144"/>
                </a:cxn>
                <a:cxn ang="0">
                  <a:pos x="484" y="110"/>
                </a:cxn>
                <a:cxn ang="0">
                  <a:pos x="468" y="80"/>
                </a:cxn>
                <a:cxn ang="0">
                  <a:pos x="450" y="53"/>
                </a:cxn>
                <a:cxn ang="0">
                  <a:pos x="430" y="32"/>
                </a:cxn>
                <a:cxn ang="0">
                  <a:pos x="407" y="16"/>
                </a:cxn>
                <a:cxn ang="0">
                  <a:pos x="383" y="5"/>
                </a:cxn>
                <a:cxn ang="0">
                  <a:pos x="359" y="0"/>
                </a:cxn>
                <a:cxn ang="0">
                  <a:pos x="335" y="2"/>
                </a:cxn>
                <a:cxn ang="0">
                  <a:pos x="0" y="38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9" name="Freeform 23">
              <a:extLst>
                <a:ext uri="{FF2B5EF4-FFF2-40B4-BE49-F238E27FC236}">
                  <a16:creationId xmlns:a16="http://schemas.microsoft.com/office/drawing/2014/main" id="{4C8F5595-1EAA-4B9E-8AEA-9044DB9ADA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893" y="5"/>
                </a:cxn>
                <a:cxn ang="0">
                  <a:pos x="922" y="0"/>
                </a:cxn>
                <a:cxn ang="0">
                  <a:pos x="952" y="0"/>
                </a:cxn>
                <a:cxn ang="0">
                  <a:pos x="981" y="3"/>
                </a:cxn>
                <a:cxn ang="0">
                  <a:pos x="1009" y="11"/>
                </a:cxn>
                <a:cxn ang="0">
                  <a:pos x="1038" y="22"/>
                </a:cxn>
                <a:cxn ang="0">
                  <a:pos x="1066" y="37"/>
                </a:cxn>
                <a:cxn ang="0">
                  <a:pos x="1094" y="55"/>
                </a:cxn>
                <a:cxn ang="0">
                  <a:pos x="1120" y="77"/>
                </a:cxn>
                <a:cxn ang="0">
                  <a:pos x="1145" y="101"/>
                </a:cxn>
                <a:cxn ang="0">
                  <a:pos x="1169" y="129"/>
                </a:cxn>
                <a:cxn ang="0">
                  <a:pos x="1192" y="159"/>
                </a:cxn>
                <a:cxn ang="0">
                  <a:pos x="1213" y="192"/>
                </a:cxn>
                <a:cxn ang="0">
                  <a:pos x="1233" y="227"/>
                </a:cxn>
                <a:cxn ang="0">
                  <a:pos x="1250" y="265"/>
                </a:cxn>
                <a:cxn ang="0">
                  <a:pos x="1267" y="304"/>
                </a:cxn>
                <a:cxn ang="0">
                  <a:pos x="1280" y="345"/>
                </a:cxn>
                <a:cxn ang="0">
                  <a:pos x="1291" y="387"/>
                </a:cxn>
                <a:cxn ang="0">
                  <a:pos x="1299" y="429"/>
                </a:cxn>
                <a:cxn ang="0">
                  <a:pos x="1304" y="470"/>
                </a:cxn>
                <a:cxn ang="0">
                  <a:pos x="1308" y="510"/>
                </a:cxn>
                <a:cxn ang="0">
                  <a:pos x="1308" y="547"/>
                </a:cxn>
                <a:cxn ang="0">
                  <a:pos x="1304" y="585"/>
                </a:cxn>
                <a:cxn ang="0">
                  <a:pos x="1299" y="620"/>
                </a:cxn>
                <a:cxn ang="0">
                  <a:pos x="1291" y="654"/>
                </a:cxn>
                <a:cxn ang="0">
                  <a:pos x="1281" y="685"/>
                </a:cxn>
                <a:cxn ang="0">
                  <a:pos x="1268" y="714"/>
                </a:cxn>
                <a:cxn ang="0">
                  <a:pos x="1252" y="740"/>
                </a:cxn>
                <a:cxn ang="0">
                  <a:pos x="1233" y="763"/>
                </a:cxn>
                <a:cxn ang="0">
                  <a:pos x="1213" y="783"/>
                </a:cxn>
                <a:cxn ang="0">
                  <a:pos x="1190" y="800"/>
                </a:cxn>
                <a:cxn ang="0">
                  <a:pos x="1163" y="813"/>
                </a:cxn>
                <a:cxn ang="0">
                  <a:pos x="1136" y="822"/>
                </a:cxn>
                <a:cxn ang="0">
                  <a:pos x="199" y="973"/>
                </a:cxn>
                <a:cxn ang="0">
                  <a:pos x="0" y="107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0" name="Freeform 24">
              <a:extLst>
                <a:ext uri="{FF2B5EF4-FFF2-40B4-BE49-F238E27FC236}">
                  <a16:creationId xmlns:a16="http://schemas.microsoft.com/office/drawing/2014/main" id="{9F8F9B39-A8D2-486C-1FB6-ABDF0EC0480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893" y="5"/>
                </a:cxn>
                <a:cxn ang="0">
                  <a:pos x="893" y="5"/>
                </a:cxn>
                <a:cxn ang="0">
                  <a:pos x="922" y="0"/>
                </a:cxn>
                <a:cxn ang="0">
                  <a:pos x="952" y="0"/>
                </a:cxn>
                <a:cxn ang="0">
                  <a:pos x="981" y="3"/>
                </a:cxn>
                <a:cxn ang="0">
                  <a:pos x="1009" y="11"/>
                </a:cxn>
                <a:cxn ang="0">
                  <a:pos x="1038" y="22"/>
                </a:cxn>
                <a:cxn ang="0">
                  <a:pos x="1066" y="37"/>
                </a:cxn>
                <a:cxn ang="0">
                  <a:pos x="1094" y="55"/>
                </a:cxn>
                <a:cxn ang="0">
                  <a:pos x="1120" y="77"/>
                </a:cxn>
                <a:cxn ang="0">
                  <a:pos x="1145" y="101"/>
                </a:cxn>
                <a:cxn ang="0">
                  <a:pos x="1169" y="129"/>
                </a:cxn>
                <a:cxn ang="0">
                  <a:pos x="1192" y="159"/>
                </a:cxn>
                <a:cxn ang="0">
                  <a:pos x="1213" y="192"/>
                </a:cxn>
                <a:cxn ang="0">
                  <a:pos x="1233" y="227"/>
                </a:cxn>
                <a:cxn ang="0">
                  <a:pos x="1250" y="265"/>
                </a:cxn>
                <a:cxn ang="0">
                  <a:pos x="1267" y="304"/>
                </a:cxn>
                <a:cxn ang="0">
                  <a:pos x="1280" y="345"/>
                </a:cxn>
                <a:cxn ang="0">
                  <a:pos x="1280" y="345"/>
                </a:cxn>
                <a:cxn ang="0">
                  <a:pos x="1291" y="387"/>
                </a:cxn>
                <a:cxn ang="0">
                  <a:pos x="1299" y="429"/>
                </a:cxn>
                <a:cxn ang="0">
                  <a:pos x="1304" y="470"/>
                </a:cxn>
                <a:cxn ang="0">
                  <a:pos x="1308" y="510"/>
                </a:cxn>
                <a:cxn ang="0">
                  <a:pos x="1308" y="547"/>
                </a:cxn>
                <a:cxn ang="0">
                  <a:pos x="1304" y="585"/>
                </a:cxn>
                <a:cxn ang="0">
                  <a:pos x="1299" y="620"/>
                </a:cxn>
                <a:cxn ang="0">
                  <a:pos x="1291" y="654"/>
                </a:cxn>
                <a:cxn ang="0">
                  <a:pos x="1281" y="685"/>
                </a:cxn>
                <a:cxn ang="0">
                  <a:pos x="1268" y="714"/>
                </a:cxn>
                <a:cxn ang="0">
                  <a:pos x="1252" y="740"/>
                </a:cxn>
                <a:cxn ang="0">
                  <a:pos x="1233" y="763"/>
                </a:cxn>
                <a:cxn ang="0">
                  <a:pos x="1213" y="783"/>
                </a:cxn>
                <a:cxn ang="0">
                  <a:pos x="1190" y="800"/>
                </a:cxn>
                <a:cxn ang="0">
                  <a:pos x="1163" y="813"/>
                </a:cxn>
                <a:cxn ang="0">
                  <a:pos x="1136" y="822"/>
                </a:cxn>
                <a:cxn ang="0">
                  <a:pos x="199" y="9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1" name="Freeform 25">
              <a:extLst>
                <a:ext uri="{FF2B5EF4-FFF2-40B4-BE49-F238E27FC236}">
                  <a16:creationId xmlns:a16="http://schemas.microsoft.com/office/drawing/2014/main" id="{F498822A-8053-8114-215B-D19699AE7D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/>
              <a:ahLst/>
              <a:cxnLst>
                <a:cxn ang="0">
                  <a:pos x="465" y="856"/>
                </a:cxn>
                <a:cxn ang="0">
                  <a:pos x="516" y="824"/>
                </a:cxn>
                <a:cxn ang="0">
                  <a:pos x="557" y="779"/>
                </a:cxn>
                <a:cxn ang="0">
                  <a:pos x="587" y="721"/>
                </a:cxn>
                <a:cxn ang="0">
                  <a:pos x="608" y="653"/>
                </a:cxn>
                <a:cxn ang="0">
                  <a:pos x="616" y="577"/>
                </a:cxn>
                <a:cxn ang="0">
                  <a:pos x="614" y="494"/>
                </a:cxn>
                <a:cxn ang="0">
                  <a:pos x="599" y="408"/>
                </a:cxn>
                <a:cxn ang="0">
                  <a:pos x="573" y="319"/>
                </a:cxn>
                <a:cxn ang="0">
                  <a:pos x="538" y="239"/>
                </a:cxn>
                <a:cxn ang="0">
                  <a:pos x="495" y="168"/>
                </a:cxn>
                <a:cxn ang="0">
                  <a:pos x="445" y="107"/>
                </a:cxn>
                <a:cxn ang="0">
                  <a:pos x="391" y="58"/>
                </a:cxn>
                <a:cxn ang="0">
                  <a:pos x="334" y="23"/>
                </a:cxn>
                <a:cxn ang="0">
                  <a:pos x="273" y="4"/>
                </a:cxn>
                <a:cxn ang="0">
                  <a:pos x="212" y="1"/>
                </a:cxn>
                <a:cxn ang="0">
                  <a:pos x="151" y="16"/>
                </a:cxn>
                <a:cxn ang="0">
                  <a:pos x="99" y="46"/>
                </a:cxn>
                <a:cxn ang="0">
                  <a:pos x="58" y="91"/>
                </a:cxn>
                <a:cxn ang="0">
                  <a:pos x="28" y="149"/>
                </a:cxn>
                <a:cxn ang="0">
                  <a:pos x="9" y="217"/>
                </a:cxn>
                <a:cxn ang="0">
                  <a:pos x="0" y="294"/>
                </a:cxn>
                <a:cxn ang="0">
                  <a:pos x="4" y="376"/>
                </a:cxn>
                <a:cxn ang="0">
                  <a:pos x="18" y="462"/>
                </a:cxn>
                <a:cxn ang="0">
                  <a:pos x="45" y="551"/>
                </a:cxn>
                <a:cxn ang="0">
                  <a:pos x="80" y="632"/>
                </a:cxn>
                <a:cxn ang="0">
                  <a:pos x="122" y="704"/>
                </a:cxn>
                <a:cxn ang="0">
                  <a:pos x="171" y="765"/>
                </a:cxn>
                <a:cxn ang="0">
                  <a:pos x="225" y="813"/>
                </a:cxn>
                <a:cxn ang="0">
                  <a:pos x="283" y="848"/>
                </a:cxn>
                <a:cxn ang="0">
                  <a:pos x="343" y="868"/>
                </a:cxn>
                <a:cxn ang="0">
                  <a:pos x="404" y="870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2" name="Freeform 26">
              <a:extLst>
                <a:ext uri="{FF2B5EF4-FFF2-40B4-BE49-F238E27FC236}">
                  <a16:creationId xmlns:a16="http://schemas.microsoft.com/office/drawing/2014/main" id="{8510BF4B-D662-4D10-8A49-AA6B7ADDA9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/>
              <a:ahLst/>
              <a:cxnLst>
                <a:cxn ang="0">
                  <a:pos x="436" y="865"/>
                </a:cxn>
                <a:cxn ang="0">
                  <a:pos x="492" y="842"/>
                </a:cxn>
                <a:cxn ang="0">
                  <a:pos x="538" y="803"/>
                </a:cxn>
                <a:cxn ang="0">
                  <a:pos x="574" y="751"/>
                </a:cxn>
                <a:cxn ang="0">
                  <a:pos x="599" y="688"/>
                </a:cxn>
                <a:cxn ang="0">
                  <a:pos x="613" y="615"/>
                </a:cxn>
                <a:cxn ang="0">
                  <a:pos x="616" y="536"/>
                </a:cxn>
                <a:cxn ang="0">
                  <a:pos x="608" y="452"/>
                </a:cxn>
                <a:cxn ang="0">
                  <a:pos x="587" y="363"/>
                </a:cxn>
                <a:cxn ang="0">
                  <a:pos x="573" y="319"/>
                </a:cxn>
                <a:cxn ang="0">
                  <a:pos x="538" y="239"/>
                </a:cxn>
                <a:cxn ang="0">
                  <a:pos x="495" y="168"/>
                </a:cxn>
                <a:cxn ang="0">
                  <a:pos x="445" y="107"/>
                </a:cxn>
                <a:cxn ang="0">
                  <a:pos x="391" y="58"/>
                </a:cxn>
                <a:cxn ang="0">
                  <a:pos x="334" y="23"/>
                </a:cxn>
                <a:cxn ang="0">
                  <a:pos x="273" y="4"/>
                </a:cxn>
                <a:cxn ang="0">
                  <a:pos x="212" y="1"/>
                </a:cxn>
                <a:cxn ang="0">
                  <a:pos x="181" y="6"/>
                </a:cxn>
                <a:cxn ang="0">
                  <a:pos x="124" y="29"/>
                </a:cxn>
                <a:cxn ang="0">
                  <a:pos x="77" y="67"/>
                </a:cxn>
                <a:cxn ang="0">
                  <a:pos x="41" y="119"/>
                </a:cxn>
                <a:cxn ang="0">
                  <a:pos x="17" y="182"/>
                </a:cxn>
                <a:cxn ang="0">
                  <a:pos x="3" y="255"/>
                </a:cxn>
                <a:cxn ang="0">
                  <a:pos x="0" y="334"/>
                </a:cxn>
                <a:cxn ang="0">
                  <a:pos x="10" y="419"/>
                </a:cxn>
                <a:cxn ang="0">
                  <a:pos x="30" y="507"/>
                </a:cxn>
                <a:cxn ang="0">
                  <a:pos x="45" y="551"/>
                </a:cxn>
                <a:cxn ang="0">
                  <a:pos x="80" y="632"/>
                </a:cxn>
                <a:cxn ang="0">
                  <a:pos x="122" y="704"/>
                </a:cxn>
                <a:cxn ang="0">
                  <a:pos x="171" y="765"/>
                </a:cxn>
                <a:cxn ang="0">
                  <a:pos x="225" y="813"/>
                </a:cxn>
                <a:cxn ang="0">
                  <a:pos x="283" y="848"/>
                </a:cxn>
                <a:cxn ang="0">
                  <a:pos x="343" y="868"/>
                </a:cxn>
                <a:cxn ang="0">
                  <a:pos x="404" y="870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3" name="Freeform 27">
              <a:extLst>
                <a:ext uri="{FF2B5EF4-FFF2-40B4-BE49-F238E27FC236}">
                  <a16:creationId xmlns:a16="http://schemas.microsoft.com/office/drawing/2014/main" id="{21D30F00-9837-078D-19F3-0857177EEB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587" y="0"/>
                </a:cxn>
                <a:cxn ang="0">
                  <a:pos x="554" y="1"/>
                </a:cxn>
                <a:cxn ang="0">
                  <a:pos x="570" y="0"/>
                </a:cxn>
                <a:cxn ang="0">
                  <a:pos x="587" y="2"/>
                </a:cxn>
                <a:cxn ang="0">
                  <a:pos x="604" y="11"/>
                </a:cxn>
                <a:cxn ang="0">
                  <a:pos x="620" y="22"/>
                </a:cxn>
                <a:cxn ang="0">
                  <a:pos x="634" y="37"/>
                </a:cxn>
                <a:cxn ang="0">
                  <a:pos x="646" y="56"/>
                </a:cxn>
                <a:cxn ang="0">
                  <a:pos x="658" y="77"/>
                </a:cxn>
                <a:cxn ang="0">
                  <a:pos x="667" y="100"/>
                </a:cxn>
                <a:cxn ang="0">
                  <a:pos x="673" y="125"/>
                </a:cxn>
                <a:cxn ang="0">
                  <a:pos x="675" y="149"/>
                </a:cxn>
                <a:cxn ang="0">
                  <a:pos x="674" y="171"/>
                </a:cxn>
                <a:cxn ang="0">
                  <a:pos x="670" y="191"/>
                </a:cxn>
                <a:cxn ang="0">
                  <a:pos x="663" y="210"/>
                </a:cxn>
                <a:cxn ang="0">
                  <a:pos x="653" y="224"/>
                </a:cxn>
                <a:cxn ang="0">
                  <a:pos x="640" y="235"/>
                </a:cxn>
                <a:cxn ang="0">
                  <a:pos x="625" y="241"/>
                </a:cxn>
                <a:cxn ang="0">
                  <a:pos x="39" y="305"/>
                </a:cxn>
                <a:cxn ang="0">
                  <a:pos x="0" y="64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4" name="Freeform 28">
              <a:extLst>
                <a:ext uri="{FF2B5EF4-FFF2-40B4-BE49-F238E27FC236}">
                  <a16:creationId xmlns:a16="http://schemas.microsoft.com/office/drawing/2014/main" id="{BB1FE140-A4A0-59F9-1E2F-92D97B5FF5F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587" y="0"/>
                </a:cxn>
                <a:cxn ang="0">
                  <a:pos x="554" y="1"/>
                </a:cxn>
                <a:cxn ang="0">
                  <a:pos x="554" y="1"/>
                </a:cxn>
                <a:cxn ang="0">
                  <a:pos x="570" y="0"/>
                </a:cxn>
                <a:cxn ang="0">
                  <a:pos x="587" y="2"/>
                </a:cxn>
                <a:cxn ang="0">
                  <a:pos x="604" y="11"/>
                </a:cxn>
                <a:cxn ang="0">
                  <a:pos x="620" y="22"/>
                </a:cxn>
                <a:cxn ang="0">
                  <a:pos x="634" y="37"/>
                </a:cxn>
                <a:cxn ang="0">
                  <a:pos x="646" y="56"/>
                </a:cxn>
                <a:cxn ang="0">
                  <a:pos x="658" y="77"/>
                </a:cxn>
                <a:cxn ang="0">
                  <a:pos x="667" y="100"/>
                </a:cxn>
                <a:cxn ang="0">
                  <a:pos x="667" y="100"/>
                </a:cxn>
                <a:cxn ang="0">
                  <a:pos x="673" y="125"/>
                </a:cxn>
                <a:cxn ang="0">
                  <a:pos x="675" y="149"/>
                </a:cxn>
                <a:cxn ang="0">
                  <a:pos x="674" y="171"/>
                </a:cxn>
                <a:cxn ang="0">
                  <a:pos x="670" y="191"/>
                </a:cxn>
                <a:cxn ang="0">
                  <a:pos x="663" y="210"/>
                </a:cxn>
                <a:cxn ang="0">
                  <a:pos x="653" y="224"/>
                </a:cxn>
                <a:cxn ang="0">
                  <a:pos x="640" y="235"/>
                </a:cxn>
                <a:cxn ang="0">
                  <a:pos x="625" y="241"/>
                </a:cxn>
                <a:cxn ang="0">
                  <a:pos x="39" y="305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5" name="Freeform 30">
              <a:extLst>
                <a:ext uri="{FF2B5EF4-FFF2-40B4-BE49-F238E27FC236}">
                  <a16:creationId xmlns:a16="http://schemas.microsoft.com/office/drawing/2014/main" id="{9DC156C4-BFF0-9880-935F-79A39B4F0AB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7" y="1536"/>
              <a:ext cx="969" cy="869"/>
            </a:xfrm>
            <a:custGeom>
              <a:avLst/>
              <a:gdLst/>
              <a:ahLst/>
              <a:cxnLst>
                <a:cxn ang="0">
                  <a:pos x="57" y="3225"/>
                </a:cxn>
                <a:cxn ang="0">
                  <a:pos x="946" y="2776"/>
                </a:cxn>
                <a:cxn ang="0">
                  <a:pos x="3121" y="502"/>
                </a:cxn>
                <a:cxn ang="0">
                  <a:pos x="4829" y="13"/>
                </a:cxn>
                <a:cxn ang="0">
                  <a:pos x="4836" y="333"/>
                </a:cxn>
                <a:cxn ang="0">
                  <a:pos x="4803" y="338"/>
                </a:cxn>
                <a:cxn ang="0">
                  <a:pos x="4729" y="349"/>
                </a:cxn>
                <a:cxn ang="0">
                  <a:pos x="4642" y="363"/>
                </a:cxn>
                <a:cxn ang="0">
                  <a:pos x="4547" y="380"/>
                </a:cxn>
                <a:cxn ang="0">
                  <a:pos x="4444" y="403"/>
                </a:cxn>
                <a:cxn ang="0">
                  <a:pos x="4333" y="432"/>
                </a:cxn>
                <a:cxn ang="0">
                  <a:pos x="4219" y="468"/>
                </a:cxn>
                <a:cxn ang="0">
                  <a:pos x="4100" y="515"/>
                </a:cxn>
                <a:cxn ang="0">
                  <a:pos x="3979" y="572"/>
                </a:cxn>
                <a:cxn ang="0">
                  <a:pos x="3858" y="642"/>
                </a:cxn>
                <a:cxn ang="0">
                  <a:pos x="3738" y="724"/>
                </a:cxn>
                <a:cxn ang="0">
                  <a:pos x="3620" y="822"/>
                </a:cxn>
                <a:cxn ang="0">
                  <a:pos x="3507" y="935"/>
                </a:cxn>
                <a:cxn ang="0">
                  <a:pos x="3398" y="1066"/>
                </a:cxn>
                <a:cxn ang="0">
                  <a:pos x="3299" y="1217"/>
                </a:cxn>
                <a:cxn ang="0">
                  <a:pos x="3206" y="1387"/>
                </a:cxn>
                <a:cxn ang="0">
                  <a:pos x="3164" y="1480"/>
                </a:cxn>
                <a:cxn ang="0">
                  <a:pos x="3117" y="1573"/>
                </a:cxn>
                <a:cxn ang="0">
                  <a:pos x="3066" y="1669"/>
                </a:cxn>
                <a:cxn ang="0">
                  <a:pos x="3015" y="1765"/>
                </a:cxn>
                <a:cxn ang="0">
                  <a:pos x="2961" y="1863"/>
                </a:cxn>
                <a:cxn ang="0">
                  <a:pos x="2906" y="1959"/>
                </a:cxn>
                <a:cxn ang="0">
                  <a:pos x="2854" y="2053"/>
                </a:cxn>
                <a:cxn ang="0">
                  <a:pos x="2801" y="2144"/>
                </a:cxn>
                <a:cxn ang="0">
                  <a:pos x="2750" y="2230"/>
                </a:cxn>
                <a:cxn ang="0">
                  <a:pos x="2702" y="2310"/>
                </a:cxn>
                <a:cxn ang="0">
                  <a:pos x="2659" y="2383"/>
                </a:cxn>
                <a:cxn ang="0">
                  <a:pos x="2619" y="2448"/>
                </a:cxn>
                <a:cxn ang="0">
                  <a:pos x="2585" y="2505"/>
                </a:cxn>
                <a:cxn ang="0">
                  <a:pos x="2556" y="2550"/>
                </a:cxn>
                <a:cxn ang="0">
                  <a:pos x="2536" y="2584"/>
                </a:cxn>
                <a:cxn ang="0">
                  <a:pos x="2523" y="2606"/>
                </a:cxn>
                <a:cxn ang="0">
                  <a:pos x="2518" y="2613"/>
                </a:cxn>
                <a:cxn ang="0">
                  <a:pos x="1548" y="4343"/>
                </a:cxn>
                <a:cxn ang="0">
                  <a:pos x="361" y="3933"/>
                </a:cxn>
                <a:cxn ang="0">
                  <a:pos x="50" y="324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6" name="Freeform 31">
              <a:extLst>
                <a:ext uri="{FF2B5EF4-FFF2-40B4-BE49-F238E27FC236}">
                  <a16:creationId xmlns:a16="http://schemas.microsoft.com/office/drawing/2014/main" id="{FFC49E23-31EB-7B6A-448B-9BF59CF8F55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/>
              <a:ahLst/>
              <a:cxnLst>
                <a:cxn ang="0">
                  <a:pos x="4901" y="330"/>
                </a:cxn>
                <a:cxn ang="0">
                  <a:pos x="3986" y="732"/>
                </a:cxn>
                <a:cxn ang="0">
                  <a:pos x="3130" y="1509"/>
                </a:cxn>
                <a:cxn ang="0">
                  <a:pos x="2415" y="2276"/>
                </a:cxn>
                <a:cxn ang="0">
                  <a:pos x="1815" y="2882"/>
                </a:cxn>
                <a:cxn ang="0">
                  <a:pos x="1452" y="3198"/>
                </a:cxn>
                <a:cxn ang="0">
                  <a:pos x="1008" y="3269"/>
                </a:cxn>
                <a:cxn ang="0">
                  <a:pos x="451" y="3276"/>
                </a:cxn>
                <a:cxn ang="0">
                  <a:pos x="180" y="3267"/>
                </a:cxn>
                <a:cxn ang="0">
                  <a:pos x="471" y="3410"/>
                </a:cxn>
                <a:cxn ang="0">
                  <a:pos x="1053" y="3382"/>
                </a:cxn>
                <a:cxn ang="0">
                  <a:pos x="1473" y="3279"/>
                </a:cxn>
                <a:cxn ang="0">
                  <a:pos x="1946" y="2798"/>
                </a:cxn>
                <a:cxn ang="0">
                  <a:pos x="2251" y="2477"/>
                </a:cxn>
                <a:cxn ang="0">
                  <a:pos x="2700" y="2040"/>
                </a:cxn>
                <a:cxn ang="0">
                  <a:pos x="3048" y="1698"/>
                </a:cxn>
                <a:cxn ang="0">
                  <a:pos x="2890" y="1918"/>
                </a:cxn>
                <a:cxn ang="0">
                  <a:pos x="2553" y="2334"/>
                </a:cxn>
                <a:cxn ang="0">
                  <a:pos x="2302" y="2627"/>
                </a:cxn>
                <a:cxn ang="0">
                  <a:pos x="1894" y="3048"/>
                </a:cxn>
                <a:cxn ang="0">
                  <a:pos x="1382" y="3397"/>
                </a:cxn>
                <a:cxn ang="0">
                  <a:pos x="724" y="3608"/>
                </a:cxn>
                <a:cxn ang="0">
                  <a:pos x="138" y="3796"/>
                </a:cxn>
                <a:cxn ang="0">
                  <a:pos x="214" y="3942"/>
                </a:cxn>
                <a:cxn ang="0">
                  <a:pos x="893" y="3699"/>
                </a:cxn>
                <a:cxn ang="0">
                  <a:pos x="1600" y="3382"/>
                </a:cxn>
                <a:cxn ang="0">
                  <a:pos x="1974" y="3035"/>
                </a:cxn>
                <a:cxn ang="0">
                  <a:pos x="2278" y="2681"/>
                </a:cxn>
                <a:cxn ang="0">
                  <a:pos x="2627" y="2303"/>
                </a:cxn>
                <a:cxn ang="0">
                  <a:pos x="3039" y="1844"/>
                </a:cxn>
                <a:cxn ang="0">
                  <a:pos x="3235" y="1623"/>
                </a:cxn>
                <a:cxn ang="0">
                  <a:pos x="2941" y="2016"/>
                </a:cxn>
                <a:cxn ang="0">
                  <a:pos x="2615" y="2458"/>
                </a:cxn>
                <a:cxn ang="0">
                  <a:pos x="2359" y="2789"/>
                </a:cxn>
                <a:cxn ang="0">
                  <a:pos x="1681" y="3471"/>
                </a:cxn>
                <a:cxn ang="0">
                  <a:pos x="1009" y="3934"/>
                </a:cxn>
                <a:cxn ang="0">
                  <a:pos x="738" y="4314"/>
                </a:cxn>
                <a:cxn ang="0">
                  <a:pos x="1326" y="3850"/>
                </a:cxn>
                <a:cxn ang="0">
                  <a:pos x="1992" y="3240"/>
                </a:cxn>
                <a:cxn ang="0">
                  <a:pos x="2502" y="2639"/>
                </a:cxn>
                <a:cxn ang="0">
                  <a:pos x="2879" y="2208"/>
                </a:cxn>
                <a:cxn ang="0">
                  <a:pos x="3231" y="1806"/>
                </a:cxn>
                <a:cxn ang="0">
                  <a:pos x="3243" y="1818"/>
                </a:cxn>
                <a:cxn ang="0">
                  <a:pos x="2887" y="2317"/>
                </a:cxn>
                <a:cxn ang="0">
                  <a:pos x="2605" y="2699"/>
                </a:cxn>
                <a:cxn ang="0">
                  <a:pos x="2436" y="2898"/>
                </a:cxn>
                <a:cxn ang="0">
                  <a:pos x="2166" y="3207"/>
                </a:cxn>
                <a:cxn ang="0">
                  <a:pos x="1966" y="3498"/>
                </a:cxn>
                <a:cxn ang="0">
                  <a:pos x="1811" y="4621"/>
                </a:cxn>
                <a:cxn ang="0">
                  <a:pos x="1883" y="4166"/>
                </a:cxn>
                <a:cxn ang="0">
                  <a:pos x="2028" y="3604"/>
                </a:cxn>
                <a:cxn ang="0">
                  <a:pos x="2292" y="3171"/>
                </a:cxn>
                <a:cxn ang="0">
                  <a:pos x="2553" y="2803"/>
                </a:cxn>
                <a:cxn ang="0">
                  <a:pos x="2837" y="2478"/>
                </a:cxn>
                <a:cxn ang="0">
                  <a:pos x="3125" y="2147"/>
                </a:cxn>
                <a:cxn ang="0">
                  <a:pos x="3357" y="1858"/>
                </a:cxn>
                <a:cxn ang="0">
                  <a:pos x="3942" y="1133"/>
                </a:cxn>
                <a:cxn ang="0">
                  <a:pos x="4708" y="544"/>
                </a:cxn>
                <a:cxn ang="0">
                  <a:pos x="5701" y="273"/>
                </a:cxn>
                <a:cxn ang="0">
                  <a:pos x="6104" y="223"/>
                </a:cxn>
                <a:cxn ang="0">
                  <a:pos x="6387" y="216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7" name="Freeform 32">
              <a:extLst>
                <a:ext uri="{FF2B5EF4-FFF2-40B4-BE49-F238E27FC236}">
                  <a16:creationId xmlns:a16="http://schemas.microsoft.com/office/drawing/2014/main" id="{3A2BB8E2-766B-769E-E56F-03C8F3E182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/>
              <a:ahLst/>
              <a:cxnLst>
                <a:cxn ang="0">
                  <a:pos x="2877" y="0"/>
                </a:cxn>
                <a:cxn ang="0">
                  <a:pos x="2461" y="747"/>
                </a:cxn>
                <a:cxn ang="0">
                  <a:pos x="1745" y="1577"/>
                </a:cxn>
                <a:cxn ang="0">
                  <a:pos x="1477" y="2470"/>
                </a:cxn>
                <a:cxn ang="0">
                  <a:pos x="764" y="2335"/>
                </a:cxn>
                <a:cxn ang="0">
                  <a:pos x="278" y="2083"/>
                </a:cxn>
                <a:cxn ang="0">
                  <a:pos x="0" y="1821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8" name="Freeform 33">
              <a:extLst>
                <a:ext uri="{FF2B5EF4-FFF2-40B4-BE49-F238E27FC236}">
                  <a16:creationId xmlns:a16="http://schemas.microsoft.com/office/drawing/2014/main" id="{84FE7141-C8F2-0A64-12D9-288229780E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5" y="207"/>
                </a:cxn>
                <a:cxn ang="0">
                  <a:pos x="915" y="650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9" name="Freeform 34">
              <a:extLst>
                <a:ext uri="{FF2B5EF4-FFF2-40B4-BE49-F238E27FC236}">
                  <a16:creationId xmlns:a16="http://schemas.microsoft.com/office/drawing/2014/main" id="{D6D2AEC0-C593-AB8A-D994-C31F2621376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0" y="230"/>
                </a:cxn>
                <a:cxn ang="0">
                  <a:pos x="870" y="758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0" name="Line 35">
              <a:extLst>
                <a:ext uri="{FF2B5EF4-FFF2-40B4-BE49-F238E27FC236}">
                  <a16:creationId xmlns:a16="http://schemas.microsoft.com/office/drawing/2014/main" id="{BAA605A7-84C0-DC9C-540F-C59A431A375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1" name="Line 36">
              <a:extLst>
                <a:ext uri="{FF2B5EF4-FFF2-40B4-BE49-F238E27FC236}">
                  <a16:creationId xmlns:a16="http://schemas.microsoft.com/office/drawing/2014/main" id="{21709387-C1E0-B3F3-8555-E2131014C07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2" name="Line 37">
              <a:extLst>
                <a:ext uri="{FF2B5EF4-FFF2-40B4-BE49-F238E27FC236}">
                  <a16:creationId xmlns:a16="http://schemas.microsoft.com/office/drawing/2014/main" id="{E11E1D39-EB9E-1988-ACAA-ECDAF72FD68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3" name="Freeform 38">
              <a:extLst>
                <a:ext uri="{FF2B5EF4-FFF2-40B4-BE49-F238E27FC236}">
                  <a16:creationId xmlns:a16="http://schemas.microsoft.com/office/drawing/2014/main" id="{2DB9FF54-AC15-8DDA-3F33-6B67B215014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/>
              <a:ahLst/>
              <a:cxnLst>
                <a:cxn ang="0">
                  <a:pos x="1963" y="307"/>
                </a:cxn>
                <a:cxn ang="0">
                  <a:pos x="1620" y="4"/>
                </a:cxn>
                <a:cxn ang="0">
                  <a:pos x="1620" y="4"/>
                </a:cxn>
                <a:cxn ang="0">
                  <a:pos x="1597" y="2"/>
                </a:cxn>
                <a:cxn ang="0">
                  <a:pos x="1572" y="0"/>
                </a:cxn>
                <a:cxn ang="0">
                  <a:pos x="1542" y="2"/>
                </a:cxn>
                <a:cxn ang="0">
                  <a:pos x="1509" y="4"/>
                </a:cxn>
                <a:cxn ang="0">
                  <a:pos x="1474" y="8"/>
                </a:cxn>
                <a:cxn ang="0">
                  <a:pos x="1437" y="14"/>
                </a:cxn>
                <a:cxn ang="0">
                  <a:pos x="1396" y="20"/>
                </a:cxn>
                <a:cxn ang="0">
                  <a:pos x="1353" y="28"/>
                </a:cxn>
                <a:cxn ang="0">
                  <a:pos x="1308" y="39"/>
                </a:cxn>
                <a:cxn ang="0">
                  <a:pos x="1260" y="50"/>
                </a:cxn>
                <a:cxn ang="0">
                  <a:pos x="1211" y="64"/>
                </a:cxn>
                <a:cxn ang="0">
                  <a:pos x="1160" y="78"/>
                </a:cxn>
                <a:cxn ang="0">
                  <a:pos x="1107" y="94"/>
                </a:cxn>
                <a:cxn ang="0">
                  <a:pos x="1053" y="112"/>
                </a:cxn>
                <a:cxn ang="0">
                  <a:pos x="997" y="131"/>
                </a:cxn>
                <a:cxn ang="0">
                  <a:pos x="940" y="151"/>
                </a:cxn>
                <a:cxn ang="0">
                  <a:pos x="882" y="174"/>
                </a:cxn>
                <a:cxn ang="0">
                  <a:pos x="824" y="197"/>
                </a:cxn>
                <a:cxn ang="0">
                  <a:pos x="765" y="222"/>
                </a:cxn>
                <a:cxn ang="0">
                  <a:pos x="704" y="249"/>
                </a:cxn>
                <a:cxn ang="0">
                  <a:pos x="644" y="277"/>
                </a:cxn>
                <a:cxn ang="0">
                  <a:pos x="584" y="306"/>
                </a:cxn>
                <a:cxn ang="0">
                  <a:pos x="523" y="336"/>
                </a:cxn>
                <a:cxn ang="0">
                  <a:pos x="463" y="369"/>
                </a:cxn>
                <a:cxn ang="0">
                  <a:pos x="403" y="402"/>
                </a:cxn>
                <a:cxn ang="0">
                  <a:pos x="342" y="437"/>
                </a:cxn>
                <a:cxn ang="0">
                  <a:pos x="282" y="474"/>
                </a:cxn>
                <a:cxn ang="0">
                  <a:pos x="225" y="512"/>
                </a:cxn>
                <a:cxn ang="0">
                  <a:pos x="167" y="551"/>
                </a:cxn>
                <a:cxn ang="0">
                  <a:pos x="109" y="592"/>
                </a:cxn>
                <a:cxn ang="0">
                  <a:pos x="54" y="634"/>
                </a:cxn>
                <a:cxn ang="0">
                  <a:pos x="0" y="677"/>
                </a:cxn>
                <a:cxn ang="0">
                  <a:pos x="0" y="925"/>
                </a:cxn>
                <a:cxn ang="0">
                  <a:pos x="639" y="1177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4" name="Line 39">
              <a:extLst>
                <a:ext uri="{FF2B5EF4-FFF2-40B4-BE49-F238E27FC236}">
                  <a16:creationId xmlns:a16="http://schemas.microsoft.com/office/drawing/2014/main" id="{16B018CA-B290-0AD6-546D-24F2FC4C13C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B06CE584-6CA2-2EBE-6683-C36A7615F0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59"/>
              <a:ext cx="393" cy="209"/>
            </a:xfrm>
            <a:custGeom>
              <a:avLst/>
              <a:gdLst/>
              <a:ahLst/>
              <a:cxnLst>
                <a:cxn ang="0">
                  <a:pos x="1690" y="7"/>
                </a:cxn>
                <a:cxn ang="0">
                  <a:pos x="1640" y="2"/>
                </a:cxn>
                <a:cxn ang="0">
                  <a:pos x="1575" y="0"/>
                </a:cxn>
                <a:cxn ang="0">
                  <a:pos x="1496" y="1"/>
                </a:cxn>
                <a:cxn ang="0">
                  <a:pos x="1406" y="6"/>
                </a:cxn>
                <a:cxn ang="0">
                  <a:pos x="1306" y="15"/>
                </a:cxn>
                <a:cxn ang="0">
                  <a:pos x="1198" y="30"/>
                </a:cxn>
                <a:cxn ang="0">
                  <a:pos x="1083" y="49"/>
                </a:cxn>
                <a:cxn ang="0">
                  <a:pos x="961" y="75"/>
                </a:cxn>
                <a:cxn ang="0">
                  <a:pos x="837" y="106"/>
                </a:cxn>
                <a:cxn ang="0">
                  <a:pos x="711" y="145"/>
                </a:cxn>
                <a:cxn ang="0">
                  <a:pos x="584" y="191"/>
                </a:cxn>
                <a:cxn ang="0">
                  <a:pos x="458" y="245"/>
                </a:cxn>
                <a:cxn ang="0">
                  <a:pos x="336" y="307"/>
                </a:cxn>
                <a:cxn ang="0">
                  <a:pos x="217" y="377"/>
                </a:cxn>
                <a:cxn ang="0">
                  <a:pos x="105" y="457"/>
                </a:cxn>
                <a:cxn ang="0">
                  <a:pos x="0" y="547"/>
                </a:cxn>
                <a:cxn ang="0">
                  <a:pos x="641" y="1047"/>
                </a:cxn>
                <a:cxn ang="0">
                  <a:pos x="664" y="1009"/>
                </a:cxn>
                <a:cxn ang="0">
                  <a:pos x="719" y="938"/>
                </a:cxn>
                <a:cxn ang="0">
                  <a:pos x="783" y="870"/>
                </a:cxn>
                <a:cxn ang="0">
                  <a:pos x="855" y="805"/>
                </a:cxn>
                <a:cxn ang="0">
                  <a:pos x="935" y="746"/>
                </a:cxn>
                <a:cxn ang="0">
                  <a:pos x="1020" y="690"/>
                </a:cxn>
                <a:cxn ang="0">
                  <a:pos x="1109" y="639"/>
                </a:cxn>
                <a:cxn ang="0">
                  <a:pos x="1203" y="593"/>
                </a:cxn>
                <a:cxn ang="0">
                  <a:pos x="1298" y="552"/>
                </a:cxn>
                <a:cxn ang="0">
                  <a:pos x="1394" y="514"/>
                </a:cxn>
                <a:cxn ang="0">
                  <a:pos x="1490" y="483"/>
                </a:cxn>
                <a:cxn ang="0">
                  <a:pos x="1586" y="456"/>
                </a:cxn>
                <a:cxn ang="0">
                  <a:pos x="1678" y="434"/>
                </a:cxn>
                <a:cxn ang="0">
                  <a:pos x="1766" y="417"/>
                </a:cxn>
                <a:cxn ang="0">
                  <a:pos x="1850" y="406"/>
                </a:cxn>
                <a:cxn ang="0">
                  <a:pos x="1927" y="401"/>
                </a:cxn>
                <a:cxn ang="0">
                  <a:pos x="1963" y="210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solidFill>
              <a:schemeClr val="accent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6" name="Freeform 42">
              <a:extLst>
                <a:ext uri="{FF2B5EF4-FFF2-40B4-BE49-F238E27FC236}">
                  <a16:creationId xmlns:a16="http://schemas.microsoft.com/office/drawing/2014/main" id="{76D26EED-A81E-5DE4-931A-C77035E59D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317" y="0"/>
                </a:cxn>
                <a:cxn ang="0">
                  <a:pos x="1281" y="1"/>
                </a:cxn>
                <a:cxn ang="0">
                  <a:pos x="1244" y="2"/>
                </a:cxn>
                <a:cxn ang="0">
                  <a:pos x="1204" y="6"/>
                </a:cxn>
                <a:cxn ang="0">
                  <a:pos x="1163" y="10"/>
                </a:cxn>
                <a:cxn ang="0">
                  <a:pos x="1121" y="18"/>
                </a:cxn>
                <a:cxn ang="0">
                  <a:pos x="1078" y="25"/>
                </a:cxn>
                <a:cxn ang="0">
                  <a:pos x="1032" y="35"/>
                </a:cxn>
                <a:cxn ang="0">
                  <a:pos x="988" y="44"/>
                </a:cxn>
                <a:cxn ang="0">
                  <a:pos x="941" y="57"/>
                </a:cxn>
                <a:cxn ang="0">
                  <a:pos x="894" y="69"/>
                </a:cxn>
                <a:cxn ang="0">
                  <a:pos x="846" y="83"/>
                </a:cxn>
                <a:cxn ang="0">
                  <a:pos x="799" y="99"/>
                </a:cxn>
                <a:cxn ang="0">
                  <a:pos x="751" y="116"/>
                </a:cxn>
                <a:cxn ang="0">
                  <a:pos x="703" y="134"/>
                </a:cxn>
                <a:cxn ang="0">
                  <a:pos x="654" y="154"/>
                </a:cxn>
                <a:cxn ang="0">
                  <a:pos x="606" y="174"/>
                </a:cxn>
                <a:cxn ang="0">
                  <a:pos x="559" y="195"/>
                </a:cxn>
                <a:cxn ang="0">
                  <a:pos x="512" y="218"/>
                </a:cxn>
                <a:cxn ang="0">
                  <a:pos x="467" y="242"/>
                </a:cxn>
                <a:cxn ang="0">
                  <a:pos x="421" y="268"/>
                </a:cxn>
                <a:cxn ang="0">
                  <a:pos x="378" y="293"/>
                </a:cxn>
                <a:cxn ang="0">
                  <a:pos x="334" y="321"/>
                </a:cxn>
                <a:cxn ang="0">
                  <a:pos x="292" y="349"/>
                </a:cxn>
                <a:cxn ang="0">
                  <a:pos x="253" y="379"/>
                </a:cxn>
                <a:cxn ang="0">
                  <a:pos x="214" y="410"/>
                </a:cxn>
                <a:cxn ang="0">
                  <a:pos x="177" y="441"/>
                </a:cxn>
                <a:cxn ang="0">
                  <a:pos x="142" y="474"/>
                </a:cxn>
                <a:cxn ang="0">
                  <a:pos x="108" y="507"/>
                </a:cxn>
                <a:cxn ang="0">
                  <a:pos x="78" y="542"/>
                </a:cxn>
                <a:cxn ang="0">
                  <a:pos x="49" y="577"/>
                </a:cxn>
                <a:cxn ang="0">
                  <a:pos x="23" y="613"/>
                </a:cxn>
                <a:cxn ang="0">
                  <a:pos x="0" y="651"/>
                </a:cxn>
                <a:cxn ang="0">
                  <a:pos x="0" y="843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7" name="Line 43">
              <a:extLst>
                <a:ext uri="{FF2B5EF4-FFF2-40B4-BE49-F238E27FC236}">
                  <a16:creationId xmlns:a16="http://schemas.microsoft.com/office/drawing/2014/main" id="{5BC04DB2-BCE7-13FF-D872-B11FC2F4DC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8" name="Freeform 44">
              <a:extLst>
                <a:ext uri="{FF2B5EF4-FFF2-40B4-BE49-F238E27FC236}">
                  <a16:creationId xmlns:a16="http://schemas.microsoft.com/office/drawing/2014/main" id="{936D1C09-93B6-BD75-81AB-CFB2A0F6E1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60" y="207"/>
                </a:cxn>
                <a:cxn ang="0">
                  <a:pos x="0" y="219"/>
                </a:cxn>
                <a:cxn ang="0">
                  <a:pos x="192" y="0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9" name="Freeform 45">
              <a:extLst>
                <a:ext uri="{FF2B5EF4-FFF2-40B4-BE49-F238E27FC236}">
                  <a16:creationId xmlns:a16="http://schemas.microsoft.com/office/drawing/2014/main" id="{0EB87736-E9A6-0BA6-30D7-B8953EEE652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60" y="207"/>
                </a:cxn>
                <a:cxn ang="0">
                  <a:pos x="0" y="219"/>
                </a:cxn>
                <a:cxn ang="0">
                  <a:pos x="192" y="0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0" name="Freeform 46">
              <a:extLst>
                <a:ext uri="{FF2B5EF4-FFF2-40B4-BE49-F238E27FC236}">
                  <a16:creationId xmlns:a16="http://schemas.microsoft.com/office/drawing/2014/main" id="{FE8F91E5-13AF-4539-17E5-03BCD3A9C9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/>
              <a:ahLst/>
              <a:cxnLst>
                <a:cxn ang="0">
                  <a:pos x="131" y="241"/>
                </a:cxn>
                <a:cxn ang="0">
                  <a:pos x="386" y="0"/>
                </a:cxn>
                <a:cxn ang="0">
                  <a:pos x="0" y="90"/>
                </a:cxn>
                <a:cxn ang="0">
                  <a:pos x="131" y="241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1" name="Freeform 47">
              <a:extLst>
                <a:ext uri="{FF2B5EF4-FFF2-40B4-BE49-F238E27FC236}">
                  <a16:creationId xmlns:a16="http://schemas.microsoft.com/office/drawing/2014/main" id="{FD1566C1-C4AB-3C6F-28CE-7657F70D3F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/>
              <a:ahLst/>
              <a:cxnLst>
                <a:cxn ang="0">
                  <a:pos x="131" y="241"/>
                </a:cxn>
                <a:cxn ang="0">
                  <a:pos x="386" y="0"/>
                </a:cxn>
                <a:cxn ang="0">
                  <a:pos x="0" y="90"/>
                </a:cxn>
                <a:cxn ang="0">
                  <a:pos x="131" y="241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2" name="Freeform 48">
              <a:extLst>
                <a:ext uri="{FF2B5EF4-FFF2-40B4-BE49-F238E27FC236}">
                  <a16:creationId xmlns:a16="http://schemas.microsoft.com/office/drawing/2014/main" id="{ECD7F4D2-C103-2F66-FE03-7B5B0AEED59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359" y="146"/>
                </a:cxn>
                <a:cxn ang="0">
                  <a:pos x="0" y="179"/>
                </a:cxn>
                <a:cxn ang="0">
                  <a:pos x="92" y="0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3" name="Freeform 49">
              <a:extLst>
                <a:ext uri="{FF2B5EF4-FFF2-40B4-BE49-F238E27FC236}">
                  <a16:creationId xmlns:a16="http://schemas.microsoft.com/office/drawing/2014/main" id="{C20E072E-793A-2488-F6E3-EE458F7D13C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359" y="146"/>
                </a:cxn>
                <a:cxn ang="0">
                  <a:pos x="0" y="179"/>
                </a:cxn>
                <a:cxn ang="0">
                  <a:pos x="92" y="0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4" name="Freeform 50">
              <a:extLst>
                <a:ext uri="{FF2B5EF4-FFF2-40B4-BE49-F238E27FC236}">
                  <a16:creationId xmlns:a16="http://schemas.microsoft.com/office/drawing/2014/main" id="{3BC01945-8602-CA4C-8681-08BE274DE3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51"/>
                </a:cxn>
                <a:cxn ang="0">
                  <a:pos x="38" y="235"/>
                </a:cxn>
                <a:cxn ang="0">
                  <a:pos x="0" y="0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5" name="Freeform 51">
              <a:extLst>
                <a:ext uri="{FF2B5EF4-FFF2-40B4-BE49-F238E27FC236}">
                  <a16:creationId xmlns:a16="http://schemas.microsoft.com/office/drawing/2014/main" id="{37E733B9-24C1-147E-D380-41AC676315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51"/>
                </a:cxn>
                <a:cxn ang="0">
                  <a:pos x="38" y="235"/>
                </a:cxn>
                <a:cxn ang="0">
                  <a:pos x="0" y="0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6" name="Oval 135">
            <a:extLst>
              <a:ext uri="{FF2B5EF4-FFF2-40B4-BE49-F238E27FC236}">
                <a16:creationId xmlns:a16="http://schemas.microsoft.com/office/drawing/2014/main" id="{83E72FDA-E697-AACC-7BB4-AFCE67E9772E}"/>
              </a:ext>
            </a:extLst>
          </p:cNvPr>
          <p:cNvSpPr/>
          <p:nvPr/>
        </p:nvSpPr>
        <p:spPr bwMode="auto">
          <a:xfrm>
            <a:off x="5746200" y="3984061"/>
            <a:ext cx="625832" cy="5682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DD8DB7F6-B5A5-2C5E-8A34-2D02AE98C9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53" y="4445657"/>
            <a:ext cx="2203079" cy="179145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160C512A-51BD-FE10-E5D2-256DBB2A29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696400" y="2230131"/>
            <a:ext cx="2501720" cy="14110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9887FC-DDCB-E736-8711-B06702810CE1}"/>
              </a:ext>
            </a:extLst>
          </p:cNvPr>
          <p:cNvSpPr txBox="1"/>
          <p:nvPr/>
        </p:nvSpPr>
        <p:spPr bwMode="auto">
          <a:xfrm>
            <a:off x="651990" y="1391125"/>
            <a:ext cx="29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Since 2021</a:t>
            </a:r>
          </a:p>
          <a:p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5D61C9-5C38-F6DD-ED51-BE8C046A1019}"/>
              </a:ext>
            </a:extLst>
          </p:cNvPr>
          <p:cNvSpPr txBox="1"/>
          <p:nvPr/>
        </p:nvSpPr>
        <p:spPr bwMode="auto">
          <a:xfrm>
            <a:off x="8221948" y="1626883"/>
            <a:ext cx="1933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Class A laboratories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170B9A5-C298-C216-AA82-8DD5A889201C}"/>
              </a:ext>
            </a:extLst>
          </p:cNvPr>
          <p:cNvCxnSpPr/>
          <p:nvPr/>
        </p:nvCxnSpPr>
        <p:spPr>
          <a:xfrm flipH="1">
            <a:off x="1271464" y="1124744"/>
            <a:ext cx="14401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4B311AC-5FCC-BF36-BE36-E4BB1619DB61}"/>
              </a:ext>
            </a:extLst>
          </p:cNvPr>
          <p:cNvSpPr txBox="1"/>
          <p:nvPr/>
        </p:nvSpPr>
        <p:spPr bwMode="auto">
          <a:xfrm>
            <a:off x="9716465" y="805855"/>
            <a:ext cx="100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Salève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47544F-D78B-679D-228D-C974DF99A45B}"/>
              </a:ext>
            </a:extLst>
          </p:cNvPr>
          <p:cNvSpPr txBox="1"/>
          <p:nvPr/>
        </p:nvSpPr>
        <p:spPr bwMode="auto">
          <a:xfrm>
            <a:off x="1354642" y="79532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Jura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66F8882-247C-E750-F47E-386BE0ED25E6}"/>
              </a:ext>
            </a:extLst>
          </p:cNvPr>
          <p:cNvCxnSpPr>
            <a:cxnSpLocks/>
          </p:cNvCxnSpPr>
          <p:nvPr/>
        </p:nvCxnSpPr>
        <p:spPr bwMode="auto">
          <a:xfrm>
            <a:off x="9188866" y="1164659"/>
            <a:ext cx="14352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3">
            <a:extLst>
              <a:ext uri="{FF2B5EF4-FFF2-40B4-BE49-F238E27FC236}">
                <a16:creationId xmlns:a16="http://schemas.microsoft.com/office/drawing/2014/main" id="{5652272D-ADF0-7D41-69B0-E542F6BA40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8541" y="3568045"/>
            <a:ext cx="851836" cy="568231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F4EBC6-F5F2-B211-FDD8-5A2C5D200CA9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8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63136" y="188640"/>
            <a:ext cx="1188070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CERN-MEDICIS - irradiation possibilities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54AFA8-5374-DF99-D136-FCC91D263145}"/>
              </a:ext>
            </a:extLst>
          </p:cNvPr>
          <p:cNvSpPr txBox="1"/>
          <p:nvPr/>
        </p:nvSpPr>
        <p:spPr bwMode="auto">
          <a:xfrm>
            <a:off x="9015156" y="4635363"/>
            <a:ext cx="17133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Courtesy of SY-STI-TCD</a:t>
            </a:r>
            <a:endParaRPr lang="en-GB" sz="900" i="1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C301CB-9C33-599B-E6DF-4058B032971B}"/>
              </a:ext>
            </a:extLst>
          </p:cNvPr>
          <p:cNvGrpSpPr/>
          <p:nvPr/>
        </p:nvGrpSpPr>
        <p:grpSpPr>
          <a:xfrm>
            <a:off x="53328" y="1258653"/>
            <a:ext cx="4105447" cy="2875486"/>
            <a:chOff x="2103618" y="1280859"/>
            <a:chExt cx="6562205" cy="4296282"/>
          </a:xfrm>
        </p:grpSpPr>
        <p:pic>
          <p:nvPicPr>
            <p:cNvPr id="3" name="Picture 25">
              <a:extLst>
                <a:ext uri="{FF2B5EF4-FFF2-40B4-BE49-F238E27FC236}">
                  <a16:creationId xmlns:a16="http://schemas.microsoft.com/office/drawing/2014/main" id="{81AA4C6D-435C-23B5-AE9B-FA4D55323F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17459" y="1280859"/>
              <a:ext cx="6380130" cy="4296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 descr="http://www.clker.com/cliparts/0/0/3/9/11949848301163357016radioactive_sign_01.svg.hi.png">
              <a:hlinkClick r:id="rId5"/>
              <a:extLst>
                <a:ext uri="{FF2B5EF4-FFF2-40B4-BE49-F238E27FC236}">
                  <a16:creationId xmlns:a16="http://schemas.microsoft.com/office/drawing/2014/main" id="{9AC73FC8-10F6-DDDB-7DD4-CDB581A9A1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3278" y="2645228"/>
              <a:ext cx="629866" cy="509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BE3B217-29C9-DFEF-33C4-593E96A963D0}"/>
                </a:ext>
              </a:extLst>
            </p:cNvPr>
            <p:cNvSpPr txBox="1"/>
            <p:nvPr/>
          </p:nvSpPr>
          <p:spPr>
            <a:xfrm>
              <a:off x="7534160" y="1914091"/>
              <a:ext cx="11316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dump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A1BF16-820F-BF2C-7BA9-E0B1B8730C8C}"/>
                </a:ext>
              </a:extLst>
            </p:cNvPr>
            <p:cNvSpPr txBox="1"/>
            <p:nvPr/>
          </p:nvSpPr>
          <p:spPr>
            <a:xfrm>
              <a:off x="3827417" y="1688569"/>
              <a:ext cx="2023417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ISOLDE Target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D779DC-BE0C-B2EC-9A2A-6704239295BA}"/>
                </a:ext>
              </a:extLst>
            </p:cNvPr>
            <p:cNvSpPr txBox="1"/>
            <p:nvPr/>
          </p:nvSpPr>
          <p:spPr>
            <a:xfrm>
              <a:off x="5508276" y="1479535"/>
              <a:ext cx="2287830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MEDICIS Target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4CDD60-0F51-5555-56F9-29FB27B83535}"/>
                </a:ext>
              </a:extLst>
            </p:cNvPr>
            <p:cNvSpPr txBox="1"/>
            <p:nvPr/>
          </p:nvSpPr>
          <p:spPr>
            <a:xfrm rot="21400306">
              <a:off x="2103618" y="2957846"/>
              <a:ext cx="222949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Protons 1.4 </a:t>
              </a:r>
              <a:r>
                <a:rPr lang="en-US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GeV</a:t>
              </a:r>
              <a:endPara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506FD1D-BF1A-CB3F-0A6C-DD5FBC06CE99}"/>
                </a:ext>
              </a:extLst>
            </p:cNvPr>
            <p:cNvCxnSpPr/>
            <p:nvPr/>
          </p:nvCxnSpPr>
          <p:spPr>
            <a:xfrm flipH="1" flipV="1">
              <a:off x="2234032" y="1413717"/>
              <a:ext cx="2497970" cy="1585605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http://www.clker.com/cliparts/0/0/3/9/11949848301163357016radioactive_sign_01.svg.hi.png">
              <a:hlinkClick r:id="rId5"/>
              <a:extLst>
                <a:ext uri="{FF2B5EF4-FFF2-40B4-BE49-F238E27FC236}">
                  <a16:creationId xmlns:a16="http://schemas.microsoft.com/office/drawing/2014/main" id="{B03B01F0-FB7B-05D7-1D8A-8AC9C49112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878" y="2716946"/>
              <a:ext cx="629866" cy="509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F1F239D-B9AA-C2E4-EA3A-8AAE4EC473DB}"/>
                </a:ext>
              </a:extLst>
            </p:cNvPr>
            <p:cNvCxnSpPr/>
            <p:nvPr/>
          </p:nvCxnSpPr>
          <p:spPr>
            <a:xfrm flipV="1">
              <a:off x="2125276" y="2835555"/>
              <a:ext cx="5854937" cy="272488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E8CE06-F237-983D-C3A4-E47045647D3E}"/>
                </a:ext>
              </a:extLst>
            </p:cNvPr>
            <p:cNvSpPr txBox="1"/>
            <p:nvPr/>
          </p:nvSpPr>
          <p:spPr>
            <a:xfrm rot="2040454">
              <a:off x="2180682" y="1956150"/>
              <a:ext cx="2262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Isotopes for ISOLDE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4F92594D-B288-2902-B2D7-894248809A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8" y="4185999"/>
            <a:ext cx="4006196" cy="212332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E067D89-F4F1-A089-CF4B-3DD1B3F0F4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06" y="4168344"/>
            <a:ext cx="4006197" cy="212505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3F78A39-2B68-646B-DD44-AFD816310397}"/>
              </a:ext>
            </a:extLst>
          </p:cNvPr>
          <p:cNvGrpSpPr/>
          <p:nvPr/>
        </p:nvGrpSpPr>
        <p:grpSpPr>
          <a:xfrm>
            <a:off x="4210730" y="1258653"/>
            <a:ext cx="4105447" cy="2875486"/>
            <a:chOff x="2103618" y="1280859"/>
            <a:chExt cx="6562205" cy="4296282"/>
          </a:xfrm>
        </p:grpSpPr>
        <p:pic>
          <p:nvPicPr>
            <p:cNvPr id="27" name="Picture 25">
              <a:extLst>
                <a:ext uri="{FF2B5EF4-FFF2-40B4-BE49-F238E27FC236}">
                  <a16:creationId xmlns:a16="http://schemas.microsoft.com/office/drawing/2014/main" id="{B55170B7-8F19-4EC9-2326-06BC424EBD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17459" y="1280859"/>
              <a:ext cx="6380130" cy="4296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 descr="http://www.clker.com/cliparts/0/0/3/9/11949848301163357016radioactive_sign_01.svg.hi.png">
              <a:hlinkClick r:id="rId5"/>
              <a:extLst>
                <a:ext uri="{FF2B5EF4-FFF2-40B4-BE49-F238E27FC236}">
                  <a16:creationId xmlns:a16="http://schemas.microsoft.com/office/drawing/2014/main" id="{99E30B4A-2C17-43B8-BF57-48B7CC4520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4810" y="2702610"/>
              <a:ext cx="629866" cy="509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0BEFC2A-90C5-3DD8-3C59-D2026794B16E}"/>
                </a:ext>
              </a:extLst>
            </p:cNvPr>
            <p:cNvSpPr txBox="1"/>
            <p:nvPr/>
          </p:nvSpPr>
          <p:spPr>
            <a:xfrm>
              <a:off x="7534160" y="1914091"/>
              <a:ext cx="11316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dump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8DF6F88-B9A0-4D71-C116-BBE23C737BF7}"/>
                </a:ext>
              </a:extLst>
            </p:cNvPr>
            <p:cNvSpPr txBox="1"/>
            <p:nvPr/>
          </p:nvSpPr>
          <p:spPr>
            <a:xfrm>
              <a:off x="3827417" y="1688569"/>
              <a:ext cx="2023417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ISOLDE Target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C91FD50-A10D-8926-AF38-0D2EC22A27CA}"/>
                </a:ext>
              </a:extLst>
            </p:cNvPr>
            <p:cNvSpPr txBox="1"/>
            <p:nvPr/>
          </p:nvSpPr>
          <p:spPr>
            <a:xfrm>
              <a:off x="5508276" y="1479535"/>
              <a:ext cx="2287830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MEDICIS Target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BBBAA55-3D13-CC24-2DAD-637374560713}"/>
                </a:ext>
              </a:extLst>
            </p:cNvPr>
            <p:cNvSpPr txBox="1"/>
            <p:nvPr/>
          </p:nvSpPr>
          <p:spPr>
            <a:xfrm rot="21400306">
              <a:off x="2103618" y="2957846"/>
              <a:ext cx="222949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Protons 1.4 </a:t>
              </a:r>
              <a:r>
                <a:rPr lang="en-US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GeV</a:t>
              </a:r>
              <a:endPara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AECD232-8159-F17B-0DF0-F5DE4F3CAE91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V="1">
              <a:off x="2105498" y="2969996"/>
              <a:ext cx="5994493" cy="233012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2">
            <a:extLst>
              <a:ext uri="{FF2B5EF4-FFF2-40B4-BE49-F238E27FC236}">
                <a16:creationId xmlns:a16="http://schemas.microsoft.com/office/drawing/2014/main" id="{3F6A9D0A-9F79-A459-420F-9F769C782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765" y="1097633"/>
            <a:ext cx="1437131" cy="108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 descr="A picture containing font, circle, screenshot, graphics&#10;&#10;Description automatically generated">
            <a:extLst>
              <a:ext uri="{FF2B5EF4-FFF2-40B4-BE49-F238E27FC236}">
                <a16:creationId xmlns:a16="http://schemas.microsoft.com/office/drawing/2014/main" id="{6DF7A9AD-DFF8-B8C4-8A0C-A3F724B2484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94072" y="1917572"/>
            <a:ext cx="530587" cy="530587"/>
          </a:xfrm>
          <a:prstGeom prst="rect">
            <a:avLst/>
          </a:prstGeom>
        </p:spPr>
      </p:pic>
      <p:pic>
        <p:nvPicPr>
          <p:cNvPr id="44" name="Picture 43" descr="A picture containing logo, graphics, symbol, font&#10;&#10;Description automatically generated">
            <a:extLst>
              <a:ext uri="{FF2B5EF4-FFF2-40B4-BE49-F238E27FC236}">
                <a16:creationId xmlns:a16="http://schemas.microsoft.com/office/drawing/2014/main" id="{1626AEB7-2C3C-9F31-9A21-EC702FB597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60229" y="1414433"/>
            <a:ext cx="1035987" cy="370365"/>
          </a:xfrm>
          <a:prstGeom prst="rect">
            <a:avLst/>
          </a:prstGeom>
        </p:spPr>
      </p:pic>
      <p:pic>
        <p:nvPicPr>
          <p:cNvPr id="45" name="Picture 44" descr="A 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C6FE8A3D-D644-0B5D-2DB3-CB2966AD515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581917" y="1740829"/>
            <a:ext cx="965270" cy="506767"/>
          </a:xfrm>
          <a:prstGeom prst="rect">
            <a:avLst/>
          </a:prstGeom>
        </p:spPr>
      </p:pic>
      <p:pic>
        <p:nvPicPr>
          <p:cNvPr id="46" name="Picture 45" descr="A picture containing text, font, logo, screenshot&#10;&#10;Description automatically generated">
            <a:extLst>
              <a:ext uri="{FF2B5EF4-FFF2-40B4-BE49-F238E27FC236}">
                <a16:creationId xmlns:a16="http://schemas.microsoft.com/office/drawing/2014/main" id="{25AF8DDD-805B-D373-7943-641A463D8B5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931921" y="817026"/>
            <a:ext cx="1192738" cy="511173"/>
          </a:xfrm>
          <a:prstGeom prst="rect">
            <a:avLst/>
          </a:prstGeom>
        </p:spPr>
      </p:pic>
      <p:pic>
        <p:nvPicPr>
          <p:cNvPr id="47" name="Picture 46" descr="A picture containing graphics, screenshot, font, graphic design&#10;&#10;Description automatically generated">
            <a:extLst>
              <a:ext uri="{FF2B5EF4-FFF2-40B4-BE49-F238E27FC236}">
                <a16:creationId xmlns:a16="http://schemas.microsoft.com/office/drawing/2014/main" id="{476596F5-250B-B189-0FB8-D7CB681F8BF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64101" y="1354086"/>
            <a:ext cx="950275" cy="671513"/>
          </a:xfrm>
          <a:prstGeom prst="rect">
            <a:avLst/>
          </a:prstGeom>
        </p:spPr>
      </p:pic>
      <p:pic>
        <p:nvPicPr>
          <p:cNvPr id="48" name="Image 4">
            <a:extLst>
              <a:ext uri="{FF2B5EF4-FFF2-40B4-BE49-F238E27FC236}">
                <a16:creationId xmlns:a16="http://schemas.microsoft.com/office/drawing/2014/main" id="{CB9F6061-91B9-E398-58D5-E3C233CB063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116" y="4168344"/>
            <a:ext cx="3781186" cy="212505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3D04A8C-EB0B-CB66-DC19-8D3CD8697759}"/>
              </a:ext>
            </a:extLst>
          </p:cNvPr>
          <p:cNvSpPr txBox="1"/>
          <p:nvPr/>
        </p:nvSpPr>
        <p:spPr bwMode="auto">
          <a:xfrm>
            <a:off x="41885" y="693380"/>
            <a:ext cx="4520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Indirect irradiation at ISOLDE (1.4 GeV)</a:t>
            </a:r>
          </a:p>
          <a:p>
            <a:pPr algn="ctr"/>
            <a:r>
              <a:rPr lang="en-US" sz="1600" b="1" i="1" dirty="0">
                <a:solidFill>
                  <a:schemeClr val="tx2"/>
                </a:solidFill>
              </a:rPr>
              <a:t>Recycle the protons</a:t>
            </a:r>
            <a:endParaRPr lang="en-GB" sz="1600" b="1" i="1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624304-0540-66AA-8FC7-82A13A23F929}"/>
              </a:ext>
            </a:extLst>
          </p:cNvPr>
          <p:cNvSpPr txBox="1"/>
          <p:nvPr/>
        </p:nvSpPr>
        <p:spPr bwMode="auto">
          <a:xfrm>
            <a:off x="3991358" y="692690"/>
            <a:ext cx="4520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Direct irradiation at ISOLDE (1.4 GeV)</a:t>
            </a:r>
          </a:p>
          <a:p>
            <a:pPr algn="ctr"/>
            <a:r>
              <a:rPr lang="en-US" sz="1600" b="1" i="1" dirty="0">
                <a:solidFill>
                  <a:schemeClr val="tx2"/>
                </a:solidFill>
              </a:rPr>
              <a:t>1</a:t>
            </a:r>
            <a:r>
              <a:rPr lang="en-US" sz="1600" b="1" i="1" baseline="30000" dirty="0">
                <a:solidFill>
                  <a:schemeClr val="tx2"/>
                </a:solidFill>
              </a:rPr>
              <a:t>st</a:t>
            </a:r>
            <a:r>
              <a:rPr lang="en-US" sz="1600" b="1" i="1" dirty="0">
                <a:solidFill>
                  <a:schemeClr val="tx2"/>
                </a:solidFill>
              </a:rPr>
              <a:t> time tested already in 2018</a:t>
            </a:r>
            <a:endParaRPr lang="en-GB" sz="1600" b="1" i="1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BF7504-0443-B72F-5358-89CEE866C0BD}"/>
              </a:ext>
            </a:extLst>
          </p:cNvPr>
          <p:cNvSpPr txBox="1"/>
          <p:nvPr/>
        </p:nvSpPr>
        <p:spPr bwMode="auto">
          <a:xfrm>
            <a:off x="8535472" y="535348"/>
            <a:ext cx="297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External sources produced at partner institutes</a:t>
            </a:r>
            <a:endParaRPr lang="en-GB" sz="16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BC2D879-EE48-9100-DB19-1742FE2F06D9}"/>
              </a:ext>
            </a:extLst>
          </p:cNvPr>
          <p:cNvSpPr txBox="1"/>
          <p:nvPr/>
        </p:nvSpPr>
        <p:spPr bwMode="auto">
          <a:xfrm>
            <a:off x="821098" y="4005064"/>
            <a:ext cx="68708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Same radionuclide inventory but x10 difference in production yield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BA3A08-A09D-C246-6CC9-1FD1C638EB91}"/>
              </a:ext>
            </a:extLst>
          </p:cNvPr>
          <p:cNvSpPr txBox="1"/>
          <p:nvPr/>
        </p:nvSpPr>
        <p:spPr bwMode="auto">
          <a:xfrm>
            <a:off x="1317556" y="5823225"/>
            <a:ext cx="549900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Typical target material used at MEDICIS similar to ISOLDE (Ta, molten Pb, </a:t>
            </a:r>
            <a:r>
              <a:rPr lang="en-US" sz="1600" dirty="0" err="1"/>
              <a:t>ThO</a:t>
            </a:r>
            <a:r>
              <a:rPr lang="en-US" sz="1600" dirty="0"/>
              <a:t>/</a:t>
            </a:r>
            <a:r>
              <a:rPr lang="en-US" sz="1600" dirty="0" err="1"/>
              <a:t>ThC</a:t>
            </a:r>
            <a:r>
              <a:rPr lang="en-US" sz="1600" dirty="0"/>
              <a:t>) with new ones (</a:t>
            </a:r>
            <a:r>
              <a:rPr lang="en-US" sz="1600" dirty="0" err="1"/>
              <a:t>TiC</a:t>
            </a:r>
            <a:r>
              <a:rPr lang="en-US" sz="1600" dirty="0"/>
              <a:t>, V foils)</a:t>
            </a:r>
            <a:endParaRPr lang="en-GB" sz="1600" dirty="0"/>
          </a:p>
        </p:txBody>
      </p:sp>
      <p:pic>
        <p:nvPicPr>
          <p:cNvPr id="9" name="Picture 8" descr="A picture containing text, logo, font, graphics&#10;&#10;Description automatically generated">
            <a:extLst>
              <a:ext uri="{FF2B5EF4-FFF2-40B4-BE49-F238E27FC236}">
                <a16:creationId xmlns:a16="http://schemas.microsoft.com/office/drawing/2014/main" id="{EAC365DB-6599-D5D5-155E-7F45BFDBC58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41856" y="2198067"/>
            <a:ext cx="1012408" cy="2705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BEC6BB5-F98E-EDA1-19A1-3FE8B168B847}"/>
              </a:ext>
            </a:extLst>
          </p:cNvPr>
          <p:cNvSpPr txBox="1"/>
          <p:nvPr/>
        </p:nvSpPr>
        <p:spPr bwMode="auto">
          <a:xfrm>
            <a:off x="-78214" y="4381356"/>
            <a:ext cx="297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Total particle fluence</a:t>
            </a:r>
            <a:endParaRPr lang="en-GB" sz="1200" b="1" dirty="0">
              <a:solidFill>
                <a:schemeClr val="bg1"/>
              </a:solidFill>
            </a:endParaRPr>
          </a:p>
          <a:p>
            <a:pPr algn="ctr"/>
            <a:r>
              <a:rPr lang="en-GB" sz="1200" b="1" dirty="0">
                <a:solidFill>
                  <a:schemeClr val="bg1"/>
                </a:solidFill>
              </a:rPr>
              <a:t>cm.cm-3.primary-1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7F85F1-F22F-926D-17B4-13A95BBA4E1E}"/>
              </a:ext>
            </a:extLst>
          </p:cNvPr>
          <p:cNvSpPr txBox="1"/>
          <p:nvPr/>
        </p:nvSpPr>
        <p:spPr bwMode="auto">
          <a:xfrm>
            <a:off x="4081912" y="4352726"/>
            <a:ext cx="297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Total particle fluence</a:t>
            </a:r>
            <a:endParaRPr lang="en-GB" sz="1200" b="1" dirty="0">
              <a:solidFill>
                <a:schemeClr val="bg1"/>
              </a:solidFill>
            </a:endParaRPr>
          </a:p>
          <a:p>
            <a:pPr algn="ctr"/>
            <a:r>
              <a:rPr lang="en-GB" sz="1200" b="1" dirty="0">
                <a:solidFill>
                  <a:schemeClr val="bg1"/>
                </a:solidFill>
              </a:rPr>
              <a:t>cm.cm-3.primary-1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C1A78A-D359-038B-27FD-37ACC5246AFC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792" t="28819" r="28841" b="22120"/>
          <a:stretch/>
        </p:blipFill>
        <p:spPr>
          <a:xfrm>
            <a:off x="8447182" y="2247596"/>
            <a:ext cx="1519081" cy="17820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F21EB66-7DB9-94D9-F7DD-06B486A835C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1264" y="2513143"/>
            <a:ext cx="2109862" cy="1516464"/>
          </a:xfrm>
          <a:prstGeom prst="rect">
            <a:avLst/>
          </a:prstGeom>
        </p:spPr>
      </p:pic>
      <p:pic>
        <p:nvPicPr>
          <p:cNvPr id="34" name="Graphic 33" descr="Radioactive with solid fill">
            <a:extLst>
              <a:ext uri="{FF2B5EF4-FFF2-40B4-BE49-F238E27FC236}">
                <a16:creationId xmlns:a16="http://schemas.microsoft.com/office/drawing/2014/main" id="{E0522CE0-69B5-37A5-2FCA-82B59D60C1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183593" y="2132157"/>
            <a:ext cx="914400" cy="91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73F9E03-552B-84DF-FB64-7010F380859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2558"/>
          <a:stretch/>
        </p:blipFill>
        <p:spPr>
          <a:xfrm>
            <a:off x="10350003" y="4993524"/>
            <a:ext cx="2073311" cy="13062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AFFC8B0-434E-FC2C-0F9A-071004DA88FB}"/>
              </a:ext>
            </a:extLst>
          </p:cNvPr>
          <p:cNvSpPr txBox="1"/>
          <p:nvPr/>
        </p:nvSpPr>
        <p:spPr bwMode="auto">
          <a:xfrm>
            <a:off x="10457809" y="4074085"/>
            <a:ext cx="171331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The only mode of operation during LS</a:t>
            </a:r>
            <a:endParaRPr lang="en-GB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C7185B-5799-81E8-8A0B-EC3185A766A6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0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0" grpId="0"/>
      <p:bldP spid="51" grpId="0"/>
      <p:bldP spid="52" grpId="0"/>
      <p:bldP spid="53" grpId="0" animBg="1"/>
      <p:bldP spid="54" grpId="0" animBg="1"/>
      <p:bldP spid="16" grpId="0"/>
      <p:bldP spid="17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2317-29C7-C08D-FED7-7C7FBB62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994" y="240849"/>
            <a:ext cx="11380812" cy="1084263"/>
          </a:xfrm>
        </p:spPr>
        <p:txBody>
          <a:bodyPr/>
          <a:lstStyle/>
          <a:p>
            <a:r>
              <a:rPr lang="en-US" dirty="0"/>
              <a:t>Increasing demand and activity delivered since first year of operation in 2018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1BF2E-06EE-5847-8980-275530477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951C48-2EBD-8610-51B2-72D5653E63B1}"/>
              </a:ext>
            </a:extLst>
          </p:cNvPr>
          <p:cNvSpPr txBox="1"/>
          <p:nvPr/>
        </p:nvSpPr>
        <p:spPr bwMode="auto">
          <a:xfrm>
            <a:off x="258756" y="1355585"/>
            <a:ext cx="11593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Thanks to </a:t>
            </a:r>
            <a:r>
              <a:rPr lang="en-US" sz="1800" b="1" dirty="0">
                <a:solidFill>
                  <a:srgbClr val="00B050"/>
                </a:solidFill>
              </a:rPr>
              <a:t>increased experience </a:t>
            </a:r>
            <a:r>
              <a:rPr lang="en-US" sz="1800" dirty="0">
                <a:solidFill>
                  <a:srgbClr val="00B050"/>
                </a:solidFill>
              </a:rPr>
              <a:t>in the operation of the facility AND </a:t>
            </a:r>
            <a:r>
              <a:rPr lang="en-US" sz="1800" b="1" dirty="0">
                <a:solidFill>
                  <a:srgbClr val="00B050"/>
                </a:solidFill>
              </a:rPr>
              <a:t>smooth and efficiency coordination </a:t>
            </a:r>
            <a:r>
              <a:rPr lang="en-US" sz="1800" dirty="0">
                <a:solidFill>
                  <a:srgbClr val="00B050"/>
                </a:solidFill>
              </a:rPr>
              <a:t>between MEDICIS and ISOLDE </a:t>
            </a:r>
            <a:r>
              <a:rPr lang="en-US" sz="1800" b="1" u="sng" dirty="0">
                <a:solidFill>
                  <a:srgbClr val="00B050"/>
                </a:solidFill>
              </a:rPr>
              <a:t>without perturbing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00B050"/>
                </a:solidFill>
              </a:rPr>
              <a:t>the ISOLDE physics program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8A0983-DCE3-3779-5172-D719359A4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469" y="2708920"/>
            <a:ext cx="6389239" cy="356402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9B08F0-56B9-9049-2D58-613D764BAE2A}"/>
              </a:ext>
            </a:extLst>
          </p:cNvPr>
          <p:cNvSpPr txBox="1"/>
          <p:nvPr/>
        </p:nvSpPr>
        <p:spPr bwMode="auto">
          <a:xfrm>
            <a:off x="5575721" y="2062589"/>
            <a:ext cx="3312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Slide presented at the ISOLDE workshop end of 2023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6A770A-C9D4-6C4B-7730-00C525331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03" y="3443092"/>
            <a:ext cx="5408463" cy="283223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49C22D-022F-BEB5-989B-530963C6E8F7}"/>
              </a:ext>
            </a:extLst>
          </p:cNvPr>
          <p:cNvSpPr txBox="1"/>
          <p:nvPr/>
        </p:nvSpPr>
        <p:spPr bwMode="auto">
          <a:xfrm>
            <a:off x="7672" y="2782669"/>
            <a:ext cx="5223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And many scientific publications every year </a:t>
            </a:r>
          </a:p>
          <a:p>
            <a:r>
              <a:rPr lang="en-US" dirty="0">
                <a:solidFill>
                  <a:schemeClr val="tx2"/>
                </a:solidFill>
              </a:rPr>
              <a:t>(more details on </a:t>
            </a:r>
            <a:r>
              <a:rPr lang="en-US" dirty="0">
                <a:solidFill>
                  <a:schemeClr val="tx2"/>
                </a:solidFill>
                <a:hlinkClick r:id="rId4" action="ppaction://hlinkfile"/>
              </a:rPr>
              <a:t>https://medicis.cern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0284249-465F-53E6-A9FA-4149DD491C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DBE835-01F9-D067-F4A5-1601EE5138B6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93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306A8-6E01-8812-76D3-A86F757BA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E5E9AC-9ABC-36D2-518F-403DE07C4572}"/>
              </a:ext>
            </a:extLst>
          </p:cNvPr>
          <p:cNvSpPr txBox="1">
            <a:spLocks/>
          </p:cNvSpPr>
          <p:nvPr/>
        </p:nvSpPr>
        <p:spPr bwMode="auto">
          <a:xfrm>
            <a:off x="47328" y="116632"/>
            <a:ext cx="12216680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–2024 productions and deliveries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88CC-D6D5-16CA-DB8D-4269B0BF2815}"/>
              </a:ext>
            </a:extLst>
          </p:cNvPr>
          <p:cNvSpPr txBox="1"/>
          <p:nvPr/>
        </p:nvSpPr>
        <p:spPr bwMode="auto">
          <a:xfrm>
            <a:off x="0" y="3690851"/>
            <a:ext cx="6369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All values presented are at the time of the End Of Collection (EOC)</a:t>
            </a:r>
            <a:endParaRPr lang="en-GB" sz="1400" i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2A0CF8-809F-EF32-F575-9BE1BB5AF0CA}"/>
              </a:ext>
            </a:extLst>
          </p:cNvPr>
          <p:cNvSpPr txBox="1"/>
          <p:nvPr/>
        </p:nvSpPr>
        <p:spPr bwMode="auto">
          <a:xfrm>
            <a:off x="3020952" y="1217387"/>
            <a:ext cx="1890047" cy="20313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Ra-225/Ac-225</a:t>
            </a:r>
          </a:p>
          <a:p>
            <a:r>
              <a:rPr lang="en-US" dirty="0"/>
              <a:t>1x 105 MBq </a:t>
            </a:r>
          </a:p>
          <a:p>
            <a:r>
              <a:rPr lang="en-US" dirty="0"/>
              <a:t>1x 115 MBq </a:t>
            </a:r>
          </a:p>
          <a:p>
            <a:r>
              <a:rPr lang="en-US" dirty="0"/>
              <a:t>1x  30 MBq </a:t>
            </a:r>
          </a:p>
          <a:p>
            <a:r>
              <a:rPr lang="en-GB" dirty="0"/>
              <a:t>1x  40 MBq </a:t>
            </a:r>
          </a:p>
          <a:p>
            <a:r>
              <a:rPr lang="en-US" dirty="0"/>
              <a:t>1x  10 MBq</a:t>
            </a:r>
          </a:p>
          <a:p>
            <a:r>
              <a:rPr lang="en-US" dirty="0"/>
              <a:t>1x  80 MBq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D95991-3A65-F534-6C9C-4596AC777475}"/>
              </a:ext>
            </a:extLst>
          </p:cNvPr>
          <p:cNvSpPr txBox="1"/>
          <p:nvPr/>
        </p:nvSpPr>
        <p:spPr bwMode="auto">
          <a:xfrm>
            <a:off x="291765" y="1172165"/>
            <a:ext cx="1939823" cy="147732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Ra-224/Pb-212</a:t>
            </a:r>
          </a:p>
          <a:p>
            <a:r>
              <a:rPr lang="en-US" dirty="0"/>
              <a:t>1x  710 MBq </a:t>
            </a:r>
          </a:p>
          <a:p>
            <a:r>
              <a:rPr lang="en-US" dirty="0"/>
              <a:t>1x  130 MBq</a:t>
            </a:r>
          </a:p>
          <a:p>
            <a:r>
              <a:rPr lang="en-US" dirty="0"/>
              <a:t>1x  270 MBq</a:t>
            </a:r>
          </a:p>
          <a:p>
            <a:r>
              <a:rPr lang="en-US" dirty="0"/>
              <a:t>1x  380 MBq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52FE5A-F151-EFC4-ACCD-5AA46553E14B}"/>
              </a:ext>
            </a:extLst>
          </p:cNvPr>
          <p:cNvSpPr txBox="1"/>
          <p:nvPr/>
        </p:nvSpPr>
        <p:spPr bwMode="auto">
          <a:xfrm>
            <a:off x="9138721" y="1311924"/>
            <a:ext cx="2088232" cy="2585323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In development</a:t>
            </a:r>
            <a:r>
              <a:rPr lang="en-GB" dirty="0"/>
              <a:t>:</a:t>
            </a:r>
          </a:p>
          <a:p>
            <a:r>
              <a:rPr lang="en-GB" b="1" u="sng" dirty="0">
                <a:solidFill>
                  <a:schemeClr val="accent2">
                    <a:lumMod val="75000"/>
                  </a:schemeClr>
                </a:solidFill>
              </a:rPr>
              <a:t>Tb-155*</a:t>
            </a:r>
          </a:p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1x  7 MBq</a:t>
            </a:r>
          </a:p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1x  1 MBq</a:t>
            </a:r>
          </a:p>
          <a:p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Sc-47*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1x  10 MBq</a:t>
            </a:r>
          </a:p>
          <a:p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Eu-145 &amp; Gd-149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 MBq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35024D4-0726-B6C5-9005-6B7583A107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619D51-3E22-107B-D7E5-BB02D8E7EB53}"/>
              </a:ext>
            </a:extLst>
          </p:cNvPr>
          <p:cNvSpPr txBox="1"/>
          <p:nvPr/>
        </p:nvSpPr>
        <p:spPr bwMode="auto">
          <a:xfrm>
            <a:off x="6194214" y="2834838"/>
            <a:ext cx="1536490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K-43</a:t>
            </a:r>
          </a:p>
          <a:p>
            <a:r>
              <a:rPr lang="en-US" dirty="0"/>
              <a:t>1x  10 MBq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062EF4-6278-407C-674C-5439D5E34A49}"/>
              </a:ext>
            </a:extLst>
          </p:cNvPr>
          <p:cNvSpPr/>
          <p:nvPr/>
        </p:nvSpPr>
        <p:spPr>
          <a:xfrm>
            <a:off x="313787" y="1217386"/>
            <a:ext cx="1886755" cy="1403702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153701-485A-EEBB-2D46-DCD95D30FD83}"/>
              </a:ext>
            </a:extLst>
          </p:cNvPr>
          <p:cNvSpPr txBox="1"/>
          <p:nvPr/>
        </p:nvSpPr>
        <p:spPr bwMode="auto">
          <a:xfrm>
            <a:off x="6152897" y="1289441"/>
            <a:ext cx="1939823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Tm-165/Er-165</a:t>
            </a:r>
          </a:p>
          <a:p>
            <a:r>
              <a:rPr lang="en-US" dirty="0"/>
              <a:t>1x  100 MBq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16C573-EBC6-D8AE-C5B9-E047B0B7EF48}"/>
              </a:ext>
            </a:extLst>
          </p:cNvPr>
          <p:cNvSpPr txBox="1"/>
          <p:nvPr/>
        </p:nvSpPr>
        <p:spPr bwMode="auto">
          <a:xfrm>
            <a:off x="134039" y="5291940"/>
            <a:ext cx="10640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 </a:t>
            </a:r>
            <a:r>
              <a:rPr lang="en-US" sz="2000" dirty="0" err="1"/>
              <a:t>GBq</a:t>
            </a:r>
            <a:r>
              <a:rPr lang="en-US" sz="2000" dirty="0"/>
              <a:t> total collected ! including </a:t>
            </a:r>
            <a:r>
              <a:rPr lang="en-US" sz="2000" dirty="0">
                <a:solidFill>
                  <a:srgbClr val="C00000"/>
                </a:solidFill>
              </a:rPr>
              <a:t>1.5 </a:t>
            </a:r>
            <a:r>
              <a:rPr lang="en-US" sz="2000" dirty="0" err="1">
                <a:solidFill>
                  <a:srgbClr val="C00000"/>
                </a:solidFill>
              </a:rPr>
              <a:t>GBq</a:t>
            </a:r>
            <a:r>
              <a:rPr lang="en-US" sz="2000" dirty="0">
                <a:solidFill>
                  <a:srgbClr val="C00000"/>
                </a:solidFill>
              </a:rPr>
              <a:t> Ra-224/Pb-212 &amp; 380 MBq Ra-225/Ac-225 </a:t>
            </a:r>
            <a:r>
              <a:rPr lang="en-US" sz="2000" dirty="0"/>
              <a:t>….</a:t>
            </a:r>
          </a:p>
          <a:p>
            <a:pPr algn="ctr"/>
            <a:r>
              <a:rPr lang="en-US" sz="2000" i="1" dirty="0">
                <a:solidFill>
                  <a:schemeClr val="tx2"/>
                </a:solidFill>
              </a:rPr>
              <a:t>Respectively corresponding to 8 and 38 clinical doses !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But why such a high demand for these two radionuclides?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29BC5EC-2E64-E3A8-062A-AD73585E7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455" y="2621088"/>
            <a:ext cx="2022522" cy="57543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1" name="Graphic 20" descr="Truck with solid fill">
            <a:extLst>
              <a:ext uri="{FF2B5EF4-FFF2-40B4-BE49-F238E27FC236}">
                <a16:creationId xmlns:a16="http://schemas.microsoft.com/office/drawing/2014/main" id="{38E2F49D-4858-1DF3-3329-DC8B053A81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04512" y="247905"/>
            <a:ext cx="914400" cy="914400"/>
          </a:xfrm>
          <a:prstGeom prst="rect">
            <a:avLst/>
          </a:prstGeom>
        </p:spPr>
      </p:pic>
      <p:pic>
        <p:nvPicPr>
          <p:cNvPr id="23" name="Graphic 22" descr="Radioactive with solid fill">
            <a:extLst>
              <a:ext uri="{FF2B5EF4-FFF2-40B4-BE49-F238E27FC236}">
                <a16:creationId xmlns:a16="http://schemas.microsoft.com/office/drawing/2014/main" id="{C20E423D-43CC-1428-18EA-2987B2491F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60096" y="476672"/>
            <a:ext cx="685633" cy="6856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D33C458-8263-062C-70FC-BFFB97A385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456" y="3184834"/>
            <a:ext cx="1204933" cy="46558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C47CCE0-A085-3C84-7CD3-EAA4067DB402}"/>
              </a:ext>
            </a:extLst>
          </p:cNvPr>
          <p:cNvSpPr/>
          <p:nvPr/>
        </p:nvSpPr>
        <p:spPr>
          <a:xfrm>
            <a:off x="3048962" y="1243776"/>
            <a:ext cx="1822901" cy="1969200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08FB250-63D6-B8C8-DC39-E311F53EAC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24525" y="2145952"/>
            <a:ext cx="1263253" cy="48811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79E0E4A-FDA4-EB2A-6904-4360DD4D2A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6203" y="1577997"/>
            <a:ext cx="1133633" cy="4401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6AFEE68-8C35-3057-D1FA-C2B1A805AE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95042" y="2769026"/>
            <a:ext cx="1204933" cy="5631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BDDDB2D-0AFD-0972-DDC0-CD30878627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6000" y="1935772"/>
            <a:ext cx="1390835" cy="45409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49E4237-FD92-D7AC-637C-3C94F29517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90997" y="3065742"/>
            <a:ext cx="774416" cy="83729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57594D4-F272-D7A8-7053-830D24173A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01003" y="2500963"/>
            <a:ext cx="1362718" cy="574419"/>
          </a:xfrm>
          <a:prstGeom prst="rect">
            <a:avLst/>
          </a:prstGeom>
          <a:ln w="28575"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AED997A-61C6-1C68-A4F7-429C8F01FEB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510297" y="1072550"/>
            <a:ext cx="767988" cy="4386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CAD1775-10D2-7827-5762-177C1EB176B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02961" y="799717"/>
            <a:ext cx="704742" cy="7782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9FA8166-33BB-51C3-F46F-0FE2009D7E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96184" y="3646899"/>
            <a:ext cx="1222728" cy="4724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FD14F875-61CD-E6D2-D524-340C2AA8446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465686" y="2348318"/>
            <a:ext cx="1293702" cy="5631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42BE7E-F93A-19F3-62B4-898514A093D9}"/>
              </a:ext>
            </a:extLst>
          </p:cNvPr>
          <p:cNvSpPr txBox="1"/>
          <p:nvPr/>
        </p:nvSpPr>
        <p:spPr bwMode="auto">
          <a:xfrm>
            <a:off x="6097711" y="2486967"/>
            <a:ext cx="157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first: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29588F-4210-D575-23C5-73E4ACB1281D}"/>
              </a:ext>
            </a:extLst>
          </p:cNvPr>
          <p:cNvSpPr txBox="1"/>
          <p:nvPr/>
        </p:nvSpPr>
        <p:spPr bwMode="auto">
          <a:xfrm>
            <a:off x="5454256" y="6412390"/>
            <a:ext cx="6377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</a:rPr>
              <a:t>*combined with systematic dedicated release studies as part of P. Kalnina PhD thesis (2024-2027) &amp; E. Mamis PhD thesis (defended in Oct 2024)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E1583-972D-FDA1-80DD-179AA29E23D3}"/>
              </a:ext>
            </a:extLst>
          </p:cNvPr>
          <p:cNvSpPr txBox="1"/>
          <p:nvPr/>
        </p:nvSpPr>
        <p:spPr bwMode="auto">
          <a:xfrm>
            <a:off x="103458" y="4149080"/>
            <a:ext cx="923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72% collection efficiency </a:t>
            </a:r>
            <a:r>
              <a:rPr lang="en-US" dirty="0"/>
              <a:t>reached for Ra ! ( = activity collected vs activity at start) </a:t>
            </a:r>
            <a:endParaRPr lang="en-US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91CB392-26B1-8407-81D3-D6FCB3603D9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127345" y="4575023"/>
            <a:ext cx="3827941" cy="642580"/>
          </a:xfrm>
          <a:prstGeom prst="rect">
            <a:avLst/>
          </a:prstGeom>
        </p:spPr>
      </p:pic>
      <p:pic>
        <p:nvPicPr>
          <p:cNvPr id="3" name="Picture 2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5390AEC0-F92C-3D55-24B8-D97BAF5714A9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61610" y="2031392"/>
            <a:ext cx="922601" cy="5232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9740A12-19EF-F4DA-7056-4AA98BA5DD4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49514" y="992966"/>
            <a:ext cx="704742" cy="40248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F980CD5-6948-4EC3-5845-BA2CBF6EF2CC}"/>
              </a:ext>
            </a:extLst>
          </p:cNvPr>
          <p:cNvSpPr txBox="1"/>
          <p:nvPr/>
        </p:nvSpPr>
        <p:spPr bwMode="auto">
          <a:xfrm>
            <a:off x="4299983" y="6478185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6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1" grpId="0" animBg="1"/>
      <p:bldP spid="14" grpId="0" animBg="1"/>
      <p:bldP spid="18" grpId="0" animBg="1"/>
      <p:bldP spid="15" grpId="0" animBg="1"/>
      <p:bldP spid="16" grpId="0"/>
      <p:bldP spid="24" grpId="0" animBg="1"/>
      <p:bldP spid="10" grpId="0"/>
      <p:bldP spid="12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1AA7C-78D9-EB40-C87C-A3949A572860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: radionuclides and research projects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</a:rPr>
              <a:t>W</a:t>
            </a:r>
            <a:r>
              <a:rPr lang="en-US" sz="2800" b="1" dirty="0">
                <a:solidFill>
                  <a:srgbClr val="C00000"/>
                </a:solidFill>
              </a:rPr>
              <a:t>hy such a high demand for these two radionuclides 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</a:rPr>
              <a:t>Ra/Ac-225 and Ra-224/Pb-212</a:t>
            </a:r>
            <a:endParaRPr lang="en-LV" sz="2800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612AF8-B0BF-3278-488C-9D163B1A16E1}"/>
              </a:ext>
            </a:extLst>
          </p:cNvPr>
          <p:cNvSpPr txBox="1"/>
          <p:nvPr/>
        </p:nvSpPr>
        <p:spPr bwMode="auto">
          <a:xfrm>
            <a:off x="4655840" y="6378424"/>
            <a:ext cx="6867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*Kratochwil et al. Journal of nuclear medicine, 2016</a:t>
            </a:r>
          </a:p>
          <a:p>
            <a:r>
              <a:rPr lang="en-GB" sz="1200" dirty="0">
                <a:solidFill>
                  <a:schemeClr val="bg1"/>
                </a:solidFill>
              </a:rPr>
              <a:t>**</a:t>
            </a:r>
            <a:r>
              <a:rPr lang="en-GB" sz="1200" dirty="0" err="1">
                <a:solidFill>
                  <a:schemeClr val="bg1"/>
                </a:solidFill>
              </a:rPr>
              <a:t>Delpassand</a:t>
            </a:r>
            <a:r>
              <a:rPr lang="en-GB" sz="1200" dirty="0">
                <a:solidFill>
                  <a:schemeClr val="bg1"/>
                </a:solidFill>
              </a:rPr>
              <a:t> et al. Journal of nuclear medicine, 2022          </a:t>
            </a:r>
            <a:r>
              <a:rPr lang="en-US" sz="1200" dirty="0">
                <a:solidFill>
                  <a:schemeClr val="bg1"/>
                </a:solidFill>
              </a:rPr>
              <a:t>Courtesy of Prof. John Prior (CHUV)</a:t>
            </a:r>
            <a:endParaRPr lang="en-GB" sz="12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9AE56A-AF52-4506-6A80-651F1CA046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93" y="1535902"/>
            <a:ext cx="5231904" cy="29615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B0B8EC-B436-2E4C-926A-38B984ED48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59119" y="1602129"/>
            <a:ext cx="5297521" cy="29200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77DA5A-AE11-F944-8122-C7A586939542}"/>
              </a:ext>
            </a:extLst>
          </p:cNvPr>
          <p:cNvSpPr txBox="1"/>
          <p:nvPr/>
        </p:nvSpPr>
        <p:spPr bwMode="auto">
          <a:xfrm>
            <a:off x="-84707" y="4782699"/>
            <a:ext cx="12288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Very limited world-wide availability </a:t>
            </a:r>
            <a:r>
              <a:rPr lang="en-US" dirty="0"/>
              <a:t>of these radionuclides required to speed-up research of targeted alpha therapy</a:t>
            </a:r>
          </a:p>
          <a:p>
            <a:pPr algn="ctr"/>
            <a:endParaRPr lang="en-US" sz="800" dirty="0"/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HIGH DEMAND </a:t>
            </a:r>
            <a:r>
              <a:rPr lang="en-US" dirty="0"/>
              <a:t>to pursue research efficiently as </a:t>
            </a:r>
            <a:r>
              <a:rPr lang="en-US" dirty="0">
                <a:solidFill>
                  <a:srgbClr val="00B050"/>
                </a:solidFill>
              </a:rPr>
              <a:t>clinical trials = injection into patients</a:t>
            </a:r>
          </a:p>
          <a:p>
            <a:pPr algn="ctr"/>
            <a:endParaRPr lang="en-US" dirty="0">
              <a:solidFill>
                <a:srgbClr val="00B050"/>
              </a:solidFill>
            </a:endParaRPr>
          </a:p>
          <a:p>
            <a:pPr algn="ctr"/>
            <a:endParaRPr lang="en-US" sz="1000" b="1" dirty="0">
              <a:solidFill>
                <a:srgbClr val="C00000"/>
              </a:solidFill>
            </a:endParaRPr>
          </a:p>
          <a:p>
            <a:pPr algn="ctr"/>
            <a:r>
              <a:rPr lang="en-US" dirty="0"/>
              <a:t>These radionuclides are </a:t>
            </a:r>
            <a:r>
              <a:rPr lang="en-US" b="1" u="sng" dirty="0">
                <a:solidFill>
                  <a:srgbClr val="C00000"/>
                </a:solidFill>
              </a:rPr>
              <a:t>produced and delivered </a:t>
            </a:r>
            <a:r>
              <a:rPr lang="en-US" u="sng" dirty="0"/>
              <a:t>by CERN-MEDICIS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with high purity and high efficiency &gt;50%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F67407-46F6-DA9F-716E-194EBA701AED}"/>
              </a:ext>
            </a:extLst>
          </p:cNvPr>
          <p:cNvCxnSpPr>
            <a:cxnSpLocks/>
          </p:cNvCxnSpPr>
          <p:nvPr/>
        </p:nvCxnSpPr>
        <p:spPr>
          <a:xfrm flipH="1">
            <a:off x="2783632" y="1388137"/>
            <a:ext cx="1125164" cy="60070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04DEC3-C325-B21D-FA9E-6AC2AF058AA1}"/>
              </a:ext>
            </a:extLst>
          </p:cNvPr>
          <p:cNvCxnSpPr>
            <a:cxnSpLocks/>
          </p:cNvCxnSpPr>
          <p:nvPr/>
        </p:nvCxnSpPr>
        <p:spPr bwMode="auto">
          <a:xfrm>
            <a:off x="8688288" y="1349013"/>
            <a:ext cx="1188454" cy="50623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B283796-B06A-CCB5-C733-806A81D1D522}"/>
              </a:ext>
            </a:extLst>
          </p:cNvPr>
          <p:cNvSpPr txBox="1"/>
          <p:nvPr/>
        </p:nvSpPr>
        <p:spPr bwMode="auto">
          <a:xfrm>
            <a:off x="8945070" y="6313959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1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AE3A6-DBFB-39F4-C197-F2D9AE9B7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Requests to go for clinical trials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E223C-4235-90B4-9758-91F6946A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193" y="1436700"/>
            <a:ext cx="11337819" cy="668337"/>
          </a:xfrm>
        </p:spPr>
        <p:txBody>
          <a:bodyPr/>
          <a:lstStyle/>
          <a:p>
            <a:r>
              <a:rPr lang="en-US" sz="2000" dirty="0"/>
              <a:t>Because MEDICIS showed already its </a:t>
            </a:r>
            <a:r>
              <a:rPr lang="en-US" sz="2000" u="sng" dirty="0"/>
              <a:t>possibility/capability </a:t>
            </a:r>
            <a:r>
              <a:rPr lang="en-US" sz="2000" dirty="0"/>
              <a:t>to produce activity levels and purity levels </a:t>
            </a:r>
            <a:r>
              <a:rPr lang="en-US" sz="2000" u="sng" dirty="0"/>
              <a:t>suitable for clinical applications</a:t>
            </a:r>
          </a:p>
          <a:p>
            <a:r>
              <a:rPr lang="en-US" sz="2000" dirty="0">
                <a:solidFill>
                  <a:schemeClr val="tx2"/>
                </a:solidFill>
              </a:rPr>
              <a:t>			Both from externally irradiated samples and irradiations at ISOLDE</a:t>
            </a:r>
          </a:p>
          <a:p>
            <a:r>
              <a:rPr lang="en-US" sz="2000" dirty="0">
                <a:solidFill>
                  <a:srgbClr val="00B050"/>
                </a:solidFill>
              </a:rPr>
              <a:t>The latter successfully tested in 2024 thanks to a smooth and efficient coordination with ISOLDE without perturbing the ISOLDE physics program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</a:p>
          <a:p>
            <a:endParaRPr lang="en-US" sz="2000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The authorization to provide our radionuclides for clinical trials is going to be </a:t>
            </a:r>
            <a:r>
              <a:rPr lang="en-US" sz="2000" u="sng" dirty="0">
                <a:solidFill>
                  <a:srgbClr val="C00000"/>
                </a:solidFill>
              </a:rPr>
              <a:t>discussed</a:t>
            </a:r>
            <a:r>
              <a:rPr lang="en-US" sz="2000" dirty="0">
                <a:solidFill>
                  <a:srgbClr val="C00000"/>
                </a:solidFill>
              </a:rPr>
              <a:t> at the </a:t>
            </a:r>
            <a:r>
              <a:rPr lang="en-US" sz="2000" u="sng" dirty="0">
                <a:solidFill>
                  <a:srgbClr val="C00000"/>
                </a:solidFill>
              </a:rPr>
              <a:t>CERN council in March 2025</a:t>
            </a:r>
            <a:r>
              <a:rPr lang="en-US" sz="2000" dirty="0">
                <a:solidFill>
                  <a:srgbClr val="C00000"/>
                </a:solidFill>
              </a:rPr>
              <a:t> and it is pending for approval.</a:t>
            </a:r>
            <a:endParaRPr lang="en-GB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97BA9-4C34-B920-BB3A-4227CF22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A7A8007-FF80-D22F-4E58-2EF4F485D9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0CF379-82F6-3C60-B8C3-ABE498F4BFD1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2" name="Graphic 11" descr="Meeting outline">
            <a:extLst>
              <a:ext uri="{FF2B5EF4-FFF2-40B4-BE49-F238E27FC236}">
                <a16:creationId xmlns:a16="http://schemas.microsoft.com/office/drawing/2014/main" id="{35A3C3E8-2502-76BE-DCC7-3A9C218E58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18248" y="43651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80441-7F27-4B84-7DF3-DF65489DB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9CFC5-72BE-AFD3-747F-36792942C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784012" cy="1084263"/>
          </a:xfrm>
        </p:spPr>
        <p:txBody>
          <a:bodyPr/>
          <a:lstStyle/>
          <a:p>
            <a:r>
              <a:rPr lang="en-US" dirty="0"/>
              <a:t>Requests to go for clinical trials – projects concerned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C220D-3C16-BBD6-F495-9EA49B2DD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1272572"/>
            <a:ext cx="11525448" cy="172438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</a:rPr>
              <a:t>Sm-153 from external sources (reactor product) 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2000" u="sng" dirty="0">
                <a:solidFill>
                  <a:schemeClr val="tx2"/>
                </a:solidFill>
                <a:sym typeface="Wingdings" panose="05000000000000000000" pitchFamily="2" charset="2"/>
              </a:rPr>
              <a:t>do not involve irradiations at ISOLDE 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but irradiations at                  partner institutes</a:t>
            </a:r>
            <a:endParaRPr lang="en-US" sz="800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</a:rPr>
              <a:t>Ra-224/Pb-212                project 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 involve irradiations at ISOLDE (</a:t>
            </a:r>
            <a:r>
              <a:rPr lang="en-US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ThC</a:t>
            </a:r>
            <a:r>
              <a:rPr 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 with 1.4 GeV)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Success in 2024 leading to the request to move to </a:t>
            </a:r>
            <a:r>
              <a:rPr lang="en-US" u="sng" dirty="0">
                <a:solidFill>
                  <a:schemeClr val="tx2"/>
                </a:solidFill>
              </a:rPr>
              <a:t>clinical application in Dresden Hospital in Germany in 2025</a:t>
            </a:r>
            <a:endParaRPr lang="en-US" sz="1200" u="sng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07F3A-C202-D6D5-15E8-75A71641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36646BF-69D0-B52C-D4B7-E2FD26F99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5F6977-0430-5C86-EB3A-7DCE870CE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3325" y="1988840"/>
            <a:ext cx="984403" cy="414950"/>
          </a:xfrm>
          <a:prstGeom prst="rect">
            <a:avLst/>
          </a:prstGeom>
          <a:ln w="28575">
            <a:noFill/>
          </a:ln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EEB68885-9EBD-BB23-0EBC-59DCF01BFD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3162236" y="1484784"/>
            <a:ext cx="984403" cy="2904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E17457-02E4-001B-44B1-D3DA6C26FD00}"/>
              </a:ext>
            </a:extLst>
          </p:cNvPr>
          <p:cNvSpPr txBox="1"/>
          <p:nvPr/>
        </p:nvSpPr>
        <p:spPr bwMode="auto">
          <a:xfrm>
            <a:off x="85749" y="3631885"/>
            <a:ext cx="5948956" cy="2254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chemeClr val="tx2"/>
              </a:buClr>
            </a:pPr>
            <a:r>
              <a:rPr lang="en-US" sz="1800" kern="1200" dirty="0">
                <a:solidFill>
                  <a:schemeClr val="tx1"/>
                </a:solidFill>
              </a:rPr>
              <a:t>CERN-MEDICIS is one</a:t>
            </a:r>
            <a:r>
              <a:rPr lang="en-US" sz="1800" b="0" kern="1200" dirty="0">
                <a:solidFill>
                  <a:schemeClr val="tx1"/>
                </a:solidFill>
              </a:rPr>
              <a:t> of the pillar of </a:t>
            </a:r>
            <a:r>
              <a:rPr lang="en-US" sz="1800" b="1" kern="1200" dirty="0">
                <a:solidFill>
                  <a:srgbClr val="C00000"/>
                </a:solidFill>
              </a:rPr>
              <a:t>PRISMAP,        the European medical isotope program </a:t>
            </a:r>
          </a:p>
          <a:p>
            <a:pPr>
              <a:spcBef>
                <a:spcPts val="300"/>
              </a:spcBef>
              <a:buClr>
                <a:schemeClr val="tx2"/>
              </a:buClr>
            </a:pPr>
            <a:r>
              <a:rPr lang="en-US" sz="1400" b="1" kern="1200" dirty="0">
                <a:solidFill>
                  <a:srgbClr val="C00000"/>
                </a:solidFill>
              </a:rPr>
              <a:t>A single entry-point for external user to get access to               medical radionuclides for cancer research</a:t>
            </a:r>
            <a:r>
              <a:rPr lang="en-US" sz="1800" b="0" kern="1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300"/>
              </a:spcBef>
              <a:buClr>
                <a:schemeClr val="tx2"/>
              </a:buClr>
            </a:pPr>
            <a:r>
              <a:rPr lang="en-US" sz="1200" b="0" i="1" kern="1200" dirty="0">
                <a:solidFill>
                  <a:schemeClr val="tx1"/>
                </a:solidFill>
              </a:rPr>
              <a:t>INFRA-2-2020 European Commission   </a:t>
            </a:r>
            <a:r>
              <a:rPr lang="en-US" sz="1200" b="0" i="1" kern="1200" dirty="0">
                <a:solidFill>
                  <a:schemeClr val="tx1"/>
                </a:solidFill>
                <a:hlinkClick r:id="rId7"/>
              </a:rPr>
              <a:t>ww</a:t>
            </a:r>
            <a:r>
              <a:rPr lang="en-US" sz="1200" i="1" kern="1200" dirty="0">
                <a:solidFill>
                  <a:schemeClr val="tx1"/>
                </a:solidFill>
                <a:hlinkClick r:id="rId7"/>
              </a:rPr>
              <a:t>w.prismap.eu</a:t>
            </a:r>
            <a:endParaRPr lang="en-US" sz="1200" i="1" kern="1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chemeClr val="tx2"/>
              </a:buClr>
            </a:pPr>
            <a:endParaRPr lang="en-US" sz="1200" b="0" i="1" kern="1200" dirty="0"/>
          </a:p>
          <a:p>
            <a:pPr>
              <a:spcBef>
                <a:spcPts val="300"/>
              </a:spcBef>
              <a:buClr>
                <a:schemeClr val="tx2"/>
              </a:buClr>
            </a:pPr>
            <a:r>
              <a:rPr lang="en-US" sz="1200" b="1" kern="1200" dirty="0"/>
              <a:t>Coordinated by CERN</a:t>
            </a:r>
          </a:p>
          <a:p>
            <a:pPr>
              <a:spcBef>
                <a:spcPts val="300"/>
              </a:spcBef>
              <a:buClr>
                <a:schemeClr val="tx2"/>
              </a:buClr>
            </a:pPr>
            <a:r>
              <a:rPr lang="en-US" sz="1200" b="0" i="1" kern="1200" dirty="0">
                <a:solidFill>
                  <a:schemeClr val="tx1"/>
                </a:solidFill>
              </a:rPr>
              <a:t>Involving key European infrastructures in the production of medical radionuclides such as MEDICIS, ILL, SCK CEN, PSI, POLATOM, Hevesy Lab, ARRONAX, JRC K.</a:t>
            </a:r>
            <a:endParaRPr lang="en-LV" sz="1200" b="0" i="1" kern="1200" dirty="0">
              <a:solidFill>
                <a:schemeClr val="tx1"/>
              </a:solidFill>
            </a:endParaRPr>
          </a:p>
        </p:txBody>
      </p:sp>
      <p:pic>
        <p:nvPicPr>
          <p:cNvPr id="9" name="Picture 8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879317E6-CD68-C0F9-7246-5A8F06EBCC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800889" y="3930497"/>
            <a:ext cx="1260140" cy="714643"/>
          </a:xfrm>
          <a:prstGeom prst="rect">
            <a:avLst/>
          </a:prstGeom>
        </p:spPr>
      </p:pic>
      <p:pic>
        <p:nvPicPr>
          <p:cNvPr id="10" name="Picture 9" descr="A picture containing text, font, symbol, logo&#10;&#10;Description automatically generated">
            <a:extLst>
              <a:ext uri="{FF2B5EF4-FFF2-40B4-BE49-F238E27FC236}">
                <a16:creationId xmlns:a16="http://schemas.microsoft.com/office/drawing/2014/main" id="{31B203AF-832B-A170-9536-AFC7DA812E4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99827" y="4626568"/>
            <a:ext cx="997702" cy="4207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8CEAFA-88BA-1320-3752-4995F9A419AA}"/>
              </a:ext>
            </a:extLst>
          </p:cNvPr>
          <p:cNvSpPr txBox="1"/>
          <p:nvPr/>
        </p:nvSpPr>
        <p:spPr bwMode="auto">
          <a:xfrm>
            <a:off x="6638063" y="3211371"/>
            <a:ext cx="54937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47 projects selected for funding within PRISMAP</a:t>
            </a:r>
          </a:p>
          <a:p>
            <a:pPr algn="ctr"/>
            <a:r>
              <a:rPr lang="en-US" dirty="0"/>
              <a:t>providing radionuclides and transnational accesses to external researchers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	Only 2 are ready to move to clinical trials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	1 needs us and 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                       our Ra capabilities ! </a:t>
            </a:r>
            <a:r>
              <a:rPr lang="en-US" sz="2400" dirty="0">
                <a:solidFill>
                  <a:srgbClr val="00B050"/>
                </a:solidFill>
                <a:sym typeface="Wingdings" panose="05000000000000000000" pitchFamily="2" charset="2"/>
              </a:rPr>
              <a:t> </a:t>
            </a: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17" name="Graphic 16" descr="Doctor male outline">
            <a:extLst>
              <a:ext uri="{FF2B5EF4-FFF2-40B4-BE49-F238E27FC236}">
                <a16:creationId xmlns:a16="http://schemas.microsoft.com/office/drawing/2014/main" id="{580C7D4C-CBD9-7B69-A0D0-CF9A0EBA5C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4218" y="5656698"/>
            <a:ext cx="624430" cy="624430"/>
          </a:xfrm>
          <a:prstGeom prst="rect">
            <a:avLst/>
          </a:prstGeom>
        </p:spPr>
      </p:pic>
      <p:pic>
        <p:nvPicPr>
          <p:cNvPr id="19" name="Graphic 18" descr="Needle outline">
            <a:extLst>
              <a:ext uri="{FF2B5EF4-FFF2-40B4-BE49-F238E27FC236}">
                <a16:creationId xmlns:a16="http://schemas.microsoft.com/office/drawing/2014/main" id="{4E9FB7CD-D629-DD1C-417E-1EC3692892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72299" y="5650574"/>
            <a:ext cx="584506" cy="584506"/>
          </a:xfrm>
          <a:prstGeom prst="rect">
            <a:avLst/>
          </a:prstGeom>
        </p:spPr>
      </p:pic>
      <p:pic>
        <p:nvPicPr>
          <p:cNvPr id="21" name="Graphic 20" descr="Document outline">
            <a:extLst>
              <a:ext uri="{FF2B5EF4-FFF2-40B4-BE49-F238E27FC236}">
                <a16:creationId xmlns:a16="http://schemas.microsoft.com/office/drawing/2014/main" id="{39347EAC-978B-161F-1D73-3DB9A9B7B31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03912" y="2780928"/>
            <a:ext cx="479291" cy="479291"/>
          </a:xfrm>
          <a:prstGeom prst="rect">
            <a:avLst/>
          </a:prstGeom>
        </p:spPr>
      </p:pic>
      <p:pic>
        <p:nvPicPr>
          <p:cNvPr id="22" name="Graphic 21" descr="Document outline">
            <a:extLst>
              <a:ext uri="{FF2B5EF4-FFF2-40B4-BE49-F238E27FC236}">
                <a16:creationId xmlns:a16="http://schemas.microsoft.com/office/drawing/2014/main" id="{CB8AC895-1F7D-DBC0-CC0C-E3B45F1C812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56312" y="2933328"/>
            <a:ext cx="479291" cy="479291"/>
          </a:xfrm>
          <a:prstGeom prst="rect">
            <a:avLst/>
          </a:prstGeom>
        </p:spPr>
      </p:pic>
      <p:pic>
        <p:nvPicPr>
          <p:cNvPr id="23" name="Graphic 22" descr="Document outline">
            <a:extLst>
              <a:ext uri="{FF2B5EF4-FFF2-40B4-BE49-F238E27FC236}">
                <a16:creationId xmlns:a16="http://schemas.microsoft.com/office/drawing/2014/main" id="{59F0BB15-DC67-7860-CC4A-5D29C676D92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08712" y="3085728"/>
            <a:ext cx="479291" cy="479291"/>
          </a:xfrm>
          <a:prstGeom prst="rect">
            <a:avLst/>
          </a:prstGeom>
        </p:spPr>
      </p:pic>
      <p:pic>
        <p:nvPicPr>
          <p:cNvPr id="24" name="Graphic 23" descr="Document outline">
            <a:extLst>
              <a:ext uri="{FF2B5EF4-FFF2-40B4-BE49-F238E27FC236}">
                <a16:creationId xmlns:a16="http://schemas.microsoft.com/office/drawing/2014/main" id="{146E7200-3EE8-93F2-8C8E-06835888FD3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61112" y="3238128"/>
            <a:ext cx="479291" cy="479291"/>
          </a:xfrm>
          <a:prstGeom prst="rect">
            <a:avLst/>
          </a:prstGeom>
        </p:spPr>
      </p:pic>
      <p:pic>
        <p:nvPicPr>
          <p:cNvPr id="25" name="Graphic 24" descr="Document outline">
            <a:extLst>
              <a:ext uri="{FF2B5EF4-FFF2-40B4-BE49-F238E27FC236}">
                <a16:creationId xmlns:a16="http://schemas.microsoft.com/office/drawing/2014/main" id="{486A1A81-32F5-33E0-5E74-291D9EB017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13512" y="3390528"/>
            <a:ext cx="479291" cy="479291"/>
          </a:xfrm>
          <a:prstGeom prst="rect">
            <a:avLst/>
          </a:prstGeom>
        </p:spPr>
      </p:pic>
      <p:pic>
        <p:nvPicPr>
          <p:cNvPr id="26" name="Graphic 25" descr="Document outline">
            <a:extLst>
              <a:ext uri="{FF2B5EF4-FFF2-40B4-BE49-F238E27FC236}">
                <a16:creationId xmlns:a16="http://schemas.microsoft.com/office/drawing/2014/main" id="{4F19DACE-46C0-C896-9F4B-BE662E38792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65912" y="3542928"/>
            <a:ext cx="479291" cy="479291"/>
          </a:xfrm>
          <a:prstGeom prst="rect">
            <a:avLst/>
          </a:prstGeom>
        </p:spPr>
      </p:pic>
      <p:pic>
        <p:nvPicPr>
          <p:cNvPr id="27" name="Graphic 26" descr="Document outline">
            <a:extLst>
              <a:ext uri="{FF2B5EF4-FFF2-40B4-BE49-F238E27FC236}">
                <a16:creationId xmlns:a16="http://schemas.microsoft.com/office/drawing/2014/main" id="{262810AD-996C-6053-59C3-AA3482C58D4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18312" y="3695328"/>
            <a:ext cx="479291" cy="479291"/>
          </a:xfrm>
          <a:prstGeom prst="rect">
            <a:avLst/>
          </a:prstGeom>
        </p:spPr>
      </p:pic>
      <p:pic>
        <p:nvPicPr>
          <p:cNvPr id="28" name="Graphic 27" descr="Document outline">
            <a:extLst>
              <a:ext uri="{FF2B5EF4-FFF2-40B4-BE49-F238E27FC236}">
                <a16:creationId xmlns:a16="http://schemas.microsoft.com/office/drawing/2014/main" id="{B1781DC8-A737-6057-8932-93F6082B2DE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70712" y="3847728"/>
            <a:ext cx="479291" cy="479291"/>
          </a:xfrm>
          <a:prstGeom prst="rect">
            <a:avLst/>
          </a:prstGeom>
        </p:spPr>
      </p:pic>
      <p:pic>
        <p:nvPicPr>
          <p:cNvPr id="29" name="Graphic 28" descr="Document outline">
            <a:extLst>
              <a:ext uri="{FF2B5EF4-FFF2-40B4-BE49-F238E27FC236}">
                <a16:creationId xmlns:a16="http://schemas.microsoft.com/office/drawing/2014/main" id="{F60C9B80-8247-BAE5-AB2C-966187A54A1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523112" y="4000128"/>
            <a:ext cx="479291" cy="479291"/>
          </a:xfrm>
          <a:prstGeom prst="rect">
            <a:avLst/>
          </a:prstGeom>
        </p:spPr>
      </p:pic>
      <p:pic>
        <p:nvPicPr>
          <p:cNvPr id="30" name="Graphic 29" descr="Needle outline">
            <a:extLst>
              <a:ext uri="{FF2B5EF4-FFF2-40B4-BE49-F238E27FC236}">
                <a16:creationId xmlns:a16="http://schemas.microsoft.com/office/drawing/2014/main" id="{D80927A4-204B-F472-6612-547153A25E5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523418">
            <a:off x="5501320" y="2991839"/>
            <a:ext cx="294433" cy="294433"/>
          </a:xfrm>
          <a:prstGeom prst="rect">
            <a:avLst/>
          </a:prstGeom>
        </p:spPr>
      </p:pic>
      <p:pic>
        <p:nvPicPr>
          <p:cNvPr id="31" name="Graphic 30" descr="Needle outline">
            <a:extLst>
              <a:ext uri="{FF2B5EF4-FFF2-40B4-BE49-F238E27FC236}">
                <a16:creationId xmlns:a16="http://schemas.microsoft.com/office/drawing/2014/main" id="{FDE9487C-D750-CEF6-D482-EF4DF865E17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523418">
            <a:off x="6401398" y="3896921"/>
            <a:ext cx="294433" cy="294433"/>
          </a:xfrm>
          <a:prstGeom prst="rect">
            <a:avLst/>
          </a:prstGeom>
        </p:spPr>
      </p:pic>
      <p:pic>
        <p:nvPicPr>
          <p:cNvPr id="32" name="Graphic 31" descr="Document outline">
            <a:extLst>
              <a:ext uri="{FF2B5EF4-FFF2-40B4-BE49-F238E27FC236}">
                <a16:creationId xmlns:a16="http://schemas.microsoft.com/office/drawing/2014/main" id="{49BE7076-9A31-AFDE-D846-D3F9CC13C4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75512" y="4152528"/>
            <a:ext cx="479291" cy="479291"/>
          </a:xfrm>
          <a:prstGeom prst="rect">
            <a:avLst/>
          </a:prstGeom>
        </p:spPr>
      </p:pic>
      <p:pic>
        <p:nvPicPr>
          <p:cNvPr id="33" name="Graphic 32" descr="Document outline">
            <a:extLst>
              <a:ext uri="{FF2B5EF4-FFF2-40B4-BE49-F238E27FC236}">
                <a16:creationId xmlns:a16="http://schemas.microsoft.com/office/drawing/2014/main" id="{1F1E150C-10E5-DB79-9450-3CEDF9EA522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27912" y="4304928"/>
            <a:ext cx="479291" cy="479291"/>
          </a:xfrm>
          <a:prstGeom prst="rect">
            <a:avLst/>
          </a:prstGeom>
        </p:spPr>
      </p:pic>
      <p:pic>
        <p:nvPicPr>
          <p:cNvPr id="34" name="Graphic 33" descr="Document outline">
            <a:extLst>
              <a:ext uri="{FF2B5EF4-FFF2-40B4-BE49-F238E27FC236}">
                <a16:creationId xmlns:a16="http://schemas.microsoft.com/office/drawing/2014/main" id="{2D87F269-8B0E-8625-9245-14358F8EF6C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80312" y="4457328"/>
            <a:ext cx="479291" cy="479291"/>
          </a:xfrm>
          <a:prstGeom prst="rect">
            <a:avLst/>
          </a:prstGeom>
        </p:spPr>
      </p:pic>
      <p:pic>
        <p:nvPicPr>
          <p:cNvPr id="35" name="Graphic 34" descr="Document outline">
            <a:extLst>
              <a:ext uri="{FF2B5EF4-FFF2-40B4-BE49-F238E27FC236}">
                <a16:creationId xmlns:a16="http://schemas.microsoft.com/office/drawing/2014/main" id="{D7A5F10B-F015-3421-C457-A6C6A2237E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32712" y="4609728"/>
            <a:ext cx="479291" cy="479291"/>
          </a:xfrm>
          <a:prstGeom prst="rect">
            <a:avLst/>
          </a:prstGeom>
        </p:spPr>
      </p:pic>
      <p:pic>
        <p:nvPicPr>
          <p:cNvPr id="36" name="Graphic 35" descr="Document outline">
            <a:extLst>
              <a:ext uri="{FF2B5EF4-FFF2-40B4-BE49-F238E27FC236}">
                <a16:creationId xmlns:a16="http://schemas.microsoft.com/office/drawing/2014/main" id="{028E6D78-C761-A994-13AC-17331D332E4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85112" y="4762128"/>
            <a:ext cx="479291" cy="479291"/>
          </a:xfrm>
          <a:prstGeom prst="rect">
            <a:avLst/>
          </a:prstGeom>
        </p:spPr>
      </p:pic>
      <p:pic>
        <p:nvPicPr>
          <p:cNvPr id="37" name="Graphic 36" descr="Document outline">
            <a:extLst>
              <a:ext uri="{FF2B5EF4-FFF2-40B4-BE49-F238E27FC236}">
                <a16:creationId xmlns:a16="http://schemas.microsoft.com/office/drawing/2014/main" id="{1E4FB1D4-BB07-446B-14F0-0E95853834C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437512" y="4914528"/>
            <a:ext cx="479291" cy="479291"/>
          </a:xfrm>
          <a:prstGeom prst="rect">
            <a:avLst/>
          </a:prstGeom>
        </p:spPr>
      </p:pic>
      <p:pic>
        <p:nvPicPr>
          <p:cNvPr id="38" name="Graphic 37" descr="Document outline">
            <a:extLst>
              <a:ext uri="{FF2B5EF4-FFF2-40B4-BE49-F238E27FC236}">
                <a16:creationId xmlns:a16="http://schemas.microsoft.com/office/drawing/2014/main" id="{FD13545E-1F01-4FF8-EA74-478ACF7A82F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89912" y="5066928"/>
            <a:ext cx="479291" cy="479291"/>
          </a:xfrm>
          <a:prstGeom prst="rect">
            <a:avLst/>
          </a:prstGeom>
        </p:spPr>
      </p:pic>
      <p:pic>
        <p:nvPicPr>
          <p:cNvPr id="39" name="Graphic 38" descr="Document outline">
            <a:extLst>
              <a:ext uri="{FF2B5EF4-FFF2-40B4-BE49-F238E27FC236}">
                <a16:creationId xmlns:a16="http://schemas.microsoft.com/office/drawing/2014/main" id="{30DEC778-424A-1121-6463-920A622760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742312" y="5219328"/>
            <a:ext cx="479291" cy="479291"/>
          </a:xfrm>
          <a:prstGeom prst="rect">
            <a:avLst/>
          </a:prstGeom>
        </p:spPr>
      </p:pic>
      <p:pic>
        <p:nvPicPr>
          <p:cNvPr id="40" name="Graphic 39" descr="Document outline">
            <a:extLst>
              <a:ext uri="{FF2B5EF4-FFF2-40B4-BE49-F238E27FC236}">
                <a16:creationId xmlns:a16="http://schemas.microsoft.com/office/drawing/2014/main" id="{DA4FFF9F-13A8-87BF-E136-9F6EB854D89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894712" y="5371728"/>
            <a:ext cx="479291" cy="479291"/>
          </a:xfrm>
          <a:prstGeom prst="rect">
            <a:avLst/>
          </a:prstGeom>
        </p:spPr>
      </p:pic>
      <p:pic>
        <p:nvPicPr>
          <p:cNvPr id="41" name="Graphic 40" descr="Document outline">
            <a:extLst>
              <a:ext uri="{FF2B5EF4-FFF2-40B4-BE49-F238E27FC236}">
                <a16:creationId xmlns:a16="http://schemas.microsoft.com/office/drawing/2014/main" id="{CF48D997-20C1-5F01-D87F-AFA08D84CF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47112" y="5524128"/>
            <a:ext cx="479291" cy="47929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BF7619D-725C-4D97-4A13-D2D7827CD968}"/>
              </a:ext>
            </a:extLst>
          </p:cNvPr>
          <p:cNvSpPr txBox="1"/>
          <p:nvPr/>
        </p:nvSpPr>
        <p:spPr bwMode="auto">
          <a:xfrm>
            <a:off x="5519936" y="6487790"/>
            <a:ext cx="6111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EDMS 3230562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6" name="Graphic 45" descr="Document outline">
            <a:extLst>
              <a:ext uri="{FF2B5EF4-FFF2-40B4-BE49-F238E27FC236}">
                <a16:creationId xmlns:a16="http://schemas.microsoft.com/office/drawing/2014/main" id="{4D262E74-32A7-6FF0-A580-96F6A896E39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99512" y="5676528"/>
            <a:ext cx="479291" cy="479291"/>
          </a:xfrm>
          <a:prstGeom prst="rect">
            <a:avLst/>
          </a:prstGeom>
        </p:spPr>
      </p:pic>
      <p:pic>
        <p:nvPicPr>
          <p:cNvPr id="47" name="Graphic 46" descr="Document outline">
            <a:extLst>
              <a:ext uri="{FF2B5EF4-FFF2-40B4-BE49-F238E27FC236}">
                <a16:creationId xmlns:a16="http://schemas.microsoft.com/office/drawing/2014/main" id="{7AC72622-D3BC-A465-B8F2-7F320A5CF3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351912" y="5828928"/>
            <a:ext cx="479291" cy="479291"/>
          </a:xfrm>
          <a:prstGeom prst="rect">
            <a:avLst/>
          </a:prstGeom>
        </p:spPr>
      </p:pic>
      <p:pic>
        <p:nvPicPr>
          <p:cNvPr id="48" name="Graphic 47" descr="Document outline">
            <a:extLst>
              <a:ext uri="{FF2B5EF4-FFF2-40B4-BE49-F238E27FC236}">
                <a16:creationId xmlns:a16="http://schemas.microsoft.com/office/drawing/2014/main" id="{3C8F235A-971B-4F98-617E-C80C041B916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504312" y="5981328"/>
            <a:ext cx="479291" cy="479291"/>
          </a:xfrm>
          <a:prstGeom prst="rect">
            <a:avLst/>
          </a:prstGeom>
        </p:spPr>
      </p:pic>
      <p:pic>
        <p:nvPicPr>
          <p:cNvPr id="49" name="Graphic 48" descr="Document outline">
            <a:extLst>
              <a:ext uri="{FF2B5EF4-FFF2-40B4-BE49-F238E27FC236}">
                <a16:creationId xmlns:a16="http://schemas.microsoft.com/office/drawing/2014/main" id="{5A84F5E3-4944-D661-3AD5-27DBC7CD010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656712" y="6133728"/>
            <a:ext cx="479291" cy="47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0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11224</TotalTime>
  <Words>1190</Words>
  <Application>Microsoft Office PowerPoint</Application>
  <DocSecurity>0</DocSecurity>
  <PresentationFormat>Widescreen</PresentationFormat>
  <Paragraphs>167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Courier New</vt:lpstr>
      <vt:lpstr>Garamond</vt:lpstr>
      <vt:lpstr>Wingdings</vt:lpstr>
      <vt:lpstr>Office Theme</vt:lpstr>
      <vt:lpstr>CERN-MEDICIS Production of radionuclides for medical research  On the way to clinical translation …. </vt:lpstr>
      <vt:lpstr>Summary</vt:lpstr>
      <vt:lpstr>CERN-MEDICIS - integration within the ISOLDE complex</vt:lpstr>
      <vt:lpstr>CERN-MEDICIS - irradiation possibilities</vt:lpstr>
      <vt:lpstr>Increasing demand and activity delivered since first year of operation in 2018</vt:lpstr>
      <vt:lpstr>PowerPoint Presentation</vt:lpstr>
      <vt:lpstr>PowerPoint Presentation</vt:lpstr>
      <vt:lpstr>Requests to go for clinical trials </vt:lpstr>
      <vt:lpstr>Requests to go for clinical trials – projects concerned</vt:lpstr>
      <vt:lpstr>Requests to go for clinical trials – where we are now and implications for ISOLDE</vt:lpstr>
      <vt:lpstr>And on the long term …</vt:lpstr>
      <vt:lpstr>Executive summary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Charlotte Duchemin</cp:lastModifiedBy>
  <cp:revision>604</cp:revision>
  <dcterms:created xsi:type="dcterms:W3CDTF">2021-11-08T12:53:02Z</dcterms:created>
  <dcterms:modified xsi:type="dcterms:W3CDTF">2025-02-05T08:15:01Z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