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1" r:id="rId2"/>
  </p:sldMasterIdLst>
  <p:notesMasterIdLst>
    <p:notesMasterId r:id="rId33"/>
  </p:notesMasterIdLst>
  <p:handoutMasterIdLst>
    <p:handoutMasterId r:id="rId34"/>
  </p:handoutMasterIdLst>
  <p:sldIdLst>
    <p:sldId id="575" r:id="rId3"/>
    <p:sldId id="576" r:id="rId4"/>
    <p:sldId id="532" r:id="rId5"/>
    <p:sldId id="577" r:id="rId6"/>
    <p:sldId id="592" r:id="rId7"/>
    <p:sldId id="535" r:id="rId8"/>
    <p:sldId id="536" r:id="rId9"/>
    <p:sldId id="538" r:id="rId10"/>
    <p:sldId id="548" r:id="rId11"/>
    <p:sldId id="539" r:id="rId12"/>
    <p:sldId id="540" r:id="rId13"/>
    <p:sldId id="542" r:id="rId14"/>
    <p:sldId id="537" r:id="rId15"/>
    <p:sldId id="578" r:id="rId16"/>
    <p:sldId id="546" r:id="rId17"/>
    <p:sldId id="563" r:id="rId18"/>
    <p:sldId id="561" r:id="rId19"/>
    <p:sldId id="564" r:id="rId20"/>
    <p:sldId id="593" r:id="rId21"/>
    <p:sldId id="594" r:id="rId22"/>
    <p:sldId id="595" r:id="rId23"/>
    <p:sldId id="596" r:id="rId24"/>
    <p:sldId id="598" r:id="rId25"/>
    <p:sldId id="597" r:id="rId26"/>
    <p:sldId id="599" r:id="rId27"/>
    <p:sldId id="600" r:id="rId28"/>
    <p:sldId id="557" r:id="rId29"/>
    <p:sldId id="590" r:id="rId30"/>
    <p:sldId id="602" r:id="rId31"/>
    <p:sldId id="601" r:id="rId32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900" b="1" kern="1200">
        <a:solidFill>
          <a:srgbClr val="99CCFF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900" b="1" kern="1200">
        <a:solidFill>
          <a:srgbClr val="99CCFF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900" b="1" kern="1200">
        <a:solidFill>
          <a:srgbClr val="99CCFF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900" b="1" kern="1200">
        <a:solidFill>
          <a:srgbClr val="99CCFF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900" b="1" kern="1200">
        <a:solidFill>
          <a:srgbClr val="99CCFF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900" b="1" kern="1200">
        <a:solidFill>
          <a:srgbClr val="99CCFF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900" b="1" kern="1200">
        <a:solidFill>
          <a:srgbClr val="99CCFF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900" b="1" kern="1200">
        <a:solidFill>
          <a:srgbClr val="99CCFF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900" b="1" kern="1200">
        <a:solidFill>
          <a:srgbClr val="99CCFF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C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83903" autoAdjust="0"/>
  </p:normalViewPr>
  <p:slideViewPr>
    <p:cSldViewPr snapToGrid="0">
      <p:cViewPr varScale="1">
        <p:scale>
          <a:sx n="50" d="100"/>
          <a:sy n="50" d="100"/>
        </p:scale>
        <p:origin x="632" y="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256" y="-90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2B2924-A87A-4C0F-A718-BCF1041D1481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5043D8-40FD-43BE-9ED4-01682FABF60F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sz="1550" b="1" dirty="0">
              <a:solidFill>
                <a:schemeClr val="bg1"/>
              </a:solidFill>
            </a:rPr>
            <a:t>Independence</a:t>
          </a:r>
        </a:p>
      </dgm:t>
    </dgm:pt>
    <dgm:pt modelId="{43ABD648-AEC9-4C22-8E02-C63E061E2A4F}" type="parTrans" cxnId="{3936BC93-BDFD-44AD-82E0-5E05E67A9A80}">
      <dgm:prSet/>
      <dgm:spPr/>
      <dgm:t>
        <a:bodyPr/>
        <a:lstStyle/>
        <a:p>
          <a:endParaRPr lang="en-US" sz="2400" b="1"/>
        </a:p>
      </dgm:t>
    </dgm:pt>
    <dgm:pt modelId="{2312D9FA-BCE8-4BE4-879A-F260621639DF}" type="sibTrans" cxnId="{3936BC93-BDFD-44AD-82E0-5E05E67A9A80}">
      <dgm:prSet/>
      <dgm:spPr/>
      <dgm:t>
        <a:bodyPr/>
        <a:lstStyle/>
        <a:p>
          <a:endParaRPr lang="en-US" sz="2400" b="1"/>
        </a:p>
      </dgm:t>
    </dgm:pt>
    <dgm:pt modelId="{91DA1A86-0AE6-42E7-8C06-C1660CCA398E}">
      <dgm:prSet phldrT="[Text]" custT="1"/>
      <dgm:spPr/>
      <dgm:t>
        <a:bodyPr/>
        <a:lstStyle/>
        <a:p>
          <a:r>
            <a:rPr lang="en-US" sz="1550" b="1" dirty="0"/>
            <a:t>Impartiality</a:t>
          </a:r>
        </a:p>
      </dgm:t>
    </dgm:pt>
    <dgm:pt modelId="{B0666CA9-8BED-460D-B748-4A4D87A39C66}" type="parTrans" cxnId="{2912F20D-66DC-4CDD-8DD7-538CD3560B0D}">
      <dgm:prSet/>
      <dgm:spPr/>
      <dgm:t>
        <a:bodyPr/>
        <a:lstStyle/>
        <a:p>
          <a:endParaRPr lang="en-US" sz="2400" b="1"/>
        </a:p>
      </dgm:t>
    </dgm:pt>
    <dgm:pt modelId="{3A91A487-15D7-4581-AD94-B7F4E47EDF40}" type="sibTrans" cxnId="{2912F20D-66DC-4CDD-8DD7-538CD3560B0D}">
      <dgm:prSet/>
      <dgm:spPr/>
      <dgm:t>
        <a:bodyPr/>
        <a:lstStyle/>
        <a:p>
          <a:endParaRPr lang="en-US" sz="2400" b="1"/>
        </a:p>
      </dgm:t>
    </dgm:pt>
    <dgm:pt modelId="{1D72C82B-E820-4311-8A97-D4ED7FD89573}">
      <dgm:prSet phldrT="[Text]" custT="1"/>
      <dgm:spPr/>
      <dgm:t>
        <a:bodyPr/>
        <a:lstStyle/>
        <a:p>
          <a:r>
            <a:rPr lang="en-US" sz="1600" b="1" dirty="0"/>
            <a:t>Collegiality</a:t>
          </a:r>
        </a:p>
      </dgm:t>
    </dgm:pt>
    <dgm:pt modelId="{F5FEA976-1974-476B-A594-8B2B2A776AC5}" type="parTrans" cxnId="{12018A92-1EFB-4B9A-BF17-7E5CBCAE69F7}">
      <dgm:prSet/>
      <dgm:spPr/>
      <dgm:t>
        <a:bodyPr/>
        <a:lstStyle/>
        <a:p>
          <a:endParaRPr lang="en-US" sz="2400" b="1"/>
        </a:p>
      </dgm:t>
    </dgm:pt>
    <dgm:pt modelId="{5A1E2061-CBC7-4A33-82A1-C59E1C0124B0}" type="sibTrans" cxnId="{12018A92-1EFB-4B9A-BF17-7E5CBCAE69F7}">
      <dgm:prSet/>
      <dgm:spPr/>
      <dgm:t>
        <a:bodyPr/>
        <a:lstStyle/>
        <a:p>
          <a:endParaRPr lang="en-US" sz="2400" b="1"/>
        </a:p>
      </dgm:t>
    </dgm:pt>
    <dgm:pt modelId="{7D53C8B9-8DA6-4F7C-A2C3-4779DE3214D4}">
      <dgm:prSet phldrT="[Text]" custT="1"/>
      <dgm:spPr/>
      <dgm:t>
        <a:bodyPr/>
        <a:lstStyle/>
        <a:p>
          <a:r>
            <a:rPr lang="fr-CH" sz="1600" b="1" dirty="0"/>
            <a:t>Due Process</a:t>
          </a:r>
          <a:endParaRPr lang="en-US" sz="1600" b="1" dirty="0"/>
        </a:p>
      </dgm:t>
    </dgm:pt>
    <dgm:pt modelId="{967B5127-E55C-4C41-949B-DDF53BCB31E8}" type="parTrans" cxnId="{A1D61B6A-26A0-42EE-A2B1-4C588928C662}">
      <dgm:prSet/>
      <dgm:spPr/>
      <dgm:t>
        <a:bodyPr/>
        <a:lstStyle/>
        <a:p>
          <a:endParaRPr lang="en-US" sz="2400" b="1"/>
        </a:p>
      </dgm:t>
    </dgm:pt>
    <dgm:pt modelId="{0E01A695-7A70-4680-9729-AF1FCDF9ED0D}" type="sibTrans" cxnId="{A1D61B6A-26A0-42EE-A2B1-4C588928C662}">
      <dgm:prSet/>
      <dgm:spPr/>
      <dgm:t>
        <a:bodyPr/>
        <a:lstStyle/>
        <a:p>
          <a:endParaRPr lang="en-US" sz="2400" b="1"/>
        </a:p>
      </dgm:t>
    </dgm:pt>
    <dgm:pt modelId="{F33C2CEF-6147-48AF-9DF1-4A6B4486D084}">
      <dgm:prSet phldrT="[Text]" phldr="1"/>
      <dgm:spPr/>
      <dgm:t>
        <a:bodyPr/>
        <a:lstStyle/>
        <a:p>
          <a:endParaRPr lang="en-US" sz="2400" b="1"/>
        </a:p>
      </dgm:t>
    </dgm:pt>
    <dgm:pt modelId="{965F3F28-E094-45EA-B9A0-012E87C1CBEF}" type="parTrans" cxnId="{6CD0C462-B451-42A9-AE57-E225865A391D}">
      <dgm:prSet/>
      <dgm:spPr/>
      <dgm:t>
        <a:bodyPr/>
        <a:lstStyle/>
        <a:p>
          <a:endParaRPr lang="en-US" sz="2400" b="1"/>
        </a:p>
      </dgm:t>
    </dgm:pt>
    <dgm:pt modelId="{5B62C910-CED8-49E2-9752-1CEC71A3DEF9}" type="sibTrans" cxnId="{6CD0C462-B451-42A9-AE57-E225865A391D}">
      <dgm:prSet/>
      <dgm:spPr/>
      <dgm:t>
        <a:bodyPr/>
        <a:lstStyle/>
        <a:p>
          <a:endParaRPr lang="en-US" sz="2400" b="1"/>
        </a:p>
      </dgm:t>
    </dgm:pt>
    <dgm:pt modelId="{76034FEB-AF1B-4CE1-8431-1E5D63422B9B}">
      <dgm:prSet phldrT="[Text]" phldr="1"/>
      <dgm:spPr/>
      <dgm:t>
        <a:bodyPr/>
        <a:lstStyle/>
        <a:p>
          <a:endParaRPr lang="en-US" sz="2400" b="1"/>
        </a:p>
      </dgm:t>
    </dgm:pt>
    <dgm:pt modelId="{E512CDA4-AFEA-4E28-B736-26341F0FF7AB}" type="parTrans" cxnId="{0FD1E955-9D09-4279-9FE8-1B770C570740}">
      <dgm:prSet/>
      <dgm:spPr/>
      <dgm:t>
        <a:bodyPr/>
        <a:lstStyle/>
        <a:p>
          <a:endParaRPr lang="en-US" sz="2400" b="1"/>
        </a:p>
      </dgm:t>
    </dgm:pt>
    <dgm:pt modelId="{C2D895F2-22F6-409F-A98E-8447BEBDA89E}" type="sibTrans" cxnId="{0FD1E955-9D09-4279-9FE8-1B770C570740}">
      <dgm:prSet/>
      <dgm:spPr/>
      <dgm:t>
        <a:bodyPr/>
        <a:lstStyle/>
        <a:p>
          <a:endParaRPr lang="en-US" sz="2400" b="1"/>
        </a:p>
      </dgm:t>
    </dgm:pt>
    <dgm:pt modelId="{87D9C161-BCEA-4496-9BFF-14E21631B544}">
      <dgm:prSet phldrT="[Text]" phldr="1"/>
      <dgm:spPr/>
      <dgm:t>
        <a:bodyPr/>
        <a:lstStyle/>
        <a:p>
          <a:endParaRPr lang="en-US" sz="2400" b="1"/>
        </a:p>
      </dgm:t>
    </dgm:pt>
    <dgm:pt modelId="{7660B6AD-7329-40BE-82E1-11E6AD06A81F}" type="parTrans" cxnId="{79A5A845-4477-48E6-97DF-53A41E851113}">
      <dgm:prSet/>
      <dgm:spPr/>
      <dgm:t>
        <a:bodyPr/>
        <a:lstStyle/>
        <a:p>
          <a:endParaRPr lang="en-US" sz="2400" b="1"/>
        </a:p>
      </dgm:t>
    </dgm:pt>
    <dgm:pt modelId="{3F4F90F1-786B-4079-ADC8-08BB4DD781F1}" type="sibTrans" cxnId="{79A5A845-4477-48E6-97DF-53A41E851113}">
      <dgm:prSet/>
      <dgm:spPr/>
      <dgm:t>
        <a:bodyPr/>
        <a:lstStyle/>
        <a:p>
          <a:endParaRPr lang="en-US" sz="2400" b="1"/>
        </a:p>
      </dgm:t>
    </dgm:pt>
    <dgm:pt modelId="{6C57CAF3-9AD4-4442-8327-AE0821FB1FB8}">
      <dgm:prSet/>
      <dgm:spPr/>
      <dgm:t>
        <a:bodyPr/>
        <a:lstStyle/>
        <a:p>
          <a:endParaRPr lang="en-US"/>
        </a:p>
      </dgm:t>
    </dgm:pt>
    <dgm:pt modelId="{F19CABD4-5694-432D-9DEB-566CF64D0C31}" type="parTrans" cxnId="{C72168E4-D9E0-4AA6-95A0-6C10937EC166}">
      <dgm:prSet/>
      <dgm:spPr/>
      <dgm:t>
        <a:bodyPr/>
        <a:lstStyle/>
        <a:p>
          <a:endParaRPr lang="en-US" sz="2400" b="1"/>
        </a:p>
      </dgm:t>
    </dgm:pt>
    <dgm:pt modelId="{59398B6B-948A-4AF5-AE61-471064FF1D97}" type="sibTrans" cxnId="{C72168E4-D9E0-4AA6-95A0-6C10937EC166}">
      <dgm:prSet/>
      <dgm:spPr/>
      <dgm:t>
        <a:bodyPr/>
        <a:lstStyle/>
        <a:p>
          <a:endParaRPr lang="en-US" sz="2400" b="1"/>
        </a:p>
      </dgm:t>
    </dgm:pt>
    <dgm:pt modelId="{A23B6CCD-1F03-4353-9A9B-201F48B023EB}">
      <dgm:prSet/>
      <dgm:spPr/>
      <dgm:t>
        <a:bodyPr/>
        <a:lstStyle/>
        <a:p>
          <a:endParaRPr lang="en-US" sz="2400" b="1"/>
        </a:p>
      </dgm:t>
    </dgm:pt>
    <dgm:pt modelId="{1FBC9432-10AE-4051-A83A-9E2063A7992C}" type="parTrans" cxnId="{09FF2AD8-3D32-4728-B760-52A7EB49A9A5}">
      <dgm:prSet/>
      <dgm:spPr/>
      <dgm:t>
        <a:bodyPr/>
        <a:lstStyle/>
        <a:p>
          <a:endParaRPr lang="en-US" sz="2400" b="1"/>
        </a:p>
      </dgm:t>
    </dgm:pt>
    <dgm:pt modelId="{6EA9AC50-AC27-463F-9CD7-AEDD110596BE}" type="sibTrans" cxnId="{09FF2AD8-3D32-4728-B760-52A7EB49A9A5}">
      <dgm:prSet/>
      <dgm:spPr/>
      <dgm:t>
        <a:bodyPr/>
        <a:lstStyle/>
        <a:p>
          <a:endParaRPr lang="en-US" sz="2400" b="1"/>
        </a:p>
      </dgm:t>
    </dgm:pt>
    <dgm:pt modelId="{D1ED1250-6D2B-4A0E-847E-3CF190F0B39D}">
      <dgm:prSet custT="1"/>
      <dgm:spPr/>
      <dgm:t>
        <a:bodyPr/>
        <a:lstStyle/>
        <a:p>
          <a:r>
            <a:rPr lang="fr-CH" sz="1500" b="1" dirty="0" err="1"/>
            <a:t>Confidential</a:t>
          </a:r>
          <a:endParaRPr lang="en-US" sz="1500" b="1" dirty="0"/>
        </a:p>
      </dgm:t>
    </dgm:pt>
    <dgm:pt modelId="{29361B57-1366-46E6-AD86-8796FD44AFB3}" type="parTrans" cxnId="{C2B6542C-11BA-4433-B47B-9E7DCC872D0F}">
      <dgm:prSet/>
      <dgm:spPr/>
      <dgm:t>
        <a:bodyPr/>
        <a:lstStyle/>
        <a:p>
          <a:endParaRPr lang="en-US" sz="2400" b="1"/>
        </a:p>
      </dgm:t>
    </dgm:pt>
    <dgm:pt modelId="{3E6C6CFE-90B1-4EBB-B7B4-6B3EBE4CC568}" type="sibTrans" cxnId="{C2B6542C-11BA-4433-B47B-9E7DCC872D0F}">
      <dgm:prSet/>
      <dgm:spPr/>
      <dgm:t>
        <a:bodyPr/>
        <a:lstStyle/>
        <a:p>
          <a:endParaRPr lang="en-US" sz="2400" b="1"/>
        </a:p>
      </dgm:t>
    </dgm:pt>
    <dgm:pt modelId="{196A9FF8-E13B-4A30-8F34-0367944D44AA}">
      <dgm:prSet custT="1"/>
      <dgm:spPr/>
      <dgm:t>
        <a:bodyPr/>
        <a:lstStyle/>
        <a:p>
          <a:r>
            <a:rPr lang="fr-CH" sz="1600" b="1" dirty="0"/>
            <a:t>Advisory</a:t>
          </a:r>
          <a:endParaRPr lang="en-US" sz="1600" b="1" dirty="0"/>
        </a:p>
      </dgm:t>
    </dgm:pt>
    <dgm:pt modelId="{237F6FB1-D66B-4619-B401-4FC9D06F3635}" type="parTrans" cxnId="{32630843-AF2B-4286-9DA8-A4C22E41E592}">
      <dgm:prSet/>
      <dgm:spPr/>
      <dgm:t>
        <a:bodyPr/>
        <a:lstStyle/>
        <a:p>
          <a:endParaRPr lang="en-US" sz="2400" b="1"/>
        </a:p>
      </dgm:t>
    </dgm:pt>
    <dgm:pt modelId="{67994418-7489-4366-A51C-AF0FB7B33243}" type="sibTrans" cxnId="{32630843-AF2B-4286-9DA8-A4C22E41E592}">
      <dgm:prSet/>
      <dgm:spPr/>
      <dgm:t>
        <a:bodyPr/>
        <a:lstStyle/>
        <a:p>
          <a:endParaRPr lang="en-US" sz="2400" b="1"/>
        </a:p>
      </dgm:t>
    </dgm:pt>
    <dgm:pt modelId="{A89F38AC-9BCD-49EA-B921-AC3C01ADE7C4}">
      <dgm:prSet custT="1"/>
      <dgm:spPr/>
      <dgm:t>
        <a:bodyPr/>
        <a:lstStyle/>
        <a:p>
          <a:r>
            <a:rPr lang="fr-CH" sz="1600" b="1" dirty="0"/>
            <a:t>Rules of </a:t>
          </a:r>
          <a:r>
            <a:rPr lang="fr-CH" sz="1600" b="1" dirty="0" err="1"/>
            <a:t>procedure</a:t>
          </a:r>
          <a:endParaRPr lang="en-US" sz="1600" b="1" dirty="0"/>
        </a:p>
      </dgm:t>
    </dgm:pt>
    <dgm:pt modelId="{72F3CFE3-0AC0-44F8-89B2-8EA46E14D2B7}" type="parTrans" cxnId="{F36290A5-F399-4CBB-BE42-F3A9FDC60BA3}">
      <dgm:prSet/>
      <dgm:spPr/>
      <dgm:t>
        <a:bodyPr/>
        <a:lstStyle/>
        <a:p>
          <a:endParaRPr lang="en-US" sz="2400" b="1"/>
        </a:p>
      </dgm:t>
    </dgm:pt>
    <dgm:pt modelId="{2AB10765-85BF-41D0-966D-1A83730659A1}" type="sibTrans" cxnId="{F36290A5-F399-4CBB-BE42-F3A9FDC60BA3}">
      <dgm:prSet/>
      <dgm:spPr/>
      <dgm:t>
        <a:bodyPr/>
        <a:lstStyle/>
        <a:p>
          <a:endParaRPr lang="en-US" sz="2400" b="1"/>
        </a:p>
      </dgm:t>
    </dgm:pt>
    <dgm:pt modelId="{57DCFED9-7AB9-47E5-AF16-0D6AAAC50D68}">
      <dgm:prSet phldrT="[Text]"/>
      <dgm:spPr/>
      <dgm:t>
        <a:bodyPr/>
        <a:lstStyle/>
        <a:p>
          <a:endParaRPr lang="en-US" sz="2400" b="1" dirty="0"/>
        </a:p>
      </dgm:t>
    </dgm:pt>
    <dgm:pt modelId="{4980104D-C1D2-4AB6-915C-A6A5CAEFABDF}" type="parTrans" cxnId="{27101F4D-3C87-43D4-8C9C-CF399872AC65}">
      <dgm:prSet/>
      <dgm:spPr/>
      <dgm:t>
        <a:bodyPr/>
        <a:lstStyle/>
        <a:p>
          <a:endParaRPr lang="en-US" sz="2400" b="1"/>
        </a:p>
      </dgm:t>
    </dgm:pt>
    <dgm:pt modelId="{FC61F4CC-EAFF-48EE-AF86-27A5026EF083}" type="sibTrans" cxnId="{27101F4D-3C87-43D4-8C9C-CF399872AC65}">
      <dgm:prSet/>
      <dgm:spPr/>
      <dgm:t>
        <a:bodyPr/>
        <a:lstStyle/>
        <a:p>
          <a:endParaRPr lang="en-US" sz="2400" b="1"/>
        </a:p>
      </dgm:t>
    </dgm:pt>
    <dgm:pt modelId="{B6838F6B-026C-472D-BD03-7D1B13A40902}" type="pres">
      <dgm:prSet presAssocID="{9C2B2924-A87A-4C0F-A718-BCF1041D148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FED5902F-F0AF-4D50-AAD7-93921A3B4F62}" type="pres">
      <dgm:prSet presAssocID="{A15043D8-40FD-43BE-9ED4-01682FABF60F}" presName="Parent" presStyleLbl="node0" presStyleIdx="0" presStyleCnt="1">
        <dgm:presLayoutVars>
          <dgm:chMax val="6"/>
          <dgm:chPref val="6"/>
        </dgm:presLayoutVars>
      </dgm:prSet>
      <dgm:spPr/>
    </dgm:pt>
    <dgm:pt modelId="{1D890E97-C203-4DEE-9C13-A79FBD4ABA70}" type="pres">
      <dgm:prSet presAssocID="{91DA1A86-0AE6-42E7-8C06-C1660CCA398E}" presName="Accent1" presStyleCnt="0"/>
      <dgm:spPr/>
    </dgm:pt>
    <dgm:pt modelId="{FDEAA5E0-A9BD-459A-8584-1054A8C17D5C}" type="pres">
      <dgm:prSet presAssocID="{91DA1A86-0AE6-42E7-8C06-C1660CCA398E}" presName="Accent" presStyleLbl="bgShp" presStyleIdx="0" presStyleCnt="6"/>
      <dgm:spPr/>
    </dgm:pt>
    <dgm:pt modelId="{8459EBEA-9BFA-4919-9999-06CA57ED8D7D}" type="pres">
      <dgm:prSet presAssocID="{91DA1A86-0AE6-42E7-8C06-C1660CCA398E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8B14C338-0A9B-4D7F-8E35-22592E4B132F}" type="pres">
      <dgm:prSet presAssocID="{D1ED1250-6D2B-4A0E-847E-3CF190F0B39D}" presName="Accent2" presStyleCnt="0"/>
      <dgm:spPr/>
    </dgm:pt>
    <dgm:pt modelId="{86DE056D-163C-4137-9B27-EC5F4A7D6242}" type="pres">
      <dgm:prSet presAssocID="{D1ED1250-6D2B-4A0E-847E-3CF190F0B39D}" presName="Accent" presStyleLbl="bgShp" presStyleIdx="1" presStyleCnt="6"/>
      <dgm:spPr/>
    </dgm:pt>
    <dgm:pt modelId="{BFFCEDFF-AA64-4D62-BAAC-4F10CAA9194C}" type="pres">
      <dgm:prSet presAssocID="{D1ED1250-6D2B-4A0E-847E-3CF190F0B39D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329F54DE-9E4E-4355-B628-C90EB3A176E7}" type="pres">
      <dgm:prSet presAssocID="{1D72C82B-E820-4311-8A97-D4ED7FD89573}" presName="Accent3" presStyleCnt="0"/>
      <dgm:spPr/>
    </dgm:pt>
    <dgm:pt modelId="{1835B0FE-56F1-4DB9-AF78-94C4F8B8F121}" type="pres">
      <dgm:prSet presAssocID="{1D72C82B-E820-4311-8A97-D4ED7FD89573}" presName="Accent" presStyleLbl="bgShp" presStyleIdx="2" presStyleCnt="6"/>
      <dgm:spPr/>
    </dgm:pt>
    <dgm:pt modelId="{39CC7C84-E7B7-454F-B99F-205FD0D9C620}" type="pres">
      <dgm:prSet presAssocID="{1D72C82B-E820-4311-8A97-D4ED7FD89573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B1345B92-3D97-420E-8D98-9D57BCA4AAEE}" type="pres">
      <dgm:prSet presAssocID="{196A9FF8-E13B-4A30-8F34-0367944D44AA}" presName="Accent4" presStyleCnt="0"/>
      <dgm:spPr/>
    </dgm:pt>
    <dgm:pt modelId="{E48E022A-669B-4FE6-BD59-209A9B691A8B}" type="pres">
      <dgm:prSet presAssocID="{196A9FF8-E13B-4A30-8F34-0367944D44AA}" presName="Accent" presStyleLbl="bgShp" presStyleIdx="3" presStyleCnt="6"/>
      <dgm:spPr/>
    </dgm:pt>
    <dgm:pt modelId="{EEBFACDE-73A9-42F7-A1EF-E6B85B1E8454}" type="pres">
      <dgm:prSet presAssocID="{196A9FF8-E13B-4A30-8F34-0367944D44AA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F10FA15D-25EE-4D7C-8EC2-A3B371ED5D1B}" type="pres">
      <dgm:prSet presAssocID="{A89F38AC-9BCD-49EA-B921-AC3C01ADE7C4}" presName="Accent5" presStyleCnt="0"/>
      <dgm:spPr/>
    </dgm:pt>
    <dgm:pt modelId="{84FC2557-94DE-4C49-B88E-7886106E72ED}" type="pres">
      <dgm:prSet presAssocID="{A89F38AC-9BCD-49EA-B921-AC3C01ADE7C4}" presName="Accent" presStyleLbl="bgShp" presStyleIdx="4" presStyleCnt="6"/>
      <dgm:spPr/>
    </dgm:pt>
    <dgm:pt modelId="{7CC6B62D-145D-423E-AAAE-CC99FF95E8DE}" type="pres">
      <dgm:prSet presAssocID="{A89F38AC-9BCD-49EA-B921-AC3C01ADE7C4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3D474C8C-47E5-4270-987E-1DDAFAE9E339}" type="pres">
      <dgm:prSet presAssocID="{7D53C8B9-8DA6-4F7C-A2C3-4779DE3214D4}" presName="Accent6" presStyleCnt="0"/>
      <dgm:spPr/>
    </dgm:pt>
    <dgm:pt modelId="{34F77D7E-FAC3-478A-8613-CF7544C1ABEF}" type="pres">
      <dgm:prSet presAssocID="{7D53C8B9-8DA6-4F7C-A2C3-4779DE3214D4}" presName="Accent" presStyleLbl="bgShp" presStyleIdx="5" presStyleCnt="6"/>
      <dgm:spPr/>
    </dgm:pt>
    <dgm:pt modelId="{24B2346A-94EF-4B0B-93CB-2B761A2FB6D0}" type="pres">
      <dgm:prSet presAssocID="{7D53C8B9-8DA6-4F7C-A2C3-4779DE3214D4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2912F20D-66DC-4CDD-8DD7-538CD3560B0D}" srcId="{A15043D8-40FD-43BE-9ED4-01682FABF60F}" destId="{91DA1A86-0AE6-42E7-8C06-C1660CCA398E}" srcOrd="0" destOrd="0" parTransId="{B0666CA9-8BED-460D-B748-4A4D87A39C66}" sibTransId="{3A91A487-15D7-4581-AD94-B7F4E47EDF40}"/>
    <dgm:cxn modelId="{C2B6542C-11BA-4433-B47B-9E7DCC872D0F}" srcId="{A15043D8-40FD-43BE-9ED4-01682FABF60F}" destId="{D1ED1250-6D2B-4A0E-847E-3CF190F0B39D}" srcOrd="1" destOrd="0" parTransId="{29361B57-1366-46E6-AD86-8796FD44AFB3}" sibTransId="{3E6C6CFE-90B1-4EBB-B7B4-6B3EBE4CC568}"/>
    <dgm:cxn modelId="{168C453C-342C-4331-9A6E-056E7BA2539E}" type="presOf" srcId="{196A9FF8-E13B-4A30-8F34-0367944D44AA}" destId="{EEBFACDE-73A9-42F7-A1EF-E6B85B1E8454}" srcOrd="0" destOrd="0" presId="urn:microsoft.com/office/officeart/2011/layout/HexagonRadial"/>
    <dgm:cxn modelId="{0673D13D-804A-4D2D-B72F-445ED1DFBD78}" type="presOf" srcId="{9C2B2924-A87A-4C0F-A718-BCF1041D1481}" destId="{B6838F6B-026C-472D-BD03-7D1B13A40902}" srcOrd="0" destOrd="0" presId="urn:microsoft.com/office/officeart/2011/layout/HexagonRadial"/>
    <dgm:cxn modelId="{CCF03041-69B8-40E1-AA5D-18E2C455B451}" type="presOf" srcId="{1D72C82B-E820-4311-8A97-D4ED7FD89573}" destId="{39CC7C84-E7B7-454F-B99F-205FD0D9C620}" srcOrd="0" destOrd="0" presId="urn:microsoft.com/office/officeart/2011/layout/HexagonRadial"/>
    <dgm:cxn modelId="{6CD0C462-B451-42A9-AE57-E225865A391D}" srcId="{A15043D8-40FD-43BE-9ED4-01682FABF60F}" destId="{F33C2CEF-6147-48AF-9DF1-4A6B4486D084}" srcOrd="7" destOrd="0" parTransId="{965F3F28-E094-45EA-B9A0-012E87C1CBEF}" sibTransId="{5B62C910-CED8-49E2-9752-1CEC71A3DEF9}"/>
    <dgm:cxn modelId="{32630843-AF2B-4286-9DA8-A4C22E41E592}" srcId="{A15043D8-40FD-43BE-9ED4-01682FABF60F}" destId="{196A9FF8-E13B-4A30-8F34-0367944D44AA}" srcOrd="3" destOrd="0" parTransId="{237F6FB1-D66B-4619-B401-4FC9D06F3635}" sibTransId="{67994418-7489-4366-A51C-AF0FB7B33243}"/>
    <dgm:cxn modelId="{79A5A845-4477-48E6-97DF-53A41E851113}" srcId="{A15043D8-40FD-43BE-9ED4-01682FABF60F}" destId="{87D9C161-BCEA-4496-9BFF-14E21631B544}" srcOrd="9" destOrd="0" parTransId="{7660B6AD-7329-40BE-82E1-11E6AD06A81F}" sibTransId="{3F4F90F1-786B-4079-ADC8-08BB4DD781F1}"/>
    <dgm:cxn modelId="{A1D61B6A-26A0-42EE-A2B1-4C588928C662}" srcId="{A15043D8-40FD-43BE-9ED4-01682FABF60F}" destId="{7D53C8B9-8DA6-4F7C-A2C3-4779DE3214D4}" srcOrd="5" destOrd="0" parTransId="{967B5127-E55C-4C41-949B-DDF53BCB31E8}" sibTransId="{0E01A695-7A70-4680-9729-AF1FCDF9ED0D}"/>
    <dgm:cxn modelId="{27101F4D-3C87-43D4-8C9C-CF399872AC65}" srcId="{A15043D8-40FD-43BE-9ED4-01682FABF60F}" destId="{57DCFED9-7AB9-47E5-AF16-0D6AAAC50D68}" srcOrd="6" destOrd="0" parTransId="{4980104D-C1D2-4AB6-915C-A6A5CAEFABDF}" sibTransId="{FC61F4CC-EAFF-48EE-AF86-27A5026EF083}"/>
    <dgm:cxn modelId="{0FD1E955-9D09-4279-9FE8-1B770C570740}" srcId="{A15043D8-40FD-43BE-9ED4-01682FABF60F}" destId="{76034FEB-AF1B-4CE1-8431-1E5D63422B9B}" srcOrd="8" destOrd="0" parTransId="{E512CDA4-AFEA-4E28-B736-26341F0FF7AB}" sibTransId="{C2D895F2-22F6-409F-A98E-8447BEBDA89E}"/>
    <dgm:cxn modelId="{992DBE77-666D-4A37-BF15-0AA5D442CDF5}" type="presOf" srcId="{D1ED1250-6D2B-4A0E-847E-3CF190F0B39D}" destId="{BFFCEDFF-AA64-4D62-BAAC-4F10CAA9194C}" srcOrd="0" destOrd="0" presId="urn:microsoft.com/office/officeart/2011/layout/HexagonRadial"/>
    <dgm:cxn modelId="{1C03A983-5FDB-4EA1-B6EC-6D29B27BCE42}" type="presOf" srcId="{A89F38AC-9BCD-49EA-B921-AC3C01ADE7C4}" destId="{7CC6B62D-145D-423E-AAAE-CC99FF95E8DE}" srcOrd="0" destOrd="0" presId="urn:microsoft.com/office/officeart/2011/layout/HexagonRadial"/>
    <dgm:cxn modelId="{1DEC0184-B7F0-44A0-A0C5-AE9C139DFE4E}" type="presOf" srcId="{91DA1A86-0AE6-42E7-8C06-C1660CCA398E}" destId="{8459EBEA-9BFA-4919-9999-06CA57ED8D7D}" srcOrd="0" destOrd="0" presId="urn:microsoft.com/office/officeart/2011/layout/HexagonRadial"/>
    <dgm:cxn modelId="{12018A92-1EFB-4B9A-BF17-7E5CBCAE69F7}" srcId="{A15043D8-40FD-43BE-9ED4-01682FABF60F}" destId="{1D72C82B-E820-4311-8A97-D4ED7FD89573}" srcOrd="2" destOrd="0" parTransId="{F5FEA976-1974-476B-A594-8B2B2A776AC5}" sibTransId="{5A1E2061-CBC7-4A33-82A1-C59E1C0124B0}"/>
    <dgm:cxn modelId="{3936BC93-BDFD-44AD-82E0-5E05E67A9A80}" srcId="{9C2B2924-A87A-4C0F-A718-BCF1041D1481}" destId="{A15043D8-40FD-43BE-9ED4-01682FABF60F}" srcOrd="0" destOrd="0" parTransId="{43ABD648-AEC9-4C22-8E02-C63E061E2A4F}" sibTransId="{2312D9FA-BCE8-4BE4-879A-F260621639DF}"/>
    <dgm:cxn modelId="{F36290A5-F399-4CBB-BE42-F3A9FDC60BA3}" srcId="{A15043D8-40FD-43BE-9ED4-01682FABF60F}" destId="{A89F38AC-9BCD-49EA-B921-AC3C01ADE7C4}" srcOrd="4" destOrd="0" parTransId="{72F3CFE3-0AC0-44F8-89B2-8EA46E14D2B7}" sibTransId="{2AB10765-85BF-41D0-966D-1A83730659A1}"/>
    <dgm:cxn modelId="{44CF30A6-0955-4113-8239-CB3BC329508C}" type="presOf" srcId="{7D53C8B9-8DA6-4F7C-A2C3-4779DE3214D4}" destId="{24B2346A-94EF-4B0B-93CB-2B761A2FB6D0}" srcOrd="0" destOrd="0" presId="urn:microsoft.com/office/officeart/2011/layout/HexagonRadial"/>
    <dgm:cxn modelId="{09FF2AD8-3D32-4728-B760-52A7EB49A9A5}" srcId="{9C2B2924-A87A-4C0F-A718-BCF1041D1481}" destId="{A23B6CCD-1F03-4353-9A9B-201F48B023EB}" srcOrd="2" destOrd="0" parTransId="{1FBC9432-10AE-4051-A83A-9E2063A7992C}" sibTransId="{6EA9AC50-AC27-463F-9CD7-AEDD110596BE}"/>
    <dgm:cxn modelId="{C72168E4-D9E0-4AA6-95A0-6C10937EC166}" srcId="{9C2B2924-A87A-4C0F-A718-BCF1041D1481}" destId="{6C57CAF3-9AD4-4442-8327-AE0821FB1FB8}" srcOrd="1" destOrd="0" parTransId="{F19CABD4-5694-432D-9DEB-566CF64D0C31}" sibTransId="{59398B6B-948A-4AF5-AE61-471064FF1D97}"/>
    <dgm:cxn modelId="{D87A1CF1-41D1-44F3-BE84-4F0923BAAFEB}" type="presOf" srcId="{A15043D8-40FD-43BE-9ED4-01682FABF60F}" destId="{FED5902F-F0AF-4D50-AAD7-93921A3B4F62}" srcOrd="0" destOrd="0" presId="urn:microsoft.com/office/officeart/2011/layout/HexagonRadial"/>
    <dgm:cxn modelId="{49320425-822B-4064-B870-853C768C545C}" type="presParOf" srcId="{B6838F6B-026C-472D-BD03-7D1B13A40902}" destId="{FED5902F-F0AF-4D50-AAD7-93921A3B4F62}" srcOrd="0" destOrd="0" presId="urn:microsoft.com/office/officeart/2011/layout/HexagonRadial"/>
    <dgm:cxn modelId="{A8F1A4AE-7221-4054-A97B-37A71E6B8A4E}" type="presParOf" srcId="{B6838F6B-026C-472D-BD03-7D1B13A40902}" destId="{1D890E97-C203-4DEE-9C13-A79FBD4ABA70}" srcOrd="1" destOrd="0" presId="urn:microsoft.com/office/officeart/2011/layout/HexagonRadial"/>
    <dgm:cxn modelId="{31666912-A745-4F34-830D-5E1F39A0F753}" type="presParOf" srcId="{1D890E97-C203-4DEE-9C13-A79FBD4ABA70}" destId="{FDEAA5E0-A9BD-459A-8584-1054A8C17D5C}" srcOrd="0" destOrd="0" presId="urn:microsoft.com/office/officeart/2011/layout/HexagonRadial"/>
    <dgm:cxn modelId="{F3C16492-3F23-45C1-81CE-38CACC6B8D98}" type="presParOf" srcId="{B6838F6B-026C-472D-BD03-7D1B13A40902}" destId="{8459EBEA-9BFA-4919-9999-06CA57ED8D7D}" srcOrd="2" destOrd="0" presId="urn:microsoft.com/office/officeart/2011/layout/HexagonRadial"/>
    <dgm:cxn modelId="{C703AA55-B0E6-40D5-A220-E1E9BE1F258E}" type="presParOf" srcId="{B6838F6B-026C-472D-BD03-7D1B13A40902}" destId="{8B14C338-0A9B-4D7F-8E35-22592E4B132F}" srcOrd="3" destOrd="0" presId="urn:microsoft.com/office/officeart/2011/layout/HexagonRadial"/>
    <dgm:cxn modelId="{7449E684-1503-4918-A1D0-20A1DFAB7535}" type="presParOf" srcId="{8B14C338-0A9B-4D7F-8E35-22592E4B132F}" destId="{86DE056D-163C-4137-9B27-EC5F4A7D6242}" srcOrd="0" destOrd="0" presId="urn:microsoft.com/office/officeart/2011/layout/HexagonRadial"/>
    <dgm:cxn modelId="{958CC75C-90E4-4987-ADAB-B6504AF8D832}" type="presParOf" srcId="{B6838F6B-026C-472D-BD03-7D1B13A40902}" destId="{BFFCEDFF-AA64-4D62-BAAC-4F10CAA9194C}" srcOrd="4" destOrd="0" presId="urn:microsoft.com/office/officeart/2011/layout/HexagonRadial"/>
    <dgm:cxn modelId="{8355DDB6-0110-4279-9C3F-6BB1FD1E99A8}" type="presParOf" srcId="{B6838F6B-026C-472D-BD03-7D1B13A40902}" destId="{329F54DE-9E4E-4355-B628-C90EB3A176E7}" srcOrd="5" destOrd="0" presId="urn:microsoft.com/office/officeart/2011/layout/HexagonRadial"/>
    <dgm:cxn modelId="{4DDA6137-7F1B-4393-9FD0-71561B7DEC02}" type="presParOf" srcId="{329F54DE-9E4E-4355-B628-C90EB3A176E7}" destId="{1835B0FE-56F1-4DB9-AF78-94C4F8B8F121}" srcOrd="0" destOrd="0" presId="urn:microsoft.com/office/officeart/2011/layout/HexagonRadial"/>
    <dgm:cxn modelId="{498B0178-AB0D-43E8-BECC-C2831A923C07}" type="presParOf" srcId="{B6838F6B-026C-472D-BD03-7D1B13A40902}" destId="{39CC7C84-E7B7-454F-B99F-205FD0D9C620}" srcOrd="6" destOrd="0" presId="urn:microsoft.com/office/officeart/2011/layout/HexagonRadial"/>
    <dgm:cxn modelId="{FFA499DB-F7F4-42A5-AFEF-A388240704BB}" type="presParOf" srcId="{B6838F6B-026C-472D-BD03-7D1B13A40902}" destId="{B1345B92-3D97-420E-8D98-9D57BCA4AAEE}" srcOrd="7" destOrd="0" presId="urn:microsoft.com/office/officeart/2011/layout/HexagonRadial"/>
    <dgm:cxn modelId="{2F3B5CF3-BAA3-46CB-B590-39CFE029A30E}" type="presParOf" srcId="{B1345B92-3D97-420E-8D98-9D57BCA4AAEE}" destId="{E48E022A-669B-4FE6-BD59-209A9B691A8B}" srcOrd="0" destOrd="0" presId="urn:microsoft.com/office/officeart/2011/layout/HexagonRadial"/>
    <dgm:cxn modelId="{318DCBED-E6A4-4932-B309-281D8C7D04AC}" type="presParOf" srcId="{B6838F6B-026C-472D-BD03-7D1B13A40902}" destId="{EEBFACDE-73A9-42F7-A1EF-E6B85B1E8454}" srcOrd="8" destOrd="0" presId="urn:microsoft.com/office/officeart/2011/layout/HexagonRadial"/>
    <dgm:cxn modelId="{65ED43B8-20FB-485A-81BA-F5A2ED52E64C}" type="presParOf" srcId="{B6838F6B-026C-472D-BD03-7D1B13A40902}" destId="{F10FA15D-25EE-4D7C-8EC2-A3B371ED5D1B}" srcOrd="9" destOrd="0" presId="urn:microsoft.com/office/officeart/2011/layout/HexagonRadial"/>
    <dgm:cxn modelId="{8E477AE2-7770-4FF2-95D1-DFE6E8FDF773}" type="presParOf" srcId="{F10FA15D-25EE-4D7C-8EC2-A3B371ED5D1B}" destId="{84FC2557-94DE-4C49-B88E-7886106E72ED}" srcOrd="0" destOrd="0" presId="urn:microsoft.com/office/officeart/2011/layout/HexagonRadial"/>
    <dgm:cxn modelId="{E95312C5-78E6-4218-A887-D461AEDFF998}" type="presParOf" srcId="{B6838F6B-026C-472D-BD03-7D1B13A40902}" destId="{7CC6B62D-145D-423E-AAAE-CC99FF95E8DE}" srcOrd="10" destOrd="0" presId="urn:microsoft.com/office/officeart/2011/layout/HexagonRadial"/>
    <dgm:cxn modelId="{9372FB61-3711-4063-BF88-0670E7B5CB20}" type="presParOf" srcId="{B6838F6B-026C-472D-BD03-7D1B13A40902}" destId="{3D474C8C-47E5-4270-987E-1DDAFAE9E339}" srcOrd="11" destOrd="0" presId="urn:microsoft.com/office/officeart/2011/layout/HexagonRadial"/>
    <dgm:cxn modelId="{F0FC8B13-37A6-49AF-9B99-DDF8177B5B06}" type="presParOf" srcId="{3D474C8C-47E5-4270-987E-1DDAFAE9E339}" destId="{34F77D7E-FAC3-478A-8613-CF7544C1ABEF}" srcOrd="0" destOrd="0" presId="urn:microsoft.com/office/officeart/2011/layout/HexagonRadial"/>
    <dgm:cxn modelId="{2D686451-89B9-4858-A19B-EF6F51B1A839}" type="presParOf" srcId="{B6838F6B-026C-472D-BD03-7D1B13A40902}" destId="{24B2346A-94EF-4B0B-93CB-2B761A2FB6D0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5377FE-F1F2-4864-87CE-40CEBDE0582B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BC363C-570B-4ECD-A36B-F18D4D8BB2A2}">
      <dgm:prSet phldrT="[Text]"/>
      <dgm:spPr/>
      <dgm:t>
        <a:bodyPr/>
        <a:lstStyle/>
        <a:p>
          <a:r>
            <a:rPr lang="en-GB" b="1" dirty="0">
              <a:latin typeface="Arial" panose="020B0604020202020204" pitchFamily="34" charset="0"/>
            </a:rPr>
            <a:t>PEER-REVIEW SYSTEM</a:t>
          </a:r>
          <a:endParaRPr lang="en-US" dirty="0"/>
        </a:p>
      </dgm:t>
    </dgm:pt>
    <dgm:pt modelId="{2E4DCB84-F3F8-43A5-82E0-4D2C0E031806}" type="parTrans" cxnId="{DFFA8509-CABF-4FF7-AC5B-73E32E17BDC2}">
      <dgm:prSet/>
      <dgm:spPr/>
      <dgm:t>
        <a:bodyPr/>
        <a:lstStyle/>
        <a:p>
          <a:endParaRPr lang="en-US"/>
        </a:p>
      </dgm:t>
    </dgm:pt>
    <dgm:pt modelId="{6BB26BEC-4762-46F1-82E9-297242B14115}" type="sibTrans" cxnId="{DFFA8509-CABF-4FF7-AC5B-73E32E17BDC2}">
      <dgm:prSet/>
      <dgm:spPr/>
      <dgm:t>
        <a:bodyPr/>
        <a:lstStyle/>
        <a:p>
          <a:endParaRPr lang="en-US"/>
        </a:p>
      </dgm:t>
    </dgm:pt>
    <dgm:pt modelId="{B7416476-47D1-42EF-8C02-9FCA1D30AC00}">
      <dgm:prSet phldrT="[Text]"/>
      <dgm:spPr/>
      <dgm:t>
        <a:bodyPr/>
        <a:lstStyle/>
        <a:p>
          <a:endParaRPr lang="en-US" dirty="0"/>
        </a:p>
      </dgm:t>
    </dgm:pt>
    <dgm:pt modelId="{FC23E2F4-CB6D-4E78-8651-EAB6AD490847}" type="parTrans" cxnId="{3F8E77EE-4BB0-4C79-83D4-3D03DE24F531}">
      <dgm:prSet/>
      <dgm:spPr/>
      <dgm:t>
        <a:bodyPr/>
        <a:lstStyle/>
        <a:p>
          <a:endParaRPr lang="en-US"/>
        </a:p>
      </dgm:t>
    </dgm:pt>
    <dgm:pt modelId="{0E070679-DD72-40DC-BBDF-CAB8BBFF9C35}" type="sibTrans" cxnId="{3F8E77EE-4BB0-4C79-83D4-3D03DE24F531}">
      <dgm:prSet/>
      <dgm:spPr/>
      <dgm:t>
        <a:bodyPr/>
        <a:lstStyle/>
        <a:p>
          <a:endParaRPr lang="en-US"/>
        </a:p>
      </dgm:t>
    </dgm:pt>
    <dgm:pt modelId="{5A1D17A9-CBB7-45FB-81F4-A5CE955004F9}">
      <dgm:prSet phldrT="[Text]"/>
      <dgm:spPr/>
      <dgm:t>
        <a:bodyPr/>
        <a:lstStyle/>
        <a:p>
          <a:r>
            <a:rPr lang="en-GB" b="1" dirty="0">
              <a:latin typeface="Arial" panose="020B0604020202020204" pitchFamily="34" charset="0"/>
            </a:rPr>
            <a:t>STREAMLINING: PROCESSES, ENTRY POINTS, STANDARDS &amp; PRACTICES</a:t>
          </a:r>
          <a:endParaRPr lang="en-US" dirty="0"/>
        </a:p>
      </dgm:t>
    </dgm:pt>
    <dgm:pt modelId="{7AFDD72C-1C57-4DEE-B32C-F33F51DD12F7}" type="parTrans" cxnId="{5A25CB36-B217-49FB-84B9-52FAA4E14069}">
      <dgm:prSet/>
      <dgm:spPr/>
      <dgm:t>
        <a:bodyPr/>
        <a:lstStyle/>
        <a:p>
          <a:endParaRPr lang="en-US"/>
        </a:p>
      </dgm:t>
    </dgm:pt>
    <dgm:pt modelId="{CBC93F6C-833C-4FC8-95F8-63B033BA7637}" type="sibTrans" cxnId="{5A25CB36-B217-49FB-84B9-52FAA4E14069}">
      <dgm:prSet/>
      <dgm:spPr/>
      <dgm:t>
        <a:bodyPr/>
        <a:lstStyle/>
        <a:p>
          <a:endParaRPr lang="en-US"/>
        </a:p>
      </dgm:t>
    </dgm:pt>
    <dgm:pt modelId="{E89950EC-F464-4204-8C64-6835F99589AE}">
      <dgm:prSet phldrT="[Text]"/>
      <dgm:spPr/>
      <dgm:t>
        <a:bodyPr/>
        <a:lstStyle/>
        <a:p>
          <a:endParaRPr lang="en-US" dirty="0"/>
        </a:p>
      </dgm:t>
    </dgm:pt>
    <dgm:pt modelId="{9DDFD86F-1026-4169-A1E4-76165C069FB0}" type="parTrans" cxnId="{AC981F77-4741-43D5-975D-C453C95BD09E}">
      <dgm:prSet/>
      <dgm:spPr/>
      <dgm:t>
        <a:bodyPr/>
        <a:lstStyle/>
        <a:p>
          <a:endParaRPr lang="en-US"/>
        </a:p>
      </dgm:t>
    </dgm:pt>
    <dgm:pt modelId="{FF3B48F7-2166-4F0B-B2E3-728BE64FB95B}" type="sibTrans" cxnId="{AC981F77-4741-43D5-975D-C453C95BD09E}">
      <dgm:prSet/>
      <dgm:spPr/>
      <dgm:t>
        <a:bodyPr/>
        <a:lstStyle/>
        <a:p>
          <a:endParaRPr lang="en-US"/>
        </a:p>
      </dgm:t>
    </dgm:pt>
    <dgm:pt modelId="{83574F3C-F5F9-4C33-B871-B417AE0CD662}">
      <dgm:prSet phldrT="[Text]"/>
      <dgm:spPr/>
      <dgm:t>
        <a:bodyPr/>
        <a:lstStyle/>
        <a:p>
          <a:r>
            <a:rPr lang="en-GB" b="1" dirty="0">
              <a:latin typeface="Arial" panose="020B0604020202020204" pitchFamily="34" charset="0"/>
            </a:rPr>
            <a:t>CONTEXT, EXPECTATIONS &amp; NEEDS HAVE EVOLVED</a:t>
          </a:r>
          <a:endParaRPr lang="en-US" dirty="0"/>
        </a:p>
      </dgm:t>
    </dgm:pt>
    <dgm:pt modelId="{535CAEDF-023D-4E3E-9E60-45F402AE4586}" type="parTrans" cxnId="{D6363813-44AE-4119-BB55-EA4B3DD577EF}">
      <dgm:prSet/>
      <dgm:spPr/>
      <dgm:t>
        <a:bodyPr/>
        <a:lstStyle/>
        <a:p>
          <a:endParaRPr lang="en-US"/>
        </a:p>
      </dgm:t>
    </dgm:pt>
    <dgm:pt modelId="{8493E42B-E47A-49DB-A9FA-59486B01EE58}" type="sibTrans" cxnId="{D6363813-44AE-4119-BB55-EA4B3DD577EF}">
      <dgm:prSet/>
      <dgm:spPr/>
      <dgm:t>
        <a:bodyPr/>
        <a:lstStyle/>
        <a:p>
          <a:endParaRPr lang="en-US"/>
        </a:p>
      </dgm:t>
    </dgm:pt>
    <dgm:pt modelId="{4B01220B-478E-414D-8CA4-6ACAE8539A2B}">
      <dgm:prSet phldrT="[Text]"/>
      <dgm:spPr/>
      <dgm:t>
        <a:bodyPr/>
        <a:lstStyle/>
        <a:p>
          <a:endParaRPr lang="en-US" dirty="0"/>
        </a:p>
      </dgm:t>
    </dgm:pt>
    <dgm:pt modelId="{336DB754-BA83-46E1-99DA-BECF7099BD52}" type="parTrans" cxnId="{EAFE2994-2ABD-42FD-974E-ACD09BB86AD3}">
      <dgm:prSet/>
      <dgm:spPr/>
      <dgm:t>
        <a:bodyPr/>
        <a:lstStyle/>
        <a:p>
          <a:endParaRPr lang="en-US"/>
        </a:p>
      </dgm:t>
    </dgm:pt>
    <dgm:pt modelId="{E2376910-2F7F-438F-BB6C-8FF7EC97579C}" type="sibTrans" cxnId="{EAFE2994-2ABD-42FD-974E-ACD09BB86AD3}">
      <dgm:prSet/>
      <dgm:spPr/>
      <dgm:t>
        <a:bodyPr/>
        <a:lstStyle/>
        <a:p>
          <a:endParaRPr lang="en-US"/>
        </a:p>
      </dgm:t>
    </dgm:pt>
    <dgm:pt modelId="{2B47DE88-C3CE-4552-B79D-4B3C16393153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</a:rPr>
            <a:t>Peer-review was a widespread approach to internal justice systems in 60s / 70s</a:t>
          </a:r>
        </a:p>
      </dgm:t>
    </dgm:pt>
    <dgm:pt modelId="{5EB0E26C-4B51-4C21-B136-CB941DCF5B9B}" type="parTrans" cxnId="{B931309D-5192-42B1-A8C9-91918FDDC950}">
      <dgm:prSet/>
      <dgm:spPr/>
      <dgm:t>
        <a:bodyPr/>
        <a:lstStyle/>
        <a:p>
          <a:endParaRPr lang="en-US"/>
        </a:p>
      </dgm:t>
    </dgm:pt>
    <dgm:pt modelId="{A5D7D2F4-67AA-4581-AB7F-57D0039EC026}" type="sibTrans" cxnId="{B931309D-5192-42B1-A8C9-91918FDDC950}">
      <dgm:prSet/>
      <dgm:spPr/>
      <dgm:t>
        <a:bodyPr/>
        <a:lstStyle/>
        <a:p>
          <a:endParaRPr lang="en-US"/>
        </a:p>
      </dgm:t>
    </dgm:pt>
    <dgm:pt modelId="{07FB6676-8F6E-421A-BE82-5A963395D22C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</a:rPr>
            <a:t>Requires volunteers </a:t>
          </a:r>
          <a:br>
            <a:rPr lang="en-GB" dirty="0">
              <a:latin typeface="Arial" panose="020B0604020202020204" pitchFamily="34" charset="0"/>
            </a:rPr>
          </a:br>
          <a:r>
            <a:rPr lang="en-GB" dirty="0">
              <a:latin typeface="Arial" panose="020B0604020202020204" pitchFamily="34" charset="0"/>
            </a:rPr>
            <a:t>– varied levels of competence, expertise &amp; (dis)comfort in role</a:t>
          </a:r>
        </a:p>
      </dgm:t>
    </dgm:pt>
    <dgm:pt modelId="{C8BA4CA7-8AE2-448F-8C0A-928AC0DA1D0E}" type="parTrans" cxnId="{6C64E08B-98C2-4ED3-B5FC-1D13EEB6A22A}">
      <dgm:prSet/>
      <dgm:spPr/>
      <dgm:t>
        <a:bodyPr/>
        <a:lstStyle/>
        <a:p>
          <a:endParaRPr lang="en-US"/>
        </a:p>
      </dgm:t>
    </dgm:pt>
    <dgm:pt modelId="{A8076C5F-228C-4EA1-99FB-4951DCAEA38B}" type="sibTrans" cxnId="{6C64E08B-98C2-4ED3-B5FC-1D13EEB6A22A}">
      <dgm:prSet/>
      <dgm:spPr/>
      <dgm:t>
        <a:bodyPr/>
        <a:lstStyle/>
        <a:p>
          <a:endParaRPr lang="en-US"/>
        </a:p>
      </dgm:t>
    </dgm:pt>
    <dgm:pt modelId="{ABBE0AF9-9C98-45B2-92DE-C35586A3BA87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</a:rPr>
            <a:t>Has functioned throughout the years since CERN is not a very litigious organisation in nature</a:t>
          </a:r>
        </a:p>
      </dgm:t>
    </dgm:pt>
    <dgm:pt modelId="{3F71D55B-D71C-4EBA-B3CB-D569F6B51FB0}" type="parTrans" cxnId="{C0EAF22F-80AB-4014-8B80-CD8E2D856A1C}">
      <dgm:prSet/>
      <dgm:spPr/>
      <dgm:t>
        <a:bodyPr/>
        <a:lstStyle/>
        <a:p>
          <a:endParaRPr lang="en-US"/>
        </a:p>
      </dgm:t>
    </dgm:pt>
    <dgm:pt modelId="{13F730B3-2F19-4A56-BDDE-6096FB767C26}" type="sibTrans" cxnId="{C0EAF22F-80AB-4014-8B80-CD8E2D856A1C}">
      <dgm:prSet/>
      <dgm:spPr/>
      <dgm:t>
        <a:bodyPr/>
        <a:lstStyle/>
        <a:p>
          <a:endParaRPr lang="en-US"/>
        </a:p>
      </dgm:t>
    </dgm:pt>
    <dgm:pt modelId="{B6FEA55B-6057-4A33-9FBE-B22D83C6A213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</a:rPr>
            <a:t>Confusing landscape to anyone wishing to exercise their rights and to address misconduct (formal, informal, multiple entry points, lack of holistic approach leading to potential oversights)</a:t>
          </a:r>
        </a:p>
      </dgm:t>
    </dgm:pt>
    <dgm:pt modelId="{A91951DB-9301-4241-857A-E862A4A7F8DA}" type="parTrans" cxnId="{29186D0B-5D6F-491A-8DE9-592C0ADE3561}">
      <dgm:prSet/>
      <dgm:spPr/>
      <dgm:t>
        <a:bodyPr/>
        <a:lstStyle/>
        <a:p>
          <a:endParaRPr lang="en-US"/>
        </a:p>
      </dgm:t>
    </dgm:pt>
    <dgm:pt modelId="{9B4548B0-A443-4D10-BE18-4689789D2A08}" type="sibTrans" cxnId="{29186D0B-5D6F-491A-8DE9-592C0ADE3561}">
      <dgm:prSet/>
      <dgm:spPr/>
      <dgm:t>
        <a:bodyPr/>
        <a:lstStyle/>
        <a:p>
          <a:endParaRPr lang="en-US"/>
        </a:p>
      </dgm:t>
    </dgm:pt>
    <dgm:pt modelId="{A377E9C8-EDAC-445F-A418-EB60F9477F8A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</a:rPr>
            <a:t>Risk of inconsistency in investigations due to lack of common standards/protocol</a:t>
          </a:r>
        </a:p>
      </dgm:t>
    </dgm:pt>
    <dgm:pt modelId="{C26C44C8-29D6-4EE3-A536-844FEB65EC81}" type="parTrans" cxnId="{22A998EA-2AFD-4E64-A38B-AC1A04C52E88}">
      <dgm:prSet/>
      <dgm:spPr/>
      <dgm:t>
        <a:bodyPr/>
        <a:lstStyle/>
        <a:p>
          <a:endParaRPr lang="en-US"/>
        </a:p>
      </dgm:t>
    </dgm:pt>
    <dgm:pt modelId="{F72239BD-5249-4035-8FC5-F000B312DEB9}" type="sibTrans" cxnId="{22A998EA-2AFD-4E64-A38B-AC1A04C52E88}">
      <dgm:prSet/>
      <dgm:spPr/>
      <dgm:t>
        <a:bodyPr/>
        <a:lstStyle/>
        <a:p>
          <a:endParaRPr lang="en-US"/>
        </a:p>
      </dgm:t>
    </dgm:pt>
    <dgm:pt modelId="{8C730195-21FC-4EC3-88A9-AE7B6C21876A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</a:rPr>
            <a:t>Clarification of scope of bodies; plenty of pre-analysis, possible repetition of investigation</a:t>
          </a:r>
        </a:p>
      </dgm:t>
    </dgm:pt>
    <dgm:pt modelId="{990AEBAD-CE48-49DA-8EEA-28F8C58105DF}" type="parTrans" cxnId="{55E33A89-FECD-4347-A5B2-5B0B89641A86}">
      <dgm:prSet/>
      <dgm:spPr/>
      <dgm:t>
        <a:bodyPr/>
        <a:lstStyle/>
        <a:p>
          <a:endParaRPr lang="en-US"/>
        </a:p>
      </dgm:t>
    </dgm:pt>
    <dgm:pt modelId="{AD6D7437-6B73-4C67-B8DD-3FDA8810BCB6}" type="sibTrans" cxnId="{55E33A89-FECD-4347-A5B2-5B0B89641A86}">
      <dgm:prSet/>
      <dgm:spPr/>
      <dgm:t>
        <a:bodyPr/>
        <a:lstStyle/>
        <a:p>
          <a:endParaRPr lang="en-US"/>
        </a:p>
      </dgm:t>
    </dgm:pt>
    <dgm:pt modelId="{10D825D5-3CCA-478E-A1DA-3D5F4EEECD0C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</a:rPr>
            <a:t>General trend shifting to a more professionalized approach</a:t>
          </a:r>
        </a:p>
      </dgm:t>
    </dgm:pt>
    <dgm:pt modelId="{954BFA27-84A1-4F0E-AA58-7C772513308A}" type="parTrans" cxnId="{742F3314-1627-46B6-9D1B-80C9DAFB1CCB}">
      <dgm:prSet/>
      <dgm:spPr/>
      <dgm:t>
        <a:bodyPr/>
        <a:lstStyle/>
        <a:p>
          <a:endParaRPr lang="en-US"/>
        </a:p>
      </dgm:t>
    </dgm:pt>
    <dgm:pt modelId="{40125F4F-3781-4215-A495-4D08C0A2A9BF}" type="sibTrans" cxnId="{742F3314-1627-46B6-9D1B-80C9DAFB1CCB}">
      <dgm:prSet/>
      <dgm:spPr/>
      <dgm:t>
        <a:bodyPr/>
        <a:lstStyle/>
        <a:p>
          <a:endParaRPr lang="en-US"/>
        </a:p>
      </dgm:t>
    </dgm:pt>
    <dgm:pt modelId="{B1CA4C88-CB90-48FF-9AC8-E6EA64BF2A9E}">
      <dgm:prSet/>
      <dgm:spPr/>
      <dgm:t>
        <a:bodyPr/>
        <a:lstStyle/>
        <a:p>
          <a:endParaRPr lang="en-GB" dirty="0">
            <a:latin typeface="Arial" panose="020B0604020202020204" pitchFamily="34" charset="0"/>
          </a:endParaRPr>
        </a:p>
      </dgm:t>
    </dgm:pt>
    <dgm:pt modelId="{261847B1-F899-41D0-986F-7BA45D2C0ADD}" type="parTrans" cxnId="{CAAA2C23-1B7D-41F1-B7A7-FB753ED35557}">
      <dgm:prSet/>
      <dgm:spPr/>
      <dgm:t>
        <a:bodyPr/>
        <a:lstStyle/>
        <a:p>
          <a:endParaRPr lang="en-US"/>
        </a:p>
      </dgm:t>
    </dgm:pt>
    <dgm:pt modelId="{0C4BDEC7-74F0-4D82-900B-2A10FC8B1BBD}" type="sibTrans" cxnId="{CAAA2C23-1B7D-41F1-B7A7-FB753ED35557}">
      <dgm:prSet/>
      <dgm:spPr/>
      <dgm:t>
        <a:bodyPr/>
        <a:lstStyle/>
        <a:p>
          <a:endParaRPr lang="en-US"/>
        </a:p>
      </dgm:t>
    </dgm:pt>
    <dgm:pt modelId="{94921167-DB8B-471F-A1BC-F209B8AA92A5}">
      <dgm:prSet/>
      <dgm:spPr/>
      <dgm:t>
        <a:bodyPr/>
        <a:lstStyle/>
        <a:p>
          <a:endParaRPr lang="en-GB" dirty="0">
            <a:latin typeface="Arial" panose="020B0604020202020204" pitchFamily="34" charset="0"/>
          </a:endParaRPr>
        </a:p>
      </dgm:t>
    </dgm:pt>
    <dgm:pt modelId="{C9B4801A-FA9F-423C-A157-F6D755D38355}" type="parTrans" cxnId="{56DC0210-608C-401C-A3FC-5C5663C51DF3}">
      <dgm:prSet/>
      <dgm:spPr/>
      <dgm:t>
        <a:bodyPr/>
        <a:lstStyle/>
        <a:p>
          <a:endParaRPr lang="en-US"/>
        </a:p>
      </dgm:t>
    </dgm:pt>
    <dgm:pt modelId="{8AAADB2C-2829-486E-AFA3-7EC6312858C1}" type="sibTrans" cxnId="{56DC0210-608C-401C-A3FC-5C5663C51DF3}">
      <dgm:prSet/>
      <dgm:spPr/>
      <dgm:t>
        <a:bodyPr/>
        <a:lstStyle/>
        <a:p>
          <a:endParaRPr lang="en-US"/>
        </a:p>
      </dgm:t>
    </dgm:pt>
    <dgm:pt modelId="{1B7B175C-8FF2-4648-AA9E-E0212ECD1A2D}">
      <dgm:prSet/>
      <dgm:spPr/>
      <dgm:t>
        <a:bodyPr/>
        <a:lstStyle/>
        <a:p>
          <a:endParaRPr lang="en-GB" dirty="0">
            <a:latin typeface="Arial" panose="020B0604020202020204" pitchFamily="34" charset="0"/>
          </a:endParaRPr>
        </a:p>
      </dgm:t>
    </dgm:pt>
    <dgm:pt modelId="{068062CD-70AD-4DD2-9F0A-C0FD60EC1B6D}" type="parTrans" cxnId="{00CF5AFF-B167-46FB-98C0-A08D7733297D}">
      <dgm:prSet/>
      <dgm:spPr/>
      <dgm:t>
        <a:bodyPr/>
        <a:lstStyle/>
        <a:p>
          <a:endParaRPr lang="en-US"/>
        </a:p>
      </dgm:t>
    </dgm:pt>
    <dgm:pt modelId="{55914EC1-AD8F-4C50-A991-64AC96237854}" type="sibTrans" cxnId="{00CF5AFF-B167-46FB-98C0-A08D7733297D}">
      <dgm:prSet/>
      <dgm:spPr/>
      <dgm:t>
        <a:bodyPr/>
        <a:lstStyle/>
        <a:p>
          <a:endParaRPr lang="en-US"/>
        </a:p>
      </dgm:t>
    </dgm:pt>
    <dgm:pt modelId="{1392B532-288C-4E2D-ACBC-A362B0D6A829}">
      <dgm:prSet/>
      <dgm:spPr/>
      <dgm:t>
        <a:bodyPr/>
        <a:lstStyle/>
        <a:p>
          <a:endParaRPr lang="en-GB" dirty="0">
            <a:latin typeface="Arial" panose="020B0604020202020204" pitchFamily="34" charset="0"/>
          </a:endParaRPr>
        </a:p>
      </dgm:t>
    </dgm:pt>
    <dgm:pt modelId="{D519EF3A-6F9F-440C-97C2-4986A1DB0EAA}" type="parTrans" cxnId="{0874122F-8D33-4E7B-B81F-D9ADB1F30BB4}">
      <dgm:prSet/>
      <dgm:spPr/>
      <dgm:t>
        <a:bodyPr/>
        <a:lstStyle/>
        <a:p>
          <a:endParaRPr lang="en-US"/>
        </a:p>
      </dgm:t>
    </dgm:pt>
    <dgm:pt modelId="{FDEFB0AF-FFFE-4ED1-9B89-02FFDEE21DCD}" type="sibTrans" cxnId="{0874122F-8D33-4E7B-B81F-D9ADB1F30BB4}">
      <dgm:prSet/>
      <dgm:spPr/>
      <dgm:t>
        <a:bodyPr/>
        <a:lstStyle/>
        <a:p>
          <a:endParaRPr lang="en-US"/>
        </a:p>
      </dgm:t>
    </dgm:pt>
    <dgm:pt modelId="{C56688CE-8321-4D4C-86E8-7C41DE80EB14}" type="pres">
      <dgm:prSet presAssocID="{DE5377FE-F1F2-4864-87CE-40CEBDE0582B}" presName="linearFlow" presStyleCnt="0">
        <dgm:presLayoutVars>
          <dgm:dir/>
          <dgm:animLvl val="lvl"/>
          <dgm:resizeHandles/>
        </dgm:presLayoutVars>
      </dgm:prSet>
      <dgm:spPr/>
    </dgm:pt>
    <dgm:pt modelId="{60C39D33-15E9-443C-A978-4F7B81D4C5DE}" type="pres">
      <dgm:prSet presAssocID="{30BC363C-570B-4ECD-A36B-F18D4D8BB2A2}" presName="compositeNode" presStyleCnt="0">
        <dgm:presLayoutVars>
          <dgm:bulletEnabled val="1"/>
        </dgm:presLayoutVars>
      </dgm:prSet>
      <dgm:spPr/>
    </dgm:pt>
    <dgm:pt modelId="{57796BEE-5C9E-42FE-86EB-9B0B89C8E16A}" type="pres">
      <dgm:prSet presAssocID="{30BC363C-570B-4ECD-A36B-F18D4D8BB2A2}" presName="image" presStyleLbl="fgImgPlac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 outline"/>
        </a:ext>
      </dgm:extLst>
    </dgm:pt>
    <dgm:pt modelId="{768AF6D9-51A9-403F-BD72-3D89B06651ED}" type="pres">
      <dgm:prSet presAssocID="{30BC363C-570B-4ECD-A36B-F18D4D8BB2A2}" presName="childNode" presStyleLbl="node1" presStyleIdx="0" presStyleCnt="3" custLinFactNeighborX="-2388" custLinFactNeighborY="883">
        <dgm:presLayoutVars>
          <dgm:bulletEnabled val="1"/>
        </dgm:presLayoutVars>
      </dgm:prSet>
      <dgm:spPr/>
    </dgm:pt>
    <dgm:pt modelId="{9EF21507-9152-49F6-B1DE-DE0DCF66BAA9}" type="pres">
      <dgm:prSet presAssocID="{30BC363C-570B-4ECD-A36B-F18D4D8BB2A2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5083478E-242E-4E29-B91A-16B70C862F17}" type="pres">
      <dgm:prSet presAssocID="{6BB26BEC-4762-46F1-82E9-297242B14115}" presName="sibTrans" presStyleCnt="0"/>
      <dgm:spPr/>
    </dgm:pt>
    <dgm:pt modelId="{75F4ED5A-1BF2-4024-ADD3-F83A503F601F}" type="pres">
      <dgm:prSet presAssocID="{5A1D17A9-CBB7-45FB-81F4-A5CE955004F9}" presName="compositeNode" presStyleCnt="0">
        <dgm:presLayoutVars>
          <dgm:bulletEnabled val="1"/>
        </dgm:presLayoutVars>
      </dgm:prSet>
      <dgm:spPr/>
    </dgm:pt>
    <dgm:pt modelId="{8F8BFB8B-50AE-4C0C-90D4-8A09993E3409}" type="pres">
      <dgm:prSet presAssocID="{5A1D17A9-CBB7-45FB-81F4-A5CE955004F9}" presName="image" presStyleLbl="fgImgPlac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orkflow outline"/>
        </a:ext>
      </dgm:extLst>
    </dgm:pt>
    <dgm:pt modelId="{7E754213-6013-4CA8-B532-3B1D9CE698CA}" type="pres">
      <dgm:prSet presAssocID="{5A1D17A9-CBB7-45FB-81F4-A5CE955004F9}" presName="childNode" presStyleLbl="node1" presStyleIdx="1" presStyleCnt="3">
        <dgm:presLayoutVars>
          <dgm:bulletEnabled val="1"/>
        </dgm:presLayoutVars>
      </dgm:prSet>
      <dgm:spPr/>
    </dgm:pt>
    <dgm:pt modelId="{D92CE2DA-4F72-4B62-9C77-396FDE673707}" type="pres">
      <dgm:prSet presAssocID="{5A1D17A9-CBB7-45FB-81F4-A5CE955004F9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99DBDCD8-92DA-4A63-AF82-75BF671141BF}" type="pres">
      <dgm:prSet presAssocID="{CBC93F6C-833C-4FC8-95F8-63B033BA7637}" presName="sibTrans" presStyleCnt="0"/>
      <dgm:spPr/>
    </dgm:pt>
    <dgm:pt modelId="{03F8C3F1-1AC8-432E-ABA8-DBA501C140DE}" type="pres">
      <dgm:prSet presAssocID="{83574F3C-F5F9-4C33-B871-B417AE0CD662}" presName="compositeNode" presStyleCnt="0">
        <dgm:presLayoutVars>
          <dgm:bulletEnabled val="1"/>
        </dgm:presLayoutVars>
      </dgm:prSet>
      <dgm:spPr/>
    </dgm:pt>
    <dgm:pt modelId="{9AC6471E-A948-4761-ACF3-AC2A44926884}" type="pres">
      <dgm:prSet presAssocID="{83574F3C-F5F9-4C33-B871-B417AE0CD662}" presName="image" presStyleLbl="fgImgPlac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 male outline"/>
        </a:ext>
      </dgm:extLst>
    </dgm:pt>
    <dgm:pt modelId="{BAED76E4-F3F5-4F2B-A54B-8D752B09E985}" type="pres">
      <dgm:prSet presAssocID="{83574F3C-F5F9-4C33-B871-B417AE0CD662}" presName="childNode" presStyleLbl="node1" presStyleIdx="2" presStyleCnt="3">
        <dgm:presLayoutVars>
          <dgm:bulletEnabled val="1"/>
        </dgm:presLayoutVars>
      </dgm:prSet>
      <dgm:spPr/>
    </dgm:pt>
    <dgm:pt modelId="{04562B85-2345-4F66-B7FA-F869C477F06D}" type="pres">
      <dgm:prSet presAssocID="{83574F3C-F5F9-4C33-B871-B417AE0CD662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DFFA8509-CABF-4FF7-AC5B-73E32E17BDC2}" srcId="{DE5377FE-F1F2-4864-87CE-40CEBDE0582B}" destId="{30BC363C-570B-4ECD-A36B-F18D4D8BB2A2}" srcOrd="0" destOrd="0" parTransId="{2E4DCB84-F3F8-43A5-82E0-4D2C0E031806}" sibTransId="{6BB26BEC-4762-46F1-82E9-297242B14115}"/>
    <dgm:cxn modelId="{29186D0B-5D6F-491A-8DE9-592C0ADE3561}" srcId="{E89950EC-F464-4204-8C64-6835F99589AE}" destId="{B6FEA55B-6057-4A33-9FBE-B22D83C6A213}" srcOrd="0" destOrd="0" parTransId="{A91951DB-9301-4241-857A-E862A4A7F8DA}" sibTransId="{9B4548B0-A443-4D10-BE18-4689789D2A08}"/>
    <dgm:cxn modelId="{25C7E50D-C736-4847-80AF-7AF27016A40A}" type="presOf" srcId="{83574F3C-F5F9-4C33-B871-B417AE0CD662}" destId="{04562B85-2345-4F66-B7FA-F869C477F06D}" srcOrd="0" destOrd="0" presId="urn:microsoft.com/office/officeart/2005/8/layout/hList2"/>
    <dgm:cxn modelId="{56DC0210-608C-401C-A3FC-5C5663C51DF3}" srcId="{B7416476-47D1-42EF-8C02-9FCA1D30AC00}" destId="{94921167-DB8B-471F-A1BC-F209B8AA92A5}" srcOrd="3" destOrd="0" parTransId="{C9B4801A-FA9F-423C-A157-F6D755D38355}" sibTransId="{8AAADB2C-2829-486E-AFA3-7EC6312858C1}"/>
    <dgm:cxn modelId="{CCD19010-6780-4D4F-80C5-077F72D4BE89}" type="presOf" srcId="{94921167-DB8B-471F-A1BC-F209B8AA92A5}" destId="{768AF6D9-51A9-403F-BD72-3D89B06651ED}" srcOrd="0" destOrd="4" presId="urn:microsoft.com/office/officeart/2005/8/layout/hList2"/>
    <dgm:cxn modelId="{D6363813-44AE-4119-BB55-EA4B3DD577EF}" srcId="{DE5377FE-F1F2-4864-87CE-40CEBDE0582B}" destId="{83574F3C-F5F9-4C33-B871-B417AE0CD662}" srcOrd="2" destOrd="0" parTransId="{535CAEDF-023D-4E3E-9E60-45F402AE4586}" sibTransId="{8493E42B-E47A-49DB-A9FA-59486B01EE58}"/>
    <dgm:cxn modelId="{742F3314-1627-46B6-9D1B-80C9DAFB1CCB}" srcId="{4B01220B-478E-414D-8CA4-6ACAE8539A2B}" destId="{10D825D5-3CCA-478E-A1DA-3D5F4EEECD0C}" srcOrd="0" destOrd="0" parTransId="{954BFA27-84A1-4F0E-AA58-7C772513308A}" sibTransId="{40125F4F-3781-4215-A495-4D08C0A2A9BF}"/>
    <dgm:cxn modelId="{B7A86820-A5A0-41A4-B09C-0DB4D30A63BD}" type="presOf" srcId="{E89950EC-F464-4204-8C64-6835F99589AE}" destId="{7E754213-6013-4CA8-B532-3B1D9CE698CA}" srcOrd="0" destOrd="0" presId="urn:microsoft.com/office/officeart/2005/8/layout/hList2"/>
    <dgm:cxn modelId="{CAAA2C23-1B7D-41F1-B7A7-FB753ED35557}" srcId="{B7416476-47D1-42EF-8C02-9FCA1D30AC00}" destId="{B1CA4C88-CB90-48FF-9AC8-E6EA64BF2A9E}" srcOrd="1" destOrd="0" parTransId="{261847B1-F899-41D0-986F-7BA45D2C0ADD}" sibTransId="{0C4BDEC7-74F0-4D82-900B-2A10FC8B1BBD}"/>
    <dgm:cxn modelId="{F82E5726-9CE7-48C2-8A3B-45DAA0CC16DA}" type="presOf" srcId="{2B47DE88-C3CE-4552-B79D-4B3C16393153}" destId="{768AF6D9-51A9-403F-BD72-3D89B06651ED}" srcOrd="0" destOrd="1" presId="urn:microsoft.com/office/officeart/2005/8/layout/hList2"/>
    <dgm:cxn modelId="{8C6A7F26-0C7C-4314-96DA-C4E0B8710A9D}" type="presOf" srcId="{10D825D5-3CCA-478E-A1DA-3D5F4EEECD0C}" destId="{BAED76E4-F3F5-4F2B-A54B-8D752B09E985}" srcOrd="0" destOrd="1" presId="urn:microsoft.com/office/officeart/2005/8/layout/hList2"/>
    <dgm:cxn modelId="{0874122F-8D33-4E7B-B81F-D9ADB1F30BB4}" srcId="{E89950EC-F464-4204-8C64-6835F99589AE}" destId="{1392B532-288C-4E2D-ACBC-A362B0D6A829}" srcOrd="3" destOrd="0" parTransId="{D519EF3A-6F9F-440C-97C2-4986A1DB0EAA}" sibTransId="{FDEFB0AF-FFFE-4ED1-9B89-02FFDEE21DCD}"/>
    <dgm:cxn modelId="{C0EAF22F-80AB-4014-8B80-CD8E2D856A1C}" srcId="{B7416476-47D1-42EF-8C02-9FCA1D30AC00}" destId="{ABBE0AF9-9C98-45B2-92DE-C35586A3BA87}" srcOrd="4" destOrd="0" parTransId="{3F71D55B-D71C-4EBA-B3CB-D569F6B51FB0}" sibTransId="{13F730B3-2F19-4A56-BDDE-6096FB767C26}"/>
    <dgm:cxn modelId="{5A25CB36-B217-49FB-84B9-52FAA4E14069}" srcId="{DE5377FE-F1F2-4864-87CE-40CEBDE0582B}" destId="{5A1D17A9-CBB7-45FB-81F4-A5CE955004F9}" srcOrd="1" destOrd="0" parTransId="{7AFDD72C-1C57-4DEE-B32C-F33F51DD12F7}" sibTransId="{CBC93F6C-833C-4FC8-95F8-63B033BA7637}"/>
    <dgm:cxn modelId="{9CDC5E3B-A6CD-4C0D-A38F-B6A1D9E90A2D}" type="presOf" srcId="{B7416476-47D1-42EF-8C02-9FCA1D30AC00}" destId="{768AF6D9-51A9-403F-BD72-3D89B06651ED}" srcOrd="0" destOrd="0" presId="urn:microsoft.com/office/officeart/2005/8/layout/hList2"/>
    <dgm:cxn modelId="{2F986640-7A93-4937-BC37-EC4BA9E94472}" type="presOf" srcId="{30BC363C-570B-4ECD-A36B-F18D4D8BB2A2}" destId="{9EF21507-9152-49F6-B1DE-DE0DCF66BAA9}" srcOrd="0" destOrd="0" presId="urn:microsoft.com/office/officeart/2005/8/layout/hList2"/>
    <dgm:cxn modelId="{A0997945-3FF4-4D18-9C68-215BE0BCDECB}" type="presOf" srcId="{A377E9C8-EDAC-445F-A418-EB60F9477F8A}" destId="{7E754213-6013-4CA8-B532-3B1D9CE698CA}" srcOrd="0" destOrd="3" presId="urn:microsoft.com/office/officeart/2005/8/layout/hList2"/>
    <dgm:cxn modelId="{67BC664D-BEA3-4FF0-936D-3A76229B952B}" type="presOf" srcId="{DE5377FE-F1F2-4864-87CE-40CEBDE0582B}" destId="{C56688CE-8321-4D4C-86E8-7C41DE80EB14}" srcOrd="0" destOrd="0" presId="urn:microsoft.com/office/officeart/2005/8/layout/hList2"/>
    <dgm:cxn modelId="{580B4676-350F-4098-A2B9-249878D467B2}" type="presOf" srcId="{4B01220B-478E-414D-8CA4-6ACAE8539A2B}" destId="{BAED76E4-F3F5-4F2B-A54B-8D752B09E985}" srcOrd="0" destOrd="0" presId="urn:microsoft.com/office/officeart/2005/8/layout/hList2"/>
    <dgm:cxn modelId="{AC981F77-4741-43D5-975D-C453C95BD09E}" srcId="{5A1D17A9-CBB7-45FB-81F4-A5CE955004F9}" destId="{E89950EC-F464-4204-8C64-6835F99589AE}" srcOrd="0" destOrd="0" parTransId="{9DDFD86F-1026-4169-A1E4-76165C069FB0}" sibTransId="{FF3B48F7-2166-4F0B-B2E3-728BE64FB95B}"/>
    <dgm:cxn modelId="{9C78D059-8F4E-4094-A93A-130744FDB456}" type="presOf" srcId="{B6FEA55B-6057-4A33-9FBE-B22D83C6A213}" destId="{7E754213-6013-4CA8-B532-3B1D9CE698CA}" srcOrd="0" destOrd="1" presId="urn:microsoft.com/office/officeart/2005/8/layout/hList2"/>
    <dgm:cxn modelId="{55E33A89-FECD-4347-A5B2-5B0B89641A86}" srcId="{E89950EC-F464-4204-8C64-6835F99589AE}" destId="{8C730195-21FC-4EC3-88A9-AE7B6C21876A}" srcOrd="4" destOrd="0" parTransId="{990AEBAD-CE48-49DA-8EEA-28F8C58105DF}" sibTransId="{AD6D7437-6B73-4C67-B8DD-3FDA8810BCB6}"/>
    <dgm:cxn modelId="{6C64E08B-98C2-4ED3-B5FC-1D13EEB6A22A}" srcId="{B7416476-47D1-42EF-8C02-9FCA1D30AC00}" destId="{07FB6676-8F6E-421A-BE82-5A963395D22C}" srcOrd="2" destOrd="0" parTransId="{C8BA4CA7-8AE2-448F-8C0A-928AC0DA1D0E}" sibTransId="{A8076C5F-228C-4EA1-99FB-4951DCAEA38B}"/>
    <dgm:cxn modelId="{BD90AB8C-493A-4C9F-BEE6-7423736DD9A3}" type="presOf" srcId="{1392B532-288C-4E2D-ACBC-A362B0D6A829}" destId="{7E754213-6013-4CA8-B532-3B1D9CE698CA}" srcOrd="0" destOrd="4" presId="urn:microsoft.com/office/officeart/2005/8/layout/hList2"/>
    <dgm:cxn modelId="{EAFE2994-2ABD-42FD-974E-ACD09BB86AD3}" srcId="{83574F3C-F5F9-4C33-B871-B417AE0CD662}" destId="{4B01220B-478E-414D-8CA4-6ACAE8539A2B}" srcOrd="0" destOrd="0" parTransId="{336DB754-BA83-46E1-99DA-BECF7099BD52}" sibTransId="{E2376910-2F7F-438F-BB6C-8FF7EC97579C}"/>
    <dgm:cxn modelId="{B931309D-5192-42B1-A8C9-91918FDDC950}" srcId="{B7416476-47D1-42EF-8C02-9FCA1D30AC00}" destId="{2B47DE88-C3CE-4552-B79D-4B3C16393153}" srcOrd="0" destOrd="0" parTransId="{5EB0E26C-4B51-4C21-B136-CB941DCF5B9B}" sibTransId="{A5D7D2F4-67AA-4581-AB7F-57D0039EC026}"/>
    <dgm:cxn modelId="{BB76EEA2-ABD1-4457-B570-EDE9E51C7402}" type="presOf" srcId="{1B7B175C-8FF2-4648-AA9E-E0212ECD1A2D}" destId="{7E754213-6013-4CA8-B532-3B1D9CE698CA}" srcOrd="0" destOrd="2" presId="urn:microsoft.com/office/officeart/2005/8/layout/hList2"/>
    <dgm:cxn modelId="{833C49AE-1A81-4C6A-9433-78F83271CD3E}" type="presOf" srcId="{07FB6676-8F6E-421A-BE82-5A963395D22C}" destId="{768AF6D9-51A9-403F-BD72-3D89B06651ED}" srcOrd="0" destOrd="3" presId="urn:microsoft.com/office/officeart/2005/8/layout/hList2"/>
    <dgm:cxn modelId="{81E5E7BC-9853-4ACC-BECA-16901E4A3110}" type="presOf" srcId="{B1CA4C88-CB90-48FF-9AC8-E6EA64BF2A9E}" destId="{768AF6D9-51A9-403F-BD72-3D89B06651ED}" srcOrd="0" destOrd="2" presId="urn:microsoft.com/office/officeart/2005/8/layout/hList2"/>
    <dgm:cxn modelId="{80AAF4D2-7239-4DA9-84A7-04F92712EFA8}" type="presOf" srcId="{8C730195-21FC-4EC3-88A9-AE7B6C21876A}" destId="{7E754213-6013-4CA8-B532-3B1D9CE698CA}" srcOrd="0" destOrd="5" presId="urn:microsoft.com/office/officeart/2005/8/layout/hList2"/>
    <dgm:cxn modelId="{22A998EA-2AFD-4E64-A38B-AC1A04C52E88}" srcId="{E89950EC-F464-4204-8C64-6835F99589AE}" destId="{A377E9C8-EDAC-445F-A418-EB60F9477F8A}" srcOrd="2" destOrd="0" parTransId="{C26C44C8-29D6-4EE3-A536-844FEB65EC81}" sibTransId="{F72239BD-5249-4035-8FC5-F000B312DEB9}"/>
    <dgm:cxn modelId="{3F8E77EE-4BB0-4C79-83D4-3D03DE24F531}" srcId="{30BC363C-570B-4ECD-A36B-F18D4D8BB2A2}" destId="{B7416476-47D1-42EF-8C02-9FCA1D30AC00}" srcOrd="0" destOrd="0" parTransId="{FC23E2F4-CB6D-4E78-8651-EAB6AD490847}" sibTransId="{0E070679-DD72-40DC-BBDF-CAB8BBFF9C35}"/>
    <dgm:cxn modelId="{86DBABF0-1041-4C8C-AA9F-6050C76156AF}" type="presOf" srcId="{ABBE0AF9-9C98-45B2-92DE-C35586A3BA87}" destId="{768AF6D9-51A9-403F-BD72-3D89B06651ED}" srcOrd="0" destOrd="5" presId="urn:microsoft.com/office/officeart/2005/8/layout/hList2"/>
    <dgm:cxn modelId="{008DEEF6-074E-4404-9584-D71A85845AE8}" type="presOf" srcId="{5A1D17A9-CBB7-45FB-81F4-A5CE955004F9}" destId="{D92CE2DA-4F72-4B62-9C77-396FDE673707}" srcOrd="0" destOrd="0" presId="urn:microsoft.com/office/officeart/2005/8/layout/hList2"/>
    <dgm:cxn modelId="{00CF5AFF-B167-46FB-98C0-A08D7733297D}" srcId="{E89950EC-F464-4204-8C64-6835F99589AE}" destId="{1B7B175C-8FF2-4648-AA9E-E0212ECD1A2D}" srcOrd="1" destOrd="0" parTransId="{068062CD-70AD-4DD2-9F0A-C0FD60EC1B6D}" sibTransId="{55914EC1-AD8F-4C50-A991-64AC96237854}"/>
    <dgm:cxn modelId="{789150BF-4996-4314-A004-A15D123F45D8}" type="presParOf" srcId="{C56688CE-8321-4D4C-86E8-7C41DE80EB14}" destId="{60C39D33-15E9-443C-A978-4F7B81D4C5DE}" srcOrd="0" destOrd="0" presId="urn:microsoft.com/office/officeart/2005/8/layout/hList2"/>
    <dgm:cxn modelId="{1AE14770-00B9-4328-812E-C5BD452FADEF}" type="presParOf" srcId="{60C39D33-15E9-443C-A978-4F7B81D4C5DE}" destId="{57796BEE-5C9E-42FE-86EB-9B0B89C8E16A}" srcOrd="0" destOrd="0" presId="urn:microsoft.com/office/officeart/2005/8/layout/hList2"/>
    <dgm:cxn modelId="{60FCD5C9-85F3-4CE2-9D84-E0EE206114C1}" type="presParOf" srcId="{60C39D33-15E9-443C-A978-4F7B81D4C5DE}" destId="{768AF6D9-51A9-403F-BD72-3D89B06651ED}" srcOrd="1" destOrd="0" presId="urn:microsoft.com/office/officeart/2005/8/layout/hList2"/>
    <dgm:cxn modelId="{4EB39931-125C-4B2E-9488-4C4C60D220E1}" type="presParOf" srcId="{60C39D33-15E9-443C-A978-4F7B81D4C5DE}" destId="{9EF21507-9152-49F6-B1DE-DE0DCF66BAA9}" srcOrd="2" destOrd="0" presId="urn:microsoft.com/office/officeart/2005/8/layout/hList2"/>
    <dgm:cxn modelId="{B9AD0EB9-08E0-42BE-AAAD-6CF893131E90}" type="presParOf" srcId="{C56688CE-8321-4D4C-86E8-7C41DE80EB14}" destId="{5083478E-242E-4E29-B91A-16B70C862F17}" srcOrd="1" destOrd="0" presId="urn:microsoft.com/office/officeart/2005/8/layout/hList2"/>
    <dgm:cxn modelId="{9B6EC99E-C8B0-4D67-8E6C-633EAF0DD80B}" type="presParOf" srcId="{C56688CE-8321-4D4C-86E8-7C41DE80EB14}" destId="{75F4ED5A-1BF2-4024-ADD3-F83A503F601F}" srcOrd="2" destOrd="0" presId="urn:microsoft.com/office/officeart/2005/8/layout/hList2"/>
    <dgm:cxn modelId="{29E44502-E26C-42DE-921A-D57159FE8D50}" type="presParOf" srcId="{75F4ED5A-1BF2-4024-ADD3-F83A503F601F}" destId="{8F8BFB8B-50AE-4C0C-90D4-8A09993E3409}" srcOrd="0" destOrd="0" presId="urn:microsoft.com/office/officeart/2005/8/layout/hList2"/>
    <dgm:cxn modelId="{D3B4C7F9-ED62-49D9-B581-553F59EA5CBB}" type="presParOf" srcId="{75F4ED5A-1BF2-4024-ADD3-F83A503F601F}" destId="{7E754213-6013-4CA8-B532-3B1D9CE698CA}" srcOrd="1" destOrd="0" presId="urn:microsoft.com/office/officeart/2005/8/layout/hList2"/>
    <dgm:cxn modelId="{81982003-971F-40E6-8FC8-3E60D5533892}" type="presParOf" srcId="{75F4ED5A-1BF2-4024-ADD3-F83A503F601F}" destId="{D92CE2DA-4F72-4B62-9C77-396FDE673707}" srcOrd="2" destOrd="0" presId="urn:microsoft.com/office/officeart/2005/8/layout/hList2"/>
    <dgm:cxn modelId="{F13A629D-6428-4E25-A3B6-B482FD139E73}" type="presParOf" srcId="{C56688CE-8321-4D4C-86E8-7C41DE80EB14}" destId="{99DBDCD8-92DA-4A63-AF82-75BF671141BF}" srcOrd="3" destOrd="0" presId="urn:microsoft.com/office/officeart/2005/8/layout/hList2"/>
    <dgm:cxn modelId="{04A8C125-C5C6-4CFB-8080-527F99B29795}" type="presParOf" srcId="{C56688CE-8321-4D4C-86E8-7C41DE80EB14}" destId="{03F8C3F1-1AC8-432E-ABA8-DBA501C140DE}" srcOrd="4" destOrd="0" presId="urn:microsoft.com/office/officeart/2005/8/layout/hList2"/>
    <dgm:cxn modelId="{1D847653-ECDA-408C-9FA9-8260AB08BC70}" type="presParOf" srcId="{03F8C3F1-1AC8-432E-ABA8-DBA501C140DE}" destId="{9AC6471E-A948-4761-ACF3-AC2A44926884}" srcOrd="0" destOrd="0" presId="urn:microsoft.com/office/officeart/2005/8/layout/hList2"/>
    <dgm:cxn modelId="{D78B22DB-A926-4E8B-A140-FD4FA82E4464}" type="presParOf" srcId="{03F8C3F1-1AC8-432E-ABA8-DBA501C140DE}" destId="{BAED76E4-F3F5-4F2B-A54B-8D752B09E985}" srcOrd="1" destOrd="0" presId="urn:microsoft.com/office/officeart/2005/8/layout/hList2"/>
    <dgm:cxn modelId="{D8F3D5AE-9C4D-491A-B9A1-CAD155B4B6A6}" type="presParOf" srcId="{03F8C3F1-1AC8-432E-ABA8-DBA501C140DE}" destId="{04562B85-2345-4F66-B7FA-F869C477F06D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D5902F-F0AF-4D50-AAD7-93921A3B4F62}">
      <dsp:nvSpPr>
        <dsp:cNvPr id="0" name=""/>
        <dsp:cNvSpPr/>
      </dsp:nvSpPr>
      <dsp:spPr>
        <a:xfrm>
          <a:off x="4558274" y="1460075"/>
          <a:ext cx="1855819" cy="1605358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550" b="1" kern="1200" dirty="0">
              <a:solidFill>
                <a:schemeClr val="bg1"/>
              </a:solidFill>
            </a:rPr>
            <a:t>Independence</a:t>
          </a:r>
        </a:p>
      </dsp:txBody>
      <dsp:txXfrm>
        <a:off x="4865809" y="1726105"/>
        <a:ext cx="1240749" cy="1073298"/>
      </dsp:txXfrm>
    </dsp:sp>
    <dsp:sp modelId="{86DE056D-163C-4137-9B27-EC5F4A7D6242}">
      <dsp:nvSpPr>
        <dsp:cNvPr id="0" name=""/>
        <dsp:cNvSpPr/>
      </dsp:nvSpPr>
      <dsp:spPr>
        <a:xfrm>
          <a:off x="5720373" y="692019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59EBEA-9BFA-4919-9999-06CA57ED8D7D}">
      <dsp:nvSpPr>
        <dsp:cNvPr id="0" name=""/>
        <dsp:cNvSpPr/>
      </dsp:nvSpPr>
      <dsp:spPr>
        <a:xfrm>
          <a:off x="4729222" y="0"/>
          <a:ext cx="1520830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50" b="1" kern="1200" dirty="0"/>
            <a:t>Impartiality</a:t>
          </a:r>
        </a:p>
      </dsp:txBody>
      <dsp:txXfrm>
        <a:off x="4981256" y="218039"/>
        <a:ext cx="1016762" cy="879619"/>
      </dsp:txXfrm>
    </dsp:sp>
    <dsp:sp modelId="{1835B0FE-56F1-4DB9-AF78-94C4F8B8F121}">
      <dsp:nvSpPr>
        <dsp:cNvPr id="0" name=""/>
        <dsp:cNvSpPr/>
      </dsp:nvSpPr>
      <dsp:spPr>
        <a:xfrm>
          <a:off x="6537556" y="1819889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CEDFF-AA64-4D62-BAAC-4F10CAA9194C}">
      <dsp:nvSpPr>
        <dsp:cNvPr id="0" name=""/>
        <dsp:cNvSpPr/>
      </dsp:nvSpPr>
      <dsp:spPr>
        <a:xfrm>
          <a:off x="6124000" y="809242"/>
          <a:ext cx="1520830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b="1" kern="1200" dirty="0" err="1"/>
            <a:t>Confidential</a:t>
          </a:r>
          <a:endParaRPr lang="en-US" sz="1500" b="1" kern="1200" dirty="0"/>
        </a:p>
      </dsp:txBody>
      <dsp:txXfrm>
        <a:off x="6376034" y="1027281"/>
        <a:ext cx="1016762" cy="879619"/>
      </dsp:txXfrm>
    </dsp:sp>
    <dsp:sp modelId="{E48E022A-669B-4FE6-BD59-209A9B691A8B}">
      <dsp:nvSpPr>
        <dsp:cNvPr id="0" name=""/>
        <dsp:cNvSpPr/>
      </dsp:nvSpPr>
      <dsp:spPr>
        <a:xfrm>
          <a:off x="5969888" y="3093042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CC7C84-E7B7-454F-B99F-205FD0D9C620}">
      <dsp:nvSpPr>
        <dsp:cNvPr id="0" name=""/>
        <dsp:cNvSpPr/>
      </dsp:nvSpPr>
      <dsp:spPr>
        <a:xfrm>
          <a:off x="6124000" y="2400117"/>
          <a:ext cx="1520830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Collegiality</a:t>
          </a:r>
        </a:p>
      </dsp:txBody>
      <dsp:txXfrm>
        <a:off x="6376034" y="2618156"/>
        <a:ext cx="1016762" cy="879619"/>
      </dsp:txXfrm>
    </dsp:sp>
    <dsp:sp modelId="{84FC2557-94DE-4C49-B88E-7886106E72ED}">
      <dsp:nvSpPr>
        <dsp:cNvPr id="0" name=""/>
        <dsp:cNvSpPr/>
      </dsp:nvSpPr>
      <dsp:spPr>
        <a:xfrm>
          <a:off x="4561728" y="3225200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BFACDE-73A9-42F7-A1EF-E6B85B1E8454}">
      <dsp:nvSpPr>
        <dsp:cNvPr id="0" name=""/>
        <dsp:cNvSpPr/>
      </dsp:nvSpPr>
      <dsp:spPr>
        <a:xfrm>
          <a:off x="4729222" y="3210264"/>
          <a:ext cx="1520830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b="1" kern="1200" dirty="0"/>
            <a:t>Advisory</a:t>
          </a:r>
          <a:endParaRPr lang="en-US" sz="1600" b="1" kern="1200" dirty="0"/>
        </a:p>
      </dsp:txBody>
      <dsp:txXfrm>
        <a:off x="4981256" y="3428303"/>
        <a:ext cx="1016762" cy="879619"/>
      </dsp:txXfrm>
    </dsp:sp>
    <dsp:sp modelId="{34F77D7E-FAC3-478A-8613-CF7544C1ABEF}">
      <dsp:nvSpPr>
        <dsp:cNvPr id="0" name=""/>
        <dsp:cNvSpPr/>
      </dsp:nvSpPr>
      <dsp:spPr>
        <a:xfrm>
          <a:off x="3731163" y="2097783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C6B62D-145D-423E-AAAE-CC99FF95E8DE}">
      <dsp:nvSpPr>
        <dsp:cNvPr id="0" name=""/>
        <dsp:cNvSpPr/>
      </dsp:nvSpPr>
      <dsp:spPr>
        <a:xfrm>
          <a:off x="3327968" y="2401022"/>
          <a:ext cx="1520830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b="1" kern="1200" dirty="0"/>
            <a:t>Rules of </a:t>
          </a:r>
          <a:r>
            <a:rPr lang="fr-CH" sz="1600" b="1" kern="1200" dirty="0" err="1"/>
            <a:t>procedure</a:t>
          </a:r>
          <a:endParaRPr lang="en-US" sz="1600" b="1" kern="1200" dirty="0"/>
        </a:p>
      </dsp:txBody>
      <dsp:txXfrm>
        <a:off x="3580002" y="2619061"/>
        <a:ext cx="1016762" cy="879619"/>
      </dsp:txXfrm>
    </dsp:sp>
    <dsp:sp modelId="{24B2346A-94EF-4B0B-93CB-2B761A2FB6D0}">
      <dsp:nvSpPr>
        <dsp:cNvPr id="0" name=""/>
        <dsp:cNvSpPr/>
      </dsp:nvSpPr>
      <dsp:spPr>
        <a:xfrm>
          <a:off x="3327968" y="807431"/>
          <a:ext cx="1520830" cy="131569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b="1" kern="1200" dirty="0"/>
            <a:t>Due Process</a:t>
          </a:r>
          <a:endParaRPr lang="en-US" sz="1600" b="1" kern="1200" dirty="0"/>
        </a:p>
      </dsp:txBody>
      <dsp:txXfrm>
        <a:off x="3580002" y="1025470"/>
        <a:ext cx="1016762" cy="8796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F21507-9152-49F6-B1DE-DE0DCF66BAA9}">
      <dsp:nvSpPr>
        <dsp:cNvPr id="0" name=""/>
        <dsp:cNvSpPr/>
      </dsp:nvSpPr>
      <dsp:spPr>
        <a:xfrm rot="16200000">
          <a:off x="-1682820" y="2538083"/>
          <a:ext cx="3861688" cy="39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5290" bIns="0" numCol="1" spcCol="1270" anchor="t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Arial" panose="020B0604020202020204" pitchFamily="34" charset="0"/>
            </a:rPr>
            <a:t>PEER-REVIEW SYSTEM</a:t>
          </a:r>
          <a:endParaRPr lang="en-US" sz="1400" kern="1200" dirty="0"/>
        </a:p>
      </dsp:txBody>
      <dsp:txXfrm>
        <a:off x="-1682820" y="2538083"/>
        <a:ext cx="3861688" cy="391509"/>
      </dsp:txXfrm>
    </dsp:sp>
    <dsp:sp modelId="{768AF6D9-51A9-403F-BD72-3D89B06651ED}">
      <dsp:nvSpPr>
        <dsp:cNvPr id="0" name=""/>
        <dsp:cNvSpPr/>
      </dsp:nvSpPr>
      <dsp:spPr>
        <a:xfrm>
          <a:off x="397209" y="837092"/>
          <a:ext cx="1950132" cy="3861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345290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>
              <a:latin typeface="Arial" panose="020B0604020202020204" pitchFamily="34" charset="0"/>
            </a:rPr>
            <a:t>Peer-review was a widespread approach to internal justice systems in 60s / 70s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100" kern="1200" dirty="0">
            <a:latin typeface="Arial" panose="020B0604020202020204" pitchFamily="34" charset="0"/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>
              <a:latin typeface="Arial" panose="020B0604020202020204" pitchFamily="34" charset="0"/>
            </a:rPr>
            <a:t>Requires volunteers </a:t>
          </a:r>
          <a:br>
            <a:rPr lang="en-GB" sz="1100" kern="1200" dirty="0">
              <a:latin typeface="Arial" panose="020B0604020202020204" pitchFamily="34" charset="0"/>
            </a:rPr>
          </a:br>
          <a:r>
            <a:rPr lang="en-GB" sz="1100" kern="1200" dirty="0">
              <a:latin typeface="Arial" panose="020B0604020202020204" pitchFamily="34" charset="0"/>
            </a:rPr>
            <a:t>– varied levels of competence, expertise &amp; (dis)comfort in role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100" kern="1200" dirty="0">
            <a:latin typeface="Arial" panose="020B0604020202020204" pitchFamily="34" charset="0"/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>
              <a:latin typeface="Arial" panose="020B0604020202020204" pitchFamily="34" charset="0"/>
            </a:rPr>
            <a:t>Has functioned throughout the years since CERN is not a very litigious organisation in nature</a:t>
          </a:r>
        </a:p>
      </dsp:txBody>
      <dsp:txXfrm>
        <a:off x="397209" y="837092"/>
        <a:ext cx="1950132" cy="3861688"/>
      </dsp:txXfrm>
    </dsp:sp>
    <dsp:sp modelId="{57796BEE-5C9E-42FE-86EB-9B0B89C8E16A}">
      <dsp:nvSpPr>
        <dsp:cNvPr id="0" name=""/>
        <dsp:cNvSpPr/>
      </dsp:nvSpPr>
      <dsp:spPr>
        <a:xfrm>
          <a:off x="52268" y="286200"/>
          <a:ext cx="783018" cy="7830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2CE2DA-4F72-4B62-9C77-396FDE673707}">
      <dsp:nvSpPr>
        <dsp:cNvPr id="0" name=""/>
        <dsp:cNvSpPr/>
      </dsp:nvSpPr>
      <dsp:spPr>
        <a:xfrm rot="16200000">
          <a:off x="1158089" y="2538083"/>
          <a:ext cx="3861688" cy="39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5290" bIns="0" numCol="1" spcCol="1270" anchor="t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Arial" panose="020B0604020202020204" pitchFamily="34" charset="0"/>
            </a:rPr>
            <a:t>STREAMLINING: PROCESSES, ENTRY POINTS, STANDARDS &amp; PRACTICES</a:t>
          </a:r>
          <a:endParaRPr lang="en-US" sz="1400" kern="1200" dirty="0"/>
        </a:p>
      </dsp:txBody>
      <dsp:txXfrm>
        <a:off x="1158089" y="2538083"/>
        <a:ext cx="3861688" cy="391509"/>
      </dsp:txXfrm>
    </dsp:sp>
    <dsp:sp modelId="{7E754213-6013-4CA8-B532-3B1D9CE698CA}">
      <dsp:nvSpPr>
        <dsp:cNvPr id="0" name=""/>
        <dsp:cNvSpPr/>
      </dsp:nvSpPr>
      <dsp:spPr>
        <a:xfrm>
          <a:off x="3284688" y="802993"/>
          <a:ext cx="1950132" cy="3861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345290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>
              <a:latin typeface="Arial" panose="020B0604020202020204" pitchFamily="34" charset="0"/>
            </a:rPr>
            <a:t>Confusing landscape to anyone wishing to exercise their rights and to address misconduct (formal, informal, multiple entry points, lack of holistic approach leading to potential oversights)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100" kern="1200" dirty="0">
            <a:latin typeface="Arial" panose="020B0604020202020204" pitchFamily="34" charset="0"/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>
              <a:latin typeface="Arial" panose="020B0604020202020204" pitchFamily="34" charset="0"/>
            </a:rPr>
            <a:t>Risk of inconsistency in investigations due to lack of common standards/protocol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100" kern="1200" dirty="0">
            <a:latin typeface="Arial" panose="020B0604020202020204" pitchFamily="34" charset="0"/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>
              <a:latin typeface="Arial" panose="020B0604020202020204" pitchFamily="34" charset="0"/>
            </a:rPr>
            <a:t>Clarification of scope of bodies; plenty of pre-analysis, possible repetition of investigation</a:t>
          </a:r>
        </a:p>
      </dsp:txBody>
      <dsp:txXfrm>
        <a:off x="3284688" y="802993"/>
        <a:ext cx="1950132" cy="3861688"/>
      </dsp:txXfrm>
    </dsp:sp>
    <dsp:sp modelId="{8F8BFB8B-50AE-4C0C-90D4-8A09993E3409}">
      <dsp:nvSpPr>
        <dsp:cNvPr id="0" name=""/>
        <dsp:cNvSpPr/>
      </dsp:nvSpPr>
      <dsp:spPr>
        <a:xfrm>
          <a:off x="2893179" y="286200"/>
          <a:ext cx="783018" cy="78301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562B85-2345-4F66-B7FA-F869C477F06D}">
      <dsp:nvSpPr>
        <dsp:cNvPr id="0" name=""/>
        <dsp:cNvSpPr/>
      </dsp:nvSpPr>
      <dsp:spPr>
        <a:xfrm rot="16200000">
          <a:off x="3998999" y="2538083"/>
          <a:ext cx="3861688" cy="39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5290" bIns="0" numCol="1" spcCol="1270" anchor="t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Arial" panose="020B0604020202020204" pitchFamily="34" charset="0"/>
            </a:rPr>
            <a:t>CONTEXT, EXPECTATIONS &amp; NEEDS HAVE EVOLVED</a:t>
          </a:r>
          <a:endParaRPr lang="en-US" sz="1400" kern="1200" dirty="0"/>
        </a:p>
      </dsp:txBody>
      <dsp:txXfrm>
        <a:off x="3998999" y="2538083"/>
        <a:ext cx="3861688" cy="391509"/>
      </dsp:txXfrm>
    </dsp:sp>
    <dsp:sp modelId="{BAED76E4-F3F5-4F2B-A54B-8D752B09E985}">
      <dsp:nvSpPr>
        <dsp:cNvPr id="0" name=""/>
        <dsp:cNvSpPr/>
      </dsp:nvSpPr>
      <dsp:spPr>
        <a:xfrm>
          <a:off x="6125599" y="802993"/>
          <a:ext cx="1950132" cy="3861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345290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100" kern="1200" dirty="0">
              <a:latin typeface="Arial" panose="020B0604020202020204" pitchFamily="34" charset="0"/>
            </a:rPr>
            <a:t>General trend shifting to a more professionalized approach</a:t>
          </a:r>
        </a:p>
      </dsp:txBody>
      <dsp:txXfrm>
        <a:off x="6125599" y="802993"/>
        <a:ext cx="1950132" cy="3861688"/>
      </dsp:txXfrm>
    </dsp:sp>
    <dsp:sp modelId="{9AC6471E-A948-4761-ACF3-AC2A44926884}">
      <dsp:nvSpPr>
        <dsp:cNvPr id="0" name=""/>
        <dsp:cNvSpPr/>
      </dsp:nvSpPr>
      <dsp:spPr>
        <a:xfrm>
          <a:off x="5734089" y="286200"/>
          <a:ext cx="783018" cy="78301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AAED1186-D490-4EB2-B641-BCACD97D60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2D5A000-30F6-42EC-A34B-DE5E33C6B42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0E8A65EC-266B-4D42-BE8C-964672E83A4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61D9E08E-A7AF-4C68-8947-51E187E2580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fld id="{2002D7C2-9C16-4F9C-94C1-E6E5DDA9CA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28B6EF6-4693-444B-B0E5-72AA84F8C04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3F078E2-ED8F-4CAE-8C4C-47F30A0040E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66C6C56A-E3A2-DD00-5105-9B4F741382B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3975" y="514350"/>
            <a:ext cx="7026275" cy="3952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E10801A2-0F8F-4456-B796-AEE0E548225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464050"/>
            <a:ext cx="5745163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F0421E1E-C101-46CA-9A8C-A2C1E31B054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30F5A01B-98FF-4321-A167-9ECA95334F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01175"/>
            <a:ext cx="3113087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fld id="{AC9E7E4E-B71D-478A-A0D7-0BDE365FBFE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975" y="514350"/>
            <a:ext cx="7026275" cy="3952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C’est dans le cadre du soixante dixième anniversaire de l’Association du personnel que cette conférence est donnée. Plusieurs autres conférences auront lieu tout au long de cette année.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E7E4E-B71D-478A-A0D7-0BDE365FBFED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866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3CBF1-FC30-8558-CC83-70D993D9B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B522E0-4C1A-777A-CAD3-F570CF4CDF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53975" y="514350"/>
            <a:ext cx="7026275" cy="39528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B2C626-04EF-A376-5495-7B70FF3564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Pourquoi un système de justice interne performant est indispensable pour les membres du personnel du CERN ainsi que pour l’Organisation?</a:t>
            </a:r>
          </a:p>
          <a:p>
            <a:r>
              <a:rPr lang="fr-FR" dirty="0"/>
              <a:t>Quels sont les mécanismes existants, les améliorations possibles, les motivations et le statut de la réforme en cours?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DFCEC2-23DF-F679-EB66-A2EAA0F10F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E7E4E-B71D-478A-A0D7-0BDE365FBFED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77728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sanctions disciplinaires sont, selon la </a:t>
            </a:r>
          </a:p>
          <a:p>
            <a:r>
              <a:rPr lang="fr-FR" dirty="0"/>
              <a:t>gravité de l’infraction ou de la faute :  </a:t>
            </a:r>
          </a:p>
          <a:p>
            <a:r>
              <a:rPr lang="fr-FR" dirty="0"/>
              <a:t> l’avertissement ; </a:t>
            </a:r>
          </a:p>
          <a:p>
            <a:r>
              <a:rPr lang="fr-FR" dirty="0"/>
              <a:t> la réprimande ; </a:t>
            </a:r>
          </a:p>
          <a:p>
            <a:r>
              <a:rPr lang="fr-FR" dirty="0"/>
              <a:t> la suspension non rémunérée ni payée ne pouvant excéder six mois ; </a:t>
            </a:r>
          </a:p>
          <a:p>
            <a:r>
              <a:rPr lang="fr-FR" dirty="0"/>
              <a:t> l'ajustement à la baisse du traitement du titulaire ; </a:t>
            </a:r>
          </a:p>
          <a:p>
            <a:r>
              <a:rPr lang="fr-FR" dirty="0"/>
              <a:t> la rétrogradation ; </a:t>
            </a:r>
          </a:p>
          <a:p>
            <a:r>
              <a:rPr lang="fr-FR" dirty="0"/>
              <a:t> le licenciement.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E7E4E-B71D-478A-A0D7-0BDE365FBFE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3818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Advisory / consultative functions</a:t>
            </a:r>
          </a:p>
          <a:p>
            <a:r>
              <a:rPr lang="en-GB" dirty="0"/>
              <a:t>Compliance with mandate and rules of procedure </a:t>
            </a:r>
          </a:p>
          <a:p>
            <a:r>
              <a:rPr lang="en-GB" dirty="0"/>
              <a:t>Compliance with due process, with principles of adversarial proceedings and parties’ equality of arms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E7E4E-B71D-478A-A0D7-0BDE365FBFE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4774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E7E4E-B71D-478A-A0D7-0BDE365FBFE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089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5ED9D-F53B-8A66-9C54-3BF67C740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11EA57-D9E8-E274-61E3-F2E740958B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A0DACF-C0EC-0D1D-3715-951B115A6B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3D1E0B-0D5E-0191-1E0E-D7AB495A94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E7E4E-B71D-478A-A0D7-0BDE365FBFE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584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60B3F-0E1B-4BF4-E70B-E91B7C14F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A1560B-65BE-8B10-191D-E2F438347E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768696-21C0-8D8C-F4BF-73F7FCE89F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570BE-543C-2834-F14E-0F5E4B64F7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E7E4E-B71D-478A-A0D7-0BDE365FBFE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8890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FA4B8381-5720-5E0C-30D0-EE8821B7B8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8514"/>
            <a:ext cx="107852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464A46-B87D-0798-CA6B-8451609548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6062663"/>
            <a:ext cx="1111347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E7D6601-BC2C-6132-23BB-C59C2CF5BA6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78847" y="6369050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fld id="{A123D33D-6553-421A-9FCE-9FFE9A1EF4AC}" type="slidenum">
              <a:rPr lang="en-GB" altLang="en-US" sz="3200">
                <a:solidFill>
                  <a:srgbClr val="003466"/>
                </a:solidFill>
                <a:latin typeface="Calibri" panose="020F0502020204030204" pitchFamily="34" charset="0"/>
              </a:rPr>
              <a:pPr/>
              <a:t>‹#›</a:t>
            </a:fld>
            <a:endParaRPr lang="en-GB" altLang="en-US" sz="29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1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976086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0034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19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06B6CF07-6D1C-E9D9-92D7-23C7DF6A7A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8514"/>
            <a:ext cx="107852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4EEE85-BCD4-0CA6-401C-C1A9B75EC5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6062663"/>
            <a:ext cx="1111347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EE5544A-3B4D-7EC3-2F49-8279C1DA40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78847" y="6369050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fld id="{FB5C9D35-5BC5-4C82-949E-29C6BD3B71EA}" type="slidenum">
              <a:rPr lang="en-GB" altLang="en-US" sz="3200">
                <a:solidFill>
                  <a:srgbClr val="003466"/>
                </a:solidFill>
                <a:latin typeface="Calibri" panose="020F0502020204030204" pitchFamily="34" charset="0"/>
              </a:rPr>
              <a:pPr/>
              <a:t>‹#›</a:t>
            </a:fld>
            <a:endParaRPr lang="en-GB" altLang="en-US" sz="2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186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72A3FD6-2BDF-1CB4-1799-104806CB74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3963"/>
            <a:ext cx="1914769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57980AE1-8C7A-5A8E-3E46-F2EEBE09A5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14770" y="6273801"/>
            <a:ext cx="3317631" cy="646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ts val="0"/>
              </a:spcBef>
              <a:buClr>
                <a:srgbClr val="FF9900"/>
              </a:buClr>
              <a:buSzPct val="110000"/>
              <a:buFont typeface="Wingdings" panose="05000000000000000000" pitchFamily="2" charset="2"/>
              <a:buNone/>
              <a:defRPr/>
            </a:pPr>
            <a:r>
              <a:rPr lang="fr-CH" sz="1800" dirty="0">
                <a:solidFill>
                  <a:srgbClr val="003466"/>
                </a:solidFill>
              </a:rPr>
              <a:t>Staff</a:t>
            </a:r>
          </a:p>
          <a:p>
            <a:pPr eaLnBrk="1" hangingPunct="1">
              <a:spcBef>
                <a:spcPts val="0"/>
              </a:spcBef>
              <a:buClr>
                <a:srgbClr val="FF9900"/>
              </a:buClr>
              <a:buSzPct val="110000"/>
              <a:buFont typeface="Wingdings" panose="05000000000000000000" pitchFamily="2" charset="2"/>
              <a:buNone/>
              <a:defRPr/>
            </a:pPr>
            <a:r>
              <a:rPr lang="fr-CH" sz="1800" dirty="0">
                <a:solidFill>
                  <a:srgbClr val="003466"/>
                </a:solidFill>
              </a:rPr>
              <a:t>Association</a:t>
            </a:r>
            <a:endParaRPr lang="en-GB" sz="1800" dirty="0">
              <a:solidFill>
                <a:srgbClr val="003466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44891FA-3CCF-C7FF-68BB-A292BEFBF4DA}"/>
              </a:ext>
            </a:extLst>
          </p:cNvPr>
          <p:cNvSpPr>
            <a:spLocks noChangeAspect="1"/>
          </p:cNvSpPr>
          <p:nvPr userDrawn="1"/>
        </p:nvSpPr>
        <p:spPr>
          <a:xfrm>
            <a:off x="11183816" y="6303963"/>
            <a:ext cx="982785" cy="539750"/>
          </a:xfrm>
          <a:prstGeom prst="ellipse">
            <a:avLst/>
          </a:prstGeom>
          <a:noFill/>
          <a:ln>
            <a:solidFill>
              <a:srgbClr val="0099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9900"/>
              </a:buClr>
              <a:buSzPct val="110000"/>
              <a:buFont typeface="Wingdings" panose="05000000000000000000" pitchFamily="2" charset="2"/>
              <a:buNone/>
            </a:pPr>
            <a:fld id="{4F52D43B-B7A2-4E31-9BE2-4CF9756A90F0}" type="slidenum">
              <a:rPr lang="en-GB" altLang="en-US" sz="1800">
                <a:solidFill>
                  <a:srgbClr val="003466"/>
                </a:solidFill>
                <a:latin typeface="Calibri" panose="020F0502020204030204" pitchFamily="34" charset="0"/>
              </a:rPr>
              <a:pPr algn="ctr" eaLnBrk="1" hangingPunct="1">
                <a:buClr>
                  <a:srgbClr val="FF9900"/>
                </a:buClr>
                <a:buSzPct val="110000"/>
                <a:buFont typeface="Wingdings" panose="05000000000000000000" pitchFamily="2" charset="2"/>
                <a:buNone/>
              </a:pPr>
              <a:t>‹#›</a:t>
            </a:fld>
            <a:endParaRPr lang="en-GB" altLang="en-US" sz="1800">
              <a:solidFill>
                <a:srgbClr val="003466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694C92D-A11A-B0A9-8F1A-8A6E54D2B7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8514"/>
            <a:ext cx="107852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B93790-0D73-1ED5-1C7D-6530F934E63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6062663"/>
            <a:ext cx="1111347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0DA19AC-B66C-80D3-FF29-6CBBB4AD85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78847" y="6369050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fld id="{CAC6AFBD-BA38-4C05-99BB-B0DAEB04758E}" type="slidenum">
              <a:rPr lang="en-GB" altLang="en-US" sz="3200">
                <a:solidFill>
                  <a:srgbClr val="003466"/>
                </a:solidFill>
                <a:latin typeface="Calibri" panose="020F0502020204030204" pitchFamily="34" charset="0"/>
              </a:rPr>
              <a:pPr/>
              <a:t>‹#›</a:t>
            </a:fld>
            <a:endParaRPr lang="en-GB" altLang="en-US" sz="29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4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54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7C765A3-683C-3EC3-3EE8-258A1400B16A}"/>
              </a:ext>
            </a:extLst>
          </p:cNvPr>
          <p:cNvCxnSpPr/>
          <p:nvPr userDrawn="1"/>
        </p:nvCxnSpPr>
        <p:spPr>
          <a:xfrm>
            <a:off x="625231" y="1125538"/>
            <a:ext cx="10896601" cy="0"/>
          </a:xfrm>
          <a:prstGeom prst="line">
            <a:avLst/>
          </a:prstGeom>
          <a:ln w="31750">
            <a:solidFill>
              <a:srgbClr val="0099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>
            <a:extLst>
              <a:ext uri="{FF2B5EF4-FFF2-40B4-BE49-F238E27FC236}">
                <a16:creationId xmlns:a16="http://schemas.microsoft.com/office/drawing/2014/main" id="{963EAF6A-3625-747B-961F-E8337E40C5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8514"/>
            <a:ext cx="107852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10E72A-C17A-7A65-8011-C13C9A8D0EC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723" y="6062663"/>
            <a:ext cx="989427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FE2764F-6FDB-A48D-E955-80473BEFAE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78847" y="6369050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fld id="{EA7C676D-3D77-4262-AFA6-4E70D9A51CBE}" type="slidenum">
              <a:rPr lang="en-GB" altLang="en-US" sz="3200">
                <a:solidFill>
                  <a:srgbClr val="003466"/>
                </a:solidFill>
                <a:latin typeface="Calibri" panose="020F0502020204030204" pitchFamily="34" charset="0"/>
              </a:rPr>
              <a:pPr/>
              <a:t>‹#›</a:t>
            </a:fld>
            <a:endParaRPr lang="en-GB" altLang="en-US" sz="2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i="0" baseline="0"/>
            </a:lvl1pPr>
            <a:lvl2pPr marL="742950" indent="-285750">
              <a:buFont typeface="Arial" pitchFamily="34" charset="0"/>
              <a:buChar char="•"/>
              <a:defRPr b="1" i="0" baseline="0"/>
            </a:lvl2pPr>
            <a:lvl3pPr>
              <a:defRPr b="1" i="0" baseline="0"/>
            </a:lvl3pPr>
            <a:lvl4pPr>
              <a:defRPr b="1" i="0" baseline="0"/>
            </a:lvl4pPr>
            <a:lvl5pPr>
              <a:defRPr b="1" i="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 descr="A logo for a company&#10;&#10;Description automatically generated">
            <a:extLst>
              <a:ext uri="{FF2B5EF4-FFF2-40B4-BE49-F238E27FC236}">
                <a16:creationId xmlns:a16="http://schemas.microsoft.com/office/drawing/2014/main" id="{AE146B64-C6CD-DE30-9B05-39583737F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369" y="5960756"/>
            <a:ext cx="967509" cy="86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4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138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894B19C2-3BA5-CAF6-49C1-EAEACC9D08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8514"/>
            <a:ext cx="107852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5ADA3E68-4B18-C743-E506-0094A0E8AE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6062663"/>
            <a:ext cx="1111347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3014AC-27CB-4C09-7932-A5756C6DA19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78847" y="6369050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fld id="{9F90A518-97DB-4C83-B133-D989DA24C9EC}" type="slidenum">
              <a:rPr lang="en-GB" altLang="en-US" sz="3200">
                <a:solidFill>
                  <a:srgbClr val="003466"/>
                </a:solidFill>
                <a:latin typeface="Calibri" panose="020F0502020204030204" pitchFamily="34" charset="0"/>
              </a:rPr>
              <a:pPr/>
              <a:t>‹#›</a:t>
            </a:fld>
            <a:endParaRPr lang="en-GB" altLang="en-US" sz="2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95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38F9B6E6-8CF3-F080-01B8-DFC6E28AAC7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8514"/>
            <a:ext cx="107852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73FE2F8B-7831-37F0-CC19-0FD6289B3C2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6062663"/>
            <a:ext cx="1111347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23D63AD-95D8-E3DF-D40B-A9E9EA05C63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78847" y="6369050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fld id="{74C187BA-4424-43FE-8691-7DAF0E34DB03}" type="slidenum">
              <a:rPr lang="en-GB" altLang="en-US" sz="3200">
                <a:solidFill>
                  <a:srgbClr val="003466"/>
                </a:solidFill>
                <a:latin typeface="Calibri" panose="020F0502020204030204" pitchFamily="34" charset="0"/>
              </a:rPr>
              <a:pPr/>
              <a:t>‹#›</a:t>
            </a:fld>
            <a:endParaRPr lang="en-GB" altLang="en-US" sz="2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957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41EA9480-1EF6-9E54-8931-2D1A52B4FE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8514"/>
            <a:ext cx="107852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26777989-0A03-CBA5-4530-F55E6D75DA5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6062663"/>
            <a:ext cx="1111347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A99D360-8173-D6B7-A97A-62BB845076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78847" y="6369050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fld id="{2DA6DD07-4F84-4618-8814-641BE75EADBA}" type="slidenum">
              <a:rPr lang="en-GB" altLang="en-US" sz="3200">
                <a:solidFill>
                  <a:srgbClr val="003466"/>
                </a:solidFill>
                <a:latin typeface="Calibri" panose="020F0502020204030204" pitchFamily="34" charset="0"/>
              </a:rPr>
              <a:pPr/>
              <a:t>‹#›</a:t>
            </a:fld>
            <a:endParaRPr lang="en-GB" altLang="en-US" sz="2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08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85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ACACB8F-B580-FF8E-839E-59E0B4DC0A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8514"/>
            <a:ext cx="107852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8C9148A4-8E4D-35A7-DD7E-768E7CD6111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6062663"/>
            <a:ext cx="1111347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7398A4B-DAB4-5D51-B949-1261ADDD66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78847" y="6369050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fld id="{FB08D66F-A852-4D4E-807B-70C1BB6607AB}" type="slidenum">
              <a:rPr lang="en-GB" altLang="en-US" sz="3200">
                <a:solidFill>
                  <a:srgbClr val="003466"/>
                </a:solidFill>
                <a:latin typeface="Calibri" panose="020F0502020204030204" pitchFamily="34" charset="0"/>
              </a:rPr>
              <a:pPr/>
              <a:t>‹#›</a:t>
            </a:fld>
            <a:endParaRPr lang="en-GB" altLang="en-US" sz="2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6" y="273056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0006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B7BB3975-CEB6-6E7F-B415-BF564FC0BB1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8514"/>
            <a:ext cx="107852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FABFC325-60E2-8B05-81E6-58C50B36154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6062663"/>
            <a:ext cx="1111347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2EBD14B-0879-D4E7-1E7A-3B20152142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78847" y="6369050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1pPr>
            <a:lvl2pPr marL="742950" indent="-28575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2pPr>
            <a:lvl3pPr marL="11430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3pPr>
            <a:lvl4pPr marL="16002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4pPr>
            <a:lvl5pPr marL="2057400" indent="-228600"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 b="1">
                <a:solidFill>
                  <a:srgbClr val="99CCFF"/>
                </a:solidFill>
                <a:latin typeface="Arial" panose="020B0604020202020204" pitchFamily="34" charset="0"/>
              </a:defRPr>
            </a:lvl9pPr>
          </a:lstStyle>
          <a:p>
            <a:fld id="{81115299-A909-49C0-BEE4-D03CDF3D1A5A}" type="slidenum">
              <a:rPr lang="en-GB" altLang="en-US" sz="3200">
                <a:solidFill>
                  <a:srgbClr val="003466"/>
                </a:solidFill>
                <a:latin typeface="Calibri" panose="020F0502020204030204" pitchFamily="34" charset="0"/>
              </a:rPr>
              <a:pPr/>
              <a:t>‹#›</a:t>
            </a:fld>
            <a:endParaRPr lang="en-GB" altLang="en-US" sz="2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8193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668C7F5-4745-4B08-0F81-7DDE71948B2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542C67-36C4-D8EF-A2DE-8926E7D375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335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0" r:id="rId1"/>
    <p:sldLayoutId id="2147484361" r:id="rId2"/>
    <p:sldLayoutId id="2147484358" r:id="rId3"/>
    <p:sldLayoutId id="2147484362" r:id="rId4"/>
    <p:sldLayoutId id="2147484363" r:id="rId5"/>
    <p:sldLayoutId id="2147484364" r:id="rId6"/>
    <p:sldLayoutId id="2147484359" r:id="rId7"/>
    <p:sldLayoutId id="2147484365" r:id="rId8"/>
    <p:sldLayoutId id="2147484366" r:id="rId9"/>
    <p:sldLayoutId id="2147484367" r:id="rId10"/>
    <p:sldLayoutId id="21474843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E74F0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74F0B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74F0B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74F0B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74F0B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E74F0B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E74F0B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E74F0B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E74F0B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99C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346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0099CB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34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slp.consulting@icloud.com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lo.org/dyn/triblex/triblexmain.bySession" TargetMode="External"/><Relationship Id="rId2" Type="http://schemas.openxmlformats.org/officeDocument/2006/relationships/hyperlink" Target="https://hr.web.cern.ch/fr/documents?tid=485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53B0D-C7B9-E91D-A4BD-DBDAB7241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B6723-110E-714D-7A2D-85068714B482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logo for a company&#10;&#10;Description automatically generated">
            <a:extLst>
              <a:ext uri="{FF2B5EF4-FFF2-40B4-BE49-F238E27FC236}">
                <a16:creationId xmlns:a16="http://schemas.microsoft.com/office/drawing/2014/main" id="{291902D8-1507-DE46-6A94-74EAEE6D0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688" y="177800"/>
            <a:ext cx="5954625" cy="655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889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>
            <a:extLst>
              <a:ext uri="{FF2B5EF4-FFF2-40B4-BE49-F238E27FC236}">
                <a16:creationId xmlns:a16="http://schemas.microsoft.com/office/drawing/2014/main" id="{56E0E363-D6A2-456D-1A77-C9D7A89AF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fr-CH" altLang="en-US" dirty="0"/>
              <a:t>Joint Advisory </a:t>
            </a:r>
            <a:r>
              <a:rPr lang="fr-CH" altLang="en-US" dirty="0" err="1"/>
              <a:t>Disciplinary</a:t>
            </a:r>
            <a:r>
              <a:rPr lang="fr-CH" altLang="en-US" dirty="0"/>
              <a:t> </a:t>
            </a:r>
            <a:r>
              <a:rPr lang="fr-CH" altLang="en-US" dirty="0" err="1"/>
              <a:t>Board</a:t>
            </a:r>
            <a:r>
              <a:rPr lang="fr-CH" altLang="en-US" dirty="0"/>
              <a:t> JADB</a:t>
            </a:r>
          </a:p>
        </p:txBody>
      </p:sp>
      <p:sp>
        <p:nvSpPr>
          <p:cNvPr id="20483" name="Espace réservé du contenu 2">
            <a:extLst>
              <a:ext uri="{FF2B5EF4-FFF2-40B4-BE49-F238E27FC236}">
                <a16:creationId xmlns:a16="http://schemas.microsoft.com/office/drawing/2014/main" id="{30CEDF90-5589-D5D4-5A55-2E21F1EBDF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403351"/>
            <a:ext cx="11925300" cy="4525963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2200" b="0" dirty="0">
                <a:cs typeface="Tahoma" panose="020B0604030504040204" pitchFamily="34" charset="0"/>
              </a:rPr>
              <a:t>The Director-General may take </a:t>
            </a:r>
            <a:r>
              <a:rPr lang="en-GB" altLang="en-US" sz="2200" b="0" dirty="0">
                <a:solidFill>
                  <a:srgbClr val="C00000"/>
                </a:solidFill>
                <a:cs typeface="Tahoma" panose="020B0604030504040204" pitchFamily="34" charset="0"/>
              </a:rPr>
              <a:t>disciplinary action </a:t>
            </a:r>
            <a:r>
              <a:rPr lang="en-GB" altLang="en-US" sz="2200" b="0" dirty="0">
                <a:cs typeface="Tahoma" panose="020B0604030504040204" pitchFamily="34" charset="0"/>
              </a:rPr>
              <a:t>against members of the personnel who, whether intentionally or through carelessness, are guilty of a breach of the Staff Rules and Regulations.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altLang="en-US" sz="1200" b="0" dirty="0">
              <a:cs typeface="Tahom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2200" b="0" dirty="0">
                <a:cs typeface="Tahoma" panose="020B0604030504040204" pitchFamily="34" charset="0"/>
              </a:rPr>
              <a:t>Having regard to the </a:t>
            </a:r>
            <a:r>
              <a:rPr lang="en-GB" altLang="en-US" sz="2200" b="0" dirty="0">
                <a:solidFill>
                  <a:srgbClr val="C00000"/>
                </a:solidFill>
                <a:cs typeface="Tahoma" panose="020B0604030504040204" pitchFamily="34" charset="0"/>
              </a:rPr>
              <a:t>gravity of the breach or misconduct </a:t>
            </a:r>
            <a:r>
              <a:rPr lang="en-GB" altLang="en-US" sz="2200" b="0" dirty="0">
                <a:cs typeface="Tahoma" panose="020B0604030504040204" pitchFamily="34" charset="0"/>
              </a:rPr>
              <a:t>in question, the disciplinary action may be:  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2000" b="0" dirty="0">
                <a:cs typeface="Tahoma" panose="020B0604030504040204" pitchFamily="34" charset="0"/>
              </a:rPr>
              <a:t>a warning;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2000" b="0" dirty="0">
                <a:cs typeface="Tahoma" panose="020B0604030504040204" pitchFamily="34" charset="0"/>
              </a:rPr>
              <a:t>a reprimand;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2000" b="0" dirty="0">
                <a:cs typeface="Tahoma" panose="020B0604030504040204" pitchFamily="34" charset="0"/>
              </a:rPr>
              <a:t>suspension without remuneration or pay for a period not exceeding six months;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2000" b="0" dirty="0">
                <a:cs typeface="Tahoma" panose="020B0604030504040204" pitchFamily="34" charset="0"/>
              </a:rPr>
              <a:t>downward adjustment of the staff member’s salary;  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2000" b="0" dirty="0">
                <a:cs typeface="Tahoma" panose="020B0604030504040204" pitchFamily="34" charset="0"/>
              </a:rPr>
              <a:t>demotion; </a:t>
            </a:r>
          </a:p>
          <a:p>
            <a:pPr lvl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2000" b="0" dirty="0">
                <a:cs typeface="Tahoma" panose="020B0604030504040204" pitchFamily="34" charset="0"/>
              </a:rPr>
              <a:t>dismissal.</a:t>
            </a:r>
          </a:p>
          <a:p>
            <a:pPr marL="457200" lvl="1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altLang="en-US" sz="1200" b="0" dirty="0">
              <a:cs typeface="Tahom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2200" b="0" dirty="0">
                <a:cs typeface="Tahoma" panose="020B0604030504040204" pitchFamily="34" charset="0"/>
              </a:rPr>
              <a:t>The Director-General shall consult the Joint Advisory Disciplinary Board (JADB) prior to taking any disciplinary action other than a warning or a reprimand or summary dismissal for </a:t>
            </a:r>
            <a:r>
              <a:rPr lang="en-GB" altLang="en-US" sz="2200" b="0" dirty="0">
                <a:solidFill>
                  <a:srgbClr val="C00000"/>
                </a:solidFill>
                <a:cs typeface="Tahoma" panose="020B0604030504040204" pitchFamily="34" charset="0"/>
              </a:rPr>
              <a:t>particularly serious misconduct</a:t>
            </a:r>
            <a:r>
              <a:rPr lang="en-GB" altLang="en-US" sz="2200" b="0" dirty="0">
                <a:cs typeface="Tahoma" panose="020B0604030504040204" pitchFamily="34" charset="0"/>
              </a:rPr>
              <a:t>. In the latter situation, the Director-General may decide to dismiss without notice and without consulting the JADB. </a:t>
            </a:r>
            <a:endParaRPr lang="en-US" altLang="en-US" sz="2200" b="0" dirty="0">
              <a:cs typeface="Tahoma" panose="020B0604030504040204" pitchFamily="34" charset="0"/>
            </a:endParaRPr>
          </a:p>
          <a:p>
            <a:endParaRPr lang="fr-CH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>
            <a:extLst>
              <a:ext uri="{FF2B5EF4-FFF2-40B4-BE49-F238E27FC236}">
                <a16:creationId xmlns:a16="http://schemas.microsoft.com/office/drawing/2014/main" id="{07143E77-90B5-7DE4-7BAF-C07203FFC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GB" altLang="en-US" sz="3200" dirty="0"/>
              <a:t>Complaints before the Administrative Tribunal of the International Labour Organization (ILOAT) </a:t>
            </a:r>
            <a:endParaRPr lang="fr-CH" altLang="en-US" sz="3200" dirty="0"/>
          </a:p>
        </p:txBody>
      </p:sp>
      <p:sp>
        <p:nvSpPr>
          <p:cNvPr id="21507" name="Espace réservé du contenu 2">
            <a:extLst>
              <a:ext uri="{FF2B5EF4-FFF2-40B4-BE49-F238E27FC236}">
                <a16:creationId xmlns:a16="http://schemas.microsoft.com/office/drawing/2014/main" id="{FE7714A9-96F2-0727-6FEC-85685EF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300" y="1544638"/>
            <a:ext cx="11620500" cy="4525962"/>
          </a:xfrm>
        </p:spPr>
        <p:txBody>
          <a:bodyPr/>
          <a:lstStyle/>
          <a:p>
            <a:r>
              <a:rPr lang="en-GB" altLang="en-US" sz="2800" b="0" dirty="0"/>
              <a:t>A decision may be challenged externally by filing a complaint before the ILOAT: </a:t>
            </a:r>
          </a:p>
          <a:p>
            <a:pPr lvl="1"/>
            <a:r>
              <a:rPr lang="en-GB" altLang="en-US" sz="2400" b="0" dirty="0"/>
              <a:t>when internal procedures have been exhausted and the decision is final;  </a:t>
            </a:r>
          </a:p>
          <a:p>
            <a:pPr lvl="1"/>
            <a:r>
              <a:rPr lang="en-GB" altLang="en-US" sz="2400" b="0" dirty="0"/>
              <a:t>when an internal challenge is not permitted by the Staff Rules and Regulations (*next slide); or </a:t>
            </a:r>
          </a:p>
          <a:p>
            <a:pPr lvl="1"/>
            <a:r>
              <a:rPr lang="en-GB" altLang="en-US" sz="2400" b="0" dirty="0"/>
              <a:t>when the complainant is authorised by the DG to proceed directly to the Tribunal</a:t>
            </a:r>
            <a:endParaRPr lang="en-US" altLang="en-US" sz="2400" b="0" dirty="0"/>
          </a:p>
          <a:p>
            <a:endParaRPr lang="fr-CH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>
            <a:extLst>
              <a:ext uri="{FF2B5EF4-FFF2-40B4-BE49-F238E27FC236}">
                <a16:creationId xmlns:a16="http://schemas.microsoft.com/office/drawing/2014/main" id="{772436B4-5C46-B8A3-443D-95625613C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GB" altLang="en-US" sz="3200"/>
              <a:t>Complaints before the Administrative Tribunal of the International Labour Organization (ILOAT) </a:t>
            </a:r>
            <a:endParaRPr lang="fr-CH" altLang="en-US" sz="320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BC94BF3-220D-4F36-B2B3-8D16B19D2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303338"/>
            <a:ext cx="11861800" cy="4525962"/>
          </a:xfrm>
        </p:spPr>
        <p:txBody>
          <a:bodyPr/>
          <a:lstStyle/>
          <a:p>
            <a:pPr>
              <a:buFont typeface="Calibri" panose="020F0502020204030204" pitchFamily="34" charset="0"/>
              <a:buChar char="*"/>
              <a:defRPr/>
            </a:pPr>
            <a:r>
              <a:rPr lang="en-US" sz="2800" b="0" dirty="0"/>
              <a:t>An internal appeal shall not be lodged against the following decisions: </a:t>
            </a:r>
          </a:p>
          <a:p>
            <a:pPr marL="457200" lvl="1" indent="0">
              <a:buNone/>
              <a:defRPr/>
            </a:pPr>
            <a:r>
              <a:rPr lang="en-US" sz="2100" b="0" dirty="0"/>
              <a:t>a) dismissal notified during the </a:t>
            </a:r>
            <a:r>
              <a:rPr lang="en-US" sz="2100" dirty="0"/>
              <a:t>probation period</a:t>
            </a:r>
            <a:r>
              <a:rPr lang="en-US" sz="2100" b="0" dirty="0"/>
              <a:t>; </a:t>
            </a:r>
          </a:p>
          <a:p>
            <a:pPr marL="457200" lvl="1" indent="0">
              <a:buNone/>
              <a:defRPr/>
            </a:pPr>
            <a:r>
              <a:rPr lang="en-US" sz="2100" b="0" dirty="0"/>
              <a:t>b) dismissal of </a:t>
            </a:r>
            <a:r>
              <a:rPr lang="en-US" sz="2100" dirty="0"/>
              <a:t>staff members appointed by the Council</a:t>
            </a:r>
            <a:r>
              <a:rPr lang="en-US" sz="2100" b="0" dirty="0"/>
              <a:t>; </a:t>
            </a:r>
          </a:p>
          <a:p>
            <a:pPr marL="457200" lvl="1" indent="0">
              <a:buNone/>
              <a:defRPr/>
            </a:pPr>
            <a:r>
              <a:rPr lang="en-US" sz="2100" b="0" dirty="0"/>
              <a:t>c) dismissal for </a:t>
            </a:r>
            <a:r>
              <a:rPr lang="en-US" sz="2100" dirty="0"/>
              <a:t>particularly serious misconduct</a:t>
            </a:r>
            <a:r>
              <a:rPr lang="en-US" sz="2100" b="0" dirty="0"/>
              <a:t>;  </a:t>
            </a:r>
          </a:p>
          <a:p>
            <a:pPr marL="457200" lvl="1" indent="0">
              <a:buNone/>
              <a:defRPr/>
            </a:pPr>
            <a:r>
              <a:rPr lang="en-US" sz="2100" b="0" dirty="0"/>
              <a:t>d) a decision taken following recommendations by the </a:t>
            </a:r>
            <a:r>
              <a:rPr lang="en-US" sz="2100" dirty="0"/>
              <a:t>Joint Advisory Rehabilitation and Disability Board</a:t>
            </a:r>
            <a:r>
              <a:rPr lang="en-US" sz="2100" b="0" dirty="0"/>
              <a:t>; </a:t>
            </a:r>
          </a:p>
          <a:p>
            <a:pPr marL="457200" lvl="1" indent="0">
              <a:buNone/>
              <a:defRPr/>
            </a:pPr>
            <a:r>
              <a:rPr lang="en-US" sz="2100" b="0" dirty="0"/>
              <a:t>e) a decision taken following recommendations by the </a:t>
            </a:r>
            <a:r>
              <a:rPr lang="en-US" sz="2100" dirty="0"/>
              <a:t>Joint Advisory Disciplinary Board</a:t>
            </a:r>
            <a:r>
              <a:rPr lang="en-US" sz="2100" b="0" dirty="0"/>
              <a:t>; </a:t>
            </a:r>
          </a:p>
          <a:p>
            <a:pPr marL="457200" lvl="1" indent="0">
              <a:buNone/>
              <a:defRPr/>
            </a:pPr>
            <a:r>
              <a:rPr lang="en-US" sz="2100" b="0" dirty="0"/>
              <a:t>f) a decision taken as a result of the procedure for the settlement of disputes provided for in the Rules of the Organization’s </a:t>
            </a:r>
            <a:r>
              <a:rPr lang="en-US" sz="2100" dirty="0"/>
              <a:t>Health Insurance Scheme</a:t>
            </a:r>
            <a:r>
              <a:rPr lang="en-US" sz="2100" b="0" dirty="0"/>
              <a:t>. </a:t>
            </a:r>
          </a:p>
          <a:p>
            <a:pPr marL="457200" lvl="1" indent="0">
              <a:buNone/>
              <a:defRPr/>
            </a:pPr>
            <a:r>
              <a:rPr lang="en-US" sz="2100" b="0" dirty="0"/>
              <a:t>g) </a:t>
            </a:r>
            <a:r>
              <a:rPr lang="en-GB" sz="2100" b="0" dirty="0"/>
              <a:t>a decision taken as a result of the procedure for the resolution of complaints provided for in the Organization’s rules on </a:t>
            </a:r>
            <a:r>
              <a:rPr lang="en-GB" sz="2100" dirty="0"/>
              <a:t>data privacy protection</a:t>
            </a:r>
          </a:p>
          <a:p>
            <a:pPr marL="457200" lvl="1" indent="0">
              <a:buNone/>
              <a:defRPr/>
            </a:pPr>
            <a:r>
              <a:rPr lang="en-US" sz="2800" b="0" dirty="0"/>
              <a:t>Any complaint against such decisions shall be referred directly to the ILOAT. </a:t>
            </a:r>
            <a:endParaRPr lang="fr-CH" sz="2800" b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>
            <a:extLst>
              <a:ext uri="{FF2B5EF4-FFF2-40B4-BE49-F238E27FC236}">
                <a16:creationId xmlns:a16="http://schemas.microsoft.com/office/drawing/2014/main" id="{CD025A49-265B-56BA-E60C-7497A0B81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fr-CH" altLang="en-US"/>
              <a:t>Internal/external justice flow chart</a:t>
            </a:r>
          </a:p>
        </p:txBody>
      </p:sp>
      <p:pic>
        <p:nvPicPr>
          <p:cNvPr id="23555" name="Espace réservé du contenu 3">
            <a:extLst>
              <a:ext uri="{FF2B5EF4-FFF2-40B4-BE49-F238E27FC236}">
                <a16:creationId xmlns:a16="http://schemas.microsoft.com/office/drawing/2014/main" id="{1317A2FA-F640-09D2-0BED-A7A6BD25E77E}"/>
              </a:ext>
            </a:extLst>
          </p:cNvPr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25600" y="1181100"/>
            <a:ext cx="9105900" cy="3556000"/>
          </a:xfr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9642389-AED2-43A1-85C1-6574DF4D2CD2}"/>
              </a:ext>
            </a:extLst>
          </p:cNvPr>
          <p:cNvCxnSpPr/>
          <p:nvPr/>
        </p:nvCxnSpPr>
        <p:spPr>
          <a:xfrm>
            <a:off x="7569200" y="1346200"/>
            <a:ext cx="0" cy="4508500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e 6">
            <a:extLst>
              <a:ext uri="{FF2B5EF4-FFF2-40B4-BE49-F238E27FC236}">
                <a16:creationId xmlns:a16="http://schemas.microsoft.com/office/drawing/2014/main" id="{D7BDD80C-3762-9249-DA91-7149199FEC37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4606926"/>
            <a:ext cx="1962150" cy="1235075"/>
            <a:chOff x="822461" y="842010"/>
            <a:chExt cx="1961685" cy="1234036"/>
          </a:xfrm>
        </p:grpSpPr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3816660D-782E-455C-B484-E9F14955D7C8}"/>
                </a:ext>
              </a:extLst>
            </p:cNvPr>
            <p:cNvSpPr/>
            <p:nvPr/>
          </p:nvSpPr>
          <p:spPr>
            <a:xfrm>
              <a:off x="822461" y="842010"/>
              <a:ext cx="1961685" cy="123403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Rectangle : coins arrondis 4">
              <a:extLst>
                <a:ext uri="{FF2B5EF4-FFF2-40B4-BE49-F238E27FC236}">
                  <a16:creationId xmlns:a16="http://schemas.microsoft.com/office/drawing/2014/main" id="{A1327E10-52E0-401C-8896-FF02B8D7651D}"/>
                </a:ext>
              </a:extLst>
            </p:cNvPr>
            <p:cNvSpPr txBox="1"/>
            <p:nvPr/>
          </p:nvSpPr>
          <p:spPr>
            <a:xfrm>
              <a:off x="858965" y="878492"/>
              <a:ext cx="1888677" cy="11975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36195" tIns="36195" rIns="36195" bIns="36195" spcCol="1270"/>
            <a:lstStyle/>
            <a:p>
              <a:pPr marL="171450" lvl="1" indent="-171450" defTabSz="8445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fr-CH" sz="1900" b="0" dirty="0" err="1"/>
                <a:t>Disciplinary</a:t>
              </a:r>
              <a:r>
                <a:rPr lang="fr-CH" sz="1900" b="0" dirty="0"/>
                <a:t> action </a:t>
              </a:r>
              <a:r>
                <a:rPr lang="fr-CH" sz="1900" b="0" dirty="0" err="1"/>
                <a:t>following</a:t>
              </a:r>
              <a:r>
                <a:rPr lang="fr-CH" sz="1900" b="0" dirty="0"/>
                <a:t> JADB</a:t>
              </a:r>
            </a:p>
            <a:p>
              <a:pPr marL="171450" lvl="1" indent="-171450" defTabSz="8445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fr-CH" sz="1900" b="0" dirty="0" err="1"/>
                <a:t>Dismissal</a:t>
              </a:r>
              <a:endParaRPr lang="fr-CH" sz="1900" b="0" dirty="0"/>
            </a:p>
            <a:p>
              <a:pPr marL="171450" lvl="1" indent="-171450" defTabSz="8445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fr-CH" sz="1900" b="0" dirty="0"/>
            </a:p>
          </p:txBody>
        </p:sp>
      </p:grpSp>
      <p:sp>
        <p:nvSpPr>
          <p:cNvPr id="11" name="Forme 10">
            <a:extLst>
              <a:ext uri="{FF2B5EF4-FFF2-40B4-BE49-F238E27FC236}">
                <a16:creationId xmlns:a16="http://schemas.microsoft.com/office/drawing/2014/main" id="{1025DF6B-A648-4C00-BF07-3DFD6CB3290C}"/>
              </a:ext>
            </a:extLst>
          </p:cNvPr>
          <p:cNvSpPr/>
          <p:nvPr/>
        </p:nvSpPr>
        <p:spPr>
          <a:xfrm rot="19520553">
            <a:off x="6750051" y="3294064"/>
            <a:ext cx="2371725" cy="2371725"/>
          </a:xfrm>
          <a:prstGeom prst="leftCircularArrow">
            <a:avLst>
              <a:gd name="adj1" fmla="val 4026"/>
              <a:gd name="adj2" fmla="val 505891"/>
              <a:gd name="adj3" fmla="val 2281401"/>
              <a:gd name="adj4" fmla="val 9024489"/>
              <a:gd name="adj5" fmla="val 4697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3559" name="Rectangle 11">
            <a:extLst>
              <a:ext uri="{FF2B5EF4-FFF2-40B4-BE49-F238E27FC236}">
                <a16:creationId xmlns:a16="http://schemas.microsoft.com/office/drawing/2014/main" id="{201D2465-1D06-053D-5731-D9DD2BE3F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5614" y="1252538"/>
            <a:ext cx="1527175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H" altLang="en-US" sz="2900">
                <a:solidFill>
                  <a:srgbClr val="FF0000"/>
                </a:solidFill>
                <a:latin typeface="Arial" panose="020B0604020202020204" pitchFamily="34" charset="0"/>
              </a:rPr>
              <a:t>Internal</a:t>
            </a:r>
          </a:p>
        </p:txBody>
      </p:sp>
      <p:sp>
        <p:nvSpPr>
          <p:cNvPr id="23560" name="Rectangle 12">
            <a:extLst>
              <a:ext uri="{FF2B5EF4-FFF2-40B4-BE49-F238E27FC236}">
                <a16:creationId xmlns:a16="http://schemas.microsoft.com/office/drawing/2014/main" id="{4448E7A9-0436-28F9-E510-0AAE51604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9825" y="1279525"/>
            <a:ext cx="16510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00346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0099CB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0346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0099CB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3466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H" altLang="en-US" sz="2900">
                <a:solidFill>
                  <a:srgbClr val="FF0000"/>
                </a:solidFill>
                <a:latin typeface="Arial" panose="020B0604020202020204" pitchFamily="34" charset="0"/>
              </a:rPr>
              <a:t>External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1C3A68-1552-4D73-8CC2-14D05B0AD622}"/>
              </a:ext>
            </a:extLst>
          </p:cNvPr>
          <p:cNvSpPr/>
          <p:nvPr/>
        </p:nvSpPr>
        <p:spPr>
          <a:xfrm>
            <a:off x="3454401" y="4741863"/>
            <a:ext cx="1825625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0" dirty="0">
                <a:solidFill>
                  <a:schemeClr val="tx1"/>
                </a:solidFill>
                <a:latin typeface="+mj-lt"/>
              </a:rPr>
              <a:t>The review procedure is optional and may be initiated prior to lodging an internal appeal. </a:t>
            </a:r>
            <a:endParaRPr lang="fr-CH" sz="1200" b="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C9EE6-5DB2-D9D4-3008-2209AE11B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Peer </a:t>
            </a:r>
            <a:r>
              <a:rPr lang="fr-CH" dirty="0" err="1"/>
              <a:t>Review</a:t>
            </a:r>
            <a:r>
              <a:rPr lang="fr-CH" dirty="0"/>
              <a:t> </a:t>
            </a:r>
            <a:r>
              <a:rPr lang="fr-CH" dirty="0" err="1"/>
              <a:t>Boards</a:t>
            </a:r>
            <a:endParaRPr lang="en-US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3C4BFBA-93B8-2D5B-0FC7-802134337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423" y="1441624"/>
            <a:ext cx="6271877" cy="5088455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GB" sz="2300" b="1" dirty="0"/>
              <a:t>Independent and impartial review of a case by a board composed of peers</a:t>
            </a:r>
            <a:endParaRPr lang="fr-FR" sz="2300" b="1" dirty="0"/>
          </a:p>
          <a:p>
            <a:pPr lvl="0">
              <a:buFont typeface="Wingdings" pitchFamily="2" charset="2"/>
              <a:buChar char="Ø"/>
            </a:pPr>
            <a:r>
              <a:rPr lang="en-GB" sz="2300" b="1" dirty="0"/>
              <a:t>Issuance of a report by this board to the deciding authority (usually the Head of the Organization) with collegial considerations, conclusions and recommendations on the individual case </a:t>
            </a:r>
            <a:endParaRPr lang="fr-FR" sz="2300" b="1" dirty="0"/>
          </a:p>
          <a:p>
            <a:pPr lvl="0">
              <a:buFont typeface="Wingdings" pitchFamily="2" charset="2"/>
              <a:buChar char="Ø"/>
            </a:pPr>
            <a:r>
              <a:rPr lang="en-GB" sz="2300" b="1" dirty="0"/>
              <a:t>Highlighting general issues and making general recommendations for corrective measures </a:t>
            </a:r>
            <a:endParaRPr lang="fr-FR" sz="2300" b="1" dirty="0"/>
          </a:p>
          <a:p>
            <a:pPr lvl="0">
              <a:buFont typeface="Wingdings" pitchFamily="2" charset="2"/>
              <a:buChar char="Ø"/>
            </a:pPr>
            <a:r>
              <a:rPr lang="en-GB" sz="2300" b="1" dirty="0"/>
              <a:t>Records-keeping and statistics (and, if applicable, annual reporting)</a:t>
            </a:r>
            <a:endParaRPr lang="fr-FR" sz="2300" b="1" dirty="0"/>
          </a:p>
          <a:p>
            <a:pPr marL="457200" indent="-457200">
              <a:buFont typeface="+mj-lt"/>
              <a:buAutoNum type="alphaLcPeriod"/>
            </a:pPr>
            <a:endParaRPr lang="fr-FR" dirty="0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523126C5-EA9B-8868-1E87-FDFE2C71AB51}"/>
              </a:ext>
            </a:extLst>
          </p:cNvPr>
          <p:cNvGraphicFramePr>
            <a:graphicFrameLocks/>
          </p:cNvGraphicFramePr>
          <p:nvPr/>
        </p:nvGraphicFramePr>
        <p:xfrm>
          <a:off x="3810000" y="1441624"/>
          <a:ext cx="10972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4383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>
            <a:extLst>
              <a:ext uri="{FF2B5EF4-FFF2-40B4-BE49-F238E27FC236}">
                <a16:creationId xmlns:a16="http://schemas.microsoft.com/office/drawing/2014/main" id="{A8568C32-8041-B0A8-706C-8DFC3151D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altLang="en-US" dirty="0">
                <a:cs typeface="Tahoma" panose="020B0604030504040204" pitchFamily="34" charset="0"/>
              </a:rPr>
              <a:t>Statistics 2014-2023</a:t>
            </a:r>
            <a:endParaRPr lang="fr-CH" alt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30F0B03-D736-4BE8-9D71-5516ECA93C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190547"/>
              </p:ext>
            </p:extLst>
          </p:nvPr>
        </p:nvGraphicFramePr>
        <p:xfrm>
          <a:off x="1000461" y="1351301"/>
          <a:ext cx="9987654" cy="4308475"/>
        </p:xfrm>
        <a:graphic>
          <a:graphicData uri="http://schemas.openxmlformats.org/drawingml/2006/table">
            <a:tbl>
              <a:tblPr/>
              <a:tblGrid>
                <a:gridCol w="1430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4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7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3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33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07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58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89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618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22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982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662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Int/Ext Justice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Disciplinary actions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3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Year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Review request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Internal appeal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Complaint before ILOAT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Warning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Reprimand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Site ban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Tahoma" charset="0"/>
                          <a:cs typeface="Tahoma" charset="0"/>
                        </a:rPr>
                        <a:t>Downward salary adjustment </a:t>
                      </a:r>
                      <a:endParaRPr kumimoji="0" lang="en-GB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Demotion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Dismissal in probation period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Dismissal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(summary dismissal)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1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2023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12156"/>
                  </a:ext>
                </a:extLst>
              </a:tr>
              <a:tr h="23981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2022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(1)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669463"/>
                  </a:ext>
                </a:extLst>
              </a:tr>
              <a:tr h="23981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2021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67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(1)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760254"/>
                  </a:ext>
                </a:extLst>
              </a:tr>
              <a:tr h="23981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2020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198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048981"/>
                  </a:ext>
                </a:extLst>
              </a:tr>
              <a:tr h="23981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2019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(5)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296956"/>
                  </a:ext>
                </a:extLst>
              </a:tr>
              <a:tr h="2398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2018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8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2017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8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2016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8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2015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8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2014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 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8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Total # cases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30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254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102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27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33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10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15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955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“success rate” #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“success rate” </a:t>
                      </a:r>
                      <a:r>
                        <a:rPr kumimoji="0" lang="en-GB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(%)</a:t>
                      </a:r>
                      <a:endParaRPr kumimoji="0" lang="en-GB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</a:endParaRP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10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1.6 (7)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3 (9)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A7B"/>
                    </a:solidFill>
                  </a:tcPr>
                </a:tc>
                <a:tc gridSpan="7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Warning: Some internal appeals and appeals before the ILOAT have been withdrawn after mutual and confidential agreement</a:t>
                      </a:r>
                    </a:p>
                  </a:txBody>
                  <a:tcPr marL="5925" marR="5925" marT="5926" marB="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1596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id="{3C7D9590-7A55-B405-8FCE-49AD8B662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altLang="en-US" dirty="0">
                <a:cs typeface="Tahoma" panose="020B0604030504040204" pitchFamily="34" charset="0"/>
              </a:rPr>
              <a:t>Statistics over 10 years</a:t>
            </a:r>
            <a:endParaRPr lang="fr-CH" altLang="en-US" dirty="0"/>
          </a:p>
        </p:txBody>
      </p:sp>
      <p:sp>
        <p:nvSpPr>
          <p:cNvPr id="25603" name="Espace réservé du contenu 2">
            <a:extLst>
              <a:ext uri="{FF2B5EF4-FFF2-40B4-BE49-F238E27FC236}">
                <a16:creationId xmlns:a16="http://schemas.microsoft.com/office/drawing/2014/main" id="{7B82CE05-F63B-613C-C38C-8C89A2178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187450"/>
            <a:ext cx="11442700" cy="4183062"/>
          </a:xfrm>
        </p:spPr>
        <p:txBody>
          <a:bodyPr/>
          <a:lstStyle/>
          <a:p>
            <a:r>
              <a:rPr lang="en-GB" altLang="en-US" sz="2200" dirty="0">
                <a:solidFill>
                  <a:srgbClr val="002060"/>
                </a:solidFill>
              </a:rPr>
              <a:t>Very low use of internal justice processes (which is quite reassuring)</a:t>
            </a:r>
          </a:p>
          <a:p>
            <a:pPr lvl="1"/>
            <a:r>
              <a:rPr lang="en-GB" altLang="en-US" sz="1800" b="0" dirty="0">
                <a:solidFill>
                  <a:srgbClr val="0070C0"/>
                </a:solidFill>
              </a:rPr>
              <a:t>Scientific Organization and Culture</a:t>
            </a:r>
          </a:p>
          <a:p>
            <a:pPr lvl="1"/>
            <a:r>
              <a:rPr lang="en-GB" altLang="en-US" sz="1800" b="0" dirty="0">
                <a:solidFill>
                  <a:srgbClr val="0070C0"/>
                </a:solidFill>
              </a:rPr>
              <a:t>CERN is an employer which corrects problems when there is an obvious error/omission </a:t>
            </a:r>
            <a:r>
              <a:rPr lang="en-GB" altLang="en-US" sz="1800" b="0" dirty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GB" altLang="en-US" sz="1800" b="0" dirty="0">
                <a:solidFill>
                  <a:srgbClr val="0070C0"/>
                </a:solidFill>
              </a:rPr>
              <a:t> no need for litigation</a:t>
            </a:r>
          </a:p>
          <a:p>
            <a:pPr lvl="1"/>
            <a:r>
              <a:rPr lang="en-GB" altLang="en-US" sz="1800" b="0" dirty="0">
                <a:solidFill>
                  <a:srgbClr val="0070C0"/>
                </a:solidFill>
              </a:rPr>
              <a:t>SRR and circulars are well written, resulting from concertation process</a:t>
            </a:r>
          </a:p>
          <a:p>
            <a:pPr lvl="1"/>
            <a:r>
              <a:rPr lang="en-GB" altLang="en-US" sz="1800" b="0" dirty="0">
                <a:solidFill>
                  <a:srgbClr val="0070C0"/>
                </a:solidFill>
              </a:rPr>
              <a:t>Sign of a relative social peace (and discerning assistance from Staff Association in orienting each case)</a:t>
            </a:r>
          </a:p>
          <a:p>
            <a:pPr lvl="1"/>
            <a:r>
              <a:rPr lang="en-GB" altLang="en-US" sz="1800" b="0" dirty="0">
                <a:solidFill>
                  <a:srgbClr val="0070C0"/>
                </a:solidFill>
              </a:rPr>
              <a:t>Very tight time limits for complainants – Informal settlements through mediation</a:t>
            </a:r>
          </a:p>
          <a:p>
            <a:r>
              <a:rPr lang="en-GB" altLang="en-US" sz="2200" dirty="0">
                <a:solidFill>
                  <a:srgbClr val="002060"/>
                </a:solidFill>
              </a:rPr>
              <a:t>Very low “success rate” in Review and Appeal procedures (which is quite concerning)</a:t>
            </a:r>
          </a:p>
          <a:p>
            <a:pPr marL="742950" lvl="2" indent="-342900"/>
            <a:r>
              <a:rPr lang="en-GB" altLang="en-US" sz="1800" b="0" dirty="0">
                <a:solidFill>
                  <a:srgbClr val="0070C0"/>
                </a:solidFill>
              </a:rPr>
              <a:t>SRR and circulars are well written, resulting from concertation process </a:t>
            </a:r>
            <a:r>
              <a:rPr lang="en-GB" altLang="en-US" sz="1800" b="0" dirty="0">
                <a:solidFill>
                  <a:srgbClr val="0070C0"/>
                </a:solidFill>
                <a:sym typeface="Wingdings" panose="05000000000000000000" pitchFamily="2" charset="2"/>
              </a:rPr>
              <a:t> no much room for interpretation</a:t>
            </a:r>
            <a:endParaRPr lang="en-GB" altLang="en-US" sz="1800" b="0" dirty="0">
              <a:solidFill>
                <a:srgbClr val="0070C0"/>
              </a:solidFill>
            </a:endParaRPr>
          </a:p>
          <a:p>
            <a:pPr marL="742950" lvl="2" indent="-342900"/>
            <a:r>
              <a:rPr lang="en-GB" altLang="en-US" sz="1800" b="0" dirty="0">
                <a:solidFill>
                  <a:srgbClr val="0070C0"/>
                </a:solidFill>
              </a:rPr>
              <a:t>Lack of equality of means by design of Appeal processes and hearings</a:t>
            </a:r>
          </a:p>
          <a:p>
            <a:pPr marL="1200150" lvl="3" indent="-342900"/>
            <a:r>
              <a:rPr lang="en-GB" altLang="en-US" sz="1600" b="0" dirty="0">
                <a:solidFill>
                  <a:srgbClr val="0070C0"/>
                </a:solidFill>
              </a:rPr>
              <a:t>The Organization is defended by professional lawyers which is not the case </a:t>
            </a:r>
            <a:r>
              <a:rPr lang="en-GB" altLang="en-US" sz="1600" b="0">
                <a:solidFill>
                  <a:srgbClr val="0070C0"/>
                </a:solidFill>
              </a:rPr>
              <a:t>for the </a:t>
            </a:r>
            <a:r>
              <a:rPr lang="en-GB" altLang="en-US" sz="1600" b="0" dirty="0">
                <a:solidFill>
                  <a:srgbClr val="0070C0"/>
                </a:solidFill>
              </a:rPr>
              <a:t>complainants</a:t>
            </a:r>
            <a:endParaRPr lang="en-GB" altLang="en-US" b="0" dirty="0">
              <a:solidFill>
                <a:srgbClr val="0070C0"/>
              </a:solidFill>
            </a:endParaRPr>
          </a:p>
          <a:p>
            <a:pPr marL="742950" lvl="2" indent="-342900"/>
            <a:r>
              <a:rPr lang="en-GB" altLang="en-US" sz="1800" b="0" dirty="0">
                <a:solidFill>
                  <a:srgbClr val="0070C0"/>
                </a:solidFill>
              </a:rPr>
              <a:t>Cases are mainly assessed on the form rather than on merits</a:t>
            </a:r>
          </a:p>
          <a:p>
            <a:pPr marL="342900" lvl="1" indent="-342900"/>
            <a:r>
              <a:rPr lang="en-GB" altLang="en-US" sz="2200" dirty="0">
                <a:solidFill>
                  <a:srgbClr val="002060"/>
                </a:solidFill>
              </a:rPr>
              <a:t>Occasional «peaks» of cases: 5-yearly review in 2015, COLA (Cost of Living Allowance)</a:t>
            </a:r>
          </a:p>
          <a:p>
            <a:pPr marL="342900" lvl="1" indent="-342900"/>
            <a:r>
              <a:rPr lang="en-GB" altLang="en-US" sz="2200" dirty="0">
                <a:solidFill>
                  <a:srgbClr val="002060"/>
                </a:solidFill>
              </a:rPr>
              <a:t>Main challenged decisions: MERIT, disciplinary action, award of indefinite contract. Pension and Health insurance issues are treated by ad hoc bodies.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re 1">
            <a:extLst>
              <a:ext uri="{FF2B5EF4-FFF2-40B4-BE49-F238E27FC236}">
                <a16:creationId xmlns:a16="http://schemas.microsoft.com/office/drawing/2014/main" id="{BE05604A-1BDA-1C8A-030C-2264DF75B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fr-CH" altLang="en-US" dirty="0"/>
              <a:t>CERN Staff Association Position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1AEA663-D304-433A-86C5-0695A0918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336676"/>
            <a:ext cx="11188700" cy="4525963"/>
          </a:xfrm>
        </p:spPr>
        <p:txBody>
          <a:bodyPr/>
          <a:lstStyle/>
          <a:p>
            <a:pPr algn="just">
              <a:defRPr/>
            </a:pPr>
            <a:r>
              <a:rPr lang="en-GB" sz="2200" b="0" dirty="0"/>
              <a:t>The Staff Association </a:t>
            </a:r>
            <a:r>
              <a:rPr lang="en-GB" sz="2200" b="0" dirty="0">
                <a:solidFill>
                  <a:srgbClr val="FF0000"/>
                </a:solidFill>
              </a:rPr>
              <a:t>was not satisfied </a:t>
            </a:r>
            <a:r>
              <a:rPr lang="en-GB" sz="2200" b="0" dirty="0"/>
              <a:t>with the current processes. Especially, perceived or actual conflict of interest, perceived </a:t>
            </a:r>
            <a:r>
              <a:rPr lang="en-US" altLang="en-US" sz="2200" b="0" dirty="0">
                <a:solidFill>
                  <a:srgbClr val="002060"/>
                </a:solidFill>
              </a:rPr>
              <a:t>lack of impartiality, inequality of means between the parties and the length of the process were the main identified drawbacks.</a:t>
            </a:r>
            <a:endParaRPr lang="en-GB" sz="2200" b="0" dirty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en-GB" sz="2200" b="0" dirty="0"/>
              <a:t>Improving and modernizing/streamlining the internal justice at CERN was </a:t>
            </a:r>
            <a:r>
              <a:rPr lang="en-GB" sz="2200" b="0" dirty="0">
                <a:solidFill>
                  <a:srgbClr val="FF0000"/>
                </a:solidFill>
              </a:rPr>
              <a:t>necessary and urgent</a:t>
            </a:r>
            <a:r>
              <a:rPr lang="en-GB" sz="2200" b="0" dirty="0"/>
              <a:t>. This observation was shared by several services, and across different levels in the Organisation.</a:t>
            </a:r>
          </a:p>
          <a:p>
            <a:pPr algn="just">
              <a:defRPr/>
            </a:pPr>
            <a:r>
              <a:rPr lang="en-GB" sz="2200" b="0" dirty="0"/>
              <a:t>The Staff Association recalled that as an international organisation, CERN has the duties of a nation in respect of its personnel and must put in place </a:t>
            </a:r>
            <a:r>
              <a:rPr lang="en-GB" sz="2200" b="0" dirty="0">
                <a:solidFill>
                  <a:srgbClr val="FF0000"/>
                </a:solidFill>
              </a:rPr>
              <a:t>exemplary processes </a:t>
            </a:r>
            <a:r>
              <a:rPr lang="en-GB" sz="2200" b="0" dirty="0"/>
              <a:t>related to enquiries and internal justice.</a:t>
            </a:r>
          </a:p>
          <a:p>
            <a:pPr algn="just">
              <a:defRPr/>
            </a:pPr>
            <a:r>
              <a:rPr lang="en-GB" sz="2200" b="0" dirty="0"/>
              <a:t>The Staff Association has requested since 2017 that a </a:t>
            </a:r>
            <a:r>
              <a:rPr lang="en-GB" sz="2200" b="0" dirty="0">
                <a:solidFill>
                  <a:srgbClr val="FF0000"/>
                </a:solidFill>
              </a:rPr>
              <a:t>working group </a:t>
            </a:r>
            <a:r>
              <a:rPr lang="en-GB" sz="2200" b="0" dirty="0">
                <a:solidFill>
                  <a:schemeClr val="tx2">
                    <a:lumMod val="75000"/>
                  </a:schemeClr>
                </a:solidFill>
              </a:rPr>
              <a:t>was </a:t>
            </a:r>
            <a:r>
              <a:rPr lang="en-GB" sz="2200" b="0" dirty="0"/>
              <a:t>established as soon as possible, under the aegis of the Standing Concertation Committee (SCC).</a:t>
            </a:r>
          </a:p>
          <a:p>
            <a:pPr marL="342898" marR="0" lvl="0" indent="-34289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IJWG is an HR WG providing regular reports to SCC. It was launched in March 2020.</a:t>
            </a:r>
            <a:endParaRPr lang="en-GB" sz="2000" b="0" dirty="0"/>
          </a:p>
          <a:p>
            <a:pPr marL="0" indent="0">
              <a:buNone/>
              <a:defRPr/>
            </a:pP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B9EE7E6D-9618-078C-5012-A0A5CC31F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4450"/>
            <a:ext cx="11544300" cy="1143000"/>
          </a:xfrm>
        </p:spPr>
        <p:txBody>
          <a:bodyPr/>
          <a:lstStyle/>
          <a:p>
            <a:r>
              <a:rPr lang="en-GB" altLang="fr-FR" dirty="0"/>
              <a:t>Areas of Improvement </a:t>
            </a:r>
            <a:r>
              <a:rPr lang="en-GB" altLang="fr-FR" sz="3600" dirty="0"/>
              <a:t>(Staff Association proposals)</a:t>
            </a:r>
            <a:endParaRPr lang="en-GB" altLang="fr-FR" dirty="0"/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856B8DCE-A6D2-8210-F96E-6C48608E3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900" y="1187451"/>
            <a:ext cx="11163300" cy="4525963"/>
          </a:xfrm>
        </p:spPr>
        <p:txBody>
          <a:bodyPr/>
          <a:lstStyle/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n-GB" altLang="en-US" sz="2800" b="0" dirty="0">
                <a:solidFill>
                  <a:schemeClr val="tx2"/>
                </a:solidFill>
              </a:rPr>
              <a:t>Review the design of the different internal justice systems</a:t>
            </a:r>
          </a:p>
          <a:p>
            <a:pPr marL="914400" lvl="1" indent="-514350"/>
            <a:r>
              <a:rPr lang="en-GB" altLang="en-US" sz="1800" b="0" dirty="0">
                <a:solidFill>
                  <a:schemeClr val="tx2"/>
                </a:solidFill>
              </a:rPr>
              <a:t>Reinforce prevention and conflict resolution (mediation) by promoting face to face and direct exchanges </a:t>
            </a:r>
          </a:p>
          <a:p>
            <a:pPr marL="914400" lvl="1" indent="-514350"/>
            <a:r>
              <a:rPr lang="en-GB" altLang="en-US" sz="1800" b="0" dirty="0">
                <a:solidFill>
                  <a:schemeClr val="tx2"/>
                </a:solidFill>
              </a:rPr>
              <a:t>Allow class actions: collective requests for review and internal appeals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n-GB" altLang="en-US" sz="2800" b="0" dirty="0">
                <a:solidFill>
                  <a:schemeClr val="tx2"/>
                </a:solidFill>
              </a:rPr>
              <a:t>Streamline investigation processes</a:t>
            </a:r>
          </a:p>
          <a:p>
            <a:pPr marL="914400" marR="0" lvl="1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CERN should afford best-in-class rights and protections</a:t>
            </a:r>
          </a:p>
          <a:p>
            <a:pPr marL="914400" marR="0" lvl="1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Centralize all investigators in one single unit sharing the same standards &amp; guidelines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n-GB" altLang="en-US" sz="2800" b="0" dirty="0">
                <a:solidFill>
                  <a:schemeClr val="tx2"/>
                </a:solidFill>
              </a:rPr>
              <a:t>Improve Equality of means</a:t>
            </a:r>
          </a:p>
          <a:p>
            <a:pPr marL="914400" lvl="1" indent="-514350"/>
            <a:r>
              <a:rPr lang="en-GB" altLang="en-US" sz="1800" b="0" dirty="0">
                <a:solidFill>
                  <a:schemeClr val="tx2"/>
                </a:solidFill>
              </a:rPr>
              <a:t>Introduce a professional legal assistance for staff during hearings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n-GB" altLang="en-US" sz="2800" b="0" dirty="0">
                <a:solidFill>
                  <a:schemeClr val="tx2"/>
                </a:solidFill>
              </a:rPr>
              <a:t>Enhance Independence &amp; Impartiality of the joint boards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n-GB" altLang="en-US" sz="2800" b="0" dirty="0">
                <a:solidFill>
                  <a:schemeClr val="tx2"/>
                </a:solidFill>
              </a:rPr>
              <a:t>Clarify and jointly agree rules of procedure &amp; procedural steps 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n-GB" altLang="en-US" sz="2800" b="0" dirty="0">
                <a:solidFill>
                  <a:schemeClr val="tx2"/>
                </a:solidFill>
              </a:rPr>
              <a:t>Set up training for all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7CA0AF-CE5E-0ADD-66ED-E31BBE196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id="{51B4ADF3-4B13-C00F-232D-A546F93C5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altLang="en-US" dirty="0">
                <a:cs typeface="Tahoma" panose="020B0604030504040204" pitchFamily="34" charset="0"/>
              </a:rPr>
              <a:t>Internal Justice Reshaping</a:t>
            </a:r>
            <a:endParaRPr lang="fr-CH" altLang="en-US" dirty="0"/>
          </a:p>
        </p:txBody>
      </p:sp>
      <p:sp>
        <p:nvSpPr>
          <p:cNvPr id="25603" name="Espace réservé du contenu 2">
            <a:extLst>
              <a:ext uri="{FF2B5EF4-FFF2-40B4-BE49-F238E27FC236}">
                <a16:creationId xmlns:a16="http://schemas.microsoft.com/office/drawing/2014/main" id="{373E310F-E77C-6A67-C325-9429B51F7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187450"/>
            <a:ext cx="11442700" cy="4183062"/>
          </a:xfrm>
        </p:spPr>
        <p:txBody>
          <a:bodyPr/>
          <a:lstStyle/>
          <a:p>
            <a:r>
              <a:rPr lang="en-GB" altLang="en-US" sz="2400" dirty="0">
                <a:solidFill>
                  <a:srgbClr val="002060"/>
                </a:solidFill>
              </a:rPr>
              <a:t>Internal Justice working group</a:t>
            </a:r>
          </a:p>
          <a:p>
            <a:pPr lvl="1"/>
            <a:r>
              <a:rPr lang="en-GB" altLang="en-US" sz="1800" b="0" dirty="0">
                <a:solidFill>
                  <a:srgbClr val="0070C0"/>
                </a:solidFill>
              </a:rPr>
              <a:t>Twice a month </a:t>
            </a:r>
          </a:p>
          <a:p>
            <a:pPr lvl="1"/>
            <a:r>
              <a:rPr lang="en-GB" altLang="en-US" sz="1800" b="0" dirty="0">
                <a:solidFill>
                  <a:srgbClr val="0070C0"/>
                </a:solidFill>
              </a:rPr>
              <a:t>Suggesting improvement</a:t>
            </a:r>
          </a:p>
          <a:p>
            <a:pPr lvl="1"/>
            <a:r>
              <a:rPr lang="en-GB" altLang="en-US" sz="1800" b="0" dirty="0">
                <a:solidFill>
                  <a:srgbClr val="0070C0"/>
                </a:solidFill>
              </a:rPr>
              <a:t>Assessing proposals</a:t>
            </a:r>
          </a:p>
          <a:p>
            <a:pPr lvl="1"/>
            <a:endParaRPr lang="en-GB" altLang="en-US" sz="1800" b="0" dirty="0">
              <a:solidFill>
                <a:srgbClr val="0070C0"/>
              </a:solidFill>
            </a:endParaRPr>
          </a:p>
          <a:p>
            <a:r>
              <a:rPr lang="en-GB" altLang="en-US" sz="2400" dirty="0">
                <a:solidFill>
                  <a:srgbClr val="002060"/>
                </a:solidFill>
              </a:rPr>
              <a:t>Mandated external experts</a:t>
            </a:r>
          </a:p>
          <a:p>
            <a:pPr marL="742950" lvl="2" indent="-342900"/>
            <a:r>
              <a:rPr lang="en-GB" altLang="en-US" sz="1800" b="0" dirty="0">
                <a:solidFill>
                  <a:srgbClr val="0070C0"/>
                </a:solidFill>
                <a:sym typeface="Wingdings" panose="05000000000000000000" pitchFamily="2" charset="2"/>
              </a:rPr>
              <a:t>Assessing current system </a:t>
            </a:r>
          </a:p>
          <a:p>
            <a:pPr marL="742950" lvl="2" indent="-342900"/>
            <a:r>
              <a:rPr lang="en-GB" altLang="en-US" sz="1800" b="0" dirty="0">
                <a:solidFill>
                  <a:srgbClr val="0070C0"/>
                </a:solidFill>
                <a:sym typeface="Wingdings" panose="05000000000000000000" pitchFamily="2" charset="2"/>
              </a:rPr>
              <a:t>Compare with other organisations</a:t>
            </a:r>
          </a:p>
          <a:p>
            <a:pPr marL="742950" lvl="2" indent="-342900"/>
            <a:endParaRPr lang="en-GB" altLang="en-US" sz="1800" b="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GB" altLang="en-US" sz="2400" dirty="0">
                <a:solidFill>
                  <a:srgbClr val="002060"/>
                </a:solidFill>
              </a:rPr>
              <a:t>Training official bodies members</a:t>
            </a:r>
          </a:p>
          <a:p>
            <a:pPr marL="742950" lvl="2" indent="-342900"/>
            <a:r>
              <a:rPr lang="en-GB" altLang="en-US" sz="1800" b="0" dirty="0">
                <a:solidFill>
                  <a:srgbClr val="0070C0"/>
                </a:solidFill>
              </a:rPr>
              <a:t>Bring everyone to the same standards </a:t>
            </a:r>
          </a:p>
          <a:p>
            <a:pPr marL="742950" lvl="2" indent="-342900"/>
            <a:endParaRPr lang="en-GB" altLang="en-US" sz="1800" b="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400050" lvl="2" indent="0">
              <a:buNone/>
            </a:pPr>
            <a:endParaRPr lang="en-GB" altLang="en-US" sz="2400" dirty="0">
              <a:solidFill>
                <a:srgbClr val="002060"/>
              </a:solidFill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36C2730-E7E5-E9E6-2869-1DCA14BE8E3F}"/>
              </a:ext>
            </a:extLst>
          </p:cNvPr>
          <p:cNvSpPr/>
          <p:nvPr/>
        </p:nvSpPr>
        <p:spPr>
          <a:xfrm>
            <a:off x="8508357" y="1375349"/>
            <a:ext cx="2639257" cy="3807264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hemeClr val="accent5">
              <a:hueOff val="-5835540"/>
              <a:satOff val="7525"/>
              <a:lumOff val="-2353"/>
              <a:alphaOff val="0"/>
            </a:schemeClr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1" tIns="761453" rIns="152400" bIns="761454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b="1" kern="1200" dirty="0">
                <a:latin typeface="Arial" panose="020B0604020202020204" pitchFamily="34" charset="0"/>
              </a:rPr>
              <a:t>OBJECTIVE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dirty="0">
                <a:latin typeface="Arial" panose="020B0604020202020204" pitchFamily="34" charset="0"/>
              </a:rPr>
              <a:t>Establish a </a:t>
            </a:r>
            <a:r>
              <a:rPr lang="en-GB" sz="1200" b="1" dirty="0">
                <a:latin typeface="Arial" panose="020B0604020202020204" pitchFamily="34" charset="0"/>
              </a:rPr>
              <a:t>robust, fair, and modern justice system </a:t>
            </a:r>
            <a:r>
              <a:rPr lang="en-GB" sz="1200" dirty="0">
                <a:latin typeface="Arial" panose="020B0604020202020204" pitchFamily="34" charset="0"/>
              </a:rPr>
              <a:t>to align with global best practices.</a:t>
            </a:r>
          </a:p>
        </p:txBody>
      </p:sp>
    </p:spTree>
    <p:extLst>
      <p:ext uri="{BB962C8B-B14F-4D97-AF65-F5344CB8AC3E}">
        <p14:creationId xmlns:p14="http://schemas.microsoft.com/office/powerpoint/2010/main" val="393941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8783B-CD2C-6612-3EB7-BC6B5B906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5D696-6E87-3252-2531-DA829EA93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AE14E0-F2EA-7467-B338-1B7DACDC65A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2F79FC32-3BFD-115D-A0DD-444C50ADB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108124"/>
            <a:ext cx="4306888" cy="61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B0D2F6-5DDA-ABAC-8B44-6922F9F81EBF}"/>
              </a:ext>
            </a:extLst>
          </p:cNvPr>
          <p:cNvSpPr txBox="1"/>
          <p:nvPr/>
        </p:nvSpPr>
        <p:spPr>
          <a:xfrm>
            <a:off x="5414963" y="614764"/>
            <a:ext cx="5916612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spc="80" dirty="0">
                <a:solidFill>
                  <a:schemeClr val="bg1"/>
                </a:solidFill>
                <a:latin typeface="Calibri Light" panose="020F03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CERN's internal justice system and its reform</a:t>
            </a:r>
          </a:p>
          <a:p>
            <a:endParaRPr lang="en-US" sz="24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spc="80" dirty="0">
                <a:solidFill>
                  <a:schemeClr val="bg1"/>
                </a:solidFill>
                <a:latin typeface="Calibri Light" panose="020F03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Why an efficient internal justice system is essential for the members of the personnel of CERN, as well as for the Organization?</a:t>
            </a:r>
          </a:p>
          <a:p>
            <a:endParaRPr lang="en-US" sz="24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spc="80" dirty="0">
                <a:solidFill>
                  <a:schemeClr val="bg1"/>
                </a:solidFill>
                <a:latin typeface="Calibri Light" panose="020F03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What are the existing mechanisms, possible improvements, motivations, and the status of the ongoing reform?</a:t>
            </a:r>
          </a:p>
          <a:p>
            <a:endParaRPr lang="en-GB" sz="2400" spc="80" dirty="0">
              <a:solidFill>
                <a:schemeClr val="bg1"/>
              </a:solidFill>
              <a:latin typeface="Calibri Light" panose="020F03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2400" spc="80" dirty="0">
                <a:solidFill>
                  <a:schemeClr val="bg1"/>
                </a:solidFill>
                <a:latin typeface="Calibri Light" panose="020F03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S. Evrard – EN</a:t>
            </a:r>
          </a:p>
          <a:p>
            <a:r>
              <a:rPr lang="en-GB" sz="2400" spc="80" dirty="0">
                <a:solidFill>
                  <a:schemeClr val="bg1"/>
                </a:solidFill>
                <a:latin typeface="Calibri Light" panose="020F03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N. Salomon - PF</a:t>
            </a:r>
            <a:endParaRPr lang="en-US" sz="24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274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E82BA5-4E29-F281-3D1C-574483CEF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id="{BEAE2F7F-3035-749D-0851-8A90AE6BA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altLang="en-US" dirty="0">
                <a:cs typeface="Tahoma" panose="020B0604030504040204" pitchFamily="34" charset="0"/>
              </a:rPr>
              <a:t>Internal Justice Reshaping</a:t>
            </a:r>
            <a:endParaRPr lang="fr-CH" altLang="en-US" dirty="0"/>
          </a:p>
        </p:txBody>
      </p:sp>
      <p:sp>
        <p:nvSpPr>
          <p:cNvPr id="25603" name="Espace réservé du contenu 2">
            <a:extLst>
              <a:ext uri="{FF2B5EF4-FFF2-40B4-BE49-F238E27FC236}">
                <a16:creationId xmlns:a16="http://schemas.microsoft.com/office/drawing/2014/main" id="{DE2D63DC-74B8-9C12-69CB-50D4399E7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187450"/>
            <a:ext cx="11442700" cy="4183062"/>
          </a:xfrm>
        </p:spPr>
        <p:txBody>
          <a:bodyPr/>
          <a:lstStyle/>
          <a:p>
            <a:pPr marL="742950" lvl="2" indent="-342900"/>
            <a:endParaRPr lang="en-GB" altLang="en-US" sz="1800" b="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400050" lvl="2" indent="0">
              <a:buNone/>
            </a:pPr>
            <a:endParaRPr lang="en-GB" altLang="en-US" sz="2400" dirty="0">
              <a:solidFill>
                <a:srgbClr val="002060"/>
              </a:solidFill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0D62697-329A-E4F8-DEAB-BE0E960174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2815152"/>
              </p:ext>
            </p:extLst>
          </p:nvPr>
        </p:nvGraphicFramePr>
        <p:xfrm>
          <a:off x="2032000" y="1187450"/>
          <a:ext cx="8128000" cy="4950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98538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8630D-8A71-79A4-EEC8-D44E9B1FD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id="{859A485C-7364-E98C-5504-A15A8BA85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altLang="en-US" dirty="0">
                <a:cs typeface="Tahoma" panose="020B0604030504040204" pitchFamily="34" charset="0"/>
              </a:rPr>
              <a:t>Reframe Internal Justice</a:t>
            </a:r>
            <a:endParaRPr lang="fr-CH" altLang="en-US" dirty="0"/>
          </a:p>
        </p:txBody>
      </p:sp>
      <p:sp>
        <p:nvSpPr>
          <p:cNvPr id="4" name="Rectangle: Folded Corner 3">
            <a:extLst>
              <a:ext uri="{FF2B5EF4-FFF2-40B4-BE49-F238E27FC236}">
                <a16:creationId xmlns:a16="http://schemas.microsoft.com/office/drawing/2014/main" id="{1CC87918-1438-1370-5F29-9BDD9078B478}"/>
              </a:ext>
            </a:extLst>
          </p:cNvPr>
          <p:cNvSpPr/>
          <p:nvPr/>
        </p:nvSpPr>
        <p:spPr>
          <a:xfrm>
            <a:off x="156842" y="2670505"/>
            <a:ext cx="2232000" cy="1800000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5715" tIns="275015" rIns="315715" bIns="275015" numCol="1" spcCol="1270" anchor="t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>
                <a:latin typeface="Arial" panose="020B0604020202020204" pitchFamily="34" charset="0"/>
              </a:rPr>
              <a:t>ITEM </a:t>
            </a:r>
            <a:r>
              <a:rPr lang="en-GB" sz="1200" b="1" kern="1200">
                <a:latin typeface="Arial" panose="020B0604020202020204" pitchFamily="34" charset="0"/>
              </a:rPr>
              <a:t>1:</a:t>
            </a:r>
            <a:endParaRPr lang="en-GB" sz="1200" b="1">
              <a:latin typeface="Arial" panose="020B0604020202020204" pitchFamily="34" charset="0"/>
            </a:endParaRPr>
          </a:p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200" b="1" kern="1200" dirty="0">
              <a:latin typeface="Arial" panose="020B0604020202020204" pitchFamily="34" charset="0"/>
            </a:endParaRPr>
          </a:p>
        </p:txBody>
      </p:sp>
      <p:sp>
        <p:nvSpPr>
          <p:cNvPr id="5" name="Rectangle: Folded Corner 4">
            <a:extLst>
              <a:ext uri="{FF2B5EF4-FFF2-40B4-BE49-F238E27FC236}">
                <a16:creationId xmlns:a16="http://schemas.microsoft.com/office/drawing/2014/main" id="{285F75D5-1831-A490-E8F5-758B98C9DD87}"/>
              </a:ext>
            </a:extLst>
          </p:cNvPr>
          <p:cNvSpPr/>
          <p:nvPr/>
        </p:nvSpPr>
        <p:spPr>
          <a:xfrm>
            <a:off x="2560928" y="2670505"/>
            <a:ext cx="2232000" cy="1800000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5715" tIns="275015" rIns="315715" bIns="275015" numCol="1" spcCol="1270" anchor="t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Arial" panose="020B0604020202020204" pitchFamily="34" charset="0"/>
              </a:rPr>
              <a:t>ITEM 2:</a:t>
            </a:r>
          </a:p>
        </p:txBody>
      </p:sp>
      <p:sp>
        <p:nvSpPr>
          <p:cNvPr id="6" name="Rectangle: Folded Corner 5">
            <a:extLst>
              <a:ext uri="{FF2B5EF4-FFF2-40B4-BE49-F238E27FC236}">
                <a16:creationId xmlns:a16="http://schemas.microsoft.com/office/drawing/2014/main" id="{7771A7A2-9E96-E18B-FBC1-42ADBEAFE331}"/>
              </a:ext>
            </a:extLst>
          </p:cNvPr>
          <p:cNvSpPr/>
          <p:nvPr/>
        </p:nvSpPr>
        <p:spPr>
          <a:xfrm>
            <a:off x="4965014" y="2670505"/>
            <a:ext cx="2232000" cy="1800000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5715" tIns="275015" rIns="315715" bIns="275015" numCol="1" spcCol="1270" anchor="t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Arial" panose="020B0604020202020204" pitchFamily="34" charset="0"/>
              </a:rPr>
              <a:t>ITEM 3:</a:t>
            </a:r>
          </a:p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b="1" kern="1200" dirty="0">
                <a:latin typeface="Arial" panose="020B0604020202020204" pitchFamily="34" charset="0"/>
              </a:rPr>
              <a:t>FORMAL DISPUTE SETTLEMENT/ JAAB</a:t>
            </a:r>
          </a:p>
        </p:txBody>
      </p:sp>
      <p:sp>
        <p:nvSpPr>
          <p:cNvPr id="7" name="Rectangle: Folded Corner 6">
            <a:extLst>
              <a:ext uri="{FF2B5EF4-FFF2-40B4-BE49-F238E27FC236}">
                <a16:creationId xmlns:a16="http://schemas.microsoft.com/office/drawing/2014/main" id="{2D4FA783-E127-B7D1-27E6-E38D930BFE56}"/>
              </a:ext>
            </a:extLst>
          </p:cNvPr>
          <p:cNvSpPr/>
          <p:nvPr/>
        </p:nvSpPr>
        <p:spPr>
          <a:xfrm>
            <a:off x="7369100" y="2670505"/>
            <a:ext cx="2232000" cy="1800000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5715" tIns="275015" rIns="315715" bIns="275015" numCol="1" spcCol="1270" anchor="t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latin typeface="Arial" panose="020B0604020202020204" pitchFamily="34" charset="0"/>
              </a:rPr>
              <a:t>ITEM 4:</a:t>
            </a:r>
            <a:endParaRPr lang="en-GB" sz="1200" b="1" dirty="0">
              <a:latin typeface="Arial" panose="020B0604020202020204" pitchFamily="34" charset="0"/>
            </a:endParaRPr>
          </a:p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b="1" kern="1200" dirty="0">
                <a:latin typeface="Arial" panose="020B0604020202020204" pitchFamily="34" charset="0"/>
              </a:rPr>
              <a:t>INFORMAL DISPUTE SETTLEMENT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29E09C-372F-539C-17DC-1F46434FCD0B}"/>
              </a:ext>
            </a:extLst>
          </p:cNvPr>
          <p:cNvGrpSpPr/>
          <p:nvPr/>
        </p:nvGrpSpPr>
        <p:grpSpPr>
          <a:xfrm>
            <a:off x="9773184" y="2670505"/>
            <a:ext cx="2232000" cy="1800000"/>
            <a:chOff x="3017619" y="3817347"/>
            <a:chExt cx="1985729" cy="1659197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Freeform: Shape 20">
              <a:extLst>
                <a:ext uri="{FF2B5EF4-FFF2-40B4-BE49-F238E27FC236}">
                  <a16:creationId xmlns:a16="http://schemas.microsoft.com/office/drawing/2014/main" id="{3FC31317-8502-CBCF-B93E-B4FCA14223B6}"/>
                </a:ext>
              </a:extLst>
            </p:cNvPr>
            <p:cNvSpPr/>
            <p:nvPr/>
          </p:nvSpPr>
          <p:spPr>
            <a:xfrm>
              <a:off x="3017619" y="3817347"/>
              <a:ext cx="1985729" cy="1659197"/>
            </a:xfrm>
            <a:prstGeom prst="foldedCorner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5715" tIns="275015" rIns="315715" bIns="275015" numCol="1" spcCol="1270" anchor="t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b="1" kern="1200" dirty="0">
                  <a:latin typeface="Arial" panose="020B0604020202020204" pitchFamily="34" charset="0"/>
                </a:rPr>
                <a:t>ITEM 5:</a:t>
              </a:r>
            </a:p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b="1" kern="1200" dirty="0">
                <a:latin typeface="Arial" panose="020B0604020202020204" pitchFamily="34" charset="0"/>
              </a:endParaRPr>
            </a:p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b="1" kern="1200" dirty="0">
                <a:latin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70F9AEE-0D64-1887-4B27-162B5E529273}"/>
                </a:ext>
              </a:extLst>
            </p:cNvPr>
            <p:cNvSpPr txBox="1"/>
            <p:nvPr/>
          </p:nvSpPr>
          <p:spPr>
            <a:xfrm>
              <a:off x="3035622" y="4546566"/>
              <a:ext cx="1952068" cy="341654"/>
            </a:xfrm>
            <a:prstGeom prst="foldedCorner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b="1" kern="12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E4E5B16-8C32-0DA3-7658-00219A3176E8}"/>
              </a:ext>
            </a:extLst>
          </p:cNvPr>
          <p:cNvSpPr txBox="1"/>
          <p:nvPr/>
        </p:nvSpPr>
        <p:spPr>
          <a:xfrm>
            <a:off x="142116" y="3116235"/>
            <a:ext cx="22974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INVESTIGATIONS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C08DE7-44F2-AA78-2525-8DF4F7A575A6}"/>
              </a:ext>
            </a:extLst>
          </p:cNvPr>
          <p:cNvSpPr txBox="1"/>
          <p:nvPr/>
        </p:nvSpPr>
        <p:spPr>
          <a:xfrm>
            <a:off x="9735859" y="3131733"/>
            <a:ext cx="2347281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b="1" kern="1200" dirty="0">
                <a:solidFill>
                  <a:schemeClr val="bg1"/>
                </a:solidFill>
                <a:latin typeface="Arial" panose="020B0604020202020204" pitchFamily="34" charset="0"/>
              </a:rPr>
              <a:t>WHISTLEBLOWING </a:t>
            </a:r>
            <a:br>
              <a:rPr lang="en-GB" sz="1800" b="1" kern="1200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GB" sz="1800" b="1" kern="1200" dirty="0">
                <a:solidFill>
                  <a:schemeClr val="bg1"/>
                </a:solidFill>
                <a:latin typeface="Arial" panose="020B0604020202020204" pitchFamily="34" charset="0"/>
              </a:rPr>
              <a:t>POLICY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CDB28E-0152-93E6-04A5-7EC4B8A1A2E9}"/>
              </a:ext>
            </a:extLst>
          </p:cNvPr>
          <p:cNvSpPr txBox="1"/>
          <p:nvPr/>
        </p:nvSpPr>
        <p:spPr>
          <a:xfrm>
            <a:off x="2747026" y="3133534"/>
            <a:ext cx="1859803" cy="7432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b="1" kern="1200" dirty="0">
                <a:solidFill>
                  <a:schemeClr val="bg1"/>
                </a:solidFill>
                <a:latin typeface="Arial" panose="020B0604020202020204" pitchFamily="34" charset="0"/>
              </a:rPr>
              <a:t>DISCIPLINARY</a:t>
            </a:r>
            <a:r>
              <a:rPr lang="en-GB" b="1" kern="12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GB" sz="1800" b="1" kern="1200" dirty="0">
                <a:solidFill>
                  <a:schemeClr val="bg1"/>
                </a:solidFill>
                <a:latin typeface="Arial" panose="020B0604020202020204" pitchFamily="34" charset="0"/>
              </a:rPr>
              <a:t>PROCEDURES</a:t>
            </a:r>
            <a:endParaRPr lang="en-GB" b="1" kern="12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605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04334-B84F-E06C-1A7C-E6797FCB3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id="{CEADA8C8-A3F8-F938-6F4E-E06805B9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dirty="0">
                <a:cs typeface="Tahoma" panose="020B0604030504040204" pitchFamily="34" charset="0"/>
              </a:rPr>
              <a:t>Investigations</a:t>
            </a:r>
            <a:endParaRPr lang="fr-CH" altLang="en-US" dirty="0"/>
          </a:p>
        </p:txBody>
      </p:sp>
      <p:sp>
        <p:nvSpPr>
          <p:cNvPr id="25603" name="Espace réservé du contenu 2">
            <a:extLst>
              <a:ext uri="{FF2B5EF4-FFF2-40B4-BE49-F238E27FC236}">
                <a16:creationId xmlns:a16="http://schemas.microsoft.com/office/drawing/2014/main" id="{195A4240-2136-C485-CDF7-C5425CB0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187450"/>
            <a:ext cx="11442700" cy="4183062"/>
          </a:xfrm>
        </p:spPr>
        <p:txBody>
          <a:bodyPr/>
          <a:lstStyle/>
          <a:p>
            <a:r>
              <a:rPr lang="en-GB" sz="2400" dirty="0">
                <a:solidFill>
                  <a:srgbClr val="002060"/>
                </a:solidFill>
              </a:rPr>
              <a:t>The goal is to strengthen CERN’s ability to investigate misconduct, ensuring a thorough, efficient, and fair process for handling reported concerns with two key objectives: </a:t>
            </a:r>
          </a:p>
          <a:p>
            <a:pPr lvl="1"/>
            <a:r>
              <a:rPr lang="en-GB" sz="1800" b="0" dirty="0">
                <a:solidFill>
                  <a:srgbClr val="0070C0"/>
                </a:solidFill>
              </a:rPr>
              <a:t>Dedicated investigation capacity for all misconduct reports</a:t>
            </a:r>
          </a:p>
          <a:p>
            <a:pPr marL="1203325" lvl="3" indent="-346075">
              <a:tabLst>
                <a:tab pos="1203325" algn="l"/>
              </a:tabLst>
            </a:pPr>
            <a:r>
              <a:rPr lang="en-GB" sz="1400" b="0" dirty="0">
                <a:cs typeface="Arial" panose="020B0604020202020204" pitchFamily="34" charset="0"/>
              </a:rPr>
              <a:t>Single dedicated investigation unit</a:t>
            </a:r>
            <a:endParaRPr lang="en-GB" altLang="en-US" sz="1400" b="0" dirty="0">
              <a:cs typeface="Arial" panose="020B0604020202020204" pitchFamily="34" charset="0"/>
            </a:endParaRPr>
          </a:p>
          <a:p>
            <a:pPr lvl="1"/>
            <a:r>
              <a:rPr lang="en-GB" sz="1800" b="0" dirty="0">
                <a:solidFill>
                  <a:srgbClr val="0070C0"/>
                </a:solidFill>
              </a:rPr>
              <a:t>Single investigation protocol for all types of investigation</a:t>
            </a:r>
            <a:endParaRPr lang="en-GB" altLang="en-US" sz="1800" b="0" dirty="0">
              <a:solidFill>
                <a:srgbClr val="0070C0"/>
              </a:solidFill>
            </a:endParaRPr>
          </a:p>
          <a:p>
            <a:pPr marL="1200150" lvl="3" indent="-342900"/>
            <a:r>
              <a:rPr lang="en-GB" sz="1400" b="0" dirty="0">
                <a:ea typeface="Calibri" panose="020F0502020204030204" pitchFamily="34" charset="0"/>
                <a:cs typeface="Arial" panose="020B0604020202020204" pitchFamily="34" charset="0"/>
              </a:rPr>
              <a:t>Develop investigation protocol to replace Operational Circulars No. 5, 9, and 10 with a </a:t>
            </a:r>
            <a:r>
              <a:rPr lang="en-GB" sz="1400" b="0" u="sng" dirty="0">
                <a:ea typeface="Calibri" panose="020F0502020204030204" pitchFamily="34" charset="0"/>
                <a:cs typeface="Arial" panose="020B0604020202020204" pitchFamily="34" charset="0"/>
              </a:rPr>
              <a:t>UNIQUE</a:t>
            </a:r>
            <a:r>
              <a:rPr lang="en-GB" sz="1400" b="0" dirty="0">
                <a:ea typeface="Calibri" panose="020F0502020204030204" pitchFamily="34" charset="0"/>
                <a:cs typeface="Arial" panose="020B0604020202020204" pitchFamily="34" charset="0"/>
              </a:rPr>
              <a:t> Operational Circular</a:t>
            </a:r>
          </a:p>
          <a:p>
            <a:pPr marL="742950" lvl="2" indent="-342900"/>
            <a:endParaRPr lang="en-GB" altLang="en-US" sz="1800" b="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400050" lvl="2" indent="0">
              <a:buNone/>
            </a:pPr>
            <a:endParaRPr lang="en-GB" altLang="en-US" sz="2400" dirty="0">
              <a:solidFill>
                <a:srgbClr val="002060"/>
              </a:solidFill>
            </a:endParaRPr>
          </a:p>
        </p:txBody>
      </p:sp>
      <p:sp>
        <p:nvSpPr>
          <p:cNvPr id="3" name="Rectangle: Folded Corner 2">
            <a:extLst>
              <a:ext uri="{FF2B5EF4-FFF2-40B4-BE49-F238E27FC236}">
                <a16:creationId xmlns:a16="http://schemas.microsoft.com/office/drawing/2014/main" id="{A8FA7C8C-4F78-8C45-F923-6B489252C2FB}"/>
              </a:ext>
            </a:extLst>
          </p:cNvPr>
          <p:cNvSpPr/>
          <p:nvPr/>
        </p:nvSpPr>
        <p:spPr>
          <a:xfrm>
            <a:off x="6153150" y="4811607"/>
            <a:ext cx="5358061" cy="2001943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spcAft>
                <a:spcPts val="600"/>
              </a:spcAft>
            </a:pPr>
            <a:r>
              <a:rPr lang="en-GB" b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Benefits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Harmonised approach resulting in consistent processes and adherence to due process.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Comprehensive handling of all aspects of misconduct, including complex cases.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Clear outcomes enhance credibility and personnel confidence.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5118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4943D2-233A-DEBE-B48D-458AF28F2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id="{45D74B3F-0106-2D6B-1E46-9E38EEEE5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dirty="0">
                <a:cs typeface="Tahoma" panose="020B0604030504040204" pitchFamily="34" charset="0"/>
              </a:rPr>
              <a:t>Formal dispute settlement/JAAB</a:t>
            </a:r>
            <a:endParaRPr lang="fr-CH" altLang="en-US" dirty="0">
              <a:cs typeface="Tahoma" panose="020B0604030504040204" pitchFamily="34" charset="0"/>
            </a:endParaRPr>
          </a:p>
        </p:txBody>
      </p:sp>
      <p:sp>
        <p:nvSpPr>
          <p:cNvPr id="25603" name="Espace réservé du contenu 2">
            <a:extLst>
              <a:ext uri="{FF2B5EF4-FFF2-40B4-BE49-F238E27FC236}">
                <a16:creationId xmlns:a16="http://schemas.microsoft.com/office/drawing/2014/main" id="{3A75653D-F4B6-ECB5-B269-878FBD266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187450"/>
            <a:ext cx="11442700" cy="4183062"/>
          </a:xfrm>
        </p:spPr>
        <p:txBody>
          <a:bodyPr/>
          <a:lstStyle/>
          <a:p>
            <a:pPr algn="l">
              <a:spcAft>
                <a:spcPts val="600"/>
              </a:spcAft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Request for review transformed into mandatory administrative review</a:t>
            </a:r>
          </a:p>
          <a:p>
            <a:pPr algn="l">
              <a:spcAft>
                <a:spcPts val="600"/>
              </a:spcAft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JAAB pool/panel composition: External Professional Chair, panel: chair plus 2 peer </a:t>
            </a:r>
            <a:r>
              <a:rPr lang="en-GB" sz="2400" dirty="0">
                <a:cs typeface="Arial" panose="020B0604020202020204" pitchFamily="34" charset="0"/>
              </a:rPr>
              <a:t>assessors </a:t>
            </a:r>
          </a:p>
          <a:p>
            <a:pPr algn="l">
              <a:spcAft>
                <a:spcPts val="600"/>
              </a:spcAft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Establishment of support office (Office of Administration of Justice)</a:t>
            </a:r>
          </a:p>
          <a:p>
            <a:pPr algn="l">
              <a:spcAft>
                <a:spcPts val="600"/>
              </a:spcAft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Access to internal justice for former members of the personnel</a:t>
            </a:r>
          </a:p>
          <a:p>
            <a:pPr algn="l">
              <a:spcAft>
                <a:spcPts val="600"/>
              </a:spcAft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Procedural changes: Introduction of written rules of procedures</a:t>
            </a: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Rectangle: Folded Corner 3">
            <a:extLst>
              <a:ext uri="{FF2B5EF4-FFF2-40B4-BE49-F238E27FC236}">
                <a16:creationId xmlns:a16="http://schemas.microsoft.com/office/drawing/2014/main" id="{8D5FDD01-2BFE-7DA4-E878-F477A4B19DFE}"/>
              </a:ext>
            </a:extLst>
          </p:cNvPr>
          <p:cNvSpPr/>
          <p:nvPr/>
        </p:nvSpPr>
        <p:spPr>
          <a:xfrm>
            <a:off x="6153150" y="4273421"/>
            <a:ext cx="5358061" cy="2584580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spcAft>
                <a:spcPts val="600"/>
              </a:spcAft>
            </a:pPr>
            <a:r>
              <a:rPr lang="en-GB" b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Benefits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Offers HR an opportunity to reconsider and address concerns proactively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Combines professional leadership with peer representation for fairness and balance.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Ensures consistency, transparency, and adherence to high standards in disciplinary matters. 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Streamlined process to facilitate faster decision-making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Enhances privacy, confidentiality, and impartiality in proceedings.</a:t>
            </a:r>
          </a:p>
        </p:txBody>
      </p:sp>
    </p:spTree>
    <p:extLst>
      <p:ext uri="{BB962C8B-B14F-4D97-AF65-F5344CB8AC3E}">
        <p14:creationId xmlns:p14="http://schemas.microsoft.com/office/powerpoint/2010/main" val="15981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82263-185E-55DC-141B-EA3D618ED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id="{EFA5234E-06E1-940D-E980-5F0E44412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dirty="0">
                <a:cs typeface="Tahoma" panose="020B0604030504040204" pitchFamily="34" charset="0"/>
              </a:rPr>
              <a:t>Disciplinary Procedure</a:t>
            </a:r>
            <a:endParaRPr lang="fr-CH" altLang="en-US" dirty="0">
              <a:cs typeface="Tahoma" panose="020B0604030504040204" pitchFamily="34" charset="0"/>
            </a:endParaRPr>
          </a:p>
        </p:txBody>
      </p:sp>
      <p:sp>
        <p:nvSpPr>
          <p:cNvPr id="25603" name="Espace réservé du contenu 2">
            <a:extLst>
              <a:ext uri="{FF2B5EF4-FFF2-40B4-BE49-F238E27FC236}">
                <a16:creationId xmlns:a16="http://schemas.microsoft.com/office/drawing/2014/main" id="{8813CAE9-7A8C-6754-180D-BEDF8F57E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187450"/>
            <a:ext cx="11442700" cy="4183062"/>
          </a:xfrm>
        </p:spPr>
        <p:txBody>
          <a:bodyPr/>
          <a:lstStyle/>
          <a:p>
            <a:r>
              <a:rPr lang="en-GB" sz="2400" dirty="0">
                <a:solidFill>
                  <a:srgbClr val="002060"/>
                </a:solidFill>
              </a:rPr>
              <a:t>No major change in the process: 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Warning/Reprimand: Decision by Head of HR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Sanctions &gt; Reprimands: Decision by Director FHR, upon JADB recommendation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Dismissal and summary dismissal: Decision remains with DG</a:t>
            </a:r>
          </a:p>
          <a:p>
            <a:pPr marL="344488" lvl="2" indent="-344488"/>
            <a:r>
              <a:rPr lang="en-GB" dirty="0">
                <a:solidFill>
                  <a:srgbClr val="002060"/>
                </a:solidFill>
              </a:rPr>
              <a:t>Upgrade on procedural aspects</a:t>
            </a:r>
            <a:r>
              <a:rPr lang="en-GB" sz="1800" dirty="0">
                <a:solidFill>
                  <a:srgbClr val="002060"/>
                </a:solidFill>
              </a:rPr>
              <a:t>: 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Qualification of misconduct based on investigation findings, assesses procedural integrity, and recommends proportionate sanction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Consistent report format, to facilitate concise and consistent reporting focusing on recommendations.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Establish written rules of procedure for the JADB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Provide dedicated resources for case intake, processing, legal advice, report drafting, hearings, training, and administrative tasks.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Operate under the Director-General’s office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External Professional Chair with 2 peer assessors</a:t>
            </a:r>
            <a:endParaRPr lang="en-GB" altLang="en-US" sz="1800" b="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400050" lvl="2" indent="0">
              <a:buNone/>
            </a:pPr>
            <a:endParaRPr lang="en-GB" altLang="en-US" sz="2400" dirty="0">
              <a:solidFill>
                <a:srgbClr val="002060"/>
              </a:solidFill>
            </a:endParaRPr>
          </a:p>
        </p:txBody>
      </p:sp>
      <p:sp>
        <p:nvSpPr>
          <p:cNvPr id="4" name="Rectangle: Folded Corner 3">
            <a:extLst>
              <a:ext uri="{FF2B5EF4-FFF2-40B4-BE49-F238E27FC236}">
                <a16:creationId xmlns:a16="http://schemas.microsoft.com/office/drawing/2014/main" id="{FEC7CA1F-4B35-E6FC-7D9E-B3AB7618DB1E}"/>
              </a:ext>
            </a:extLst>
          </p:cNvPr>
          <p:cNvSpPr/>
          <p:nvPr/>
        </p:nvSpPr>
        <p:spPr>
          <a:xfrm>
            <a:off x="6143475" y="5150498"/>
            <a:ext cx="5358061" cy="1689587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spcAft>
                <a:spcPts val="600"/>
              </a:spcAft>
            </a:pPr>
            <a:r>
              <a:rPr lang="en-GB" b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Benefits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Ensures consistency, transparency, and adherence to high standards in disciplinary matters. 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Streamlined process to facilitate faster decision-making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Enhances privacy, confidentiality, and impartiality in proceedings.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Strengthens the independence of the JADB.</a:t>
            </a:r>
          </a:p>
        </p:txBody>
      </p:sp>
    </p:spTree>
    <p:extLst>
      <p:ext uri="{BB962C8B-B14F-4D97-AF65-F5344CB8AC3E}">
        <p14:creationId xmlns:p14="http://schemas.microsoft.com/office/powerpoint/2010/main" val="3521787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C469A-22FA-4E2D-0101-C487A8DF3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id="{7F28DC9C-DF9F-A5AC-1336-6624E2137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dirty="0">
                <a:cs typeface="Tahoma" panose="020B0604030504040204" pitchFamily="34" charset="0"/>
              </a:rPr>
              <a:t>Informal dispute settlement</a:t>
            </a:r>
            <a:endParaRPr lang="fr-CH" altLang="en-US" dirty="0">
              <a:cs typeface="Tahoma" panose="020B0604030504040204" pitchFamily="34" charset="0"/>
            </a:endParaRPr>
          </a:p>
        </p:txBody>
      </p:sp>
      <p:sp>
        <p:nvSpPr>
          <p:cNvPr id="25603" name="Espace réservé du contenu 2">
            <a:extLst>
              <a:ext uri="{FF2B5EF4-FFF2-40B4-BE49-F238E27FC236}">
                <a16:creationId xmlns:a16="http://schemas.microsoft.com/office/drawing/2014/main" id="{0256BB52-776B-B7A2-8ADE-F02668224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187450"/>
            <a:ext cx="11760200" cy="4183062"/>
          </a:xfrm>
        </p:spPr>
        <p:txBody>
          <a:bodyPr/>
          <a:lstStyle/>
          <a:p>
            <a:pPr lvl="0" algn="l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Promote mediation, not limited to request for review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Allow suspension of formal processes for informal resolution efforts (e.g., dialogue or negotiation).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Introduce time limits to ensure efficiency and prevent unnecessary delays.</a:t>
            </a:r>
          </a:p>
          <a:p>
            <a:pPr lvl="0" algn="l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Mediation parameters established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Develop a separate mediation framework outlining.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Roles and responsibilities of mediators and parties.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Procedures and guidelines for conducting mediation.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b="0" dirty="0">
              <a:solidFill>
                <a:srgbClr val="0070C0"/>
              </a:solidFill>
            </a:endParaRP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altLang="en-US" sz="1800" b="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400050" lvl="2" indent="0">
              <a:buNone/>
            </a:pPr>
            <a:endParaRPr lang="en-GB" altLang="en-US" sz="2400" dirty="0">
              <a:solidFill>
                <a:srgbClr val="002060"/>
              </a:solidFill>
            </a:endParaRPr>
          </a:p>
        </p:txBody>
      </p:sp>
      <p:sp>
        <p:nvSpPr>
          <p:cNvPr id="4" name="Rectangle: Folded Corner 3">
            <a:extLst>
              <a:ext uri="{FF2B5EF4-FFF2-40B4-BE49-F238E27FC236}">
                <a16:creationId xmlns:a16="http://schemas.microsoft.com/office/drawing/2014/main" id="{139EF279-6C4A-56CC-A0A7-9E11BB49AF6F}"/>
              </a:ext>
            </a:extLst>
          </p:cNvPr>
          <p:cNvSpPr/>
          <p:nvPr/>
        </p:nvSpPr>
        <p:spPr>
          <a:xfrm>
            <a:off x="6143475" y="4534678"/>
            <a:ext cx="5358061" cy="2305407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spcAft>
                <a:spcPts val="600"/>
              </a:spcAft>
            </a:pPr>
            <a:r>
              <a:rPr lang="en-GB" b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Benefits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Promotes a collaborative and constructive work environment.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Encourages early dispute resolution through neutral third-party facilitation.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Enables quicker, amicable dispute resolution, reducing reliance on formal processes.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Enhances overall efficiency and workplace harmony.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5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6938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D096D-B38F-CECD-06BF-D8EB645AC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:a16="http://schemas.microsoft.com/office/drawing/2014/main" id="{C0C8061F-06C4-EEEF-FA3E-4DEEB71DB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GB" dirty="0">
                <a:cs typeface="Tahoma" panose="020B0604030504040204" pitchFamily="34" charset="0"/>
              </a:rPr>
              <a:t>Whistleblowing policy</a:t>
            </a:r>
            <a:endParaRPr lang="fr-CH" altLang="en-US" dirty="0">
              <a:cs typeface="Tahoma" panose="020B0604030504040204" pitchFamily="34" charset="0"/>
            </a:endParaRPr>
          </a:p>
        </p:txBody>
      </p:sp>
      <p:sp>
        <p:nvSpPr>
          <p:cNvPr id="25603" name="Espace réservé du contenu 2">
            <a:extLst>
              <a:ext uri="{FF2B5EF4-FFF2-40B4-BE49-F238E27FC236}">
                <a16:creationId xmlns:a16="http://schemas.microsoft.com/office/drawing/2014/main" id="{8A2E0E5B-E50C-F8F3-4778-43D32BBEE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187450"/>
            <a:ext cx="11760200" cy="4183062"/>
          </a:xfrm>
        </p:spPr>
        <p:txBody>
          <a:bodyPr/>
          <a:lstStyle/>
          <a:p>
            <a:pPr lvl="0" algn="l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cs typeface="Arial" panose="020B0604020202020204" pitchFamily="34" charset="0"/>
              </a:rPr>
              <a:t>Set up a CERN’s whistleblowing policy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Develop a single whistleblowing policy document covering all kinds of alleged misconduct</a:t>
            </a: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Implementation of a secure and confidential whistleblowing line </a:t>
            </a:r>
          </a:p>
          <a:p>
            <a:pPr lvl="0" algn="l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Whistleblowing protection</a:t>
            </a:r>
            <a:endParaRPr lang="en-GB" sz="2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80050" lvl="1" indent="-180000"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70C0"/>
                </a:solidFill>
              </a:rPr>
              <a:t>CERN’s commitment to protecting whistleblowers from any form of retaliation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b="0" dirty="0">
              <a:solidFill>
                <a:srgbClr val="0070C0"/>
              </a:solidFill>
            </a:endParaRP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altLang="en-US" sz="1800" b="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400050" lvl="2" indent="0">
              <a:buNone/>
            </a:pPr>
            <a:endParaRPr lang="en-GB" altLang="en-US" sz="2400" dirty="0">
              <a:solidFill>
                <a:srgbClr val="002060"/>
              </a:solidFill>
            </a:endParaRPr>
          </a:p>
        </p:txBody>
      </p:sp>
      <p:sp>
        <p:nvSpPr>
          <p:cNvPr id="4" name="Rectangle: Folded Corner 3">
            <a:extLst>
              <a:ext uri="{FF2B5EF4-FFF2-40B4-BE49-F238E27FC236}">
                <a16:creationId xmlns:a16="http://schemas.microsoft.com/office/drawing/2014/main" id="{0618A783-ED62-E3E2-8CE0-0F834D614AE1}"/>
              </a:ext>
            </a:extLst>
          </p:cNvPr>
          <p:cNvSpPr/>
          <p:nvPr/>
        </p:nvSpPr>
        <p:spPr>
          <a:xfrm>
            <a:off x="6143475" y="4534678"/>
            <a:ext cx="5358061" cy="2305407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spcAft>
                <a:spcPts val="600"/>
              </a:spcAft>
            </a:pPr>
            <a:r>
              <a:rPr lang="en-GB" b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Benefits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Enhances our working environment by encouraging ethical behaviour </a:t>
            </a: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Facilitates the reporting of alleged misconduct enabling early detection of workplace issues and their prompt resolution.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Builds trust by developing a clear process for ensuring protection of whistleblowers. 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5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8145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92A09941-E50D-583A-5FAC-B29435188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en-US" altLang="en-US" dirty="0" err="1"/>
              <a:t>Acknowlegments</a:t>
            </a:r>
            <a:r>
              <a:rPr lang="en-US" altLang="en-US" dirty="0"/>
              <a:t>/Credits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C0C17-7EDE-4F60-9155-433051BA4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701" y="1633538"/>
            <a:ext cx="11531600" cy="452596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it-IT" b="0" dirty="0"/>
              <a:t>Sandrine Lo-Pat, </a:t>
            </a:r>
            <a:r>
              <a:rPr lang="it-IT" b="0" dirty="0">
                <a:hlinkClick r:id="rId2"/>
              </a:rPr>
              <a:t>slp.consulting@icloud.com</a:t>
            </a:r>
            <a:endParaRPr lang="it-IT" b="0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b="0" dirty="0"/>
              <a:t>    CERN Staff Association Training session - 18 May 2021</a:t>
            </a:r>
            <a:endParaRPr lang="it-IT" b="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b="0" dirty="0"/>
              <a:t>K. Hewitt, S. Intoudi (CERN- HR &amp; LS)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b="0" dirty="0"/>
              <a:t>    SCC presentation on 5 December 2024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63BE96B7-22AD-7922-CB44-01CE88378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1"/>
            <a:ext cx="8915400" cy="1143000"/>
          </a:xfrm>
        </p:spPr>
        <p:txBody>
          <a:bodyPr/>
          <a:lstStyle/>
          <a:p>
            <a:r>
              <a:rPr lang="fr-CH" altLang="en-US" dirty="0"/>
              <a:t>Publications</a:t>
            </a:r>
            <a:endParaRPr lang="en-US" altLang="en-US" dirty="0"/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F90B7F69-8EB7-E8C6-68A3-B2FA248AE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b="0" dirty="0">
                <a:solidFill>
                  <a:srgbClr val="292929"/>
                </a:solidFill>
                <a:latin typeface="sourcesans-regular"/>
              </a:rPr>
              <a:t>CERN annual legal report: this report provides an overview of the cases handled under Chapter VI of the Staff Rules and Regulations:</a:t>
            </a:r>
          </a:p>
          <a:p>
            <a:pPr lvl="1"/>
            <a:r>
              <a:rPr lang="en-US" dirty="0">
                <a:hlinkClick r:id="rId2"/>
              </a:rPr>
              <a:t>Documents </a:t>
            </a:r>
            <a:r>
              <a:rPr lang="en-US" dirty="0" err="1">
                <a:hlinkClick r:id="rId2"/>
              </a:rPr>
              <a:t>officiels</a:t>
            </a:r>
            <a:r>
              <a:rPr lang="en-US" dirty="0">
                <a:hlinkClick r:id="rId2"/>
              </a:rPr>
              <a:t> | </a:t>
            </a:r>
            <a:r>
              <a:rPr lang="en-US" dirty="0" err="1">
                <a:hlinkClick r:id="rId2"/>
              </a:rPr>
              <a:t>Ressources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humaines</a:t>
            </a:r>
            <a:endParaRPr lang="en-GB" altLang="en-US" b="0" dirty="0">
              <a:solidFill>
                <a:srgbClr val="292929"/>
              </a:solidFill>
              <a:latin typeface="sourcesans-regular"/>
            </a:endParaRPr>
          </a:p>
          <a:p>
            <a:r>
              <a:rPr lang="fr-CH" altLang="en-US" dirty="0"/>
              <a:t>ILOAT case </a:t>
            </a:r>
            <a:r>
              <a:rPr lang="fr-CH" altLang="en-US" dirty="0" err="1"/>
              <a:t>law</a:t>
            </a:r>
            <a:r>
              <a:rPr lang="fr-CH" altLang="en-US" dirty="0"/>
              <a:t> </a:t>
            </a:r>
            <a:r>
              <a:rPr lang="fr-CH" altLang="en-US" dirty="0" err="1"/>
              <a:t>database</a:t>
            </a:r>
            <a:r>
              <a:rPr lang="fr-CH" altLang="en-US" dirty="0"/>
              <a:t>:</a:t>
            </a:r>
          </a:p>
          <a:p>
            <a:pPr lvl="1"/>
            <a:r>
              <a:rPr lang="fr-CH" altLang="en-US" dirty="0">
                <a:hlinkClick r:id="rId3"/>
              </a:rPr>
              <a:t>https://www.ilo.org/dyn/triblex/triblexmain.bySession</a:t>
            </a:r>
            <a:endParaRPr lang="fr-CH" altLang="en-US" dirty="0"/>
          </a:p>
          <a:p>
            <a:pPr marL="0" indent="0">
              <a:buNone/>
            </a:pPr>
            <a:endParaRPr lang="fr-CH" altLang="en-US" dirty="0"/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540;p35">
            <a:extLst>
              <a:ext uri="{FF2B5EF4-FFF2-40B4-BE49-F238E27FC236}">
                <a16:creationId xmlns:a16="http://schemas.microsoft.com/office/drawing/2014/main" id="{90427561-EF7C-335D-D1E0-2F5AF66ABB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631912"/>
            <a:ext cx="4775200" cy="5594176"/>
          </a:xfr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 dirty="0"/>
              <a:t>“To build a world of justice, we must be just.”</a:t>
            </a:r>
            <a:br>
              <a:rPr lang="en-GB" sz="3400" dirty="0"/>
            </a:br>
            <a:r>
              <a:rPr lang="en-GB" sz="3400" dirty="0"/>
              <a:t> </a:t>
            </a:r>
            <a:br>
              <a:rPr lang="en-GB" sz="3400" dirty="0"/>
            </a:br>
            <a:r>
              <a:rPr lang="en-GB" sz="3200" i="1" dirty="0"/>
              <a:t>Dag </a:t>
            </a:r>
            <a:r>
              <a:rPr lang="en-GB" sz="3200" i="1" dirty="0" err="1"/>
              <a:t>Hammarskjöld</a:t>
            </a:r>
            <a:r>
              <a:rPr lang="en-GB" sz="3200" i="1" dirty="0"/>
              <a:t>, the second United Nations Secretary-General</a:t>
            </a:r>
            <a:endParaRPr lang="en-GB" sz="34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E08F4A-C0AE-BC0B-2221-143D4E904B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840" b="15831"/>
          <a:stretch/>
        </p:blipFill>
        <p:spPr>
          <a:xfrm>
            <a:off x="4749800" y="1443038"/>
            <a:ext cx="7023100" cy="4295473"/>
          </a:xfrm>
          <a:prstGeom prst="rect">
            <a:avLst/>
          </a:prstGeom>
          <a:noFill/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4558D40-FA2D-63AD-7A50-CC51037FF11D}"/>
              </a:ext>
            </a:extLst>
          </p:cNvPr>
          <p:cNvSpPr txBox="1">
            <a:spLocks/>
          </p:cNvSpPr>
          <p:nvPr/>
        </p:nvSpPr>
        <p:spPr bwMode="auto">
          <a:xfrm>
            <a:off x="1638300" y="60412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E74F0B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E74F0B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E74F0B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E74F0B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E74F0B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E74F0B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E74F0B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E74F0B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E74F0B"/>
                </a:solidFill>
                <a:latin typeface="Calibri" pitchFamily="34" charset="0"/>
              </a:defRPr>
            </a:lvl9pPr>
          </a:lstStyle>
          <a:p>
            <a:r>
              <a:rPr lang="fr-CH" altLang="en-US" b="0" dirty="0" err="1"/>
              <a:t>Closing</a:t>
            </a:r>
            <a:r>
              <a:rPr lang="fr-CH" altLang="en-US" b="0" dirty="0"/>
              <a:t> </a:t>
            </a:r>
            <a:r>
              <a:rPr lang="fr-CH" altLang="en-US" b="0" dirty="0" err="1"/>
              <a:t>Remark</a:t>
            </a:r>
            <a:endParaRPr lang="en-US" altLang="en-US" b="0" dirty="0"/>
          </a:p>
        </p:txBody>
      </p:sp>
    </p:spTree>
    <p:extLst>
      <p:ext uri="{BB962C8B-B14F-4D97-AF65-F5344CB8AC3E}">
        <p14:creationId xmlns:p14="http://schemas.microsoft.com/office/powerpoint/2010/main" val="2815853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>
            <a:extLst>
              <a:ext uri="{FF2B5EF4-FFF2-40B4-BE49-F238E27FC236}">
                <a16:creationId xmlns:a16="http://schemas.microsoft.com/office/drawing/2014/main" id="{026AF1FF-7BCD-5154-086E-F137A34BB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fr-CH" altLang="en-US" dirty="0"/>
              <a:t>Contents</a:t>
            </a:r>
          </a:p>
        </p:txBody>
      </p:sp>
      <p:sp>
        <p:nvSpPr>
          <p:cNvPr id="15363" name="Espace réservé du contenu 2">
            <a:extLst>
              <a:ext uri="{FF2B5EF4-FFF2-40B4-BE49-F238E27FC236}">
                <a16:creationId xmlns:a16="http://schemas.microsoft.com/office/drawing/2014/main" id="{A3EBEEC6-9822-2192-E037-44BEBFE8B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100" y="1633538"/>
            <a:ext cx="5207000" cy="411956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>
                <a:solidFill>
                  <a:srgbClr val="C00000"/>
                </a:solidFill>
                <a:cs typeface="Tahoma" panose="020B0604030504040204" pitchFamily="34" charset="0"/>
              </a:rPr>
              <a:t>PART 1 - Existing mechanisms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Context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Investigations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Internal (External) Justice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Statistics over 10 years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Staff Association position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Areas of improvement</a:t>
            </a:r>
          </a:p>
          <a:p>
            <a:endParaRPr lang="fr-CH" altLang="en-US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FAD90170-410F-FC37-A265-79440FAA075A}"/>
              </a:ext>
            </a:extLst>
          </p:cNvPr>
          <p:cNvSpPr txBox="1">
            <a:spLocks/>
          </p:cNvSpPr>
          <p:nvPr/>
        </p:nvSpPr>
        <p:spPr bwMode="auto">
          <a:xfrm>
            <a:off x="6438902" y="1633538"/>
            <a:ext cx="5207000" cy="41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0" kern="1200" baseline="0">
                <a:solidFill>
                  <a:srgbClr val="0034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b="1" i="0" kern="1200" baseline="0">
                <a:solidFill>
                  <a:srgbClr val="0099C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1" i="0" kern="1200" baseline="0">
                <a:solidFill>
                  <a:srgbClr val="0034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b="1" i="0" kern="1200" baseline="0">
                <a:solidFill>
                  <a:srgbClr val="0099C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 i="0" kern="1200" baseline="0">
                <a:solidFill>
                  <a:srgbClr val="0034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sz="2800" dirty="0">
                <a:solidFill>
                  <a:srgbClr val="C00000"/>
                </a:solidFill>
                <a:cs typeface="Tahoma" panose="020B0604030504040204" pitchFamily="34" charset="0"/>
              </a:rPr>
              <a:t>PART 2 – Ongoing reform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Investigations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Formal dispute settlement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Disciplinary Procedure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Informal dispute settlement</a:t>
            </a:r>
          </a:p>
          <a:p>
            <a:pPr>
              <a:lnSpc>
                <a:spcPct val="90000"/>
              </a:lnSpc>
            </a:pPr>
            <a:r>
              <a:rPr lang="en-US" altLang="en-US" sz="2800" b="0" dirty="0">
                <a:cs typeface="Tahoma" panose="020B0604030504040204" pitchFamily="34" charset="0"/>
              </a:rPr>
              <a:t>Whistleblowing policy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3466"/>
                </a:solidFill>
                <a:effectLst/>
                <a:uLnTx/>
                <a:uFillTx/>
                <a:latin typeface="Calibri"/>
                <a:ea typeface="+mn-ea"/>
                <a:cs typeface="Tahoma" panose="020B0604030504040204" pitchFamily="34" charset="0"/>
              </a:rPr>
              <a:t>Acknowledgments/Publications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fr-CH" altLang="en-US" sz="1800" dirty="0"/>
          </a:p>
          <a:p>
            <a:pPr marL="0" indent="0">
              <a:buNone/>
            </a:pPr>
            <a:r>
              <a:rPr lang="en-US" altLang="en-US" sz="3200" dirty="0">
                <a:solidFill>
                  <a:srgbClr val="C00000"/>
                </a:solidFill>
                <a:cs typeface="Tahoma" panose="020B0604030504040204" pitchFamily="34" charset="0"/>
              </a:rPr>
              <a:t>PART 3 – Questions/Answers</a:t>
            </a:r>
          </a:p>
          <a:p>
            <a:pPr marL="0" indent="0">
              <a:buNone/>
            </a:pPr>
            <a:endParaRPr lang="fr-CH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E122E-AA3D-EEB0-7C1C-3BAC3FDF7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6400" y="1430338"/>
            <a:ext cx="10972800" cy="11430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5400" b="0" dirty="0"/>
              <a:t>THANKS!</a:t>
            </a:r>
          </a:p>
        </p:txBody>
      </p:sp>
      <p:pic>
        <p:nvPicPr>
          <p:cNvPr id="6" name="Picture 5" descr="A logo for a company&#10;&#10;Description automatically generated">
            <a:extLst>
              <a:ext uri="{FF2B5EF4-FFF2-40B4-BE49-F238E27FC236}">
                <a16:creationId xmlns:a16="http://schemas.microsoft.com/office/drawing/2014/main" id="{FBA2DAB8-000A-908A-8CE3-A0F444BF95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945" y="1166018"/>
            <a:ext cx="4107310" cy="4525963"/>
          </a:xfrm>
          <a:prstGeom prst="rect">
            <a:avLst/>
          </a:prstGeom>
          <a:noFill/>
        </p:spPr>
      </p:pic>
      <p:sp>
        <p:nvSpPr>
          <p:cNvPr id="5" name="Google Shape;1906;p47">
            <a:extLst>
              <a:ext uri="{FF2B5EF4-FFF2-40B4-BE49-F238E27FC236}">
                <a16:creationId xmlns:a16="http://schemas.microsoft.com/office/drawing/2014/main" id="{D6E011FA-41DE-D71F-8161-6F80CA5C6EB3}"/>
              </a:ext>
            </a:extLst>
          </p:cNvPr>
          <p:cNvSpPr txBox="1">
            <a:spLocks/>
          </p:cNvSpPr>
          <p:nvPr/>
        </p:nvSpPr>
        <p:spPr bwMode="auto">
          <a:xfrm>
            <a:off x="5943600" y="2882900"/>
            <a:ext cx="5994400" cy="294759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003466"/>
                </a:solidFill>
                <a:latin typeface="+mn-lt"/>
                <a:ea typeface="+mn-ea"/>
                <a:cs typeface="+mn-cs"/>
              </a:rPr>
              <a:t>Do you have 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275410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F7039-36B4-18C7-742A-37F88730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Context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24273-645D-817A-AEF4-66C41F361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900" y="1390824"/>
            <a:ext cx="10972800" cy="4525962"/>
          </a:xfrm>
        </p:spPr>
        <p:txBody>
          <a:bodyPr/>
          <a:lstStyle/>
          <a:p>
            <a:r>
              <a:rPr lang="en-GB" sz="2400" dirty="0"/>
              <a:t>Immunity of jurisdiction granted to International Organizations (IOs) </a:t>
            </a:r>
          </a:p>
          <a:p>
            <a:pPr lvl="1"/>
            <a:r>
              <a:rPr lang="en-GB" sz="2000" dirty="0"/>
              <a:t>Immunity from national courts to ensure independent functioning.</a:t>
            </a:r>
          </a:p>
          <a:p>
            <a:r>
              <a:rPr lang="en-GB" sz="2400" dirty="0"/>
              <a:t>Specificity of International Organizations workforce</a:t>
            </a:r>
          </a:p>
          <a:p>
            <a:pPr lvl="1"/>
            <a:r>
              <a:rPr lang="en-GB" sz="2000" dirty="0"/>
              <a:t>Global DNA and diversity </a:t>
            </a:r>
          </a:p>
          <a:p>
            <a:r>
              <a:rPr lang="en-GB" sz="2400" dirty="0"/>
              <a:t>Labour relations and norms</a:t>
            </a:r>
          </a:p>
          <a:p>
            <a:pPr lvl="1"/>
            <a:r>
              <a:rPr lang="en-GB" sz="2000" dirty="0"/>
              <a:t>Staff Rules and Regulations – Administrative and Operational Circulars – Employment contract</a:t>
            </a:r>
          </a:p>
          <a:p>
            <a:r>
              <a:rPr lang="en-GB" sz="2400" dirty="0"/>
              <a:t>Internal Justice Systems (IJSs) resolve employment disputes through:</a:t>
            </a:r>
          </a:p>
          <a:p>
            <a:pPr lvl="1"/>
            <a:r>
              <a:rPr lang="en-GB" sz="2000" dirty="0"/>
              <a:t>Conflict prevention</a:t>
            </a:r>
          </a:p>
          <a:p>
            <a:pPr lvl="1"/>
            <a:r>
              <a:rPr lang="en-GB" sz="2000" dirty="0"/>
              <a:t>Peer review mechanisms</a:t>
            </a:r>
          </a:p>
          <a:p>
            <a:pPr lvl="1"/>
            <a:r>
              <a:rPr lang="en-GB" sz="2000" dirty="0"/>
              <a:t>Administrative Tribunal of the International Labour Organization (ILOAT) as the final decision-making body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6918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933DD-5290-C4FD-828C-43E8FDCDC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28FEC-316D-679C-FE90-CF74254AA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Context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C0A04-1707-7BB2-D24B-247117D81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900" y="1276524"/>
            <a:ext cx="11303000" cy="4525962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Why CERN needs an internal justice system?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legal status &amp; duty of care</a:t>
            </a:r>
          </a:p>
          <a:p>
            <a:pPr lvl="1" indent="-342900"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Disputes are a part of working life. They cannot be resolved through local courts and national authorities due to CERN’s legal status.</a:t>
            </a:r>
          </a:p>
          <a:p>
            <a:pPr lvl="1" indent="-342900"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CERN has the responsibility to provide an internal justice system that is f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air, impartial and can effectively resolve disputes.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Checks &amp; balances</a:t>
            </a:r>
          </a:p>
          <a:p>
            <a:pPr lvl="1" indent="-342900"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Possibility for people to address their issues formally and informally, and to feel heard and taken seriously. </a:t>
            </a:r>
          </a:p>
          <a:p>
            <a:pPr lvl="1" indent="-342900"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Possibility for the Organization to ensure we have f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air, transparent and just processes in place.</a:t>
            </a:r>
          </a:p>
          <a:p>
            <a:pPr marL="0" indent="0">
              <a:buNone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Having an internal justice system is not a choice, it is an obligation! </a:t>
            </a:r>
          </a:p>
          <a:p>
            <a:pPr marL="0" indent="0">
              <a:buNone/>
            </a:pPr>
            <a:r>
              <a:rPr lang="en-GB" sz="2400" dirty="0">
                <a:solidFill>
                  <a:prstClr val="black"/>
                </a:solidFill>
                <a:latin typeface="+mj-lt"/>
              </a:rPr>
              <a:t>T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</a:t>
            </a:r>
            <a:r>
              <a:rPr lang="en-GB" sz="2400" dirty="0">
                <a:solidFill>
                  <a:prstClr val="black"/>
                </a:solidFill>
                <a:latin typeface="+mj-lt"/>
              </a:rPr>
              <a:t>e Organization can choose how to proceed</a:t>
            </a:r>
            <a:endParaRPr lang="en-GB" sz="2400" dirty="0">
              <a:latin typeface="+mj-lt"/>
            </a:endParaRP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3784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>
            <a:extLst>
              <a:ext uri="{FF2B5EF4-FFF2-40B4-BE49-F238E27FC236}">
                <a16:creationId xmlns:a16="http://schemas.microsoft.com/office/drawing/2014/main" id="{76A2C6E0-E8BE-78E6-0D27-4AAA8F6CE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fr-CH" altLang="en-US"/>
              <a:t>Investigations</a:t>
            </a:r>
          </a:p>
        </p:txBody>
      </p:sp>
      <p:sp>
        <p:nvSpPr>
          <p:cNvPr id="16387" name="Espace réservé du contenu 2">
            <a:extLst>
              <a:ext uri="{FF2B5EF4-FFF2-40B4-BE49-F238E27FC236}">
                <a16:creationId xmlns:a16="http://schemas.microsoft.com/office/drawing/2014/main" id="{C2476570-5B0F-8F24-2C2C-815DEE3B0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900" y="1238251"/>
            <a:ext cx="11315700" cy="4525963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400" dirty="0">
                <a:cs typeface="Tahoma" panose="020B0604030504040204" pitchFamily="34" charset="0"/>
              </a:rPr>
              <a:t>Several kinds of investigations coexist at CERN, which apply to all members of the personnel (MP) i.e. employed members of the personnel (MPE) and associated members of the personnel (MPA)</a:t>
            </a:r>
            <a:r>
              <a:rPr lang="en-GB" altLang="en-US" sz="2400" dirty="0">
                <a:cs typeface="Tahoma" panose="020B0604030504040204" pitchFamily="34" charset="0"/>
              </a:rPr>
              <a:t> and also apply to non-MP to varying extents</a:t>
            </a:r>
            <a:r>
              <a:rPr lang="en-US" altLang="en-US" sz="2400" dirty="0">
                <a:cs typeface="Tahoma" panose="020B0604030504040204" pitchFamily="34" charset="0"/>
              </a:rPr>
              <a:t>: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en-US" sz="1050" b="0" dirty="0">
              <a:cs typeface="Tahoma" panose="020B0604030504040204" pitchFamily="34" charset="0"/>
            </a:endParaRPr>
          </a:p>
          <a:p>
            <a:pPr marL="0" indent="0">
              <a:lnSpc>
                <a:spcPct val="80000"/>
              </a:lnSpc>
            </a:pPr>
            <a:r>
              <a:rPr lang="en-US" altLang="en-US" sz="2400" b="0" dirty="0">
                <a:solidFill>
                  <a:srgbClr val="FF0000"/>
                </a:solidFill>
                <a:cs typeface="Tahoma" panose="020B0604030504040204" pitchFamily="34" charset="0"/>
              </a:rPr>
              <a:t> Fraud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000" b="0" i="1" dirty="0">
                <a:cs typeface="Tahoma" panose="020B0604030504040204" pitchFamily="34" charset="0"/>
              </a:rPr>
              <a:t>Fraud is defined as any intentional act or omission designed to deceive others and to achieve a gain for the perpetrator or a third party, resulting in the Organization suffering a loss of funds, property or reputation.</a:t>
            </a:r>
          </a:p>
          <a:p>
            <a:pPr marL="0" indent="0">
              <a:lnSpc>
                <a:spcPct val="80000"/>
              </a:lnSpc>
            </a:pPr>
            <a:r>
              <a:rPr lang="en-US" altLang="en-US" sz="2400" b="0" dirty="0">
                <a:solidFill>
                  <a:srgbClr val="FF0000"/>
                </a:solidFill>
                <a:cs typeface="Tahoma" panose="020B0604030504040204" pitchFamily="34" charset="0"/>
              </a:rPr>
              <a:t> Misconduct</a:t>
            </a:r>
          </a:p>
          <a:p>
            <a:pPr marL="0" indent="0">
              <a:lnSpc>
                <a:spcPct val="80000"/>
              </a:lnSpc>
            </a:pPr>
            <a:r>
              <a:rPr lang="en-US" altLang="en-US" sz="2400" b="0" dirty="0">
                <a:solidFill>
                  <a:srgbClr val="FF0000"/>
                </a:solidFill>
                <a:cs typeface="Tahoma" panose="020B0604030504040204" pitchFamily="34" charset="0"/>
              </a:rPr>
              <a:t> Harassment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000" b="0" i="1" dirty="0">
                <a:cs typeface="Tahoma" panose="020B0604030504040204" pitchFamily="34" charset="0"/>
              </a:rPr>
              <a:t>Harassment means unwelcome </a:t>
            </a:r>
            <a:r>
              <a:rPr lang="en-US" altLang="en-US" sz="2000" b="0" i="1" dirty="0" err="1">
                <a:cs typeface="Tahoma" panose="020B0604030504040204" pitchFamily="34" charset="0"/>
              </a:rPr>
              <a:t>behaviour</a:t>
            </a:r>
            <a:r>
              <a:rPr lang="en-US" altLang="en-US" sz="2000" b="0" i="1" dirty="0">
                <a:cs typeface="Tahoma" panose="020B0604030504040204" pitchFamily="34" charset="0"/>
              </a:rPr>
              <a:t> that has the effect of violating a person's dignity and/or creating a hostile work environment.</a:t>
            </a:r>
          </a:p>
          <a:p>
            <a:pPr marL="0" indent="0">
              <a:lnSpc>
                <a:spcPct val="80000"/>
              </a:lnSpc>
            </a:pPr>
            <a:r>
              <a:rPr lang="en-US" altLang="en-US" sz="2400" b="0" dirty="0">
                <a:solidFill>
                  <a:srgbClr val="FF0000"/>
                </a:solidFill>
                <a:cs typeface="Tahoma" panose="020B0604030504040204" pitchFamily="34" charset="0"/>
              </a:rPr>
              <a:t> Safety breach</a:t>
            </a:r>
          </a:p>
          <a:p>
            <a:pPr marL="0" indent="0">
              <a:lnSpc>
                <a:spcPct val="80000"/>
              </a:lnSpc>
            </a:pPr>
            <a:r>
              <a:rPr lang="en-US" altLang="en-US" sz="2400" b="0" dirty="0">
                <a:solidFill>
                  <a:srgbClr val="FF0000"/>
                </a:solidFill>
                <a:cs typeface="Tahoma" panose="020B0604030504040204" pitchFamily="34" charset="0"/>
              </a:rPr>
              <a:t> Security breach</a:t>
            </a:r>
          </a:p>
          <a:p>
            <a:pPr lvl="1">
              <a:lnSpc>
                <a:spcPct val="80000"/>
              </a:lnSpc>
            </a:pPr>
            <a:r>
              <a:rPr lang="en-US" altLang="en-US" sz="2000" b="0" dirty="0">
                <a:cs typeface="Tahoma" panose="020B0604030504040204" pitchFamily="34" charset="0"/>
              </a:rPr>
              <a:t>Site &amp; Access</a:t>
            </a:r>
          </a:p>
          <a:p>
            <a:pPr lvl="1">
              <a:lnSpc>
                <a:spcPct val="80000"/>
              </a:lnSpc>
            </a:pPr>
            <a:r>
              <a:rPr lang="en-US" altLang="en-US" sz="2000" b="0" dirty="0">
                <a:cs typeface="Tahoma" panose="020B0604030504040204" pitchFamily="34" charset="0"/>
              </a:rPr>
              <a:t>Computing Security</a:t>
            </a:r>
          </a:p>
          <a:p>
            <a:pPr marL="0" indent="0">
              <a:lnSpc>
                <a:spcPct val="80000"/>
              </a:lnSpc>
            </a:pPr>
            <a:endParaRPr lang="en-US" altLang="en-US" sz="2200" dirty="0">
              <a:cs typeface="Tahoma" panose="020B0604030504040204" pitchFamily="34" charset="0"/>
            </a:endParaRPr>
          </a:p>
          <a:p>
            <a:pPr marL="0" indent="0"/>
            <a:endParaRPr lang="fr-CH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>
            <a:extLst>
              <a:ext uri="{FF2B5EF4-FFF2-40B4-BE49-F238E27FC236}">
                <a16:creationId xmlns:a16="http://schemas.microsoft.com/office/drawing/2014/main" id="{C7E2DF30-0777-1CEE-D435-BF23F36DE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fr-CH" altLang="en-US"/>
              <a:t>Investigations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E9DD146-9D61-4005-9F84-435D492465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090338"/>
              </p:ext>
            </p:extLst>
          </p:nvPr>
        </p:nvGraphicFramePr>
        <p:xfrm>
          <a:off x="635000" y="1228725"/>
          <a:ext cx="11099801" cy="4663580"/>
        </p:xfrm>
        <a:graphic>
          <a:graphicData uri="http://schemas.openxmlformats.org/drawingml/2006/table">
            <a:tbl>
              <a:tblPr/>
              <a:tblGrid>
                <a:gridCol w="1761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7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1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87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16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Kind</a:t>
                      </a: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Legal framework</a:t>
                      </a: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Responsible Body</a:t>
                      </a: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Possible Outcome</a:t>
                      </a: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Fraud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OC10 - Principles and procedures governing investigation of fraud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Internal Audit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administrative and/or disciplinary action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Misconduct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SRR &amp; Code of Conduct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Department Heads and HR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administrative and/or disciplinary action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Harassment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OC9 - Principles and procedures governing complaints of harassment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HIP (Harassment Investigation Panel)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administrative and/or disciplinary action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Safety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Safety rules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HSE unit (Health and Safety Unit)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administrative and/or disciplinary action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Security Site &amp; Access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OC2 - Conditions of access to the fenced parts of the CERN site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Department in charge</a:t>
                      </a: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administrative and/or disciplinary action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Computer Security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OC5 - Use of CERN computing facilities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Department in charge</a:t>
                      </a: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99CB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003466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administrative and/or disciplinary action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91432" marR="91432" marT="45730" marB="45730" horzOverflow="overflow">
                    <a:lnL>
                      <a:noFill/>
                    </a:lnL>
                    <a:lnR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>
            <a:extLst>
              <a:ext uri="{FF2B5EF4-FFF2-40B4-BE49-F238E27FC236}">
                <a16:creationId xmlns:a16="http://schemas.microsoft.com/office/drawing/2014/main" id="{92278965-EBD4-A6F7-D283-84468BBD1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fr-CH" altLang="en-US" dirty="0" err="1"/>
              <a:t>Internal</a:t>
            </a:r>
            <a:r>
              <a:rPr lang="fr-CH" altLang="en-US" dirty="0"/>
              <a:t> Justice: </a:t>
            </a:r>
            <a:r>
              <a:rPr lang="fr-CH" altLang="en-US" dirty="0" err="1"/>
              <a:t>existing</a:t>
            </a:r>
            <a:r>
              <a:rPr lang="fr-CH" altLang="en-US" dirty="0"/>
              <a:t> </a:t>
            </a:r>
            <a:r>
              <a:rPr lang="fr-CH" altLang="en-US" dirty="0" err="1"/>
              <a:t>mechanisms</a:t>
            </a:r>
            <a:endParaRPr lang="fr-CH" alt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48AAC3-4899-4CEE-B8E3-1F3C901F5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700" y="1187451"/>
            <a:ext cx="11442699" cy="4017963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GB" sz="2800" b="0" dirty="0">
                <a:ea typeface="Tahoma" pitchFamily="2"/>
                <a:cs typeface="Tahoma" pitchFamily="2"/>
              </a:rPr>
              <a:t>Members of the personnel may challenge an administrative decision by the Director-General where it adversely affects the </a:t>
            </a:r>
            <a:r>
              <a:rPr lang="en-GB" sz="2800" b="0" dirty="0">
                <a:solidFill>
                  <a:srgbClr val="FF0000"/>
                </a:solidFill>
                <a:ea typeface="Tahoma" pitchFamily="2"/>
                <a:cs typeface="Tahoma" pitchFamily="2"/>
              </a:rPr>
              <a:t>conditions of employment or association</a:t>
            </a:r>
            <a:r>
              <a:rPr lang="en-GB" sz="2800" b="0" dirty="0">
                <a:ea typeface="Tahoma" pitchFamily="2"/>
                <a:cs typeface="Tahoma" pitchFamily="2"/>
              </a:rPr>
              <a:t> that derive from their contract or from the Staff Rules and Regulations.  </a:t>
            </a:r>
          </a:p>
          <a:p>
            <a:pPr algn="just">
              <a:lnSpc>
                <a:spcPct val="90000"/>
              </a:lnSpc>
              <a:defRPr/>
            </a:pPr>
            <a:r>
              <a:rPr lang="en-GB" sz="2800" b="0" dirty="0">
                <a:ea typeface="Tahoma" pitchFamily="2"/>
                <a:cs typeface="Tahoma" pitchFamily="2"/>
              </a:rPr>
              <a:t>If permitted by the Staff Rules and Regulations, a decision may be challenged internally within the Organization:  </a:t>
            </a:r>
          </a:p>
          <a:p>
            <a:pPr lvl="1" algn="just">
              <a:lnSpc>
                <a:spcPct val="90000"/>
              </a:lnSpc>
              <a:defRPr/>
            </a:pPr>
            <a:r>
              <a:rPr lang="en-GB" sz="2200" b="0" dirty="0">
                <a:ea typeface="Tahoma" pitchFamily="2"/>
                <a:cs typeface="Tahoma" pitchFamily="2"/>
              </a:rPr>
              <a:t>through a </a:t>
            </a:r>
            <a:r>
              <a:rPr lang="en-GB" sz="2200" b="0" dirty="0">
                <a:solidFill>
                  <a:srgbClr val="FF0000"/>
                </a:solidFill>
                <a:ea typeface="Tahoma" pitchFamily="2"/>
                <a:cs typeface="Tahoma" pitchFamily="2"/>
              </a:rPr>
              <a:t>review procedure</a:t>
            </a:r>
            <a:r>
              <a:rPr lang="en-GB" sz="2200" b="0" dirty="0">
                <a:ea typeface="Tahoma" pitchFamily="2"/>
                <a:cs typeface="Tahoma" pitchFamily="2"/>
              </a:rPr>
              <a:t>; or   </a:t>
            </a:r>
            <a:r>
              <a:rPr lang="en-GB" sz="1800" b="0" dirty="0">
                <a:ea typeface="Tahoma" pitchFamily="2"/>
                <a:cs typeface="Tahoma" pitchFamily="2"/>
              </a:rPr>
              <a:t>(Also known as management review in other IOs)</a:t>
            </a:r>
          </a:p>
          <a:p>
            <a:pPr lvl="1" algn="just">
              <a:lnSpc>
                <a:spcPct val="90000"/>
              </a:lnSpc>
              <a:defRPr/>
            </a:pPr>
            <a:r>
              <a:rPr lang="en-GB" sz="2200" b="0" dirty="0">
                <a:ea typeface="Tahoma" pitchFamily="2"/>
                <a:cs typeface="Tahoma" pitchFamily="2"/>
              </a:rPr>
              <a:t>through an </a:t>
            </a:r>
            <a:r>
              <a:rPr lang="en-GB" sz="2200" b="0" dirty="0">
                <a:solidFill>
                  <a:srgbClr val="FF0000"/>
                </a:solidFill>
                <a:ea typeface="Tahoma" pitchFamily="2"/>
                <a:cs typeface="Tahoma" pitchFamily="2"/>
              </a:rPr>
              <a:t>internal appeal procedure</a:t>
            </a:r>
            <a:r>
              <a:rPr lang="en-GB" sz="2200" b="0" dirty="0">
                <a:ea typeface="Tahoma" pitchFamily="2"/>
                <a:cs typeface="Tahoma" pitchFamily="2"/>
              </a:rPr>
              <a:t>. In this case, the Joint Advisory Appeals Board (JAAB) shall be consulted by the Director-General prior to taking any final decision on the merits. </a:t>
            </a:r>
            <a:r>
              <a:rPr lang="en-GB" sz="1800" b="0" dirty="0">
                <a:ea typeface="Tahoma" pitchFamily="2"/>
                <a:cs typeface="Tahoma" pitchFamily="2"/>
              </a:rPr>
              <a:t>(Also known as Administrative review in other IOs)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800" b="0" dirty="0">
                <a:ea typeface="Tahoma" pitchFamily="2"/>
                <a:cs typeface="Tahoma" pitchFamily="2"/>
              </a:rPr>
              <a:t>The submission of a request for a review or an internal appeal </a:t>
            </a:r>
            <a:r>
              <a:rPr lang="en-US" sz="2800" b="0" dirty="0">
                <a:solidFill>
                  <a:srgbClr val="FF0000"/>
                </a:solidFill>
                <a:ea typeface="Tahoma" pitchFamily="2"/>
                <a:cs typeface="Tahoma" pitchFamily="2"/>
              </a:rPr>
              <a:t>shall not suspend</a:t>
            </a:r>
            <a:r>
              <a:rPr lang="en-US" sz="2800" b="0" dirty="0">
                <a:ea typeface="Tahoma" pitchFamily="2"/>
                <a:cs typeface="Tahoma" pitchFamily="2"/>
              </a:rPr>
              <a:t> the application of the challenged decision.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>
            <a:extLst>
              <a:ext uri="{FF2B5EF4-FFF2-40B4-BE49-F238E27FC236}">
                <a16:creationId xmlns:a16="http://schemas.microsoft.com/office/drawing/2014/main" id="{3AC45D7F-4D3A-BAD7-A815-DF38E0411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44450"/>
            <a:ext cx="8915400" cy="1143000"/>
          </a:xfrm>
        </p:spPr>
        <p:txBody>
          <a:bodyPr/>
          <a:lstStyle/>
          <a:p>
            <a:r>
              <a:rPr lang="fr-CH" altLang="en-US" dirty="0" err="1"/>
              <a:t>Internal</a:t>
            </a:r>
            <a:r>
              <a:rPr lang="fr-CH" altLang="en-US" dirty="0"/>
              <a:t> Justice: </a:t>
            </a:r>
            <a:r>
              <a:rPr lang="fr-CH" altLang="en-US" dirty="0" err="1"/>
              <a:t>existing</a:t>
            </a:r>
            <a:r>
              <a:rPr lang="fr-CH" altLang="en-US" dirty="0"/>
              <a:t> </a:t>
            </a:r>
            <a:r>
              <a:rPr lang="fr-CH" altLang="en-US" dirty="0" err="1"/>
              <a:t>mechanisms</a:t>
            </a:r>
            <a:endParaRPr lang="fr-CH" altLang="en-US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3307FF34-A591-4AF6-9A77-B4AC4B0C2D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0748609"/>
              </p:ext>
            </p:extLst>
          </p:nvPr>
        </p:nvGraphicFramePr>
        <p:xfrm>
          <a:off x="495300" y="1187450"/>
          <a:ext cx="11430000" cy="5029296"/>
        </p:xfrm>
        <a:graphic>
          <a:graphicData uri="http://schemas.openxmlformats.org/drawingml/2006/table">
            <a:tbl>
              <a:tblPr/>
              <a:tblGrid>
                <a:gridCol w="1435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92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5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H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</a:endParaRP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Request for Review</a:t>
                      </a: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Internal</a:t>
                      </a:r>
                      <a:r>
                        <a:rPr kumimoji="0" lang="fr-CH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kumimoji="0" lang="fr-CH" alt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Appeal</a:t>
                      </a:r>
                      <a:r>
                        <a:rPr kumimoji="0" lang="fr-CH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kumimoji="0" lang="fr-CH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(JAAB - Joint Advisory </a:t>
                      </a:r>
                      <a:r>
                        <a:rPr kumimoji="0" lang="fr-CH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Appeal</a:t>
                      </a:r>
                      <a:r>
                        <a:rPr kumimoji="0" lang="fr-CH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kumimoji="0" lang="fr-CH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Board</a:t>
                      </a:r>
                      <a:r>
                        <a:rPr kumimoji="0" lang="fr-CH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)</a:t>
                      </a:r>
                      <a:endParaRPr kumimoji="0" lang="fr-CH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</a:endParaRP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57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Time limits</a:t>
                      </a: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Within </a:t>
                      </a: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30 calendar days </a:t>
                      </a: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of notification of the challenged decision. </a:t>
                      </a:r>
                      <a:endParaRPr kumimoji="0" lang="fr-CH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Within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60 calendar days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of notification of the challenged decision. </a:t>
                      </a:r>
                      <a:endParaRPr kumimoji="0" lang="fr-CH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79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Form</a:t>
                      </a: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>
                      <a:lvl1pPr marL="285750" indent="-28575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800100" indent="-3429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Shall be addressed to the Director-General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Shall be signed by the member of the personnel and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Shall include the following basic documents: </a:t>
                      </a: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charset="0"/>
                        <a:buAutoNum type="alphaLcParenR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copy of the challenged decision or of the request for a decision; </a:t>
                      </a:r>
                    </a:p>
                    <a:p>
                      <a:pPr marL="800100" marR="0" lvl="1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charset="0"/>
                        <a:buAutoNum type="alphaLcParenR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written summary of the reasons. </a:t>
                      </a:r>
                      <a:endParaRPr kumimoji="0" lang="fr-CH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Shall relate to individual members of the personnel</a:t>
                      </a: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3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Receivability</a:t>
                      </a: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Compliance </a:t>
                      </a:r>
                      <a:r>
                        <a:rPr kumimoji="0" lang="fr-CH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with</a:t>
                      </a:r>
                      <a:r>
                        <a:rPr kumimoji="0" lang="fr-CH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scope, time </a:t>
                      </a:r>
                      <a:r>
                        <a:rPr kumimoji="0" lang="fr-CH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limit</a:t>
                      </a:r>
                      <a:r>
                        <a:rPr kumimoji="0" lang="fr-CH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, </a:t>
                      </a:r>
                      <a:r>
                        <a:rPr kumimoji="0" lang="fr-CH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form</a:t>
                      </a:r>
                      <a:r>
                        <a:rPr kumimoji="0" lang="fr-CH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and </a:t>
                      </a:r>
                      <a:r>
                        <a:rPr kumimoji="0" lang="fr-CH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lodged</a:t>
                      </a:r>
                      <a:r>
                        <a:rPr kumimoji="0" lang="fr-CH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by a </a:t>
                      </a:r>
                      <a:r>
                        <a:rPr kumimoji="0" lang="fr-CH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member</a:t>
                      </a:r>
                      <a:r>
                        <a:rPr kumimoji="0" lang="fr-CH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of personnel</a:t>
                      </a: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24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Procedure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(when receivable)</a:t>
                      </a: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The DG shall take a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decision on the merits within 60 calendar days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of receiving it. The procedure shall be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confidential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. The DG shall take a new decision, which shall cancel and replace the initial decision and may be the subject of an internal appeal.</a:t>
                      </a:r>
                      <a:endParaRPr kumimoji="0" lang="fr-CH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The DG shall consult the JAAB before deciding on its merits. The procedure shall be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adversarial and confidential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. The JAAB may at any time take any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investigative measures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which it deems necessary. The procedure may last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several months 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(6 to 12),</a:t>
                      </a:r>
                      <a:endParaRPr kumimoji="0" lang="fr-CH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11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Composition</a:t>
                      </a: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Not applicable</a:t>
                      </a: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285750" indent="-28575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rgbClr val="003466"/>
                          </a:solidFill>
                          <a:latin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99CB"/>
                          </a:solidFill>
                          <a:latin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3466"/>
                          </a:solidFill>
                          <a:latin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99CB"/>
                          </a:solidFill>
                          <a:latin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3466"/>
                          </a:solidFill>
                          <a:latin typeface="Calibri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one member appointed by the Director-General;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one member appointed by the Staff Association;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one member chosen by the other two members</a:t>
                      </a:r>
                      <a:endParaRPr kumimoji="0" lang="fr-CH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1436" marR="91436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BBSettings xmlns="http://schemas.bloomberg.com/settings/1.0">
  <Item name="DocumentId_Charts">{BB57F29B-B9AB-4D03-A964-AA9401023370}</Item>
  <Item xmlns="" name="ShapesMap_Charts">{"{BB57F29B-B9AB-4D03-A964-AA9401023370}":{"532":{},"535":{},"536":{},"537":{},"538":{},"539":{},"540":{},"542":{},"546":{},"548":{},"557":{},"561":{},"563":{},"564":{},"575":{},"576":{},"577":{},"578":{},"590":{},"592":{},"593":{},"594":{},"595":{},"596":{},"597":{},"598":{},"599":{},"600":{}}}</Item>
</BBSettings>
</file>

<file path=customXml/itemProps1.xml><?xml version="1.0" encoding="utf-8"?>
<ds:datastoreItem xmlns:ds="http://schemas.openxmlformats.org/officeDocument/2006/customXml" ds:itemID="{46306E52-6519-44C8-938A-4A85A7295518}">
  <ds:schemaRefs>
    <ds:schemaRef ds:uri="http://schemas.bloomberg.com/settings/1.0"/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34604</TotalTime>
  <Words>3100</Words>
  <Application>Microsoft Office PowerPoint</Application>
  <PresentationFormat>Widescreen</PresentationFormat>
  <Paragraphs>448</Paragraphs>
  <Slides>30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Aptos</vt:lpstr>
      <vt:lpstr>Arial</vt:lpstr>
      <vt:lpstr>Calibri</vt:lpstr>
      <vt:lpstr>Calibri Light</vt:lpstr>
      <vt:lpstr>sourcesans-regular</vt:lpstr>
      <vt:lpstr>Tahoma</vt:lpstr>
      <vt:lpstr>Wingdings</vt:lpstr>
      <vt:lpstr>Office Theme</vt:lpstr>
      <vt:lpstr>PowerPoint Presentation</vt:lpstr>
      <vt:lpstr>PowerPoint Presentation</vt:lpstr>
      <vt:lpstr>Contents</vt:lpstr>
      <vt:lpstr>Context</vt:lpstr>
      <vt:lpstr>Context</vt:lpstr>
      <vt:lpstr>Investigations</vt:lpstr>
      <vt:lpstr>Investigations</vt:lpstr>
      <vt:lpstr>Internal Justice: existing mechanisms</vt:lpstr>
      <vt:lpstr>Internal Justice: existing mechanisms</vt:lpstr>
      <vt:lpstr>Joint Advisory Disciplinary Board JADB</vt:lpstr>
      <vt:lpstr>Complaints before the Administrative Tribunal of the International Labour Organization (ILOAT) </vt:lpstr>
      <vt:lpstr>Complaints before the Administrative Tribunal of the International Labour Organization (ILOAT) </vt:lpstr>
      <vt:lpstr>Internal/external justice flow chart</vt:lpstr>
      <vt:lpstr>Peer Review Boards</vt:lpstr>
      <vt:lpstr>Statistics 2014-2023</vt:lpstr>
      <vt:lpstr>Statistics over 10 years</vt:lpstr>
      <vt:lpstr>CERN Staff Association Position</vt:lpstr>
      <vt:lpstr>Areas of Improvement (Staff Association proposals)</vt:lpstr>
      <vt:lpstr>Internal Justice Reshaping</vt:lpstr>
      <vt:lpstr>Internal Justice Reshaping</vt:lpstr>
      <vt:lpstr>Reframe Internal Justice</vt:lpstr>
      <vt:lpstr>Investigations</vt:lpstr>
      <vt:lpstr>Formal dispute settlement/JAAB</vt:lpstr>
      <vt:lpstr>Disciplinary Procedure</vt:lpstr>
      <vt:lpstr>Informal dispute settlement</vt:lpstr>
      <vt:lpstr>Whistleblowing policy</vt:lpstr>
      <vt:lpstr>Acknowlegments/Credits</vt:lpstr>
      <vt:lpstr>Publications</vt:lpstr>
      <vt:lpstr>“To build a world of justice, we must be just.”   Dag Hammarskjöld, the second United Nations Secretary-General</vt:lpstr>
      <vt:lpstr>THANKS!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Assises 2007</dc:title>
  <dc:subject>Commission</dc:subject>
  <dc:creator>Staff Association</dc:creator>
  <cp:lastModifiedBy>Sebastien Evrard</cp:lastModifiedBy>
  <cp:revision>1255</cp:revision>
  <cp:lastPrinted>2019-11-11T14:48:26Z</cp:lastPrinted>
  <dcterms:created xsi:type="dcterms:W3CDTF">2005-05-25T12:33:43Z</dcterms:created>
  <dcterms:modified xsi:type="dcterms:W3CDTF">2025-02-16T13:26:25Z</dcterms:modified>
</cp:coreProperties>
</file>