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  <p:sldMasterId id="2147484007" r:id="rId2"/>
  </p:sldMasterIdLst>
  <p:notesMasterIdLst>
    <p:notesMasterId r:id="rId27"/>
  </p:notesMasterIdLst>
  <p:handoutMasterIdLst>
    <p:handoutMasterId r:id="rId28"/>
  </p:handoutMasterIdLst>
  <p:sldIdLst>
    <p:sldId id="256" r:id="rId3"/>
    <p:sldId id="278" r:id="rId4"/>
    <p:sldId id="279" r:id="rId5"/>
    <p:sldId id="260" r:id="rId6"/>
    <p:sldId id="306" r:id="rId7"/>
    <p:sldId id="259" r:id="rId8"/>
    <p:sldId id="262" r:id="rId9"/>
    <p:sldId id="263" r:id="rId10"/>
    <p:sldId id="264" r:id="rId11"/>
    <p:sldId id="266" r:id="rId12"/>
    <p:sldId id="267" r:id="rId13"/>
    <p:sldId id="289" r:id="rId14"/>
    <p:sldId id="307" r:id="rId15"/>
    <p:sldId id="272" r:id="rId16"/>
    <p:sldId id="273" r:id="rId17"/>
    <p:sldId id="274" r:id="rId18"/>
    <p:sldId id="276" r:id="rId19"/>
    <p:sldId id="290" r:id="rId20"/>
    <p:sldId id="291" r:id="rId21"/>
    <p:sldId id="283" r:id="rId22"/>
    <p:sldId id="284" r:id="rId23"/>
    <p:sldId id="285" r:id="rId24"/>
    <p:sldId id="286" r:id="rId25"/>
    <p:sldId id="27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6" autoAdjust="0"/>
    <p:restoredTop sz="94088" autoAdjust="0"/>
  </p:normalViewPr>
  <p:slideViewPr>
    <p:cSldViewPr snapToGrid="0">
      <p:cViewPr varScale="1">
        <p:scale>
          <a:sx n="150" d="100"/>
          <a:sy n="150" d="100"/>
        </p:scale>
        <p:origin x="80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6A9CBF-44DD-FEAD-BD53-F4BD43A4CA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DD5DF-72B8-78C8-820C-7C30BC7728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EC462-598E-4127-A1C0-D5F0AAC1CBB3}" type="datetimeFigureOut">
              <a:rPr lang="en-US" smtClean="0"/>
              <a:t>9/20/2025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38155D-48E8-C059-8FD7-225FE27B45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ED5D3-A0C2-2FFA-64B7-2F102B4230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9D85-E830-459C-8D34-E32BA2915B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7423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2AE4D-BF31-4FBF-B7E4-A6BF8DAE1020}" type="datetimeFigureOut">
              <a:rPr lang="en-US" smtClean="0"/>
              <a:t>9/20/2025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CFE40-A0C0-4241-B8AC-1300D9CBA8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805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0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89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Mention vacuum decay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BCFE40-A0C0-4241-B8AC-1300D9CBA89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48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Mention vacuum decay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BCFE40-A0C0-4241-B8AC-1300D9CBA89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48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001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39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88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7453550-D6D5-7C41-E660-331397C7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5053584" cy="5120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044F7D5-FC05-7B3D-D912-C8A2417F0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5838" y="6432549"/>
            <a:ext cx="503548" cy="3175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ED7C27C-A683-480B-BC9D-6E561EC91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01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F0875CA-0182-F436-D694-705FBC7B2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00332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Sylfaen" panose="010A050205030603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258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81718-4A9C-51B8-53DF-BAD8EFFF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9251EEA-C69E-4D90-B7D3-39EA3A1A49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34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71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400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60">
            <a:extLst>
              <a:ext uri="{FF2B5EF4-FFF2-40B4-BE49-F238E27FC236}">
                <a16:creationId xmlns:a16="http://schemas.microsoft.com/office/drawing/2014/main" id="{137B3C6B-5E5C-9BF9-EE73-361CB4A63FFF}"/>
              </a:ext>
            </a:extLst>
          </p:cNvPr>
          <p:cNvSpPr/>
          <p:nvPr userDrawn="1"/>
        </p:nvSpPr>
        <p:spPr>
          <a:xfrm>
            <a:off x="11585838" y="6426125"/>
            <a:ext cx="503548" cy="324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35253F5-393E-D73F-4771-E73C33020D5C}"/>
              </a:ext>
            </a:extLst>
          </p:cNvPr>
          <p:cNvCxnSpPr/>
          <p:nvPr userDrawn="1"/>
        </p:nvCxnSpPr>
        <p:spPr>
          <a:xfrm>
            <a:off x="0" y="514350"/>
            <a:ext cx="12192000" cy="0"/>
          </a:xfrm>
          <a:prstGeom prst="lin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31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400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.png"/><Relationship Id="rId18" Type="http://schemas.openxmlformats.org/officeDocument/2006/relationships/image" Target="../media/image61.png"/><Relationship Id="rId3" Type="http://schemas.openxmlformats.org/officeDocument/2006/relationships/image" Target="../media/image55.png"/><Relationship Id="rId21" Type="http://schemas.openxmlformats.org/officeDocument/2006/relationships/image" Target="../media/image64.png"/><Relationship Id="rId12" Type="http://schemas.openxmlformats.org/officeDocument/2006/relationships/image" Target="../media/image43.png"/><Relationship Id="rId17" Type="http://schemas.openxmlformats.org/officeDocument/2006/relationships/image" Target="../media/image59.png"/><Relationship Id="rId25" Type="http://schemas.openxmlformats.org/officeDocument/2006/relationships/image" Target="../media/image66.png"/><Relationship Id="rId2" Type="http://schemas.openxmlformats.org/officeDocument/2006/relationships/image" Target="../media/image54.png"/><Relationship Id="rId16" Type="http://schemas.openxmlformats.org/officeDocument/2006/relationships/image" Target="../media/image3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24" Type="http://schemas.openxmlformats.org/officeDocument/2006/relationships/image" Target="../media/image75.png"/><Relationship Id="rId15" Type="http://schemas.openxmlformats.org/officeDocument/2006/relationships/image" Target="../media/image38.png"/><Relationship Id="rId23" Type="http://schemas.openxmlformats.org/officeDocument/2006/relationships/image" Target="../media/image19.png"/><Relationship Id="rId19" Type="http://schemas.openxmlformats.org/officeDocument/2006/relationships/image" Target="../media/image62.png"/><Relationship Id="rId14" Type="http://schemas.openxmlformats.org/officeDocument/2006/relationships/image" Target="../media/image58.png"/><Relationship Id="rId22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681.png"/><Relationship Id="rId26" Type="http://schemas.openxmlformats.org/officeDocument/2006/relationships/image" Target="../media/image85.png"/><Relationship Id="rId39" Type="http://schemas.openxmlformats.org/officeDocument/2006/relationships/image" Target="../media/image80.png"/><Relationship Id="rId3" Type="http://schemas.openxmlformats.org/officeDocument/2006/relationships/image" Target="../media/image64.png"/><Relationship Id="rId34" Type="http://schemas.openxmlformats.org/officeDocument/2006/relationships/image" Target="../media/image73.png"/><Relationship Id="rId7" Type="http://schemas.openxmlformats.org/officeDocument/2006/relationships/image" Target="../media/image68.png"/><Relationship Id="rId33" Type="http://schemas.openxmlformats.org/officeDocument/2006/relationships/image" Target="../media/image72.png"/><Relationship Id="rId25" Type="http://schemas.openxmlformats.org/officeDocument/2006/relationships/image" Target="../media/image84.png"/><Relationship Id="rId38" Type="http://schemas.openxmlformats.org/officeDocument/2006/relationships/image" Target="../media/image79.png"/><Relationship Id="rId2" Type="http://schemas.openxmlformats.org/officeDocument/2006/relationships/image" Target="../media/image63.png"/><Relationship Id="rId16" Type="http://schemas.openxmlformats.org/officeDocument/2006/relationships/image" Target="../media/image690.png"/><Relationship Id="rId20" Type="http://schemas.openxmlformats.org/officeDocument/2006/relationships/image" Target="../media/image701.png"/><Relationship Id="rId29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11" Type="http://schemas.openxmlformats.org/officeDocument/2006/relationships/image" Target="../media/image58.png"/><Relationship Id="rId32" Type="http://schemas.openxmlformats.org/officeDocument/2006/relationships/image" Target="../media/image710.png"/><Relationship Id="rId37" Type="http://schemas.openxmlformats.org/officeDocument/2006/relationships/image" Target="../media/image78.png"/><Relationship Id="rId5" Type="http://schemas.openxmlformats.org/officeDocument/2006/relationships/image" Target="../media/image77.png"/><Relationship Id="rId23" Type="http://schemas.openxmlformats.org/officeDocument/2006/relationships/image" Target="../media/image660.png"/><Relationship Id="rId15" Type="http://schemas.openxmlformats.org/officeDocument/2006/relationships/image" Target="../media/image580.png"/><Relationship Id="rId36" Type="http://schemas.openxmlformats.org/officeDocument/2006/relationships/image" Target="../media/image76.png"/><Relationship Id="rId10" Type="http://schemas.openxmlformats.org/officeDocument/2006/relationships/image" Target="../media/image57.png"/><Relationship Id="rId19" Type="http://schemas.openxmlformats.org/officeDocument/2006/relationships/image" Target="../media/image620.png"/><Relationship Id="rId31" Type="http://schemas.openxmlformats.org/officeDocument/2006/relationships/image" Target="../media/image90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22" Type="http://schemas.openxmlformats.org/officeDocument/2006/relationships/image" Target="../media/image650.png"/><Relationship Id="rId14" Type="http://schemas.openxmlformats.org/officeDocument/2006/relationships/image" Target="../media/image570.png"/><Relationship Id="rId35" Type="http://schemas.openxmlformats.org/officeDocument/2006/relationships/image" Target="../media/image74.png"/><Relationship Id="rId27" Type="http://schemas.openxmlformats.org/officeDocument/2006/relationships/image" Target="../media/image8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1.png"/><Relationship Id="rId7" Type="http://schemas.openxmlformats.org/officeDocument/2006/relationships/image" Target="../media/image87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0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89.png"/><Relationship Id="rId7" Type="http://schemas.openxmlformats.org/officeDocument/2006/relationships/image" Target="../media/image110.png"/><Relationship Id="rId12" Type="http://schemas.openxmlformats.org/officeDocument/2006/relationships/image" Target="../media/image115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3.png"/><Relationship Id="rId11" Type="http://schemas.openxmlformats.org/officeDocument/2006/relationships/image" Target="../media/image114.png"/><Relationship Id="rId5" Type="http://schemas.openxmlformats.org/officeDocument/2006/relationships/image" Target="../media/image92.png"/><Relationship Id="rId10" Type="http://schemas.openxmlformats.org/officeDocument/2006/relationships/image" Target="../media/image113.png"/><Relationship Id="rId4" Type="http://schemas.openxmlformats.org/officeDocument/2006/relationships/image" Target="../media/image91.png"/><Relationship Id="rId9" Type="http://schemas.openxmlformats.org/officeDocument/2006/relationships/image" Target="../media/image9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05.png"/><Relationship Id="rId7" Type="http://schemas.openxmlformats.org/officeDocument/2006/relationships/image" Target="../media/image107.png"/><Relationship Id="rId12" Type="http://schemas.openxmlformats.org/officeDocument/2006/relationships/image" Target="../media/image1090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0.png"/><Relationship Id="rId11" Type="http://schemas.openxmlformats.org/officeDocument/2006/relationships/image" Target="../media/image109.png"/><Relationship Id="rId10" Type="http://schemas.openxmlformats.org/officeDocument/2006/relationships/image" Target="../media/image108.png"/><Relationship Id="rId4" Type="http://schemas.openxmlformats.org/officeDocument/2006/relationships/image" Target="../media/image106.png"/><Relationship Id="rId9" Type="http://schemas.openxmlformats.org/officeDocument/2006/relationships/image" Target="../media/image1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211.png"/><Relationship Id="rId3" Type="http://schemas.openxmlformats.org/officeDocument/2006/relationships/image" Target="../media/image1210.png"/><Relationship Id="rId7" Type="http://schemas.openxmlformats.org/officeDocument/2006/relationships/image" Target="../media/image1610.png"/><Relationship Id="rId12" Type="http://schemas.openxmlformats.org/officeDocument/2006/relationships/image" Target="../media/image20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10.png"/><Relationship Id="rId11" Type="http://schemas.openxmlformats.org/officeDocument/2006/relationships/image" Target="../media/image191.png"/><Relationship Id="rId5" Type="http://schemas.openxmlformats.org/officeDocument/2006/relationships/image" Target="../media/image112.png"/><Relationship Id="rId10" Type="http://schemas.openxmlformats.org/officeDocument/2006/relationships/image" Target="../media/image184.png"/><Relationship Id="rId4" Type="http://schemas.openxmlformats.org/officeDocument/2006/relationships/image" Target="../media/image1310.png"/><Relationship Id="rId9" Type="http://schemas.openxmlformats.org/officeDocument/2006/relationships/image" Target="../media/image1710.png"/><Relationship Id="rId14" Type="http://schemas.openxmlformats.org/officeDocument/2006/relationships/image" Target="../media/image2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411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211.png"/><Relationship Id="rId3" Type="http://schemas.openxmlformats.org/officeDocument/2006/relationships/image" Target="../media/image112.png"/><Relationship Id="rId7" Type="http://schemas.openxmlformats.org/officeDocument/2006/relationships/image" Target="../media/image120.png"/><Relationship Id="rId12" Type="http://schemas.openxmlformats.org/officeDocument/2006/relationships/image" Target="../media/image122.png"/><Relationship Id="rId2" Type="http://schemas.openxmlformats.org/officeDocument/2006/relationships/image" Target="../media/image117.png"/><Relationship Id="rId16" Type="http://schemas.openxmlformats.org/officeDocument/2006/relationships/image" Target="../media/image1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9.png"/><Relationship Id="rId11" Type="http://schemas.openxmlformats.org/officeDocument/2006/relationships/image" Target="../media/image300.png"/><Relationship Id="rId5" Type="http://schemas.openxmlformats.org/officeDocument/2006/relationships/image" Target="../media/image118.png"/><Relationship Id="rId15" Type="http://schemas.openxmlformats.org/officeDocument/2006/relationships/image" Target="../media/image123.png"/><Relationship Id="rId4" Type="http://schemas.openxmlformats.org/officeDocument/2006/relationships/image" Target="../media/image132.png"/><Relationship Id="rId14" Type="http://schemas.openxmlformats.org/officeDocument/2006/relationships/image" Target="../media/image3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17.png"/><Relationship Id="rId7" Type="http://schemas.openxmlformats.org/officeDocument/2006/relationships/image" Target="../media/image129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10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1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10.png"/><Relationship Id="rId10" Type="http://schemas.openxmlformats.org/officeDocument/2006/relationships/image" Target="../media/image9.png"/><Relationship Id="rId4" Type="http://schemas.openxmlformats.org/officeDocument/2006/relationships/image" Target="../media/image1010.png"/><Relationship Id="rId9" Type="http://schemas.openxmlformats.org/officeDocument/2006/relationships/image" Target="../media/image17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9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0.png"/><Relationship Id="rId3" Type="http://schemas.openxmlformats.org/officeDocument/2006/relationships/image" Target="../media/image28.png"/><Relationship Id="rId7" Type="http://schemas.openxmlformats.org/officeDocument/2006/relationships/image" Target="../media/image8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19.png"/><Relationship Id="rId5" Type="http://schemas.openxmlformats.org/officeDocument/2006/relationships/image" Target="../media/image26.png"/><Relationship Id="rId15" Type="http://schemas.openxmlformats.org/officeDocument/2006/relationships/image" Target="../media/image31.png"/><Relationship Id="rId10" Type="http://schemas.openxmlformats.org/officeDocument/2006/relationships/image" Target="../media/image320.png"/><Relationship Id="rId4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0.png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0.png"/><Relationship Id="rId7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45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EE8EDF6-A458-306F-99D2-8B6A20154A87}"/>
              </a:ext>
            </a:extLst>
          </p:cNvPr>
          <p:cNvSpPr/>
          <p:nvPr/>
        </p:nvSpPr>
        <p:spPr>
          <a:xfrm>
            <a:off x="0" y="4330700"/>
            <a:ext cx="12192000" cy="168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A00E9A-C27E-7D2B-E65D-6B2E1A194971}"/>
              </a:ext>
            </a:extLst>
          </p:cNvPr>
          <p:cNvSpPr txBox="1"/>
          <p:nvPr/>
        </p:nvSpPr>
        <p:spPr>
          <a:xfrm>
            <a:off x="978417" y="440840"/>
            <a:ext cx="102351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Non-topological Solitons</a:t>
            </a:r>
            <a:endParaRPr lang="en-US" sz="44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B1B151-8F67-B7B2-3610-4ED02B30A072}"/>
              </a:ext>
            </a:extLst>
          </p:cNvPr>
          <p:cNvSpPr txBox="1"/>
          <p:nvPr/>
        </p:nvSpPr>
        <p:spPr>
          <a:xfrm>
            <a:off x="4940328" y="2190840"/>
            <a:ext cx="231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</a:rPr>
              <a:t>Mikheil Sokhashvili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1A8DE4-A4C0-3039-E793-106EB630F351}"/>
              </a:ext>
            </a:extLst>
          </p:cNvPr>
          <p:cNvSpPr txBox="1"/>
          <p:nvPr/>
        </p:nvSpPr>
        <p:spPr>
          <a:xfrm>
            <a:off x="4847130" y="1589239"/>
            <a:ext cx="2497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  <a:latin typeface="Georgia" panose="02040502050405020303" pitchFamily="18" charset="0"/>
              </a:rPr>
              <a:t>University of Virginia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F3D36-80F3-E597-3266-5B9FF9F795B8}"/>
              </a:ext>
            </a:extLst>
          </p:cNvPr>
          <p:cNvSpPr txBox="1"/>
          <p:nvPr/>
        </p:nvSpPr>
        <p:spPr>
          <a:xfrm>
            <a:off x="226518" y="6356350"/>
            <a:ext cx="171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Georgia" panose="02040502050405020303" pitchFamily="18" charset="0"/>
              </a:rPr>
              <a:t>September - 2025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24EB91-660B-B6A8-8C96-27DCC7D9BB75}"/>
              </a:ext>
            </a:extLst>
          </p:cNvPr>
          <p:cNvSpPr txBox="1"/>
          <p:nvPr/>
        </p:nvSpPr>
        <p:spPr>
          <a:xfrm>
            <a:off x="8848146" y="6356349"/>
            <a:ext cx="311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Georgia" panose="02040502050405020303" pitchFamily="18" charset="0"/>
              </a:rPr>
              <a:t>University of Virginia</a:t>
            </a:r>
          </a:p>
        </p:txBody>
      </p:sp>
      <p:pic>
        <p:nvPicPr>
          <p:cNvPr id="7" name="Picture 2" descr="University of Virginia Logo and symbol, meaning, history, PNG, brand">
            <a:extLst>
              <a:ext uri="{FF2B5EF4-FFF2-40B4-BE49-F238E27FC236}">
                <a16:creationId xmlns:a16="http://schemas.microsoft.com/office/drawing/2014/main" id="{BA58CC2F-A5D7-C4C2-1CE3-AA136C90E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448" y="4714280"/>
            <a:ext cx="1639002" cy="92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National Science Foundation logo and symbol, meaning, history, PNG">
            <a:extLst>
              <a:ext uri="{FF2B5EF4-FFF2-40B4-BE49-F238E27FC236}">
                <a16:creationId xmlns:a16="http://schemas.microsoft.com/office/drawing/2014/main" id="{5FFCB8CF-93BB-67D2-B322-81AAA5733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564" y="4433852"/>
            <a:ext cx="2832100" cy="148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oe-logo | VECTOR: Vanderbilt Center for Transportation and Operational  Resiliency | Vanderbilt University">
            <a:extLst>
              <a:ext uri="{FF2B5EF4-FFF2-40B4-BE49-F238E27FC236}">
                <a16:creationId xmlns:a16="http://schemas.microsoft.com/office/drawing/2014/main" id="{24F9BF5E-FE12-44B4-85E4-F90FDFB1B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610" y="4748001"/>
            <a:ext cx="3398520" cy="85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639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0AC062B1-69D6-A7B4-907C-67444B7BCA5D}"/>
              </a:ext>
            </a:extLst>
          </p:cNvPr>
          <p:cNvGrpSpPr/>
          <p:nvPr/>
        </p:nvGrpSpPr>
        <p:grpSpPr>
          <a:xfrm>
            <a:off x="5588028" y="2591687"/>
            <a:ext cx="5677005" cy="795092"/>
            <a:chOff x="5588028" y="2591687"/>
            <a:chExt cx="5677005" cy="79509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961315D-8100-4FF2-0D02-5760E375EA23}"/>
                </a:ext>
              </a:extLst>
            </p:cNvPr>
            <p:cNvGrpSpPr/>
            <p:nvPr/>
          </p:nvGrpSpPr>
          <p:grpSpPr>
            <a:xfrm>
              <a:off x="5601388" y="2591687"/>
              <a:ext cx="5663645" cy="795092"/>
              <a:chOff x="802256" y="1624664"/>
              <a:chExt cx="6418053" cy="89100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74A436-37CE-7775-300B-531E70CF27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02256" y="1624664"/>
                <a:ext cx="6349043" cy="806918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7C690D9-578C-9BAF-A9F6-381BAD998BB1}"/>
                  </a:ext>
                </a:extLst>
              </p:cNvPr>
              <p:cNvSpPr/>
              <p:nvPr/>
            </p:nvSpPr>
            <p:spPr>
              <a:xfrm>
                <a:off x="1345721" y="1624664"/>
                <a:ext cx="5874588" cy="806918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2E3F028-A9D2-A2AF-3628-12B600041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69676" y="1753642"/>
                <a:ext cx="5106837" cy="76202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6BC9382-457C-B1F0-CA42-46AB5315D098}"/>
                </a:ext>
              </a:extLst>
            </p:cNvPr>
            <p:cNvGrpSpPr/>
            <p:nvPr/>
          </p:nvGrpSpPr>
          <p:grpSpPr>
            <a:xfrm>
              <a:off x="5588028" y="2755574"/>
              <a:ext cx="282000" cy="369332"/>
              <a:chOff x="1511432" y="5431167"/>
              <a:chExt cx="282000" cy="36933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3A7DD11-2E8F-CC7D-07B8-11B4D167802D}"/>
                  </a:ext>
                </a:extLst>
              </p:cNvPr>
              <p:cNvSpPr/>
              <p:nvPr/>
            </p:nvSpPr>
            <p:spPr>
              <a:xfrm>
                <a:off x="1538397" y="5431167"/>
                <a:ext cx="2068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79F69219-4F48-25C4-E7C5-384DB6E7EF5E}"/>
                      </a:ext>
                    </a:extLst>
                  </p:cNvPr>
                  <p:cNvSpPr txBox="1"/>
                  <p:nvPr/>
                </p:nvSpPr>
                <p:spPr>
                  <a:xfrm>
                    <a:off x="1511432" y="5461945"/>
                    <a:ext cx="282000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096E7A9-C51B-7824-271D-980D3C55FF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1432" y="5461945"/>
                    <a:ext cx="282000" cy="30777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21739" r="-19565" b="-6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61E18A-381C-1400-2F85-F38AD8B0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9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0A7CE53-DB92-18EA-77BF-86550DC9F579}"/>
              </a:ext>
            </a:extLst>
          </p:cNvPr>
          <p:cNvGrpSpPr/>
          <p:nvPr/>
        </p:nvGrpSpPr>
        <p:grpSpPr>
          <a:xfrm>
            <a:off x="2274606" y="1176934"/>
            <a:ext cx="8307191" cy="379371"/>
            <a:chOff x="0" y="1115042"/>
            <a:chExt cx="9273399" cy="4333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093633C-C87A-9CEE-33DF-C5F20FF7B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0" y="1140920"/>
              <a:ext cx="6096007" cy="40752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6108BB-6264-A72D-F146-11769ECD0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163341" y="1115042"/>
              <a:ext cx="3110058" cy="40459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620813C-EB1F-B91E-863B-30F94C6617D3}"/>
              </a:ext>
            </a:extLst>
          </p:cNvPr>
          <p:cNvGrpSpPr/>
          <p:nvPr/>
        </p:nvGrpSpPr>
        <p:grpSpPr>
          <a:xfrm>
            <a:off x="5595468" y="1840536"/>
            <a:ext cx="6155067" cy="616589"/>
            <a:chOff x="802256" y="1565666"/>
            <a:chExt cx="6634563" cy="7486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F022AF0-8D25-03EC-AA62-76EA8C98A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928050" y="1565666"/>
              <a:ext cx="3508769" cy="74866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92EB507-B2B4-9610-4803-EE293F3F6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02256" y="1621567"/>
              <a:ext cx="3508769" cy="637431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A308A1-E965-9DA5-ED21-208FE7B00528}"/>
              </a:ext>
            </a:extLst>
          </p:cNvPr>
          <p:cNvGrpSpPr/>
          <p:nvPr/>
        </p:nvGrpSpPr>
        <p:grpSpPr>
          <a:xfrm>
            <a:off x="2662825" y="4421935"/>
            <a:ext cx="4123427" cy="688030"/>
            <a:chOff x="0" y="3513271"/>
            <a:chExt cx="12192000" cy="199521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AA28526-DFA7-63F7-1F4C-60FFF3BB1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0" y="3513271"/>
              <a:ext cx="12192000" cy="199521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A515865-EEF9-F9CD-65A4-7B487AFE4244}"/>
                </a:ext>
              </a:extLst>
            </p:cNvPr>
            <p:cNvSpPr/>
            <p:nvPr/>
          </p:nvSpPr>
          <p:spPr>
            <a:xfrm>
              <a:off x="5432268" y="4486527"/>
              <a:ext cx="500332" cy="37545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C86A6874-9776-B9CC-4208-833B0B2DCD1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148920" y="1935367"/>
            <a:ext cx="2539537" cy="6315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383057C-79F0-485E-97C0-A3A44A12B4C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37903" y="2654710"/>
            <a:ext cx="2102078" cy="450941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CB5056E9-E47C-D768-DD2B-A056882CED1B}"/>
              </a:ext>
            </a:extLst>
          </p:cNvPr>
          <p:cNvGrpSpPr/>
          <p:nvPr/>
        </p:nvGrpSpPr>
        <p:grpSpPr>
          <a:xfrm>
            <a:off x="739732" y="5375579"/>
            <a:ext cx="10682480" cy="688028"/>
            <a:chOff x="899920" y="4816437"/>
            <a:chExt cx="9398377" cy="68803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C455EE0-87A2-4D9A-98B5-F7ADAA179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99920" y="4816437"/>
              <a:ext cx="4830187" cy="688031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5EE2511-2801-F5A4-18D8-78F01ECEA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730107" y="4844692"/>
              <a:ext cx="3620524" cy="631525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104BB0B-1738-2200-F681-3527583D4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9350631" y="4860181"/>
              <a:ext cx="947666" cy="644288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67588D2-8DD0-E05C-53FE-BB1EB99ED8B1}"/>
              </a:ext>
            </a:extLst>
          </p:cNvPr>
          <p:cNvSpPr txBox="1"/>
          <p:nvPr/>
        </p:nvSpPr>
        <p:spPr>
          <a:xfrm>
            <a:off x="0" y="-4"/>
            <a:ext cx="2639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UV Completion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246AE2-AAC5-8762-892A-BE3267CD5C4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274606" y="577693"/>
            <a:ext cx="3999580" cy="469048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C872BC-FCB9-7992-D84C-6CECFD032C0F}"/>
              </a:ext>
            </a:extLst>
          </p:cNvPr>
          <p:cNvSpPr txBox="1"/>
          <p:nvPr/>
        </p:nvSpPr>
        <p:spPr>
          <a:xfrm>
            <a:off x="0" y="579473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Original potential 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E05549-583C-CF84-9A7E-DCD995531A1E}"/>
              </a:ext>
            </a:extLst>
          </p:cNvPr>
          <p:cNvSpPr txBox="1"/>
          <p:nvPr/>
        </p:nvSpPr>
        <p:spPr>
          <a:xfrm>
            <a:off x="23681" y="116934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UV potential: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CD3A457-455B-A3CF-B261-22CE37E50E50}"/>
              </a:ext>
            </a:extLst>
          </p:cNvPr>
          <p:cNvGrpSpPr/>
          <p:nvPr/>
        </p:nvGrpSpPr>
        <p:grpSpPr>
          <a:xfrm>
            <a:off x="4613868" y="606008"/>
            <a:ext cx="5068295" cy="398044"/>
            <a:chOff x="4613868" y="606008"/>
            <a:chExt cx="5142911" cy="39804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0880557-4E10-C108-D660-532A51CC008C}"/>
                </a:ext>
              </a:extLst>
            </p:cNvPr>
            <p:cNvSpPr/>
            <p:nvPr/>
          </p:nvSpPr>
          <p:spPr>
            <a:xfrm>
              <a:off x="4613868" y="606450"/>
              <a:ext cx="1696446" cy="39760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62EBF1-788A-5EBE-2134-07F96B7DC5B2}"/>
                </a:ext>
              </a:extLst>
            </p:cNvPr>
            <p:cNvSpPr txBox="1"/>
            <p:nvPr/>
          </p:nvSpPr>
          <p:spPr>
            <a:xfrm>
              <a:off x="6858229" y="615533"/>
              <a:ext cx="2898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Non-renormalizable terms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2B51C7A-7205-9E21-77B8-339C15ACCE92}"/>
                </a:ext>
              </a:extLst>
            </p:cNvPr>
            <p:cNvSpPr/>
            <p:nvPr/>
          </p:nvSpPr>
          <p:spPr>
            <a:xfrm>
              <a:off x="6858228" y="606008"/>
              <a:ext cx="2898549" cy="39760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4CAE223-D696-B9DA-E65E-F645AE776B35}"/>
                </a:ext>
              </a:extLst>
            </p:cNvPr>
            <p:cNvCxnSpPr>
              <a:cxnSpLocks/>
              <a:stCxn id="21" idx="1"/>
              <a:endCxn id="9" idx="3"/>
            </p:cNvCxnSpPr>
            <p:nvPr/>
          </p:nvCxnSpPr>
          <p:spPr>
            <a:xfrm flipH="1">
              <a:off x="6310314" y="804809"/>
              <a:ext cx="547914" cy="44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571DD85-DABA-5763-DBE3-6D28198B888B}"/>
              </a:ext>
            </a:extLst>
          </p:cNvPr>
          <p:cNvCxnSpPr>
            <a:cxnSpLocks/>
          </p:cNvCxnSpPr>
          <p:nvPr/>
        </p:nvCxnSpPr>
        <p:spPr>
          <a:xfrm>
            <a:off x="0" y="168421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1959B7A-5FA7-C1E6-918A-8439A06926A2}"/>
              </a:ext>
            </a:extLst>
          </p:cNvPr>
          <p:cNvCxnSpPr>
            <a:cxnSpLocks/>
          </p:cNvCxnSpPr>
          <p:nvPr/>
        </p:nvCxnSpPr>
        <p:spPr>
          <a:xfrm flipV="1">
            <a:off x="4964085" y="4557617"/>
            <a:ext cx="793469" cy="4342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46116E-43F3-5BE8-0FDE-A749A42BC4C5}"/>
                  </a:ext>
                </a:extLst>
              </p:cNvPr>
              <p:cNvSpPr txBox="1"/>
              <p:nvPr/>
            </p:nvSpPr>
            <p:spPr>
              <a:xfrm>
                <a:off x="98898" y="2052239"/>
                <a:ext cx="15060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particle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46116E-43F3-5BE8-0FDE-A749A42BC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98" y="2052239"/>
                <a:ext cx="1506053" cy="369332"/>
              </a:xfrm>
              <a:prstGeom prst="rect">
                <a:avLst/>
              </a:prstGeom>
              <a:blipFill>
                <a:blip r:embed="rId24"/>
                <a:stretch>
                  <a:fillRect t="-10000" r="-242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EF8B048B-83FB-E075-F7B9-EA84637591FA}"/>
              </a:ext>
            </a:extLst>
          </p:cNvPr>
          <p:cNvSpPr txBox="1"/>
          <p:nvPr/>
        </p:nvSpPr>
        <p:spPr>
          <a:xfrm>
            <a:off x="390649" y="2693497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Mediator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F722440-0580-CA49-62B3-9EAC106A8B52}"/>
              </a:ext>
            </a:extLst>
          </p:cNvPr>
          <p:cNvCxnSpPr>
            <a:cxnSpLocks/>
          </p:cNvCxnSpPr>
          <p:nvPr/>
        </p:nvCxnSpPr>
        <p:spPr>
          <a:xfrm>
            <a:off x="1593914" y="2236905"/>
            <a:ext cx="492211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C59E74A-BC1B-9A23-6DB0-B504117D009D}"/>
              </a:ext>
            </a:extLst>
          </p:cNvPr>
          <p:cNvCxnSpPr>
            <a:cxnSpLocks/>
          </p:cNvCxnSpPr>
          <p:nvPr/>
        </p:nvCxnSpPr>
        <p:spPr>
          <a:xfrm>
            <a:off x="1593914" y="2878163"/>
            <a:ext cx="492211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7F23121-165F-2A0E-8FD3-E1C3C271E35A}"/>
              </a:ext>
            </a:extLst>
          </p:cNvPr>
          <p:cNvCxnSpPr>
            <a:cxnSpLocks/>
          </p:cNvCxnSpPr>
          <p:nvPr/>
        </p:nvCxnSpPr>
        <p:spPr>
          <a:xfrm>
            <a:off x="0" y="3511174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9E94562-BB2B-C81B-BE13-61FAF4AFD743}"/>
              </a:ext>
            </a:extLst>
          </p:cNvPr>
          <p:cNvGrpSpPr/>
          <p:nvPr/>
        </p:nvGrpSpPr>
        <p:grpSpPr>
          <a:xfrm>
            <a:off x="9582875" y="2752914"/>
            <a:ext cx="2510227" cy="596403"/>
            <a:chOff x="9582875" y="2752914"/>
            <a:chExt cx="2510227" cy="596403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DC29CA0-9084-F3C7-044C-9F7224E1F720}"/>
                </a:ext>
              </a:extLst>
            </p:cNvPr>
            <p:cNvSpPr/>
            <p:nvPr/>
          </p:nvSpPr>
          <p:spPr>
            <a:xfrm>
              <a:off x="9582875" y="2752914"/>
              <a:ext cx="685801" cy="39760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0454275-23D1-D3FC-C0A3-3D279CF87129}"/>
                </a:ext>
              </a:extLst>
            </p:cNvPr>
            <p:cNvSpPr txBox="1"/>
            <p:nvPr/>
          </p:nvSpPr>
          <p:spPr>
            <a:xfrm>
              <a:off x="10802364" y="2948794"/>
              <a:ext cx="12907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Georgia" panose="02040502050405020303" pitchFamily="18" charset="0"/>
                </a:rPr>
                <a:t>Extra term</a:t>
              </a: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8E3954CA-1493-5FE2-EA19-EDA7A88D396C}"/>
                </a:ext>
              </a:extLst>
            </p:cNvPr>
            <p:cNvSpPr/>
            <p:nvPr/>
          </p:nvSpPr>
          <p:spPr>
            <a:xfrm>
              <a:off x="10840416" y="2951715"/>
              <a:ext cx="1219102" cy="39760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0" name="Connector: Elbow 59">
              <a:extLst>
                <a:ext uri="{FF2B5EF4-FFF2-40B4-BE49-F238E27FC236}">
                  <a16:creationId xmlns:a16="http://schemas.microsoft.com/office/drawing/2014/main" id="{0D08D8A5-0615-EBF6-E59A-077494D9D8AF}"/>
                </a:ext>
              </a:extLst>
            </p:cNvPr>
            <p:cNvCxnSpPr>
              <a:cxnSpLocks/>
              <a:stCxn id="52" idx="2"/>
              <a:endCxn id="54" idx="1"/>
            </p:cNvCxnSpPr>
            <p:nvPr/>
          </p:nvCxnSpPr>
          <p:spPr>
            <a:xfrm rot="16200000" flipH="1">
              <a:off x="10383096" y="2693196"/>
              <a:ext cx="12700" cy="914640"/>
            </a:xfrm>
            <a:prstGeom prst="bentConnector4">
              <a:avLst>
                <a:gd name="adj1" fmla="val 1350000"/>
                <a:gd name="adj2" fmla="val 68745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5D8920E4-545E-C729-6C11-1275F151E156}"/>
              </a:ext>
            </a:extLst>
          </p:cNvPr>
          <p:cNvSpPr txBox="1"/>
          <p:nvPr/>
        </p:nvSpPr>
        <p:spPr>
          <a:xfrm>
            <a:off x="218257" y="4581244"/>
            <a:ext cx="234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Equations of motion: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C6C42AD-9BB1-24D0-CECD-1367FF2A6D0A}"/>
              </a:ext>
            </a:extLst>
          </p:cNvPr>
          <p:cNvSpPr txBox="1"/>
          <p:nvPr/>
        </p:nvSpPr>
        <p:spPr>
          <a:xfrm>
            <a:off x="3842333" y="3738889"/>
            <a:ext cx="1995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eorgia" panose="02040502050405020303" pitchFamily="18" charset="0"/>
              </a:rPr>
              <a:t>Massive mediator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E6E5CF8-A6C5-7E37-77B4-B0BCC8EDF730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4843818" y="4046663"/>
            <a:ext cx="370978" cy="487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A09E7275-8C95-2FD5-41FA-0C8BA42FBE71}"/>
              </a:ext>
            </a:extLst>
          </p:cNvPr>
          <p:cNvSpPr/>
          <p:nvPr/>
        </p:nvSpPr>
        <p:spPr>
          <a:xfrm>
            <a:off x="4092167" y="3760089"/>
            <a:ext cx="1503301" cy="28657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17C6ECE-3020-DA04-5C09-98EA069FE1DA}"/>
              </a:ext>
            </a:extLst>
          </p:cNvPr>
          <p:cNvGrpSpPr/>
          <p:nvPr/>
        </p:nvGrpSpPr>
        <p:grpSpPr>
          <a:xfrm>
            <a:off x="5952158" y="4463322"/>
            <a:ext cx="4468192" cy="644604"/>
            <a:chOff x="5952158" y="4463322"/>
            <a:chExt cx="4468192" cy="64460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F81FD92-4622-37C8-2233-87A05E4D1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615307" y="4498692"/>
              <a:ext cx="2752403" cy="594900"/>
            </a:xfrm>
            <a:prstGeom prst="rect">
              <a:avLst/>
            </a:prstGeom>
          </p:spPr>
        </p:pic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13C48D61-7C51-58B0-08F3-E509C0BA4B0D}"/>
                </a:ext>
              </a:extLst>
            </p:cNvPr>
            <p:cNvSpPr/>
            <p:nvPr/>
          </p:nvSpPr>
          <p:spPr>
            <a:xfrm>
              <a:off x="7565161" y="4463645"/>
              <a:ext cx="2855189" cy="644281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E4D456DE-E7C9-FE39-B961-0D19FB80362B}"/>
                </a:ext>
              </a:extLst>
            </p:cNvPr>
            <p:cNvSpPr/>
            <p:nvPr/>
          </p:nvSpPr>
          <p:spPr>
            <a:xfrm>
              <a:off x="5952158" y="4463322"/>
              <a:ext cx="869951" cy="644281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9AA72D16-5E80-1723-114D-815886D8CAB2}"/>
                </a:ext>
              </a:extLst>
            </p:cNvPr>
            <p:cNvCxnSpPr>
              <a:stCxn id="76" idx="1"/>
              <a:endCxn id="77" idx="3"/>
            </p:cNvCxnSpPr>
            <p:nvPr/>
          </p:nvCxnSpPr>
          <p:spPr>
            <a:xfrm flipH="1" flipV="1">
              <a:off x="6822109" y="4785463"/>
              <a:ext cx="743052" cy="323"/>
            </a:xfrm>
            <a:prstGeom prst="straightConnector1">
              <a:avLst/>
            </a:prstGeom>
            <a:ln w="25400" cap="flat"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2B369C7-7281-B6CD-B45E-22693AA49CE6}"/>
              </a:ext>
            </a:extLst>
          </p:cNvPr>
          <p:cNvSpPr/>
          <p:nvPr/>
        </p:nvSpPr>
        <p:spPr>
          <a:xfrm>
            <a:off x="728414" y="5338139"/>
            <a:ext cx="10741960" cy="747340"/>
          </a:xfrm>
          <a:prstGeom prst="round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7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8" grpId="0"/>
      <p:bldP spid="40" grpId="0"/>
      <p:bldP spid="67" grpId="0"/>
      <p:bldP spid="68" grpId="0"/>
      <p:bldP spid="71" grpId="0" animBg="1"/>
      <p:bldP spid="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12394D-838B-E623-66FA-267E37006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EA3729-A6D5-B14E-C03A-919CD0832B08}"/>
              </a:ext>
            </a:extLst>
          </p:cNvPr>
          <p:cNvGrpSpPr/>
          <p:nvPr/>
        </p:nvGrpSpPr>
        <p:grpSpPr>
          <a:xfrm>
            <a:off x="1396811" y="678706"/>
            <a:ext cx="9398377" cy="688031"/>
            <a:chOff x="819510" y="661806"/>
            <a:chExt cx="9398377" cy="6880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33CB3B5-1D19-22E5-9271-AFDFA98A8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9510" y="661806"/>
              <a:ext cx="4830187" cy="68803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AA19068-7CD7-E70D-459E-DBC7CBE8D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49697" y="690058"/>
              <a:ext cx="3620524" cy="63152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DABB32-BAF5-A373-6140-978650DD7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0221" y="705547"/>
              <a:ext cx="947666" cy="64428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8D561D-C8A3-43C0-A239-23B7DFE522E4}"/>
                  </a:ext>
                </a:extLst>
              </p:cNvPr>
              <p:cNvSpPr txBox="1"/>
              <p:nvPr/>
            </p:nvSpPr>
            <p:spPr>
              <a:xfrm>
                <a:off x="0" y="0"/>
                <a:ext cx="66250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Georgia" panose="02040502050405020303" pitchFamily="18" charset="0"/>
                  </a:rPr>
                  <a:t>UV Completion</a:t>
                </a:r>
                <a:r>
                  <a:rPr lang="ka-GE" sz="2800" dirty="0">
                    <a:latin typeface="Georgia" panose="02040502050405020303" pitchFamily="18" charset="0"/>
                  </a:rPr>
                  <a:t> </a:t>
                </a:r>
                <a:r>
                  <a:rPr lang="en-US" sz="2800" dirty="0">
                    <a:latin typeface="Georgia" panose="02040502050405020303" pitchFamily="18" charset="0"/>
                  </a:rPr>
                  <a:t>Example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=4 &amp;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=6</m:t>
                        </m:r>
                      </m:e>
                    </m:d>
                  </m:oMath>
                </a14:m>
                <a:endParaRPr lang="en-US" sz="28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8D561D-C8A3-43C0-A239-23B7DFE52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6625086" cy="523220"/>
              </a:xfrm>
              <a:prstGeom prst="rect">
                <a:avLst/>
              </a:prstGeom>
              <a:blipFill>
                <a:blip r:embed="rId5"/>
                <a:stretch>
                  <a:fillRect l="-1840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9685106-992F-2128-6DEA-6F17262053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079" y="1817721"/>
            <a:ext cx="784253" cy="2178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040D19-B154-C84A-7BF4-FEC8C791DA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8378" y="1581984"/>
            <a:ext cx="4301387" cy="7231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26B5D4-7F6D-C2EF-8057-6935C03E50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2134" y="1808895"/>
            <a:ext cx="1306719" cy="373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87EA9-B00F-0746-82A3-3F592E08F3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52404" y="1808895"/>
            <a:ext cx="724372" cy="37341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48F61F-3E73-4064-CB66-6AD9FB92BE39}"/>
              </a:ext>
            </a:extLst>
          </p:cNvPr>
          <p:cNvCxnSpPr>
            <a:cxnSpLocks/>
          </p:cNvCxnSpPr>
          <p:nvPr/>
        </p:nvCxnSpPr>
        <p:spPr>
          <a:xfrm>
            <a:off x="1846050" y="1921058"/>
            <a:ext cx="49170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A3FF9E0-F900-F09D-211A-3281C69601CA}"/>
              </a:ext>
            </a:extLst>
          </p:cNvPr>
          <p:cNvSpPr/>
          <p:nvPr/>
        </p:nvSpPr>
        <p:spPr>
          <a:xfrm>
            <a:off x="4556163" y="1543655"/>
            <a:ext cx="1223538" cy="7548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B1ECA66-1025-0F11-AAC7-31B8E2340909}"/>
              </a:ext>
            </a:extLst>
          </p:cNvPr>
          <p:cNvSpPr/>
          <p:nvPr/>
        </p:nvSpPr>
        <p:spPr>
          <a:xfrm>
            <a:off x="7676255" y="1706116"/>
            <a:ext cx="1367105" cy="5574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4DD06A-EF40-715F-0A1B-A9DF6B05B6A4}"/>
              </a:ext>
            </a:extLst>
          </p:cNvPr>
          <p:cNvSpPr/>
          <p:nvPr/>
        </p:nvSpPr>
        <p:spPr>
          <a:xfrm>
            <a:off x="9455967" y="1700041"/>
            <a:ext cx="993497" cy="5574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D62DB6-2996-693A-919A-0088280256D2}"/>
              </a:ext>
            </a:extLst>
          </p:cNvPr>
          <p:cNvSpPr/>
          <p:nvPr/>
        </p:nvSpPr>
        <p:spPr>
          <a:xfrm>
            <a:off x="6435305" y="1581984"/>
            <a:ext cx="379563" cy="7231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0F2457A-920C-ECCB-072B-EA9FC918E11E}"/>
              </a:ext>
            </a:extLst>
          </p:cNvPr>
          <p:cNvGrpSpPr/>
          <p:nvPr/>
        </p:nvGrpSpPr>
        <p:grpSpPr>
          <a:xfrm>
            <a:off x="879894" y="3102241"/>
            <a:ext cx="9273399" cy="433399"/>
            <a:chOff x="0" y="1115042"/>
            <a:chExt cx="9273399" cy="43339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35C033F-6031-1BB4-988A-B4ADD67910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1140920"/>
              <a:ext cx="6096007" cy="40752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392CEBD-CED9-CC29-1481-80E0C7BA1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163341" y="1115042"/>
              <a:ext cx="3110058" cy="404594"/>
            </a:xfrm>
            <a:prstGeom prst="rect">
              <a:avLst/>
            </a:prstGeom>
          </p:spPr>
        </p:pic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F7DF3AB-EACD-3025-F171-E3C7BC50EFAC}"/>
              </a:ext>
            </a:extLst>
          </p:cNvPr>
          <p:cNvCxnSpPr>
            <a:cxnSpLocks/>
          </p:cNvCxnSpPr>
          <p:nvPr/>
        </p:nvCxnSpPr>
        <p:spPr>
          <a:xfrm flipV="1">
            <a:off x="8617787" y="2980083"/>
            <a:ext cx="731520" cy="6469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72B5E00-2717-7557-ED17-E72EDF935192}"/>
              </a:ext>
            </a:extLst>
          </p:cNvPr>
          <p:cNvCxnSpPr>
            <a:cxnSpLocks/>
          </p:cNvCxnSpPr>
          <p:nvPr/>
        </p:nvCxnSpPr>
        <p:spPr>
          <a:xfrm flipV="1">
            <a:off x="9489107" y="2980082"/>
            <a:ext cx="731520" cy="6469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BB3E4493-828D-F6B1-EC86-88A57A60EE85}"/>
              </a:ext>
            </a:extLst>
          </p:cNvPr>
          <p:cNvCxnSpPr>
            <a:cxnSpLocks/>
            <a:stCxn id="20" idx="2"/>
            <a:endCxn id="21" idx="2"/>
          </p:cNvCxnSpPr>
          <p:nvPr/>
        </p:nvCxnSpPr>
        <p:spPr>
          <a:xfrm rot="5400000" flipH="1" flipV="1">
            <a:off x="6746441" y="685095"/>
            <a:ext cx="34858" cy="3191876"/>
          </a:xfrm>
          <a:prstGeom prst="bentConnector3">
            <a:avLst>
              <a:gd name="adj1" fmla="val -680553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F7FA4967-D2D3-6695-78CC-631FD5D87596}"/>
              </a:ext>
            </a:extLst>
          </p:cNvPr>
          <p:cNvCxnSpPr>
            <a:cxnSpLocks/>
            <a:stCxn id="23" idx="0"/>
            <a:endCxn id="22" idx="0"/>
          </p:cNvCxnSpPr>
          <p:nvPr/>
        </p:nvCxnSpPr>
        <p:spPr>
          <a:xfrm rot="16200000" flipH="1">
            <a:off x="8229872" y="-22802"/>
            <a:ext cx="118057" cy="3327629"/>
          </a:xfrm>
          <a:prstGeom prst="bentConnector3">
            <a:avLst>
              <a:gd name="adj1" fmla="val -127873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C0B6D90-CAB9-C979-71E5-2BC482B48B19}"/>
              </a:ext>
            </a:extLst>
          </p:cNvPr>
          <p:cNvCxnSpPr>
            <a:cxnSpLocks/>
          </p:cNvCxnSpPr>
          <p:nvPr/>
        </p:nvCxnSpPr>
        <p:spPr>
          <a:xfrm>
            <a:off x="0" y="2776698"/>
            <a:ext cx="12192000" cy="0"/>
          </a:xfrm>
          <a:prstGeom prst="line">
            <a:avLst/>
          </a:prstGeom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5FFF2C4-41AD-08CA-6380-FF7132250989}"/>
              </a:ext>
            </a:extLst>
          </p:cNvPr>
          <p:cNvGrpSpPr/>
          <p:nvPr/>
        </p:nvGrpSpPr>
        <p:grpSpPr>
          <a:xfrm>
            <a:off x="659845" y="3020595"/>
            <a:ext cx="5065506" cy="2927714"/>
            <a:chOff x="659845" y="3020595"/>
            <a:chExt cx="5065506" cy="2927714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32563AE8-D7D0-D497-FBA1-B9B6B523B04E}"/>
                </a:ext>
              </a:extLst>
            </p:cNvPr>
            <p:cNvSpPr/>
            <p:nvPr/>
          </p:nvSpPr>
          <p:spPr>
            <a:xfrm>
              <a:off x="659845" y="4279530"/>
              <a:ext cx="1365075" cy="1668779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43EB6AFB-5F89-8536-D27F-D98B7B048DB0}"/>
                </a:ext>
              </a:extLst>
            </p:cNvPr>
            <p:cNvSpPr/>
            <p:nvPr/>
          </p:nvSpPr>
          <p:spPr>
            <a:xfrm>
              <a:off x="4993831" y="3020595"/>
              <a:ext cx="731520" cy="599623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0" name="Connector: Elbow 109">
              <a:extLst>
                <a:ext uri="{FF2B5EF4-FFF2-40B4-BE49-F238E27FC236}">
                  <a16:creationId xmlns:a16="http://schemas.microsoft.com/office/drawing/2014/main" id="{2923E33B-2F7E-DDE2-BD03-589436BCE798}"/>
                </a:ext>
              </a:extLst>
            </p:cNvPr>
            <p:cNvCxnSpPr>
              <a:cxnSpLocks/>
              <a:stCxn id="106" idx="2"/>
              <a:endCxn id="102" idx="0"/>
            </p:cNvCxnSpPr>
            <p:nvPr/>
          </p:nvCxnSpPr>
          <p:spPr>
            <a:xfrm rot="5400000">
              <a:off x="3021331" y="1941270"/>
              <a:ext cx="659312" cy="4017208"/>
            </a:xfrm>
            <a:prstGeom prst="bentConnector3">
              <a:avLst>
                <a:gd name="adj1" fmla="val 28553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8F77332-88CB-1ECD-AB5A-55341DF6FD83}"/>
              </a:ext>
            </a:extLst>
          </p:cNvPr>
          <p:cNvGrpSpPr/>
          <p:nvPr/>
        </p:nvGrpSpPr>
        <p:grpSpPr>
          <a:xfrm>
            <a:off x="2263868" y="3032068"/>
            <a:ext cx="4756506" cy="2916241"/>
            <a:chOff x="2263868" y="3032068"/>
            <a:chExt cx="4756506" cy="2916241"/>
          </a:xfrm>
        </p:grpSpPr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B579A4CC-DAEC-C59A-1B29-6752E153BCCA}"/>
                </a:ext>
              </a:extLst>
            </p:cNvPr>
            <p:cNvSpPr/>
            <p:nvPr/>
          </p:nvSpPr>
          <p:spPr>
            <a:xfrm>
              <a:off x="2263868" y="4279530"/>
              <a:ext cx="1365075" cy="1668779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214D2436-02D5-205C-68F2-60EF45D0E4B2}"/>
                </a:ext>
              </a:extLst>
            </p:cNvPr>
            <p:cNvSpPr/>
            <p:nvPr/>
          </p:nvSpPr>
          <p:spPr>
            <a:xfrm>
              <a:off x="6060487" y="3032068"/>
              <a:ext cx="959887" cy="594996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3" name="Connector: Elbow 112">
              <a:extLst>
                <a:ext uri="{FF2B5EF4-FFF2-40B4-BE49-F238E27FC236}">
                  <a16:creationId xmlns:a16="http://schemas.microsoft.com/office/drawing/2014/main" id="{2B0D816F-A353-4B05-0269-3DD5D9A87919}"/>
                </a:ext>
              </a:extLst>
            </p:cNvPr>
            <p:cNvCxnSpPr>
              <a:cxnSpLocks/>
              <a:stCxn id="107" idx="2"/>
              <a:endCxn id="103" idx="0"/>
            </p:cNvCxnSpPr>
            <p:nvPr/>
          </p:nvCxnSpPr>
          <p:spPr>
            <a:xfrm rot="5400000">
              <a:off x="4417186" y="2156285"/>
              <a:ext cx="652466" cy="3594025"/>
            </a:xfrm>
            <a:prstGeom prst="bentConnector3">
              <a:avLst>
                <a:gd name="adj1" fmla="val 39886"/>
              </a:avLst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C7747E-81CD-0E42-F7DF-E6F28BA7D62A}"/>
              </a:ext>
            </a:extLst>
          </p:cNvPr>
          <p:cNvGrpSpPr/>
          <p:nvPr/>
        </p:nvGrpSpPr>
        <p:grpSpPr>
          <a:xfrm>
            <a:off x="3882135" y="3032068"/>
            <a:ext cx="4539015" cy="2929907"/>
            <a:chOff x="3882135" y="3032068"/>
            <a:chExt cx="4539015" cy="2929907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857EB49-68F9-36FF-16A8-0AC4FCFDE0AC}"/>
                </a:ext>
              </a:extLst>
            </p:cNvPr>
            <p:cNvSpPr/>
            <p:nvPr/>
          </p:nvSpPr>
          <p:spPr>
            <a:xfrm>
              <a:off x="3882135" y="4293196"/>
              <a:ext cx="1365075" cy="1668779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FEE1298F-3D9B-924B-9F8E-ABC31775BF0E}"/>
                </a:ext>
              </a:extLst>
            </p:cNvPr>
            <p:cNvSpPr/>
            <p:nvPr/>
          </p:nvSpPr>
          <p:spPr>
            <a:xfrm>
              <a:off x="7355510" y="3032068"/>
              <a:ext cx="1065640" cy="594996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8" name="Connector: Elbow 117">
              <a:extLst>
                <a:ext uri="{FF2B5EF4-FFF2-40B4-BE49-F238E27FC236}">
                  <a16:creationId xmlns:a16="http://schemas.microsoft.com/office/drawing/2014/main" id="{2A5107C0-7859-240A-4237-199091F5702C}"/>
                </a:ext>
              </a:extLst>
            </p:cNvPr>
            <p:cNvCxnSpPr>
              <a:cxnSpLocks/>
              <a:stCxn id="108" idx="2"/>
              <a:endCxn id="104" idx="0"/>
            </p:cNvCxnSpPr>
            <p:nvPr/>
          </p:nvCxnSpPr>
          <p:spPr>
            <a:xfrm rot="5400000">
              <a:off x="5893436" y="2298302"/>
              <a:ext cx="666132" cy="3323657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44D04ADD-2914-E385-A6BB-69A92C5E8A3F}"/>
              </a:ext>
            </a:extLst>
          </p:cNvPr>
          <p:cNvSpPr/>
          <p:nvPr/>
        </p:nvSpPr>
        <p:spPr>
          <a:xfrm>
            <a:off x="7430892" y="4280866"/>
            <a:ext cx="3507533" cy="1668779"/>
          </a:xfrm>
          <a:prstGeom prst="roundRect">
            <a:avLst>
              <a:gd name="adj" fmla="val 829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9" name="Arrow: Right 188">
            <a:extLst>
              <a:ext uri="{FF2B5EF4-FFF2-40B4-BE49-F238E27FC236}">
                <a16:creationId xmlns:a16="http://schemas.microsoft.com/office/drawing/2014/main" id="{448E6956-C7F1-E677-5FB6-7D4724258D3B}"/>
              </a:ext>
            </a:extLst>
          </p:cNvPr>
          <p:cNvSpPr/>
          <p:nvPr/>
        </p:nvSpPr>
        <p:spPr>
          <a:xfrm>
            <a:off x="5828339" y="5043991"/>
            <a:ext cx="1055305" cy="14843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8E5204F-D9CB-61A5-F1CC-04BD10C40F84}"/>
                  </a:ext>
                </a:extLst>
              </p:cNvPr>
              <p:cNvSpPr txBox="1"/>
              <p:nvPr/>
            </p:nvSpPr>
            <p:spPr>
              <a:xfrm>
                <a:off x="10994614" y="4839519"/>
                <a:ext cx="57262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8E5204F-D9CB-61A5-F1CC-04BD10C40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4614" y="4839519"/>
                <a:ext cx="572624" cy="492443"/>
              </a:xfrm>
              <a:prstGeom prst="rect">
                <a:avLst/>
              </a:prstGeom>
              <a:blipFill>
                <a:blip r:embed="rId32"/>
                <a:stretch>
                  <a:fillRect r="-94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628AA008-5659-8E1F-C2D6-C01D5463BD14}"/>
              </a:ext>
            </a:extLst>
          </p:cNvPr>
          <p:cNvGrpSpPr/>
          <p:nvPr/>
        </p:nvGrpSpPr>
        <p:grpSpPr>
          <a:xfrm>
            <a:off x="2317769" y="4465630"/>
            <a:ext cx="1274141" cy="1360620"/>
            <a:chOff x="2317769" y="4465630"/>
            <a:chExt cx="1274141" cy="1360620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180C3AD7-66FE-C664-3D8E-45E339330BF1}"/>
                </a:ext>
              </a:extLst>
            </p:cNvPr>
            <p:cNvGrpSpPr/>
            <p:nvPr/>
          </p:nvGrpSpPr>
          <p:grpSpPr>
            <a:xfrm>
              <a:off x="2317769" y="4465630"/>
              <a:ext cx="1114868" cy="1360620"/>
              <a:chOff x="3055469" y="3946970"/>
              <a:chExt cx="1573681" cy="1776694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48819707-F780-1696-1279-F2B3E2424E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24225" y="4014708"/>
                <a:ext cx="603672" cy="79664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DBB6FD7-93D7-B534-6AE4-4674CABF0B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27897" y="3946970"/>
                <a:ext cx="701253" cy="86438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CAB4B3A3-0ACB-A344-9F44-A6853FEBE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27897" y="4795487"/>
                <a:ext cx="0" cy="928177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4A1D11D0-53BB-3EE7-B9EB-2BA7DFC31F0E}"/>
                      </a:ext>
                    </a:extLst>
                  </p:cNvPr>
                  <p:cNvSpPr txBox="1"/>
                  <p:nvPr/>
                </p:nvSpPr>
                <p:spPr>
                  <a:xfrm>
                    <a:off x="3055469" y="3987606"/>
                    <a:ext cx="237950" cy="30777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83" name="TextBox 82">
                    <a:extLst>
                      <a:ext uri="{FF2B5EF4-FFF2-40B4-BE49-F238E27FC236}">
                        <a16:creationId xmlns:a16="http://schemas.microsoft.com/office/drawing/2014/main" id="{4A1D11D0-53BB-3EE7-B9EB-2BA7DFC31F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55469" y="3987606"/>
                    <a:ext cx="237950" cy="307776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67857" r="-71429" b="-763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0E4F02C-F126-12AF-5FFD-723787A2FE45}"/>
                      </a:ext>
                    </a:extLst>
                  </p:cNvPr>
                  <p:cNvSpPr txBox="1"/>
                  <p:nvPr/>
                </p:nvSpPr>
                <p:spPr>
                  <a:xfrm>
                    <a:off x="4080156" y="5296181"/>
                    <a:ext cx="242631" cy="30777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80E4F02C-F126-12AF-5FFD-723787A2FE4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80156" y="5296181"/>
                    <a:ext cx="242631" cy="307776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67857" r="-78571" b="-7435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651927B-B2FA-5B36-39C5-D34596C796C9}"/>
                    </a:ext>
                  </a:extLst>
                </p:cNvPr>
                <p:cNvSpPr txBox="1"/>
                <p:nvPr/>
              </p:nvSpPr>
              <p:spPr>
                <a:xfrm>
                  <a:off x="3353960" y="4511403"/>
                  <a:ext cx="237950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8651927B-B2FA-5B36-39C5-D34596C796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3960" y="4511403"/>
                  <a:ext cx="237950" cy="311111"/>
                </a:xfrm>
                <a:prstGeom prst="rect">
                  <a:avLst/>
                </a:prstGeom>
                <a:blipFill>
                  <a:blip r:embed="rId33"/>
                  <a:stretch>
                    <a:fillRect l="-35897" r="-51282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29446D5-E2E6-40E3-9722-9C68189C333E}"/>
              </a:ext>
            </a:extLst>
          </p:cNvPr>
          <p:cNvGrpSpPr/>
          <p:nvPr/>
        </p:nvGrpSpPr>
        <p:grpSpPr>
          <a:xfrm>
            <a:off x="4016374" y="4456016"/>
            <a:ext cx="1121358" cy="1260466"/>
            <a:chOff x="4016374" y="4456016"/>
            <a:chExt cx="1121358" cy="1260466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6209632-3B0C-429F-5E76-3C908B8F5C05}"/>
                </a:ext>
              </a:extLst>
            </p:cNvPr>
            <p:cNvGrpSpPr/>
            <p:nvPr/>
          </p:nvGrpSpPr>
          <p:grpSpPr>
            <a:xfrm>
              <a:off x="4016374" y="4456016"/>
              <a:ext cx="1096596" cy="1260466"/>
              <a:chOff x="3626294" y="4401425"/>
              <a:chExt cx="1286760" cy="1260466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A6B2D1FE-83FC-C7EE-2BE9-5CD3524A53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6693" y="4453300"/>
                <a:ext cx="427669" cy="610081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45C93B2B-A1C5-950B-1B73-F4560BCAC5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4363" y="4401425"/>
                <a:ext cx="496800" cy="66195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15A1F5E-6BA9-01F2-28EE-5CFBB62313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6186" y="5074514"/>
                <a:ext cx="410855" cy="587377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EC39FB00-B443-40F7-0379-E0B7C3BEE5D9}"/>
                      </a:ext>
                    </a:extLst>
                  </p:cNvPr>
                  <p:cNvSpPr txBox="1"/>
                  <p:nvPr/>
                </p:nvSpPr>
                <p:spPr>
                  <a:xfrm>
                    <a:off x="3626294" y="4432545"/>
                    <a:ext cx="168575" cy="2357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EC39FB00-B443-40F7-0379-E0B7C3BEE5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26294" y="4432545"/>
                    <a:ext cx="168575" cy="235700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82609" r="-108696" b="-717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0E15E253-C658-278F-8A7B-6A4C02B89E41}"/>
                      </a:ext>
                    </a:extLst>
                  </p:cNvPr>
                  <p:cNvSpPr txBox="1"/>
                  <p:nvPr/>
                </p:nvSpPr>
                <p:spPr>
                  <a:xfrm>
                    <a:off x="4741163" y="5336136"/>
                    <a:ext cx="171891" cy="2357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0E15E253-C658-278F-8A7B-6A4C02B89E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41163" y="5336136"/>
                    <a:ext cx="171891" cy="235700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83333" r="-104167" b="-7435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840D8517-55C9-26B1-7CC9-0AF63656B6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94869" y="5063705"/>
                <a:ext cx="449494" cy="598186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D9A76D69-B4BE-07A2-0932-311714DCD2F9}"/>
                      </a:ext>
                    </a:extLst>
                  </p:cNvPr>
                  <p:cNvSpPr txBox="1"/>
                  <p:nvPr/>
                </p:nvSpPr>
                <p:spPr>
                  <a:xfrm>
                    <a:off x="3644801" y="5283204"/>
                    <a:ext cx="171891" cy="23570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D9A76D69-B4BE-07A2-0932-311714DCD2F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44801" y="5283204"/>
                    <a:ext cx="171891" cy="235700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79167" r="-108333" b="-7631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DAD9E93-3729-FD3D-D69F-3B525798CF91}"/>
                    </a:ext>
                  </a:extLst>
                </p:cNvPr>
                <p:cNvSpPr txBox="1"/>
                <p:nvPr/>
              </p:nvSpPr>
              <p:spPr>
                <a:xfrm>
                  <a:off x="4899782" y="4482446"/>
                  <a:ext cx="237950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DAD9E93-3729-FD3D-D69F-3B525798CF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9782" y="4482446"/>
                  <a:ext cx="237950" cy="311111"/>
                </a:xfrm>
                <a:prstGeom prst="rect">
                  <a:avLst/>
                </a:prstGeom>
                <a:blipFill>
                  <a:blip r:embed="rId34"/>
                  <a:stretch>
                    <a:fillRect l="-35897" r="-48718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86B3A6F-25DA-92EC-EE65-D20DD938EA74}"/>
              </a:ext>
            </a:extLst>
          </p:cNvPr>
          <p:cNvGrpSpPr/>
          <p:nvPr/>
        </p:nvGrpSpPr>
        <p:grpSpPr>
          <a:xfrm>
            <a:off x="734252" y="4422306"/>
            <a:ext cx="1218998" cy="1358260"/>
            <a:chOff x="734252" y="4422306"/>
            <a:chExt cx="1218998" cy="1358260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09CCE65E-BBB4-1DE6-7064-4B056D8A55F6}"/>
                </a:ext>
              </a:extLst>
            </p:cNvPr>
            <p:cNvGrpSpPr/>
            <p:nvPr/>
          </p:nvGrpSpPr>
          <p:grpSpPr>
            <a:xfrm>
              <a:off x="734252" y="4422306"/>
              <a:ext cx="1218998" cy="1358260"/>
              <a:chOff x="472972" y="4067174"/>
              <a:chExt cx="1715932" cy="1656490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60BE4BC-2817-C4F1-19A1-4B65A33E8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622" y="4067174"/>
                <a:ext cx="1201516" cy="165649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BCC888C-688A-1AF9-5827-3A3BA4DB18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832" y="4067174"/>
                <a:ext cx="1282306" cy="165649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DD638236-7C2D-46B8-59B3-DDC275D6516B}"/>
                      </a:ext>
                    </a:extLst>
                  </p:cNvPr>
                  <p:cNvSpPr txBox="1"/>
                  <p:nvPr/>
                </p:nvSpPr>
                <p:spPr>
                  <a:xfrm>
                    <a:off x="1853952" y="4108286"/>
                    <a:ext cx="334952" cy="3794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DD638236-7C2D-46B8-59B3-DDC275D651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53952" y="4108286"/>
                    <a:ext cx="334952" cy="37942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35897" r="-51282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6569F5EF-95C6-2616-8C92-5FC8F3C0FC8C}"/>
                      </a:ext>
                    </a:extLst>
                  </p:cNvPr>
                  <p:cNvSpPr txBox="1"/>
                  <p:nvPr/>
                </p:nvSpPr>
                <p:spPr>
                  <a:xfrm>
                    <a:off x="514958" y="4093400"/>
                    <a:ext cx="237950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6569F5EF-95C6-2616-8C92-5FC8F3C0FC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4958" y="4093400"/>
                    <a:ext cx="237950" cy="307777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67857" r="-71429" b="-634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774E5AB1-7DD3-1E02-3BE1-EA65C939F8C0}"/>
                      </a:ext>
                    </a:extLst>
                  </p:cNvPr>
                  <p:cNvSpPr txBox="1"/>
                  <p:nvPr/>
                </p:nvSpPr>
                <p:spPr>
                  <a:xfrm>
                    <a:off x="472972" y="5284352"/>
                    <a:ext cx="237950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774E5AB1-7DD3-1E02-3BE1-EA65C939F8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2972" y="5284352"/>
                    <a:ext cx="237950" cy="30777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67857" r="-71429" b="-5952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34FAD72-81E0-F085-98B4-C02D1A3B563B}"/>
                    </a:ext>
                  </a:extLst>
                </p:cNvPr>
                <p:cNvSpPr txBox="1"/>
                <p:nvPr/>
              </p:nvSpPr>
              <p:spPr>
                <a:xfrm>
                  <a:off x="1714909" y="5469455"/>
                  <a:ext cx="237950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34FAD72-81E0-F085-98B4-C02D1A3B56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4909" y="5469455"/>
                  <a:ext cx="237950" cy="311111"/>
                </a:xfrm>
                <a:prstGeom prst="rect">
                  <a:avLst/>
                </a:prstGeom>
                <a:blipFill>
                  <a:blip r:embed="rId35"/>
                  <a:stretch>
                    <a:fillRect l="-35897" r="-51282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1936D10-9632-8BA9-12C8-E704611C81F7}"/>
              </a:ext>
            </a:extLst>
          </p:cNvPr>
          <p:cNvGrpSpPr/>
          <p:nvPr/>
        </p:nvGrpSpPr>
        <p:grpSpPr>
          <a:xfrm>
            <a:off x="7920258" y="4488549"/>
            <a:ext cx="2586079" cy="1241915"/>
            <a:chOff x="7920258" y="4488549"/>
            <a:chExt cx="2586079" cy="124191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D758CFB-A0DB-EC6A-9672-0EF4A9C9B028}"/>
                </a:ext>
              </a:extLst>
            </p:cNvPr>
            <p:cNvGrpSpPr/>
            <p:nvPr/>
          </p:nvGrpSpPr>
          <p:grpSpPr>
            <a:xfrm>
              <a:off x="7920258" y="4488549"/>
              <a:ext cx="2586079" cy="1241915"/>
              <a:chOff x="7920258" y="4488549"/>
              <a:chExt cx="2586079" cy="124191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547828B-080D-43B7-3180-3CC58B220248}"/>
                  </a:ext>
                </a:extLst>
              </p:cNvPr>
              <p:cNvGrpSpPr/>
              <p:nvPr/>
            </p:nvGrpSpPr>
            <p:grpSpPr>
              <a:xfrm>
                <a:off x="7920258" y="4513073"/>
                <a:ext cx="2525744" cy="1217391"/>
                <a:chOff x="7920258" y="4513073"/>
                <a:chExt cx="2525744" cy="121739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5" name="TextBox 124">
                      <a:extLst>
                        <a:ext uri="{FF2B5EF4-FFF2-40B4-BE49-F238E27FC236}">
                          <a16:creationId xmlns:a16="http://schemas.microsoft.com/office/drawing/2014/main" id="{6596125A-35E0-5E5E-9266-57526EE060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20258" y="4513073"/>
                      <a:ext cx="143662" cy="2357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25" name="TextBox 124">
                      <a:extLst>
                        <a:ext uri="{FF2B5EF4-FFF2-40B4-BE49-F238E27FC236}">
                          <a16:creationId xmlns:a16="http://schemas.microsoft.com/office/drawing/2014/main" id="{6596125A-35E0-5E5E-9266-57526EE0601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20258" y="4513073"/>
                      <a:ext cx="143662" cy="235700"/>
                    </a:xfrm>
                    <a:prstGeom prst="rect">
                      <a:avLst/>
                    </a:prstGeom>
                    <a:blipFill>
                      <a:blip r:embed="rId25"/>
                      <a:stretch>
                        <a:fillRect l="-79167" r="-100000" b="-7179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6" name="TextBox 125">
                      <a:extLst>
                        <a:ext uri="{FF2B5EF4-FFF2-40B4-BE49-F238E27FC236}">
                          <a16:creationId xmlns:a16="http://schemas.microsoft.com/office/drawing/2014/main" id="{0213B558-B52B-F279-0F1B-02F10C6BA1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023098" y="5321152"/>
                      <a:ext cx="146488" cy="2357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26" name="TextBox 125">
                      <a:extLst>
                        <a:ext uri="{FF2B5EF4-FFF2-40B4-BE49-F238E27FC236}">
                          <a16:creationId xmlns:a16="http://schemas.microsoft.com/office/drawing/2014/main" id="{0213B558-B52B-F279-0F1B-02F10C6BA1E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023098" y="5321152"/>
                      <a:ext cx="146488" cy="235700"/>
                    </a:xfrm>
                    <a:prstGeom prst="rect">
                      <a:avLst/>
                    </a:prstGeom>
                    <a:blipFill>
                      <a:blip r:embed="rId26"/>
                      <a:stretch>
                        <a:fillRect l="-79167" r="-108333" b="-7179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911AD3F2-5463-3160-63BD-6D00FFBB9A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41669" y="5138855"/>
                  <a:ext cx="624795" cy="3763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052FFA69-FE07-0360-6008-5B94021EF7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04508" y="4715474"/>
                  <a:ext cx="661956" cy="42338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A089436-8740-B071-2EE8-6BDECA184E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866464" y="4872606"/>
                  <a:ext cx="612355" cy="26548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16182A41-0463-99A0-59DB-2298D3434A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66789" y="5138855"/>
                  <a:ext cx="622057" cy="300147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8" name="TextBox 127">
                      <a:extLst>
                        <a:ext uri="{FF2B5EF4-FFF2-40B4-BE49-F238E27FC236}">
                          <a16:creationId xmlns:a16="http://schemas.microsoft.com/office/drawing/2014/main" id="{150A3BAE-22A3-0F6F-3C9C-F81ECD7D83F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985483" y="4594472"/>
                      <a:ext cx="146488" cy="2357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28" name="TextBox 127">
                      <a:extLst>
                        <a:ext uri="{FF2B5EF4-FFF2-40B4-BE49-F238E27FC236}">
                          <a16:creationId xmlns:a16="http://schemas.microsoft.com/office/drawing/2014/main" id="{150A3BAE-22A3-0F6F-3C9C-F81ECD7D83F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85483" y="4594472"/>
                      <a:ext cx="146488" cy="235700"/>
                    </a:xfrm>
                    <a:prstGeom prst="rect">
                      <a:avLst/>
                    </a:prstGeom>
                    <a:blipFill>
                      <a:blip r:embed="rId27"/>
                      <a:stretch>
                        <a:fillRect l="-83333" r="-104167" b="-7631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84CBD30D-A23D-91E2-B71F-09D7DE1C51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474472" y="4685812"/>
                  <a:ext cx="798262" cy="18770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C77B39AF-DF65-47F8-EAE3-0C500F09A9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474472" y="4870225"/>
                  <a:ext cx="798262" cy="17161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F82423C8-6F61-45D6-13AE-4671E56A22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474472" y="5310938"/>
                  <a:ext cx="793915" cy="123137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E6176B7C-5FE6-BC1B-BCE3-FE3E4B5319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9480595" y="5434075"/>
                  <a:ext cx="787792" cy="24519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8" name="TextBox 157">
                      <a:extLst>
                        <a:ext uri="{FF2B5EF4-FFF2-40B4-BE49-F238E27FC236}">
                          <a16:creationId xmlns:a16="http://schemas.microsoft.com/office/drawing/2014/main" id="{E0A186C8-21CB-B4B1-67F0-B268C32724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299515" y="4850041"/>
                      <a:ext cx="143662" cy="2357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58" name="TextBox 157">
                      <a:extLst>
                        <a:ext uri="{FF2B5EF4-FFF2-40B4-BE49-F238E27FC236}">
                          <a16:creationId xmlns:a16="http://schemas.microsoft.com/office/drawing/2014/main" id="{E0A186C8-21CB-B4B1-67F0-B268C327247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299515" y="4850041"/>
                      <a:ext cx="143662" cy="235700"/>
                    </a:xfrm>
                    <a:prstGeom prst="rect">
                      <a:avLst/>
                    </a:prstGeom>
                    <a:blipFill>
                      <a:blip r:embed="rId29"/>
                      <a:stretch>
                        <a:fillRect l="-82609" r="-108696" b="-7631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0" name="TextBox 159">
                      <a:extLst>
                        <a:ext uri="{FF2B5EF4-FFF2-40B4-BE49-F238E27FC236}">
                          <a16:creationId xmlns:a16="http://schemas.microsoft.com/office/drawing/2014/main" id="{B0195001-11C8-87D6-E745-9D2F3C41D4D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302340" y="5494764"/>
                      <a:ext cx="143662" cy="235700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160" name="TextBox 159">
                      <a:extLst>
                        <a:ext uri="{FF2B5EF4-FFF2-40B4-BE49-F238E27FC236}">
                          <a16:creationId xmlns:a16="http://schemas.microsoft.com/office/drawing/2014/main" id="{B0195001-11C8-87D6-E745-9D2F3C41D4D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302340" y="5494764"/>
                      <a:ext cx="143662" cy="235700"/>
                    </a:xfrm>
                    <a:prstGeom prst="rect">
                      <a:avLst/>
                    </a:prstGeom>
                    <a:blipFill>
                      <a:blip r:embed="rId31"/>
                      <a:stretch>
                        <a:fillRect l="-79167" r="-100000" b="-7179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28D5CC0C-2CFD-7964-98A6-3560F2A978ED}"/>
                      </a:ext>
                    </a:extLst>
                  </p:cNvPr>
                  <p:cNvSpPr txBox="1"/>
                  <p:nvPr/>
                </p:nvSpPr>
                <p:spPr>
                  <a:xfrm>
                    <a:off x="10268387" y="4488549"/>
                    <a:ext cx="237950" cy="31111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28D5CC0C-2CFD-7964-98A6-3560F2A978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68387" y="4488549"/>
                    <a:ext cx="237950" cy="311111"/>
                  </a:xfrm>
                  <a:prstGeom prst="rect">
                    <a:avLst/>
                  </a:prstGeom>
                  <a:blipFill>
                    <a:blip r:embed="rId36"/>
                    <a:stretch>
                      <a:fillRect l="-35897" r="-51282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826D451A-BAB9-B5B6-50F9-3403E2BC069E}"/>
                      </a:ext>
                    </a:extLst>
                  </p:cNvPr>
                  <p:cNvSpPr txBox="1"/>
                  <p:nvPr/>
                </p:nvSpPr>
                <p:spPr>
                  <a:xfrm>
                    <a:off x="10257573" y="5165596"/>
                    <a:ext cx="237950" cy="31111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826D451A-BAB9-B5B6-50F9-3403E2BC069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57573" y="5165596"/>
                    <a:ext cx="237950" cy="311111"/>
                  </a:xfrm>
                  <a:prstGeom prst="rect">
                    <a:avLst/>
                  </a:prstGeom>
                  <a:blipFill>
                    <a:blip r:embed="rId37"/>
                    <a:stretch>
                      <a:fillRect l="-35897" r="-48718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11BD13A2-AC84-1F2B-1F37-06F0CC0E2A8A}"/>
                    </a:ext>
                  </a:extLst>
                </p:cNvPr>
                <p:cNvSpPr txBox="1"/>
                <p:nvPr/>
              </p:nvSpPr>
              <p:spPr>
                <a:xfrm>
                  <a:off x="7950651" y="5339208"/>
                  <a:ext cx="237950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11BD13A2-AC84-1F2B-1F37-06F0CC0E2A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0651" y="5339208"/>
                  <a:ext cx="237950" cy="311111"/>
                </a:xfrm>
                <a:prstGeom prst="rect">
                  <a:avLst/>
                </a:prstGeom>
                <a:blipFill>
                  <a:blip r:embed="rId38"/>
                  <a:stretch>
                    <a:fillRect l="-35897" r="-51282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3FCEF38-4309-BCC5-12EE-C9BD660844B0}"/>
                  </a:ext>
                </a:extLst>
              </p:cNvPr>
              <p:cNvSpPr txBox="1"/>
              <p:nvPr/>
            </p:nvSpPr>
            <p:spPr>
              <a:xfrm>
                <a:off x="10795188" y="3405970"/>
                <a:ext cx="1059200" cy="659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3FCEF38-4309-BCC5-12EE-C9BD66084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5188" y="3405970"/>
                <a:ext cx="1059200" cy="659411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1D9B4CE-7A12-CEBF-3089-53AB877D99A6}"/>
              </a:ext>
            </a:extLst>
          </p:cNvPr>
          <p:cNvCxnSpPr>
            <a:cxnSpLocks/>
          </p:cNvCxnSpPr>
          <p:nvPr/>
        </p:nvCxnSpPr>
        <p:spPr>
          <a:xfrm flipV="1">
            <a:off x="10879909" y="3735675"/>
            <a:ext cx="308353" cy="3028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5C667D3-F9AA-78CF-E3C5-09F18DA56CA3}"/>
              </a:ext>
            </a:extLst>
          </p:cNvPr>
          <p:cNvCxnSpPr>
            <a:cxnSpLocks/>
          </p:cNvCxnSpPr>
          <p:nvPr/>
        </p:nvCxnSpPr>
        <p:spPr>
          <a:xfrm flipV="1">
            <a:off x="8866463" y="4863369"/>
            <a:ext cx="612355" cy="265481"/>
          </a:xfrm>
          <a:prstGeom prst="line">
            <a:avLst/>
          </a:prstGeom>
          <a:ln w="4762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71CD864-7468-744A-D6EA-2488B882351A}"/>
              </a:ext>
            </a:extLst>
          </p:cNvPr>
          <p:cNvGrpSpPr/>
          <p:nvPr/>
        </p:nvGrpSpPr>
        <p:grpSpPr>
          <a:xfrm>
            <a:off x="9189244" y="3443511"/>
            <a:ext cx="2641911" cy="1540445"/>
            <a:chOff x="9189244" y="3443511"/>
            <a:chExt cx="2641911" cy="1540445"/>
          </a:xfrm>
        </p:grpSpPr>
        <p:cxnSp>
          <p:nvCxnSpPr>
            <p:cNvPr id="53" name="Connector: Elbow 52">
              <a:extLst>
                <a:ext uri="{FF2B5EF4-FFF2-40B4-BE49-F238E27FC236}">
                  <a16:creationId xmlns:a16="http://schemas.microsoft.com/office/drawing/2014/main" id="{36F325E9-18BB-DC4B-7AAE-5C706A0D476B}"/>
                </a:ext>
              </a:extLst>
            </p:cNvPr>
            <p:cNvCxnSpPr>
              <a:cxnSpLocks/>
              <a:stCxn id="41" idx="1"/>
            </p:cNvCxnSpPr>
            <p:nvPr/>
          </p:nvCxnSpPr>
          <p:spPr>
            <a:xfrm rot="10800000" flipV="1">
              <a:off x="9189244" y="3735676"/>
              <a:ext cx="1605944" cy="1248280"/>
            </a:xfrm>
            <a:prstGeom prst="bentConnector3">
              <a:avLst>
                <a:gd name="adj1" fmla="val 99623"/>
              </a:avLst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452CCB6C-BF36-E811-552D-347ECCE77878}"/>
                </a:ext>
              </a:extLst>
            </p:cNvPr>
            <p:cNvSpPr/>
            <p:nvPr/>
          </p:nvSpPr>
          <p:spPr>
            <a:xfrm>
              <a:off x="10780767" y="3443511"/>
              <a:ext cx="1050388" cy="659411"/>
            </a:xfrm>
            <a:prstGeom prst="roundRect">
              <a:avLst>
                <a:gd name="adj" fmla="val 8294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2712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173" grpId="0" animBg="1"/>
      <p:bldP spid="189" grpId="0" animBg="1"/>
      <p:bldP spid="15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336A880-2364-BD31-A02C-67B644D2EB5F}"/>
              </a:ext>
            </a:extLst>
          </p:cNvPr>
          <p:cNvSpPr/>
          <p:nvPr/>
        </p:nvSpPr>
        <p:spPr>
          <a:xfrm>
            <a:off x="0" y="2446036"/>
            <a:ext cx="12192000" cy="1965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73AFC-B681-6BA1-A708-79332431244D}"/>
              </a:ext>
            </a:extLst>
          </p:cNvPr>
          <p:cNvSpPr txBox="1"/>
          <p:nvPr/>
        </p:nvSpPr>
        <p:spPr>
          <a:xfrm>
            <a:off x="1380703" y="2921169"/>
            <a:ext cx="943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Georgia" panose="02040502050405020303" pitchFamily="18" charset="0"/>
              </a:rPr>
              <a:t>Friedberg-Lee-Sirlin Model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1F3F55-077D-BBB1-CDF0-67F40FBE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72911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D08A42-E3B1-19BE-76C5-B1108F2A3AEB}"/>
              </a:ext>
            </a:extLst>
          </p:cNvPr>
          <p:cNvSpPr txBox="1"/>
          <p:nvPr/>
        </p:nvSpPr>
        <p:spPr>
          <a:xfrm>
            <a:off x="4811" y="2384"/>
            <a:ext cx="5622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Friedberg-Lee-Sirlin Model (FLS)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EEF275-F440-54B6-FD39-A566E9DA2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00" y="1202240"/>
            <a:ext cx="4292349" cy="6875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D89204-3522-945F-CCA1-E6BD028FB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831" y="2341407"/>
            <a:ext cx="5164993" cy="6538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37D1DC-57A4-1C47-B7F9-0C579B1A45B1}"/>
              </a:ext>
            </a:extLst>
          </p:cNvPr>
          <p:cNvSpPr txBox="1"/>
          <p:nvPr/>
        </p:nvSpPr>
        <p:spPr>
          <a:xfrm>
            <a:off x="1307734" y="677645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 panose="02040502050405020303" pitchFamily="18" charset="0"/>
              </a:rPr>
              <a:t>FLS Lagrangian 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7787A1-D55B-9496-BE55-44BDF2D19C06}"/>
              </a:ext>
            </a:extLst>
          </p:cNvPr>
          <p:cNvSpPr txBox="1"/>
          <p:nvPr/>
        </p:nvSpPr>
        <p:spPr>
          <a:xfrm>
            <a:off x="1307734" y="1840302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 panose="02040502050405020303" pitchFamily="18" charset="0"/>
              </a:rPr>
              <a:t>where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48D515-685B-2C42-E9C9-923011997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072" y="3918055"/>
            <a:ext cx="2931730" cy="4800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8260B-8653-5A94-7F97-577FD11FC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9596" y="3929960"/>
            <a:ext cx="2452737" cy="4482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6E9296A-FEA6-D9BA-B149-B7920FEC0D7E}"/>
                  </a:ext>
                </a:extLst>
              </p:cNvPr>
              <p:cNvSpPr txBox="1"/>
              <p:nvPr/>
            </p:nvSpPr>
            <p:spPr>
              <a:xfrm>
                <a:off x="1307734" y="3257042"/>
                <a:ext cx="35103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Georgia" panose="02040502050405020303" pitchFamily="18" charset="0"/>
                  </a:rPr>
                  <a:t>Similar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400" dirty="0">
                    <a:latin typeface="Georgia" panose="02040502050405020303" pitchFamily="18" charset="0"/>
                  </a:rPr>
                  <a:t>-balls ansatz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6E9296A-FEA6-D9BA-B149-B7920FEC0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734" y="3257042"/>
                <a:ext cx="3510320" cy="461665"/>
              </a:xfrm>
              <a:prstGeom prst="rect">
                <a:avLst/>
              </a:prstGeom>
              <a:blipFill>
                <a:blip r:embed="rId6"/>
                <a:stretch>
                  <a:fillRect l="-2783" t="-10526" r="-173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E8E72A3-35C7-2427-B5D3-0E8265673F82}"/>
              </a:ext>
            </a:extLst>
          </p:cNvPr>
          <p:cNvSpPr txBox="1"/>
          <p:nvPr/>
        </p:nvSpPr>
        <p:spPr>
          <a:xfrm>
            <a:off x="0" y="6486284"/>
            <a:ext cx="938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[Friedberg, Lee, and Sirlin,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FMono-Regular"/>
              </a:rPr>
              <a:t>1976, “Class of scalar-field soliton solutions in three space dimensions”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71C549-FA3D-9781-ED12-04B3F86A8A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3542" y="5194180"/>
            <a:ext cx="3379516" cy="7998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9AA857-9940-B8BD-CBB1-6FB81C87AB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5047" y="5194180"/>
            <a:ext cx="3486006" cy="7998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8DCCB-E5EF-9444-C08A-B64B35559FE1}"/>
              </a:ext>
            </a:extLst>
          </p:cNvPr>
          <p:cNvSpPr txBox="1"/>
          <p:nvPr/>
        </p:nvSpPr>
        <p:spPr>
          <a:xfrm>
            <a:off x="1307734" y="4693638"/>
            <a:ext cx="4182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eorgia" panose="02040502050405020303" pitchFamily="18" charset="0"/>
              </a:rPr>
              <a:t>The equations of motion read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63DF4C2-2894-CBCF-C9B2-70493379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83909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F90283-A94B-9CAA-1500-A2897C53C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80" y="1262514"/>
            <a:ext cx="3285190" cy="729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AAED73-A3E1-F406-532D-5C22D37AE418}"/>
              </a:ext>
            </a:extLst>
          </p:cNvPr>
          <p:cNvSpPr txBox="1"/>
          <p:nvPr/>
        </p:nvSpPr>
        <p:spPr>
          <a:xfrm>
            <a:off x="4811" y="2384"/>
            <a:ext cx="5622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Friedberg-Lee-Sirlin Model (FLS)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2488DD-E1E2-3650-D6F6-FCEC1DC9C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23" y="2070054"/>
            <a:ext cx="3388709" cy="7292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43072E2-5FBE-CF1C-EDC5-7C68C819F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089" y="559454"/>
            <a:ext cx="5517404" cy="34525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A524A7-F4AA-5289-9D8B-7DF4E5283C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223" y="3676424"/>
            <a:ext cx="4155975" cy="132991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A907755-8C3F-A947-4DA3-23FE79E593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1117" y="4245301"/>
            <a:ext cx="4711854" cy="9146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A5AD46-8B6D-36EC-D3C8-5AAB2077BBB9}"/>
              </a:ext>
            </a:extLst>
          </p:cNvPr>
          <p:cNvSpPr txBox="1"/>
          <p:nvPr/>
        </p:nvSpPr>
        <p:spPr>
          <a:xfrm>
            <a:off x="194181" y="837841"/>
            <a:ext cx="241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Equations of motion: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6A3BDA-92E0-1309-E4C9-7A3B81920BD0}"/>
                  </a:ext>
                </a:extLst>
              </p:cNvPr>
              <p:cNvSpPr txBox="1"/>
              <p:nvPr/>
            </p:nvSpPr>
            <p:spPr>
              <a:xfrm>
                <a:off x="194180" y="3218013"/>
                <a:ext cx="18559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latin typeface="Georgia" panose="02040502050405020303" pitchFamily="18" charset="0"/>
                  </a:rPr>
                  <a:t>Assuming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l-GR" sz="1800" b="0" i="1" dirty="0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l-GR" sz="1800" b="0" i="1" dirty="0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1800" dirty="0">
                    <a:latin typeface="Georgia" panose="02040502050405020303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6A3BDA-92E0-1309-E4C9-7A3B81920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80" y="3218013"/>
                <a:ext cx="1855963" cy="369332"/>
              </a:xfrm>
              <a:prstGeom prst="rect">
                <a:avLst/>
              </a:prstGeom>
              <a:blipFill>
                <a:blip r:embed="rId7"/>
                <a:stretch>
                  <a:fillRect l="-2961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787E30-0A2F-B849-34CF-E289B6514714}"/>
                  </a:ext>
                </a:extLst>
              </p:cNvPr>
              <p:cNvSpPr txBox="1"/>
              <p:nvPr/>
            </p:nvSpPr>
            <p:spPr>
              <a:xfrm>
                <a:off x="10190214" y="743094"/>
                <a:ext cx="109945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dirty="0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ka-GE" sz="1800" b="0" i="1" dirty="0" smtClean="0">
                          <a:latin typeface="Cambria Math" panose="02040503050406030204" pitchFamily="18" charset="0"/>
                        </a:rPr>
                        <m:t>=0.6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787E30-0A2F-B849-34CF-E289B6514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214" y="743094"/>
                <a:ext cx="109945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8CDC61EB-FD3F-D6DD-7F9B-3D72EF26FE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7052" y="5393294"/>
            <a:ext cx="1913162" cy="576534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8DB5153F-DAD3-52CE-A5BD-734712AC2530}"/>
              </a:ext>
            </a:extLst>
          </p:cNvPr>
          <p:cNvSpPr/>
          <p:nvPr/>
        </p:nvSpPr>
        <p:spPr>
          <a:xfrm>
            <a:off x="5072743" y="4637314"/>
            <a:ext cx="555059" cy="13062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02642-D090-ACFC-F64A-0CA28950B3E3}"/>
              </a:ext>
            </a:extLst>
          </p:cNvPr>
          <p:cNvSpPr txBox="1"/>
          <p:nvPr/>
        </p:nvSpPr>
        <p:spPr>
          <a:xfrm>
            <a:off x="4361791" y="5559491"/>
            <a:ext cx="27989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Georgia" panose="02040502050405020303" pitchFamily="18" charset="0"/>
              </a:rPr>
              <a:t>Work-Friction calculation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45E9E01-08D9-E81F-8333-DCE7E36B64AC}"/>
              </a:ext>
            </a:extLst>
          </p:cNvPr>
          <p:cNvGrpSpPr/>
          <p:nvPr/>
        </p:nvGrpSpPr>
        <p:grpSpPr>
          <a:xfrm>
            <a:off x="4382117" y="4279855"/>
            <a:ext cx="3347895" cy="1648968"/>
            <a:chOff x="4382117" y="4279855"/>
            <a:chExt cx="3347895" cy="164896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EE12053-1472-4534-5FB0-F1CEF5133153}"/>
                </a:ext>
              </a:extLst>
            </p:cNvPr>
            <p:cNvSpPr/>
            <p:nvPr/>
          </p:nvSpPr>
          <p:spPr>
            <a:xfrm>
              <a:off x="7112495" y="4719905"/>
              <a:ext cx="617517" cy="39201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BDD36AA-E424-E6F9-DE18-0DF062B34FAF}"/>
                </a:ext>
              </a:extLst>
            </p:cNvPr>
            <p:cNvSpPr/>
            <p:nvPr/>
          </p:nvSpPr>
          <p:spPr>
            <a:xfrm>
              <a:off x="7112494" y="4279855"/>
              <a:ext cx="617517" cy="39201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FED8C23-333B-D84A-42D0-01AA083BE5F0}"/>
                </a:ext>
              </a:extLst>
            </p:cNvPr>
            <p:cNvSpPr/>
            <p:nvPr/>
          </p:nvSpPr>
          <p:spPr>
            <a:xfrm>
              <a:off x="4382117" y="5536811"/>
              <a:ext cx="2769086" cy="392012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BD5A16F-A6F9-C21A-CDF6-09A9A3F2FCED}"/>
                </a:ext>
              </a:extLst>
            </p:cNvPr>
            <p:cNvCxnSpPr>
              <a:stCxn id="22" idx="0"/>
              <a:endCxn id="17" idx="1"/>
            </p:cNvCxnSpPr>
            <p:nvPr/>
          </p:nvCxnSpPr>
          <p:spPr>
            <a:xfrm flipV="1">
              <a:off x="5766660" y="4915911"/>
              <a:ext cx="1345835" cy="6209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9DF035C-8A5B-B265-59EB-E870CFCA210B}"/>
                </a:ext>
              </a:extLst>
            </p:cNvPr>
            <p:cNvCxnSpPr>
              <a:stCxn id="22" idx="0"/>
              <a:endCxn id="18" idx="1"/>
            </p:cNvCxnSpPr>
            <p:nvPr/>
          </p:nvCxnSpPr>
          <p:spPr>
            <a:xfrm flipV="1">
              <a:off x="5766660" y="4475861"/>
              <a:ext cx="1345834" cy="106095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06F124B-900C-FB55-4F7F-7F184CA93C6B}"/>
                  </a:ext>
                </a:extLst>
              </p:cNvPr>
              <p:cNvSpPr txBox="1"/>
              <p:nvPr/>
            </p:nvSpPr>
            <p:spPr>
              <a:xfrm>
                <a:off x="264224" y="5422035"/>
                <a:ext cx="12246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′(0)=0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06F124B-900C-FB55-4F7F-7F184CA93C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24" y="5422035"/>
                <a:ext cx="1224694" cy="276999"/>
              </a:xfrm>
              <a:prstGeom prst="rect">
                <a:avLst/>
              </a:prstGeom>
              <a:blipFill>
                <a:blip r:embed="rId10"/>
                <a:stretch>
                  <a:fillRect l="-10448" t="-21739" r="-5970" b="-4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8BB70F8-9F3A-B496-329E-A1379E8433D5}"/>
                  </a:ext>
                </a:extLst>
              </p:cNvPr>
              <p:cNvSpPr txBox="1"/>
              <p:nvPr/>
            </p:nvSpPr>
            <p:spPr>
              <a:xfrm>
                <a:off x="1854491" y="5420991"/>
                <a:ext cx="12394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(∞)=0</m:t>
                    </m:r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8BB70F8-9F3A-B496-329E-A1379E8433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491" y="5420991"/>
                <a:ext cx="1239442" cy="276999"/>
              </a:xfrm>
              <a:prstGeom prst="rect">
                <a:avLst/>
              </a:prstGeom>
              <a:blipFill>
                <a:blip r:embed="rId11"/>
                <a:stretch>
                  <a:fillRect l="-10294" t="-21739" r="-5882" b="-4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A4490C3D-E628-6D62-EB87-0C6D967C4888}"/>
              </a:ext>
            </a:extLst>
          </p:cNvPr>
          <p:cNvSpPr txBox="1"/>
          <p:nvPr/>
        </p:nvSpPr>
        <p:spPr>
          <a:xfrm>
            <a:off x="194180" y="4995237"/>
            <a:ext cx="241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Boundary conditions: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8C3C2A0-BC9A-10E2-FED1-4F74A88A4B37}"/>
              </a:ext>
            </a:extLst>
          </p:cNvPr>
          <p:cNvSpPr/>
          <p:nvPr/>
        </p:nvSpPr>
        <p:spPr>
          <a:xfrm>
            <a:off x="8924874" y="4671867"/>
            <a:ext cx="285801" cy="30018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9DBAD6D-14F2-A97F-7BE7-4739970DD602}"/>
              </a:ext>
            </a:extLst>
          </p:cNvPr>
          <p:cNvCxnSpPr>
            <a:cxnSpLocks/>
            <a:stCxn id="40" idx="0"/>
            <a:endCxn id="37" idx="2"/>
          </p:cNvCxnSpPr>
          <p:nvPr/>
        </p:nvCxnSpPr>
        <p:spPr>
          <a:xfrm flipH="1" flipV="1">
            <a:off x="9067775" y="4972050"/>
            <a:ext cx="182511" cy="44873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433A6CC-A01A-5E23-1523-510A5305A79A}"/>
              </a:ext>
            </a:extLst>
          </p:cNvPr>
          <p:cNvSpPr/>
          <p:nvPr/>
        </p:nvSpPr>
        <p:spPr>
          <a:xfrm>
            <a:off x="8249945" y="5420786"/>
            <a:ext cx="2000682" cy="54904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0BE28BD-AC8F-458F-EFAE-5C3C94171FC0}"/>
                  </a:ext>
                </a:extLst>
              </p:cNvPr>
              <p:cNvSpPr txBox="1"/>
              <p:nvPr/>
            </p:nvSpPr>
            <p:spPr>
              <a:xfrm>
                <a:off x="165478" y="5756498"/>
                <a:ext cx="16890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is smooth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0BE28BD-AC8F-458F-EFAE-5C3C94171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478" y="5756498"/>
                <a:ext cx="1689013" cy="369332"/>
              </a:xfrm>
              <a:prstGeom prst="rect">
                <a:avLst/>
              </a:prstGeom>
              <a:blipFill>
                <a:blip r:embed="rId12"/>
                <a:stretch>
                  <a:fillRect l="-216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A0A65AA-1CB6-EA79-E3AC-CAA7D9CC5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47521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20" grpId="0"/>
      <p:bldP spid="34" grpId="0"/>
      <p:bldP spid="35" grpId="0"/>
      <p:bldP spid="36" grpId="0"/>
      <p:bldP spid="37" grpId="0" animBg="1"/>
      <p:bldP spid="40" grpId="0" animBg="1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6D90B3-56D8-CA82-E219-9DE9AFC2F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44" y="699775"/>
            <a:ext cx="6193971" cy="5105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62864B-72D4-112A-6E5E-8CBE03D7E970}"/>
              </a:ext>
            </a:extLst>
          </p:cNvPr>
          <p:cNvSpPr txBox="1"/>
          <p:nvPr/>
        </p:nvSpPr>
        <p:spPr>
          <a:xfrm>
            <a:off x="4811" y="2384"/>
            <a:ext cx="3417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FLS Soliton Profiles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FC5D3B-5721-9A57-CF1D-4FA8CB4FE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936" y="525604"/>
            <a:ext cx="5264408" cy="32941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979116-8AC1-24AD-B83E-8B6CA66C7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6838" y="5106460"/>
            <a:ext cx="4478112" cy="53853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2F231EB-01F1-5458-7C22-508FD95B4EE3}"/>
              </a:ext>
            </a:extLst>
          </p:cNvPr>
          <p:cNvSpPr/>
          <p:nvPr/>
        </p:nvSpPr>
        <p:spPr>
          <a:xfrm>
            <a:off x="324944" y="699775"/>
            <a:ext cx="6193971" cy="2589689"/>
          </a:xfrm>
          <a:prstGeom prst="roundRect">
            <a:avLst>
              <a:gd name="adj" fmla="val 6833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92CF9E3-2CAE-3AB4-C66F-A65333DA8886}"/>
              </a:ext>
            </a:extLst>
          </p:cNvPr>
          <p:cNvCxnSpPr>
            <a:cxnSpLocks/>
          </p:cNvCxnSpPr>
          <p:nvPr/>
        </p:nvCxnSpPr>
        <p:spPr>
          <a:xfrm flipV="1">
            <a:off x="8348364" y="5106460"/>
            <a:ext cx="443620" cy="4360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D52960-2BBE-F8E9-CF4C-040CAB471CD0}"/>
              </a:ext>
            </a:extLst>
          </p:cNvPr>
          <p:cNvCxnSpPr>
            <a:cxnSpLocks/>
          </p:cNvCxnSpPr>
          <p:nvPr/>
        </p:nvCxnSpPr>
        <p:spPr>
          <a:xfrm flipV="1">
            <a:off x="8933737" y="5106459"/>
            <a:ext cx="443620" cy="4360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BD5092-5535-9E02-F96A-3BBE2B3FDC0F}"/>
              </a:ext>
            </a:extLst>
          </p:cNvPr>
          <p:cNvCxnSpPr>
            <a:cxnSpLocks/>
          </p:cNvCxnSpPr>
          <p:nvPr/>
        </p:nvCxnSpPr>
        <p:spPr>
          <a:xfrm flipV="1">
            <a:off x="10006657" y="5106459"/>
            <a:ext cx="605073" cy="4360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DF8D3A-350E-419F-5F1D-8520B8C90E06}"/>
              </a:ext>
            </a:extLst>
          </p:cNvPr>
          <p:cNvCxnSpPr>
            <a:cxnSpLocks/>
          </p:cNvCxnSpPr>
          <p:nvPr/>
        </p:nvCxnSpPr>
        <p:spPr>
          <a:xfrm flipV="1">
            <a:off x="10753483" y="5106458"/>
            <a:ext cx="443620" cy="4360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08470B98-C925-FBEC-C223-9F842AF911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6289" y="1330938"/>
            <a:ext cx="983826" cy="9697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C6DAED2-CFAD-5CC6-4F59-53490646C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8717" y="3819800"/>
            <a:ext cx="983826" cy="9697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2AF16F-155D-E96F-262F-978DE4DFB1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3275" y="1336416"/>
            <a:ext cx="983826" cy="9697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9F0ACC0-E956-1B75-DC93-BC0852A2090A}"/>
              </a:ext>
            </a:extLst>
          </p:cNvPr>
          <p:cNvSpPr txBox="1"/>
          <p:nvPr/>
        </p:nvSpPr>
        <p:spPr>
          <a:xfrm>
            <a:off x="4503275" y="3993367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Unstable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13371AF-2B00-4B1E-1BA1-A1314175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9DD6D6-58BD-5D55-FBC2-EA96BC08EF92}"/>
              </a:ext>
            </a:extLst>
          </p:cNvPr>
          <p:cNvSpPr txBox="1"/>
          <p:nvPr/>
        </p:nvSpPr>
        <p:spPr>
          <a:xfrm>
            <a:off x="0" y="6488668"/>
            <a:ext cx="5193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[J. Heeck and M. Sokhashvili, Eur. Phys. J. C 83 (2023)]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05524B-0FAB-CC46-06FF-4BFC49B52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3077" y="4404243"/>
            <a:ext cx="1443121" cy="46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5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662D42C-E1CC-944D-19F3-1B127857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" y="557517"/>
            <a:ext cx="4477732" cy="2860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D148A2-DD09-C711-4846-D2F37FC00DFD}"/>
              </a:ext>
            </a:extLst>
          </p:cNvPr>
          <p:cNvSpPr txBox="1"/>
          <p:nvPr/>
        </p:nvSpPr>
        <p:spPr>
          <a:xfrm>
            <a:off x="4811" y="2384"/>
            <a:ext cx="3417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Radii and Integrals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7FB64E-C7C8-C3C2-6158-B7F08AF2E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6274" y="557517"/>
            <a:ext cx="4188547" cy="26564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683ACE-3C8B-A498-1590-D2A20A2FB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6273" y="3515532"/>
            <a:ext cx="4244621" cy="26564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013DA4-8101-ECCD-AFF3-596B2A92EF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6" y="3523152"/>
            <a:ext cx="4402318" cy="2742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EA722B9-F448-0E8F-9A97-2CCED5537DE5}"/>
                  </a:ext>
                </a:extLst>
              </p:cNvPr>
              <p:cNvSpPr txBox="1"/>
              <p:nvPr/>
            </p:nvSpPr>
            <p:spPr>
              <a:xfrm>
                <a:off x="4588764" y="2250547"/>
                <a:ext cx="3357509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Radius is independent of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Separate predictions for large and small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Predictions work best for very large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or very small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EA722B9-F448-0E8F-9A97-2CCED5537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8764" y="2250547"/>
                <a:ext cx="3357509" cy="1631216"/>
              </a:xfrm>
              <a:prstGeom prst="rect">
                <a:avLst/>
              </a:prstGeom>
              <a:blipFill>
                <a:blip r:embed="rId6"/>
                <a:stretch>
                  <a:fillRect l="-1270" t="-1866" b="-4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AD98DC7A-0988-5167-F5C0-87FFD770D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8DFBDB-B347-AB3B-DE27-91EF06B2007D}"/>
              </a:ext>
            </a:extLst>
          </p:cNvPr>
          <p:cNvCxnSpPr>
            <a:cxnSpLocks/>
          </p:cNvCxnSpPr>
          <p:nvPr/>
        </p:nvCxnSpPr>
        <p:spPr>
          <a:xfrm>
            <a:off x="4588764" y="508137"/>
            <a:ext cx="0" cy="5668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80863B-6810-86AB-DFDC-09B617A3E7C2}"/>
              </a:ext>
            </a:extLst>
          </p:cNvPr>
          <p:cNvCxnSpPr>
            <a:cxnSpLocks/>
          </p:cNvCxnSpPr>
          <p:nvPr/>
        </p:nvCxnSpPr>
        <p:spPr>
          <a:xfrm>
            <a:off x="7786473" y="518461"/>
            <a:ext cx="0" cy="5668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739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5C5496-40F0-7206-FEA1-EA353AFDE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32" y="1144531"/>
            <a:ext cx="5246676" cy="7986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8EEA1F-E48A-03EA-071F-8216779CF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32" y="2005574"/>
            <a:ext cx="6425026" cy="760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20385F-1C76-52C6-CD02-72EA09C95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32" y="3763792"/>
            <a:ext cx="5520053" cy="8695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E66310-5672-9816-4DE0-5823F8262437}"/>
              </a:ext>
            </a:extLst>
          </p:cNvPr>
          <p:cNvSpPr txBox="1"/>
          <p:nvPr/>
        </p:nvSpPr>
        <p:spPr>
          <a:xfrm>
            <a:off x="4811" y="2384"/>
            <a:ext cx="433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Charge and Energy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CD262D-3CD8-D778-FCBF-BED01E26AE49}"/>
              </a:ext>
            </a:extLst>
          </p:cNvPr>
          <p:cNvCxnSpPr>
            <a:cxnSpLocks/>
          </p:cNvCxnSpPr>
          <p:nvPr/>
        </p:nvCxnSpPr>
        <p:spPr>
          <a:xfrm>
            <a:off x="0" y="3360735"/>
            <a:ext cx="12192000" cy="0"/>
          </a:xfrm>
          <a:prstGeom prst="line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FCF85A0-F5CD-94B7-41B4-1900DFB101D4}"/>
              </a:ext>
            </a:extLst>
          </p:cNvPr>
          <p:cNvCxnSpPr>
            <a:cxnSpLocks/>
          </p:cNvCxnSpPr>
          <p:nvPr/>
        </p:nvCxnSpPr>
        <p:spPr>
          <a:xfrm>
            <a:off x="0" y="525604"/>
            <a:ext cx="12192000" cy="0"/>
          </a:xfrm>
          <a:prstGeom prst="line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22E73A0-50E2-5B65-2978-E87A9DE9E55B}"/>
                  </a:ext>
                </a:extLst>
              </p:cNvPr>
              <p:cNvSpPr txBox="1"/>
              <p:nvPr/>
            </p:nvSpPr>
            <p:spPr>
              <a:xfrm>
                <a:off x="0" y="515934"/>
                <a:ext cx="18476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Georgia" panose="02040502050405020303" pitchFamily="18" charset="0"/>
                  </a:rPr>
                  <a:t>Small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,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22E73A0-50E2-5B65-2978-E87A9DE9E5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5934"/>
                <a:ext cx="1847654" cy="369332"/>
              </a:xfrm>
              <a:prstGeom prst="rect">
                <a:avLst/>
              </a:prstGeom>
              <a:blipFill>
                <a:blip r:embed="rId6"/>
                <a:stretch>
                  <a:fillRect l="-264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B131CF2F-178E-0B19-57D5-2F74C207CF16}"/>
              </a:ext>
            </a:extLst>
          </p:cNvPr>
          <p:cNvSpPr/>
          <p:nvPr/>
        </p:nvSpPr>
        <p:spPr>
          <a:xfrm>
            <a:off x="-1" y="524933"/>
            <a:ext cx="1772238" cy="3621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5298F87-E212-01C7-943D-B18BBBF811AA}"/>
                  </a:ext>
                </a:extLst>
              </p:cNvPr>
              <p:cNvSpPr txBox="1"/>
              <p:nvPr/>
            </p:nvSpPr>
            <p:spPr>
              <a:xfrm>
                <a:off x="-1" y="3351064"/>
                <a:ext cx="19796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Georgia" panose="02040502050405020303" pitchFamily="18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,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Small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5298F87-E212-01C7-943D-B18BBBF81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3351064"/>
                <a:ext cx="1979629" cy="369332"/>
              </a:xfrm>
              <a:prstGeom prst="rect">
                <a:avLst/>
              </a:prstGeom>
              <a:blipFill>
                <a:blip r:embed="rId7"/>
                <a:stretch>
                  <a:fillRect l="-246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3990DFDC-D8A0-0460-B650-8027055C9B43}"/>
              </a:ext>
            </a:extLst>
          </p:cNvPr>
          <p:cNvSpPr/>
          <p:nvPr/>
        </p:nvSpPr>
        <p:spPr>
          <a:xfrm>
            <a:off x="9426" y="3360969"/>
            <a:ext cx="1762811" cy="3621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3C71A87-E0C2-80AF-680F-043F4C07EE9E}"/>
              </a:ext>
            </a:extLst>
          </p:cNvPr>
          <p:cNvSpPr txBox="1"/>
          <p:nvPr/>
        </p:nvSpPr>
        <p:spPr>
          <a:xfrm>
            <a:off x="8015862" y="1695502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Different from Q-balls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A0A87C-E9EE-C945-4DA0-37FBDA4A4B0C}"/>
              </a:ext>
            </a:extLst>
          </p:cNvPr>
          <p:cNvSpPr txBox="1"/>
          <p:nvPr/>
        </p:nvSpPr>
        <p:spPr>
          <a:xfrm>
            <a:off x="4961175" y="4817812"/>
            <a:ext cx="198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Georgia" panose="02040502050405020303" pitchFamily="18" charset="0"/>
              </a:rPr>
              <a:t>Similar to Q-balls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4734C6-6E2B-4422-F698-BAB3A605921E}"/>
                  </a:ext>
                </a:extLst>
              </p:cNvPr>
              <p:cNvSpPr txBox="1"/>
              <p:nvPr/>
            </p:nvSpPr>
            <p:spPr>
              <a:xfrm>
                <a:off x="2722414" y="559330"/>
                <a:ext cx="422199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Georgia" panose="02040502050405020303" pitchFamily="18" charset="0"/>
                  </a:rPr>
                  <a:t>Small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,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small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is qualitatively similar.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4734C6-6E2B-4422-F698-BAB3A6059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414" y="559330"/>
                <a:ext cx="4221996" cy="369332"/>
              </a:xfrm>
              <a:prstGeom prst="rect">
                <a:avLst/>
              </a:prstGeom>
              <a:blipFill>
                <a:blip r:embed="rId8"/>
                <a:stretch>
                  <a:fillRect l="-130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15D89A-F7A3-77CF-9096-961D4E22DC0E}"/>
                  </a:ext>
                </a:extLst>
              </p:cNvPr>
              <p:cNvSpPr txBox="1"/>
              <p:nvPr/>
            </p:nvSpPr>
            <p:spPr>
              <a:xfrm>
                <a:off x="7678323" y="2311347"/>
                <a:ext cx="32582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400" b="0" i="0" u="none" strike="noStrike" baseline="0" dirty="0">
                    <a:latin typeface="Georgia" panose="02040502050405020303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b="0" i="1" u="none" strike="noStrike" baseline="0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1400" b="0" i="0" u="none" strike="noStrike" baseline="0" dirty="0">
                    <a:latin typeface="Georgia" panose="02040502050405020303" pitchFamily="18" charset="0"/>
                  </a:rPr>
                  <a:t>-balls both </a:t>
                </a:r>
                <a14:m>
                  <m:oMath xmlns:m="http://schemas.openxmlformats.org/officeDocument/2006/math">
                    <m:r>
                      <a:rPr lang="en-US" sz="1400" b="0" i="1" u="none" strike="noStrike" baseline="0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1400" b="0" i="0" u="none" strike="noStrike" baseline="0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400" b="0" i="1" u="none" strike="noStrike" baseline="0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400" b="0" i="0" u="none" strike="noStrike" baseline="0" dirty="0">
                    <a:latin typeface="Georgia" panose="02040502050405020303" pitchFamily="18" charset="0"/>
                  </a:rPr>
                  <a:t> simply scale with the soliton volume.</a:t>
                </a:r>
                <a:endParaRPr lang="en-US" sz="14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15D89A-F7A3-77CF-9096-961D4E22DC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323" y="2311347"/>
                <a:ext cx="3258264" cy="523220"/>
              </a:xfrm>
              <a:prstGeom prst="rect">
                <a:avLst/>
              </a:prstGeom>
              <a:blipFill>
                <a:blip r:embed="rId9"/>
                <a:stretch>
                  <a:fillRect l="-375" t="-3488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85F3798-775E-40D4-41F2-860C82B13E53}"/>
              </a:ext>
            </a:extLst>
          </p:cNvPr>
          <p:cNvSpPr txBox="1"/>
          <p:nvPr/>
        </p:nvSpPr>
        <p:spPr>
          <a:xfrm>
            <a:off x="5952792" y="4013924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Different from Q-balls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0893E7F-8979-0AD7-E9F5-B7358C2755C0}"/>
              </a:ext>
            </a:extLst>
          </p:cNvPr>
          <p:cNvGrpSpPr/>
          <p:nvPr/>
        </p:nvGrpSpPr>
        <p:grpSpPr>
          <a:xfrm>
            <a:off x="344032" y="2192762"/>
            <a:ext cx="282000" cy="369332"/>
            <a:chOff x="1511432" y="5431167"/>
            <a:chExt cx="282000" cy="3693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823D60-5142-A43E-40C3-D15A5B575295}"/>
                </a:ext>
              </a:extLst>
            </p:cNvPr>
            <p:cNvSpPr/>
            <p:nvPr/>
          </p:nvSpPr>
          <p:spPr>
            <a:xfrm>
              <a:off x="1538397" y="5431167"/>
              <a:ext cx="20681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254F1DE-D6FB-474C-CFDF-5F7FBB1A303C}"/>
                    </a:ext>
                  </a:extLst>
                </p:cNvPr>
                <p:cNvSpPr txBox="1"/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254F1DE-D6FB-474C-CFDF-5F7FBB1A30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blipFill>
                  <a:blip r:embed="rId10"/>
                  <a:stretch>
                    <a:fillRect l="-19149" r="-19149"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A290578-116C-EA34-2597-E5BC436F6398}"/>
              </a:ext>
            </a:extLst>
          </p:cNvPr>
          <p:cNvGrpSpPr/>
          <p:nvPr/>
        </p:nvGrpSpPr>
        <p:grpSpPr>
          <a:xfrm>
            <a:off x="333402" y="4633389"/>
            <a:ext cx="4446600" cy="738179"/>
            <a:chOff x="333402" y="4633389"/>
            <a:chExt cx="4446600" cy="73817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C2679E2-9B12-F03D-F6A5-25E14B388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4032" y="4633389"/>
              <a:ext cx="4435970" cy="738179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0B73BBA-E956-3A01-874F-6A85B2E9BD82}"/>
                </a:ext>
              </a:extLst>
            </p:cNvPr>
            <p:cNvGrpSpPr/>
            <p:nvPr/>
          </p:nvGrpSpPr>
          <p:grpSpPr>
            <a:xfrm>
              <a:off x="333402" y="4817812"/>
              <a:ext cx="282000" cy="369332"/>
              <a:chOff x="1511432" y="5431167"/>
              <a:chExt cx="282000" cy="36933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FA11093-F80D-3586-9BAE-725AF4E9D9D6}"/>
                  </a:ext>
                </a:extLst>
              </p:cNvPr>
              <p:cNvSpPr/>
              <p:nvPr/>
            </p:nvSpPr>
            <p:spPr>
              <a:xfrm>
                <a:off x="1538397" y="5431167"/>
                <a:ext cx="20681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DDC1CE5-A8A1-766A-7F04-E03B1FDA592F}"/>
                      </a:ext>
                    </a:extLst>
                  </p:cNvPr>
                  <p:cNvSpPr txBox="1"/>
                  <p:nvPr/>
                </p:nvSpPr>
                <p:spPr>
                  <a:xfrm>
                    <a:off x="1511432" y="5461945"/>
                    <a:ext cx="282000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8DDC1CE5-A8A1-766A-7F04-E03B1FDA59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1432" y="5461945"/>
                    <a:ext cx="282000" cy="30777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21739" r="-19565" b="-588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6F2CC0B1-895D-F1D1-CA30-B0505D50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1EC8EF-8155-EAB8-A669-FB8467A73A35}"/>
              </a:ext>
            </a:extLst>
          </p:cNvPr>
          <p:cNvSpPr txBox="1"/>
          <p:nvPr/>
        </p:nvSpPr>
        <p:spPr>
          <a:xfrm>
            <a:off x="-92072" y="6555526"/>
            <a:ext cx="4628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[J. Heeck and M. Sokhashvili, Eur. Phys. J. C 83 (2023)]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31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31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B7035-4B76-969D-9E41-99261ED37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66F72EA-1AC7-7614-D188-6EA190B8B6AB}"/>
              </a:ext>
            </a:extLst>
          </p:cNvPr>
          <p:cNvSpPr/>
          <p:nvPr/>
        </p:nvSpPr>
        <p:spPr>
          <a:xfrm>
            <a:off x="0" y="2446036"/>
            <a:ext cx="12192000" cy="19659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AE87F-40EF-BB01-CAEA-57C5A56B76F8}"/>
              </a:ext>
            </a:extLst>
          </p:cNvPr>
          <p:cNvSpPr txBox="1"/>
          <p:nvPr/>
        </p:nvSpPr>
        <p:spPr>
          <a:xfrm>
            <a:off x="1380703" y="2921169"/>
            <a:ext cx="943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Georgia" panose="02040502050405020303" pitchFamily="18" charset="0"/>
              </a:rPr>
              <a:t>Alternative Approach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585C76-1DF5-993D-B849-6B4B85509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38600"/>
            <a:ext cx="514349" cy="314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70921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97CFF-A806-D815-EEEB-30A94CCF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Approach by Sidney Coleman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AA3A4C1-760A-DB35-C53B-B774F940D854}"/>
              </a:ext>
            </a:extLst>
          </p:cNvPr>
          <p:cNvSpPr/>
          <p:nvPr/>
        </p:nvSpPr>
        <p:spPr>
          <a:xfrm>
            <a:off x="5899848" y="5165451"/>
            <a:ext cx="844025" cy="84307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0B7B1E-DDB0-D4EB-0335-B3CE59CDD0EA}"/>
                  </a:ext>
                </a:extLst>
              </p:cNvPr>
              <p:cNvSpPr txBox="1"/>
              <p:nvPr/>
            </p:nvSpPr>
            <p:spPr>
              <a:xfrm>
                <a:off x="7956712" y="5090654"/>
                <a:ext cx="10195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′(0)=0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C0B7B1E-DDB0-D4EB-0335-B3CE59CDD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712" y="5090654"/>
                <a:ext cx="1019510" cy="276999"/>
              </a:xfrm>
              <a:prstGeom prst="rect">
                <a:avLst/>
              </a:prstGeom>
              <a:blipFill>
                <a:blip r:embed="rId3"/>
                <a:stretch>
                  <a:fillRect l="-8383" t="-8696" r="-538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D0EB1A-2906-067B-04D5-ADFCCD277C27}"/>
                  </a:ext>
                </a:extLst>
              </p:cNvPr>
              <p:cNvSpPr txBox="1"/>
              <p:nvPr/>
            </p:nvSpPr>
            <p:spPr>
              <a:xfrm>
                <a:off x="7972374" y="5479607"/>
                <a:ext cx="10324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(∞)=0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D0EB1A-2906-067B-04D5-ADFCCD277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2374" y="5479607"/>
                <a:ext cx="1032462" cy="276999"/>
              </a:xfrm>
              <a:prstGeom prst="rect">
                <a:avLst/>
              </a:prstGeom>
              <a:blipFill>
                <a:blip r:embed="rId4"/>
                <a:stretch>
                  <a:fillRect l="-7692" t="-2222" r="-473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52FB040-D0B6-913F-8BDE-05C23B0F5E42}"/>
              </a:ext>
            </a:extLst>
          </p:cNvPr>
          <p:cNvSpPr txBox="1"/>
          <p:nvPr/>
        </p:nvSpPr>
        <p:spPr>
          <a:xfrm>
            <a:off x="7892083" y="4496606"/>
            <a:ext cx="1053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eorgia" panose="02040502050405020303" pitchFamily="18" charset="0"/>
              </a:rPr>
              <a:t>Boundary conditions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55CC8B3-8764-A65D-6177-34B1F3CBEB01}"/>
              </a:ext>
            </a:extLst>
          </p:cNvPr>
          <p:cNvSpPr/>
          <p:nvPr/>
        </p:nvSpPr>
        <p:spPr>
          <a:xfrm>
            <a:off x="7852056" y="4405777"/>
            <a:ext cx="1187636" cy="1519347"/>
          </a:xfrm>
          <a:prstGeom prst="roundRect">
            <a:avLst>
              <a:gd name="adj" fmla="val 11331"/>
            </a:avLst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624E11-3998-FC73-ACD3-63A4CCA28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1126" y="4257003"/>
            <a:ext cx="3274334" cy="7618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0CF11B-7280-4F41-B0A4-CBEE0A5F5302}"/>
                  </a:ext>
                </a:extLst>
              </p:cNvPr>
              <p:cNvSpPr txBox="1"/>
              <p:nvPr/>
            </p:nvSpPr>
            <p:spPr>
              <a:xfrm>
                <a:off x="1881127" y="5117764"/>
                <a:ext cx="1117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time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0CF11B-7280-4F41-B0A4-CBEE0A5F5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127" y="5117764"/>
                <a:ext cx="1117229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C75EF8-EB0C-25D3-FDBD-BEB6FB3E9B8D}"/>
                  </a:ext>
                </a:extLst>
              </p:cNvPr>
              <p:cNvSpPr txBox="1"/>
              <p:nvPr/>
            </p:nvSpPr>
            <p:spPr>
              <a:xfrm>
                <a:off x="1881126" y="5585969"/>
                <a:ext cx="25123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spatial coordinate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C75EF8-EB0C-25D3-FDBD-BEB6FB3E9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126" y="5585969"/>
                <a:ext cx="2512354" cy="369332"/>
              </a:xfrm>
              <a:prstGeom prst="rect">
                <a:avLst/>
              </a:prstGeom>
              <a:blipFill>
                <a:blip r:embed="rId7"/>
                <a:stretch>
                  <a:fillRect l="-72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C166BFF-7C68-04B2-A42D-BB3B151B0F66}"/>
              </a:ext>
            </a:extLst>
          </p:cNvPr>
          <p:cNvSpPr txBox="1"/>
          <p:nvPr/>
        </p:nvSpPr>
        <p:spPr>
          <a:xfrm>
            <a:off x="2998356" y="581759"/>
            <a:ext cx="510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Analogy to one-dimensional mechanics problem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B16534-D4C7-A1F2-0BA9-EFE9153CF3DD}"/>
              </a:ext>
            </a:extLst>
          </p:cNvPr>
          <p:cNvSpPr txBox="1"/>
          <p:nvPr/>
        </p:nvSpPr>
        <p:spPr>
          <a:xfrm>
            <a:off x="9654872" y="6383415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[Coleman, 1985]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ABC3919-E3D4-C830-3007-48B4FEEA0AF2}"/>
              </a:ext>
            </a:extLst>
          </p:cNvPr>
          <p:cNvSpPr/>
          <p:nvPr/>
        </p:nvSpPr>
        <p:spPr>
          <a:xfrm>
            <a:off x="266700" y="914913"/>
            <a:ext cx="11766550" cy="2514087"/>
          </a:xfrm>
          <a:prstGeom prst="roundRect">
            <a:avLst>
              <a:gd name="adj" fmla="val 4783"/>
            </a:avLst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C1CBB43-A725-E9D0-76F1-15FB51B3FEFC}"/>
              </a:ext>
            </a:extLst>
          </p:cNvPr>
          <p:cNvGrpSpPr/>
          <p:nvPr/>
        </p:nvGrpSpPr>
        <p:grpSpPr>
          <a:xfrm>
            <a:off x="978745" y="1241207"/>
            <a:ext cx="2704428" cy="1848807"/>
            <a:chOff x="1105745" y="1374557"/>
            <a:chExt cx="2704428" cy="184880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6388D84-B3AE-B7B8-6097-35D930709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745" y="1374557"/>
              <a:ext cx="2693626" cy="1848807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8E9B422-363B-9806-EE8B-635E4ABCC2A7}"/>
                </a:ext>
              </a:extLst>
            </p:cNvPr>
            <p:cNvSpPr/>
            <p:nvPr/>
          </p:nvSpPr>
          <p:spPr>
            <a:xfrm>
              <a:off x="3305920" y="1959364"/>
              <a:ext cx="142875" cy="1428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7B4694A4-2765-3E88-A269-47A476326AA2}"/>
                </a:ext>
              </a:extLst>
            </p:cNvPr>
            <p:cNvCxnSpPr>
              <a:cxnSpLocks/>
            </p:cNvCxnSpPr>
            <p:nvPr/>
          </p:nvCxnSpPr>
          <p:spPr>
            <a:xfrm>
              <a:off x="1105745" y="2797931"/>
              <a:ext cx="270442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CB7A929-ABEC-9BD7-ABFB-9CAF56F07F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5499" y="1374557"/>
              <a:ext cx="0" cy="18396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67F3D4E1-A7AE-DE71-A273-986DDF99C437}"/>
                    </a:ext>
                  </a:extLst>
                </p:cNvPr>
                <p:cNvSpPr txBox="1"/>
                <p:nvPr/>
              </p:nvSpPr>
              <p:spPr>
                <a:xfrm>
                  <a:off x="1488281" y="1391296"/>
                  <a:ext cx="20447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67F3D4E1-A7AE-DE71-A273-986DDF99C4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8281" y="1391296"/>
                  <a:ext cx="20447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6471" r="-2352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9151A32-4443-DC6F-6361-05809469B24B}"/>
                    </a:ext>
                  </a:extLst>
                </p:cNvPr>
                <p:cNvSpPr txBox="1"/>
                <p:nvPr/>
              </p:nvSpPr>
              <p:spPr>
                <a:xfrm>
                  <a:off x="3498054" y="2838710"/>
                  <a:ext cx="2149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9151A32-4443-DC6F-6361-05809469B2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8054" y="2838710"/>
                  <a:ext cx="214931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8571" r="-2571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368660-69F9-1C79-50A0-FA5C59438269}"/>
              </a:ext>
            </a:extLst>
          </p:cNvPr>
          <p:cNvGrpSpPr/>
          <p:nvPr/>
        </p:nvGrpSpPr>
        <p:grpSpPr>
          <a:xfrm>
            <a:off x="4897616" y="1252675"/>
            <a:ext cx="2705377" cy="1852346"/>
            <a:chOff x="5018266" y="1373325"/>
            <a:chExt cx="2705377" cy="185234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68A40E7-C335-950B-1AFB-BB45DE471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18266" y="1373325"/>
              <a:ext cx="2693626" cy="1848807"/>
            </a:xfrm>
            <a:prstGeom prst="rect">
              <a:avLst/>
            </a:prstGeom>
          </p:spPr>
        </p:pic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0955ABF-88B6-D5D5-9213-A819F04A630D}"/>
                </a:ext>
              </a:extLst>
            </p:cNvPr>
            <p:cNvSpPr/>
            <p:nvPr/>
          </p:nvSpPr>
          <p:spPr>
            <a:xfrm>
              <a:off x="6874215" y="2547097"/>
              <a:ext cx="142875" cy="1428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338A1AD-2C36-875A-C082-56EA7BA9CD78}"/>
                </a:ext>
              </a:extLst>
            </p:cNvPr>
            <p:cNvCxnSpPr>
              <a:cxnSpLocks/>
            </p:cNvCxnSpPr>
            <p:nvPr/>
          </p:nvCxnSpPr>
          <p:spPr>
            <a:xfrm>
              <a:off x="5019215" y="2809399"/>
              <a:ext cx="270442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FF91B-9BA2-14B1-3DD9-37DC18C160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48969" y="1386025"/>
              <a:ext cx="0" cy="18396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57A53D7E-8003-456E-31F2-DC8EF00D679E}"/>
                    </a:ext>
                  </a:extLst>
                </p:cNvPr>
                <p:cNvSpPr txBox="1"/>
                <p:nvPr/>
              </p:nvSpPr>
              <p:spPr>
                <a:xfrm>
                  <a:off x="5401751" y="1402764"/>
                  <a:ext cx="20447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57A53D7E-8003-456E-31F2-DC8EF00D67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01751" y="1402764"/>
                  <a:ext cx="204479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6471" r="-2352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65238EC-79F6-526E-B4FC-0C740EFBE736}"/>
                    </a:ext>
                  </a:extLst>
                </p:cNvPr>
                <p:cNvSpPr txBox="1"/>
                <p:nvPr/>
              </p:nvSpPr>
              <p:spPr>
                <a:xfrm>
                  <a:off x="7411524" y="2850178"/>
                  <a:ext cx="2149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65238EC-79F6-526E-B4FC-0C740EFBE7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1524" y="2850178"/>
                  <a:ext cx="214931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8571" r="-2571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37BFA3E-F052-1C26-6448-30BBD4C1EBF7}"/>
              </a:ext>
            </a:extLst>
          </p:cNvPr>
          <p:cNvGrpSpPr/>
          <p:nvPr/>
        </p:nvGrpSpPr>
        <p:grpSpPr>
          <a:xfrm>
            <a:off x="8805685" y="1235824"/>
            <a:ext cx="2704428" cy="1848807"/>
            <a:chOff x="8932685" y="1369174"/>
            <a:chExt cx="2704428" cy="184880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C28B30F-00F7-0F1F-8544-0E6A645D3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32685" y="1369174"/>
              <a:ext cx="2693626" cy="1848807"/>
            </a:xfrm>
            <a:prstGeom prst="rect">
              <a:avLst/>
            </a:prstGeom>
          </p:spPr>
        </p:pic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7686D51-BE5F-EB32-26D5-C59068657AEF}"/>
                </a:ext>
              </a:extLst>
            </p:cNvPr>
            <p:cNvSpPr/>
            <p:nvPr/>
          </p:nvSpPr>
          <p:spPr>
            <a:xfrm>
              <a:off x="9491001" y="2654254"/>
              <a:ext cx="142875" cy="1428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5D64F8D-78D9-559A-D1F6-DCEE84AF71B2}"/>
                </a:ext>
              </a:extLst>
            </p:cNvPr>
            <p:cNvCxnSpPr>
              <a:cxnSpLocks/>
            </p:cNvCxnSpPr>
            <p:nvPr/>
          </p:nvCxnSpPr>
          <p:spPr>
            <a:xfrm>
              <a:off x="8932685" y="2792548"/>
              <a:ext cx="270442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DAF5212-9841-2735-631D-44C61B9275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62439" y="1369174"/>
              <a:ext cx="0" cy="18396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7DA414D-183C-8B38-A81F-9187208ED097}"/>
                    </a:ext>
                  </a:extLst>
                </p:cNvPr>
                <p:cNvSpPr txBox="1"/>
                <p:nvPr/>
              </p:nvSpPr>
              <p:spPr>
                <a:xfrm>
                  <a:off x="9315221" y="1385913"/>
                  <a:ext cx="20447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7DA414D-183C-8B38-A81F-9187208ED0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15221" y="1385913"/>
                  <a:ext cx="204479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26471" r="-2352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947AACF-0790-E39D-82D9-47BEC17A3DCE}"/>
                    </a:ext>
                  </a:extLst>
                </p:cNvPr>
                <p:cNvSpPr txBox="1"/>
                <p:nvPr/>
              </p:nvSpPr>
              <p:spPr>
                <a:xfrm>
                  <a:off x="11324994" y="2833327"/>
                  <a:ext cx="2149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947AACF-0790-E39D-82D9-47BEC17A3D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24994" y="2833327"/>
                  <a:ext cx="214931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8571" r="-25714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4A0956A0-424F-64D5-D4AD-637514FF4258}"/>
              </a:ext>
            </a:extLst>
          </p:cNvPr>
          <p:cNvSpPr/>
          <p:nvPr/>
        </p:nvSpPr>
        <p:spPr>
          <a:xfrm>
            <a:off x="4049076" y="2206717"/>
            <a:ext cx="506097" cy="72934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AD44F290-EAA5-E112-3BA2-AB52AA74CA92}"/>
              </a:ext>
            </a:extLst>
          </p:cNvPr>
          <p:cNvSpPr/>
          <p:nvPr/>
        </p:nvSpPr>
        <p:spPr>
          <a:xfrm>
            <a:off x="7972374" y="2208697"/>
            <a:ext cx="506097" cy="72934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47269D7-CF12-8D87-7022-0F1146AE7D37}"/>
              </a:ext>
            </a:extLst>
          </p:cNvPr>
          <p:cNvSpPr/>
          <p:nvPr/>
        </p:nvSpPr>
        <p:spPr>
          <a:xfrm rot="7406746" flipV="1">
            <a:off x="6512537" y="2367671"/>
            <a:ext cx="338317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1B013E1C-3382-8435-9613-46DADA48369A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18</a:t>
            </a:r>
          </a:p>
        </p:txBody>
      </p:sp>
    </p:spTree>
    <p:extLst>
      <p:ext uri="{BB962C8B-B14F-4D97-AF65-F5344CB8AC3E}">
        <p14:creationId xmlns:p14="http://schemas.microsoft.com/office/powerpoint/2010/main" val="29853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4F01CD7-71F9-D348-10F8-32DD0A55676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 Are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-balls?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4F01CD7-71F9-D348-10F8-32DD0A5567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250" t="-24390" b="-47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15EC24A-1D6F-F742-9AE9-9AFE65E8F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333"/>
            <a:ext cx="6365828" cy="63576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8B3D79-4BC1-2BC8-45AC-D9CF85303A2C}"/>
                  </a:ext>
                </a:extLst>
              </p:cNvPr>
              <p:cNvSpPr txBox="1"/>
              <p:nvPr/>
            </p:nvSpPr>
            <p:spPr>
              <a:xfrm>
                <a:off x="6457950" y="665018"/>
                <a:ext cx="5734050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-balls are a classical collection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scalar particles with some attractive interaction and conserved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charge.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forbids particle annihilation.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-balls are the field configurations with minimum mass (energy) for given charge.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Sylfaen" panose="010A0502050306030303" pitchFamily="18" charset="0"/>
                  </a:rPr>
                  <a:t>Stable against fission into smaller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-balls. </a:t>
                </a:r>
                <a:br>
                  <a:rPr lang="en-US" sz="2000" dirty="0">
                    <a:latin typeface="Sylfaen" panose="010A0502050306030303" pitchFamily="18" charset="0"/>
                  </a:rPr>
                </a:br>
                <a:r>
                  <a:rPr lang="en-US" sz="2000" dirty="0">
                    <a:latin typeface="Sylfaen" panose="010A0502050306030303" pitchFamily="18" charset="0"/>
                  </a:rPr>
                  <a:t>Stable against “evaporation” via emission of individual particles.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8B3D79-4BC1-2BC8-45AC-D9CF85303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950" y="665018"/>
                <a:ext cx="5734050" cy="2862322"/>
              </a:xfrm>
              <a:prstGeom prst="rect">
                <a:avLst/>
              </a:prstGeom>
              <a:blipFill>
                <a:blip r:embed="rId5"/>
                <a:stretch>
                  <a:fillRect l="-956" t="-851" b="-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5415278-A896-46B0-8E45-7B11D5BFBABD}"/>
              </a:ext>
            </a:extLst>
          </p:cNvPr>
          <p:cNvSpPr txBox="1"/>
          <p:nvPr/>
        </p:nvSpPr>
        <p:spPr>
          <a:xfrm>
            <a:off x="9439362" y="6371051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[Coleman, 1985]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6619D6-C8FF-89F7-8A30-0F1AA3C94518}"/>
              </a:ext>
            </a:extLst>
          </p:cNvPr>
          <p:cNvSpPr txBox="1"/>
          <p:nvPr/>
        </p:nvSpPr>
        <p:spPr>
          <a:xfrm>
            <a:off x="4677120" y="6078951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[Chat - GPT]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4E3101-15EE-C15A-D805-C9641FCFAC43}"/>
              </a:ext>
            </a:extLst>
          </p:cNvPr>
          <p:cNvSpPr txBox="1"/>
          <p:nvPr/>
        </p:nvSpPr>
        <p:spPr>
          <a:xfrm>
            <a:off x="11703050" y="637105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1</a:t>
            </a:r>
          </a:p>
        </p:txBody>
      </p:sp>
      <p:pic>
        <p:nvPicPr>
          <p:cNvPr id="1028" name="Picture 4" descr="Sidney Coleman - Wikipedia">
            <a:extLst>
              <a:ext uri="{FF2B5EF4-FFF2-40B4-BE49-F238E27FC236}">
                <a16:creationId xmlns:a16="http://schemas.microsoft.com/office/drawing/2014/main" id="{FAC6CBBF-C707-2223-4FCF-201D37CAB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109" y="3950213"/>
            <a:ext cx="2480659" cy="240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807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4855-FF09-44E7-7C37-2C37456B7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Tunneling Potential Approach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A4A092-FF78-EEE3-7830-E40DFED4F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77" y="615729"/>
            <a:ext cx="4328908" cy="2912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107818-7B45-11FE-FFE6-E98BE6BD1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541" y="3635437"/>
            <a:ext cx="3434319" cy="761888"/>
          </a:xfrm>
          <a:prstGeom prst="rect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51D8D84-6F7A-00DE-F0CE-B3E6BAAF12C8}"/>
                  </a:ext>
                </a:extLst>
              </p:cNvPr>
              <p:cNvSpPr txBox="1"/>
              <p:nvPr/>
            </p:nvSpPr>
            <p:spPr>
              <a:xfrm>
                <a:off x="5727165" y="674029"/>
                <a:ext cx="63116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Sylfaen" panose="010A0502050306030303" pitchFamily="18" charset="0"/>
                  </a:rPr>
                  <a:t>Instead of using the field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>
                    <a:latin typeface="Sylfaen" panose="010A0502050306030303" pitchFamily="18" charset="0"/>
                  </a:rPr>
                  <a:t> as a variable we rewrite everything in terms of the “total energy”: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51D8D84-6F7A-00DE-F0CE-B3E6BAAF1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7165" y="674029"/>
                <a:ext cx="6311658" cy="646331"/>
              </a:xfrm>
              <a:prstGeom prst="rect">
                <a:avLst/>
              </a:prstGeom>
              <a:blipFill>
                <a:blip r:embed="rId4"/>
                <a:stretch>
                  <a:fillRect l="-772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DA94B0A-8406-D64C-83F7-BE38966C5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4616" y="5661859"/>
            <a:ext cx="4328908" cy="76188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905DF5-9ABD-D6DF-534B-D98015BADB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4616" y="4662857"/>
            <a:ext cx="3720980" cy="69159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242845-65A7-B348-6B4E-02D5972F7E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1183" y="1461377"/>
            <a:ext cx="2352889" cy="7618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6E5E12-D6FD-5934-EFC1-41212E89A1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4542" y="4629135"/>
            <a:ext cx="3434320" cy="759041"/>
          </a:xfrm>
          <a:prstGeom prst="rect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D29841E5-0321-2783-D2C2-B96218EF0B79}"/>
              </a:ext>
            </a:extLst>
          </p:cNvPr>
          <p:cNvSpPr/>
          <p:nvPr/>
        </p:nvSpPr>
        <p:spPr>
          <a:xfrm>
            <a:off x="5146386" y="3689623"/>
            <a:ext cx="1570706" cy="653516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EOM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C04B1244-D7E2-1D96-9D7A-FB0C8224D218}"/>
                  </a:ext>
                </a:extLst>
              </p:cNvPr>
              <p:cNvSpPr/>
              <p:nvPr/>
            </p:nvSpPr>
            <p:spPr>
              <a:xfrm>
                <a:off x="5146386" y="4681897"/>
                <a:ext cx="1570706" cy="653516"/>
              </a:xfrm>
              <a:prstGeom prst="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Sylfaen" panose="010A0502050306030303" pitchFamily="18" charset="0"/>
                  </a:rPr>
                  <a:t> Charge</a:t>
                </a:r>
              </a:p>
            </p:txBody>
          </p:sp>
        </mc:Choice>
        <mc:Fallback xmlns=""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C04B1244-D7E2-1D96-9D7A-FB0C8224D2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386" y="4681897"/>
                <a:ext cx="1570706" cy="653516"/>
              </a:xfrm>
              <a:prstGeom prst="rightArrow">
                <a:avLst/>
              </a:prstGeom>
              <a:blipFill>
                <a:blip r:embed="rId11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Right 18">
            <a:extLst>
              <a:ext uri="{FF2B5EF4-FFF2-40B4-BE49-F238E27FC236}">
                <a16:creationId xmlns:a16="http://schemas.microsoft.com/office/drawing/2014/main" id="{77A86701-4D12-B24A-4171-0153F52EDF6D}"/>
              </a:ext>
            </a:extLst>
          </p:cNvPr>
          <p:cNvSpPr/>
          <p:nvPr/>
        </p:nvSpPr>
        <p:spPr>
          <a:xfrm>
            <a:off x="5146386" y="5716045"/>
            <a:ext cx="1570706" cy="653516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Mass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06188A-3563-52DE-1035-9EB7AD2B741C}"/>
              </a:ext>
            </a:extLst>
          </p:cNvPr>
          <p:cNvSpPr txBox="1"/>
          <p:nvPr/>
        </p:nvSpPr>
        <p:spPr>
          <a:xfrm>
            <a:off x="5727165" y="2345277"/>
            <a:ext cx="6311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“Total energy” is better behaved so we have a better chance of describing it with Taylor series.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83088E-41B7-A510-8B5F-8CEF35ED36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4616" y="3802898"/>
            <a:ext cx="4819570" cy="37542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1D4B3C2-075C-F7EA-FA44-E9D340B3B857}"/>
              </a:ext>
            </a:extLst>
          </p:cNvPr>
          <p:cNvGrpSpPr/>
          <p:nvPr/>
        </p:nvGrpSpPr>
        <p:grpSpPr>
          <a:xfrm>
            <a:off x="1473395" y="5891794"/>
            <a:ext cx="545599" cy="369332"/>
            <a:chOff x="1511432" y="5431167"/>
            <a:chExt cx="545599" cy="36933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D483906-A479-4EE5-5AAD-F9B1BC5D4B3F}"/>
                </a:ext>
              </a:extLst>
            </p:cNvPr>
            <p:cNvSpPr/>
            <p:nvPr/>
          </p:nvSpPr>
          <p:spPr>
            <a:xfrm>
              <a:off x="1538397" y="5431167"/>
              <a:ext cx="20681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AAEDE2C-9152-588A-8017-43E898AF76F2}"/>
                    </a:ext>
                  </a:extLst>
                </p:cNvPr>
                <p:cNvSpPr txBox="1"/>
                <p:nvPr/>
              </p:nvSpPr>
              <p:spPr>
                <a:xfrm>
                  <a:off x="1511432" y="5461945"/>
                  <a:ext cx="54559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ka-GE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AAEDE2C-9152-588A-8017-43E898AF76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1432" y="5461945"/>
                  <a:ext cx="545599" cy="307777"/>
                </a:xfrm>
                <a:prstGeom prst="rect">
                  <a:avLst/>
                </a:prstGeom>
                <a:blipFill>
                  <a:blip r:embed="rId13"/>
                  <a:stretch>
                    <a:fillRect l="-11236" r="-4494"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1325CA-E9DB-6414-A912-E910DB3F7DBF}"/>
              </a:ext>
            </a:extLst>
          </p:cNvPr>
          <p:cNvGrpSpPr/>
          <p:nvPr/>
        </p:nvGrpSpPr>
        <p:grpSpPr>
          <a:xfrm>
            <a:off x="6974616" y="5858137"/>
            <a:ext cx="282000" cy="369332"/>
            <a:chOff x="1511432" y="5431167"/>
            <a:chExt cx="282000" cy="3693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493972-0DD6-A619-B7DB-C10235501509}"/>
                </a:ext>
              </a:extLst>
            </p:cNvPr>
            <p:cNvSpPr/>
            <p:nvPr/>
          </p:nvSpPr>
          <p:spPr>
            <a:xfrm>
              <a:off x="1538397" y="5431167"/>
              <a:ext cx="20681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DEF62EE-8BAB-C158-6CBB-305BEF4C2FD3}"/>
                    </a:ext>
                  </a:extLst>
                </p:cNvPr>
                <p:cNvSpPr txBox="1"/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9DEF62EE-8BAB-C158-6CBB-305BEF4C2F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19565" r="-21739"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65C4A008-00B1-0FDF-7FF4-9F5E2022555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45959" y="5716045"/>
            <a:ext cx="2937422" cy="8155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E976644-80D2-D705-932D-A655AB60A48B}"/>
              </a:ext>
            </a:extLst>
          </p:cNvPr>
          <p:cNvSpPr/>
          <p:nvPr/>
        </p:nvSpPr>
        <p:spPr>
          <a:xfrm>
            <a:off x="1454541" y="5650576"/>
            <a:ext cx="3528840" cy="881010"/>
          </a:xfrm>
          <a:prstGeom prst="rect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DD6A364E-AD69-1BB5-DD10-6D51E75ADF61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19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7A490F-BF5F-AEA8-CAD9-E4CA7029857B}"/>
              </a:ext>
            </a:extLst>
          </p:cNvPr>
          <p:cNvSpPr/>
          <p:nvPr/>
        </p:nvSpPr>
        <p:spPr>
          <a:xfrm>
            <a:off x="985564" y="2279965"/>
            <a:ext cx="247650" cy="311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92D3C0-A5A6-664D-1F7D-11DBF4C4CADE}"/>
              </a:ext>
            </a:extLst>
          </p:cNvPr>
          <p:cNvSpPr/>
          <p:nvPr/>
        </p:nvSpPr>
        <p:spPr>
          <a:xfrm>
            <a:off x="8530158" y="5171567"/>
            <a:ext cx="235224" cy="178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A5C49A7-1A29-C075-DB78-AFF43E9E729A}"/>
              </a:ext>
            </a:extLst>
          </p:cNvPr>
          <p:cNvSpPr/>
          <p:nvPr/>
        </p:nvSpPr>
        <p:spPr>
          <a:xfrm>
            <a:off x="9152298" y="6212768"/>
            <a:ext cx="235224" cy="178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D50BEC-B65E-2CC7-37BE-0B039AD22782}"/>
                  </a:ext>
                </a:extLst>
              </p:cNvPr>
              <p:cNvSpPr txBox="1"/>
              <p:nvPr/>
            </p:nvSpPr>
            <p:spPr>
              <a:xfrm>
                <a:off x="8492058" y="5186629"/>
                <a:ext cx="12022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D50BEC-B65E-2CC7-37BE-0B039AD22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058" y="5186629"/>
                <a:ext cx="120225" cy="184666"/>
              </a:xfrm>
              <a:prstGeom prst="rect">
                <a:avLst/>
              </a:prstGeom>
              <a:blipFill>
                <a:blip r:embed="rId16"/>
                <a:stretch>
                  <a:fillRect l="-30000" r="-30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0367AA4-CADF-F868-34DC-F9174FD856C6}"/>
                  </a:ext>
                </a:extLst>
              </p:cNvPr>
              <p:cNvSpPr txBox="1"/>
              <p:nvPr/>
            </p:nvSpPr>
            <p:spPr>
              <a:xfrm>
                <a:off x="9111183" y="6222654"/>
                <a:ext cx="12022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0367AA4-CADF-F868-34DC-F9174FD856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1183" y="6222654"/>
                <a:ext cx="120225" cy="184666"/>
              </a:xfrm>
              <a:prstGeom prst="rect">
                <a:avLst/>
              </a:prstGeom>
              <a:blipFill>
                <a:blip r:embed="rId16"/>
                <a:stretch>
                  <a:fillRect l="-31579" r="-3684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7951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21084-A14E-08E1-A802-122FDB21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Estimates of The Energy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7729B1-6243-63D5-A185-93BF39A0E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13" y="3782279"/>
            <a:ext cx="4358402" cy="511373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8DEC6E-C784-0832-F829-ED4FB0F7E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0335"/>
            <a:ext cx="4549565" cy="3061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83E338-C3AA-B46E-16E6-1680F8F26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6501" y="599840"/>
            <a:ext cx="1652320" cy="7639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DFAC31-7575-4BF8-3A6A-0760E196BB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8539" y="1318641"/>
            <a:ext cx="4549563" cy="6475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91FD39-E459-ECF7-1F61-AA2BFE9032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4782" y="1975658"/>
            <a:ext cx="4549563" cy="6134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FFF7FE-1A19-5F8C-FA63-C3A74EF7CC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6501" y="2598546"/>
            <a:ext cx="3002093" cy="454020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AF0DAD64-2B74-4B75-6955-1B54AF8E7B43}"/>
              </a:ext>
            </a:extLst>
          </p:cNvPr>
          <p:cNvSpPr/>
          <p:nvPr/>
        </p:nvSpPr>
        <p:spPr>
          <a:xfrm>
            <a:off x="5644587" y="731662"/>
            <a:ext cx="1570056" cy="500332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Linear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4514C8D-B0CA-F1CE-2BCA-370BE549243C}"/>
              </a:ext>
            </a:extLst>
          </p:cNvPr>
          <p:cNvSpPr/>
          <p:nvPr/>
        </p:nvSpPr>
        <p:spPr>
          <a:xfrm>
            <a:off x="5644587" y="1346238"/>
            <a:ext cx="1570056" cy="500332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Quadratic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242B317-1485-BC3A-32AC-AE797CAC6258}"/>
              </a:ext>
            </a:extLst>
          </p:cNvPr>
          <p:cNvSpPr/>
          <p:nvPr/>
        </p:nvSpPr>
        <p:spPr>
          <a:xfrm>
            <a:off x="5644587" y="1960814"/>
            <a:ext cx="1570056" cy="500332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Cubic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A33F4574-33D5-096F-F8F6-2CF5E5568A68}"/>
              </a:ext>
            </a:extLst>
          </p:cNvPr>
          <p:cNvSpPr/>
          <p:nvPr/>
        </p:nvSpPr>
        <p:spPr>
          <a:xfrm>
            <a:off x="5644587" y="2575390"/>
            <a:ext cx="1570056" cy="500332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lfaen" panose="010A0502050306030303" pitchFamily="18" charset="0"/>
              </a:rPr>
              <a:t>Quartic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9B69FB-6C0F-467C-0288-2E65638A4D66}"/>
                  </a:ext>
                </a:extLst>
              </p:cNvPr>
              <p:cNvSpPr txBox="1"/>
              <p:nvPr/>
            </p:nvSpPr>
            <p:spPr>
              <a:xfrm>
                <a:off x="5644587" y="3571793"/>
                <a:ext cx="6311658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Sylfaen" panose="010A0502050306030303" pitchFamily="18" charset="0"/>
                  </a:rPr>
                  <a:t>First three levels of approximation emerge by demanding boundary conditions at the origin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Sylfaen" panose="010A0502050306030303" pitchFamily="18" charset="0"/>
                  </a:rPr>
                  <a:t>One can leave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to be a free parameter and minimize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-ball mass with respect to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Sylfaen" panose="010A0502050306030303" pitchFamily="18" charset="0"/>
                  </a:rPr>
                  <a:t>Alternatively,</a:t>
                </a:r>
                <a:r>
                  <a:rPr lang="en-US" sz="2000" dirty="0">
                    <a:solidFill>
                      <a:srgbClr val="FF0000"/>
                    </a:solidFill>
                    <a:latin typeface="Sylfaen" panose="010A05020503060303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in the Quartic approximation can be determined by demanding that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ℇ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sz="2000" dirty="0">
                    <a:latin typeface="Sylfaen" panose="010A0502050306030303" pitchFamily="18" charset="0"/>
                  </a:rPr>
                  <a:t> satisfies EOM at some intermediate point.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9B69FB-6C0F-467C-0288-2E65638A4D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587" y="3571793"/>
                <a:ext cx="6311658" cy="2246769"/>
              </a:xfrm>
              <a:prstGeom prst="rect">
                <a:avLst/>
              </a:prstGeom>
              <a:blipFill>
                <a:blip r:embed="rId8"/>
                <a:stretch>
                  <a:fillRect l="-870" t="-1630" r="-193" b="-4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779B4C-2561-B9AD-1C22-1EB360D40D5B}"/>
                  </a:ext>
                </a:extLst>
              </p:cNvPr>
              <p:cNvSpPr txBox="1"/>
              <p:nvPr/>
            </p:nvSpPr>
            <p:spPr>
              <a:xfrm>
                <a:off x="362513" y="4928641"/>
                <a:ext cx="51260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latin typeface="Georgia" panose="02040502050405020303" pitchFamily="18" charset="0"/>
                  </a:rPr>
                  <a:t>Instead of solving this differential equation we will minimize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i="1" dirty="0">
                    <a:latin typeface="Georgia" panose="02040502050405020303" pitchFamily="18" charset="0"/>
                  </a:rPr>
                  <a:t> for given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i="1" dirty="0">
                    <a:latin typeface="Georgia" panose="020405020504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779B4C-2561-B9AD-1C22-1EB360D40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13" y="4928641"/>
                <a:ext cx="5126008" cy="707886"/>
              </a:xfrm>
              <a:prstGeom prst="rect">
                <a:avLst/>
              </a:prstGeom>
              <a:blipFill>
                <a:blip r:embed="rId9"/>
                <a:stretch>
                  <a:fillRect l="-1189" t="-6034" r="-1902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9B1BD79C-02CB-11A2-644E-DBB25539783B}"/>
              </a:ext>
            </a:extLst>
          </p:cNvPr>
          <p:cNvSpPr/>
          <p:nvPr/>
        </p:nvSpPr>
        <p:spPr>
          <a:xfrm>
            <a:off x="881062" y="2351406"/>
            <a:ext cx="247650" cy="311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E8744F45-838C-E5BB-7425-36C25BFCBE7A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1389455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F6448-A3B2-A211-FA1C-F888C1FB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Polynomial Potentials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9548A-5BBE-C150-CD5C-8B6C36A94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2697"/>
            <a:ext cx="4651339" cy="3020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677FCA-602A-791B-ECF7-2C44DB536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9245"/>
            <a:ext cx="4616574" cy="28325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9BEBF5-D169-B26C-A675-83393DFDF178}"/>
                  </a:ext>
                </a:extLst>
              </p:cNvPr>
              <p:cNvSpPr txBox="1"/>
              <p:nvPr/>
            </p:nvSpPr>
            <p:spPr>
              <a:xfrm>
                <a:off x="5316583" y="3429000"/>
                <a:ext cx="6536508" cy="2816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Dashed red line is an analytic approximation in the  thin-wall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≪1)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limit.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[Heeck, Sokhashvili, Phys. Rev. D 107 (2023)]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“Energy” estimates describe both the field and the energy integral with increasing accuracy.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Tunneling approach takes orders of magnitude less time than the direct numerical codes.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Even though the cubic approximation does not describe the field with good accuracy it describes the energy integral very well.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9BEBF5-D169-B26C-A675-83393DFDF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583" y="3429000"/>
                <a:ext cx="6536508" cy="2816156"/>
              </a:xfrm>
              <a:prstGeom prst="rect">
                <a:avLst/>
              </a:prstGeom>
              <a:blipFill>
                <a:blip r:embed="rId4"/>
                <a:stretch>
                  <a:fillRect l="-560" t="-1302" r="-653" b="-2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39863D8-1678-D42E-72BA-007A7E022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7080" y="566678"/>
            <a:ext cx="4214837" cy="2809891"/>
          </a:xfrm>
          <a:prstGeom prst="rect">
            <a:avLst/>
          </a:prstGeom>
        </p:spPr>
      </p:pic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A94040B-1732-9806-8648-CE61DEB94E28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21</a:t>
            </a:r>
          </a:p>
        </p:txBody>
      </p:sp>
    </p:spTree>
    <p:extLst>
      <p:ext uri="{BB962C8B-B14F-4D97-AF65-F5344CB8AC3E}">
        <p14:creationId xmlns:p14="http://schemas.microsoft.com/office/powerpoint/2010/main" val="3248038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63D0-E875-FBE4-BB73-2463A4C0E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Flat Potential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78616F-D5AB-AEB9-CB88-5899E3779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36" y="3871534"/>
            <a:ext cx="4491054" cy="27694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08785A-5885-BFF5-D856-36D72F662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6" y="708081"/>
            <a:ext cx="4486684" cy="2986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524B0C-34EE-6628-7170-154155EE72BD}"/>
                  </a:ext>
                </a:extLst>
              </p:cNvPr>
              <p:cNvSpPr txBox="1"/>
              <p:nvPr/>
            </p:nvSpPr>
            <p:spPr>
              <a:xfrm>
                <a:off x="5435502" y="3141615"/>
                <a:ext cx="6482449" cy="3611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Dashed red line is an analytic approximation in the </a:t>
                </a:r>
                <a:br>
                  <a:rPr lang="en-US" dirty="0">
                    <a:latin typeface="Georgia" panose="02040502050405020303" pitchFamily="18" charset="0"/>
                  </a:rPr>
                </a:b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  <a:latin typeface="Georgia" panose="02040502050405020303" pitchFamily="18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  <a:latin typeface="Georgia" panose="02040502050405020303" pitchFamily="18" charset="0"/>
                  </a:rPr>
                  <a:t>-ball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≪1)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limit.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Here we used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as a free parameter and minimized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-ball energy with respect to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>
                  <a:latin typeface="Georgia" panose="02040502050405020303" pitchFamily="18" charset="0"/>
                </a:endParaRP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Takes longer than basic tunneling approach</a:t>
                </a: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Still takes orders of magnitude less time than the classical numerical approach</a:t>
                </a: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Improves the accuracy over the one-parameter tunneling approach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3/4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  <a:latin typeface="Georgia" panose="02040502050405020303" pitchFamily="18" charset="0"/>
                  </a:rPr>
                  <a:t> just like in the FLS for large solitons.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524B0C-34EE-6628-7170-154155EE72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5502" y="3141615"/>
                <a:ext cx="6482449" cy="3611310"/>
              </a:xfrm>
              <a:prstGeom prst="rect">
                <a:avLst/>
              </a:prstGeom>
              <a:blipFill>
                <a:blip r:embed="rId4"/>
                <a:stretch>
                  <a:fillRect l="-659" t="-843" b="-1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25DF6EF-3047-A363-8047-172A9F87D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5346" y="595671"/>
            <a:ext cx="3726170" cy="2449516"/>
          </a:xfrm>
          <a:prstGeom prst="rect">
            <a:avLst/>
          </a:prstGeom>
        </p:spPr>
      </p:pic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57EDD0AB-ACE0-CE36-F792-4B30D61131F7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22</a:t>
            </a:r>
          </a:p>
        </p:txBody>
      </p:sp>
    </p:spTree>
    <p:extLst>
      <p:ext uri="{BB962C8B-B14F-4D97-AF65-F5344CB8AC3E}">
        <p14:creationId xmlns:p14="http://schemas.microsoft.com/office/powerpoint/2010/main" val="1377504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BFDC84-30EA-BAB5-2DB7-2C8E767F99DB}"/>
              </a:ext>
            </a:extLst>
          </p:cNvPr>
          <p:cNvSpPr txBox="1"/>
          <p:nvPr/>
        </p:nvSpPr>
        <p:spPr>
          <a:xfrm>
            <a:off x="5023865" y="268695"/>
            <a:ext cx="1952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Georgia" panose="02040502050405020303" pitchFamily="18" charset="0"/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83E2ABB-8026-65CD-4AE0-0278B005D880}"/>
                  </a:ext>
                </a:extLst>
              </p:cNvPr>
              <p:cNvSpPr txBox="1"/>
              <p:nvPr/>
            </p:nvSpPr>
            <p:spPr>
              <a:xfrm>
                <a:off x="613202" y="1075451"/>
                <a:ext cx="10774103" cy="2119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Introduced the mechanical analogy solution to Q-balls by Coleman.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Generalized the case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to arbitrary exponents.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Compared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-balls to FLS solitons.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Introduced the alternative approach via minimizing the “total energy” of a particle from that analogy.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Demonstrated the effectiveness of this approach in two examples distinct examples.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83E2ABB-8026-65CD-4AE0-0278B005D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02" y="1075451"/>
                <a:ext cx="10774103" cy="2119363"/>
              </a:xfrm>
              <a:prstGeom prst="rect">
                <a:avLst/>
              </a:prstGeom>
              <a:blipFill>
                <a:blip r:embed="rId3"/>
                <a:stretch>
                  <a:fillRect l="-396" b="-3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5A65266-6B00-1B3B-AFB3-DB6EF5B269A2}"/>
              </a:ext>
            </a:extLst>
          </p:cNvPr>
          <p:cNvSpPr txBox="1">
            <a:spLocks/>
          </p:cNvSpPr>
          <p:nvPr/>
        </p:nvSpPr>
        <p:spPr>
          <a:xfrm>
            <a:off x="11582400" y="6438600"/>
            <a:ext cx="514349" cy="3143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FC6892-3878-3259-85D2-95F56A9A3BF2}"/>
              </a:ext>
            </a:extLst>
          </p:cNvPr>
          <p:cNvSpPr txBox="1"/>
          <p:nvPr/>
        </p:nvSpPr>
        <p:spPr>
          <a:xfrm>
            <a:off x="471767" y="3569471"/>
            <a:ext cx="110569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This talk is based on following papers: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sz="1000" dirty="0">
                <a:latin typeface="Georgia" panose="02040502050405020303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J. Heeck and M. Sokhashvili, “Q -balls in Polynomial Potentials”, 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dirty="0">
                <a:latin typeface="Georgia" panose="02040502050405020303" pitchFamily="18" charset="0"/>
              </a:rPr>
              <a:t>Phys. Rev. D 107 (2023)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sz="1000" dirty="0">
                <a:latin typeface="Georgia" panose="02040502050405020303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J. Heeck and M. Sokhashvili, “Revisiting the Friedberg–Lee–Sirlin Soliton Model”, 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dirty="0">
                <a:latin typeface="Georgia" panose="02040502050405020303" pitchFamily="18" charset="0"/>
              </a:rPr>
              <a:t>Eur. Phys. J. C 83 (2023)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sz="1000" dirty="0">
                <a:latin typeface="Georgia" panose="02040502050405020303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J. R. Espinosa, J. Heeck and M. Sokhashvili, “Revisiting the Friedberg–Lee–Sirlin Soliton Model”, 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dirty="0">
                <a:latin typeface="Georgia" panose="02040502050405020303" pitchFamily="18" charset="0"/>
              </a:rPr>
              <a:t>Phys. Rev. D 108 (2023)</a:t>
            </a:r>
            <a:br>
              <a:rPr lang="en-US" dirty="0">
                <a:latin typeface="Georgia" panose="02040502050405020303" pitchFamily="18" charset="0"/>
              </a:rPr>
            </a:br>
            <a:r>
              <a:rPr lang="en-US" sz="1000" dirty="0">
                <a:latin typeface="Georgia" panose="02040502050405020303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21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832BB6-C0D1-763C-C41F-DF94FE661A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Mathematical Formulation of 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-Ball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9832BB6-C0D1-763C-C41F-DF94FE661A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250" t="-24390" b="-47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F5953C0-81FA-767B-DFBB-FEF9D924A18F}"/>
              </a:ext>
            </a:extLst>
          </p:cNvPr>
          <p:cNvSpPr txBox="1"/>
          <p:nvPr/>
        </p:nvSpPr>
        <p:spPr>
          <a:xfrm>
            <a:off x="1363964" y="793502"/>
            <a:ext cx="6591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ylfaen" panose="010A0502050306030303" pitchFamily="18" charset="0"/>
              </a:rPr>
              <a:t>We start with the complex scalar field Lagrangian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8BA487-E13A-A3C1-FDC9-FAE58FBF11DB}"/>
                  </a:ext>
                </a:extLst>
              </p:cNvPr>
              <p:cNvSpPr txBox="1"/>
              <p:nvPr/>
            </p:nvSpPr>
            <p:spPr>
              <a:xfrm>
                <a:off x="1363964" y="2070619"/>
                <a:ext cx="43775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Sylfaen" panose="010A0502050306030303" pitchFamily="18" charset="0"/>
                  </a:rPr>
                  <a:t>We start with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400" dirty="0">
                    <a:latin typeface="Sylfaen" panose="010A0502050306030303" pitchFamily="18" charset="0"/>
                  </a:rPr>
                  <a:t>-ball ansatz: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8BA487-E13A-A3C1-FDC9-FAE58FBF11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964" y="2070619"/>
                <a:ext cx="4377545" cy="461665"/>
              </a:xfrm>
              <a:prstGeom prst="rect">
                <a:avLst/>
              </a:prstGeom>
              <a:blipFill>
                <a:blip r:embed="rId4"/>
                <a:stretch>
                  <a:fillRect l="-2228" t="-9333" r="-1114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2B5F002-20AA-41A0-72C4-F9867C06610F}"/>
              </a:ext>
            </a:extLst>
          </p:cNvPr>
          <p:cNvSpPr txBox="1"/>
          <p:nvPr/>
        </p:nvSpPr>
        <p:spPr>
          <a:xfrm>
            <a:off x="1363964" y="4046087"/>
            <a:ext cx="6037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Sylfaen" panose="010A0502050306030303" pitchFamily="18" charset="0"/>
              </a:rPr>
              <a:t>Equation of motion takes the following form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18B765-873C-3B28-3AC9-AB05E39C827F}"/>
              </a:ext>
            </a:extLst>
          </p:cNvPr>
          <p:cNvSpPr txBox="1"/>
          <p:nvPr/>
        </p:nvSpPr>
        <p:spPr>
          <a:xfrm>
            <a:off x="5825474" y="316028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701219-D88F-24FB-BDAB-5D32B076D550}"/>
              </a:ext>
            </a:extLst>
          </p:cNvPr>
          <p:cNvSpPr txBox="1"/>
          <p:nvPr/>
        </p:nvSpPr>
        <p:spPr>
          <a:xfrm>
            <a:off x="5795918" y="502422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lfaen" panose="010A0502050306030303" pitchFamily="18" charset="0"/>
              </a:rPr>
              <a:t>,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181B3E-9A43-C4C5-DA0F-4472CF49BC7B}"/>
              </a:ext>
            </a:extLst>
          </p:cNvPr>
          <p:cNvSpPr txBox="1"/>
          <p:nvPr/>
        </p:nvSpPr>
        <p:spPr>
          <a:xfrm>
            <a:off x="1363964" y="5617615"/>
            <a:ext cx="9416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ylfaen" panose="010A0502050306030303" pitchFamily="18" charset="0"/>
              </a:rPr>
              <a:t>With this ansatz we get rid of the time dependence and reduce to one dimensional problem.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E508A8-3D5A-2BDC-29DE-46A5511AFA9C}"/>
              </a:ext>
            </a:extLst>
          </p:cNvPr>
          <p:cNvSpPr txBox="1"/>
          <p:nvPr/>
        </p:nvSpPr>
        <p:spPr>
          <a:xfrm>
            <a:off x="11703050" y="63710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3FE65B-ECF2-7597-BF13-850AA22A2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5337" y="2920734"/>
            <a:ext cx="2769629" cy="7369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698A22-90AB-D302-126E-D22DFA406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0974" y="4673785"/>
            <a:ext cx="4073992" cy="7307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7F40AB-F7BC-84CA-1C68-D0443C329E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0700" y="4607526"/>
            <a:ext cx="3232150" cy="8334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637492-2CEF-6D6B-8B25-4FCBE251CA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5871" y="3094415"/>
            <a:ext cx="1070645" cy="4196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CD1FD7-A294-1EF1-B5E9-3437C31245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7989" y="1286747"/>
            <a:ext cx="2995052" cy="73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429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544449A-C42D-C39B-95CB-F1903DDBC504}"/>
              </a:ext>
            </a:extLst>
          </p:cNvPr>
          <p:cNvSpPr txBox="1"/>
          <p:nvPr/>
        </p:nvSpPr>
        <p:spPr>
          <a:xfrm>
            <a:off x="1" y="0"/>
            <a:ext cx="87653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Analogy to One-Dimensional Mechanics Problem</a:t>
            </a:r>
          </a:p>
          <a:p>
            <a:endParaRPr lang="en-US" sz="2800" dirty="0">
              <a:latin typeface="Georgia" panose="020405020504050203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77DE48-B6C2-8605-36EC-DF0C41205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79" y="1114973"/>
            <a:ext cx="3161614" cy="567078"/>
          </a:xfrm>
          <a:prstGeom prst="rect">
            <a:avLst/>
          </a:prstGeom>
        </p:spPr>
      </p:pic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AC6F3219-241E-F43F-F447-0CB3F660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951FF6-4A17-6F19-D33A-CA896C7A0BE4}"/>
                  </a:ext>
                </a:extLst>
              </p:cNvPr>
              <p:cNvSpPr txBox="1"/>
              <p:nvPr/>
            </p:nvSpPr>
            <p:spPr>
              <a:xfrm>
                <a:off x="4841134" y="1075225"/>
                <a:ext cx="11172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time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951FF6-4A17-6F19-D33A-CA896C7A0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134" y="1075225"/>
                <a:ext cx="1117229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177748-45AC-7D45-110F-BA1842671828}"/>
                  </a:ext>
                </a:extLst>
              </p:cNvPr>
              <p:cNvSpPr txBox="1"/>
              <p:nvPr/>
            </p:nvSpPr>
            <p:spPr>
              <a:xfrm>
                <a:off x="4841133" y="1543430"/>
                <a:ext cx="2483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r>
                  <a:rPr lang="en-US" dirty="0">
                    <a:latin typeface="Georgia" panose="02040502050405020303" pitchFamily="18" charset="0"/>
                  </a:rPr>
                  <a:t>spatial coordinate</a:t>
                </a:r>
                <a:r>
                  <a:rPr lang="el-GR" dirty="0">
                    <a:latin typeface="Georgia" panose="02040502050405020303" pitchFamily="18" charset="0"/>
                  </a:rPr>
                  <a:t> </a:t>
                </a:r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177748-45AC-7D45-110F-BA1842671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1133" y="1543430"/>
                <a:ext cx="2483693" cy="369332"/>
              </a:xfrm>
              <a:prstGeom prst="rect">
                <a:avLst/>
              </a:prstGeom>
              <a:blipFill>
                <a:blip r:embed="rId5"/>
                <a:stretch>
                  <a:fillRect l="-73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224F0A8-A8CA-28E9-1DA8-43F85CA6C82E}"/>
              </a:ext>
            </a:extLst>
          </p:cNvPr>
          <p:cNvSpPr txBox="1"/>
          <p:nvPr/>
        </p:nvSpPr>
        <p:spPr>
          <a:xfrm>
            <a:off x="187778" y="668938"/>
            <a:ext cx="2265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Equation of motion: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273740B-D4ED-7B44-84B0-1425B3A2FC59}"/>
              </a:ext>
            </a:extLst>
          </p:cNvPr>
          <p:cNvSpPr/>
          <p:nvPr/>
        </p:nvSpPr>
        <p:spPr>
          <a:xfrm>
            <a:off x="3683348" y="4520569"/>
            <a:ext cx="3257654" cy="1798509"/>
          </a:xfrm>
          <a:custGeom>
            <a:avLst/>
            <a:gdLst>
              <a:gd name="connsiteX0" fmla="*/ 0 w 3257654"/>
              <a:gd name="connsiteY0" fmla="*/ 1258759 h 1798509"/>
              <a:gd name="connsiteX1" fmla="*/ 6350 w 3257654"/>
              <a:gd name="connsiteY1" fmla="*/ 1227009 h 1798509"/>
              <a:gd name="connsiteX2" fmla="*/ 25400 w 3257654"/>
              <a:gd name="connsiteY2" fmla="*/ 1214309 h 1798509"/>
              <a:gd name="connsiteX3" fmla="*/ 44450 w 3257654"/>
              <a:gd name="connsiteY3" fmla="*/ 1195259 h 1798509"/>
              <a:gd name="connsiteX4" fmla="*/ 63500 w 3257654"/>
              <a:gd name="connsiteY4" fmla="*/ 1182559 h 1798509"/>
              <a:gd name="connsiteX5" fmla="*/ 82550 w 3257654"/>
              <a:gd name="connsiteY5" fmla="*/ 1163509 h 1798509"/>
              <a:gd name="connsiteX6" fmla="*/ 107950 w 3257654"/>
              <a:gd name="connsiteY6" fmla="*/ 1150809 h 1798509"/>
              <a:gd name="connsiteX7" fmla="*/ 133350 w 3257654"/>
              <a:gd name="connsiteY7" fmla="*/ 1131759 h 1798509"/>
              <a:gd name="connsiteX8" fmla="*/ 165100 w 3257654"/>
              <a:gd name="connsiteY8" fmla="*/ 1119059 h 1798509"/>
              <a:gd name="connsiteX9" fmla="*/ 184150 w 3257654"/>
              <a:gd name="connsiteY9" fmla="*/ 1106359 h 1798509"/>
              <a:gd name="connsiteX10" fmla="*/ 228600 w 3257654"/>
              <a:gd name="connsiteY10" fmla="*/ 1087309 h 1798509"/>
              <a:gd name="connsiteX11" fmla="*/ 266700 w 3257654"/>
              <a:gd name="connsiteY11" fmla="*/ 1080959 h 1798509"/>
              <a:gd name="connsiteX12" fmla="*/ 298450 w 3257654"/>
              <a:gd name="connsiteY12" fmla="*/ 1074609 h 1798509"/>
              <a:gd name="connsiteX13" fmla="*/ 368300 w 3257654"/>
              <a:gd name="connsiteY13" fmla="*/ 1061909 h 1798509"/>
              <a:gd name="connsiteX14" fmla="*/ 565150 w 3257654"/>
              <a:gd name="connsiteY14" fmla="*/ 1068259 h 1798509"/>
              <a:gd name="connsiteX15" fmla="*/ 641350 w 3257654"/>
              <a:gd name="connsiteY15" fmla="*/ 1087309 h 1798509"/>
              <a:gd name="connsiteX16" fmla="*/ 692150 w 3257654"/>
              <a:gd name="connsiteY16" fmla="*/ 1106359 h 1798509"/>
              <a:gd name="connsiteX17" fmla="*/ 711200 w 3257654"/>
              <a:gd name="connsiteY17" fmla="*/ 1119059 h 1798509"/>
              <a:gd name="connsiteX18" fmla="*/ 755650 w 3257654"/>
              <a:gd name="connsiteY18" fmla="*/ 1138109 h 1798509"/>
              <a:gd name="connsiteX19" fmla="*/ 806450 w 3257654"/>
              <a:gd name="connsiteY19" fmla="*/ 1176209 h 1798509"/>
              <a:gd name="connsiteX20" fmla="*/ 812800 w 3257654"/>
              <a:gd name="connsiteY20" fmla="*/ 1195259 h 1798509"/>
              <a:gd name="connsiteX21" fmla="*/ 831850 w 3257654"/>
              <a:gd name="connsiteY21" fmla="*/ 1201609 h 1798509"/>
              <a:gd name="connsiteX22" fmla="*/ 838200 w 3257654"/>
              <a:gd name="connsiteY22" fmla="*/ 1220659 h 1798509"/>
              <a:gd name="connsiteX23" fmla="*/ 882650 w 3257654"/>
              <a:gd name="connsiteY23" fmla="*/ 1258759 h 1798509"/>
              <a:gd name="connsiteX24" fmla="*/ 920750 w 3257654"/>
              <a:gd name="connsiteY24" fmla="*/ 1296859 h 1798509"/>
              <a:gd name="connsiteX25" fmla="*/ 933450 w 3257654"/>
              <a:gd name="connsiteY25" fmla="*/ 1315909 h 1798509"/>
              <a:gd name="connsiteX26" fmla="*/ 971550 w 3257654"/>
              <a:gd name="connsiteY26" fmla="*/ 1354009 h 1798509"/>
              <a:gd name="connsiteX27" fmla="*/ 996950 w 3257654"/>
              <a:gd name="connsiteY27" fmla="*/ 1360359 h 1798509"/>
              <a:gd name="connsiteX28" fmla="*/ 1022350 w 3257654"/>
              <a:gd name="connsiteY28" fmla="*/ 1379409 h 1798509"/>
              <a:gd name="connsiteX29" fmla="*/ 1098550 w 3257654"/>
              <a:gd name="connsiteY29" fmla="*/ 1417509 h 1798509"/>
              <a:gd name="connsiteX30" fmla="*/ 1123950 w 3257654"/>
              <a:gd name="connsiteY30" fmla="*/ 1430209 h 1798509"/>
              <a:gd name="connsiteX31" fmla="*/ 1149350 w 3257654"/>
              <a:gd name="connsiteY31" fmla="*/ 1442909 h 1798509"/>
              <a:gd name="connsiteX32" fmla="*/ 1168400 w 3257654"/>
              <a:gd name="connsiteY32" fmla="*/ 1449259 h 1798509"/>
              <a:gd name="connsiteX33" fmla="*/ 1219200 w 3257654"/>
              <a:gd name="connsiteY33" fmla="*/ 1474659 h 1798509"/>
              <a:gd name="connsiteX34" fmla="*/ 1282700 w 3257654"/>
              <a:gd name="connsiteY34" fmla="*/ 1487359 h 1798509"/>
              <a:gd name="connsiteX35" fmla="*/ 1308100 w 3257654"/>
              <a:gd name="connsiteY35" fmla="*/ 1500059 h 1798509"/>
              <a:gd name="connsiteX36" fmla="*/ 1416050 w 3257654"/>
              <a:gd name="connsiteY36" fmla="*/ 1519109 h 1798509"/>
              <a:gd name="connsiteX37" fmla="*/ 1441450 w 3257654"/>
              <a:gd name="connsiteY37" fmla="*/ 1525459 h 1798509"/>
              <a:gd name="connsiteX38" fmla="*/ 1511300 w 3257654"/>
              <a:gd name="connsiteY38" fmla="*/ 1538159 h 1798509"/>
              <a:gd name="connsiteX39" fmla="*/ 1606550 w 3257654"/>
              <a:gd name="connsiteY39" fmla="*/ 1544509 h 1798509"/>
              <a:gd name="connsiteX40" fmla="*/ 1727200 w 3257654"/>
              <a:gd name="connsiteY40" fmla="*/ 1538159 h 1798509"/>
              <a:gd name="connsiteX41" fmla="*/ 1784350 w 3257654"/>
              <a:gd name="connsiteY41" fmla="*/ 1519109 h 1798509"/>
              <a:gd name="connsiteX42" fmla="*/ 1803400 w 3257654"/>
              <a:gd name="connsiteY42" fmla="*/ 1512759 h 1798509"/>
              <a:gd name="connsiteX43" fmla="*/ 1828800 w 3257654"/>
              <a:gd name="connsiteY43" fmla="*/ 1500059 h 1798509"/>
              <a:gd name="connsiteX44" fmla="*/ 1860550 w 3257654"/>
              <a:gd name="connsiteY44" fmla="*/ 1493709 h 1798509"/>
              <a:gd name="connsiteX45" fmla="*/ 1879600 w 3257654"/>
              <a:gd name="connsiteY45" fmla="*/ 1487359 h 1798509"/>
              <a:gd name="connsiteX46" fmla="*/ 1911350 w 3257654"/>
              <a:gd name="connsiteY46" fmla="*/ 1461959 h 1798509"/>
              <a:gd name="connsiteX47" fmla="*/ 1962150 w 3257654"/>
              <a:gd name="connsiteY47" fmla="*/ 1430209 h 1798509"/>
              <a:gd name="connsiteX48" fmla="*/ 1974850 w 3257654"/>
              <a:gd name="connsiteY48" fmla="*/ 1411159 h 1798509"/>
              <a:gd name="connsiteX49" fmla="*/ 2006600 w 3257654"/>
              <a:gd name="connsiteY49" fmla="*/ 1385759 h 1798509"/>
              <a:gd name="connsiteX50" fmla="*/ 2019300 w 3257654"/>
              <a:gd name="connsiteY50" fmla="*/ 1366709 h 1798509"/>
              <a:gd name="connsiteX51" fmla="*/ 2044700 w 3257654"/>
              <a:gd name="connsiteY51" fmla="*/ 1334959 h 1798509"/>
              <a:gd name="connsiteX52" fmla="*/ 2082800 w 3257654"/>
              <a:gd name="connsiteY52" fmla="*/ 1277809 h 1798509"/>
              <a:gd name="connsiteX53" fmla="*/ 2095500 w 3257654"/>
              <a:gd name="connsiteY53" fmla="*/ 1258759 h 1798509"/>
              <a:gd name="connsiteX54" fmla="*/ 2101850 w 3257654"/>
              <a:gd name="connsiteY54" fmla="*/ 1233359 h 1798509"/>
              <a:gd name="connsiteX55" fmla="*/ 2127250 w 3257654"/>
              <a:gd name="connsiteY55" fmla="*/ 1195259 h 1798509"/>
              <a:gd name="connsiteX56" fmla="*/ 2146300 w 3257654"/>
              <a:gd name="connsiteY56" fmla="*/ 1144459 h 1798509"/>
              <a:gd name="connsiteX57" fmla="*/ 2152650 w 3257654"/>
              <a:gd name="connsiteY57" fmla="*/ 1119059 h 1798509"/>
              <a:gd name="connsiteX58" fmla="*/ 2190750 w 3257654"/>
              <a:gd name="connsiteY58" fmla="*/ 1049209 h 1798509"/>
              <a:gd name="connsiteX59" fmla="*/ 2209800 w 3257654"/>
              <a:gd name="connsiteY59" fmla="*/ 966659 h 1798509"/>
              <a:gd name="connsiteX60" fmla="*/ 2228850 w 3257654"/>
              <a:gd name="connsiteY60" fmla="*/ 928559 h 1798509"/>
              <a:gd name="connsiteX61" fmla="*/ 2241550 w 3257654"/>
              <a:gd name="connsiteY61" fmla="*/ 884109 h 1798509"/>
              <a:gd name="connsiteX62" fmla="*/ 2273300 w 3257654"/>
              <a:gd name="connsiteY62" fmla="*/ 820609 h 1798509"/>
              <a:gd name="connsiteX63" fmla="*/ 2298700 w 3257654"/>
              <a:gd name="connsiteY63" fmla="*/ 769809 h 1798509"/>
              <a:gd name="connsiteX64" fmla="*/ 2311400 w 3257654"/>
              <a:gd name="connsiteY64" fmla="*/ 674559 h 1798509"/>
              <a:gd name="connsiteX65" fmla="*/ 2324100 w 3257654"/>
              <a:gd name="connsiteY65" fmla="*/ 617409 h 1798509"/>
              <a:gd name="connsiteX66" fmla="*/ 2343150 w 3257654"/>
              <a:gd name="connsiteY66" fmla="*/ 509459 h 1798509"/>
              <a:gd name="connsiteX67" fmla="*/ 2349500 w 3257654"/>
              <a:gd name="connsiteY67" fmla="*/ 484059 h 1798509"/>
              <a:gd name="connsiteX68" fmla="*/ 2362200 w 3257654"/>
              <a:gd name="connsiteY68" fmla="*/ 376109 h 1798509"/>
              <a:gd name="connsiteX69" fmla="*/ 2368550 w 3257654"/>
              <a:gd name="connsiteY69" fmla="*/ 293559 h 1798509"/>
              <a:gd name="connsiteX70" fmla="*/ 2374900 w 3257654"/>
              <a:gd name="connsiteY70" fmla="*/ 274509 h 1798509"/>
              <a:gd name="connsiteX71" fmla="*/ 2387600 w 3257654"/>
              <a:gd name="connsiteY71" fmla="*/ 211009 h 1798509"/>
              <a:gd name="connsiteX72" fmla="*/ 2393950 w 3257654"/>
              <a:gd name="connsiteY72" fmla="*/ 185609 h 1798509"/>
              <a:gd name="connsiteX73" fmla="*/ 2406650 w 3257654"/>
              <a:gd name="connsiteY73" fmla="*/ 160209 h 1798509"/>
              <a:gd name="connsiteX74" fmla="*/ 2413000 w 3257654"/>
              <a:gd name="connsiteY74" fmla="*/ 134809 h 1798509"/>
              <a:gd name="connsiteX75" fmla="*/ 2438400 w 3257654"/>
              <a:gd name="connsiteY75" fmla="*/ 84009 h 1798509"/>
              <a:gd name="connsiteX76" fmla="*/ 2444750 w 3257654"/>
              <a:gd name="connsiteY76" fmla="*/ 64959 h 1798509"/>
              <a:gd name="connsiteX77" fmla="*/ 2470150 w 3257654"/>
              <a:gd name="connsiteY77" fmla="*/ 45909 h 1798509"/>
              <a:gd name="connsiteX78" fmla="*/ 2508250 w 3257654"/>
              <a:gd name="connsiteY78" fmla="*/ 14159 h 1798509"/>
              <a:gd name="connsiteX79" fmla="*/ 2546350 w 3257654"/>
              <a:gd name="connsiteY79" fmla="*/ 1459 h 1798509"/>
              <a:gd name="connsiteX80" fmla="*/ 2749550 w 3257654"/>
              <a:gd name="connsiteY80" fmla="*/ 20509 h 1798509"/>
              <a:gd name="connsiteX81" fmla="*/ 2781300 w 3257654"/>
              <a:gd name="connsiteY81" fmla="*/ 39559 h 1798509"/>
              <a:gd name="connsiteX82" fmla="*/ 2838450 w 3257654"/>
              <a:gd name="connsiteY82" fmla="*/ 84009 h 1798509"/>
              <a:gd name="connsiteX83" fmla="*/ 2876550 w 3257654"/>
              <a:gd name="connsiteY83" fmla="*/ 134809 h 1798509"/>
              <a:gd name="connsiteX84" fmla="*/ 2895600 w 3257654"/>
              <a:gd name="connsiteY84" fmla="*/ 198309 h 1798509"/>
              <a:gd name="connsiteX85" fmla="*/ 2908300 w 3257654"/>
              <a:gd name="connsiteY85" fmla="*/ 230059 h 1798509"/>
              <a:gd name="connsiteX86" fmla="*/ 2914650 w 3257654"/>
              <a:gd name="connsiteY86" fmla="*/ 249109 h 1798509"/>
              <a:gd name="connsiteX87" fmla="*/ 2933700 w 3257654"/>
              <a:gd name="connsiteY87" fmla="*/ 280859 h 1798509"/>
              <a:gd name="connsiteX88" fmla="*/ 2946400 w 3257654"/>
              <a:gd name="connsiteY88" fmla="*/ 350709 h 1798509"/>
              <a:gd name="connsiteX89" fmla="*/ 2959100 w 3257654"/>
              <a:gd name="connsiteY89" fmla="*/ 376109 h 1798509"/>
              <a:gd name="connsiteX90" fmla="*/ 2965450 w 3257654"/>
              <a:gd name="connsiteY90" fmla="*/ 420559 h 1798509"/>
              <a:gd name="connsiteX91" fmla="*/ 2990850 w 3257654"/>
              <a:gd name="connsiteY91" fmla="*/ 534859 h 1798509"/>
              <a:gd name="connsiteX92" fmla="*/ 2997200 w 3257654"/>
              <a:gd name="connsiteY92" fmla="*/ 585659 h 1798509"/>
              <a:gd name="connsiteX93" fmla="*/ 3003550 w 3257654"/>
              <a:gd name="connsiteY93" fmla="*/ 617409 h 1798509"/>
              <a:gd name="connsiteX94" fmla="*/ 3016250 w 3257654"/>
              <a:gd name="connsiteY94" fmla="*/ 693609 h 1798509"/>
              <a:gd name="connsiteX95" fmla="*/ 3022600 w 3257654"/>
              <a:gd name="connsiteY95" fmla="*/ 738059 h 1798509"/>
              <a:gd name="connsiteX96" fmla="*/ 3041650 w 3257654"/>
              <a:gd name="connsiteY96" fmla="*/ 788859 h 1798509"/>
              <a:gd name="connsiteX97" fmla="*/ 3067050 w 3257654"/>
              <a:gd name="connsiteY97" fmla="*/ 896809 h 1798509"/>
              <a:gd name="connsiteX98" fmla="*/ 3073400 w 3257654"/>
              <a:gd name="connsiteY98" fmla="*/ 960309 h 1798509"/>
              <a:gd name="connsiteX99" fmla="*/ 3092450 w 3257654"/>
              <a:gd name="connsiteY99" fmla="*/ 1011109 h 1798509"/>
              <a:gd name="connsiteX100" fmla="*/ 3105150 w 3257654"/>
              <a:gd name="connsiteY100" fmla="*/ 1068259 h 1798509"/>
              <a:gd name="connsiteX101" fmla="*/ 3130550 w 3257654"/>
              <a:gd name="connsiteY101" fmla="*/ 1195259 h 1798509"/>
              <a:gd name="connsiteX102" fmla="*/ 3168650 w 3257654"/>
              <a:gd name="connsiteY102" fmla="*/ 1303209 h 1798509"/>
              <a:gd name="connsiteX103" fmla="*/ 3187700 w 3257654"/>
              <a:gd name="connsiteY103" fmla="*/ 1411159 h 1798509"/>
              <a:gd name="connsiteX104" fmla="*/ 3200400 w 3257654"/>
              <a:gd name="connsiteY104" fmla="*/ 1500059 h 1798509"/>
              <a:gd name="connsiteX105" fmla="*/ 3213100 w 3257654"/>
              <a:gd name="connsiteY105" fmla="*/ 1588959 h 1798509"/>
              <a:gd name="connsiteX106" fmla="*/ 3219450 w 3257654"/>
              <a:gd name="connsiteY106" fmla="*/ 1633409 h 1798509"/>
              <a:gd name="connsiteX107" fmla="*/ 3232150 w 3257654"/>
              <a:gd name="connsiteY107" fmla="*/ 1671509 h 1798509"/>
              <a:gd name="connsiteX108" fmla="*/ 3238500 w 3257654"/>
              <a:gd name="connsiteY108" fmla="*/ 1715959 h 1798509"/>
              <a:gd name="connsiteX109" fmla="*/ 3257550 w 3257654"/>
              <a:gd name="connsiteY109" fmla="*/ 1798509 h 17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3257654" h="1798509">
                <a:moveTo>
                  <a:pt x="0" y="1258759"/>
                </a:moveTo>
                <a:cubicBezTo>
                  <a:pt x="2117" y="1248176"/>
                  <a:pt x="995" y="1236380"/>
                  <a:pt x="6350" y="1227009"/>
                </a:cubicBezTo>
                <a:cubicBezTo>
                  <a:pt x="10136" y="1220383"/>
                  <a:pt x="19537" y="1219195"/>
                  <a:pt x="25400" y="1214309"/>
                </a:cubicBezTo>
                <a:cubicBezTo>
                  <a:pt x="32299" y="1208560"/>
                  <a:pt x="37551" y="1201008"/>
                  <a:pt x="44450" y="1195259"/>
                </a:cubicBezTo>
                <a:cubicBezTo>
                  <a:pt x="50313" y="1190373"/>
                  <a:pt x="57637" y="1187445"/>
                  <a:pt x="63500" y="1182559"/>
                </a:cubicBezTo>
                <a:cubicBezTo>
                  <a:pt x="70399" y="1176810"/>
                  <a:pt x="75242" y="1168729"/>
                  <a:pt x="82550" y="1163509"/>
                </a:cubicBezTo>
                <a:cubicBezTo>
                  <a:pt x="90253" y="1158007"/>
                  <a:pt x="99923" y="1155826"/>
                  <a:pt x="107950" y="1150809"/>
                </a:cubicBezTo>
                <a:cubicBezTo>
                  <a:pt x="116925" y="1145200"/>
                  <a:pt x="124099" y="1136899"/>
                  <a:pt x="133350" y="1131759"/>
                </a:cubicBezTo>
                <a:cubicBezTo>
                  <a:pt x="143314" y="1126223"/>
                  <a:pt x="154905" y="1124157"/>
                  <a:pt x="165100" y="1119059"/>
                </a:cubicBezTo>
                <a:cubicBezTo>
                  <a:pt x="171926" y="1115646"/>
                  <a:pt x="177524" y="1110145"/>
                  <a:pt x="184150" y="1106359"/>
                </a:cubicBezTo>
                <a:cubicBezTo>
                  <a:pt x="196504" y="1099300"/>
                  <a:pt x="214028" y="1090547"/>
                  <a:pt x="228600" y="1087309"/>
                </a:cubicBezTo>
                <a:cubicBezTo>
                  <a:pt x="241169" y="1084516"/>
                  <a:pt x="254032" y="1083262"/>
                  <a:pt x="266700" y="1080959"/>
                </a:cubicBezTo>
                <a:cubicBezTo>
                  <a:pt x="277319" y="1079028"/>
                  <a:pt x="287831" y="1076540"/>
                  <a:pt x="298450" y="1074609"/>
                </a:cubicBezTo>
                <a:cubicBezTo>
                  <a:pt x="387818" y="1058360"/>
                  <a:pt x="289873" y="1077594"/>
                  <a:pt x="368300" y="1061909"/>
                </a:cubicBezTo>
                <a:cubicBezTo>
                  <a:pt x="433917" y="1064026"/>
                  <a:pt x="499595" y="1064715"/>
                  <a:pt x="565150" y="1068259"/>
                </a:cubicBezTo>
                <a:cubicBezTo>
                  <a:pt x="595767" y="1069914"/>
                  <a:pt x="612545" y="1077707"/>
                  <a:pt x="641350" y="1087309"/>
                </a:cubicBezTo>
                <a:cubicBezTo>
                  <a:pt x="657837" y="1092805"/>
                  <a:pt x="676964" y="1098766"/>
                  <a:pt x="692150" y="1106359"/>
                </a:cubicBezTo>
                <a:cubicBezTo>
                  <a:pt x="698976" y="1109772"/>
                  <a:pt x="704574" y="1115273"/>
                  <a:pt x="711200" y="1119059"/>
                </a:cubicBezTo>
                <a:cubicBezTo>
                  <a:pt x="733171" y="1131614"/>
                  <a:pt x="734278" y="1130985"/>
                  <a:pt x="755650" y="1138109"/>
                </a:cubicBezTo>
                <a:cubicBezTo>
                  <a:pt x="772583" y="1150809"/>
                  <a:pt x="799757" y="1156129"/>
                  <a:pt x="806450" y="1176209"/>
                </a:cubicBezTo>
                <a:cubicBezTo>
                  <a:pt x="808567" y="1182559"/>
                  <a:pt x="808067" y="1190526"/>
                  <a:pt x="812800" y="1195259"/>
                </a:cubicBezTo>
                <a:cubicBezTo>
                  <a:pt x="817533" y="1199992"/>
                  <a:pt x="825500" y="1199492"/>
                  <a:pt x="831850" y="1201609"/>
                </a:cubicBezTo>
                <a:cubicBezTo>
                  <a:pt x="833967" y="1207959"/>
                  <a:pt x="834487" y="1215090"/>
                  <a:pt x="838200" y="1220659"/>
                </a:cubicBezTo>
                <a:cubicBezTo>
                  <a:pt x="849534" y="1237661"/>
                  <a:pt x="867978" y="1245554"/>
                  <a:pt x="882650" y="1258759"/>
                </a:cubicBezTo>
                <a:cubicBezTo>
                  <a:pt x="896000" y="1270774"/>
                  <a:pt x="910787" y="1281915"/>
                  <a:pt x="920750" y="1296859"/>
                </a:cubicBezTo>
                <a:cubicBezTo>
                  <a:pt x="924983" y="1303209"/>
                  <a:pt x="928380" y="1310205"/>
                  <a:pt x="933450" y="1315909"/>
                </a:cubicBezTo>
                <a:cubicBezTo>
                  <a:pt x="945382" y="1329333"/>
                  <a:pt x="954126" y="1349653"/>
                  <a:pt x="971550" y="1354009"/>
                </a:cubicBezTo>
                <a:lnTo>
                  <a:pt x="996950" y="1360359"/>
                </a:lnTo>
                <a:cubicBezTo>
                  <a:pt x="1005417" y="1366709"/>
                  <a:pt x="1013208" y="1374076"/>
                  <a:pt x="1022350" y="1379409"/>
                </a:cubicBezTo>
                <a:lnTo>
                  <a:pt x="1098550" y="1417509"/>
                </a:lnTo>
                <a:lnTo>
                  <a:pt x="1123950" y="1430209"/>
                </a:lnTo>
                <a:cubicBezTo>
                  <a:pt x="1132417" y="1434442"/>
                  <a:pt x="1140370" y="1439916"/>
                  <a:pt x="1149350" y="1442909"/>
                </a:cubicBezTo>
                <a:cubicBezTo>
                  <a:pt x="1155700" y="1445026"/>
                  <a:pt x="1162413" y="1446266"/>
                  <a:pt x="1168400" y="1449259"/>
                </a:cubicBezTo>
                <a:cubicBezTo>
                  <a:pt x="1203298" y="1466708"/>
                  <a:pt x="1170859" y="1461475"/>
                  <a:pt x="1219200" y="1474659"/>
                </a:cubicBezTo>
                <a:cubicBezTo>
                  <a:pt x="1246025" y="1481975"/>
                  <a:pt x="1258287" y="1478204"/>
                  <a:pt x="1282700" y="1487359"/>
                </a:cubicBezTo>
                <a:cubicBezTo>
                  <a:pt x="1291563" y="1490683"/>
                  <a:pt x="1298998" y="1497458"/>
                  <a:pt x="1308100" y="1500059"/>
                </a:cubicBezTo>
                <a:cubicBezTo>
                  <a:pt x="1357378" y="1514138"/>
                  <a:pt x="1370269" y="1510785"/>
                  <a:pt x="1416050" y="1519109"/>
                </a:cubicBezTo>
                <a:cubicBezTo>
                  <a:pt x="1424636" y="1520670"/>
                  <a:pt x="1432931" y="1523566"/>
                  <a:pt x="1441450" y="1525459"/>
                </a:cubicBezTo>
                <a:cubicBezTo>
                  <a:pt x="1455074" y="1528487"/>
                  <a:pt x="1499237" y="1537010"/>
                  <a:pt x="1511300" y="1538159"/>
                </a:cubicBezTo>
                <a:cubicBezTo>
                  <a:pt x="1542977" y="1541176"/>
                  <a:pt x="1574800" y="1542392"/>
                  <a:pt x="1606550" y="1544509"/>
                </a:cubicBezTo>
                <a:cubicBezTo>
                  <a:pt x="1646767" y="1542392"/>
                  <a:pt x="1687332" y="1543854"/>
                  <a:pt x="1727200" y="1538159"/>
                </a:cubicBezTo>
                <a:cubicBezTo>
                  <a:pt x="1747079" y="1535319"/>
                  <a:pt x="1765300" y="1525459"/>
                  <a:pt x="1784350" y="1519109"/>
                </a:cubicBezTo>
                <a:cubicBezTo>
                  <a:pt x="1790700" y="1516992"/>
                  <a:pt x="1797413" y="1515752"/>
                  <a:pt x="1803400" y="1512759"/>
                </a:cubicBezTo>
                <a:cubicBezTo>
                  <a:pt x="1811867" y="1508526"/>
                  <a:pt x="1819820" y="1503052"/>
                  <a:pt x="1828800" y="1500059"/>
                </a:cubicBezTo>
                <a:cubicBezTo>
                  <a:pt x="1839039" y="1496646"/>
                  <a:pt x="1850079" y="1496327"/>
                  <a:pt x="1860550" y="1493709"/>
                </a:cubicBezTo>
                <a:cubicBezTo>
                  <a:pt x="1867044" y="1492086"/>
                  <a:pt x="1873250" y="1489476"/>
                  <a:pt x="1879600" y="1487359"/>
                </a:cubicBezTo>
                <a:cubicBezTo>
                  <a:pt x="1890183" y="1478892"/>
                  <a:pt x="1899857" y="1469142"/>
                  <a:pt x="1911350" y="1461959"/>
                </a:cubicBezTo>
                <a:cubicBezTo>
                  <a:pt x="1958335" y="1432593"/>
                  <a:pt x="1894643" y="1497716"/>
                  <a:pt x="1962150" y="1430209"/>
                </a:cubicBezTo>
                <a:cubicBezTo>
                  <a:pt x="1967546" y="1424813"/>
                  <a:pt x="1969454" y="1416555"/>
                  <a:pt x="1974850" y="1411159"/>
                </a:cubicBezTo>
                <a:cubicBezTo>
                  <a:pt x="1984434" y="1401575"/>
                  <a:pt x="1997016" y="1395343"/>
                  <a:pt x="2006600" y="1385759"/>
                </a:cubicBezTo>
                <a:cubicBezTo>
                  <a:pt x="2011996" y="1380363"/>
                  <a:pt x="2014721" y="1372814"/>
                  <a:pt x="2019300" y="1366709"/>
                </a:cubicBezTo>
                <a:cubicBezTo>
                  <a:pt x="2027432" y="1355866"/>
                  <a:pt x="2036728" y="1345920"/>
                  <a:pt x="2044700" y="1334959"/>
                </a:cubicBezTo>
                <a:lnTo>
                  <a:pt x="2082800" y="1277809"/>
                </a:lnTo>
                <a:lnTo>
                  <a:pt x="2095500" y="1258759"/>
                </a:lnTo>
                <a:cubicBezTo>
                  <a:pt x="2097617" y="1250292"/>
                  <a:pt x="2097947" y="1241165"/>
                  <a:pt x="2101850" y="1233359"/>
                </a:cubicBezTo>
                <a:cubicBezTo>
                  <a:pt x="2108676" y="1219707"/>
                  <a:pt x="2127250" y="1195259"/>
                  <a:pt x="2127250" y="1195259"/>
                </a:cubicBezTo>
                <a:cubicBezTo>
                  <a:pt x="2143549" y="1130061"/>
                  <a:pt x="2121396" y="1210871"/>
                  <a:pt x="2146300" y="1144459"/>
                </a:cubicBezTo>
                <a:cubicBezTo>
                  <a:pt x="2149364" y="1136287"/>
                  <a:pt x="2149293" y="1127115"/>
                  <a:pt x="2152650" y="1119059"/>
                </a:cubicBezTo>
                <a:cubicBezTo>
                  <a:pt x="2168657" y="1080642"/>
                  <a:pt x="2172711" y="1076268"/>
                  <a:pt x="2190750" y="1049209"/>
                </a:cubicBezTo>
                <a:cubicBezTo>
                  <a:pt x="2194209" y="1031916"/>
                  <a:pt x="2204694" y="976871"/>
                  <a:pt x="2209800" y="966659"/>
                </a:cubicBezTo>
                <a:cubicBezTo>
                  <a:pt x="2216150" y="953959"/>
                  <a:pt x="2223753" y="941812"/>
                  <a:pt x="2228850" y="928559"/>
                </a:cubicBezTo>
                <a:cubicBezTo>
                  <a:pt x="2234382" y="914177"/>
                  <a:pt x="2235683" y="898358"/>
                  <a:pt x="2241550" y="884109"/>
                </a:cubicBezTo>
                <a:cubicBezTo>
                  <a:pt x="2250560" y="862226"/>
                  <a:pt x="2264511" y="842581"/>
                  <a:pt x="2273300" y="820609"/>
                </a:cubicBezTo>
                <a:cubicBezTo>
                  <a:pt x="2288834" y="781773"/>
                  <a:pt x="2279677" y="798343"/>
                  <a:pt x="2298700" y="769809"/>
                </a:cubicBezTo>
                <a:cubicBezTo>
                  <a:pt x="2300662" y="754116"/>
                  <a:pt x="2308114" y="692086"/>
                  <a:pt x="2311400" y="674559"/>
                </a:cubicBezTo>
                <a:cubicBezTo>
                  <a:pt x="2314996" y="655379"/>
                  <a:pt x="2320415" y="636573"/>
                  <a:pt x="2324100" y="617409"/>
                </a:cubicBezTo>
                <a:cubicBezTo>
                  <a:pt x="2331000" y="581527"/>
                  <a:pt x="2334288" y="544907"/>
                  <a:pt x="2343150" y="509459"/>
                </a:cubicBezTo>
                <a:cubicBezTo>
                  <a:pt x="2345267" y="500992"/>
                  <a:pt x="2347939" y="492645"/>
                  <a:pt x="2349500" y="484059"/>
                </a:cubicBezTo>
                <a:cubicBezTo>
                  <a:pt x="2355140" y="453040"/>
                  <a:pt x="2359646" y="405483"/>
                  <a:pt x="2362200" y="376109"/>
                </a:cubicBezTo>
                <a:cubicBezTo>
                  <a:pt x="2364591" y="348615"/>
                  <a:pt x="2365127" y="320944"/>
                  <a:pt x="2368550" y="293559"/>
                </a:cubicBezTo>
                <a:cubicBezTo>
                  <a:pt x="2369380" y="286917"/>
                  <a:pt x="2373395" y="281031"/>
                  <a:pt x="2374900" y="274509"/>
                </a:cubicBezTo>
                <a:cubicBezTo>
                  <a:pt x="2379754" y="253476"/>
                  <a:pt x="2382365" y="231950"/>
                  <a:pt x="2387600" y="211009"/>
                </a:cubicBezTo>
                <a:cubicBezTo>
                  <a:pt x="2389717" y="202542"/>
                  <a:pt x="2390886" y="193781"/>
                  <a:pt x="2393950" y="185609"/>
                </a:cubicBezTo>
                <a:cubicBezTo>
                  <a:pt x="2397274" y="176746"/>
                  <a:pt x="2403326" y="169072"/>
                  <a:pt x="2406650" y="160209"/>
                </a:cubicBezTo>
                <a:cubicBezTo>
                  <a:pt x="2409714" y="152037"/>
                  <a:pt x="2409643" y="142865"/>
                  <a:pt x="2413000" y="134809"/>
                </a:cubicBezTo>
                <a:cubicBezTo>
                  <a:pt x="2420282" y="117333"/>
                  <a:pt x="2432413" y="101970"/>
                  <a:pt x="2438400" y="84009"/>
                </a:cubicBezTo>
                <a:cubicBezTo>
                  <a:pt x="2440517" y="77659"/>
                  <a:pt x="2440465" y="70101"/>
                  <a:pt x="2444750" y="64959"/>
                </a:cubicBezTo>
                <a:cubicBezTo>
                  <a:pt x="2451525" y="56829"/>
                  <a:pt x="2462115" y="52797"/>
                  <a:pt x="2470150" y="45909"/>
                </a:cubicBezTo>
                <a:cubicBezTo>
                  <a:pt x="2486254" y="32105"/>
                  <a:pt x="2488818" y="22796"/>
                  <a:pt x="2508250" y="14159"/>
                </a:cubicBezTo>
                <a:cubicBezTo>
                  <a:pt x="2520483" y="8722"/>
                  <a:pt x="2533650" y="5692"/>
                  <a:pt x="2546350" y="1459"/>
                </a:cubicBezTo>
                <a:cubicBezTo>
                  <a:pt x="2548316" y="1535"/>
                  <a:pt x="2702107" y="-7957"/>
                  <a:pt x="2749550" y="20509"/>
                </a:cubicBezTo>
                <a:cubicBezTo>
                  <a:pt x="2760133" y="26859"/>
                  <a:pt x="2770887" y="32933"/>
                  <a:pt x="2781300" y="39559"/>
                </a:cubicBezTo>
                <a:cubicBezTo>
                  <a:pt x="2805275" y="54816"/>
                  <a:pt x="2821314" y="63065"/>
                  <a:pt x="2838450" y="84009"/>
                </a:cubicBezTo>
                <a:cubicBezTo>
                  <a:pt x="2851854" y="100391"/>
                  <a:pt x="2876550" y="134809"/>
                  <a:pt x="2876550" y="134809"/>
                </a:cubicBezTo>
                <a:cubicBezTo>
                  <a:pt x="2882787" y="159758"/>
                  <a:pt x="2885293" y="172543"/>
                  <a:pt x="2895600" y="198309"/>
                </a:cubicBezTo>
                <a:cubicBezTo>
                  <a:pt x="2899833" y="208892"/>
                  <a:pt x="2904298" y="219386"/>
                  <a:pt x="2908300" y="230059"/>
                </a:cubicBezTo>
                <a:cubicBezTo>
                  <a:pt x="2910650" y="236326"/>
                  <a:pt x="2911657" y="243122"/>
                  <a:pt x="2914650" y="249109"/>
                </a:cubicBezTo>
                <a:cubicBezTo>
                  <a:pt x="2920170" y="260148"/>
                  <a:pt x="2927350" y="270276"/>
                  <a:pt x="2933700" y="280859"/>
                </a:cubicBezTo>
                <a:cubicBezTo>
                  <a:pt x="2936018" y="297084"/>
                  <a:pt x="2939491" y="332284"/>
                  <a:pt x="2946400" y="350709"/>
                </a:cubicBezTo>
                <a:cubicBezTo>
                  <a:pt x="2949724" y="359572"/>
                  <a:pt x="2954867" y="367642"/>
                  <a:pt x="2959100" y="376109"/>
                </a:cubicBezTo>
                <a:cubicBezTo>
                  <a:pt x="2961217" y="390926"/>
                  <a:pt x="2962515" y="405883"/>
                  <a:pt x="2965450" y="420559"/>
                </a:cubicBezTo>
                <a:cubicBezTo>
                  <a:pt x="2976327" y="474942"/>
                  <a:pt x="2983456" y="475711"/>
                  <a:pt x="2990850" y="534859"/>
                </a:cubicBezTo>
                <a:cubicBezTo>
                  <a:pt x="2992967" y="551792"/>
                  <a:pt x="2994605" y="568792"/>
                  <a:pt x="2997200" y="585659"/>
                </a:cubicBezTo>
                <a:cubicBezTo>
                  <a:pt x="2998841" y="596326"/>
                  <a:pt x="3001674" y="606780"/>
                  <a:pt x="3003550" y="617409"/>
                </a:cubicBezTo>
                <a:cubicBezTo>
                  <a:pt x="3008025" y="642768"/>
                  <a:pt x="3012608" y="668117"/>
                  <a:pt x="3016250" y="693609"/>
                </a:cubicBezTo>
                <a:cubicBezTo>
                  <a:pt x="3018367" y="708426"/>
                  <a:pt x="3018744" y="723597"/>
                  <a:pt x="3022600" y="738059"/>
                </a:cubicBezTo>
                <a:cubicBezTo>
                  <a:pt x="3027260" y="755533"/>
                  <a:pt x="3036256" y="771597"/>
                  <a:pt x="3041650" y="788859"/>
                </a:cubicBezTo>
                <a:cubicBezTo>
                  <a:pt x="3048355" y="810315"/>
                  <a:pt x="3062558" y="876594"/>
                  <a:pt x="3067050" y="896809"/>
                </a:cubicBezTo>
                <a:cubicBezTo>
                  <a:pt x="3069167" y="917976"/>
                  <a:pt x="3068785" y="939543"/>
                  <a:pt x="3073400" y="960309"/>
                </a:cubicBezTo>
                <a:cubicBezTo>
                  <a:pt x="3077323" y="977963"/>
                  <a:pt x="3087347" y="993759"/>
                  <a:pt x="3092450" y="1011109"/>
                </a:cubicBezTo>
                <a:cubicBezTo>
                  <a:pt x="3097956" y="1029831"/>
                  <a:pt x="3101196" y="1049149"/>
                  <a:pt x="3105150" y="1068259"/>
                </a:cubicBezTo>
                <a:cubicBezTo>
                  <a:pt x="3113897" y="1110535"/>
                  <a:pt x="3116898" y="1154303"/>
                  <a:pt x="3130550" y="1195259"/>
                </a:cubicBezTo>
                <a:cubicBezTo>
                  <a:pt x="3155319" y="1269566"/>
                  <a:pt x="3142549" y="1233607"/>
                  <a:pt x="3168650" y="1303209"/>
                </a:cubicBezTo>
                <a:cubicBezTo>
                  <a:pt x="3185389" y="1437120"/>
                  <a:pt x="3162186" y="1264453"/>
                  <a:pt x="3187700" y="1411159"/>
                </a:cubicBezTo>
                <a:cubicBezTo>
                  <a:pt x="3192829" y="1440651"/>
                  <a:pt x="3196167" y="1470426"/>
                  <a:pt x="3200400" y="1500059"/>
                </a:cubicBezTo>
                <a:lnTo>
                  <a:pt x="3213100" y="1588959"/>
                </a:lnTo>
                <a:cubicBezTo>
                  <a:pt x="3215217" y="1603776"/>
                  <a:pt x="3214717" y="1619210"/>
                  <a:pt x="3219450" y="1633409"/>
                </a:cubicBezTo>
                <a:lnTo>
                  <a:pt x="3232150" y="1671509"/>
                </a:lnTo>
                <a:cubicBezTo>
                  <a:pt x="3234267" y="1686326"/>
                  <a:pt x="3234870" y="1701439"/>
                  <a:pt x="3238500" y="1715959"/>
                </a:cubicBezTo>
                <a:cubicBezTo>
                  <a:pt x="3260227" y="1802869"/>
                  <a:pt x="3257550" y="1743867"/>
                  <a:pt x="3257550" y="179850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17B2E1F-4EBD-7359-EE83-3B6D61690127}"/>
              </a:ext>
            </a:extLst>
          </p:cNvPr>
          <p:cNvSpPr/>
          <p:nvPr/>
        </p:nvSpPr>
        <p:spPr>
          <a:xfrm>
            <a:off x="6263467" y="4359661"/>
            <a:ext cx="142875" cy="1428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B97496-2128-FCDC-8184-FA44A964EA22}"/>
                  </a:ext>
                </a:extLst>
              </p:cNvPr>
              <p:cNvSpPr txBox="1"/>
              <p:nvPr/>
            </p:nvSpPr>
            <p:spPr>
              <a:xfrm>
                <a:off x="8987417" y="1529224"/>
                <a:ext cx="9890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′(0)=0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B97496-2128-FCDC-8184-FA44A964E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7417" y="1529224"/>
                <a:ext cx="989053" cy="276999"/>
              </a:xfrm>
              <a:prstGeom prst="rect">
                <a:avLst/>
              </a:prstGeom>
              <a:blipFill>
                <a:blip r:embed="rId6"/>
                <a:stretch>
                  <a:fillRect l="-8589" t="-8889" r="-4908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80ED3F3-0B09-025F-1FCF-3B13E1617465}"/>
              </a:ext>
            </a:extLst>
          </p:cNvPr>
          <p:cNvSpPr txBox="1"/>
          <p:nvPr/>
        </p:nvSpPr>
        <p:spPr>
          <a:xfrm>
            <a:off x="6977946" y="4677894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[Coleman, 1985]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C54708-6E21-22AC-B643-1D7EF75E2A42}"/>
                  </a:ext>
                </a:extLst>
              </p:cNvPr>
              <p:cNvSpPr txBox="1"/>
              <p:nvPr/>
            </p:nvSpPr>
            <p:spPr>
              <a:xfrm>
                <a:off x="9003079" y="1918177"/>
                <a:ext cx="10038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(∞)=0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C54708-6E21-22AC-B643-1D7EF75E2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3079" y="1918177"/>
                <a:ext cx="1003801" cy="276999"/>
              </a:xfrm>
              <a:prstGeom prst="rect">
                <a:avLst/>
              </a:prstGeom>
              <a:blipFill>
                <a:blip r:embed="rId7"/>
                <a:stretch>
                  <a:fillRect l="-7879" t="-4444" r="-4848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FC2FF63-5883-5795-3D1A-F88D5E68D7F2}"/>
              </a:ext>
            </a:extLst>
          </p:cNvPr>
          <p:cNvSpPr txBox="1"/>
          <p:nvPr/>
        </p:nvSpPr>
        <p:spPr>
          <a:xfrm>
            <a:off x="8922788" y="935176"/>
            <a:ext cx="1053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eorgia" panose="02040502050405020303" pitchFamily="18" charset="0"/>
              </a:rPr>
              <a:t>Boundary conditions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13FA5D1-899B-2414-37C0-7E318F8AF48C}"/>
              </a:ext>
            </a:extLst>
          </p:cNvPr>
          <p:cNvSpPr/>
          <p:nvPr/>
        </p:nvSpPr>
        <p:spPr>
          <a:xfrm>
            <a:off x="8882761" y="844347"/>
            <a:ext cx="1187636" cy="1519347"/>
          </a:xfrm>
          <a:prstGeom prst="roundRect">
            <a:avLst>
              <a:gd name="adj" fmla="val 11331"/>
            </a:avLst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35FC1B4-4DDB-843C-DFBD-4ACD14A3ACD2}"/>
              </a:ext>
            </a:extLst>
          </p:cNvPr>
          <p:cNvSpPr/>
          <p:nvPr/>
        </p:nvSpPr>
        <p:spPr>
          <a:xfrm rot="5400000">
            <a:off x="5318390" y="3026401"/>
            <a:ext cx="752664" cy="21789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1133BAE-D339-E7C3-4FEF-3FA5C5437735}"/>
              </a:ext>
            </a:extLst>
          </p:cNvPr>
          <p:cNvSpPr/>
          <p:nvPr/>
        </p:nvSpPr>
        <p:spPr>
          <a:xfrm>
            <a:off x="2986602" y="3759543"/>
            <a:ext cx="5646144" cy="2514087"/>
          </a:xfrm>
          <a:prstGeom prst="roundRect">
            <a:avLst>
              <a:gd name="adj" fmla="val 4783"/>
            </a:avLst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D4E0B4-ADE5-9E7E-61B0-85604CB42526}"/>
              </a:ext>
            </a:extLst>
          </p:cNvPr>
          <p:cNvGrpSpPr/>
          <p:nvPr/>
        </p:nvGrpSpPr>
        <p:grpSpPr>
          <a:xfrm>
            <a:off x="1076189" y="1070348"/>
            <a:ext cx="8954634" cy="768189"/>
            <a:chOff x="1320800" y="4388222"/>
            <a:chExt cx="8954634" cy="76818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65E13F-C0C5-F4A3-4CCE-A234C1E4639D}"/>
                </a:ext>
              </a:extLst>
            </p:cNvPr>
            <p:cNvSpPr/>
            <p:nvPr/>
          </p:nvSpPr>
          <p:spPr>
            <a:xfrm>
              <a:off x="9223745" y="4843438"/>
              <a:ext cx="1051689" cy="312973"/>
            </a:xfrm>
            <a:prstGeom prst="roundRect">
              <a:avLst>
                <a:gd name="adj" fmla="val 11331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7BF0921-1968-BA27-EC14-65AABE306E6B}"/>
                </a:ext>
              </a:extLst>
            </p:cNvPr>
            <p:cNvSpPr/>
            <p:nvPr/>
          </p:nvSpPr>
          <p:spPr>
            <a:xfrm>
              <a:off x="1320800" y="4388222"/>
              <a:ext cx="727075" cy="688406"/>
            </a:xfrm>
            <a:prstGeom prst="roundRect">
              <a:avLst>
                <a:gd name="adj" fmla="val 11331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46DA69CE-D872-C04F-5AE8-213ADF7BD8A2}"/>
                </a:ext>
              </a:extLst>
            </p:cNvPr>
            <p:cNvCxnSpPr>
              <a:cxnSpLocks/>
              <a:stCxn id="7" idx="1"/>
              <a:endCxn id="16" idx="0"/>
            </p:cNvCxnSpPr>
            <p:nvPr/>
          </p:nvCxnSpPr>
          <p:spPr>
            <a:xfrm rot="10800000">
              <a:off x="1684339" y="4388223"/>
              <a:ext cx="7539407" cy="611703"/>
            </a:xfrm>
            <a:prstGeom prst="bentConnector4">
              <a:avLst>
                <a:gd name="adj1" fmla="val 5936"/>
                <a:gd name="adj2" fmla="val 110192"/>
              </a:avLst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163A6B3-3F44-7617-8BB3-48EC1649664E}"/>
              </a:ext>
            </a:extLst>
          </p:cNvPr>
          <p:cNvCxnSpPr>
            <a:cxnSpLocks/>
          </p:cNvCxnSpPr>
          <p:nvPr/>
        </p:nvCxnSpPr>
        <p:spPr>
          <a:xfrm>
            <a:off x="3544033" y="5574399"/>
            <a:ext cx="494012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05CFB56-A25E-1B07-DE91-E8448E0D0930}"/>
              </a:ext>
            </a:extLst>
          </p:cNvPr>
          <p:cNvCxnSpPr>
            <a:cxnSpLocks/>
          </p:cNvCxnSpPr>
          <p:nvPr/>
        </p:nvCxnSpPr>
        <p:spPr>
          <a:xfrm flipV="1">
            <a:off x="4136843" y="4444763"/>
            <a:ext cx="0" cy="15459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5BFD79-ABB8-0F3F-39D3-8CD67BF2BD11}"/>
                  </a:ext>
                </a:extLst>
              </p:cNvPr>
              <p:cNvSpPr txBox="1"/>
              <p:nvPr/>
            </p:nvSpPr>
            <p:spPr>
              <a:xfrm>
                <a:off x="3889338" y="4431098"/>
                <a:ext cx="20447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5BFD79-ABB8-0F3F-39D3-8CD67BF2B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9338" y="4431098"/>
                <a:ext cx="204479" cy="276999"/>
              </a:xfrm>
              <a:prstGeom prst="rect">
                <a:avLst/>
              </a:prstGeom>
              <a:blipFill>
                <a:blip r:embed="rId8"/>
                <a:stretch>
                  <a:fillRect l="-26471" r="-2352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DFDFADB-F41A-3658-4F89-60B95634BD99}"/>
                  </a:ext>
                </a:extLst>
              </p:cNvPr>
              <p:cNvSpPr txBox="1"/>
              <p:nvPr/>
            </p:nvSpPr>
            <p:spPr>
              <a:xfrm>
                <a:off x="8074842" y="5556548"/>
                <a:ext cx="21493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DFDFADB-F41A-3658-4F89-60B95634BD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842" y="5556548"/>
                <a:ext cx="214931" cy="276999"/>
              </a:xfrm>
              <a:prstGeom prst="rect">
                <a:avLst/>
              </a:prstGeom>
              <a:blipFill>
                <a:blip r:embed="rId9"/>
                <a:stretch>
                  <a:fillRect l="-28571" r="-2571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22CEE93-0890-3B8C-491F-E90E32EA77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1613" y="2383238"/>
            <a:ext cx="2822732" cy="7278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087C6E8-BFA8-3CA6-BB25-F34E41456EE8}"/>
              </a:ext>
            </a:extLst>
          </p:cNvPr>
          <p:cNvSpPr txBox="1"/>
          <p:nvPr/>
        </p:nvSpPr>
        <p:spPr>
          <a:xfrm>
            <a:off x="187778" y="2020177"/>
            <a:ext cx="2265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Effective Potential:</a:t>
            </a:r>
          </a:p>
        </p:txBody>
      </p:sp>
    </p:spTree>
    <p:extLst>
      <p:ext uri="{BB962C8B-B14F-4D97-AF65-F5344CB8AC3E}">
        <p14:creationId xmlns:p14="http://schemas.microsoft.com/office/powerpoint/2010/main" val="411314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99 -0.00069 L -0.00899 -0.00046 C -0.01133 -1.48148E-6 -0.01381 0.00023 -0.01602 0.00185 C -0.01771 0.00324 -0.02136 0.01366 -0.02149 0.01435 C -0.02175 0.01574 -0.02188 0.01736 -0.02227 0.01852 C -0.02292 0.02037 -0.02383 0.0213 -0.02461 0.02269 C -0.02487 0.02408 -0.02526 0.02546 -0.02539 0.02685 C -0.02579 0.02871 -0.02579 0.03079 -0.02618 0.03241 C -0.02657 0.03403 -0.02722 0.03519 -0.02774 0.03658 C -0.02826 0.04121 -0.02878 0.04607 -0.0293 0.05046 C -0.02956 0.05232 -0.02995 0.05417 -0.03008 0.05602 C -0.03073 0.06181 -0.03125 0.06829 -0.03164 0.07408 C -0.0319 0.07685 -0.0323 0.07963 -0.03243 0.08241 C -0.03282 0.08796 -0.03282 0.09375 -0.03321 0.09908 C -0.0336 0.10394 -0.03438 0.10833 -0.03477 0.11296 C -0.03503 0.11435 -0.03607 0.12639 -0.03633 0.12824 C -0.03672 0.13033 -0.03763 0.13195 -0.03789 0.1338 C -0.04102 0.15023 -0.03829 0.13935 -0.04024 0.15324 C -0.04076 0.15625 -0.04128 0.1588 -0.0418 0.16158 C -0.04206 0.16296 -0.04219 0.16458 -0.04258 0.16574 C -0.04362 0.16852 -0.04506 0.17107 -0.04571 0.17408 C -0.04779 0.18333 -0.04649 0.17917 -0.04961 0.18658 C -0.05144 0.1963 -0.04883 0.18496 -0.05352 0.19491 C -0.05417 0.19607 -0.05391 0.19792 -0.0543 0.19908 C -0.05495 0.2007 -0.05586 0.20208 -0.05664 0.20324 C -0.06081 0.20949 -0.05834 0.20602 -0.06211 0.2088 C -0.06329 0.20972 -0.0642 0.21088 -0.06524 0.21158 C -0.06927 0.21458 -0.06993 0.21435 -0.07383 0.21574 C -0.07487 0.21667 -0.07592 0.21829 -0.07696 0.21852 C -0.08516 0.22153 -0.09727 0.21921 -0.1043 0.21852 C -0.1198 0.20764 -0.1069 0.21806 -0.11524 0.2088 C -0.11901 0.20463 -0.11836 0.20741 -0.12227 0.20185 C -0.12344 0.20023 -0.12435 0.19815 -0.12539 0.1963 C -0.12774 0.19306 -0.13073 0.19097 -0.13243 0.18658 C -0.13321 0.18472 -0.13386 0.18264 -0.13477 0.18102 C -0.13542 0.18009 -0.13646 0.18033 -0.13711 0.17963 C -0.13881 0.17801 -0.14024 0.17593 -0.1418 0.17408 C -0.14258 0.17315 -0.14336 0.17222 -0.14414 0.1713 C -0.14519 0.17037 -0.14623 0.16921 -0.14727 0.16852 C -0.14857 0.16783 -0.14987 0.16759 -0.15118 0.16713 C -0.15248 0.16574 -0.15378 0.16435 -0.15508 0.16296 C -0.15612 0.16227 -0.1599 0.15972 -0.16133 0.1588 C -0.16342 0.15787 -0.1655 0.15648 -0.16758 0.15602 L -0.17461 0.15463 C -0.18086 0.15509 -0.18724 0.15533 -0.19336 0.15602 C -0.19506 0.15625 -0.19662 0.15671 -0.19805 0.15741 C -0.19896 0.1581 -0.19961 0.15972 -0.20039 0.16019 C -0.20274 0.16181 -0.20456 0.16111 -0.20664 0.16296 C -0.20756 0.16389 -0.21446 0.1713 -0.21602 0.17408 C -0.2168 0.17546 -0.21706 0.17708 -0.21758 0.17824 C -0.21836 0.17986 -0.21993 0.18241 -0.21993 0.18264 " pathEditMode="relative" rAng="0" ptsTypes="AAAAAAAAAAAAAAAAAAAAAAAAAAAAAAAAAAAAAAAAAAAAAAAAAAA">
                                      <p:cBhvr>
                                        <p:cTn id="6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47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5 0.12431 L -0.03555 0.12454 C -0.03646 0.12801 -0.03724 0.13148 -0.03802 0.13542 C -0.03829 0.13658 -0.03855 0.13796 -0.03881 0.13958 C -0.03907 0.14167 -0.03907 0.14421 -0.03959 0.14653 C -0.04271 0.16343 -0.03985 0.14283 -0.04193 0.15625 C -0.04245 0.15972 -0.04297 0.16366 -0.04349 0.16736 C -0.04375 0.16921 -0.04362 0.1713 -0.04427 0.17292 C -0.04649 0.17894 -0.04519 0.1757 -0.04818 0.18264 C -0.04844 0.18403 -0.04844 0.18542 -0.04896 0.18681 C -0.05013 0.18982 -0.05183 0.19167 -0.05365 0.19375 C -0.05391 0.19514 -0.05391 0.19676 -0.05443 0.19792 C -0.05534 0.2 -0.05873 0.20208 -0.0599 0.20347 C -0.06068 0.2044 -0.06133 0.20648 -0.06224 0.20764 C -0.06289 0.20833 -0.06381 0.20833 -0.06459 0.20903 C -0.06875 0.21273 -0.06602 0.21412 -0.07318 0.21736 L -0.07943 0.22014 C -0.08568 0.21968 -0.09193 0.21945 -0.09818 0.21875 C -0.09896 0.21852 -0.09974 0.21759 -0.10052 0.21736 C -0.10261 0.21621 -0.10469 0.21528 -0.10677 0.21458 C -0.10938 0.21343 -0.1112 0.21296 -0.11381 0.21181 C -0.11459 0.21134 -0.11537 0.21088 -0.11615 0.21042 C -0.12396 0.20324 -0.11198 0.21204 -0.12162 0.20486 C -0.1224 0.20417 -0.12318 0.20394 -0.12396 0.20347 C -0.12995 0.19792 -0.12279 0.20278 -0.12865 0.19931 C -0.12943 0.19746 -0.12995 0.19514 -0.13099 0.19375 C -0.13164 0.19259 -0.13269 0.19306 -0.13334 0.19236 C -0.13399 0.19121 -0.13425 0.18935 -0.1349 0.1882 C -0.13724 0.1838 -0.13763 0.18403 -0.14037 0.18264 C -0.14141 0.18125 -0.14258 0.18009 -0.14349 0.17847 C -0.14701 0.17199 -0.14675 0.16412 -0.15365 0.16181 C -0.15495 0.16134 -0.15625 0.16065 -0.15756 0.16042 C -0.16068 0.15926 -0.16993 0.15579 -0.16693 0.15764 L -0.16459 0.15903 C -0.16381 0.15949 -0.16289 0.15949 -0.16224 0.16042 C -0.16146 0.16134 -0.16081 0.1625 -0.1599 0.1632 C -0.1586 0.16389 -0.1573 0.16389 -0.15599 0.16458 C -0.15222 0.16597 -0.15039 0.1669 -0.14662 0.17153 C -0.14584 0.17246 -0.14506 0.17361 -0.14427 0.17431 C -0.14271 0.17546 -0.13959 0.17708 -0.13959 0.17732 C -0.12787 0.19259 -0.14388 0.17083 -0.13412 0.18542 C -0.12891 0.19306 -0.13451 0.18033 -0.12552 0.19653 C -0.12474 0.19792 -0.12409 0.19954 -0.12318 0.2007 C -0.12175 0.20208 -0.12006 0.20255 -0.11849 0.20347 C -0.11563 0.20486 -0.11342 0.20509 -0.11068 0.20764 L -0.10443 0.2132 C -0.10248 0.21482 -0.10105 0.21644 -0.09896 0.21736 C -0.0974 0.21783 -0.09584 0.21806 -0.09427 0.21875 C -0.09323 0.21898 -0.09219 0.21968 -0.09115 0.22014 C -0.08516 0.21968 -0.07904 0.21968 -0.07318 0.21875 C -0.06914 0.21783 -0.06797 0.21458 -0.06459 0.21181 C -0.06055 0.2081 -0.06237 0.21343 -0.05756 0.20486 C -0.05677 0.20347 -0.05287 0.19676 -0.05287 0.19514 C -0.05287 0.19352 -0.05443 0.1956 -0.05521 0.19653 C -0.05677 0.19815 -0.05834 0.2 -0.0599 0.20208 C -0.06615 0.21042 -0.06016 0.20324 -0.06537 0.20764 C -0.07565 0.21597 -0.06967 0.2132 -0.07709 0.21597 C -0.08594 0.21551 -0.0948 0.21528 -0.10365 0.21458 C -0.10443 0.21435 -0.10521 0.21366 -0.10599 0.2132 C -0.10677 0.21227 -0.10756 0.21134 -0.10834 0.21042 C -0.1125 0.20509 -0.11003 0.20741 -0.11302 0.20486 " pathEditMode="relative" rAng="0" ptsTypes="AAAAAAAAAAAAAAAAAAAAAAAAAAAAAAAAAAAAAAAAAAAAAAAAAAAAAAAAAAAAA">
                                      <p:cBhvr>
                                        <p:cTn id="6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2" y="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 0.04653 L -0.0293 0.04676 C -0.02956 0.05533 -0.02969 0.06412 -0.03008 0.07292 C -0.03021 0.07431 -0.03073 0.07546 -0.03086 0.07708 C -0.03125 0.08056 -0.03138 0.08449 -0.03164 0.0882 C -0.0319 0.09051 -0.0323 0.09259 -0.03243 0.09514 C -0.03282 0.09815 -0.03295 0.10162 -0.03321 0.10486 C -0.03347 0.10625 -0.03386 0.10741 -0.03399 0.10903 C -0.03438 0.11065 -0.03464 0.1125 -0.03477 0.11458 C -0.03516 0.11713 -0.03529 0.12014 -0.03555 0.12292 C -0.03711 0.13588 -0.03568 0.12199 -0.03711 0.13264 C -0.0375 0.13519 -0.03815 0.14213 -0.03868 0.14514 C -0.0392 0.14699 -0.03985 0.14861 -0.04024 0.1507 C -0.04414 0.16783 -0.03972 0.15139 -0.04336 0.16458 C -0.04362 0.1669 -0.04375 0.16921 -0.04414 0.17153 C -0.04454 0.17292 -0.04532 0.17408 -0.04571 0.1757 C -0.0461 0.17685 -0.04623 0.17847 -0.04649 0.17986 C -0.04701 0.18125 -0.04766 0.18241 -0.04805 0.18403 C -0.0487 0.18565 -0.04896 0.18773 -0.04961 0.18958 C -0.05026 0.19097 -0.05131 0.19213 -0.05196 0.19375 C -0.05261 0.19491 -0.05287 0.19676 -0.05352 0.19792 C -0.05769 0.20324 -0.06133 0.20671 -0.06602 0.20903 C -0.06706 0.20949 -0.0681 0.20996 -0.06914 0.21042 C -0.07149 0.21088 -0.07383 0.21134 -0.07618 0.21181 C -0.07696 0.21227 -0.07774 0.21273 -0.07852 0.2132 C -0.08112 0.21412 -0.08633 0.21597 -0.08633 0.21621 C -0.09206 0.21551 -0.09792 0.21574 -0.10352 0.21458 C -0.10469 0.21412 -0.1056 0.2125 -0.10664 0.21181 C -0.11146 0.2081 -0.10651 0.2132 -0.11289 0.20764 C -0.11836 0.20278 -0.11172 0.20602 -0.11914 0.20347 C -0.12019 0.20255 -0.12123 0.20139 -0.12227 0.2007 C -0.12565 0.19792 -0.12409 0.2007 -0.12774 0.19653 C -0.12956 0.19445 -0.1319 0.19097 -0.13321 0.1882 C -0.13568 0.1831 -0.13399 0.18426 -0.13711 0.17986 C -0.13868 0.17778 -0.14024 0.17616 -0.1418 0.17431 C -0.14258 0.17338 -0.14336 0.17222 -0.14414 0.17153 C -0.14519 0.1706 -0.14636 0.16968 -0.14727 0.16875 C -0.14818 0.16783 -0.14883 0.16667 -0.14961 0.16597 C -0.15092 0.16482 -0.15404 0.16366 -0.15508 0.1632 C -0.15599 0.16273 -0.15677 0.16227 -0.15743 0.16181 C -0.1586 0.16088 -0.15951 0.15949 -0.16055 0.15903 C -0.16185 0.1581 -0.16315 0.15787 -0.16446 0.15764 C -0.17331 0.15602 -0.17409 0.15625 -0.18086 0.15625 " pathEditMode="relative" rAng="0" ptsTypes="AAAAAAAAAAAAAAAAAAAAAAAAAAAAAAAAAAAAAAAAAAA">
                                      <p:cBhvr>
                                        <p:cTn id="7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78" y="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1" grpId="0" animBg="1"/>
      <p:bldP spid="22" grpId="0" animBg="1"/>
      <p:bldP spid="22" grpId="1" animBg="1"/>
      <p:bldP spid="22" grpId="2" animBg="1"/>
      <p:bldP spid="22" grpId="3" animBg="1"/>
      <p:bldP spid="2" grpId="0"/>
      <p:bldP spid="4" grpId="0"/>
      <p:bldP spid="14" grpId="0"/>
      <p:bldP spid="15" grpId="0"/>
      <p:bldP spid="17" grpId="0" animBg="1"/>
      <p:bldP spid="18" grpId="0" animBg="1"/>
      <p:bldP spid="20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AF8DD6-2942-68A4-A422-B2FF7D4BA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23" y="2168193"/>
            <a:ext cx="4554333" cy="29264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8ACDC4-C0CB-C054-D9C3-CF17C9D66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680" y="2164419"/>
            <a:ext cx="4325829" cy="2883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44449A-C42D-C39B-95CB-F1903DDBC504}"/>
              </a:ext>
            </a:extLst>
          </p:cNvPr>
          <p:cNvSpPr txBox="1"/>
          <p:nvPr/>
        </p:nvSpPr>
        <p:spPr>
          <a:xfrm>
            <a:off x="1" y="0"/>
            <a:ext cx="3528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Polynomial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EB0B38-F252-9CFB-95C2-2CFE6B4760BB}"/>
                  </a:ext>
                </a:extLst>
              </p:cNvPr>
              <p:cNvSpPr txBox="1"/>
              <p:nvPr/>
            </p:nvSpPr>
            <p:spPr>
              <a:xfrm>
                <a:off x="7088734" y="2443070"/>
                <a:ext cx="81136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l-GR" sz="1400" b="0" i="1" smtClean="0">
                          <a:latin typeface="Cambria Math" panose="02040503050406030204" pitchFamily="18" charset="0"/>
                        </a:rPr>
                        <m:t>=0.4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EB0B38-F252-9CFB-95C2-2CFE6B476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8734" y="2443070"/>
                <a:ext cx="811366" cy="215444"/>
              </a:xfrm>
              <a:prstGeom prst="rect">
                <a:avLst/>
              </a:prstGeom>
              <a:blipFill>
                <a:blip r:embed="rId5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AC6F3219-241E-F43F-F447-0CB3F660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0523BA6-4FCC-EF41-A338-F749E1598784}"/>
                  </a:ext>
                </a:extLst>
              </p:cNvPr>
              <p:cNvSpPr txBox="1"/>
              <p:nvPr/>
            </p:nvSpPr>
            <p:spPr>
              <a:xfrm>
                <a:off x="301389" y="5451199"/>
                <a:ext cx="45749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Georgia" panose="02040502050405020303" pitchFamily="18" charset="0"/>
                  </a:rPr>
                  <a:t>Bigger </a:t>
                </a: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1600" dirty="0">
                    <a:latin typeface="Georgia" panose="02040502050405020303" pitchFamily="18" charset="0"/>
                  </a:rPr>
                  <a:t> means taller peak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0523BA6-4FCC-EF41-A338-F749E1598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89" y="5451199"/>
                <a:ext cx="4574937" cy="338554"/>
              </a:xfrm>
              <a:prstGeom prst="rect">
                <a:avLst/>
              </a:prstGeom>
              <a:blipFill>
                <a:blip r:embed="rId6"/>
                <a:stretch>
                  <a:fillRect l="-533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14684FE-8B72-ACA1-21E2-2A038B165030}"/>
                  </a:ext>
                </a:extLst>
              </p:cNvPr>
              <p:cNvSpPr txBox="1"/>
              <p:nvPr/>
            </p:nvSpPr>
            <p:spPr>
              <a:xfrm>
                <a:off x="6004877" y="5435810"/>
                <a:ext cx="35178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Georgia" panose="02040502050405020303" pitchFamily="18" charset="0"/>
                  </a:rPr>
                  <a:t>Larger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>
                    <a:latin typeface="Georgia" panose="02040502050405020303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1600" dirty="0">
                    <a:latin typeface="Georgia" panose="02040502050405020303" pitchFamily="18" charset="0"/>
                  </a:rPr>
                  <a:t> means sharper hill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14684FE-8B72-ACA1-21E2-2A038B165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877" y="5435810"/>
                <a:ext cx="3517813" cy="338554"/>
              </a:xfrm>
              <a:prstGeom prst="rect">
                <a:avLst/>
              </a:prstGeom>
              <a:blipFill>
                <a:blip r:embed="rId7"/>
                <a:stretch>
                  <a:fillRect l="-693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A51A509-D537-A80B-0081-421082AC98A7}"/>
              </a:ext>
            </a:extLst>
          </p:cNvPr>
          <p:cNvSpPr txBox="1"/>
          <p:nvPr/>
        </p:nvSpPr>
        <p:spPr>
          <a:xfrm>
            <a:off x="301388" y="6095338"/>
            <a:ext cx="4574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[Heeck, Rajaraman, Riley, Verhaaren,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FMono-Regular"/>
              </a:rPr>
              <a:t> 2021, “Understanding Q-Balls Beyond the Thin-Wall Limit”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082ABB5-5D0F-D9EA-0980-D7FE338519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237" y="1082396"/>
            <a:ext cx="4461505" cy="523220"/>
          </a:xfrm>
          <a:prstGeom prst="rect">
            <a:avLst/>
          </a:prstGeom>
          <a:ln>
            <a:noFill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284AC82-2074-7F30-6942-B4A0C957A707}"/>
              </a:ext>
            </a:extLst>
          </p:cNvPr>
          <p:cNvSpPr txBox="1"/>
          <p:nvPr/>
        </p:nvSpPr>
        <p:spPr>
          <a:xfrm>
            <a:off x="388383" y="608499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Physical potential:</a:t>
            </a:r>
            <a:r>
              <a:rPr lang="el-GR" dirty="0">
                <a:latin typeface="Georgia" panose="02040502050405020303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9A7EFE-0B61-B004-7D3F-BCDCA9E1FEF5}"/>
              </a:ext>
            </a:extLst>
          </p:cNvPr>
          <p:cNvSpPr txBox="1"/>
          <p:nvPr/>
        </p:nvSpPr>
        <p:spPr>
          <a:xfrm>
            <a:off x="6004878" y="608499"/>
            <a:ext cx="223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Effective potential:</a:t>
            </a:r>
            <a:r>
              <a:rPr lang="el-GR" dirty="0">
                <a:latin typeface="Georgia" panose="02040502050405020303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2D30492-342D-53DA-C1E3-BBE8CAA04E1B}"/>
                  </a:ext>
                </a:extLst>
              </p:cNvPr>
              <p:cNvSpPr txBox="1"/>
              <p:nvPr/>
            </p:nvSpPr>
            <p:spPr>
              <a:xfrm>
                <a:off x="2148064" y="1896596"/>
                <a:ext cx="1805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2D30492-342D-53DA-C1E3-BBE8CAA04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8064" y="1896596"/>
                <a:ext cx="1805494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5F44DC6-B56F-3BBB-F862-D8FF73A24D11}"/>
                  </a:ext>
                </a:extLst>
              </p:cNvPr>
              <p:cNvSpPr txBox="1"/>
              <p:nvPr/>
            </p:nvSpPr>
            <p:spPr>
              <a:xfrm>
                <a:off x="7902818" y="1906677"/>
                <a:ext cx="19497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>
                    <a:latin typeface="Georgia" panose="02040502050405020303" pitchFamily="18" charset="0"/>
                  </a:rPr>
                  <a:t>Arbitrary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en-US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5F44DC6-B56F-3BBB-F862-D8FF73A24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818" y="1906677"/>
                <a:ext cx="1949765" cy="369332"/>
              </a:xfrm>
              <a:prstGeom prst="rect">
                <a:avLst/>
              </a:prstGeom>
              <a:blipFill>
                <a:blip r:embed="rId10"/>
                <a:stretch>
                  <a:fillRect l="-25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8EE2156E-5287-3016-D285-2443EB9200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5923" y="931664"/>
            <a:ext cx="2856988" cy="7366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FA24C5-34D0-1642-56D0-10DED488113F}"/>
                  </a:ext>
                </a:extLst>
              </p:cNvPr>
              <p:cNvSpPr txBox="1"/>
              <p:nvPr/>
            </p:nvSpPr>
            <p:spPr>
              <a:xfrm>
                <a:off x="3213429" y="654665"/>
                <a:ext cx="10469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FA24C5-34D0-1642-56D0-10DED4881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3429" y="654665"/>
                <a:ext cx="1046953" cy="276999"/>
              </a:xfrm>
              <a:prstGeom prst="rect">
                <a:avLst/>
              </a:prstGeom>
              <a:blipFill>
                <a:blip r:embed="rId12"/>
                <a:stretch>
                  <a:fillRect l="-4651" r="-4070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8EFF365-2A6F-900B-BC08-00AF5E847F60}"/>
              </a:ext>
            </a:extLst>
          </p:cNvPr>
          <p:cNvSpPr/>
          <p:nvPr/>
        </p:nvSpPr>
        <p:spPr>
          <a:xfrm>
            <a:off x="470237" y="1896596"/>
            <a:ext cx="4734734" cy="3286780"/>
          </a:xfrm>
          <a:prstGeom prst="roundRect">
            <a:avLst>
              <a:gd name="adj" fmla="val 5960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0FBD648-3F98-CB71-B4B7-8EA962C83E69}"/>
                  </a:ext>
                </a:extLst>
              </p:cNvPr>
              <p:cNvSpPr txBox="1"/>
              <p:nvPr/>
            </p:nvSpPr>
            <p:spPr>
              <a:xfrm>
                <a:off x="301389" y="5758976"/>
                <a:ext cx="457493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1600" dirty="0">
                    <a:latin typeface="Georgia" panose="02040502050405020303" pitchFamily="18" charset="0"/>
                  </a:rPr>
                  <a:t> leads to the thin-wall limit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0FBD648-3F98-CB71-B4B7-8EA962C83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89" y="5758976"/>
                <a:ext cx="4574937" cy="338554"/>
              </a:xfrm>
              <a:prstGeom prst="rect">
                <a:avLst/>
              </a:prstGeom>
              <a:blipFill>
                <a:blip r:embed="rId13"/>
                <a:stretch>
                  <a:fillRect l="-533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9BC4F4-BEAB-DBED-6F38-ECE54ED74164}"/>
              </a:ext>
            </a:extLst>
          </p:cNvPr>
          <p:cNvSpPr/>
          <p:nvPr/>
        </p:nvSpPr>
        <p:spPr>
          <a:xfrm>
            <a:off x="6069108" y="1889636"/>
            <a:ext cx="4734734" cy="3293740"/>
          </a:xfrm>
          <a:prstGeom prst="roundRect">
            <a:avLst>
              <a:gd name="adj" fmla="val 5960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D9495A-476C-5593-741B-789CC340E4A6}"/>
                  </a:ext>
                </a:extLst>
              </p:cNvPr>
              <p:cNvSpPr txBox="1"/>
              <p:nvPr/>
            </p:nvSpPr>
            <p:spPr>
              <a:xfrm>
                <a:off x="6004877" y="5756124"/>
                <a:ext cx="328690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>
                    <a:latin typeface="Georgia" panose="02040502050405020303" pitchFamily="18" charset="0"/>
                  </a:rPr>
                  <a:t> is more significant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4D9495A-476C-5593-741B-789CC340E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877" y="5756124"/>
                <a:ext cx="3286905" cy="338554"/>
              </a:xfrm>
              <a:prstGeom prst="rect">
                <a:avLst/>
              </a:prstGeom>
              <a:blipFill>
                <a:blip r:embed="rId14"/>
                <a:stretch>
                  <a:fillRect l="-74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302F6AED-EB94-183C-9BEB-0A8D8746C51A}"/>
              </a:ext>
            </a:extLst>
          </p:cNvPr>
          <p:cNvSpPr txBox="1"/>
          <p:nvPr/>
        </p:nvSpPr>
        <p:spPr>
          <a:xfrm>
            <a:off x="6004877" y="6049172"/>
            <a:ext cx="3873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[Heeck, Sokhashvili, Phys. Rev. D 107 (2023)]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29B97C-A976-321E-65AE-94D6E3D5160B}"/>
              </a:ext>
            </a:extLst>
          </p:cNvPr>
          <p:cNvSpPr/>
          <p:nvPr/>
        </p:nvSpPr>
        <p:spPr>
          <a:xfrm>
            <a:off x="3142521" y="606377"/>
            <a:ext cx="1188768" cy="369332"/>
          </a:xfrm>
          <a:prstGeom prst="roundRect">
            <a:avLst>
              <a:gd name="adj" fmla="val 18833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4566F07-B595-4CF9-05D5-AB2FA359C3AB}"/>
              </a:ext>
            </a:extLst>
          </p:cNvPr>
          <p:cNvCxnSpPr/>
          <p:nvPr/>
        </p:nvCxnSpPr>
        <p:spPr>
          <a:xfrm>
            <a:off x="0" y="1761260"/>
            <a:ext cx="12192000" cy="0"/>
          </a:xfrm>
          <a:prstGeom prst="line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6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0"/>
      <p:bldP spid="35" grpId="0"/>
      <p:bldP spid="15" grpId="0" animBg="1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797B374-6465-5DD7-FFA2-3DC8A55DBDB6}"/>
                  </a:ext>
                </a:extLst>
              </p:cNvPr>
              <p:cNvSpPr txBox="1"/>
              <p:nvPr/>
            </p:nvSpPr>
            <p:spPr>
              <a:xfrm>
                <a:off x="0" y="-1"/>
                <a:ext cx="63280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Georgia" panose="02040502050405020303" pitchFamily="18" charset="0"/>
                  </a:rPr>
                  <a:t>Coleman’s Thin-Wall Limit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2800" b="0" i="1" dirty="0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l-GR" sz="2800" b="0" i="1" dirty="0" smtClean="0">
                        <a:latin typeface="Cambria Math" panose="02040503050406030204" pitchFamily="18" charset="0"/>
                      </a:rPr>
                      <m:t>≪1)</m:t>
                    </m:r>
                  </m:oMath>
                </a14:m>
                <a:r>
                  <a:rPr lang="en-US" sz="2800" dirty="0">
                    <a:latin typeface="Georgia" panose="02040502050405020303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797B374-6465-5DD7-FFA2-3DC8A55DBD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"/>
                <a:ext cx="6328021" cy="523220"/>
              </a:xfrm>
              <a:prstGeom prst="rect">
                <a:avLst/>
              </a:prstGeom>
              <a:blipFill>
                <a:blip r:embed="rId3"/>
                <a:stretch>
                  <a:fillRect l="-1927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3643F67-038C-EA63-366F-8C5517363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5824" y="1177672"/>
            <a:ext cx="2272004" cy="6787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9F84C6-FC8E-5FF5-C8E4-FE74656B8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536" y="1839396"/>
            <a:ext cx="2999578" cy="80706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64881E-5821-D757-F769-DF658C0B0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1846" y="3869310"/>
            <a:ext cx="3648275" cy="750686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59912C5-D6F7-50F7-0146-8C2431C15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A18EE-33E1-ED5E-8913-9B8B428EB0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5824" y="562144"/>
            <a:ext cx="3161614" cy="5670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F72C61-8D8B-26F4-6D8C-53F9CD73DAF5}"/>
              </a:ext>
            </a:extLst>
          </p:cNvPr>
          <p:cNvSpPr txBox="1"/>
          <p:nvPr/>
        </p:nvSpPr>
        <p:spPr>
          <a:xfrm>
            <a:off x="-2" y="60778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Equation of motion: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12ABE-857E-0F8A-AA2E-532CA5F8D75A}"/>
              </a:ext>
            </a:extLst>
          </p:cNvPr>
          <p:cNvSpPr txBox="1"/>
          <p:nvPr/>
        </p:nvSpPr>
        <p:spPr>
          <a:xfrm>
            <a:off x="-1" y="1303710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Energy conservation: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D4470B-2DAA-1ED1-A4E0-8F510017AC65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3886200" y="562144"/>
            <a:ext cx="700431" cy="56707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0A8595F-97A1-025B-D79F-EBBCADEDC076}"/>
              </a:ext>
            </a:extLst>
          </p:cNvPr>
          <p:cNvCxnSpPr>
            <a:cxnSpLocks/>
          </p:cNvCxnSpPr>
          <p:nvPr/>
        </p:nvCxnSpPr>
        <p:spPr>
          <a:xfrm>
            <a:off x="5705475" y="566253"/>
            <a:ext cx="0" cy="5629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53AC3CC-C83F-7181-542B-55660BA33F42}"/>
              </a:ext>
            </a:extLst>
          </p:cNvPr>
          <p:cNvSpPr/>
          <p:nvPr/>
        </p:nvSpPr>
        <p:spPr>
          <a:xfrm>
            <a:off x="5772150" y="711994"/>
            <a:ext cx="354806" cy="23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5B428F4-8AC8-EF5E-71B1-3B6A9469BA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5959459" y="711994"/>
            <a:ext cx="446031" cy="2979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F6C6224-4B4A-42EF-E49F-5105C3A5DC93}"/>
                  </a:ext>
                </a:extLst>
              </p:cNvPr>
              <p:cNvSpPr txBox="1"/>
              <p:nvPr/>
            </p:nvSpPr>
            <p:spPr>
              <a:xfrm>
                <a:off x="5720513" y="979407"/>
                <a:ext cx="37548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1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l-GR" sz="11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F6C6224-4B4A-42EF-E49F-5105C3A5D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513" y="979407"/>
                <a:ext cx="375487" cy="169277"/>
              </a:xfrm>
              <a:prstGeom prst="rect">
                <a:avLst/>
              </a:prstGeom>
              <a:blipFill>
                <a:blip r:embed="rId10"/>
                <a:stretch>
                  <a:fillRect l="-4839" r="-806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BF52A9B-0233-EAF4-DDBE-4CB085459821}"/>
              </a:ext>
            </a:extLst>
          </p:cNvPr>
          <p:cNvSpPr txBox="1"/>
          <p:nvPr/>
        </p:nvSpPr>
        <p:spPr>
          <a:xfrm>
            <a:off x="-2" y="199963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Profile solution: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CD518B-92AE-44D4-F2E1-065740BDBD27}"/>
              </a:ext>
            </a:extLst>
          </p:cNvPr>
          <p:cNvSpPr txBox="1"/>
          <p:nvPr/>
        </p:nvSpPr>
        <p:spPr>
          <a:xfrm>
            <a:off x="0" y="2685078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Equidistant exponents: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709521C-BBAB-DEB8-03C4-A37D346784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05825" y="3307339"/>
            <a:ext cx="3161613" cy="370776"/>
          </a:xfrm>
          <a:prstGeom prst="rect">
            <a:avLst/>
          </a:prstGeom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A8B7B47-252A-5328-E16D-D0248B09EF02}"/>
              </a:ext>
            </a:extLst>
          </p:cNvPr>
          <p:cNvSpPr txBox="1"/>
          <p:nvPr/>
        </p:nvSpPr>
        <p:spPr>
          <a:xfrm>
            <a:off x="-2" y="3277194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Original potential: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6EB729-54F9-DE8E-633F-C22A2E270498}"/>
              </a:ext>
            </a:extLst>
          </p:cNvPr>
          <p:cNvGrpSpPr/>
          <p:nvPr/>
        </p:nvGrpSpPr>
        <p:grpSpPr>
          <a:xfrm>
            <a:off x="6871493" y="562144"/>
            <a:ext cx="5320507" cy="2184062"/>
            <a:chOff x="6871493" y="562144"/>
            <a:chExt cx="5320507" cy="2184062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784AF1C-7121-BD23-2711-4152FFE04068}"/>
                </a:ext>
              </a:extLst>
            </p:cNvPr>
            <p:cNvGrpSpPr/>
            <p:nvPr/>
          </p:nvGrpSpPr>
          <p:grpSpPr>
            <a:xfrm>
              <a:off x="6871493" y="562144"/>
              <a:ext cx="5320507" cy="2074592"/>
              <a:chOff x="6313695" y="4250664"/>
              <a:chExt cx="5320507" cy="2074592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6FD870-CC38-8EF1-D635-95C9A468B1C8}"/>
                  </a:ext>
                </a:extLst>
              </p:cNvPr>
              <p:cNvSpPr/>
              <p:nvPr/>
            </p:nvSpPr>
            <p:spPr>
              <a:xfrm>
                <a:off x="7038975" y="4819650"/>
                <a:ext cx="4305300" cy="1505606"/>
              </a:xfrm>
              <a:custGeom>
                <a:avLst/>
                <a:gdLst>
                  <a:gd name="connsiteX0" fmla="*/ 0 w 4305300"/>
                  <a:gd name="connsiteY0" fmla="*/ 381000 h 1152525"/>
                  <a:gd name="connsiteX1" fmla="*/ 57150 w 4305300"/>
                  <a:gd name="connsiteY1" fmla="*/ 314325 h 1152525"/>
                  <a:gd name="connsiteX2" fmla="*/ 114300 w 4305300"/>
                  <a:gd name="connsiteY2" fmla="*/ 266700 h 1152525"/>
                  <a:gd name="connsiteX3" fmla="*/ 123825 w 4305300"/>
                  <a:gd name="connsiteY3" fmla="*/ 238125 h 1152525"/>
                  <a:gd name="connsiteX4" fmla="*/ 161925 w 4305300"/>
                  <a:gd name="connsiteY4" fmla="*/ 228600 h 1152525"/>
                  <a:gd name="connsiteX5" fmla="*/ 200025 w 4305300"/>
                  <a:gd name="connsiteY5" fmla="*/ 200025 h 1152525"/>
                  <a:gd name="connsiteX6" fmla="*/ 228600 w 4305300"/>
                  <a:gd name="connsiteY6" fmla="*/ 190500 h 1152525"/>
                  <a:gd name="connsiteX7" fmla="*/ 257175 w 4305300"/>
                  <a:gd name="connsiteY7" fmla="*/ 171450 h 1152525"/>
                  <a:gd name="connsiteX8" fmla="*/ 333375 w 4305300"/>
                  <a:gd name="connsiteY8" fmla="*/ 152400 h 1152525"/>
                  <a:gd name="connsiteX9" fmla="*/ 590550 w 4305300"/>
                  <a:gd name="connsiteY9" fmla="*/ 161925 h 1152525"/>
                  <a:gd name="connsiteX10" fmla="*/ 619125 w 4305300"/>
                  <a:gd name="connsiteY10" fmla="*/ 171450 h 1152525"/>
                  <a:gd name="connsiteX11" fmla="*/ 657225 w 4305300"/>
                  <a:gd name="connsiteY11" fmla="*/ 180975 h 1152525"/>
                  <a:gd name="connsiteX12" fmla="*/ 685800 w 4305300"/>
                  <a:gd name="connsiteY12" fmla="*/ 190500 h 1152525"/>
                  <a:gd name="connsiteX13" fmla="*/ 723900 w 4305300"/>
                  <a:gd name="connsiteY13" fmla="*/ 200025 h 1152525"/>
                  <a:gd name="connsiteX14" fmla="*/ 800100 w 4305300"/>
                  <a:gd name="connsiteY14" fmla="*/ 238125 h 1152525"/>
                  <a:gd name="connsiteX15" fmla="*/ 857250 w 4305300"/>
                  <a:gd name="connsiteY15" fmla="*/ 295275 h 1152525"/>
                  <a:gd name="connsiteX16" fmla="*/ 895350 w 4305300"/>
                  <a:gd name="connsiteY16" fmla="*/ 323850 h 1152525"/>
                  <a:gd name="connsiteX17" fmla="*/ 923925 w 4305300"/>
                  <a:gd name="connsiteY17" fmla="*/ 352425 h 1152525"/>
                  <a:gd name="connsiteX18" fmla="*/ 952500 w 4305300"/>
                  <a:gd name="connsiteY18" fmla="*/ 371475 h 1152525"/>
                  <a:gd name="connsiteX19" fmla="*/ 981075 w 4305300"/>
                  <a:gd name="connsiteY19" fmla="*/ 400050 h 1152525"/>
                  <a:gd name="connsiteX20" fmla="*/ 1009650 w 4305300"/>
                  <a:gd name="connsiteY20" fmla="*/ 419100 h 1152525"/>
                  <a:gd name="connsiteX21" fmla="*/ 1038225 w 4305300"/>
                  <a:gd name="connsiteY21" fmla="*/ 447675 h 1152525"/>
                  <a:gd name="connsiteX22" fmla="*/ 1076325 w 4305300"/>
                  <a:gd name="connsiteY22" fmla="*/ 466725 h 1152525"/>
                  <a:gd name="connsiteX23" fmla="*/ 1104900 w 4305300"/>
                  <a:gd name="connsiteY23" fmla="*/ 485775 h 1152525"/>
                  <a:gd name="connsiteX24" fmla="*/ 1143000 w 4305300"/>
                  <a:gd name="connsiteY24" fmla="*/ 504825 h 1152525"/>
                  <a:gd name="connsiteX25" fmla="*/ 1171575 w 4305300"/>
                  <a:gd name="connsiteY25" fmla="*/ 533400 h 1152525"/>
                  <a:gd name="connsiteX26" fmla="*/ 1266825 w 4305300"/>
                  <a:gd name="connsiteY26" fmla="*/ 561975 h 1152525"/>
                  <a:gd name="connsiteX27" fmla="*/ 1295400 w 4305300"/>
                  <a:gd name="connsiteY27" fmla="*/ 581025 h 1152525"/>
                  <a:gd name="connsiteX28" fmla="*/ 1343025 w 4305300"/>
                  <a:gd name="connsiteY28" fmla="*/ 590550 h 1152525"/>
                  <a:gd name="connsiteX29" fmla="*/ 1381125 w 4305300"/>
                  <a:gd name="connsiteY29" fmla="*/ 600075 h 1152525"/>
                  <a:gd name="connsiteX30" fmla="*/ 1419225 w 4305300"/>
                  <a:gd name="connsiteY30" fmla="*/ 619125 h 1152525"/>
                  <a:gd name="connsiteX31" fmla="*/ 1524000 w 4305300"/>
                  <a:gd name="connsiteY31" fmla="*/ 638175 h 1152525"/>
                  <a:gd name="connsiteX32" fmla="*/ 1609725 w 4305300"/>
                  <a:gd name="connsiteY32" fmla="*/ 657225 h 1152525"/>
                  <a:gd name="connsiteX33" fmla="*/ 1819275 w 4305300"/>
                  <a:gd name="connsiteY33" fmla="*/ 676275 h 1152525"/>
                  <a:gd name="connsiteX34" fmla="*/ 2152650 w 4305300"/>
                  <a:gd name="connsiteY34" fmla="*/ 666750 h 1152525"/>
                  <a:gd name="connsiteX35" fmla="*/ 2238375 w 4305300"/>
                  <a:gd name="connsiteY35" fmla="*/ 638175 h 1152525"/>
                  <a:gd name="connsiteX36" fmla="*/ 2381250 w 4305300"/>
                  <a:gd name="connsiteY36" fmla="*/ 600075 h 1152525"/>
                  <a:gd name="connsiteX37" fmla="*/ 2419350 w 4305300"/>
                  <a:gd name="connsiteY37" fmla="*/ 581025 h 1152525"/>
                  <a:gd name="connsiteX38" fmla="*/ 2447925 w 4305300"/>
                  <a:gd name="connsiteY38" fmla="*/ 552450 h 1152525"/>
                  <a:gd name="connsiteX39" fmla="*/ 2486025 w 4305300"/>
                  <a:gd name="connsiteY39" fmla="*/ 542925 h 1152525"/>
                  <a:gd name="connsiteX40" fmla="*/ 2524125 w 4305300"/>
                  <a:gd name="connsiteY40" fmla="*/ 523875 h 1152525"/>
                  <a:gd name="connsiteX41" fmla="*/ 2590800 w 4305300"/>
                  <a:gd name="connsiteY41" fmla="*/ 476250 h 1152525"/>
                  <a:gd name="connsiteX42" fmla="*/ 2619375 w 4305300"/>
                  <a:gd name="connsiteY42" fmla="*/ 466725 h 1152525"/>
                  <a:gd name="connsiteX43" fmla="*/ 2676525 w 4305300"/>
                  <a:gd name="connsiteY43" fmla="*/ 409575 h 1152525"/>
                  <a:gd name="connsiteX44" fmla="*/ 2752725 w 4305300"/>
                  <a:gd name="connsiteY44" fmla="*/ 361950 h 1152525"/>
                  <a:gd name="connsiteX45" fmla="*/ 2800350 w 4305300"/>
                  <a:gd name="connsiteY45" fmla="*/ 314325 h 1152525"/>
                  <a:gd name="connsiteX46" fmla="*/ 2886075 w 4305300"/>
                  <a:gd name="connsiteY46" fmla="*/ 219075 h 1152525"/>
                  <a:gd name="connsiteX47" fmla="*/ 2952750 w 4305300"/>
                  <a:gd name="connsiteY47" fmla="*/ 180975 h 1152525"/>
                  <a:gd name="connsiteX48" fmla="*/ 2971800 w 4305300"/>
                  <a:gd name="connsiteY48" fmla="*/ 152400 h 1152525"/>
                  <a:gd name="connsiteX49" fmla="*/ 3009900 w 4305300"/>
                  <a:gd name="connsiteY49" fmla="*/ 123825 h 1152525"/>
                  <a:gd name="connsiteX50" fmla="*/ 3038475 w 4305300"/>
                  <a:gd name="connsiteY50" fmla="*/ 104775 h 1152525"/>
                  <a:gd name="connsiteX51" fmla="*/ 3105150 w 4305300"/>
                  <a:gd name="connsiteY51" fmla="*/ 57150 h 1152525"/>
                  <a:gd name="connsiteX52" fmla="*/ 3190875 w 4305300"/>
                  <a:gd name="connsiteY52" fmla="*/ 9525 h 1152525"/>
                  <a:gd name="connsiteX53" fmla="*/ 3238500 w 4305300"/>
                  <a:gd name="connsiteY53" fmla="*/ 0 h 1152525"/>
                  <a:gd name="connsiteX54" fmla="*/ 3476625 w 4305300"/>
                  <a:gd name="connsiteY54" fmla="*/ 28575 h 1152525"/>
                  <a:gd name="connsiteX55" fmla="*/ 3533775 w 4305300"/>
                  <a:gd name="connsiteY55" fmla="*/ 57150 h 1152525"/>
                  <a:gd name="connsiteX56" fmla="*/ 3581400 w 4305300"/>
                  <a:gd name="connsiteY56" fmla="*/ 85725 h 1152525"/>
                  <a:gd name="connsiteX57" fmla="*/ 3619500 w 4305300"/>
                  <a:gd name="connsiteY57" fmla="*/ 104775 h 1152525"/>
                  <a:gd name="connsiteX58" fmla="*/ 3676650 w 4305300"/>
                  <a:gd name="connsiteY58" fmla="*/ 152400 h 1152525"/>
                  <a:gd name="connsiteX59" fmla="*/ 3705225 w 4305300"/>
                  <a:gd name="connsiteY59" fmla="*/ 161925 h 1152525"/>
                  <a:gd name="connsiteX60" fmla="*/ 3752850 w 4305300"/>
                  <a:gd name="connsiteY60" fmla="*/ 200025 h 1152525"/>
                  <a:gd name="connsiteX61" fmla="*/ 3781425 w 4305300"/>
                  <a:gd name="connsiteY61" fmla="*/ 219075 h 1152525"/>
                  <a:gd name="connsiteX62" fmla="*/ 3819525 w 4305300"/>
                  <a:gd name="connsiteY62" fmla="*/ 257175 h 1152525"/>
                  <a:gd name="connsiteX63" fmla="*/ 3895725 w 4305300"/>
                  <a:gd name="connsiteY63" fmla="*/ 314325 h 1152525"/>
                  <a:gd name="connsiteX64" fmla="*/ 3905250 w 4305300"/>
                  <a:gd name="connsiteY64" fmla="*/ 342900 h 1152525"/>
                  <a:gd name="connsiteX65" fmla="*/ 3933825 w 4305300"/>
                  <a:gd name="connsiteY65" fmla="*/ 352425 h 1152525"/>
                  <a:gd name="connsiteX66" fmla="*/ 3962400 w 4305300"/>
                  <a:gd name="connsiteY66" fmla="*/ 381000 h 1152525"/>
                  <a:gd name="connsiteX67" fmla="*/ 3990975 w 4305300"/>
                  <a:gd name="connsiteY67" fmla="*/ 438150 h 1152525"/>
                  <a:gd name="connsiteX68" fmla="*/ 4010025 w 4305300"/>
                  <a:gd name="connsiteY68" fmla="*/ 466725 h 1152525"/>
                  <a:gd name="connsiteX69" fmla="*/ 4019550 w 4305300"/>
                  <a:gd name="connsiteY69" fmla="*/ 495300 h 1152525"/>
                  <a:gd name="connsiteX70" fmla="*/ 4076700 w 4305300"/>
                  <a:gd name="connsiteY70" fmla="*/ 581025 h 1152525"/>
                  <a:gd name="connsiteX71" fmla="*/ 4124325 w 4305300"/>
                  <a:gd name="connsiteY71" fmla="*/ 666750 h 1152525"/>
                  <a:gd name="connsiteX72" fmla="*/ 4133850 w 4305300"/>
                  <a:gd name="connsiteY72" fmla="*/ 695325 h 1152525"/>
                  <a:gd name="connsiteX73" fmla="*/ 4171950 w 4305300"/>
                  <a:gd name="connsiteY73" fmla="*/ 771525 h 1152525"/>
                  <a:gd name="connsiteX74" fmla="*/ 4181475 w 4305300"/>
                  <a:gd name="connsiteY74" fmla="*/ 819150 h 1152525"/>
                  <a:gd name="connsiteX75" fmla="*/ 4219575 w 4305300"/>
                  <a:gd name="connsiteY75" fmla="*/ 885825 h 1152525"/>
                  <a:gd name="connsiteX76" fmla="*/ 4238625 w 4305300"/>
                  <a:gd name="connsiteY76" fmla="*/ 971550 h 1152525"/>
                  <a:gd name="connsiteX77" fmla="*/ 4257675 w 4305300"/>
                  <a:gd name="connsiteY77" fmla="*/ 1009650 h 1152525"/>
                  <a:gd name="connsiteX78" fmla="*/ 4286250 w 4305300"/>
                  <a:gd name="connsiteY78" fmla="*/ 1076325 h 1152525"/>
                  <a:gd name="connsiteX79" fmla="*/ 4305300 w 4305300"/>
                  <a:gd name="connsiteY79" fmla="*/ 1152525 h 11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4305300" h="1152525">
                    <a:moveTo>
                      <a:pt x="0" y="381000"/>
                    </a:moveTo>
                    <a:cubicBezTo>
                      <a:pt x="70026" y="264289"/>
                      <a:pt x="-8818" y="380293"/>
                      <a:pt x="57150" y="314325"/>
                    </a:cubicBezTo>
                    <a:cubicBezTo>
                      <a:pt x="111002" y="260473"/>
                      <a:pt x="32563" y="307568"/>
                      <a:pt x="114300" y="266700"/>
                    </a:cubicBezTo>
                    <a:cubicBezTo>
                      <a:pt x="117475" y="257175"/>
                      <a:pt x="115985" y="244397"/>
                      <a:pt x="123825" y="238125"/>
                    </a:cubicBezTo>
                    <a:cubicBezTo>
                      <a:pt x="134047" y="229947"/>
                      <a:pt x="150216" y="234454"/>
                      <a:pt x="161925" y="228600"/>
                    </a:cubicBezTo>
                    <a:cubicBezTo>
                      <a:pt x="176124" y="221500"/>
                      <a:pt x="186242" y="207901"/>
                      <a:pt x="200025" y="200025"/>
                    </a:cubicBezTo>
                    <a:cubicBezTo>
                      <a:pt x="208742" y="195044"/>
                      <a:pt x="219620" y="194990"/>
                      <a:pt x="228600" y="190500"/>
                    </a:cubicBezTo>
                    <a:cubicBezTo>
                      <a:pt x="238839" y="185380"/>
                      <a:pt x="246417" y="175362"/>
                      <a:pt x="257175" y="171450"/>
                    </a:cubicBezTo>
                    <a:cubicBezTo>
                      <a:pt x="281780" y="162503"/>
                      <a:pt x="333375" y="152400"/>
                      <a:pt x="333375" y="152400"/>
                    </a:cubicBezTo>
                    <a:cubicBezTo>
                      <a:pt x="419100" y="155575"/>
                      <a:pt x="504956" y="156219"/>
                      <a:pt x="590550" y="161925"/>
                    </a:cubicBezTo>
                    <a:cubicBezTo>
                      <a:pt x="600568" y="162593"/>
                      <a:pt x="609471" y="168692"/>
                      <a:pt x="619125" y="171450"/>
                    </a:cubicBezTo>
                    <a:cubicBezTo>
                      <a:pt x="631712" y="175046"/>
                      <a:pt x="644638" y="177379"/>
                      <a:pt x="657225" y="180975"/>
                    </a:cubicBezTo>
                    <a:cubicBezTo>
                      <a:pt x="666879" y="183733"/>
                      <a:pt x="676146" y="187742"/>
                      <a:pt x="685800" y="190500"/>
                    </a:cubicBezTo>
                    <a:cubicBezTo>
                      <a:pt x="698387" y="194096"/>
                      <a:pt x="711816" y="194990"/>
                      <a:pt x="723900" y="200025"/>
                    </a:cubicBezTo>
                    <a:cubicBezTo>
                      <a:pt x="750114" y="210947"/>
                      <a:pt x="776471" y="222373"/>
                      <a:pt x="800100" y="238125"/>
                    </a:cubicBezTo>
                    <a:cubicBezTo>
                      <a:pt x="867443" y="283020"/>
                      <a:pt x="786363" y="224388"/>
                      <a:pt x="857250" y="295275"/>
                    </a:cubicBezTo>
                    <a:cubicBezTo>
                      <a:pt x="868475" y="306500"/>
                      <a:pt x="883297" y="313519"/>
                      <a:pt x="895350" y="323850"/>
                    </a:cubicBezTo>
                    <a:cubicBezTo>
                      <a:pt x="905577" y="332616"/>
                      <a:pt x="913577" y="343801"/>
                      <a:pt x="923925" y="352425"/>
                    </a:cubicBezTo>
                    <a:cubicBezTo>
                      <a:pt x="932719" y="359754"/>
                      <a:pt x="943706" y="364146"/>
                      <a:pt x="952500" y="371475"/>
                    </a:cubicBezTo>
                    <a:cubicBezTo>
                      <a:pt x="962848" y="380099"/>
                      <a:pt x="970727" y="391426"/>
                      <a:pt x="981075" y="400050"/>
                    </a:cubicBezTo>
                    <a:cubicBezTo>
                      <a:pt x="989869" y="407379"/>
                      <a:pt x="1000856" y="411771"/>
                      <a:pt x="1009650" y="419100"/>
                    </a:cubicBezTo>
                    <a:cubicBezTo>
                      <a:pt x="1019998" y="427724"/>
                      <a:pt x="1027264" y="439845"/>
                      <a:pt x="1038225" y="447675"/>
                    </a:cubicBezTo>
                    <a:cubicBezTo>
                      <a:pt x="1049779" y="455928"/>
                      <a:pt x="1063997" y="459680"/>
                      <a:pt x="1076325" y="466725"/>
                    </a:cubicBezTo>
                    <a:cubicBezTo>
                      <a:pt x="1086264" y="472405"/>
                      <a:pt x="1094961" y="480095"/>
                      <a:pt x="1104900" y="485775"/>
                    </a:cubicBezTo>
                    <a:cubicBezTo>
                      <a:pt x="1117228" y="492820"/>
                      <a:pt x="1131446" y="496572"/>
                      <a:pt x="1143000" y="504825"/>
                    </a:cubicBezTo>
                    <a:cubicBezTo>
                      <a:pt x="1153961" y="512655"/>
                      <a:pt x="1159800" y="526858"/>
                      <a:pt x="1171575" y="533400"/>
                    </a:cubicBezTo>
                    <a:cubicBezTo>
                      <a:pt x="1190548" y="543941"/>
                      <a:pt x="1242228" y="555826"/>
                      <a:pt x="1266825" y="561975"/>
                    </a:cubicBezTo>
                    <a:cubicBezTo>
                      <a:pt x="1276350" y="568325"/>
                      <a:pt x="1284681" y="577005"/>
                      <a:pt x="1295400" y="581025"/>
                    </a:cubicBezTo>
                    <a:cubicBezTo>
                      <a:pt x="1310559" y="586709"/>
                      <a:pt x="1327221" y="587038"/>
                      <a:pt x="1343025" y="590550"/>
                    </a:cubicBezTo>
                    <a:cubicBezTo>
                      <a:pt x="1355804" y="593390"/>
                      <a:pt x="1368868" y="595478"/>
                      <a:pt x="1381125" y="600075"/>
                    </a:cubicBezTo>
                    <a:cubicBezTo>
                      <a:pt x="1394420" y="605061"/>
                      <a:pt x="1405930" y="614139"/>
                      <a:pt x="1419225" y="619125"/>
                    </a:cubicBezTo>
                    <a:cubicBezTo>
                      <a:pt x="1446862" y="629489"/>
                      <a:pt x="1499662" y="634698"/>
                      <a:pt x="1524000" y="638175"/>
                    </a:cubicBezTo>
                    <a:cubicBezTo>
                      <a:pt x="1566539" y="652355"/>
                      <a:pt x="1551053" y="648843"/>
                      <a:pt x="1609725" y="657225"/>
                    </a:cubicBezTo>
                    <a:cubicBezTo>
                      <a:pt x="1700039" y="670127"/>
                      <a:pt x="1712802" y="668670"/>
                      <a:pt x="1819275" y="676275"/>
                    </a:cubicBezTo>
                    <a:cubicBezTo>
                      <a:pt x="1930400" y="673100"/>
                      <a:pt x="2041618" y="672302"/>
                      <a:pt x="2152650" y="666750"/>
                    </a:cubicBezTo>
                    <a:cubicBezTo>
                      <a:pt x="2229532" y="662906"/>
                      <a:pt x="2172346" y="657040"/>
                      <a:pt x="2238375" y="638175"/>
                    </a:cubicBezTo>
                    <a:cubicBezTo>
                      <a:pt x="2369686" y="600658"/>
                      <a:pt x="2293373" y="639131"/>
                      <a:pt x="2381250" y="600075"/>
                    </a:cubicBezTo>
                    <a:cubicBezTo>
                      <a:pt x="2394225" y="594308"/>
                      <a:pt x="2407796" y="589278"/>
                      <a:pt x="2419350" y="581025"/>
                    </a:cubicBezTo>
                    <a:cubicBezTo>
                      <a:pt x="2430311" y="573195"/>
                      <a:pt x="2436229" y="559133"/>
                      <a:pt x="2447925" y="552450"/>
                    </a:cubicBezTo>
                    <a:cubicBezTo>
                      <a:pt x="2459291" y="545955"/>
                      <a:pt x="2473768" y="547522"/>
                      <a:pt x="2486025" y="542925"/>
                    </a:cubicBezTo>
                    <a:cubicBezTo>
                      <a:pt x="2499320" y="537939"/>
                      <a:pt x="2512084" y="531400"/>
                      <a:pt x="2524125" y="523875"/>
                    </a:cubicBezTo>
                    <a:cubicBezTo>
                      <a:pt x="2541383" y="513089"/>
                      <a:pt x="2570650" y="486325"/>
                      <a:pt x="2590800" y="476250"/>
                    </a:cubicBezTo>
                    <a:cubicBezTo>
                      <a:pt x="2599780" y="471760"/>
                      <a:pt x="2609850" y="469900"/>
                      <a:pt x="2619375" y="466725"/>
                    </a:cubicBezTo>
                    <a:cubicBezTo>
                      <a:pt x="2638425" y="447675"/>
                      <a:pt x="2652428" y="421623"/>
                      <a:pt x="2676525" y="409575"/>
                    </a:cubicBezTo>
                    <a:cubicBezTo>
                      <a:pt x="2706705" y="394485"/>
                      <a:pt x="2727995" y="386680"/>
                      <a:pt x="2752725" y="361950"/>
                    </a:cubicBezTo>
                    <a:cubicBezTo>
                      <a:pt x="2816225" y="298450"/>
                      <a:pt x="2724150" y="365125"/>
                      <a:pt x="2800350" y="314325"/>
                    </a:cubicBezTo>
                    <a:cubicBezTo>
                      <a:pt x="2823219" y="280022"/>
                      <a:pt x="2848690" y="237767"/>
                      <a:pt x="2886075" y="219075"/>
                    </a:cubicBezTo>
                    <a:cubicBezTo>
                      <a:pt x="2934414" y="194905"/>
                      <a:pt x="2912361" y="207901"/>
                      <a:pt x="2952750" y="180975"/>
                    </a:cubicBezTo>
                    <a:cubicBezTo>
                      <a:pt x="2959100" y="171450"/>
                      <a:pt x="2963705" y="160495"/>
                      <a:pt x="2971800" y="152400"/>
                    </a:cubicBezTo>
                    <a:cubicBezTo>
                      <a:pt x="2983025" y="141175"/>
                      <a:pt x="2996982" y="133052"/>
                      <a:pt x="3009900" y="123825"/>
                    </a:cubicBezTo>
                    <a:cubicBezTo>
                      <a:pt x="3019215" y="117171"/>
                      <a:pt x="3030380" y="112870"/>
                      <a:pt x="3038475" y="104775"/>
                    </a:cubicBezTo>
                    <a:cubicBezTo>
                      <a:pt x="3091095" y="52155"/>
                      <a:pt x="3038298" y="73863"/>
                      <a:pt x="3105150" y="57150"/>
                    </a:cubicBezTo>
                    <a:cubicBezTo>
                      <a:pt x="3147716" y="28773"/>
                      <a:pt x="3150639" y="19584"/>
                      <a:pt x="3190875" y="9525"/>
                    </a:cubicBezTo>
                    <a:cubicBezTo>
                      <a:pt x="3206581" y="5598"/>
                      <a:pt x="3222625" y="3175"/>
                      <a:pt x="3238500" y="0"/>
                    </a:cubicBezTo>
                    <a:cubicBezTo>
                      <a:pt x="3317875" y="9525"/>
                      <a:pt x="3410107" y="-15770"/>
                      <a:pt x="3476625" y="28575"/>
                    </a:cubicBezTo>
                    <a:cubicBezTo>
                      <a:pt x="3558517" y="83170"/>
                      <a:pt x="3454905" y="17715"/>
                      <a:pt x="3533775" y="57150"/>
                    </a:cubicBezTo>
                    <a:cubicBezTo>
                      <a:pt x="3550334" y="65429"/>
                      <a:pt x="3565216" y="76734"/>
                      <a:pt x="3581400" y="85725"/>
                    </a:cubicBezTo>
                    <a:cubicBezTo>
                      <a:pt x="3593812" y="92621"/>
                      <a:pt x="3607172" y="97730"/>
                      <a:pt x="3619500" y="104775"/>
                    </a:cubicBezTo>
                    <a:cubicBezTo>
                      <a:pt x="3728571" y="167101"/>
                      <a:pt x="3558449" y="73599"/>
                      <a:pt x="3676650" y="152400"/>
                    </a:cubicBezTo>
                    <a:cubicBezTo>
                      <a:pt x="3685004" y="157969"/>
                      <a:pt x="3695700" y="158750"/>
                      <a:pt x="3705225" y="161925"/>
                    </a:cubicBezTo>
                    <a:cubicBezTo>
                      <a:pt x="3721100" y="174625"/>
                      <a:pt x="3736586" y="187827"/>
                      <a:pt x="3752850" y="200025"/>
                    </a:cubicBezTo>
                    <a:cubicBezTo>
                      <a:pt x="3762008" y="206894"/>
                      <a:pt x="3772733" y="211625"/>
                      <a:pt x="3781425" y="219075"/>
                    </a:cubicBezTo>
                    <a:cubicBezTo>
                      <a:pt x="3795062" y="230764"/>
                      <a:pt x="3805727" y="245677"/>
                      <a:pt x="3819525" y="257175"/>
                    </a:cubicBezTo>
                    <a:cubicBezTo>
                      <a:pt x="3843916" y="277501"/>
                      <a:pt x="3895725" y="314325"/>
                      <a:pt x="3895725" y="314325"/>
                    </a:cubicBezTo>
                    <a:cubicBezTo>
                      <a:pt x="3898900" y="323850"/>
                      <a:pt x="3898150" y="335800"/>
                      <a:pt x="3905250" y="342900"/>
                    </a:cubicBezTo>
                    <a:cubicBezTo>
                      <a:pt x="3912350" y="350000"/>
                      <a:pt x="3925471" y="346856"/>
                      <a:pt x="3933825" y="352425"/>
                    </a:cubicBezTo>
                    <a:cubicBezTo>
                      <a:pt x="3945033" y="359897"/>
                      <a:pt x="3953776" y="370652"/>
                      <a:pt x="3962400" y="381000"/>
                    </a:cubicBezTo>
                    <a:cubicBezTo>
                      <a:pt x="3996522" y="421946"/>
                      <a:pt x="3969496" y="395192"/>
                      <a:pt x="3990975" y="438150"/>
                    </a:cubicBezTo>
                    <a:cubicBezTo>
                      <a:pt x="3996095" y="448389"/>
                      <a:pt x="4004905" y="456486"/>
                      <a:pt x="4010025" y="466725"/>
                    </a:cubicBezTo>
                    <a:cubicBezTo>
                      <a:pt x="4014515" y="475705"/>
                      <a:pt x="4015060" y="486320"/>
                      <a:pt x="4019550" y="495300"/>
                    </a:cubicBezTo>
                    <a:cubicBezTo>
                      <a:pt x="4037921" y="532043"/>
                      <a:pt x="4052770" y="549119"/>
                      <a:pt x="4076700" y="581025"/>
                    </a:cubicBezTo>
                    <a:cubicBezTo>
                      <a:pt x="4095501" y="656231"/>
                      <a:pt x="4071298" y="581907"/>
                      <a:pt x="4124325" y="666750"/>
                    </a:cubicBezTo>
                    <a:cubicBezTo>
                      <a:pt x="4129646" y="675264"/>
                      <a:pt x="4130325" y="685924"/>
                      <a:pt x="4133850" y="695325"/>
                    </a:cubicBezTo>
                    <a:cubicBezTo>
                      <a:pt x="4153823" y="748586"/>
                      <a:pt x="4145645" y="732067"/>
                      <a:pt x="4171950" y="771525"/>
                    </a:cubicBezTo>
                    <a:cubicBezTo>
                      <a:pt x="4175125" y="787400"/>
                      <a:pt x="4176355" y="803791"/>
                      <a:pt x="4181475" y="819150"/>
                    </a:cubicBezTo>
                    <a:cubicBezTo>
                      <a:pt x="4189532" y="843320"/>
                      <a:pt x="4205640" y="864922"/>
                      <a:pt x="4219575" y="885825"/>
                    </a:cubicBezTo>
                    <a:cubicBezTo>
                      <a:pt x="4222161" y="898757"/>
                      <a:pt x="4232860" y="956177"/>
                      <a:pt x="4238625" y="971550"/>
                    </a:cubicBezTo>
                    <a:cubicBezTo>
                      <a:pt x="4243611" y="984845"/>
                      <a:pt x="4252689" y="996355"/>
                      <a:pt x="4257675" y="1009650"/>
                    </a:cubicBezTo>
                    <a:cubicBezTo>
                      <a:pt x="4284035" y="1079944"/>
                      <a:pt x="4247644" y="1018417"/>
                      <a:pt x="4286250" y="1076325"/>
                    </a:cubicBezTo>
                    <a:cubicBezTo>
                      <a:pt x="4296410" y="1147445"/>
                      <a:pt x="4279900" y="1127125"/>
                      <a:pt x="4305300" y="1152525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669D37C-1918-717E-4F9D-A36E74612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19874" y="5029200"/>
                <a:ext cx="50143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AF1759D-B7C9-7E3A-D408-44D1133CEE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19874" y="4819650"/>
                <a:ext cx="50143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C78F98C-A0DB-BB8F-5FA9-1BAA6D108EA1}"/>
                  </a:ext>
                </a:extLst>
              </p:cNvPr>
              <p:cNvSpPr/>
              <p:nvPr/>
            </p:nvSpPr>
            <p:spPr>
              <a:xfrm>
                <a:off x="10210800" y="4688690"/>
                <a:ext cx="123825" cy="1309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7928468-616A-A949-B2ED-D729AC20EAF9}"/>
                  </a:ext>
                </a:extLst>
              </p:cNvPr>
              <p:cNvSpPr/>
              <p:nvPr/>
            </p:nvSpPr>
            <p:spPr>
              <a:xfrm>
                <a:off x="7396162" y="4898240"/>
                <a:ext cx="123825" cy="1309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99828E2-40A1-C03C-ABB3-4409FC4186DA}"/>
                  </a:ext>
                </a:extLst>
              </p:cNvPr>
              <p:cNvSpPr txBox="1"/>
              <p:nvPr/>
            </p:nvSpPr>
            <p:spPr>
              <a:xfrm>
                <a:off x="10767465" y="4250664"/>
                <a:ext cx="59824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Georgia" panose="02040502050405020303" pitchFamily="18" charset="0"/>
                  </a:rPr>
                  <a:t>Initial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FCCB636-98FD-FCCA-B0E8-A375E9A56173}"/>
                  </a:ext>
                </a:extLst>
              </p:cNvPr>
              <p:cNvSpPr txBox="1"/>
              <p:nvPr/>
            </p:nvSpPr>
            <p:spPr>
              <a:xfrm>
                <a:off x="7038975" y="5362312"/>
                <a:ext cx="5341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Georgia" panose="02040502050405020303" pitchFamily="18" charset="0"/>
                  </a:rPr>
                  <a:t>Final</a:t>
                </a: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68B94A5-DE9D-DACD-46D3-024D10AA3687}"/>
                  </a:ext>
                </a:extLst>
              </p:cNvPr>
              <p:cNvCxnSpPr>
                <a:cxnSpLocks/>
                <a:stCxn id="42" idx="0"/>
              </p:cNvCxnSpPr>
              <p:nvPr/>
            </p:nvCxnSpPr>
            <p:spPr>
              <a:xfrm flipV="1">
                <a:off x="7306036" y="5068494"/>
                <a:ext cx="123464" cy="293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09ABCC8-2E63-B5A0-9136-B92B4CE1A2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67962" y="4428457"/>
                <a:ext cx="454272" cy="24672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CEB48FDD-51A3-A035-1A41-D1F026767630}"/>
                      </a:ext>
                    </a:extLst>
                  </p:cNvPr>
                  <p:cNvSpPr txBox="1"/>
                  <p:nvPr/>
                </p:nvSpPr>
                <p:spPr>
                  <a:xfrm>
                    <a:off x="6313695" y="4708687"/>
                    <a:ext cx="197875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200" b="0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p>
                                  <m:r>
                                    <a:rPr lang="el-GR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CEB48FDD-51A3-A035-1A41-D1F0267676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13695" y="4708687"/>
                    <a:ext cx="197875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9091" r="-3030"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2BE6FB82-B963-9AA7-9A8E-AE95F913EAFE}"/>
                  </a:ext>
                </a:extLst>
              </p:cNvPr>
              <p:cNvCxnSpPr/>
              <p:nvPr/>
            </p:nvCxnSpPr>
            <p:spPr>
              <a:xfrm>
                <a:off x="6619874" y="4819650"/>
                <a:ext cx="0" cy="20955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17EB428C-D81F-3E86-28B4-2E49DB49746B}"/>
                </a:ext>
              </a:extLst>
            </p:cNvPr>
            <p:cNvSpPr/>
            <p:nvPr/>
          </p:nvSpPr>
          <p:spPr>
            <a:xfrm>
              <a:off x="6871493" y="562144"/>
              <a:ext cx="5225256" cy="2184062"/>
            </a:xfrm>
            <a:prstGeom prst="roundRect">
              <a:avLst>
                <a:gd name="adj" fmla="val 5758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4139090-5D77-F1CB-42C3-D0753C7DCF10}"/>
                </a:ext>
              </a:extLst>
            </p:cNvPr>
            <p:cNvSpPr/>
            <p:nvPr/>
          </p:nvSpPr>
          <p:spPr>
            <a:xfrm>
              <a:off x="10687864" y="1020167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DF1AD14-CCB5-AE03-F9D5-DCED7F5EFD42}"/>
                </a:ext>
              </a:extLst>
            </p:cNvPr>
            <p:cNvSpPr/>
            <p:nvPr/>
          </p:nvSpPr>
          <p:spPr>
            <a:xfrm>
              <a:off x="10611434" y="1073873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EF8B611-C4E7-B90B-8A0B-905A437ECE77}"/>
                </a:ext>
              </a:extLst>
            </p:cNvPr>
            <p:cNvSpPr/>
            <p:nvPr/>
          </p:nvSpPr>
          <p:spPr>
            <a:xfrm>
              <a:off x="10516182" y="1152695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9F0053A-C780-9B82-0F73-968B4CD5E276}"/>
                </a:ext>
              </a:extLst>
            </p:cNvPr>
            <p:cNvSpPr/>
            <p:nvPr/>
          </p:nvSpPr>
          <p:spPr>
            <a:xfrm>
              <a:off x="10408466" y="1272910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D75BEA3-41AF-3C3B-490D-7A839FBB2C1D}"/>
                </a:ext>
              </a:extLst>
            </p:cNvPr>
            <p:cNvSpPr/>
            <p:nvPr/>
          </p:nvSpPr>
          <p:spPr>
            <a:xfrm>
              <a:off x="10282048" y="1439465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556433F-4B78-1C62-DDF4-1B8A8D1214CA}"/>
                </a:ext>
              </a:extLst>
            </p:cNvPr>
            <p:cNvSpPr/>
            <p:nvPr/>
          </p:nvSpPr>
          <p:spPr>
            <a:xfrm>
              <a:off x="10101848" y="1622491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E2D0A3FC-21D7-0F1F-7123-CA06795F13DE}"/>
                </a:ext>
              </a:extLst>
            </p:cNvPr>
            <p:cNvSpPr/>
            <p:nvPr/>
          </p:nvSpPr>
          <p:spPr>
            <a:xfrm>
              <a:off x="9830746" y="1812291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0C9EDFF-89E7-D051-D245-A30260E0A4FA}"/>
                </a:ext>
              </a:extLst>
            </p:cNvPr>
            <p:cNvSpPr/>
            <p:nvPr/>
          </p:nvSpPr>
          <p:spPr>
            <a:xfrm>
              <a:off x="9467517" y="1877771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90EE5904-49BB-1B6D-CB9D-B94AC733B13B}"/>
                </a:ext>
              </a:extLst>
            </p:cNvPr>
            <p:cNvSpPr/>
            <p:nvPr/>
          </p:nvSpPr>
          <p:spPr>
            <a:xfrm>
              <a:off x="8773036" y="1708283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38FEC9-3DC1-EAE6-D0E3-643C6DE6A2A3}"/>
                </a:ext>
              </a:extLst>
            </p:cNvPr>
            <p:cNvSpPr/>
            <p:nvPr/>
          </p:nvSpPr>
          <p:spPr>
            <a:xfrm>
              <a:off x="9110690" y="1836927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C564E6F-E816-91A7-FA67-1C0388BEA078}"/>
                </a:ext>
              </a:extLst>
            </p:cNvPr>
            <p:cNvSpPr/>
            <p:nvPr/>
          </p:nvSpPr>
          <p:spPr>
            <a:xfrm>
              <a:off x="8588753" y="1551697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1DC8088-2EB7-A142-40A4-045D84265B4A}"/>
                </a:ext>
              </a:extLst>
            </p:cNvPr>
            <p:cNvSpPr/>
            <p:nvPr/>
          </p:nvSpPr>
          <p:spPr>
            <a:xfrm>
              <a:off x="8452790" y="1406161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27511D6E-547F-DC81-B94E-B3F3A3B368FF}"/>
                </a:ext>
              </a:extLst>
            </p:cNvPr>
            <p:cNvSpPr/>
            <p:nvPr/>
          </p:nvSpPr>
          <p:spPr>
            <a:xfrm>
              <a:off x="8344485" y="1294562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0ED792C-6A07-5684-80F9-C8D730DB6088}"/>
                </a:ext>
              </a:extLst>
            </p:cNvPr>
            <p:cNvSpPr/>
            <p:nvPr/>
          </p:nvSpPr>
          <p:spPr>
            <a:xfrm>
              <a:off x="8055908" y="1200926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B56DC96-7F30-5294-863C-AFABFEF6B68D}"/>
                </a:ext>
              </a:extLst>
            </p:cNvPr>
            <p:cNvSpPr/>
            <p:nvPr/>
          </p:nvSpPr>
          <p:spPr>
            <a:xfrm>
              <a:off x="8135324" y="1203236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5CF2482-3230-6AA7-3B9C-86E4BE9D7A11}"/>
                </a:ext>
              </a:extLst>
            </p:cNvPr>
            <p:cNvSpPr/>
            <p:nvPr/>
          </p:nvSpPr>
          <p:spPr>
            <a:xfrm>
              <a:off x="8219188" y="1229082"/>
              <a:ext cx="123825" cy="13096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EE3B2E4-53F3-3482-9179-ADE832D3E74B}"/>
                </a:ext>
              </a:extLst>
            </p:cNvPr>
            <p:cNvSpPr txBox="1"/>
            <p:nvPr/>
          </p:nvSpPr>
          <p:spPr>
            <a:xfrm>
              <a:off x="9963125" y="2283511"/>
              <a:ext cx="1734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[Coleman, 1985]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C464D67-2CEE-E383-E314-8837EF081BAC}"/>
              </a:ext>
            </a:extLst>
          </p:cNvPr>
          <p:cNvSpPr txBox="1"/>
          <p:nvPr/>
        </p:nvSpPr>
        <p:spPr>
          <a:xfrm>
            <a:off x="1175160" y="6027327"/>
            <a:ext cx="468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Coleman approximated with a step-function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CACB786-BE04-CF42-DC84-5210AE6E8EC1}"/>
              </a:ext>
            </a:extLst>
          </p:cNvPr>
          <p:cNvGrpSpPr/>
          <p:nvPr/>
        </p:nvGrpSpPr>
        <p:grpSpPr>
          <a:xfrm>
            <a:off x="7069368" y="2918546"/>
            <a:ext cx="4714070" cy="3199517"/>
            <a:chOff x="7069368" y="2918546"/>
            <a:chExt cx="4714070" cy="319951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41A197A-798A-FD6E-1949-B8E598695FBF}"/>
                </a:ext>
              </a:extLst>
            </p:cNvPr>
            <p:cNvGrpSpPr/>
            <p:nvPr/>
          </p:nvGrpSpPr>
          <p:grpSpPr>
            <a:xfrm>
              <a:off x="7069368" y="2918546"/>
              <a:ext cx="4714070" cy="3199517"/>
              <a:chOff x="7069368" y="2918546"/>
              <a:chExt cx="4714070" cy="319951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5F1CCF0-4A1B-621E-951E-B458C4E85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184625" y="2918546"/>
                <a:ext cx="4439758" cy="3108781"/>
              </a:xfrm>
              <a:prstGeom prst="rect">
                <a:avLst/>
              </a:prstGeom>
            </p:spPr>
          </p:pic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CBB03547-6AA0-969C-53DA-D207976E6C2A}"/>
                  </a:ext>
                </a:extLst>
              </p:cNvPr>
              <p:cNvSpPr/>
              <p:nvPr/>
            </p:nvSpPr>
            <p:spPr>
              <a:xfrm>
                <a:off x="7069368" y="2965655"/>
                <a:ext cx="4714070" cy="3152408"/>
              </a:xfrm>
              <a:prstGeom prst="roundRect">
                <a:avLst>
                  <a:gd name="adj" fmla="val 5758"/>
                </a:avLst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BC3EFF-87A4-B0D6-159E-CA49DC71463D}"/>
                </a:ext>
              </a:extLst>
            </p:cNvPr>
            <p:cNvSpPr txBox="1"/>
            <p:nvPr/>
          </p:nvSpPr>
          <p:spPr>
            <a:xfrm>
              <a:off x="10142018" y="5673164"/>
              <a:ext cx="1339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75000"/>
                    </a:schemeClr>
                  </a:solidFill>
                </a:rPr>
                <a:t>[AnyBubble]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9DA1578-B2DE-8D67-0BDE-69B95A9917F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93676" y="4639457"/>
            <a:ext cx="2110107" cy="92619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3ABEF64-C151-33D4-559D-4BE0DE56F29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70168" y="2761893"/>
            <a:ext cx="2085273" cy="2759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C1E4941-925D-BA6C-BDFF-C5041400DAA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68936" y="2951561"/>
            <a:ext cx="5305792" cy="32481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40A46C1-A718-286E-F56C-6222F0C66074}"/>
              </a:ext>
            </a:extLst>
          </p:cNvPr>
          <p:cNvSpPr txBox="1"/>
          <p:nvPr/>
        </p:nvSpPr>
        <p:spPr>
          <a:xfrm>
            <a:off x="1579982" y="5605457"/>
            <a:ext cx="3873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[Heeck, Sokhashvili, Phys. Rev. D 107 (2023)]</a:t>
            </a:r>
          </a:p>
        </p:txBody>
      </p:sp>
    </p:spTree>
    <p:extLst>
      <p:ext uri="{BB962C8B-B14F-4D97-AF65-F5344CB8AC3E}">
        <p14:creationId xmlns:p14="http://schemas.microsoft.com/office/powerpoint/2010/main" val="206148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/>
      <p:bldP spid="27" grpId="0"/>
      <p:bldP spid="28" grpId="0"/>
      <p:bldP spid="30" grpId="0"/>
      <p:bldP spid="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4FD044-1E94-1903-DB1E-AF857962C60A}"/>
              </a:ext>
            </a:extLst>
          </p:cNvPr>
          <p:cNvSpPr txBox="1"/>
          <p:nvPr/>
        </p:nvSpPr>
        <p:spPr>
          <a:xfrm>
            <a:off x="-1" y="-4"/>
            <a:ext cx="6162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latin typeface="Georgia" panose="02040502050405020303" pitchFamily="18" charset="0"/>
              </a:rPr>
              <a:t>Important Integrals</a:t>
            </a:r>
            <a:endParaRPr lang="en-US" sz="2800" dirty="0">
              <a:latin typeface="Georgia" panose="02040502050405020303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28876B-95A9-C1AA-31F4-FF69E6298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021" y="575144"/>
            <a:ext cx="5465688" cy="3429000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7D647E-F882-74A2-CD51-28CB3EF3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633D07-A146-F74F-A0CA-5EBED881A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7" y="572391"/>
            <a:ext cx="5734118" cy="36521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46C46B-8F7F-A9EE-A6EE-DCE9431F8D4A}"/>
              </a:ext>
            </a:extLst>
          </p:cNvPr>
          <p:cNvSpPr txBox="1"/>
          <p:nvPr/>
        </p:nvSpPr>
        <p:spPr>
          <a:xfrm>
            <a:off x="7771337" y="4452452"/>
            <a:ext cx="3586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Our approximations work better for larger exponents.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17772ED-7F3A-4384-53A3-70CEAD974793}"/>
                  </a:ext>
                </a:extLst>
              </p:cNvPr>
              <p:cNvSpPr txBox="1"/>
              <p:nvPr/>
            </p:nvSpPr>
            <p:spPr>
              <a:xfrm>
                <a:off x="7760427" y="5367981"/>
                <a:ext cx="33928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=3 &amp;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=4</m:t>
                        </m:r>
                      </m:e>
                    </m:d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case is unique.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17772ED-7F3A-4384-53A3-70CEAD974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427" y="5367981"/>
                <a:ext cx="3392877" cy="646331"/>
              </a:xfrm>
              <a:prstGeom prst="rect">
                <a:avLst/>
              </a:prstGeom>
              <a:blipFill>
                <a:blip r:embed="rId4"/>
                <a:stretch>
                  <a:fillRect l="-1077" t="-5660" r="-179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0ABF6D6-BB82-C821-91B5-9413F1489F03}"/>
                  </a:ext>
                </a:extLst>
              </p:cNvPr>
              <p:cNvSpPr txBox="1"/>
              <p:nvPr/>
            </p:nvSpPr>
            <p:spPr>
              <a:xfrm>
                <a:off x="7760427" y="5044816"/>
                <a:ext cx="3392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Georgia" panose="02040502050405020303" pitchFamily="18" charset="0"/>
                  </a:rPr>
                  <a:t>Agreement holds till </a:t>
                </a:r>
                <a14:m>
                  <m:oMath xmlns:m="http://schemas.openxmlformats.org/officeDocument/2006/math">
                    <m:r>
                      <a:rPr lang="el-GR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≈0.8</m:t>
                    </m:r>
                  </m:oMath>
                </a14:m>
                <a:r>
                  <a:rPr lang="el-GR" dirty="0">
                    <a:latin typeface="Georgia" panose="02040502050405020303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0ABF6D6-BB82-C821-91B5-9413F1489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427" y="5044816"/>
                <a:ext cx="3392877" cy="369332"/>
              </a:xfrm>
              <a:prstGeom prst="rect">
                <a:avLst/>
              </a:prstGeom>
              <a:blipFill>
                <a:blip r:embed="rId5"/>
                <a:stretch>
                  <a:fillRect l="-1077" t="-10000" r="-718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3A24113-5EFB-8BE0-0A06-26452342F88C}"/>
              </a:ext>
            </a:extLst>
          </p:cNvPr>
          <p:cNvSpPr/>
          <p:nvPr/>
        </p:nvSpPr>
        <p:spPr>
          <a:xfrm>
            <a:off x="7685551" y="4304312"/>
            <a:ext cx="3749065" cy="2219673"/>
          </a:xfrm>
          <a:prstGeom prst="roundRect">
            <a:avLst>
              <a:gd name="adj" fmla="val 5960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31ABC1-05A9-5651-0F40-D0DEBB6670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911" y="5163101"/>
            <a:ext cx="3769740" cy="81845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4B8371D-F59B-17BC-CD6A-CC518CE98565}"/>
              </a:ext>
            </a:extLst>
          </p:cNvPr>
          <p:cNvGrpSpPr/>
          <p:nvPr/>
        </p:nvGrpSpPr>
        <p:grpSpPr>
          <a:xfrm>
            <a:off x="177784" y="4319509"/>
            <a:ext cx="6634563" cy="748666"/>
            <a:chOff x="327807" y="2655143"/>
            <a:chExt cx="6634563" cy="7486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ECCB1D2-55C8-EA68-2152-6CA62D520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3601" y="2655143"/>
              <a:ext cx="3508769" cy="74866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1668179-25FE-9ACC-F684-79DC1346B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7807" y="2711044"/>
              <a:ext cx="3508769" cy="637431"/>
            </a:xfrm>
            <a:prstGeom prst="rect">
              <a:avLst/>
            </a:prstGeom>
          </p:spPr>
        </p:pic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7DA7789-64C9-819D-EC39-1E18A8A98F99}"/>
              </a:ext>
            </a:extLst>
          </p:cNvPr>
          <p:cNvSpPr/>
          <p:nvPr/>
        </p:nvSpPr>
        <p:spPr>
          <a:xfrm>
            <a:off x="5435966" y="4367956"/>
            <a:ext cx="1376381" cy="70021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EEB3C71-9E2F-DF61-2335-0886FD815560}"/>
              </a:ext>
            </a:extLst>
          </p:cNvPr>
          <p:cNvSpPr/>
          <p:nvPr/>
        </p:nvSpPr>
        <p:spPr>
          <a:xfrm>
            <a:off x="2673110" y="5158991"/>
            <a:ext cx="1357541" cy="70021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517350-28EB-4230-4FB3-CEDD2CFC8653}"/>
              </a:ext>
            </a:extLst>
          </p:cNvPr>
          <p:cNvGrpSpPr/>
          <p:nvPr/>
        </p:nvGrpSpPr>
        <p:grpSpPr>
          <a:xfrm>
            <a:off x="4030651" y="5509101"/>
            <a:ext cx="1456931" cy="1168790"/>
            <a:chOff x="4030651" y="5509101"/>
            <a:chExt cx="1456931" cy="116879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B1C7008-541E-3AB2-678F-4270B81BB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11729" y="5726391"/>
              <a:ext cx="1013559" cy="869371"/>
            </a:xfrm>
            <a:prstGeom prst="rect">
              <a:avLst/>
            </a:prstGeom>
          </p:spPr>
        </p:pic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EBDD4E99-E0F7-C0E5-EB3D-093AF80F2658}"/>
                </a:ext>
              </a:extLst>
            </p:cNvPr>
            <p:cNvSpPr/>
            <p:nvPr/>
          </p:nvSpPr>
          <p:spPr>
            <a:xfrm>
              <a:off x="4361969" y="5700461"/>
              <a:ext cx="1125613" cy="97743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74DE60CE-C288-F5D8-64C7-C2826F6E814D}"/>
                </a:ext>
              </a:extLst>
            </p:cNvPr>
            <p:cNvCxnSpPr>
              <a:cxnSpLocks/>
              <a:stCxn id="26" idx="0"/>
              <a:endCxn id="21" idx="3"/>
            </p:cNvCxnSpPr>
            <p:nvPr/>
          </p:nvCxnSpPr>
          <p:spPr>
            <a:xfrm rot="16200000" flipV="1">
              <a:off x="4382034" y="5157718"/>
              <a:ext cx="191360" cy="894125"/>
            </a:xfrm>
            <a:prstGeom prst="bentConnector2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93A5A66-D290-A2E9-15ED-8C3445E807E0}"/>
              </a:ext>
            </a:extLst>
          </p:cNvPr>
          <p:cNvGrpSpPr/>
          <p:nvPr/>
        </p:nvGrpSpPr>
        <p:grpSpPr>
          <a:xfrm>
            <a:off x="5720353" y="5068175"/>
            <a:ext cx="807610" cy="1695045"/>
            <a:chOff x="5720353" y="5068175"/>
            <a:chExt cx="807610" cy="169504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D0D313A-1CD8-7903-DE01-44B9C5529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79465" y="5627617"/>
              <a:ext cx="706706" cy="1135603"/>
            </a:xfrm>
            <a:prstGeom prst="rect">
              <a:avLst/>
            </a:prstGeom>
          </p:spPr>
        </p:pic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BCCC865-374D-D2CF-FCF8-C04D557847C3}"/>
                </a:ext>
              </a:extLst>
            </p:cNvPr>
            <p:cNvSpPr/>
            <p:nvPr/>
          </p:nvSpPr>
          <p:spPr>
            <a:xfrm>
              <a:off x="5720353" y="5700461"/>
              <a:ext cx="807610" cy="977430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57D561DC-6C74-AEF5-E39E-833103A655A4}"/>
                </a:ext>
              </a:extLst>
            </p:cNvPr>
            <p:cNvCxnSpPr>
              <a:cxnSpLocks/>
              <a:stCxn id="27" idx="0"/>
              <a:endCxn id="20" idx="2"/>
            </p:cNvCxnSpPr>
            <p:nvPr/>
          </p:nvCxnSpPr>
          <p:spPr>
            <a:xfrm rot="16200000" flipV="1">
              <a:off x="5808015" y="5384317"/>
              <a:ext cx="632286" cy="1"/>
            </a:xfrm>
            <a:prstGeom prst="bentConnector3">
              <a:avLst>
                <a:gd name="adj1" fmla="val 50000"/>
              </a:avLst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27B8E5-1DA0-9619-6E24-96C777BD5AE0}"/>
                  </a:ext>
                </a:extLst>
              </p:cNvPr>
              <p:cNvSpPr txBox="1"/>
              <p:nvPr/>
            </p:nvSpPr>
            <p:spPr>
              <a:xfrm>
                <a:off x="7760427" y="5955915"/>
                <a:ext cx="3392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,  “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-matter”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27B8E5-1DA0-9619-6E24-96C777BD5A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0427" y="5955915"/>
                <a:ext cx="3392877" cy="369332"/>
              </a:xfrm>
              <a:prstGeom prst="rect">
                <a:avLst/>
              </a:prstGeom>
              <a:blipFill>
                <a:blip r:embed="rId11"/>
                <a:stretch>
                  <a:fillRect l="-107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644B39C5-BBC5-60B0-96B7-F84E6B43723D}"/>
              </a:ext>
            </a:extLst>
          </p:cNvPr>
          <p:cNvGrpSpPr/>
          <p:nvPr/>
        </p:nvGrpSpPr>
        <p:grpSpPr>
          <a:xfrm>
            <a:off x="260911" y="5278304"/>
            <a:ext cx="282000" cy="369332"/>
            <a:chOff x="1511432" y="5431167"/>
            <a:chExt cx="282000" cy="36933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7DB7F63-79A2-7CF1-6A17-8CC9237B1D47}"/>
                </a:ext>
              </a:extLst>
            </p:cNvPr>
            <p:cNvSpPr/>
            <p:nvPr/>
          </p:nvSpPr>
          <p:spPr>
            <a:xfrm>
              <a:off x="1538397" y="5431167"/>
              <a:ext cx="20681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096E7A9-C51B-7824-271D-980D3C55FFA4}"/>
                    </a:ext>
                  </a:extLst>
                </p:cNvPr>
                <p:cNvSpPr txBox="1"/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096E7A9-C51B-7824-271D-980D3C55FF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1432" y="5461945"/>
                  <a:ext cx="282000" cy="307777"/>
                </a:xfrm>
                <a:prstGeom prst="rect">
                  <a:avLst/>
                </a:prstGeom>
                <a:blipFill>
                  <a:blip r:embed="rId12"/>
                  <a:stretch>
                    <a:fillRect l="-21739" r="-19565"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568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9" grpId="0"/>
      <p:bldP spid="38" grpId="0" animBg="1"/>
      <p:bldP spid="20" grpId="0" animBg="1"/>
      <p:bldP spid="2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D3BDF0-198F-E9DF-02F5-CD79F84CC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96" y="5008835"/>
            <a:ext cx="4186921" cy="797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703D03-6AF0-D0CE-C374-143947923807}"/>
              </a:ext>
            </a:extLst>
          </p:cNvPr>
          <p:cNvSpPr txBox="1"/>
          <p:nvPr/>
        </p:nvSpPr>
        <p:spPr>
          <a:xfrm>
            <a:off x="0" y="-4"/>
            <a:ext cx="3214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General Exponents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1F881-94FE-1091-0C0C-1B0964F8C476}"/>
                  </a:ext>
                </a:extLst>
              </p:cNvPr>
              <p:cNvSpPr txBox="1"/>
              <p:nvPr/>
            </p:nvSpPr>
            <p:spPr>
              <a:xfrm>
                <a:off x="794765" y="977114"/>
                <a:ext cx="24423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1F881-94FE-1091-0C0C-1B0964F8C4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65" y="977114"/>
                <a:ext cx="244233" cy="369332"/>
              </a:xfrm>
              <a:prstGeom prst="rect">
                <a:avLst/>
              </a:prstGeom>
              <a:blipFill>
                <a:blip r:embed="rId3"/>
                <a:stretch>
                  <a:fillRect l="-30000" r="-3000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A4E084B-783E-74E3-8357-9E73B3C22E93}"/>
                  </a:ext>
                </a:extLst>
              </p:cNvPr>
              <p:cNvSpPr txBox="1"/>
              <p:nvPr/>
            </p:nvSpPr>
            <p:spPr>
              <a:xfrm>
                <a:off x="796047" y="1753460"/>
                <a:ext cx="2433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A4E084B-783E-74E3-8357-9E73B3C22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47" y="1753460"/>
                <a:ext cx="243336" cy="369332"/>
              </a:xfrm>
              <a:prstGeom prst="rect">
                <a:avLst/>
              </a:prstGeom>
              <a:blipFill>
                <a:blip r:embed="rId4"/>
                <a:stretch>
                  <a:fillRect l="-30000" r="-275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>
            <a:extLst>
              <a:ext uri="{FF2B5EF4-FFF2-40B4-BE49-F238E27FC236}">
                <a16:creationId xmlns:a16="http://schemas.microsoft.com/office/drawing/2014/main" id="{C7121CAA-C378-9EA5-05FA-E1C5DB6D589F}"/>
              </a:ext>
            </a:extLst>
          </p:cNvPr>
          <p:cNvSpPr/>
          <p:nvPr/>
        </p:nvSpPr>
        <p:spPr>
          <a:xfrm>
            <a:off x="1077099" y="1056441"/>
            <a:ext cx="243336" cy="1103698"/>
          </a:xfrm>
          <a:prstGeom prst="rightBrace">
            <a:avLst>
              <a:gd name="adj1" fmla="val 31764"/>
              <a:gd name="adj2" fmla="val 4757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16BB86E-E732-F6C9-FD34-42DCCAF331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2472" y="4852575"/>
            <a:ext cx="4999672" cy="10826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1C275E1-F518-F8B9-39D8-232004CDC6F0}"/>
                  </a:ext>
                </a:extLst>
              </p:cNvPr>
              <p:cNvSpPr txBox="1"/>
              <p:nvPr/>
            </p:nvSpPr>
            <p:spPr>
              <a:xfrm>
                <a:off x="2633429" y="1346446"/>
                <a:ext cx="9705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1C275E1-F518-F8B9-39D8-232004CDC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429" y="1346446"/>
                <a:ext cx="970522" cy="369332"/>
              </a:xfrm>
              <a:prstGeom prst="rect">
                <a:avLst/>
              </a:prstGeom>
              <a:blipFill>
                <a:blip r:embed="rId6"/>
                <a:stretch>
                  <a:fillRect l="-4403" r="-10692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9EE65928-08FA-982C-DF98-94AFA21DA4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790" y="3177329"/>
            <a:ext cx="5252861" cy="712041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9644E73-D7C7-9225-E5EE-EF0562671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32520E-A6A6-D123-B46F-4E92D1CD4B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6918" y="592632"/>
            <a:ext cx="5669831" cy="39153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C401A6-0A1C-DE91-30BF-6C23AEA63037}"/>
                  </a:ext>
                </a:extLst>
              </p:cNvPr>
              <p:cNvSpPr txBox="1"/>
              <p:nvPr/>
            </p:nvSpPr>
            <p:spPr>
              <a:xfrm>
                <a:off x="-2" y="607782"/>
                <a:ext cx="45810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Georgia" panose="02040502050405020303" pitchFamily="18" charset="0"/>
                  </a:rPr>
                  <a:t>Find corresponding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for arbitrary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>
                    <a:latin typeface="Georgia" panose="02040502050405020303" pitchFamily="18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C401A6-0A1C-DE91-30BF-6C23AEA63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607782"/>
                <a:ext cx="4581062" cy="369332"/>
              </a:xfrm>
              <a:prstGeom prst="rect">
                <a:avLst/>
              </a:prstGeom>
              <a:blipFill>
                <a:blip r:embed="rId9"/>
                <a:stretch>
                  <a:fillRect l="-1065" t="-10000" r="-26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F0E626-DC3A-46E5-041C-4FB5361481A0}"/>
              </a:ext>
            </a:extLst>
          </p:cNvPr>
          <p:cNvCxnSpPr/>
          <p:nvPr/>
        </p:nvCxnSpPr>
        <p:spPr>
          <a:xfrm>
            <a:off x="1456514" y="1593403"/>
            <a:ext cx="1025236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270CC61-A1A7-2C4D-8BFE-B380ECD34515}"/>
              </a:ext>
            </a:extLst>
          </p:cNvPr>
          <p:cNvSpPr txBox="1"/>
          <p:nvPr/>
        </p:nvSpPr>
        <p:spPr>
          <a:xfrm>
            <a:off x="0" y="2729415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Effective potential: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EAF164-E138-CD33-51FF-634B3BF36315}"/>
              </a:ext>
            </a:extLst>
          </p:cNvPr>
          <p:cNvSpPr txBox="1"/>
          <p:nvPr/>
        </p:nvSpPr>
        <p:spPr>
          <a:xfrm>
            <a:off x="-7215" y="4522155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Match values at the radius: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CE5D32-259C-A243-B571-60D6847EB8E9}"/>
              </a:ext>
            </a:extLst>
          </p:cNvPr>
          <p:cNvCxnSpPr/>
          <p:nvPr/>
        </p:nvCxnSpPr>
        <p:spPr>
          <a:xfrm>
            <a:off x="5401682" y="5393878"/>
            <a:ext cx="1025236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C2CE96D-F437-D6A7-C9DE-8BB0EFD50110}"/>
              </a:ext>
            </a:extLst>
          </p:cNvPr>
          <p:cNvSpPr/>
          <p:nvPr/>
        </p:nvSpPr>
        <p:spPr>
          <a:xfrm>
            <a:off x="6752472" y="4864621"/>
            <a:ext cx="5077577" cy="1150304"/>
          </a:xfrm>
          <a:prstGeom prst="roundRect">
            <a:avLst>
              <a:gd name="adj" fmla="val 5960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9534DB1-46E6-60F9-169D-C7A2B934B3D5}"/>
              </a:ext>
            </a:extLst>
          </p:cNvPr>
          <p:cNvSpPr/>
          <p:nvPr/>
        </p:nvSpPr>
        <p:spPr>
          <a:xfrm>
            <a:off x="652984" y="977115"/>
            <a:ext cx="2950968" cy="1233672"/>
          </a:xfrm>
          <a:prstGeom prst="roundRect">
            <a:avLst>
              <a:gd name="adj" fmla="val 5960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63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F814A7-E03D-96E8-C8C4-412827E65279}"/>
              </a:ext>
            </a:extLst>
          </p:cNvPr>
          <p:cNvSpPr txBox="1"/>
          <p:nvPr/>
        </p:nvSpPr>
        <p:spPr>
          <a:xfrm>
            <a:off x="8702" y="-4"/>
            <a:ext cx="4028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eorgia" panose="02040502050405020303" pitchFamily="18" charset="0"/>
              </a:rPr>
              <a:t>General Exponents Data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9BE47D-3404-644B-4E6E-9305A5E00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1" y="3609262"/>
            <a:ext cx="4086117" cy="2783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A9FDA0-AEF6-39CB-0042-403D0A9E7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1" y="659005"/>
            <a:ext cx="4087303" cy="2788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442A81-D5ED-1FC1-3632-D9548F057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4652" y="556142"/>
            <a:ext cx="4126546" cy="27015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C99E39-E111-56DA-1C63-5457A7E308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510" y="3386459"/>
            <a:ext cx="4091250" cy="2701568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DBAFE1D-7416-CC36-80DF-722EF610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E68A961-918A-4E53-94DB-51DA03675954}"/>
                  </a:ext>
                </a:extLst>
              </p:cNvPr>
              <p:cNvSpPr txBox="1"/>
              <p:nvPr/>
            </p:nvSpPr>
            <p:spPr>
              <a:xfrm>
                <a:off x="5044666" y="1921698"/>
                <a:ext cx="2278844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Georgia" panose="02040502050405020303" pitchFamily="18" charset="0"/>
                  </a:rPr>
                  <a:t>Still excellent agreement for </a:t>
                </a:r>
                <a14:m>
                  <m:oMath xmlns:m="http://schemas.openxmlformats.org/officeDocument/2006/math">
                    <m:r>
                      <a:rPr lang="el-GR" sz="14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l-GR" sz="1400" b="0" i="1" smtClean="0">
                        <a:latin typeface="Cambria Math" panose="02040503050406030204" pitchFamily="18" charset="0"/>
                      </a:rPr>
                      <m:t>≤0.8</m:t>
                    </m:r>
                  </m:oMath>
                </a14:m>
                <a:r>
                  <a:rPr lang="el-GR" sz="1400" dirty="0">
                    <a:latin typeface="Georgia" panose="02040502050405020303" pitchFamily="18" charset="0"/>
                  </a:rPr>
                  <a:t>.</a:t>
                </a:r>
                <a:endParaRPr lang="en-US" sz="1400" dirty="0">
                  <a:latin typeface="Georgia" panose="02040502050405020303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E68A961-918A-4E53-94DB-51DA03675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666" y="1921698"/>
                <a:ext cx="2278844" cy="523220"/>
              </a:xfrm>
              <a:prstGeom prst="rect">
                <a:avLst/>
              </a:prstGeom>
              <a:blipFill>
                <a:blip r:embed="rId6"/>
                <a:stretch>
                  <a:fillRect l="-536" t="-3488" b="-104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132C0079-0DC7-9A70-2874-9539EB3E2141}"/>
              </a:ext>
            </a:extLst>
          </p:cNvPr>
          <p:cNvSpPr txBox="1"/>
          <p:nvPr/>
        </p:nvSpPr>
        <p:spPr>
          <a:xfrm>
            <a:off x="5051018" y="2446753"/>
            <a:ext cx="217469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" panose="02040502050405020303" pitchFamily="18" charset="0"/>
              </a:rPr>
              <a:t>Still works better for larger exponents.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2AF918-6F06-CAF9-9D99-1521D4B52B2D}"/>
              </a:ext>
            </a:extLst>
          </p:cNvPr>
          <p:cNvSpPr txBox="1"/>
          <p:nvPr/>
        </p:nvSpPr>
        <p:spPr>
          <a:xfrm>
            <a:off x="5044664" y="2971115"/>
            <a:ext cx="219951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" panose="02040502050405020303" pitchFamily="18" charset="0"/>
              </a:rPr>
              <a:t>Naturally, works better somewhat equidistant exponents.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30E20F0-3A13-329B-F11A-145ED6364AC9}"/>
              </a:ext>
            </a:extLst>
          </p:cNvPr>
          <p:cNvCxnSpPr>
            <a:cxnSpLocks/>
          </p:cNvCxnSpPr>
          <p:nvPr/>
        </p:nvCxnSpPr>
        <p:spPr>
          <a:xfrm>
            <a:off x="5044665" y="506688"/>
            <a:ext cx="0" cy="5668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F02210-2A8D-CC88-1B1A-9A942D6BD57F}"/>
              </a:ext>
            </a:extLst>
          </p:cNvPr>
          <p:cNvCxnSpPr>
            <a:cxnSpLocks/>
          </p:cNvCxnSpPr>
          <p:nvPr/>
        </p:nvCxnSpPr>
        <p:spPr>
          <a:xfrm>
            <a:off x="7237833" y="523216"/>
            <a:ext cx="0" cy="5668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DB9161C-46A6-FFB1-C5F1-65039EA3B67F}"/>
              </a:ext>
            </a:extLst>
          </p:cNvPr>
          <p:cNvSpPr txBox="1"/>
          <p:nvPr/>
        </p:nvSpPr>
        <p:spPr>
          <a:xfrm>
            <a:off x="5051015" y="3911968"/>
            <a:ext cx="228519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eorgia" panose="02040502050405020303" pitchFamily="18" charset="0"/>
              </a:rPr>
              <a:t>Still holds for completely non-equidistant ones.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8D041A0-4650-75B3-219F-A53EA1774A35}"/>
              </a:ext>
            </a:extLst>
          </p:cNvPr>
          <p:cNvSpPr/>
          <p:nvPr/>
        </p:nvSpPr>
        <p:spPr>
          <a:xfrm>
            <a:off x="8024812" y="5164931"/>
            <a:ext cx="1471611" cy="2671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7405480-428B-D716-6AC0-B56855AA0F89}"/>
              </a:ext>
            </a:extLst>
          </p:cNvPr>
          <p:cNvSpPr/>
          <p:nvPr/>
        </p:nvSpPr>
        <p:spPr>
          <a:xfrm>
            <a:off x="8058148" y="2365056"/>
            <a:ext cx="1438275" cy="270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4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8" grpId="0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OpEnd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Regula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5966</TotalTime>
  <Words>1235</Words>
  <Application>Microsoft Office PowerPoint</Application>
  <PresentationFormat>Widescreen</PresentationFormat>
  <Paragraphs>225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 Math</vt:lpstr>
      <vt:lpstr>Georgia</vt:lpstr>
      <vt:lpstr>SFMono-Regular</vt:lpstr>
      <vt:lpstr>Sylfaen</vt:lpstr>
      <vt:lpstr>OpEnd</vt:lpstr>
      <vt:lpstr>Regular</vt:lpstr>
      <vt:lpstr>PowerPoint Presentation</vt:lpstr>
      <vt:lpstr>What Are Q-balls?</vt:lpstr>
      <vt:lpstr>Mathematical Formulation of a Q-Ball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Traditional Approach by Sidney Coleman</vt:lpstr>
      <vt:lpstr>Tunneling Potential Approach</vt:lpstr>
      <vt:lpstr>Estimates of The Energy</vt:lpstr>
      <vt:lpstr>Example 1: Polynomial Potentials</vt:lpstr>
      <vt:lpstr>Example 2: Flat Potential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Sokhashvili, Mikheil (ms2guc)</dc:creator>
  <cp:lastModifiedBy>Sokhashvili, Mikheil (ms2guc)</cp:lastModifiedBy>
  <cp:revision>213</cp:revision>
  <dcterms:created xsi:type="dcterms:W3CDTF">2023-03-27T17:10:51Z</dcterms:created>
  <dcterms:modified xsi:type="dcterms:W3CDTF">2025-09-20T16:21:01Z</dcterms:modified>
</cp:coreProperties>
</file>