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notesMasterIdLst>
    <p:notesMasterId r:id="rId20"/>
  </p:notesMasterIdLst>
  <p:handoutMasterIdLst>
    <p:handoutMasterId r:id="rId21"/>
  </p:handoutMasterIdLst>
  <p:sldIdLst>
    <p:sldId id="256" r:id="rId2"/>
    <p:sldId id="271" r:id="rId3"/>
    <p:sldId id="258" r:id="rId4"/>
    <p:sldId id="257" r:id="rId5"/>
    <p:sldId id="259" r:id="rId6"/>
    <p:sldId id="260" r:id="rId7"/>
    <p:sldId id="272" r:id="rId8"/>
    <p:sldId id="268" r:id="rId9"/>
    <p:sldId id="274" r:id="rId10"/>
    <p:sldId id="275" r:id="rId11"/>
    <p:sldId id="263" r:id="rId12"/>
    <p:sldId id="276" r:id="rId13"/>
    <p:sldId id="277" r:id="rId14"/>
    <p:sldId id="278" r:id="rId15"/>
    <p:sldId id="279" r:id="rId16"/>
    <p:sldId id="266" r:id="rId17"/>
    <p:sldId id="267"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BB8"/>
    <a:srgbClr val="590000"/>
    <a:srgbClr val="60A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94660"/>
  </p:normalViewPr>
  <p:slideViewPr>
    <p:cSldViewPr snapToGrid="0">
      <p:cViewPr varScale="1">
        <p:scale>
          <a:sx n="75" d="100"/>
          <a:sy n="75" d="100"/>
        </p:scale>
        <p:origin x="360" y="5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14C8A36-560B-F6ED-9F4C-659A61764F8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642446A-FE83-8B56-09B8-A17EE7D7F75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5C5CD7-127C-416E-B4C1-6B24484F8794}" type="datetimeFigureOut">
              <a:rPr lang="en-US" smtClean="0"/>
              <a:t>9/16/2025</a:t>
            </a:fld>
            <a:endParaRPr lang="en-US"/>
          </a:p>
        </p:txBody>
      </p:sp>
      <p:sp>
        <p:nvSpPr>
          <p:cNvPr id="4" name="Footer Placeholder 3">
            <a:extLst>
              <a:ext uri="{FF2B5EF4-FFF2-40B4-BE49-F238E27FC236}">
                <a16:creationId xmlns:a16="http://schemas.microsoft.com/office/drawing/2014/main" id="{92EB0326-5148-733A-F46D-A2388534D51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6E36D63-EDA4-CA2F-9BFC-AAE4D68A07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115FB7A-26E4-4DDE-A8FB-831856817D8A}" type="slidenum">
              <a:rPr lang="en-US" smtClean="0"/>
              <a:t>‹#›</a:t>
            </a:fld>
            <a:endParaRPr lang="en-US"/>
          </a:p>
        </p:txBody>
      </p:sp>
    </p:spTree>
    <p:extLst>
      <p:ext uri="{BB962C8B-B14F-4D97-AF65-F5344CB8AC3E}">
        <p14:creationId xmlns:p14="http://schemas.microsoft.com/office/powerpoint/2010/main" val="2143158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32DB15-6666-4901-B508-2B822A44AD0B}" type="datetimeFigureOut">
              <a:rPr lang="en-US" smtClean="0"/>
              <a:t>9/16/2025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4C994C-4339-43B7-A31F-8F45FC3F1EB7}" type="slidenum">
              <a:rPr lang="en-US" smtClean="0"/>
              <a:t>‹#›</a:t>
            </a:fld>
            <a:endParaRPr lang="en-US"/>
          </a:p>
        </p:txBody>
      </p:sp>
    </p:spTree>
    <p:extLst>
      <p:ext uri="{BB962C8B-B14F-4D97-AF65-F5344CB8AC3E}">
        <p14:creationId xmlns:p14="http://schemas.microsoft.com/office/powerpoint/2010/main" val="3315910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4C994C-4339-43B7-A31F-8F45FC3F1EB7}" type="slidenum">
              <a:rPr lang="en-US" smtClean="0"/>
              <a:t>1</a:t>
            </a:fld>
            <a:endParaRPr lang="en-US"/>
          </a:p>
        </p:txBody>
      </p:sp>
    </p:spTree>
    <p:extLst>
      <p:ext uri="{BB962C8B-B14F-4D97-AF65-F5344CB8AC3E}">
        <p14:creationId xmlns:p14="http://schemas.microsoft.com/office/powerpoint/2010/main" val="3119167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4C994C-4339-43B7-A31F-8F45FC3F1EB7}" type="slidenum">
              <a:rPr lang="en-US" smtClean="0"/>
              <a:t>6</a:t>
            </a:fld>
            <a:endParaRPr lang="en-US"/>
          </a:p>
        </p:txBody>
      </p:sp>
    </p:spTree>
    <p:extLst>
      <p:ext uri="{BB962C8B-B14F-4D97-AF65-F5344CB8AC3E}">
        <p14:creationId xmlns:p14="http://schemas.microsoft.com/office/powerpoint/2010/main" val="1551446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4C994C-4339-43B7-A31F-8F45FC3F1EB7}" type="slidenum">
              <a:rPr lang="en-US" smtClean="0"/>
              <a:t>17</a:t>
            </a:fld>
            <a:endParaRPr lang="en-US"/>
          </a:p>
        </p:txBody>
      </p:sp>
    </p:spTree>
    <p:extLst>
      <p:ext uri="{BB962C8B-B14F-4D97-AF65-F5344CB8AC3E}">
        <p14:creationId xmlns:p14="http://schemas.microsoft.com/office/powerpoint/2010/main" val="943445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5A07D67-7C33-40CB-812D-29E90B0D55ED}" type="datetime1">
              <a:rPr lang="en-US" smtClean="0"/>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F006C-2333-403B-8085-E9DB43C93B1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9680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DB23A4-DAC1-4A82-9F2B-DF433AC82657}" type="datetime1">
              <a:rPr lang="en-US" smtClean="0"/>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4150920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0D075-5C82-46B4-903E-27A9A3BE62C4}" type="datetime1">
              <a:rPr lang="en-US" smtClean="0"/>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2624089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900C2A-0235-40AA-8C55-A407A44D2A18}" type="datetime1">
              <a:rPr lang="en-US" smtClean="0"/>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408484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945397-4F9D-4F0C-90B9-C3B3445B3342}" type="datetime1">
              <a:rPr lang="en-US" smtClean="0"/>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F006C-2333-403B-8085-E9DB43C93B1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6596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D631DD-B434-41BF-8642-450CF9F10836}" type="datetime1">
              <a:rPr lang="en-US" smtClean="0"/>
              <a:t>9/16/2025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3340642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72867AC-6A1E-4306-9630-819A2DA958A4}" type="datetime1">
              <a:rPr lang="en-US" smtClean="0"/>
              <a:t>9/16/2025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3393185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5CA07E-2EEB-46FC-B01A-56EFD5AAA73D}" type="datetime1">
              <a:rPr lang="en-US" smtClean="0"/>
              <a:t>9/16/2025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1974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9692731-6417-4F88-A95A-31DFE43E6CBA}" type="datetime1">
              <a:rPr lang="en-US" smtClean="0"/>
              <a:t>9/16/2025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598325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F615F9F-091F-409E-B97D-120D25AEEBA4}" type="datetime1">
              <a:rPr lang="en-US" smtClean="0"/>
              <a:t>9/16/2025</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10F006C-2333-403B-8085-E9DB43C93B16}" type="slidenum">
              <a:rPr lang="en-US" smtClean="0"/>
              <a:t>‹#›</a:t>
            </a:fld>
            <a:endParaRPr lang="en-US"/>
          </a:p>
        </p:txBody>
      </p:sp>
    </p:spTree>
    <p:extLst>
      <p:ext uri="{BB962C8B-B14F-4D97-AF65-F5344CB8AC3E}">
        <p14:creationId xmlns:p14="http://schemas.microsoft.com/office/powerpoint/2010/main" val="1855442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DB919B-58D6-43B4-A055-0B17C7BA2422}" type="datetime1">
              <a:rPr lang="en-US" smtClean="0"/>
              <a:t>9/16/2025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0F006C-2333-403B-8085-E9DB43C93B16}" type="slidenum">
              <a:rPr lang="en-US" smtClean="0"/>
              <a:t>‹#›</a:t>
            </a:fld>
            <a:endParaRPr lang="en-US"/>
          </a:p>
        </p:txBody>
      </p:sp>
    </p:spTree>
    <p:extLst>
      <p:ext uri="{BB962C8B-B14F-4D97-AF65-F5344CB8AC3E}">
        <p14:creationId xmlns:p14="http://schemas.microsoft.com/office/powerpoint/2010/main" val="192106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BB1DF96-163C-4B5D-A076-C560C9E6CA18}" type="datetime1">
              <a:rPr lang="en-US" smtClean="0"/>
              <a:t>9/16/2025</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10F006C-2333-403B-8085-E9DB43C93B16}"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85917"/>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6B9A29-2F81-7ADD-64FC-5F95706CE8D7}"/>
              </a:ext>
            </a:extLst>
          </p:cNvPr>
          <p:cNvSpPr txBox="1"/>
          <p:nvPr/>
        </p:nvSpPr>
        <p:spPr>
          <a:xfrm>
            <a:off x="0" y="355602"/>
            <a:ext cx="12192000" cy="6432530"/>
          </a:xfrm>
          <a:prstGeom prst="rect">
            <a:avLst/>
          </a:prstGeom>
          <a:noFill/>
        </p:spPr>
        <p:txBody>
          <a:bodyPr wrap="square">
            <a:spAutoFit/>
          </a:bodyPr>
          <a:lstStyle/>
          <a:p>
            <a:pPr algn="ctr"/>
            <a:r>
              <a:rPr lang="en-US" sz="2800" b="1" dirty="0">
                <a:latin typeface="Arial" panose="020B0604020202020204" pitchFamily="34" charset="0"/>
                <a:cs typeface="Arial" panose="020B0604020202020204" pitchFamily="34" charset="0"/>
              </a:rPr>
              <a:t>Boundary Value Solution for Spin-Polarized Flow</a:t>
            </a:r>
          </a:p>
          <a:p>
            <a:pPr algn="ctr"/>
            <a:r>
              <a:rPr lang="en-US" sz="2800" b="1" dirty="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or</a:t>
            </a:r>
          </a:p>
          <a:p>
            <a:pPr algn="ctr"/>
            <a:r>
              <a:rPr lang="en-US" sz="2800" b="1" dirty="0">
                <a:latin typeface="Arial" panose="020B0604020202020204" pitchFamily="34" charset="0"/>
                <a:cs typeface="Arial" panose="020B0604020202020204" pitchFamily="34" charset="0"/>
              </a:rPr>
              <a:t>Boundary Value Solution for Viscous Liquid Flow in Carbon </a:t>
            </a:r>
            <a:r>
              <a:rPr lang="en-US" sz="2800" b="1">
                <a:latin typeface="Arial" panose="020B0604020202020204" pitchFamily="34" charset="0"/>
                <a:cs typeface="Arial" panose="020B0604020202020204" pitchFamily="34" charset="0"/>
              </a:rPr>
              <a:t>Nanotubes and its Application </a:t>
            </a:r>
            <a:endParaRPr lang="ka-GE" sz="2800" b="1">
              <a:latin typeface="Arial" panose="020B0604020202020204" pitchFamily="34" charset="0"/>
              <a:cs typeface="Arial" panose="020B0604020202020204" pitchFamily="34" charset="0"/>
            </a:endParaRPr>
          </a:p>
          <a:p>
            <a:pPr algn="ctr"/>
            <a:r>
              <a:rPr lang="en-US" sz="2800" b="1">
                <a:latin typeface="Arial" panose="020B0604020202020204" pitchFamily="34" charset="0"/>
                <a:cs typeface="Arial" panose="020B0604020202020204" pitchFamily="34" charset="0"/>
              </a:rPr>
              <a:t>to </a:t>
            </a:r>
            <a:r>
              <a:rPr lang="en-US" sz="2800" b="1" dirty="0">
                <a:latin typeface="Arial" panose="020B0604020202020204" pitchFamily="34" charset="0"/>
                <a:cs typeface="Arial" panose="020B0604020202020204" pitchFamily="34" charset="0"/>
              </a:rPr>
              <a:t>Spin-Polarized Current Enhancement</a:t>
            </a:r>
          </a:p>
          <a:p>
            <a:pPr algn="ctr"/>
            <a:endParaRPr lang="en-US" sz="2800" b="1" dirty="0">
              <a:latin typeface="Arial" panose="020B0604020202020204" pitchFamily="34" charset="0"/>
              <a:cs typeface="Arial" panose="020B0604020202020204" pitchFamily="34" charset="0"/>
            </a:endParaRPr>
          </a:p>
          <a:p>
            <a:pPr algn="ctr"/>
            <a:r>
              <a:rPr lang="en-US" sz="2400" dirty="0">
                <a:latin typeface="Arial" panose="020B0604020202020204" pitchFamily="34" charset="0"/>
                <a:cs typeface="Arial" panose="020B0604020202020204" pitchFamily="34" charset="0"/>
              </a:rPr>
              <a:t>Tamar </a:t>
            </a:r>
            <a:r>
              <a:rPr lang="en-US" sz="2400" dirty="0" err="1">
                <a:latin typeface="Arial" panose="020B0604020202020204" pitchFamily="34" charset="0"/>
                <a:cs typeface="Arial" panose="020B0604020202020204" pitchFamily="34" charset="0"/>
              </a:rPr>
              <a:t>Berberashvili</a:t>
            </a:r>
            <a:r>
              <a:rPr lang="en-US" sz="2400" dirty="0">
                <a:latin typeface="Arial" panose="020B0604020202020204" pitchFamily="34" charset="0"/>
                <a:cs typeface="Arial" panose="020B0604020202020204" pitchFamily="34" charset="0"/>
              </a:rPr>
              <a:t>, Vakhtang Gogichaishvili &amp; Paata Kervalishvili</a:t>
            </a:r>
          </a:p>
          <a:p>
            <a:pPr algn="ctr"/>
            <a:endParaRPr lang="en-US" sz="2400" dirty="0">
              <a:latin typeface="Arial" panose="020B0604020202020204" pitchFamily="34" charset="0"/>
              <a:cs typeface="Arial" panose="020B0604020202020204" pitchFamily="34" charset="0"/>
            </a:endParaRPr>
          </a:p>
          <a:p>
            <a:pPr algn="ctr"/>
            <a:r>
              <a:rPr lang="en-US" sz="2400" b="1" dirty="0">
                <a:latin typeface="Arial" panose="020B0604020202020204" pitchFamily="34" charset="0"/>
                <a:cs typeface="Arial" panose="020B0604020202020204" pitchFamily="34" charset="0"/>
              </a:rPr>
              <a:t>Georgian Technical University</a:t>
            </a:r>
          </a:p>
          <a:p>
            <a:pPr algn="ctr"/>
            <a:endParaRPr lang="en-US" sz="2400" b="1" dirty="0">
              <a:latin typeface="Arial" panose="020B0604020202020204" pitchFamily="34" charset="0"/>
              <a:cs typeface="Arial" panose="020B0604020202020204" pitchFamily="34" charset="0"/>
            </a:endParaRPr>
          </a:p>
          <a:p>
            <a:pPr algn="ctr"/>
            <a:endParaRPr lang="en-US" sz="2400" b="1" dirty="0">
              <a:latin typeface="Arial" panose="020B0604020202020204" pitchFamily="34" charset="0"/>
              <a:cs typeface="Arial" panose="020B0604020202020204" pitchFamily="34" charset="0"/>
            </a:endParaRPr>
          </a:p>
          <a:p>
            <a:pPr algn="ctr"/>
            <a:endParaRPr lang="en-US" sz="2000" b="1"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New Trends in High-Energy Physics 2025</a:t>
            </a:r>
          </a:p>
          <a:p>
            <a:pPr algn="ctr"/>
            <a:endParaRPr lang="en-US" sz="2000" b="1" dirty="0">
              <a:latin typeface="Arial" panose="020B0604020202020204" pitchFamily="34" charset="0"/>
              <a:cs typeface="Arial" panose="020B0604020202020204" pitchFamily="34" charset="0"/>
            </a:endParaRPr>
          </a:p>
          <a:p>
            <a:pPr algn="ctr"/>
            <a:r>
              <a:rPr lang="en-US" sz="2000" b="1" dirty="0">
                <a:latin typeface="Arial" panose="020B0604020202020204" pitchFamily="34" charset="0"/>
                <a:cs typeface="Arial" panose="020B0604020202020204" pitchFamily="34" charset="0"/>
              </a:rPr>
              <a:t>    15-19 September</a:t>
            </a:r>
            <a:r>
              <a:rPr lang="en-US" sz="2000" b="1">
                <a:latin typeface="Arial" panose="020B0604020202020204" pitchFamily="34" charset="0"/>
                <a:cs typeface="Arial" panose="020B0604020202020204" pitchFamily="34" charset="0"/>
              </a:rPr>
              <a:t>, 2025</a:t>
            </a:r>
          </a:p>
          <a:p>
            <a:pPr algn="ctr"/>
            <a:r>
              <a:rPr lang="en-US" sz="2000" b="1">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Batumi,Georgia</a:t>
            </a:r>
            <a:endParaRPr lang="en-US" sz="2000" b="1" dirty="0">
              <a:latin typeface="Arial" panose="020B0604020202020204" pitchFamily="34" charset="0"/>
              <a:cs typeface="Arial" panose="020B0604020202020204" pitchFamily="34" charset="0"/>
            </a:endParaRPr>
          </a:p>
          <a:p>
            <a:pPr algn="ctr"/>
            <a:endParaRPr lang="en-US" sz="2400" b="1" dirty="0">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0E89A88D-91A7-DE22-9164-1581C9D9B14D}"/>
              </a:ext>
            </a:extLst>
          </p:cNvPr>
          <p:cNvSpPr>
            <a:spLocks noGrp="1"/>
          </p:cNvSpPr>
          <p:nvPr>
            <p:ph type="sldNum" sz="quarter" idx="12"/>
          </p:nvPr>
        </p:nvSpPr>
        <p:spPr/>
        <p:txBody>
          <a:bodyPr/>
          <a:lstStyle/>
          <a:p>
            <a:fld id="{710F006C-2333-403B-8085-E9DB43C93B16}" type="slidenum">
              <a:rPr lang="en-US" smtClean="0"/>
              <a:t>1</a:t>
            </a:fld>
            <a:endParaRPr lang="en-US"/>
          </a:p>
        </p:txBody>
      </p:sp>
    </p:spTree>
    <p:extLst>
      <p:ext uri="{BB962C8B-B14F-4D97-AF65-F5344CB8AC3E}">
        <p14:creationId xmlns:p14="http://schemas.microsoft.com/office/powerpoint/2010/main" val="2905049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EE775-C917-702C-4B93-F83C828AD7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9BE40B-C058-4561-2933-422F9AB44CC5}"/>
              </a:ext>
            </a:extLst>
          </p:cNvPr>
          <p:cNvSpPr>
            <a:spLocks noGrp="1"/>
          </p:cNvSpPr>
          <p:nvPr>
            <p:ph type="sldNum" sz="quarter" idx="12"/>
          </p:nvPr>
        </p:nvSpPr>
        <p:spPr/>
        <p:txBody>
          <a:bodyPr/>
          <a:lstStyle/>
          <a:p>
            <a:fld id="{710F006C-2333-403B-8085-E9DB43C93B16}" type="slidenum">
              <a:rPr lang="en-US" smtClean="0"/>
              <a:t>10</a:t>
            </a:fld>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7CCBF75-D1C3-9BF5-ED0D-609812467864}"/>
                  </a:ext>
                </a:extLst>
              </p:cNvPr>
              <p:cNvSpPr txBox="1"/>
              <p:nvPr/>
            </p:nvSpPr>
            <p:spPr>
              <a:xfrm>
                <a:off x="76200" y="147508"/>
                <a:ext cx="12039599" cy="5905078"/>
              </a:xfrm>
              <a:prstGeom prst="rect">
                <a:avLst/>
              </a:prstGeom>
              <a:noFill/>
            </p:spPr>
            <p:txBody>
              <a:bodyPr wrap="square">
                <a:spAutoFit/>
              </a:bodyPr>
              <a:lstStyle/>
              <a:p>
                <a:pPr marL="0" marR="0">
                  <a:lnSpc>
                    <a:spcPct val="107000"/>
                  </a:lnSpc>
                  <a:spcBef>
                    <a:spcPts val="12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Final Simplified Equation:</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kern="0" dirty="0">
                    <a:latin typeface="Arial" panose="020B0604020202020204" pitchFamily="34" charset="0"/>
                    <a:ea typeface="Times New Roman" panose="02020603050405020304" pitchFamily="18" charset="0"/>
                    <a:cs typeface="Arial" panose="020B0604020202020204" pitchFamily="34" charset="0"/>
                  </a:rPr>
                  <a:t>T</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he final equation governing the fluid motion in your system is:</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i="1" kern="0">
                          <a:solidFill>
                            <a:schemeClr val="tx1"/>
                          </a:solidFill>
                          <a:effectLst/>
                          <a:latin typeface="Cambria Math" panose="02040503050406030204" pitchFamily="18" charset="0"/>
                          <a:ea typeface="Times New Roman" panose="02020603050405020304" pitchFamily="18" charset="0"/>
                        </a:rPr>
                        <m:t>𝜇</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1</m:t>
                          </m:r>
                        </m:num>
                        <m:den>
                          <m:r>
                            <a:rPr lang="en-US" i="1" kern="0">
                              <a:solidFill>
                                <a:schemeClr val="tx1"/>
                              </a:solidFill>
                              <a:effectLst/>
                              <a:latin typeface="Cambria Math" panose="02040503050406030204" pitchFamily="18" charset="0"/>
                              <a:ea typeface="Times New Roman" panose="02020603050405020304" pitchFamily="18" charset="0"/>
                            </a:rPr>
                            <m:t>𝑟</m:t>
                          </m:r>
                        </m:den>
                      </m:f>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num>
                        <m:den>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den>
                      </m:f>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𝑣</m:t>
                          </m:r>
                        </m:num>
                        <m:den>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den>
                      </m:f>
                      <m:r>
                        <a:rPr lang="en-US" i="1" kern="0">
                          <a:solidFill>
                            <a:schemeClr val="tx1"/>
                          </a:solidFill>
                          <a:effectLst/>
                          <a:latin typeface="Cambria Math" panose="02040503050406030204" pitchFamily="18" charset="0"/>
                          <a:ea typeface="Times New Roman" panose="02020603050405020304" pitchFamily="18" charset="0"/>
                        </a:rPr>
                        <m:t>)=</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𝑝</m:t>
                          </m:r>
                        </m:num>
                        <m:den>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𝑧</m:t>
                          </m:r>
                        </m:den>
                      </m:f>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𝜌</m:t>
                          </m:r>
                        </m:e>
                        <m:sub>
                          <m:r>
                            <a:rPr lang="en-US" i="1" kern="0">
                              <a:solidFill>
                                <a:schemeClr val="tx1"/>
                              </a:solidFill>
                              <a:effectLst/>
                              <a:latin typeface="Cambria Math" panose="02040503050406030204" pitchFamily="18" charset="0"/>
                              <a:ea typeface="Times New Roman" panose="02020603050405020304" pitchFamily="18" charset="0"/>
                            </a:rPr>
                            <m:t>𝑒</m:t>
                          </m:r>
                        </m:sub>
                      </m:sSub>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𝐸</m:t>
                          </m:r>
                        </m:e>
                        <m:sub>
                          <m:r>
                            <a:rPr lang="en-US" i="1" kern="0">
                              <a:solidFill>
                                <a:schemeClr val="tx1"/>
                              </a:solidFill>
                              <a:effectLst/>
                              <a:latin typeface="Cambria Math" panose="02040503050406030204" pitchFamily="18" charset="0"/>
                              <a:ea typeface="Times New Roman" panose="02020603050405020304" pitchFamily="18" charset="0"/>
                            </a:rPr>
                            <m:t>𝑧</m:t>
                          </m:r>
                        </m:sub>
                      </m:sSub>
                    </m:oMath>
                  </m:oMathPara>
                </a14:m>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This equation shows a balance where the viscous stress on the left is driven by the combined effect of the pressure gradient and the electrokinetic body force on the right.</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sz="2000"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Why this </a:t>
                </a:r>
                <a:r>
                  <a:rPr lang="en-US" sz="2000" b="1" kern="0" dirty="0">
                    <a:latin typeface="Arial" panose="020B0604020202020204" pitchFamily="34" charset="0"/>
                    <a:ea typeface="Times New Roman" panose="02020603050405020304" pitchFamily="18" charset="0"/>
                    <a:cs typeface="Arial" panose="020B0604020202020204" pitchFamily="34" charset="0"/>
                  </a:rPr>
                  <a:t>approach is </a:t>
                </a:r>
                <a:r>
                  <a:rPr lang="en-US" sz="2000"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improvement:</a:t>
                </a:r>
                <a:endParaRPr lang="en-US" sz="20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Font typeface="+mj-lt"/>
                  <a:buAutoNum type="arabicPeriod"/>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Accuracy:</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It correctly identifies the force as an electrostatic body force dependent on </a:t>
                </a:r>
                <a:r>
                  <a:rPr lang="en-US" kern="0" dirty="0">
                    <a:latin typeface="Arial" panose="020B0604020202020204" pitchFamily="34" charset="0"/>
                    <a:ea typeface="Times New Roman" panose="02020603050405020304" pitchFamily="18" charset="0"/>
                    <a:cs typeface="Arial" panose="020B0604020202020204" pitchFamily="34" charset="0"/>
                  </a:rPr>
                  <a:t>density</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and distinguishes it from a Lorentz force, which is different.</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Font typeface="+mj-lt"/>
                  <a:buAutoNum type="arabicPeriod"/>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Completeness:</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It highlights the critical point that a radial field doesn't drive flow, which is a key nuance in </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electrokinetics</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It explicitly states the need for an axial field, which might be an implied part of your model but should be stated clearly.</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Font typeface="+mj-lt"/>
                  <a:buAutoNum type="arabicPeriod"/>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Clarity:</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step-by-step simplification shows the mathematical justification for why each term vanishes, making the derivation much easier to follow and review.</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Font typeface="+mj-lt"/>
                  <a:buAutoNum type="arabicPeriod"/>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Rigor:</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final equation is presented in a precise, standard form ready for solving</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97CCBF75-D1C3-9BF5-ED0D-609812467864}"/>
                  </a:ext>
                </a:extLst>
              </p:cNvPr>
              <p:cNvSpPr txBox="1">
                <a:spLocks noRot="1" noChangeAspect="1" noMove="1" noResize="1" noEditPoints="1" noAdjustHandles="1" noChangeArrowheads="1" noChangeShapeType="1" noTextEdit="1"/>
              </p:cNvSpPr>
              <p:nvPr/>
            </p:nvSpPr>
            <p:spPr>
              <a:xfrm>
                <a:off x="76200" y="147508"/>
                <a:ext cx="12039599" cy="5905078"/>
              </a:xfrm>
              <a:prstGeom prst="rect">
                <a:avLst/>
              </a:prstGeom>
              <a:blipFill>
                <a:blip r:embed="rId2"/>
                <a:stretch>
                  <a:fillRect l="-557" t="-516" r="-253" b="-722"/>
                </a:stretch>
              </a:blipFill>
            </p:spPr>
            <p:txBody>
              <a:bodyPr/>
              <a:lstStyle/>
              <a:p>
                <a:r>
                  <a:rPr lang="en-US">
                    <a:noFill/>
                  </a:rPr>
                  <a:t> </a:t>
                </a:r>
              </a:p>
            </p:txBody>
          </p:sp>
        </mc:Fallback>
      </mc:AlternateContent>
    </p:spTree>
    <p:extLst>
      <p:ext uri="{BB962C8B-B14F-4D97-AF65-F5344CB8AC3E}">
        <p14:creationId xmlns:p14="http://schemas.microsoft.com/office/powerpoint/2010/main" val="1174008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80BC56-3D57-F88F-0303-69B7FFB0DA9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21F307-8B22-7D82-11A0-237B52C00CDB}"/>
              </a:ext>
            </a:extLst>
          </p:cNvPr>
          <p:cNvSpPr>
            <a:spLocks noGrp="1"/>
          </p:cNvSpPr>
          <p:nvPr>
            <p:ph type="sldNum" sz="quarter" idx="12"/>
          </p:nvPr>
        </p:nvSpPr>
        <p:spPr/>
        <p:txBody>
          <a:bodyPr/>
          <a:lstStyle/>
          <a:p>
            <a:fld id="{710F006C-2333-403B-8085-E9DB43C93B16}" type="slidenum">
              <a:rPr lang="en-US" smtClean="0"/>
              <a:t>11</a:t>
            </a:fld>
            <a:endParaRPr lang="en-US"/>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7D5C3D9-F9FE-06B5-54F8-5A9E85893A28}"/>
                  </a:ext>
                </a:extLst>
              </p:cNvPr>
              <p:cNvSpPr txBox="1"/>
              <p:nvPr/>
            </p:nvSpPr>
            <p:spPr>
              <a:xfrm>
                <a:off x="211667" y="584877"/>
                <a:ext cx="11861800" cy="5479064"/>
              </a:xfrm>
              <a:prstGeom prst="rect">
                <a:avLst/>
              </a:prstGeom>
              <a:noFill/>
            </p:spPr>
            <p:txBody>
              <a:bodyPr wrap="square">
                <a:spAutoFit/>
              </a:bodyPr>
              <a:lstStyle/>
              <a:p>
                <a:pPr marL="0" marR="0">
                  <a:lnSpc>
                    <a:spcPts val="2250"/>
                  </a:lnSpc>
                  <a:spcBef>
                    <a:spcPts val="24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Boundary Value Problem Formulation</a:t>
                </a:r>
                <a:endParaRPr lang="en-US" b="1" kern="1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070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system is governed by two coupled phenomena: electrostatics (Poisson-Boltzmann equation) and hydrodynamics (modified Navier-Stokes equation). The complete boundary value problem is defined by the following set of differential equations and their associated boundary conditions.</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1. </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Electrostatics: The Poisson-Boltzmann Problem</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electric potential due to the Debye double layer is described by the Poisson-Boltzmann equation. For a symmetric electrolyte (e.g., </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KCl</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NaCl) and assuming a low potential (&lt; 25</a:t>
                </a:r>
                <a:r>
                  <a:rPr lang="en-US" kern="0" dirty="0">
                    <a:latin typeface="Arial" panose="020B0604020202020204" pitchFamily="34" charset="0"/>
                    <a:ea typeface="Times New Roman" panose="02020603050405020304" pitchFamily="18" charset="0"/>
                    <a:cs typeface="Arial" panose="020B0604020202020204" pitchFamily="34" charset="0"/>
                  </a:rPr>
                  <a:t> </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mV) for linearization (Debye-</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Hückel</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approximation), the equation and its boundary conditions are:</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𝜖</m:t>
                      </m:r>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𝜓</m:t>
                      </m:r>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𝜌</m:t>
                          </m:r>
                        </m:e>
                        <m:sub>
                          <m:r>
                            <a:rPr lang="en-US" i="1" kern="0">
                              <a:solidFill>
                                <a:schemeClr val="tx1"/>
                              </a:solidFill>
                              <a:effectLst/>
                              <a:latin typeface="Cambria Math" panose="02040503050406030204" pitchFamily="18" charset="0"/>
                              <a:ea typeface="Times New Roman" panose="02020603050405020304" pitchFamily="18" charset="0"/>
                            </a:rPr>
                            <m:t>𝑒</m:t>
                          </m:r>
                        </m:sub>
                      </m:sSub>
                    </m:oMath>
                  </m:oMathPara>
                </a14:m>
                <a:endPar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070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For a constant permittivity $\epsilon$ and using the Boltzmann distribution for ions, this simplifies to the linearized form:</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 xmlns:m="http://schemas.openxmlformats.org/officeDocument/2006/math">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1</m:t>
                        </m:r>
                      </m:num>
                      <m:den>
                        <m:r>
                          <a:rPr lang="en-US" i="1" kern="0">
                            <a:solidFill>
                              <a:schemeClr val="tx1"/>
                            </a:solidFill>
                            <a:effectLst/>
                            <a:latin typeface="Cambria Math" panose="02040503050406030204" pitchFamily="18" charset="0"/>
                            <a:ea typeface="Times New Roman" panose="02020603050405020304" pitchFamily="18" charset="0"/>
                          </a:rPr>
                          <m:t>𝑟</m:t>
                        </m:r>
                      </m:den>
                    </m:f>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m:t>
                        </m:r>
                      </m:num>
                      <m:den>
                        <m:r>
                          <a:rPr lang="en-US" i="1" kern="0">
                            <a:solidFill>
                              <a:schemeClr val="tx1"/>
                            </a:solidFill>
                            <a:effectLst/>
                            <a:latin typeface="Cambria Math" panose="02040503050406030204" pitchFamily="18" charset="0"/>
                            <a:ea typeface="Times New Roman" panose="02020603050405020304" pitchFamily="18" charset="0"/>
                          </a:rPr>
                          <m:t>𝑑𝑟</m:t>
                        </m:r>
                      </m:den>
                    </m:f>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m:t>
                        </m:r>
                        <m:r>
                          <a:rPr lang="en-US" i="1" kern="0">
                            <a:solidFill>
                              <a:schemeClr val="tx1"/>
                            </a:solidFill>
                            <a:effectLst/>
                            <a:latin typeface="Cambria Math" panose="02040503050406030204" pitchFamily="18" charset="0"/>
                            <a:ea typeface="Times New Roman" panose="02020603050405020304" pitchFamily="18" charset="0"/>
                          </a:rPr>
                          <m:t>𝜓</m:t>
                        </m:r>
                      </m:num>
                      <m:den>
                        <m:r>
                          <a:rPr lang="en-US" i="1" kern="0">
                            <a:solidFill>
                              <a:schemeClr val="tx1"/>
                            </a:solidFill>
                            <a:effectLst/>
                            <a:latin typeface="Cambria Math" panose="02040503050406030204" pitchFamily="18" charset="0"/>
                            <a:ea typeface="Times New Roman" panose="02020603050405020304" pitchFamily="18" charset="0"/>
                          </a:rPr>
                          <m:t>𝑑𝑟</m:t>
                        </m:r>
                      </m:den>
                    </m:f>
                    <m:r>
                      <a:rPr lang="en-US" i="1" kern="0">
                        <a:solidFill>
                          <a:schemeClr val="tx1"/>
                        </a:solidFill>
                        <a:effectLst/>
                        <a:latin typeface="Cambria Math" panose="02040503050406030204" pitchFamily="18" charset="0"/>
                        <a:ea typeface="Times New Roman" panose="02020603050405020304" pitchFamily="18" charset="0"/>
                      </a:rPr>
                      <m:t>)=</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2</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𝑛</m:t>
                            </m:r>
                          </m:e>
                          <m:sub>
                            <m:r>
                              <a:rPr lang="en-US" i="1" kern="0">
                                <a:solidFill>
                                  <a:schemeClr val="tx1"/>
                                </a:solidFill>
                                <a:effectLst/>
                                <a:latin typeface="Cambria Math" panose="02040503050406030204" pitchFamily="18" charset="0"/>
                                <a:ea typeface="Times New Roman" panose="02020603050405020304" pitchFamily="18" charset="0"/>
                              </a:rPr>
                              <m:t>0</m:t>
                            </m:r>
                          </m:sub>
                        </m:sSub>
                        <m:sSup>
                          <m:sSupPr>
                            <m:ctrlPr>
                              <a:rPr lang="en-US" i="1" kern="0">
                                <a:solidFill>
                                  <a:schemeClr val="tx1"/>
                                </a:solidFill>
                                <a:effectLst/>
                                <a:latin typeface="Cambria Math" panose="02040503050406030204" pitchFamily="18" charset="0"/>
                                <a:ea typeface="Times New Roman" panose="02020603050405020304" pitchFamily="18" charset="0"/>
                              </a:rPr>
                            </m:ctrlPr>
                          </m:sSupPr>
                          <m:e>
                            <m:r>
                              <a:rPr lang="en-US" i="1" kern="0">
                                <a:solidFill>
                                  <a:schemeClr val="tx1"/>
                                </a:solidFill>
                                <a:effectLst/>
                                <a:latin typeface="Cambria Math" panose="02040503050406030204" pitchFamily="18" charset="0"/>
                                <a:ea typeface="Times New Roman" panose="02020603050405020304" pitchFamily="18" charset="0"/>
                              </a:rPr>
                              <m:t>𝑧</m:t>
                            </m:r>
                          </m:e>
                          <m:sup>
                            <m:r>
                              <a:rPr lang="en-US" i="1" kern="0">
                                <a:solidFill>
                                  <a:schemeClr val="tx1"/>
                                </a:solidFill>
                                <a:effectLst/>
                                <a:latin typeface="Cambria Math" panose="02040503050406030204" pitchFamily="18" charset="0"/>
                                <a:ea typeface="Times New Roman" panose="02020603050405020304" pitchFamily="18" charset="0"/>
                              </a:rPr>
                              <m:t>2</m:t>
                            </m:r>
                          </m:sup>
                        </m:sSup>
                        <m:sSup>
                          <m:sSupPr>
                            <m:ctrlPr>
                              <a:rPr lang="en-US" i="1" kern="0">
                                <a:solidFill>
                                  <a:schemeClr val="tx1"/>
                                </a:solidFill>
                                <a:effectLst/>
                                <a:latin typeface="Cambria Math" panose="02040503050406030204" pitchFamily="18" charset="0"/>
                                <a:ea typeface="Times New Roman" panose="02020603050405020304" pitchFamily="18" charset="0"/>
                              </a:rPr>
                            </m:ctrlPr>
                          </m:sSupPr>
                          <m:e>
                            <m:r>
                              <a:rPr lang="en-US" i="1" kern="0">
                                <a:solidFill>
                                  <a:schemeClr val="tx1"/>
                                </a:solidFill>
                                <a:effectLst/>
                                <a:latin typeface="Cambria Math" panose="02040503050406030204" pitchFamily="18" charset="0"/>
                                <a:ea typeface="Times New Roman" panose="02020603050405020304" pitchFamily="18" charset="0"/>
                              </a:rPr>
                              <m:t>𝑒</m:t>
                            </m:r>
                          </m:e>
                          <m:sup>
                            <m:r>
                              <a:rPr lang="en-US" i="1" kern="0">
                                <a:solidFill>
                                  <a:schemeClr val="tx1"/>
                                </a:solidFill>
                                <a:effectLst/>
                                <a:latin typeface="Cambria Math" panose="02040503050406030204" pitchFamily="18" charset="0"/>
                                <a:ea typeface="Times New Roman" panose="02020603050405020304" pitchFamily="18" charset="0"/>
                              </a:rPr>
                              <m:t>2</m:t>
                            </m:r>
                          </m:sup>
                        </m:sSup>
                      </m:num>
                      <m:den>
                        <m:r>
                          <a:rPr lang="en-US" i="1" kern="0">
                            <a:solidFill>
                              <a:schemeClr val="tx1"/>
                            </a:solidFill>
                            <a:effectLst/>
                            <a:latin typeface="Cambria Math" panose="02040503050406030204" pitchFamily="18" charset="0"/>
                            <a:ea typeface="Times New Roman" panose="02020603050405020304" pitchFamily="18" charset="0"/>
                          </a:rPr>
                          <m:t>𝜖</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𝑘</m:t>
                            </m:r>
                          </m:e>
                          <m:sub>
                            <m:r>
                              <a:rPr lang="en-US" i="1" kern="0">
                                <a:solidFill>
                                  <a:schemeClr val="tx1"/>
                                </a:solidFill>
                                <a:effectLst/>
                                <a:latin typeface="Cambria Math" panose="02040503050406030204" pitchFamily="18" charset="0"/>
                                <a:ea typeface="Times New Roman" panose="02020603050405020304" pitchFamily="18" charset="0"/>
                              </a:rPr>
                              <m:t>𝐵</m:t>
                            </m:r>
                          </m:sub>
                        </m:sSub>
                        <m:r>
                          <a:rPr lang="en-US" i="1" kern="0">
                            <a:solidFill>
                              <a:schemeClr val="tx1"/>
                            </a:solidFill>
                            <a:effectLst/>
                            <a:latin typeface="Cambria Math" panose="02040503050406030204" pitchFamily="18" charset="0"/>
                            <a:ea typeface="Times New Roman" panose="02020603050405020304" pitchFamily="18" charset="0"/>
                          </a:rPr>
                          <m:t>𝑇</m:t>
                        </m:r>
                      </m:den>
                    </m:f>
                    <m:r>
                      <a:rPr lang="en-US" i="1" kern="0">
                        <a:solidFill>
                          <a:schemeClr val="tx1"/>
                        </a:solidFill>
                        <a:effectLst/>
                        <a:latin typeface="Cambria Math" panose="02040503050406030204" pitchFamily="18" charset="0"/>
                        <a:ea typeface="Times New Roman" panose="02020603050405020304" pitchFamily="18" charset="0"/>
                      </a:rPr>
                      <m:t>𝜓</m:t>
                    </m:r>
                    <m:r>
                      <a:rPr lang="en-US" i="1" kern="0">
                        <a:solidFill>
                          <a:schemeClr val="tx1"/>
                        </a:solidFill>
                        <a:effectLst/>
                        <a:latin typeface="Cambria Math" panose="02040503050406030204" pitchFamily="18" charset="0"/>
                        <a:ea typeface="Times New Roman" panose="02020603050405020304" pitchFamily="18" charset="0"/>
                      </a:rPr>
                      <m:t>=</m:t>
                    </m:r>
                    <m:sSup>
                      <m:sSupPr>
                        <m:ctrlPr>
                          <a:rPr lang="en-US" i="1" kern="0">
                            <a:solidFill>
                              <a:schemeClr val="tx1"/>
                            </a:solidFill>
                            <a:effectLst/>
                            <a:latin typeface="Cambria Math" panose="02040503050406030204" pitchFamily="18" charset="0"/>
                            <a:ea typeface="Times New Roman" panose="02020603050405020304" pitchFamily="18" charset="0"/>
                          </a:rPr>
                        </m:ctrlPr>
                      </m:sSupPr>
                      <m:e>
                        <m:r>
                          <a:rPr lang="en-US" i="1" kern="0">
                            <a:solidFill>
                              <a:schemeClr val="tx1"/>
                            </a:solidFill>
                            <a:effectLst/>
                            <a:latin typeface="Cambria Math" panose="02040503050406030204" pitchFamily="18" charset="0"/>
                            <a:ea typeface="Times New Roman" panose="02020603050405020304" pitchFamily="18" charset="0"/>
                          </a:rPr>
                          <m:t>𝜅</m:t>
                        </m:r>
                      </m:e>
                      <m:sup>
                        <m:r>
                          <a:rPr lang="en-US" i="1" kern="0">
                            <a:solidFill>
                              <a:schemeClr val="tx1"/>
                            </a:solidFill>
                            <a:effectLst/>
                            <a:latin typeface="Cambria Math" panose="02040503050406030204" pitchFamily="18" charset="0"/>
                            <a:ea typeface="Times New Roman" panose="02020603050405020304" pitchFamily="18" charset="0"/>
                          </a:rPr>
                          <m:t>2</m:t>
                        </m:r>
                      </m:sup>
                    </m:sSup>
                    <m:r>
                      <a:rPr lang="en-US" i="1" kern="0">
                        <a:solidFill>
                          <a:schemeClr val="tx1"/>
                        </a:solidFill>
                        <a:effectLst/>
                        <a:latin typeface="Cambria Math" panose="02040503050406030204" pitchFamily="18" charset="0"/>
                        <a:ea typeface="Times New Roman" panose="02020603050405020304" pitchFamily="18" charset="0"/>
                      </a:rPr>
                      <m:t>𝜓</m:t>
                    </m:r>
                  </m:oMath>
                </a14:m>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where 1/kappa is the Debye-</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Hückel</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parameter, and kappa ais the Debye length.</a:t>
                </a:r>
                <a14:m>
                  <m:oMath xmlns:m="http://schemas.openxmlformats.org/officeDocument/2006/math">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𝑑𝑣</m:t>
                        </m:r>
                      </m:num>
                      <m:den>
                        <m:r>
                          <a:rPr lang="en-US" i="1" kern="0">
                            <a:solidFill>
                              <a:schemeClr val="tx1"/>
                            </a:solidFill>
                            <a:effectLst/>
                            <a:latin typeface="Cambria Math" panose="02040503050406030204" pitchFamily="18" charset="0"/>
                            <a:ea typeface="Times New Roman" panose="02020603050405020304" pitchFamily="18" charset="0"/>
                          </a:rPr>
                          <m:t>𝑑𝑟</m:t>
                        </m:r>
                      </m:den>
                    </m:f>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m:t>
                        </m:r>
                      </m:e>
                      <m:sub>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=0</m:t>
                        </m:r>
                      </m:sub>
                    </m:sSub>
                    <m:r>
                      <a:rPr lang="en-US" i="1" kern="0">
                        <a:solidFill>
                          <a:schemeClr val="tx1"/>
                        </a:solidFill>
                        <a:effectLst/>
                        <a:latin typeface="Cambria Math" panose="02040503050406030204" pitchFamily="18" charset="0"/>
                        <a:ea typeface="Times New Roman" panose="02020603050405020304" pitchFamily="18" charset="0"/>
                      </a:rPr>
                      <m:t>=0</m:t>
                    </m:r>
                  </m:oMath>
                </a14:m>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5" name="TextBox 4">
                <a:extLst>
                  <a:ext uri="{FF2B5EF4-FFF2-40B4-BE49-F238E27FC236}">
                    <a16:creationId xmlns:a16="http://schemas.microsoft.com/office/drawing/2014/main" id="{C7D5C3D9-F9FE-06B5-54F8-5A9E85893A28}"/>
                  </a:ext>
                </a:extLst>
              </p:cNvPr>
              <p:cNvSpPr txBox="1">
                <a:spLocks noRot="1" noChangeAspect="1" noMove="1" noResize="1" noEditPoints="1" noAdjustHandles="1" noChangeArrowheads="1" noChangeShapeType="1" noTextEdit="1"/>
              </p:cNvSpPr>
              <p:nvPr/>
            </p:nvSpPr>
            <p:spPr>
              <a:xfrm>
                <a:off x="211667" y="584877"/>
                <a:ext cx="11861800" cy="5479064"/>
              </a:xfrm>
              <a:prstGeom prst="rect">
                <a:avLst/>
              </a:prstGeom>
              <a:blipFill>
                <a:blip r:embed="rId2"/>
                <a:stretch>
                  <a:fillRect l="-462" t="-667"/>
                </a:stretch>
              </a:blipFill>
            </p:spPr>
            <p:txBody>
              <a:bodyPr/>
              <a:lstStyle/>
              <a:p>
                <a:r>
                  <a:rPr lang="en-US">
                    <a:noFill/>
                  </a:rPr>
                  <a:t> </a:t>
                </a:r>
              </a:p>
            </p:txBody>
          </p:sp>
        </mc:Fallback>
      </mc:AlternateContent>
    </p:spTree>
    <p:extLst>
      <p:ext uri="{BB962C8B-B14F-4D97-AF65-F5344CB8AC3E}">
        <p14:creationId xmlns:p14="http://schemas.microsoft.com/office/powerpoint/2010/main" val="1274462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61755-B8D4-E258-A3D1-C8691D962EF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DC0C00-C23E-431C-1174-C83C6C54A8EE}"/>
              </a:ext>
            </a:extLst>
          </p:cNvPr>
          <p:cNvSpPr>
            <a:spLocks noGrp="1"/>
          </p:cNvSpPr>
          <p:nvPr>
            <p:ph type="sldNum" sz="quarter" idx="12"/>
          </p:nvPr>
        </p:nvSpPr>
        <p:spPr/>
        <p:txBody>
          <a:bodyPr/>
          <a:lstStyle/>
          <a:p>
            <a:fld id="{710F006C-2333-403B-8085-E9DB43C93B16}" type="slidenum">
              <a:rPr lang="en-US" smtClean="0"/>
              <a:t>12</a:t>
            </a:fld>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90ABDDF-94BF-591E-9709-43796BF7636F}"/>
                  </a:ext>
                </a:extLst>
              </p:cNvPr>
              <p:cNvSpPr txBox="1"/>
              <p:nvPr/>
            </p:nvSpPr>
            <p:spPr>
              <a:xfrm>
                <a:off x="0" y="93810"/>
                <a:ext cx="12192000" cy="6068841"/>
              </a:xfrm>
              <a:prstGeom prst="rect">
                <a:avLst/>
              </a:prstGeom>
              <a:noFill/>
            </p:spPr>
            <p:txBody>
              <a:bodyPr wrap="square">
                <a:spAutoFit/>
              </a:bodyPr>
              <a:lstStyle/>
              <a:p>
                <a:pPr marL="0" marR="0">
                  <a:lnSpc>
                    <a:spcPct val="1070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Boundary Conditions for Electrostatic Potential:</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SzPts val="1000"/>
                  <a:buFont typeface="Symbol" panose="05050102010706020507" pitchFamily="18" charset="2"/>
                  <a:buChar char=""/>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the wall (r = R):</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 fixed surface potential (Dirichlet condition). This is often determined by the surface chemistry of the CNT.</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 xmlns:m="http://schemas.openxmlformats.org/officeDocument/2006/math">
                    <m:r>
                      <a:rPr lang="en-US" i="1" kern="0">
                        <a:solidFill>
                          <a:schemeClr val="tx1"/>
                        </a:solidFill>
                        <a:effectLst/>
                        <a:latin typeface="Cambria Math" panose="02040503050406030204" pitchFamily="18" charset="0"/>
                        <a:ea typeface="Times New Roman" panose="02020603050405020304" pitchFamily="18" charset="0"/>
                      </a:rPr>
                      <m:t>𝜓</m:t>
                    </m:r>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𝑅</m:t>
                    </m:r>
                    <m:r>
                      <a:rPr lang="en-US" i="1" kern="0">
                        <a:solidFill>
                          <a:schemeClr val="tx1"/>
                        </a:solidFill>
                        <a:effectLst/>
                        <a:latin typeface="Cambria Math" panose="02040503050406030204" pitchFamily="18" charset="0"/>
                        <a:ea typeface="Times New Roman" panose="02020603050405020304" pitchFamily="18" charset="0"/>
                      </a:rPr>
                      <m:t>)=</m:t>
                    </m:r>
                  </m:oMath>
                </a14:m>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the </a:t>
                </a: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zeta potential</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electric potential at the shear plane (often approximated as the wall potential).</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SzPts val="1000"/>
                  <a:buFont typeface="Symbol" panose="05050102010706020507" pitchFamily="18" charset="2"/>
                  <a:buChar char=""/>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the centerline (r = 0):</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Symmetry and finiteness require that the electric field is zero.</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 xmlns:m="http://schemas.openxmlformats.org/officeDocument/2006/math">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m:t>
                        </m:r>
                        <m:r>
                          <a:rPr lang="en-US" i="1" kern="0">
                            <a:solidFill>
                              <a:schemeClr val="tx1"/>
                            </a:solidFill>
                            <a:effectLst/>
                            <a:latin typeface="Cambria Math" panose="02040503050406030204" pitchFamily="18" charset="0"/>
                            <a:ea typeface="Times New Roman" panose="02020603050405020304" pitchFamily="18" charset="0"/>
                          </a:rPr>
                          <m:t>𝜓</m:t>
                        </m:r>
                      </m:num>
                      <m:den>
                        <m:r>
                          <a:rPr lang="en-US" i="1" kern="0">
                            <a:solidFill>
                              <a:schemeClr val="tx1"/>
                            </a:solidFill>
                            <a:effectLst/>
                            <a:latin typeface="Cambria Math" panose="02040503050406030204" pitchFamily="18" charset="0"/>
                            <a:ea typeface="Times New Roman" panose="02020603050405020304" pitchFamily="18" charset="0"/>
                          </a:rPr>
                          <m:t>𝑑𝑟</m:t>
                        </m:r>
                      </m:den>
                    </m:f>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m:t>
                        </m:r>
                      </m:e>
                      <m:sub>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=0</m:t>
                        </m:r>
                      </m:sub>
                    </m:sSub>
                    <m:r>
                      <a:rPr lang="en-US" i="1" kern="0">
                        <a:solidFill>
                          <a:schemeClr val="tx1"/>
                        </a:solidFill>
                        <a:effectLst/>
                        <a:latin typeface="Cambria Math" panose="02040503050406030204" pitchFamily="18" charset="0"/>
                        <a:ea typeface="Times New Roman" panose="02020603050405020304" pitchFamily="18" charset="0"/>
                      </a:rPr>
                      <m:t>=0</m:t>
                    </m:r>
                  </m:oMath>
                </a14:m>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2. </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Hydrodynamics: The Flow Problem</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fluid velocity v(r) is governed by the force balance equation derived from the Navier-Stokes equations, incorporating the electrokinetic body force.</a:t>
                </a:r>
                <a:r>
                  <a:rPr lang="en-US" kern="100" dirty="0">
                    <a:latin typeface="Arial" panose="020B0604020202020204" pitchFamily="34" charset="0"/>
                    <a:ea typeface="Times New Roman" panose="02020603050405020304" pitchFamily="18" charset="0"/>
                    <a:cs typeface="Arial" panose="020B0604020202020204" pitchFamily="34" charset="0"/>
                  </a:rPr>
                  <a:t>                      </a:t>
                </a:r>
                <a14:m>
                  <m:oMath xmlns:m="http://schemas.openxmlformats.org/officeDocument/2006/math">
                    <m:r>
                      <a:rPr lang="en-US" i="1" kern="0">
                        <a:solidFill>
                          <a:schemeClr val="tx1"/>
                        </a:solidFill>
                        <a:effectLst/>
                        <a:latin typeface="Cambria Math" panose="02040503050406030204" pitchFamily="18" charset="0"/>
                        <a:ea typeface="Times New Roman" panose="02020603050405020304" pitchFamily="18" charset="0"/>
                      </a:rPr>
                      <m:t>𝜇</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1</m:t>
                        </m:r>
                      </m:num>
                      <m:den>
                        <m:r>
                          <a:rPr lang="en-US" i="1" kern="0">
                            <a:solidFill>
                              <a:schemeClr val="tx1"/>
                            </a:solidFill>
                            <a:effectLst/>
                            <a:latin typeface="Cambria Math" panose="02040503050406030204" pitchFamily="18" charset="0"/>
                            <a:ea typeface="Times New Roman" panose="02020603050405020304" pitchFamily="18" charset="0"/>
                          </a:rPr>
                          <m:t>𝑟</m:t>
                        </m:r>
                      </m:den>
                    </m:f>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m:t>
                        </m:r>
                      </m:num>
                      <m:den>
                        <m:r>
                          <a:rPr lang="en-US" i="1" kern="0">
                            <a:solidFill>
                              <a:schemeClr val="tx1"/>
                            </a:solidFill>
                            <a:effectLst/>
                            <a:latin typeface="Cambria Math" panose="02040503050406030204" pitchFamily="18" charset="0"/>
                            <a:ea typeface="Times New Roman" panose="02020603050405020304" pitchFamily="18" charset="0"/>
                          </a:rPr>
                          <m:t>𝑑𝑟</m:t>
                        </m:r>
                      </m:den>
                    </m:f>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𝑑𝑣</m:t>
                        </m:r>
                      </m:num>
                      <m:den>
                        <m:r>
                          <a:rPr lang="en-US" i="1" kern="0">
                            <a:solidFill>
                              <a:schemeClr val="tx1"/>
                            </a:solidFill>
                            <a:effectLst/>
                            <a:latin typeface="Cambria Math" panose="02040503050406030204" pitchFamily="18" charset="0"/>
                            <a:ea typeface="Times New Roman" panose="02020603050405020304" pitchFamily="18" charset="0"/>
                          </a:rPr>
                          <m:t>𝑑𝑟</m:t>
                        </m:r>
                      </m:den>
                    </m:f>
                    <m:r>
                      <a:rPr lang="en-US" i="1" kern="0">
                        <a:solidFill>
                          <a:schemeClr val="tx1"/>
                        </a:solidFill>
                        <a:effectLst/>
                        <a:latin typeface="Cambria Math" panose="02040503050406030204" pitchFamily="18" charset="0"/>
                        <a:ea typeface="Times New Roman" panose="02020603050405020304" pitchFamily="18" charset="0"/>
                      </a:rPr>
                      <m:t>)=</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𝑑𝑝</m:t>
                        </m:r>
                      </m:num>
                      <m:den>
                        <m:r>
                          <a:rPr lang="en-US" i="1" kern="0">
                            <a:solidFill>
                              <a:schemeClr val="tx1"/>
                            </a:solidFill>
                            <a:effectLst/>
                            <a:latin typeface="Cambria Math" panose="02040503050406030204" pitchFamily="18" charset="0"/>
                            <a:ea typeface="Times New Roman" panose="02020603050405020304" pitchFamily="18" charset="0"/>
                          </a:rPr>
                          <m:t>𝑑𝑧</m:t>
                        </m:r>
                      </m:den>
                    </m:f>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𝐸</m:t>
                        </m:r>
                      </m:e>
                      <m:sub>
                        <m:r>
                          <a:rPr lang="en-US" i="1" kern="0">
                            <a:solidFill>
                              <a:schemeClr val="tx1"/>
                            </a:solidFill>
                            <a:effectLst/>
                            <a:latin typeface="Cambria Math" panose="02040503050406030204" pitchFamily="18" charset="0"/>
                            <a:ea typeface="Times New Roman" panose="02020603050405020304" pitchFamily="18" charset="0"/>
                          </a:rPr>
                          <m:t>𝑧</m:t>
                        </m:r>
                      </m:sub>
                    </m:sSub>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𝜌</m:t>
                        </m:r>
                      </m:e>
                      <m:sub>
                        <m:r>
                          <a:rPr lang="en-US" i="1" kern="0">
                            <a:solidFill>
                              <a:schemeClr val="tx1"/>
                            </a:solidFill>
                            <a:effectLst/>
                            <a:latin typeface="Cambria Math" panose="02040503050406030204" pitchFamily="18" charset="0"/>
                            <a:ea typeface="Times New Roman" panose="02020603050405020304" pitchFamily="18" charset="0"/>
                          </a:rPr>
                          <m:t>𝑒</m:t>
                        </m:r>
                      </m:sub>
                    </m:sSub>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m:t>
                    </m:r>
                  </m:oMath>
                </a14:m>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p>
              <a:p>
                <a:pPr marL="0" marR="0">
                  <a:lnSpc>
                    <a:spcPct val="107000"/>
                  </a:lnSpc>
                  <a:spcBef>
                    <a:spcPts val="12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Boundary Conditions for Fluid Velocity (v):</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SzPts val="1000"/>
                  <a:buFont typeface="Symbol" panose="05050102010706020507" pitchFamily="18" charset="2"/>
                  <a:buChar char=""/>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No-slip at the wall (r = R):</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fluid velocity is zero at the CNT wall due to viscous friction.</a:t>
                </a:r>
                <a14:m>
                  <m:oMath xmlns:m="http://schemas.openxmlformats.org/officeDocument/2006/math">
                    <m:r>
                      <a:rPr lang="en-US" b="0" i="0" kern="0" smtClean="0">
                        <a:solidFill>
                          <a:schemeClr val="tx1"/>
                        </a:solidFill>
                        <a:effectLst/>
                        <a:latin typeface="Cambria Math" panose="02040503050406030204" pitchFamily="18" charset="0"/>
                        <a:ea typeface="Times New Roman" panose="02020603050405020304" pitchFamily="18" charset="0"/>
                      </a:rPr>
                      <m:t> </m:t>
                    </m:r>
                    <m:r>
                      <a:rPr lang="en-US" i="1" kern="0">
                        <a:solidFill>
                          <a:schemeClr val="tx1"/>
                        </a:solidFill>
                        <a:effectLst/>
                        <a:latin typeface="Cambria Math" panose="02040503050406030204" pitchFamily="18" charset="0"/>
                        <a:ea typeface="Times New Roman" panose="02020603050405020304" pitchFamily="18" charset="0"/>
                      </a:rPr>
                      <m:t>𝑣</m:t>
                    </m:r>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𝑅</m:t>
                    </m:r>
                    <m:r>
                      <a:rPr lang="en-US" i="1" kern="0">
                        <a:solidFill>
                          <a:schemeClr val="tx1"/>
                        </a:solidFill>
                        <a:effectLst/>
                        <a:latin typeface="Cambria Math" panose="02040503050406030204" pitchFamily="18" charset="0"/>
                        <a:ea typeface="Times New Roman" panose="02020603050405020304" pitchFamily="18" charset="0"/>
                      </a:rPr>
                      <m:t>)=0</m:t>
                    </m:r>
                  </m:oMath>
                </a14:m>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SzPts val="1000"/>
                  <a:buFont typeface="Symbol" panose="05050102010706020507" pitchFamily="18" charset="2"/>
                  <a:buChar char=""/>
                  <a:tabLst>
                    <a:tab pos="457200" algn="l"/>
                  </a:tabLst>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Symmetry and finiteness at the centerline (r = 0 ):</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velocity must be finite and its gradient symmetric.</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 xmlns:m="http://schemas.openxmlformats.org/officeDocument/2006/math">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𝑑𝑣</m:t>
                        </m:r>
                      </m:num>
                      <m:den>
                        <m:r>
                          <a:rPr lang="en-US" i="1" kern="0">
                            <a:solidFill>
                              <a:schemeClr val="tx1"/>
                            </a:solidFill>
                            <a:effectLst/>
                            <a:latin typeface="Cambria Math" panose="02040503050406030204" pitchFamily="18" charset="0"/>
                            <a:ea typeface="Times New Roman" panose="02020603050405020304" pitchFamily="18" charset="0"/>
                          </a:rPr>
                          <m:t>𝑑𝑟</m:t>
                        </m:r>
                      </m:den>
                    </m:f>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m:t>
                        </m:r>
                      </m:e>
                      <m:sub>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=0</m:t>
                        </m:r>
                      </m:sub>
                    </m:sSub>
                    <m:r>
                      <a:rPr lang="en-US" i="1" kern="0">
                        <a:solidFill>
                          <a:schemeClr val="tx1"/>
                        </a:solidFill>
                        <a:effectLst/>
                        <a:latin typeface="Cambria Math" panose="02040503050406030204" pitchFamily="18" charset="0"/>
                        <a:ea typeface="Times New Roman" panose="02020603050405020304" pitchFamily="18" charset="0"/>
                      </a:rPr>
                      <m:t>=0</m:t>
                    </m:r>
                  </m:oMath>
                </a14:m>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B90ABDDF-94BF-591E-9709-43796BF7636F}"/>
                  </a:ext>
                </a:extLst>
              </p:cNvPr>
              <p:cNvSpPr txBox="1">
                <a:spLocks noRot="1" noChangeAspect="1" noMove="1" noResize="1" noEditPoints="1" noAdjustHandles="1" noChangeArrowheads="1" noChangeShapeType="1" noTextEdit="1"/>
              </p:cNvSpPr>
              <p:nvPr/>
            </p:nvSpPr>
            <p:spPr>
              <a:xfrm>
                <a:off x="0" y="93810"/>
                <a:ext cx="12192000" cy="6068841"/>
              </a:xfrm>
              <a:prstGeom prst="rect">
                <a:avLst/>
              </a:prstGeom>
              <a:blipFill>
                <a:blip r:embed="rId2"/>
                <a:stretch>
                  <a:fillRect l="-400" t="-502" r="-150"/>
                </a:stretch>
              </a:blipFill>
            </p:spPr>
            <p:txBody>
              <a:bodyPr/>
              <a:lstStyle/>
              <a:p>
                <a:r>
                  <a:rPr lang="en-US">
                    <a:noFill/>
                  </a:rPr>
                  <a:t> </a:t>
                </a:r>
              </a:p>
            </p:txBody>
          </p:sp>
        </mc:Fallback>
      </mc:AlternateContent>
    </p:spTree>
    <p:extLst>
      <p:ext uri="{BB962C8B-B14F-4D97-AF65-F5344CB8AC3E}">
        <p14:creationId xmlns:p14="http://schemas.microsoft.com/office/powerpoint/2010/main" val="278393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0E3DD-196E-AC04-AF1B-B1AA6A8E17D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0D5B018-B572-EE00-9DBD-B5513FB30E91}"/>
              </a:ext>
            </a:extLst>
          </p:cNvPr>
          <p:cNvSpPr>
            <a:spLocks noGrp="1"/>
          </p:cNvSpPr>
          <p:nvPr>
            <p:ph type="sldNum" sz="quarter" idx="12"/>
          </p:nvPr>
        </p:nvSpPr>
        <p:spPr/>
        <p:txBody>
          <a:bodyPr/>
          <a:lstStyle/>
          <a:p>
            <a:fld id="{710F006C-2333-403B-8085-E9DB43C93B16}" type="slidenum">
              <a:rPr lang="en-US" smtClean="0"/>
              <a:t>13</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8B951E0-1544-FE57-BF19-5BB6D57BD4BC}"/>
                  </a:ext>
                </a:extLst>
              </p:cNvPr>
              <p:cNvSpPr txBox="1"/>
              <p:nvPr/>
            </p:nvSpPr>
            <p:spPr>
              <a:xfrm>
                <a:off x="215900" y="295729"/>
                <a:ext cx="11760200" cy="5888792"/>
              </a:xfrm>
              <a:prstGeom prst="rect">
                <a:avLst/>
              </a:prstGeom>
              <a:noFill/>
            </p:spPr>
            <p:txBody>
              <a:bodyPr wrap="square">
                <a:spAutoFit/>
              </a:bodyPr>
              <a:lstStyle/>
              <a:p>
                <a:pPr marL="0" marR="0">
                  <a:lnSpc>
                    <a:spcPts val="2250"/>
                  </a:lnSpc>
                  <a:spcBef>
                    <a:spcPts val="24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Results and Discussion</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Here we are presenting the analytical solutions to the boundary value problem and discusses their physical implications for spin transport in carbon nanotubes. </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1.Electrostatic Potential and Charge Distribution</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solution to the linearized Poisson-Boltzmann equation  with the specified boundary conditions yields the classic potential distribution for a cylindrical nanochannel:</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 xmlns:m="http://schemas.openxmlformats.org/officeDocument/2006/math">
                    <m:r>
                      <a:rPr lang="en-US" i="1" kern="0">
                        <a:solidFill>
                          <a:schemeClr val="tx1"/>
                        </a:solidFill>
                        <a:effectLst/>
                        <a:latin typeface="Cambria Math" panose="02040503050406030204" pitchFamily="18" charset="0"/>
                        <a:ea typeface="Times New Roman" panose="02020603050405020304" pitchFamily="18" charset="0"/>
                      </a:rPr>
                      <m:t>𝜓</m:t>
                    </m:r>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𝜁</m:t>
                    </m:r>
                    <m:f>
                      <m:fPr>
                        <m:ctrlPr>
                          <a:rPr lang="en-US" i="1" kern="0">
                            <a:solidFill>
                              <a:schemeClr val="tx1"/>
                            </a:solidFill>
                            <a:effectLst/>
                            <a:latin typeface="Cambria Math" panose="02040503050406030204" pitchFamily="18" charset="0"/>
                            <a:ea typeface="Times New Roman" panose="02020603050405020304" pitchFamily="18" charset="0"/>
                          </a:rPr>
                        </m:ctrlPr>
                      </m:fPr>
                      <m:num>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𝐼</m:t>
                            </m:r>
                          </m:e>
                          <m:sub>
                            <m:r>
                              <a:rPr lang="en-US" i="1" kern="0">
                                <a:solidFill>
                                  <a:schemeClr val="tx1"/>
                                </a:solidFill>
                                <a:effectLst/>
                                <a:latin typeface="Cambria Math" panose="02040503050406030204" pitchFamily="18" charset="0"/>
                                <a:ea typeface="Times New Roman" panose="02020603050405020304" pitchFamily="18" charset="0"/>
                              </a:rPr>
                              <m:t>0</m:t>
                            </m:r>
                          </m:sub>
                        </m:sSub>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𝜅</m:t>
                        </m:r>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m:t>
                        </m:r>
                      </m:num>
                      <m:den>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𝐼</m:t>
                            </m:r>
                          </m:e>
                          <m:sub>
                            <m:r>
                              <a:rPr lang="en-US" i="1" kern="0">
                                <a:solidFill>
                                  <a:schemeClr val="tx1"/>
                                </a:solidFill>
                                <a:effectLst/>
                                <a:latin typeface="Cambria Math" panose="02040503050406030204" pitchFamily="18" charset="0"/>
                                <a:ea typeface="Times New Roman" panose="02020603050405020304" pitchFamily="18" charset="0"/>
                              </a:rPr>
                              <m:t>0</m:t>
                            </m:r>
                          </m:sub>
                        </m:sSub>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𝜅</m:t>
                        </m:r>
                        <m:r>
                          <a:rPr lang="en-US" i="1" kern="0">
                            <a:solidFill>
                              <a:schemeClr val="tx1"/>
                            </a:solidFill>
                            <a:effectLst/>
                            <a:latin typeface="Cambria Math" panose="02040503050406030204" pitchFamily="18" charset="0"/>
                            <a:ea typeface="Times New Roman" panose="02020603050405020304" pitchFamily="18" charset="0"/>
                          </a:rPr>
                          <m:t>𝑅</m:t>
                        </m:r>
                        <m:r>
                          <a:rPr lang="en-US" i="1" kern="0">
                            <a:solidFill>
                              <a:schemeClr val="tx1"/>
                            </a:solidFill>
                            <a:effectLst/>
                            <a:latin typeface="Cambria Math" panose="02040503050406030204" pitchFamily="18" charset="0"/>
                            <a:ea typeface="Times New Roman" panose="02020603050405020304" pitchFamily="18" charset="0"/>
                          </a:rPr>
                          <m:t>)</m:t>
                        </m:r>
                      </m:den>
                    </m:f>
                  </m:oMath>
                </a14:m>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where Io is the modified Bessel function of the first kind of order zero.</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2. Velocity Profile of the Viscous Fluid</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nSpc>
                    <a:spcPts val="2100"/>
                  </a:lnSpc>
                  <a:spcBef>
                    <a:spcPts val="1200"/>
                  </a:spcBef>
                  <a:spcAft>
                    <a:spcPts val="1200"/>
                  </a:spcAft>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solution of </a:t>
                </a:r>
                <a:r>
                  <a:rPr lang="en-US" kern="0" dirty="0">
                    <a:latin typeface="Arial" panose="020B0604020202020204" pitchFamily="34" charset="0"/>
                    <a:ea typeface="Times New Roman" panose="02020603050405020304" pitchFamily="18" charset="0"/>
                    <a:cs typeface="Arial" panose="020B0604020202020204" pitchFamily="34" charset="0"/>
                  </a:rPr>
                  <a:t>fluid velocity can </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be expressed as the sum of a particular solution (due to the electrokinetic forcing term) and the complementary solution (to satisfy the boundary conditions):</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i="1" kern="0">
                          <a:solidFill>
                            <a:schemeClr val="tx1"/>
                          </a:solidFill>
                          <a:effectLst/>
                          <a:latin typeface="Cambria Math" panose="02040503050406030204" pitchFamily="18" charset="0"/>
                          <a:ea typeface="Times New Roman" panose="02020603050405020304" pitchFamily="18" charset="0"/>
                        </a:rPr>
                        <m:t>𝑣</m:t>
                      </m:r>
                      <m:d>
                        <m:dPr>
                          <m:ctrlPr>
                            <a:rPr lang="en-US" i="1" kern="0">
                              <a:solidFill>
                                <a:schemeClr val="tx1"/>
                              </a:solidFill>
                              <a:effectLst/>
                              <a:latin typeface="Cambria Math" panose="02040503050406030204" pitchFamily="18" charset="0"/>
                              <a:ea typeface="Times New Roman" panose="02020603050405020304" pitchFamily="18" charset="0"/>
                            </a:rPr>
                          </m:ctrlPr>
                        </m:dPr>
                        <m:e>
                          <m:r>
                            <a:rPr lang="en-US" i="1" kern="0">
                              <a:solidFill>
                                <a:schemeClr val="tx1"/>
                              </a:solidFill>
                              <a:effectLst/>
                              <a:latin typeface="Cambria Math" panose="02040503050406030204" pitchFamily="18" charset="0"/>
                              <a:ea typeface="Times New Roman" panose="02020603050405020304" pitchFamily="18" charset="0"/>
                            </a:rPr>
                            <m:t>𝑟</m:t>
                          </m:r>
                        </m:e>
                      </m:d>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𝑣</m:t>
                          </m:r>
                        </m:e>
                        <m:sub>
                          <m:r>
                            <a:rPr lang="en-US" i="1" kern="0">
                              <a:solidFill>
                                <a:schemeClr val="tx1"/>
                              </a:solidFill>
                              <a:effectLst/>
                              <a:latin typeface="Cambria Math" panose="02040503050406030204" pitchFamily="18" charset="0"/>
                              <a:ea typeface="Times New Roman" panose="02020603050405020304" pitchFamily="18" charset="0"/>
                            </a:rPr>
                            <m:t>𝑝</m:t>
                          </m:r>
                        </m:sub>
                      </m:sSub>
                      <m:d>
                        <m:dPr>
                          <m:ctrlPr>
                            <a:rPr lang="en-US" i="1" kern="0">
                              <a:solidFill>
                                <a:schemeClr val="tx1"/>
                              </a:solidFill>
                              <a:effectLst/>
                              <a:latin typeface="Cambria Math" panose="02040503050406030204" pitchFamily="18" charset="0"/>
                              <a:ea typeface="Times New Roman" panose="02020603050405020304" pitchFamily="18" charset="0"/>
                            </a:rPr>
                          </m:ctrlPr>
                        </m:dPr>
                        <m:e>
                          <m:r>
                            <a:rPr lang="en-US" i="1" kern="0">
                              <a:solidFill>
                                <a:schemeClr val="tx1"/>
                              </a:solidFill>
                              <a:effectLst/>
                              <a:latin typeface="Cambria Math" panose="02040503050406030204" pitchFamily="18" charset="0"/>
                              <a:ea typeface="Times New Roman" panose="02020603050405020304" pitchFamily="18" charset="0"/>
                            </a:rPr>
                            <m:t>𝑟</m:t>
                          </m:r>
                        </m:e>
                      </m:d>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𝑣</m:t>
                          </m:r>
                        </m:e>
                        <m:sub>
                          <m:r>
                            <a:rPr lang="en-US" i="1" kern="0">
                              <a:solidFill>
                                <a:schemeClr val="tx1"/>
                              </a:solidFill>
                              <a:effectLst/>
                              <a:latin typeface="Cambria Math" panose="02040503050406030204" pitchFamily="18" charset="0"/>
                              <a:ea typeface="Times New Roman" panose="02020603050405020304" pitchFamily="18" charset="0"/>
                            </a:rPr>
                            <m:t>h</m:t>
                          </m:r>
                        </m:sub>
                      </m:sSub>
                      <m:d>
                        <m:dPr>
                          <m:ctrlPr>
                            <a:rPr lang="en-US" i="1" kern="0">
                              <a:solidFill>
                                <a:schemeClr val="tx1"/>
                              </a:solidFill>
                              <a:effectLst/>
                              <a:latin typeface="Cambria Math" panose="02040503050406030204" pitchFamily="18" charset="0"/>
                              <a:ea typeface="Times New Roman" panose="02020603050405020304" pitchFamily="18" charset="0"/>
                            </a:rPr>
                          </m:ctrlPr>
                        </m:dPr>
                        <m:e>
                          <m:r>
                            <a:rPr lang="en-US" i="1" kern="0">
                              <a:solidFill>
                                <a:schemeClr val="tx1"/>
                              </a:solidFill>
                              <a:effectLst/>
                              <a:latin typeface="Cambria Math" panose="02040503050406030204" pitchFamily="18" charset="0"/>
                              <a:ea typeface="Times New Roman" panose="02020603050405020304" pitchFamily="18" charset="0"/>
                            </a:rPr>
                            <m:t>𝑟</m:t>
                          </m:r>
                        </m:e>
                      </m:d>
                      <m:r>
                        <a:rPr lang="en-US" b="0" i="1" kern="0" smtClean="0">
                          <a:solidFill>
                            <a:schemeClr val="tx1"/>
                          </a:solidFill>
                          <a:effectLst/>
                          <a:latin typeface="Cambria Math" panose="02040503050406030204" pitchFamily="18" charset="0"/>
                          <a:ea typeface="Times New Roman" panose="02020603050405020304" pitchFamily="18" charset="0"/>
                        </a:rPr>
                        <m:t>. </m:t>
                      </m:r>
                    </m:oMath>
                  </m:oMathPara>
                </a14:m>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full solution for the velocity, accounting for both the pressure gradient and the electro-osmotic flow  driven by the axial field, is given by:</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i="1" kern="0">
                          <a:solidFill>
                            <a:schemeClr val="tx1"/>
                          </a:solidFill>
                          <a:effectLst/>
                          <a:latin typeface="Cambria Math" panose="02040503050406030204" pitchFamily="18" charset="0"/>
                          <a:ea typeface="Times New Roman" panose="02020603050405020304" pitchFamily="18" charset="0"/>
                        </a:rPr>
                        <m:t>𝑣</m:t>
                      </m:r>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1</m:t>
                          </m:r>
                        </m:num>
                        <m:den>
                          <m:r>
                            <a:rPr lang="en-US" i="1" kern="0">
                              <a:solidFill>
                                <a:schemeClr val="tx1"/>
                              </a:solidFill>
                              <a:effectLst/>
                              <a:latin typeface="Cambria Math" panose="02040503050406030204" pitchFamily="18" charset="0"/>
                              <a:ea typeface="Times New Roman" panose="02020603050405020304" pitchFamily="18" charset="0"/>
                            </a:rPr>
                            <m:t>4</m:t>
                          </m:r>
                          <m:r>
                            <a:rPr lang="en-US" i="1" kern="0">
                              <a:solidFill>
                                <a:schemeClr val="tx1"/>
                              </a:solidFill>
                              <a:effectLst/>
                              <a:latin typeface="Cambria Math" panose="02040503050406030204" pitchFamily="18" charset="0"/>
                              <a:ea typeface="Times New Roman" panose="02020603050405020304" pitchFamily="18" charset="0"/>
                            </a:rPr>
                            <m:t>𝜇</m:t>
                          </m:r>
                        </m:den>
                      </m:f>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𝑑𝑝</m:t>
                          </m:r>
                        </m:num>
                        <m:den>
                          <m:r>
                            <a:rPr lang="en-US" i="1" kern="0">
                              <a:solidFill>
                                <a:schemeClr val="tx1"/>
                              </a:solidFill>
                              <a:effectLst/>
                              <a:latin typeface="Cambria Math" panose="02040503050406030204" pitchFamily="18" charset="0"/>
                              <a:ea typeface="Times New Roman" panose="02020603050405020304" pitchFamily="18" charset="0"/>
                            </a:rPr>
                            <m:t>𝑑𝑧</m:t>
                          </m:r>
                        </m:den>
                      </m:f>
                      <m:r>
                        <a:rPr lang="en-US" i="1" kern="0">
                          <a:solidFill>
                            <a:schemeClr val="tx1"/>
                          </a:solidFill>
                          <a:effectLst/>
                          <a:latin typeface="Cambria Math" panose="02040503050406030204" pitchFamily="18" charset="0"/>
                          <a:ea typeface="Times New Roman" panose="02020603050405020304" pitchFamily="18" charset="0"/>
                        </a:rPr>
                        <m:t>(</m:t>
                      </m:r>
                      <m:sSup>
                        <m:sSupPr>
                          <m:ctrlPr>
                            <a:rPr lang="en-US" i="1" kern="0">
                              <a:solidFill>
                                <a:schemeClr val="tx1"/>
                              </a:solidFill>
                              <a:effectLst/>
                              <a:latin typeface="Cambria Math" panose="02040503050406030204" pitchFamily="18" charset="0"/>
                              <a:ea typeface="Times New Roman" panose="02020603050405020304" pitchFamily="18" charset="0"/>
                            </a:rPr>
                          </m:ctrlPr>
                        </m:sSupPr>
                        <m:e>
                          <m:r>
                            <a:rPr lang="en-US" i="1" kern="0">
                              <a:solidFill>
                                <a:schemeClr val="tx1"/>
                              </a:solidFill>
                              <a:effectLst/>
                              <a:latin typeface="Cambria Math" panose="02040503050406030204" pitchFamily="18" charset="0"/>
                              <a:ea typeface="Times New Roman" panose="02020603050405020304" pitchFamily="18" charset="0"/>
                            </a:rPr>
                            <m:t>𝑟</m:t>
                          </m:r>
                        </m:e>
                        <m:sup>
                          <m:r>
                            <a:rPr lang="en-US" i="1" kern="0">
                              <a:solidFill>
                                <a:schemeClr val="tx1"/>
                              </a:solidFill>
                              <a:effectLst/>
                              <a:latin typeface="Cambria Math" panose="02040503050406030204" pitchFamily="18" charset="0"/>
                              <a:ea typeface="Times New Roman" panose="02020603050405020304" pitchFamily="18" charset="0"/>
                            </a:rPr>
                            <m:t>2</m:t>
                          </m:r>
                        </m:sup>
                      </m:sSup>
                      <m:r>
                        <a:rPr lang="en-US" i="1" kern="0">
                          <a:solidFill>
                            <a:schemeClr val="tx1"/>
                          </a:solidFill>
                          <a:effectLst/>
                          <a:latin typeface="Cambria Math" panose="02040503050406030204" pitchFamily="18" charset="0"/>
                          <a:ea typeface="Times New Roman" panose="02020603050405020304" pitchFamily="18" charset="0"/>
                        </a:rPr>
                        <m:t>−</m:t>
                      </m:r>
                      <m:sSup>
                        <m:sSupPr>
                          <m:ctrlPr>
                            <a:rPr lang="en-US" i="1" kern="0">
                              <a:solidFill>
                                <a:schemeClr val="tx1"/>
                              </a:solidFill>
                              <a:effectLst/>
                              <a:latin typeface="Cambria Math" panose="02040503050406030204" pitchFamily="18" charset="0"/>
                              <a:ea typeface="Times New Roman" panose="02020603050405020304" pitchFamily="18" charset="0"/>
                            </a:rPr>
                          </m:ctrlPr>
                        </m:sSupPr>
                        <m:e>
                          <m:r>
                            <a:rPr lang="en-US" i="1" kern="0">
                              <a:solidFill>
                                <a:schemeClr val="tx1"/>
                              </a:solidFill>
                              <a:effectLst/>
                              <a:latin typeface="Cambria Math" panose="02040503050406030204" pitchFamily="18" charset="0"/>
                              <a:ea typeface="Times New Roman" panose="02020603050405020304" pitchFamily="18" charset="0"/>
                            </a:rPr>
                            <m:t>𝑅</m:t>
                          </m:r>
                        </m:e>
                        <m:sup>
                          <m:r>
                            <a:rPr lang="en-US" i="1" kern="0">
                              <a:solidFill>
                                <a:schemeClr val="tx1"/>
                              </a:solidFill>
                              <a:effectLst/>
                              <a:latin typeface="Cambria Math" panose="02040503050406030204" pitchFamily="18" charset="0"/>
                              <a:ea typeface="Times New Roman" panose="02020603050405020304" pitchFamily="18" charset="0"/>
                            </a:rPr>
                            <m:t>2</m:t>
                          </m:r>
                        </m:sup>
                      </m:sSup>
                      <m:r>
                        <a:rPr lang="en-US" i="1" kern="0">
                          <a:solidFill>
                            <a:schemeClr val="tx1"/>
                          </a:solidFill>
                          <a:effectLst/>
                          <a:latin typeface="Cambria Math" panose="02040503050406030204" pitchFamily="18" charset="0"/>
                          <a:ea typeface="Times New Roman" panose="02020603050405020304" pitchFamily="18" charset="0"/>
                        </a:rPr>
                        <m:t>)+</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𝜖</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𝐸</m:t>
                              </m:r>
                            </m:e>
                            <m:sub>
                              <m:r>
                                <a:rPr lang="en-US" i="1" kern="0">
                                  <a:solidFill>
                                    <a:schemeClr val="tx1"/>
                                  </a:solidFill>
                                  <a:effectLst/>
                                  <a:latin typeface="Cambria Math" panose="02040503050406030204" pitchFamily="18" charset="0"/>
                                  <a:ea typeface="Times New Roman" panose="02020603050405020304" pitchFamily="18" charset="0"/>
                                </a:rPr>
                                <m:t>𝑧</m:t>
                              </m:r>
                            </m:sub>
                          </m:sSub>
                          <m:r>
                            <a:rPr lang="en-US" i="1" kern="0">
                              <a:solidFill>
                                <a:schemeClr val="tx1"/>
                              </a:solidFill>
                              <a:effectLst/>
                              <a:latin typeface="Cambria Math" panose="02040503050406030204" pitchFamily="18" charset="0"/>
                              <a:ea typeface="Times New Roman" panose="02020603050405020304" pitchFamily="18" charset="0"/>
                            </a:rPr>
                            <m:t>𝜁</m:t>
                          </m:r>
                        </m:num>
                        <m:den>
                          <m:r>
                            <a:rPr lang="en-US" i="1" kern="0">
                              <a:solidFill>
                                <a:schemeClr val="tx1"/>
                              </a:solidFill>
                              <a:effectLst/>
                              <a:latin typeface="Cambria Math" panose="02040503050406030204" pitchFamily="18" charset="0"/>
                              <a:ea typeface="Times New Roman" panose="02020603050405020304" pitchFamily="18" charset="0"/>
                            </a:rPr>
                            <m:t>𝜇</m:t>
                          </m:r>
                        </m:den>
                      </m:f>
                      <m:r>
                        <a:rPr lang="en-US" i="1" kern="0">
                          <a:solidFill>
                            <a:schemeClr val="tx1"/>
                          </a:solidFill>
                          <a:effectLst/>
                          <a:latin typeface="Cambria Math" panose="02040503050406030204" pitchFamily="18" charset="0"/>
                          <a:ea typeface="Times New Roman" panose="02020603050405020304" pitchFamily="18" charset="0"/>
                        </a:rPr>
                        <m:t>(1−</m:t>
                      </m:r>
                      <m:f>
                        <m:fPr>
                          <m:ctrlPr>
                            <a:rPr lang="en-US" i="1" kern="0">
                              <a:solidFill>
                                <a:schemeClr val="tx1"/>
                              </a:solidFill>
                              <a:effectLst/>
                              <a:latin typeface="Cambria Math" panose="02040503050406030204" pitchFamily="18" charset="0"/>
                              <a:ea typeface="Times New Roman" panose="02020603050405020304" pitchFamily="18" charset="0"/>
                            </a:rPr>
                          </m:ctrlPr>
                        </m:fPr>
                        <m:num>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𝐼</m:t>
                              </m:r>
                            </m:e>
                            <m:sub>
                              <m:r>
                                <a:rPr lang="en-US" i="1" kern="0">
                                  <a:solidFill>
                                    <a:schemeClr val="tx1"/>
                                  </a:solidFill>
                                  <a:effectLst/>
                                  <a:latin typeface="Cambria Math" panose="02040503050406030204" pitchFamily="18" charset="0"/>
                                  <a:ea typeface="Times New Roman" panose="02020603050405020304" pitchFamily="18" charset="0"/>
                                </a:rPr>
                                <m:t>0</m:t>
                              </m:r>
                            </m:sub>
                          </m:sSub>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𝜅</m:t>
                          </m:r>
                          <m:r>
                            <a:rPr lang="en-US" i="1" kern="0">
                              <a:solidFill>
                                <a:schemeClr val="tx1"/>
                              </a:solidFill>
                              <a:effectLst/>
                              <a:latin typeface="Cambria Math" panose="02040503050406030204" pitchFamily="18" charset="0"/>
                              <a:ea typeface="Times New Roman" panose="02020603050405020304" pitchFamily="18" charset="0"/>
                            </a:rPr>
                            <m:t>𝑟</m:t>
                          </m:r>
                          <m:r>
                            <a:rPr lang="en-US" i="1" kern="0">
                              <a:solidFill>
                                <a:schemeClr val="tx1"/>
                              </a:solidFill>
                              <a:effectLst/>
                              <a:latin typeface="Cambria Math" panose="02040503050406030204" pitchFamily="18" charset="0"/>
                              <a:ea typeface="Times New Roman" panose="02020603050405020304" pitchFamily="18" charset="0"/>
                            </a:rPr>
                            <m:t>)</m:t>
                          </m:r>
                        </m:num>
                        <m:den>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𝐼</m:t>
                              </m:r>
                            </m:e>
                            <m:sub>
                              <m:r>
                                <a:rPr lang="en-US" i="1" kern="0">
                                  <a:solidFill>
                                    <a:schemeClr val="tx1"/>
                                  </a:solidFill>
                                  <a:effectLst/>
                                  <a:latin typeface="Cambria Math" panose="02040503050406030204" pitchFamily="18" charset="0"/>
                                  <a:ea typeface="Times New Roman" panose="02020603050405020304" pitchFamily="18" charset="0"/>
                                </a:rPr>
                                <m:t>0</m:t>
                              </m:r>
                            </m:sub>
                          </m:sSub>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𝜅</m:t>
                          </m:r>
                          <m:r>
                            <a:rPr lang="en-US" i="1" kern="0">
                              <a:solidFill>
                                <a:schemeClr val="tx1"/>
                              </a:solidFill>
                              <a:effectLst/>
                              <a:latin typeface="Cambria Math" panose="02040503050406030204" pitchFamily="18" charset="0"/>
                              <a:ea typeface="Times New Roman" panose="02020603050405020304" pitchFamily="18" charset="0"/>
                            </a:rPr>
                            <m:t>𝑅</m:t>
                          </m:r>
                          <m:r>
                            <a:rPr lang="en-US" i="1" kern="0">
                              <a:solidFill>
                                <a:schemeClr val="tx1"/>
                              </a:solidFill>
                              <a:effectLst/>
                              <a:latin typeface="Cambria Math" panose="02040503050406030204" pitchFamily="18" charset="0"/>
                              <a:ea typeface="Times New Roman" panose="02020603050405020304" pitchFamily="18" charset="0"/>
                            </a:rPr>
                            <m:t>)</m:t>
                          </m:r>
                        </m:den>
                      </m:f>
                      <m:r>
                        <a:rPr lang="en-US" i="1" kern="0">
                          <a:solidFill>
                            <a:schemeClr val="tx1"/>
                          </a:solidFill>
                          <a:effectLst/>
                          <a:latin typeface="Cambria Math" panose="02040503050406030204" pitchFamily="18" charset="0"/>
                          <a:ea typeface="Times New Roman" panose="02020603050405020304" pitchFamily="18" charset="0"/>
                        </a:rPr>
                        <m:t>)</m:t>
                      </m:r>
                    </m:oMath>
                  </m:oMathPara>
                </a14:m>
                <a:endPar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78B951E0-1544-FE57-BF19-5BB6D57BD4BC}"/>
                  </a:ext>
                </a:extLst>
              </p:cNvPr>
              <p:cNvSpPr txBox="1">
                <a:spLocks noRot="1" noChangeAspect="1" noMove="1" noResize="1" noEditPoints="1" noAdjustHandles="1" noChangeArrowheads="1" noChangeShapeType="1" noTextEdit="1"/>
              </p:cNvSpPr>
              <p:nvPr/>
            </p:nvSpPr>
            <p:spPr>
              <a:xfrm>
                <a:off x="215900" y="295729"/>
                <a:ext cx="11760200" cy="5888792"/>
              </a:xfrm>
              <a:prstGeom prst="rect">
                <a:avLst/>
              </a:prstGeom>
              <a:blipFill>
                <a:blip r:embed="rId2"/>
                <a:stretch>
                  <a:fillRect l="-415" t="-621"/>
                </a:stretch>
              </a:blipFill>
            </p:spPr>
            <p:txBody>
              <a:bodyPr/>
              <a:lstStyle/>
              <a:p>
                <a:r>
                  <a:rPr lang="en-US">
                    <a:noFill/>
                  </a:rPr>
                  <a:t> </a:t>
                </a:r>
              </a:p>
            </p:txBody>
          </p:sp>
        </mc:Fallback>
      </mc:AlternateContent>
    </p:spTree>
    <p:extLst>
      <p:ext uri="{BB962C8B-B14F-4D97-AF65-F5344CB8AC3E}">
        <p14:creationId xmlns:p14="http://schemas.microsoft.com/office/powerpoint/2010/main" val="3883561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19536-2132-F837-A5B4-02282F3E947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45D62A-76B5-39AA-1116-141A25C46597}"/>
              </a:ext>
            </a:extLst>
          </p:cNvPr>
          <p:cNvSpPr>
            <a:spLocks noGrp="1"/>
          </p:cNvSpPr>
          <p:nvPr>
            <p:ph type="sldNum" sz="quarter" idx="12"/>
          </p:nvPr>
        </p:nvSpPr>
        <p:spPr/>
        <p:txBody>
          <a:bodyPr/>
          <a:lstStyle/>
          <a:p>
            <a:fld id="{710F006C-2333-403B-8085-E9DB43C93B16}" type="slidenum">
              <a:rPr lang="en-US" smtClean="0"/>
              <a:t>14</a:t>
            </a:fld>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962FDA5-3FB8-456E-0A3B-8CC148D21DCE}"/>
                  </a:ext>
                </a:extLst>
              </p:cNvPr>
              <p:cNvSpPr txBox="1"/>
              <p:nvPr/>
            </p:nvSpPr>
            <p:spPr>
              <a:xfrm>
                <a:off x="186266" y="1075268"/>
                <a:ext cx="11819467" cy="4247317"/>
              </a:xfrm>
              <a:prstGeom prst="rect">
                <a:avLst/>
              </a:prstGeom>
              <a:noFill/>
            </p:spPr>
            <p:txBody>
              <a:bodyPr wrap="square">
                <a:spAutoFit/>
              </a:bodyPr>
              <a:lstStyle/>
              <a:p>
                <a:pPr marL="0" marR="0">
                  <a:lnSpc>
                    <a:spcPts val="2100"/>
                  </a:lnSpc>
                  <a:spcBef>
                    <a:spcPts val="12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3. </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Estimation of Spin Current Enhancement</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central hypothesis of this work is that the convective motion of the fluid can enhance the transport of spin-polarized electrons. We propose a modified spin current density  that includes a convective term:</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 xmlns:m="http://schemas.openxmlformats.org/officeDocument/2006/math">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𝐽</m:t>
                        </m:r>
                      </m:e>
                      <m:sub>
                        <m:r>
                          <a:rPr lang="en-US" i="1" kern="0">
                            <a:solidFill>
                              <a:schemeClr val="tx1"/>
                            </a:solidFill>
                            <a:effectLst/>
                            <a:latin typeface="Cambria Math" panose="02040503050406030204" pitchFamily="18" charset="0"/>
                            <a:ea typeface="Times New Roman" panose="02020603050405020304" pitchFamily="18" charset="0"/>
                          </a:rPr>
                          <m:t>𝑠</m:t>
                        </m:r>
                      </m:sub>
                    </m:sSub>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𝐷</m:t>
                        </m:r>
                      </m:e>
                      <m:sub>
                        <m:r>
                          <a:rPr lang="en-US" i="1" kern="0">
                            <a:solidFill>
                              <a:schemeClr val="tx1"/>
                            </a:solidFill>
                            <a:effectLst/>
                            <a:latin typeface="Cambria Math" panose="02040503050406030204" pitchFamily="18" charset="0"/>
                            <a:ea typeface="Times New Roman" panose="02020603050405020304" pitchFamily="18" charset="0"/>
                          </a:rPr>
                          <m:t>𝑠</m:t>
                        </m:r>
                      </m:sub>
                    </m:sSub>
                    <m:r>
                      <a:rPr lang="en-US"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𝑛</m:t>
                        </m:r>
                      </m:e>
                      <m:sub>
                        <m:r>
                          <a:rPr lang="en-US" i="1" kern="0">
                            <a:solidFill>
                              <a:schemeClr val="tx1"/>
                            </a:solidFill>
                            <a:effectLst/>
                            <a:latin typeface="Cambria Math" panose="02040503050406030204" pitchFamily="18" charset="0"/>
                            <a:ea typeface="Times New Roman" panose="02020603050405020304" pitchFamily="18" charset="0"/>
                          </a:rPr>
                          <m:t>𝑠</m:t>
                        </m:r>
                      </m:sub>
                    </m:sSub>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𝑛</m:t>
                        </m:r>
                      </m:e>
                      <m:sub>
                        <m:r>
                          <a:rPr lang="en-US" i="1" kern="0">
                            <a:solidFill>
                              <a:schemeClr val="tx1"/>
                            </a:solidFill>
                            <a:effectLst/>
                            <a:latin typeface="Cambria Math" panose="02040503050406030204" pitchFamily="18" charset="0"/>
                            <a:ea typeface="Times New Roman" panose="02020603050405020304" pitchFamily="18" charset="0"/>
                          </a:rPr>
                          <m:t>𝑠</m:t>
                        </m:r>
                      </m:sub>
                    </m:sSub>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𝜇</m:t>
                        </m:r>
                      </m:e>
                      <m:sub>
                        <m:r>
                          <a:rPr lang="en-US" i="1" kern="0">
                            <a:solidFill>
                              <a:schemeClr val="tx1"/>
                            </a:solidFill>
                            <a:effectLst/>
                            <a:latin typeface="Cambria Math" panose="02040503050406030204" pitchFamily="18" charset="0"/>
                            <a:ea typeface="Times New Roman" panose="02020603050405020304" pitchFamily="18" charset="0"/>
                          </a:rPr>
                          <m:t>𝑠</m:t>
                        </m:r>
                      </m:sub>
                    </m:sSub>
                    <m:r>
                      <a:rPr lang="en-US" i="1" kern="0">
                        <a:solidFill>
                          <a:schemeClr val="tx1"/>
                        </a:solidFill>
                        <a:effectLst/>
                        <a:latin typeface="Cambria Math" panose="02040503050406030204" pitchFamily="18" charset="0"/>
                        <a:ea typeface="Times New Roman" panose="02020603050405020304" pitchFamily="18" charset="0"/>
                      </a:rPr>
                      <m:t>𝐸</m:t>
                    </m:r>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𝑛</m:t>
                        </m:r>
                      </m:e>
                      <m:sub>
                        <m:r>
                          <a:rPr lang="en-US" i="1" kern="0">
                            <a:solidFill>
                              <a:schemeClr val="tx1"/>
                            </a:solidFill>
                            <a:effectLst/>
                            <a:latin typeface="Cambria Math" panose="02040503050406030204" pitchFamily="18" charset="0"/>
                            <a:ea typeface="Times New Roman" panose="02020603050405020304" pitchFamily="18" charset="0"/>
                          </a:rPr>
                          <m:t>𝑠</m:t>
                        </m:r>
                      </m:sub>
                    </m:sSub>
                    <m:r>
                      <a:rPr lang="en-US" i="1" kern="0">
                        <a:solidFill>
                          <a:schemeClr val="tx1"/>
                        </a:solidFill>
                        <a:effectLst/>
                        <a:latin typeface="Cambria Math" panose="02040503050406030204" pitchFamily="18" charset="0"/>
                        <a:ea typeface="Times New Roman" panose="02020603050405020304" pitchFamily="18" charset="0"/>
                      </a:rPr>
                      <m:t>𝑣</m:t>
                    </m:r>
                    <m:d>
                      <m:dPr>
                        <m:ctrlPr>
                          <a:rPr lang="en-US" i="1" kern="0">
                            <a:solidFill>
                              <a:schemeClr val="tx1"/>
                            </a:solidFill>
                            <a:effectLst/>
                            <a:latin typeface="Cambria Math" panose="02040503050406030204" pitchFamily="18" charset="0"/>
                            <a:ea typeface="Times New Roman" panose="02020603050405020304" pitchFamily="18" charset="0"/>
                          </a:rPr>
                        </m:ctrlPr>
                      </m:dPr>
                      <m:e>
                        <m:r>
                          <a:rPr lang="en-US" i="1" kern="0">
                            <a:solidFill>
                              <a:schemeClr val="tx1"/>
                            </a:solidFill>
                            <a:effectLst/>
                            <a:latin typeface="Cambria Math" panose="02040503050406030204" pitchFamily="18" charset="0"/>
                            <a:ea typeface="Times New Roman" panose="02020603050405020304" pitchFamily="18" charset="0"/>
                          </a:rPr>
                          <m:t>𝑟</m:t>
                        </m:r>
                        <m:r>
                          <a:rPr lang="en-US" b="0" i="1" kern="0" smtClean="0">
                            <a:solidFill>
                              <a:schemeClr val="tx1"/>
                            </a:solidFill>
                            <a:effectLst/>
                            <a:latin typeface="Cambria Math" panose="02040503050406030204" pitchFamily="18" charset="0"/>
                            <a:ea typeface="Times New Roman" panose="02020603050405020304" pitchFamily="18" charset="0"/>
                          </a:rPr>
                          <m:t> </m:t>
                        </m:r>
                      </m:e>
                    </m:d>
                    <m:r>
                      <a:rPr lang="en-US" b="0" i="1" kern="0" smtClean="0">
                        <a:solidFill>
                          <a:schemeClr val="tx1"/>
                        </a:solidFill>
                        <a:effectLst/>
                        <a:latin typeface="Cambria Math" panose="02040503050406030204" pitchFamily="18" charset="0"/>
                        <a:ea typeface="Times New Roman" panose="02020603050405020304" pitchFamily="18" charset="0"/>
                      </a:rPr>
                      <m:t> </m:t>
                    </m:r>
                  </m:oMath>
                </a14:m>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where Ds is the spin diffusion coefficient, ns is the spin accumulation, </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ms</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the spin mobility, and v(r) is the fluid velocity </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profile.The</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relative enhancement can be estimated by comparing the convective spin current term to the dominant diffusive/</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electrodriven</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term.  Assuming a constant spin density ns for this initial estimate, the ratio is:</a:t>
                </a:r>
                <a:b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 xmlns:m="http://schemas.openxmlformats.org/officeDocument/2006/math">
                    <m:r>
                      <a:rPr lang="en-US" b="0" i="0" kern="0" smtClean="0">
                        <a:solidFill>
                          <a:schemeClr val="tx1"/>
                        </a:solidFill>
                        <a:effectLst/>
                        <a:latin typeface="Cambria Math" panose="02040503050406030204" pitchFamily="18" charset="0"/>
                        <a:ea typeface="Times New Roman" panose="02020603050405020304" pitchFamily="18" charset="0"/>
                      </a:rPr>
                      <m:t>                                                            </m:t>
                    </m:r>
                    <m:r>
                      <a:rPr lang="en-US" i="1" kern="0">
                        <a:solidFill>
                          <a:schemeClr val="tx1"/>
                        </a:solidFill>
                        <a:effectLst/>
                        <a:latin typeface="Cambria Math" panose="02040503050406030204" pitchFamily="18" charset="0"/>
                        <a:ea typeface="Times New Roman" panose="02020603050405020304" pitchFamily="18" charset="0"/>
                      </a:rPr>
                      <m:t>𝜂</m:t>
                    </m:r>
                    <m:r>
                      <a:rPr lang="en-US" i="1" kern="0">
                        <a:solidFill>
                          <a:schemeClr val="tx1"/>
                        </a:solidFill>
                        <a:effectLst/>
                        <a:latin typeface="Cambria Math" panose="02040503050406030204" pitchFamily="18" charset="0"/>
                        <a:ea typeface="Times New Roman" panose="02020603050405020304" pitchFamily="18" charset="0"/>
                      </a:rPr>
                      <m:t>∼</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𝑛</m:t>
                            </m:r>
                          </m:e>
                          <m:sub>
                            <m:r>
                              <a:rPr lang="en-US" i="1" kern="0">
                                <a:solidFill>
                                  <a:schemeClr val="tx1"/>
                                </a:solidFill>
                                <a:effectLst/>
                                <a:latin typeface="Cambria Math" panose="02040503050406030204" pitchFamily="18" charset="0"/>
                                <a:ea typeface="Times New Roman" panose="02020603050405020304" pitchFamily="18" charset="0"/>
                              </a:rPr>
                              <m:t>𝑠</m:t>
                            </m:r>
                          </m:sub>
                        </m:sSub>
                        <m:acc>
                          <m:accPr>
                            <m:chr m:val="ˉ"/>
                            <m:ctrlPr>
                              <a:rPr lang="en-US" i="1" kern="0">
                                <a:solidFill>
                                  <a:schemeClr val="tx1"/>
                                </a:solidFill>
                                <a:effectLst/>
                                <a:latin typeface="Cambria Math" panose="02040503050406030204" pitchFamily="18" charset="0"/>
                                <a:ea typeface="Times New Roman" panose="02020603050405020304" pitchFamily="18" charset="0"/>
                              </a:rPr>
                            </m:ctrlPr>
                          </m:accPr>
                          <m:e>
                            <m:r>
                              <a:rPr lang="en-US" i="1" kern="0">
                                <a:solidFill>
                                  <a:schemeClr val="tx1"/>
                                </a:solidFill>
                                <a:effectLst/>
                                <a:latin typeface="Cambria Math" panose="02040503050406030204" pitchFamily="18" charset="0"/>
                                <a:ea typeface="Times New Roman" panose="02020603050405020304" pitchFamily="18" charset="0"/>
                              </a:rPr>
                              <m:t>𝑣</m:t>
                            </m:r>
                          </m:e>
                        </m:acc>
                        <m:r>
                          <a:rPr lang="en-US" kern="0">
                            <a:solidFill>
                              <a:schemeClr val="tx1"/>
                            </a:solidFill>
                            <a:effectLst/>
                            <a:latin typeface="Cambria Math" panose="02040503050406030204" pitchFamily="18" charset="0"/>
                            <a:ea typeface="Times New Roman" panose="02020603050405020304" pitchFamily="18" charset="0"/>
                          </a:rPr>
                          <m:t>∣</m:t>
                        </m:r>
                      </m:num>
                      <m:den>
                        <m:r>
                          <a:rPr lang="en-US"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𝑛</m:t>
                            </m:r>
                          </m:e>
                          <m:sub>
                            <m:r>
                              <a:rPr lang="en-US" i="1" kern="0">
                                <a:solidFill>
                                  <a:schemeClr val="tx1"/>
                                </a:solidFill>
                                <a:effectLst/>
                                <a:latin typeface="Cambria Math" panose="02040503050406030204" pitchFamily="18" charset="0"/>
                                <a:ea typeface="Times New Roman" panose="02020603050405020304" pitchFamily="18" charset="0"/>
                              </a:rPr>
                              <m:t>𝑠</m:t>
                            </m:r>
                          </m:sub>
                        </m:sSub>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𝜇</m:t>
                            </m:r>
                          </m:e>
                          <m:sub>
                            <m:r>
                              <a:rPr lang="en-US" i="1" kern="0">
                                <a:solidFill>
                                  <a:schemeClr val="tx1"/>
                                </a:solidFill>
                                <a:effectLst/>
                                <a:latin typeface="Cambria Math" panose="02040503050406030204" pitchFamily="18" charset="0"/>
                                <a:ea typeface="Times New Roman" panose="02020603050405020304" pitchFamily="18" charset="0"/>
                              </a:rPr>
                              <m:t>𝑠</m:t>
                            </m:r>
                          </m:sub>
                        </m:sSub>
                        <m:r>
                          <a:rPr lang="en-US" i="1" kern="0">
                            <a:solidFill>
                              <a:schemeClr val="tx1"/>
                            </a:solidFill>
                            <a:effectLst/>
                            <a:latin typeface="Cambria Math" panose="02040503050406030204" pitchFamily="18" charset="0"/>
                            <a:ea typeface="Times New Roman" panose="02020603050405020304" pitchFamily="18" charset="0"/>
                          </a:rPr>
                          <m:t>𝐸</m:t>
                        </m:r>
                        <m:r>
                          <a:rPr lang="en-US" kern="0">
                            <a:solidFill>
                              <a:schemeClr val="tx1"/>
                            </a:solidFill>
                            <a:effectLst/>
                            <a:latin typeface="Cambria Math" panose="02040503050406030204" pitchFamily="18" charset="0"/>
                            <a:ea typeface="Times New Roman" panose="02020603050405020304" pitchFamily="18" charset="0"/>
                          </a:rPr>
                          <m:t>∣</m:t>
                        </m:r>
                      </m:den>
                    </m:f>
                    <m:r>
                      <a:rPr lang="en-US" i="1" kern="0">
                        <a:solidFill>
                          <a:schemeClr val="tx1"/>
                        </a:solidFill>
                        <a:effectLst/>
                        <a:latin typeface="Cambria Math" panose="02040503050406030204" pitchFamily="18" charset="0"/>
                        <a:ea typeface="Times New Roman" panose="02020603050405020304" pitchFamily="18" charset="0"/>
                      </a:rPr>
                      <m:t>=</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acc>
                          <m:accPr>
                            <m:chr m:val="ˉ"/>
                            <m:ctrlPr>
                              <a:rPr lang="en-US" i="1" kern="0">
                                <a:solidFill>
                                  <a:schemeClr val="tx1"/>
                                </a:solidFill>
                                <a:effectLst/>
                                <a:latin typeface="Cambria Math" panose="02040503050406030204" pitchFamily="18" charset="0"/>
                                <a:ea typeface="Times New Roman" panose="02020603050405020304" pitchFamily="18" charset="0"/>
                              </a:rPr>
                            </m:ctrlPr>
                          </m:accPr>
                          <m:e>
                            <m:r>
                              <a:rPr lang="en-US" i="1" kern="0">
                                <a:solidFill>
                                  <a:schemeClr val="tx1"/>
                                </a:solidFill>
                                <a:effectLst/>
                                <a:latin typeface="Cambria Math" panose="02040503050406030204" pitchFamily="18" charset="0"/>
                                <a:ea typeface="Times New Roman" panose="02020603050405020304" pitchFamily="18" charset="0"/>
                              </a:rPr>
                              <m:t>𝑣</m:t>
                            </m:r>
                          </m:e>
                        </m:acc>
                        <m:r>
                          <a:rPr lang="en-US" kern="0">
                            <a:solidFill>
                              <a:schemeClr val="tx1"/>
                            </a:solidFill>
                            <a:effectLst/>
                            <a:latin typeface="Cambria Math" panose="02040503050406030204" pitchFamily="18" charset="0"/>
                            <a:ea typeface="Times New Roman" panose="02020603050405020304" pitchFamily="18" charset="0"/>
                          </a:rPr>
                          <m:t>∣</m:t>
                        </m:r>
                      </m:num>
                      <m:den>
                        <m:r>
                          <a:rPr lang="en-US"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𝜇</m:t>
                            </m:r>
                          </m:e>
                          <m:sub>
                            <m:r>
                              <a:rPr lang="en-US" i="1" kern="0">
                                <a:solidFill>
                                  <a:schemeClr val="tx1"/>
                                </a:solidFill>
                                <a:effectLst/>
                                <a:latin typeface="Cambria Math" panose="02040503050406030204" pitchFamily="18" charset="0"/>
                                <a:ea typeface="Times New Roman" panose="02020603050405020304" pitchFamily="18" charset="0"/>
                              </a:rPr>
                              <m:t>𝑠</m:t>
                            </m:r>
                          </m:sub>
                        </m:sSub>
                        <m:r>
                          <a:rPr lang="en-US" i="1" kern="0">
                            <a:solidFill>
                              <a:schemeClr val="tx1"/>
                            </a:solidFill>
                            <a:effectLst/>
                            <a:latin typeface="Cambria Math" panose="02040503050406030204" pitchFamily="18" charset="0"/>
                            <a:ea typeface="Times New Roman" panose="02020603050405020304" pitchFamily="18" charset="0"/>
                          </a:rPr>
                          <m:t>𝐸</m:t>
                        </m:r>
                        <m:r>
                          <a:rPr lang="en-US" kern="0">
                            <a:solidFill>
                              <a:schemeClr val="tx1"/>
                            </a:solidFill>
                            <a:effectLst/>
                            <a:latin typeface="Cambria Math" panose="02040503050406030204" pitchFamily="18" charset="0"/>
                            <a:ea typeface="Times New Roman" panose="02020603050405020304" pitchFamily="18" charset="0"/>
                          </a:rPr>
                          <m:t>∣</m:t>
                        </m:r>
                      </m:den>
                    </m:f>
                  </m:oMath>
                </a14:m>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kern="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wherebar</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{v}$is the average fluid velocity.</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4. </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Discussion and Implications for Spintronics</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results demonstrate that the flow of a viscous fluid within a CNT creates a non-uniform velocity profile that is tunable through both pressure and external electric fields. This introduces a novel mechanism for controlling spintronic devices.</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0962FDA5-3FB8-456E-0A3B-8CC148D21DCE}"/>
                  </a:ext>
                </a:extLst>
              </p:cNvPr>
              <p:cNvSpPr txBox="1">
                <a:spLocks noRot="1" noChangeAspect="1" noMove="1" noResize="1" noEditPoints="1" noAdjustHandles="1" noChangeArrowheads="1" noChangeShapeType="1" noTextEdit="1"/>
              </p:cNvSpPr>
              <p:nvPr/>
            </p:nvSpPr>
            <p:spPr>
              <a:xfrm>
                <a:off x="186266" y="1075268"/>
                <a:ext cx="11819467" cy="4247317"/>
              </a:xfrm>
              <a:prstGeom prst="rect">
                <a:avLst/>
              </a:prstGeom>
              <a:blipFill>
                <a:blip r:embed="rId2"/>
                <a:stretch>
                  <a:fillRect l="-464" t="-861" r="-774" b="-1291"/>
                </a:stretch>
              </a:blipFill>
            </p:spPr>
            <p:txBody>
              <a:bodyPr/>
              <a:lstStyle/>
              <a:p>
                <a:r>
                  <a:rPr lang="en-US">
                    <a:noFill/>
                  </a:rPr>
                  <a:t> </a:t>
                </a:r>
              </a:p>
            </p:txBody>
          </p:sp>
        </mc:Fallback>
      </mc:AlternateContent>
    </p:spTree>
    <p:extLst>
      <p:ext uri="{BB962C8B-B14F-4D97-AF65-F5344CB8AC3E}">
        <p14:creationId xmlns:p14="http://schemas.microsoft.com/office/powerpoint/2010/main" val="3753074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B31D6-F53D-B930-C68A-58256FAC38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6C335F-1F11-9339-026F-C8FB4C7102F0}"/>
              </a:ext>
            </a:extLst>
          </p:cNvPr>
          <p:cNvSpPr>
            <a:spLocks noGrp="1"/>
          </p:cNvSpPr>
          <p:nvPr>
            <p:ph type="sldNum" sz="quarter" idx="12"/>
          </p:nvPr>
        </p:nvSpPr>
        <p:spPr/>
        <p:txBody>
          <a:bodyPr/>
          <a:lstStyle/>
          <a:p>
            <a:fld id="{710F006C-2333-403B-8085-E9DB43C93B16}" type="slidenum">
              <a:rPr lang="en-US" smtClean="0"/>
              <a:t>15</a:t>
            </a:fld>
            <a:endParaRPr lang="en-US"/>
          </a:p>
        </p:txBody>
      </p:sp>
      <p:sp>
        <p:nvSpPr>
          <p:cNvPr id="4" name="TextBox 3">
            <a:extLst>
              <a:ext uri="{FF2B5EF4-FFF2-40B4-BE49-F238E27FC236}">
                <a16:creationId xmlns:a16="http://schemas.microsoft.com/office/drawing/2014/main" id="{AC28E111-CC23-1B0A-CD06-C3225312186F}"/>
              </a:ext>
            </a:extLst>
          </p:cNvPr>
          <p:cNvSpPr txBox="1"/>
          <p:nvPr/>
        </p:nvSpPr>
        <p:spPr>
          <a:xfrm>
            <a:off x="253999" y="1921934"/>
            <a:ext cx="11819467" cy="2285241"/>
          </a:xfrm>
          <a:prstGeom prst="rect">
            <a:avLst/>
          </a:prstGeom>
          <a:noFill/>
        </p:spPr>
        <p:txBody>
          <a:bodyPr wrap="square">
            <a:spAutoFit/>
          </a:bodyPr>
          <a:lstStyle/>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convective enhancement of spin current proposes a paradigm shift from purely solid-state spin transport to </a:t>
            </a: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fluidic-spintronic hybrid transport</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This could lead to devices where information encoded in spin is modulated not only by magnetic fields but also by hydraulic or electrokinetic means. For instance, in a spin valve, the magnetoresistance ratio could be tuned by applying a pressure gradient across the channel, adding a new functional dimension to the device.</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ts val="21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Future work will involve a fully coupled spin-drift-diffusion model incorporating the calculated profile and experimental validation of this effect using ferromagnetically contacted CNTs under flow conditions.</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78056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5A2D1-D15E-FCCA-7699-C52A7BEB92A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437FD4-B5CB-B5E7-101D-570FAE34AD6E}"/>
              </a:ext>
            </a:extLst>
          </p:cNvPr>
          <p:cNvSpPr>
            <a:spLocks noGrp="1"/>
          </p:cNvSpPr>
          <p:nvPr>
            <p:ph type="sldNum" sz="quarter" idx="12"/>
          </p:nvPr>
        </p:nvSpPr>
        <p:spPr/>
        <p:txBody>
          <a:bodyPr/>
          <a:lstStyle/>
          <a:p>
            <a:fld id="{710F006C-2333-403B-8085-E9DB43C93B16}" type="slidenum">
              <a:rPr lang="en-US" smtClean="0"/>
              <a:t>16</a:t>
            </a:fld>
            <a:endParaRPr lang="en-US"/>
          </a:p>
        </p:txBody>
      </p:sp>
      <p:sp>
        <p:nvSpPr>
          <p:cNvPr id="4" name="TextBox 3">
            <a:extLst>
              <a:ext uri="{FF2B5EF4-FFF2-40B4-BE49-F238E27FC236}">
                <a16:creationId xmlns:a16="http://schemas.microsoft.com/office/drawing/2014/main" id="{3FF31D4C-893E-34AC-F581-256865AF0ADF}"/>
              </a:ext>
            </a:extLst>
          </p:cNvPr>
          <p:cNvSpPr txBox="1"/>
          <p:nvPr/>
        </p:nvSpPr>
        <p:spPr>
          <a:xfrm>
            <a:off x="469731" y="737957"/>
            <a:ext cx="11335173" cy="3231654"/>
          </a:xfrm>
          <a:prstGeom prst="rect">
            <a:avLst/>
          </a:prstGeom>
          <a:noFill/>
        </p:spPr>
        <p:txBody>
          <a:bodyPr wrap="square">
            <a:spAutoFit/>
          </a:bodyPr>
          <a:lstStyle/>
          <a:p>
            <a:r>
              <a:rPr lang="en-US" sz="2400" b="1" dirty="0">
                <a:latin typeface="Arial" panose="020B0604020202020204" pitchFamily="34" charset="0"/>
                <a:cs typeface="Arial" panose="020B0604020202020204" pitchFamily="34" charset="0"/>
              </a:rPr>
              <a:t>Conclusion</a:t>
            </a:r>
          </a:p>
          <a:p>
            <a:endParaRPr lang="en-US" sz="2000" b="1"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A theoretical model coupling viscous fluid flow and spin transport in CNTs was developed.</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 boundary value problem, accounting for the Debye layer and wall friction, was solved analytically via an infinite series expansion.</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 resulting flow profile was analyzed and shown to be dependent on electrokinetic phenomena.</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It was estimated that the fluid flow could provide a significant mechanism for enhancing spin-polarized current, proposing a novel principle for active spintronic device operation.</a:t>
            </a:r>
          </a:p>
        </p:txBody>
      </p:sp>
    </p:spTree>
    <p:extLst>
      <p:ext uri="{BB962C8B-B14F-4D97-AF65-F5344CB8AC3E}">
        <p14:creationId xmlns:p14="http://schemas.microsoft.com/office/powerpoint/2010/main" val="2485971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F091D-7CD4-8F81-A8C2-AF51BCD51F1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23DC0A-9D14-E02D-37B5-661DFD9A2C91}"/>
              </a:ext>
            </a:extLst>
          </p:cNvPr>
          <p:cNvSpPr>
            <a:spLocks noGrp="1"/>
          </p:cNvSpPr>
          <p:nvPr>
            <p:ph type="sldNum" sz="quarter" idx="12"/>
          </p:nvPr>
        </p:nvSpPr>
        <p:spPr/>
        <p:txBody>
          <a:bodyPr/>
          <a:lstStyle/>
          <a:p>
            <a:fld id="{710F006C-2333-403B-8085-E9DB43C93B16}" type="slidenum">
              <a:rPr lang="en-US" smtClean="0"/>
              <a:t>17</a:t>
            </a:fld>
            <a:endParaRPr lang="en-US"/>
          </a:p>
        </p:txBody>
      </p:sp>
      <p:sp>
        <p:nvSpPr>
          <p:cNvPr id="4" name="TextBox 3">
            <a:extLst>
              <a:ext uri="{FF2B5EF4-FFF2-40B4-BE49-F238E27FC236}">
                <a16:creationId xmlns:a16="http://schemas.microsoft.com/office/drawing/2014/main" id="{E64B0127-5A8B-1454-F2EE-B14ADB8D63A9}"/>
              </a:ext>
            </a:extLst>
          </p:cNvPr>
          <p:cNvSpPr txBox="1"/>
          <p:nvPr/>
        </p:nvSpPr>
        <p:spPr>
          <a:xfrm>
            <a:off x="0" y="0"/>
            <a:ext cx="12090400" cy="3908762"/>
          </a:xfrm>
          <a:prstGeom prst="rect">
            <a:avLst/>
          </a:prstGeom>
          <a:noFill/>
        </p:spPr>
        <p:txBody>
          <a:bodyPr wrap="square">
            <a:spAutoFit/>
          </a:bodyPr>
          <a:lstStyle/>
          <a:p>
            <a:r>
              <a:rPr lang="en-US" sz="2400" b="1">
                <a:latin typeface="Arial" panose="020B0604020202020204" pitchFamily="34" charset="0"/>
                <a:cs typeface="Arial" panose="020B0604020202020204" pitchFamily="34" charset="0"/>
              </a:rPr>
              <a:t>References</a:t>
            </a:r>
            <a:endParaRPr lang="en-US" dirty="0">
              <a:latin typeface="Arial" panose="020B0604020202020204" pitchFamily="34" charset="0"/>
              <a:cs typeface="Arial" panose="020B0604020202020204" pitchFamily="34" charset="0"/>
            </a:endParaRPr>
          </a:p>
          <a:p>
            <a:r>
              <a:rPr lang="en-US" sz="1600" b="1" dirty="0">
                <a:latin typeface="Arial" panose="020B0604020202020204" pitchFamily="34" charset="0"/>
                <a:cs typeface="Arial" panose="020B0604020202020204" pitchFamily="34" charset="0"/>
              </a:rPr>
              <a:t>Fundamental Spintronics &amp; </a:t>
            </a:r>
            <a:r>
              <a:rPr lang="en-US" sz="1600" b="1">
                <a:latin typeface="Arial" panose="020B0604020202020204" pitchFamily="34" charset="0"/>
                <a:cs typeface="Arial" panose="020B0604020202020204" pitchFamily="34" charset="0"/>
              </a:rPr>
              <a:t>CNT Properties</a:t>
            </a:r>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1.	Wolf, S. A., et al. (2001). Spintronics: A spin-based electronics vision for the future. Science, 294(5546), 1488-1495.</a:t>
            </a:r>
          </a:p>
          <a:p>
            <a:r>
              <a:rPr lang="en-US" sz="1600" dirty="0">
                <a:latin typeface="Arial" panose="020B0604020202020204" pitchFamily="34" charset="0"/>
                <a:cs typeface="Arial" panose="020B0604020202020204" pitchFamily="34" charset="0"/>
              </a:rPr>
              <a:t>2.	</a:t>
            </a:r>
            <a:r>
              <a:rPr lang="en-US" sz="1600" dirty="0" err="1">
                <a:latin typeface="Arial" panose="020B0604020202020204" pitchFamily="34" charset="0"/>
                <a:cs typeface="Arial" panose="020B0604020202020204" pitchFamily="34" charset="0"/>
              </a:rPr>
              <a:t>Žutić</a:t>
            </a:r>
            <a:r>
              <a:rPr lang="en-US" sz="1600" dirty="0">
                <a:latin typeface="Arial" panose="020B0604020202020204" pitchFamily="34" charset="0"/>
                <a:cs typeface="Arial" panose="020B0604020202020204" pitchFamily="34" charset="0"/>
              </a:rPr>
              <a:t>, I., Fabian, J., &amp; Das Sarma, S. (2004). Spintronics: Fundamentals and applications. Reviews of Modern Physics, 76(2), 323.</a:t>
            </a:r>
          </a:p>
          <a:p>
            <a:pPr marL="342900" indent="-342900">
              <a:buAutoNum type="arabicPeriod" startAt="3"/>
            </a:pPr>
            <a:r>
              <a:rPr lang="en-US" sz="1600" dirty="0" err="1">
                <a:latin typeface="Arial" panose="020B0604020202020204" pitchFamily="34" charset="0"/>
                <a:cs typeface="Arial" panose="020B0604020202020204" pitchFamily="34" charset="0"/>
              </a:rPr>
              <a:t>Tsukagoshi</a:t>
            </a:r>
            <a:r>
              <a:rPr lang="en-US" sz="1600" dirty="0">
                <a:latin typeface="Arial" panose="020B0604020202020204" pitchFamily="34" charset="0"/>
                <a:cs typeface="Arial" panose="020B0604020202020204" pitchFamily="34" charset="0"/>
              </a:rPr>
              <a:t>, K., </a:t>
            </a:r>
            <a:r>
              <a:rPr lang="en-US" sz="1600" dirty="0" err="1">
                <a:latin typeface="Arial" panose="020B0604020202020204" pitchFamily="34" charset="0"/>
                <a:cs typeface="Arial" panose="020B0604020202020204" pitchFamily="34" charset="0"/>
              </a:rPr>
              <a:t>Alphenaar</a:t>
            </a:r>
            <a:r>
              <a:rPr lang="en-US" sz="1600" dirty="0">
                <a:latin typeface="Arial" panose="020B0604020202020204" pitchFamily="34" charset="0"/>
                <a:cs typeface="Arial" panose="020B0604020202020204" pitchFamily="34" charset="0"/>
              </a:rPr>
              <a:t>, B. W., &amp; Ago, H. (1999). Coherent transport of electron spin in a ferromagnetically contacted carbon nanotube. Nature, 401(6753), 572-574.</a:t>
            </a:r>
          </a:p>
          <a:p>
            <a:pPr marL="342900" indent="-342900">
              <a:buAutoNum type="arabicPeriod" startAt="3"/>
            </a:pPr>
            <a:r>
              <a:rPr lang="en-US" sz="1600" dirty="0">
                <a:latin typeface="Arial" panose="020B0604020202020204" pitchFamily="34" charset="0"/>
                <a:cs typeface="Arial" panose="020B0604020202020204" pitchFamily="34" charset="0"/>
              </a:rPr>
              <a:t>Kervalishvili P. and </a:t>
            </a:r>
            <a:r>
              <a:rPr lang="en-US" sz="1600" dirty="0" err="1">
                <a:latin typeface="Arial" panose="020B0604020202020204" pitchFamily="34" charset="0"/>
                <a:cs typeface="Arial" panose="020B0604020202020204" pitchFamily="34" charset="0"/>
              </a:rPr>
              <a:t>Lagutin</a:t>
            </a:r>
            <a:r>
              <a:rPr lang="en-US" sz="1600" dirty="0">
                <a:latin typeface="Arial" panose="020B0604020202020204" pitchFamily="34" charset="0"/>
                <a:cs typeface="Arial" panose="020B0604020202020204" pitchFamily="34" charset="0"/>
              </a:rPr>
              <a:t> A. , Nanostructures, magnetic semiconductors and spintronics, Microelectronics Journal, (2008),  39 pp.1060–1065.</a:t>
            </a:r>
          </a:p>
          <a:p>
            <a:pPr marL="342900" indent="-342900">
              <a:buAutoNum type="arabicPeriod" startAt="3"/>
            </a:pPr>
            <a:r>
              <a:rPr lang="en-US" sz="1600" dirty="0">
                <a:latin typeface="Arial" panose="020B0604020202020204" pitchFamily="34" charset="0"/>
                <a:cs typeface="Arial" panose="020B0604020202020204" pitchFamily="34" charset="0"/>
              </a:rPr>
              <a:t>Kervalishvili. P. Semiconducting Nanostructures - Materials for Spintronics. Nanotechnology Perceptions, (2005) Vol. 1, N 3.</a:t>
            </a:r>
          </a:p>
          <a:p>
            <a:r>
              <a:rPr lang="en-US" sz="1600" dirty="0">
                <a:latin typeface="Arial" panose="020B0604020202020204" pitchFamily="34" charset="0"/>
                <a:cs typeface="Arial" panose="020B0604020202020204" pitchFamily="34" charset="0"/>
              </a:rPr>
              <a:t>6. Sahoo, S., et al. (2008). Electric field control of spin transport. Nature Physics, 4(9), </a:t>
            </a:r>
            <a:r>
              <a:rPr lang="en-US" sz="1600">
                <a:latin typeface="Arial" panose="020B0604020202020204" pitchFamily="34" charset="0"/>
                <a:cs typeface="Arial" panose="020B0604020202020204" pitchFamily="34" charset="0"/>
              </a:rPr>
              <a:t>656-661.</a:t>
            </a:r>
            <a:endParaRPr lang="en-US" sz="1600" b="1">
              <a:latin typeface="Arial" panose="020B0604020202020204" pitchFamily="34" charset="0"/>
              <a:cs typeface="Arial" panose="020B0604020202020204" pitchFamily="34" charset="0"/>
            </a:endParaRPr>
          </a:p>
          <a:p>
            <a:r>
              <a:rPr lang="en-US" sz="1600" b="1">
                <a:latin typeface="Arial" panose="020B0604020202020204" pitchFamily="34" charset="0"/>
                <a:cs typeface="Arial" panose="020B0604020202020204" pitchFamily="34" charset="0"/>
              </a:rPr>
              <a:t>Carbon </a:t>
            </a:r>
            <a:r>
              <a:rPr lang="en-US" sz="1600" b="1" dirty="0">
                <a:latin typeface="Arial" panose="020B0604020202020204" pitchFamily="34" charset="0"/>
                <a:cs typeface="Arial" panose="020B0604020202020204" pitchFamily="34" charset="0"/>
              </a:rPr>
              <a:t>Nanotubes as Quantum Wires &amp; </a:t>
            </a:r>
            <a:r>
              <a:rPr lang="en-US" sz="1600" b="1">
                <a:latin typeface="Arial" panose="020B0604020202020204" pitchFamily="34" charset="0"/>
                <a:cs typeface="Arial" panose="020B0604020202020204" pitchFamily="34" charset="0"/>
              </a:rPr>
              <a:t>Spin Valves</a:t>
            </a:r>
            <a:endParaRPr lang="en-US" sz="1600" b="1"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7.	Nair, N., et al. (2018). Spin transport in carbon nanotubes. Journal of Physics: Condensed Matter, 30(40), 403001.</a:t>
            </a:r>
          </a:p>
          <a:p>
            <a:r>
              <a:rPr lang="en-US" sz="1600" dirty="0">
                <a:latin typeface="Arial" panose="020B0604020202020204" pitchFamily="34" charset="0"/>
                <a:cs typeface="Arial" panose="020B0604020202020204" pitchFamily="34" charset="0"/>
              </a:rPr>
              <a:t>8.	Hills, G., et al. (2019). Modern microprocessor built from complementary carbon nanotube transistors. Nature, 572(7771), 595-602. 7.	Cottet, A., et al. (2006). </a:t>
            </a:r>
            <a:r>
              <a:rPr lang="en-US" sz="1600" dirty="0" err="1">
                <a:latin typeface="Arial" panose="020B0604020202020204" pitchFamily="34" charset="0"/>
                <a:cs typeface="Arial" panose="020B0604020202020204" pitchFamily="34" charset="0"/>
              </a:rPr>
              <a:t>Nanospintronics</a:t>
            </a:r>
            <a:r>
              <a:rPr lang="en-US" sz="1600" dirty="0">
                <a:latin typeface="Arial" panose="020B0604020202020204" pitchFamily="34" charset="0"/>
                <a:cs typeface="Arial" panose="020B0604020202020204" pitchFamily="34" charset="0"/>
              </a:rPr>
              <a:t> with carbon nanotubes. Semiconductor Science and Technology, 21(11), </a:t>
            </a:r>
            <a:r>
              <a:rPr lang="en-US" sz="1600">
                <a:latin typeface="Arial" panose="020B0604020202020204" pitchFamily="34" charset="0"/>
                <a:cs typeface="Arial" panose="020B0604020202020204" pitchFamily="34" charset="0"/>
              </a:rPr>
              <a:t>S78.</a:t>
            </a:r>
            <a:endParaRPr lang="en-US" sz="16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DCA23FC-304D-C3DD-22ED-97AF4F0308AC}"/>
              </a:ext>
            </a:extLst>
          </p:cNvPr>
          <p:cNvSpPr txBox="1"/>
          <p:nvPr/>
        </p:nvSpPr>
        <p:spPr>
          <a:xfrm>
            <a:off x="0" y="3843396"/>
            <a:ext cx="12090400" cy="1600438"/>
          </a:xfrm>
          <a:prstGeom prst="rect">
            <a:avLst/>
          </a:prstGeom>
          <a:noFill/>
        </p:spPr>
        <p:txBody>
          <a:bodyPr wrap="square">
            <a:spAutoFit/>
          </a:bodyPr>
          <a:lstStyle/>
          <a:p>
            <a:r>
              <a:rPr lang="en-US" sz="1600" b="1" dirty="0" err="1">
                <a:latin typeface="Arial" panose="020B0604020202020204" pitchFamily="34" charset="0"/>
                <a:cs typeface="Arial" panose="020B0604020202020204" pitchFamily="34" charset="0"/>
              </a:rPr>
              <a:t>Nanofluidics</a:t>
            </a:r>
            <a:r>
              <a:rPr lang="en-US" sz="1600" b="1" dirty="0">
                <a:latin typeface="Arial" panose="020B0604020202020204" pitchFamily="34" charset="0"/>
                <a:cs typeface="Arial" panose="020B0604020202020204" pitchFamily="34" charset="0"/>
              </a:rPr>
              <a:t> &amp; Electrokinetic Phenomena (Debye </a:t>
            </a:r>
            <a:r>
              <a:rPr lang="en-US" sz="1600" b="1">
                <a:latin typeface="Arial" panose="020B0604020202020204" pitchFamily="34" charset="0"/>
                <a:cs typeface="Arial" panose="020B0604020202020204" pitchFamily="34" charset="0"/>
              </a:rPr>
              <a:t>Layer)</a:t>
            </a:r>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9. Bocquet, L., &amp; </a:t>
            </a:r>
            <a:r>
              <a:rPr lang="en-US" sz="1600" dirty="0" err="1">
                <a:latin typeface="Arial" panose="020B0604020202020204" pitchFamily="34" charset="0"/>
                <a:cs typeface="Arial" panose="020B0604020202020204" pitchFamily="34" charset="0"/>
              </a:rPr>
              <a:t>Charlaix</a:t>
            </a:r>
            <a:r>
              <a:rPr lang="en-US" sz="1600" dirty="0">
                <a:latin typeface="Arial" panose="020B0604020202020204" pitchFamily="34" charset="0"/>
                <a:cs typeface="Arial" panose="020B0604020202020204" pitchFamily="34" charset="0"/>
              </a:rPr>
              <a:t>, E. (2010). </a:t>
            </a:r>
            <a:r>
              <a:rPr lang="en-US" sz="1600" dirty="0" err="1">
                <a:latin typeface="Arial" panose="020B0604020202020204" pitchFamily="34" charset="0"/>
                <a:cs typeface="Arial" panose="020B0604020202020204" pitchFamily="34" charset="0"/>
              </a:rPr>
              <a:t>Nanofluidics</a:t>
            </a:r>
            <a:r>
              <a:rPr lang="en-US" sz="1600" dirty="0">
                <a:latin typeface="Arial" panose="020B0604020202020204" pitchFamily="34" charset="0"/>
                <a:cs typeface="Arial" panose="020B0604020202020204" pitchFamily="34" charset="0"/>
              </a:rPr>
              <a:t>, from bulk to interfaces. Chemical Society Reviews, 39(3), 1073-1095.</a:t>
            </a:r>
          </a:p>
          <a:p>
            <a:r>
              <a:rPr lang="en-US" sz="1600" dirty="0">
                <a:latin typeface="Arial" panose="020B0604020202020204" pitchFamily="34" charset="0"/>
                <a:cs typeface="Arial" panose="020B0604020202020204" pitchFamily="34" charset="0"/>
              </a:rPr>
              <a:t>10. Schoch, R. B., Han, J., &amp; Renaud, P. (2008). Transport phenomena in </a:t>
            </a:r>
            <a:r>
              <a:rPr lang="en-US" sz="1600" dirty="0" err="1">
                <a:latin typeface="Arial" panose="020B0604020202020204" pitchFamily="34" charset="0"/>
                <a:cs typeface="Arial" panose="020B0604020202020204" pitchFamily="34" charset="0"/>
              </a:rPr>
              <a:t>nanofluidics</a:t>
            </a:r>
            <a:r>
              <a:rPr lang="en-US" sz="1600" dirty="0">
                <a:latin typeface="Arial" panose="020B0604020202020204" pitchFamily="34" charset="0"/>
                <a:cs typeface="Arial" panose="020B0604020202020204" pitchFamily="34" charset="0"/>
              </a:rPr>
              <a:t>. Reviews of Modern Physics, 80(3), 839.</a:t>
            </a:r>
          </a:p>
          <a:p>
            <a:r>
              <a:rPr lang="en-US" sz="1600" dirty="0">
                <a:latin typeface="Arial" panose="020B0604020202020204" pitchFamily="34" charset="0"/>
                <a:cs typeface="Arial" panose="020B0604020202020204" pitchFamily="34" charset="0"/>
              </a:rPr>
              <a:t>11. Kirby, B. J. (2010). Micro- and Nanoscale Fluid Mechanics: Transport in Microfluidic Devices. Cambridge University Press.</a:t>
            </a:r>
          </a:p>
          <a:p>
            <a:r>
              <a:rPr lang="en-US" sz="1600" dirty="0">
                <a:latin typeface="Arial" panose="020B0604020202020204" pitchFamily="34" charset="0"/>
                <a:cs typeface="Arial" panose="020B0604020202020204" pitchFamily="34" charset="0"/>
              </a:rPr>
              <a:t>12. </a:t>
            </a:r>
            <a:r>
              <a:rPr lang="en-US" sz="1600" dirty="0" err="1">
                <a:latin typeface="Arial" panose="020B0604020202020204" pitchFamily="34" charset="0"/>
                <a:cs typeface="Arial" panose="020B0604020202020204" pitchFamily="34" charset="0"/>
              </a:rPr>
              <a:t>Berberashvili</a:t>
            </a:r>
            <a:r>
              <a:rPr lang="en-US" sz="1600" dirty="0">
                <a:latin typeface="Arial" panose="020B0604020202020204" pitchFamily="34" charset="0"/>
                <a:cs typeface="Arial" panose="020B0604020202020204" pitchFamily="34" charset="0"/>
              </a:rPr>
              <a:t> T., Gogichaishvili V., Kervalishvili P., Formulation and solution of boundary value problem of viscous liquid flow in nanotube taking into account external friction. (2024), Nanotechnology 2024, Tbilisi, October 2024, Georgian Technical </a:t>
            </a:r>
            <a:r>
              <a:rPr lang="en-US" sz="1600">
                <a:latin typeface="Arial" panose="020B0604020202020204" pitchFamily="34" charset="0"/>
                <a:cs typeface="Arial" panose="020B0604020202020204" pitchFamily="34" charset="0"/>
              </a:rPr>
              <a:t>University.</a:t>
            </a:r>
            <a:endParaRPr lang="en-US" sz="16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3941234-1537-4FD9-4F34-F5D28FC76F75}"/>
              </a:ext>
            </a:extLst>
          </p:cNvPr>
          <p:cNvSpPr txBox="1"/>
          <p:nvPr/>
        </p:nvSpPr>
        <p:spPr>
          <a:xfrm>
            <a:off x="0" y="5265784"/>
            <a:ext cx="11988800" cy="1077218"/>
          </a:xfrm>
          <a:prstGeom prst="rect">
            <a:avLst/>
          </a:prstGeom>
          <a:noFill/>
        </p:spPr>
        <p:txBody>
          <a:bodyPr wrap="square">
            <a:spAutoFit/>
          </a:bodyPr>
          <a:lstStyle/>
          <a:p>
            <a:r>
              <a:rPr lang="en-US" sz="1600" b="1">
                <a:latin typeface="Arial" panose="020B0604020202020204" pitchFamily="34" charset="0"/>
                <a:cs typeface="Arial" panose="020B0604020202020204" pitchFamily="34" charset="0"/>
              </a:rPr>
              <a:t>Analytical </a:t>
            </a:r>
            <a:r>
              <a:rPr lang="en-US" sz="1600" b="1" dirty="0">
                <a:latin typeface="Arial" panose="020B0604020202020204" pitchFamily="34" charset="0"/>
                <a:cs typeface="Arial" panose="020B0604020202020204" pitchFamily="34" charset="0"/>
              </a:rPr>
              <a:t>Methods (Series Solutions for </a:t>
            </a:r>
            <a:r>
              <a:rPr lang="en-US" sz="1600" b="1">
                <a:latin typeface="Arial" panose="020B0604020202020204" pitchFamily="34" charset="0"/>
                <a:cs typeface="Arial" panose="020B0604020202020204" pitchFamily="34" charset="0"/>
              </a:rPr>
              <a:t>BVP)</a:t>
            </a:r>
            <a:endParaRPr lang="en-US" sz="1600" b="1"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16.	Myint-U, T., &amp; Debnath, L. (2007). Linear Partial Differential Equations for Scientists and Engineers. </a:t>
            </a:r>
            <a:r>
              <a:rPr lang="en-US" sz="1600" dirty="0" err="1">
                <a:latin typeface="Arial" panose="020B0604020202020204" pitchFamily="34" charset="0"/>
                <a:cs typeface="Arial" panose="020B0604020202020204" pitchFamily="34" charset="0"/>
              </a:rPr>
              <a:t>Birkhäuser</a:t>
            </a:r>
            <a:r>
              <a:rPr lang="en-US" sz="1600" dirty="0">
                <a:latin typeface="Arial" panose="020B0604020202020204" pitchFamily="34" charset="0"/>
                <a:cs typeface="Arial" panose="020B0604020202020204" pitchFamily="34" charset="0"/>
              </a:rPr>
              <a:t> Boston.</a:t>
            </a:r>
          </a:p>
          <a:p>
            <a:r>
              <a:rPr lang="en-US" sz="1600" dirty="0">
                <a:latin typeface="Arial" panose="020B0604020202020204" pitchFamily="34" charset="0"/>
                <a:cs typeface="Arial" panose="020B0604020202020204" pitchFamily="34" charset="0"/>
              </a:rPr>
              <a:t>17.	Birk, G., &amp; Györgyi, S. (2022). Analytical solutions for electroosmotic flow in cylindrical micro-and nanochannels. Physics of Fluids, 34(8), </a:t>
            </a:r>
            <a:r>
              <a:rPr lang="en-US" sz="1600">
                <a:latin typeface="Arial" panose="020B0604020202020204" pitchFamily="34" charset="0"/>
                <a:cs typeface="Arial" panose="020B0604020202020204" pitchFamily="34" charset="0"/>
              </a:rPr>
              <a:t>082007.</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5825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FC20B-6F42-02DA-BC74-DB45A40CE23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57A103A-215E-DCD1-C814-6A533312480E}"/>
              </a:ext>
            </a:extLst>
          </p:cNvPr>
          <p:cNvSpPr>
            <a:spLocks noGrp="1"/>
          </p:cNvSpPr>
          <p:nvPr>
            <p:ph type="sldNum" sz="quarter" idx="12"/>
          </p:nvPr>
        </p:nvSpPr>
        <p:spPr/>
        <p:txBody>
          <a:bodyPr/>
          <a:lstStyle/>
          <a:p>
            <a:fld id="{710F006C-2333-403B-8085-E9DB43C93B16}" type="slidenum">
              <a:rPr lang="en-US" smtClean="0"/>
              <a:t>18</a:t>
            </a:fld>
            <a:endParaRPr lang="en-US"/>
          </a:p>
        </p:txBody>
      </p:sp>
      <p:sp>
        <p:nvSpPr>
          <p:cNvPr id="3" name="TextBox 2">
            <a:extLst>
              <a:ext uri="{FF2B5EF4-FFF2-40B4-BE49-F238E27FC236}">
                <a16:creationId xmlns:a16="http://schemas.microsoft.com/office/drawing/2014/main" id="{C7BC9ACC-E8BD-BAA7-4C1C-EA54E0CFF81B}"/>
              </a:ext>
            </a:extLst>
          </p:cNvPr>
          <p:cNvSpPr txBox="1"/>
          <p:nvPr/>
        </p:nvSpPr>
        <p:spPr>
          <a:xfrm>
            <a:off x="3114379" y="2148162"/>
            <a:ext cx="5455340" cy="707886"/>
          </a:xfrm>
          <a:prstGeom prst="rect">
            <a:avLst/>
          </a:prstGeom>
          <a:noFill/>
        </p:spPr>
        <p:txBody>
          <a:bodyPr wrap="none" rtlCol="0">
            <a:spAutoFit/>
          </a:bodyPr>
          <a:lstStyle/>
          <a:p>
            <a:r>
              <a:rPr lang="en-US" sz="4000" b="1" dirty="0">
                <a:latin typeface="Arial" panose="020B0604020202020204" pitchFamily="34" charset="0"/>
                <a:cs typeface="Arial" panose="020B0604020202020204" pitchFamily="34" charset="0"/>
              </a:rPr>
              <a:t>Thank you very much</a:t>
            </a:r>
          </a:p>
        </p:txBody>
      </p:sp>
    </p:spTree>
    <p:extLst>
      <p:ext uri="{BB962C8B-B14F-4D97-AF65-F5344CB8AC3E}">
        <p14:creationId xmlns:p14="http://schemas.microsoft.com/office/powerpoint/2010/main" val="4196315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A8A57-17BE-91C8-5352-E8DCBD2D115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D31800-A944-13B7-72AD-6089E2595333}"/>
              </a:ext>
            </a:extLst>
          </p:cNvPr>
          <p:cNvSpPr>
            <a:spLocks noGrp="1"/>
          </p:cNvSpPr>
          <p:nvPr>
            <p:ph type="sldNum" sz="quarter" idx="12"/>
          </p:nvPr>
        </p:nvSpPr>
        <p:spPr/>
        <p:txBody>
          <a:bodyPr/>
          <a:lstStyle/>
          <a:p>
            <a:fld id="{710F006C-2333-403B-8085-E9DB43C93B16}" type="slidenum">
              <a:rPr lang="en-US" smtClean="0"/>
              <a:t>2</a:t>
            </a:fld>
            <a:endParaRPr lang="en-US"/>
          </a:p>
        </p:txBody>
      </p:sp>
      <p:sp>
        <p:nvSpPr>
          <p:cNvPr id="5" name="TextBox 4">
            <a:extLst>
              <a:ext uri="{FF2B5EF4-FFF2-40B4-BE49-F238E27FC236}">
                <a16:creationId xmlns:a16="http://schemas.microsoft.com/office/drawing/2014/main" id="{23C6DE37-533E-CD27-8E01-F393EF8932E1}"/>
              </a:ext>
            </a:extLst>
          </p:cNvPr>
          <p:cNvSpPr txBox="1"/>
          <p:nvPr/>
        </p:nvSpPr>
        <p:spPr>
          <a:xfrm>
            <a:off x="95504" y="94356"/>
            <a:ext cx="11828272" cy="6063198"/>
          </a:xfrm>
          <a:prstGeom prst="rect">
            <a:avLst/>
          </a:prstGeom>
          <a:noFill/>
        </p:spPr>
        <p:txBody>
          <a:bodyPr wrap="square">
            <a:spAutoFit/>
          </a:bodyPr>
          <a:lstStyle/>
          <a:p>
            <a:endParaRPr lang="ka-GE" sz="2400" b="1">
              <a:latin typeface="Arial" panose="020B0604020202020204" pitchFamily="34" charset="0"/>
              <a:cs typeface="Arial" panose="020B0604020202020204" pitchFamily="34" charset="0"/>
            </a:endParaRPr>
          </a:p>
          <a:p>
            <a:r>
              <a:rPr lang="en-US" sz="2400" b="1">
                <a:latin typeface="Arial" panose="020B0604020202020204" pitchFamily="34" charset="0"/>
                <a:cs typeface="Arial" panose="020B0604020202020204" pitchFamily="34" charset="0"/>
              </a:rPr>
              <a:t>Abstract</a:t>
            </a:r>
            <a:endParaRPr lang="en-US" sz="2400" b="1" dirty="0">
              <a:latin typeface="Arial" panose="020B0604020202020204" pitchFamily="34" charset="0"/>
              <a:cs typeface="Arial" panose="020B0604020202020204" pitchFamily="34" charset="0"/>
            </a:endParaRPr>
          </a:p>
          <a:p>
            <a:endParaRPr lang="en-US" sz="2000" b="1" dirty="0">
              <a:latin typeface="Arial" panose="020B0604020202020204" pitchFamily="34" charset="0"/>
              <a:cs typeface="Arial" panose="020B0604020202020204" pitchFamily="34" charset="0"/>
            </a:endParaRPr>
          </a:p>
          <a:p>
            <a:pPr algn="just"/>
            <a:r>
              <a:rPr lang="en-US" sz="2000" dirty="0">
                <a:latin typeface="Arial" panose="020B0604020202020204" pitchFamily="34" charset="0"/>
                <a:cs typeface="Arial" panose="020B0604020202020204" pitchFamily="34" charset="0"/>
              </a:rPr>
              <a:t>Spin Polarization in Carbon Nanotubes (CNTs) is an advanced topic at the intersection of nanotechnology, quantum physics, and spintronics. It refers to the imbalance in the population of spin-up and spin-down electrons in a system. In spintronic devices, this property is used to encode information using electron spin, instead of or in addition to charge. CNTs are ideal for spintronics: because of low spin-orbit coupling (Spin states persist longer), weak hyperfine interactions (especially in 12C, which has no nuclear spin), ballistic transport of electrons travelling  long distances without scattering and quantum coherence supporting  via quantum states. Carbon nanotubes are cylindrical structures made of rolled-up graphene sheets, and are excellent one dimensional conductors.</a:t>
            </a:r>
          </a:p>
          <a:p>
            <a:endParaRPr lang="ka-GE" sz="2000">
              <a:latin typeface="Arial" panose="020B0604020202020204" pitchFamily="34" charset="0"/>
              <a:cs typeface="Arial" panose="020B0604020202020204" pitchFamily="34" charset="0"/>
            </a:endParaRPr>
          </a:p>
          <a:p>
            <a:endParaRPr lang="ka-GE" sz="2000">
              <a:latin typeface="Arial" panose="020B0604020202020204" pitchFamily="34" charset="0"/>
              <a:cs typeface="Arial" panose="020B0604020202020204" pitchFamily="34" charset="0"/>
            </a:endParaRPr>
          </a:p>
          <a:p>
            <a:endParaRPr lang="ka-GE" sz="2000">
              <a:latin typeface="Arial" panose="020B0604020202020204" pitchFamily="34" charset="0"/>
              <a:cs typeface="Arial" panose="020B0604020202020204" pitchFamily="34" charset="0"/>
            </a:endParaRPr>
          </a:p>
          <a:p>
            <a:pPr algn="just"/>
            <a:r>
              <a:rPr lang="en-US" sz="2000">
                <a:latin typeface="Arial" panose="020B0604020202020204" pitchFamily="34" charset="0"/>
                <a:cs typeface="Arial" panose="020B0604020202020204" pitchFamily="34" charset="0"/>
              </a:rPr>
              <a:t>Presenting </a:t>
            </a:r>
            <a:r>
              <a:rPr lang="en-US" sz="2000" dirty="0">
                <a:latin typeface="Arial" panose="020B0604020202020204" pitchFamily="34" charset="0"/>
                <a:cs typeface="Arial" panose="020B0604020202020204" pitchFamily="34" charset="0"/>
              </a:rPr>
              <a:t>Theoretical model includes estimation of effectiveness of carbon nanotubes for accelerating the spin-polarized current as well as a boundary value problem relative to the flow velocity of fluid. This approach has been stated considering main peculiarities of the problem, in particular, taking into account Debye electric double layer and external friction (friction between viscous fluid and nanotube wall). Solution of assigned boundary problem has been determined in the form of infinite series</a:t>
            </a:r>
            <a:r>
              <a:rPr lang="en-US" sz="200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0538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36CCF-D227-09F9-CB6F-50B745D1858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E831FE-BCAF-78C1-FBE2-4DD83E39E368}"/>
              </a:ext>
            </a:extLst>
          </p:cNvPr>
          <p:cNvSpPr>
            <a:spLocks noGrp="1"/>
          </p:cNvSpPr>
          <p:nvPr>
            <p:ph type="sldNum" sz="quarter" idx="12"/>
          </p:nvPr>
        </p:nvSpPr>
        <p:spPr/>
        <p:txBody>
          <a:bodyPr/>
          <a:lstStyle/>
          <a:p>
            <a:fld id="{710F006C-2333-403B-8085-E9DB43C93B16}" type="slidenum">
              <a:rPr lang="en-US" smtClean="0"/>
              <a:t>3</a:t>
            </a:fld>
            <a:endParaRPr lang="en-US"/>
          </a:p>
        </p:txBody>
      </p:sp>
      <p:sp>
        <p:nvSpPr>
          <p:cNvPr id="4" name="TextBox 3">
            <a:extLst>
              <a:ext uri="{FF2B5EF4-FFF2-40B4-BE49-F238E27FC236}">
                <a16:creationId xmlns:a16="http://schemas.microsoft.com/office/drawing/2014/main" id="{F871D9AC-694E-107F-368E-0DC283E37F10}"/>
              </a:ext>
            </a:extLst>
          </p:cNvPr>
          <p:cNvSpPr txBox="1"/>
          <p:nvPr/>
        </p:nvSpPr>
        <p:spPr>
          <a:xfrm>
            <a:off x="829733" y="1063416"/>
            <a:ext cx="10778067" cy="3231654"/>
          </a:xfrm>
          <a:prstGeom prst="rect">
            <a:avLst/>
          </a:prstGeom>
          <a:noFill/>
        </p:spPr>
        <p:txBody>
          <a:bodyPr wrap="square">
            <a:spAutoFit/>
          </a:bodyPr>
          <a:lstStyle/>
          <a:p>
            <a:r>
              <a:rPr lang="ka-GE" sz="2400" b="1">
                <a:latin typeface="Arial" panose="020B0604020202020204" pitchFamily="34" charset="0"/>
                <a:cs typeface="Arial" panose="020B0604020202020204" pitchFamily="34" charset="0"/>
              </a:rPr>
              <a:t>    </a:t>
            </a:r>
            <a:r>
              <a:rPr lang="en-US" sz="2400" b="1">
                <a:latin typeface="Arial" panose="020B0604020202020204" pitchFamily="34" charset="0"/>
                <a:cs typeface="Arial" panose="020B0604020202020204" pitchFamily="34" charset="0"/>
              </a:rPr>
              <a:t>Outline</a:t>
            </a:r>
            <a:r>
              <a:rPr lang="en-US" sz="2400" b="1" dirty="0">
                <a:latin typeface="Arial" panose="020B0604020202020204" pitchFamily="34" charset="0"/>
                <a:cs typeface="Arial" panose="020B0604020202020204" pitchFamily="34" charset="0"/>
              </a:rPr>
              <a:t>: </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Theoretical Model</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Methodology of Solutions </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Results &amp; Discussion</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a:latin typeface="Arial" panose="020B0604020202020204" pitchFamily="34" charset="0"/>
                <a:cs typeface="Arial" panose="020B0604020202020204" pitchFamily="34" charset="0"/>
              </a:rPr>
              <a:t>Conclusion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9524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540C8-637A-ECD5-9084-9151A594DC4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A813BB3-5B44-D7D9-448A-FED448390071}"/>
              </a:ext>
            </a:extLst>
          </p:cNvPr>
          <p:cNvSpPr txBox="1"/>
          <p:nvPr/>
        </p:nvSpPr>
        <p:spPr>
          <a:xfrm>
            <a:off x="140553" y="782104"/>
            <a:ext cx="5175504" cy="646331"/>
          </a:xfrm>
          <a:prstGeom prst="rect">
            <a:avLst/>
          </a:prstGeom>
          <a:solidFill>
            <a:schemeClr val="accent1">
              <a:lumMod val="60000"/>
              <a:lumOff val="40000"/>
            </a:schemeClr>
          </a:solidFill>
        </p:spPr>
        <p:txBody>
          <a:bodyPr wrap="square">
            <a:spAutoFit/>
          </a:bodyPr>
          <a:lstStyle/>
          <a:p>
            <a:pPr algn="just"/>
            <a:r>
              <a:rPr lang="en-US" b="1">
                <a:latin typeface="Arial" panose="020B0604020202020204" pitchFamily="34" charset="0"/>
                <a:cs typeface="Arial" panose="020B0604020202020204" pitchFamily="34" charset="0"/>
              </a:rPr>
              <a:t>Spintronics</a:t>
            </a:r>
            <a:r>
              <a:rPr lang="en-US">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is a paradigm that utilizes the electron's spin degree of </a:t>
            </a:r>
            <a:r>
              <a:rPr lang="en-US">
                <a:latin typeface="Arial" panose="020B0604020202020204" pitchFamily="34" charset="0"/>
                <a:cs typeface="Arial" panose="020B0604020202020204" pitchFamily="34" charset="0"/>
              </a:rPr>
              <a:t>freedom.</a:t>
            </a:r>
          </a:p>
        </p:txBody>
      </p:sp>
      <p:sp>
        <p:nvSpPr>
          <p:cNvPr id="4" name="Slide Number Placeholder 3">
            <a:extLst>
              <a:ext uri="{FF2B5EF4-FFF2-40B4-BE49-F238E27FC236}">
                <a16:creationId xmlns:a16="http://schemas.microsoft.com/office/drawing/2014/main" id="{6E4E59C1-ABDF-D0EF-9C61-5F7859194749}"/>
              </a:ext>
            </a:extLst>
          </p:cNvPr>
          <p:cNvSpPr>
            <a:spLocks noGrp="1"/>
          </p:cNvSpPr>
          <p:nvPr>
            <p:ph type="sldNum" sz="quarter" idx="12"/>
          </p:nvPr>
        </p:nvSpPr>
        <p:spPr/>
        <p:txBody>
          <a:bodyPr/>
          <a:lstStyle/>
          <a:p>
            <a:fld id="{710F006C-2333-403B-8085-E9DB43C93B16}" type="slidenum">
              <a:rPr lang="en-US" smtClean="0"/>
              <a:t>4</a:t>
            </a:fld>
            <a:endParaRPr lang="en-US"/>
          </a:p>
        </p:txBody>
      </p:sp>
      <p:sp>
        <p:nvSpPr>
          <p:cNvPr id="5" name="Rectangle 4"/>
          <p:cNvSpPr/>
          <p:nvPr/>
        </p:nvSpPr>
        <p:spPr>
          <a:xfrm>
            <a:off x="896112" y="4728002"/>
            <a:ext cx="3144773" cy="923330"/>
          </a:xfrm>
          <a:prstGeom prst="rect">
            <a:avLst/>
          </a:prstGeom>
          <a:solidFill>
            <a:schemeClr val="accent1">
              <a:lumMod val="60000"/>
              <a:lumOff val="40000"/>
            </a:schemeClr>
          </a:solidFill>
        </p:spPr>
        <p:txBody>
          <a:bodyPr wrap="square">
            <a:spAutoFit/>
          </a:bodyPr>
          <a:lstStyle/>
          <a:p>
            <a:r>
              <a:rPr lang="en-US">
                <a:latin typeface="Arial" panose="020B0604020202020204" pitchFamily="34" charset="0"/>
                <a:cs typeface="Arial" panose="020B0604020202020204" pitchFamily="34" charset="0"/>
              </a:rPr>
              <a:t>Among the main advantages of  CNTs for spintronics CNTs for Spintronics: </a:t>
            </a:r>
          </a:p>
        </p:txBody>
      </p:sp>
      <p:sp>
        <p:nvSpPr>
          <p:cNvPr id="6" name="Right Arrow 5"/>
          <p:cNvSpPr/>
          <p:nvPr/>
        </p:nvSpPr>
        <p:spPr>
          <a:xfrm>
            <a:off x="4040885" y="4993071"/>
            <a:ext cx="1060704" cy="3931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stretch>
            <a:fillRect/>
          </a:stretch>
        </p:blipFill>
        <p:spPr>
          <a:xfrm>
            <a:off x="5347024" y="387679"/>
            <a:ext cx="3739134" cy="1304719"/>
          </a:xfrm>
          <a:prstGeom prst="rect">
            <a:avLst/>
          </a:prstGeom>
          <a:ln w="38100">
            <a:solidFill>
              <a:schemeClr val="accent2">
                <a:lumMod val="60000"/>
                <a:lumOff val="40000"/>
              </a:schemeClr>
            </a:solidFill>
          </a:ln>
        </p:spPr>
      </p:pic>
      <p:pic>
        <p:nvPicPr>
          <p:cNvPr id="8" name="Picture 7"/>
          <p:cNvPicPr>
            <a:picLocks noChangeAspect="1"/>
          </p:cNvPicPr>
          <p:nvPr/>
        </p:nvPicPr>
        <p:blipFill>
          <a:blip r:embed="rId3"/>
          <a:stretch>
            <a:fillRect/>
          </a:stretch>
        </p:blipFill>
        <p:spPr>
          <a:xfrm>
            <a:off x="5101589" y="3789556"/>
            <a:ext cx="3868909" cy="3068444"/>
          </a:xfrm>
          <a:prstGeom prst="rect">
            <a:avLst/>
          </a:prstGeom>
          <a:ln w="38100">
            <a:solidFill>
              <a:schemeClr val="accent2">
                <a:lumMod val="60000"/>
                <a:lumOff val="40000"/>
              </a:schemeClr>
            </a:solidFill>
          </a:ln>
        </p:spPr>
      </p:pic>
      <p:pic>
        <p:nvPicPr>
          <p:cNvPr id="9" name="Picture 8"/>
          <p:cNvPicPr>
            <a:picLocks noChangeAspect="1"/>
          </p:cNvPicPr>
          <p:nvPr/>
        </p:nvPicPr>
        <p:blipFill>
          <a:blip r:embed="rId4"/>
          <a:stretch>
            <a:fillRect/>
          </a:stretch>
        </p:blipFill>
        <p:spPr>
          <a:xfrm>
            <a:off x="6469520" y="1834191"/>
            <a:ext cx="5028541" cy="1813572"/>
          </a:xfrm>
          <a:prstGeom prst="rect">
            <a:avLst/>
          </a:prstGeom>
          <a:ln w="28575">
            <a:solidFill>
              <a:schemeClr val="accent2">
                <a:lumMod val="60000"/>
                <a:lumOff val="40000"/>
              </a:schemeClr>
            </a:solidFill>
          </a:ln>
        </p:spPr>
      </p:pic>
      <p:sp>
        <p:nvSpPr>
          <p:cNvPr id="10" name="Rectangle 9"/>
          <p:cNvSpPr/>
          <p:nvPr/>
        </p:nvSpPr>
        <p:spPr>
          <a:xfrm>
            <a:off x="140553" y="2130661"/>
            <a:ext cx="5200720" cy="1200329"/>
          </a:xfrm>
          <a:prstGeom prst="rect">
            <a:avLst/>
          </a:prstGeom>
          <a:solidFill>
            <a:schemeClr val="accent1">
              <a:lumMod val="60000"/>
              <a:lumOff val="40000"/>
            </a:schemeClr>
          </a:solidFill>
        </p:spPr>
        <p:txBody>
          <a:bodyPr wrap="square">
            <a:spAutoFit/>
          </a:bodyPr>
          <a:lstStyle/>
          <a:p>
            <a:pPr algn="just"/>
            <a:r>
              <a:rPr lang="en-US">
                <a:latin typeface="Arial" panose="020B0604020202020204" pitchFamily="34" charset="0"/>
                <a:cs typeface="Arial" panose="020B0604020202020204" pitchFamily="34" charset="0"/>
              </a:rPr>
              <a:t>Newly developed key concepts of spintronics like </a:t>
            </a:r>
          </a:p>
          <a:p>
            <a:pPr algn="just"/>
            <a:r>
              <a:rPr lang="en-US">
                <a:latin typeface="Arial" panose="020B0604020202020204" pitchFamily="34" charset="0"/>
                <a:cs typeface="Arial" panose="020B0604020202020204" pitchFamily="34" charset="0"/>
              </a:rPr>
              <a:t>Giant Magnetoresistance </a:t>
            </a:r>
            <a:r>
              <a:rPr lang="en-US" b="1">
                <a:latin typeface="Arial" panose="020B0604020202020204" pitchFamily="34" charset="0"/>
                <a:cs typeface="Arial" panose="020B0604020202020204" pitchFamily="34" charset="0"/>
              </a:rPr>
              <a:t>(GMR) </a:t>
            </a:r>
            <a:r>
              <a:rPr lang="en-US">
                <a:latin typeface="Arial" panose="020B0604020202020204" pitchFamily="34" charset="0"/>
                <a:cs typeface="Arial" panose="020B0604020202020204" pitchFamily="34" charset="0"/>
              </a:rPr>
              <a:t>and </a:t>
            </a:r>
          </a:p>
          <a:p>
            <a:pPr algn="just"/>
            <a:r>
              <a:rPr lang="en-US">
                <a:latin typeface="Arial" panose="020B0604020202020204" pitchFamily="34" charset="0"/>
                <a:cs typeface="Arial" panose="020B0604020202020204" pitchFamily="34" charset="0"/>
              </a:rPr>
              <a:t>Tunnel Magnetoresistance </a:t>
            </a:r>
            <a:r>
              <a:rPr lang="en-US" b="1">
                <a:latin typeface="Arial" panose="020B0604020202020204" pitchFamily="34" charset="0"/>
                <a:cs typeface="Arial" panose="020B0604020202020204" pitchFamily="34" charset="0"/>
              </a:rPr>
              <a:t>(TMR) </a:t>
            </a:r>
          </a:p>
          <a:p>
            <a:pPr algn="just"/>
            <a:r>
              <a:rPr lang="en-US">
                <a:latin typeface="Arial" panose="020B0604020202020204" pitchFamily="34" charset="0"/>
                <a:cs typeface="Arial" panose="020B0604020202020204" pitchFamily="34" charset="0"/>
              </a:rPr>
              <a:t>are the bedrock of spintronic devices.</a:t>
            </a:r>
          </a:p>
        </p:txBody>
      </p:sp>
      <p:sp>
        <p:nvSpPr>
          <p:cNvPr id="12" name="Right Arrow 11"/>
          <p:cNvSpPr/>
          <p:nvPr/>
        </p:nvSpPr>
        <p:spPr>
          <a:xfrm>
            <a:off x="5347024" y="2479233"/>
            <a:ext cx="1060704" cy="3931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40553" y="187624"/>
            <a:ext cx="1680268" cy="400110"/>
          </a:xfrm>
          <a:prstGeom prst="rect">
            <a:avLst/>
          </a:prstGeom>
        </p:spPr>
        <p:txBody>
          <a:bodyPr wrap="none">
            <a:spAutoFit/>
          </a:bodyPr>
          <a:lstStyle/>
          <a:p>
            <a:r>
              <a:rPr lang="en-US" sz="2000" b="1">
                <a:latin typeface="Arial" panose="020B0604020202020204" pitchFamily="34" charset="0"/>
                <a:cs typeface="Arial" panose="020B0604020202020204" pitchFamily="34" charset="0"/>
              </a:rPr>
              <a:t>Introduction</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4182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DD81F2-2069-1B07-A472-EE4E81B4D47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361841-4A58-C223-F60B-0F7EE93386D2}"/>
              </a:ext>
            </a:extLst>
          </p:cNvPr>
          <p:cNvSpPr>
            <a:spLocks noGrp="1"/>
          </p:cNvSpPr>
          <p:nvPr>
            <p:ph type="sldNum" sz="quarter" idx="12"/>
          </p:nvPr>
        </p:nvSpPr>
        <p:spPr/>
        <p:txBody>
          <a:bodyPr/>
          <a:lstStyle/>
          <a:p>
            <a:fld id="{710F006C-2333-403B-8085-E9DB43C93B16}" type="slidenum">
              <a:rPr lang="en-US" smtClean="0"/>
              <a:t>5</a:t>
            </a:fld>
            <a:endParaRPr lang="en-US"/>
          </a:p>
        </p:txBody>
      </p:sp>
      <p:sp>
        <p:nvSpPr>
          <p:cNvPr id="4" name="TextBox 3">
            <a:extLst>
              <a:ext uri="{FF2B5EF4-FFF2-40B4-BE49-F238E27FC236}">
                <a16:creationId xmlns:a16="http://schemas.microsoft.com/office/drawing/2014/main" id="{847DD31A-0AFD-62B7-BA7E-941B669AFDAA}"/>
              </a:ext>
            </a:extLst>
          </p:cNvPr>
          <p:cNvSpPr txBox="1"/>
          <p:nvPr/>
        </p:nvSpPr>
        <p:spPr>
          <a:xfrm>
            <a:off x="191008" y="873834"/>
            <a:ext cx="11684000" cy="2923877"/>
          </a:xfrm>
          <a:prstGeom prst="rect">
            <a:avLst/>
          </a:prstGeom>
          <a:noFill/>
        </p:spPr>
        <p:txBody>
          <a:bodyPr wrap="square">
            <a:spAutoFit/>
          </a:bodyPr>
          <a:lstStyle/>
          <a:p>
            <a:r>
              <a:rPr lang="en-US" sz="2400" b="1" dirty="0">
                <a:latin typeface="Arial" panose="020B0604020202020204" pitchFamily="34" charset="0"/>
                <a:cs typeface="Arial" panose="020B0604020202020204" pitchFamily="34" charset="0"/>
              </a:rPr>
              <a:t>The Problem &amp; Our Approach: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While the electronic properties of CNTs are well-studied, the role of fluid dynamics within the nanotube, especially for spin-polarized carrier transport, is a novel angle. Introduce the concept of using a fluidic medium (a viscous liquid) inside the CNT as a means to influence or enhance spin current. </a:t>
            </a:r>
          </a:p>
          <a:p>
            <a:r>
              <a:rPr lang="en-US" sz="2000" dirty="0">
                <a:latin typeface="Arial" panose="020B0604020202020204" pitchFamily="34" charset="0"/>
                <a:cs typeface="Arial" panose="020B0604020202020204" pitchFamily="34" charset="0"/>
              </a:rPr>
              <a:t>Here is a central research question: </a:t>
            </a:r>
          </a:p>
          <a:p>
            <a:r>
              <a:rPr lang="en-US" sz="2000" dirty="0">
                <a:latin typeface="Arial" panose="020B0604020202020204" pitchFamily="34" charset="0"/>
                <a:cs typeface="Arial" panose="020B0604020202020204" pitchFamily="34" charset="0"/>
              </a:rPr>
              <a:t>How does the flow of a viscous liquid inside a CNT, under the influence of electric double layers and wall friction, affect the transport dynamics of a spin-polarized current</a:t>
            </a:r>
            <a:endParaRPr lang="en-US" dirty="0"/>
          </a:p>
        </p:txBody>
      </p:sp>
    </p:spTree>
    <p:extLst>
      <p:ext uri="{BB962C8B-B14F-4D97-AF65-F5344CB8AC3E}">
        <p14:creationId xmlns:p14="http://schemas.microsoft.com/office/powerpoint/2010/main" val="571593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2E048-B925-290D-084A-7D2FE6B0DC7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6BB674-D3BB-1754-7A03-5BD135D0CC10}"/>
              </a:ext>
            </a:extLst>
          </p:cNvPr>
          <p:cNvSpPr>
            <a:spLocks noGrp="1"/>
          </p:cNvSpPr>
          <p:nvPr>
            <p:ph type="sldNum" sz="quarter" idx="12"/>
          </p:nvPr>
        </p:nvSpPr>
        <p:spPr/>
        <p:txBody>
          <a:bodyPr/>
          <a:lstStyle/>
          <a:p>
            <a:fld id="{710F006C-2333-403B-8085-E9DB43C93B16}" type="slidenum">
              <a:rPr lang="en-US" smtClean="0"/>
              <a:t>6</a:t>
            </a:fld>
            <a:endParaRPr lang="en-US"/>
          </a:p>
        </p:txBody>
      </p:sp>
      <p:sp>
        <p:nvSpPr>
          <p:cNvPr id="4" name="TextBox 3">
            <a:extLst>
              <a:ext uri="{FF2B5EF4-FFF2-40B4-BE49-F238E27FC236}">
                <a16:creationId xmlns:a16="http://schemas.microsoft.com/office/drawing/2014/main" id="{93295231-1E3D-2A4C-EF9A-D2D657CAEC7B}"/>
              </a:ext>
            </a:extLst>
          </p:cNvPr>
          <p:cNvSpPr txBox="1"/>
          <p:nvPr/>
        </p:nvSpPr>
        <p:spPr>
          <a:xfrm>
            <a:off x="272289" y="512343"/>
            <a:ext cx="9712120" cy="1077218"/>
          </a:xfrm>
          <a:prstGeom prst="rect">
            <a:avLst/>
          </a:prstGeom>
          <a:noFill/>
        </p:spPr>
        <p:txBody>
          <a:bodyPr wrap="square">
            <a:spAutoFit/>
          </a:bodyPr>
          <a:lstStyle/>
          <a:p>
            <a:r>
              <a:rPr lang="en-US" sz="2400" b="1" dirty="0">
                <a:latin typeface="Arial" panose="020B0604020202020204" pitchFamily="34" charset="0"/>
                <a:cs typeface="Arial" panose="020B0604020202020204" pitchFamily="34" charset="0"/>
              </a:rPr>
              <a:t>Experimental and Theoretical Models</a:t>
            </a:r>
          </a:p>
          <a:p>
            <a:endParaRPr lang="en-US" sz="2000" u="sng" dirty="0">
              <a:latin typeface="Arial" panose="020B0604020202020204" pitchFamily="34" charset="0"/>
              <a:cs typeface="Arial" panose="020B0604020202020204" pitchFamily="34" charset="0"/>
            </a:endParaRPr>
          </a:p>
          <a:p>
            <a:r>
              <a:rPr lang="en-US" sz="2000" u="sng" dirty="0">
                <a:latin typeface="Arial" panose="020B0604020202020204" pitchFamily="34" charset="0"/>
                <a:cs typeface="Arial" panose="020B0604020202020204" pitchFamily="34" charset="0"/>
              </a:rPr>
              <a:t>Physical System Description:</a:t>
            </a:r>
          </a:p>
        </p:txBody>
      </p:sp>
      <p:pic>
        <p:nvPicPr>
          <p:cNvPr id="3" name="Picture 2">
            <a:extLst>
              <a:ext uri="{FF2B5EF4-FFF2-40B4-BE49-F238E27FC236}">
                <a16:creationId xmlns:a16="http://schemas.microsoft.com/office/drawing/2014/main" id="{143B32FB-27EF-9366-AEC4-D9BE7FF2A1A4}"/>
              </a:ext>
            </a:extLst>
          </p:cNvPr>
          <p:cNvPicPr>
            <a:picLocks noChangeAspect="1"/>
          </p:cNvPicPr>
          <p:nvPr/>
        </p:nvPicPr>
        <p:blipFill>
          <a:blip r:embed="rId3"/>
          <a:stretch>
            <a:fillRect/>
          </a:stretch>
        </p:blipFill>
        <p:spPr>
          <a:xfrm>
            <a:off x="361603" y="1994622"/>
            <a:ext cx="5896241" cy="3936161"/>
          </a:xfrm>
          <a:prstGeom prst="rect">
            <a:avLst/>
          </a:prstGeom>
          <a:ln w="38100">
            <a:solidFill>
              <a:schemeClr val="accent2">
                <a:lumMod val="60000"/>
                <a:lumOff val="40000"/>
              </a:schemeClr>
            </a:solidFill>
          </a:ln>
        </p:spPr>
      </p:pic>
      <p:sp>
        <p:nvSpPr>
          <p:cNvPr id="6" name="TextBox 5">
            <a:extLst>
              <a:ext uri="{FF2B5EF4-FFF2-40B4-BE49-F238E27FC236}">
                <a16:creationId xmlns:a16="http://schemas.microsoft.com/office/drawing/2014/main" id="{B51E5967-8B6B-FC61-3A44-D246BDF86DE2}"/>
              </a:ext>
            </a:extLst>
          </p:cNvPr>
          <p:cNvSpPr txBox="1"/>
          <p:nvPr/>
        </p:nvSpPr>
        <p:spPr>
          <a:xfrm>
            <a:off x="6409944" y="4449334"/>
            <a:ext cx="5365589" cy="1200329"/>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Fig. 1  The scheme of elaborated experimental setup combined with ferromagnetic electrodes is based on spin valve effect (change of resistant between contacts) and tunneling contacts.</a:t>
            </a:r>
          </a:p>
        </p:txBody>
      </p:sp>
    </p:spTree>
    <p:extLst>
      <p:ext uri="{BB962C8B-B14F-4D97-AF65-F5344CB8AC3E}">
        <p14:creationId xmlns:p14="http://schemas.microsoft.com/office/powerpoint/2010/main" val="3069600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57280-5F79-024A-0C2C-35FF6C92DC9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8E5AD5-37F2-09AF-CA2D-717DE8DAC496}"/>
              </a:ext>
            </a:extLst>
          </p:cNvPr>
          <p:cNvSpPr>
            <a:spLocks noGrp="1"/>
          </p:cNvSpPr>
          <p:nvPr>
            <p:ph type="sldNum" sz="quarter" idx="12"/>
          </p:nvPr>
        </p:nvSpPr>
        <p:spPr/>
        <p:txBody>
          <a:bodyPr/>
          <a:lstStyle/>
          <a:p>
            <a:fld id="{710F006C-2333-403B-8085-E9DB43C93B16}" type="slidenum">
              <a:rPr lang="en-US" smtClean="0"/>
              <a:t>7</a:t>
            </a:fld>
            <a:endParaRPr lang="en-US"/>
          </a:p>
        </p:txBody>
      </p:sp>
      <p:sp>
        <p:nvSpPr>
          <p:cNvPr id="5" name="TextBox 4">
            <a:extLst>
              <a:ext uri="{FF2B5EF4-FFF2-40B4-BE49-F238E27FC236}">
                <a16:creationId xmlns:a16="http://schemas.microsoft.com/office/drawing/2014/main" id="{2AAB0948-1C40-DAB3-E1E5-6B20C899C8AE}"/>
              </a:ext>
            </a:extLst>
          </p:cNvPr>
          <p:cNvSpPr txBox="1"/>
          <p:nvPr/>
        </p:nvSpPr>
        <p:spPr>
          <a:xfrm>
            <a:off x="471639" y="611866"/>
            <a:ext cx="6400800"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Spintronic Device with a Fluid-Filled </a:t>
            </a:r>
            <a:r>
              <a:rPr lang="en-US" sz="2000">
                <a:latin typeface="Arial" panose="020B0604020202020204" pitchFamily="34" charset="0"/>
                <a:cs typeface="Arial" panose="020B0604020202020204" pitchFamily="34" charset="0"/>
              </a:rPr>
              <a:t>Carbon Nanotube</a:t>
            </a:r>
            <a:endParaRPr lang="en-US" sz="20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1C020928-5738-9C8A-CE81-2BFC5FF6AF13}"/>
              </a:ext>
            </a:extLst>
          </p:cNvPr>
          <p:cNvPicPr>
            <a:picLocks noChangeAspect="1"/>
          </p:cNvPicPr>
          <p:nvPr/>
        </p:nvPicPr>
        <p:blipFill>
          <a:blip r:embed="rId2"/>
          <a:srcRect r="27169"/>
          <a:stretch>
            <a:fillRect/>
          </a:stretch>
        </p:blipFill>
        <p:spPr>
          <a:xfrm>
            <a:off x="471639" y="1041225"/>
            <a:ext cx="7233805" cy="3258327"/>
          </a:xfrm>
          <a:prstGeom prst="rect">
            <a:avLst/>
          </a:prstGeom>
        </p:spPr>
      </p:pic>
      <p:sp>
        <p:nvSpPr>
          <p:cNvPr id="11" name="TextBox 10">
            <a:extLst>
              <a:ext uri="{FF2B5EF4-FFF2-40B4-BE49-F238E27FC236}">
                <a16:creationId xmlns:a16="http://schemas.microsoft.com/office/drawing/2014/main" id="{E7609D68-749E-2AB5-50EF-927131E4A9A0}"/>
              </a:ext>
            </a:extLst>
          </p:cNvPr>
          <p:cNvSpPr txBox="1"/>
          <p:nvPr/>
        </p:nvSpPr>
        <p:spPr>
          <a:xfrm>
            <a:off x="7946136" y="611866"/>
            <a:ext cx="4245864" cy="5703144"/>
          </a:xfrm>
          <a:prstGeom prst="rect">
            <a:avLst/>
          </a:prstGeom>
          <a:solidFill>
            <a:schemeClr val="accent1">
              <a:lumMod val="40000"/>
              <a:lumOff val="60000"/>
            </a:schemeClr>
          </a:solidFill>
        </p:spPr>
        <p:txBody>
          <a:bodyPr wrap="square">
            <a:spAutoFit/>
          </a:bodyPr>
          <a:lstStyle/>
          <a:p>
            <a:endParaRPr lang="en-US" dirty="0"/>
          </a:p>
          <a:p>
            <a:r>
              <a:rPr lang="en-US" sz="1200" dirty="0"/>
              <a:t>                 </a:t>
            </a:r>
            <a:r>
              <a:rPr lang="en-US" sz="1200" b="1" dirty="0"/>
              <a:t>Carbon Nanotube (CNT) with Viscous Fluid Flow</a:t>
            </a:r>
          </a:p>
          <a:p>
            <a:r>
              <a:rPr lang="en-US" sz="1200" b="1" dirty="0"/>
              <a:t>                 =============================================</a:t>
            </a:r>
          </a:p>
          <a:p>
            <a:endParaRPr lang="en-US" sz="1200" b="1" dirty="0"/>
          </a:p>
          <a:p>
            <a:r>
              <a:rPr lang="en-US" sz="1200" b="1" dirty="0"/>
              <a:t>                 ▼ Z (Axial Direction)</a:t>
            </a:r>
          </a:p>
          <a:p>
            <a:r>
              <a:rPr lang="en-US" sz="1200" b="1" dirty="0"/>
              <a:t>                 |</a:t>
            </a:r>
          </a:p>
          <a:p>
            <a:r>
              <a:rPr lang="en-US" sz="1200" b="1" dirty="0"/>
              <a:t>                 |   R (Radius)   +---------------------------+</a:t>
            </a:r>
          </a:p>
          <a:p>
            <a:r>
              <a:rPr lang="en-US" sz="1200" b="1" dirty="0"/>
              <a:t>                 |       |        |                           |</a:t>
            </a:r>
          </a:p>
          <a:p>
            <a:r>
              <a:rPr lang="en-US" sz="1200" b="1" dirty="0"/>
              <a:t>                 |       ▼        |      Viscous Liquid       |</a:t>
            </a:r>
          </a:p>
          <a:p>
            <a:r>
              <a:rPr lang="en-US" sz="1200" b="1" dirty="0"/>
              <a:t>                 |     .----.     |        (Flow →)           |</a:t>
            </a:r>
          </a:p>
          <a:p>
            <a:r>
              <a:rPr lang="en-US" sz="1200" b="1" dirty="0"/>
              <a:t>                 |   .'      '.   |                           |</a:t>
            </a:r>
          </a:p>
          <a:p>
            <a:r>
              <a:rPr lang="en-US" sz="1200" b="1" dirty="0"/>
              <a:t>                 |  /          \  |         + Ions +          |</a:t>
            </a:r>
          </a:p>
          <a:p>
            <a:r>
              <a:rPr lang="en-US" sz="1200" b="1" dirty="0"/>
              <a:t>                 | |    Core     | |         - Ions -          |</a:t>
            </a:r>
          </a:p>
          <a:p>
            <a:r>
              <a:rPr lang="en-US" sz="1200" b="1" dirty="0"/>
              <a:t>                 |  \          /  |                           |</a:t>
            </a:r>
          </a:p>
          <a:p>
            <a:r>
              <a:rPr lang="en-US" sz="1200" b="1" dirty="0"/>
              <a:t>                 |   '.      .'   |                           |</a:t>
            </a:r>
          </a:p>
          <a:p>
            <a:r>
              <a:rPr lang="en-US" sz="1200" b="1" dirty="0"/>
              <a:t>                 |     '----'     |                           |</a:t>
            </a:r>
          </a:p>
          <a:p>
            <a:r>
              <a:rPr lang="en-US" sz="1200" b="1" dirty="0"/>
              <a:t>                 |       |        |      Debye Double Layer   |</a:t>
            </a:r>
          </a:p>
          <a:p>
            <a:r>
              <a:rPr lang="en-US" sz="1200" b="1" dirty="0"/>
              <a:t>                 |       |        |      (Stern + Diffuse)    |</a:t>
            </a:r>
          </a:p>
          <a:p>
            <a:r>
              <a:rPr lang="en-US" sz="1200" b="1" dirty="0"/>
              <a:t>                 |       |        |                           |</a:t>
            </a:r>
          </a:p>
          <a:p>
            <a:r>
              <a:rPr lang="en-US" sz="1200" b="1" dirty="0"/>
              <a:t>                 +-------+------------------------------------+</a:t>
            </a:r>
          </a:p>
          <a:p>
            <a:r>
              <a:rPr lang="en-US" sz="1200" b="1" dirty="0"/>
              <a:t>                         | Wall of Carbon Nanotube (CNT) |</a:t>
            </a:r>
          </a:p>
          <a:p>
            <a:r>
              <a:rPr lang="en-US" sz="1200" b="1" dirty="0"/>
              <a:t>                         +-------------------------------+</a:t>
            </a:r>
          </a:p>
          <a:p>
            <a:endParaRPr lang="en-US" sz="1200" b="1" dirty="0"/>
          </a:p>
          <a:p>
            <a:r>
              <a:rPr lang="en-US" sz="1200" b="1" dirty="0"/>
              <a:t>                 ▼ r (Radial Direction, from center 0 to wall R)</a:t>
            </a:r>
          </a:p>
          <a:p>
            <a:endParaRPr lang="en-US" sz="1200" b="1" dirty="0"/>
          </a:p>
          <a:p>
            <a:endParaRPr lang="en-US" sz="1200" b="1" dirty="0"/>
          </a:p>
          <a:p>
            <a:r>
              <a:rPr lang="en-US" sz="1200" b="1" dirty="0"/>
              <a:t>          [Illustration of Spin Valve Effect:]</a:t>
            </a:r>
          </a:p>
          <a:p>
            <a:r>
              <a:rPr lang="en-US" sz="1200" b="1" dirty="0"/>
              <a:t>          Parallel Magnetization (Low R):   [M →] ----&gt;--- [M →]</a:t>
            </a:r>
          </a:p>
          <a:p>
            <a:r>
              <a:rPr lang="en-US" sz="1200" b="1" dirty="0"/>
              <a:t>          Antiparallel Magnetization (High R): [M →] ----&gt;--- [M ←]</a:t>
            </a:r>
          </a:p>
        </p:txBody>
      </p:sp>
    </p:spTree>
    <p:extLst>
      <p:ext uri="{BB962C8B-B14F-4D97-AF65-F5344CB8AC3E}">
        <p14:creationId xmlns:p14="http://schemas.microsoft.com/office/powerpoint/2010/main" val="1432248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D99027-1C0F-5A3F-FB82-BF64177D57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FEA838-4E15-DC13-3996-7F7C046892F2}"/>
              </a:ext>
            </a:extLst>
          </p:cNvPr>
          <p:cNvSpPr>
            <a:spLocks noGrp="1"/>
          </p:cNvSpPr>
          <p:nvPr>
            <p:ph type="sldNum" sz="quarter" idx="12"/>
          </p:nvPr>
        </p:nvSpPr>
        <p:spPr/>
        <p:txBody>
          <a:bodyPr/>
          <a:lstStyle/>
          <a:p>
            <a:fld id="{710F006C-2333-403B-8085-E9DB43C93B16}" type="slidenum">
              <a:rPr lang="en-US" smtClean="0"/>
              <a:t>8</a:t>
            </a:fld>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F638429-32F6-9CEE-F9A5-3B465BD28555}"/>
                  </a:ext>
                </a:extLst>
              </p:cNvPr>
              <p:cNvSpPr txBox="1"/>
              <p:nvPr/>
            </p:nvSpPr>
            <p:spPr>
              <a:xfrm>
                <a:off x="246889" y="0"/>
                <a:ext cx="11698222" cy="6358857"/>
              </a:xfrm>
              <a:prstGeom prst="rect">
                <a:avLst/>
              </a:prstGeom>
              <a:noFill/>
            </p:spPr>
            <p:txBody>
              <a:bodyPr wrap="square">
                <a:spAutoFit/>
              </a:bodyPr>
              <a:lstStyle/>
              <a:p>
                <a:pPr marL="0" marR="0">
                  <a:lnSpc>
                    <a:spcPts val="2250"/>
                  </a:lnSpc>
                  <a:spcBef>
                    <a:spcPts val="2400"/>
                  </a:spcBef>
                  <a:spcAft>
                    <a:spcPts val="1200"/>
                  </a:spcAft>
                  <a:buNone/>
                </a:pPr>
                <a:r>
                  <a:rPr lang="en-US" sz="2000" u="sng" kern="0" dirty="0">
                    <a:solidFill>
                      <a:schemeClr val="tx1"/>
                    </a:solidFill>
                    <a:latin typeface="Arial" panose="020B0604020202020204" pitchFamily="34" charset="0"/>
                    <a:ea typeface="Times New Roman" panose="02020603050405020304" pitchFamily="18" charset="0"/>
                    <a:cs typeface="Arial" panose="020B0604020202020204" pitchFamily="34" charset="0"/>
                  </a:rPr>
                  <a:t>Theoretical Model Description</a:t>
                </a:r>
              </a:p>
              <a:p>
                <a:pPr marL="0" marR="0">
                  <a:lnSpc>
                    <a:spcPts val="2250"/>
                  </a:lnSpc>
                  <a:spcBef>
                    <a:spcPts val="2400"/>
                  </a:spcBef>
                  <a:spcAft>
                    <a:spcPts val="1200"/>
                  </a:spcAft>
                  <a:buNone/>
                </a:pPr>
                <a:r>
                  <a:rPr lang="en-US" sz="2000" kern="0" dirty="0">
                    <a:latin typeface="Arial" panose="020B0604020202020204" pitchFamily="34" charset="0"/>
                    <a:ea typeface="Times New Roman" panose="02020603050405020304" pitchFamily="18" charset="0"/>
                    <a:cs typeface="Arial" panose="020B0604020202020204" pitchFamily="34" charset="0"/>
                  </a:rPr>
                  <a:t>G</a:t>
                </a:r>
                <a:r>
                  <a:rPr lang="en-US" sz="20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overning Equations</a:t>
                </a:r>
                <a:endParaRPr lang="en-US" sz="2000" kern="1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07000"/>
                  </a:lnSpc>
                  <a:spcBef>
                    <a:spcPts val="1200"/>
                  </a:spcBef>
                  <a:spcAft>
                    <a:spcPts val="1200"/>
                  </a:spcAft>
                  <a:buNone/>
                </a:pP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flow of an incompressible, viscous fluid is governed by the Navier-Stokes and continuity equations:</a:t>
                </a:r>
                <a:endParaRPr lang="en-US"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Navier-Stokes Equation:</a:t>
                </a:r>
                <a:b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sz="1600" i="1" kern="0">
                          <a:solidFill>
                            <a:schemeClr val="tx1"/>
                          </a:solidFill>
                          <a:effectLst/>
                          <a:latin typeface="Cambria Math" panose="02040503050406030204" pitchFamily="18" charset="0"/>
                          <a:ea typeface="Times New Roman" panose="02020603050405020304" pitchFamily="18" charset="0"/>
                        </a:rPr>
                        <m:t>𝜌</m:t>
                      </m:r>
                      <m:r>
                        <a:rPr lang="en-US" sz="1600" i="1" kern="0">
                          <a:solidFill>
                            <a:schemeClr val="tx1"/>
                          </a:solidFill>
                          <a:effectLst/>
                          <a:latin typeface="Cambria Math" panose="02040503050406030204" pitchFamily="18" charset="0"/>
                          <a:ea typeface="Times New Roman" panose="02020603050405020304" pitchFamily="18" charset="0"/>
                        </a:rPr>
                        <m:t>(</m:t>
                      </m:r>
                      <m:f>
                        <m:fPr>
                          <m:ctrlPr>
                            <a:rPr lang="en-US" sz="1600" i="1" kern="0">
                              <a:solidFill>
                                <a:schemeClr val="tx1"/>
                              </a:solidFill>
                              <a:effectLst/>
                              <a:latin typeface="Cambria Math" panose="02040503050406030204" pitchFamily="18" charset="0"/>
                              <a:ea typeface="Times New Roman" panose="02020603050405020304" pitchFamily="18" charset="0"/>
                            </a:rPr>
                          </m:ctrlPr>
                        </m:fPr>
                        <m:num>
                          <m:r>
                            <a:rPr lang="en-US" sz="1600" kern="0">
                              <a:solidFill>
                                <a:schemeClr val="tx1"/>
                              </a:solidFill>
                              <a:effectLst/>
                              <a:latin typeface="Cambria Math" panose="02040503050406030204" pitchFamily="18" charset="0"/>
                              <a:ea typeface="Times New Roman" panose="02020603050405020304" pitchFamily="18" charset="0"/>
                            </a:rPr>
                            <m:t>𝜕</m:t>
                          </m:r>
                          <m:r>
                            <a:rPr lang="en-US" sz="1600" b="1" i="1" kern="0">
                              <a:solidFill>
                                <a:schemeClr val="tx1"/>
                              </a:solidFill>
                              <a:effectLst/>
                              <a:latin typeface="Cambria Math" panose="02040503050406030204" pitchFamily="18" charset="0"/>
                              <a:ea typeface="Times New Roman" panose="02020603050405020304" pitchFamily="18" charset="0"/>
                            </a:rPr>
                            <m:t>𝐯</m:t>
                          </m:r>
                        </m:num>
                        <m:den>
                          <m:r>
                            <a:rPr lang="en-US" sz="1600" kern="0">
                              <a:solidFill>
                                <a:schemeClr val="tx1"/>
                              </a:solidFill>
                              <a:effectLst/>
                              <a:latin typeface="Cambria Math" panose="02040503050406030204" pitchFamily="18" charset="0"/>
                              <a:ea typeface="Times New Roman" panose="02020603050405020304" pitchFamily="18" charset="0"/>
                            </a:rPr>
                            <m:t>𝜕</m:t>
                          </m:r>
                          <m:r>
                            <a:rPr lang="en-US" sz="1600" i="1" kern="0">
                              <a:solidFill>
                                <a:schemeClr val="tx1"/>
                              </a:solidFill>
                              <a:effectLst/>
                              <a:latin typeface="Cambria Math" panose="02040503050406030204" pitchFamily="18" charset="0"/>
                              <a:ea typeface="Times New Roman" panose="02020603050405020304" pitchFamily="18" charset="0"/>
                            </a:rPr>
                            <m:t>𝑡</m:t>
                          </m:r>
                        </m:den>
                      </m:f>
                      <m:r>
                        <a:rPr lang="en-US" sz="1600" i="1" kern="0">
                          <a:solidFill>
                            <a:schemeClr val="tx1"/>
                          </a:solidFill>
                          <a:effectLst/>
                          <a:latin typeface="Cambria Math" panose="02040503050406030204" pitchFamily="18" charset="0"/>
                          <a:ea typeface="Times New Roman" panose="02020603050405020304" pitchFamily="18" charset="0"/>
                        </a:rPr>
                        <m:t>+(</m:t>
                      </m:r>
                      <m:r>
                        <a:rPr lang="en-US" sz="1600" b="1" i="1" kern="0">
                          <a:solidFill>
                            <a:schemeClr val="tx1"/>
                          </a:solidFill>
                          <a:effectLst/>
                          <a:latin typeface="Cambria Math" panose="02040503050406030204" pitchFamily="18" charset="0"/>
                          <a:ea typeface="Times New Roman" panose="02020603050405020304" pitchFamily="18" charset="0"/>
                        </a:rPr>
                        <m:t>𝐯</m:t>
                      </m:r>
                      <m:r>
                        <a:rPr lang="en-US" sz="1600" i="1" kern="0">
                          <a:solidFill>
                            <a:schemeClr val="tx1"/>
                          </a:solidFill>
                          <a:effectLst/>
                          <a:latin typeface="Cambria Math" panose="02040503050406030204" pitchFamily="18" charset="0"/>
                          <a:ea typeface="Times New Roman" panose="02020603050405020304" pitchFamily="18" charset="0"/>
                        </a:rPr>
                        <m:t>⋅</m:t>
                      </m:r>
                      <m:r>
                        <a:rPr lang="en-US" sz="1600" kern="0">
                          <a:solidFill>
                            <a:schemeClr val="tx1"/>
                          </a:solidFill>
                          <a:effectLst/>
                          <a:latin typeface="Cambria Math" panose="02040503050406030204" pitchFamily="18" charset="0"/>
                          <a:ea typeface="Times New Roman" panose="02020603050405020304" pitchFamily="18" charset="0"/>
                        </a:rPr>
                        <m:t>𝛻</m:t>
                      </m:r>
                      <m:r>
                        <a:rPr lang="en-US" sz="1600" i="1" kern="0">
                          <a:solidFill>
                            <a:schemeClr val="tx1"/>
                          </a:solidFill>
                          <a:effectLst/>
                          <a:latin typeface="Cambria Math" panose="02040503050406030204" pitchFamily="18" charset="0"/>
                          <a:ea typeface="Times New Roman" panose="02020603050405020304" pitchFamily="18" charset="0"/>
                        </a:rPr>
                        <m:t>)</m:t>
                      </m:r>
                      <m:r>
                        <a:rPr lang="en-US" sz="1600" b="1" i="1" kern="0">
                          <a:solidFill>
                            <a:schemeClr val="tx1"/>
                          </a:solidFill>
                          <a:effectLst/>
                          <a:latin typeface="Cambria Math" panose="02040503050406030204" pitchFamily="18" charset="0"/>
                          <a:ea typeface="Times New Roman" panose="02020603050405020304" pitchFamily="18" charset="0"/>
                        </a:rPr>
                        <m:t>𝐯</m:t>
                      </m:r>
                      <m:r>
                        <a:rPr lang="en-US" sz="1600" i="1" kern="0">
                          <a:solidFill>
                            <a:schemeClr val="tx1"/>
                          </a:solidFill>
                          <a:effectLst/>
                          <a:latin typeface="Cambria Math" panose="02040503050406030204" pitchFamily="18" charset="0"/>
                          <a:ea typeface="Times New Roman" panose="02020603050405020304" pitchFamily="18" charset="0"/>
                        </a:rPr>
                        <m:t>)=−</m:t>
                      </m:r>
                      <m:r>
                        <a:rPr lang="en-US" sz="1600" kern="0">
                          <a:solidFill>
                            <a:schemeClr val="tx1"/>
                          </a:solidFill>
                          <a:effectLst/>
                          <a:latin typeface="Cambria Math" panose="02040503050406030204" pitchFamily="18" charset="0"/>
                          <a:ea typeface="Times New Roman" panose="02020603050405020304" pitchFamily="18" charset="0"/>
                        </a:rPr>
                        <m:t>𝛻</m:t>
                      </m:r>
                      <m:r>
                        <a:rPr lang="en-US" sz="1600" i="1" kern="0">
                          <a:solidFill>
                            <a:schemeClr val="tx1"/>
                          </a:solidFill>
                          <a:effectLst/>
                          <a:latin typeface="Cambria Math" panose="02040503050406030204" pitchFamily="18" charset="0"/>
                          <a:ea typeface="Times New Roman" panose="02020603050405020304" pitchFamily="18" charset="0"/>
                        </a:rPr>
                        <m:t>𝑝</m:t>
                      </m:r>
                      <m:r>
                        <a:rPr lang="en-US" sz="1600" i="1" kern="0">
                          <a:solidFill>
                            <a:schemeClr val="tx1"/>
                          </a:solidFill>
                          <a:effectLst/>
                          <a:latin typeface="Cambria Math" panose="02040503050406030204" pitchFamily="18" charset="0"/>
                          <a:ea typeface="Times New Roman" panose="02020603050405020304" pitchFamily="18" charset="0"/>
                        </a:rPr>
                        <m:t>+</m:t>
                      </m:r>
                      <m:r>
                        <a:rPr lang="en-US" sz="1600" i="1" kern="0">
                          <a:solidFill>
                            <a:schemeClr val="tx1"/>
                          </a:solidFill>
                          <a:effectLst/>
                          <a:latin typeface="Cambria Math" panose="02040503050406030204" pitchFamily="18" charset="0"/>
                          <a:ea typeface="Times New Roman" panose="02020603050405020304" pitchFamily="18" charset="0"/>
                        </a:rPr>
                        <m:t>𝜇</m:t>
                      </m:r>
                      <m:sSup>
                        <m:sSupPr>
                          <m:ctrlPr>
                            <a:rPr lang="en-US" sz="1600" i="1" kern="0">
                              <a:solidFill>
                                <a:schemeClr val="tx1"/>
                              </a:solidFill>
                              <a:effectLst/>
                              <a:latin typeface="Cambria Math" panose="02040503050406030204" pitchFamily="18" charset="0"/>
                              <a:ea typeface="Times New Roman" panose="02020603050405020304" pitchFamily="18" charset="0"/>
                            </a:rPr>
                          </m:ctrlPr>
                        </m:sSupPr>
                        <m:e>
                          <m:r>
                            <a:rPr lang="en-US" sz="1600" kern="0">
                              <a:solidFill>
                                <a:schemeClr val="tx1"/>
                              </a:solidFill>
                              <a:effectLst/>
                              <a:latin typeface="Cambria Math" panose="02040503050406030204" pitchFamily="18" charset="0"/>
                              <a:ea typeface="Times New Roman" panose="02020603050405020304" pitchFamily="18" charset="0"/>
                            </a:rPr>
                            <m:t>𝛻</m:t>
                          </m:r>
                        </m:e>
                        <m:sup>
                          <m:r>
                            <a:rPr lang="en-US" sz="1600" i="1" kern="0">
                              <a:solidFill>
                                <a:schemeClr val="tx1"/>
                              </a:solidFill>
                              <a:effectLst/>
                              <a:latin typeface="Cambria Math" panose="02040503050406030204" pitchFamily="18" charset="0"/>
                              <a:ea typeface="Times New Roman" panose="02020603050405020304" pitchFamily="18" charset="0"/>
                            </a:rPr>
                            <m:t>2</m:t>
                          </m:r>
                        </m:sup>
                      </m:sSup>
                      <m:r>
                        <a:rPr lang="en-US" sz="1600" b="1" i="1" kern="0">
                          <a:solidFill>
                            <a:schemeClr val="tx1"/>
                          </a:solidFill>
                          <a:effectLst/>
                          <a:latin typeface="Cambria Math" panose="02040503050406030204" pitchFamily="18" charset="0"/>
                          <a:ea typeface="Times New Roman" panose="02020603050405020304" pitchFamily="18" charset="0"/>
                        </a:rPr>
                        <m:t>𝐯</m:t>
                      </m:r>
                      <m:r>
                        <a:rPr lang="en-US" sz="1600" i="1" kern="0">
                          <a:solidFill>
                            <a:schemeClr val="tx1"/>
                          </a:solidFill>
                          <a:effectLst/>
                          <a:latin typeface="Cambria Math" panose="02040503050406030204" pitchFamily="18" charset="0"/>
                          <a:ea typeface="Times New Roman" panose="02020603050405020304" pitchFamily="18" charset="0"/>
                        </a:rPr>
                        <m:t>+</m:t>
                      </m:r>
                      <m:sSub>
                        <m:sSubPr>
                          <m:ctrlPr>
                            <a:rPr lang="en-US" sz="1600" i="1" kern="0">
                              <a:solidFill>
                                <a:schemeClr val="tx1"/>
                              </a:solidFill>
                              <a:effectLst/>
                              <a:latin typeface="Cambria Math" panose="02040503050406030204" pitchFamily="18" charset="0"/>
                              <a:ea typeface="Times New Roman" panose="02020603050405020304" pitchFamily="18" charset="0"/>
                            </a:rPr>
                          </m:ctrlPr>
                        </m:sSubPr>
                        <m:e>
                          <m:r>
                            <a:rPr lang="en-US" sz="1600" b="1" i="1" kern="0">
                              <a:solidFill>
                                <a:schemeClr val="tx1"/>
                              </a:solidFill>
                              <a:effectLst/>
                              <a:latin typeface="Cambria Math" panose="02040503050406030204" pitchFamily="18" charset="0"/>
                              <a:ea typeface="Times New Roman" panose="02020603050405020304" pitchFamily="18" charset="0"/>
                            </a:rPr>
                            <m:t>𝐟</m:t>
                          </m:r>
                        </m:e>
                        <m:sub>
                          <m:r>
                            <a:rPr lang="en-US" sz="1600" i="1" kern="0">
                              <a:solidFill>
                                <a:schemeClr val="tx1"/>
                              </a:solidFill>
                              <a:effectLst/>
                              <a:latin typeface="Cambria Math" panose="02040503050406030204" pitchFamily="18" charset="0"/>
                              <a:ea typeface="Times New Roman" panose="02020603050405020304" pitchFamily="18" charset="0"/>
                            </a:rPr>
                            <m:t>𝑒</m:t>
                          </m:r>
                        </m:sub>
                      </m:sSub>
                    </m:oMath>
                  </m:oMathPara>
                </a14:m>
                <a:b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Continuity Equation (Incompressible Flow):</a:t>
                </a:r>
                <a:b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14:m>
                  <m:oMathPara xmlns:m="http://schemas.openxmlformats.org/officeDocument/2006/math">
                    <m:oMathParaPr>
                      <m:jc m:val="centerGroup"/>
                    </m:oMathParaPr>
                    <m:oMath xmlns:m="http://schemas.openxmlformats.org/officeDocument/2006/math">
                      <m:r>
                        <a:rPr lang="en-US" sz="1600" kern="0">
                          <a:solidFill>
                            <a:schemeClr val="tx1"/>
                          </a:solidFill>
                          <a:effectLst/>
                          <a:latin typeface="Cambria Math" panose="02040503050406030204" pitchFamily="18" charset="0"/>
                          <a:ea typeface="Times New Roman" panose="02020603050405020304" pitchFamily="18" charset="0"/>
                        </a:rPr>
                        <m:t>𝛻</m:t>
                      </m:r>
                      <m:r>
                        <a:rPr lang="en-US" sz="1600" i="1" kern="0">
                          <a:solidFill>
                            <a:schemeClr val="tx1"/>
                          </a:solidFill>
                          <a:effectLst/>
                          <a:latin typeface="Cambria Math" panose="02040503050406030204" pitchFamily="18" charset="0"/>
                          <a:ea typeface="Times New Roman" panose="02020603050405020304" pitchFamily="18" charset="0"/>
                        </a:rPr>
                        <m:t>⋅</m:t>
                      </m:r>
                      <m:r>
                        <a:rPr lang="en-US" sz="1600" b="1" i="1" kern="0">
                          <a:solidFill>
                            <a:schemeClr val="tx1"/>
                          </a:solidFill>
                          <a:effectLst/>
                          <a:latin typeface="Cambria Math" panose="02040503050406030204" pitchFamily="18" charset="0"/>
                          <a:ea typeface="Times New Roman" panose="02020603050405020304" pitchFamily="18" charset="0"/>
                        </a:rPr>
                        <m:t>𝐯</m:t>
                      </m:r>
                      <m:r>
                        <a:rPr lang="en-US" sz="1600" i="1" kern="0">
                          <a:solidFill>
                            <a:schemeClr val="tx1"/>
                          </a:solidFill>
                          <a:effectLst/>
                          <a:latin typeface="Cambria Math" panose="02040503050406030204" pitchFamily="18" charset="0"/>
                          <a:ea typeface="Times New Roman" panose="02020603050405020304" pitchFamily="18" charset="0"/>
                        </a:rPr>
                        <m:t>=0</m:t>
                      </m:r>
                    </m:oMath>
                  </m:oMathPara>
                </a14:m>
                <a:endParaRPr lang="en-US" sz="16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200"/>
                  </a:spcBef>
                  <a:spcAft>
                    <a:spcPts val="1200"/>
                  </a:spcAft>
                </a:pP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where is the 𝜌 fluid density, 𝐯 is the velocity vector, ∇𝑝 is the pressure, </a:t>
                </a:r>
                <a:r>
                  <a:rPr kumimoji="0" lang="en-US" sz="1400" b="0" i="0" u="none" strike="noStrike" kern="0" cap="none" spc="0" normalizeH="0" baseline="0" noProof="0" dirty="0">
                    <a:ln>
                      <a:noFill/>
                    </a:ln>
                    <a:solidFill>
                      <a:prstClr val="white"/>
                    </a:solidFill>
                    <a:effectLst/>
                    <a:uLnTx/>
                    <a:uFillTx/>
                    <a:latin typeface="Century Gothic" panose="020B0502020202020204"/>
                    <a:ea typeface="Times New Roman" panose="02020603050405020304" pitchFamily="18" charset="0"/>
                    <a:cs typeface="+mn-cs"/>
                  </a:rPr>
                  <a:t> </a:t>
                </a:r>
                <a14:m>
                  <m:oMath xmlns:m="http://schemas.openxmlformats.org/officeDocument/2006/math">
                    <m:r>
                      <a:rPr kumimoji="0" lang="en-US" sz="14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𝜇</m:t>
                    </m:r>
                    <m:sSup>
                      <m:sSupPr>
                        <m:ctrlPr>
                          <a:rPr kumimoji="0" lang="en-US" sz="14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ctrlPr>
                      </m:sSupPr>
                      <m:e>
                        <m:r>
                          <a:rPr kumimoji="0" lang="en-US" sz="1400" b="0" i="0"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m:t>
                        </m:r>
                      </m:e>
                      <m:sup>
                        <m:r>
                          <a:rPr kumimoji="0" lang="en-US" sz="14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2</m:t>
                        </m:r>
                      </m:sup>
                    </m:sSup>
                    <m:r>
                      <a:rPr kumimoji="0" lang="en-US" sz="1400" b="1"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𝐯</m:t>
                    </m:r>
                    <m:r>
                      <a:rPr kumimoji="0" lang="en-US" sz="1400" b="1"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 </m:t>
                    </m:r>
                  </m:oMath>
                </a14:m>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the dynamic viscosity, and </a:t>
                </a:r>
                <a14:m>
                  <m:oMath xmlns:m="http://schemas.openxmlformats.org/officeDocument/2006/math">
                    <m:sSub>
                      <m:sSubPr>
                        <m:ctrlPr>
                          <a:rPr lang="en-US" sz="1400" i="1" kern="0">
                            <a:solidFill>
                              <a:prstClr val="white"/>
                            </a:solidFill>
                            <a:latin typeface="Cambria Math" panose="02040503050406030204" pitchFamily="18" charset="0"/>
                            <a:ea typeface="Times New Roman" panose="02020603050405020304" pitchFamily="18" charset="0"/>
                          </a:rPr>
                        </m:ctrlPr>
                      </m:sSubPr>
                      <m:e>
                        <m:r>
                          <a:rPr lang="en-US" sz="1400" b="1" i="1" kern="0">
                            <a:solidFill>
                              <a:prstClr val="white"/>
                            </a:solidFill>
                            <a:latin typeface="Cambria Math" panose="02040503050406030204" pitchFamily="18" charset="0"/>
                            <a:ea typeface="Times New Roman" panose="02020603050405020304" pitchFamily="18" charset="0"/>
                          </a:rPr>
                          <m:t>𝐟</m:t>
                        </m:r>
                      </m:e>
                      <m:sub>
                        <m:r>
                          <a:rPr lang="en-US" sz="1400" i="1" kern="0">
                            <a:solidFill>
                              <a:prstClr val="white"/>
                            </a:solidFill>
                            <a:latin typeface="Cambria Math" panose="02040503050406030204" pitchFamily="18" charset="0"/>
                            <a:ea typeface="Times New Roman" panose="02020603050405020304" pitchFamily="18" charset="0"/>
                          </a:rPr>
                          <m:t>𝑒</m:t>
                        </m:r>
                      </m:sub>
                    </m:sSub>
                    <m:r>
                      <a:rPr lang="en-US" sz="1400" i="1" kern="0">
                        <a:solidFill>
                          <a:prstClr val="white"/>
                        </a:solidFill>
                        <a:latin typeface="Cambria Math" panose="02040503050406030204" pitchFamily="18" charset="0"/>
                        <a:ea typeface="Times New Roman" panose="02020603050405020304" pitchFamily="18" charset="0"/>
                      </a:rPr>
                      <m:t> </m:t>
                    </m:r>
                  </m:oMath>
                </a14:m>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is the external body force per unit volume.</a:t>
                </a:r>
                <a:endParaRPr lang="en-US"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complexity of these equations is significantly reduced by considering the specific geometry and physics of our system:</a:t>
                </a:r>
                <a:endParaRPr lang="en-US" sz="16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Font typeface="+mj-lt"/>
                  <a:buAutoNum type="arabicPeriod"/>
                  <a:tabLst>
                    <a:tab pos="457200" algn="l"/>
                  </a:tabLst>
                </a:pPr>
                <a:r>
                  <a:rPr lang="en-US" sz="1400"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Steady-State Flow: </a:t>
                </a: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We assume the flow is fully developed and constant in time, eliminating transient effects.</a:t>
                </a:r>
                <a:endParaRPr lang="en-US"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600"/>
                  </a:spcAft>
                  <a:buFont typeface="+mj-lt"/>
                  <a:buAutoNum type="arabicPeriod"/>
                  <a:tabLst>
                    <a:tab pos="457200" algn="l"/>
                  </a:tabLst>
                </a:pPr>
                <a:r>
                  <a:rPr lang="en-US" sz="1400"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Unidirectional, Axisymmetric Flow:</a:t>
                </a: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geometry of the long, straight carbon nanotube.</a:t>
                </a:r>
                <a:endParaRPr lang="en-US"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Font typeface="+mj-lt"/>
                  <a:buAutoNum type="arabicPeriod"/>
                  <a:tabLst>
                    <a:tab pos="457200" algn="l"/>
                  </a:tabLst>
                </a:pPr>
                <a:r>
                  <a:rPr lang="en-US" sz="1400"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Negligible Gravitational Effects:</a:t>
                </a: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nanoscale dimensions of the system mean that body forces like gravity are insignificant compared to the dominant pressure and viscous forces.</a:t>
                </a:r>
                <a:endParaRPr lang="en-US"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Font typeface="+mj-lt"/>
                  <a:buAutoNum type="arabicPeriod"/>
                  <a:tabLst>
                    <a:tab pos="457200" algn="l"/>
                  </a:tabLst>
                </a:pPr>
                <a:r>
                  <a:rPr lang="en-US" sz="1400"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Negligible Convective Inertia: </a:t>
                </a:r>
                <a:r>
                  <a:rPr lang="en-US" sz="14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For low Reynolds number (Re &lt;&lt; 1) flow typical in nanochannels, the nonlinear inertial term is vanishingly small compared </a:t>
                </a:r>
                <a:r>
                  <a:rPr lang="en-US" sz="1400" kern="0" dirty="0">
                    <a:solidFill>
                      <a:schemeClr val="tx1"/>
                    </a:solidFill>
                    <a:effectLst/>
                    <a:latin typeface="Segoe UI" panose="020B0502040204020203" pitchFamily="34" charset="0"/>
                    <a:ea typeface="Times New Roman" panose="02020603050405020304" pitchFamily="18" charset="0"/>
                  </a:rPr>
                  <a:t>to the viscous term.</a:t>
                </a:r>
                <a:endParaRPr lang="en-US" sz="1400" kern="100" dirty="0">
                  <a:solidFill>
                    <a:schemeClr val="tx1"/>
                  </a:solidFill>
                  <a:effectLst/>
                  <a:latin typeface="Times New Roman" panose="02020603050405020304" pitchFamily="18" charset="0"/>
                  <a:ea typeface="Calibri" panose="020F0502020204030204" pitchFamily="34" charset="0"/>
                </a:endParaRPr>
              </a:p>
            </p:txBody>
          </p:sp>
        </mc:Choice>
        <mc:Fallback xmlns="">
          <p:sp>
            <p:nvSpPr>
              <p:cNvPr id="4" name="TextBox 3">
                <a:extLst>
                  <a:ext uri="{FF2B5EF4-FFF2-40B4-BE49-F238E27FC236}">
                    <a16:creationId xmlns:a16="http://schemas.microsoft.com/office/drawing/2014/main" id="{4F638429-32F6-9CEE-F9A5-3B465BD28555}"/>
                  </a:ext>
                </a:extLst>
              </p:cNvPr>
              <p:cNvSpPr txBox="1">
                <a:spLocks noRot="1" noChangeAspect="1" noMove="1" noResize="1" noEditPoints="1" noAdjustHandles="1" noChangeArrowheads="1" noChangeShapeType="1" noTextEdit="1"/>
              </p:cNvSpPr>
              <p:nvPr/>
            </p:nvSpPr>
            <p:spPr>
              <a:xfrm>
                <a:off x="246889" y="0"/>
                <a:ext cx="11698222" cy="6358857"/>
              </a:xfrm>
              <a:prstGeom prst="rect">
                <a:avLst/>
              </a:prstGeom>
              <a:blipFill>
                <a:blip r:embed="rId2"/>
                <a:stretch>
                  <a:fillRect l="-574" t="-671"/>
                </a:stretch>
              </a:blipFill>
            </p:spPr>
            <p:txBody>
              <a:bodyPr/>
              <a:lstStyle/>
              <a:p>
                <a:r>
                  <a:rPr lang="en-US">
                    <a:noFill/>
                  </a:rPr>
                  <a:t> </a:t>
                </a:r>
              </a:p>
            </p:txBody>
          </p:sp>
        </mc:Fallback>
      </mc:AlternateContent>
    </p:spTree>
    <p:extLst>
      <p:ext uri="{BB962C8B-B14F-4D97-AF65-F5344CB8AC3E}">
        <p14:creationId xmlns:p14="http://schemas.microsoft.com/office/powerpoint/2010/main" val="2515817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9F6C0B-3DC4-E3BD-920E-AC24D05A7ED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A18837-CF5A-E1AC-8F5D-1607A2FE3F2B}"/>
              </a:ext>
            </a:extLst>
          </p:cNvPr>
          <p:cNvSpPr>
            <a:spLocks noGrp="1"/>
          </p:cNvSpPr>
          <p:nvPr>
            <p:ph type="sldNum" sz="quarter" idx="12"/>
          </p:nvPr>
        </p:nvSpPr>
        <p:spPr/>
        <p:txBody>
          <a:bodyPr/>
          <a:lstStyle/>
          <a:p>
            <a:fld id="{710F006C-2333-403B-8085-E9DB43C93B16}" type="slidenum">
              <a:rPr lang="en-US" smtClean="0"/>
              <a:t>9</a:t>
            </a:fld>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1917D2C-936E-6899-C86F-2AD5CE72FADE}"/>
                  </a:ext>
                </a:extLst>
              </p:cNvPr>
              <p:cNvSpPr txBox="1"/>
              <p:nvPr/>
            </p:nvSpPr>
            <p:spPr>
              <a:xfrm>
                <a:off x="262467" y="481750"/>
                <a:ext cx="11616266" cy="5894499"/>
              </a:xfrm>
              <a:prstGeom prst="rect">
                <a:avLst/>
              </a:prstGeom>
              <a:noFill/>
            </p:spPr>
            <p:txBody>
              <a:bodyPr wrap="square">
                <a:spAutoFit/>
              </a:bodyPr>
              <a:lstStyle/>
              <a:p>
                <a:pPr marL="0" marR="0">
                  <a:lnSpc>
                    <a:spcPct val="107000"/>
                  </a:lnSpc>
                  <a:spcBef>
                    <a:spcPts val="1200"/>
                  </a:spcBef>
                  <a:spcAft>
                    <a:spcPts val="1200"/>
                  </a:spcAft>
                  <a:buNone/>
                </a:pP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Reduced Equation:</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Applying these assumptions simplifies the Navier-Stokes equation dramatically. The momentum equation is reduced to a simple balance of forces in the </a:t>
                </a:r>
                <a:r>
                  <a:rPr lang="en-US"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z-direction</a:t>
                </a:r>
                <a:r>
                  <a:rPr lang="en-US"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14:m>
                  <m:oMathPara xmlns:m="http://schemas.openxmlformats.org/officeDocument/2006/math">
                    <m:oMathParaPr>
                      <m:jc m:val="centerGroup"/>
                    </m:oMathParaPr>
                    <m:oMath xmlns:m="http://schemas.openxmlformats.org/officeDocument/2006/math">
                      <m:r>
                        <a:rPr lang="en-US" i="1" kern="0">
                          <a:solidFill>
                            <a:schemeClr val="tx1"/>
                          </a:solidFill>
                          <a:effectLst/>
                          <a:latin typeface="Cambria Math" panose="02040503050406030204" pitchFamily="18" charset="0"/>
                          <a:ea typeface="Times New Roman" panose="02020603050405020304" pitchFamily="18" charset="0"/>
                        </a:rPr>
                        <m:t>0=−</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𝑝</m:t>
                          </m:r>
                        </m:num>
                        <m:den>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𝑧</m:t>
                          </m:r>
                        </m:den>
                      </m:f>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𝜇</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i="1" kern="0">
                              <a:solidFill>
                                <a:schemeClr val="tx1"/>
                              </a:solidFill>
                              <a:effectLst/>
                              <a:latin typeface="Cambria Math" panose="02040503050406030204" pitchFamily="18" charset="0"/>
                              <a:ea typeface="Times New Roman" panose="02020603050405020304" pitchFamily="18" charset="0"/>
                            </a:rPr>
                            <m:t>1</m:t>
                          </m:r>
                        </m:num>
                        <m:den>
                          <m:r>
                            <a:rPr lang="en-US" i="1" kern="0">
                              <a:solidFill>
                                <a:schemeClr val="tx1"/>
                              </a:solidFill>
                              <a:effectLst/>
                              <a:latin typeface="Cambria Math" panose="02040503050406030204" pitchFamily="18" charset="0"/>
                              <a:ea typeface="Times New Roman" panose="02020603050405020304" pitchFamily="18" charset="0"/>
                            </a:rPr>
                            <m:t>𝑟</m:t>
                          </m:r>
                        </m:den>
                      </m:f>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num>
                        <m:den>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den>
                      </m:f>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f>
                        <m:fPr>
                          <m:ctrlPr>
                            <a:rPr lang="en-US" i="1" kern="0">
                              <a:solidFill>
                                <a:schemeClr val="tx1"/>
                              </a:solidFill>
                              <a:effectLst/>
                              <a:latin typeface="Cambria Math" panose="02040503050406030204" pitchFamily="18" charset="0"/>
                              <a:ea typeface="Times New Roman" panose="02020603050405020304" pitchFamily="18" charset="0"/>
                            </a:rPr>
                          </m:ctrlPr>
                        </m:fPr>
                        <m:num>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𝑣</m:t>
                          </m:r>
                        </m:num>
                        <m:den>
                          <m:r>
                            <a:rPr lang="en-US"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𝑟</m:t>
                          </m:r>
                        </m:den>
                      </m:f>
                      <m:r>
                        <a:rPr lang="en-US" i="1" kern="0">
                          <a:solidFill>
                            <a:schemeClr val="tx1"/>
                          </a:solidFill>
                          <a:effectLst/>
                          <a:latin typeface="Cambria Math" panose="02040503050406030204" pitchFamily="18" charset="0"/>
                          <a:ea typeface="Times New Roman" panose="02020603050405020304" pitchFamily="18" charset="0"/>
                        </a:rPr>
                        <m:t>)+</m:t>
                      </m:r>
                      <m:sSub>
                        <m:sSubPr>
                          <m:ctrlPr>
                            <a:rPr lang="en-US" i="1" kern="0">
                              <a:solidFill>
                                <a:schemeClr val="tx1"/>
                              </a:solidFill>
                              <a:effectLst/>
                              <a:latin typeface="Cambria Math" panose="02040503050406030204" pitchFamily="18" charset="0"/>
                              <a:ea typeface="Times New Roman" panose="02020603050405020304" pitchFamily="18" charset="0"/>
                            </a:rPr>
                          </m:ctrlPr>
                        </m:sSubPr>
                        <m:e>
                          <m:r>
                            <a:rPr lang="en-US" i="1" kern="0">
                              <a:solidFill>
                                <a:schemeClr val="tx1"/>
                              </a:solidFill>
                              <a:effectLst/>
                              <a:latin typeface="Cambria Math" panose="02040503050406030204" pitchFamily="18" charset="0"/>
                              <a:ea typeface="Times New Roman" panose="02020603050405020304" pitchFamily="18" charset="0"/>
                            </a:rPr>
                            <m:t>𝑓</m:t>
                          </m:r>
                        </m:e>
                        <m:sub>
                          <m:r>
                            <a:rPr lang="en-US" i="1" kern="0">
                              <a:solidFill>
                                <a:schemeClr val="tx1"/>
                              </a:solidFill>
                              <a:effectLst/>
                              <a:latin typeface="Cambria Math" panose="02040503050406030204" pitchFamily="18" charset="0"/>
                              <a:ea typeface="Times New Roman" panose="02020603050405020304" pitchFamily="18" charset="0"/>
                            </a:rPr>
                            <m:t>𝑒</m:t>
                          </m:r>
                          <m:r>
                            <a:rPr lang="en-US" i="1" kern="0">
                              <a:solidFill>
                                <a:schemeClr val="tx1"/>
                              </a:solidFill>
                              <a:effectLst/>
                              <a:latin typeface="Cambria Math" panose="02040503050406030204" pitchFamily="18" charset="0"/>
                              <a:ea typeface="Times New Roman" panose="02020603050405020304" pitchFamily="18" charset="0"/>
                            </a:rPr>
                            <m:t>,</m:t>
                          </m:r>
                          <m:r>
                            <a:rPr lang="en-US" i="1" kern="0">
                              <a:solidFill>
                                <a:schemeClr val="tx1"/>
                              </a:solidFill>
                              <a:effectLst/>
                              <a:latin typeface="Cambria Math" panose="02040503050406030204" pitchFamily="18" charset="0"/>
                              <a:ea typeface="Times New Roman" panose="02020603050405020304" pitchFamily="18" charset="0"/>
                            </a:rPr>
                            <m:t>𝑧</m:t>
                          </m:r>
                        </m:sub>
                      </m:sSub>
                    </m:oMath>
                  </m:oMathPara>
                </a14:m>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Where:</a:t>
                </a:r>
                <a:endParaRPr lang="en-US" sz="16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SzPts val="1000"/>
                  <a:buFont typeface="Symbol" panose="05050102010706020507" pitchFamily="18" charset="2"/>
                  <a:buChar char=""/>
                  <a:tabLst>
                    <a:tab pos="457200" algn="l"/>
                  </a:tabLst>
                </a:pPr>
                <a14:m>
                  <m:oMath xmlns:m="http://schemas.openxmlformats.org/officeDocument/2006/math">
                    <m:f>
                      <m:fPr>
                        <m:ctrlPr>
                          <a:rPr kumimoji="0" lang="en-US" sz="1800" b="0" i="1" u="none" strike="noStrike" kern="0" cap="none" spc="0" normalizeH="0" baseline="0" noProof="0" smtClean="0">
                            <a:ln>
                              <a:noFill/>
                            </a:ln>
                            <a:solidFill>
                              <a:prstClr val="white"/>
                            </a:solidFill>
                            <a:effectLst/>
                            <a:uLnTx/>
                            <a:uFillTx/>
                            <a:latin typeface="Cambria Math" panose="02040503050406030204" pitchFamily="18" charset="0"/>
                            <a:ea typeface="Times New Roman" panose="02020603050405020304" pitchFamily="18" charset="0"/>
                            <a:cs typeface="+mn-cs"/>
                          </a:rPr>
                        </m:ctrlPr>
                      </m:fPr>
                      <m:num>
                        <m:r>
                          <a:rPr kumimoji="0" lang="en-US" sz="1800" b="0" i="0"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m:t>
                        </m:r>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𝑝</m:t>
                        </m:r>
                      </m:num>
                      <m:den>
                        <m:r>
                          <a:rPr kumimoji="0" lang="en-US" sz="1800" b="0" i="0"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m:t>
                        </m:r>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𝑧</m:t>
                        </m:r>
                      </m:den>
                    </m:f>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 </m:t>
                    </m:r>
                  </m:oMath>
                </a14:m>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is the constant pressure gradient driving the flow.</a:t>
                </a:r>
                <a:endParaRPr lang="en-US" sz="16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SzPts val="1000"/>
                  <a:buFont typeface="Symbol" panose="05050102010706020507" pitchFamily="18" charset="2"/>
                  <a:buChar char=""/>
                  <a:tabLst>
                    <a:tab pos="457200" algn="l"/>
                  </a:tabLst>
                </a:pPr>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𝜇 1/𝑟  𝜕/𝜕𝑟(𝑟 𝜕𝑣/𝜕𝑟) is the viscous force per unit volume in cylindrical coordinates.</a:t>
                </a:r>
                <a:endParaRPr lang="en-US" sz="16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Aft>
                    <a:spcPts val="800"/>
                  </a:spcAft>
                  <a:buSzPts val="1000"/>
                  <a:buFont typeface="Symbol" panose="05050102010706020507" pitchFamily="18" charset="2"/>
                  <a:buChar char=""/>
                  <a:tabLst>
                    <a:tab pos="457200" algn="l"/>
                  </a:tabLst>
                </a:pPr>
                <a14:m>
                  <m:oMath xmlns:m="http://schemas.openxmlformats.org/officeDocument/2006/math">
                    <m:sSub>
                      <m:sSubPr>
                        <m:ctrlPr>
                          <a:rPr kumimoji="0" lang="en-US" sz="1800" b="0" i="1" u="none" strike="noStrike" kern="0" cap="none" spc="0" normalizeH="0" baseline="0" noProof="0" smtClean="0">
                            <a:ln>
                              <a:noFill/>
                            </a:ln>
                            <a:solidFill>
                              <a:prstClr val="white"/>
                            </a:solidFill>
                            <a:effectLst/>
                            <a:uLnTx/>
                            <a:uFillTx/>
                            <a:latin typeface="Cambria Math" panose="02040503050406030204" pitchFamily="18" charset="0"/>
                            <a:ea typeface="Times New Roman" panose="02020603050405020304" pitchFamily="18" charset="0"/>
                            <a:cs typeface="+mn-cs"/>
                          </a:rPr>
                        </m:ctrlPr>
                      </m:sSubPr>
                      <m:e>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𝑓</m:t>
                        </m:r>
                      </m:e>
                      <m:sub>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𝑒</m:t>
                        </m:r>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m:t>
                        </m:r>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𝑧</m:t>
                        </m:r>
                      </m:sub>
                    </m:sSub>
                    <m:r>
                      <a:rPr kumimoji="0" lang="en-US" sz="1800" b="0" i="1"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cs typeface="+mn-cs"/>
                      </a:rPr>
                      <m:t> </m:t>
                    </m:r>
                  </m:oMath>
                </a14:m>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is the z-component of the electrostatic body force.</a:t>
                </a:r>
                <a:endParaRPr lang="en-US" sz="16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Electrostatic Body Force </a:t>
                </a:r>
                <a14:m>
                  <m:oMath xmlns:m="http://schemas.openxmlformats.org/officeDocument/2006/math">
                    <m:sSub>
                      <m:sSubPr>
                        <m:ctrlPr>
                          <a:rPr kumimoji="0" lang="en-US" sz="1600" i="1" u="none" strike="noStrike" kern="0" cap="none" spc="0" normalizeH="0" baseline="0" noProof="0" smtClean="0">
                            <a:ln>
                              <a:noFill/>
                            </a:ln>
                            <a:solidFill>
                              <a:prstClr val="white"/>
                            </a:solidFill>
                            <a:effectLst/>
                            <a:uLnTx/>
                            <a:uFillTx/>
                            <a:latin typeface="Cambria Math" panose="02040503050406030204" pitchFamily="18" charset="0"/>
                            <a:ea typeface="Times New Roman" panose="02020603050405020304" pitchFamily="18" charset="0"/>
                          </a:rPr>
                        </m:ctrlPr>
                      </m:sSubPr>
                      <m:e>
                        <m:r>
                          <m:rPr>
                            <m:sty m:val="p"/>
                          </m:rPr>
                          <a:rPr kumimoji="0" lang="en-US" sz="1600" b="0" i="0"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rPr>
                          <m:t>f</m:t>
                        </m:r>
                      </m:e>
                      <m:sub>
                        <m:r>
                          <m:rPr>
                            <m:sty m:val="p"/>
                          </m:rPr>
                          <a:rPr kumimoji="0" lang="en-US" sz="1600" b="0" i="0"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rPr>
                          <m:t>e</m:t>
                        </m:r>
                        <m:r>
                          <a:rPr kumimoji="0" lang="en-US" sz="1600" b="0" i="0"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rPr>
                          <m:t>,</m:t>
                        </m:r>
                        <m:r>
                          <m:rPr>
                            <m:sty m:val="p"/>
                          </m:rPr>
                          <a:rPr kumimoji="0" lang="en-US" sz="1600" b="0" i="0" u="none" strike="noStrike" kern="0" cap="none" spc="0" normalizeH="0" baseline="0" noProof="0">
                            <a:ln>
                              <a:noFill/>
                            </a:ln>
                            <a:solidFill>
                              <a:prstClr val="white"/>
                            </a:solidFill>
                            <a:effectLst/>
                            <a:uLnTx/>
                            <a:uFillTx/>
                            <a:latin typeface="Cambria Math" panose="02040503050406030204" pitchFamily="18" charset="0"/>
                            <a:ea typeface="Times New Roman" panose="02020603050405020304" pitchFamily="18" charset="0"/>
                          </a:rPr>
                          <m:t>z</m:t>
                        </m:r>
                      </m:sub>
                    </m:sSub>
                  </m:oMath>
                </a14:m>
                <a:endParaRPr lang="en-US" sz="16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1200"/>
                  </a:spcAft>
                  <a:buNone/>
                </a:pPr>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This force arises from the interaction between the net charge density in the fluid and the electric field. In our system, the primary electric field is the one generated by the Debye double layer itself, which is primarily in the </a:t>
                </a:r>
                <a:r>
                  <a:rPr lang="en-US" sz="1600" b="1"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radial direction</a:t>
                </a:r>
                <a:r>
                  <a:rPr lang="en-US" sz="1600" kern="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p>
              <a:p>
                <a:pPr marL="0" marR="0">
                  <a:lnSpc>
                    <a:spcPct val="107000"/>
                  </a:lnSpc>
                  <a:spcBef>
                    <a:spcPts val="1200"/>
                  </a:spcBef>
                  <a:spcAft>
                    <a:spcPts val="1200"/>
                  </a:spcAft>
                  <a:buNone/>
                </a:pPr>
                <a:endParaRPr lang="en-US"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E1917D2C-936E-6899-C86F-2AD5CE72FADE}"/>
                  </a:ext>
                </a:extLst>
              </p:cNvPr>
              <p:cNvSpPr txBox="1">
                <a:spLocks noRot="1" noChangeAspect="1" noMove="1" noResize="1" noEditPoints="1" noAdjustHandles="1" noChangeArrowheads="1" noChangeShapeType="1" noTextEdit="1"/>
              </p:cNvSpPr>
              <p:nvPr/>
            </p:nvSpPr>
            <p:spPr>
              <a:xfrm>
                <a:off x="262467" y="481750"/>
                <a:ext cx="11616266" cy="5894499"/>
              </a:xfrm>
              <a:prstGeom prst="rect">
                <a:avLst/>
              </a:prstGeom>
              <a:blipFill>
                <a:blip r:embed="rId2"/>
                <a:stretch>
                  <a:fillRect l="-420" t="-517"/>
                </a:stretch>
              </a:blipFill>
            </p:spPr>
            <p:txBody>
              <a:bodyPr/>
              <a:lstStyle/>
              <a:p>
                <a:r>
                  <a:rPr lang="en-US">
                    <a:noFill/>
                  </a:rPr>
                  <a:t> </a:t>
                </a:r>
              </a:p>
            </p:txBody>
          </p:sp>
        </mc:Fallback>
      </mc:AlternateContent>
    </p:spTree>
    <p:extLst>
      <p:ext uri="{BB962C8B-B14F-4D97-AF65-F5344CB8AC3E}">
        <p14:creationId xmlns:p14="http://schemas.microsoft.com/office/powerpoint/2010/main" val="419495440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0</TotalTime>
  <Words>2595</Words>
  <Application>Microsoft Office PowerPoint</Application>
  <PresentationFormat>Widescreen</PresentationFormat>
  <Paragraphs>180</Paragraphs>
  <Slides>18</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Calibri Light</vt:lpstr>
      <vt:lpstr>Cambria Math</vt:lpstr>
      <vt:lpstr>Century Gothic</vt:lpstr>
      <vt:lpstr>Segoe UI</vt:lpstr>
      <vt:lpstr>Symbol</vt:lpstr>
      <vt:lpstr>Times New Roman</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Paata Kervalishvili</dc:creator>
  <cp:lastModifiedBy>Paata Kervalishvili</cp:lastModifiedBy>
  <cp:revision>25</cp:revision>
  <dcterms:created xsi:type="dcterms:W3CDTF">2025-09-05T07:48:28Z</dcterms:created>
  <dcterms:modified xsi:type="dcterms:W3CDTF">2025-09-16T10:39:48Z</dcterms:modified>
</cp:coreProperties>
</file>