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 autoCompressPictures="0">
  <p:sldMasterIdLst>
    <p:sldMasterId id="2147483648" r:id="rId1"/>
  </p:sldMasterIdLst>
  <p:notesMasterIdLst>
    <p:notesMasterId r:id="rId32"/>
  </p:notesMasterIdLst>
  <p:sldIdLst>
    <p:sldId id="409" r:id="rId2"/>
    <p:sldId id="410" r:id="rId3"/>
    <p:sldId id="356" r:id="rId4"/>
    <p:sldId id="359" r:id="rId5"/>
    <p:sldId id="408" r:id="rId6"/>
    <p:sldId id="368" r:id="rId7"/>
    <p:sldId id="383" r:id="rId8"/>
    <p:sldId id="398" r:id="rId9"/>
    <p:sldId id="400" r:id="rId10"/>
    <p:sldId id="370" r:id="rId11"/>
    <p:sldId id="399" r:id="rId12"/>
    <p:sldId id="374" r:id="rId13"/>
    <p:sldId id="375" r:id="rId14"/>
    <p:sldId id="385" r:id="rId15"/>
    <p:sldId id="411" r:id="rId16"/>
    <p:sldId id="367" r:id="rId17"/>
    <p:sldId id="357" r:id="rId18"/>
    <p:sldId id="332" r:id="rId19"/>
    <p:sldId id="402" r:id="rId20"/>
    <p:sldId id="407" r:id="rId21"/>
    <p:sldId id="358" r:id="rId22"/>
    <p:sldId id="412" r:id="rId23"/>
    <p:sldId id="413" r:id="rId24"/>
    <p:sldId id="378" r:id="rId25"/>
    <p:sldId id="393" r:id="rId26"/>
    <p:sldId id="395" r:id="rId27"/>
    <p:sldId id="396" r:id="rId28"/>
    <p:sldId id="379" r:id="rId29"/>
    <p:sldId id="380" r:id="rId30"/>
    <p:sldId id="381" r:id="rId31"/>
  </p:sldIdLst>
  <p:sldSz cx="12192000" cy="6858000"/>
  <p:notesSz cx="6858000" cy="9144000"/>
  <p:defaultTextStyle>
    <a:defPPr>
      <a:defRPr lang="he-I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E52"/>
    <a:srgbClr val="FF40FF"/>
    <a:srgbClr val="0432FF"/>
    <a:srgbClr val="91FF91"/>
    <a:srgbClr val="FFFE84"/>
    <a:srgbClr val="FA827F"/>
    <a:srgbClr val="274D96"/>
    <a:srgbClr val="255B87"/>
    <a:srgbClr val="131E52"/>
    <a:srgbClr val="211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870" autoAdjust="0"/>
    <p:restoredTop sz="94600"/>
  </p:normalViewPr>
  <p:slideViewPr>
    <p:cSldViewPr snapToGrid="0" snapToObjects="1">
      <p:cViewPr>
        <p:scale>
          <a:sx n="50" d="100"/>
          <a:sy n="50" d="100"/>
        </p:scale>
        <p:origin x="116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1D72A91-98F7-F4AA-8B64-77A11FDD532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4B8D49-E804-729F-636E-9EFF8E11FA2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CAB35BD-1B11-4507-84BC-72B71E4A80C5}" type="datetimeFigureOut">
              <a:rPr lang="en-IL"/>
              <a:pPr>
                <a:defRPr/>
              </a:pPr>
              <a:t>13/03/2025</a:t>
            </a:fld>
            <a:endParaRPr lang="en-IL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4ED528D-9359-1C82-A30D-377C2F6B46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L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2BB63C-3F22-A96B-CCB1-89727D999E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L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20035-6999-BE68-E613-0F6FA9A858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B55E2-8A2D-2A59-7EF7-DFA7D2BF73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5EB8CFE-395A-4E65-93D3-C6610E316F87}" type="slidenum">
              <a:rPr lang="en-IL"/>
              <a:pPr>
                <a:defRPr/>
              </a:pPr>
              <a:t>‹#›</a:t>
            </a:fld>
            <a:endParaRPr lang="en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021493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18653-053B-2294-9F88-791761CFC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8E378D-E3C5-8832-531F-971E19BD7C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CD8C60-B549-51EE-68C9-41CE481DC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pronounced second peak – the reconstructed W treats all events as if they were single pion events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B4519-AD9A-C251-C6C8-659D125B33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4855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816FB-6771-016E-0CCB-2CE6C608E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1CBD42-3F46-E538-C4E3-8DB5A62127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3EA1F4-5ADC-7815-545B-ED10023D51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6955D-2ED3-7625-8A51-09B7D986A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21883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Top: </a:t>
            </a:r>
            <a:r>
              <a:rPr lang="en-GB" sz="1200" dirty="0"/>
              <a:t>Tail is dominated by multi-pion production events, True W &gt; 2 GeV, </a:t>
            </a:r>
            <a:r>
              <a:rPr lang="en-GB" sz="1200" dirty="0" err="1"/>
              <a:t>W</a:t>
            </a:r>
            <a:r>
              <a:rPr lang="en-GB" sz="1200" baseline="-25000" dirty="0" err="1"/>
              <a:t>reco</a:t>
            </a:r>
            <a:r>
              <a:rPr lang="en-GB" sz="1200" dirty="0"/>
              <a:t> still peaks at delta region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077038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Selecting for a single pion – we treat the event as if it did only emit a single pion, but it’s actually a more complex event.</a:t>
            </a: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4438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A2B34-0B8B-02C1-7293-AB3051FA4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01A059-E22A-FB20-1363-0C91D5B3C8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333B11-7E1F-3ECB-4CBD-D1E73222D6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843D1-59A5-FA54-CF75-13893B04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370622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Meson Exchange Current (MEC) , Deep Inelastic Scattering (DIS)  </a:t>
            </a:r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534854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0352C-EF60-B78A-B79E-AD98CB87F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3E9641-CF7A-049F-A898-4952AB7D6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E5BCF1-D0CA-4575-D677-69E3069391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0A4C9-2D7D-6EED-7AB4-59D55663D6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23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973746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A5FA2-9C29-65D2-E222-C327D8AFF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B908E7-8DF9-36DE-512A-FB1E3B9D03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FFCEBA-E113-1146-809C-715E769108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B4596-E40E-EB11-B253-B18A075F01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456982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51054-9C38-CDAB-C85A-9B983E421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9167D0-F95C-8B73-2D3A-D3A8C78F18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A339F2-7D51-957A-518F-B562DB4950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03FAB-22CE-0B03-959C-8482739275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25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1116157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60767-2A41-8987-9C0B-FF7B53260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50B609-AEC4-8E32-F121-343DF796C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4F6BB62-70FF-B4F4-1573-3BD03860E2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D8244D-7892-76B1-E38D-6460644138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6831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4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641276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EBEF98-C3B8-8312-D9E0-A15ADB9D0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419D82-C3EE-4873-FC0E-FC0E0E3835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AC7A0B-EB17-358F-39D1-11D274B3E5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71FF2-3C4F-B7C2-3679-9BAF4D30C2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814836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92C6B-FD90-6995-3742-4FA207F94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1380BC-08EF-1F03-DE3D-8B01A83763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04F220-8D78-E762-A9BB-53E910539E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9BF318-515F-3795-EE56-9BFE7C9ED3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7527934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C4C3E-A52C-881B-7331-FC85F1288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D7B678-F338-6FFE-7662-876E50F9A2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767FB5-8DDC-1BA6-4A14-FA2720D3BC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DE760-9E44-73CA-BE5E-73F53FD701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29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6548841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19C0F-1F37-B0D8-7681-C7E6A2278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B2BC0B-97B1-FF14-C82B-DA24E51D1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AA0C59-3925-8158-1940-AC329ADB5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85CE9-0CFA-6C5B-D99F-8530E2097A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30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45234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0352C-EF60-B78A-B79E-AD98CB87F0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83E9641-CF7A-049F-A898-4952AB7D6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E5BCF1-D0CA-4575-D677-69E3069391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0A4C9-2D7D-6EED-7AB4-59D55663D6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6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115052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C7FCA-FCD0-C95F-94AE-299E1790A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30CCBA-760F-C3E2-0BF7-633CD5FF37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E8D1D3-1878-43D5-7A6C-A99241DFB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F9FF5-231E-3A78-DDC1-A963A6BC03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7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414591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399AE-8C23-233C-F872-7F98FE8F2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0D79B0-D75D-9271-08CE-15EBFAB683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D30CBA-3693-9513-D0B0-2906758B12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about the shifts here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43487-5A48-FC15-7C20-364EFF3142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8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2172994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A49E0-7881-CCE6-4F70-6341448A8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3E5B14-29C6-7C65-2BBC-59AD4C0895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1AE8E6-03B4-D6CA-7A35-4736C9E829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about the shifts here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E660E-C614-C79B-6E9E-F997E337EF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9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647226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10992-745F-E19D-6BC0-EDF305B3C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0B19586-5427-2152-E1A6-D46AA31104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690C87-4A4E-A53B-6918-C35DFA6384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about the shifts here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77D5B-36D1-D4A2-3117-35B62ADDEF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10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786857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34BFA-DBD9-2DEE-76C8-7435A1D41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69B1D7-36E3-CE7B-FDA3-853C9AAF77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6B03E1-B6DA-A22B-A703-8CB242E646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about the shifts here</a:t>
            </a:r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D7C2F-AAE6-A9AE-A400-0E3488CEC3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11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681346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19266-2321-A8F6-8C0D-6C7D5DA62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22B934-4C04-34D7-F74A-90412BB848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827102-4F64-27EE-C56F-18762E15F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BB4FE-1F0E-7109-FAC1-F7E86F76F2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EB8CFE-395A-4E65-93D3-C6610E316F87}" type="slidenum">
              <a:rPr lang="en-IL" smtClean="0"/>
              <a:pPr>
                <a:defRPr/>
              </a:pPr>
              <a:t>12</a:t>
            </a:fld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43846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BD73B758-6B3A-B4EC-61C3-35C508482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9895B2-6470-4BA4-8EB9-5EABD3D441D9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5" name="מציין מיקום של מספר שקופית 5">
            <a:extLst>
              <a:ext uri="{FF2B5EF4-FFF2-40B4-BE49-F238E27FC236}">
                <a16:creationId xmlns:a16="http://schemas.microsoft.com/office/drawing/2014/main" id="{C484C82A-C51D-FF84-8406-14EEA1AB2B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724400" y="6356350"/>
            <a:ext cx="2743200" cy="365125"/>
          </a:xfrm>
        </p:spPr>
        <p:txBody>
          <a:bodyPr/>
          <a:lstStyle>
            <a:lvl1pPr algn="ct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5AA5195-C7F5-46F8-A89A-9A6446BEC7E2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132633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D89FAE3F-90FE-DB77-777E-D0EC248EA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3755B-553C-4D50-925A-F10D29FDF8D3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8A04E39-B1B1-4154-0ED1-506D80654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A261641-4779-FA6C-1F10-68ECBB98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EA1C2-A169-45F0-97D1-6B9DB4F34AC6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286064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5F46FB82-8A3A-F459-7B5A-CC5392B9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7B361-9670-440B-9F24-E386C91BF3A9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C62B00E1-5AF2-AA52-4DAA-33FFE205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DE1C1D0-CD28-01D6-1559-D4FC8143D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EB4D4-C7BF-4B72-9977-EE98D770C544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146280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6">
            <a:extLst>
              <a:ext uri="{FF2B5EF4-FFF2-40B4-BE49-F238E27FC236}">
                <a16:creationId xmlns:a16="http://schemas.microsoft.com/office/drawing/2014/main" id="{ACEC4F6B-403E-B165-773C-239A046F7F4F}"/>
              </a:ext>
            </a:extLst>
          </p:cNvPr>
          <p:cNvSpPr/>
          <p:nvPr userDrawn="1"/>
        </p:nvSpPr>
        <p:spPr>
          <a:xfrm>
            <a:off x="0" y="6440488"/>
            <a:ext cx="12191999" cy="417512"/>
          </a:xfrm>
          <a:prstGeom prst="rect">
            <a:avLst/>
          </a:prstGeom>
          <a:solidFill>
            <a:srgbClr val="131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e-IL"/>
          </a:p>
        </p:txBody>
      </p:sp>
      <p:sp>
        <p:nvSpPr>
          <p:cNvPr id="7" name="מציין מיקום תוכן 2">
            <a:extLst>
              <a:ext uri="{FF2B5EF4-FFF2-40B4-BE49-F238E27FC236}">
                <a16:creationId xmlns:a16="http://schemas.microsoft.com/office/drawing/2014/main" id="{D2A19105-9803-D074-112B-3428E7F776F8}"/>
              </a:ext>
            </a:extLst>
          </p:cNvPr>
          <p:cNvSpPr txBox="1">
            <a:spLocks/>
          </p:cNvSpPr>
          <p:nvPr userDrawn="1"/>
        </p:nvSpPr>
        <p:spPr>
          <a:xfrm>
            <a:off x="3897313" y="6440488"/>
            <a:ext cx="4391025" cy="268287"/>
          </a:xfrm>
          <a:prstGeom prst="rect">
            <a:avLst/>
          </a:prstGeom>
        </p:spPr>
        <p:txBody>
          <a:bodyPr rtlCol="1"/>
          <a:lstStyle>
            <a:lvl1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e-IL" sz="1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8" name="מחבר ישר 10">
            <a:extLst>
              <a:ext uri="{FF2B5EF4-FFF2-40B4-BE49-F238E27FC236}">
                <a16:creationId xmlns:a16="http://schemas.microsoft.com/office/drawing/2014/main" id="{8D77872C-2425-65A3-C66A-28BEF3EB7A0B}"/>
              </a:ext>
            </a:extLst>
          </p:cNvPr>
          <p:cNvCxnSpPr>
            <a:cxnSpLocks/>
          </p:cNvCxnSpPr>
          <p:nvPr userDrawn="1"/>
        </p:nvCxnSpPr>
        <p:spPr>
          <a:xfrm>
            <a:off x="374718" y="981075"/>
            <a:ext cx="10121004" cy="0"/>
          </a:xfrm>
          <a:prstGeom prst="line">
            <a:avLst/>
          </a:prstGeom>
          <a:ln>
            <a:solidFill>
              <a:srgbClr val="131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מספר שקופית 5">
            <a:extLst>
              <a:ext uri="{FF2B5EF4-FFF2-40B4-BE49-F238E27FC236}">
                <a16:creationId xmlns:a16="http://schemas.microsoft.com/office/drawing/2014/main" id="{CDB7A70A-A4ED-92D4-4B61-98D1AE663A8B}"/>
              </a:ext>
            </a:extLst>
          </p:cNvPr>
          <p:cNvSpPr txBox="1">
            <a:spLocks/>
          </p:cNvSpPr>
          <p:nvPr userDrawn="1"/>
        </p:nvSpPr>
        <p:spPr>
          <a:xfrm>
            <a:off x="4721225" y="646936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he-IL"/>
            </a:defPPr>
            <a:lvl1pPr algn="ctr" rtl="1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7D5604DF-AA2E-4087-9E86-F407C060B290}" type="slidenum">
              <a:rPr lang="he-IL" altLang="en-IL" sz="1800" smtClean="0"/>
              <a:pPr>
                <a:defRPr/>
              </a:pPr>
              <a:t>‹#›</a:t>
            </a:fld>
            <a:endParaRPr lang="he-IL" altLang="en-IL" sz="1800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76372" y="-2623"/>
            <a:ext cx="10515600" cy="1325563"/>
          </a:xfrm>
        </p:spPr>
        <p:txBody>
          <a:bodyPr/>
          <a:lstStyle>
            <a:lvl1pPr algn="l" rtl="0">
              <a:defRPr sz="48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altLang="en-US" dirty="0"/>
              <a:t>Click to edit Master title style</a:t>
            </a:r>
            <a:endParaRPr lang="he-IL" altLang="en-US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84175" y="1407078"/>
            <a:ext cx="10111547" cy="4564546"/>
          </a:xfrm>
        </p:spPr>
        <p:txBody>
          <a:bodyPr/>
          <a:lstStyle>
            <a:lvl1pPr marL="228600" indent="-228600" algn="l" rtl="0">
              <a:buFont typeface="Wingdings" panose="05000000000000000000" pitchFamily="2" charset="2"/>
              <a:buChar char="§"/>
              <a:defRPr sz="2800"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he-IL" dirty="0"/>
              <a:t>ערוך סגנונות טקסט של תבנית בסיס</a:t>
            </a:r>
          </a:p>
          <a:p>
            <a:pPr lvl="1"/>
            <a:r>
              <a:rPr lang="he-IL" dirty="0"/>
              <a:t>רמה שניה</a:t>
            </a:r>
          </a:p>
          <a:p>
            <a:pPr lvl="2"/>
            <a:r>
              <a:rPr lang="he-IL" dirty="0"/>
              <a:t>רמה שלישית</a:t>
            </a:r>
          </a:p>
          <a:p>
            <a:pPr lvl="3"/>
            <a:r>
              <a:rPr lang="he-IL" dirty="0"/>
              <a:t>רמה רביעית</a:t>
            </a:r>
          </a:p>
          <a:p>
            <a:pPr lvl="4"/>
            <a:r>
              <a:rPr lang="he-IL" dirty="0"/>
              <a:t>רמה חמישית</a:t>
            </a:r>
          </a:p>
        </p:txBody>
      </p:sp>
      <p:sp>
        <p:nvSpPr>
          <p:cNvPr id="12" name="מציין מיקום של מספר שקופית 5">
            <a:extLst>
              <a:ext uri="{FF2B5EF4-FFF2-40B4-BE49-F238E27FC236}">
                <a16:creationId xmlns:a16="http://schemas.microsoft.com/office/drawing/2014/main" id="{1622BD9B-B20F-3C72-D577-A5FDBC18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57D61A-CDA2-4629-A633-746438DAE31B}" type="slidenum">
              <a:rPr lang="he-IL" altLang="en-IL"/>
              <a:pPr>
                <a:defRPr/>
              </a:pPr>
              <a:t>‹#›</a:t>
            </a:fld>
            <a:endParaRPr lang="he-IL" altLang="en-IL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9AAB0A4-D0EB-A56C-7348-87BB0D75AE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4702" r="26640"/>
          <a:stretch/>
        </p:blipFill>
        <p:spPr>
          <a:xfrm>
            <a:off x="11139584" y="-3175"/>
            <a:ext cx="1056005" cy="686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93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3EBAA22F-07B2-C447-79F1-952CBB22D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FA6420-73EE-4256-A33D-40249B6A1790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D228F3D-E29F-96DF-21EB-5BD3AC3CC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778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3">
            <a:extLst>
              <a:ext uri="{FF2B5EF4-FFF2-40B4-BE49-F238E27FC236}">
                <a16:creationId xmlns:a16="http://schemas.microsoft.com/office/drawing/2014/main" id="{4ECE42E3-8022-9C09-080F-A898C6039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2F4634-D62D-4CA7-9FDF-60D8446C12BC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6" name="מציין מיקום של כותרת תחתונה 4">
            <a:extLst>
              <a:ext uri="{FF2B5EF4-FFF2-40B4-BE49-F238E27FC236}">
                <a16:creationId xmlns:a16="http://schemas.microsoft.com/office/drawing/2014/main" id="{4233F143-7910-FC2B-ABED-2BF492FA9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6002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3">
            <a:extLst>
              <a:ext uri="{FF2B5EF4-FFF2-40B4-BE49-F238E27FC236}">
                <a16:creationId xmlns:a16="http://schemas.microsoft.com/office/drawing/2014/main" id="{B38B9A2D-FAA3-D71A-72D4-87BF8857D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135EA7-99EF-4739-84B7-CBB926AF60C7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8" name="מציין מיקום של כותרת תחתונה 4">
            <a:extLst>
              <a:ext uri="{FF2B5EF4-FFF2-40B4-BE49-F238E27FC236}">
                <a16:creationId xmlns:a16="http://schemas.microsoft.com/office/drawing/2014/main" id="{E2E7513E-66E5-ECED-488A-042905DA4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843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3">
            <a:extLst>
              <a:ext uri="{FF2B5EF4-FFF2-40B4-BE49-F238E27FC236}">
                <a16:creationId xmlns:a16="http://schemas.microsoft.com/office/drawing/2014/main" id="{D0D73055-24CD-9EB8-4250-0DBF5CEAA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C31CE-20E0-41A6-B27F-1678E216B0DC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4" name="מציין מיקום של כותרת תחתונה 4">
            <a:extLst>
              <a:ext uri="{FF2B5EF4-FFF2-40B4-BE49-F238E27FC236}">
                <a16:creationId xmlns:a16="http://schemas.microsoft.com/office/drawing/2014/main" id="{685BB706-E7BA-8AD5-89BA-D2CD4EBAB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5" name="מציין מיקום של מספר שקופית 5">
            <a:extLst>
              <a:ext uri="{FF2B5EF4-FFF2-40B4-BE49-F238E27FC236}">
                <a16:creationId xmlns:a16="http://schemas.microsoft.com/office/drawing/2014/main" id="{659325D3-A0ED-D889-A30B-8E668679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96744-FC22-4766-BBAC-98FA264E0ABA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4131140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3">
            <a:extLst>
              <a:ext uri="{FF2B5EF4-FFF2-40B4-BE49-F238E27FC236}">
                <a16:creationId xmlns:a16="http://schemas.microsoft.com/office/drawing/2014/main" id="{738E6F07-3C05-26C3-1DA2-9B0B3BCCC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FEDC6-271C-41E4-8E41-EA1985E29E1E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3" name="מציין מיקום של כותרת תחתונה 4">
            <a:extLst>
              <a:ext uri="{FF2B5EF4-FFF2-40B4-BE49-F238E27FC236}">
                <a16:creationId xmlns:a16="http://schemas.microsoft.com/office/drawing/2014/main" id="{6704DE16-DCC2-8D4F-65BD-74DDED322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4" name="מציין מיקום של מספר שקופית 5">
            <a:extLst>
              <a:ext uri="{FF2B5EF4-FFF2-40B4-BE49-F238E27FC236}">
                <a16:creationId xmlns:a16="http://schemas.microsoft.com/office/drawing/2014/main" id="{A8ED6D07-69C0-8C71-8A0C-D44776BA4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617E8-989B-49F4-918E-BB6A35B00A52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268223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3">
            <a:extLst>
              <a:ext uri="{FF2B5EF4-FFF2-40B4-BE49-F238E27FC236}">
                <a16:creationId xmlns:a16="http://schemas.microsoft.com/office/drawing/2014/main" id="{F2B4B4CA-5CC4-2D99-3209-0538DF0C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D73BB-3A28-4B21-9230-949404DF3CDD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6" name="מציין מיקום של כותרת תחתונה 4">
            <a:extLst>
              <a:ext uri="{FF2B5EF4-FFF2-40B4-BE49-F238E27FC236}">
                <a16:creationId xmlns:a16="http://schemas.microsoft.com/office/drawing/2014/main" id="{DF980325-4AEE-57D5-69CC-49AD04C5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5">
            <a:extLst>
              <a:ext uri="{FF2B5EF4-FFF2-40B4-BE49-F238E27FC236}">
                <a16:creationId xmlns:a16="http://schemas.microsoft.com/office/drawing/2014/main" id="{8A4AE960-58E8-ACBE-FAAD-F4F3745E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E37F-7038-4807-8146-CF04B3BF6944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281235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3">
            <a:extLst>
              <a:ext uri="{FF2B5EF4-FFF2-40B4-BE49-F238E27FC236}">
                <a16:creationId xmlns:a16="http://schemas.microsoft.com/office/drawing/2014/main" id="{34B55259-49A0-9650-BA13-62CA42477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1026E-7F60-48C4-867C-E55459C26134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6" name="מציין מיקום של כותרת תחתונה 4">
            <a:extLst>
              <a:ext uri="{FF2B5EF4-FFF2-40B4-BE49-F238E27FC236}">
                <a16:creationId xmlns:a16="http://schemas.microsoft.com/office/drawing/2014/main" id="{7DD66018-4B3A-2792-86A4-FCA09BA43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מציין מיקום של מספר שקופית 5">
            <a:extLst>
              <a:ext uri="{FF2B5EF4-FFF2-40B4-BE49-F238E27FC236}">
                <a16:creationId xmlns:a16="http://schemas.microsoft.com/office/drawing/2014/main" id="{AC904DDE-6D97-E527-A3C7-438B00FA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8613F-2904-4D6B-9107-440D06941FC0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  <p:extLst>
      <p:ext uri="{BB962C8B-B14F-4D97-AF65-F5344CB8AC3E}">
        <p14:creationId xmlns:p14="http://schemas.microsoft.com/office/powerpoint/2010/main" val="91519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מציין מיקום של כותרת 1">
            <a:extLst>
              <a:ext uri="{FF2B5EF4-FFF2-40B4-BE49-F238E27FC236}">
                <a16:creationId xmlns:a16="http://schemas.microsoft.com/office/drawing/2014/main" id="{2A02FF4D-214C-96B0-AD18-AC3D88330D7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לחץ כדי לערוך סגנון כותרת של תבנית בסיס</a:t>
            </a:r>
          </a:p>
        </p:txBody>
      </p:sp>
      <p:sp>
        <p:nvSpPr>
          <p:cNvPr id="1027" name="מציין מיקום טקסט 2">
            <a:extLst>
              <a:ext uri="{FF2B5EF4-FFF2-40B4-BE49-F238E27FC236}">
                <a16:creationId xmlns:a16="http://schemas.microsoft.com/office/drawing/2014/main" id="{CD08D6C0-BA65-3A13-999C-AA85CE8066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/>
              <a:t>ערוך סגנונות טקסט של תבנית בסיס</a:t>
            </a:r>
          </a:p>
          <a:p>
            <a:pPr lvl="1"/>
            <a:r>
              <a:rPr lang="he-IL" altLang="en-US"/>
              <a:t>רמה שניה</a:t>
            </a:r>
          </a:p>
          <a:p>
            <a:pPr lvl="2"/>
            <a:r>
              <a:rPr lang="he-IL" altLang="en-US"/>
              <a:t>רמה שלישית</a:t>
            </a:r>
          </a:p>
          <a:p>
            <a:pPr lvl="3"/>
            <a:r>
              <a:rPr lang="he-IL" altLang="en-US"/>
              <a:t>רמה רביעית</a:t>
            </a:r>
          </a:p>
          <a:p>
            <a:pPr lvl="4"/>
            <a:r>
              <a:rPr lang="he-IL" altLang="en-US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355486E-AD31-B4AB-9BBE-E1D09788F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rtl="1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BCBB82-BA7C-4A84-8DEC-4E009E527740}" type="datetime8">
              <a:rPr lang="he-IL"/>
              <a:pPr>
                <a:defRPr/>
              </a:pPr>
              <a:t>13 מרץ 25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06DD808E-2CBD-A476-2F29-AE540BB320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rtl="1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62F95353-4F1B-B7E6-1B75-F3EA6770A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1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7D6D71D-BE04-430C-966F-CA5ADEB9CB2B}" type="slidenum">
              <a:rPr lang="he-IL" altLang="en-IL"/>
              <a:pPr>
                <a:defRPr/>
              </a:pPr>
              <a:t>‹#›</a:t>
            </a:fld>
            <a:endParaRPr lang="he-IL" altLang="en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lvl1pPr algn="r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2pPr>
      <a:lvl3pPr algn="r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3pPr>
      <a:lvl4pPr algn="r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4pPr>
      <a:lvl5pPr algn="r" rtl="1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5pPr>
      <a:lvl6pPr marL="457200" algn="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6pPr>
      <a:lvl7pPr marL="914400" algn="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7pPr>
      <a:lvl8pPr marL="1371600" algn="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8pPr>
      <a:lvl9pPr marL="1828800" algn="r" rtl="1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cs typeface="Times New Roman" panose="02020603050405020304" pitchFamily="18" charset="0"/>
        </a:defRPr>
      </a:lvl9pPr>
    </p:titleStyle>
    <p:bodyStyle>
      <a:lvl1pPr marL="228600" indent="-228600" algn="r" rtl="1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7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6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ture.com/articles/s41586-021-04046-5" TargetMode="External"/><Relationship Id="rId4" Type="http://schemas.openxmlformats.org/officeDocument/2006/relationships/image" Target="../media/image1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33.png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5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5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76.png"/><Relationship Id="rId5" Type="http://schemas.openxmlformats.org/officeDocument/2006/relationships/image" Target="../media/image37.png"/><Relationship Id="rId10" Type="http://schemas.openxmlformats.org/officeDocument/2006/relationships/image" Target="../media/image75.png"/><Relationship Id="rId4" Type="http://schemas.openxmlformats.org/officeDocument/2006/relationships/image" Target="../media/image36.png"/><Relationship Id="rId9" Type="http://schemas.openxmlformats.org/officeDocument/2006/relationships/image" Target="../media/image3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70.png"/><Relationship Id="rId7" Type="http://schemas.openxmlformats.org/officeDocument/2006/relationships/image" Target="../media/image43.pn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85.png"/><Relationship Id="rId5" Type="http://schemas.openxmlformats.org/officeDocument/2006/relationships/image" Target="../media/image28.png"/><Relationship Id="rId10" Type="http://schemas.openxmlformats.org/officeDocument/2006/relationships/image" Target="../media/image84.png"/><Relationship Id="rId4" Type="http://schemas.openxmlformats.org/officeDocument/2006/relationships/image" Target="../media/image27.png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95.png"/><Relationship Id="rId7" Type="http://schemas.openxmlformats.org/officeDocument/2006/relationships/image" Target="../media/image17.pn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49.png"/><Relationship Id="rId5" Type="http://schemas.openxmlformats.org/officeDocument/2006/relationships/image" Target="../media/image450.png"/><Relationship Id="rId10" Type="http://schemas.openxmlformats.org/officeDocument/2006/relationships/image" Target="../media/image48.png"/><Relationship Id="rId9" Type="http://schemas.openxmlformats.org/officeDocument/2006/relationships/image" Target="../media/image47.png"/><Relationship Id="rId1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86-021-04046-5" TargetMode="Externa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bubble with text&#10;&#10;AI-generated content may be incorrect.">
            <a:extLst>
              <a:ext uri="{FF2B5EF4-FFF2-40B4-BE49-F238E27FC236}">
                <a16:creationId xmlns:a16="http://schemas.microsoft.com/office/drawing/2014/main" id="{4AE20EDE-8B5C-5A87-7A35-0ECA3A5FD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43" y="-25833"/>
            <a:ext cx="12267443" cy="69056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7914BD-819D-B82F-8B4B-F85F3FCBF884}"/>
              </a:ext>
            </a:extLst>
          </p:cNvPr>
          <p:cNvSpPr/>
          <p:nvPr/>
        </p:nvSpPr>
        <p:spPr>
          <a:xfrm>
            <a:off x="50800" y="-25833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100000">
                <a:srgbClr val="000000">
                  <a:alpha val="7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07701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5674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Brittany Cohen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4B5F415-7490-4054-85B4-10F7AE6D338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533399" y="1566115"/>
                <a:ext cx="11125200" cy="2387600"/>
              </a:xfrm>
            </p:spPr>
            <p:txBody>
              <a:bodyPr>
                <a:normAutofit/>
              </a:bodyPr>
              <a:lstStyle/>
              <a:p>
                <a:r>
                  <a:rPr lang="en-GB" sz="7200" b="1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7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 Light" panose="020F0302020204030204" pitchFamily="34" charset="0"/>
                            <a:cs typeface="Calibri Light" panose="020F0302020204030204" pitchFamily="34" charset="0"/>
                          </a:rPr>
                        </m:ctrlPr>
                      </m:sSupPr>
                      <m:e>
                        <m:r>
                          <a:rPr lang="en-US" sz="7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 Light" panose="020F0302020204030204" pitchFamily="34" charset="0"/>
                            <a:cs typeface="Calibri Light" panose="020F0302020204030204" pitchFamily="34" charset="0"/>
                          </a:rPr>
                          <m:t>𝝅</m:t>
                        </m:r>
                      </m:e>
                      <m:sup>
                        <m:r>
                          <a:rPr lang="en-US" sz="7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libri Light" panose="020F0302020204030204" pitchFamily="34" charset="0"/>
                            <a:cs typeface="Calibri Light" panose="020F03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7200" b="1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Production Cross Section</a:t>
                </a:r>
                <a:endParaRPr lang="en-US" sz="7200" b="1" dirty="0">
                  <a:solidFill>
                    <a:schemeClr val="bg1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4B5F415-7490-4054-85B4-10F7AE6D33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533399" y="1566115"/>
                <a:ext cx="11125200" cy="2387600"/>
              </a:xfrm>
              <a:blipFill>
                <a:blip r:embed="rId3"/>
                <a:stretch>
                  <a:fillRect t="-765" b="-2091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1607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F9961-7E18-0A01-2DC6-5468F9661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7E52BE79-A6E5-D7B4-0166-D4118751B8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en-IL" dirty="0">
                    <a:ea typeface="SelaAzilOT"/>
                  </a:rPr>
                  <a:t> </a:t>
                </a:r>
                <a:r>
                  <a:rPr lang="en-US" altLang="en-IL" dirty="0">
                    <a:solidFill>
                      <a:srgbClr val="141E52"/>
                    </a:solidFill>
                    <a:ea typeface="SelaAzilOT"/>
                  </a:rPr>
                  <a:t>- Method 2</a:t>
                </a:r>
                <a:endParaRPr lang="en-IL" altLang="en-IL" dirty="0">
                  <a:solidFill>
                    <a:srgbClr val="141E52"/>
                  </a:solidFill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7E52BE79-A6E5-D7B4-0166-D4118751B8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51CB4D5A-48BD-4BAB-C415-6016395762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4" y="1146175"/>
                <a:ext cx="9848626" cy="5094204"/>
              </a:xfrm>
            </p:spPr>
            <p:txBody>
              <a:bodyPr/>
              <a:lstStyle/>
              <a:p>
                <a:r>
                  <a:rPr lang="en-US" altLang="en-IL" sz="3200" dirty="0">
                    <a:cs typeface="Arial" panose="020B0604020202020204" pitchFamily="34" charset="0"/>
                  </a:rPr>
                  <a:t>Improved method – Given that we detect the </a:t>
                </a:r>
                <a:r>
                  <a:rPr lang="en-US" altLang="en-IL" sz="3200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pion</a:t>
                </a:r>
                <a:r>
                  <a:rPr lang="en-US" altLang="en-IL" sz="3200" dirty="0">
                    <a:cs typeface="Arial" panose="020B0604020202020204" pitchFamily="34" charset="0"/>
                  </a:rPr>
                  <a:t> and the </a:t>
                </a:r>
                <a:r>
                  <a:rPr lang="en-US" altLang="en-IL" sz="3200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outgoing electron </a:t>
                </a:r>
                <a:r>
                  <a:rPr lang="en-US" altLang="en-IL" sz="3200" dirty="0">
                    <a:cs typeface="Arial" panose="020B0604020202020204" pitchFamily="34" charset="0"/>
                  </a:rPr>
                  <a:t>kinematics, we can reconstruct the initial energy assuming there is an </a:t>
                </a:r>
                <a:r>
                  <a:rPr lang="en-US" altLang="en-IL" sz="3200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undetected nucleon.</a:t>
                </a:r>
              </a:p>
              <a:p>
                <a:r>
                  <a:rPr lang="en-US" altLang="en-IL" sz="3200" dirty="0">
                    <a:cs typeface="Arial" panose="020B0604020202020204" pitchFamily="34" charset="0"/>
                  </a:rPr>
                  <a:t>Approach used in </a:t>
                </a:r>
                <a:r>
                  <a:rPr lang="en-US" altLang="en-IL" sz="3200" dirty="0" err="1">
                    <a:cs typeface="Arial" panose="020B0604020202020204" pitchFamily="34" charset="0"/>
                  </a:rPr>
                  <a:t>MiniBooNE</a:t>
                </a:r>
                <a:r>
                  <a:rPr lang="en-US" altLang="en-IL" sz="3200" dirty="0">
                    <a:cs typeface="Arial" panose="020B0604020202020204" pitchFamily="34" charset="0"/>
                  </a:rPr>
                  <a:t> (Cherenkov detector):</a:t>
                </a:r>
              </a:p>
              <a:p>
                <a:endParaRPr lang="en-US" altLang="en-IL" sz="3200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  <m:d>
                            <m:d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IL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IL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sSup>
                                        <m:sSupPr>
                                          <m:ctrlPr>
                                            <a:rPr lang="en-IL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fun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sub>
                                  </m:sSub>
                                </m:e>
                              </m:d>
                              <m:func>
                                <m:func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IL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IL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altLang="en-IL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en-IL" sz="3600" dirty="0">
                  <a:cs typeface="Arial" panose="020B0604020202020204" pitchFamily="34" charset="0"/>
                </a:endParaRPr>
              </a:p>
              <a:p>
                <a:endParaRPr lang="en-US" altLang="en-IL" sz="1000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en-IL" sz="36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51CB4D5A-48BD-4BAB-C415-6016395762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4" y="1146175"/>
                <a:ext cx="9848626" cy="5094204"/>
              </a:xfrm>
              <a:blipFill>
                <a:blip r:embed="rId4"/>
                <a:stretch>
                  <a:fillRect l="-1361" t="-2512" r="-2290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5408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FA805-04F8-6DFD-3317-9AE1E715C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3FA22243-AE7B-01F5-0B3D-FA05A04230D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en-IL" dirty="0">
                    <a:ea typeface="SelaAzilOT"/>
                  </a:rPr>
                  <a:t> </a:t>
                </a:r>
                <a:r>
                  <a:rPr lang="en-US" altLang="en-IL" dirty="0">
                    <a:solidFill>
                      <a:srgbClr val="141E52"/>
                    </a:solidFill>
                    <a:ea typeface="SelaAzilOT"/>
                  </a:rPr>
                  <a:t>- Method 2</a:t>
                </a:r>
                <a:endParaRPr lang="en-IL" altLang="en-IL" dirty="0">
                  <a:solidFill>
                    <a:srgbClr val="141E52"/>
                  </a:solidFill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3FA22243-AE7B-01F5-0B3D-FA05A04230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92BC88CF-27A6-1BD7-6C2A-023BB526C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3" y="1146175"/>
            <a:ext cx="10515599" cy="5094204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Can </a:t>
            </a:r>
            <a:r>
              <a:rPr lang="en-US" altLang="en-IL" dirty="0">
                <a:solidFill>
                  <a:schemeClr val="accent2"/>
                </a:solidFill>
                <a:cs typeface="Arial" panose="020B0604020202020204" pitchFamily="34" charset="0"/>
              </a:rPr>
              <a:t>Reconstruct beam </a:t>
            </a:r>
            <a:r>
              <a:rPr lang="en-US" altLang="en-IL" dirty="0">
                <a:cs typeface="Arial" panose="020B0604020202020204" pitchFamily="34" charset="0"/>
              </a:rPr>
              <a:t>energy position</a:t>
            </a:r>
          </a:p>
          <a:p>
            <a:pPr lvl="1"/>
            <a:r>
              <a:rPr lang="en-US" altLang="en-IL" dirty="0">
                <a:cs typeface="Arial" panose="020B0604020202020204" pitchFamily="34" charset="0"/>
              </a:rPr>
              <a:t>Tails due to additional particles under thresholds.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Shapes of MC and data plots are similar at 1GeV.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Tail grows with energy due to multiple-pion production at higher E</a:t>
            </a:r>
          </a:p>
          <a:p>
            <a:endParaRPr lang="en-US" altLang="en-IL" sz="9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IL" sz="3200" dirty="0"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313BBB-846F-B785-CA01-CBCD321468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1994"/>
          <a:stretch/>
        </p:blipFill>
        <p:spPr>
          <a:xfrm>
            <a:off x="15710" y="3497580"/>
            <a:ext cx="12201439" cy="28309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81E5A8-E840-2F37-0D67-3805655B8A13}"/>
              </a:ext>
            </a:extLst>
          </p:cNvPr>
          <p:cNvSpPr txBox="1"/>
          <p:nvPr/>
        </p:nvSpPr>
        <p:spPr>
          <a:xfrm>
            <a:off x="2273929" y="3886444"/>
            <a:ext cx="2625084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dirty="0"/>
              <a:t>GEM21_11a</a:t>
            </a:r>
            <a:br>
              <a:rPr lang="en-GB" dirty="0"/>
            </a:br>
            <a:r>
              <a:rPr lang="en-GB" dirty="0">
                <a:solidFill>
                  <a:srgbClr val="00B050"/>
                </a:solidFill>
              </a:rPr>
              <a:t>QEL</a:t>
            </a:r>
          </a:p>
          <a:p>
            <a:r>
              <a:rPr lang="en-GB" dirty="0">
                <a:solidFill>
                  <a:srgbClr val="FF0000"/>
                </a:solidFill>
              </a:rPr>
              <a:t>Delta</a:t>
            </a:r>
          </a:p>
          <a:p>
            <a:r>
              <a:rPr lang="en-GB" dirty="0">
                <a:solidFill>
                  <a:srgbClr val="FF40FF"/>
                </a:solidFill>
              </a:rPr>
              <a:t>Other 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0F061D-8196-E3DD-65EE-3C2670A46375}"/>
              </a:ext>
            </a:extLst>
          </p:cNvPr>
          <p:cNvSpPr txBox="1"/>
          <p:nvPr/>
        </p:nvSpPr>
        <p:spPr>
          <a:xfrm>
            <a:off x="4986540" y="3886444"/>
            <a:ext cx="62954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MEC</a:t>
            </a:r>
          </a:p>
          <a:p>
            <a:r>
              <a:rPr lang="en-GB" dirty="0">
                <a:solidFill>
                  <a:srgbClr val="00B0F0"/>
                </a:solidFill>
              </a:rPr>
              <a:t>SIS</a:t>
            </a:r>
          </a:p>
          <a:p>
            <a:r>
              <a:rPr lang="en-GB" dirty="0">
                <a:solidFill>
                  <a:srgbClr val="0432FF"/>
                </a:solidFill>
              </a:rPr>
              <a:t>DIS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B593C9-CF92-7A1F-253F-3518471455C0}"/>
              </a:ext>
            </a:extLst>
          </p:cNvPr>
          <p:cNvSpPr txBox="1"/>
          <p:nvPr/>
        </p:nvSpPr>
        <p:spPr>
          <a:xfrm>
            <a:off x="6732688" y="3797953"/>
            <a:ext cx="721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NoFSI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284972-BF54-A72B-8D25-D2DC00F70876}"/>
              </a:ext>
            </a:extLst>
          </p:cNvPr>
          <p:cNvCxnSpPr>
            <a:cxnSpLocks/>
          </p:cNvCxnSpPr>
          <p:nvPr/>
        </p:nvCxnSpPr>
        <p:spPr>
          <a:xfrm flipV="1">
            <a:off x="2114754" y="3797953"/>
            <a:ext cx="0" cy="2049563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947EEB-06AE-0E60-66B3-96B4A581F02F}"/>
              </a:ext>
            </a:extLst>
          </p:cNvPr>
          <p:cNvCxnSpPr>
            <a:cxnSpLocks/>
          </p:cNvCxnSpPr>
          <p:nvPr/>
        </p:nvCxnSpPr>
        <p:spPr>
          <a:xfrm flipV="1">
            <a:off x="6700171" y="3784992"/>
            <a:ext cx="0" cy="2049563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4DE8EE-240E-169C-4E3E-9A98FBC9B735}"/>
              </a:ext>
            </a:extLst>
          </p:cNvPr>
          <p:cNvCxnSpPr>
            <a:cxnSpLocks/>
          </p:cNvCxnSpPr>
          <p:nvPr/>
        </p:nvCxnSpPr>
        <p:spPr>
          <a:xfrm flipV="1">
            <a:off x="10964586" y="3797953"/>
            <a:ext cx="0" cy="2049563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CDCC55D-29CF-063B-99E9-BAD78823AD48}"/>
              </a:ext>
            </a:extLst>
          </p:cNvPr>
          <p:cNvSpPr txBox="1"/>
          <p:nvPr/>
        </p:nvSpPr>
        <p:spPr>
          <a:xfrm rot="-2700000">
            <a:off x="1264052" y="4591762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657BDE-EFDC-F8AC-060C-FD720AB1485A}"/>
              </a:ext>
            </a:extLst>
          </p:cNvPr>
          <p:cNvSpPr txBox="1"/>
          <p:nvPr/>
        </p:nvSpPr>
        <p:spPr>
          <a:xfrm rot="-2700000">
            <a:off x="5521067" y="4530346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B3ACF-E80A-F3C8-1C66-A5574DB4B523}"/>
              </a:ext>
            </a:extLst>
          </p:cNvPr>
          <p:cNvSpPr txBox="1"/>
          <p:nvPr/>
        </p:nvSpPr>
        <p:spPr>
          <a:xfrm rot="-2700000">
            <a:off x="9544008" y="4623470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910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6BEB4-E0A5-7764-D68E-DB7177070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A81614F-745B-0E42-828A-F0E9BF1F6ED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r>
                      <a:rPr lang="en-US" altLang="en-IL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𝑾</m:t>
                    </m:r>
                  </m:oMath>
                </a14:m>
                <a:endParaRPr lang="en-IL" altLang="en-IL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448133B6-64A7-4CC4-9B60-38115B89B4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055" y="1146175"/>
                <a:ext cx="10828800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We want to understand the impact of imperfect energy reconstruction on W.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We calculated the reconstructed W: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b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𝜇</m:t>
                        </m:r>
                      </m:sup>
                    </m:sSubSup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- assume at rest)</a:t>
                </a:r>
              </a:p>
              <a:p>
                <a:endParaRPr lang="en-US" altLang="en-IL" sz="100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𝑟𝑒𝑐</m:t>
                          </m:r>
                        </m:sub>
                      </m:sSub>
                      <m:r>
                        <a:rPr lang="en-US" altLang="en-IL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𝑟𝑒𝑐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</m:e>
                      </m:d>
                      <m:r>
                        <a:rPr lang="en-US" altLang="en-IL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𝑒</m:t>
                                  </m:r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𝑟𝑒𝑐</m:t>
                                  </m:r>
                                </m:sub>
                                <m:sup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p>
                              </m:sSub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altLang="en-IL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  </m:t>
                      </m:r>
                      <m:sSub>
                        <m:sSubPr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𝑒</m:t>
                          </m:r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𝑟𝑒𝑐</m:t>
                          </m:r>
                        </m:sub>
                      </m:sSub>
                      <m:r>
                        <a:rPr lang="en-US" altLang="en-IL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en-IL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en-IL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en-IL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IL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en-IL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𝑒</m:t>
                                    </m:r>
                                    <m:r>
                                      <a:rPr lang="en-US" altLang="en-IL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,</m:t>
                                    </m:r>
                                    <m:r>
                                      <a:rPr lang="en-US" altLang="en-IL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𝑟𝑒𝑐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𝑊</m:t>
                          </m:r>
                        </m:e>
                        <m:sub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𝑡𝑟𝑢𝑒</m:t>
                          </m:r>
                        </m:sub>
                      </m:sSub>
                      <m:r>
                        <a:rPr lang="en-US" altLang="en-IL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𝑡𝑟𝑢𝑒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</m:e>
                      </m:d>
                      <m:r>
                        <a:rPr lang="en-US" altLang="en-IL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𝜇</m:t>
                              </m:r>
                            </m:sup>
                          </m:sSubSup>
                          <m:r>
                            <a:rPr lang="en-US" altLang="en-IL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𝑒</m:t>
                                  </m:r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,</m:t>
                                  </m:r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𝑡𝑟𝑢𝑒</m:t>
                                  </m:r>
                                </m:sub>
                                <m:sup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p>
                              </m:sSubSup>
                              <m:r>
                                <a:rPr lang="en-US" altLang="en-IL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𝑝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altLang="en-IL" b="0" i="1" smtClean="0"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en-IL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𝜇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altLang="en-IL" b="0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en-US" altLang="en-IL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en-IL" sz="1400" dirty="0">
                  <a:cs typeface="Arial" panose="020B0604020202020204" pitchFamily="34" charset="0"/>
                </a:endParaRPr>
              </a:p>
              <a:p>
                <a:r>
                  <a:rPr lang="en-US" altLang="en-IL" b="1" dirty="0">
                    <a:cs typeface="Arial" panose="020B0604020202020204" pitchFamily="34" charset="0"/>
                  </a:rPr>
                  <a:t>We focus on the second method as it is the only one which can reconstruct the beam position.</a:t>
                </a:r>
              </a:p>
              <a:p>
                <a:r>
                  <a:rPr lang="en-US" altLang="en-IL" b="1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By comparing </a:t>
                </a:r>
                <a:r>
                  <a:rPr lang="en-US" altLang="en-IL" b="1" dirty="0" err="1">
                    <a:solidFill>
                      <a:schemeClr val="accent2"/>
                    </a:solidFill>
                    <a:cs typeface="Arial" panose="020B0604020202020204" pitchFamily="34" charset="0"/>
                  </a:rPr>
                  <a:t>W</a:t>
                </a:r>
                <a:r>
                  <a:rPr lang="en-US" altLang="en-IL" b="1" baseline="-25000" dirty="0" err="1">
                    <a:solidFill>
                      <a:schemeClr val="accent2"/>
                    </a:solidFill>
                    <a:cs typeface="Arial" panose="020B0604020202020204" pitchFamily="34" charset="0"/>
                  </a:rPr>
                  <a:t>rec</a:t>
                </a:r>
                <a:r>
                  <a:rPr lang="en-US" altLang="en-IL" b="1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 and </a:t>
                </a:r>
                <a:r>
                  <a:rPr lang="en-US" altLang="en-IL" b="1" dirty="0" err="1">
                    <a:solidFill>
                      <a:schemeClr val="accent2"/>
                    </a:solidFill>
                    <a:cs typeface="Arial" panose="020B0604020202020204" pitchFamily="34" charset="0"/>
                  </a:rPr>
                  <a:t>W</a:t>
                </a:r>
                <a:r>
                  <a:rPr lang="en-US" altLang="en-IL" b="1" baseline="-25000" dirty="0" err="1">
                    <a:solidFill>
                      <a:schemeClr val="accent2"/>
                    </a:solidFill>
                    <a:cs typeface="Arial" panose="020B0604020202020204" pitchFamily="34" charset="0"/>
                  </a:rPr>
                  <a:t>true</a:t>
                </a:r>
                <a:r>
                  <a:rPr lang="en-US" altLang="en-IL" b="1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, we can estimate the real bias in this reconstructed observable.</a:t>
                </a:r>
              </a:p>
            </p:txBody>
          </p:sp>
        </mc:Choice>
        <mc:Fallback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448133B6-64A7-4CC4-9B60-38115B89B4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055" y="1146175"/>
                <a:ext cx="10828800" cy="4565650"/>
              </a:xfrm>
              <a:blipFill>
                <a:blip r:embed="rId4"/>
                <a:stretch>
                  <a:fillRect l="-957" t="-2136" b="-21095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7442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7FFAA-AED8-596A-3D76-0AC1C0BC8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E88B0BF5-ECF1-863E-6E9F-8393271C45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r>
                      <a:rPr lang="en-US" altLang="en-IL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𝑾</m:t>
                    </m:r>
                  </m:oMath>
                </a14:m>
                <a:endParaRPr lang="en-IL" altLang="en-IL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4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5E059249-590C-9045-3E8D-A278AD6F1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4" y="1146175"/>
            <a:ext cx="10515600" cy="5123996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Normalization is off for the different energies.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Shape differences exist, but less significant.</a:t>
            </a: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  <a:p>
            <a:r>
              <a:rPr lang="en-US" altLang="en-IL" dirty="0">
                <a:cs typeface="Arial" panose="020B0604020202020204" pitchFamily="34" charset="0"/>
              </a:rPr>
              <a:t>How much does it differ from the actual distribution?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36FC41-F153-56F7-474E-C0F40EB76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71738"/>
            <a:ext cx="12192000" cy="29646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203B7B-85F4-CFC0-CE06-4996862D3420}"/>
              </a:ext>
            </a:extLst>
          </p:cNvPr>
          <p:cNvSpPr txBox="1"/>
          <p:nvPr/>
        </p:nvSpPr>
        <p:spPr>
          <a:xfrm>
            <a:off x="2218488" y="2956532"/>
            <a:ext cx="2625084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dirty="0"/>
              <a:t>GEM21_11a</a:t>
            </a:r>
            <a:br>
              <a:rPr lang="en-GB" dirty="0"/>
            </a:br>
            <a:r>
              <a:rPr lang="en-GB" dirty="0">
                <a:solidFill>
                  <a:srgbClr val="00B050"/>
                </a:solidFill>
              </a:rPr>
              <a:t>QEL</a:t>
            </a:r>
          </a:p>
          <a:p>
            <a:r>
              <a:rPr lang="en-GB" dirty="0">
                <a:solidFill>
                  <a:srgbClr val="FF0000"/>
                </a:solidFill>
              </a:rPr>
              <a:t>Delta</a:t>
            </a:r>
          </a:p>
          <a:p>
            <a:r>
              <a:rPr lang="en-GB" dirty="0">
                <a:solidFill>
                  <a:srgbClr val="FF40FF"/>
                </a:solidFill>
              </a:rPr>
              <a:t>Other 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31400F-E865-2F30-FD07-4C7B721C4A61}"/>
              </a:ext>
            </a:extLst>
          </p:cNvPr>
          <p:cNvSpPr txBox="1"/>
          <p:nvPr/>
        </p:nvSpPr>
        <p:spPr>
          <a:xfrm>
            <a:off x="6866269" y="2956532"/>
            <a:ext cx="62954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MEC</a:t>
            </a:r>
          </a:p>
          <a:p>
            <a:r>
              <a:rPr lang="en-GB" dirty="0">
                <a:solidFill>
                  <a:srgbClr val="00B0F0"/>
                </a:solidFill>
              </a:rPr>
              <a:t>SIS</a:t>
            </a:r>
          </a:p>
          <a:p>
            <a:r>
              <a:rPr lang="en-GB" dirty="0">
                <a:solidFill>
                  <a:srgbClr val="0432FF"/>
                </a:solidFill>
              </a:rPr>
              <a:t>DIS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96F97C-EC6E-29ED-ABDF-25833BFCA9B2}"/>
              </a:ext>
            </a:extLst>
          </p:cNvPr>
          <p:cNvSpPr txBox="1"/>
          <p:nvPr/>
        </p:nvSpPr>
        <p:spPr>
          <a:xfrm rot="-2700000">
            <a:off x="1147437" y="3599192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34716F-715F-9D04-C061-02958DAC36CC}"/>
              </a:ext>
            </a:extLst>
          </p:cNvPr>
          <p:cNvSpPr txBox="1"/>
          <p:nvPr/>
        </p:nvSpPr>
        <p:spPr>
          <a:xfrm rot="-2700000">
            <a:off x="5355024" y="3587475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611453-5806-F897-0FFC-5DC1E85D9DB2}"/>
              </a:ext>
            </a:extLst>
          </p:cNvPr>
          <p:cNvSpPr txBox="1"/>
          <p:nvPr/>
        </p:nvSpPr>
        <p:spPr>
          <a:xfrm rot="-2700000">
            <a:off x="9591961" y="3660083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18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77138-EC98-7B42-FD65-CDDFC3D3D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AC4EE89B-CCC6-ABE4-DADD-3588A72A94E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r>
                      <a:rPr lang="en-US" altLang="en-IL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𝑾</m:t>
                    </m:r>
                  </m:oMath>
                </a14:m>
                <a:endParaRPr lang="en-IL" altLang="en-IL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1A71B41A-C9D0-5210-260F-84B044AE3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054" y="925033"/>
            <a:ext cx="8476531" cy="4565650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We applied cuts on energy reconstruction accuracy.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We compared the reconstructed W to W calculated using the known beam energy for both MC simulation data and CLAS6 data.</a:t>
            </a:r>
          </a:p>
          <a:p>
            <a:r>
              <a:rPr lang="en-US" altLang="en-IL" dirty="0">
                <a:solidFill>
                  <a:schemeClr val="tx1"/>
                </a:solidFill>
                <a:cs typeface="Arial" panose="020B0604020202020204" pitchFamily="34" charset="0"/>
              </a:rPr>
              <a:t>We only show the 4GeV case</a:t>
            </a:r>
            <a:r>
              <a:rPr lang="en-US" altLang="en-IL" dirty="0">
                <a:cs typeface="Arial" panose="020B0604020202020204" pitchFamily="34" charset="0"/>
              </a:rPr>
              <a:t>.</a:t>
            </a:r>
            <a:endParaRPr lang="en-US" altLang="en-IL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/>
            <a:endParaRPr lang="en-US" altLang="en-IL" dirty="0"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B71F68-704C-C7C3-D507-CE9129318926}"/>
              </a:ext>
            </a:extLst>
          </p:cNvPr>
          <p:cNvGrpSpPr/>
          <p:nvPr/>
        </p:nvGrpSpPr>
        <p:grpSpPr>
          <a:xfrm>
            <a:off x="8492646" y="174497"/>
            <a:ext cx="3625806" cy="2638941"/>
            <a:chOff x="6095999" y="1549694"/>
            <a:chExt cx="6022453" cy="438327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8DEDF50-F1CC-F290-21FF-C64F7740A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8122" b="51994"/>
            <a:stretch/>
          </p:blipFill>
          <p:spPr>
            <a:xfrm>
              <a:off x="6095999" y="1549694"/>
              <a:ext cx="6022453" cy="4383273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4E71C1-5824-C4B0-27C7-99C34EEB6DF9}"/>
                </a:ext>
              </a:extLst>
            </p:cNvPr>
            <p:cNvSpPr/>
            <p:nvPr/>
          </p:nvSpPr>
          <p:spPr>
            <a:xfrm>
              <a:off x="9536598" y="1932855"/>
              <a:ext cx="1169583" cy="3253562"/>
            </a:xfrm>
            <a:prstGeom prst="rect">
              <a:avLst/>
            </a:prstGeom>
            <a:solidFill>
              <a:schemeClr val="accent2">
                <a:alpha val="23752"/>
              </a:schemeClr>
            </a:solidFill>
            <a:ln>
              <a:solidFill>
                <a:schemeClr val="accent1">
                  <a:shade val="15000"/>
                  <a:alpha val="2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4FDE11-0C79-4215-0C29-3FF071667A1B}"/>
                </a:ext>
              </a:extLst>
            </p:cNvPr>
            <p:cNvSpPr/>
            <p:nvPr/>
          </p:nvSpPr>
          <p:spPr>
            <a:xfrm>
              <a:off x="9888277" y="1956391"/>
              <a:ext cx="446568" cy="3253562"/>
            </a:xfrm>
            <a:prstGeom prst="rect">
              <a:avLst/>
            </a:prstGeom>
            <a:solidFill>
              <a:srgbClr val="00B050">
                <a:alpha val="29110"/>
              </a:srgbClr>
            </a:solidFill>
            <a:ln>
              <a:solidFill>
                <a:schemeClr val="accent1">
                  <a:shade val="15000"/>
                  <a:alpha val="2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62B0DE-640C-DDF4-BCCE-F51438D0FD93}"/>
                </a:ext>
              </a:extLst>
            </p:cNvPr>
            <p:cNvSpPr/>
            <p:nvPr/>
          </p:nvSpPr>
          <p:spPr>
            <a:xfrm>
              <a:off x="7168199" y="1932855"/>
              <a:ext cx="2348742" cy="3253562"/>
            </a:xfrm>
            <a:prstGeom prst="rect">
              <a:avLst/>
            </a:prstGeom>
            <a:solidFill>
              <a:srgbClr val="0432FF">
                <a:alpha val="23752"/>
              </a:srgbClr>
            </a:solidFill>
            <a:ln>
              <a:solidFill>
                <a:schemeClr val="accent1">
                  <a:shade val="15000"/>
                  <a:alpha val="2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18ACA3-9968-2D90-274F-55C6D8ACC32E}"/>
                </a:ext>
              </a:extLst>
            </p:cNvPr>
            <p:cNvSpPr/>
            <p:nvPr/>
          </p:nvSpPr>
          <p:spPr>
            <a:xfrm>
              <a:off x="10729054" y="1956391"/>
              <a:ext cx="1169583" cy="3253562"/>
            </a:xfrm>
            <a:prstGeom prst="rect">
              <a:avLst/>
            </a:prstGeom>
            <a:solidFill>
              <a:srgbClr val="FF40FF">
                <a:alpha val="23752"/>
              </a:srgbClr>
            </a:solidFill>
            <a:ln>
              <a:solidFill>
                <a:schemeClr val="accent1">
                  <a:shade val="15000"/>
                  <a:alpha val="2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20E1BA1-0F95-6EFC-151B-6F298CC06126}"/>
              </a:ext>
            </a:extLst>
          </p:cNvPr>
          <p:cNvSpPr txBox="1"/>
          <p:nvPr/>
        </p:nvSpPr>
        <p:spPr>
          <a:xfrm rot="-2700000">
            <a:off x="9631945" y="1201579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BA9A98D-FAB7-BE5D-CC97-062C2D293A51}"/>
              </a:ext>
            </a:extLst>
          </p:cNvPr>
          <p:cNvGrpSpPr/>
          <p:nvPr/>
        </p:nvGrpSpPr>
        <p:grpSpPr>
          <a:xfrm>
            <a:off x="3210916" y="3449480"/>
            <a:ext cx="8538252" cy="2797864"/>
            <a:chOff x="355259" y="1581812"/>
            <a:chExt cx="11734800" cy="384532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BE14CDA-9A60-B796-5145-5117DE76356C}"/>
                </a:ext>
              </a:extLst>
            </p:cNvPr>
            <p:cNvGrpSpPr/>
            <p:nvPr/>
          </p:nvGrpSpPr>
          <p:grpSpPr>
            <a:xfrm>
              <a:off x="355259" y="1581812"/>
              <a:ext cx="11734800" cy="3845327"/>
              <a:chOff x="0" y="1378507"/>
              <a:chExt cx="12750019" cy="417800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E7156962-6BD7-4DAE-19EA-A3DAA4F4ED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-2043" t="55360" r="95348"/>
              <a:stretch/>
            </p:blipFill>
            <p:spPr>
              <a:xfrm>
                <a:off x="5405966" y="2064076"/>
                <a:ext cx="719569" cy="3030366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A53EC8F-4F23-B363-3EFB-5359D76E4A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95348" b="57438"/>
              <a:stretch/>
            </p:blipFill>
            <p:spPr>
              <a:xfrm>
                <a:off x="0" y="2048529"/>
                <a:ext cx="385993" cy="2718823"/>
              </a:xfrm>
              <a:prstGeom prst="rect">
                <a:avLst/>
              </a:prstGeom>
            </p:spPr>
          </p:pic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2AE57B0-0150-E1AD-0E5F-E457B0DF53F4}"/>
                  </a:ext>
                </a:extLst>
              </p:cNvPr>
              <p:cNvGrpSpPr/>
              <p:nvPr/>
            </p:nvGrpSpPr>
            <p:grpSpPr>
              <a:xfrm>
                <a:off x="414024" y="1378507"/>
                <a:ext cx="12335995" cy="4178000"/>
                <a:chOff x="414024" y="1378507"/>
                <a:chExt cx="12335995" cy="4178000"/>
              </a:xfrm>
            </p:grpSpPr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0DEF26A8-AD76-FA21-47C0-1C4AF5736313}"/>
                    </a:ext>
                  </a:extLst>
                </p:cNvPr>
                <p:cNvGrpSpPr/>
                <p:nvPr/>
              </p:nvGrpSpPr>
              <p:grpSpPr>
                <a:xfrm>
                  <a:off x="414024" y="1561841"/>
                  <a:ext cx="10674886" cy="3994666"/>
                  <a:chOff x="414024" y="1561841"/>
                  <a:chExt cx="10674886" cy="3994666"/>
                </a:xfrm>
              </p:grpSpPr>
              <p:pic>
                <p:nvPicPr>
                  <p:cNvPr id="38" name="Picture 37">
                    <a:extLst>
                      <a:ext uri="{FF2B5EF4-FFF2-40B4-BE49-F238E27FC236}">
                        <a16:creationId xmlns:a16="http://schemas.microsoft.com/office/drawing/2014/main" id="{1B9F03C9-E681-B4AB-43E8-3FB6C81A25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rcRect l="52176" b="50275"/>
                  <a:stretch/>
                </p:blipFill>
                <p:spPr>
                  <a:xfrm>
                    <a:off x="414024" y="1583106"/>
                    <a:ext cx="4963372" cy="3973401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F708E62B-B276-B7D1-22A3-6DFA344387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rcRect l="52176" t="50275"/>
                  <a:stretch/>
                </p:blipFill>
                <p:spPr>
                  <a:xfrm>
                    <a:off x="6125535" y="1561841"/>
                    <a:ext cx="4963375" cy="3973402"/>
                  </a:xfrm>
                  <a:prstGeom prst="rect">
                    <a:avLst/>
                  </a:prstGeom>
                </p:spPr>
              </p:pic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0308A49C-F8C8-BB47-AC69-AA7BFD206235}"/>
                      </a:ext>
                    </a:extLst>
                  </p:cNvPr>
                  <p:cNvSpPr txBox="1"/>
                  <p:nvPr/>
                </p:nvSpPr>
                <p:spPr>
                  <a:xfrm>
                    <a:off x="961006" y="2100829"/>
                    <a:ext cx="2625084" cy="1478411"/>
                  </a:xfrm>
                  <a:prstGeom prst="rect">
                    <a:avLst/>
                  </a:prstGeom>
                  <a:noFill/>
                </p:spPr>
                <p:txBody>
                  <a:bodyPr wrap="square" numCol="1" rtlCol="0">
                    <a:spAutoFit/>
                  </a:bodyPr>
                  <a:lstStyle/>
                  <a:p>
                    <a:r>
                      <a:rPr lang="en-GB" sz="1200" dirty="0"/>
                      <a:t>GEM21_11a</a:t>
                    </a:r>
                    <a:br>
                      <a:rPr lang="en-GB" sz="1200" dirty="0"/>
                    </a:br>
                    <a:r>
                      <a:rPr lang="en-GB" sz="1200" dirty="0">
                        <a:solidFill>
                          <a:srgbClr val="00B050"/>
                        </a:solidFill>
                      </a:rPr>
                      <a:t>QEL</a:t>
                    </a:r>
                  </a:p>
                  <a:p>
                    <a:r>
                      <a:rPr lang="en-GB" sz="1200" dirty="0">
                        <a:solidFill>
                          <a:srgbClr val="FF0000"/>
                        </a:solidFill>
                      </a:rPr>
                      <a:t>Delta</a:t>
                    </a:r>
                  </a:p>
                  <a:p>
                    <a:r>
                      <a:rPr lang="en-GB" sz="1200" dirty="0">
                        <a:solidFill>
                          <a:srgbClr val="FF40FF"/>
                        </a:solidFill>
                      </a:rPr>
                      <a:t>Other RES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7AFC2DA3-86EF-9B6C-AEC0-99404DCED0B3}"/>
                      </a:ext>
                    </a:extLst>
                  </p:cNvPr>
                  <p:cNvSpPr txBox="1"/>
                  <p:nvPr/>
                </p:nvSpPr>
                <p:spPr>
                  <a:xfrm>
                    <a:off x="4036681" y="2100829"/>
                    <a:ext cx="6295497" cy="114987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200" dirty="0">
                        <a:solidFill>
                          <a:srgbClr val="FFC000"/>
                        </a:solidFill>
                      </a:rPr>
                      <a:t>MEC</a:t>
                    </a:r>
                  </a:p>
                  <a:p>
                    <a:r>
                      <a:rPr lang="en-GB" sz="1200" dirty="0">
                        <a:solidFill>
                          <a:srgbClr val="00B0F0"/>
                        </a:solidFill>
                      </a:rPr>
                      <a:t>SIS</a:t>
                    </a:r>
                  </a:p>
                  <a:p>
                    <a:r>
                      <a:rPr lang="en-GB" sz="1200" dirty="0">
                        <a:solidFill>
                          <a:srgbClr val="0432FF"/>
                        </a:solidFill>
                      </a:rPr>
                      <a:t>DIS</a:t>
                    </a: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8D13380C-5B9D-D8CD-3E28-32A9C9263E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21059" y="1378507"/>
                      <a:ext cx="4963372" cy="54756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dirty="0"/>
                        <a:t>Carbon </a:t>
                      </a:r>
                      <a14:m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𝐺𝑒𝑉</m:t>
                          </m:r>
                        </m:oMath>
                      </a14:m>
                      <a:endParaRPr lang="en-IL" sz="1400" dirty="0"/>
                    </a:p>
                  </p:txBody>
                </p:sp>
              </mc:Choice>
              <mc:Fallback xmlns="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8D13380C-5B9D-D8CD-3E28-32A9C9263E5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21059" y="1378507"/>
                      <a:ext cx="4963372" cy="547560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550" t="-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2B3AEF4A-7B57-6AC2-AB8B-90FEA6E8A66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86647" y="1406850"/>
                      <a:ext cx="4963372" cy="54756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400" dirty="0"/>
                        <a:t>Carbon </a:t>
                      </a:r>
                      <a14:m>
                        <m:oMath xmlns:m="http://schemas.openxmlformats.org/officeDocument/2006/math"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𝐺𝑒𝑉</m:t>
                          </m:r>
                        </m:oMath>
                      </a14:m>
                      <a:endParaRPr lang="en-IL" sz="1400" dirty="0"/>
                    </a:p>
                  </p:txBody>
                </p:sp>
              </mc:Choice>
              <mc:Fallback xmlns=""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2B3AEF4A-7B57-6AC2-AB8B-90FEA6E8A66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86647" y="1406850"/>
                      <a:ext cx="4963372" cy="547560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550" t="-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L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E43E570-3D9B-DBB8-B9D9-421538C891C4}"/>
                </a:ext>
              </a:extLst>
            </p:cNvPr>
            <p:cNvSpPr txBox="1"/>
            <p:nvPr/>
          </p:nvSpPr>
          <p:spPr>
            <a:xfrm rot="18900000">
              <a:off x="3440596" y="3438904"/>
              <a:ext cx="2103380" cy="549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1309F36-D56E-DD64-3803-05A82E37C005}"/>
              </a:ext>
            </a:extLst>
          </p:cNvPr>
          <p:cNvSpPr txBox="1"/>
          <p:nvPr/>
        </p:nvSpPr>
        <p:spPr>
          <a:xfrm rot="18900000">
            <a:off x="9208460" y="4901252"/>
            <a:ext cx="1530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2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02F24D-23D9-CB05-58FB-B00D06601D86}"/>
              </a:ext>
            </a:extLst>
          </p:cNvPr>
          <p:cNvSpPr txBox="1"/>
          <p:nvPr/>
        </p:nvSpPr>
        <p:spPr>
          <a:xfrm>
            <a:off x="784621" y="3526227"/>
            <a:ext cx="33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5% Accuracy:</a:t>
            </a:r>
            <a:endParaRPr lang="en-IL" sz="2000" b="1" dirty="0">
              <a:solidFill>
                <a:schemeClr val="accent2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CB99851-DD8B-8D99-D0C3-38C43511E657}"/>
              </a:ext>
            </a:extLst>
          </p:cNvPr>
          <p:cNvGrpSpPr/>
          <p:nvPr/>
        </p:nvGrpSpPr>
        <p:grpSpPr>
          <a:xfrm>
            <a:off x="314001" y="3930620"/>
            <a:ext cx="2344105" cy="1939480"/>
            <a:chOff x="-955746" y="4872348"/>
            <a:chExt cx="2344105" cy="193948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E81C391-B8DD-99A7-ACE4-033D875226EA}"/>
                </a:ext>
              </a:extLst>
            </p:cNvPr>
            <p:cNvGrpSpPr/>
            <p:nvPr/>
          </p:nvGrpSpPr>
          <p:grpSpPr>
            <a:xfrm>
              <a:off x="-955746" y="4872348"/>
              <a:ext cx="2221059" cy="1939480"/>
              <a:chOff x="6095999" y="1549694"/>
              <a:chExt cx="6022453" cy="4383273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3FEB08A2-F52E-BA88-9612-8A6FA821D3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68122" b="51994"/>
              <a:stretch/>
            </p:blipFill>
            <p:spPr>
              <a:xfrm>
                <a:off x="6095999" y="1549694"/>
                <a:ext cx="6022453" cy="4383273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FC501D5-EE9D-5195-1318-85A8D0C20737}"/>
                  </a:ext>
                </a:extLst>
              </p:cNvPr>
              <p:cNvSpPr/>
              <p:nvPr/>
            </p:nvSpPr>
            <p:spPr>
              <a:xfrm>
                <a:off x="9888277" y="1956391"/>
                <a:ext cx="446568" cy="3253562"/>
              </a:xfrm>
              <a:prstGeom prst="rect">
                <a:avLst/>
              </a:prstGeom>
              <a:solidFill>
                <a:srgbClr val="00B050">
                  <a:alpha val="29110"/>
                </a:srgbClr>
              </a:solidFill>
              <a:ln>
                <a:solidFill>
                  <a:schemeClr val="accent1">
                    <a:shade val="15000"/>
                    <a:alpha val="23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6D0E427-8B2B-DDEC-40E6-9055E2B1270D}"/>
                </a:ext>
              </a:extLst>
            </p:cNvPr>
            <p:cNvSpPr txBox="1"/>
            <p:nvPr/>
          </p:nvSpPr>
          <p:spPr>
            <a:xfrm rot="-2700000">
              <a:off x="-715020" y="5386028"/>
              <a:ext cx="21033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8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C33C039-59E5-47EB-FD81-E8B73EFA2256}"/>
                  </a:ext>
                </a:extLst>
              </p:cNvPr>
              <p:cNvSpPr txBox="1"/>
              <p:nvPr/>
            </p:nvSpPr>
            <p:spPr>
              <a:xfrm>
                <a:off x="-1664" y="5787906"/>
                <a:ext cx="321258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/>
                  <a:t>W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𝒓𝒆𝒄</m:t>
                        </m:r>
                      </m:sub>
                    </m:sSub>
                  </m:oMath>
                </a14:m>
                <a:r>
                  <a:rPr lang="en-GB" sz="1400" b="1" dirty="0"/>
                  <a:t> very similar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C33C039-59E5-47EB-FD81-E8B73EFA22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64" y="5787906"/>
                <a:ext cx="3212580" cy="307777"/>
              </a:xfrm>
              <a:prstGeom prst="rect">
                <a:avLst/>
              </a:prstGeom>
              <a:blipFill>
                <a:blip r:embed="rId8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417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BFBE75-CEEB-AE2B-24BF-0713FF7F56A8}"/>
              </a:ext>
            </a:extLst>
          </p:cNvPr>
          <p:cNvSpPr txBox="1"/>
          <p:nvPr/>
        </p:nvSpPr>
        <p:spPr>
          <a:xfrm>
            <a:off x="959362" y="3655605"/>
            <a:ext cx="33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IL" sz="2000" b="1" dirty="0" err="1">
                <a:solidFill>
                  <a:schemeClr val="accent2"/>
                </a:solidFill>
                <a:ea typeface="SelaAzilOT"/>
              </a:rPr>
              <a:t>E</a:t>
            </a:r>
            <a:r>
              <a:rPr lang="en-US" altLang="en-IL" sz="2000" b="1" baseline="-25000" dirty="0" err="1">
                <a:solidFill>
                  <a:schemeClr val="accent2"/>
                </a:solidFill>
                <a:ea typeface="SelaAzilOT"/>
              </a:rPr>
              <a:t>rec</a:t>
            </a:r>
            <a:r>
              <a:rPr lang="en-US" altLang="en-IL" sz="2000" b="1" dirty="0">
                <a:solidFill>
                  <a:schemeClr val="accent2"/>
                </a:solidFill>
                <a:ea typeface="SelaAzilOT"/>
              </a:rPr>
              <a:t>&gt;E</a:t>
            </a:r>
            <a:r>
              <a:rPr lang="en-US" altLang="en-IL" sz="2000" b="1" baseline="-25000" dirty="0">
                <a:solidFill>
                  <a:schemeClr val="accent2"/>
                </a:solidFill>
                <a:ea typeface="SelaAzilOT"/>
              </a:rPr>
              <a:t>e </a:t>
            </a:r>
            <a:r>
              <a:rPr lang="en-US" altLang="en-IL" sz="2000" b="1" dirty="0">
                <a:solidFill>
                  <a:schemeClr val="accent2"/>
                </a:solidFill>
                <a:ea typeface="SelaAzilOT"/>
              </a:rPr>
              <a:t>+20%:</a:t>
            </a:r>
            <a:endParaRPr lang="en-IL" sz="2000" dirty="0">
              <a:solidFill>
                <a:schemeClr val="accent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848FFC-D685-ABF7-2F09-D7217CA42D48}"/>
              </a:ext>
            </a:extLst>
          </p:cNvPr>
          <p:cNvGrpSpPr/>
          <p:nvPr/>
        </p:nvGrpSpPr>
        <p:grpSpPr>
          <a:xfrm>
            <a:off x="3582579" y="3826786"/>
            <a:ext cx="7127197" cy="2519240"/>
            <a:chOff x="875332" y="1790077"/>
            <a:chExt cx="9816777" cy="34699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C96DA43-526C-A07E-91E3-901EE9CB0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1812033"/>
              <a:ext cx="4596109" cy="342601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A12D93B-E70A-10B2-7A12-C4B43213D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5332" y="1790077"/>
              <a:ext cx="4666969" cy="3469922"/>
            </a:xfrm>
            <a:prstGeom prst="rect">
              <a:avLst/>
            </a:prstGeom>
          </p:spPr>
        </p:pic>
        <p:sp>
          <p:nvSpPr>
            <p:cNvPr id="8" name="Up-down Arrow 14">
              <a:extLst>
                <a:ext uri="{FF2B5EF4-FFF2-40B4-BE49-F238E27FC236}">
                  <a16:creationId xmlns:a16="http://schemas.microsoft.com/office/drawing/2014/main" id="{DE263105-CA07-AA82-3ADF-B7C75DA88DD1}"/>
                </a:ext>
              </a:extLst>
            </p:cNvPr>
            <p:cNvSpPr/>
            <p:nvPr/>
          </p:nvSpPr>
          <p:spPr>
            <a:xfrm flipH="1">
              <a:off x="9560980" y="2488019"/>
              <a:ext cx="178444" cy="1212111"/>
            </a:xfrm>
            <a:prstGeom prst="upDownArrow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489D6B-B9D2-BF6C-A3A1-82C112DDC9B7}"/>
                </a:ext>
              </a:extLst>
            </p:cNvPr>
            <p:cNvSpPr txBox="1"/>
            <p:nvPr/>
          </p:nvSpPr>
          <p:spPr>
            <a:xfrm rot="16200000">
              <a:off x="8856236" y="3027977"/>
              <a:ext cx="10401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FSI effect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DF7B2D-F1EA-630D-215C-B0C3B43ED093}"/>
                </a:ext>
              </a:extLst>
            </p:cNvPr>
            <p:cNvSpPr txBox="1"/>
            <p:nvPr/>
          </p:nvSpPr>
          <p:spPr>
            <a:xfrm>
              <a:off x="1713429" y="2126368"/>
              <a:ext cx="2625084" cy="1144589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en-GB" sz="1200" dirty="0"/>
                <a:t>GEM21_11a</a:t>
              </a:r>
              <a:br>
                <a:rPr lang="en-GB" sz="1200" dirty="0"/>
              </a:br>
              <a:r>
                <a:rPr lang="en-GB" sz="1200" dirty="0">
                  <a:solidFill>
                    <a:srgbClr val="00B050"/>
                  </a:solidFill>
                </a:rPr>
                <a:t>QEL</a:t>
              </a:r>
            </a:p>
            <a:p>
              <a:r>
                <a:rPr lang="en-GB" sz="1200" dirty="0">
                  <a:solidFill>
                    <a:srgbClr val="FF0000"/>
                  </a:solidFill>
                </a:rPr>
                <a:t>Delta</a:t>
              </a:r>
            </a:p>
            <a:p>
              <a:r>
                <a:rPr lang="en-GB" sz="1200" dirty="0">
                  <a:solidFill>
                    <a:srgbClr val="FF40FF"/>
                  </a:solidFill>
                </a:rPr>
                <a:t>Other RES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C12A99-3F23-040E-2533-0806EA25BE90}"/>
                </a:ext>
              </a:extLst>
            </p:cNvPr>
            <p:cNvSpPr txBox="1"/>
            <p:nvPr/>
          </p:nvSpPr>
          <p:spPr>
            <a:xfrm>
              <a:off x="4262639" y="2179922"/>
              <a:ext cx="629549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FFC000"/>
                  </a:solidFill>
                </a:rPr>
                <a:t>MEC</a:t>
              </a:r>
            </a:p>
            <a:p>
              <a:r>
                <a:rPr lang="en-GB" sz="1200" dirty="0">
                  <a:solidFill>
                    <a:srgbClr val="00B0F0"/>
                  </a:solidFill>
                </a:rPr>
                <a:t>SIS</a:t>
              </a:r>
            </a:p>
            <a:p>
              <a:r>
                <a:rPr lang="en-GB" sz="1200" dirty="0">
                  <a:solidFill>
                    <a:srgbClr val="0432FF"/>
                  </a:solidFill>
                </a:rPr>
                <a:t>DIS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A120B3-F7A8-D378-6AD6-0D5F4284E3FA}"/>
                </a:ext>
              </a:extLst>
            </p:cNvPr>
            <p:cNvSpPr txBox="1"/>
            <p:nvPr/>
          </p:nvSpPr>
          <p:spPr>
            <a:xfrm rot="18900000">
              <a:off x="2126574" y="3207804"/>
              <a:ext cx="2103380" cy="55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32FC58C-69E3-A7DF-58AD-D26234D45CFB}"/>
                </a:ext>
              </a:extLst>
            </p:cNvPr>
            <p:cNvSpPr txBox="1"/>
            <p:nvPr/>
          </p:nvSpPr>
          <p:spPr>
            <a:xfrm rot="18900000">
              <a:off x="7364637" y="3051149"/>
              <a:ext cx="2103380" cy="551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627150C-F74F-E278-1882-81B4011008D3}"/>
              </a:ext>
            </a:extLst>
          </p:cNvPr>
          <p:cNvGrpSpPr/>
          <p:nvPr/>
        </p:nvGrpSpPr>
        <p:grpSpPr>
          <a:xfrm>
            <a:off x="354134" y="4108505"/>
            <a:ext cx="2485354" cy="1658679"/>
            <a:chOff x="6095999" y="1549694"/>
            <a:chExt cx="6022453" cy="43832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67CF88-4B8E-409F-CEA3-5FFAE9892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8122" b="51994"/>
            <a:stretch/>
          </p:blipFill>
          <p:spPr>
            <a:xfrm>
              <a:off x="6095999" y="1549694"/>
              <a:ext cx="6022453" cy="4383273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37BE28-D120-3109-0082-8FCC1E15D04D}"/>
                </a:ext>
              </a:extLst>
            </p:cNvPr>
            <p:cNvSpPr/>
            <p:nvPr/>
          </p:nvSpPr>
          <p:spPr>
            <a:xfrm>
              <a:off x="10729054" y="1956391"/>
              <a:ext cx="1169583" cy="3253562"/>
            </a:xfrm>
            <a:prstGeom prst="rect">
              <a:avLst/>
            </a:prstGeom>
            <a:solidFill>
              <a:srgbClr val="FF40FF">
                <a:alpha val="23752"/>
              </a:srgbClr>
            </a:solidFill>
            <a:ln>
              <a:solidFill>
                <a:schemeClr val="accent1">
                  <a:shade val="15000"/>
                  <a:alpha val="23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A294E4E-A1F4-58D0-5790-C7F7D57F31FF}"/>
              </a:ext>
            </a:extLst>
          </p:cNvPr>
          <p:cNvSpPr txBox="1"/>
          <p:nvPr/>
        </p:nvSpPr>
        <p:spPr>
          <a:xfrm rot="18900000">
            <a:off x="926410" y="4658014"/>
            <a:ext cx="181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2000" dirty="0">
              <a:solidFill>
                <a:schemeClr val="tx1">
                  <a:alpha val="32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952D9B9-22C3-2EF7-3989-6471D4948136}"/>
                  </a:ext>
                </a:extLst>
              </p:cNvPr>
              <p:cNvSpPr txBox="1"/>
              <p:nvPr/>
            </p:nvSpPr>
            <p:spPr>
              <a:xfrm>
                <a:off x="169001" y="5789051"/>
                <a:ext cx="321258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/>
                  <a:t>Dominated by events which contribute</a:t>
                </a:r>
              </a:p>
              <a:p>
                <a:pPr algn="ctr"/>
                <a:r>
                  <a:rPr lang="en-GB" sz="1400" b="1" dirty="0"/>
                  <a:t>to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𝒓𝒆𝒄</m:t>
                        </m:r>
                      </m:sub>
                    </m:sSub>
                  </m:oMath>
                </a14:m>
                <a:r>
                  <a:rPr lang="en-GB" sz="1400" b="1" dirty="0"/>
                  <a:t> due to FSI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952D9B9-22C3-2EF7-3989-6471D49481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01" y="5789051"/>
                <a:ext cx="3212580" cy="523220"/>
              </a:xfrm>
              <a:prstGeom prst="rect">
                <a:avLst/>
              </a:prstGeom>
              <a:blipFill>
                <a:blip r:embed="rId6"/>
                <a:stretch>
                  <a:fillRect t="-2353" b="-11765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8E6D24F-3B82-B4D1-BADE-EFD4A747158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r>
                      <a:rPr lang="en-US" altLang="en-IL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𝑾</m:t>
                    </m:r>
                  </m:oMath>
                </a14:m>
                <a:endParaRPr lang="en-IL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8E6D24F-3B82-B4D1-BADE-EFD4A74715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l="-2667" b="-2765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A238AD65-54A7-3F69-6EEC-5CE97C0D46D3}"/>
              </a:ext>
            </a:extLst>
          </p:cNvPr>
          <p:cNvGrpSpPr/>
          <p:nvPr/>
        </p:nvGrpSpPr>
        <p:grpSpPr>
          <a:xfrm>
            <a:off x="3582580" y="1097258"/>
            <a:ext cx="7127197" cy="2233402"/>
            <a:chOff x="569003" y="1723202"/>
            <a:chExt cx="9637220" cy="341159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B87112A-084B-0B1B-DC68-38671950F03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68409" y="1737737"/>
              <a:ext cx="4637814" cy="339706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3420E47-D417-DF51-6F01-629291724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9003" y="1723202"/>
              <a:ext cx="4608649" cy="341159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FDE59B5-0925-E93E-0373-73EE3FE092D6}"/>
                </a:ext>
              </a:extLst>
            </p:cNvPr>
            <p:cNvSpPr txBox="1"/>
            <p:nvPr/>
          </p:nvSpPr>
          <p:spPr>
            <a:xfrm>
              <a:off x="1365041" y="2100830"/>
              <a:ext cx="2625083" cy="1269376"/>
            </a:xfrm>
            <a:prstGeom prst="rect">
              <a:avLst/>
            </a:prstGeom>
            <a:noFill/>
          </p:spPr>
          <p:txBody>
            <a:bodyPr wrap="square" numCol="1" rtlCol="0">
              <a:spAutoFit/>
            </a:bodyPr>
            <a:lstStyle/>
            <a:p>
              <a:r>
                <a:rPr lang="en-GB" sz="1200" dirty="0"/>
                <a:t>GEM21_11a</a:t>
              </a:r>
              <a:br>
                <a:rPr lang="en-GB" sz="1200" dirty="0"/>
              </a:br>
              <a:r>
                <a:rPr lang="en-GB" sz="1200" dirty="0">
                  <a:solidFill>
                    <a:srgbClr val="00B050"/>
                  </a:solidFill>
                </a:rPr>
                <a:t>QEL</a:t>
              </a:r>
            </a:p>
            <a:p>
              <a:r>
                <a:rPr lang="en-GB" sz="1200" dirty="0">
                  <a:solidFill>
                    <a:srgbClr val="FF0000"/>
                  </a:solidFill>
                </a:rPr>
                <a:t>Delta</a:t>
              </a:r>
            </a:p>
            <a:p>
              <a:r>
                <a:rPr lang="en-GB" sz="1200" dirty="0">
                  <a:solidFill>
                    <a:srgbClr val="FF40FF"/>
                  </a:solidFill>
                </a:rPr>
                <a:t>Other RES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705218-2119-2A21-181A-8D0BA903552D}"/>
                </a:ext>
              </a:extLst>
            </p:cNvPr>
            <p:cNvSpPr txBox="1"/>
            <p:nvPr/>
          </p:nvSpPr>
          <p:spPr>
            <a:xfrm>
              <a:off x="2734700" y="2139334"/>
              <a:ext cx="6295498" cy="9872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FFC000"/>
                  </a:solidFill>
                </a:rPr>
                <a:t>MEC</a:t>
              </a:r>
            </a:p>
            <a:p>
              <a:r>
                <a:rPr lang="en-GB" sz="1200" dirty="0">
                  <a:solidFill>
                    <a:srgbClr val="00B0F0"/>
                  </a:solidFill>
                </a:rPr>
                <a:t>SIS</a:t>
              </a:r>
            </a:p>
            <a:p>
              <a:r>
                <a:rPr lang="en-GB" sz="1200" dirty="0">
                  <a:solidFill>
                    <a:srgbClr val="0432FF"/>
                  </a:solidFill>
                </a:rPr>
                <a:t>DIS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A9895AF-4D1E-CCF5-E280-0F021ACA2C88}"/>
                </a:ext>
              </a:extLst>
            </p:cNvPr>
            <p:cNvSpPr txBox="1"/>
            <p:nvPr/>
          </p:nvSpPr>
          <p:spPr>
            <a:xfrm rot="18900000">
              <a:off x="1683012" y="3114815"/>
              <a:ext cx="2103379" cy="611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026731A-9C54-1BFF-5448-8C933A402F44}"/>
                </a:ext>
              </a:extLst>
            </p:cNvPr>
            <p:cNvSpPr txBox="1"/>
            <p:nvPr/>
          </p:nvSpPr>
          <p:spPr>
            <a:xfrm rot="18900000">
              <a:off x="6835627" y="3123409"/>
              <a:ext cx="2103379" cy="611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5F4B9BF-71CA-0B48-B5F7-77FE145B74A2}"/>
              </a:ext>
            </a:extLst>
          </p:cNvPr>
          <p:cNvSpPr txBox="1"/>
          <p:nvPr/>
        </p:nvSpPr>
        <p:spPr>
          <a:xfrm>
            <a:off x="990691" y="1002287"/>
            <a:ext cx="332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IL" sz="2000" b="1" dirty="0" err="1">
                <a:solidFill>
                  <a:schemeClr val="accent2"/>
                </a:solidFill>
                <a:ea typeface="SelaAzilOT"/>
              </a:rPr>
              <a:t>E</a:t>
            </a:r>
            <a:r>
              <a:rPr lang="en-US" altLang="en-IL" sz="2000" b="1" baseline="-25000" dirty="0" err="1">
                <a:solidFill>
                  <a:schemeClr val="accent2"/>
                </a:solidFill>
                <a:ea typeface="SelaAzilOT"/>
              </a:rPr>
              <a:t>rec</a:t>
            </a:r>
            <a:r>
              <a:rPr lang="en-US" altLang="en-IL" sz="2000" b="1" dirty="0">
                <a:solidFill>
                  <a:schemeClr val="accent2"/>
                </a:solidFill>
                <a:ea typeface="SelaAzilOT"/>
              </a:rPr>
              <a:t>&lt;E</a:t>
            </a:r>
            <a:r>
              <a:rPr lang="en-US" altLang="en-IL" sz="2000" b="1" baseline="-25000" dirty="0">
                <a:solidFill>
                  <a:schemeClr val="accent2"/>
                </a:solidFill>
                <a:ea typeface="SelaAzilOT"/>
              </a:rPr>
              <a:t>e </a:t>
            </a:r>
            <a:r>
              <a:rPr lang="en-US" altLang="en-IL" sz="2000" b="1" dirty="0">
                <a:solidFill>
                  <a:schemeClr val="accent2"/>
                </a:solidFill>
                <a:ea typeface="SelaAzilOT"/>
              </a:rPr>
              <a:t>-20%:</a:t>
            </a:r>
            <a:endParaRPr lang="en-IL" sz="2000" dirty="0">
              <a:solidFill>
                <a:schemeClr val="accent2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3071C93-EE96-A9BA-CD11-5B09C0FB5D43}"/>
              </a:ext>
            </a:extLst>
          </p:cNvPr>
          <p:cNvGrpSpPr/>
          <p:nvPr/>
        </p:nvGrpSpPr>
        <p:grpSpPr>
          <a:xfrm>
            <a:off x="376372" y="1411440"/>
            <a:ext cx="2520338" cy="1714298"/>
            <a:chOff x="174708" y="1816339"/>
            <a:chExt cx="2818398" cy="191703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4C07DD9-7470-B529-F4AF-75494A602511}"/>
                </a:ext>
              </a:extLst>
            </p:cNvPr>
            <p:cNvGrpSpPr/>
            <p:nvPr/>
          </p:nvGrpSpPr>
          <p:grpSpPr>
            <a:xfrm>
              <a:off x="174708" y="1816339"/>
              <a:ext cx="2771554" cy="1917035"/>
              <a:chOff x="6095999" y="1549694"/>
              <a:chExt cx="6022453" cy="4383273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8D25B45-4DB0-F2E0-6AAE-24BC7A4072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68122" b="51994"/>
              <a:stretch/>
            </p:blipFill>
            <p:spPr>
              <a:xfrm>
                <a:off x="6095999" y="1549694"/>
                <a:ext cx="6022453" cy="4383273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38CC4D8-8AF9-9EE9-071D-C6952FFF9E48}"/>
                  </a:ext>
                </a:extLst>
              </p:cNvPr>
              <p:cNvSpPr/>
              <p:nvPr/>
            </p:nvSpPr>
            <p:spPr>
              <a:xfrm>
                <a:off x="7168199" y="1932855"/>
                <a:ext cx="2348742" cy="3253562"/>
              </a:xfrm>
              <a:prstGeom prst="rect">
                <a:avLst/>
              </a:prstGeom>
              <a:solidFill>
                <a:srgbClr val="0432FF">
                  <a:alpha val="23752"/>
                </a:srgbClr>
              </a:solidFill>
              <a:ln>
                <a:solidFill>
                  <a:schemeClr val="accent1">
                    <a:shade val="15000"/>
                    <a:alpha val="23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D76B464-8E1A-7FDB-5A5C-9F9D7327210C}"/>
                </a:ext>
              </a:extLst>
            </p:cNvPr>
            <p:cNvSpPr txBox="1"/>
            <p:nvPr/>
          </p:nvSpPr>
          <p:spPr>
            <a:xfrm rot="18900000">
              <a:off x="889727" y="2358493"/>
              <a:ext cx="2103379" cy="462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alpha val="32000"/>
                    </a:schemeClr>
                  </a:solidFill>
                </a:rPr>
                <a:t>Preliminary</a:t>
              </a:r>
              <a:endParaRPr lang="en-IL" sz="2000" dirty="0">
                <a:solidFill>
                  <a:schemeClr val="tx1">
                    <a:alpha val="32000"/>
                  </a:schemeClr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CA3A9E4-58B0-2BC2-E66E-588ABF341744}"/>
              </a:ext>
            </a:extLst>
          </p:cNvPr>
          <p:cNvSpPr txBox="1"/>
          <p:nvPr/>
        </p:nvSpPr>
        <p:spPr>
          <a:xfrm>
            <a:off x="-190089" y="3033644"/>
            <a:ext cx="418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Tail dominated by multi-pion production events</a:t>
            </a:r>
          </a:p>
          <a:p>
            <a:pPr algn="ctr"/>
            <a:r>
              <a:rPr lang="en-GB" sz="1400" b="1" dirty="0"/>
              <a:t>True W &gt; 2 GeV but </a:t>
            </a:r>
            <a:r>
              <a:rPr lang="en-GB" sz="1400" b="1" dirty="0" err="1"/>
              <a:t>W</a:t>
            </a:r>
            <a:r>
              <a:rPr lang="en-GB" sz="1400" b="1" baseline="-25000" dirty="0" err="1"/>
              <a:t>reco</a:t>
            </a:r>
            <a:r>
              <a:rPr lang="en-GB" sz="1400" b="1" dirty="0"/>
              <a:t> still peaks at delta region</a:t>
            </a:r>
          </a:p>
        </p:txBody>
      </p:sp>
    </p:spTree>
    <p:extLst>
      <p:ext uri="{BB962C8B-B14F-4D97-AF65-F5344CB8AC3E}">
        <p14:creationId xmlns:p14="http://schemas.microsoft.com/office/powerpoint/2010/main" val="3450019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C4C92-721D-ED2B-3928-15696B3FE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31CD50-C50E-F4AD-25C8-646BDA0D0BCD}"/>
              </a:ext>
            </a:extLst>
          </p:cNvPr>
          <p:cNvSpPr/>
          <p:nvPr/>
        </p:nvSpPr>
        <p:spPr>
          <a:xfrm>
            <a:off x="0" y="0"/>
            <a:ext cx="12192000" cy="7075709"/>
          </a:xfrm>
          <a:prstGeom prst="rect">
            <a:avLst/>
          </a:prstGeom>
          <a:solidFill>
            <a:srgbClr val="141E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B888DC9-0E2D-BFC2-26E4-21AF91EC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83884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C1770337-52C2-0B51-2B7C-DBDA30E0C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BD536-2D8A-6CAD-D94F-856542462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0684" y="1657752"/>
            <a:ext cx="8392886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153667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1BF74A4-F101-0850-9F4A-181ACDCD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pPr algn="l"/>
            <a:r>
              <a:rPr lang="en-US" altLang="en-IL" sz="3900" b="1" dirty="0">
                <a:solidFill>
                  <a:srgbClr val="141E52"/>
                </a:solidFill>
                <a:ea typeface="SelaAzilOT"/>
              </a:rPr>
              <a:t>Conclusions</a:t>
            </a:r>
            <a:endParaRPr lang="en-IL" altLang="en-IL" sz="3900" dirty="0">
              <a:ea typeface="SelaAzilO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DCDB8BB-E987-06E4-3EC7-025968DC49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030" y="930637"/>
                <a:ext cx="10994573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First look at events with a single charged pion.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Same analysis as published in the </a:t>
                </a:r>
                <a14:m>
                  <m:oMath xmlns:m="http://schemas.openxmlformats.org/officeDocument/2006/math">
                    <m:r>
                      <a:rPr lang="en-US" altLang="en-IL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US" altLang="en-IL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study and Julia’s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study.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Data highlights issues with GENIE normalization and shape. 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We tested two energy reconstruction methods which are of interest for oscillation experiments.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Calorimetric approach cannot describe the true energy, bias not well described by MC.</a:t>
                </a:r>
              </a:p>
              <a:p>
                <a:pPr lvl="1"/>
                <a:r>
                  <a:rPr lang="en-US" altLang="en-IL" dirty="0" err="1">
                    <a:cs typeface="Arial" panose="020B0604020202020204" pitchFamily="34" charset="0"/>
                  </a:rPr>
                  <a:t>MiniBooNE</a:t>
                </a:r>
                <a:r>
                  <a:rPr lang="en-US" altLang="en-IL" dirty="0">
                    <a:cs typeface="Arial" panose="020B0604020202020204" pitchFamily="34" charset="0"/>
                  </a:rPr>
                  <a:t> reconstruction techniques can reconstruct the peak. Large tails due to missing particles at 2 and 4 GeV.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directly affected by bias in energy reconstruction.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Low reconstruction accuracy for E results in W far above or below the true value.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This new data will be very useful to test and improve new energy reconstruction techniques.</a:t>
                </a:r>
              </a:p>
              <a:p>
                <a:pPr lvl="1"/>
                <a:endParaRPr lang="en-US" altLang="en-IL" sz="2800" dirty="0">
                  <a:cs typeface="Arial" panose="020B0604020202020204" pitchFamily="34" charset="0"/>
                </a:endParaRPr>
              </a:p>
              <a:p>
                <a:endParaRPr lang="en-IL" altLang="en-IL" sz="32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DCDB8BB-E987-06E4-3EC7-025968DC49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030" y="930637"/>
                <a:ext cx="10994573" cy="4565650"/>
              </a:xfrm>
              <a:blipFill>
                <a:blip r:embed="rId3"/>
                <a:stretch>
                  <a:fillRect l="-998" t="-2270" r="-1276" b="-24700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739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olorful bubble with text&#10;&#10;AI-generated content may be incorrect.">
            <a:extLst>
              <a:ext uri="{FF2B5EF4-FFF2-40B4-BE49-F238E27FC236}">
                <a16:creationId xmlns:a16="http://schemas.microsoft.com/office/drawing/2014/main" id="{693E5619-991C-337D-16F2-4BB939D48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43" y="-25833"/>
            <a:ext cx="12267443" cy="69056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D7914BD-819D-B82F-8B4B-F85F3FCBF884}"/>
              </a:ext>
            </a:extLst>
          </p:cNvPr>
          <p:cNvSpPr/>
          <p:nvPr/>
        </p:nvSpPr>
        <p:spPr>
          <a:xfrm>
            <a:off x="-24643" y="-217709"/>
            <a:ext cx="12192000" cy="7075709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100000">
                <a:srgbClr val="000000">
                  <a:alpha val="7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3278339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52207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Thank You!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13C00E0-9587-5063-205A-B35EEC2344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L"/>
          </a:p>
        </p:txBody>
      </p:sp>
    </p:spTree>
    <p:extLst>
      <p:ext uri="{BB962C8B-B14F-4D97-AF65-F5344CB8AC3E}">
        <p14:creationId xmlns:p14="http://schemas.microsoft.com/office/powerpoint/2010/main" val="3010498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888B3-71B3-0899-A885-943A45CA9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AD4D0A-E93B-11F0-AEE7-9DBBDD8A971E}"/>
              </a:ext>
            </a:extLst>
          </p:cNvPr>
          <p:cNvSpPr/>
          <p:nvPr/>
        </p:nvSpPr>
        <p:spPr>
          <a:xfrm>
            <a:off x="0" y="0"/>
            <a:ext cx="12192000" cy="7075709"/>
          </a:xfrm>
          <a:prstGeom prst="rect">
            <a:avLst/>
          </a:prstGeom>
          <a:solidFill>
            <a:srgbClr val="141E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3000FDE-E0DF-5ACE-CA1C-A94052F605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83884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2DC4C59C-0473-8C28-4907-DC4526080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F173FD-DB91-F835-6E0B-7A30B0C85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0684" y="1657752"/>
            <a:ext cx="8392886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996835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1BF74A4-F101-0850-9F4A-181ACDCD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pPr algn="l"/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Table of Contents</a:t>
            </a:r>
            <a:endParaRPr lang="en-IL" altLang="en-IL" dirty="0">
              <a:ea typeface="SelaAzilOT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ADCDB8BB-E987-06E4-3EC7-025968DC4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3" y="1146175"/>
            <a:ext cx="10515599" cy="4565650"/>
          </a:xfrm>
        </p:spPr>
        <p:txBody>
          <a:bodyPr/>
          <a:lstStyle/>
          <a:p>
            <a:pPr algn="l" rtl="0"/>
            <a:r>
              <a:rPr lang="en-US" altLang="en-IL" dirty="0">
                <a:cs typeface="Arial" panose="020B0604020202020204" pitchFamily="34" charset="0"/>
              </a:rPr>
              <a:t>Signal definition and analysis procedures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MC and data comparison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48054-F212-D1CB-25FE-5D573D564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EE8620E9-813F-0298-70FF-88AAB3EF6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pPr algn="l"/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Event Selection</a:t>
            </a:r>
            <a:endParaRPr lang="en-IL" altLang="en-IL" dirty="0">
              <a:ea typeface="SelaAzilO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43FB07C2-C6DA-A7DF-29D0-AC2DEC2CAE2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4" y="1146175"/>
                <a:ext cx="3113926" cy="456565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cuts at 0.1, 0.4 and 0.8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𝐺𝑒</m:t>
                    </m:r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IL" b="0" dirty="0">
                    <a:cs typeface="Arial" panose="020B0604020202020204" pitchFamily="34" charset="0"/>
                  </a:rPr>
                  <a:t>.</a:t>
                </a:r>
                <a:endParaRPr lang="en-US" altLang="en-IL" dirty="0">
                  <a:cs typeface="Arial" panose="020B0604020202020204" pitchFamily="34" charset="0"/>
                </a:endParaRP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We applied cuts for momentum and angle of the final-state particles:</a:t>
                </a:r>
              </a:p>
              <a:p>
                <a:pPr marL="0" indent="0">
                  <a:buNone/>
                </a:pPr>
                <a:endParaRPr lang="en-US" altLang="en-IL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43FB07C2-C6DA-A7DF-29D0-AC2DEC2CAE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4" y="1146175"/>
                <a:ext cx="3113926" cy="4565650"/>
              </a:xfrm>
              <a:blipFill>
                <a:blip r:embed="rId3"/>
                <a:stretch>
                  <a:fillRect l="-3327" t="-2136" r="-3914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0C984ED-E698-D227-1700-EBDF291A76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6810349"/>
                  </p:ext>
                </p:extLst>
              </p:nvPr>
            </p:nvGraphicFramePr>
            <p:xfrm>
              <a:off x="3864430" y="1189293"/>
              <a:ext cx="8233683" cy="49799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600">
                      <a:extLst>
                        <a:ext uri="{9D8B030D-6E8A-4147-A177-3AD203B41FA5}">
                          <a16:colId xmlns:a16="http://schemas.microsoft.com/office/drawing/2014/main" val="3892157221"/>
                        </a:ext>
                      </a:extLst>
                    </a:gridCol>
                    <a:gridCol w="2439520">
                      <a:extLst>
                        <a:ext uri="{9D8B030D-6E8A-4147-A177-3AD203B41FA5}">
                          <a16:colId xmlns:a16="http://schemas.microsoft.com/office/drawing/2014/main" val="2240654962"/>
                        </a:ext>
                      </a:extLst>
                    </a:gridCol>
                    <a:gridCol w="4803563">
                      <a:extLst>
                        <a:ext uri="{9D8B030D-6E8A-4147-A177-3AD203B41FA5}">
                          <a16:colId xmlns:a16="http://schemas.microsoft.com/office/drawing/2014/main" val="29008234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Particle</a:t>
                          </a:r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Momentum Cut [GeV]</a:t>
                          </a:r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Scattering Angle Cut [Deg]</a:t>
                          </a:r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9856236"/>
                      </a:ext>
                    </a:extLst>
                  </a:tr>
                  <a:tr h="123613">
                    <a:tc rowSpan="3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 rowSpan="3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0.35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1.1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≥17°+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[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𝐺𝑒𝑉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3133355"/>
                      </a:ext>
                    </a:extLst>
                  </a:tr>
                  <a:tr h="242147"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2.2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≥16°+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10.5°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[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𝐺𝑒𝑉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3041852"/>
                      </a:ext>
                    </a:extLst>
                  </a:tr>
                  <a:tr h="258114"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4.4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≥13.5°+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15°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[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𝐺𝑒𝑉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16274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8°≤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≤45°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12718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0.2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≥12°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0049263"/>
                      </a:ext>
                    </a:extLst>
                  </a:tr>
                  <a:tr h="370840"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0.15</m:t>
                                </m:r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1.1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≥17°+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[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𝐺𝑒𝑉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]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4157522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pPr algn="ctr" rtl="0"/>
                          <a:endParaRPr lang="en-IL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 rtl="0"/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2.2, 4.4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≥25°+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𝐺𝑒𝑉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&lt;0.35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2.2, 4.4</m:t>
                                    </m:r>
                                  </m:sup>
                                </m:sSub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≥16°+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10°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𝐺𝑒𝑉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&gt;0.35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142847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0C984ED-E698-D227-1700-EBDF291A762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6810349"/>
                  </p:ext>
                </p:extLst>
              </p:nvPr>
            </p:nvGraphicFramePr>
            <p:xfrm>
              <a:off x="3864430" y="1189293"/>
              <a:ext cx="8233683" cy="49799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90600">
                      <a:extLst>
                        <a:ext uri="{9D8B030D-6E8A-4147-A177-3AD203B41FA5}">
                          <a16:colId xmlns:a16="http://schemas.microsoft.com/office/drawing/2014/main" val="3892157221"/>
                        </a:ext>
                      </a:extLst>
                    </a:gridCol>
                    <a:gridCol w="2439520">
                      <a:extLst>
                        <a:ext uri="{9D8B030D-6E8A-4147-A177-3AD203B41FA5}">
                          <a16:colId xmlns:a16="http://schemas.microsoft.com/office/drawing/2014/main" val="2240654962"/>
                        </a:ext>
                      </a:extLst>
                    </a:gridCol>
                    <a:gridCol w="4803563">
                      <a:extLst>
                        <a:ext uri="{9D8B030D-6E8A-4147-A177-3AD203B41FA5}">
                          <a16:colId xmlns:a16="http://schemas.microsoft.com/office/drawing/2014/main" val="29008234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Particle</a:t>
                          </a:r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Momentum Cut [GeV]</a:t>
                          </a:r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dirty="0"/>
                            <a:t>Scattering Angle Cut [Deg]</a:t>
                          </a:r>
                          <a:endParaRPr lang="en-I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49856236"/>
                      </a:ext>
                    </a:extLst>
                  </a:tr>
                  <a:tr h="656146">
                    <a:tc rowSpan="3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3" t="-20308" r="-731902" b="-133538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1000" t="-20308" r="-198250" b="-133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61111" r="-507" b="-60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3133355"/>
                      </a:ext>
                    </a:extLst>
                  </a:tr>
                  <a:tr h="661670"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161111" r="-507" b="-50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3041852"/>
                      </a:ext>
                    </a:extLst>
                  </a:tr>
                  <a:tr h="661670"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258716" r="-507" b="-3981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1627482"/>
                      </a:ext>
                    </a:extLst>
                  </a:tr>
                  <a:tr h="387731"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3" t="-610938" r="-731902" b="-57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1000" t="-610938" r="-198250" b="-57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610938" r="-507" b="-5781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2718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3" t="-745902" r="-731902" b="-5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1000" t="-745902" r="-198250" b="-5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745902" r="-507" b="-5065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0049263"/>
                      </a:ext>
                    </a:extLst>
                  </a:tr>
                  <a:tr h="656146">
                    <a:tc rowSpan="2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613" t="-168078" r="-731902" b="-651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1000" t="-168078" r="-198250" b="-6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482243" r="-507" b="-1887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157522"/>
                      </a:ext>
                    </a:extLst>
                  </a:tr>
                  <a:tr h="1214882">
                    <a:tc vMerge="1">
                      <a:txBody>
                        <a:bodyPr/>
                        <a:lstStyle/>
                        <a:p>
                          <a:pPr algn="ctr" rtl="0"/>
                          <a:endParaRPr lang="en-IL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 rtl="0"/>
                          <a:endParaRPr lang="en-I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L"/>
                        </a:p>
                      </a:txBody>
                      <a:tcPr>
                        <a:blipFill>
                          <a:blip r:embed="rId4"/>
                          <a:stretch>
                            <a:fillRect l="-71483" t="-311500" r="-507" b="-1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142847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C282B9C-BB27-8D1C-47A4-6219D39C3073}"/>
              </a:ext>
            </a:extLst>
          </p:cNvPr>
          <p:cNvSpPr txBox="1"/>
          <p:nvPr/>
        </p:nvSpPr>
        <p:spPr>
          <a:xfrm>
            <a:off x="5751013" y="269894"/>
            <a:ext cx="446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Cuts consistent with previous CLAS6 analysis: </a:t>
            </a:r>
          </a:p>
          <a:p>
            <a:r>
              <a:rPr lang="en-GB" dirty="0">
                <a:hlinkClick r:id="rId5"/>
              </a:rPr>
              <a:t>Nature volume 599, pages 565–570 (2021)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559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1BF74A4-F101-0850-9F4A-181ACDCD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pPr algn="l"/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Event Types</a:t>
            </a:r>
            <a:endParaRPr lang="en-IL" altLang="en-IL" dirty="0">
              <a:ea typeface="SelaAzilOT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ADCDB8BB-E987-06E4-3EC7-025968DC49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4" y="1146175"/>
            <a:ext cx="5976175" cy="4565650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There are several different scattering types that occur during a collision:</a:t>
            </a:r>
          </a:p>
          <a:p>
            <a:pPr lvl="1"/>
            <a:r>
              <a:rPr lang="en-US" altLang="en-IL" dirty="0">
                <a:cs typeface="Arial" panose="020B0604020202020204" pitchFamily="34" charset="0"/>
              </a:rPr>
              <a:t>QEL scattering</a:t>
            </a:r>
          </a:p>
          <a:p>
            <a:pPr lvl="1"/>
            <a:r>
              <a:rPr lang="en-US" altLang="en-IL" dirty="0">
                <a:cs typeface="Arial" panose="020B0604020202020204" pitchFamily="34" charset="0"/>
              </a:rPr>
              <a:t>RES scattering</a:t>
            </a:r>
          </a:p>
          <a:p>
            <a:pPr lvl="1"/>
            <a:r>
              <a:rPr lang="en-US" altLang="en-IL" dirty="0">
                <a:cs typeface="Arial" panose="020B0604020202020204" pitchFamily="34" charset="0"/>
              </a:rPr>
              <a:t>MEC scattering</a:t>
            </a:r>
          </a:p>
          <a:p>
            <a:pPr lvl="1"/>
            <a:r>
              <a:rPr lang="en-US" altLang="en-IL" dirty="0">
                <a:cs typeface="Arial" panose="020B0604020202020204" pitchFamily="34" charset="0"/>
              </a:rPr>
              <a:t>DIS and SIS scattering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FSI – we measure final state particles that don’t correspond to the actual collision</a:t>
            </a:r>
          </a:p>
        </p:txBody>
      </p:sp>
      <p:pic>
        <p:nvPicPr>
          <p:cNvPr id="2" name="Picture 1" descr="Diagram of a diagram of a charge exchange&#10;&#10;Description automatically generated">
            <a:extLst>
              <a:ext uri="{FF2B5EF4-FFF2-40B4-BE49-F238E27FC236}">
                <a16:creationId xmlns:a16="http://schemas.microsoft.com/office/drawing/2014/main" id="{9F218728-01D0-D957-07D5-5D3F3DBCB0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586" y="1536682"/>
            <a:ext cx="4047457" cy="3784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955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32B6-E3ED-D14C-E457-846C13C1D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68809C-51DE-891A-4D84-4DE8B60546B1}"/>
              </a:ext>
            </a:extLst>
          </p:cNvPr>
          <p:cNvSpPr/>
          <p:nvPr/>
        </p:nvSpPr>
        <p:spPr>
          <a:xfrm>
            <a:off x="0" y="0"/>
            <a:ext cx="12192000" cy="7075709"/>
          </a:xfrm>
          <a:prstGeom prst="rect">
            <a:avLst/>
          </a:prstGeom>
          <a:solidFill>
            <a:srgbClr val="141E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276444-B4CF-3BF4-C9E9-5385A1B00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83884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E1E7E8D9-E5F6-80A0-A926-7C90F4BC4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52C49E-C2A3-3485-9505-782BD7302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0684" y="1657752"/>
            <a:ext cx="8392886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MC Results</a:t>
            </a:r>
          </a:p>
        </p:txBody>
      </p:sp>
    </p:spTree>
    <p:extLst>
      <p:ext uri="{BB962C8B-B14F-4D97-AF65-F5344CB8AC3E}">
        <p14:creationId xmlns:p14="http://schemas.microsoft.com/office/powerpoint/2010/main" val="1200053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345F6-3269-131C-F71E-4270AD0E5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8423BA1-F9A7-0066-910F-00B191733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MC Results</a:t>
            </a:r>
            <a:endParaRPr lang="en-IL" altLang="en-IL" dirty="0">
              <a:ea typeface="SelaAzilOT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F7B9B764-4423-A2E0-6D92-16F3DC25D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3" y="1095375"/>
            <a:ext cx="10217366" cy="5092774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DIS tail to the left, QEL events shifted to the right as expected.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Too many QEL events due to a problem with the simulation.</a:t>
            </a:r>
          </a:p>
          <a:p>
            <a:endParaRPr lang="en-US" altLang="en-IL" b="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IL" dirty="0"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194719-8132-5A20-29A0-DCEF67BAF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4793" y="2115457"/>
            <a:ext cx="5635621" cy="435241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F16708F-CB84-32F1-8207-1D0C6B3DDA57}"/>
              </a:ext>
            </a:extLst>
          </p:cNvPr>
          <p:cNvCxnSpPr>
            <a:cxnSpLocks/>
          </p:cNvCxnSpPr>
          <p:nvPr/>
        </p:nvCxnSpPr>
        <p:spPr>
          <a:xfrm>
            <a:off x="6554793" y="4724400"/>
            <a:ext cx="1073678" cy="794657"/>
          </a:xfrm>
          <a:prstGeom prst="straightConnector1">
            <a:avLst/>
          </a:prstGeom>
          <a:ln w="28575">
            <a:solidFill>
              <a:srgbClr val="91FF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3A0B1A5-CA36-221F-19C2-99162B8B7229}"/>
              </a:ext>
            </a:extLst>
          </p:cNvPr>
          <p:cNvCxnSpPr>
            <a:cxnSpLocks/>
          </p:cNvCxnSpPr>
          <p:nvPr/>
        </p:nvCxnSpPr>
        <p:spPr>
          <a:xfrm>
            <a:off x="6554793" y="4724400"/>
            <a:ext cx="1359125" cy="0"/>
          </a:xfrm>
          <a:prstGeom prst="straightConnector1">
            <a:avLst/>
          </a:prstGeom>
          <a:ln w="28575">
            <a:solidFill>
              <a:srgbClr val="91FF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46D5F8E-0CF1-474F-6E3C-363EA5854811}"/>
              </a:ext>
            </a:extLst>
          </p:cNvPr>
          <p:cNvSpPr txBox="1"/>
          <p:nvPr/>
        </p:nvSpPr>
        <p:spPr>
          <a:xfrm>
            <a:off x="6035440" y="4561505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QEL</a:t>
            </a:r>
            <a:endParaRPr lang="en-IL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CB65B6-3B8F-9C3E-DF2B-A6066A3F7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03" y="2115456"/>
            <a:ext cx="6097203" cy="4352415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95ACF9D-F2F3-F9A6-EB4D-D7132B248CA2}"/>
              </a:ext>
            </a:extLst>
          </p:cNvPr>
          <p:cNvCxnSpPr>
            <a:cxnSpLocks/>
          </p:cNvCxnSpPr>
          <p:nvPr/>
        </p:nvCxnSpPr>
        <p:spPr>
          <a:xfrm flipH="1">
            <a:off x="4267200" y="4827619"/>
            <a:ext cx="1768240" cy="843838"/>
          </a:xfrm>
          <a:prstGeom prst="straightConnector1">
            <a:avLst/>
          </a:prstGeom>
          <a:ln w="28575">
            <a:solidFill>
              <a:srgbClr val="91FF9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039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D1B23-9F59-C4AB-F206-1B89739A0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B49FE4E-FE68-2189-5D07-19BC10C04991}"/>
              </a:ext>
            </a:extLst>
          </p:cNvPr>
          <p:cNvSpPr/>
          <p:nvPr/>
        </p:nvSpPr>
        <p:spPr>
          <a:xfrm>
            <a:off x="-1" y="4310739"/>
            <a:ext cx="11144025" cy="2561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33DC2AAD-6612-10CD-B650-8068BD9C47A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𝒓𝒆𝒄</m:t>
                            </m:r>
                          </m:sub>
                        </m:s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𝟏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𝟓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33DC2AAD-6612-10CD-B650-8068BD9C47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DBF56AFC-773D-121A-CBE6-83C0D3A990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4" y="1146175"/>
                <a:ext cx="10196967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Similar shapes for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(top row)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(bottom row) at 1% accuracy.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Minor divergence between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at 5% accuracy for 2 and 4GeV beam energies. </a:t>
                </a: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DBF56AFC-773D-121A-CBE6-83C0D3A990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4" y="1146175"/>
                <a:ext cx="10196967" cy="4565650"/>
              </a:xfrm>
              <a:blipFill>
                <a:blip r:embed="rId4"/>
                <a:stretch>
                  <a:fillRect l="-1016" t="-213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330B153B-4951-643A-1D53-376B5E2133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58" y="3799113"/>
            <a:ext cx="3568883" cy="28830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7AD621-19C6-1764-C74C-FC27670991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8526" y="3989623"/>
            <a:ext cx="3511730" cy="26925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BD8C3D0-6375-02D7-537D-BCD3354C04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9741" y="4032248"/>
            <a:ext cx="3505380" cy="269888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CBDF8A1-2D61-32AC-4A22-C4755BE9660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2826"/>
          <a:stretch/>
        </p:blipFill>
        <p:spPr>
          <a:xfrm>
            <a:off x="3772712" y="3799113"/>
            <a:ext cx="3568883" cy="20682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A80C5C7-51FB-C8B4-8E30-35C1E76A77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92826"/>
          <a:stretch/>
        </p:blipFill>
        <p:spPr>
          <a:xfrm>
            <a:off x="7514835" y="3799113"/>
            <a:ext cx="3568883" cy="206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58A43F6-0609-FE59-60C3-79688C15AF74}"/>
                  </a:ext>
                </a:extLst>
              </p:cNvPr>
              <p:cNvSpPr txBox="1"/>
              <p:nvPr/>
            </p:nvSpPr>
            <p:spPr>
              <a:xfrm>
                <a:off x="1387929" y="3428999"/>
                <a:ext cx="1230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58A43F6-0609-FE59-60C3-79688C15A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7929" y="3428999"/>
                <a:ext cx="123008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3C7C0F5-9118-2A40-D6D7-CC934AB51523}"/>
                  </a:ext>
                </a:extLst>
              </p:cNvPr>
              <p:cNvSpPr txBox="1"/>
              <p:nvPr/>
            </p:nvSpPr>
            <p:spPr>
              <a:xfrm>
                <a:off x="5063329" y="3428999"/>
                <a:ext cx="1230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3C7C0F5-9118-2A40-D6D7-CC934AB515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329" y="3428999"/>
                <a:ext cx="123008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272446C-573E-E69B-E8E9-CF2B76391D2B}"/>
                  </a:ext>
                </a:extLst>
              </p:cNvPr>
              <p:cNvSpPr txBox="1"/>
              <p:nvPr/>
            </p:nvSpPr>
            <p:spPr>
              <a:xfrm>
                <a:off x="8887074" y="3428999"/>
                <a:ext cx="12300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272446C-573E-E69B-E8E9-CF2B76391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7074" y="3428999"/>
                <a:ext cx="1230085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3AFE61B-99B4-C2CE-8953-1CF19AA3D360}"/>
              </a:ext>
            </a:extLst>
          </p:cNvPr>
          <p:cNvSpPr txBox="1"/>
          <p:nvPr/>
        </p:nvSpPr>
        <p:spPr>
          <a:xfrm rot="-2700000">
            <a:off x="528118" y="4829893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732ED0-D575-3FBF-9C2B-7E9034E6C788}"/>
              </a:ext>
            </a:extLst>
          </p:cNvPr>
          <p:cNvSpPr txBox="1"/>
          <p:nvPr/>
        </p:nvSpPr>
        <p:spPr>
          <a:xfrm rot="-2700000">
            <a:off x="4302666" y="4763233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375B33-3A23-D44B-2E65-0A0AC2A71087}"/>
              </a:ext>
            </a:extLst>
          </p:cNvPr>
          <p:cNvSpPr txBox="1"/>
          <p:nvPr/>
        </p:nvSpPr>
        <p:spPr>
          <a:xfrm rot="-2700000">
            <a:off x="8157821" y="4802587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964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AE257-05CD-CBF0-423F-C0DBFF26D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5260D278-4D1C-9A7B-5E4A-BA5493769C6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𝒓𝒆𝒄</m:t>
                            </m:r>
                          </m:sub>
                        </m:s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𝟏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𝟓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5260D278-4D1C-9A7B-5E4A-BA5493769C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06A1ACBC-74DA-2D15-D91A-BC3F0681A5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Similar shapes for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(top row)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(bottom row) at 1% accuracy.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Minor divergence between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at 5% accuracy for 2 and 4GeV beam energies. </a:t>
                </a: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06A1ACBC-74DA-2D15-D91A-BC3F0681A5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  <a:blipFill>
                <a:blip r:embed="rId4"/>
                <a:stretch>
                  <a:fillRect l="-2432" t="-2136" r="-85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4073BF62-8A61-8083-5A49-E25C77FF2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148" y="1434812"/>
            <a:ext cx="6182076" cy="4994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BDA73A-175A-4EB0-D4D3-6DF8F7116086}"/>
                  </a:ext>
                </a:extLst>
              </p:cNvPr>
              <p:cNvSpPr txBox="1"/>
              <p:nvPr/>
            </p:nvSpPr>
            <p:spPr>
              <a:xfrm>
                <a:off x="7434944" y="888137"/>
                <a:ext cx="12300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BDA73A-175A-4EB0-D4D3-6DF8F71160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944" y="888137"/>
                <a:ext cx="1230085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E0628A4-A3DA-A749-8E35-2FE215717B16}"/>
              </a:ext>
            </a:extLst>
          </p:cNvPr>
          <p:cNvSpPr txBox="1"/>
          <p:nvPr/>
        </p:nvSpPr>
        <p:spPr>
          <a:xfrm rot="-2700000">
            <a:off x="6653981" y="3437096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851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34E41-2A93-13F0-2C37-D8E6ED3ED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116B173-DD92-92ED-5077-D7F6DDE28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148" y="1685264"/>
            <a:ext cx="6182076" cy="47399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5B40E1E7-7F56-5E6B-7FC7-BEC564D0A31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𝒓𝒆𝒄</m:t>
                            </m:r>
                          </m:sub>
                        </m:s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𝟏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𝟓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5B40E1E7-7F56-5E6B-7FC7-BEC564D0A3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C1E40AB-66EF-707E-35DE-8C3B373576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Similar shapes for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(top row)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(bottom row) at 1% accuracy.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Minor divergence between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at 5% accuracy for 2 and 4GeV beam energies. </a:t>
                </a: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C1E40AB-66EF-707E-35DE-8C3B373576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  <a:blipFill>
                <a:blip r:embed="rId5"/>
                <a:stretch>
                  <a:fillRect l="-2432" t="-2136" r="-85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CE1EA8-B84E-3DEF-F864-F7269CD67261}"/>
                  </a:ext>
                </a:extLst>
              </p:cNvPr>
              <p:cNvSpPr txBox="1"/>
              <p:nvPr/>
            </p:nvSpPr>
            <p:spPr>
              <a:xfrm>
                <a:off x="7371444" y="900837"/>
                <a:ext cx="12300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04CE1EA8-B84E-3DEF-F864-F7269CD67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444" y="900837"/>
                <a:ext cx="1230085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181C29A-0902-6F45-051C-89132360F7C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92826"/>
          <a:stretch/>
        </p:blipFill>
        <p:spPr>
          <a:xfrm>
            <a:off x="4820556" y="1385190"/>
            <a:ext cx="5695043" cy="3300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BBAF24-B464-9205-4734-1002A7EDAECF}"/>
              </a:ext>
            </a:extLst>
          </p:cNvPr>
          <p:cNvSpPr txBox="1"/>
          <p:nvPr/>
        </p:nvSpPr>
        <p:spPr>
          <a:xfrm rot="-2700000">
            <a:off x="6566896" y="3359589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0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78AF9-199B-893A-9299-A63F3C71D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164E5B-8D37-8C9A-0ED2-390AAA6C3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748" y="1685264"/>
            <a:ext cx="6182076" cy="47597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B9BE92B7-CA6C-F731-4BFF-6C91556B3C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𝒓𝒆𝒄</m:t>
                            </m:r>
                          </m:sub>
                        </m:s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𝟏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𝟓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B9BE92B7-CA6C-F731-4BFF-6C91556B3C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4459" y="-3175"/>
                <a:ext cx="11144026" cy="1325563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0A4A2596-B0C6-29C6-6771-6C965327AE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Similar shapes for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(top row)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(bottom row) at 1% accuracy.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Minor divergence between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𝑊</m:t>
                        </m:r>
                      </m:e>
                      <m:sub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at 5% accuracy for 2 and 4GeV beam energies. </a:t>
                </a: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0A4A2596-B0C6-29C6-6771-6C965327AE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5" y="1146175"/>
                <a:ext cx="4256996" cy="4565650"/>
              </a:xfrm>
              <a:blipFill>
                <a:blip r:embed="rId5"/>
                <a:stretch>
                  <a:fillRect l="-2432" t="-2136" r="-858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A8152C1-DD87-A219-2AB5-2F65542E701F}"/>
                  </a:ext>
                </a:extLst>
              </p:cNvPr>
              <p:cNvSpPr txBox="1"/>
              <p:nvPr/>
            </p:nvSpPr>
            <p:spPr>
              <a:xfrm>
                <a:off x="7371444" y="900837"/>
                <a:ext cx="12300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A8152C1-DD87-A219-2AB5-2F65542E7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444" y="900837"/>
                <a:ext cx="1230085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AEF3449-C558-3994-2D57-2318B44B878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92826"/>
          <a:stretch/>
        </p:blipFill>
        <p:spPr>
          <a:xfrm>
            <a:off x="4820556" y="1385190"/>
            <a:ext cx="5695043" cy="3300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0E23AE-AE01-FE04-FFBC-99980B9C1C54}"/>
              </a:ext>
            </a:extLst>
          </p:cNvPr>
          <p:cNvSpPr txBox="1"/>
          <p:nvPr/>
        </p:nvSpPr>
        <p:spPr>
          <a:xfrm rot="-2700000">
            <a:off x="6556006" y="3492656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03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E510F-DD91-E9CB-1CBC-A555E8425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7CA3CF5-2B9F-8CD2-AB46-63AEB909E4E5}"/>
              </a:ext>
            </a:extLst>
          </p:cNvPr>
          <p:cNvGrpSpPr/>
          <p:nvPr/>
        </p:nvGrpSpPr>
        <p:grpSpPr>
          <a:xfrm>
            <a:off x="1252303" y="2628900"/>
            <a:ext cx="9120795" cy="4229100"/>
            <a:chOff x="1734904" y="2897664"/>
            <a:chExt cx="7426015" cy="344327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B845A62-30C8-B6F0-920D-39D1BA692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6515" y="4637474"/>
              <a:ext cx="2285371" cy="170346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8BD992-E239-4272-6EAC-BC03EE8F24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6515" y="2921410"/>
              <a:ext cx="2304404" cy="168790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DFDA03-AE37-3631-31A0-94D8EE93D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34904" y="2897664"/>
              <a:ext cx="2338212" cy="171468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22C30E4-6896-0B1B-AC60-7D2A8A1FC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7959" y="4609317"/>
              <a:ext cx="2306124" cy="169964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C1E54B3-FB6A-4DDF-20A9-88D1BD562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31009" y="2921410"/>
              <a:ext cx="2310566" cy="171606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01F0B9F-ACCD-DF39-9EF6-C4949D244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22929" y="4637474"/>
              <a:ext cx="2285371" cy="1690481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700FD283-D86F-9B68-6270-7C6450E51B0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en-IL" sz="4400" b="1" i="1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𝒓𝒆𝒄</m:t>
                            </m:r>
                          </m:sub>
                        </m:sSub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−</m:t>
                        </m:r>
                        <m:sSub>
                          <m:sSubPr>
                            <m:ctrlPr>
                              <a:rPr lang="en-US" altLang="en-IL" sz="4400" b="1" i="1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</m:ctrlPr>
                          </m:sSubPr>
                          <m:e>
                            <m:r>
                              <a:rPr lang="en-US" altLang="en-IL" sz="4400" b="1" i="1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en-IL" sz="4400" b="1" i="1" smtClean="0">
                                <a:solidFill>
                                  <a:srgbClr val="141E52"/>
                                </a:solidFill>
                                <a:latin typeface="Cambria Math" panose="02040503050406030204" pitchFamily="18" charset="0"/>
                                <a:ea typeface="SelaAzilOT"/>
                              </a:rPr>
                              <m:t>𝒆</m:t>
                            </m:r>
                          </m:sub>
                        </m:sSub>
                      </m:e>
                    </m:d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𝟐𝟎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878838BC-F96F-45E9-29B0-B4C88D8CF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4" y="1146175"/>
            <a:ext cx="9848626" cy="4565650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Reconstructed W shifts away from true W w.r.t 5% and 1% cuts.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There is more bias on the 4GeV reconstruction than 1GeV reconstruction.</a:t>
            </a:r>
            <a:endParaRPr lang="en-IL" altLang="en-IL" dirty="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CDDD27-1866-7D79-261A-11B7A4B41B6B}"/>
                  </a:ext>
                </a:extLst>
              </p:cNvPr>
              <p:cNvSpPr txBox="1"/>
              <p:nvPr/>
            </p:nvSpPr>
            <p:spPr>
              <a:xfrm>
                <a:off x="8611553" y="2394271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ECDDD27-1866-7D79-261A-11B7A4B41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553" y="2394271"/>
                <a:ext cx="1122866" cy="295782"/>
              </a:xfrm>
              <a:prstGeom prst="rect">
                <a:avLst/>
              </a:prstGeom>
              <a:blipFill>
                <a:blip r:embed="rId10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0FDCE1-3CC5-F981-4CE6-DA40C0D8C0E7}"/>
                  </a:ext>
                </a:extLst>
              </p:cNvPr>
              <p:cNvSpPr txBox="1"/>
              <p:nvPr/>
            </p:nvSpPr>
            <p:spPr>
              <a:xfrm>
                <a:off x="5520010" y="2394271"/>
                <a:ext cx="1122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D0FDCE1-3CC5-F981-4CE6-DA40C0D8C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010" y="2394271"/>
                <a:ext cx="1122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247916-79A8-47F4-C10A-8F53E9D8D419}"/>
                  </a:ext>
                </a:extLst>
              </p:cNvPr>
              <p:cNvSpPr txBox="1"/>
              <p:nvPr/>
            </p:nvSpPr>
            <p:spPr>
              <a:xfrm>
                <a:off x="2317177" y="2431046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A247916-79A8-47F4-C10A-8F53E9D8D4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177" y="2431046"/>
                <a:ext cx="1122866" cy="295782"/>
              </a:xfrm>
              <a:prstGeom prst="rect">
                <a:avLst/>
              </a:prstGeom>
              <a:blipFill>
                <a:blip r:embed="rId1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D044B74-EF01-60DE-11D2-5FA271FFE97C}"/>
              </a:ext>
            </a:extLst>
          </p:cNvPr>
          <p:cNvSpPr txBox="1"/>
          <p:nvPr/>
        </p:nvSpPr>
        <p:spPr>
          <a:xfrm rot="-2700000">
            <a:off x="1461264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CFC0AA-C626-5030-FE30-C85076025B64}"/>
              </a:ext>
            </a:extLst>
          </p:cNvPr>
          <p:cNvSpPr txBox="1"/>
          <p:nvPr/>
        </p:nvSpPr>
        <p:spPr>
          <a:xfrm rot="-2700000">
            <a:off x="4518897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09518A-5267-30F1-E41C-E5956264B88E}"/>
              </a:ext>
            </a:extLst>
          </p:cNvPr>
          <p:cNvSpPr txBox="1"/>
          <p:nvPr/>
        </p:nvSpPr>
        <p:spPr>
          <a:xfrm rot="-2700000">
            <a:off x="7658118" y="4066328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12ADC-27FE-F353-B8AA-E3F140C59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3D471752-74A1-2C19-BF62-B255547991D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𝒓𝒆𝒄</m:t>
                        </m:r>
                      </m:sub>
                    </m:sSub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&lt;</m:t>
                    </m:r>
                    <m:sSub>
                      <m:sSubPr>
                        <m:ctrlP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 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−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𝟐𝟎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F24EAC5A-2D84-1EB4-7CCE-FE13E6E3C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4" y="1146175"/>
            <a:ext cx="9848626" cy="4565650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Mostly events with multiple undetectable particles. We only measure a part of the total energy of the system so reconstruct below the true W too. Smaller cross-section for 1GeV</a:t>
            </a:r>
            <a:endParaRPr lang="en-IL" altLang="en-IL" dirty="0"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9B699F-DFCD-74B9-CCC8-836A750D535D}"/>
              </a:ext>
            </a:extLst>
          </p:cNvPr>
          <p:cNvGrpSpPr/>
          <p:nvPr/>
        </p:nvGrpSpPr>
        <p:grpSpPr>
          <a:xfrm>
            <a:off x="1209025" y="2547938"/>
            <a:ext cx="9234837" cy="4310062"/>
            <a:chOff x="1270711" y="2827278"/>
            <a:chExt cx="6919529" cy="322946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599244D-BBC6-0F52-66D0-1D91BEC78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3841" y="4469922"/>
              <a:ext cx="2166399" cy="158682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F941083-F802-5FA2-0FD7-6C5B738B9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23841" y="2851088"/>
              <a:ext cx="2152776" cy="159361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A8D4B76-3D83-26B6-337A-DD7103DCF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70711" y="2827278"/>
              <a:ext cx="2198276" cy="161742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3CA1330-8136-5E35-A0A5-8507BD27B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75673" y="4444699"/>
              <a:ext cx="2193314" cy="16046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B99CF24-0FD6-A2AB-4BEA-5A1C647D8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680892" y="2840008"/>
              <a:ext cx="2158277" cy="160469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69273B8-D56C-78FC-B199-0CA2C1414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39137" y="4444701"/>
              <a:ext cx="2198242" cy="161204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B10DF8D-8C39-F23C-39A4-1678DA9D07B6}"/>
                  </a:ext>
                </a:extLst>
              </p:cNvPr>
              <p:cNvSpPr txBox="1"/>
              <p:nvPr/>
            </p:nvSpPr>
            <p:spPr>
              <a:xfrm>
                <a:off x="8720410" y="2312878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B10DF8D-8C39-F23C-39A4-1678DA9D0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410" y="2312878"/>
                <a:ext cx="1122866" cy="295782"/>
              </a:xfrm>
              <a:prstGeom prst="rect">
                <a:avLst/>
              </a:prstGeom>
              <a:blipFill>
                <a:blip r:embed="rId10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CC185C-E09F-A4AA-D718-9751AB084BA7}"/>
                  </a:ext>
                </a:extLst>
              </p:cNvPr>
              <p:cNvSpPr txBox="1"/>
              <p:nvPr/>
            </p:nvSpPr>
            <p:spPr>
              <a:xfrm>
                <a:off x="5440181" y="2312878"/>
                <a:ext cx="1122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CC185C-E09F-A4AA-D718-9751AB084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181" y="2312878"/>
                <a:ext cx="112286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526F9D-6442-3A7A-881E-35F057EC41BE}"/>
                  </a:ext>
                </a:extLst>
              </p:cNvPr>
              <p:cNvSpPr txBox="1"/>
              <p:nvPr/>
            </p:nvSpPr>
            <p:spPr>
              <a:xfrm>
                <a:off x="2397003" y="2312878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526F9D-6442-3A7A-881E-35F057EC4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003" y="2312878"/>
                <a:ext cx="1122866" cy="295782"/>
              </a:xfrm>
              <a:prstGeom prst="rect">
                <a:avLst/>
              </a:prstGeom>
              <a:blipFill>
                <a:blip r:embed="rId12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217417B-A238-59B4-FA85-AE9733EAE4E9}"/>
              </a:ext>
            </a:extLst>
          </p:cNvPr>
          <p:cNvSpPr txBox="1"/>
          <p:nvPr/>
        </p:nvSpPr>
        <p:spPr>
          <a:xfrm rot="-2700000">
            <a:off x="1461264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E822AA-6560-6E03-41D7-65F147CE5314}"/>
              </a:ext>
            </a:extLst>
          </p:cNvPr>
          <p:cNvSpPr txBox="1"/>
          <p:nvPr/>
        </p:nvSpPr>
        <p:spPr>
          <a:xfrm rot="-2700000">
            <a:off x="4518897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B1186A-5873-BE91-A49B-9A8D28522A13}"/>
              </a:ext>
            </a:extLst>
          </p:cNvPr>
          <p:cNvSpPr txBox="1"/>
          <p:nvPr/>
        </p:nvSpPr>
        <p:spPr>
          <a:xfrm rot="-2700000">
            <a:off x="7658118" y="4066328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1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D7914BD-819D-B82F-8B4B-F85F3FCBF884}"/>
              </a:ext>
            </a:extLst>
          </p:cNvPr>
          <p:cNvSpPr/>
          <p:nvPr/>
        </p:nvSpPr>
        <p:spPr>
          <a:xfrm>
            <a:off x="0" y="0"/>
            <a:ext cx="12192000" cy="7075709"/>
          </a:xfrm>
          <a:prstGeom prst="rect">
            <a:avLst/>
          </a:prstGeom>
          <a:solidFill>
            <a:srgbClr val="141E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65E432-C1E6-4C36-BF8E-2DA25E65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83884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D05F6415-1E7C-453D-B6B7-DBF76BDA69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B5F415-7490-4054-85B4-10F7AE6D3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0684" y="1657752"/>
            <a:ext cx="8392886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Signal Definition</a:t>
            </a:r>
          </a:p>
        </p:txBody>
      </p:sp>
    </p:spTree>
    <p:extLst>
      <p:ext uri="{BB962C8B-B14F-4D97-AF65-F5344CB8AC3E}">
        <p14:creationId xmlns:p14="http://schemas.microsoft.com/office/powerpoint/2010/main" val="11860799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80759-2D88-483B-6EE9-CB7C97104F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92C03E45-C6B0-9811-79B4-9EA1E7483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4" y="1146175"/>
            <a:ext cx="9848626" cy="4565650"/>
          </a:xfrm>
        </p:spPr>
        <p:txBody>
          <a:bodyPr/>
          <a:lstStyle/>
          <a:p>
            <a:r>
              <a:rPr lang="en-US" altLang="en-IL" dirty="0">
                <a:cs typeface="Arial" panose="020B0604020202020204" pitchFamily="34" charset="0"/>
              </a:rPr>
              <a:t>Events at which reconstructed Ee is a lot higher than true Ee have a higher reconstructed W.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649C3C60-126C-8F0C-B511-2E2EF63846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𝒓𝒆𝒄</m:t>
                        </m:r>
                      </m:sub>
                    </m:sSub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&gt;</m:t>
                    </m:r>
                    <m:sSub>
                      <m:sSubPr>
                        <m:ctrlP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sz="4400" b="1" i="1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sz="4400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+</m:t>
                    </m:r>
                    <m:r>
                      <a:rPr lang="en-US" altLang="en-IL" sz="4400" b="1" i="1" smtClean="0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𝟐𝟎</m:t>
                    </m:r>
                    <m:r>
                      <a:rPr lang="en-US" altLang="en-IL" sz="4400" b="1" i="1">
                        <a:solidFill>
                          <a:srgbClr val="141E52"/>
                        </a:solidFill>
                        <a:latin typeface="Cambria Math" panose="02040503050406030204" pitchFamily="18" charset="0"/>
                        <a:ea typeface="SelaAzilOT"/>
                      </a:rPr>
                      <m:t>%</m:t>
                    </m:r>
                  </m:oMath>
                </a14:m>
                <a:r>
                  <a:rPr lang="en-US" altLang="en-IL" sz="4400" b="1" dirty="0">
                    <a:solidFill>
                      <a:srgbClr val="141E52"/>
                    </a:solidFill>
                    <a:ea typeface="SelaAzilOT"/>
                  </a:rPr>
                  <a:t> Cut</a:t>
                </a:r>
                <a:endParaRPr lang="en-IL" altLang="en-IL" sz="4400" dirty="0"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41BF74A4-F101-0850-9F4A-181ACDCDA4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5F483F83-4732-D062-1EF8-A6AC02644469}"/>
              </a:ext>
            </a:extLst>
          </p:cNvPr>
          <p:cNvGrpSpPr/>
          <p:nvPr/>
        </p:nvGrpSpPr>
        <p:grpSpPr>
          <a:xfrm>
            <a:off x="1281759" y="2315706"/>
            <a:ext cx="9502502" cy="4542294"/>
            <a:chOff x="696004" y="2388731"/>
            <a:chExt cx="8423115" cy="402633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C3F98FB-3D55-E57B-2BE1-443ED7198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2703" y="4451224"/>
              <a:ext cx="2664395" cy="196384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99FE81F-2492-7C92-9D2E-569AE23F5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49289" y="4499476"/>
              <a:ext cx="2569830" cy="191559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BB0433B-9A91-1A0F-B69D-278AB7139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09669" y="2388731"/>
              <a:ext cx="2609450" cy="194014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B227936-0C46-CC55-9815-2CBDF04AA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6004" y="2406172"/>
              <a:ext cx="2673991" cy="195252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0FB546-4301-F4F6-5BF0-B34655BEC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16308" y="4451224"/>
              <a:ext cx="2653687" cy="193716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FD23F7B-83B8-0DF8-5645-354886C22E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643907" y="2406172"/>
              <a:ext cx="2613191" cy="1922702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520BFA-503C-B7DF-C8F7-404372476C65}"/>
                  </a:ext>
                </a:extLst>
              </p:cNvPr>
              <p:cNvSpPr txBox="1"/>
              <p:nvPr/>
            </p:nvSpPr>
            <p:spPr>
              <a:xfrm>
                <a:off x="8860110" y="2089270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520BFA-503C-B7DF-C8F7-404372476C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0110" y="2089270"/>
                <a:ext cx="1122866" cy="295782"/>
              </a:xfrm>
              <a:prstGeom prst="rect">
                <a:avLst/>
              </a:prstGeom>
              <a:blipFill>
                <a:blip r:embed="rId1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F27AE7-ED79-2387-4CBB-62432D627E9E}"/>
                  </a:ext>
                </a:extLst>
              </p:cNvPr>
              <p:cNvSpPr txBox="1"/>
              <p:nvPr/>
            </p:nvSpPr>
            <p:spPr>
              <a:xfrm>
                <a:off x="5541781" y="2109678"/>
                <a:ext cx="11228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F27AE7-ED79-2387-4CBB-62432D627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781" y="2109678"/>
                <a:ext cx="112286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1E19E4-486F-CE3B-D53C-946ED6D96BB2}"/>
                  </a:ext>
                </a:extLst>
              </p:cNvPr>
              <p:cNvSpPr txBox="1"/>
              <p:nvPr/>
            </p:nvSpPr>
            <p:spPr>
              <a:xfrm>
                <a:off x="2397003" y="2109678"/>
                <a:ext cx="1122866" cy="295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IL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41E19E4-486F-CE3B-D53C-946ED6D96B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003" y="2109678"/>
                <a:ext cx="1122866" cy="295782"/>
              </a:xfrm>
              <a:prstGeom prst="rect">
                <a:avLst/>
              </a:prstGeom>
              <a:blipFill>
                <a:blip r:embed="rId1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D6D9233-72A8-4ACC-4A1E-616402FDE51B}"/>
              </a:ext>
            </a:extLst>
          </p:cNvPr>
          <p:cNvSpPr txBox="1"/>
          <p:nvPr/>
        </p:nvSpPr>
        <p:spPr>
          <a:xfrm rot="-2700000">
            <a:off x="1689866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CF7B32-850B-C62D-69E5-FBDC22712DA5}"/>
              </a:ext>
            </a:extLst>
          </p:cNvPr>
          <p:cNvSpPr txBox="1"/>
          <p:nvPr/>
        </p:nvSpPr>
        <p:spPr>
          <a:xfrm rot="-2700000">
            <a:off x="4747499" y="4031745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440991-4537-BF6D-8703-997024A40E92}"/>
              </a:ext>
            </a:extLst>
          </p:cNvPr>
          <p:cNvSpPr txBox="1"/>
          <p:nvPr/>
        </p:nvSpPr>
        <p:spPr>
          <a:xfrm rot="-2700000">
            <a:off x="7886720" y="4066328"/>
            <a:ext cx="3042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40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585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1BF74A4-F101-0850-9F4A-181ACDCD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pPr algn="l"/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Event Selection</a:t>
            </a:r>
            <a:endParaRPr lang="en-IL" altLang="en-IL" dirty="0">
              <a:ea typeface="SelaAzilO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DCDB8BB-E987-06E4-3EC7-025968DC49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3" y="1146175"/>
                <a:ext cx="10153425" cy="4565650"/>
              </a:xfrm>
            </p:spPr>
            <p:txBody>
              <a:bodyPr/>
              <a:lstStyle/>
              <a:p>
                <a:r>
                  <a:rPr lang="en-US" altLang="en-IL" b="1" dirty="0">
                    <a:cs typeface="Arial" panose="020B0604020202020204" pitchFamily="34" charset="0"/>
                  </a:rPr>
                  <a:t>Electron-scattering on Carbon at 1.161, 2.261 and 4.461 GeV 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We compare GENIE Monte Carlo to CLAS6 </a:t>
                </a:r>
                <a:r>
                  <a:rPr lang="en-US" altLang="en-IL" baseline="30000" dirty="0">
                    <a:cs typeface="Arial" panose="020B0604020202020204" pitchFamily="34" charset="0"/>
                  </a:rPr>
                  <a:t>12</a:t>
                </a:r>
                <a:r>
                  <a:rPr lang="en-US" altLang="en-IL" dirty="0">
                    <a:cs typeface="Arial" panose="020B0604020202020204" pitchFamily="34" charset="0"/>
                  </a:rPr>
                  <a:t>C(e,e’1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en-IL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)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Final state particles: </a:t>
                </a:r>
                <a14:m>
                  <m:oMath xmlns:m="http://schemas.openxmlformats.org/officeDocument/2006/math"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0</m:t>
                    </m:r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,0</m:t>
                    </m:r>
                    <m:r>
                      <a:rPr lang="en-US" altLang="en-IL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𝛾</m:t>
                    </m:r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 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indicating no neutral </a:t>
                </a:r>
                <a:r>
                  <a:rPr lang="en-US" altLang="en-IL" dirty="0" err="1">
                    <a:cs typeface="Arial" panose="020B0604020202020204" pitchFamily="34" charset="0"/>
                  </a:rPr>
                  <a:t>pions</a:t>
                </a:r>
                <a:endParaRPr lang="en-US" altLang="en-IL" dirty="0">
                  <a:cs typeface="Arial" panose="020B0604020202020204" pitchFamily="34" charset="0"/>
                </a:endParaRP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We applied no cuts on the number of nucleons in the final state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Any number of protons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Any number of neutrons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Same cuts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, momentum and angle of final</a:t>
                </a:r>
                <a:br>
                  <a:rPr lang="en-US" altLang="en-IL" dirty="0">
                    <a:cs typeface="Arial" panose="020B0604020202020204" pitchFamily="34" charset="0"/>
                  </a:rPr>
                </a:br>
                <a:r>
                  <a:rPr lang="en-US" altLang="en-IL" dirty="0">
                    <a:cs typeface="Arial" panose="020B0604020202020204" pitchFamily="34" charset="0"/>
                  </a:rPr>
                  <a:t>state particles as in Julia’s analysis.</a:t>
                </a:r>
              </a:p>
              <a:p>
                <a:endParaRPr lang="en-US" altLang="en-IL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en-IL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ADCDB8BB-E987-06E4-3EC7-025968DC49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3" y="1146175"/>
                <a:ext cx="10153425" cy="4565650"/>
              </a:xfrm>
              <a:blipFill>
                <a:blip r:embed="rId3"/>
                <a:stretch>
                  <a:fillRect l="-1020" t="-213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0548AE80-4357-440F-48A1-96A119A1A1EE}"/>
              </a:ext>
            </a:extLst>
          </p:cNvPr>
          <p:cNvGrpSpPr/>
          <p:nvPr/>
        </p:nvGrpSpPr>
        <p:grpSpPr>
          <a:xfrm>
            <a:off x="7565476" y="3615664"/>
            <a:ext cx="3156952" cy="2626580"/>
            <a:chOff x="4777521" y="2332027"/>
            <a:chExt cx="2636958" cy="21939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E3E2D87-2F7A-8F45-4411-FA59E4DA4BBF}"/>
                </a:ext>
              </a:extLst>
            </p:cNvPr>
            <p:cNvSpPr/>
            <p:nvPr/>
          </p:nvSpPr>
          <p:spPr>
            <a:xfrm>
              <a:off x="5727404" y="2752637"/>
              <a:ext cx="1588078" cy="14472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626B1C9-152A-2925-5B8D-6D57BEFAF3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50895" y="3384284"/>
              <a:ext cx="191373" cy="192526"/>
            </a:xfrm>
            <a:prstGeom prst="ellipse">
              <a:avLst/>
            </a:prstGeom>
            <a:solidFill>
              <a:srgbClr val="76D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DA39037-45BA-0953-7845-380E6E4C92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30070" y="3792082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38CFED6-02B9-7E49-7293-D12D83F77E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06092" y="3599555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8737F46-3550-7BFC-3CE1-19A0F9BEC2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21443" y="2955782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5FE6DC8-61E1-B0DD-9639-E75C3BDB80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17434" y="3206174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9A0E299-2C88-08C7-53D6-0059466695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5396" y="3072139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D7F86C5-0249-D9A4-E436-E4A9DE0465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69566" y="2404993"/>
              <a:ext cx="344913" cy="513557"/>
            </a:xfrm>
            <a:prstGeom prst="straightConnector1">
              <a:avLst/>
            </a:prstGeom>
            <a:ln w="38100">
              <a:solidFill>
                <a:srgbClr val="FF7E7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7">
                  <a:extLst>
                    <a:ext uri="{FF2B5EF4-FFF2-40B4-BE49-F238E27FC236}">
                      <a16:creationId xmlns:a16="http://schemas.microsoft.com/office/drawing/2014/main" id="{D264FA61-CE4D-58A2-C903-BE6B3C25C52C}"/>
                    </a:ext>
                  </a:extLst>
                </p:cNvPr>
                <p:cNvSpPr txBox="1"/>
                <p:nvPr/>
              </p:nvSpPr>
              <p:spPr>
                <a:xfrm>
                  <a:off x="6858011" y="2332027"/>
                  <a:ext cx="423109" cy="329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400" b="1" dirty="0">
                    <a:solidFill>
                      <a:srgbClr val="FF7E79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7">
                  <a:extLst>
                    <a:ext uri="{FF2B5EF4-FFF2-40B4-BE49-F238E27FC236}">
                      <a16:creationId xmlns:a16="http://schemas.microsoft.com/office/drawing/2014/main" id="{D264FA61-CE4D-58A2-C903-BE6B3C25C5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8011" y="2332027"/>
                  <a:ext cx="423109" cy="329196"/>
                </a:xfrm>
                <a:prstGeom prst="rect">
                  <a:avLst/>
                </a:prstGeom>
                <a:blipFill>
                  <a:blip r:embed="rId4"/>
                  <a:stretch>
                    <a:fillRect l="-3614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9">
                  <a:extLst>
                    <a:ext uri="{FF2B5EF4-FFF2-40B4-BE49-F238E27FC236}">
                      <a16:creationId xmlns:a16="http://schemas.microsoft.com/office/drawing/2014/main" id="{DF3F9AAF-D2C8-4854-2619-BD3ABF0EE24C}"/>
                    </a:ext>
                  </a:extLst>
                </p:cNvPr>
                <p:cNvSpPr txBox="1"/>
                <p:nvPr/>
              </p:nvSpPr>
              <p:spPr>
                <a:xfrm>
                  <a:off x="5010009" y="3275063"/>
                  <a:ext cx="383435" cy="329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400" dirty="0">
                    <a:solidFill>
                      <a:srgbClr val="0096FF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9">
                  <a:extLst>
                    <a:ext uri="{FF2B5EF4-FFF2-40B4-BE49-F238E27FC236}">
                      <a16:creationId xmlns:a16="http://schemas.microsoft.com/office/drawing/2014/main" id="{DF3F9AAF-D2C8-4854-2619-BD3ABF0EE24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0009" y="3275063"/>
                  <a:ext cx="383435" cy="329196"/>
                </a:xfrm>
                <a:prstGeom prst="rect">
                  <a:avLst/>
                </a:prstGeom>
                <a:blipFill>
                  <a:blip r:embed="rId5"/>
                  <a:stretch>
                    <a:fillRect l="-2632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FC94342-9104-9E35-6A49-77B2082788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7521" y="3625216"/>
              <a:ext cx="1067934" cy="14539"/>
            </a:xfrm>
            <a:prstGeom prst="straightConnector1">
              <a:avLst/>
            </a:prstGeom>
            <a:ln w="38100">
              <a:solidFill>
                <a:srgbClr val="0096FF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29B7781-31F5-1D26-71D7-300936325C96}"/>
                </a:ext>
              </a:extLst>
            </p:cNvPr>
            <p:cNvCxnSpPr>
              <a:cxnSpLocks/>
            </p:cNvCxnSpPr>
            <p:nvPr/>
          </p:nvCxnSpPr>
          <p:spPr>
            <a:xfrm>
              <a:off x="5854723" y="3620617"/>
              <a:ext cx="345905" cy="905356"/>
            </a:xfrm>
            <a:prstGeom prst="straightConnector1">
              <a:avLst/>
            </a:prstGeom>
            <a:ln w="38100">
              <a:solidFill>
                <a:srgbClr val="0096FF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1FCF3C3-6207-DE60-D606-15988C5BA0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8173" y="3501609"/>
              <a:ext cx="282723" cy="10701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23">
                  <a:extLst>
                    <a:ext uri="{FF2B5EF4-FFF2-40B4-BE49-F238E27FC236}">
                      <a16:creationId xmlns:a16="http://schemas.microsoft.com/office/drawing/2014/main" id="{B4445521-713F-5448-81E3-8852A95BBECD}"/>
                    </a:ext>
                  </a:extLst>
                </p:cNvPr>
                <p:cNvSpPr txBox="1"/>
                <p:nvPr/>
              </p:nvSpPr>
              <p:spPr>
                <a:xfrm>
                  <a:off x="5628407" y="3293360"/>
                  <a:ext cx="659659" cy="17226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TextBox 23">
                  <a:extLst>
                    <a:ext uri="{FF2B5EF4-FFF2-40B4-BE49-F238E27FC236}">
                      <a16:creationId xmlns:a16="http://schemas.microsoft.com/office/drawing/2014/main" id="{B4445521-713F-5448-81E3-8852A95BBE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8407" y="3293360"/>
                  <a:ext cx="659659" cy="172267"/>
                </a:xfrm>
                <a:prstGeom prst="rect">
                  <a:avLst/>
                </a:prstGeom>
                <a:blipFill>
                  <a:blip r:embed="rId6"/>
                  <a:stretch>
                    <a:fillRect b="-61765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BC7F868-44C9-E34B-50F2-A55C3162B54C}"/>
                </a:ext>
              </a:extLst>
            </p:cNvPr>
            <p:cNvCxnSpPr>
              <a:cxnSpLocks/>
              <a:endCxn id="4" idx="7"/>
            </p:cNvCxnSpPr>
            <p:nvPr/>
          </p:nvCxnSpPr>
          <p:spPr>
            <a:xfrm flipV="1">
              <a:off x="6307836" y="2964581"/>
              <a:ext cx="775077" cy="467526"/>
            </a:xfrm>
            <a:prstGeom prst="straightConnector1">
              <a:avLst/>
            </a:prstGeom>
            <a:ln w="38100">
              <a:solidFill>
                <a:srgbClr val="FF7E79">
                  <a:alpha val="38000"/>
                </a:srgb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0674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732B6-E3ED-D14C-E457-846C13C1D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68809C-51DE-891A-4D84-4DE8B60546B1}"/>
              </a:ext>
            </a:extLst>
          </p:cNvPr>
          <p:cNvSpPr/>
          <p:nvPr/>
        </p:nvSpPr>
        <p:spPr>
          <a:xfrm>
            <a:off x="0" y="0"/>
            <a:ext cx="12192000" cy="7075709"/>
          </a:xfrm>
          <a:prstGeom prst="rect">
            <a:avLst/>
          </a:prstGeom>
          <a:solidFill>
            <a:srgbClr val="141E5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276444-B4CF-3BF4-C9E9-5385A1B00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3579677" y="4083884"/>
            <a:ext cx="49149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>
            <a:extLst>
              <a:ext uri="{FF2B5EF4-FFF2-40B4-BE49-F238E27FC236}">
                <a16:creationId xmlns:a16="http://schemas.microsoft.com/office/drawing/2014/main" id="{E1E7E8D9-E5F6-80A0-A926-7C90F4BC4C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31882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52C49E-C2A3-3485-9505-782BD7302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0684" y="1657752"/>
            <a:ext cx="8392886" cy="2387600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MC and Data</a:t>
            </a:r>
            <a:b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72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Comparison</a:t>
            </a:r>
          </a:p>
        </p:txBody>
      </p:sp>
    </p:spTree>
    <p:extLst>
      <p:ext uri="{BB962C8B-B14F-4D97-AF65-F5344CB8AC3E}">
        <p14:creationId xmlns:p14="http://schemas.microsoft.com/office/powerpoint/2010/main" val="85564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345F6-3269-131C-F71E-4270AD0E5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8423BA1-F9A7-0066-910F-00B191733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MC Simulation and Data</a:t>
            </a:r>
            <a:endParaRPr lang="en-IL" altLang="en-IL" dirty="0">
              <a:ea typeface="SelaAzilO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F7B9B764-4423-A2E0-6D92-16F3DC25D4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3" y="1095375"/>
                <a:ext cx="10217366" cy="5092774"/>
              </a:xfrm>
            </p:spPr>
            <p:txBody>
              <a:bodyPr/>
              <a:lstStyle/>
              <a:p>
                <a:r>
                  <a:rPr lang="en-US" altLang="en-IL" dirty="0">
                    <a:cs typeface="Arial" panose="020B0604020202020204" pitchFamily="34" charset="0"/>
                  </a:rPr>
                  <a:t>We apply the momentum and angle cuts on both data and simulation.</a:t>
                </a:r>
              </a:p>
              <a:p>
                <a:r>
                  <a:rPr lang="en-US" altLang="en-IL" dirty="0">
                    <a:cs typeface="Arial" panose="020B0604020202020204" pitchFamily="34" charset="0"/>
                  </a:rPr>
                  <a:t>The results account for: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Acceptance &amp; efficiency corrections (applied to the data)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Background subtraction (applied to the data, correction using data-driven model)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Particle momentum smearing (applied to the MC)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Same analysis procedure as CLAS6 </a:t>
                </a:r>
                <a:r>
                  <a:rPr lang="en-US" altLang="en-IL" baseline="30000" dirty="0">
                    <a:cs typeface="Arial" panose="020B0604020202020204" pitchFamily="34" charset="0"/>
                  </a:rPr>
                  <a:t>12</a:t>
                </a:r>
                <a:r>
                  <a:rPr lang="en-US" altLang="en-IL" dirty="0">
                    <a:cs typeface="Arial" panose="020B0604020202020204" pitchFamily="34" charset="0"/>
                  </a:rPr>
                  <a:t>C(e,e’1p1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IL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I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en-IL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en-IL" dirty="0">
                    <a:cs typeface="Arial" panose="020B0604020202020204" pitchFamily="34" charset="0"/>
                  </a:rPr>
                  <a:t>) analysis by </a:t>
                </a:r>
                <a:r>
                  <a:rPr lang="en-US" altLang="en-IL" dirty="0" err="1">
                    <a:cs typeface="Arial" panose="020B0604020202020204" pitchFamily="34" charset="0"/>
                  </a:rPr>
                  <a:t>J.Tena</a:t>
                </a:r>
                <a:r>
                  <a:rPr lang="en-US" altLang="en-IL" dirty="0">
                    <a:cs typeface="Arial" panose="020B0604020202020204" pitchFamily="34" charset="0"/>
                  </a:rPr>
                  <a:t> Vidal and in </a:t>
                </a:r>
                <a:r>
                  <a:rPr lang="en-GB" dirty="0">
                    <a:hlinkClick r:id="rId3"/>
                  </a:rPr>
                  <a:t>Nature volume 599, pages 565–570 (2021)</a:t>
                </a:r>
                <a:endParaRPr lang="en-US" altLang="en-IL" dirty="0">
                  <a:cs typeface="Arial" panose="020B0604020202020204" pitchFamily="34" charset="0"/>
                </a:endParaRPr>
              </a:p>
              <a:p>
                <a:r>
                  <a:rPr lang="en-US" altLang="en-IL" b="0" dirty="0">
                    <a:cs typeface="Arial" panose="020B0604020202020204" pitchFamily="34" charset="0"/>
                  </a:rPr>
                  <a:t>Not including (yet):</a:t>
                </a:r>
              </a:p>
              <a:p>
                <a:pPr lvl="1"/>
                <a:r>
                  <a:rPr lang="en-US" altLang="en-IL" dirty="0">
                    <a:cs typeface="Arial" panose="020B0604020202020204" pitchFamily="34" charset="0"/>
                  </a:rPr>
                  <a:t>Radiative corrections</a:t>
                </a:r>
                <a:endParaRPr lang="en-US" altLang="en-IL" b="0" dirty="0">
                  <a:cs typeface="Arial" panose="020B0604020202020204" pitchFamily="34" charset="0"/>
                </a:endParaRPr>
              </a:p>
              <a:p>
                <a:endParaRPr lang="en-US" altLang="en-IL" b="0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altLang="en-IL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F7B9B764-4423-A2E0-6D92-16F3DC25D4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3" y="1095375"/>
                <a:ext cx="10217366" cy="5092774"/>
              </a:xfrm>
              <a:blipFill>
                <a:blip r:embed="rId4"/>
                <a:stretch>
                  <a:fillRect l="-1014" t="-2036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781F8544-66AD-54B3-1F2D-77D38ACC46B7}"/>
              </a:ext>
            </a:extLst>
          </p:cNvPr>
          <p:cNvGrpSpPr/>
          <p:nvPr/>
        </p:nvGrpSpPr>
        <p:grpSpPr>
          <a:xfrm>
            <a:off x="8390960" y="4226568"/>
            <a:ext cx="2590545" cy="2155330"/>
            <a:chOff x="4777521" y="2332027"/>
            <a:chExt cx="2636958" cy="219394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F23410C-1B26-0855-632A-0BAC3EFA9DE5}"/>
                </a:ext>
              </a:extLst>
            </p:cNvPr>
            <p:cNvSpPr/>
            <p:nvPr/>
          </p:nvSpPr>
          <p:spPr>
            <a:xfrm>
              <a:off x="5727404" y="2752637"/>
              <a:ext cx="1588078" cy="14472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5D7052B7-7FDE-84F3-4B51-775DBEEE42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50895" y="3384284"/>
              <a:ext cx="191373" cy="192526"/>
            </a:xfrm>
            <a:prstGeom prst="ellipse">
              <a:avLst/>
            </a:prstGeom>
            <a:solidFill>
              <a:srgbClr val="76D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B8EC67B-ECDE-407E-51F4-86B255ACB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30070" y="3792082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4BF1C1E-35FC-5794-296A-0C24514352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06092" y="3599555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48FCDD4-421F-AEB6-8477-B5BE31AD4F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21443" y="2955782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08B2124-68E2-BEC2-2F4E-05E86067C7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17434" y="3206174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6593DBC-F026-5C6D-A70A-A5281F42920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05396" y="3072139"/>
              <a:ext cx="191373" cy="192526"/>
            </a:xfrm>
            <a:prstGeom prst="ellipse">
              <a:avLst/>
            </a:prstGeom>
            <a:solidFill>
              <a:srgbClr val="76D6FF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he-IL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890F524-00AE-FFF2-40EF-12A7337180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69566" y="2404993"/>
              <a:ext cx="344913" cy="513557"/>
            </a:xfrm>
            <a:prstGeom prst="straightConnector1">
              <a:avLst/>
            </a:prstGeom>
            <a:ln w="38100">
              <a:solidFill>
                <a:srgbClr val="FF7E7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7">
                  <a:extLst>
                    <a:ext uri="{FF2B5EF4-FFF2-40B4-BE49-F238E27FC236}">
                      <a16:creationId xmlns:a16="http://schemas.microsoft.com/office/drawing/2014/main" id="{A0761141-EFC4-0E63-A086-9D47B670E373}"/>
                    </a:ext>
                  </a:extLst>
                </p:cNvPr>
                <p:cNvSpPr txBox="1"/>
                <p:nvPr/>
              </p:nvSpPr>
              <p:spPr>
                <a:xfrm>
                  <a:off x="6858011" y="2332027"/>
                  <a:ext cx="423109" cy="329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rgbClr val="FF7E7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400" b="1" dirty="0">
                    <a:solidFill>
                      <a:srgbClr val="FF7E79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7">
                  <a:extLst>
                    <a:ext uri="{FF2B5EF4-FFF2-40B4-BE49-F238E27FC236}">
                      <a16:creationId xmlns:a16="http://schemas.microsoft.com/office/drawing/2014/main" id="{A0761141-EFC4-0E63-A086-9D47B670E3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8011" y="2332027"/>
                  <a:ext cx="423109" cy="329196"/>
                </a:xfrm>
                <a:prstGeom prst="rect">
                  <a:avLst/>
                </a:prstGeom>
                <a:blipFill>
                  <a:blip r:embed="rId5"/>
                  <a:stretch>
                    <a:fillRect l="-3614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9">
                  <a:extLst>
                    <a:ext uri="{FF2B5EF4-FFF2-40B4-BE49-F238E27FC236}">
                      <a16:creationId xmlns:a16="http://schemas.microsoft.com/office/drawing/2014/main" id="{8F63F7AC-64FE-8874-052A-88FD84B6F625}"/>
                    </a:ext>
                  </a:extLst>
                </p:cNvPr>
                <p:cNvSpPr txBox="1"/>
                <p:nvPr/>
              </p:nvSpPr>
              <p:spPr>
                <a:xfrm>
                  <a:off x="5010009" y="3275063"/>
                  <a:ext cx="383435" cy="3291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96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400" dirty="0">
                    <a:solidFill>
                      <a:srgbClr val="0096FF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9">
                  <a:extLst>
                    <a:ext uri="{FF2B5EF4-FFF2-40B4-BE49-F238E27FC236}">
                      <a16:creationId xmlns:a16="http://schemas.microsoft.com/office/drawing/2014/main" id="{8F63F7AC-64FE-8874-052A-88FD84B6F6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0009" y="3275063"/>
                  <a:ext cx="383435" cy="329196"/>
                </a:xfrm>
                <a:prstGeom prst="rect">
                  <a:avLst/>
                </a:prstGeom>
                <a:blipFill>
                  <a:blip r:embed="rId6"/>
                  <a:stretch>
                    <a:fillRect l="-2632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4CC129A-2A0A-D265-1DBC-A9D24B3B4F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7521" y="3625216"/>
              <a:ext cx="1067934" cy="14539"/>
            </a:xfrm>
            <a:prstGeom prst="straightConnector1">
              <a:avLst/>
            </a:prstGeom>
            <a:ln w="38100">
              <a:solidFill>
                <a:srgbClr val="0096FF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B499682-0352-F6A3-20CD-C0FBDF63CCEA}"/>
                </a:ext>
              </a:extLst>
            </p:cNvPr>
            <p:cNvCxnSpPr>
              <a:cxnSpLocks/>
            </p:cNvCxnSpPr>
            <p:nvPr/>
          </p:nvCxnSpPr>
          <p:spPr>
            <a:xfrm>
              <a:off x="5854723" y="3620617"/>
              <a:ext cx="345905" cy="905356"/>
            </a:xfrm>
            <a:prstGeom prst="straightConnector1">
              <a:avLst/>
            </a:prstGeom>
            <a:ln w="38100">
              <a:solidFill>
                <a:srgbClr val="0096FF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2CB909-15E2-D758-65B9-6455619FEA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8173" y="3501609"/>
              <a:ext cx="282723" cy="10701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23">
                  <a:extLst>
                    <a:ext uri="{FF2B5EF4-FFF2-40B4-BE49-F238E27FC236}">
                      <a16:creationId xmlns:a16="http://schemas.microsoft.com/office/drawing/2014/main" id="{337367A2-D4F0-08B9-3DDB-4BFC0B37EAE1}"/>
                    </a:ext>
                  </a:extLst>
                </p:cNvPr>
                <p:cNvSpPr txBox="1"/>
                <p:nvPr/>
              </p:nvSpPr>
              <p:spPr>
                <a:xfrm>
                  <a:off x="5628407" y="3293360"/>
                  <a:ext cx="659659" cy="17226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he-IL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23">
                  <a:extLst>
                    <a:ext uri="{FF2B5EF4-FFF2-40B4-BE49-F238E27FC236}">
                      <a16:creationId xmlns:a16="http://schemas.microsoft.com/office/drawing/2014/main" id="{337367A2-D4F0-08B9-3DDB-4BFC0B37EA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8407" y="3293360"/>
                  <a:ext cx="659659" cy="172267"/>
                </a:xfrm>
                <a:prstGeom prst="rect">
                  <a:avLst/>
                </a:prstGeom>
                <a:blipFill>
                  <a:blip r:embed="rId7"/>
                  <a:stretch>
                    <a:fillRect b="-64706"/>
                  </a:stretch>
                </a:blipFill>
              </p:spPr>
              <p:txBody>
                <a:bodyPr/>
                <a:lstStyle/>
                <a:p>
                  <a:r>
                    <a:rPr lang="en-I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A1393DF-0920-E156-D412-CFDA0C9ACE11}"/>
                </a:ext>
              </a:extLst>
            </p:cNvPr>
            <p:cNvCxnSpPr>
              <a:cxnSpLocks/>
              <a:endCxn id="3" idx="7"/>
            </p:cNvCxnSpPr>
            <p:nvPr/>
          </p:nvCxnSpPr>
          <p:spPr>
            <a:xfrm flipV="1">
              <a:off x="6307836" y="2964581"/>
              <a:ext cx="775077" cy="467526"/>
            </a:xfrm>
            <a:prstGeom prst="straightConnector1">
              <a:avLst/>
            </a:prstGeom>
            <a:ln w="38100">
              <a:solidFill>
                <a:srgbClr val="FF7E79">
                  <a:alpha val="38000"/>
                </a:srgbClr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166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6299B-C7BF-E0D2-7E2F-08611F803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D2AF76EE-E0FE-9CCD-49A3-3B4189E26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03" y="-3175"/>
            <a:ext cx="10515600" cy="1325563"/>
          </a:xfrm>
        </p:spPr>
        <p:txBody>
          <a:bodyPr/>
          <a:lstStyle/>
          <a:p>
            <a:r>
              <a:rPr lang="en-US" altLang="en-IL" b="1" dirty="0">
                <a:solidFill>
                  <a:srgbClr val="141E52"/>
                </a:solidFill>
                <a:ea typeface="SelaAzilOT"/>
              </a:rPr>
              <a:t>Detected Particle Kinematics</a:t>
            </a:r>
            <a:endParaRPr lang="en-IL" altLang="en-IL" dirty="0">
              <a:ea typeface="SelaAzilOT"/>
            </a:endParaRP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548D31C7-88C8-E0DF-80A4-349622745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65" y="1146175"/>
            <a:ext cx="7740165" cy="2337454"/>
          </a:xfrm>
        </p:spPr>
        <p:txBody>
          <a:bodyPr/>
          <a:lstStyle/>
          <a:p>
            <a:r>
              <a:rPr lang="en-US" altLang="en-IL" b="0" dirty="0">
                <a:cs typeface="Arial" panose="020B0604020202020204" pitchFamily="34" charset="0"/>
              </a:rPr>
              <a:t>Data shows that GENIE has a clear issue describing </a:t>
            </a:r>
            <a:br>
              <a:rPr lang="en-US" altLang="en-IL" b="0" dirty="0">
                <a:cs typeface="Arial" panose="020B0604020202020204" pitchFamily="34" charset="0"/>
              </a:rPr>
            </a:br>
            <a:r>
              <a:rPr lang="en-US" altLang="en-IL" b="0" dirty="0">
                <a:cs typeface="Arial" panose="020B0604020202020204" pitchFamily="34" charset="0"/>
              </a:rPr>
              <a:t>the cross-section normalization and its shape.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More observables in the backup slides (pion angle, electron momentum and angle).</a:t>
            </a:r>
            <a:endParaRPr lang="en-US" altLang="en-IL" b="0" dirty="0">
              <a:cs typeface="Arial" panose="020B0604020202020204" pitchFamily="34" charset="0"/>
            </a:endParaRPr>
          </a:p>
          <a:p>
            <a:endParaRPr lang="en-US" altLang="en-IL" b="0" dirty="0">
              <a:cs typeface="Arial" panose="020B0604020202020204" pitchFamily="34" charset="0"/>
            </a:endParaRPr>
          </a:p>
          <a:p>
            <a:endParaRPr lang="en-US" altLang="en-IL" dirty="0"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61DCB3-3097-AFBA-FDB3-E84303EEC81F}"/>
              </a:ext>
            </a:extLst>
          </p:cNvPr>
          <p:cNvGrpSpPr/>
          <p:nvPr/>
        </p:nvGrpSpPr>
        <p:grpSpPr>
          <a:xfrm>
            <a:off x="7811330" y="1145150"/>
            <a:ext cx="4404307" cy="1312600"/>
            <a:chOff x="7646178" y="3874918"/>
            <a:chExt cx="4404307" cy="13126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DBE188A-75B4-B00E-F861-EA5E59467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53534"/>
            <a:stretch/>
          </p:blipFill>
          <p:spPr>
            <a:xfrm>
              <a:off x="7646178" y="3874918"/>
              <a:ext cx="2390458" cy="13126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A75DC8-7DEB-AE19-9BE4-37C91CC28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8738"/>
            <a:stretch/>
          </p:blipFill>
          <p:spPr>
            <a:xfrm>
              <a:off x="9927770" y="3874918"/>
              <a:ext cx="2122715" cy="13126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6C1FF14-721E-7931-57F9-C0DBBBF47204}"/>
              </a:ext>
            </a:extLst>
          </p:cNvPr>
          <p:cNvGrpSpPr/>
          <p:nvPr/>
        </p:nvGrpSpPr>
        <p:grpSpPr>
          <a:xfrm>
            <a:off x="335828" y="2962022"/>
            <a:ext cx="10656307" cy="3341914"/>
            <a:chOff x="-6612" y="2972480"/>
            <a:chExt cx="10792981" cy="33847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086D8E6-9BA4-82DC-00E7-8B57B48189F5}"/>
                </a:ext>
              </a:extLst>
            </p:cNvPr>
            <p:cNvGrpSpPr/>
            <p:nvPr/>
          </p:nvGrpSpPr>
          <p:grpSpPr>
            <a:xfrm>
              <a:off x="-6612" y="2972480"/>
              <a:ext cx="10792981" cy="3384776"/>
              <a:chOff x="2109226" y="2509838"/>
              <a:chExt cx="7930766" cy="233938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488E101-521A-35D7-D4AB-05B5E597A5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65735" r="75660"/>
              <a:stretch/>
            </p:blipFill>
            <p:spPr>
              <a:xfrm>
                <a:off x="7439047" y="2509838"/>
                <a:ext cx="2600945" cy="2312661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D159BA8-F3FD-BEDF-C14E-E4C65AE998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32995" r="75660" b="32811"/>
              <a:stretch/>
            </p:blipFill>
            <p:spPr>
              <a:xfrm>
                <a:off x="4710171" y="2541263"/>
                <a:ext cx="2600945" cy="230796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D4508D6-41F0-A9B7-2547-D6213CF4F3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75660" b="66271"/>
              <a:stretch/>
            </p:blipFill>
            <p:spPr>
              <a:xfrm>
                <a:off x="2109226" y="2546025"/>
                <a:ext cx="2600945" cy="2276475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35508A5-2ED2-F3FF-9E53-6DDFBD98B3EC}"/>
                </a:ext>
              </a:extLst>
            </p:cNvPr>
            <p:cNvSpPr txBox="1"/>
            <p:nvPr/>
          </p:nvSpPr>
          <p:spPr>
            <a:xfrm>
              <a:off x="4291395" y="343439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GENIE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EDBD041-D153-90A6-AAEB-0DD4E554DEBD}"/>
                </a:ext>
              </a:extLst>
            </p:cNvPr>
            <p:cNvSpPr txBox="1"/>
            <p:nvPr/>
          </p:nvSpPr>
          <p:spPr>
            <a:xfrm>
              <a:off x="4912134" y="4216465"/>
              <a:ext cx="1033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No FSI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E3CCE7A-0EEF-64F3-DF29-8672455A5191}"/>
              </a:ext>
            </a:extLst>
          </p:cNvPr>
          <p:cNvSpPr txBox="1"/>
          <p:nvPr/>
        </p:nvSpPr>
        <p:spPr>
          <a:xfrm rot="-2700000">
            <a:off x="1225122" y="4038287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945CBA-F4D6-A6A4-DBE1-DE9C25343898}"/>
              </a:ext>
            </a:extLst>
          </p:cNvPr>
          <p:cNvSpPr txBox="1"/>
          <p:nvPr/>
        </p:nvSpPr>
        <p:spPr>
          <a:xfrm rot="-2700000">
            <a:off x="4719925" y="4025241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215ACB-145D-828D-42BB-1BA5661B83E4}"/>
              </a:ext>
            </a:extLst>
          </p:cNvPr>
          <p:cNvSpPr txBox="1"/>
          <p:nvPr/>
        </p:nvSpPr>
        <p:spPr>
          <a:xfrm rot="-2700000">
            <a:off x="8355752" y="3998312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456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1B229-0552-E280-6063-602F9D621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02374FE5-9B19-1788-3D88-E5424A26877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en-IL" dirty="0">
                    <a:ea typeface="SelaAzilOT"/>
                  </a:rPr>
                  <a:t> </a:t>
                </a:r>
                <a:r>
                  <a:rPr lang="en-US" altLang="en-IL" dirty="0">
                    <a:solidFill>
                      <a:srgbClr val="141E52"/>
                    </a:solidFill>
                    <a:ea typeface="SelaAzilOT"/>
                  </a:rPr>
                  <a:t>- Method 1</a:t>
                </a:r>
                <a:endParaRPr lang="en-IL" altLang="en-IL" dirty="0">
                  <a:solidFill>
                    <a:srgbClr val="141E52"/>
                  </a:solidFill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02374FE5-9B19-1788-3D88-E5424A2687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6DBA4F11-9D57-FB6B-983D-F06EB15BD9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9003" y="1146175"/>
                <a:ext cx="10722773" cy="5094204"/>
              </a:xfrm>
            </p:spPr>
            <p:txBody>
              <a:bodyPr/>
              <a:lstStyle/>
              <a:p>
                <a:r>
                  <a:rPr lang="en-US" altLang="en-IL" sz="3200" dirty="0">
                    <a:cs typeface="Arial" panose="020B0604020202020204" pitchFamily="34" charset="0"/>
                  </a:rPr>
                  <a:t>In this first method, we attempt to reconstruct the energy using the calorimetric approach.</a:t>
                </a:r>
              </a:p>
              <a:p>
                <a:r>
                  <a:rPr lang="en-US" altLang="en-IL" sz="3200" dirty="0">
                    <a:cs typeface="Arial" panose="020B0604020202020204" pitchFamily="34" charset="0"/>
                  </a:rPr>
                  <a:t>We define the calorimetric energy as:</a:t>
                </a:r>
              </a:p>
              <a:p>
                <a:endParaRPr lang="en-US" altLang="en-IL" sz="3200" dirty="0"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𝑐𝑎𝑙</m:t>
                          </m:r>
                        </m:sub>
                      </m:sSub>
                      <m:r>
                        <a:rPr lang="en-US" altLang="en-IL" sz="3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r>
                        <a:rPr lang="en-US" altLang="en-IL" sz="3200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altLang="en-IL" sz="3200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en-IL" sz="32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altLang="en-IL" sz="3200" dirty="0">
                  <a:cs typeface="Arial" panose="020B0604020202020204" pitchFamily="34" charset="0"/>
                </a:endParaRPr>
              </a:p>
              <a:p>
                <a:endParaRPr lang="en-US" altLang="en-IL" sz="3200" dirty="0">
                  <a:cs typeface="Arial" panose="020B0604020202020204" pitchFamily="34" charset="0"/>
                </a:endParaRPr>
              </a:p>
              <a:p>
                <a:r>
                  <a:rPr lang="en-US" altLang="en-IL" sz="3200" dirty="0">
                    <a:cs typeface="Arial" panose="020B0604020202020204" pitchFamily="34" charset="0"/>
                  </a:rPr>
                  <a:t>We don’t account for nucleons in the final state.</a:t>
                </a:r>
              </a:p>
              <a:p>
                <a:pPr marL="0" indent="0">
                  <a:buNone/>
                </a:pPr>
                <a:endParaRPr lang="en-US" altLang="en-IL" sz="3200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243" name="Content Placeholder 2">
                <a:extLst>
                  <a:ext uri="{FF2B5EF4-FFF2-40B4-BE49-F238E27FC236}">
                    <a16:creationId xmlns:a16="http://schemas.microsoft.com/office/drawing/2014/main" id="{6DBA4F11-9D57-FB6B-983D-F06EB15BD9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9003" y="1146175"/>
                <a:ext cx="10722773" cy="5094204"/>
              </a:xfrm>
              <a:blipFill>
                <a:blip r:embed="rId4"/>
                <a:stretch>
                  <a:fillRect l="-1251" t="-251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35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4929B-7E5F-C25A-EC0B-1B3338CCF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ECA4EC20-24F1-8C90-ADE3-D7906F1EF23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</p:spPr>
            <p:txBody>
              <a:bodyPr/>
              <a:lstStyle/>
              <a:p>
                <a:pPr algn="l"/>
                <a:r>
                  <a:rPr lang="en-US" altLang="en-IL" b="1" dirty="0">
                    <a:solidFill>
                      <a:srgbClr val="141E52"/>
                    </a:solidFill>
                    <a:ea typeface="SelaAzilOT"/>
                  </a:rPr>
                  <a:t>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</m:ctrlPr>
                      </m:sSubPr>
                      <m:e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𝑬</m:t>
                        </m:r>
                      </m:e>
                      <m:sub>
                        <m:r>
                          <a:rPr lang="en-US" altLang="en-IL" b="1" i="1" smtClean="0">
                            <a:solidFill>
                              <a:srgbClr val="141E52"/>
                            </a:solidFill>
                            <a:latin typeface="Cambria Math" panose="02040503050406030204" pitchFamily="18" charset="0"/>
                            <a:ea typeface="SelaAzilOT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altLang="en-IL" dirty="0">
                    <a:ea typeface="SelaAzilOT"/>
                  </a:rPr>
                  <a:t> </a:t>
                </a:r>
                <a:r>
                  <a:rPr lang="en-US" altLang="en-IL" dirty="0">
                    <a:solidFill>
                      <a:srgbClr val="141E52"/>
                    </a:solidFill>
                    <a:ea typeface="SelaAzilOT"/>
                  </a:rPr>
                  <a:t>- Method 1</a:t>
                </a:r>
                <a:endParaRPr lang="en-IL" altLang="en-IL" dirty="0">
                  <a:solidFill>
                    <a:srgbClr val="141E52"/>
                  </a:solidFill>
                  <a:ea typeface="SelaAzilOT"/>
                </a:endParaRPr>
              </a:p>
            </p:txBody>
          </p:sp>
        </mc:Choice>
        <mc:Fallback xmlns="">
          <p:sp>
            <p:nvSpPr>
              <p:cNvPr id="10242" name="Title 1">
                <a:extLst>
                  <a:ext uri="{FF2B5EF4-FFF2-40B4-BE49-F238E27FC236}">
                    <a16:creationId xmlns:a16="http://schemas.microsoft.com/office/drawing/2014/main" id="{ECA4EC20-24F1-8C90-ADE3-D7906F1EF2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69003" y="-3175"/>
                <a:ext cx="10515600" cy="1325563"/>
              </a:xfrm>
              <a:blipFill>
                <a:blip r:embed="rId3"/>
                <a:stretch>
                  <a:fillRect l="-2609" b="-2752"/>
                </a:stretch>
              </a:blipFill>
            </p:spPr>
            <p:txBody>
              <a:bodyPr/>
              <a:lstStyle/>
              <a:p>
                <a:r>
                  <a:rPr lang="en-I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74903D0D-AD43-EDFA-EEC7-6BF5F3AB6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003" y="1146175"/>
            <a:ext cx="10722773" cy="5094204"/>
          </a:xfrm>
        </p:spPr>
        <p:txBody>
          <a:bodyPr/>
          <a:lstStyle/>
          <a:p>
            <a:r>
              <a:rPr lang="en-US" altLang="en-IL" sz="3200" dirty="0">
                <a:cs typeface="Arial" panose="020B0604020202020204" pitchFamily="34" charset="0"/>
              </a:rPr>
              <a:t>This method </a:t>
            </a:r>
            <a:r>
              <a:rPr lang="en-US" altLang="en-IL" sz="3200" dirty="0">
                <a:solidFill>
                  <a:schemeClr val="accent2"/>
                </a:solidFill>
                <a:cs typeface="Arial" panose="020B0604020202020204" pitchFamily="34" charset="0"/>
              </a:rPr>
              <a:t>fails to reconstruct the correct beam energy:</a:t>
            </a:r>
          </a:p>
          <a:p>
            <a:pPr lvl="1"/>
            <a:r>
              <a:rPr lang="en-US" altLang="en-IL" sz="2800" dirty="0">
                <a:cs typeface="Arial" panose="020B0604020202020204" pitchFamily="34" charset="0"/>
              </a:rPr>
              <a:t>Due to missing particles.</a:t>
            </a:r>
          </a:p>
          <a:p>
            <a:pPr lvl="1"/>
            <a:r>
              <a:rPr lang="en-US" altLang="en-IL" sz="2800" dirty="0">
                <a:cs typeface="Arial" panose="020B0604020202020204" pitchFamily="34" charset="0"/>
              </a:rPr>
              <a:t>Nucleons and multiple pion production events.</a:t>
            </a:r>
          </a:p>
          <a:p>
            <a:r>
              <a:rPr lang="en-US" altLang="en-IL" sz="3200" dirty="0">
                <a:cs typeface="Arial" panose="020B0604020202020204" pitchFamily="34" charset="0"/>
              </a:rPr>
              <a:t>Shape and normalization not well described by GENIE.</a:t>
            </a:r>
          </a:p>
          <a:p>
            <a:r>
              <a:rPr lang="en-US" altLang="en-IL" dirty="0">
                <a:cs typeface="Arial" panose="020B0604020202020204" pitchFamily="34" charset="0"/>
              </a:rPr>
              <a:t>This data tells us that GENIE cannot describe the bias in the reconstructed energy.</a:t>
            </a:r>
          </a:p>
          <a:p>
            <a:endParaRPr lang="en-US" altLang="en-IL" sz="9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en-IL" sz="3200" dirty="0"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19473-635F-E281-3078-9EC60F12FCD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0792"/>
          <a:stretch/>
        </p:blipFill>
        <p:spPr>
          <a:xfrm>
            <a:off x="2211" y="4015062"/>
            <a:ext cx="11936922" cy="28388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521000-D4E6-F452-1B67-A8AE2AC077E8}"/>
              </a:ext>
            </a:extLst>
          </p:cNvPr>
          <p:cNvSpPr txBox="1"/>
          <p:nvPr/>
        </p:nvSpPr>
        <p:spPr>
          <a:xfrm>
            <a:off x="856680" y="4425393"/>
            <a:ext cx="2562587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dirty="0"/>
              <a:t>GEM21_11a</a:t>
            </a:r>
            <a:br>
              <a:rPr lang="en-GB" dirty="0"/>
            </a:br>
            <a:r>
              <a:rPr lang="en-GB" dirty="0">
                <a:solidFill>
                  <a:srgbClr val="00B050"/>
                </a:solidFill>
              </a:rPr>
              <a:t>QEL</a:t>
            </a:r>
          </a:p>
          <a:p>
            <a:r>
              <a:rPr lang="en-GB" dirty="0">
                <a:solidFill>
                  <a:srgbClr val="FF0000"/>
                </a:solidFill>
              </a:rPr>
              <a:t>Delta</a:t>
            </a:r>
          </a:p>
          <a:p>
            <a:r>
              <a:rPr lang="en-GB" dirty="0">
                <a:solidFill>
                  <a:srgbClr val="FF40FF"/>
                </a:solidFill>
              </a:rPr>
              <a:t>Other 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5799A5-E1A7-5305-2AB4-52B7B85A918A}"/>
              </a:ext>
            </a:extLst>
          </p:cNvPr>
          <p:cNvSpPr txBox="1"/>
          <p:nvPr/>
        </p:nvSpPr>
        <p:spPr>
          <a:xfrm>
            <a:off x="4895441" y="4425393"/>
            <a:ext cx="6145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MEC</a:t>
            </a:r>
          </a:p>
          <a:p>
            <a:r>
              <a:rPr lang="en-GB" dirty="0">
                <a:solidFill>
                  <a:srgbClr val="00B0F0"/>
                </a:solidFill>
              </a:rPr>
              <a:t>SIS</a:t>
            </a:r>
          </a:p>
          <a:p>
            <a:r>
              <a:rPr lang="en-GB" dirty="0">
                <a:solidFill>
                  <a:srgbClr val="0432FF"/>
                </a:solidFill>
              </a:rPr>
              <a:t>DIS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A9B924-CEEE-A13A-313D-6CAB5D5D9923}"/>
              </a:ext>
            </a:extLst>
          </p:cNvPr>
          <p:cNvCxnSpPr/>
          <p:nvPr/>
        </p:nvCxnSpPr>
        <p:spPr>
          <a:xfrm flipV="1">
            <a:off x="3461797" y="4425393"/>
            <a:ext cx="0" cy="1971359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7A37E0-0309-2BE6-12E9-9B1A16BF6355}"/>
              </a:ext>
            </a:extLst>
          </p:cNvPr>
          <p:cNvCxnSpPr/>
          <p:nvPr/>
        </p:nvCxnSpPr>
        <p:spPr>
          <a:xfrm flipV="1">
            <a:off x="7569509" y="4425393"/>
            <a:ext cx="0" cy="1971359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83AED0-7F85-AF86-A648-49DFB87CD13E}"/>
              </a:ext>
            </a:extLst>
          </p:cNvPr>
          <p:cNvCxnSpPr/>
          <p:nvPr/>
        </p:nvCxnSpPr>
        <p:spPr>
          <a:xfrm flipV="1">
            <a:off x="11579453" y="4425393"/>
            <a:ext cx="0" cy="1971359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B5DBBB1-90AE-C46D-8A4E-C0095EB216FB}"/>
              </a:ext>
            </a:extLst>
          </p:cNvPr>
          <p:cNvSpPr txBox="1"/>
          <p:nvPr/>
        </p:nvSpPr>
        <p:spPr>
          <a:xfrm rot="-2700000">
            <a:off x="1172025" y="5056335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41CECC-8C6F-5E47-868F-9369B63A3AB8}"/>
              </a:ext>
            </a:extLst>
          </p:cNvPr>
          <p:cNvSpPr txBox="1"/>
          <p:nvPr/>
        </p:nvSpPr>
        <p:spPr>
          <a:xfrm rot="-2700000">
            <a:off x="5207735" y="5118685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FEE4FB-6BD9-2225-E290-1954682DCD3B}"/>
              </a:ext>
            </a:extLst>
          </p:cNvPr>
          <p:cNvSpPr txBox="1"/>
          <p:nvPr/>
        </p:nvSpPr>
        <p:spPr>
          <a:xfrm rot="-2700000">
            <a:off x="9347493" y="5118685"/>
            <a:ext cx="210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alpha val="32000"/>
                  </a:schemeClr>
                </a:solidFill>
              </a:rPr>
              <a:t>Preliminary</a:t>
            </a:r>
            <a:endParaRPr lang="en-IL" sz="3200" dirty="0">
              <a:solidFill>
                <a:schemeClr val="tx1">
                  <a:alpha val="32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71355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9711</TotalTime>
  <Words>1470</Words>
  <Application>Microsoft Office PowerPoint</Application>
  <PresentationFormat>Widescreen</PresentationFormat>
  <Paragraphs>288</Paragraphs>
  <Slides>30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Segoe UI Semibold</vt:lpstr>
      <vt:lpstr>SelaAzilOT</vt:lpstr>
      <vt:lpstr>Tahoma</vt:lpstr>
      <vt:lpstr>Wingdings</vt:lpstr>
      <vt:lpstr>ערכת נושא Office</vt:lpstr>
      <vt:lpstr>Single π^- Production Cross Section</vt:lpstr>
      <vt:lpstr>Table of Contents</vt:lpstr>
      <vt:lpstr>Signal Definition</vt:lpstr>
      <vt:lpstr>Event Selection</vt:lpstr>
      <vt:lpstr>MC and Data Comparison</vt:lpstr>
      <vt:lpstr>MC Simulation and Data</vt:lpstr>
      <vt:lpstr>Detected Particle Kinematics</vt:lpstr>
      <vt:lpstr>Reconstructed E_e - Method 1</vt:lpstr>
      <vt:lpstr>Reconstructed E_e - Method 1</vt:lpstr>
      <vt:lpstr>Reconstructed E_e - Method 2</vt:lpstr>
      <vt:lpstr>Reconstructed E_e - Method 2</vt:lpstr>
      <vt:lpstr>Reconstructed W</vt:lpstr>
      <vt:lpstr>Reconstructed W</vt:lpstr>
      <vt:lpstr>Reconstructed W</vt:lpstr>
      <vt:lpstr>Reconstructed W</vt:lpstr>
      <vt:lpstr>Conclusions</vt:lpstr>
      <vt:lpstr>Conclusions</vt:lpstr>
      <vt:lpstr>Thank You!</vt:lpstr>
      <vt:lpstr>Backup Slides</vt:lpstr>
      <vt:lpstr>Event Selection</vt:lpstr>
      <vt:lpstr>Event Types</vt:lpstr>
      <vt:lpstr>MC Results</vt:lpstr>
      <vt:lpstr>MC Results</vt:lpstr>
      <vt:lpstr>|E_rec-E_e |&lt;1% and 5% Cut</vt:lpstr>
      <vt:lpstr>|E_rec-E_e |&lt;1% and 5% Cut</vt:lpstr>
      <vt:lpstr>|E_rec-E_e |&lt;1% and 5% Cut</vt:lpstr>
      <vt:lpstr>|E_rec-E_e |&lt;1% and 5% Cut</vt:lpstr>
      <vt:lpstr>|E_rec-E_e |&lt;20% Cut</vt:lpstr>
      <vt:lpstr>E_rec&lt;E_e  -20% Cut</vt:lpstr>
      <vt:lpstr>E_rec&gt;E_e+20% Cut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ספר מותג</dc:title>
  <dc:creator>Ron Hirsh</dc:creator>
  <cp:lastModifiedBy>Brittany Cohen</cp:lastModifiedBy>
  <cp:revision>569</cp:revision>
  <dcterms:created xsi:type="dcterms:W3CDTF">2018-10-13T11:00:11Z</dcterms:created>
  <dcterms:modified xsi:type="dcterms:W3CDTF">2025-03-13T19:57:41Z</dcterms:modified>
</cp:coreProperties>
</file>