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2"/>
  </p:notesMasterIdLst>
  <p:sldIdLst>
    <p:sldId id="256" r:id="rId2"/>
    <p:sldId id="378" r:id="rId3"/>
    <p:sldId id="530" r:id="rId4"/>
    <p:sldId id="409" r:id="rId5"/>
    <p:sldId id="408" r:id="rId6"/>
    <p:sldId id="266" r:id="rId7"/>
    <p:sldId id="531" r:id="rId8"/>
    <p:sldId id="532" r:id="rId9"/>
    <p:sldId id="533" r:id="rId10"/>
    <p:sldId id="534" r:id="rId11"/>
    <p:sldId id="535" r:id="rId12"/>
    <p:sldId id="536" r:id="rId13"/>
    <p:sldId id="521" r:id="rId14"/>
    <p:sldId id="515" r:id="rId15"/>
    <p:sldId id="358" r:id="rId16"/>
    <p:sldId id="514" r:id="rId17"/>
    <p:sldId id="415" r:id="rId18"/>
    <p:sldId id="361" r:id="rId19"/>
    <p:sldId id="419" r:id="rId20"/>
    <p:sldId id="538" r:id="rId21"/>
    <p:sldId id="529" r:id="rId22"/>
    <p:sldId id="540" r:id="rId23"/>
    <p:sldId id="437" r:id="rId24"/>
    <p:sldId id="440" r:id="rId25"/>
    <p:sldId id="519" r:id="rId26"/>
    <p:sldId id="461" r:id="rId27"/>
    <p:sldId id="520" r:id="rId28"/>
    <p:sldId id="463" r:id="rId29"/>
    <p:sldId id="459" r:id="rId30"/>
    <p:sldId id="436" r:id="rId31"/>
    <p:sldId id="444" r:id="rId32"/>
    <p:sldId id="539" r:id="rId33"/>
    <p:sldId id="362" r:id="rId34"/>
    <p:sldId id="512" r:id="rId35"/>
    <p:sldId id="465" r:id="rId36"/>
    <p:sldId id="523" r:id="rId37"/>
    <p:sldId id="525" r:id="rId38"/>
    <p:sldId id="486" r:id="rId39"/>
    <p:sldId id="363" r:id="rId40"/>
    <p:sldId id="487" r:id="rId41"/>
    <p:sldId id="489" r:id="rId42"/>
    <p:sldId id="488" r:id="rId43"/>
    <p:sldId id="490" r:id="rId44"/>
    <p:sldId id="368" r:id="rId45"/>
    <p:sldId id="422" r:id="rId46"/>
    <p:sldId id="517" r:id="rId47"/>
    <p:sldId id="469" r:id="rId48"/>
    <p:sldId id="262" r:id="rId49"/>
    <p:sldId id="432" r:id="rId50"/>
    <p:sldId id="287" r:id="rId51"/>
    <p:sldId id="427" r:id="rId52"/>
    <p:sldId id="466" r:id="rId53"/>
    <p:sldId id="268" r:id="rId54"/>
    <p:sldId id="413" r:id="rId55"/>
    <p:sldId id="267" r:id="rId56"/>
    <p:sldId id="468" r:id="rId57"/>
    <p:sldId id="451" r:id="rId58"/>
    <p:sldId id="522" r:id="rId59"/>
    <p:sldId id="504" r:id="rId60"/>
    <p:sldId id="386" r:id="rId61"/>
    <p:sldId id="492" r:id="rId62"/>
    <p:sldId id="395" r:id="rId63"/>
    <p:sldId id="263" r:id="rId64"/>
    <p:sldId id="273" r:id="rId65"/>
    <p:sldId id="455" r:id="rId66"/>
    <p:sldId id="456" r:id="rId67"/>
    <p:sldId id="458" r:id="rId68"/>
    <p:sldId id="457" r:id="rId69"/>
    <p:sldId id="288" r:id="rId70"/>
    <p:sldId id="454" r:id="rId71"/>
    <p:sldId id="493" r:id="rId72"/>
    <p:sldId id="494" r:id="rId73"/>
    <p:sldId id="505" r:id="rId74"/>
    <p:sldId id="495" r:id="rId75"/>
    <p:sldId id="496" r:id="rId76"/>
    <p:sldId id="497" r:id="rId77"/>
    <p:sldId id="498" r:id="rId78"/>
    <p:sldId id="499" r:id="rId79"/>
    <p:sldId id="500" r:id="rId80"/>
    <p:sldId id="501" r:id="rId81"/>
    <p:sldId id="452" r:id="rId82"/>
    <p:sldId id="502" r:id="rId83"/>
    <p:sldId id="460" r:id="rId84"/>
    <p:sldId id="526" r:id="rId85"/>
    <p:sldId id="462" r:id="rId86"/>
    <p:sldId id="527" r:id="rId87"/>
    <p:sldId id="300" r:id="rId88"/>
    <p:sldId id="301" r:id="rId89"/>
    <p:sldId id="257" r:id="rId90"/>
    <p:sldId id="307" r:id="rId91"/>
    <p:sldId id="306" r:id="rId92"/>
    <p:sldId id="308" r:id="rId93"/>
    <p:sldId id="503" r:id="rId94"/>
    <p:sldId id="410" r:id="rId95"/>
    <p:sldId id="464" r:id="rId96"/>
    <p:sldId id="509" r:id="rId97"/>
    <p:sldId id="507" r:id="rId98"/>
    <p:sldId id="511" r:id="rId99"/>
    <p:sldId id="356" r:id="rId100"/>
    <p:sldId id="435" r:id="rId101"/>
    <p:sldId id="506" r:id="rId102"/>
    <p:sldId id="445" r:id="rId103"/>
    <p:sldId id="446" r:id="rId104"/>
    <p:sldId id="510" r:id="rId105"/>
    <p:sldId id="357" r:id="rId106"/>
    <p:sldId id="513" r:id="rId107"/>
    <p:sldId id="434" r:id="rId108"/>
    <p:sldId id="283" r:id="rId109"/>
    <p:sldId id="272" r:id="rId110"/>
    <p:sldId id="441" r:id="rId111"/>
    <p:sldId id="285" r:id="rId112"/>
    <p:sldId id="292" r:id="rId113"/>
    <p:sldId id="293" r:id="rId114"/>
    <p:sldId id="297" r:id="rId115"/>
    <p:sldId id="443" r:id="rId116"/>
    <p:sldId id="537" r:id="rId117"/>
    <p:sldId id="289" r:id="rId118"/>
    <p:sldId id="516" r:id="rId119"/>
    <p:sldId id="296" r:id="rId120"/>
    <p:sldId id="450" r:id="rId121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מתן גולדנברג" initials="מג" lastIdx="2" clrIdx="0">
    <p:extLst>
      <p:ext uri="{19B8F6BF-5375-455C-9EA6-DF929625EA0E}">
        <p15:presenceInfo xmlns:p15="http://schemas.microsoft.com/office/powerpoint/2012/main" userId="01387a22ae25eb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00A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452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commentAuthors" Target="commentAuthor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8412517-FCCD-4FAA-AA8D-140AAC491F9D}" type="datetimeFigureOut">
              <a:rPr lang="he-IL" smtClean="0"/>
              <a:t>י"ד/אדר/תשפ"ה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B06BC2-65FC-405A-A195-8DA760CF4E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7876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9F5426B-B8B7-192D-DFEB-00B35F2612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EFC61B79-F52A-7413-6154-02D49BF35B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02307B7D-4827-B3EF-CFBE-4D6B0300F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B538-A39A-45AE-899D-D66938669ADC}" type="datetime8">
              <a:rPr lang="he-IL" smtClean="0"/>
              <a:t>14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945FD32-0BAC-1DA8-BB91-BA58B79A2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6DC244DD-22C5-63A9-F1B7-203663DDE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63943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2D24341-39B5-9633-554F-AF3B9818B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1352826E-46A3-B86B-3092-069871CDC8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E076F163-964F-C808-624F-71D6AC20E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EB779-A734-448C-9381-0C29A89DDF57}" type="datetime8">
              <a:rPr lang="he-IL" smtClean="0"/>
              <a:t>14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6BB8389C-7CD2-DB29-57FD-E37D73C0D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80252981-E961-55A2-4C82-E953CA2C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08746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6B400812-F18D-17C8-BF06-15F9347E1E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2089B786-AD8C-23D6-8E94-370288B79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40121DF9-EC38-5AEC-FA05-8266DE24F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488AE-15D9-4F73-A4AD-FBD7F86C4829}" type="datetime8">
              <a:rPr lang="he-IL" smtClean="0"/>
              <a:t>14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7D78E8DC-DAFD-E196-7348-BC6067979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F964FC34-CF9A-BE0E-BBD0-6CBAF1A1F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911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11CB253-8C68-5475-DFF1-504245947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A222886-F7EE-3AA1-FD5E-727054298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0469112C-0F65-AA15-248F-96FFA205A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F6B3-ECDA-4FC3-B538-23932481BB2A}" type="datetime8">
              <a:rPr lang="he-IL" smtClean="0"/>
              <a:t>14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B35789C2-98B7-8F25-1410-CB6AA35A9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5D221529-078F-1BAA-58A6-2AEDB9F8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718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FBA2FCD-D680-3DC7-1982-B15CCD65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53A4A35D-12F3-33D8-507E-3B58DD1A9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01CF6035-B251-818E-4F03-27EA3701A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4641-12AB-4661-A1D8-4D80E776F358}" type="datetime8">
              <a:rPr lang="he-IL" smtClean="0"/>
              <a:t>14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F7385111-2C83-12BB-7FA4-FD280ADEB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4D402FE9-B32A-CB44-4DF2-AD1C7F1F7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06663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968D2D5-4622-A1A1-F98D-26482C841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D182212-967B-B5B1-D880-B88450049C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29C48E75-244F-B449-7536-BED429171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492DC7F7-1CF8-8BEB-A54F-C627A50AC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2B9F-6901-412A-9DCE-B0757689807F}" type="datetime8">
              <a:rPr lang="he-IL" smtClean="0"/>
              <a:t>14 מרץ 25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5FD241A7-8045-F2FC-3978-895421B69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2DF110D1-8940-B571-B4D7-4F66689B3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06430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752D891-CA76-D449-0981-E378BAC74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F20F0FBF-581B-A19B-0043-55ACE5418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D99F576C-7345-2C39-3595-A5F32A520C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ABD64333-743C-6FE0-094E-388C9E6C53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B4625FD2-C530-4A9D-4E40-B96EBAEB40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A9070DC9-58DB-F8AE-7AF3-EB59EEBFE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F5E2-0E32-4265-905B-095AA2461D0B}" type="datetime8">
              <a:rPr lang="he-IL" smtClean="0"/>
              <a:t>14 מרץ 25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2012455B-EEC3-1DBE-A87F-6E1038632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4FB2782D-63C7-372E-060B-C4667AC75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8360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A63FE8D-6600-3D96-9F71-4735134A5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AF40F852-66F6-8B29-1EC4-C82CAE0EE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E2082-AEF5-4E84-BFBA-1C18BD366E13}" type="datetime8">
              <a:rPr lang="he-IL" smtClean="0"/>
              <a:t>14 מרץ 25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CA32B0EA-2042-402D-F215-135AFA76F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AF4D5C56-F667-E07B-A65B-B169A2CB4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65431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AA686698-4082-178C-AEC3-219FC8AB9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2AC0-E32B-4E51-91CB-FA33E07601AD}" type="datetime8">
              <a:rPr lang="he-IL" smtClean="0"/>
              <a:t>14 מרץ 25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5968B9F1-529A-5B69-E465-9C6A28051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796AB6DB-2352-F2E2-18AE-E5250343E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9346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7909E2C-BA4C-2CC8-DBD4-298B05707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16B328A-3E90-0FD7-3DDA-04708FB26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39FA1436-E907-3564-0BE1-7BF9C8408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FF90D683-76D3-88D2-58FB-AC31D7764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E62B-5293-43DB-800E-5907FED751E6}" type="datetime8">
              <a:rPr lang="he-IL" smtClean="0"/>
              <a:t>14 מרץ 25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C314B05B-F9F3-D225-4FA5-4F5B955F6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709F9900-3345-EA8C-1C52-75B95C51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15433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7E71307-570F-6EB9-28A1-CECB5DEEB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756B5ABF-8BD9-6F11-9B91-C1B4DAC444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4BCA3EBF-D26D-DBC1-DFD5-815C3AE560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D75090F8-3D2D-06AC-B64C-056E116EE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ED39E-E67C-442A-8ADC-8349A588361E}" type="datetime8">
              <a:rPr lang="he-IL" smtClean="0"/>
              <a:t>14 מרץ 25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ABF0BBEF-320A-4A31-B298-F338AA462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DE5A8F2D-6470-386B-97CC-6588E9AB9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45539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F347BD56-E9CD-EC64-6640-EEDEAE3C8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95E8725D-74FA-2B72-5F77-F713BCE17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75F6897B-2741-C6AE-47A9-3569EA0695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E4842-6E3F-4AD2-A7BC-FACC75245179}" type="datetime8">
              <a:rPr lang="he-IL" smtClean="0"/>
              <a:t>14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63470417-6DBC-9004-9C59-5C24E129B7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2487D009-8C47-532F-1706-AC4ADE0624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EDC15-6BB9-4531-8803-550AA56708A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80232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0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840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png"/><Relationship Id="rId4" Type="http://schemas.openxmlformats.org/officeDocument/2006/relationships/image" Target="../media/image109.pn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0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7" Type="http://schemas.openxmlformats.org/officeDocument/2006/relationships/image" Target="../media/image11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22.png"/><Relationship Id="rId7" Type="http://schemas.openxmlformats.org/officeDocument/2006/relationships/image" Target="../media/image125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7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38.png"/><Relationship Id="rId7" Type="http://schemas.openxmlformats.org/officeDocument/2006/relationships/image" Target="../media/image25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10" Type="http://schemas.openxmlformats.org/officeDocument/2006/relationships/image" Target="../media/image190.png"/><Relationship Id="rId4" Type="http://schemas.openxmlformats.org/officeDocument/2006/relationships/image" Target="../media/image231.png"/><Relationship Id="rId9" Type="http://schemas.openxmlformats.org/officeDocument/2006/relationships/image" Target="../media/image27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0.png"/><Relationship Id="rId4" Type="http://schemas.openxmlformats.org/officeDocument/2006/relationships/slide" Target="slide5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30.png"/><Relationship Id="rId4" Type="http://schemas.openxmlformats.org/officeDocument/2006/relationships/image" Target="../media/image3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0.png"/><Relationship Id="rId4" Type="http://schemas.openxmlformats.org/officeDocument/2006/relationships/image" Target="../media/image36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4.png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71.xml"/><Relationship Id="rId13" Type="http://schemas.openxmlformats.org/officeDocument/2006/relationships/slide" Target="slide4.xml"/><Relationship Id="rId3" Type="http://schemas.openxmlformats.org/officeDocument/2006/relationships/slide" Target="slide47.xml"/><Relationship Id="rId7" Type="http://schemas.openxmlformats.org/officeDocument/2006/relationships/slide" Target="slide61.xml"/><Relationship Id="rId12" Type="http://schemas.openxmlformats.org/officeDocument/2006/relationships/slide" Target="slide18.xml"/><Relationship Id="rId2" Type="http://schemas.openxmlformats.org/officeDocument/2006/relationships/slide" Target="slide35.xml"/><Relationship Id="rId16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9.xml"/><Relationship Id="rId11" Type="http://schemas.openxmlformats.org/officeDocument/2006/relationships/slide" Target="slide15.xml"/><Relationship Id="rId5" Type="http://schemas.openxmlformats.org/officeDocument/2006/relationships/slide" Target="slide56.xml"/><Relationship Id="rId15" Type="http://schemas.openxmlformats.org/officeDocument/2006/relationships/slide" Target="slide23.xml"/><Relationship Id="rId10" Type="http://schemas.openxmlformats.org/officeDocument/2006/relationships/slide" Target="slide1.xml"/><Relationship Id="rId4" Type="http://schemas.openxmlformats.org/officeDocument/2006/relationships/slide" Target="slide52.xml"/><Relationship Id="rId9" Type="http://schemas.openxmlformats.org/officeDocument/2006/relationships/slide" Target="slide82.xml"/><Relationship Id="rId14" Type="http://schemas.openxmlformats.org/officeDocument/2006/relationships/slide" Target="slide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96.xml"/><Relationship Id="rId7" Type="http://schemas.openxmlformats.org/officeDocument/2006/relationships/slide" Target="slide118.xml"/><Relationship Id="rId2" Type="http://schemas.openxmlformats.org/officeDocument/2006/relationships/slide" Target="slide9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6.xml"/><Relationship Id="rId5" Type="http://schemas.openxmlformats.org/officeDocument/2006/relationships/slide" Target="slide104.xml"/><Relationship Id="rId4" Type="http://schemas.openxmlformats.org/officeDocument/2006/relationships/slide" Target="slide9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2.png"/><Relationship Id="rId4" Type="http://schemas.openxmlformats.org/officeDocument/2006/relationships/image" Target="../media/image58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00.xml"/><Relationship Id="rId4" Type="http://schemas.openxmlformats.org/officeDocument/2006/relationships/image" Target="../media/image12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0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3E34022-1AA2-77C1-C0FF-996C0BA6E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258356"/>
            <a:ext cx="10328988" cy="1952999"/>
          </a:xfrm>
        </p:spPr>
        <p:txBody>
          <a:bodyPr>
            <a:normAutofit/>
          </a:bodyPr>
          <a:lstStyle/>
          <a:p>
            <a:r>
              <a:rPr lang="en-US" dirty="0"/>
              <a:t>Inclusive Electron Scattering Using the CLAS12 Detector</a:t>
            </a:r>
            <a:endParaRPr lang="he-IL" dirty="0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74EA332C-6545-A061-613E-14AD19190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40832"/>
            <a:ext cx="9144000" cy="3128058"/>
          </a:xfrm>
        </p:spPr>
        <p:txBody>
          <a:bodyPr>
            <a:normAutofit/>
          </a:bodyPr>
          <a:lstStyle/>
          <a:p>
            <a:r>
              <a:rPr lang="en-US" dirty="0"/>
              <a:t>Matan Goldenberg</a:t>
            </a:r>
          </a:p>
          <a:p>
            <a:r>
              <a:rPr lang="en-US" dirty="0"/>
              <a:t>Under the guidance of Dr Adi Ashkenazi</a:t>
            </a:r>
          </a:p>
          <a:p>
            <a:endParaRPr lang="en-US" sz="2800" dirty="0"/>
          </a:p>
          <a:p>
            <a:r>
              <a:rPr lang="en-US" sz="2800" b="1" dirty="0"/>
              <a:t>The e4nu First Collaboration Meeting</a:t>
            </a:r>
          </a:p>
          <a:p>
            <a:r>
              <a:rPr lang="en-US" sz="2800" b="1" dirty="0"/>
              <a:t>13/3/25</a:t>
            </a:r>
            <a:endParaRPr lang="he-IL" sz="2800" b="1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27DAF43E-B278-8801-8540-20ECC73208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056" y="5585043"/>
            <a:ext cx="2264417" cy="1245431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82E01F26-9AE2-8CB7-325F-F4760394F0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3162" t="10950" r="23167" b="43810"/>
          <a:stretch/>
        </p:blipFill>
        <p:spPr>
          <a:xfrm>
            <a:off x="9287067" y="4977156"/>
            <a:ext cx="2904933" cy="1880844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AC5B44D-0BCD-EB3B-026F-5551E2E6F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2415"/>
            <a:ext cx="2537927" cy="312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C8894B2-A28E-009F-3A6D-61A518987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563" y="3180800"/>
            <a:ext cx="2345437" cy="146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2D851D0E-C72A-DEDF-B376-14688DE90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0425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7B7F0-BD6A-8AC9-495F-B82EE2F18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מציין מיקום תוכן 10">
            <a:extLst>
              <a:ext uri="{FF2B5EF4-FFF2-40B4-BE49-F238E27FC236}">
                <a16:creationId xmlns:a16="http://schemas.microsoft.com/office/drawing/2014/main" id="{E4112AC8-F7C7-E9EB-FD04-5FCDC62B16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6375"/>
            <a:ext cx="8944641" cy="5811625"/>
          </a:xfr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0B54E938-4A5E-40FB-55A8-59CEF1DD2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121790"/>
          </a:xfrm>
        </p:spPr>
        <p:txBody>
          <a:bodyPr>
            <a:noAutofit/>
          </a:bodyPr>
          <a:lstStyle/>
          <a:p>
            <a:pPr algn="l"/>
            <a:r>
              <a:rPr lang="en-US" sz="2800" b="1" u="sng" dirty="0"/>
              <a:t>The need for a kinematical correction:</a:t>
            </a:r>
            <a:br>
              <a:rPr lang="en-US" sz="2800" dirty="0"/>
            </a:br>
            <a:r>
              <a:rPr lang="en-US" sz="2800" dirty="0"/>
              <a:t>There is a miss alignment between observed e-1H elastic scattering peak location, and calculation:</a:t>
            </a:r>
            <a:endParaRPr lang="he-IL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תיבת טקסט 6">
                <a:extLst>
                  <a:ext uri="{FF2B5EF4-FFF2-40B4-BE49-F238E27FC236}">
                    <a16:creationId xmlns:a16="http://schemas.microsoft.com/office/drawing/2014/main" id="{6D265227-90FC-72BD-486F-9AD212C0C73F}"/>
                  </a:ext>
                </a:extLst>
              </p:cNvPr>
              <p:cNvSpPr txBox="1"/>
              <p:nvPr/>
            </p:nvSpPr>
            <p:spPr>
              <a:xfrm>
                <a:off x="8003357" y="2040196"/>
                <a:ext cx="3789575" cy="11620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1600" dirty="0">
                    <a:solidFill>
                      <a:srgbClr val="0070C0"/>
                    </a:solidFill>
                  </a:rPr>
                  <a:t>Blue line </a:t>
                </a:r>
                <a:r>
                  <a:rPr lang="en-US" sz="1600" dirty="0"/>
                  <a:t>is at the classical calculation :</a:t>
                </a:r>
                <a:br>
                  <a:rPr lang="en-US" sz="16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𝑃𝑅𝑂𝑇𝑂𝑁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he-IL" sz="1600" dirty="0"/>
              </a:p>
            </p:txBody>
          </p:sp>
        </mc:Choice>
        <mc:Fallback xmlns="">
          <p:sp>
            <p:nvSpPr>
              <p:cNvPr id="7" name="תיבת טקסט 6">
                <a:extLst>
                  <a:ext uri="{FF2B5EF4-FFF2-40B4-BE49-F238E27FC236}">
                    <a16:creationId xmlns:a16="http://schemas.microsoft.com/office/drawing/2014/main" id="{35EDA2D4-550D-1C2B-F527-DCE3F7CDA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3357" y="2040196"/>
                <a:ext cx="3789575" cy="1162049"/>
              </a:xfrm>
              <a:prstGeom prst="rect">
                <a:avLst/>
              </a:prstGeom>
              <a:blipFill>
                <a:blip r:embed="rId3"/>
                <a:stretch>
                  <a:fillRect l="-965" t="-1579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תמונה 12">
            <a:extLst>
              <a:ext uri="{FF2B5EF4-FFF2-40B4-BE49-F238E27FC236}">
                <a16:creationId xmlns:a16="http://schemas.microsoft.com/office/drawing/2014/main" id="{282151EB-614D-C0B4-2048-E22482BC66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10563" r="94252" b="3437"/>
          <a:stretch/>
        </p:blipFill>
        <p:spPr>
          <a:xfrm>
            <a:off x="0" y="1183435"/>
            <a:ext cx="421332" cy="5674565"/>
          </a:xfrm>
          <a:prstGeom prst="rect">
            <a:avLst/>
          </a:prstGeom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F0A525A4-C7BF-CF53-86E6-B41305818AFE}"/>
              </a:ext>
            </a:extLst>
          </p:cNvPr>
          <p:cNvSpPr txBox="1"/>
          <p:nvPr/>
        </p:nvSpPr>
        <p:spPr>
          <a:xfrm>
            <a:off x="5447523" y="1017701"/>
            <a:ext cx="305111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/>
              <a:t>theta = 14±0.5⁰</a:t>
            </a:r>
            <a:endParaRPr lang="he-IL" sz="2400" dirty="0"/>
          </a:p>
        </p:txBody>
      </p:sp>
      <p:pic>
        <p:nvPicPr>
          <p:cNvPr id="4" name="מציין מיקום תוכן 10">
            <a:extLst>
              <a:ext uri="{FF2B5EF4-FFF2-40B4-BE49-F238E27FC236}">
                <a16:creationId xmlns:a16="http://schemas.microsoft.com/office/drawing/2014/main" id="{7DE30E3C-2E18-C53F-10D9-04F7C4742F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7" t="5879" r="69050" b="45230"/>
          <a:stretch/>
        </p:blipFill>
        <p:spPr>
          <a:xfrm>
            <a:off x="4349957" y="1689852"/>
            <a:ext cx="3543741" cy="4182744"/>
          </a:xfrm>
          <a:prstGeom prst="rect">
            <a:avLst/>
          </a:prstGeom>
        </p:spPr>
      </p:pic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D752307B-CF92-8C89-617E-F432FF789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10</a:t>
            </a:fld>
            <a:endParaRPr lang="he-IL"/>
          </a:p>
        </p:txBody>
      </p:sp>
      <p:pic>
        <p:nvPicPr>
          <p:cNvPr id="6" name="מציין מיקום תוכן 6">
            <a:extLst>
              <a:ext uri="{FF2B5EF4-FFF2-40B4-BE49-F238E27FC236}">
                <a16:creationId xmlns:a16="http://schemas.microsoft.com/office/drawing/2014/main" id="{4037DFA6-4147-FF33-9AD0-88DF84778A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4"/>
          <a:stretch/>
        </p:blipFill>
        <p:spPr>
          <a:xfrm>
            <a:off x="8089641" y="3942579"/>
            <a:ext cx="4102359" cy="2915422"/>
          </a:xfrm>
          <a:prstGeom prst="rect">
            <a:avLst/>
          </a:prstGeom>
        </p:spPr>
      </p:pic>
      <p:cxnSp>
        <p:nvCxnSpPr>
          <p:cNvPr id="8" name="מחבר ישר 7">
            <a:extLst>
              <a:ext uri="{FF2B5EF4-FFF2-40B4-BE49-F238E27FC236}">
                <a16:creationId xmlns:a16="http://schemas.microsoft.com/office/drawing/2014/main" id="{8E828B03-8B93-082B-B990-7E9264A50E01}"/>
              </a:ext>
            </a:extLst>
          </p:cNvPr>
          <p:cNvCxnSpPr>
            <a:cxnSpLocks/>
          </p:cNvCxnSpPr>
          <p:nvPr/>
        </p:nvCxnSpPr>
        <p:spPr>
          <a:xfrm>
            <a:off x="8568461" y="6414538"/>
            <a:ext cx="355200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216B9203-AC0A-B039-ED9B-0A9221A89D02}"/>
              </a:ext>
            </a:extLst>
          </p:cNvPr>
          <p:cNvSpPr txBox="1"/>
          <p:nvPr/>
        </p:nvSpPr>
        <p:spPr>
          <a:xfrm>
            <a:off x="8629056" y="6045206"/>
            <a:ext cx="14649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Proton Mass</a:t>
            </a:r>
            <a:endParaRPr lang="he-I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6E9FFBB4-9EB2-A7A8-3131-2BDEDCB6F34B}"/>
              </a:ext>
            </a:extLst>
          </p:cNvPr>
          <p:cNvSpPr txBox="1"/>
          <p:nvPr/>
        </p:nvSpPr>
        <p:spPr>
          <a:xfrm>
            <a:off x="10514823" y="94976"/>
            <a:ext cx="16771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hlinkClick r:id="rId6" action="ppaction://hlinksldjump"/>
              </a:rPr>
              <a:t>More details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80977417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4FEB755-430F-940E-3620-E6D590155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26557"/>
          </a:xfrm>
        </p:spPr>
        <p:txBody>
          <a:bodyPr/>
          <a:lstStyle/>
          <a:p>
            <a:pPr algn="l" rtl="0"/>
            <a:r>
              <a:rPr lang="en-US" dirty="0"/>
              <a:t>Outlier Sectors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BC6AA53-6CF9-1F56-35E6-2499FA74B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26557"/>
            <a:ext cx="10515600" cy="4351338"/>
          </a:xfrm>
        </p:spPr>
        <p:txBody>
          <a:bodyPr/>
          <a:lstStyle/>
          <a:p>
            <a:pPr algn="l" rtl="0"/>
            <a:r>
              <a:rPr lang="en-US" dirty="0"/>
              <a:t>Detector is hexagonal, and can be naturally divided to 6 parts.</a:t>
            </a:r>
          </a:p>
          <a:p>
            <a:pPr algn="l" rtl="0"/>
            <a:r>
              <a:rPr lang="en-US" dirty="0"/>
              <a:t>Despite the parts are naively equal, there might be small differences between them at certain scattering angles.</a:t>
            </a:r>
          </a:p>
          <a:p>
            <a:pPr algn="l" rtl="0"/>
            <a:r>
              <a:rPr lang="en-US" dirty="0"/>
              <a:t>In order to avoid cross section bias, outlier sectors were not considered in the accounting for acceptance.</a:t>
            </a:r>
            <a:endParaRPr lang="he-IL" dirty="0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75EEEEE4-E932-830E-1A76-BEC379E28C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102" y="3017870"/>
            <a:ext cx="6826898" cy="3840130"/>
          </a:xfrm>
          <a:prstGeom prst="rect">
            <a:avLst/>
          </a:prstGeom>
        </p:spPr>
      </p:pic>
      <p:pic>
        <p:nvPicPr>
          <p:cNvPr id="8" name="תמונה 7">
            <a:extLst>
              <a:ext uri="{FF2B5EF4-FFF2-40B4-BE49-F238E27FC236}">
                <a16:creationId xmlns:a16="http://schemas.microsoft.com/office/drawing/2014/main" id="{FC74B0C1-72EB-0D8D-E1DD-1E45350058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959" t="28592" r="39541" b="22177"/>
          <a:stretch/>
        </p:blipFill>
        <p:spPr>
          <a:xfrm>
            <a:off x="0" y="3481730"/>
            <a:ext cx="2743200" cy="3376270"/>
          </a:xfrm>
          <a:prstGeom prst="rect">
            <a:avLst/>
          </a:prstGeom>
        </p:spPr>
      </p:pic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240D3BF8-D7A9-C216-2379-ADE99EBE8648}"/>
              </a:ext>
            </a:extLst>
          </p:cNvPr>
          <p:cNvSpPr txBox="1"/>
          <p:nvPr/>
        </p:nvSpPr>
        <p:spPr>
          <a:xfrm>
            <a:off x="5906278" y="6089989"/>
            <a:ext cx="33776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*Circle indicates an outlier sector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FE4BD48A-EFA8-3736-9A7D-0B90B6065D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" r="8940"/>
          <a:stretch/>
        </p:blipFill>
        <p:spPr>
          <a:xfrm>
            <a:off x="8177767" y="3429000"/>
            <a:ext cx="3308218" cy="2029408"/>
          </a:xfrm>
          <a:prstGeom prst="rect">
            <a:avLst/>
          </a:prstGeom>
        </p:spPr>
      </p:pic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A10AF8A0-E4CC-980C-E487-6F1B69886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100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681482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5C42F-AF61-6C2C-37BD-AA7648E45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F0B39CA-B165-8511-6345-1550C7B68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26557"/>
          </a:xfrm>
        </p:spPr>
        <p:txBody>
          <a:bodyPr/>
          <a:lstStyle/>
          <a:p>
            <a:pPr algn="l" rtl="0"/>
            <a:r>
              <a:rPr lang="en-US" dirty="0"/>
              <a:t>The Chauvenet’s criterion</a:t>
            </a:r>
            <a:endParaRPr lang="he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מציין מיקום תוכן 2">
                <a:extLst>
                  <a:ext uri="{FF2B5EF4-FFF2-40B4-BE49-F238E27FC236}">
                    <a16:creationId xmlns:a16="http://schemas.microsoft.com/office/drawing/2014/main" id="{476B4B60-CA56-6CB0-3A59-EA5C0B2D6C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726556"/>
                <a:ext cx="12192000" cy="6100271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dirty="0"/>
                  <a:t>For each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/>
                  <a:t>, a critical value Z</a:t>
                </a:r>
                <a:r>
                  <a:rPr lang="en-US" baseline="-25000" dirty="0"/>
                  <a:t>n</a:t>
                </a:r>
                <a:r>
                  <a:rPr lang="en-US" dirty="0"/>
                  <a:t> is defined so that the probability for a normally distributed variable X</a:t>
                </a:r>
                <a:r>
                  <a:rPr lang="en-US" baseline="-25000" dirty="0"/>
                  <a:t>i</a:t>
                </a:r>
                <a:r>
                  <a:rPr lang="en-US" dirty="0"/>
                  <a:t>(</a:t>
                </a:r>
                <a:r>
                  <a:rPr lang="el-GR" dirty="0"/>
                  <a:t>μ</a:t>
                </a:r>
                <a:r>
                  <a:rPr lang="en-US" dirty="0"/>
                  <a:t>=0,</a:t>
                </a:r>
                <a:r>
                  <a:rPr lang="el-GR" dirty="0"/>
                  <a:t>σ</a:t>
                </a:r>
                <a:r>
                  <a:rPr lang="en-US" dirty="0"/>
                  <a:t>=1)</a:t>
                </a:r>
                <a:r>
                  <a:rPr lang="en-US" baseline="-25000" dirty="0"/>
                  <a:t> </a:t>
                </a:r>
                <a:r>
                  <a:rPr lang="en-US" dirty="0"/>
                  <a:t>to be sampled in range [- Z</a:t>
                </a:r>
                <a:r>
                  <a:rPr lang="en-US" baseline="-25000" dirty="0"/>
                  <a:t>n</a:t>
                </a:r>
                <a:r>
                  <a:rPr lang="en-US" dirty="0"/>
                  <a:t>, Z</a:t>
                </a:r>
                <a:r>
                  <a:rPr lang="en-US" baseline="-25000" dirty="0"/>
                  <a:t>n</a:t>
                </a:r>
                <a:r>
                  <a:rPr lang="en-US" dirty="0"/>
                  <a:t>] is:</a:t>
                </a:r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/>
                  <a:t>Given n samples of a random variable X: </a:t>
                </a:r>
                <a:br>
                  <a:rPr lang="en-US" dirty="0"/>
                </a:br>
                <a:r>
                  <a:rPr lang="en-US" dirty="0"/>
                  <a:t>The expected number of samples outside</a:t>
                </a:r>
                <a:br>
                  <a:rPr lang="en-US" dirty="0"/>
                </a:br>
                <a:r>
                  <a:rPr lang="en-US" dirty="0"/>
                  <a:t>[- Z</a:t>
                </a:r>
                <a:r>
                  <a:rPr lang="en-US" baseline="-25000" dirty="0"/>
                  <a:t>n</a:t>
                </a:r>
                <a:r>
                  <a:rPr lang="en-US" dirty="0"/>
                  <a:t>, Z</a:t>
                </a:r>
                <a:r>
                  <a:rPr lang="en-US" baseline="-25000" dirty="0"/>
                  <a:t>n</a:t>
                </a:r>
                <a:r>
                  <a:rPr lang="en-US" dirty="0"/>
                  <a:t>] is 0.5.</a:t>
                </a:r>
              </a:p>
              <a:p>
                <a:pPr algn="l" rtl="0"/>
                <a:r>
                  <a:rPr lang="en-US" dirty="0"/>
                  <a:t>Such a sample is considered an outlier.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/>
                  <a:t>Usage: Each target, energy and angle.</a:t>
                </a:r>
                <a:endParaRPr lang="he-IL" dirty="0"/>
              </a:p>
            </p:txBody>
          </p:sp>
        </mc:Choice>
        <mc:Fallback xmlns="">
          <p:sp>
            <p:nvSpPr>
              <p:cNvPr id="3" name="מציין מיקום תוכן 2">
                <a:extLst>
                  <a:ext uri="{FF2B5EF4-FFF2-40B4-BE49-F238E27FC236}">
                    <a16:creationId xmlns:a16="http://schemas.microsoft.com/office/drawing/2014/main" id="{476B4B60-CA56-6CB0-3A59-EA5C0B2D6C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26556"/>
                <a:ext cx="12192000" cy="6100271"/>
              </a:xfrm>
              <a:blipFill>
                <a:blip r:embed="rId2"/>
                <a:stretch>
                  <a:fillRect l="-900" t="-1598" r="-75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תמונה 17">
            <a:extLst>
              <a:ext uri="{FF2B5EF4-FFF2-40B4-BE49-F238E27FC236}">
                <a16:creationId xmlns:a16="http://schemas.microsoft.com/office/drawing/2014/main" id="{A43E60D7-7E52-0F85-82B1-3519CD347C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33" y="3241040"/>
            <a:ext cx="5518867" cy="3585788"/>
          </a:xfrm>
          <a:prstGeom prst="rect">
            <a:avLst/>
          </a:prstGeom>
        </p:spPr>
      </p:pic>
      <p:cxnSp>
        <p:nvCxnSpPr>
          <p:cNvPr id="13" name="מחבר ישר 12">
            <a:extLst>
              <a:ext uri="{FF2B5EF4-FFF2-40B4-BE49-F238E27FC236}">
                <a16:creationId xmlns:a16="http://schemas.microsoft.com/office/drawing/2014/main" id="{5916E6BC-D59F-7ED6-3103-944583E359E1}"/>
              </a:ext>
            </a:extLst>
          </p:cNvPr>
          <p:cNvCxnSpPr>
            <a:cxnSpLocks/>
          </p:cNvCxnSpPr>
          <p:nvPr/>
        </p:nvCxnSpPr>
        <p:spPr>
          <a:xfrm>
            <a:off x="10363200" y="4033520"/>
            <a:ext cx="0" cy="24330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מחבר ישר 20">
            <a:extLst>
              <a:ext uri="{FF2B5EF4-FFF2-40B4-BE49-F238E27FC236}">
                <a16:creationId xmlns:a16="http://schemas.microsoft.com/office/drawing/2014/main" id="{76F8D62E-713E-D449-834C-2F1E260845F0}"/>
              </a:ext>
            </a:extLst>
          </p:cNvPr>
          <p:cNvCxnSpPr>
            <a:cxnSpLocks/>
          </p:cNvCxnSpPr>
          <p:nvPr/>
        </p:nvCxnSpPr>
        <p:spPr>
          <a:xfrm>
            <a:off x="8503920" y="4033520"/>
            <a:ext cx="0" cy="24330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24A2AE4D-E98E-B1A7-4D28-B59554D74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101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1644092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241E0-4EA7-F890-5D51-829A965EC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F964FC5-F1E0-F452-7DCE-5445A7E91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26557"/>
          </a:xfrm>
        </p:spPr>
        <p:txBody>
          <a:bodyPr/>
          <a:lstStyle/>
          <a:p>
            <a:pPr algn="l" rtl="0"/>
            <a:r>
              <a:rPr lang="en-US" dirty="0"/>
              <a:t>Outlier Sectors</a:t>
            </a:r>
            <a:endParaRPr lang="he-IL" dirty="0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2697A5D0-BF48-8A0A-E450-1756D4424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" b="5305"/>
          <a:stretch/>
        </p:blipFill>
        <p:spPr>
          <a:xfrm>
            <a:off x="279916" y="3939622"/>
            <a:ext cx="5112479" cy="2763566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325446A0-44BF-982D-AA41-D5743BC77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" b="5305"/>
          <a:stretch/>
        </p:blipFill>
        <p:spPr>
          <a:xfrm>
            <a:off x="279918" y="873900"/>
            <a:ext cx="5112478" cy="2763566"/>
          </a:xfrm>
          <a:prstGeom prst="rect">
            <a:avLst/>
          </a:prstGeom>
        </p:spPr>
      </p:pic>
      <p:pic>
        <p:nvPicPr>
          <p:cNvPr id="19" name="תמונה 18">
            <a:extLst>
              <a:ext uri="{FF2B5EF4-FFF2-40B4-BE49-F238E27FC236}">
                <a16:creationId xmlns:a16="http://schemas.microsoft.com/office/drawing/2014/main" id="{79C275AD-7C26-6A31-3162-C519CC661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7" t="5881" b="6168"/>
          <a:stretch/>
        </p:blipFill>
        <p:spPr>
          <a:xfrm>
            <a:off x="6095999" y="205273"/>
            <a:ext cx="6096001" cy="3069772"/>
          </a:xfrm>
          <a:prstGeom prst="rect">
            <a:avLst/>
          </a:prstGeom>
        </p:spPr>
      </p:pic>
      <p:pic>
        <p:nvPicPr>
          <p:cNvPr id="17" name="תמונה 16">
            <a:extLst>
              <a:ext uri="{FF2B5EF4-FFF2-40B4-BE49-F238E27FC236}">
                <a16:creationId xmlns:a16="http://schemas.microsoft.com/office/drawing/2014/main" id="{8DA3A317-DEB0-5967-B896-882D0764AB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7" t="6168" b="5881"/>
          <a:stretch/>
        </p:blipFill>
        <p:spPr>
          <a:xfrm>
            <a:off x="6054210" y="3582956"/>
            <a:ext cx="6096001" cy="3069771"/>
          </a:xfrm>
          <a:prstGeom prst="rect">
            <a:avLst/>
          </a:prstGeom>
        </p:spPr>
      </p:pic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60B4EF30-A829-D83F-7C18-3C8B881E777B}"/>
              </a:ext>
            </a:extLst>
          </p:cNvPr>
          <p:cNvSpPr txBox="1"/>
          <p:nvPr/>
        </p:nvSpPr>
        <p:spPr>
          <a:xfrm>
            <a:off x="6412645" y="2403480"/>
            <a:ext cx="199675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*Circle indicates an outlier sector</a:t>
            </a:r>
            <a:endParaRPr lang="he-IL" dirty="0"/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696316E0-F5AB-1134-EF76-3DA943883E31}"/>
              </a:ext>
            </a:extLst>
          </p:cNvPr>
          <p:cNvSpPr txBox="1"/>
          <p:nvPr/>
        </p:nvSpPr>
        <p:spPr>
          <a:xfrm rot="16200000">
            <a:off x="5345114" y="1416426"/>
            <a:ext cx="110166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/>
              <a:t># events</a:t>
            </a:r>
            <a:endParaRPr lang="he-IL" sz="2000" dirty="0"/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B7B9A36E-1A0F-060D-0901-7F4E9B356323}"/>
              </a:ext>
            </a:extLst>
          </p:cNvPr>
          <p:cNvSpPr txBox="1"/>
          <p:nvPr/>
        </p:nvSpPr>
        <p:spPr>
          <a:xfrm>
            <a:off x="9698627" y="6555845"/>
            <a:ext cx="199808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Scattering Angle </a:t>
            </a:r>
            <a:r>
              <a:rPr lang="el-GR" sz="1600" dirty="0"/>
              <a:t>θ</a:t>
            </a:r>
            <a:r>
              <a:rPr lang="en-US" sz="1600" dirty="0"/>
              <a:t> [⁰]</a:t>
            </a:r>
            <a:endParaRPr lang="he-IL" sz="1600" dirty="0"/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D8B877CD-1A5A-E8BD-BDEB-48A3AEBC16BE}"/>
              </a:ext>
            </a:extLst>
          </p:cNvPr>
          <p:cNvSpPr txBox="1"/>
          <p:nvPr/>
        </p:nvSpPr>
        <p:spPr>
          <a:xfrm>
            <a:off x="9274629" y="386407"/>
            <a:ext cx="22634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he-IL"/>
            </a:defPPr>
            <a:lvl1pPr>
              <a:defRPr sz="2800"/>
            </a:lvl1pPr>
          </a:lstStyle>
          <a:p>
            <a:r>
              <a:rPr lang="en-US" sz="1800" b="1" dirty="0"/>
              <a:t> 12C - 2.07052 GeV</a:t>
            </a:r>
            <a:endParaRPr lang="he-IL" sz="1800" b="1" dirty="0"/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312602CF-FFE3-E019-872A-CE10549E9353}"/>
              </a:ext>
            </a:extLst>
          </p:cNvPr>
          <p:cNvSpPr txBox="1"/>
          <p:nvPr/>
        </p:nvSpPr>
        <p:spPr>
          <a:xfrm rot="16200000">
            <a:off x="5345114" y="4676608"/>
            <a:ext cx="110166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/>
              <a:t># events</a:t>
            </a:r>
            <a:endParaRPr lang="he-IL" sz="2000" dirty="0"/>
          </a:p>
        </p:txBody>
      </p:sp>
      <p:cxnSp>
        <p:nvCxnSpPr>
          <p:cNvPr id="27" name="מחבר ישר 26">
            <a:extLst>
              <a:ext uri="{FF2B5EF4-FFF2-40B4-BE49-F238E27FC236}">
                <a16:creationId xmlns:a16="http://schemas.microsoft.com/office/drawing/2014/main" id="{EF539004-0AE6-B4F4-6700-6329D65DC989}"/>
              </a:ext>
            </a:extLst>
          </p:cNvPr>
          <p:cNvCxnSpPr>
            <a:cxnSpLocks/>
          </p:cNvCxnSpPr>
          <p:nvPr/>
        </p:nvCxnSpPr>
        <p:spPr>
          <a:xfrm>
            <a:off x="2948473" y="2711633"/>
            <a:ext cx="0" cy="3844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מחבר ישר 29">
            <a:extLst>
              <a:ext uri="{FF2B5EF4-FFF2-40B4-BE49-F238E27FC236}">
                <a16:creationId xmlns:a16="http://schemas.microsoft.com/office/drawing/2014/main" id="{8A4E3F41-3A85-22D0-A48A-6F26A302D2B9}"/>
              </a:ext>
            </a:extLst>
          </p:cNvPr>
          <p:cNvCxnSpPr>
            <a:cxnSpLocks/>
          </p:cNvCxnSpPr>
          <p:nvPr/>
        </p:nvCxnSpPr>
        <p:spPr>
          <a:xfrm>
            <a:off x="3688702" y="2715206"/>
            <a:ext cx="0" cy="3844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תיבת טקסט 30">
            <a:extLst>
              <a:ext uri="{FF2B5EF4-FFF2-40B4-BE49-F238E27FC236}">
                <a16:creationId xmlns:a16="http://schemas.microsoft.com/office/drawing/2014/main" id="{21434C43-6818-7976-5ED9-43F2B8F0AB4D}"/>
              </a:ext>
            </a:extLst>
          </p:cNvPr>
          <p:cNvSpPr txBox="1"/>
          <p:nvPr/>
        </p:nvSpPr>
        <p:spPr>
          <a:xfrm>
            <a:off x="9698627" y="3198844"/>
            <a:ext cx="199808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Scattering Angle </a:t>
            </a:r>
            <a:r>
              <a:rPr lang="el-GR" sz="1600" dirty="0"/>
              <a:t>θ</a:t>
            </a:r>
            <a:r>
              <a:rPr lang="en-US" sz="1600" dirty="0"/>
              <a:t> [⁰]</a:t>
            </a:r>
            <a:endParaRPr lang="he-IL" sz="1600" dirty="0"/>
          </a:p>
        </p:txBody>
      </p: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E1CB09AD-D46C-3047-7535-21132CB9D81C}"/>
              </a:ext>
            </a:extLst>
          </p:cNvPr>
          <p:cNvSpPr txBox="1"/>
          <p:nvPr/>
        </p:nvSpPr>
        <p:spPr>
          <a:xfrm>
            <a:off x="9274629" y="3770282"/>
            <a:ext cx="22634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he-IL"/>
            </a:defPPr>
            <a:lvl1pPr>
              <a:defRPr sz="2800"/>
            </a:lvl1pPr>
          </a:lstStyle>
          <a:p>
            <a:r>
              <a:rPr lang="en-US" sz="1800" b="1" dirty="0"/>
              <a:t> 1H - 2.07052 GeV</a:t>
            </a:r>
            <a:endParaRPr lang="he-IL" sz="1800" b="1" dirty="0"/>
          </a:p>
        </p:txBody>
      </p:sp>
      <p:sp>
        <p:nvSpPr>
          <p:cNvPr id="33" name="תיבת טקסט 32">
            <a:extLst>
              <a:ext uri="{FF2B5EF4-FFF2-40B4-BE49-F238E27FC236}">
                <a16:creationId xmlns:a16="http://schemas.microsoft.com/office/drawing/2014/main" id="{B910A9BC-F148-2453-9634-F7EA07819449}"/>
              </a:ext>
            </a:extLst>
          </p:cNvPr>
          <p:cNvSpPr txBox="1"/>
          <p:nvPr/>
        </p:nvSpPr>
        <p:spPr>
          <a:xfrm rot="16200000">
            <a:off x="-390098" y="1920117"/>
            <a:ext cx="110166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95490160-E085-6324-DAFC-869F37A40BB2}"/>
              </a:ext>
            </a:extLst>
          </p:cNvPr>
          <p:cNvSpPr txBox="1"/>
          <p:nvPr/>
        </p:nvSpPr>
        <p:spPr>
          <a:xfrm rot="16200000">
            <a:off x="-390098" y="5031008"/>
            <a:ext cx="110166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2C304482-C350-FA1A-0E95-10C360059099}"/>
              </a:ext>
            </a:extLst>
          </p:cNvPr>
          <p:cNvSpPr txBox="1"/>
          <p:nvPr/>
        </p:nvSpPr>
        <p:spPr>
          <a:xfrm>
            <a:off x="2965036" y="6558955"/>
            <a:ext cx="199808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Scattering Angle </a:t>
            </a:r>
            <a:r>
              <a:rPr lang="el-GR" sz="1400" dirty="0"/>
              <a:t>θ</a:t>
            </a:r>
            <a:r>
              <a:rPr lang="en-US" sz="1400" dirty="0"/>
              <a:t> [⁰]</a:t>
            </a:r>
            <a:endParaRPr lang="he-IL" sz="1400" dirty="0"/>
          </a:p>
        </p:txBody>
      </p:sp>
      <p:sp>
        <p:nvSpPr>
          <p:cNvPr id="36" name="תיבת טקסט 35">
            <a:extLst>
              <a:ext uri="{FF2B5EF4-FFF2-40B4-BE49-F238E27FC236}">
                <a16:creationId xmlns:a16="http://schemas.microsoft.com/office/drawing/2014/main" id="{B978928C-0B01-E496-3516-3394F557FBF5}"/>
              </a:ext>
            </a:extLst>
          </p:cNvPr>
          <p:cNvSpPr txBox="1"/>
          <p:nvPr/>
        </p:nvSpPr>
        <p:spPr>
          <a:xfrm>
            <a:off x="2965036" y="3481866"/>
            <a:ext cx="199808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Scattering Angle </a:t>
            </a:r>
            <a:r>
              <a:rPr lang="el-GR" sz="1400" dirty="0"/>
              <a:t>θ</a:t>
            </a:r>
            <a:r>
              <a:rPr lang="en-US" sz="1400" dirty="0"/>
              <a:t> [⁰]</a:t>
            </a:r>
            <a:endParaRPr lang="he-IL" sz="1400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28A37D14-2D17-7802-B468-7C7FBE06D722}"/>
              </a:ext>
            </a:extLst>
          </p:cNvPr>
          <p:cNvSpPr txBox="1"/>
          <p:nvPr/>
        </p:nvSpPr>
        <p:spPr>
          <a:xfrm>
            <a:off x="8159745" y="1230786"/>
            <a:ext cx="25379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10.5 Expected outliers</a:t>
            </a:r>
            <a:br>
              <a:rPr lang="en-US" dirty="0"/>
            </a:br>
            <a:r>
              <a:rPr lang="en-US" dirty="0"/>
              <a:t>~ what we get</a:t>
            </a:r>
            <a:endParaRPr lang="he-IL" dirty="0"/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21560A2A-85FD-7A67-8304-71F1BDC0B5F3}"/>
              </a:ext>
            </a:extLst>
          </p:cNvPr>
          <p:cNvSpPr txBox="1"/>
          <p:nvPr/>
        </p:nvSpPr>
        <p:spPr>
          <a:xfrm>
            <a:off x="2715214" y="2236969"/>
            <a:ext cx="13156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Agreement!</a:t>
            </a:r>
            <a:endParaRPr lang="he-IL" dirty="0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4D80424D-9AD0-5A7E-BFDE-FD8EDC28F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102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2811571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>
            <a:extLst>
              <a:ext uri="{FF2B5EF4-FFF2-40B4-BE49-F238E27FC236}">
                <a16:creationId xmlns:a16="http://schemas.microsoft.com/office/drawing/2014/main" id="{FBF368A4-4B03-E030-FEE4-78F5FC51A2D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101662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25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4800" dirty="0"/>
              <a:t>Outlier Sectors </a:t>
            </a:r>
            <a:r>
              <a:rPr lang="en-US" dirty="0"/>
              <a:t>– </a:t>
            </a:r>
            <a:br>
              <a:rPr lang="en-US" dirty="0"/>
            </a:br>
            <a:r>
              <a:rPr lang="en-US" sz="3600" dirty="0"/>
              <a:t>Not dominated by randomness!</a:t>
            </a:r>
            <a:endParaRPr lang="he-IL" dirty="0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37432FFB-CBFC-F42F-E245-2E932892DD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" t="6297" b="5826"/>
          <a:stretch/>
        </p:blipFill>
        <p:spPr>
          <a:xfrm>
            <a:off x="279918" y="1038002"/>
            <a:ext cx="5271796" cy="2640345"/>
          </a:xfrm>
          <a:prstGeom prst="rect">
            <a:avLst/>
          </a:prstGeom>
        </p:spPr>
      </p:pic>
      <p:pic>
        <p:nvPicPr>
          <p:cNvPr id="8" name="תמונה 7">
            <a:extLst>
              <a:ext uri="{FF2B5EF4-FFF2-40B4-BE49-F238E27FC236}">
                <a16:creationId xmlns:a16="http://schemas.microsoft.com/office/drawing/2014/main" id="{E5603FDE-C75B-F3B9-7469-4326F8F574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" t="6297" b="5826"/>
          <a:stretch/>
        </p:blipFill>
        <p:spPr>
          <a:xfrm>
            <a:off x="279918" y="4042604"/>
            <a:ext cx="5271796" cy="2640346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3BC22771-D7EC-FC60-9175-93AD13EB2B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" t="5790" b="6123"/>
          <a:stretch/>
        </p:blipFill>
        <p:spPr>
          <a:xfrm>
            <a:off x="5990253" y="3545840"/>
            <a:ext cx="6201746" cy="3096895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98CE10E2-40AE-01EB-3E15-FFCBECBA0F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7" t="5881" b="6168"/>
          <a:stretch/>
        </p:blipFill>
        <p:spPr>
          <a:xfrm>
            <a:off x="6095998" y="-1559"/>
            <a:ext cx="6096001" cy="3069772"/>
          </a:xfrm>
          <a:prstGeom prst="rect">
            <a:avLst/>
          </a:prstGeom>
        </p:spPr>
      </p:pic>
      <p:sp>
        <p:nvSpPr>
          <p:cNvPr id="12" name="תיבת טקסט 11">
            <a:extLst>
              <a:ext uri="{FF2B5EF4-FFF2-40B4-BE49-F238E27FC236}">
                <a16:creationId xmlns:a16="http://schemas.microsoft.com/office/drawing/2014/main" id="{D6B26217-E87B-4740-898E-DB001EBDBC33}"/>
              </a:ext>
            </a:extLst>
          </p:cNvPr>
          <p:cNvSpPr txBox="1"/>
          <p:nvPr/>
        </p:nvSpPr>
        <p:spPr>
          <a:xfrm rot="16200000">
            <a:off x="5345114" y="1285795"/>
            <a:ext cx="110166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/>
              <a:t># events</a:t>
            </a:r>
            <a:endParaRPr lang="he-IL" sz="2000" dirty="0"/>
          </a:p>
        </p:txBody>
      </p:sp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286B45BC-41E7-743A-D134-FE413BAFD695}"/>
              </a:ext>
            </a:extLst>
          </p:cNvPr>
          <p:cNvSpPr txBox="1"/>
          <p:nvPr/>
        </p:nvSpPr>
        <p:spPr>
          <a:xfrm>
            <a:off x="9274629" y="255776"/>
            <a:ext cx="22634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he-IL"/>
            </a:defPPr>
            <a:lvl1pPr>
              <a:defRPr sz="2800"/>
            </a:lvl1pPr>
          </a:lstStyle>
          <a:p>
            <a:r>
              <a:rPr lang="en-US" sz="1800" b="1" dirty="0"/>
              <a:t> 12C - 2.07052 GeV</a:t>
            </a:r>
            <a:endParaRPr lang="he-IL" sz="1800" b="1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A206BFFF-0883-2803-53F9-E8442FD3C9C7}"/>
              </a:ext>
            </a:extLst>
          </p:cNvPr>
          <p:cNvSpPr txBox="1"/>
          <p:nvPr/>
        </p:nvSpPr>
        <p:spPr>
          <a:xfrm>
            <a:off x="9698627" y="3012227"/>
            <a:ext cx="199808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Scattering Angle </a:t>
            </a:r>
            <a:r>
              <a:rPr lang="el-GR" sz="1600" dirty="0"/>
              <a:t>θ</a:t>
            </a:r>
            <a:r>
              <a:rPr lang="en-US" sz="1600" dirty="0"/>
              <a:t> [⁰]</a:t>
            </a:r>
            <a:endParaRPr lang="he-IL" sz="1600" dirty="0"/>
          </a:p>
        </p:txBody>
      </p:sp>
      <p:sp>
        <p:nvSpPr>
          <p:cNvPr id="18" name="תיבת טקסט 17">
            <a:extLst>
              <a:ext uri="{FF2B5EF4-FFF2-40B4-BE49-F238E27FC236}">
                <a16:creationId xmlns:a16="http://schemas.microsoft.com/office/drawing/2014/main" id="{57C186A3-E83A-DF2D-4D0C-0DEBF7EF71D1}"/>
              </a:ext>
            </a:extLst>
          </p:cNvPr>
          <p:cNvSpPr txBox="1"/>
          <p:nvPr/>
        </p:nvSpPr>
        <p:spPr>
          <a:xfrm>
            <a:off x="9274629" y="3792951"/>
            <a:ext cx="22634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he-IL"/>
            </a:defPPr>
            <a:lvl1pPr>
              <a:defRPr sz="2800"/>
            </a:lvl1pPr>
          </a:lstStyle>
          <a:p>
            <a:r>
              <a:rPr lang="en-US" sz="1800" b="1" dirty="0"/>
              <a:t> 40Ar - 2.07052 GeV</a:t>
            </a:r>
            <a:endParaRPr lang="he-IL" sz="1800" b="1" dirty="0"/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7009F2E5-52AC-566C-AD36-4C08B9B095CF}"/>
              </a:ext>
            </a:extLst>
          </p:cNvPr>
          <p:cNvSpPr txBox="1"/>
          <p:nvPr/>
        </p:nvSpPr>
        <p:spPr>
          <a:xfrm>
            <a:off x="9701734" y="6523649"/>
            <a:ext cx="199808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Scattering Angle </a:t>
            </a:r>
            <a:r>
              <a:rPr lang="el-GR" sz="1600" dirty="0"/>
              <a:t>θ</a:t>
            </a:r>
            <a:r>
              <a:rPr lang="en-US" sz="1600" dirty="0"/>
              <a:t> [⁰]</a:t>
            </a:r>
            <a:endParaRPr lang="he-IL" sz="1600" dirty="0"/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DA278107-A037-A5F2-6E42-AB2056AF920E}"/>
              </a:ext>
            </a:extLst>
          </p:cNvPr>
          <p:cNvSpPr txBox="1"/>
          <p:nvPr/>
        </p:nvSpPr>
        <p:spPr>
          <a:xfrm rot="16200000">
            <a:off x="5338892" y="4517288"/>
            <a:ext cx="110166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/>
              <a:t># events</a:t>
            </a:r>
            <a:endParaRPr lang="he-IL" sz="2000" dirty="0"/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CCA935B2-380B-00D5-3682-3077614F1B74}"/>
              </a:ext>
            </a:extLst>
          </p:cNvPr>
          <p:cNvSpPr txBox="1"/>
          <p:nvPr/>
        </p:nvSpPr>
        <p:spPr>
          <a:xfrm rot="16200000">
            <a:off x="-359943" y="2029300"/>
            <a:ext cx="110166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A33FD06D-EF64-C8CA-138D-E0B2EF76FDBE}"/>
              </a:ext>
            </a:extLst>
          </p:cNvPr>
          <p:cNvSpPr txBox="1"/>
          <p:nvPr/>
        </p:nvSpPr>
        <p:spPr>
          <a:xfrm rot="16200000">
            <a:off x="-366165" y="5083508"/>
            <a:ext cx="110166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4F5E8860-1348-F68E-645C-61E66A5F95CB}"/>
              </a:ext>
            </a:extLst>
          </p:cNvPr>
          <p:cNvSpPr txBox="1"/>
          <p:nvPr/>
        </p:nvSpPr>
        <p:spPr>
          <a:xfrm>
            <a:off x="3135468" y="3603746"/>
            <a:ext cx="199808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Scattering Angle </a:t>
            </a:r>
            <a:r>
              <a:rPr lang="el-GR" sz="1400" dirty="0"/>
              <a:t>θ</a:t>
            </a:r>
            <a:r>
              <a:rPr lang="en-US" sz="1400" dirty="0"/>
              <a:t> [⁰]</a:t>
            </a:r>
            <a:endParaRPr lang="he-IL" sz="1400" dirty="0"/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1746141C-4B43-35A5-C38A-1DF1A3B8385B}"/>
              </a:ext>
            </a:extLst>
          </p:cNvPr>
          <p:cNvSpPr txBox="1"/>
          <p:nvPr/>
        </p:nvSpPr>
        <p:spPr>
          <a:xfrm>
            <a:off x="3135468" y="6596876"/>
            <a:ext cx="199808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Scattering Angle </a:t>
            </a:r>
            <a:r>
              <a:rPr lang="el-GR" sz="1400" dirty="0"/>
              <a:t>θ</a:t>
            </a:r>
            <a:r>
              <a:rPr lang="en-US" sz="1400" dirty="0"/>
              <a:t> [⁰]</a:t>
            </a:r>
            <a:endParaRPr lang="he-IL" sz="1400" dirty="0"/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E17F18F3-FC1C-28A9-1247-B5F82B52B0C1}"/>
              </a:ext>
            </a:extLst>
          </p:cNvPr>
          <p:cNvSpPr txBox="1"/>
          <p:nvPr/>
        </p:nvSpPr>
        <p:spPr>
          <a:xfrm>
            <a:off x="2671666" y="1181729"/>
            <a:ext cx="22634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he-IL"/>
            </a:defPPr>
            <a:lvl1pPr>
              <a:defRPr sz="2800"/>
            </a:lvl1pPr>
          </a:lstStyle>
          <a:p>
            <a:r>
              <a:rPr lang="en-US" sz="1800" b="1" dirty="0"/>
              <a:t> 12C – 4.02962 GeV</a:t>
            </a:r>
            <a:endParaRPr lang="he-IL" sz="1800" b="1" dirty="0"/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B0087885-F730-3279-ABC6-1A5E8807A72C}"/>
              </a:ext>
            </a:extLst>
          </p:cNvPr>
          <p:cNvSpPr txBox="1"/>
          <p:nvPr/>
        </p:nvSpPr>
        <p:spPr>
          <a:xfrm>
            <a:off x="2775857" y="4222969"/>
            <a:ext cx="22634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he-IL"/>
            </a:defPPr>
            <a:lvl1pPr>
              <a:defRPr sz="2800"/>
            </a:lvl1pPr>
          </a:lstStyle>
          <a:p>
            <a:r>
              <a:rPr lang="en-US" sz="1800" b="1" dirty="0"/>
              <a:t> 40Ar – 4.02962 GeV</a:t>
            </a:r>
            <a:endParaRPr lang="he-IL" sz="1800" b="1" dirty="0"/>
          </a:p>
        </p:txBody>
      </p:sp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62B6D693-7169-2418-3D72-060FE3387FC7}"/>
              </a:ext>
            </a:extLst>
          </p:cNvPr>
          <p:cNvSpPr txBox="1"/>
          <p:nvPr/>
        </p:nvSpPr>
        <p:spPr>
          <a:xfrm>
            <a:off x="8789437" y="4592301"/>
            <a:ext cx="25379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10.5 Expected outliers</a:t>
            </a:r>
          </a:p>
          <a:p>
            <a:pPr algn="l" rtl="0"/>
            <a:r>
              <a:rPr lang="en-US" dirty="0"/>
              <a:t>Result is only 1!</a:t>
            </a:r>
            <a:endParaRPr lang="he-IL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A699A298-C597-E790-CC0E-B406D17F5468}"/>
              </a:ext>
            </a:extLst>
          </p:cNvPr>
          <p:cNvSpPr txBox="1"/>
          <p:nvPr/>
        </p:nvSpPr>
        <p:spPr>
          <a:xfrm>
            <a:off x="2775857" y="1674543"/>
            <a:ext cx="25379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10.5 Expected outliers</a:t>
            </a:r>
          </a:p>
          <a:p>
            <a:pPr algn="l" rtl="0"/>
            <a:r>
              <a:rPr lang="en-US" dirty="0"/>
              <a:t>Result is 21!</a:t>
            </a:r>
            <a:endParaRPr lang="he-IL" dirty="0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17B6E96C-FE16-F39A-4194-E191A1F95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103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7347677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585F6-B544-4345-BBAB-A771CDDBC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C36B935-B18A-4243-8F67-C10A2B6D23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11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Radiative corrections</a:t>
            </a:r>
            <a:br>
              <a:rPr lang="en-US" dirty="0"/>
            </a:b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7F65444E-45D3-AC99-E777-6A6CDCD20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104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969612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6E4D4F3-CB4E-CAC2-F6C8-CB3983754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Radiative corrections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410FA02-B1BF-54DA-B17D-14FE3607C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733" y="1825625"/>
            <a:ext cx="11059491" cy="4351338"/>
          </a:xfrm>
        </p:spPr>
        <p:txBody>
          <a:bodyPr/>
          <a:lstStyle/>
          <a:p>
            <a:pPr algn="l" rtl="0"/>
            <a:r>
              <a:rPr lang="en-US" dirty="0"/>
              <a:t>A simulation based correction is applied to the data on a bin-by-bin basis.</a:t>
            </a:r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35E17353-2C8C-864F-6362-77C5C01A31B9}"/>
              </a:ext>
            </a:extLst>
          </p:cNvPr>
          <p:cNvSpPr txBox="1">
            <a:spLocks/>
          </p:cNvSpPr>
          <p:nvPr/>
        </p:nvSpPr>
        <p:spPr>
          <a:xfrm>
            <a:off x="-26437" y="-3035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Normalization to Cross-Section:</a:t>
            </a:r>
            <a:endParaRPr lang="he-IL" b="1" dirty="0">
              <a:solidFill>
                <a:srgbClr val="0070C0"/>
              </a:solidFill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2586808A-617C-D3EE-27E9-7362BCED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33" y="4420040"/>
            <a:ext cx="5352267" cy="1891860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B3F91704-BE17-07E7-D560-3AB808B33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7127" y="4423252"/>
            <a:ext cx="2361422" cy="1888647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0CFCB314-38C4-1064-1FBF-73A7F57B643D}"/>
              </a:ext>
            </a:extLst>
          </p:cNvPr>
          <p:cNvSpPr txBox="1"/>
          <p:nvPr/>
        </p:nvSpPr>
        <p:spPr>
          <a:xfrm>
            <a:off x="6450563" y="4996091"/>
            <a:ext cx="106991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/>
              <a:t>=&gt;</a:t>
            </a:r>
            <a:endParaRPr lang="he-IL" sz="4800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D41425F0-621E-F4E0-6610-DE98D827F5ED}"/>
              </a:ext>
            </a:extLst>
          </p:cNvPr>
          <p:cNvSpPr txBox="1"/>
          <p:nvPr/>
        </p:nvSpPr>
        <p:spPr>
          <a:xfrm>
            <a:off x="2202023" y="6308209"/>
            <a:ext cx="210871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200" dirty="0"/>
              <a:t>MO, TSAI -RevModPhys.41.205</a:t>
            </a:r>
            <a:endParaRPr lang="he-IL" sz="1200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4A61B4E9-89C2-0B53-A0E4-1AC7A4DBF941}"/>
              </a:ext>
            </a:extLst>
          </p:cNvPr>
          <p:cNvSpPr txBox="1"/>
          <p:nvPr/>
        </p:nvSpPr>
        <p:spPr>
          <a:xfrm>
            <a:off x="7710189" y="6246003"/>
            <a:ext cx="210871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200" dirty="0"/>
              <a:t>MO, TSAI -RevModPhys.41.205</a:t>
            </a:r>
            <a:endParaRPr lang="he-IL" sz="1200" dirty="0"/>
          </a:p>
        </p:txBody>
      </p:sp>
      <p:sp>
        <p:nvSpPr>
          <p:cNvPr id="10" name="מציין מיקום של מספר שקופית 9">
            <a:extLst>
              <a:ext uri="{FF2B5EF4-FFF2-40B4-BE49-F238E27FC236}">
                <a16:creationId xmlns:a16="http://schemas.microsoft.com/office/drawing/2014/main" id="{EA0E9C2F-D010-2C16-83B5-AA9A47AF5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105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2695314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474E4-1227-14FE-EA31-20834E02D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148F0F8-2A6F-7FA5-F4AB-9E8D6D4AD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12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Momentum correction </a:t>
            </a:r>
            <a:br>
              <a:rPr lang="en-US" dirty="0"/>
            </a:br>
            <a:r>
              <a:rPr lang="en-US" dirty="0"/>
              <a:t>for the 2 GeV case</a:t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8F0552B4-05F9-703B-08C6-E33E70909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106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3003524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BE81BC0-BF8E-D31E-52F0-1DBE179CA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73472"/>
            <a:ext cx="3928353" cy="1083542"/>
          </a:xfrm>
        </p:spPr>
        <p:txBody>
          <a:bodyPr/>
          <a:lstStyle/>
          <a:p>
            <a:pPr algn="l" rtl="0"/>
            <a:r>
              <a:rPr lang="en-US" dirty="0"/>
              <a:t>Why needed?</a:t>
            </a:r>
          </a:p>
          <a:p>
            <a:pPr algn="l" rtl="0"/>
            <a:r>
              <a:rPr lang="en-US" dirty="0"/>
              <a:t>How performed?</a:t>
            </a:r>
            <a:endParaRPr lang="he-IL" dirty="0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BC539189-4924-5D5C-3CE9-360529AD4E40}"/>
              </a:ext>
            </a:extLst>
          </p:cNvPr>
          <p:cNvSpPr txBox="1">
            <a:spLocks/>
          </p:cNvSpPr>
          <p:nvPr/>
        </p:nvSpPr>
        <p:spPr>
          <a:xfrm>
            <a:off x="-26437" y="0"/>
            <a:ext cx="10515600" cy="774441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Momentum correction for the 2 GeV case:</a:t>
            </a:r>
            <a:endParaRPr lang="he-IL" b="1" dirty="0">
              <a:solidFill>
                <a:srgbClr val="0070C0"/>
              </a:solidFill>
            </a:endParaRPr>
          </a:p>
        </p:txBody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DC9412F2-C583-C9BF-C0DD-38947476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67704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Electron-1H scattering</a:t>
            </a:r>
            <a:endParaRPr lang="he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מציין מיקום תוכן 2">
                <a:extLst>
                  <a:ext uri="{FF2B5EF4-FFF2-40B4-BE49-F238E27FC236}">
                    <a16:creationId xmlns:a16="http://schemas.microsoft.com/office/drawing/2014/main" id="{02D89C73-0896-69AA-C2CF-1563F2006B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3429000"/>
                <a:ext cx="10515600" cy="2289131"/>
              </a:xfrm>
              <a:prstGeom prst="rect">
                <a:avLst/>
              </a:prstGeom>
            </p:spPr>
            <p:txBody>
              <a:bodyPr vert="horz" lIns="91440" tIns="45720" rIns="91440" bIns="45720" rtlCol="1">
                <a:normAutofit/>
              </a:bodyPr>
              <a:lstStyle>
                <a:lvl1pPr marL="228600" indent="-228600" algn="r" defTabSz="914400" rtl="1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/>
                <a:r>
                  <a:rPr lang="en-US" dirty="0"/>
                  <a:t>Elastic peak location: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𝑃𝑅𝑂𝑇𝑂𝑁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pPr algn="l" rtl="0"/>
                <a:endParaRPr lang="he-IL" dirty="0"/>
              </a:p>
            </p:txBody>
          </p:sp>
        </mc:Choice>
        <mc:Fallback xmlns="">
          <p:sp>
            <p:nvSpPr>
              <p:cNvPr id="5" name="מציין מיקום תוכן 2">
                <a:extLst>
                  <a:ext uri="{FF2B5EF4-FFF2-40B4-BE49-F238E27FC236}">
                    <a16:creationId xmlns:a16="http://schemas.microsoft.com/office/drawing/2014/main" id="{02D89C73-0896-69AA-C2CF-1563F2006B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29000"/>
                <a:ext cx="10515600" cy="2289131"/>
              </a:xfrm>
              <a:prstGeom prst="rect">
                <a:avLst/>
              </a:prstGeom>
              <a:blipFill>
                <a:blip r:embed="rId2"/>
                <a:stretch>
                  <a:fillRect l="-1043" t="-4533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0E18FA24-63DA-1310-4150-1102C8477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107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4894151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מציין מיקום תוכן 10">
            <a:extLst>
              <a:ext uri="{FF2B5EF4-FFF2-40B4-BE49-F238E27FC236}">
                <a16:creationId xmlns:a16="http://schemas.microsoft.com/office/drawing/2014/main" id="{0AADF3AF-F7BF-1892-E12E-A4127F648B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6375"/>
            <a:ext cx="8944641" cy="5811625"/>
          </a:xfr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A163F513-03C7-DF56-4303-2892A0AE8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121790"/>
          </a:xfrm>
        </p:spPr>
        <p:txBody>
          <a:bodyPr>
            <a:noAutofit/>
          </a:bodyPr>
          <a:lstStyle/>
          <a:p>
            <a:pPr algn="l"/>
            <a:r>
              <a:rPr lang="en-US" sz="2800" b="1" u="sng" dirty="0"/>
              <a:t>The need for a kinematical correction:</a:t>
            </a:r>
            <a:br>
              <a:rPr lang="en-US" sz="2800" dirty="0"/>
            </a:br>
            <a:r>
              <a:rPr lang="en-US" sz="2800" dirty="0"/>
              <a:t>There is a miss alignment between observed e-1H elastic scattering peak location, and calculation:</a:t>
            </a:r>
            <a:endParaRPr lang="he-IL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תיבת טקסט 6">
                <a:extLst>
                  <a:ext uri="{FF2B5EF4-FFF2-40B4-BE49-F238E27FC236}">
                    <a16:creationId xmlns:a16="http://schemas.microsoft.com/office/drawing/2014/main" id="{35EDA2D4-550D-1C2B-F527-DCE3F7CDA96F}"/>
                  </a:ext>
                </a:extLst>
              </p:cNvPr>
              <p:cNvSpPr txBox="1"/>
              <p:nvPr/>
            </p:nvSpPr>
            <p:spPr>
              <a:xfrm>
                <a:off x="8003357" y="2040196"/>
                <a:ext cx="3789575" cy="11620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1600" dirty="0">
                    <a:solidFill>
                      <a:srgbClr val="0070C0"/>
                    </a:solidFill>
                  </a:rPr>
                  <a:t>Blue line </a:t>
                </a:r>
                <a:r>
                  <a:rPr lang="en-US" sz="1600" dirty="0"/>
                  <a:t>is at the classical calculation :</a:t>
                </a:r>
                <a:br>
                  <a:rPr lang="en-US" sz="16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𝑃𝑅𝑂𝑇𝑂𝑁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he-IL" sz="1600" dirty="0"/>
              </a:p>
            </p:txBody>
          </p:sp>
        </mc:Choice>
        <mc:Fallback xmlns="">
          <p:sp>
            <p:nvSpPr>
              <p:cNvPr id="7" name="תיבת טקסט 6">
                <a:extLst>
                  <a:ext uri="{FF2B5EF4-FFF2-40B4-BE49-F238E27FC236}">
                    <a16:creationId xmlns:a16="http://schemas.microsoft.com/office/drawing/2014/main" id="{35EDA2D4-550D-1C2B-F527-DCE3F7CDA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3357" y="2040196"/>
                <a:ext cx="3789575" cy="1162049"/>
              </a:xfrm>
              <a:prstGeom prst="rect">
                <a:avLst/>
              </a:prstGeom>
              <a:blipFill>
                <a:blip r:embed="rId3"/>
                <a:stretch>
                  <a:fillRect l="-965" t="-1579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תמונה 12">
            <a:extLst>
              <a:ext uri="{FF2B5EF4-FFF2-40B4-BE49-F238E27FC236}">
                <a16:creationId xmlns:a16="http://schemas.microsoft.com/office/drawing/2014/main" id="{5C61EDEF-41FF-8E5B-03A0-C399574C630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10563" r="94252" b="3437"/>
          <a:stretch/>
        </p:blipFill>
        <p:spPr>
          <a:xfrm>
            <a:off x="0" y="1183435"/>
            <a:ext cx="421332" cy="5674565"/>
          </a:xfrm>
          <a:prstGeom prst="rect">
            <a:avLst/>
          </a:prstGeom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F669D835-7E09-3BF7-65A4-A8BD2AC3AE0B}"/>
              </a:ext>
            </a:extLst>
          </p:cNvPr>
          <p:cNvSpPr txBox="1"/>
          <p:nvPr/>
        </p:nvSpPr>
        <p:spPr>
          <a:xfrm>
            <a:off x="5447523" y="1017701"/>
            <a:ext cx="305111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/>
              <a:t>theta = 14±0.5⁰</a:t>
            </a:r>
            <a:endParaRPr lang="he-IL" sz="2400" dirty="0"/>
          </a:p>
        </p:txBody>
      </p:sp>
      <p:pic>
        <p:nvPicPr>
          <p:cNvPr id="4" name="מציין מיקום תוכן 10">
            <a:extLst>
              <a:ext uri="{FF2B5EF4-FFF2-40B4-BE49-F238E27FC236}">
                <a16:creationId xmlns:a16="http://schemas.microsoft.com/office/drawing/2014/main" id="{042E92AD-D972-7FA8-6733-B71F6D92BD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7" t="5879" r="69050" b="45230"/>
          <a:stretch/>
        </p:blipFill>
        <p:spPr>
          <a:xfrm>
            <a:off x="4349957" y="1689852"/>
            <a:ext cx="3543741" cy="4182744"/>
          </a:xfrm>
          <a:prstGeom prst="rect">
            <a:avLst/>
          </a:prstGeom>
        </p:spPr>
      </p:pic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FDDAEC9C-7E4C-5A49-3FD7-1B379F80C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108</a:t>
            </a:fld>
            <a:endParaRPr lang="he-IL"/>
          </a:p>
        </p:txBody>
      </p:sp>
      <p:pic>
        <p:nvPicPr>
          <p:cNvPr id="6" name="מציין מיקום תוכן 6">
            <a:extLst>
              <a:ext uri="{FF2B5EF4-FFF2-40B4-BE49-F238E27FC236}">
                <a16:creationId xmlns:a16="http://schemas.microsoft.com/office/drawing/2014/main" id="{A1E61CD8-E890-DF0E-0252-A997A07F73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4"/>
          <a:stretch/>
        </p:blipFill>
        <p:spPr>
          <a:xfrm>
            <a:off x="8089641" y="3942579"/>
            <a:ext cx="4102359" cy="2915422"/>
          </a:xfrm>
          <a:prstGeom prst="rect">
            <a:avLst/>
          </a:prstGeom>
        </p:spPr>
      </p:pic>
      <p:cxnSp>
        <p:nvCxnSpPr>
          <p:cNvPr id="8" name="מחבר ישר 7">
            <a:extLst>
              <a:ext uri="{FF2B5EF4-FFF2-40B4-BE49-F238E27FC236}">
                <a16:creationId xmlns:a16="http://schemas.microsoft.com/office/drawing/2014/main" id="{47C56EE6-8362-BEE7-9081-16124D5DDBB8}"/>
              </a:ext>
            </a:extLst>
          </p:cNvPr>
          <p:cNvCxnSpPr>
            <a:cxnSpLocks/>
          </p:cNvCxnSpPr>
          <p:nvPr/>
        </p:nvCxnSpPr>
        <p:spPr>
          <a:xfrm>
            <a:off x="8568461" y="6414538"/>
            <a:ext cx="355200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1BA5A042-2DF0-EEF4-C46F-B33C58975B1A}"/>
              </a:ext>
            </a:extLst>
          </p:cNvPr>
          <p:cNvSpPr txBox="1"/>
          <p:nvPr/>
        </p:nvSpPr>
        <p:spPr>
          <a:xfrm>
            <a:off x="8629056" y="6045206"/>
            <a:ext cx="14649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Proton Mass</a:t>
            </a:r>
            <a:endParaRPr lang="he-IL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44073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4ACB06A-F251-2E4D-25D5-44DCF43C7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1H CLAS12 VS Classical Calculation</a:t>
            </a:r>
            <a:endParaRPr lang="he-IL" dirty="0"/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7107B0EB-2DF5-9DE3-1F1C-7126846EA4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2" b="8341"/>
          <a:stretch/>
        </p:blipFill>
        <p:spPr>
          <a:xfrm>
            <a:off x="0" y="2865748"/>
            <a:ext cx="5656739" cy="3629320"/>
          </a:xfr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835EABFA-16E9-F494-9ECC-C7D2F3FAD2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4" t="7354"/>
          <a:stretch/>
        </p:blipFill>
        <p:spPr>
          <a:xfrm>
            <a:off x="5656739" y="1989056"/>
            <a:ext cx="6535260" cy="4868944"/>
          </a:xfrm>
          <a:prstGeom prst="rect">
            <a:avLst/>
          </a:prstGeom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2455E868-EEE9-2471-B054-9E22D98A7263}"/>
              </a:ext>
            </a:extLst>
          </p:cNvPr>
          <p:cNvSpPr txBox="1"/>
          <p:nvPr/>
        </p:nvSpPr>
        <p:spPr>
          <a:xfrm>
            <a:off x="1607598" y="6495068"/>
            <a:ext cx="312465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/>
              <a:t>Calculated Energy Transfer [GeV]</a:t>
            </a:r>
            <a:endParaRPr lang="he-IL" sz="1600" dirty="0"/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4DB51768-C31D-2537-5F5E-354240125539}"/>
              </a:ext>
            </a:extLst>
          </p:cNvPr>
          <p:cNvSpPr txBox="1"/>
          <p:nvPr/>
        </p:nvSpPr>
        <p:spPr>
          <a:xfrm>
            <a:off x="1225484" y="2527194"/>
            <a:ext cx="334651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aseline="30000" dirty="0"/>
              <a:t>1</a:t>
            </a:r>
            <a:r>
              <a:rPr lang="en-US" dirty="0"/>
              <a:t>H QE peak: Data vs Calculation</a:t>
            </a:r>
            <a:endParaRPr lang="he-IL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A2CC2725-7A19-CBF7-900A-613E44C3271D}"/>
              </a:ext>
            </a:extLst>
          </p:cNvPr>
          <p:cNvSpPr txBox="1"/>
          <p:nvPr/>
        </p:nvSpPr>
        <p:spPr>
          <a:xfrm>
            <a:off x="6096000" y="1633990"/>
            <a:ext cx="506062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aseline="30000" dirty="0"/>
              <a:t>1</a:t>
            </a:r>
            <a:r>
              <a:rPr lang="en-US" sz="2400" dirty="0"/>
              <a:t>H QE peak: Data-Calculation vs Angle</a:t>
            </a:r>
            <a:endParaRPr lang="he-IL" sz="2400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B634C857-5911-4DA7-D86D-320C7BCAED14}"/>
              </a:ext>
            </a:extLst>
          </p:cNvPr>
          <p:cNvSpPr txBox="1"/>
          <p:nvPr/>
        </p:nvSpPr>
        <p:spPr>
          <a:xfrm rot="16200000">
            <a:off x="2913539" y="3951344"/>
            <a:ext cx="51658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Energy Transfer Difference: Data-Calculation [GeV]</a:t>
            </a:r>
            <a:endParaRPr lang="he-IL" dirty="0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5B362EA5-C8AC-7462-5EAB-3BCC83396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109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73362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28D27-2622-8C1C-B736-539F55C82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כותרת 1">
            <a:extLst>
              <a:ext uri="{FF2B5EF4-FFF2-40B4-BE49-F238E27FC236}">
                <a16:creationId xmlns:a16="http://schemas.microsoft.com/office/drawing/2014/main" id="{2DA192B9-7D7F-CEEA-86FD-7B58096D2369}"/>
              </a:ext>
            </a:extLst>
          </p:cNvPr>
          <p:cNvSpPr txBox="1">
            <a:spLocks/>
          </p:cNvSpPr>
          <p:nvPr/>
        </p:nvSpPr>
        <p:spPr>
          <a:xfrm>
            <a:off x="161849" y="1"/>
            <a:ext cx="11744011" cy="1884784"/>
          </a:xfrm>
          <a:prstGeom prst="rect">
            <a:avLst/>
          </a:prstGeom>
        </p:spPr>
        <p:txBody>
          <a:bodyPr vert="horz" lIns="91440" tIns="45720" rIns="91440" bIns="45720" rtlCol="1" anchor="t">
            <a:normAutofit fontScale="975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5300" dirty="0"/>
              <a:t>Sector 3:</a:t>
            </a:r>
            <a:br>
              <a:rPr lang="en-US" dirty="0"/>
            </a:br>
            <a:endParaRPr lang="en-US" dirty="0"/>
          </a:p>
          <a:p>
            <a:pPr algn="l" rtl="0"/>
            <a:r>
              <a:rPr lang="en-US" dirty="0"/>
              <a:t>Before:                                         After: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93286024-365C-C6D9-8461-EF3EB3186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" t="8312"/>
          <a:stretch/>
        </p:blipFill>
        <p:spPr>
          <a:xfrm>
            <a:off x="279919" y="2444470"/>
            <a:ext cx="6024467" cy="4413530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B6220285-220A-C9DB-460F-BBE003640A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"/>
          <a:stretch/>
        </p:blipFill>
        <p:spPr>
          <a:xfrm>
            <a:off x="6041136" y="2044361"/>
            <a:ext cx="6150864" cy="4813639"/>
          </a:xfrm>
          <a:prstGeom prst="rect">
            <a:avLst/>
          </a:prstGeom>
        </p:spPr>
      </p:pic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A93B2D66-0AF3-B35C-2ABA-AF87A7F9984C}"/>
              </a:ext>
            </a:extLst>
          </p:cNvPr>
          <p:cNvSpPr txBox="1"/>
          <p:nvPr/>
        </p:nvSpPr>
        <p:spPr>
          <a:xfrm>
            <a:off x="1188098" y="2044360"/>
            <a:ext cx="415834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000" baseline="30000" dirty="0"/>
              <a:t>1</a:t>
            </a:r>
            <a:r>
              <a:rPr lang="en-US" sz="2000" dirty="0"/>
              <a:t>H QE peak: Data-Calculation vs Angle</a:t>
            </a:r>
            <a:endParaRPr lang="he-IL" sz="2000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7081B6D3-1A42-D9B7-75A6-20C7148784F4}"/>
              </a:ext>
            </a:extLst>
          </p:cNvPr>
          <p:cNvSpPr txBox="1"/>
          <p:nvPr/>
        </p:nvSpPr>
        <p:spPr>
          <a:xfrm>
            <a:off x="6983963" y="2044360"/>
            <a:ext cx="415834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000" baseline="30000" dirty="0"/>
              <a:t>1</a:t>
            </a:r>
            <a:r>
              <a:rPr lang="en-US" sz="2000" dirty="0"/>
              <a:t>H QE peak: Data-Calculation vs Angle</a:t>
            </a:r>
            <a:endParaRPr lang="he-IL" sz="2000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A4833856-40E0-788D-3FBC-C76FDC1E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</a:t>
            </a:fld>
            <a:endParaRPr lang="he-IL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F13950AC-B066-7BE4-30C8-53FF1B33BB88}"/>
              </a:ext>
            </a:extLst>
          </p:cNvPr>
          <p:cNvSpPr txBox="1"/>
          <p:nvPr/>
        </p:nvSpPr>
        <p:spPr>
          <a:xfrm rot="16200000">
            <a:off x="3339113" y="3786691"/>
            <a:ext cx="516588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/>
              <a:t>Energy Transfer Difference: Data-Calculation [GeV]</a:t>
            </a:r>
            <a:endParaRPr lang="he-IL" sz="1600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E6E4B818-99F6-9236-74E8-F48A49EFEE9B}"/>
              </a:ext>
            </a:extLst>
          </p:cNvPr>
          <p:cNvSpPr txBox="1"/>
          <p:nvPr/>
        </p:nvSpPr>
        <p:spPr>
          <a:xfrm rot="16200000">
            <a:off x="-2401316" y="3786691"/>
            <a:ext cx="516588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/>
              <a:t>Energy Transfer Difference: Data-Calculation [GeV]</a:t>
            </a:r>
            <a:endParaRPr lang="he-IL" sz="1600" dirty="0"/>
          </a:p>
        </p:txBody>
      </p:sp>
    </p:spTree>
    <p:extLst>
      <p:ext uri="{BB962C8B-B14F-4D97-AF65-F5344CB8AC3E}">
        <p14:creationId xmlns:p14="http://schemas.microsoft.com/office/powerpoint/2010/main" val="2760228253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תמונה 25">
            <a:extLst>
              <a:ext uri="{FF2B5EF4-FFF2-40B4-BE49-F238E27FC236}">
                <a16:creationId xmlns:a16="http://schemas.microsoft.com/office/drawing/2014/main" id="{BC3E1B17-1F69-11D0-8317-B18ADBDF2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779" y="3805940"/>
            <a:ext cx="3971221" cy="3054786"/>
          </a:xfrm>
          <a:prstGeom prst="rect">
            <a:avLst/>
          </a:prstGeom>
        </p:spPr>
      </p:pic>
      <p:pic>
        <p:nvPicPr>
          <p:cNvPr id="19" name="תמונה 18">
            <a:extLst>
              <a:ext uri="{FF2B5EF4-FFF2-40B4-BE49-F238E27FC236}">
                <a16:creationId xmlns:a16="http://schemas.microsoft.com/office/drawing/2014/main" id="{BEFCDFF2-4EE1-0997-63A2-7221802A71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85" y="3803212"/>
            <a:ext cx="3971224" cy="3054787"/>
          </a:xfrm>
          <a:prstGeom prst="rect">
            <a:avLst/>
          </a:prstGeom>
        </p:spPr>
      </p:pic>
      <p:pic>
        <p:nvPicPr>
          <p:cNvPr id="13" name="תמונה 12">
            <a:extLst>
              <a:ext uri="{FF2B5EF4-FFF2-40B4-BE49-F238E27FC236}">
                <a16:creationId xmlns:a16="http://schemas.microsoft.com/office/drawing/2014/main" id="{857507D7-9D82-CFF0-CB39-86963B8A6D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803214"/>
            <a:ext cx="3971222" cy="3054786"/>
          </a:xfrm>
          <a:prstGeom prst="rect">
            <a:avLst/>
          </a:prstGeom>
        </p:spPr>
      </p:pic>
      <p:pic>
        <p:nvPicPr>
          <p:cNvPr id="22" name="תמונה 21">
            <a:extLst>
              <a:ext uri="{FF2B5EF4-FFF2-40B4-BE49-F238E27FC236}">
                <a16:creationId xmlns:a16="http://schemas.microsoft.com/office/drawing/2014/main" id="{C51F4EC2-57CD-C7B9-68B4-C4B585B42E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778" y="518544"/>
            <a:ext cx="3971222" cy="3054785"/>
          </a:xfrm>
          <a:prstGeom prst="rect">
            <a:avLst/>
          </a:prstGeom>
        </p:spPr>
      </p:pic>
      <p:pic>
        <p:nvPicPr>
          <p:cNvPr id="15" name="תמונה 14">
            <a:extLst>
              <a:ext uri="{FF2B5EF4-FFF2-40B4-BE49-F238E27FC236}">
                <a16:creationId xmlns:a16="http://schemas.microsoft.com/office/drawing/2014/main" id="{6CC0C622-2051-1E97-95AA-EEC520E737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83" y="518544"/>
            <a:ext cx="3971221" cy="3054785"/>
          </a:xfrm>
          <a:prstGeom prst="rect">
            <a:avLst/>
          </a:prstGeom>
        </p:spPr>
      </p:pic>
      <p:pic>
        <p:nvPicPr>
          <p:cNvPr id="3" name="תמונה 2">
            <a:extLst>
              <a:ext uri="{FF2B5EF4-FFF2-40B4-BE49-F238E27FC236}">
                <a16:creationId xmlns:a16="http://schemas.microsoft.com/office/drawing/2014/main" id="{AF0E2755-5ACB-9C22-B3A1-2CA72883E2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8544"/>
            <a:ext cx="3971221" cy="3054785"/>
          </a:xfrm>
          <a:prstGeom prst="rect">
            <a:avLst/>
          </a:prstGeom>
        </p:spPr>
      </p:pic>
      <p:sp>
        <p:nvSpPr>
          <p:cNvPr id="4" name="כותרת 1">
            <a:extLst>
              <a:ext uri="{FF2B5EF4-FFF2-40B4-BE49-F238E27FC236}">
                <a16:creationId xmlns:a16="http://schemas.microsoft.com/office/drawing/2014/main" id="{CC810388-CA2C-C109-160F-EA06BE37C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1585542" cy="55678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/>
              <a:t>1H CLAS12 VS Classical Calculation – Different Sectors</a:t>
            </a:r>
            <a:endParaRPr lang="he-IL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D4C0F628-08CD-1121-4290-059896096849}"/>
              </a:ext>
            </a:extLst>
          </p:cNvPr>
          <p:cNvSpPr txBox="1"/>
          <p:nvPr/>
        </p:nvSpPr>
        <p:spPr>
          <a:xfrm>
            <a:off x="580068" y="958342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1</a:t>
            </a:r>
            <a:endParaRPr lang="he-IL" dirty="0"/>
          </a:p>
        </p:txBody>
      </p:sp>
      <p:sp>
        <p:nvSpPr>
          <p:cNvPr id="12" name="תיבת טקסט 11">
            <a:extLst>
              <a:ext uri="{FF2B5EF4-FFF2-40B4-BE49-F238E27FC236}">
                <a16:creationId xmlns:a16="http://schemas.microsoft.com/office/drawing/2014/main" id="{E2DEAF96-80E3-7E5A-1B13-6C79A8808101}"/>
              </a:ext>
            </a:extLst>
          </p:cNvPr>
          <p:cNvSpPr txBox="1"/>
          <p:nvPr/>
        </p:nvSpPr>
        <p:spPr>
          <a:xfrm>
            <a:off x="4714973" y="959010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3</a:t>
            </a:r>
            <a:endParaRPr lang="he-IL" dirty="0"/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3248B04C-29CF-E52C-6A61-4EF28F1BD513}"/>
              </a:ext>
            </a:extLst>
          </p:cNvPr>
          <p:cNvSpPr txBox="1"/>
          <p:nvPr/>
        </p:nvSpPr>
        <p:spPr>
          <a:xfrm>
            <a:off x="4714973" y="4213719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4</a:t>
            </a:r>
            <a:endParaRPr lang="he-IL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894771BC-C326-070B-8655-508E8C677E52}"/>
              </a:ext>
            </a:extLst>
          </p:cNvPr>
          <p:cNvSpPr txBox="1"/>
          <p:nvPr/>
        </p:nvSpPr>
        <p:spPr>
          <a:xfrm>
            <a:off x="8878159" y="958342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5</a:t>
            </a:r>
            <a:endParaRPr lang="he-IL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F30B3BBA-EBD2-508C-3C21-8526F35F4C4A}"/>
              </a:ext>
            </a:extLst>
          </p:cNvPr>
          <p:cNvSpPr txBox="1"/>
          <p:nvPr/>
        </p:nvSpPr>
        <p:spPr>
          <a:xfrm>
            <a:off x="8878159" y="4213719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6</a:t>
            </a:r>
            <a:endParaRPr lang="he-IL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E9F5C3BA-C51C-CABB-3561-06F6F9B183B2}"/>
              </a:ext>
            </a:extLst>
          </p:cNvPr>
          <p:cNvSpPr txBox="1"/>
          <p:nvPr/>
        </p:nvSpPr>
        <p:spPr>
          <a:xfrm>
            <a:off x="580067" y="4213719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2</a:t>
            </a:r>
            <a:endParaRPr lang="he-IL" dirty="0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DA5B0391-3FF7-DF0B-AF6E-96224BC9515A}"/>
              </a:ext>
            </a:extLst>
          </p:cNvPr>
          <p:cNvSpPr txBox="1"/>
          <p:nvPr/>
        </p:nvSpPr>
        <p:spPr>
          <a:xfrm>
            <a:off x="8783216" y="499870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0F61A7B5-887F-28B3-555A-C909B11E870F}"/>
              </a:ext>
            </a:extLst>
          </p:cNvPr>
          <p:cNvSpPr txBox="1"/>
          <p:nvPr/>
        </p:nvSpPr>
        <p:spPr>
          <a:xfrm>
            <a:off x="8878159" y="3789636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04A1F7AA-AFD2-26FE-E7BB-B8CD64834C44}"/>
              </a:ext>
            </a:extLst>
          </p:cNvPr>
          <p:cNvSpPr txBox="1"/>
          <p:nvPr/>
        </p:nvSpPr>
        <p:spPr>
          <a:xfrm>
            <a:off x="4765934" y="477504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16" name="תיבת טקסט 15">
            <a:extLst>
              <a:ext uri="{FF2B5EF4-FFF2-40B4-BE49-F238E27FC236}">
                <a16:creationId xmlns:a16="http://schemas.microsoft.com/office/drawing/2014/main" id="{26CFEA71-2E37-0AC1-1C5B-D1D7AE4C56D8}"/>
              </a:ext>
            </a:extLst>
          </p:cNvPr>
          <p:cNvSpPr txBox="1"/>
          <p:nvPr/>
        </p:nvSpPr>
        <p:spPr>
          <a:xfrm>
            <a:off x="4860877" y="3767270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17" name="תיבת טקסט 16">
            <a:extLst>
              <a:ext uri="{FF2B5EF4-FFF2-40B4-BE49-F238E27FC236}">
                <a16:creationId xmlns:a16="http://schemas.microsoft.com/office/drawing/2014/main" id="{164D76DA-0921-8E6F-0A89-A76F6FFA0E12}"/>
              </a:ext>
            </a:extLst>
          </p:cNvPr>
          <p:cNvSpPr txBox="1"/>
          <p:nvPr/>
        </p:nvSpPr>
        <p:spPr>
          <a:xfrm>
            <a:off x="581652" y="524157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18" name="תיבת טקסט 17">
            <a:extLst>
              <a:ext uri="{FF2B5EF4-FFF2-40B4-BE49-F238E27FC236}">
                <a16:creationId xmlns:a16="http://schemas.microsoft.com/office/drawing/2014/main" id="{82C90FEE-DA59-173B-210F-1DC49995F5B0}"/>
              </a:ext>
            </a:extLst>
          </p:cNvPr>
          <p:cNvSpPr txBox="1"/>
          <p:nvPr/>
        </p:nvSpPr>
        <p:spPr>
          <a:xfrm>
            <a:off x="676595" y="3813923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2" name="מלבן 1">
            <a:extLst>
              <a:ext uri="{FF2B5EF4-FFF2-40B4-BE49-F238E27FC236}">
                <a16:creationId xmlns:a16="http://schemas.microsoft.com/office/drawing/2014/main" id="{FEDEB7B1-13D9-D372-B680-2D55616FFE2B}"/>
              </a:ext>
            </a:extLst>
          </p:cNvPr>
          <p:cNvSpPr/>
          <p:nvPr/>
        </p:nvSpPr>
        <p:spPr>
          <a:xfrm>
            <a:off x="4085860" y="518542"/>
            <a:ext cx="3829172" cy="305478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0" name="מציין מיקום של מספר שקופית 19">
            <a:extLst>
              <a:ext uri="{FF2B5EF4-FFF2-40B4-BE49-F238E27FC236}">
                <a16:creationId xmlns:a16="http://schemas.microsoft.com/office/drawing/2014/main" id="{A891AE98-0036-D9F1-7457-FB057931A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7443819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97369CF-BEF0-9E77-B11A-C51A9F28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850" y="0"/>
            <a:ext cx="3449097" cy="2976465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5300" dirty="0"/>
              <a:t>Sector 3: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only seems flat,</a:t>
            </a:r>
            <a:br>
              <a:rPr lang="en-US" dirty="0"/>
            </a:br>
            <a:r>
              <a:rPr lang="en-US" dirty="0"/>
              <a:t>same structure</a:t>
            </a:r>
            <a:endParaRPr lang="he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0F895796-878D-84C9-5E74-F842A1E91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50" y="3308399"/>
            <a:ext cx="3971221" cy="3054785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AC627941-4C72-B5B6-19FD-95564D169D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9"/>
          <a:stretch/>
        </p:blipFill>
        <p:spPr>
          <a:xfrm>
            <a:off x="4187952" y="228600"/>
            <a:ext cx="8004048" cy="6400799"/>
          </a:xfrm>
          <a:prstGeom prst="rect">
            <a:avLst/>
          </a:prstGeom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023C0E09-7992-61E6-DF67-99ED8E62FAA7}"/>
              </a:ext>
            </a:extLst>
          </p:cNvPr>
          <p:cNvSpPr txBox="1"/>
          <p:nvPr/>
        </p:nvSpPr>
        <p:spPr>
          <a:xfrm>
            <a:off x="5386874" y="309043"/>
            <a:ext cx="528734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400" baseline="30000" dirty="0"/>
              <a:t>1</a:t>
            </a:r>
            <a:r>
              <a:rPr lang="en-US" sz="2400" dirty="0"/>
              <a:t>H QE peak: Data-Calculation vs Angle</a:t>
            </a:r>
            <a:endParaRPr lang="he-IL" sz="2400" dirty="0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39DCB97A-39A8-75F4-9463-5AC03A405F0E}"/>
              </a:ext>
            </a:extLst>
          </p:cNvPr>
          <p:cNvSpPr txBox="1"/>
          <p:nvPr/>
        </p:nvSpPr>
        <p:spPr>
          <a:xfrm>
            <a:off x="789994" y="3275110"/>
            <a:ext cx="30075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01AF7271-54FC-9B79-278B-8C550607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111</a:t>
            </a:fld>
            <a:endParaRPr lang="he-IL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0953B8FB-A919-0A40-07BA-06AB91EED449}"/>
              </a:ext>
            </a:extLst>
          </p:cNvPr>
          <p:cNvSpPr txBox="1"/>
          <p:nvPr/>
        </p:nvSpPr>
        <p:spPr>
          <a:xfrm rot="16200000">
            <a:off x="755434" y="3065470"/>
            <a:ext cx="65926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/>
              <a:t>Energy Transfer Difference: Data-Calculation [GeV]</a:t>
            </a:r>
            <a:endParaRPr lang="he-IL" sz="2400" dirty="0"/>
          </a:p>
        </p:txBody>
      </p:sp>
    </p:spTree>
    <p:extLst>
      <p:ext uri="{BB962C8B-B14F-4D97-AF65-F5344CB8AC3E}">
        <p14:creationId xmlns:p14="http://schemas.microsoft.com/office/powerpoint/2010/main" val="139695588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244657A-9936-7F38-2A90-C942145F8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5" y="14757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Basic Momentum Correction: </a:t>
            </a:r>
            <a:br>
              <a:rPr lang="en-US" dirty="0"/>
            </a:br>
            <a:r>
              <a:rPr lang="en-US" dirty="0"/>
              <a:t>Correction per Beam &amp; Angle &amp; Sector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A0825CB-ED3C-72D2-BAC9-53E39F8C5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789" y="1583029"/>
            <a:ext cx="10515600" cy="4351338"/>
          </a:xfrm>
        </p:spPr>
        <p:txBody>
          <a:bodyPr/>
          <a:lstStyle/>
          <a:p>
            <a:pPr algn="l" rtl="0"/>
            <a:r>
              <a:rPr lang="en-US" dirty="0"/>
              <a:t>We decided to shift each of the 1H distributions at 2GeV, so the observed peak would match the calculated one.</a:t>
            </a:r>
          </a:p>
          <a:p>
            <a:pPr algn="l" rtl="0"/>
            <a:r>
              <a:rPr lang="en-US" dirty="0"/>
              <a:t>12C &amp; 40Ar distributions at 2GeV would be shifted accordingly.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BE4D8115-168F-C775-E773-E6841BEB6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012827"/>
            <a:ext cx="5919063" cy="3845173"/>
          </a:xfrm>
          <a:prstGeom prst="rect">
            <a:avLst/>
          </a:prstGeom>
        </p:spPr>
      </p:pic>
      <p:grpSp>
        <p:nvGrpSpPr>
          <p:cNvPr id="9" name="קבוצה 8">
            <a:extLst>
              <a:ext uri="{FF2B5EF4-FFF2-40B4-BE49-F238E27FC236}">
                <a16:creationId xmlns:a16="http://schemas.microsoft.com/office/drawing/2014/main" id="{A4453B95-EEF2-62E7-3B27-694CCE7BCF8F}"/>
              </a:ext>
            </a:extLst>
          </p:cNvPr>
          <p:cNvGrpSpPr/>
          <p:nvPr/>
        </p:nvGrpSpPr>
        <p:grpSpPr>
          <a:xfrm>
            <a:off x="6382139" y="3012827"/>
            <a:ext cx="5737863" cy="3845173"/>
            <a:chOff x="5284120" y="3247053"/>
            <a:chExt cx="5557590" cy="3610947"/>
          </a:xfrm>
        </p:grpSpPr>
        <p:pic>
          <p:nvPicPr>
            <p:cNvPr id="7" name="תמונה 6">
              <a:extLst>
                <a:ext uri="{FF2B5EF4-FFF2-40B4-BE49-F238E27FC236}">
                  <a16:creationId xmlns:a16="http://schemas.microsoft.com/office/drawing/2014/main" id="{CAF4612D-9164-076A-9FEF-1B3FBC3BB0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4120" y="3247053"/>
              <a:ext cx="5557590" cy="3610947"/>
            </a:xfrm>
            <a:prstGeom prst="rect">
              <a:avLst/>
            </a:prstGeom>
          </p:spPr>
        </p:pic>
        <p:pic>
          <p:nvPicPr>
            <p:cNvPr id="8" name="תמונה 7">
              <a:extLst>
                <a:ext uri="{FF2B5EF4-FFF2-40B4-BE49-F238E27FC236}">
                  <a16:creationId xmlns:a16="http://schemas.microsoft.com/office/drawing/2014/main" id="{B2D804D5-73D6-03DF-7488-0AA8533B50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01" t="5766" r="71568" b="47261"/>
            <a:stretch/>
          </p:blipFill>
          <p:spPr>
            <a:xfrm>
              <a:off x="8304245" y="3639730"/>
              <a:ext cx="1894116" cy="2405571"/>
            </a:xfrm>
            <a:prstGeom prst="rect">
              <a:avLst/>
            </a:prstGeom>
          </p:spPr>
        </p:pic>
      </p:grpSp>
      <p:cxnSp>
        <p:nvCxnSpPr>
          <p:cNvPr id="11" name="מחבר חץ ישר 10">
            <a:extLst>
              <a:ext uri="{FF2B5EF4-FFF2-40B4-BE49-F238E27FC236}">
                <a16:creationId xmlns:a16="http://schemas.microsoft.com/office/drawing/2014/main" id="{4439F579-3024-0942-281D-44DA30570F9E}"/>
              </a:ext>
            </a:extLst>
          </p:cNvPr>
          <p:cNvCxnSpPr>
            <a:cxnSpLocks/>
          </p:cNvCxnSpPr>
          <p:nvPr/>
        </p:nvCxnSpPr>
        <p:spPr>
          <a:xfrm>
            <a:off x="5393094" y="4833257"/>
            <a:ext cx="116931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C42365C5-C4BB-C35B-AD09-BFF72A7F2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77638587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0B16C0A-37B2-D770-7387-1F15BBF77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8988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Result:</a:t>
            </a:r>
            <a:endParaRPr lang="he-IL" dirty="0"/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FB5F57C8-8C86-6752-AE8F-68755B88A7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6711"/>
            <a:ext cx="8266922" cy="5371289"/>
          </a:xfrm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D224BF47-5B43-7F27-9792-356CB9E62BA1}"/>
              </a:ext>
            </a:extLst>
          </p:cNvPr>
          <p:cNvSpPr txBox="1"/>
          <p:nvPr/>
        </p:nvSpPr>
        <p:spPr>
          <a:xfrm>
            <a:off x="998377" y="2220686"/>
            <a:ext cx="12036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/>
              <a:t>All Sectors</a:t>
            </a:r>
            <a:endParaRPr lang="he-IL" b="1" dirty="0"/>
          </a:p>
        </p:txBody>
      </p:sp>
      <p:cxnSp>
        <p:nvCxnSpPr>
          <p:cNvPr id="6" name="מחבר חץ ישר 5">
            <a:extLst>
              <a:ext uri="{FF2B5EF4-FFF2-40B4-BE49-F238E27FC236}">
                <a16:creationId xmlns:a16="http://schemas.microsoft.com/office/drawing/2014/main" id="{7C379E7B-2335-97FD-2543-9E527A6A2F16}"/>
              </a:ext>
            </a:extLst>
          </p:cNvPr>
          <p:cNvCxnSpPr/>
          <p:nvPr/>
        </p:nvCxnSpPr>
        <p:spPr>
          <a:xfrm flipV="1">
            <a:off x="821094" y="4917235"/>
            <a:ext cx="6615404" cy="65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213379A7-BA53-A2CB-3E28-220F06C97327}"/>
              </a:ext>
            </a:extLst>
          </p:cNvPr>
          <p:cNvSpPr txBox="1"/>
          <p:nvPr/>
        </p:nvSpPr>
        <p:spPr>
          <a:xfrm>
            <a:off x="7529804" y="4732569"/>
            <a:ext cx="14649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Proton Mass</a:t>
            </a:r>
            <a:endParaRPr lang="he-I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28FF731C-4A2F-E61D-C307-45BA6EC01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113</a:t>
            </a:fld>
            <a:endParaRPr lang="he-IL"/>
          </a:p>
        </p:txBody>
      </p:sp>
      <p:sp>
        <p:nvSpPr>
          <p:cNvPr id="8" name="כותרת 1">
            <a:extLst>
              <a:ext uri="{FF2B5EF4-FFF2-40B4-BE49-F238E27FC236}">
                <a16:creationId xmlns:a16="http://schemas.microsoft.com/office/drawing/2014/main" id="{41DF6C3E-A9BD-5212-1986-D4CF0718ABCC}"/>
              </a:ext>
            </a:extLst>
          </p:cNvPr>
          <p:cNvSpPr txBox="1">
            <a:spLocks/>
          </p:cNvSpPr>
          <p:nvPr/>
        </p:nvSpPr>
        <p:spPr>
          <a:xfrm>
            <a:off x="-26437" y="0"/>
            <a:ext cx="10515600" cy="774441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Momentum correction for the 2 GeV case:</a:t>
            </a:r>
            <a:endParaRPr lang="he-IL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665662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>
            <a:extLst>
              <a:ext uri="{FF2B5EF4-FFF2-40B4-BE49-F238E27FC236}">
                <a16:creationId xmlns:a16="http://schemas.microsoft.com/office/drawing/2014/main" id="{4B8EC6B8-B7F6-F99E-1B5A-7B86C16FBD94}"/>
              </a:ext>
            </a:extLst>
          </p:cNvPr>
          <p:cNvSpPr txBox="1">
            <a:spLocks/>
          </p:cNvSpPr>
          <p:nvPr/>
        </p:nvSpPr>
        <p:spPr>
          <a:xfrm>
            <a:off x="0" y="18256"/>
            <a:ext cx="12192000" cy="55678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75000" lnSpcReduction="2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1H CLAS12 VS Classical Calculation – Different Sectors – after correction</a:t>
            </a:r>
            <a:endParaRPr lang="he-IL" dirty="0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1510D57E-4F23-0440-995B-C29C82AE9B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07" y="518400"/>
            <a:ext cx="3978000" cy="3060000"/>
          </a:xfrm>
          <a:prstGeom prst="rect">
            <a:avLst/>
          </a:prstGeom>
        </p:spPr>
      </p:pic>
      <p:pic>
        <p:nvPicPr>
          <p:cNvPr id="8" name="תמונה 7">
            <a:extLst>
              <a:ext uri="{FF2B5EF4-FFF2-40B4-BE49-F238E27FC236}">
                <a16:creationId xmlns:a16="http://schemas.microsoft.com/office/drawing/2014/main" id="{F6B6E84F-0A58-9237-34BC-B261D9FB38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07" y="3801600"/>
            <a:ext cx="3978000" cy="3060000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FBC76763-5A41-96D3-E205-D6CA9000E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507" y="518400"/>
            <a:ext cx="3978000" cy="3060000"/>
          </a:xfrm>
          <a:prstGeom prst="rect">
            <a:avLst/>
          </a:prstGeom>
        </p:spPr>
      </p:pic>
      <p:pic>
        <p:nvPicPr>
          <p:cNvPr id="12" name="תמונה 11">
            <a:extLst>
              <a:ext uri="{FF2B5EF4-FFF2-40B4-BE49-F238E27FC236}">
                <a16:creationId xmlns:a16="http://schemas.microsoft.com/office/drawing/2014/main" id="{7DC43210-661D-FB1E-7F7F-41DF474098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507" y="3801600"/>
            <a:ext cx="3977999" cy="3060000"/>
          </a:xfrm>
          <a:prstGeom prst="rect">
            <a:avLst/>
          </a:prstGeom>
        </p:spPr>
      </p:pic>
      <p:pic>
        <p:nvPicPr>
          <p:cNvPr id="14" name="תמונה 13">
            <a:extLst>
              <a:ext uri="{FF2B5EF4-FFF2-40B4-BE49-F238E27FC236}">
                <a16:creationId xmlns:a16="http://schemas.microsoft.com/office/drawing/2014/main" id="{E67F6470-2B8B-A1DC-1E47-B9855EDA05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400" y="518400"/>
            <a:ext cx="3978001" cy="3060000"/>
          </a:xfrm>
          <a:prstGeom prst="rect">
            <a:avLst/>
          </a:prstGeom>
        </p:spPr>
      </p:pic>
      <p:pic>
        <p:nvPicPr>
          <p:cNvPr id="16" name="תמונה 15">
            <a:extLst>
              <a:ext uri="{FF2B5EF4-FFF2-40B4-BE49-F238E27FC236}">
                <a16:creationId xmlns:a16="http://schemas.microsoft.com/office/drawing/2014/main" id="{2B268961-6D4D-FFBB-0AD7-DFC77219D7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400" y="3801600"/>
            <a:ext cx="3978000" cy="3060000"/>
          </a:xfrm>
          <a:prstGeom prst="rect">
            <a:avLst/>
          </a:prstGeom>
        </p:spPr>
      </p:pic>
      <p:sp>
        <p:nvSpPr>
          <p:cNvPr id="17" name="תיבת טקסט 16">
            <a:extLst>
              <a:ext uri="{FF2B5EF4-FFF2-40B4-BE49-F238E27FC236}">
                <a16:creationId xmlns:a16="http://schemas.microsoft.com/office/drawing/2014/main" id="{BB9C64BB-AE77-E873-17C3-6B94F99048F6}"/>
              </a:ext>
            </a:extLst>
          </p:cNvPr>
          <p:cNvSpPr txBox="1"/>
          <p:nvPr/>
        </p:nvSpPr>
        <p:spPr>
          <a:xfrm>
            <a:off x="673375" y="958342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1</a:t>
            </a:r>
            <a:endParaRPr lang="he-IL" dirty="0"/>
          </a:p>
        </p:txBody>
      </p:sp>
      <p:sp>
        <p:nvSpPr>
          <p:cNvPr id="18" name="תיבת טקסט 17">
            <a:extLst>
              <a:ext uri="{FF2B5EF4-FFF2-40B4-BE49-F238E27FC236}">
                <a16:creationId xmlns:a16="http://schemas.microsoft.com/office/drawing/2014/main" id="{05660813-2781-7C56-3E80-31F776A12BC4}"/>
              </a:ext>
            </a:extLst>
          </p:cNvPr>
          <p:cNvSpPr txBox="1"/>
          <p:nvPr/>
        </p:nvSpPr>
        <p:spPr>
          <a:xfrm>
            <a:off x="4808280" y="959010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3</a:t>
            </a:r>
            <a:endParaRPr lang="he-IL" dirty="0"/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624252C1-8A0C-40BF-A943-6436E08F74C9}"/>
              </a:ext>
            </a:extLst>
          </p:cNvPr>
          <p:cNvSpPr txBox="1"/>
          <p:nvPr/>
        </p:nvSpPr>
        <p:spPr>
          <a:xfrm>
            <a:off x="4808280" y="4213719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4</a:t>
            </a:r>
            <a:endParaRPr lang="he-IL" dirty="0"/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29C3C888-C407-F8C8-E20C-2058A5F1E16D}"/>
              </a:ext>
            </a:extLst>
          </p:cNvPr>
          <p:cNvSpPr txBox="1"/>
          <p:nvPr/>
        </p:nvSpPr>
        <p:spPr>
          <a:xfrm>
            <a:off x="8878159" y="958342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5</a:t>
            </a:r>
            <a:endParaRPr lang="he-IL" dirty="0"/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6DEC46EB-6574-0BCE-6862-2F2A7C5CB8E8}"/>
              </a:ext>
            </a:extLst>
          </p:cNvPr>
          <p:cNvSpPr txBox="1"/>
          <p:nvPr/>
        </p:nvSpPr>
        <p:spPr>
          <a:xfrm>
            <a:off x="8878159" y="4213719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6</a:t>
            </a:r>
            <a:endParaRPr lang="he-IL" dirty="0"/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0ADCE1EF-EE97-0F4B-9626-B45356D42488}"/>
              </a:ext>
            </a:extLst>
          </p:cNvPr>
          <p:cNvSpPr txBox="1"/>
          <p:nvPr/>
        </p:nvSpPr>
        <p:spPr>
          <a:xfrm>
            <a:off x="673374" y="4213719"/>
            <a:ext cx="1093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Sector 2</a:t>
            </a:r>
            <a:endParaRPr lang="he-IL" dirty="0"/>
          </a:p>
        </p:txBody>
      </p:sp>
      <p:pic>
        <p:nvPicPr>
          <p:cNvPr id="24" name="תמונה 23">
            <a:extLst>
              <a:ext uri="{FF2B5EF4-FFF2-40B4-BE49-F238E27FC236}">
                <a16:creationId xmlns:a16="http://schemas.microsoft.com/office/drawing/2014/main" id="{FE3E11FF-E00B-EFC8-4E62-A9A1B811815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958"/>
          <a:stretch/>
        </p:blipFill>
        <p:spPr>
          <a:xfrm>
            <a:off x="8146970" y="518400"/>
            <a:ext cx="120789" cy="3054786"/>
          </a:xfrm>
          <a:prstGeom prst="rect">
            <a:avLst/>
          </a:prstGeom>
        </p:spPr>
      </p:pic>
      <p:pic>
        <p:nvPicPr>
          <p:cNvPr id="25" name="תמונה 24">
            <a:extLst>
              <a:ext uri="{FF2B5EF4-FFF2-40B4-BE49-F238E27FC236}">
                <a16:creationId xmlns:a16="http://schemas.microsoft.com/office/drawing/2014/main" id="{3D9C4559-17CC-FCAF-7545-053870502B0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958"/>
          <a:stretch/>
        </p:blipFill>
        <p:spPr>
          <a:xfrm>
            <a:off x="8152314" y="3703249"/>
            <a:ext cx="120789" cy="3054786"/>
          </a:xfrm>
          <a:prstGeom prst="rect">
            <a:avLst/>
          </a:prstGeom>
        </p:spPr>
      </p:pic>
      <p:pic>
        <p:nvPicPr>
          <p:cNvPr id="26" name="תמונה 25">
            <a:extLst>
              <a:ext uri="{FF2B5EF4-FFF2-40B4-BE49-F238E27FC236}">
                <a16:creationId xmlns:a16="http://schemas.microsoft.com/office/drawing/2014/main" id="{36CB963A-F461-01CC-0F9F-C0813B4C76F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958"/>
          <a:stretch/>
        </p:blipFill>
        <p:spPr>
          <a:xfrm>
            <a:off x="4184345" y="531397"/>
            <a:ext cx="120789" cy="3054786"/>
          </a:xfrm>
          <a:prstGeom prst="rect">
            <a:avLst/>
          </a:prstGeom>
        </p:spPr>
      </p:pic>
      <p:pic>
        <p:nvPicPr>
          <p:cNvPr id="27" name="תמונה 26">
            <a:extLst>
              <a:ext uri="{FF2B5EF4-FFF2-40B4-BE49-F238E27FC236}">
                <a16:creationId xmlns:a16="http://schemas.microsoft.com/office/drawing/2014/main" id="{6056E7CF-9AA8-D9A0-F466-3031112DD1E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958"/>
          <a:stretch/>
        </p:blipFill>
        <p:spPr>
          <a:xfrm>
            <a:off x="4189689" y="3716246"/>
            <a:ext cx="120789" cy="3054786"/>
          </a:xfrm>
          <a:prstGeom prst="rect">
            <a:avLst/>
          </a:prstGeom>
        </p:spPr>
      </p:pic>
      <p:pic>
        <p:nvPicPr>
          <p:cNvPr id="28" name="תמונה 27">
            <a:extLst>
              <a:ext uri="{FF2B5EF4-FFF2-40B4-BE49-F238E27FC236}">
                <a16:creationId xmlns:a16="http://schemas.microsoft.com/office/drawing/2014/main" id="{8E8CAA8F-F23E-0792-BC6E-4EC8B52BE62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958"/>
          <a:stretch/>
        </p:blipFill>
        <p:spPr>
          <a:xfrm>
            <a:off x="22308" y="618365"/>
            <a:ext cx="120789" cy="3054786"/>
          </a:xfrm>
          <a:prstGeom prst="rect">
            <a:avLst/>
          </a:prstGeom>
        </p:spPr>
      </p:pic>
      <p:pic>
        <p:nvPicPr>
          <p:cNvPr id="29" name="תמונה 28">
            <a:extLst>
              <a:ext uri="{FF2B5EF4-FFF2-40B4-BE49-F238E27FC236}">
                <a16:creationId xmlns:a16="http://schemas.microsoft.com/office/drawing/2014/main" id="{1A0A7389-F241-A00F-08C6-B6FAD90D5F6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958"/>
          <a:stretch/>
        </p:blipFill>
        <p:spPr>
          <a:xfrm>
            <a:off x="27652" y="3803214"/>
            <a:ext cx="120789" cy="3054786"/>
          </a:xfrm>
          <a:prstGeom prst="rect">
            <a:avLst/>
          </a:prstGeom>
        </p:spPr>
      </p:pic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F68AFAA6-BD5D-BA8E-819F-39FD97E70FD2}"/>
              </a:ext>
            </a:extLst>
          </p:cNvPr>
          <p:cNvSpPr txBox="1"/>
          <p:nvPr/>
        </p:nvSpPr>
        <p:spPr>
          <a:xfrm>
            <a:off x="8783216" y="499870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C02E70B5-1021-20B1-778D-75A7F275EBF3}"/>
              </a:ext>
            </a:extLst>
          </p:cNvPr>
          <p:cNvSpPr txBox="1"/>
          <p:nvPr/>
        </p:nvSpPr>
        <p:spPr>
          <a:xfrm>
            <a:off x="8878159" y="3789636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59B5EE54-928E-7657-CCF9-A4595CC4EE44}"/>
              </a:ext>
            </a:extLst>
          </p:cNvPr>
          <p:cNvSpPr txBox="1"/>
          <p:nvPr/>
        </p:nvSpPr>
        <p:spPr>
          <a:xfrm>
            <a:off x="4765934" y="477504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7DF8F16E-16EA-3A85-50AD-01B94D8B8651}"/>
              </a:ext>
            </a:extLst>
          </p:cNvPr>
          <p:cNvSpPr txBox="1"/>
          <p:nvPr/>
        </p:nvSpPr>
        <p:spPr>
          <a:xfrm>
            <a:off x="4860877" y="3767270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B7972F30-D0C7-4719-EB71-EC710A7F5942}"/>
              </a:ext>
            </a:extLst>
          </p:cNvPr>
          <p:cNvSpPr txBox="1"/>
          <p:nvPr/>
        </p:nvSpPr>
        <p:spPr>
          <a:xfrm>
            <a:off x="581652" y="524157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67296115-2459-D2A9-899E-16B9BC844BAD}"/>
              </a:ext>
            </a:extLst>
          </p:cNvPr>
          <p:cNvSpPr txBox="1"/>
          <p:nvPr/>
        </p:nvSpPr>
        <p:spPr>
          <a:xfrm>
            <a:off x="676595" y="3813923"/>
            <a:ext cx="2995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aseline="30000" dirty="0"/>
              <a:t>1</a:t>
            </a:r>
            <a:r>
              <a:rPr lang="en-US" sz="1400" dirty="0"/>
              <a:t>H QE peak: Data-Calculation vs Angle</a:t>
            </a:r>
            <a:endParaRPr lang="he-IL" sz="1400" dirty="0"/>
          </a:p>
        </p:txBody>
      </p:sp>
      <p:sp>
        <p:nvSpPr>
          <p:cNvPr id="23" name="מלבן 22">
            <a:extLst>
              <a:ext uri="{FF2B5EF4-FFF2-40B4-BE49-F238E27FC236}">
                <a16:creationId xmlns:a16="http://schemas.microsoft.com/office/drawing/2014/main" id="{3346AC7B-56AA-905D-026C-2CF573DCAFA5}"/>
              </a:ext>
            </a:extLst>
          </p:cNvPr>
          <p:cNvSpPr/>
          <p:nvPr/>
        </p:nvSpPr>
        <p:spPr>
          <a:xfrm>
            <a:off x="4145469" y="518542"/>
            <a:ext cx="3862870" cy="305478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3" name="מציין מיקום של מספר שקופית 12">
            <a:extLst>
              <a:ext uri="{FF2B5EF4-FFF2-40B4-BE49-F238E27FC236}">
                <a16:creationId xmlns:a16="http://schemas.microsoft.com/office/drawing/2014/main" id="{2E1932F6-CE4B-2302-87AE-3082F393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2974024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כותרת 1">
            <a:extLst>
              <a:ext uri="{FF2B5EF4-FFF2-40B4-BE49-F238E27FC236}">
                <a16:creationId xmlns:a16="http://schemas.microsoft.com/office/drawing/2014/main" id="{143F07A8-CFFA-357A-CEBA-0292C58C74A9}"/>
              </a:ext>
            </a:extLst>
          </p:cNvPr>
          <p:cNvSpPr txBox="1">
            <a:spLocks/>
          </p:cNvSpPr>
          <p:nvPr/>
        </p:nvSpPr>
        <p:spPr>
          <a:xfrm>
            <a:off x="161849" y="1"/>
            <a:ext cx="11744011" cy="1884784"/>
          </a:xfrm>
          <a:prstGeom prst="rect">
            <a:avLst/>
          </a:prstGeom>
        </p:spPr>
        <p:txBody>
          <a:bodyPr vert="horz" lIns="91440" tIns="45720" rIns="91440" bIns="45720" rtlCol="1" anchor="t">
            <a:normAutofit fontScale="975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5300" dirty="0"/>
              <a:t>Sector 3:</a:t>
            </a:r>
            <a:br>
              <a:rPr lang="en-US" dirty="0"/>
            </a:br>
            <a:endParaRPr lang="en-US" dirty="0"/>
          </a:p>
          <a:p>
            <a:pPr algn="l" rtl="0"/>
            <a:r>
              <a:rPr lang="en-US" dirty="0"/>
              <a:t>Before:                                         After: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BBDB8D0C-337A-598D-7AA6-11A763247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" t="8312"/>
          <a:stretch/>
        </p:blipFill>
        <p:spPr>
          <a:xfrm>
            <a:off x="279919" y="2444470"/>
            <a:ext cx="6024467" cy="4413530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51DCBF71-63DD-4A3B-36AB-77417F1F9B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"/>
          <a:stretch/>
        </p:blipFill>
        <p:spPr>
          <a:xfrm>
            <a:off x="6041136" y="2044361"/>
            <a:ext cx="6150864" cy="4813639"/>
          </a:xfrm>
          <a:prstGeom prst="rect">
            <a:avLst/>
          </a:prstGeom>
        </p:spPr>
      </p:pic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0904CB50-EFD0-D573-0316-F66EB0EA0C4B}"/>
              </a:ext>
            </a:extLst>
          </p:cNvPr>
          <p:cNvSpPr txBox="1"/>
          <p:nvPr/>
        </p:nvSpPr>
        <p:spPr>
          <a:xfrm>
            <a:off x="1188098" y="2044360"/>
            <a:ext cx="415834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000" baseline="30000" dirty="0"/>
              <a:t>1</a:t>
            </a:r>
            <a:r>
              <a:rPr lang="en-US" sz="2000" dirty="0"/>
              <a:t>H QE peak: Data-Calculation vs Angle</a:t>
            </a:r>
            <a:endParaRPr lang="he-IL" sz="2000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7ABCF206-F0A3-A7D5-B6B7-DED0CE08CC02}"/>
              </a:ext>
            </a:extLst>
          </p:cNvPr>
          <p:cNvSpPr txBox="1"/>
          <p:nvPr/>
        </p:nvSpPr>
        <p:spPr>
          <a:xfrm>
            <a:off x="6983963" y="2044360"/>
            <a:ext cx="415834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000" baseline="30000" dirty="0"/>
              <a:t>1</a:t>
            </a:r>
            <a:r>
              <a:rPr lang="en-US" sz="2000" dirty="0"/>
              <a:t>H QE peak: Data-Calculation vs Angle</a:t>
            </a:r>
            <a:endParaRPr lang="he-IL" sz="2000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732FAE42-B6B1-9BF6-A0B3-1419C2629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115</a:t>
            </a:fld>
            <a:endParaRPr lang="he-IL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65806C16-370D-8FA9-AE28-D8C0B8431A52}"/>
              </a:ext>
            </a:extLst>
          </p:cNvPr>
          <p:cNvSpPr txBox="1"/>
          <p:nvPr/>
        </p:nvSpPr>
        <p:spPr>
          <a:xfrm rot="16200000">
            <a:off x="3339113" y="3786691"/>
            <a:ext cx="516588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/>
              <a:t>Energy Transfer Difference: Data-Calculation [GeV]</a:t>
            </a:r>
            <a:endParaRPr lang="he-IL" sz="1600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EE51ED22-55EC-663D-24F8-2732F160A223}"/>
              </a:ext>
            </a:extLst>
          </p:cNvPr>
          <p:cNvSpPr txBox="1"/>
          <p:nvPr/>
        </p:nvSpPr>
        <p:spPr>
          <a:xfrm rot="16200000">
            <a:off x="-2401316" y="3786691"/>
            <a:ext cx="516588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/>
              <a:t>Energy Transfer Difference: Data-Calculation [GeV]</a:t>
            </a:r>
            <a:endParaRPr lang="he-IL" sz="1600" dirty="0"/>
          </a:p>
        </p:txBody>
      </p:sp>
    </p:spTree>
    <p:extLst>
      <p:ext uri="{BB962C8B-B14F-4D97-AF65-F5344CB8AC3E}">
        <p14:creationId xmlns:p14="http://schemas.microsoft.com/office/powerpoint/2010/main" val="3825053734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931DB4E-C0FC-C7B0-532F-9AEB66C5B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/>
              <a:t>Discrepancy between real Beam Energy &amp; recorded value</a:t>
            </a:r>
            <a:br>
              <a:rPr lang="en-US" dirty="0"/>
            </a:br>
            <a:endParaRPr lang="he-IL" dirty="0"/>
          </a:p>
        </p:txBody>
      </p:sp>
      <p:pic>
        <p:nvPicPr>
          <p:cNvPr id="7" name="מציין מיקום תוכן 6">
            <a:extLst>
              <a:ext uri="{FF2B5EF4-FFF2-40B4-BE49-F238E27FC236}">
                <a16:creationId xmlns:a16="http://schemas.microsoft.com/office/drawing/2014/main" id="{F103D3C6-4959-FAA3-AF97-E059C54F2A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45" y="1690688"/>
            <a:ext cx="7952982" cy="5167312"/>
          </a:xfr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70E3A4A4-C12B-9A4E-BA10-88550B1148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551" t="17007" r="8852" b="7483"/>
          <a:stretch/>
        </p:blipFill>
        <p:spPr>
          <a:xfrm>
            <a:off x="7753738" y="1314385"/>
            <a:ext cx="4096139" cy="5178490"/>
          </a:xfrm>
          <a:prstGeom prst="rect">
            <a:avLst/>
          </a:prstGeom>
        </p:spPr>
      </p:pic>
      <p:cxnSp>
        <p:nvCxnSpPr>
          <p:cNvPr id="9" name="מחבר ישר 8">
            <a:extLst>
              <a:ext uri="{FF2B5EF4-FFF2-40B4-BE49-F238E27FC236}">
                <a16:creationId xmlns:a16="http://schemas.microsoft.com/office/drawing/2014/main" id="{4A2443AC-17D0-A677-E734-B31D121CF88F}"/>
              </a:ext>
            </a:extLst>
          </p:cNvPr>
          <p:cNvCxnSpPr/>
          <p:nvPr/>
        </p:nvCxnSpPr>
        <p:spPr>
          <a:xfrm>
            <a:off x="923731" y="6074229"/>
            <a:ext cx="62795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0C9D87F7-9841-3A4D-4E1C-673D2A0CEBD4}"/>
              </a:ext>
            </a:extLst>
          </p:cNvPr>
          <p:cNvSpPr txBox="1"/>
          <p:nvPr/>
        </p:nvSpPr>
        <p:spPr>
          <a:xfrm>
            <a:off x="1073020" y="5767090"/>
            <a:ext cx="14649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Proton Mass</a:t>
            </a:r>
            <a:endParaRPr lang="he-I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E7A3583D-73D1-5CDC-1C9C-81310297F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2623566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7B6BC06-2019-0982-85DD-D82961AA0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E – real beam energy</a:t>
            </a:r>
          </a:p>
          <a:p>
            <a:pPr algn="l" rtl="0"/>
            <a:r>
              <a:rPr lang="en-US" dirty="0"/>
              <a:t>E0 – logged beam energy</a:t>
            </a:r>
          </a:p>
          <a:p>
            <a:pPr algn="l" rtl="0"/>
            <a:r>
              <a:rPr lang="en-US" dirty="0"/>
              <a:t>E = E0 + ΔE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W(E, </a:t>
            </a:r>
            <a:r>
              <a:rPr lang="el-GR" dirty="0"/>
              <a:t>θ</a:t>
            </a:r>
            <a:r>
              <a:rPr lang="en-US" dirty="0"/>
              <a:t>) =~ </a:t>
            </a:r>
            <a:r>
              <a:rPr lang="en-US" dirty="0" err="1"/>
              <a:t>Mp</a:t>
            </a:r>
            <a:endParaRPr lang="en-US" dirty="0"/>
          </a:p>
          <a:p>
            <a:pPr algn="l" rtl="0"/>
            <a:r>
              <a:rPr lang="en-US" dirty="0"/>
              <a:t>W(E, </a:t>
            </a:r>
            <a:r>
              <a:rPr lang="el-GR" dirty="0"/>
              <a:t>θ</a:t>
            </a:r>
            <a:r>
              <a:rPr lang="en-US" dirty="0"/>
              <a:t>) = W(E0, </a:t>
            </a:r>
            <a:r>
              <a:rPr lang="el-GR" dirty="0"/>
              <a:t>θ</a:t>
            </a:r>
            <a:r>
              <a:rPr lang="en-US" dirty="0"/>
              <a:t>) + ΔE* </a:t>
            </a:r>
            <a:r>
              <a:rPr lang="en-US" dirty="0">
                <a:highlight>
                  <a:srgbClr val="FF0000"/>
                </a:highlight>
              </a:rPr>
              <a:t>( -2*(2E0 - </a:t>
            </a:r>
            <a:r>
              <a:rPr lang="el-GR" dirty="0">
                <a:highlight>
                  <a:srgbClr val="FF0000"/>
                </a:highlight>
              </a:rPr>
              <a:t>ν</a:t>
            </a:r>
            <a:r>
              <a:rPr lang="en-US" dirty="0">
                <a:highlight>
                  <a:srgbClr val="FF0000"/>
                </a:highlight>
              </a:rPr>
              <a:t>)*(1-cos(</a:t>
            </a:r>
            <a:r>
              <a:rPr lang="el-GR" dirty="0">
                <a:highlight>
                  <a:srgbClr val="FF0000"/>
                </a:highlight>
              </a:rPr>
              <a:t>θ</a:t>
            </a:r>
            <a:r>
              <a:rPr lang="en-US" dirty="0">
                <a:highlight>
                  <a:srgbClr val="FF0000"/>
                </a:highlight>
              </a:rPr>
              <a:t>)) )</a:t>
            </a:r>
          </a:p>
          <a:p>
            <a:pPr algn="l" rtl="0"/>
            <a:endParaRPr lang="he-IL" dirty="0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84F82E02-3148-4B42-3308-411FA8282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/>
              <a:t>Discrepancy between real Beam Energy &amp; recorded value</a:t>
            </a:r>
            <a:br>
              <a:rPr lang="en-US" dirty="0"/>
            </a:br>
            <a:endParaRPr lang="he-IL" dirty="0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E6CAB751-C912-437B-EE35-9D934CAC0F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33"/>
          <a:stretch/>
        </p:blipFill>
        <p:spPr>
          <a:xfrm>
            <a:off x="6002424" y="949393"/>
            <a:ext cx="6189576" cy="4406379"/>
          </a:xfrm>
          <a:prstGeom prst="rect">
            <a:avLst/>
          </a:prstGeom>
        </p:spPr>
      </p:pic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3CB5CEE4-8058-F9B2-A588-3D7A411A4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0705665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FDE22-404B-56FD-5453-9DD31D47E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D897B41-D992-1878-A97B-8FB0509A27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13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Cross Sections:</a:t>
            </a:r>
            <a:br>
              <a:rPr lang="en-US" dirty="0"/>
            </a:br>
            <a:r>
              <a:rPr lang="en-US" dirty="0"/>
              <a:t>2 GeV examples</a:t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DF1872CB-5F4B-2445-5DD2-7B1837EA3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118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181705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DBC2E8E-8CF8-8523-6A49-F19EB4A36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4512"/>
            <a:ext cx="11355355" cy="66472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/>
              <a:t>Cross section 12C &amp; 40Ar example data &amp; simulation</a:t>
            </a:r>
            <a:endParaRPr lang="he-IL" dirty="0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6FBB446E-66AD-1854-E13A-009405BE4B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156" y="576309"/>
            <a:ext cx="5865844" cy="3174610"/>
          </a:xfrm>
          <a:prstGeom prst="rect">
            <a:avLst/>
          </a:prstGeom>
        </p:spPr>
      </p:pic>
      <p:pic>
        <p:nvPicPr>
          <p:cNvPr id="9" name="תמונה 8">
            <a:extLst>
              <a:ext uri="{FF2B5EF4-FFF2-40B4-BE49-F238E27FC236}">
                <a16:creationId xmlns:a16="http://schemas.microsoft.com/office/drawing/2014/main" id="{C989BDFB-A7F6-0887-5049-97C993DD8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155" y="3683389"/>
            <a:ext cx="5865845" cy="3174611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F554A471-40F6-FD0B-45D6-2DF4D89514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76308"/>
            <a:ext cx="5865844" cy="3174610"/>
          </a:xfrm>
          <a:prstGeom prst="rect">
            <a:avLst/>
          </a:prstGeom>
        </p:spPr>
      </p:pic>
      <p:pic>
        <p:nvPicPr>
          <p:cNvPr id="13" name="תמונה 12">
            <a:extLst>
              <a:ext uri="{FF2B5EF4-FFF2-40B4-BE49-F238E27FC236}">
                <a16:creationId xmlns:a16="http://schemas.microsoft.com/office/drawing/2014/main" id="{D3A5A5B5-BFEB-29A9-49BD-5D52E14C04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683389"/>
            <a:ext cx="5865846" cy="3174612"/>
          </a:xfrm>
          <a:prstGeom prst="rect">
            <a:avLst/>
          </a:prstGeom>
        </p:spPr>
      </p:pic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6B50EB3F-E4CB-C018-E190-D6CAE746DD85}"/>
              </a:ext>
            </a:extLst>
          </p:cNvPr>
          <p:cNvSpPr txBox="1"/>
          <p:nvPr/>
        </p:nvSpPr>
        <p:spPr>
          <a:xfrm>
            <a:off x="1957874" y="917862"/>
            <a:ext cx="346165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solidFill>
                  <a:srgbClr val="002060"/>
                </a:solidFill>
              </a:rPr>
              <a:t>Blue</a:t>
            </a:r>
            <a:r>
              <a:rPr lang="en-US" dirty="0"/>
              <a:t> – radiative corrected CLAS12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 – GENIE G18</a:t>
            </a: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E686921A-3F5B-2CE6-15A3-1E21064A6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2290-5432-4B6E-9AA6-7DF6B206F334}" type="slidenum">
              <a:rPr lang="he-IL" smtClean="0"/>
              <a:t>119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15214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35468-4C2A-ACD5-776F-3CB714964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F9F273C-A191-F235-8937-A8F0DF739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Radiative corrections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3594001-1068-CB92-63B8-DD96F67F9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733" y="1825625"/>
            <a:ext cx="11059491" cy="4351338"/>
          </a:xfrm>
        </p:spPr>
        <p:txBody>
          <a:bodyPr/>
          <a:lstStyle/>
          <a:p>
            <a:pPr algn="l" rtl="0"/>
            <a:r>
              <a:rPr lang="en-US" dirty="0"/>
              <a:t>A simulation based correction is applied to the data on a bin-by-bin basis.</a:t>
            </a:r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32607CCF-A8AA-7137-055B-8AA59C2CF101}"/>
              </a:ext>
            </a:extLst>
          </p:cNvPr>
          <p:cNvSpPr txBox="1">
            <a:spLocks/>
          </p:cNvSpPr>
          <p:nvPr/>
        </p:nvSpPr>
        <p:spPr>
          <a:xfrm>
            <a:off x="-26437" y="-3035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Normalization to Cross-Section:</a:t>
            </a:r>
            <a:endParaRPr lang="he-IL" b="1" dirty="0">
              <a:solidFill>
                <a:srgbClr val="0070C0"/>
              </a:solidFill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E5DC758A-B693-19F9-38DA-EA8BE7EA3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33" y="4420040"/>
            <a:ext cx="5352267" cy="1891860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63B2D0EE-3CF6-14F1-906C-9A2AB4957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7127" y="4423252"/>
            <a:ext cx="2361422" cy="1888647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BEBCDE6C-4F9F-9E7B-0C0A-2A253225B432}"/>
              </a:ext>
            </a:extLst>
          </p:cNvPr>
          <p:cNvSpPr txBox="1"/>
          <p:nvPr/>
        </p:nvSpPr>
        <p:spPr>
          <a:xfrm>
            <a:off x="6450563" y="4996091"/>
            <a:ext cx="106991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/>
              <a:t>=&gt;</a:t>
            </a:r>
            <a:endParaRPr lang="he-IL" sz="4800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1C0AD90A-B416-AB72-B444-A51D3A3EB5D3}"/>
              </a:ext>
            </a:extLst>
          </p:cNvPr>
          <p:cNvSpPr txBox="1"/>
          <p:nvPr/>
        </p:nvSpPr>
        <p:spPr>
          <a:xfrm>
            <a:off x="2202023" y="6308209"/>
            <a:ext cx="210871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200" dirty="0"/>
              <a:t>MO, TSAI -RevModPhys.41.205</a:t>
            </a:r>
            <a:endParaRPr lang="he-IL" sz="1200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AFEF28D7-3598-EFA6-D795-17B8F7350349}"/>
              </a:ext>
            </a:extLst>
          </p:cNvPr>
          <p:cNvSpPr txBox="1"/>
          <p:nvPr/>
        </p:nvSpPr>
        <p:spPr>
          <a:xfrm>
            <a:off x="7710189" y="6246003"/>
            <a:ext cx="2108719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200" dirty="0"/>
              <a:t>MO, TSAI -RevModPhys.41.205</a:t>
            </a:r>
            <a:endParaRPr lang="he-IL" sz="1200" dirty="0"/>
          </a:p>
        </p:txBody>
      </p:sp>
      <p:sp>
        <p:nvSpPr>
          <p:cNvPr id="10" name="מציין מיקום של מספר שקופית 9">
            <a:extLst>
              <a:ext uri="{FF2B5EF4-FFF2-40B4-BE49-F238E27FC236}">
                <a16:creationId xmlns:a16="http://schemas.microsoft.com/office/drawing/2014/main" id="{375A8F97-4219-2921-89D8-4EAE25DD7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8014733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D1EE9-F0B0-20CF-96F3-E52A18351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B4D4E5B-B51A-474F-047E-EC0431519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Back up - Edge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B4917C2-C985-AC09-51BA-259D91CB9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EC8EF3C7-4650-DD4D-EAB4-DDFE54ECC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120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9537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A08CD-9CC0-8C52-837C-1BA23B4BD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תמונה 8">
            <a:extLst>
              <a:ext uri="{FF2B5EF4-FFF2-40B4-BE49-F238E27FC236}">
                <a16:creationId xmlns:a16="http://schemas.microsoft.com/office/drawing/2014/main" id="{65646E3A-D6BC-2D7F-3F23-B376A18C6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42378"/>
            <a:ext cx="6680718" cy="3615622"/>
          </a:xfrm>
          <a:prstGeom prst="rect">
            <a:avLst/>
          </a:prstGeom>
        </p:spPr>
      </p:pic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22632D47-050C-7EA5-F1FF-8EB1838D839C}"/>
              </a:ext>
            </a:extLst>
          </p:cNvPr>
          <p:cNvSpPr txBox="1"/>
          <p:nvPr/>
        </p:nvSpPr>
        <p:spPr>
          <a:xfrm>
            <a:off x="2639008" y="3677608"/>
            <a:ext cx="346165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solidFill>
                  <a:srgbClr val="002060"/>
                </a:solidFill>
              </a:rPr>
              <a:t>Blue</a:t>
            </a:r>
            <a:r>
              <a:rPr lang="en-US" dirty="0"/>
              <a:t> – radiative corrected CLAS12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 – GENIE </a:t>
            </a:r>
            <a:r>
              <a:rPr lang="en-US" b="1" dirty="0">
                <a:solidFill>
                  <a:schemeClr val="accent2"/>
                </a:solidFill>
              </a:rPr>
              <a:t>RFG</a:t>
            </a:r>
            <a:endParaRPr lang="he-IL" b="1" dirty="0">
              <a:solidFill>
                <a:schemeClr val="accent2"/>
              </a:solidFill>
            </a:endParaRPr>
          </a:p>
        </p:txBody>
      </p:sp>
      <p:pic>
        <p:nvPicPr>
          <p:cNvPr id="11" name="תמונה 10">
            <a:extLst>
              <a:ext uri="{FF2B5EF4-FFF2-40B4-BE49-F238E27FC236}">
                <a16:creationId xmlns:a16="http://schemas.microsoft.com/office/drawing/2014/main" id="{D905E45C-BD38-2DC2-FE7F-AE66169355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22"/>
          <a:stretch/>
        </p:blipFill>
        <p:spPr>
          <a:xfrm>
            <a:off x="6067244" y="3242376"/>
            <a:ext cx="6124756" cy="3615623"/>
          </a:xfrm>
          <a:prstGeom prst="rect">
            <a:avLst/>
          </a:prstGeom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2909C71F-966C-6415-6F3D-FA9A29F592F9}"/>
              </a:ext>
            </a:extLst>
          </p:cNvPr>
          <p:cNvSpPr txBox="1"/>
          <p:nvPr/>
        </p:nvSpPr>
        <p:spPr>
          <a:xfrm>
            <a:off x="-1" y="790100"/>
            <a:ext cx="10515599" cy="21759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28600" indent="-228600" algn="l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2 &amp; 4 GeV cross section of 12C at 12⁰ are compared to GENIE </a:t>
            </a:r>
            <a:r>
              <a:rPr lang="en-US" sz="2400" b="1" dirty="0">
                <a:solidFill>
                  <a:schemeClr val="accent2"/>
                </a:solidFill>
              </a:rPr>
              <a:t>RFG</a:t>
            </a:r>
            <a:r>
              <a:rPr lang="en-US" sz="2400" dirty="0"/>
              <a:t>.</a:t>
            </a:r>
          </a:p>
          <a:p>
            <a:pPr marL="228600" indent="-228600" algn="l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There is a visible shape difference between CLAS12 data and GENIE </a:t>
            </a:r>
            <a:r>
              <a:rPr lang="en-US" sz="2400" b="1" dirty="0">
                <a:solidFill>
                  <a:schemeClr val="accent2"/>
                </a:solidFill>
              </a:rPr>
              <a:t>RFG</a:t>
            </a:r>
            <a:r>
              <a:rPr lang="en-US" sz="2400" dirty="0"/>
              <a:t>.</a:t>
            </a:r>
          </a:p>
          <a:p>
            <a:pPr marL="228600" indent="-228600" algn="l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QE peak is well </a:t>
            </a:r>
            <a:r>
              <a:rPr lang="en-US" sz="2400" dirty="0">
                <a:hlinkClick r:id="rId4" action="ppaction://hlinksldjump"/>
              </a:rPr>
              <a:t>predicted</a:t>
            </a:r>
            <a:r>
              <a:rPr lang="en-US" sz="2400" dirty="0"/>
              <a:t>.</a:t>
            </a:r>
          </a:p>
          <a:p>
            <a:pPr marL="228600" indent="-228600" algn="l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There are still detector effects unaccounted for.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he-IL" sz="2400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97151843-6526-0811-1857-6DA91F286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13</a:t>
            </a:fld>
            <a:endParaRPr lang="he-IL"/>
          </a:p>
        </p:txBody>
      </p:sp>
      <p:sp>
        <p:nvSpPr>
          <p:cNvPr id="13" name="כותרת 1">
            <a:extLst>
              <a:ext uri="{FF2B5EF4-FFF2-40B4-BE49-F238E27FC236}">
                <a16:creationId xmlns:a16="http://schemas.microsoft.com/office/drawing/2014/main" id="{E37ACDB6-636E-62E6-78BC-EEA9C59C7AC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200246" cy="756087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Preliminary Cross Sections Results:</a:t>
            </a:r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749903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מציין מיקום תוכן 5">
            <a:extLst>
              <a:ext uri="{FF2B5EF4-FFF2-40B4-BE49-F238E27FC236}">
                <a16:creationId xmlns:a16="http://schemas.microsoft.com/office/drawing/2014/main" id="{977B02B9-3330-FCCE-53EB-2DD1D3453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9"/>
          <a:stretch/>
        </p:blipFill>
        <p:spPr>
          <a:xfrm>
            <a:off x="0" y="3239737"/>
            <a:ext cx="6096000" cy="3618263"/>
          </a:xfrm>
        </p:spPr>
      </p:pic>
      <p:sp>
        <p:nvSpPr>
          <p:cNvPr id="4" name="כותרת 1">
            <a:extLst>
              <a:ext uri="{FF2B5EF4-FFF2-40B4-BE49-F238E27FC236}">
                <a16:creationId xmlns:a16="http://schemas.microsoft.com/office/drawing/2014/main" id="{11E552F5-6A92-E3D1-8554-0104A1AC1D0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200246" cy="756087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Preliminary Cross Sections Results:</a:t>
            </a:r>
            <a:endParaRPr lang="he-IL" sz="3200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1E02EECF-2182-1FDD-9D42-0D63419BF0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42"/>
          <a:stretch/>
        </p:blipFill>
        <p:spPr>
          <a:xfrm>
            <a:off x="6104246" y="3239737"/>
            <a:ext cx="6087754" cy="3618263"/>
          </a:xfrm>
          <a:prstGeom prst="rect">
            <a:avLst/>
          </a:prstGeom>
        </p:spPr>
      </p:pic>
      <p:sp>
        <p:nvSpPr>
          <p:cNvPr id="9" name="מציין מיקום תוכן 6">
            <a:extLst>
              <a:ext uri="{FF2B5EF4-FFF2-40B4-BE49-F238E27FC236}">
                <a16:creationId xmlns:a16="http://schemas.microsoft.com/office/drawing/2014/main" id="{5769BB46-99AE-917E-EA24-961553E93891}"/>
              </a:ext>
            </a:extLst>
          </p:cNvPr>
          <p:cNvSpPr txBox="1">
            <a:spLocks/>
          </p:cNvSpPr>
          <p:nvPr/>
        </p:nvSpPr>
        <p:spPr>
          <a:xfrm>
            <a:off x="0" y="771266"/>
            <a:ext cx="10952584" cy="204658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400" dirty="0"/>
              <a:t>12C &amp; 40Ar per nucleon 2 &amp; 4 GeV at 12⁰</a:t>
            </a:r>
          </a:p>
          <a:p>
            <a:pPr algn="l" rtl="0"/>
            <a:r>
              <a:rPr lang="en-US" sz="2400" dirty="0"/>
              <a:t>The cross section per nucleon is not the same for 12C and 40Ar.</a:t>
            </a:r>
          </a:p>
          <a:p>
            <a:pPr algn="l" rtl="0"/>
            <a:r>
              <a:rPr lang="en-US" sz="2400" dirty="0"/>
              <a:t>A valuable input for scaling models (such as GENIE SusaV2).</a:t>
            </a:r>
          </a:p>
          <a:p>
            <a:pPr algn="l" rtl="0"/>
            <a:r>
              <a:rPr lang="en-US" sz="2400" dirty="0"/>
              <a:t>For example: 2 GeV at 12⁰ agreement in RES peak, non-agreement in QE peak</a:t>
            </a:r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A1E3E6CF-2608-8BF6-9D16-360AD332CB5B}"/>
              </a:ext>
            </a:extLst>
          </p:cNvPr>
          <p:cNvSpPr txBox="1"/>
          <p:nvPr/>
        </p:nvSpPr>
        <p:spPr>
          <a:xfrm>
            <a:off x="9361251" y="3619242"/>
            <a:ext cx="283899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solidFill>
                  <a:srgbClr val="0070C0"/>
                </a:solidFill>
              </a:rPr>
              <a:t>Blue</a:t>
            </a:r>
            <a:r>
              <a:rPr lang="en-US" dirty="0"/>
              <a:t> –12C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 – 40Ar</a:t>
            </a:r>
          </a:p>
          <a:p>
            <a:pPr algn="l" rtl="0"/>
            <a:r>
              <a:rPr lang="en-US" dirty="0"/>
              <a:t>Both are radiative corrected </a:t>
            </a:r>
            <a:endParaRPr lang="he-IL" dirty="0"/>
          </a:p>
        </p:txBody>
      </p:sp>
      <p:cxnSp>
        <p:nvCxnSpPr>
          <p:cNvPr id="12" name="מחבר חץ ישר 11">
            <a:extLst>
              <a:ext uri="{FF2B5EF4-FFF2-40B4-BE49-F238E27FC236}">
                <a16:creationId xmlns:a16="http://schemas.microsoft.com/office/drawing/2014/main" id="{4CFBA237-3236-BC63-EFED-D61706A5BB75}"/>
              </a:ext>
            </a:extLst>
          </p:cNvPr>
          <p:cNvCxnSpPr>
            <a:cxnSpLocks/>
          </p:cNvCxnSpPr>
          <p:nvPr/>
        </p:nvCxnSpPr>
        <p:spPr>
          <a:xfrm flipH="1">
            <a:off x="2099388" y="2578731"/>
            <a:ext cx="3396343" cy="31222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A585C66A-1CEB-9D67-BF79-FA2DB0AC8E06}"/>
              </a:ext>
            </a:extLst>
          </p:cNvPr>
          <p:cNvCxnSpPr>
            <a:cxnSpLocks/>
          </p:cNvCxnSpPr>
          <p:nvPr/>
        </p:nvCxnSpPr>
        <p:spPr>
          <a:xfrm flipH="1">
            <a:off x="1594993" y="2578731"/>
            <a:ext cx="7371725" cy="24701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מלבן 1">
            <a:extLst>
              <a:ext uri="{FF2B5EF4-FFF2-40B4-BE49-F238E27FC236}">
                <a16:creationId xmlns:a16="http://schemas.microsoft.com/office/drawing/2014/main" id="{13832255-3A70-06BF-A72F-90FDE4B6F069}"/>
              </a:ext>
            </a:extLst>
          </p:cNvPr>
          <p:cNvSpPr/>
          <p:nvPr/>
        </p:nvSpPr>
        <p:spPr>
          <a:xfrm>
            <a:off x="1594993" y="2929812"/>
            <a:ext cx="579040" cy="569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מלבן 2">
            <a:extLst>
              <a:ext uri="{FF2B5EF4-FFF2-40B4-BE49-F238E27FC236}">
                <a16:creationId xmlns:a16="http://schemas.microsoft.com/office/drawing/2014/main" id="{B379A300-5411-43BE-4029-AEA8CB5BDA39}"/>
              </a:ext>
            </a:extLst>
          </p:cNvPr>
          <p:cNvSpPr/>
          <p:nvPr/>
        </p:nvSpPr>
        <p:spPr>
          <a:xfrm>
            <a:off x="7690993" y="3144416"/>
            <a:ext cx="588371" cy="354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1F20E247-4991-40AE-81EF-919F3C884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6011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D96751C-73C7-E4DF-77A2-E48E2B409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4935893" cy="2397967"/>
          </a:xfrm>
        </p:spPr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70C0"/>
                </a:solidFill>
              </a:rPr>
              <a:t>Resulting 2 GeV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Preliminary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Cross Sections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3200" dirty="0"/>
              <a:t>(Normalized to Mott [GeV</a:t>
            </a:r>
            <a:r>
              <a:rPr lang="en-US" sz="3200" baseline="30000" dirty="0"/>
              <a:t>-2</a:t>
            </a:r>
            <a:r>
              <a:rPr lang="en-US" sz="3200" dirty="0"/>
              <a:t>])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15A879A8-7B6F-368B-A0DD-E01444477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63679"/>
            <a:ext cx="6736701" cy="3694320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BE8F4627-FE3C-BD07-37D2-49E33D7DD0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92"/>
          <a:stretch/>
        </p:blipFill>
        <p:spPr>
          <a:xfrm>
            <a:off x="6081259" y="3163679"/>
            <a:ext cx="6110739" cy="3694320"/>
          </a:xfrm>
          <a:prstGeom prst="rect">
            <a:avLst/>
          </a:prstGeom>
        </p:spPr>
      </p:pic>
      <p:pic>
        <p:nvPicPr>
          <p:cNvPr id="12" name="תמונה 11">
            <a:extLst>
              <a:ext uri="{FF2B5EF4-FFF2-40B4-BE49-F238E27FC236}">
                <a16:creationId xmlns:a16="http://schemas.microsoft.com/office/drawing/2014/main" id="{D447CF27-E741-BD7C-6A78-F5348B90B5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"/>
          <a:stretch/>
        </p:blipFill>
        <p:spPr>
          <a:xfrm>
            <a:off x="6346355" y="0"/>
            <a:ext cx="5845646" cy="3163678"/>
          </a:xfrm>
          <a:prstGeom prst="rect">
            <a:avLst/>
          </a:prstGeom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0F1FCB10-8C7F-2FC7-B4D6-3A8F055FA341}"/>
              </a:ext>
            </a:extLst>
          </p:cNvPr>
          <p:cNvSpPr txBox="1"/>
          <p:nvPr/>
        </p:nvSpPr>
        <p:spPr>
          <a:xfrm>
            <a:off x="10412964" y="307910"/>
            <a:ext cx="119431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/>
              <a:t>Mott</a:t>
            </a:r>
            <a:endParaRPr lang="he-IL" sz="3600" dirty="0"/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51B27307-53ED-8F23-E175-F9A11364DF86}"/>
              </a:ext>
            </a:extLst>
          </p:cNvPr>
          <p:cNvSpPr txBox="1"/>
          <p:nvPr/>
        </p:nvSpPr>
        <p:spPr>
          <a:xfrm>
            <a:off x="3091542" y="3660710"/>
            <a:ext cx="93306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/>
              <a:t>12C</a:t>
            </a:r>
            <a:endParaRPr lang="he-IL" sz="3600" dirty="0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3CC4EA0E-FE16-1143-27AA-3BABE2279A46}"/>
              </a:ext>
            </a:extLst>
          </p:cNvPr>
          <p:cNvSpPr txBox="1"/>
          <p:nvPr/>
        </p:nvSpPr>
        <p:spPr>
          <a:xfrm>
            <a:off x="9136628" y="3660710"/>
            <a:ext cx="117369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/>
              <a:t>40Ar</a:t>
            </a:r>
            <a:endParaRPr lang="he-IL" sz="3600" dirty="0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382CFBC3-E4B7-F23D-E19A-842BD20DBF87}"/>
              </a:ext>
            </a:extLst>
          </p:cNvPr>
          <p:cNvSpPr txBox="1"/>
          <p:nvPr/>
        </p:nvSpPr>
        <p:spPr>
          <a:xfrm>
            <a:off x="811763" y="3614543"/>
            <a:ext cx="5971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10⁰</a:t>
            </a:r>
            <a:endParaRPr lang="he-IL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70A99502-A8CD-C039-E62A-F29E79D404F1}"/>
              </a:ext>
            </a:extLst>
          </p:cNvPr>
          <p:cNvSpPr txBox="1"/>
          <p:nvPr/>
        </p:nvSpPr>
        <p:spPr>
          <a:xfrm>
            <a:off x="3726023" y="5773024"/>
            <a:ext cx="5971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30⁰</a:t>
            </a:r>
            <a:endParaRPr lang="he-IL" dirty="0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E55521C2-AEAB-3E73-BAC9-FB8ABD879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18389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06634-A713-EB99-3236-AF722E637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F90FE7F-8EF9-9EBA-E4DE-06FAC3443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4935893" cy="2397967"/>
          </a:xfrm>
        </p:spPr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0070C0"/>
                </a:solidFill>
              </a:rPr>
              <a:t>Resulting 4 GeV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Preliminary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Cross Sections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3200" dirty="0"/>
              <a:t>(Normalized to Mott [GeV</a:t>
            </a:r>
            <a:r>
              <a:rPr lang="en-US" sz="3200" baseline="30000" dirty="0"/>
              <a:t>-2</a:t>
            </a:r>
            <a:r>
              <a:rPr lang="en-US" sz="3200" dirty="0"/>
              <a:t>])</a:t>
            </a:r>
            <a:endParaRPr lang="he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231985EA-B25E-AFD9-5F92-048502E96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354" y="0"/>
            <a:ext cx="5845646" cy="3163679"/>
          </a:xfrm>
          <a:prstGeom prst="rect">
            <a:avLst/>
          </a:prstGeom>
        </p:spPr>
      </p:pic>
      <p:pic>
        <p:nvPicPr>
          <p:cNvPr id="9" name="תמונה 8">
            <a:extLst>
              <a:ext uri="{FF2B5EF4-FFF2-40B4-BE49-F238E27FC236}">
                <a16:creationId xmlns:a16="http://schemas.microsoft.com/office/drawing/2014/main" id="{DC47B0C0-6B80-B120-21A9-81127A96F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"/>
          <a:stretch/>
        </p:blipFill>
        <p:spPr>
          <a:xfrm>
            <a:off x="0" y="3163679"/>
            <a:ext cx="6587413" cy="3694321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CD80F8BB-E7B8-8391-8325-C44EFD57F3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" r="7524"/>
          <a:stretch/>
        </p:blipFill>
        <p:spPr>
          <a:xfrm>
            <a:off x="6027576" y="3163679"/>
            <a:ext cx="6164424" cy="3694321"/>
          </a:xfrm>
          <a:prstGeom prst="rect">
            <a:avLst/>
          </a:prstGeom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5696A98D-CC4F-2DC6-D237-75F284EE1EF2}"/>
              </a:ext>
            </a:extLst>
          </p:cNvPr>
          <p:cNvSpPr txBox="1"/>
          <p:nvPr/>
        </p:nvSpPr>
        <p:spPr>
          <a:xfrm>
            <a:off x="3091542" y="3660710"/>
            <a:ext cx="93306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/>
              <a:t>12C</a:t>
            </a:r>
            <a:endParaRPr lang="he-IL" sz="3600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769552AD-A1BA-E86A-9255-3490435757B7}"/>
              </a:ext>
            </a:extLst>
          </p:cNvPr>
          <p:cNvSpPr txBox="1"/>
          <p:nvPr/>
        </p:nvSpPr>
        <p:spPr>
          <a:xfrm>
            <a:off x="9136628" y="3660710"/>
            <a:ext cx="117369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/>
              <a:t>40Ar</a:t>
            </a:r>
            <a:endParaRPr lang="he-IL" sz="3600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9F3DE47F-3ED3-27B6-8C8E-25C5E9E967EB}"/>
              </a:ext>
            </a:extLst>
          </p:cNvPr>
          <p:cNvSpPr txBox="1"/>
          <p:nvPr/>
        </p:nvSpPr>
        <p:spPr>
          <a:xfrm>
            <a:off x="10412964" y="307910"/>
            <a:ext cx="119431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/>
              <a:t>Mott</a:t>
            </a:r>
            <a:endParaRPr lang="he-IL" sz="3600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275A36FE-032B-074C-7B45-77A0F2A76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16</a:t>
            </a:fld>
            <a:endParaRPr lang="he-IL"/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C05F9363-50A5-8EC3-D88B-D2309B9A9834}"/>
              </a:ext>
            </a:extLst>
          </p:cNvPr>
          <p:cNvSpPr txBox="1"/>
          <p:nvPr/>
        </p:nvSpPr>
        <p:spPr>
          <a:xfrm>
            <a:off x="779106" y="3799209"/>
            <a:ext cx="5971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10⁰</a:t>
            </a:r>
            <a:endParaRPr lang="he-IL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A34FF61B-9822-8409-6C34-825A005C459F}"/>
              </a:ext>
            </a:extLst>
          </p:cNvPr>
          <p:cNvSpPr txBox="1"/>
          <p:nvPr/>
        </p:nvSpPr>
        <p:spPr>
          <a:xfrm>
            <a:off x="4207329" y="5376979"/>
            <a:ext cx="5971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30⁰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3077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C167895-7DB0-B972-6556-1EC236599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Next Steps With CLAS12 Data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683AB16-B2E4-CE8A-D85E-C219B26D1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Correct for more systematics.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Produce 6 GeV inclusive distributions.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Use More target elements.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Finalize, and publish the cross sections.</a:t>
            </a:r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1947EB99-2D4B-553A-5686-C6DB95884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07272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92E75F3-B403-60A4-0CEC-7392F02A8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515600" cy="765516"/>
          </a:xfrm>
        </p:spPr>
        <p:txBody>
          <a:bodyPr/>
          <a:lstStyle/>
          <a:p>
            <a:pPr algn="l" rtl="0"/>
            <a:r>
              <a:rPr lang="en-US" dirty="0"/>
              <a:t>Discussion points: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E2E7443-956B-CE90-4A8E-70E951FA6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43598"/>
            <a:ext cx="11168743" cy="5103636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/>
              <a:t>Momentum correction for all the distribution.</a:t>
            </a:r>
          </a:p>
          <a:p>
            <a:pPr algn="l" rtl="0"/>
            <a:r>
              <a:rPr lang="en-US" dirty="0"/>
              <a:t>No hydrogen data in 4 GeV.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Integer angles is an arbitrary choice. Maybe something better?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Do we want 1H cross sections?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Robust estimation of cross section uncertainty.</a:t>
            </a:r>
          </a:p>
          <a:p>
            <a:pPr algn="l" rtl="0"/>
            <a:endParaRPr lang="en-US" dirty="0"/>
          </a:p>
          <a:p>
            <a:pPr algn="l" rtl="0"/>
            <a:r>
              <a:rPr lang="en-US" sz="3200" dirty="0"/>
              <a:t>What more is needed?</a:t>
            </a:r>
            <a:endParaRPr lang="he-IL" sz="3200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3AFCF0F5-2C51-F971-580C-E34B0772E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18</a:t>
            </a:fld>
            <a:endParaRPr lang="he-IL"/>
          </a:p>
        </p:txBody>
      </p:sp>
      <p:sp>
        <p:nvSpPr>
          <p:cNvPr id="5" name="כותרת 1">
            <a:extLst>
              <a:ext uri="{FF2B5EF4-FFF2-40B4-BE49-F238E27FC236}">
                <a16:creationId xmlns:a16="http://schemas.microsoft.com/office/drawing/2014/main" id="{5D1681AC-CB0D-5FA7-D1C5-7D26A15CBFBB}"/>
              </a:ext>
            </a:extLst>
          </p:cNvPr>
          <p:cNvSpPr txBox="1">
            <a:spLocks/>
          </p:cNvSpPr>
          <p:nvPr/>
        </p:nvSpPr>
        <p:spPr>
          <a:xfrm>
            <a:off x="8997820" y="5733045"/>
            <a:ext cx="3035559" cy="88051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Thank You!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08867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5E2CEC5-CB84-F870-660D-32218FA63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Thank You</a:t>
            </a: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1434540A-915C-A96F-E3CB-AC0EA5868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19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42720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1DBAE1F-8FFA-5F2C-66BF-48817CC27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514" y="0"/>
            <a:ext cx="10515600" cy="885177"/>
          </a:xfrm>
        </p:spPr>
        <p:txBody>
          <a:bodyPr>
            <a:normAutofit/>
          </a:bodyPr>
          <a:lstStyle/>
          <a:p>
            <a:pPr algn="l" rtl="0"/>
            <a:r>
              <a:rPr lang="en-US" sz="2800" u="sng" dirty="0"/>
              <a:t>A production of new inclusive cross sections:</a:t>
            </a:r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37677035-4EE6-A7DF-BE41-7ED141C30647}"/>
              </a:ext>
            </a:extLst>
          </p:cNvPr>
          <p:cNvSpPr txBox="1"/>
          <p:nvPr/>
        </p:nvSpPr>
        <p:spPr>
          <a:xfrm>
            <a:off x="578499" y="979714"/>
            <a:ext cx="11613502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000" dirty="0"/>
              <a:t>Data from the </a:t>
            </a:r>
            <a:r>
              <a:rPr lang="en-US" sz="2000" u="sng" dirty="0"/>
              <a:t>CLAS12</a:t>
            </a:r>
            <a:r>
              <a:rPr lang="en-US" sz="2000" dirty="0"/>
              <a:t> experiment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000" dirty="0"/>
              <a:t>Kinematics in regions relevant for future oscillations experiments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000" dirty="0"/>
              <a:t>12C &amp; Second ever </a:t>
            </a:r>
            <a:r>
              <a:rPr lang="en-US" sz="2000" b="1" u="sng" dirty="0">
                <a:highlight>
                  <a:srgbClr val="FFFF00"/>
                </a:highlight>
              </a:rPr>
              <a:t>40Ar</a:t>
            </a:r>
            <a:r>
              <a:rPr lang="en-US" sz="2000" dirty="0"/>
              <a:t> inclusive cross section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39DAC20-FEAC-3254-8F98-7EF7BD1EA4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" r="5540"/>
          <a:stretch/>
        </p:blipFill>
        <p:spPr bwMode="auto">
          <a:xfrm>
            <a:off x="7389707" y="2817845"/>
            <a:ext cx="4802293" cy="404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B397356F-4DFC-A188-85AB-279614D68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712651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DA022-BF6C-7386-6AFA-AA0CFFE55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B19D4E2-9B27-AF23-D38E-E366BC218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258356"/>
            <a:ext cx="10328988" cy="1952999"/>
          </a:xfrm>
        </p:spPr>
        <p:txBody>
          <a:bodyPr>
            <a:normAutofit fontScale="90000"/>
          </a:bodyPr>
          <a:lstStyle/>
          <a:p>
            <a:r>
              <a:rPr lang="en-US" dirty="0"/>
              <a:t>A Binding Energy Study</a:t>
            </a:r>
            <a:br>
              <a:rPr lang="en-US" dirty="0"/>
            </a:br>
            <a:r>
              <a:rPr lang="en-US" dirty="0"/>
              <a:t>Using Inclusive Electron Scattering</a:t>
            </a:r>
            <a:endParaRPr lang="he-IL" dirty="0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AC143133-84CD-EB9F-651C-40F0F9072B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40832"/>
            <a:ext cx="9144000" cy="3128058"/>
          </a:xfrm>
        </p:spPr>
        <p:txBody>
          <a:bodyPr>
            <a:normAutofit/>
          </a:bodyPr>
          <a:lstStyle/>
          <a:p>
            <a:r>
              <a:rPr lang="en-US" dirty="0"/>
              <a:t>Matan Goldenberg</a:t>
            </a:r>
          </a:p>
          <a:p>
            <a:r>
              <a:rPr lang="en-US" dirty="0"/>
              <a:t>Under the guidance of Dr Adi Ashkenazi</a:t>
            </a:r>
          </a:p>
          <a:p>
            <a:endParaRPr lang="en-US" sz="2800" dirty="0"/>
          </a:p>
          <a:p>
            <a:r>
              <a:rPr lang="en-US" sz="2800" b="1" dirty="0"/>
              <a:t>The e4nu First Collaboration Meeting</a:t>
            </a:r>
          </a:p>
          <a:p>
            <a:r>
              <a:rPr lang="en-US" sz="2800" b="1" dirty="0"/>
              <a:t>14/3/25</a:t>
            </a:r>
            <a:endParaRPr lang="he-IL" sz="2800" b="1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A6FD7FE8-28EE-BA70-CA91-10A514A1D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056" y="5585043"/>
            <a:ext cx="2264417" cy="1245431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F9FDFB31-D8D2-9427-6C7A-EA2C724B52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3162" t="10950" r="23167" b="43810"/>
          <a:stretch/>
        </p:blipFill>
        <p:spPr>
          <a:xfrm>
            <a:off x="9287067" y="4977156"/>
            <a:ext cx="2904933" cy="1880844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21238433-253A-B9D7-D214-495F94789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2415"/>
            <a:ext cx="2537927" cy="312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F9EAFBB-7AAC-89EB-6F04-DB5513993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563" y="3180800"/>
            <a:ext cx="2345437" cy="146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7A982AD8-A3CB-A494-B239-273B30C65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74173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9429C4B-B9F5-3573-CA4B-439A1BF39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249" y="34548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QE peak difference between Data and Simulation</a:t>
            </a:r>
            <a:endParaRPr lang="he-IL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FD8BFB65-1BC9-C894-FC8E-2AFCBC5E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21</a:t>
            </a:fld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A283FB7-ABE9-4369-C5E6-3E2CBB3FC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35491"/>
            <a:ext cx="12120465" cy="3072411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/>
              <a:t>1) </a:t>
            </a:r>
            <a:r>
              <a:rPr lang="en-US" sz="2000" u="sng" dirty="0"/>
              <a:t>A tuning study:</a:t>
            </a:r>
          </a:p>
          <a:p>
            <a:pPr algn="l" rtl="0"/>
            <a:r>
              <a:rPr lang="en-US" sz="2000" dirty="0"/>
              <a:t>GENIE parameter of interest:</a:t>
            </a:r>
            <a:br>
              <a:rPr lang="en-US" sz="2000" dirty="0"/>
            </a:br>
            <a:br>
              <a:rPr lang="en-US" sz="2000" dirty="0"/>
            </a:br>
            <a:r>
              <a:rPr lang="en-U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nucleon binding energy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in GENIE </a:t>
            </a:r>
            <a:r>
              <a:rPr lang="en-US" sz="2000" b="1" u="sng" dirty="0">
                <a:solidFill>
                  <a:schemeClr val="accent2"/>
                </a:solidFill>
              </a:rPr>
              <a:t>RFG</a:t>
            </a:r>
            <a:r>
              <a:rPr lang="en-US" sz="2000" dirty="0"/>
              <a:t> and </a:t>
            </a:r>
            <a:r>
              <a:rPr lang="en-US" sz="2000" b="1" u="sng" dirty="0">
                <a:solidFill>
                  <a:schemeClr val="accent1"/>
                </a:solidFill>
              </a:rPr>
              <a:t>LFG</a:t>
            </a:r>
            <a:r>
              <a:rPr lang="en-US" sz="2000" dirty="0"/>
              <a:t> models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Find the observed QE peak’s location in energy transfer distributions</a:t>
            </a:r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, in 12C data and in simulation.</a:t>
            </a:r>
            <a:endParaRPr lang="en-US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 rtl="0"/>
            <a:endParaRPr lang="en-US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 rtl="0"/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C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ompare their differences to kinematical variables (mainly, the 3D momentum transfer at QE peak).</a:t>
            </a:r>
            <a:endParaRPr lang="en-US" sz="2000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C8A618BD-88EB-E89C-232F-A49BB28A89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041" r="1123" b="48843"/>
          <a:stretch/>
        </p:blipFill>
        <p:spPr>
          <a:xfrm>
            <a:off x="365067" y="4907902"/>
            <a:ext cx="11643432" cy="192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6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453DC4-FC85-5C24-7238-D294F68A3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84B51EA-8299-180C-F28C-78FCA60B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25563"/>
            <a:ext cx="5812971" cy="4351338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Relativistic Fermi Gas Model (RFG):</a:t>
            </a:r>
          </a:p>
          <a:p>
            <a:pPr marL="0" indent="0" algn="l" rtl="0">
              <a:buNone/>
            </a:pPr>
            <a:r>
              <a:rPr lang="en-US" dirty="0"/>
              <a:t>Binding Energy =  A constant value.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>
                <a:solidFill>
                  <a:schemeClr val="accent1"/>
                </a:solidFill>
              </a:rPr>
              <a:t>Local Fermi Gas Model (LFG):</a:t>
            </a:r>
          </a:p>
          <a:p>
            <a:pPr marL="0" indent="0" algn="l" rtl="0">
              <a:buNone/>
            </a:pPr>
            <a:r>
              <a:rPr lang="en-US" dirty="0"/>
              <a:t>Binding Energy = Same as RFG.</a:t>
            </a:r>
          </a:p>
          <a:p>
            <a:pPr marL="0" indent="0" algn="l" rtl="0">
              <a:buNone/>
            </a:pPr>
            <a:r>
              <a:rPr lang="en-US" dirty="0"/>
              <a:t>Nucleon’s momentum distribution is dependent on the nucleon’s location.</a:t>
            </a:r>
          </a:p>
          <a:p>
            <a:pPr algn="l" rtl="0"/>
            <a:endParaRPr lang="en-US" dirty="0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C0987BCC-7475-0FE4-2C97-830094A3C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83771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/>
              <a:t>Nuclear Models Used in GENIE</a:t>
            </a:r>
            <a:endParaRPr lang="he-IL" sz="4000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A60302B8-1DE6-26AD-7110-8EB2955038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335" y="703104"/>
            <a:ext cx="6481665" cy="4512707"/>
          </a:xfrm>
          <a:prstGeom prst="rect">
            <a:avLst/>
          </a:prstGeom>
        </p:spPr>
      </p:pic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DDA6707E-A525-0157-3804-F5FC70F83CD0}"/>
              </a:ext>
            </a:extLst>
          </p:cNvPr>
          <p:cNvSpPr txBox="1"/>
          <p:nvPr/>
        </p:nvSpPr>
        <p:spPr>
          <a:xfrm>
            <a:off x="9874899" y="703104"/>
            <a:ext cx="231710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/>
              <a:t>Eur. Phys. J. Spec. Top. 230, 4449–4467 (2021)</a:t>
            </a:r>
            <a:endParaRPr lang="he-IL" sz="1400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DA29DF83-81D3-2945-FD4B-6F7F37680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22</a:t>
            </a:fld>
            <a:endParaRPr lang="he-IL" dirty="0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0D8C2198-72FB-F398-1778-DE5DA85CF5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699" t="56113" r="10078" b="26269"/>
          <a:stretch/>
        </p:blipFill>
        <p:spPr>
          <a:xfrm>
            <a:off x="2424406" y="4894597"/>
            <a:ext cx="6186196" cy="196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413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תמונה 13">
            <a:extLst>
              <a:ext uri="{FF2B5EF4-FFF2-40B4-BE49-F238E27FC236}">
                <a16:creationId xmlns:a16="http://schemas.microsoft.com/office/drawing/2014/main" id="{F0FA32F8-C65A-9C3D-8A2E-00A30C3253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5"/>
          <a:stretch/>
        </p:blipFill>
        <p:spPr>
          <a:xfrm>
            <a:off x="6168858" y="3268821"/>
            <a:ext cx="5916605" cy="3589177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EFF4E50E-AB62-9571-896A-37F9A93A1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6"/>
          <a:stretch/>
        </p:blipFill>
        <p:spPr>
          <a:xfrm>
            <a:off x="0" y="3322320"/>
            <a:ext cx="5916605" cy="3535679"/>
          </a:xfrm>
          <a:prstGeom prst="rect">
            <a:avLst/>
          </a:prstGeo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80448B42-D0E3-302A-33EC-AEDEE2297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60898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The Dip to QE Peak Ratio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80A02E6E-B2B2-51F9-8ED0-7FAE64362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0899"/>
            <a:ext cx="10825065" cy="4351338"/>
          </a:xfrm>
        </p:spPr>
        <p:txBody>
          <a:bodyPr/>
          <a:lstStyle/>
          <a:p>
            <a:pPr algn="l" rtl="0"/>
            <a:r>
              <a:rPr lang="en-US" dirty="0"/>
              <a:t>A qualitative way to label the different data distributions:</a:t>
            </a:r>
          </a:p>
          <a:p>
            <a:pPr marL="0" indent="0" algn="l" rtl="0">
              <a:buNone/>
            </a:pPr>
            <a:r>
              <a:rPr lang="en-US" sz="2400" dirty="0"/>
              <a:t>The higher the ratio is, the more non-QE processes are present at the QE peak region, thus effectively shifting the peak!</a:t>
            </a:r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7A82C6EE-734D-927E-AF14-DD3729F0C9AE}"/>
              </a:ext>
            </a:extLst>
          </p:cNvPr>
          <p:cNvSpPr txBox="1"/>
          <p:nvPr/>
        </p:nvSpPr>
        <p:spPr>
          <a:xfrm>
            <a:off x="4039562" y="5411470"/>
            <a:ext cx="119431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Dip to QE peak ratio = 33%</a:t>
            </a:r>
            <a:endParaRPr lang="he-IL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76AD9DDC-8DB5-FB94-6DA4-FADABFBAD932}"/>
              </a:ext>
            </a:extLst>
          </p:cNvPr>
          <p:cNvSpPr txBox="1"/>
          <p:nvPr/>
        </p:nvSpPr>
        <p:spPr>
          <a:xfrm>
            <a:off x="10179696" y="5370006"/>
            <a:ext cx="119431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Dip to QE peak ratio = 73%</a:t>
            </a:r>
            <a:endParaRPr lang="he-IL" dirty="0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73E71DD0-62BD-33C3-AE20-7724AFFAC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48" t="93757" b="-1"/>
          <a:stretch/>
        </p:blipFill>
        <p:spPr>
          <a:xfrm>
            <a:off x="3978814" y="6617970"/>
            <a:ext cx="1937789" cy="240030"/>
          </a:xfrm>
          <a:prstGeom prst="rect">
            <a:avLst/>
          </a:prstGeom>
        </p:spPr>
      </p:pic>
      <p:pic>
        <p:nvPicPr>
          <p:cNvPr id="9" name="תמונה 8">
            <a:extLst>
              <a:ext uri="{FF2B5EF4-FFF2-40B4-BE49-F238E27FC236}">
                <a16:creationId xmlns:a16="http://schemas.microsoft.com/office/drawing/2014/main" id="{C667F0B9-3BDD-666E-8833-9D624D90F5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1" r="96574" b="38707"/>
          <a:stretch/>
        </p:blipFill>
        <p:spPr>
          <a:xfrm>
            <a:off x="0" y="3965392"/>
            <a:ext cx="202677" cy="1941006"/>
          </a:xfrm>
          <a:prstGeom prst="rect">
            <a:avLst/>
          </a:prstGeom>
        </p:spPr>
      </p:pic>
      <p:pic>
        <p:nvPicPr>
          <p:cNvPr id="12" name="תמונה 11">
            <a:extLst>
              <a:ext uri="{FF2B5EF4-FFF2-40B4-BE49-F238E27FC236}">
                <a16:creationId xmlns:a16="http://schemas.microsoft.com/office/drawing/2014/main" id="{3634BCD4-9B9C-DD31-24C1-23E536000E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4" t="404" r="46907" b="94012"/>
          <a:stretch/>
        </p:blipFill>
        <p:spPr>
          <a:xfrm>
            <a:off x="1880616" y="3086133"/>
            <a:ext cx="2155371" cy="214605"/>
          </a:xfrm>
          <a:prstGeom prst="rect">
            <a:avLst/>
          </a:prstGeom>
        </p:spPr>
      </p:pic>
      <p:pic>
        <p:nvPicPr>
          <p:cNvPr id="15" name="תמונה 14">
            <a:extLst>
              <a:ext uri="{FF2B5EF4-FFF2-40B4-BE49-F238E27FC236}">
                <a16:creationId xmlns:a16="http://schemas.microsoft.com/office/drawing/2014/main" id="{D99FC0B3-3997-E917-EC60-318354C33E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48" t="93757" b="-1"/>
          <a:stretch/>
        </p:blipFill>
        <p:spPr>
          <a:xfrm>
            <a:off x="10147674" y="6617970"/>
            <a:ext cx="1937789" cy="240030"/>
          </a:xfrm>
          <a:prstGeom prst="rect">
            <a:avLst/>
          </a:prstGeom>
        </p:spPr>
      </p:pic>
      <p:pic>
        <p:nvPicPr>
          <p:cNvPr id="16" name="תמונה 15">
            <a:extLst>
              <a:ext uri="{FF2B5EF4-FFF2-40B4-BE49-F238E27FC236}">
                <a16:creationId xmlns:a16="http://schemas.microsoft.com/office/drawing/2014/main" id="{9C4DC52C-F702-6E35-DAF8-AA5ECEA3F9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1" r="96574" b="38707"/>
          <a:stretch/>
        </p:blipFill>
        <p:spPr>
          <a:xfrm>
            <a:off x="6179020" y="3965392"/>
            <a:ext cx="202677" cy="1941006"/>
          </a:xfrm>
          <a:prstGeom prst="rect">
            <a:avLst/>
          </a:prstGeom>
        </p:spPr>
      </p:pic>
      <p:pic>
        <p:nvPicPr>
          <p:cNvPr id="17" name="תמונה 16">
            <a:extLst>
              <a:ext uri="{FF2B5EF4-FFF2-40B4-BE49-F238E27FC236}">
                <a16:creationId xmlns:a16="http://schemas.microsoft.com/office/drawing/2014/main" id="{899276F0-E14A-C04A-ACBC-0059BBB01B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2" r="45769" b="92239"/>
          <a:stretch/>
        </p:blipFill>
        <p:spPr>
          <a:xfrm>
            <a:off x="7912474" y="3086133"/>
            <a:ext cx="2235200" cy="298365"/>
          </a:xfrm>
          <a:prstGeom prst="rect">
            <a:avLst/>
          </a:prstGeom>
        </p:spPr>
      </p:pic>
      <p:cxnSp>
        <p:nvCxnSpPr>
          <p:cNvPr id="18" name="מחבר חץ ישר 17">
            <a:extLst>
              <a:ext uri="{FF2B5EF4-FFF2-40B4-BE49-F238E27FC236}">
                <a16:creationId xmlns:a16="http://schemas.microsoft.com/office/drawing/2014/main" id="{AD2239FA-B4A8-617E-456E-799E21C8A251}"/>
              </a:ext>
            </a:extLst>
          </p:cNvPr>
          <p:cNvCxnSpPr>
            <a:cxnSpLocks/>
          </p:cNvCxnSpPr>
          <p:nvPr/>
        </p:nvCxnSpPr>
        <p:spPr>
          <a:xfrm flipV="1">
            <a:off x="8160553" y="3965392"/>
            <a:ext cx="0" cy="25128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מחבר חץ ישר 18">
            <a:extLst>
              <a:ext uri="{FF2B5EF4-FFF2-40B4-BE49-F238E27FC236}">
                <a16:creationId xmlns:a16="http://schemas.microsoft.com/office/drawing/2014/main" id="{A2CC404A-680D-7EE1-3A22-8B35AF6B05C2}"/>
              </a:ext>
            </a:extLst>
          </p:cNvPr>
          <p:cNvCxnSpPr>
            <a:cxnSpLocks/>
          </p:cNvCxnSpPr>
          <p:nvPr/>
        </p:nvCxnSpPr>
        <p:spPr>
          <a:xfrm flipV="1">
            <a:off x="8860345" y="4673600"/>
            <a:ext cx="0" cy="180467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381EE33D-290D-BFDB-A063-2387998E4715}"/>
              </a:ext>
            </a:extLst>
          </p:cNvPr>
          <p:cNvCxnSpPr>
            <a:cxnSpLocks/>
          </p:cNvCxnSpPr>
          <p:nvPr/>
        </p:nvCxnSpPr>
        <p:spPr>
          <a:xfrm flipV="1">
            <a:off x="2105193" y="3850640"/>
            <a:ext cx="0" cy="263385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מחבר חץ ישר 20">
            <a:extLst>
              <a:ext uri="{FF2B5EF4-FFF2-40B4-BE49-F238E27FC236}">
                <a16:creationId xmlns:a16="http://schemas.microsoft.com/office/drawing/2014/main" id="{0A4C44AB-AEA0-A076-9CA2-A907EBF226B6}"/>
              </a:ext>
            </a:extLst>
          </p:cNvPr>
          <p:cNvCxnSpPr>
            <a:cxnSpLocks/>
          </p:cNvCxnSpPr>
          <p:nvPr/>
        </p:nvCxnSpPr>
        <p:spPr>
          <a:xfrm flipV="1">
            <a:off x="3404425" y="5740400"/>
            <a:ext cx="0" cy="73787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כותרת 1">
            <a:extLst>
              <a:ext uri="{FF2B5EF4-FFF2-40B4-BE49-F238E27FC236}">
                <a16:creationId xmlns:a16="http://schemas.microsoft.com/office/drawing/2014/main" id="{37BCF33F-56B9-C2ED-E34A-D574901D1022}"/>
              </a:ext>
            </a:extLst>
          </p:cNvPr>
          <p:cNvSpPr txBox="1">
            <a:spLocks/>
          </p:cNvSpPr>
          <p:nvPr/>
        </p:nvSpPr>
        <p:spPr>
          <a:xfrm>
            <a:off x="3882225" y="3398854"/>
            <a:ext cx="1407367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850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Saclay</a:t>
            </a:r>
          </a:p>
          <a:p>
            <a:r>
              <a:rPr lang="en-US" dirty="0"/>
              <a:t>Data</a:t>
            </a:r>
            <a:endParaRPr lang="he-IL" dirty="0"/>
          </a:p>
        </p:txBody>
      </p:sp>
      <p:sp>
        <p:nvSpPr>
          <p:cNvPr id="8" name="כותרת 1">
            <a:extLst>
              <a:ext uri="{FF2B5EF4-FFF2-40B4-BE49-F238E27FC236}">
                <a16:creationId xmlns:a16="http://schemas.microsoft.com/office/drawing/2014/main" id="{166B256D-F6D3-D813-C843-8F0DB6B02436}"/>
              </a:ext>
            </a:extLst>
          </p:cNvPr>
          <p:cNvSpPr txBox="1">
            <a:spLocks/>
          </p:cNvSpPr>
          <p:nvPr/>
        </p:nvSpPr>
        <p:spPr>
          <a:xfrm>
            <a:off x="10258184" y="3206672"/>
            <a:ext cx="129851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3700" dirty="0"/>
              <a:t>SLAC</a:t>
            </a:r>
          </a:p>
          <a:p>
            <a:pPr>
              <a:lnSpc>
                <a:spcPct val="80000"/>
              </a:lnSpc>
            </a:pPr>
            <a:r>
              <a:rPr lang="en-US" sz="3700" dirty="0"/>
              <a:t>Data</a:t>
            </a:r>
            <a:endParaRPr lang="he-IL" sz="3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תיבת טקסט 9">
                <a:extLst>
                  <a:ext uri="{FF2B5EF4-FFF2-40B4-BE49-F238E27FC236}">
                    <a16:creationId xmlns:a16="http://schemas.microsoft.com/office/drawing/2014/main" id="{2633DACF-0783-BDBF-51A7-B113D8EB7E3C}"/>
                  </a:ext>
                </a:extLst>
              </p:cNvPr>
              <p:cNvSpPr txBox="1"/>
              <p:nvPr/>
            </p:nvSpPr>
            <p:spPr>
              <a:xfrm>
                <a:off x="9116008" y="0"/>
                <a:ext cx="3075992" cy="95564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3600" dirty="0"/>
                  <a:t>Ratio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endParaRPr lang="he-IL" sz="3600" dirty="0"/>
              </a:p>
            </p:txBody>
          </p:sp>
        </mc:Choice>
        <mc:Fallback xmlns="">
          <p:sp>
            <p:nvSpPr>
              <p:cNvPr id="10" name="תיבת טקסט 9">
                <a:extLst>
                  <a:ext uri="{FF2B5EF4-FFF2-40B4-BE49-F238E27FC236}">
                    <a16:creationId xmlns:a16="http://schemas.microsoft.com/office/drawing/2014/main" id="{2633DACF-0783-BDBF-51A7-B113D8EB7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008" y="0"/>
                <a:ext cx="3075992" cy="955646"/>
              </a:xfrm>
              <a:prstGeom prst="rect">
                <a:avLst/>
              </a:prstGeom>
              <a:blipFill>
                <a:blip r:embed="rId6"/>
                <a:stretch>
                  <a:fillRect l="-5720" b="-503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28C012CE-5A5D-252D-21FD-72C526E1CCE2}"/>
              </a:ext>
            </a:extLst>
          </p:cNvPr>
          <p:cNvSpPr txBox="1"/>
          <p:nvPr/>
        </p:nvSpPr>
        <p:spPr>
          <a:xfrm>
            <a:off x="7761471" y="4304268"/>
            <a:ext cx="5206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QE</a:t>
            </a:r>
            <a:endParaRPr lang="he-IL" dirty="0"/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A01482E5-12FE-0E4C-F3DC-977A9F22703E}"/>
              </a:ext>
            </a:extLst>
          </p:cNvPr>
          <p:cNvSpPr txBox="1"/>
          <p:nvPr/>
        </p:nvSpPr>
        <p:spPr>
          <a:xfrm>
            <a:off x="8412807" y="4798233"/>
            <a:ext cx="5206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Dip</a:t>
            </a:r>
            <a:endParaRPr lang="he-IL" dirty="0"/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31DA543D-4B9A-3EB8-F063-F8DA0C003946}"/>
              </a:ext>
            </a:extLst>
          </p:cNvPr>
          <p:cNvSpPr txBox="1"/>
          <p:nvPr/>
        </p:nvSpPr>
        <p:spPr>
          <a:xfrm>
            <a:off x="1680786" y="4119602"/>
            <a:ext cx="5206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QE</a:t>
            </a:r>
            <a:endParaRPr lang="he-IL" dirty="0"/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29AC35E4-B5CC-528A-6E22-4A52F4AFEB17}"/>
              </a:ext>
            </a:extLst>
          </p:cNvPr>
          <p:cNvSpPr txBox="1"/>
          <p:nvPr/>
        </p:nvSpPr>
        <p:spPr>
          <a:xfrm>
            <a:off x="2951795" y="5865971"/>
            <a:ext cx="5206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Dip</a:t>
            </a:r>
            <a:endParaRPr lang="he-IL" dirty="0"/>
          </a:p>
        </p:txBody>
      </p:sp>
      <p:sp>
        <p:nvSpPr>
          <p:cNvPr id="25" name="מציין מיקום של מספר שקופית 24">
            <a:extLst>
              <a:ext uri="{FF2B5EF4-FFF2-40B4-BE49-F238E27FC236}">
                <a16:creationId xmlns:a16="http://schemas.microsoft.com/office/drawing/2014/main" id="{210069B7-27AE-6CE5-CF87-F6F2732A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21877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B0F8D-AADF-BC67-F96E-E979D8491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12BF167-1C43-83FB-7039-4F7BB2F74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1" y="760899"/>
            <a:ext cx="10515600" cy="1571754"/>
          </a:xfrm>
        </p:spPr>
        <p:txBody>
          <a:bodyPr/>
          <a:lstStyle/>
          <a:p>
            <a:pPr algn="l" rtl="0"/>
            <a:r>
              <a:rPr lang="en-US" dirty="0"/>
              <a:t>A qualitative way to label the different data distributions</a:t>
            </a:r>
          </a:p>
          <a:p>
            <a:pPr algn="l" rtl="0"/>
            <a:r>
              <a:rPr lang="en-US" dirty="0"/>
              <a:t>A demonstration of the shape difference between data and simulation</a:t>
            </a:r>
            <a:endParaRPr lang="he-IL" dirty="0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86CE7C9A-28BE-1BBE-9FD2-65BC6D6BA3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7" t="7282" r="8680" b="6181"/>
          <a:stretch/>
        </p:blipFill>
        <p:spPr>
          <a:xfrm>
            <a:off x="6606540" y="2799178"/>
            <a:ext cx="5585460" cy="3657600"/>
          </a:xfrm>
          <a:prstGeom prst="rect">
            <a:avLst/>
          </a:prstGeom>
        </p:spPr>
      </p:pic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0316F3DA-94B2-0CA0-FB00-513861D01ED3}"/>
              </a:ext>
            </a:extLst>
          </p:cNvPr>
          <p:cNvSpPr txBox="1"/>
          <p:nvPr/>
        </p:nvSpPr>
        <p:spPr>
          <a:xfrm>
            <a:off x="10296435" y="5565995"/>
            <a:ext cx="18039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*Black line is y=x</a:t>
            </a:r>
            <a:endParaRPr lang="he-IL" dirty="0"/>
          </a:p>
        </p:txBody>
      </p:sp>
      <p:pic>
        <p:nvPicPr>
          <p:cNvPr id="11" name="תמונה 10">
            <a:extLst>
              <a:ext uri="{FF2B5EF4-FFF2-40B4-BE49-F238E27FC236}">
                <a16:creationId xmlns:a16="http://schemas.microsoft.com/office/drawing/2014/main" id="{CA649DD0-9ABF-BEF8-348B-B91210A5F3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5" t="7282" r="8783" b="6181"/>
          <a:stretch/>
        </p:blipFill>
        <p:spPr>
          <a:xfrm>
            <a:off x="476327" y="2799178"/>
            <a:ext cx="5585461" cy="3657600"/>
          </a:xfrm>
          <a:prstGeom prst="rect">
            <a:avLst/>
          </a:prstGeom>
        </p:spPr>
      </p:pic>
      <p:sp>
        <p:nvSpPr>
          <p:cNvPr id="4" name="כותרת 1">
            <a:extLst>
              <a:ext uri="{FF2B5EF4-FFF2-40B4-BE49-F238E27FC236}">
                <a16:creationId xmlns:a16="http://schemas.microsoft.com/office/drawing/2014/main" id="{8BB0F6DE-3C85-73C8-DB98-53068CF92BE0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0515600" cy="760898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The Dip to QE Peak Ratio</a:t>
            </a:r>
            <a:endParaRPr lang="he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תיבת טקסט 1">
                <a:extLst>
                  <a:ext uri="{FF2B5EF4-FFF2-40B4-BE49-F238E27FC236}">
                    <a16:creationId xmlns:a16="http://schemas.microsoft.com/office/drawing/2014/main" id="{D3473A19-C090-3240-65E2-6013D30FF9B0}"/>
                  </a:ext>
                </a:extLst>
              </p:cNvPr>
              <p:cNvSpPr txBox="1"/>
              <p:nvPr/>
            </p:nvSpPr>
            <p:spPr>
              <a:xfrm>
                <a:off x="6854119" y="2394943"/>
                <a:ext cx="5022333" cy="5232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dirty="0"/>
                  <a:t> in </a:t>
                </a:r>
                <a:r>
                  <a:rPr lang="en-US" sz="2800" u="sng" dirty="0">
                    <a:solidFill>
                      <a:schemeClr val="accent2"/>
                    </a:solidFill>
                  </a:rPr>
                  <a:t>RFG</a:t>
                </a:r>
                <a:r>
                  <a:rPr lang="en-US" dirty="0">
                    <a:solidFill>
                      <a:schemeClr val="accent2"/>
                    </a:solidFill>
                  </a:rPr>
                  <a:t> Simulation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chemeClr val="accent1"/>
                    </a:solidFill>
                  </a:rPr>
                  <a:t>D</a:t>
                </a:r>
                <a:r>
                  <a:rPr lang="en-US" dirty="0">
                    <a:solidFill>
                      <a:srgbClr val="FF0000"/>
                    </a:solidFill>
                  </a:rPr>
                  <a:t>a</a:t>
                </a:r>
                <a:r>
                  <a:rPr lang="en-US" dirty="0">
                    <a:solidFill>
                      <a:srgbClr val="00B050"/>
                    </a:solidFill>
                  </a:rPr>
                  <a:t>t</a:t>
                </a:r>
                <a:r>
                  <a:rPr lang="en-US" dirty="0">
                    <a:solidFill>
                      <a:srgbClr val="7030A0"/>
                    </a:solidFill>
                  </a:rPr>
                  <a:t>a</a:t>
                </a:r>
                <a:endParaRPr lang="he-IL" dirty="0"/>
              </a:p>
            </p:txBody>
          </p:sp>
        </mc:Choice>
        <mc:Fallback xmlns="">
          <p:sp>
            <p:nvSpPr>
              <p:cNvPr id="2" name="תיבת טקסט 1">
                <a:extLst>
                  <a:ext uri="{FF2B5EF4-FFF2-40B4-BE49-F238E27FC236}">
                    <a16:creationId xmlns:a16="http://schemas.microsoft.com/office/drawing/2014/main" id="{D3473A19-C090-3240-65E2-6013D30FF9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4119" y="2394943"/>
                <a:ext cx="5022333" cy="523220"/>
              </a:xfrm>
              <a:prstGeom prst="rect">
                <a:avLst/>
              </a:prstGeom>
              <a:blipFill>
                <a:blip r:embed="rId4"/>
                <a:stretch>
                  <a:fillRect t="-18605" b="-2558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תיבת טקסט 4">
                <a:extLst>
                  <a:ext uri="{FF2B5EF4-FFF2-40B4-BE49-F238E27FC236}">
                    <a16:creationId xmlns:a16="http://schemas.microsoft.com/office/drawing/2014/main" id="{B12DF043-0BF9-38B7-D877-EF4C9C5C28E4}"/>
                  </a:ext>
                </a:extLst>
              </p:cNvPr>
              <p:cNvSpPr txBox="1"/>
              <p:nvPr/>
            </p:nvSpPr>
            <p:spPr>
              <a:xfrm>
                <a:off x="8780106" y="6379481"/>
                <a:ext cx="1959428" cy="47602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sz="1600" dirty="0"/>
                  <a:t> in </a:t>
                </a:r>
                <a:r>
                  <a:rPr lang="en-US" sz="1600" dirty="0">
                    <a:solidFill>
                      <a:schemeClr val="accent1"/>
                    </a:solidFill>
                  </a:rPr>
                  <a:t>D</a:t>
                </a:r>
                <a:r>
                  <a:rPr lang="en-US" sz="1600" dirty="0">
                    <a:solidFill>
                      <a:srgbClr val="FF0000"/>
                    </a:solidFill>
                  </a:rPr>
                  <a:t>a</a:t>
                </a:r>
                <a:r>
                  <a:rPr lang="en-US" sz="1600" dirty="0">
                    <a:solidFill>
                      <a:srgbClr val="00B050"/>
                    </a:solidFill>
                  </a:rPr>
                  <a:t>t</a:t>
                </a:r>
                <a:r>
                  <a:rPr lang="en-US" sz="1600" dirty="0">
                    <a:solidFill>
                      <a:srgbClr val="7030A0"/>
                    </a:solidFill>
                  </a:rPr>
                  <a:t>a</a:t>
                </a:r>
                <a:r>
                  <a:rPr lang="en-US" sz="1600" dirty="0"/>
                  <a:t> [1]</a:t>
                </a:r>
                <a:endParaRPr lang="he-IL" sz="1600" dirty="0"/>
              </a:p>
            </p:txBody>
          </p:sp>
        </mc:Choice>
        <mc:Fallback xmlns="">
          <p:sp>
            <p:nvSpPr>
              <p:cNvPr id="5" name="תיבת טקסט 4">
                <a:extLst>
                  <a:ext uri="{FF2B5EF4-FFF2-40B4-BE49-F238E27FC236}">
                    <a16:creationId xmlns:a16="http://schemas.microsoft.com/office/drawing/2014/main" id="{B12DF043-0BF9-38B7-D877-EF4C9C5C2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0106" y="6379481"/>
                <a:ext cx="1959428" cy="476028"/>
              </a:xfrm>
              <a:prstGeom prst="rect">
                <a:avLst/>
              </a:prstGeom>
              <a:blipFill>
                <a:blip r:embed="rId5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תיבת טקסט 5">
                <a:extLst>
                  <a:ext uri="{FF2B5EF4-FFF2-40B4-BE49-F238E27FC236}">
                    <a16:creationId xmlns:a16="http://schemas.microsoft.com/office/drawing/2014/main" id="{A6D6AB38-5859-639F-7CEB-5A8C1F6FEAB8}"/>
                  </a:ext>
                </a:extLst>
              </p:cNvPr>
              <p:cNvSpPr txBox="1"/>
              <p:nvPr/>
            </p:nvSpPr>
            <p:spPr>
              <a:xfrm rot="16200000">
                <a:off x="5127478" y="3986051"/>
                <a:ext cx="2588792" cy="52386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dirty="0"/>
                  <a:t> in </a:t>
                </a:r>
                <a:r>
                  <a:rPr lang="en-US" dirty="0">
                    <a:solidFill>
                      <a:schemeClr val="accent2"/>
                    </a:solidFill>
                  </a:rPr>
                  <a:t>Simulation</a:t>
                </a:r>
                <a:r>
                  <a:rPr lang="en-US" dirty="0"/>
                  <a:t> [1]</a:t>
                </a:r>
                <a:endParaRPr lang="he-IL" dirty="0"/>
              </a:p>
            </p:txBody>
          </p:sp>
        </mc:Choice>
        <mc:Fallback xmlns="">
          <p:sp>
            <p:nvSpPr>
              <p:cNvPr id="6" name="תיבת טקסט 5">
                <a:extLst>
                  <a:ext uri="{FF2B5EF4-FFF2-40B4-BE49-F238E27FC236}">
                    <a16:creationId xmlns:a16="http://schemas.microsoft.com/office/drawing/2014/main" id="{A6D6AB38-5859-639F-7CEB-5A8C1F6FE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127478" y="3986051"/>
                <a:ext cx="2588792" cy="523861"/>
              </a:xfrm>
              <a:prstGeom prst="rect">
                <a:avLst/>
              </a:prstGeom>
              <a:blipFill>
                <a:blip r:embed="rId6"/>
                <a:stretch>
                  <a:fillRect r="-465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תיבת טקסט 9">
                <a:extLst>
                  <a:ext uri="{FF2B5EF4-FFF2-40B4-BE49-F238E27FC236}">
                    <a16:creationId xmlns:a16="http://schemas.microsoft.com/office/drawing/2014/main" id="{8D3B0A4D-4D1E-CB9B-53FF-DE127B6544EB}"/>
                  </a:ext>
                </a:extLst>
              </p:cNvPr>
              <p:cNvSpPr txBox="1"/>
              <p:nvPr/>
            </p:nvSpPr>
            <p:spPr>
              <a:xfrm>
                <a:off x="727036" y="2393042"/>
                <a:ext cx="5114314" cy="5232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dirty="0"/>
                  <a:t> in </a:t>
                </a:r>
                <a:r>
                  <a:rPr lang="en-US" sz="2800" u="sng" dirty="0">
                    <a:solidFill>
                      <a:schemeClr val="accent1"/>
                    </a:solidFill>
                  </a:rPr>
                  <a:t>LFG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dirty="0"/>
                  <a:t>Simulation and </a:t>
                </a:r>
                <a:r>
                  <a:rPr lang="en-US" dirty="0">
                    <a:solidFill>
                      <a:schemeClr val="accent1"/>
                    </a:solidFill>
                  </a:rPr>
                  <a:t>D</a:t>
                </a:r>
                <a:r>
                  <a:rPr lang="en-US" dirty="0">
                    <a:solidFill>
                      <a:srgbClr val="FF0000"/>
                    </a:solidFill>
                  </a:rPr>
                  <a:t>a</a:t>
                </a:r>
                <a:r>
                  <a:rPr lang="en-US" dirty="0">
                    <a:solidFill>
                      <a:srgbClr val="00B050"/>
                    </a:solidFill>
                  </a:rPr>
                  <a:t>t</a:t>
                </a:r>
                <a:r>
                  <a:rPr lang="en-US" dirty="0">
                    <a:solidFill>
                      <a:srgbClr val="7030A0"/>
                    </a:solidFill>
                  </a:rPr>
                  <a:t>a</a:t>
                </a:r>
                <a:endParaRPr lang="he-IL" dirty="0"/>
              </a:p>
            </p:txBody>
          </p:sp>
        </mc:Choice>
        <mc:Fallback xmlns="">
          <p:sp>
            <p:nvSpPr>
              <p:cNvPr id="10" name="תיבת טקסט 9">
                <a:extLst>
                  <a:ext uri="{FF2B5EF4-FFF2-40B4-BE49-F238E27FC236}">
                    <a16:creationId xmlns:a16="http://schemas.microsoft.com/office/drawing/2014/main" id="{8D3B0A4D-4D1E-CB9B-53FF-DE127B6544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36" y="2393042"/>
                <a:ext cx="5114314" cy="523220"/>
              </a:xfrm>
              <a:prstGeom prst="rect">
                <a:avLst/>
              </a:prstGeom>
              <a:blipFill>
                <a:blip r:embed="rId7"/>
                <a:stretch>
                  <a:fillRect t="-18824" b="-27059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תיבת טקסט 12">
                <a:extLst>
                  <a:ext uri="{FF2B5EF4-FFF2-40B4-BE49-F238E27FC236}">
                    <a16:creationId xmlns:a16="http://schemas.microsoft.com/office/drawing/2014/main" id="{F368AD32-2442-7488-6854-CF9F1637E698}"/>
                  </a:ext>
                </a:extLst>
              </p:cNvPr>
              <p:cNvSpPr txBox="1"/>
              <p:nvPr/>
            </p:nvSpPr>
            <p:spPr>
              <a:xfrm>
                <a:off x="3010676" y="6379480"/>
                <a:ext cx="1959427" cy="47602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sz="1600" dirty="0"/>
                  <a:t> in </a:t>
                </a:r>
                <a:r>
                  <a:rPr lang="en-US" sz="1600" dirty="0">
                    <a:solidFill>
                      <a:schemeClr val="accent1"/>
                    </a:solidFill>
                  </a:rPr>
                  <a:t>D</a:t>
                </a:r>
                <a:r>
                  <a:rPr lang="en-US" sz="1600" dirty="0">
                    <a:solidFill>
                      <a:srgbClr val="FF0000"/>
                    </a:solidFill>
                  </a:rPr>
                  <a:t>a</a:t>
                </a:r>
                <a:r>
                  <a:rPr lang="en-US" sz="1600" dirty="0">
                    <a:solidFill>
                      <a:srgbClr val="00B050"/>
                    </a:solidFill>
                  </a:rPr>
                  <a:t>t</a:t>
                </a:r>
                <a:r>
                  <a:rPr lang="en-US" sz="1600" dirty="0">
                    <a:solidFill>
                      <a:srgbClr val="7030A0"/>
                    </a:solidFill>
                  </a:rPr>
                  <a:t>a</a:t>
                </a:r>
                <a:r>
                  <a:rPr lang="en-US" sz="1600" dirty="0"/>
                  <a:t> [1]</a:t>
                </a:r>
                <a:endParaRPr lang="he-IL" sz="1600" dirty="0"/>
              </a:p>
            </p:txBody>
          </p:sp>
        </mc:Choice>
        <mc:Fallback xmlns="">
          <p:sp>
            <p:nvSpPr>
              <p:cNvPr id="13" name="תיבת טקסט 12">
                <a:extLst>
                  <a:ext uri="{FF2B5EF4-FFF2-40B4-BE49-F238E27FC236}">
                    <a16:creationId xmlns:a16="http://schemas.microsoft.com/office/drawing/2014/main" id="{F368AD32-2442-7488-6854-CF9F1637E6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676" y="6379480"/>
                <a:ext cx="1959427" cy="476028"/>
              </a:xfrm>
              <a:prstGeom prst="rect">
                <a:avLst/>
              </a:prstGeom>
              <a:blipFill>
                <a:blip r:embed="rId8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תיבת טקסט 16">
                <a:extLst>
                  <a:ext uri="{FF2B5EF4-FFF2-40B4-BE49-F238E27FC236}">
                    <a16:creationId xmlns:a16="http://schemas.microsoft.com/office/drawing/2014/main" id="{4D0F2E0C-BDD2-086D-B7B0-C672A93FB28B}"/>
                  </a:ext>
                </a:extLst>
              </p:cNvPr>
              <p:cNvSpPr txBox="1"/>
              <p:nvPr/>
            </p:nvSpPr>
            <p:spPr>
              <a:xfrm rot="16200000">
                <a:off x="-1023368" y="3986050"/>
                <a:ext cx="2588792" cy="52386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dirty="0"/>
                  <a:t> in </a:t>
                </a:r>
                <a:r>
                  <a:rPr lang="en-US" dirty="0">
                    <a:solidFill>
                      <a:schemeClr val="accent1"/>
                    </a:solidFill>
                  </a:rPr>
                  <a:t>Simulation </a:t>
                </a:r>
                <a:r>
                  <a:rPr lang="en-US" dirty="0"/>
                  <a:t>[1]</a:t>
                </a:r>
                <a:endParaRPr lang="he-IL" dirty="0"/>
              </a:p>
            </p:txBody>
          </p:sp>
        </mc:Choice>
        <mc:Fallback xmlns="">
          <p:sp>
            <p:nvSpPr>
              <p:cNvPr id="17" name="תיבת טקסט 16">
                <a:extLst>
                  <a:ext uri="{FF2B5EF4-FFF2-40B4-BE49-F238E27FC236}">
                    <a16:creationId xmlns:a16="http://schemas.microsoft.com/office/drawing/2014/main" id="{4D0F2E0C-BDD2-086D-B7B0-C672A93FB2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023368" y="3986050"/>
                <a:ext cx="2588792" cy="523861"/>
              </a:xfrm>
              <a:prstGeom prst="rect">
                <a:avLst/>
              </a:prstGeom>
              <a:blipFill>
                <a:blip r:embed="rId9"/>
                <a:stretch>
                  <a:fillRect r="-465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תיבת טקסט 17">
                <a:extLst>
                  <a:ext uri="{FF2B5EF4-FFF2-40B4-BE49-F238E27FC236}">
                    <a16:creationId xmlns:a16="http://schemas.microsoft.com/office/drawing/2014/main" id="{CB1EB674-C1CB-9B52-CF43-92BF8CF3AEED}"/>
                  </a:ext>
                </a:extLst>
              </p:cNvPr>
              <p:cNvSpPr txBox="1"/>
              <p:nvPr/>
            </p:nvSpPr>
            <p:spPr>
              <a:xfrm>
                <a:off x="9116008" y="0"/>
                <a:ext cx="3075992" cy="95564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3600" dirty="0"/>
                  <a:t>Ratio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endParaRPr lang="he-IL" sz="3600" dirty="0"/>
              </a:p>
            </p:txBody>
          </p:sp>
        </mc:Choice>
        <mc:Fallback xmlns="">
          <p:sp>
            <p:nvSpPr>
              <p:cNvPr id="18" name="תיבת טקסט 17">
                <a:extLst>
                  <a:ext uri="{FF2B5EF4-FFF2-40B4-BE49-F238E27FC236}">
                    <a16:creationId xmlns:a16="http://schemas.microsoft.com/office/drawing/2014/main" id="{CB1EB674-C1CB-9B52-CF43-92BF8CF3AE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008" y="0"/>
                <a:ext cx="3075992" cy="955646"/>
              </a:xfrm>
              <a:prstGeom prst="rect">
                <a:avLst/>
              </a:prstGeom>
              <a:blipFill>
                <a:blip r:embed="rId10"/>
                <a:stretch>
                  <a:fillRect l="-5720" b="-503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BC8F326D-3BD5-A254-AB8C-916D2AD1C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600484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B53C726-CA8E-04D2-574C-092BB4302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4485"/>
            <a:ext cx="10515600" cy="1325563"/>
          </a:xfrm>
        </p:spPr>
        <p:txBody>
          <a:bodyPr>
            <a:normAutofit/>
          </a:bodyPr>
          <a:lstStyle/>
          <a:p>
            <a:pPr algn="ctr" rtl="0"/>
            <a:r>
              <a:rPr lang="en-US" sz="8800" b="1" dirty="0"/>
              <a:t>Results</a:t>
            </a:r>
            <a:endParaRPr lang="he-IL" sz="8800" b="1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2CD4D48F-0E2A-8DF2-93EA-D2D4BC84F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021301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0B9949-0088-F211-A6FC-559E891E1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E8999659-400B-BCFB-0017-53D8F9CA1D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" t="9426" r="9277"/>
          <a:stretch/>
        </p:blipFill>
        <p:spPr>
          <a:xfrm>
            <a:off x="4217376" y="1600080"/>
            <a:ext cx="7883183" cy="5253243"/>
          </a:xfrm>
          <a:prstGeom prst="rect">
            <a:avLst/>
          </a:prstGeom>
        </p:spPr>
      </p:pic>
      <p:pic>
        <p:nvPicPr>
          <p:cNvPr id="2" name="מציין מיקום תוכן 4">
            <a:extLst>
              <a:ext uri="{FF2B5EF4-FFF2-40B4-BE49-F238E27FC236}">
                <a16:creationId xmlns:a16="http://schemas.microsoft.com/office/drawing/2014/main" id="{F643F646-D751-2438-FD33-65A5EEC2CF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238"/>
          <a:stretch/>
        </p:blipFill>
        <p:spPr>
          <a:xfrm>
            <a:off x="4021102" y="1051442"/>
            <a:ext cx="246840" cy="5806558"/>
          </a:xfrm>
          <a:prstGeom prst="rect">
            <a:avLst/>
          </a:prstGeom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191EC507-0C14-7017-CDBC-8480FC1B65A8}"/>
              </a:ext>
            </a:extLst>
          </p:cNvPr>
          <p:cNvSpPr txBox="1"/>
          <p:nvPr/>
        </p:nvSpPr>
        <p:spPr>
          <a:xfrm>
            <a:off x="0" y="1028000"/>
            <a:ext cx="3942655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D</a:t>
            </a:r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en-US" sz="2400" dirty="0">
                <a:solidFill>
                  <a:srgbClr val="92D050"/>
                </a:solidFill>
              </a:rPr>
              <a:t>t</a:t>
            </a:r>
            <a:r>
              <a:rPr lang="en-US" sz="2400" dirty="0">
                <a:solidFill>
                  <a:srgbClr val="7030A0"/>
                </a:solidFill>
              </a:rPr>
              <a:t>a</a:t>
            </a:r>
            <a:r>
              <a:rPr lang="en-US" sz="2400" dirty="0"/>
              <a:t> to </a:t>
            </a:r>
            <a:r>
              <a:rPr lang="en-US" sz="2400" dirty="0">
                <a:solidFill>
                  <a:schemeClr val="accent2"/>
                </a:solidFill>
              </a:rPr>
              <a:t>Simulation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QE peak location difference </a:t>
            </a:r>
            <a:br>
              <a:rPr lang="en-US" sz="2400" dirty="0"/>
            </a:br>
            <a:r>
              <a:rPr lang="en-US" sz="2400" dirty="0"/>
              <a:t>against the 3D momentum transfer.</a:t>
            </a:r>
            <a:endParaRPr lang="en-US" sz="2400" dirty="0">
              <a:solidFill>
                <a:srgbClr val="00A050"/>
              </a:solidFill>
            </a:endParaRPr>
          </a:p>
          <a:p>
            <a:pPr algn="l" rtl="0"/>
            <a:endParaRPr lang="en-US" sz="2400" dirty="0">
              <a:solidFill>
                <a:srgbClr val="00A050"/>
              </a:solidFill>
            </a:endParaRP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A050"/>
                </a:solidFill>
              </a:rPr>
              <a:t>Results were checked for different cuts on the Dip to QE peak ratio.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A050"/>
              </a:solidFill>
            </a:endParaRP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</a:rPr>
              <a:t>Blue line is a linear fit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A050"/>
              </a:solidFill>
            </a:endParaRP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D</a:t>
            </a:r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en-US" sz="2400" dirty="0">
                <a:solidFill>
                  <a:srgbClr val="92D050"/>
                </a:solidFill>
              </a:rPr>
              <a:t>t</a:t>
            </a:r>
            <a:r>
              <a:rPr lang="en-US" sz="2400" dirty="0">
                <a:solidFill>
                  <a:srgbClr val="7030A0"/>
                </a:solidFill>
              </a:rPr>
              <a:t>a</a:t>
            </a:r>
            <a:r>
              <a:rPr lang="en-US" sz="2400" dirty="0">
                <a:solidFill>
                  <a:srgbClr val="00A050"/>
                </a:solidFill>
              </a:rPr>
              <a:t> </a:t>
            </a:r>
            <a:r>
              <a:rPr lang="en-US" sz="2400" dirty="0"/>
              <a:t>is color coded by </a:t>
            </a:r>
            <a:r>
              <a:rPr lang="en-US" sz="2400" dirty="0">
                <a:hlinkClick r:id="rId4" action="ppaction://hlinksldjump"/>
              </a:rPr>
              <a:t>source</a:t>
            </a:r>
            <a:r>
              <a:rPr lang="en-US" sz="2400" dirty="0"/>
              <a:t>.</a:t>
            </a:r>
            <a:endParaRPr lang="he-IL" sz="2400" dirty="0"/>
          </a:p>
        </p:txBody>
      </p:sp>
      <p:sp>
        <p:nvSpPr>
          <p:cNvPr id="11" name="כותרת 1">
            <a:extLst>
              <a:ext uri="{FF2B5EF4-FFF2-40B4-BE49-F238E27FC236}">
                <a16:creationId xmlns:a16="http://schemas.microsoft.com/office/drawing/2014/main" id="{EC36450C-92EC-DD28-0ADB-1CAAA96F757C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4988560" cy="9144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Results - GENIE </a:t>
            </a:r>
            <a:r>
              <a:rPr lang="en-US" b="1" dirty="0">
                <a:solidFill>
                  <a:schemeClr val="accent2"/>
                </a:solidFill>
              </a:rPr>
              <a:t>RFG</a:t>
            </a:r>
            <a:endParaRPr lang="he-IL" b="1" dirty="0">
              <a:solidFill>
                <a:schemeClr val="accent2"/>
              </a:solidFill>
            </a:endParaRPr>
          </a:p>
        </p:txBody>
      </p:sp>
      <p:sp>
        <p:nvSpPr>
          <p:cNvPr id="12" name="מלבן 11">
            <a:extLst>
              <a:ext uri="{FF2B5EF4-FFF2-40B4-BE49-F238E27FC236}">
                <a16:creationId xmlns:a16="http://schemas.microsoft.com/office/drawing/2014/main" id="{D576C8A6-0FC2-CE3E-0BA6-9FF6E9F49B1A}"/>
              </a:ext>
            </a:extLst>
          </p:cNvPr>
          <p:cNvSpPr/>
          <p:nvPr/>
        </p:nvSpPr>
        <p:spPr>
          <a:xfrm>
            <a:off x="7160242" y="378728"/>
            <a:ext cx="3513977" cy="122135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תיבת טקסט 5">
                <a:extLst>
                  <a:ext uri="{FF2B5EF4-FFF2-40B4-BE49-F238E27FC236}">
                    <a16:creationId xmlns:a16="http://schemas.microsoft.com/office/drawing/2014/main" id="{262A5126-A57B-3D9A-3DC9-3E3204B7636C}"/>
                  </a:ext>
                </a:extLst>
              </p:cNvPr>
              <p:cNvSpPr txBox="1"/>
              <p:nvPr/>
            </p:nvSpPr>
            <p:spPr>
              <a:xfrm>
                <a:off x="7238689" y="383405"/>
                <a:ext cx="3513977" cy="1211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𝐷𝑖𝑝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𝑄𝐸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𝑃𝑒𝑎𝑘</m:t>
                          </m:r>
                        </m:den>
                      </m:f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he-IL" sz="3600" dirty="0"/>
              </a:p>
            </p:txBody>
          </p:sp>
        </mc:Choice>
        <mc:Fallback xmlns="">
          <p:sp>
            <p:nvSpPr>
              <p:cNvPr id="6" name="תיבת טקסט 5">
                <a:extLst>
                  <a:ext uri="{FF2B5EF4-FFF2-40B4-BE49-F238E27FC236}">
                    <a16:creationId xmlns:a16="http://schemas.microsoft.com/office/drawing/2014/main" id="{262A5126-A57B-3D9A-3DC9-3E3204B763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689" y="383405"/>
                <a:ext cx="3513977" cy="1211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18A73784-4029-CF26-403B-07BD80560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106550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2E8F5-CFBD-C2D3-6E77-A3D15A7719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תמונה 14">
            <a:extLst>
              <a:ext uri="{FF2B5EF4-FFF2-40B4-BE49-F238E27FC236}">
                <a16:creationId xmlns:a16="http://schemas.microsoft.com/office/drawing/2014/main" id="{CE367012-082C-D3CA-92E7-381306D7B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/>
          <a:stretch/>
        </p:blipFill>
        <p:spPr>
          <a:xfrm>
            <a:off x="5887616" y="3079101"/>
            <a:ext cx="6304384" cy="3774222"/>
          </a:xfrm>
          <a:prstGeom prst="rect">
            <a:avLst/>
          </a:prstGeom>
        </p:spPr>
      </p:pic>
      <p:pic>
        <p:nvPicPr>
          <p:cNvPr id="4" name="תמונה 3">
            <a:extLst>
              <a:ext uri="{FF2B5EF4-FFF2-40B4-BE49-F238E27FC236}">
                <a16:creationId xmlns:a16="http://schemas.microsoft.com/office/drawing/2014/main" id="{676F36B1-ABF2-6224-554B-4B8E11A5A8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" t="7754" r="9277"/>
          <a:stretch/>
        </p:blipFill>
        <p:spPr>
          <a:xfrm>
            <a:off x="194017" y="3079102"/>
            <a:ext cx="5561044" cy="37742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כותרת 1">
                <a:extLst>
                  <a:ext uri="{FF2B5EF4-FFF2-40B4-BE49-F238E27FC236}">
                    <a16:creationId xmlns:a16="http://schemas.microsoft.com/office/drawing/2014/main" id="{03878FC2-0CF0-EE10-9F82-2DDF6A77EB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36941" y="2413393"/>
                <a:ext cx="5310303" cy="586356"/>
              </a:xfrm>
              <a:prstGeom prst="rect">
                <a:avLst/>
              </a:prstGeom>
            </p:spPr>
            <p:txBody>
              <a:bodyPr vert="horz" lIns="91440" tIns="45720" rIns="91440" bIns="45720" rtlCol="1" anchor="ctr">
                <a:noAutofit/>
              </a:bodyPr>
              <a:lstStyle>
                <a:lvl1pPr algn="r" defTabSz="914400" rtl="1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 rtl="0"/>
                <a:r>
                  <a:rPr lang="en-US" sz="3600" dirty="0"/>
                  <a:t>NO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sz="3600" dirty="0"/>
                  <a:t> cut</a:t>
                </a:r>
              </a:p>
            </p:txBody>
          </p:sp>
        </mc:Choice>
        <mc:Fallback xmlns="">
          <p:sp>
            <p:nvSpPr>
              <p:cNvPr id="8" name="כותרת 1">
                <a:extLst>
                  <a:ext uri="{FF2B5EF4-FFF2-40B4-BE49-F238E27FC236}">
                    <a16:creationId xmlns:a16="http://schemas.microsoft.com/office/drawing/2014/main" id="{03878FC2-0CF0-EE10-9F82-2DDF6A77EB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941" y="2413393"/>
                <a:ext cx="5310303" cy="586356"/>
              </a:xfrm>
              <a:prstGeom prst="rect">
                <a:avLst/>
              </a:prstGeom>
              <a:blipFill>
                <a:blip r:embed="rId4"/>
                <a:stretch>
                  <a:fillRect t="-29167" b="-3645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כותרת 1">
                <a:extLst>
                  <a:ext uri="{FF2B5EF4-FFF2-40B4-BE49-F238E27FC236}">
                    <a16:creationId xmlns:a16="http://schemas.microsoft.com/office/drawing/2014/main" id="{DDBE3631-0824-CAB6-6A73-226E70E1390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3770" y="2413392"/>
                <a:ext cx="5001537" cy="586357"/>
              </a:xfrm>
              <a:prstGeom prst="rect">
                <a:avLst/>
              </a:prstGeom>
            </p:spPr>
            <p:txBody>
              <a:bodyPr vert="horz" lIns="91440" tIns="45720" rIns="91440" bIns="45720" rtlCol="1" anchor="ctr">
                <a:noAutofit/>
              </a:bodyPr>
              <a:lstStyle>
                <a:lvl1pPr algn="r" defTabSz="914400" rtl="1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 rtl="0"/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sz="3600" dirty="0"/>
                  <a:t> &lt; 0.4 </a:t>
                </a:r>
              </a:p>
            </p:txBody>
          </p:sp>
        </mc:Choice>
        <mc:Fallback xmlns="">
          <p:sp>
            <p:nvSpPr>
              <p:cNvPr id="9" name="כותרת 1">
                <a:extLst>
                  <a:ext uri="{FF2B5EF4-FFF2-40B4-BE49-F238E27FC236}">
                    <a16:creationId xmlns:a16="http://schemas.microsoft.com/office/drawing/2014/main" id="{DDBE3631-0824-CAB6-6A73-226E70E139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70" y="2413392"/>
                <a:ext cx="5001537" cy="586357"/>
              </a:xfrm>
              <a:prstGeom prst="rect">
                <a:avLst/>
              </a:prstGeom>
              <a:blipFill>
                <a:blip r:embed="rId5"/>
                <a:stretch>
                  <a:fillRect t="-29167" b="-3645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כותרת 1">
            <a:extLst>
              <a:ext uri="{FF2B5EF4-FFF2-40B4-BE49-F238E27FC236}">
                <a16:creationId xmlns:a16="http://schemas.microsoft.com/office/drawing/2014/main" id="{A78B89F7-4BFC-FEAD-4C0A-CE553BB36E3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0515600" cy="9144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Results - GENIE </a:t>
            </a:r>
            <a:r>
              <a:rPr lang="en-US" b="1" dirty="0">
                <a:solidFill>
                  <a:schemeClr val="accent2"/>
                </a:solidFill>
              </a:rPr>
              <a:t>RFG</a:t>
            </a:r>
            <a:r>
              <a:rPr lang="en-US" dirty="0"/>
              <a:t> - Fitted trends </a:t>
            </a:r>
            <a:r>
              <a:rPr lang="en-US" u="sng" dirty="0"/>
              <a:t>are flat</a:t>
            </a:r>
            <a:r>
              <a:rPr lang="en-US" dirty="0"/>
              <a:t>!</a:t>
            </a:r>
            <a:endParaRPr lang="he-IL" dirty="0"/>
          </a:p>
        </p:txBody>
      </p:sp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D7CECCE9-8EB1-69E1-B7B9-2A4F497155EF}"/>
              </a:ext>
            </a:extLst>
          </p:cNvPr>
          <p:cNvCxnSpPr>
            <a:cxnSpLocks/>
          </p:cNvCxnSpPr>
          <p:nvPr/>
        </p:nvCxnSpPr>
        <p:spPr>
          <a:xfrm>
            <a:off x="865492" y="6232849"/>
            <a:ext cx="362253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מחבר ישר 5">
            <a:extLst>
              <a:ext uri="{FF2B5EF4-FFF2-40B4-BE49-F238E27FC236}">
                <a16:creationId xmlns:a16="http://schemas.microsoft.com/office/drawing/2014/main" id="{4561657F-1581-612A-4CFD-AAB5E42663CE}"/>
              </a:ext>
            </a:extLst>
          </p:cNvPr>
          <p:cNvCxnSpPr>
            <a:cxnSpLocks/>
          </p:cNvCxnSpPr>
          <p:nvPr/>
        </p:nvCxnSpPr>
        <p:spPr>
          <a:xfrm>
            <a:off x="6876661" y="6251509"/>
            <a:ext cx="1119674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מציין מיקום תוכן 4">
            <a:extLst>
              <a:ext uri="{FF2B5EF4-FFF2-40B4-BE49-F238E27FC236}">
                <a16:creationId xmlns:a16="http://schemas.microsoft.com/office/drawing/2014/main" id="{935E16CC-6352-D312-7F1C-D67D72DE37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238"/>
          <a:stretch/>
        </p:blipFill>
        <p:spPr>
          <a:xfrm>
            <a:off x="-2258" y="2761864"/>
            <a:ext cx="174129" cy="4096136"/>
          </a:xfrm>
          <a:prstGeom prst="rect">
            <a:avLst/>
          </a:prstGeom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974A2C5F-A118-8847-002A-53B00B41D810}"/>
              </a:ext>
            </a:extLst>
          </p:cNvPr>
          <p:cNvSpPr txBox="1"/>
          <p:nvPr/>
        </p:nvSpPr>
        <p:spPr>
          <a:xfrm>
            <a:off x="-2258" y="1145635"/>
            <a:ext cx="773733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/>
              <a:t>Indicating that GENIE </a:t>
            </a:r>
            <a:r>
              <a:rPr lang="en-US" sz="2800" dirty="0">
                <a:solidFill>
                  <a:schemeClr val="accent2"/>
                </a:solidFill>
              </a:rPr>
              <a:t>RFG</a:t>
            </a:r>
            <a:r>
              <a:rPr lang="en-US" sz="2800" dirty="0"/>
              <a:t> does not require tuning!</a:t>
            </a:r>
            <a:endParaRPr lang="he-IL" sz="2800" dirty="0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E6D1240A-843E-749E-624C-F08F10684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350122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65A88-689C-54FC-9D94-95295FF7E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FDE837F-6180-9E44-314A-4F7819375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11383347" cy="933082"/>
          </a:xfrm>
        </p:spPr>
        <p:txBody>
          <a:bodyPr/>
          <a:lstStyle/>
          <a:p>
            <a:pPr algn="l" rtl="0"/>
            <a:r>
              <a:rPr lang="en-US" dirty="0"/>
              <a:t>Results - GENIE </a:t>
            </a:r>
            <a:r>
              <a:rPr lang="en-US" b="1" dirty="0">
                <a:solidFill>
                  <a:schemeClr val="accent1"/>
                </a:solidFill>
              </a:rPr>
              <a:t>LFG</a:t>
            </a:r>
            <a:r>
              <a:rPr lang="en-US" dirty="0"/>
              <a:t> - Fitted trends are </a:t>
            </a:r>
            <a:r>
              <a:rPr lang="en-US" b="1" u="sng" dirty="0"/>
              <a:t>NOT</a:t>
            </a:r>
            <a:r>
              <a:rPr lang="en-US" dirty="0"/>
              <a:t> flat!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6CECEC30-0310-CCF0-899E-2E668054E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0" r="9251"/>
          <a:stretch/>
        </p:blipFill>
        <p:spPr>
          <a:xfrm>
            <a:off x="-1" y="3004456"/>
            <a:ext cx="5766319" cy="3853543"/>
          </a:xfrm>
          <a:prstGeom prst="rect">
            <a:avLst/>
          </a:prstGeom>
        </p:spPr>
      </p:pic>
      <p:cxnSp>
        <p:nvCxnSpPr>
          <p:cNvPr id="3" name="מחבר ישר 2">
            <a:extLst>
              <a:ext uri="{FF2B5EF4-FFF2-40B4-BE49-F238E27FC236}">
                <a16:creationId xmlns:a16="http://schemas.microsoft.com/office/drawing/2014/main" id="{A874087F-A158-B1DC-A245-28A87F726AA3}"/>
              </a:ext>
            </a:extLst>
          </p:cNvPr>
          <p:cNvCxnSpPr>
            <a:cxnSpLocks/>
          </p:cNvCxnSpPr>
          <p:nvPr/>
        </p:nvCxnSpPr>
        <p:spPr>
          <a:xfrm>
            <a:off x="942393" y="6251509"/>
            <a:ext cx="461865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תמונה 14">
            <a:extLst>
              <a:ext uri="{FF2B5EF4-FFF2-40B4-BE49-F238E27FC236}">
                <a16:creationId xmlns:a16="http://schemas.microsoft.com/office/drawing/2014/main" id="{050E7BBF-6524-0242-B67A-CE164FFD7E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4"/>
          <a:stretch/>
        </p:blipFill>
        <p:spPr>
          <a:xfrm>
            <a:off x="5837851" y="3004456"/>
            <a:ext cx="6354149" cy="3862863"/>
          </a:xfrm>
          <a:prstGeom prst="rect">
            <a:avLst/>
          </a:prstGeom>
        </p:spPr>
      </p:pic>
      <p:cxnSp>
        <p:nvCxnSpPr>
          <p:cNvPr id="4" name="מחבר ישר 3">
            <a:extLst>
              <a:ext uri="{FF2B5EF4-FFF2-40B4-BE49-F238E27FC236}">
                <a16:creationId xmlns:a16="http://schemas.microsoft.com/office/drawing/2014/main" id="{C495E9AE-5AC2-6E3B-A50E-807D7DCD30A4}"/>
              </a:ext>
            </a:extLst>
          </p:cNvPr>
          <p:cNvCxnSpPr>
            <a:cxnSpLocks/>
          </p:cNvCxnSpPr>
          <p:nvPr/>
        </p:nvCxnSpPr>
        <p:spPr>
          <a:xfrm>
            <a:off x="6848668" y="6251509"/>
            <a:ext cx="1129005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אליפסה 4">
            <a:extLst>
              <a:ext uri="{FF2B5EF4-FFF2-40B4-BE49-F238E27FC236}">
                <a16:creationId xmlns:a16="http://schemas.microsoft.com/office/drawing/2014/main" id="{0AB3028A-399E-A944-93EE-EFB3025389CF}"/>
              </a:ext>
            </a:extLst>
          </p:cNvPr>
          <p:cNvSpPr/>
          <p:nvPr/>
        </p:nvSpPr>
        <p:spPr>
          <a:xfrm rot="20283777">
            <a:off x="824721" y="4616938"/>
            <a:ext cx="2369976" cy="13944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E95DA48E-74A7-C6E6-5A22-E79DEA1B9BB0}"/>
              </a:ext>
            </a:extLst>
          </p:cNvPr>
          <p:cNvSpPr txBox="1"/>
          <p:nvPr/>
        </p:nvSpPr>
        <p:spPr>
          <a:xfrm>
            <a:off x="1194317" y="5664849"/>
            <a:ext cx="111967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/>
              <a:t>Outliers?</a:t>
            </a:r>
            <a:endParaRPr lang="he-IL" b="1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4CF7293A-7B03-45ED-36D0-3581F92A9B00}"/>
              </a:ext>
            </a:extLst>
          </p:cNvPr>
          <p:cNvSpPr txBox="1"/>
          <p:nvPr/>
        </p:nvSpPr>
        <p:spPr>
          <a:xfrm rot="20754290">
            <a:off x="10211496" y="4507357"/>
            <a:ext cx="13809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/>
              <a:t>Clear trend!</a:t>
            </a:r>
            <a:endParaRPr lang="he-IL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כותרת 1">
                <a:extLst>
                  <a:ext uri="{FF2B5EF4-FFF2-40B4-BE49-F238E27FC236}">
                    <a16:creationId xmlns:a16="http://schemas.microsoft.com/office/drawing/2014/main" id="{80DB97D4-D70E-2199-24C4-C1DF35D7DB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56308" y="1474255"/>
                <a:ext cx="5060302" cy="1787100"/>
              </a:xfrm>
              <a:prstGeom prst="rect">
                <a:avLst/>
              </a:prstGeom>
            </p:spPr>
            <p:txBody>
              <a:bodyPr vert="horz" lIns="91440" tIns="45720" rIns="91440" bIns="45720" rtlCol="1" anchor="ctr">
                <a:normAutofit/>
              </a:bodyPr>
              <a:lstStyle>
                <a:lvl1pPr algn="r" defTabSz="914400" rtl="1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 rtl="0"/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sz="3600" dirty="0"/>
                  <a:t> &lt; 0.8 </a:t>
                </a:r>
              </a:p>
              <a:p>
                <a:pPr algn="l" rtl="0"/>
                <a:endParaRPr lang="en-US" sz="1800" dirty="0"/>
              </a:p>
              <a:p>
                <a:pPr algn="l" rtl="0"/>
                <a:r>
                  <a:rPr lang="en-US" sz="3600" dirty="0"/>
                  <a:t>Trend: </a:t>
                </a:r>
                <a:r>
                  <a:rPr lang="en-US" sz="3600" dirty="0">
                    <a:highlight>
                      <a:srgbClr val="FFFF00"/>
                    </a:highlight>
                  </a:rPr>
                  <a:t>0.0364</a:t>
                </a:r>
                <a:r>
                  <a:rPr lang="en-US" sz="3600" dirty="0"/>
                  <a:t>±0.0048</a:t>
                </a:r>
                <a:endParaRPr lang="he-IL" sz="3600" dirty="0"/>
              </a:p>
            </p:txBody>
          </p:sp>
        </mc:Choice>
        <mc:Fallback xmlns="">
          <p:sp>
            <p:nvSpPr>
              <p:cNvPr id="9" name="כותרת 1">
                <a:extLst>
                  <a:ext uri="{FF2B5EF4-FFF2-40B4-BE49-F238E27FC236}">
                    <a16:creationId xmlns:a16="http://schemas.microsoft.com/office/drawing/2014/main" id="{80DB97D4-D70E-2199-24C4-C1DF35D7DB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6308" y="1474255"/>
                <a:ext cx="5060302" cy="1787100"/>
              </a:xfrm>
              <a:prstGeom prst="rect">
                <a:avLst/>
              </a:prstGeom>
              <a:blipFill>
                <a:blip r:embed="rId4"/>
                <a:stretch>
                  <a:fillRect l="-3735" b="-785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כותרת 1">
                <a:extLst>
                  <a:ext uri="{FF2B5EF4-FFF2-40B4-BE49-F238E27FC236}">
                    <a16:creationId xmlns:a16="http://schemas.microsoft.com/office/drawing/2014/main" id="{9ED3384A-1AF6-6A1C-5D69-05E184AF7C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0039" y="1478619"/>
                <a:ext cx="5060302" cy="1787100"/>
              </a:xfrm>
              <a:prstGeom prst="rect">
                <a:avLst/>
              </a:prstGeom>
            </p:spPr>
            <p:txBody>
              <a:bodyPr vert="horz" lIns="91440" tIns="45720" rIns="91440" bIns="45720" rtlCol="1" anchor="ctr">
                <a:normAutofit/>
              </a:bodyPr>
              <a:lstStyle>
                <a:lvl1pPr algn="r" defTabSz="914400" rtl="1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 rtl="0"/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sz="3600" dirty="0"/>
                  <a:t> &lt; 0.2 </a:t>
                </a:r>
              </a:p>
              <a:p>
                <a:pPr algn="l" rtl="0"/>
                <a:endParaRPr lang="en-US" sz="1800" dirty="0"/>
              </a:p>
              <a:p>
                <a:pPr algn="l" rtl="0"/>
                <a:r>
                  <a:rPr lang="en-US" sz="3600" dirty="0"/>
                  <a:t>Trend: </a:t>
                </a:r>
                <a:r>
                  <a:rPr lang="en-US" sz="3600" dirty="0">
                    <a:highlight>
                      <a:srgbClr val="FFFF00"/>
                    </a:highlight>
                  </a:rPr>
                  <a:t>0.167</a:t>
                </a:r>
                <a:r>
                  <a:rPr lang="en-US" sz="3600" dirty="0"/>
                  <a:t>±0.042</a:t>
                </a:r>
                <a:endParaRPr lang="he-IL" sz="3600" dirty="0"/>
              </a:p>
            </p:txBody>
          </p:sp>
        </mc:Choice>
        <mc:Fallback xmlns="">
          <p:sp>
            <p:nvSpPr>
              <p:cNvPr id="10" name="כותרת 1">
                <a:extLst>
                  <a:ext uri="{FF2B5EF4-FFF2-40B4-BE49-F238E27FC236}">
                    <a16:creationId xmlns:a16="http://schemas.microsoft.com/office/drawing/2014/main" id="{9ED3384A-1AF6-6A1C-5D69-05E184AF7C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39" y="1478619"/>
                <a:ext cx="5060302" cy="1787100"/>
              </a:xfrm>
              <a:prstGeom prst="rect">
                <a:avLst/>
              </a:prstGeom>
              <a:blipFill>
                <a:blip r:embed="rId5"/>
                <a:stretch>
                  <a:fillRect l="-3735" b="-785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D290E54E-9482-4570-6748-64FCA6721CB2}"/>
              </a:ext>
            </a:extLst>
          </p:cNvPr>
          <p:cNvSpPr txBox="1"/>
          <p:nvPr/>
        </p:nvSpPr>
        <p:spPr>
          <a:xfrm>
            <a:off x="-2258" y="931030"/>
            <a:ext cx="773733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/>
              <a:t>Right plot can be used to tune the </a:t>
            </a:r>
            <a:r>
              <a:rPr lang="en-US" sz="2800" dirty="0">
                <a:solidFill>
                  <a:schemeClr val="accent1"/>
                </a:solidFill>
              </a:rPr>
              <a:t>LFG</a:t>
            </a:r>
            <a:r>
              <a:rPr lang="en-US" sz="2800" dirty="0"/>
              <a:t> model!</a:t>
            </a:r>
            <a:endParaRPr lang="he-IL" sz="2800" dirty="0"/>
          </a:p>
        </p:txBody>
      </p:sp>
      <p:sp>
        <p:nvSpPr>
          <p:cNvPr id="12" name="מציין מיקום של מספר שקופית 11">
            <a:extLst>
              <a:ext uri="{FF2B5EF4-FFF2-40B4-BE49-F238E27FC236}">
                <a16:creationId xmlns:a16="http://schemas.microsoft.com/office/drawing/2014/main" id="{7AC92DEE-100F-2263-AB02-8F6BE7DE3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133918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89FA9D7-B96F-0DE0-260F-A92CE55BC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821094"/>
          </a:xfrm>
        </p:spPr>
        <p:txBody>
          <a:bodyPr/>
          <a:lstStyle/>
          <a:p>
            <a:pPr algn="l" rtl="0"/>
            <a:r>
              <a:rPr lang="en-US" sz="4400" dirty="0"/>
              <a:t>1) </a:t>
            </a:r>
            <a:r>
              <a:rPr lang="en-US" sz="4400" u="sng" dirty="0"/>
              <a:t>A tuning study:</a:t>
            </a:r>
            <a:r>
              <a:rPr lang="en-US" sz="4400" dirty="0"/>
              <a:t> Results summary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4CDBF6C-B43E-2B1B-D83F-8507539B0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21094"/>
            <a:ext cx="11607282" cy="6036905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/>
              <a:t>No need for correction in GENIE </a:t>
            </a:r>
            <a:r>
              <a:rPr lang="en-US" b="1" dirty="0">
                <a:solidFill>
                  <a:schemeClr val="accent2"/>
                </a:solidFill>
              </a:rPr>
              <a:t>RFG</a:t>
            </a:r>
            <a:r>
              <a:rPr lang="en-US" dirty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A 3D momentum transfer correction could be made for the </a:t>
            </a:r>
            <a:br>
              <a:rPr lang="en-US" dirty="0"/>
            </a:b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nucleon binding energy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in the GENIE </a:t>
            </a:r>
            <a:r>
              <a:rPr lang="en-US" b="1" dirty="0">
                <a:solidFill>
                  <a:schemeClr val="accent1"/>
                </a:solidFill>
              </a:rPr>
              <a:t>LFG</a:t>
            </a:r>
            <a:r>
              <a:rPr lang="en-US" dirty="0"/>
              <a:t> model, based on the presented fit.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These results are empirical, thus MEC &amp; RES dependent.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/>
              <a:t>Observed </a:t>
            </a:r>
            <a:r>
              <a:rPr lang="en-US" u="sng" dirty="0"/>
              <a:t>shape differences</a:t>
            </a:r>
            <a:r>
              <a:rPr lang="en-US" dirty="0"/>
              <a:t> between data and simulation:</a:t>
            </a:r>
          </a:p>
          <a:p>
            <a:pPr algn="l" rtl="0"/>
            <a:r>
              <a:rPr lang="en-US" dirty="0"/>
              <a:t>Dip to QE peak ratio</a:t>
            </a:r>
          </a:p>
          <a:p>
            <a:pPr algn="l" rtl="0"/>
            <a:r>
              <a:rPr lang="en-US" dirty="0"/>
              <a:t>QE peak width </a:t>
            </a:r>
            <a:r>
              <a:rPr lang="en-US" sz="2000" dirty="0"/>
              <a:t>(</a:t>
            </a:r>
            <a:r>
              <a:rPr lang="en-US" sz="2000" dirty="0">
                <a:hlinkClick r:id="rId2" action="ppaction://hlinksldjump"/>
              </a:rPr>
              <a:t>backup</a:t>
            </a:r>
            <a:r>
              <a:rPr lang="en-US" sz="2000" dirty="0"/>
              <a:t>)</a:t>
            </a:r>
            <a:endParaRPr lang="en-US" dirty="0"/>
          </a:p>
          <a:p>
            <a:pPr lvl="1" algn="l" rtl="0"/>
            <a:r>
              <a:rPr lang="en-US" dirty="0"/>
              <a:t>GENIE </a:t>
            </a:r>
            <a:r>
              <a:rPr lang="en-US" b="1" dirty="0">
                <a:solidFill>
                  <a:schemeClr val="accent2"/>
                </a:solidFill>
              </a:rPr>
              <a:t>RFG</a:t>
            </a:r>
            <a:r>
              <a:rPr lang="en-US" dirty="0"/>
              <a:t>-&gt; too wide</a:t>
            </a:r>
          </a:p>
          <a:p>
            <a:pPr lvl="1" algn="l" rtl="0"/>
            <a:r>
              <a:rPr lang="en-US" dirty="0"/>
              <a:t>GENIE </a:t>
            </a:r>
            <a:r>
              <a:rPr lang="en-US" b="1" dirty="0">
                <a:solidFill>
                  <a:schemeClr val="accent1"/>
                </a:solidFill>
              </a:rPr>
              <a:t>LFG</a:t>
            </a:r>
            <a:r>
              <a:rPr lang="en-US" dirty="0"/>
              <a:t>-&gt; too narrow.</a:t>
            </a:r>
          </a:p>
          <a:p>
            <a:pPr marL="0" indent="0" algn="l" rtl="0">
              <a:buNone/>
            </a:pPr>
            <a:r>
              <a:rPr lang="en-US" dirty="0"/>
              <a:t>Are inputs for future tuning efforts!</a:t>
            </a:r>
          </a:p>
        </p:txBody>
      </p:sp>
      <p:cxnSp>
        <p:nvCxnSpPr>
          <p:cNvPr id="5" name="מחבר ישר 4">
            <a:extLst>
              <a:ext uri="{FF2B5EF4-FFF2-40B4-BE49-F238E27FC236}">
                <a16:creationId xmlns:a16="http://schemas.microsoft.com/office/drawing/2014/main" id="{DFC0CCA8-9C6A-8EF3-C27E-AD18E8F41DAB}"/>
              </a:ext>
            </a:extLst>
          </p:cNvPr>
          <p:cNvCxnSpPr/>
          <p:nvPr/>
        </p:nvCxnSpPr>
        <p:spPr>
          <a:xfrm>
            <a:off x="0" y="3695700"/>
            <a:ext cx="376237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6DB8497D-EB01-41D8-C2E7-9B464A34C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29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49320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25BB3F5-B940-230D-0A61-6DCB038B2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Goal for today`s discussion: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1DCFA71-DC7D-7D4E-BCA3-6D2C14228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dirty="0"/>
              <a:t>Checking what is needed to be done in order to finalize the inclusive cross sections, </a:t>
            </a:r>
            <a:br>
              <a:rPr lang="en-US" sz="3600" dirty="0"/>
            </a:br>
            <a:r>
              <a:rPr lang="en-US" sz="3600" dirty="0"/>
              <a:t>and have them ready for publication.</a:t>
            </a:r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AD0D8B56-D6E4-B5B5-5F98-87B5B9E6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073208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תמונה 12">
            <a:extLst>
              <a:ext uri="{FF2B5EF4-FFF2-40B4-BE49-F238E27FC236}">
                <a16:creationId xmlns:a16="http://schemas.microsoft.com/office/drawing/2014/main" id="{41271549-846A-4D78-34F6-655D99E0B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" y="2404020"/>
            <a:ext cx="6697121" cy="4351338"/>
          </a:xfrm>
          <a:prstGeom prst="rect">
            <a:avLst/>
          </a:prstGeom>
        </p:spPr>
      </p:pic>
      <p:sp>
        <p:nvSpPr>
          <p:cNvPr id="4" name="כותרת 1">
            <a:extLst>
              <a:ext uri="{FF2B5EF4-FFF2-40B4-BE49-F238E27FC236}">
                <a16:creationId xmlns:a16="http://schemas.microsoft.com/office/drawing/2014/main" id="{9DC36B27-6B6E-608A-2F62-2C96C73CC73C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1803224" cy="85306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CLAS12 data and GENIE </a:t>
            </a:r>
            <a:r>
              <a:rPr lang="en-US" b="1" dirty="0">
                <a:solidFill>
                  <a:schemeClr val="accent2"/>
                </a:solidFill>
              </a:rPr>
              <a:t>RFG</a:t>
            </a:r>
            <a:r>
              <a:rPr lang="en-US" b="1" dirty="0">
                <a:solidFill>
                  <a:srgbClr val="0070C0"/>
                </a:solidFill>
              </a:rPr>
              <a:t> – Return to part 1:</a:t>
            </a:r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2FA49EE3-3CC6-CFCA-6980-3BCD561AA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" t="7151" r="9149" b="6219"/>
          <a:stretch/>
        </p:blipFill>
        <p:spPr>
          <a:xfrm>
            <a:off x="6503436" y="2724535"/>
            <a:ext cx="5688563" cy="3769567"/>
          </a:xfrm>
          <a:prstGeom prst="rect">
            <a:avLst/>
          </a:prstGeom>
        </p:spPr>
      </p:pic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599247E7-A114-72C6-F591-9D68F87A0A7A}"/>
              </a:ext>
            </a:extLst>
          </p:cNvPr>
          <p:cNvSpPr txBox="1"/>
          <p:nvPr/>
        </p:nvSpPr>
        <p:spPr>
          <a:xfrm>
            <a:off x="0" y="695048"/>
            <a:ext cx="1055292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/>
              <a:t>We have now new inclusive </a:t>
            </a:r>
            <a:r>
              <a:rPr lang="en-US" sz="2800" b="1" u="sng" dirty="0"/>
              <a:t>12C</a:t>
            </a:r>
            <a:r>
              <a:rPr lang="en-US" sz="2800" dirty="0"/>
              <a:t> distributions at 2 GeV!</a:t>
            </a:r>
          </a:p>
        </p:txBody>
      </p:sp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1F5BBBEE-65B6-9591-98B8-173242A3A47C}"/>
              </a:ext>
            </a:extLst>
          </p:cNvPr>
          <p:cNvSpPr txBox="1"/>
          <p:nvPr/>
        </p:nvSpPr>
        <p:spPr>
          <a:xfrm>
            <a:off x="10072534" y="5840919"/>
            <a:ext cx="18039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*Black line is y=x</a:t>
            </a:r>
            <a:endParaRPr lang="he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תיבת טקסט 2">
                <a:extLst>
                  <a:ext uri="{FF2B5EF4-FFF2-40B4-BE49-F238E27FC236}">
                    <a16:creationId xmlns:a16="http://schemas.microsoft.com/office/drawing/2014/main" id="{E44F6F6F-9B7E-B9EA-1EB2-8C68C368B25B}"/>
                  </a:ext>
                </a:extLst>
              </p:cNvPr>
              <p:cNvSpPr txBox="1"/>
              <p:nvPr/>
            </p:nvSpPr>
            <p:spPr>
              <a:xfrm>
                <a:off x="6900774" y="2226995"/>
                <a:ext cx="5022333" cy="5232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dirty="0"/>
                  <a:t> in </a:t>
                </a:r>
                <a:r>
                  <a:rPr lang="en-US" sz="2800" u="sng" dirty="0">
                    <a:solidFill>
                      <a:schemeClr val="accent2"/>
                    </a:solidFill>
                  </a:rPr>
                  <a:t>RFG</a:t>
                </a:r>
                <a:r>
                  <a:rPr lang="en-US" dirty="0">
                    <a:solidFill>
                      <a:schemeClr val="accent2"/>
                    </a:solidFill>
                  </a:rPr>
                  <a:t> </a:t>
                </a:r>
                <a:r>
                  <a:rPr lang="en-US" dirty="0"/>
                  <a:t>Simulation and Data</a:t>
                </a:r>
                <a:endParaRPr lang="he-IL" dirty="0"/>
              </a:p>
            </p:txBody>
          </p:sp>
        </mc:Choice>
        <mc:Fallback xmlns="">
          <p:sp>
            <p:nvSpPr>
              <p:cNvPr id="3" name="תיבת טקסט 2">
                <a:extLst>
                  <a:ext uri="{FF2B5EF4-FFF2-40B4-BE49-F238E27FC236}">
                    <a16:creationId xmlns:a16="http://schemas.microsoft.com/office/drawing/2014/main" id="{E44F6F6F-9B7E-B9EA-1EB2-8C68C368B2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774" y="2226995"/>
                <a:ext cx="5022333" cy="523220"/>
              </a:xfrm>
              <a:prstGeom prst="rect">
                <a:avLst/>
              </a:prstGeom>
              <a:blipFill>
                <a:blip r:embed="rId4"/>
                <a:stretch>
                  <a:fillRect t="-17442" b="-2558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F7ACBB6B-D091-92BE-54B0-E77C3CE71A7C}"/>
              </a:ext>
            </a:extLst>
          </p:cNvPr>
          <p:cNvSpPr txBox="1"/>
          <p:nvPr/>
        </p:nvSpPr>
        <p:spPr>
          <a:xfrm>
            <a:off x="6503436" y="1338411"/>
            <a:ext cx="5206483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sz="2800" dirty="0"/>
              <a:t>Consistent with the result seen for historical data distributions.</a:t>
            </a:r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2154E6C5-55E3-C7F8-98F4-6D558A04C2B5}"/>
              </a:ext>
            </a:extLst>
          </p:cNvPr>
          <p:cNvSpPr txBox="1"/>
          <p:nvPr/>
        </p:nvSpPr>
        <p:spPr>
          <a:xfrm>
            <a:off x="0" y="1342970"/>
            <a:ext cx="6272581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/>
              <a:t>QE peaks compered:</a:t>
            </a: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sz="2800" dirty="0"/>
              <a:t>No clear indication for a need to tune.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תיבת טקסט 19">
                <a:extLst>
                  <a:ext uri="{FF2B5EF4-FFF2-40B4-BE49-F238E27FC236}">
                    <a16:creationId xmlns:a16="http://schemas.microsoft.com/office/drawing/2014/main" id="{1A2EA346-A66D-6E97-AE67-909FF63D12C8}"/>
                  </a:ext>
                </a:extLst>
              </p:cNvPr>
              <p:cNvSpPr txBox="1"/>
              <p:nvPr/>
            </p:nvSpPr>
            <p:spPr>
              <a:xfrm>
                <a:off x="8826761" y="6379481"/>
                <a:ext cx="1959428" cy="47602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sz="1600" dirty="0"/>
                  <a:t> in Data [1]</a:t>
                </a:r>
                <a:endParaRPr lang="he-IL" sz="1600" dirty="0"/>
              </a:p>
            </p:txBody>
          </p:sp>
        </mc:Choice>
        <mc:Fallback xmlns="">
          <p:sp>
            <p:nvSpPr>
              <p:cNvPr id="20" name="תיבת טקסט 19">
                <a:extLst>
                  <a:ext uri="{FF2B5EF4-FFF2-40B4-BE49-F238E27FC236}">
                    <a16:creationId xmlns:a16="http://schemas.microsoft.com/office/drawing/2014/main" id="{1A2EA346-A66D-6E97-AE67-909FF63D1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761" y="6379481"/>
                <a:ext cx="1959428" cy="476028"/>
              </a:xfrm>
              <a:prstGeom prst="rect">
                <a:avLst/>
              </a:prstGeom>
              <a:blipFill>
                <a:blip r:embed="rId5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תיבת טקסט 20">
                <a:extLst>
                  <a:ext uri="{FF2B5EF4-FFF2-40B4-BE49-F238E27FC236}">
                    <a16:creationId xmlns:a16="http://schemas.microsoft.com/office/drawing/2014/main" id="{63AF0D16-8919-3A94-67EB-B9F875CE13A6}"/>
                  </a:ext>
                </a:extLst>
              </p:cNvPr>
              <p:cNvSpPr txBox="1"/>
              <p:nvPr/>
            </p:nvSpPr>
            <p:spPr>
              <a:xfrm rot="16200000">
                <a:off x="5015506" y="3892741"/>
                <a:ext cx="2588792" cy="52386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dirty="0"/>
                  <a:t> in </a:t>
                </a:r>
                <a:r>
                  <a:rPr lang="en-US" dirty="0">
                    <a:solidFill>
                      <a:schemeClr val="accent2"/>
                    </a:solidFill>
                  </a:rPr>
                  <a:t>Simulation</a:t>
                </a:r>
                <a:r>
                  <a:rPr lang="en-US" dirty="0"/>
                  <a:t> [1]</a:t>
                </a:r>
                <a:endParaRPr lang="he-IL" dirty="0"/>
              </a:p>
            </p:txBody>
          </p:sp>
        </mc:Choice>
        <mc:Fallback xmlns="">
          <p:sp>
            <p:nvSpPr>
              <p:cNvPr id="21" name="תיבת טקסט 20">
                <a:extLst>
                  <a:ext uri="{FF2B5EF4-FFF2-40B4-BE49-F238E27FC236}">
                    <a16:creationId xmlns:a16="http://schemas.microsoft.com/office/drawing/2014/main" id="{63AF0D16-8919-3A94-67EB-B9F875CE13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015506" y="3892741"/>
                <a:ext cx="2588792" cy="523861"/>
              </a:xfrm>
              <a:prstGeom prst="rect">
                <a:avLst/>
              </a:prstGeom>
              <a:blipFill>
                <a:blip r:embed="rId6"/>
                <a:stretch>
                  <a:fillRect r="-465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4D1F059C-0071-23AE-1431-20FA715AA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28226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05122-1941-353A-65B9-CEBDFC0975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תמונה 8">
            <a:extLst>
              <a:ext uri="{FF2B5EF4-FFF2-40B4-BE49-F238E27FC236}">
                <a16:creationId xmlns:a16="http://schemas.microsoft.com/office/drawing/2014/main" id="{C8CA908B-930A-3CBB-F00B-1584C368BD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7945"/>
            <a:ext cx="6690050" cy="4346744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7857B6F2-BC68-5338-2C76-05B2B9EEE1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" t="6839" r="9158" b="6135"/>
          <a:stretch/>
        </p:blipFill>
        <p:spPr>
          <a:xfrm>
            <a:off x="6447453" y="2715205"/>
            <a:ext cx="5744547" cy="3782786"/>
          </a:xfrm>
          <a:prstGeom prst="rect">
            <a:avLst/>
          </a:prstGeom>
        </p:spPr>
      </p:pic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8C66ADDC-5F7D-C283-9AB8-262AA5AE0EA9}"/>
              </a:ext>
            </a:extLst>
          </p:cNvPr>
          <p:cNvSpPr txBox="1"/>
          <p:nvPr/>
        </p:nvSpPr>
        <p:spPr>
          <a:xfrm>
            <a:off x="699795" y="1226291"/>
            <a:ext cx="1052493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sz="2800" dirty="0"/>
              <a:t>Similar to 12C, No clear indication for a need to tune.</a:t>
            </a: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sz="2800" dirty="0"/>
              <a:t>Some uncertainties are too large to make a determination.</a:t>
            </a:r>
          </a:p>
        </p:txBody>
      </p:sp>
      <p:sp>
        <p:nvSpPr>
          <p:cNvPr id="3" name="כותרת 1">
            <a:extLst>
              <a:ext uri="{FF2B5EF4-FFF2-40B4-BE49-F238E27FC236}">
                <a16:creationId xmlns:a16="http://schemas.microsoft.com/office/drawing/2014/main" id="{E6727A29-D582-B9EF-5DD2-EF11B55F59F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1803224" cy="85306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CLAS12 data and GENIE </a:t>
            </a:r>
            <a:r>
              <a:rPr lang="en-US" b="1" dirty="0">
                <a:solidFill>
                  <a:schemeClr val="accent2"/>
                </a:solidFill>
              </a:rPr>
              <a:t>RFG</a:t>
            </a:r>
            <a:r>
              <a:rPr lang="en-US" b="1" dirty="0">
                <a:solidFill>
                  <a:srgbClr val="0070C0"/>
                </a:solidFill>
              </a:rPr>
              <a:t> – Return to part 1:</a:t>
            </a:r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F6D0DC84-337E-8EA6-0D1D-44867A28EDAC}"/>
              </a:ext>
            </a:extLst>
          </p:cNvPr>
          <p:cNvSpPr txBox="1"/>
          <p:nvPr/>
        </p:nvSpPr>
        <p:spPr>
          <a:xfrm>
            <a:off x="10072534" y="5747609"/>
            <a:ext cx="18039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*Black line is y=x</a:t>
            </a:r>
            <a:endParaRPr lang="he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תיבת טקסט 9">
                <a:extLst>
                  <a:ext uri="{FF2B5EF4-FFF2-40B4-BE49-F238E27FC236}">
                    <a16:creationId xmlns:a16="http://schemas.microsoft.com/office/drawing/2014/main" id="{9F8A311C-04BC-2089-2714-C4968957D304}"/>
                  </a:ext>
                </a:extLst>
              </p:cNvPr>
              <p:cNvSpPr txBox="1"/>
              <p:nvPr/>
            </p:nvSpPr>
            <p:spPr>
              <a:xfrm>
                <a:off x="8826761" y="6379481"/>
                <a:ext cx="1959428" cy="47602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sz="1600" dirty="0"/>
                  <a:t> in Data [1]</a:t>
                </a:r>
                <a:endParaRPr lang="he-IL" sz="1600" dirty="0"/>
              </a:p>
            </p:txBody>
          </p:sp>
        </mc:Choice>
        <mc:Fallback xmlns="">
          <p:sp>
            <p:nvSpPr>
              <p:cNvPr id="10" name="תיבת טקסט 9">
                <a:extLst>
                  <a:ext uri="{FF2B5EF4-FFF2-40B4-BE49-F238E27FC236}">
                    <a16:creationId xmlns:a16="http://schemas.microsoft.com/office/drawing/2014/main" id="{9F8A311C-04BC-2089-2714-C4968957D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761" y="6379481"/>
                <a:ext cx="1959428" cy="476028"/>
              </a:xfrm>
              <a:prstGeom prst="rect">
                <a:avLst/>
              </a:prstGeom>
              <a:blipFill>
                <a:blip r:embed="rId4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2B306E37-6717-ADC0-431C-4A2AA8C755FA}"/>
              </a:ext>
            </a:extLst>
          </p:cNvPr>
          <p:cNvSpPr txBox="1"/>
          <p:nvPr/>
        </p:nvSpPr>
        <p:spPr>
          <a:xfrm>
            <a:off x="0" y="695048"/>
            <a:ext cx="1055292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/>
              <a:t>We have now new inclusive </a:t>
            </a:r>
            <a:r>
              <a:rPr lang="en-US" sz="2800" b="1" u="sng" dirty="0"/>
              <a:t>40Ar</a:t>
            </a:r>
            <a:r>
              <a:rPr lang="en-US" sz="2800" dirty="0"/>
              <a:t> distributions at 2 GeV!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תיבת טקסט 16">
                <a:extLst>
                  <a:ext uri="{FF2B5EF4-FFF2-40B4-BE49-F238E27FC236}">
                    <a16:creationId xmlns:a16="http://schemas.microsoft.com/office/drawing/2014/main" id="{BBF691B1-27AD-43BA-1471-1001F713B9F0}"/>
                  </a:ext>
                </a:extLst>
              </p:cNvPr>
              <p:cNvSpPr txBox="1"/>
              <p:nvPr/>
            </p:nvSpPr>
            <p:spPr>
              <a:xfrm>
                <a:off x="6900774" y="2226995"/>
                <a:ext cx="5022333" cy="5232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dirty="0"/>
                  <a:t> in </a:t>
                </a:r>
                <a:r>
                  <a:rPr lang="en-US" sz="2800" u="sng" dirty="0">
                    <a:solidFill>
                      <a:schemeClr val="accent2"/>
                    </a:solidFill>
                  </a:rPr>
                  <a:t>RFG</a:t>
                </a:r>
                <a:r>
                  <a:rPr lang="en-US" dirty="0">
                    <a:solidFill>
                      <a:schemeClr val="accent2"/>
                    </a:solidFill>
                  </a:rPr>
                  <a:t> </a:t>
                </a:r>
                <a:r>
                  <a:rPr lang="en-US" dirty="0"/>
                  <a:t>Simulation and Data</a:t>
                </a:r>
                <a:endParaRPr lang="he-IL" dirty="0"/>
              </a:p>
            </p:txBody>
          </p:sp>
        </mc:Choice>
        <mc:Fallback xmlns="">
          <p:sp>
            <p:nvSpPr>
              <p:cNvPr id="17" name="תיבת טקסט 16">
                <a:extLst>
                  <a:ext uri="{FF2B5EF4-FFF2-40B4-BE49-F238E27FC236}">
                    <a16:creationId xmlns:a16="http://schemas.microsoft.com/office/drawing/2014/main" id="{BBF691B1-27AD-43BA-1471-1001F713B9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774" y="2226995"/>
                <a:ext cx="5022333" cy="523220"/>
              </a:xfrm>
              <a:prstGeom prst="rect">
                <a:avLst/>
              </a:prstGeom>
              <a:blipFill>
                <a:blip r:embed="rId5"/>
                <a:stretch>
                  <a:fillRect t="-17442" b="-2558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תיבת טקסט 17">
                <a:extLst>
                  <a:ext uri="{FF2B5EF4-FFF2-40B4-BE49-F238E27FC236}">
                    <a16:creationId xmlns:a16="http://schemas.microsoft.com/office/drawing/2014/main" id="{402873D0-58E4-E628-7E71-2B699C9BF802}"/>
                  </a:ext>
                </a:extLst>
              </p:cNvPr>
              <p:cNvSpPr txBox="1"/>
              <p:nvPr/>
            </p:nvSpPr>
            <p:spPr>
              <a:xfrm rot="16200000">
                <a:off x="5015506" y="3892741"/>
                <a:ext cx="2588792" cy="52386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𝐷𝑖𝑝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𝑃𝑒𝑎𝑘</m:t>
                        </m:r>
                      </m:den>
                    </m:f>
                  </m:oMath>
                </a14:m>
                <a:r>
                  <a:rPr lang="en-US" dirty="0"/>
                  <a:t> in </a:t>
                </a:r>
                <a:r>
                  <a:rPr lang="en-US" dirty="0">
                    <a:solidFill>
                      <a:schemeClr val="accent2"/>
                    </a:solidFill>
                  </a:rPr>
                  <a:t>Simulation</a:t>
                </a:r>
                <a:r>
                  <a:rPr lang="en-US" dirty="0"/>
                  <a:t> [1]</a:t>
                </a:r>
                <a:endParaRPr lang="he-IL" dirty="0"/>
              </a:p>
            </p:txBody>
          </p:sp>
        </mc:Choice>
        <mc:Fallback xmlns="">
          <p:sp>
            <p:nvSpPr>
              <p:cNvPr id="18" name="תיבת טקסט 17">
                <a:extLst>
                  <a:ext uri="{FF2B5EF4-FFF2-40B4-BE49-F238E27FC236}">
                    <a16:creationId xmlns:a16="http://schemas.microsoft.com/office/drawing/2014/main" id="{402873D0-58E4-E628-7E71-2B699C9BF8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015506" y="3892741"/>
                <a:ext cx="2588792" cy="523861"/>
              </a:xfrm>
              <a:prstGeom prst="rect">
                <a:avLst/>
              </a:prstGeom>
              <a:blipFill>
                <a:blip r:embed="rId6"/>
                <a:stretch>
                  <a:fillRect r="-465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10EF2CDF-96D5-41B8-A67F-3070F07F3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97911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6DFD8-17E3-D011-5F11-25BBD0E6B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8C8B762-ACCA-5238-A6F5-D22187B41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Thank You</a:t>
            </a: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3F0C6BFE-066C-6705-4374-E74C1BE4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432584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88780E9-A715-2366-11CC-54774075E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Back up I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89E4F69-54D2-1F1B-14DB-B162B302A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25562"/>
            <a:ext cx="10515600" cy="5532437"/>
          </a:xfrm>
        </p:spPr>
        <p:txBody>
          <a:bodyPr>
            <a:normAutofit/>
          </a:bodyPr>
          <a:lstStyle/>
          <a:p>
            <a:pPr algn="l" rtl="0"/>
            <a:r>
              <a:rPr lang="en-US" dirty="0">
                <a:hlinkClick r:id="rId2" action="ppaction://hlinksldjump"/>
              </a:rPr>
              <a:t>0. Full Motivation</a:t>
            </a:r>
            <a:endParaRPr lang="en-US" dirty="0"/>
          </a:p>
          <a:p>
            <a:pPr algn="l" rtl="0"/>
            <a:r>
              <a:rPr lang="en-US" dirty="0">
                <a:hlinkClick r:id="rId3" action="ppaction://hlinksldjump"/>
              </a:rPr>
              <a:t>1. Verifying the original properties of the different experiments</a:t>
            </a:r>
            <a:endParaRPr lang="en-US" dirty="0"/>
          </a:p>
          <a:p>
            <a:pPr algn="l" rtl="0"/>
            <a:r>
              <a:rPr lang="en-US" dirty="0">
                <a:hlinkClick r:id="rId4" action="ppaction://hlinksldjump"/>
              </a:rPr>
              <a:t>2. </a:t>
            </a:r>
            <a:r>
              <a:rPr lang="en-US" sz="2800" dirty="0">
                <a:hlinkClick r:id="rId4" action="ppaction://hlinksldjump"/>
              </a:rPr>
              <a:t>A </a:t>
            </a:r>
            <a:r>
              <a:rPr lang="en-US" dirty="0">
                <a:hlinkClick r:id="rId4" action="ppaction://hlinksldjump"/>
              </a:rPr>
              <a:t>s</a:t>
            </a:r>
            <a:r>
              <a:rPr lang="en-US" sz="2800" dirty="0">
                <a:hlinkClick r:id="rId4" action="ppaction://hlinksldjump"/>
              </a:rPr>
              <a:t>hape difference – the Data &amp; Simulation QE widths (FWHM)</a:t>
            </a:r>
            <a:endParaRPr lang="en-US" sz="2800" dirty="0"/>
          </a:p>
          <a:p>
            <a:pPr algn="l" rtl="0"/>
            <a:r>
              <a:rPr lang="en-US" dirty="0">
                <a:hlinkClick r:id="rId5" action="ppaction://hlinksldjump"/>
              </a:rPr>
              <a:t>3. Data Selection</a:t>
            </a:r>
            <a:endParaRPr lang="en-US" sz="2800" dirty="0"/>
          </a:p>
          <a:p>
            <a:pPr algn="l" rtl="0"/>
            <a:r>
              <a:rPr lang="en-US" dirty="0">
                <a:hlinkClick r:id="rId6" action="ppaction://hlinksldjump"/>
              </a:rPr>
              <a:t>4. The Dip to QE Peak Ratio</a:t>
            </a:r>
            <a:endParaRPr lang="en-US" dirty="0"/>
          </a:p>
          <a:p>
            <a:pPr algn="l" rtl="0"/>
            <a:r>
              <a:rPr lang="en-US" dirty="0">
                <a:hlinkClick r:id="rId7" action="ppaction://hlinksldjump"/>
              </a:rPr>
              <a:t>5. The Fitting Procedure</a:t>
            </a:r>
            <a:endParaRPr lang="en-US" dirty="0"/>
          </a:p>
          <a:p>
            <a:pPr algn="l" rtl="0"/>
            <a:r>
              <a:rPr lang="en-US" dirty="0">
                <a:hlinkClick r:id="rId8" action="ppaction://hlinksldjump"/>
              </a:rPr>
              <a:t>6. The Path to a Robust Fitting Procedure</a:t>
            </a:r>
            <a:endParaRPr lang="en-US" dirty="0"/>
          </a:p>
          <a:p>
            <a:pPr algn="l" rtl="0"/>
            <a:r>
              <a:rPr lang="en-US" dirty="0">
                <a:hlinkClick r:id="rId9" action="ppaction://hlinksldjump"/>
              </a:rPr>
              <a:t>7. RFG and LFG – additional results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446FF0AC-66EB-6B41-760E-CAFAA4CCF811}"/>
              </a:ext>
            </a:extLst>
          </p:cNvPr>
          <p:cNvSpPr txBox="1"/>
          <p:nvPr/>
        </p:nvSpPr>
        <p:spPr>
          <a:xfrm>
            <a:off x="10412964" y="6036906"/>
            <a:ext cx="16235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hlinkClick r:id="rId10" action="ppaction://hlinksldjump"/>
              </a:rPr>
              <a:t>Presentation Beginning</a:t>
            </a:r>
            <a:endParaRPr lang="he-IL" dirty="0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B0A882BF-A185-0223-9AEB-EC1D5EE9A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33</a:t>
            </a:fld>
            <a:endParaRPr lang="he-IL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29CAD88D-78EC-41F6-D647-314464F4CBDA}"/>
              </a:ext>
            </a:extLst>
          </p:cNvPr>
          <p:cNvSpPr txBox="1"/>
          <p:nvPr/>
        </p:nvSpPr>
        <p:spPr>
          <a:xfrm>
            <a:off x="8714792" y="6036906"/>
            <a:ext cx="14928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hlinkClick r:id="rId11" action="ppaction://hlinksldjump"/>
              </a:rPr>
              <a:t>Slide Mott</a:t>
            </a:r>
            <a:endParaRPr lang="he-IL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F4732781-62D6-5BDD-CD34-C7F671B121EA}"/>
              </a:ext>
            </a:extLst>
          </p:cNvPr>
          <p:cNvSpPr txBox="1"/>
          <p:nvPr/>
        </p:nvSpPr>
        <p:spPr>
          <a:xfrm>
            <a:off x="8714792" y="6442463"/>
            <a:ext cx="14928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hlinkClick r:id="rId12" action="ppaction://hlinksldjump"/>
              </a:rPr>
              <a:t>Slide </a:t>
            </a:r>
            <a:r>
              <a:rPr lang="en-US" sz="1400" dirty="0">
                <a:hlinkClick r:id="rId12" action="ppaction://hlinksldjump"/>
              </a:rPr>
              <a:t>conclusion</a:t>
            </a:r>
            <a:endParaRPr lang="he-IL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CB4DAB9D-D129-B7CF-A173-9127A6F8CBF2}"/>
              </a:ext>
            </a:extLst>
          </p:cNvPr>
          <p:cNvSpPr txBox="1"/>
          <p:nvPr/>
        </p:nvSpPr>
        <p:spPr>
          <a:xfrm>
            <a:off x="7193902" y="6036906"/>
            <a:ext cx="14928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hlinkClick r:id="rId13" action="ppaction://hlinksldjump"/>
              </a:rPr>
              <a:t>Slide CLAS12</a:t>
            </a:r>
            <a:endParaRPr lang="he-IL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C172FA4B-DB7E-E5AF-6F50-0E046C528C8C}"/>
              </a:ext>
            </a:extLst>
          </p:cNvPr>
          <p:cNvSpPr txBox="1"/>
          <p:nvPr/>
        </p:nvSpPr>
        <p:spPr>
          <a:xfrm>
            <a:off x="7193902" y="6441714"/>
            <a:ext cx="14928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hlinkClick r:id="rId14" action="ppaction://hlinksldjump"/>
              </a:rPr>
              <a:t>Slide </a:t>
            </a:r>
            <a:r>
              <a:rPr lang="en-US" sz="1100" dirty="0">
                <a:hlinkClick r:id="rId14" action="ppaction://hlinksldjump"/>
              </a:rPr>
              <a:t>Normalization</a:t>
            </a:r>
            <a:endParaRPr lang="he-IL" dirty="0"/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835DE830-884C-A222-5195-2051947C83D7}"/>
              </a:ext>
            </a:extLst>
          </p:cNvPr>
          <p:cNvSpPr txBox="1"/>
          <p:nvPr/>
        </p:nvSpPr>
        <p:spPr>
          <a:xfrm>
            <a:off x="5676120" y="6040018"/>
            <a:ext cx="14928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hlinkClick r:id="rId15" action="ppaction://hlinksldjump"/>
              </a:rPr>
              <a:t>Slide Ratio</a:t>
            </a:r>
            <a:endParaRPr lang="he-IL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5EA76A70-478E-0D64-03C3-29D1AF8E04F1}"/>
              </a:ext>
            </a:extLst>
          </p:cNvPr>
          <p:cNvSpPr txBox="1"/>
          <p:nvPr/>
        </p:nvSpPr>
        <p:spPr>
          <a:xfrm>
            <a:off x="5676120" y="6444826"/>
            <a:ext cx="14928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hlinkClick r:id="rId16" action="ppaction://hlinksldjump"/>
              </a:rPr>
              <a:t>Slide HD </a:t>
            </a:r>
            <a:r>
              <a:rPr lang="en-US" sz="1200" dirty="0">
                <a:hlinkClick r:id="rId16" action="ppaction://hlinksldjump"/>
              </a:rPr>
              <a:t>Results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721056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AED80E-8011-E079-BF78-EE3047C26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084C22F-50B7-C58E-0E5C-7346C1C39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Back up II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50942EC-DFD5-E631-C87D-35ECDF62C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25562"/>
            <a:ext cx="10515600" cy="5532437"/>
          </a:xfrm>
        </p:spPr>
        <p:txBody>
          <a:bodyPr>
            <a:normAutofit/>
          </a:bodyPr>
          <a:lstStyle/>
          <a:p>
            <a:pPr algn="l" rtl="0"/>
            <a:r>
              <a:rPr lang="en-US" dirty="0">
                <a:hlinkClick r:id="rId2" action="ppaction://hlinksldjump"/>
              </a:rPr>
              <a:t>8. The CLAS12 detector &amp; Electron Identification</a:t>
            </a:r>
            <a:endParaRPr lang="en-US" dirty="0"/>
          </a:p>
          <a:p>
            <a:pPr algn="l" rtl="0"/>
            <a:r>
              <a:rPr lang="en-US" dirty="0">
                <a:hlinkClick r:id="rId3" action="ppaction://hlinksldjump"/>
              </a:rPr>
              <a:t>9. Normalization to physical units</a:t>
            </a:r>
            <a:endParaRPr lang="en-US" dirty="0"/>
          </a:p>
          <a:p>
            <a:pPr algn="l" rtl="0"/>
            <a:r>
              <a:rPr lang="en-US" dirty="0">
                <a:hlinkClick r:id="rId4" action="ppaction://hlinksldjump"/>
              </a:rPr>
              <a:t>10. Accounting to acceptance (avoiding Outlier Sectors)</a:t>
            </a:r>
            <a:endParaRPr lang="en-US" dirty="0"/>
          </a:p>
          <a:p>
            <a:pPr algn="l" rtl="0"/>
            <a:r>
              <a:rPr lang="en-US" dirty="0">
                <a:hlinkClick r:id="rId5" action="ppaction://hlinksldjump"/>
              </a:rPr>
              <a:t>11. Radiative corrections</a:t>
            </a:r>
            <a:endParaRPr lang="en-US" dirty="0"/>
          </a:p>
          <a:p>
            <a:pPr algn="l" rtl="0"/>
            <a:r>
              <a:rPr lang="en-US" dirty="0">
                <a:hlinkClick r:id="rId6" action="ppaction://hlinksldjump"/>
              </a:rPr>
              <a:t>12. Momentum correction for the 2 GeV case</a:t>
            </a:r>
            <a:endParaRPr lang="en-US" dirty="0"/>
          </a:p>
          <a:p>
            <a:pPr algn="l" rtl="0"/>
            <a:r>
              <a:rPr lang="en-US" dirty="0">
                <a:hlinkClick r:id="rId7" action="ppaction://hlinksldjump"/>
              </a:rPr>
              <a:t>13. Cross Sections: 2 GeV examples</a:t>
            </a:r>
            <a:endParaRPr lang="he-IL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5543C4FC-7C40-5076-0BE0-A11796E60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782207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78562A-B00F-947A-8691-06C4D23D5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0B9AB45-68CB-10F6-5CF8-6147030FC0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0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Full Motivation</a:t>
            </a:r>
            <a:br>
              <a:rPr lang="en-US" dirty="0"/>
            </a:b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434A30D2-7931-E75A-D8FE-D48F9C793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84923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73B92-5560-EEC5-BFB1-E362BA860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EDF8B2A-DF42-ACA8-FD1A-CE36E0E5A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Motivation:</a:t>
            </a:r>
            <a:br>
              <a:rPr lang="en-US" dirty="0"/>
            </a:br>
            <a:r>
              <a:rPr lang="en-US" dirty="0"/>
              <a:t>The Big Goal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BAF5777-7DE1-EC91-88B3-15957F48C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53556"/>
            <a:ext cx="9824720" cy="820477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>
                <a:solidFill>
                  <a:schemeClr val="accent5"/>
                </a:solidFill>
              </a:rPr>
              <a:t>Measuring</a:t>
            </a:r>
            <a:r>
              <a:rPr lang="en-US" sz="4000" dirty="0">
                <a:solidFill>
                  <a:srgbClr val="00B0F0"/>
                </a:solidFill>
              </a:rPr>
              <a:t> </a:t>
            </a:r>
            <a:r>
              <a:rPr lang="en-US" sz="4000" b="1" dirty="0">
                <a:solidFill>
                  <a:schemeClr val="accent2"/>
                </a:solidFill>
              </a:rPr>
              <a:t>neutrino</a:t>
            </a:r>
            <a:r>
              <a:rPr lang="en-US" sz="4000" dirty="0">
                <a:solidFill>
                  <a:srgbClr val="00B0F0"/>
                </a:solidFill>
              </a:rPr>
              <a:t> </a:t>
            </a:r>
            <a:r>
              <a:rPr lang="en-US" sz="4000" dirty="0">
                <a:solidFill>
                  <a:schemeClr val="accent5"/>
                </a:solidFill>
              </a:rPr>
              <a:t>oscillation parameters!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9463D283-D7C3-8997-DC0D-EC0B740824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82" t="39752" r="43727" b="25672"/>
          <a:stretch/>
        </p:blipFill>
        <p:spPr>
          <a:xfrm>
            <a:off x="1406780" y="2111024"/>
            <a:ext cx="3741609" cy="3084720"/>
          </a:xfrm>
          <a:prstGeom prst="rect">
            <a:avLst/>
          </a:prstGeom>
        </p:spPr>
      </p:pic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8144B38B-1DDC-C246-355A-F1A658EF45B4}"/>
              </a:ext>
            </a:extLst>
          </p:cNvPr>
          <p:cNvSpPr txBox="1"/>
          <p:nvPr/>
        </p:nvSpPr>
        <p:spPr>
          <a:xfrm>
            <a:off x="2199329" y="4022467"/>
            <a:ext cx="18847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/>
              <a:t>Wide Spread!</a:t>
            </a:r>
            <a:endParaRPr lang="he-IL" sz="2400" dirty="0"/>
          </a:p>
        </p:txBody>
      </p:sp>
      <p:sp>
        <p:nvSpPr>
          <p:cNvPr id="11" name="מציין מיקום של מספר שקופית 10">
            <a:extLst>
              <a:ext uri="{FF2B5EF4-FFF2-40B4-BE49-F238E27FC236}">
                <a16:creationId xmlns:a16="http://schemas.microsoft.com/office/drawing/2014/main" id="{C31F6024-8A2F-C060-D5A1-E4AECB83B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36</a:t>
            </a:fld>
            <a:endParaRPr lang="he-IL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4430A917-8BB6-616C-1275-A73480FF28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51" t="78339" r="8928" b="5324"/>
          <a:stretch/>
        </p:blipFill>
        <p:spPr>
          <a:xfrm>
            <a:off x="-1" y="5094144"/>
            <a:ext cx="12192001" cy="1763856"/>
          </a:xfrm>
          <a:prstGeom prst="rect">
            <a:avLst/>
          </a:prstGeom>
        </p:spPr>
      </p:pic>
      <p:pic>
        <p:nvPicPr>
          <p:cNvPr id="15" name="תמונה 14">
            <a:extLst>
              <a:ext uri="{FF2B5EF4-FFF2-40B4-BE49-F238E27FC236}">
                <a16:creationId xmlns:a16="http://schemas.microsoft.com/office/drawing/2014/main" id="{63DA20CD-F08D-5305-0540-B63B77257D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629" t="39752" r="15780" b="25672"/>
          <a:stretch/>
        </p:blipFill>
        <p:spPr>
          <a:xfrm>
            <a:off x="6727288" y="2111024"/>
            <a:ext cx="3741609" cy="3084720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B134A828-35D6-70FF-0B91-6E3169A96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0" y="5871494"/>
            <a:ext cx="5972062" cy="97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9445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53928-4785-9878-91F9-B7B173143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5C2174B-F501-EED7-ED0D-1A4AB8202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Motivation:</a:t>
            </a:r>
            <a:br>
              <a:rPr lang="en-US" dirty="0"/>
            </a:br>
            <a:r>
              <a:rPr lang="en-US" dirty="0"/>
              <a:t>The Big Goal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21025B7-96DD-168E-0F61-EF65FB0B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53556"/>
            <a:ext cx="7436498" cy="820477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3200" dirty="0">
                <a:solidFill>
                  <a:schemeClr val="accent5"/>
                </a:solidFill>
              </a:rPr>
              <a:t>Measuring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b="1" dirty="0">
                <a:solidFill>
                  <a:schemeClr val="accent2"/>
                </a:solidFill>
              </a:rPr>
              <a:t>neutrino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>
                <a:solidFill>
                  <a:schemeClr val="accent5"/>
                </a:solidFill>
              </a:rPr>
              <a:t>oscillation parameters!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9BE17560-9A5D-208E-1B0A-CCDD41B28E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82" t="39752" r="15780" b="25672"/>
          <a:stretch/>
        </p:blipFill>
        <p:spPr>
          <a:xfrm>
            <a:off x="25020" y="2597646"/>
            <a:ext cx="6615390" cy="2496498"/>
          </a:xfrm>
          <a:prstGeom prst="rect">
            <a:avLst/>
          </a:prstGeom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CDF87A3A-9A9A-D844-1F1F-2481C3E77D4E}"/>
              </a:ext>
            </a:extLst>
          </p:cNvPr>
          <p:cNvSpPr txBox="1"/>
          <p:nvPr/>
        </p:nvSpPr>
        <p:spPr>
          <a:xfrm>
            <a:off x="7436498" y="0"/>
            <a:ext cx="4755502" cy="47397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solidFill>
                  <a:prstClr val="black"/>
                </a:solidFill>
              </a:rPr>
              <a:t>Very Challenging!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800" b="1" dirty="0">
              <a:solidFill>
                <a:prstClr val="black"/>
              </a:solidFill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Requires an event generator!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(Which use many models with many parameters!)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800" b="1" dirty="0">
              <a:solidFill>
                <a:prstClr val="black"/>
              </a:solidFill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Problem: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Data is not always sufficient for all needs!</a:t>
            </a:r>
          </a:p>
        </p:txBody>
      </p:sp>
      <p:sp>
        <p:nvSpPr>
          <p:cNvPr id="6" name="צלב 5">
            <a:extLst>
              <a:ext uri="{FF2B5EF4-FFF2-40B4-BE49-F238E27FC236}">
                <a16:creationId xmlns:a16="http://schemas.microsoft.com/office/drawing/2014/main" id="{9A4E0214-2F01-9FCC-ADF3-4F3B50985882}"/>
              </a:ext>
            </a:extLst>
          </p:cNvPr>
          <p:cNvSpPr/>
          <p:nvPr/>
        </p:nvSpPr>
        <p:spPr>
          <a:xfrm>
            <a:off x="9293288" y="822390"/>
            <a:ext cx="438539" cy="441681"/>
          </a:xfrm>
          <a:prstGeom prst="plus">
            <a:avLst>
              <a:gd name="adj" fmla="val 35638"/>
            </a:avLst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" name="חץ: ימינה מקווקו 6">
            <a:extLst>
              <a:ext uri="{FF2B5EF4-FFF2-40B4-BE49-F238E27FC236}">
                <a16:creationId xmlns:a16="http://schemas.microsoft.com/office/drawing/2014/main" id="{A7C00F02-1822-063B-3B3B-EB82EFBEE48D}"/>
              </a:ext>
            </a:extLst>
          </p:cNvPr>
          <p:cNvSpPr/>
          <p:nvPr/>
        </p:nvSpPr>
        <p:spPr>
          <a:xfrm rot="5400000">
            <a:off x="9167325" y="3143703"/>
            <a:ext cx="690467" cy="335902"/>
          </a:xfrm>
          <a:prstGeom prst="stripedRightArrow">
            <a:avLst>
              <a:gd name="adj1" fmla="val 43890"/>
              <a:gd name="adj2" fmla="val 70000"/>
            </a:avLst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B7AB10D1-DDBB-312E-9F72-97B2C63692AD}"/>
              </a:ext>
            </a:extLst>
          </p:cNvPr>
          <p:cNvSpPr txBox="1"/>
          <p:nvPr/>
        </p:nvSpPr>
        <p:spPr>
          <a:xfrm>
            <a:off x="746655" y="4162078"/>
            <a:ext cx="188478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/>
              <a:t>Wide Spread!</a:t>
            </a:r>
            <a:endParaRPr lang="he-IL" sz="1600" dirty="0"/>
          </a:p>
        </p:txBody>
      </p:sp>
      <p:sp>
        <p:nvSpPr>
          <p:cNvPr id="11" name="מציין מיקום של מספר שקופית 10">
            <a:extLst>
              <a:ext uri="{FF2B5EF4-FFF2-40B4-BE49-F238E27FC236}">
                <a16:creationId xmlns:a16="http://schemas.microsoft.com/office/drawing/2014/main" id="{564F36B1-43E0-45EF-171D-C9AAF3E55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37</a:t>
            </a:fld>
            <a:endParaRPr lang="he-IL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DE7AB56C-9D6B-B754-0866-20A2EDF692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51" t="78339" r="8928" b="5324"/>
          <a:stretch/>
        </p:blipFill>
        <p:spPr>
          <a:xfrm>
            <a:off x="-1" y="5094144"/>
            <a:ext cx="12192001" cy="176385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3EB477A-DEB4-4240-D783-1D4EB1BD8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0" y="5871494"/>
            <a:ext cx="5972062" cy="97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2605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3842A-70E6-2CE9-3E6C-73453668B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851B40B-94C2-27C6-DA14-2C10AADB1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1306286"/>
          </a:xfrm>
        </p:spPr>
        <p:txBody>
          <a:bodyPr>
            <a:normAutofit/>
          </a:bodyPr>
          <a:lstStyle/>
          <a:p>
            <a:pPr algn="l" rtl="0"/>
            <a:r>
              <a:rPr lang="en-US" sz="3100" u="sng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Solution:</a:t>
            </a:r>
            <a:r>
              <a:rPr lang="en-US" sz="310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use electron-nucleus scattering data as well!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So Why </a:t>
            </a:r>
            <a:r>
              <a:rPr lang="en-US" b="1" dirty="0">
                <a:solidFill>
                  <a:srgbClr val="00B050"/>
                </a:solidFill>
              </a:rPr>
              <a:t>Electrons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6F7EBF6-40F0-5649-F2AF-A685382F2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06286"/>
            <a:ext cx="10515600" cy="5197145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Same target – the atomic nucleus</a:t>
            </a:r>
          </a:p>
          <a:p>
            <a:pPr algn="l" rtl="0"/>
            <a:endParaRPr lang="en-US" sz="1800" dirty="0"/>
          </a:p>
          <a:p>
            <a:pPr algn="l" rtl="0"/>
            <a:r>
              <a:rPr lang="en-US" dirty="0"/>
              <a:t>Similar vector part of interaction</a:t>
            </a:r>
          </a:p>
          <a:p>
            <a:pPr algn="l" rtl="0"/>
            <a:endParaRPr lang="en-US" sz="1800" dirty="0"/>
          </a:p>
          <a:p>
            <a:pPr algn="l" rtl="0"/>
            <a:r>
              <a:rPr lang="en-US" dirty="0"/>
              <a:t>Mono-chromatic beams – Easier!</a:t>
            </a:r>
          </a:p>
          <a:p>
            <a:pPr algn="l" rtl="0"/>
            <a:endParaRPr lang="en-US" sz="1800" dirty="0"/>
          </a:p>
          <a:p>
            <a:pPr algn="l" rtl="0"/>
            <a:r>
              <a:rPr lang="en-US" dirty="0"/>
              <a:t>High statistics </a:t>
            </a:r>
          </a:p>
          <a:p>
            <a:pPr algn="l" rtl="0"/>
            <a:endParaRPr lang="en-US" sz="1800" dirty="0"/>
          </a:p>
          <a:p>
            <a:pPr algn="l" rtl="0"/>
            <a:r>
              <a:rPr lang="en-US" dirty="0"/>
              <a:t>Abundant historical measurements!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endParaRPr lang="he-IL" dirty="0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C1924CA9-6F48-582E-2085-0FA8D81C55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3162" t="10950" r="23167" b="43810"/>
          <a:stretch/>
        </p:blipFill>
        <p:spPr>
          <a:xfrm>
            <a:off x="9287067" y="27993"/>
            <a:ext cx="2904933" cy="1880844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71F3EE43-5B4C-0407-3FAA-E9CD2A864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955" y="2305480"/>
            <a:ext cx="4556447" cy="1986610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9EC81256-346A-040C-53CB-8D0E5F2D40DA}"/>
              </a:ext>
            </a:extLst>
          </p:cNvPr>
          <p:cNvSpPr txBox="1"/>
          <p:nvPr/>
        </p:nvSpPr>
        <p:spPr>
          <a:xfrm>
            <a:off x="7758402" y="3215360"/>
            <a:ext cx="230155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>
                <a:latin typeface="AdvOT483a8203"/>
              </a:rPr>
              <a:t>E4nu - </a:t>
            </a:r>
            <a:r>
              <a:rPr lang="en-US" sz="1400" b="0" i="0" u="none" strike="noStrike" baseline="0" dirty="0">
                <a:latin typeface="AdvOT483a8203"/>
              </a:rPr>
              <a:t>PhysRevD.103.113003</a:t>
            </a:r>
            <a:endParaRPr lang="he-IL" sz="1400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4953C123-63E3-7B7E-43D8-086A1C8B13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041" r="1123" b="48843"/>
          <a:stretch/>
        </p:blipFill>
        <p:spPr>
          <a:xfrm>
            <a:off x="3545633" y="5397869"/>
            <a:ext cx="8646367" cy="1432138"/>
          </a:xfrm>
          <a:prstGeom prst="rect">
            <a:avLst/>
          </a:prstGeom>
        </p:spPr>
      </p:pic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3AAD065E-CC33-BC3A-088A-00049074C489}"/>
              </a:ext>
            </a:extLst>
          </p:cNvPr>
          <p:cNvSpPr txBox="1"/>
          <p:nvPr/>
        </p:nvSpPr>
        <p:spPr>
          <a:xfrm>
            <a:off x="6002694" y="4270712"/>
            <a:ext cx="9579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Initial</a:t>
            </a:r>
            <a:endParaRPr lang="he-IL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A2487EE1-8681-1F23-8127-47D6CFDE6C2B}"/>
              </a:ext>
            </a:extLst>
          </p:cNvPr>
          <p:cNvSpPr txBox="1"/>
          <p:nvPr/>
        </p:nvSpPr>
        <p:spPr>
          <a:xfrm>
            <a:off x="9102011" y="4240307"/>
            <a:ext cx="9579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Initial</a:t>
            </a:r>
            <a:endParaRPr lang="he-IL" dirty="0"/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57F056F1-EA0E-9B25-78B3-2FB7D3417706}"/>
              </a:ext>
            </a:extLst>
          </p:cNvPr>
          <p:cNvSpPr txBox="1"/>
          <p:nvPr/>
        </p:nvSpPr>
        <p:spPr>
          <a:xfrm>
            <a:off x="7908083" y="4159275"/>
            <a:ext cx="9579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Final</a:t>
            </a:r>
            <a:endParaRPr lang="he-IL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8CC83BC7-0864-EF35-82B1-9E389339FD9F}"/>
              </a:ext>
            </a:extLst>
          </p:cNvPr>
          <p:cNvSpPr txBox="1"/>
          <p:nvPr/>
        </p:nvSpPr>
        <p:spPr>
          <a:xfrm>
            <a:off x="10987570" y="4159275"/>
            <a:ext cx="9579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Final</a:t>
            </a:r>
            <a:endParaRPr lang="he-IL" dirty="0"/>
          </a:p>
        </p:txBody>
      </p:sp>
      <p:sp>
        <p:nvSpPr>
          <p:cNvPr id="12" name="מציין מיקום של מספר שקופית 11">
            <a:extLst>
              <a:ext uri="{FF2B5EF4-FFF2-40B4-BE49-F238E27FC236}">
                <a16:creationId xmlns:a16="http://schemas.microsoft.com/office/drawing/2014/main" id="{6B348593-E4CD-9FB7-D106-47CAC58B9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292639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5A68743-8656-D9DE-1F89-D705E75BB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pPr algn="l" rtl="0"/>
            <a:r>
              <a:rPr lang="en-US" sz="4400" dirty="0"/>
              <a:t>Lepton Nucleus</a:t>
            </a:r>
            <a:br>
              <a:rPr lang="en-US" sz="4400" dirty="0"/>
            </a:br>
            <a:r>
              <a:rPr lang="en-US" sz="4400" dirty="0"/>
              <a:t>Interaction Mechanisms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D219F34-50C5-1161-CD41-9177B8FB3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20351"/>
            <a:ext cx="11094098" cy="435133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/>
              <a:t>When a lepton hits the nucleus, one of the following 4 processes </a:t>
            </a:r>
            <a:br>
              <a:rPr lang="en-US" sz="2400" dirty="0"/>
            </a:br>
            <a:r>
              <a:rPr lang="en-US" sz="2400" dirty="0"/>
              <a:t>can take place:</a:t>
            </a:r>
            <a:br>
              <a:rPr lang="en-US" sz="2000" dirty="0"/>
            </a:br>
            <a:endParaRPr lang="en-US" sz="2000" dirty="0"/>
          </a:p>
          <a:p>
            <a:pPr algn="l" rtl="0"/>
            <a:r>
              <a:rPr lang="en-US" dirty="0"/>
              <a:t>QE</a:t>
            </a:r>
          </a:p>
          <a:p>
            <a:pPr algn="l" rtl="0"/>
            <a:r>
              <a:rPr lang="en-US" dirty="0"/>
              <a:t>MEC</a:t>
            </a:r>
          </a:p>
          <a:p>
            <a:pPr algn="l" rtl="0"/>
            <a:r>
              <a:rPr lang="en-US" dirty="0"/>
              <a:t>RES</a:t>
            </a:r>
          </a:p>
          <a:p>
            <a:pPr algn="l" rtl="0"/>
            <a:r>
              <a:rPr lang="en-US" dirty="0"/>
              <a:t>DIS</a:t>
            </a:r>
            <a:endParaRPr lang="he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0FF41111-F9F0-7A5F-CC94-386F33A9CD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12" t="41225" r="27494" b="21768"/>
          <a:stretch/>
        </p:blipFill>
        <p:spPr>
          <a:xfrm>
            <a:off x="6736702" y="3033669"/>
            <a:ext cx="5455298" cy="3824331"/>
          </a:xfrm>
          <a:prstGeom prst="rect">
            <a:avLst/>
          </a:prstGeom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0A4D0A16-F037-134F-256A-8DE1810AB609}"/>
              </a:ext>
            </a:extLst>
          </p:cNvPr>
          <p:cNvSpPr txBox="1"/>
          <p:nvPr/>
        </p:nvSpPr>
        <p:spPr>
          <a:xfrm>
            <a:off x="6736702" y="2623549"/>
            <a:ext cx="525313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Electron-nucleus scattering cross section mechanisms</a:t>
            </a:r>
            <a:endParaRPr lang="he-IL" dirty="0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2BD63E64-9C01-D8D7-AC43-A9AAA3240CB8}"/>
              </a:ext>
            </a:extLst>
          </p:cNvPr>
          <p:cNvSpPr txBox="1"/>
          <p:nvPr/>
        </p:nvSpPr>
        <p:spPr>
          <a:xfrm rot="16200000">
            <a:off x="5514394" y="3806137"/>
            <a:ext cx="21297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/>
              <a:t>d</a:t>
            </a:r>
            <a:r>
              <a:rPr lang="el-GR" sz="3200" dirty="0"/>
              <a:t>σ</a:t>
            </a:r>
            <a:r>
              <a:rPr lang="en-US" sz="3200" dirty="0"/>
              <a:t>/(dE d</a:t>
            </a:r>
            <a:r>
              <a:rPr lang="el-GR" sz="3200" dirty="0"/>
              <a:t>Ω</a:t>
            </a:r>
            <a:r>
              <a:rPr lang="en-US" sz="3200" dirty="0"/>
              <a:t>)</a:t>
            </a:r>
            <a:endParaRPr lang="he-IL" sz="3200" dirty="0"/>
          </a:p>
        </p:txBody>
      </p:sp>
      <p:sp>
        <p:nvSpPr>
          <p:cNvPr id="8" name="מציין מיקום של מספר שקופית 7">
            <a:extLst>
              <a:ext uri="{FF2B5EF4-FFF2-40B4-BE49-F238E27FC236}">
                <a16:creationId xmlns:a16="http://schemas.microsoft.com/office/drawing/2014/main" id="{07C33CB3-B5E3-364F-1576-5BC9DFA18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39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8126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B504E6C-4A20-9147-0968-F181AE39F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79463"/>
          </a:xfrm>
        </p:spPr>
        <p:txBody>
          <a:bodyPr/>
          <a:lstStyle/>
          <a:p>
            <a:pPr algn="l" rtl="0"/>
            <a:r>
              <a:rPr lang="en-US" dirty="0"/>
              <a:t>The CLAS12 experiment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4F735AC-40E6-E224-1D63-743BB9653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94105"/>
            <a:ext cx="10515600" cy="4351338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Hexagonal shape</a:t>
            </a:r>
            <a:br>
              <a:rPr lang="en-US" dirty="0"/>
            </a:br>
            <a:r>
              <a:rPr lang="en-US" dirty="0"/>
              <a:t>6 panels around the Beamline axis</a:t>
            </a:r>
          </a:p>
          <a:p>
            <a:pPr algn="l" rtl="0"/>
            <a:r>
              <a:rPr lang="en-US" u="sng" dirty="0"/>
              <a:t>EM Calorimeter acceptance:</a:t>
            </a:r>
            <a:br>
              <a:rPr lang="en-US" dirty="0"/>
            </a:br>
            <a:r>
              <a:rPr lang="en-US" dirty="0"/>
              <a:t>Theta coverage : 5⁰ - 35⁰</a:t>
            </a:r>
            <a:br>
              <a:rPr lang="en-US" dirty="0"/>
            </a:br>
            <a:r>
              <a:rPr lang="en-US" dirty="0"/>
              <a:t>Phi acceptance: 50% - 85%</a:t>
            </a:r>
          </a:p>
          <a:p>
            <a:pPr marL="0" indent="0" algn="l" rtl="0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10B8CC4-4FBD-A905-53DD-54C85BAD83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" r="5540"/>
          <a:stretch/>
        </p:blipFill>
        <p:spPr bwMode="auto">
          <a:xfrm>
            <a:off x="6531429" y="2095778"/>
            <a:ext cx="5660571" cy="476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842C1CC3-EB0F-3FBB-A12B-199E972FF6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959" t="28592" r="39541" b="22177"/>
          <a:stretch/>
        </p:blipFill>
        <p:spPr>
          <a:xfrm>
            <a:off x="0" y="3724274"/>
            <a:ext cx="2546134" cy="3133725"/>
          </a:xfrm>
          <a:prstGeom prst="rect">
            <a:avLst/>
          </a:prstGeom>
        </p:spPr>
      </p:pic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2B92D44F-BD28-55DE-3C57-04EC8898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787719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54120-7C94-7BCB-5F85-44999767AE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BE9006D-A5A9-7C6D-D852-FCEC949FE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pPr algn="l" rtl="0"/>
            <a:r>
              <a:rPr lang="en-US" sz="4400" dirty="0"/>
              <a:t>Lepton Nucleus</a:t>
            </a:r>
            <a:br>
              <a:rPr lang="en-US" sz="4400" dirty="0"/>
            </a:br>
            <a:r>
              <a:rPr lang="en-US" sz="4400" dirty="0"/>
              <a:t>Interaction Mechanisms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74EA0E4-A62F-8C44-6E49-B80C4AAD4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20351"/>
            <a:ext cx="11215396" cy="435133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/>
              <a:t>When a lepton hits the nucleus, one of the following 4 processes </a:t>
            </a:r>
            <a:br>
              <a:rPr lang="en-US" sz="2400" dirty="0"/>
            </a:br>
            <a:r>
              <a:rPr lang="en-US" sz="2400" dirty="0"/>
              <a:t>can take place:</a:t>
            </a:r>
            <a:br>
              <a:rPr lang="en-US" sz="2000" dirty="0"/>
            </a:br>
            <a:endParaRPr lang="en-US" sz="2000" dirty="0"/>
          </a:p>
          <a:p>
            <a:pPr algn="l" rtl="0"/>
            <a:r>
              <a:rPr lang="en-US" dirty="0">
                <a:solidFill>
                  <a:schemeClr val="accent1"/>
                </a:solidFill>
              </a:rPr>
              <a:t>QE – One nucleon is emitted from the nucleus</a:t>
            </a:r>
          </a:p>
          <a:p>
            <a:pPr algn="l" rtl="0"/>
            <a:r>
              <a:rPr lang="en-US" dirty="0"/>
              <a:t>MEC</a:t>
            </a:r>
          </a:p>
          <a:p>
            <a:pPr algn="l" rtl="0"/>
            <a:r>
              <a:rPr lang="en-US" dirty="0"/>
              <a:t>RES</a:t>
            </a:r>
          </a:p>
          <a:p>
            <a:pPr algn="l" rtl="0"/>
            <a:r>
              <a:rPr lang="en-US" dirty="0"/>
              <a:t>DIS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161561AA-C3C4-6D79-30C8-DF705F415C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8970"/>
          <a:stretch/>
        </p:blipFill>
        <p:spPr>
          <a:xfrm>
            <a:off x="8874861" y="4114801"/>
            <a:ext cx="3317139" cy="2743200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00531B5A-C97F-8EDA-9332-664C15CD3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4545" y="0"/>
            <a:ext cx="4197456" cy="2995127"/>
          </a:xfrm>
          <a:prstGeom prst="rect">
            <a:avLst/>
          </a:prstGeom>
        </p:spPr>
      </p:pic>
      <p:sp>
        <p:nvSpPr>
          <p:cNvPr id="11" name="מציין מיקום של מספר שקופית 10">
            <a:extLst>
              <a:ext uri="{FF2B5EF4-FFF2-40B4-BE49-F238E27FC236}">
                <a16:creationId xmlns:a16="http://schemas.microsoft.com/office/drawing/2014/main" id="{3BA0A36B-42F9-D871-2329-2EA307FF6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742806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E548A-8405-86F4-C3FB-591CB257B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B24511F-91BE-72DC-4445-C342EC3A2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pPr algn="l" rtl="0"/>
            <a:r>
              <a:rPr lang="en-US" sz="4400" dirty="0"/>
              <a:t>Lepton Nucleus</a:t>
            </a:r>
            <a:br>
              <a:rPr lang="en-US" sz="4400" dirty="0"/>
            </a:br>
            <a:r>
              <a:rPr lang="en-US" sz="4400" dirty="0"/>
              <a:t>Interaction Mechanisms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F81795A-3F1A-6D7A-7EA2-24C718C94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20351"/>
            <a:ext cx="11066106" cy="435133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/>
              <a:t>When a lepton hits the nucleus, one of the following 4 processes </a:t>
            </a:r>
            <a:br>
              <a:rPr lang="en-US" sz="2400" dirty="0"/>
            </a:br>
            <a:r>
              <a:rPr lang="en-US" sz="2400" dirty="0"/>
              <a:t>can take place:</a:t>
            </a:r>
            <a:br>
              <a:rPr lang="en-US" sz="2400" dirty="0">
                <a:solidFill>
                  <a:prstClr val="black"/>
                </a:solidFill>
                <a:latin typeface="Calibri" panose="020F0502020204030204"/>
              </a:rPr>
            </a:b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  <a:p>
            <a:pPr algn="l" rtl="0"/>
            <a:r>
              <a:rPr lang="en-US" dirty="0"/>
              <a:t>QE</a:t>
            </a:r>
          </a:p>
          <a:p>
            <a:pPr algn="l" rtl="0"/>
            <a:r>
              <a:rPr lang="en-US" dirty="0">
                <a:solidFill>
                  <a:srgbClr val="CC66FF"/>
                </a:solidFill>
              </a:rPr>
              <a:t>MEC – Two nucleons are emitted</a:t>
            </a:r>
          </a:p>
          <a:p>
            <a:pPr algn="l" rtl="0"/>
            <a:r>
              <a:rPr lang="en-US" dirty="0"/>
              <a:t>RES</a:t>
            </a:r>
          </a:p>
          <a:p>
            <a:pPr algn="l" rtl="0"/>
            <a:r>
              <a:rPr lang="en-US" dirty="0"/>
              <a:t>DIS</a:t>
            </a:r>
            <a:endParaRPr lang="he-IL" dirty="0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C15FEEC8-7C61-E950-3EC7-83A305BB6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4545" y="0"/>
            <a:ext cx="4197456" cy="2995127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19F391DF-8742-14CB-180B-1CEF8497F9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657" t="41225" r="43551" b="49699"/>
          <a:stretch/>
        </p:blipFill>
        <p:spPr>
          <a:xfrm>
            <a:off x="8531110" y="3796020"/>
            <a:ext cx="3660890" cy="3057737"/>
          </a:xfrm>
          <a:prstGeom prst="rect">
            <a:avLst/>
          </a:prstGeom>
        </p:spPr>
      </p:pic>
      <p:sp>
        <p:nvSpPr>
          <p:cNvPr id="8" name="מציין מיקום של מספר שקופית 7">
            <a:extLst>
              <a:ext uri="{FF2B5EF4-FFF2-40B4-BE49-F238E27FC236}">
                <a16:creationId xmlns:a16="http://schemas.microsoft.com/office/drawing/2014/main" id="{16226ED0-6D24-2BAC-A038-9FDE30723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25887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D8CD0-07C3-DFD4-148C-C1E166470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9099C1B-6BE4-ED15-8F27-7DDF9D3F4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pPr algn="l" rtl="0"/>
            <a:r>
              <a:rPr lang="en-US" sz="4400" dirty="0"/>
              <a:t>Lepton Nucleus</a:t>
            </a:r>
            <a:br>
              <a:rPr lang="en-US" sz="4400" dirty="0"/>
            </a:br>
            <a:r>
              <a:rPr lang="en-US" sz="4400" dirty="0"/>
              <a:t>Interaction Mechanisms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A65A561-D0E4-35CE-6719-8C1199C5F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20351"/>
            <a:ext cx="10879494" cy="435133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/>
              <a:t>When a lepton hits the nucleus, one of the following 4 processes </a:t>
            </a:r>
            <a:br>
              <a:rPr lang="en-US" sz="2400" dirty="0"/>
            </a:br>
            <a:r>
              <a:rPr lang="en-US" sz="2400" dirty="0"/>
              <a:t>can take place:</a:t>
            </a:r>
            <a:br>
              <a:rPr lang="en-US" sz="2400" dirty="0">
                <a:solidFill>
                  <a:prstClr val="black"/>
                </a:solidFill>
                <a:latin typeface="Calibri" panose="020F0502020204030204"/>
              </a:rPr>
            </a:b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  <a:p>
            <a:pPr algn="l" rtl="0"/>
            <a:r>
              <a:rPr lang="en-US" dirty="0"/>
              <a:t>QE</a:t>
            </a:r>
          </a:p>
          <a:p>
            <a:pPr algn="l" rtl="0"/>
            <a:r>
              <a:rPr lang="en-US" dirty="0"/>
              <a:t>MEC</a:t>
            </a:r>
          </a:p>
          <a:p>
            <a:pPr algn="l" rtl="0"/>
            <a:r>
              <a:rPr lang="en-US" dirty="0">
                <a:solidFill>
                  <a:srgbClr val="C00000"/>
                </a:solidFill>
              </a:rPr>
              <a:t>RES – an Exited nucleon is emitted,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 and decays into a nucleon and a meson</a:t>
            </a:r>
          </a:p>
          <a:p>
            <a:pPr algn="l" rtl="0"/>
            <a:r>
              <a:rPr lang="en-US" dirty="0"/>
              <a:t>DIS</a:t>
            </a:r>
            <a:endParaRPr lang="he-IL" dirty="0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15BFD835-CB33-1EB8-36ED-52C12A3A5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4545" y="0"/>
            <a:ext cx="4197456" cy="2995127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45B17216-FAFA-E74F-D8B2-D325D64A5F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763" t="41225" r="36445" b="49699"/>
          <a:stretch/>
        </p:blipFill>
        <p:spPr>
          <a:xfrm>
            <a:off x="8592173" y="3851268"/>
            <a:ext cx="3599827" cy="3006732"/>
          </a:xfrm>
          <a:prstGeom prst="rect">
            <a:avLst/>
          </a:prstGeom>
        </p:spPr>
      </p:pic>
      <p:sp>
        <p:nvSpPr>
          <p:cNvPr id="8" name="מציין מיקום של מספר שקופית 7">
            <a:extLst>
              <a:ext uri="{FF2B5EF4-FFF2-40B4-BE49-F238E27FC236}">
                <a16:creationId xmlns:a16="http://schemas.microsoft.com/office/drawing/2014/main" id="{FD6E8FE1-4920-46AB-12B4-594C89B7B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22192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546B5-4FEB-ADD8-EE1B-382AF33CA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2304CA2-31DE-6ED3-20F5-E09AAAECF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pPr algn="l" rtl="0"/>
            <a:r>
              <a:rPr lang="en-US" sz="4400" dirty="0"/>
              <a:t>Lepton Nucleus</a:t>
            </a:r>
            <a:br>
              <a:rPr lang="en-US" sz="4400" dirty="0"/>
            </a:br>
            <a:r>
              <a:rPr lang="en-US" sz="4400" dirty="0"/>
              <a:t>Interaction Mechanisms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01BCED5-5841-C790-3F7F-FAB3EA836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620351"/>
            <a:ext cx="10832841" cy="435133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/>
              <a:t>When a lepton hits the nucleus, one of the following 4 processes </a:t>
            </a:r>
            <a:br>
              <a:rPr lang="en-US" sz="2400" dirty="0"/>
            </a:br>
            <a:r>
              <a:rPr lang="en-US" sz="2400" dirty="0"/>
              <a:t>can take place:</a:t>
            </a:r>
            <a:br>
              <a:rPr lang="en-US" sz="2400" dirty="0">
                <a:solidFill>
                  <a:prstClr val="black"/>
                </a:solidFill>
                <a:latin typeface="Calibri" panose="020F0502020204030204"/>
              </a:rPr>
            </a:b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  <a:p>
            <a:pPr algn="l" rtl="0"/>
            <a:r>
              <a:rPr lang="en-US" dirty="0"/>
              <a:t>QE</a:t>
            </a:r>
          </a:p>
          <a:p>
            <a:pPr algn="l" rtl="0"/>
            <a:r>
              <a:rPr lang="en-US" dirty="0"/>
              <a:t>MEC</a:t>
            </a:r>
          </a:p>
          <a:p>
            <a:pPr algn="l" rtl="0"/>
            <a:r>
              <a:rPr lang="en-US" dirty="0"/>
              <a:t>RES</a:t>
            </a:r>
          </a:p>
          <a:p>
            <a:pPr algn="l" rtl="0"/>
            <a:r>
              <a:rPr lang="en-US" dirty="0">
                <a:solidFill>
                  <a:srgbClr val="92D050"/>
                </a:solidFill>
              </a:rPr>
              <a:t>DIS – Interaction with a quark – “Deeply inelastic”</a:t>
            </a:r>
            <a:endParaRPr lang="he-IL" dirty="0">
              <a:solidFill>
                <a:srgbClr val="92D050"/>
              </a:solidFill>
            </a:endParaRPr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4CF09462-1EA2-1702-88A3-FAABDB61D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4545" y="0"/>
            <a:ext cx="4197456" cy="2995127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DF4F7AF0-13E3-034A-BFEA-F1594B4A7F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381" t="41225" r="29299" b="49699"/>
          <a:stretch/>
        </p:blipFill>
        <p:spPr>
          <a:xfrm>
            <a:off x="8435406" y="3946757"/>
            <a:ext cx="3756594" cy="2911243"/>
          </a:xfrm>
          <a:prstGeom prst="rect">
            <a:avLst/>
          </a:prstGeom>
        </p:spPr>
      </p:pic>
      <p:sp>
        <p:nvSpPr>
          <p:cNvPr id="8" name="מציין מיקום של מספר שקופית 7">
            <a:extLst>
              <a:ext uri="{FF2B5EF4-FFF2-40B4-BE49-F238E27FC236}">
                <a16:creationId xmlns:a16="http://schemas.microsoft.com/office/drawing/2014/main" id="{981BBD6E-B1AF-BF12-1987-533781119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680491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8CB8E71-AA91-85FB-E87A-ACDAFA436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117634" cy="166084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Our Neutrino Nucleus Monte Carlo </a:t>
            </a:r>
            <a:br>
              <a:rPr lang="en-US" dirty="0"/>
            </a:br>
            <a:r>
              <a:rPr lang="en-US" dirty="0"/>
              <a:t>Event Generator is: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B99AC94-A61D-D9E1-653B-A45EBC496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6033" y="2086169"/>
            <a:ext cx="5445967" cy="3997390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dirty="0"/>
              <a:t>“Factorize the problem”:</a:t>
            </a:r>
          </a:p>
          <a:p>
            <a:pPr algn="l" rtl="0"/>
            <a:r>
              <a:rPr lang="en-US" dirty="0"/>
              <a:t>Lepton part</a:t>
            </a:r>
          </a:p>
          <a:p>
            <a:pPr algn="l" rtl="0"/>
            <a:r>
              <a:rPr lang="en-US" dirty="0"/>
              <a:t>nuclear part</a:t>
            </a:r>
          </a:p>
          <a:p>
            <a:pPr algn="l" rtl="0"/>
            <a:r>
              <a:rPr lang="en-US" dirty="0"/>
              <a:t>FSI</a:t>
            </a:r>
          </a:p>
          <a:p>
            <a:pPr algn="l" rtl="0"/>
            <a:r>
              <a:rPr lang="en-US" dirty="0" err="1"/>
              <a:t>etc</a:t>
            </a:r>
            <a:endParaRPr lang="en-US" dirty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/>
              <a:t>Has an electron scattering version:</a:t>
            </a:r>
          </a:p>
          <a:p>
            <a:pPr algn="l" rtl="0"/>
            <a:r>
              <a:rPr lang="en-US" dirty="0"/>
              <a:t>“</a:t>
            </a:r>
            <a:r>
              <a:rPr lang="en-US" dirty="0" err="1"/>
              <a:t>eGENIE</a:t>
            </a:r>
            <a:r>
              <a:rPr lang="en-US" dirty="0"/>
              <a:t>”</a:t>
            </a:r>
          </a:p>
          <a:p>
            <a:pPr algn="l" rtl="0"/>
            <a:endParaRPr lang="he-IL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70ECED0-482B-E95A-A3C7-361D16AEB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07" y="1486680"/>
            <a:ext cx="3399075" cy="418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8443CB20-A36F-2C25-B3E8-BEB94A33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785582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FB0040B-9B09-0801-A383-5CE7878E0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25563"/>
            <a:ext cx="5812971" cy="4351338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accent2"/>
                </a:solidFill>
              </a:rPr>
              <a:t>Relativistic Fermi Gas Model (RFG):</a:t>
            </a:r>
          </a:p>
          <a:p>
            <a:pPr marL="0" indent="0" algn="l" rtl="0">
              <a:buNone/>
            </a:pPr>
            <a:r>
              <a:rPr lang="en-US" dirty="0"/>
              <a:t>Binding Energy =  A constant value.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>
                <a:solidFill>
                  <a:schemeClr val="accent1"/>
                </a:solidFill>
              </a:rPr>
              <a:t>Local Fermi Gas Model (LFG):</a:t>
            </a:r>
          </a:p>
          <a:p>
            <a:pPr marL="0" indent="0" algn="l" rtl="0">
              <a:buNone/>
            </a:pPr>
            <a:r>
              <a:rPr lang="en-US" dirty="0"/>
              <a:t>Binding Energy = Same as RFG.</a:t>
            </a:r>
          </a:p>
          <a:p>
            <a:pPr marL="0" indent="0" algn="l" rtl="0">
              <a:buNone/>
            </a:pPr>
            <a:r>
              <a:rPr lang="en-US" dirty="0"/>
              <a:t>Nucleon’s momentum distribution is dependent on the nucleon’s location.</a:t>
            </a:r>
          </a:p>
          <a:p>
            <a:pPr algn="l" rtl="0"/>
            <a:endParaRPr lang="en-US" dirty="0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C1BA9430-8FEC-5D5C-36F7-9689A7D18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83771"/>
          </a:xfrm>
        </p:spPr>
        <p:txBody>
          <a:bodyPr/>
          <a:lstStyle/>
          <a:p>
            <a:pPr algn="l" rtl="0"/>
            <a:r>
              <a:rPr lang="en-US" dirty="0"/>
              <a:t>Nuclear Models Used in GENIE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A2B78AF4-3C0D-8FD3-660D-ADCCAFACD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335" y="2345293"/>
            <a:ext cx="6481665" cy="4512707"/>
          </a:xfrm>
          <a:prstGeom prst="rect">
            <a:avLst/>
          </a:prstGeom>
        </p:spPr>
      </p:pic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BD4DB6D7-F1D6-15FD-C4B0-AA5BE6074DB1}"/>
              </a:ext>
            </a:extLst>
          </p:cNvPr>
          <p:cNvSpPr txBox="1"/>
          <p:nvPr/>
        </p:nvSpPr>
        <p:spPr>
          <a:xfrm>
            <a:off x="9874899" y="2345293"/>
            <a:ext cx="231710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/>
              <a:t>Eur. Phys. J. Spec. Top. 230, 4449–4467 (2021)</a:t>
            </a:r>
            <a:endParaRPr lang="he-IL" sz="1400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20F5ABE6-8DE8-DF24-6EC6-FC8879E09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45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411424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D03DB-D50E-0E10-BA3C-B4D81A81D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BEEDE209-7876-5991-ED38-D64B69B763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12" t="49881" r="43979" b="25675"/>
          <a:stretch/>
        </p:blipFill>
        <p:spPr>
          <a:xfrm>
            <a:off x="6096000" y="236899"/>
            <a:ext cx="5172270" cy="4786511"/>
          </a:xfrm>
          <a:prstGeom prst="rect">
            <a:avLst/>
          </a:prstGeo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1BD5834A-D744-A762-6636-64C7A4853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095999" cy="1437711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/>
              <a:t>The </a:t>
            </a:r>
            <a:r>
              <a:rPr lang="en-US" sz="3200" b="1" u="sng" dirty="0"/>
              <a:t>Energy Transfer Distribution </a:t>
            </a:r>
            <a:r>
              <a:rPr lang="en-US" sz="3200" dirty="0"/>
              <a:t>of Inclusive Electron Nucleus Scattering</a:t>
            </a:r>
            <a:endParaRPr lang="he-IL" sz="3200" dirty="0"/>
          </a:p>
        </p:txBody>
      </p:sp>
      <p:cxnSp>
        <p:nvCxnSpPr>
          <p:cNvPr id="15" name="מחבר חץ ישר 14">
            <a:extLst>
              <a:ext uri="{FF2B5EF4-FFF2-40B4-BE49-F238E27FC236}">
                <a16:creationId xmlns:a16="http://schemas.microsoft.com/office/drawing/2014/main" id="{4ED239F7-8145-D20F-560F-70EB1DE752E5}"/>
              </a:ext>
            </a:extLst>
          </p:cNvPr>
          <p:cNvCxnSpPr>
            <a:cxnSpLocks/>
          </p:cNvCxnSpPr>
          <p:nvPr/>
        </p:nvCxnSpPr>
        <p:spPr>
          <a:xfrm>
            <a:off x="9465935" y="63202"/>
            <a:ext cx="0" cy="30901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D74C8997-8BA9-0A56-BC0D-962A39799EDC}"/>
              </a:ext>
            </a:extLst>
          </p:cNvPr>
          <p:cNvSpPr txBox="1"/>
          <p:nvPr/>
        </p:nvSpPr>
        <p:spPr>
          <a:xfrm>
            <a:off x="9465935" y="0"/>
            <a:ext cx="7961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3200" b="1" dirty="0"/>
              <a:t>Dip</a:t>
            </a:r>
          </a:p>
        </p:txBody>
      </p:sp>
      <p:sp>
        <p:nvSpPr>
          <p:cNvPr id="33" name="מלבן 32">
            <a:extLst>
              <a:ext uri="{FF2B5EF4-FFF2-40B4-BE49-F238E27FC236}">
                <a16:creationId xmlns:a16="http://schemas.microsoft.com/office/drawing/2014/main" id="{FA295776-4C0A-D510-EE6D-01A68569BA17}"/>
              </a:ext>
            </a:extLst>
          </p:cNvPr>
          <p:cNvSpPr/>
          <p:nvPr/>
        </p:nvSpPr>
        <p:spPr>
          <a:xfrm>
            <a:off x="7405400" y="182450"/>
            <a:ext cx="1417541" cy="15584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36" name="מחבר ישר 35">
            <a:extLst>
              <a:ext uri="{FF2B5EF4-FFF2-40B4-BE49-F238E27FC236}">
                <a16:creationId xmlns:a16="http://schemas.microsoft.com/office/drawing/2014/main" id="{FF1015F9-6404-243D-11E4-B1C47D2BED3C}"/>
              </a:ext>
            </a:extLst>
          </p:cNvPr>
          <p:cNvCxnSpPr>
            <a:cxnSpLocks/>
          </p:cNvCxnSpPr>
          <p:nvPr/>
        </p:nvCxnSpPr>
        <p:spPr>
          <a:xfrm flipV="1">
            <a:off x="4261823" y="1740891"/>
            <a:ext cx="4561117" cy="4970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מחבר ישר 36">
            <a:extLst>
              <a:ext uri="{FF2B5EF4-FFF2-40B4-BE49-F238E27FC236}">
                <a16:creationId xmlns:a16="http://schemas.microsoft.com/office/drawing/2014/main" id="{E3BC5DEC-0D64-AA32-C14D-028F3FC4C86E}"/>
              </a:ext>
            </a:extLst>
          </p:cNvPr>
          <p:cNvCxnSpPr>
            <a:cxnSpLocks/>
          </p:cNvCxnSpPr>
          <p:nvPr/>
        </p:nvCxnSpPr>
        <p:spPr>
          <a:xfrm flipV="1">
            <a:off x="99013" y="182451"/>
            <a:ext cx="7306387" cy="2885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תמונה 54">
            <a:extLst>
              <a:ext uri="{FF2B5EF4-FFF2-40B4-BE49-F238E27FC236}">
                <a16:creationId xmlns:a16="http://schemas.microsoft.com/office/drawing/2014/main" id="{04E69DB5-C451-8E49-BA69-21C2A4B720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543" t="49633" r="51662" b="42256"/>
          <a:stretch/>
        </p:blipFill>
        <p:spPr>
          <a:xfrm>
            <a:off x="106516" y="3099944"/>
            <a:ext cx="4128879" cy="361150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56" name="מחבר ישר 55">
            <a:extLst>
              <a:ext uri="{FF2B5EF4-FFF2-40B4-BE49-F238E27FC236}">
                <a16:creationId xmlns:a16="http://schemas.microsoft.com/office/drawing/2014/main" id="{B8BE2B40-0544-4ACF-C660-6280BA4CFD8C}"/>
              </a:ext>
            </a:extLst>
          </p:cNvPr>
          <p:cNvCxnSpPr>
            <a:cxnSpLocks/>
          </p:cNvCxnSpPr>
          <p:nvPr/>
        </p:nvCxnSpPr>
        <p:spPr>
          <a:xfrm>
            <a:off x="2843228" y="3240119"/>
            <a:ext cx="0" cy="5707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מחבר ישר 56">
            <a:extLst>
              <a:ext uri="{FF2B5EF4-FFF2-40B4-BE49-F238E27FC236}">
                <a16:creationId xmlns:a16="http://schemas.microsoft.com/office/drawing/2014/main" id="{A9DB7CF7-D81B-BB11-38F7-BD6AF8920FF1}"/>
              </a:ext>
            </a:extLst>
          </p:cNvPr>
          <p:cNvCxnSpPr>
            <a:cxnSpLocks/>
          </p:cNvCxnSpPr>
          <p:nvPr/>
        </p:nvCxnSpPr>
        <p:spPr>
          <a:xfrm>
            <a:off x="3042282" y="4084235"/>
            <a:ext cx="0" cy="5707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תיבת טקסט 57">
            <a:extLst>
              <a:ext uri="{FF2B5EF4-FFF2-40B4-BE49-F238E27FC236}">
                <a16:creationId xmlns:a16="http://schemas.microsoft.com/office/drawing/2014/main" id="{B75DE5F4-5A32-9310-0DD1-4B414072D307}"/>
              </a:ext>
            </a:extLst>
          </p:cNvPr>
          <p:cNvSpPr txBox="1"/>
          <p:nvPr/>
        </p:nvSpPr>
        <p:spPr>
          <a:xfrm>
            <a:off x="323659" y="3319388"/>
            <a:ext cx="14678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800" b="1" dirty="0">
                <a:solidFill>
                  <a:srgbClr val="FF0000"/>
                </a:solidFill>
              </a:rPr>
              <a:t>The observed QE peak</a:t>
            </a:r>
          </a:p>
        </p:txBody>
      </p:sp>
      <p:sp>
        <p:nvSpPr>
          <p:cNvPr id="59" name="תיבת טקסט 58">
            <a:extLst>
              <a:ext uri="{FF2B5EF4-FFF2-40B4-BE49-F238E27FC236}">
                <a16:creationId xmlns:a16="http://schemas.microsoft.com/office/drawing/2014/main" id="{859C13CB-6741-7A0C-8761-77B3A07B5FBB}"/>
              </a:ext>
            </a:extLst>
          </p:cNvPr>
          <p:cNvSpPr txBox="1"/>
          <p:nvPr/>
        </p:nvSpPr>
        <p:spPr>
          <a:xfrm>
            <a:off x="277374" y="4147391"/>
            <a:ext cx="14678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800" b="1" dirty="0">
                <a:solidFill>
                  <a:srgbClr val="FF0000"/>
                </a:solidFill>
              </a:rPr>
              <a:t>Max QE contribution</a:t>
            </a:r>
          </a:p>
        </p:txBody>
      </p:sp>
      <p:cxnSp>
        <p:nvCxnSpPr>
          <p:cNvPr id="60" name="מחבר חץ ישר 59">
            <a:extLst>
              <a:ext uri="{FF2B5EF4-FFF2-40B4-BE49-F238E27FC236}">
                <a16:creationId xmlns:a16="http://schemas.microsoft.com/office/drawing/2014/main" id="{286C6230-A34E-C4E0-01AE-4B5BC4920098}"/>
              </a:ext>
            </a:extLst>
          </p:cNvPr>
          <p:cNvCxnSpPr>
            <a:cxnSpLocks/>
          </p:cNvCxnSpPr>
          <p:nvPr/>
        </p:nvCxnSpPr>
        <p:spPr>
          <a:xfrm>
            <a:off x="296240" y="4084235"/>
            <a:ext cx="266855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מחבר חץ ישר 60">
            <a:extLst>
              <a:ext uri="{FF2B5EF4-FFF2-40B4-BE49-F238E27FC236}">
                <a16:creationId xmlns:a16="http://schemas.microsoft.com/office/drawing/2014/main" id="{F2579438-DB6C-5717-70CC-21BDAC97BB8E}"/>
              </a:ext>
            </a:extLst>
          </p:cNvPr>
          <p:cNvCxnSpPr>
            <a:cxnSpLocks/>
          </p:cNvCxnSpPr>
          <p:nvPr/>
        </p:nvCxnSpPr>
        <p:spPr>
          <a:xfrm>
            <a:off x="296240" y="3312029"/>
            <a:ext cx="2379306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משולש שווה-שוקיים 2">
            <a:extLst>
              <a:ext uri="{FF2B5EF4-FFF2-40B4-BE49-F238E27FC236}">
                <a16:creationId xmlns:a16="http://schemas.microsoft.com/office/drawing/2014/main" id="{E5D64244-DC07-C86E-8545-DCB4A2B41940}"/>
              </a:ext>
            </a:extLst>
          </p:cNvPr>
          <p:cNvSpPr/>
          <p:nvPr/>
        </p:nvSpPr>
        <p:spPr>
          <a:xfrm rot="5400000">
            <a:off x="11286931" y="4887036"/>
            <a:ext cx="177282" cy="214604"/>
          </a:xfrm>
          <a:prstGeom prst="triangl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E35497E9-C703-8C23-4E81-4E1164947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43607" y="56500"/>
            <a:ext cx="243861" cy="201185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A89CC2F9-6F26-F571-F101-97EBA0CA74C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885" t="86085" r="7529" b="6268"/>
          <a:stretch/>
        </p:blipFill>
        <p:spPr>
          <a:xfrm rot="18489510">
            <a:off x="7124845" y="3915516"/>
            <a:ext cx="1801880" cy="2292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תיבת טקסט 8">
                <a:extLst>
                  <a:ext uri="{FF2B5EF4-FFF2-40B4-BE49-F238E27FC236}">
                    <a16:creationId xmlns:a16="http://schemas.microsoft.com/office/drawing/2014/main" id="{4F920C6B-FEE6-88B6-C922-3E1961B3ED51}"/>
                  </a:ext>
                </a:extLst>
              </p:cNvPr>
              <p:cNvSpPr txBox="1"/>
              <p:nvPr/>
            </p:nvSpPr>
            <p:spPr>
              <a:xfrm>
                <a:off x="6500928" y="5023410"/>
                <a:ext cx="4908101" cy="54380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sz="2800" dirty="0"/>
                  <a:t>Energy transfer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initial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final</m:t>
                        </m:r>
                      </m:sup>
                    </m:sSubSup>
                  </m:oMath>
                </a14:m>
                <a:r>
                  <a:rPr lang="en-US" sz="2800" dirty="0"/>
                  <a:t>)</a:t>
                </a:r>
                <a:endParaRPr lang="he-IL" sz="2800" dirty="0"/>
              </a:p>
            </p:txBody>
          </p:sp>
        </mc:Choice>
        <mc:Fallback xmlns="">
          <p:sp>
            <p:nvSpPr>
              <p:cNvPr id="9" name="תיבת טקסט 8">
                <a:extLst>
                  <a:ext uri="{FF2B5EF4-FFF2-40B4-BE49-F238E27FC236}">
                    <a16:creationId xmlns:a16="http://schemas.microsoft.com/office/drawing/2014/main" id="{4F920C6B-FEE6-88B6-C922-3E1961B3E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928" y="5023410"/>
                <a:ext cx="4908101" cy="543803"/>
              </a:xfrm>
              <a:prstGeom prst="rect">
                <a:avLst/>
              </a:prstGeom>
              <a:blipFill>
                <a:blip r:embed="rId5"/>
                <a:stretch>
                  <a:fillRect l="-2481" t="-6742" r="-2481" b="-3146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A462297F-708D-08D6-7069-3C06E23A8433}"/>
              </a:ext>
            </a:extLst>
          </p:cNvPr>
          <p:cNvSpPr txBox="1"/>
          <p:nvPr/>
        </p:nvSpPr>
        <p:spPr>
          <a:xfrm rot="20497747">
            <a:off x="10223975" y="1089336"/>
            <a:ext cx="203260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>
                <a:solidFill>
                  <a:schemeClr val="bg1">
                    <a:lumMod val="65000"/>
                  </a:schemeClr>
                </a:solidFill>
              </a:rPr>
              <a:t>Observed</a:t>
            </a:r>
            <a:endParaRPr lang="he-IL" sz="3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14F544BC-FD6B-F157-07A5-9B380C4C0605}"/>
              </a:ext>
            </a:extLst>
          </p:cNvPr>
          <p:cNvSpPr txBox="1"/>
          <p:nvPr/>
        </p:nvSpPr>
        <p:spPr>
          <a:xfrm rot="16200000">
            <a:off x="5057572" y="1491323"/>
            <a:ext cx="21297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/>
              <a:t>d</a:t>
            </a:r>
            <a:r>
              <a:rPr lang="el-GR" sz="3200" dirty="0"/>
              <a:t>σ</a:t>
            </a:r>
            <a:r>
              <a:rPr lang="en-US" sz="3200" dirty="0"/>
              <a:t>/(dE d</a:t>
            </a:r>
            <a:r>
              <a:rPr lang="el-GR" sz="3200" dirty="0"/>
              <a:t>Ω</a:t>
            </a:r>
            <a:r>
              <a:rPr lang="en-US" sz="3200" dirty="0"/>
              <a:t>)</a:t>
            </a:r>
            <a:endParaRPr lang="he-IL" sz="3200" dirty="0"/>
          </a:p>
        </p:txBody>
      </p:sp>
      <p:sp>
        <p:nvSpPr>
          <p:cNvPr id="10" name="מציין מיקום של מספר שקופית 9">
            <a:extLst>
              <a:ext uri="{FF2B5EF4-FFF2-40B4-BE49-F238E27FC236}">
                <a16:creationId xmlns:a16="http://schemas.microsoft.com/office/drawing/2014/main" id="{4A89C380-693D-429B-D2C8-501C4DA9C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46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531920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5C19C-5A6E-1474-6D39-0BE5679E1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4F0CB1E-F2AF-9CCA-837F-6137C253FC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1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Verifying the original properties of the different experiments</a:t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9421FAA8-20C7-12E0-F350-C35CD3E04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009050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D81BBEC-CBE0-E9D0-C203-591071A4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82" y="-61227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What Is Needed?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9DF1800-F788-8258-B6D3-CF58C7C5A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694" y="972686"/>
            <a:ext cx="10515600" cy="5633387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dirty="0"/>
              <a:t>Generate GENIE Simulations that mimic the conditions of the original experiments!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/>
              <a:t>BUT: What were the original properties of each experiment?</a:t>
            </a:r>
          </a:p>
          <a:p>
            <a:pPr algn="l" rtl="0"/>
            <a:r>
              <a:rPr lang="en-US" dirty="0"/>
              <a:t>Main issue: The spectrometer`s angular acceptance!</a:t>
            </a:r>
            <a:br>
              <a:rPr lang="en-US" dirty="0"/>
            </a:br>
            <a:endParaRPr lang="en-US" dirty="0"/>
          </a:p>
          <a:p>
            <a:pPr algn="l" rtl="0"/>
            <a:r>
              <a:rPr lang="en-US" dirty="0"/>
              <a:t>Each lab had its own systematics, and own documentation (some were not detailed enough or unavailable)</a:t>
            </a:r>
          </a:p>
          <a:p>
            <a:pPr algn="l" rtl="0"/>
            <a:endParaRPr lang="en-US" dirty="0"/>
          </a:p>
          <a:p>
            <a:pPr algn="l" rtl="0"/>
            <a:r>
              <a:rPr lang="en-US" sz="2800" dirty="0"/>
              <a:t>We have of the angular (d</a:t>
            </a:r>
            <a:r>
              <a:rPr lang="el-GR" sz="2800" dirty="0"/>
              <a:t>Ω</a:t>
            </a:r>
            <a:r>
              <a:rPr lang="en-US" sz="2800" dirty="0"/>
              <a:t>) acceptances for Some of them in range 0.5⁰ – 4⁰ .</a:t>
            </a:r>
            <a:endParaRPr lang="en-US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C042067E-7CB8-A478-A2E2-0492A0E8E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451" y="1364240"/>
            <a:ext cx="5151549" cy="2170090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F1A4DBFC-CCC2-C7AB-9293-DA687AB7BBDE}"/>
              </a:ext>
            </a:extLst>
          </p:cNvPr>
          <p:cNvSpPr txBox="1"/>
          <p:nvPr/>
        </p:nvSpPr>
        <p:spPr>
          <a:xfrm>
            <a:off x="7408506" y="3565384"/>
            <a:ext cx="4906347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800" b="0" i="0" u="none" strike="noStrike" baseline="0" dirty="0">
                <a:latin typeface="Helvetica" panose="020B0604020202020204" pitchFamily="34" charset="0"/>
              </a:rPr>
              <a:t>An example for a spectrometer experiment</a:t>
            </a:r>
          </a:p>
          <a:p>
            <a:pPr algn="l" rtl="0"/>
            <a:r>
              <a:rPr lang="en-US" sz="1600" b="0" i="0" u="none" strike="noStrike" baseline="0" dirty="0">
                <a:latin typeface="Helvetica" panose="020B0604020202020204" pitchFamily="34" charset="0"/>
              </a:rPr>
              <a:t>Benhar, Day, Sick - </a:t>
            </a:r>
            <a:r>
              <a:rPr lang="en-US" sz="1600" dirty="0">
                <a:latin typeface="Helvetica" panose="020B0604020202020204" pitchFamily="34" charset="0"/>
              </a:rPr>
              <a:t>RevModPhys.80.189</a:t>
            </a:r>
            <a:endParaRPr lang="he-IL" sz="1600" dirty="0">
              <a:latin typeface="Helvetica" panose="020B0604020202020204" pitchFamily="34" charset="0"/>
            </a:endParaRPr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804100A6-C5A5-FF6B-9C5C-4BF5E018C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664008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69DC77E-DDB8-8E64-A8CA-0BE70049F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Verifying the original properties of the different experiments: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FFE0A9C-F41E-8227-10E9-018885195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CA76AA8A-F65A-0C96-AC9A-4DB293CF5B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327" t="51769" r="4490" b="19796"/>
          <a:stretch/>
        </p:blipFill>
        <p:spPr>
          <a:xfrm>
            <a:off x="0" y="1825625"/>
            <a:ext cx="11749137" cy="4796033"/>
          </a:xfrm>
          <a:prstGeom prst="rect">
            <a:avLst/>
          </a:prstGeom>
        </p:spPr>
      </p:pic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D2B54C64-4DE4-973D-0949-3F30BF0E3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49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48841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4F735AC-40E6-E224-1D63-743BB9653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0515600" cy="4351338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Beam Energies: 2, 4, 6 GeV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Targets:</a:t>
            </a:r>
            <a:br>
              <a:rPr lang="en-US" dirty="0"/>
            </a:br>
            <a:r>
              <a:rPr lang="en-US" dirty="0"/>
              <a:t>1H, 2D, 4He, 12C, 40Ca, 48Ca, 120Sn</a:t>
            </a:r>
            <a:br>
              <a:rPr lang="en-US" dirty="0"/>
            </a:br>
            <a:r>
              <a:rPr lang="en-US" sz="3600" dirty="0">
                <a:solidFill>
                  <a:srgbClr val="0070C0"/>
                </a:solidFill>
              </a:rPr>
              <a:t>40Ar</a:t>
            </a:r>
          </a:p>
          <a:p>
            <a:pPr algn="l" rtl="0"/>
            <a:endParaRPr lang="en-US" dirty="0">
              <a:solidFill>
                <a:srgbClr val="0070C0"/>
              </a:solidFill>
            </a:endParaRPr>
          </a:p>
          <a:p>
            <a:pPr algn="l" rtl="0"/>
            <a:r>
              <a:rPr lang="en-US" dirty="0"/>
              <a:t>Event Selection: events with 1 e</a:t>
            </a:r>
            <a:r>
              <a:rPr lang="en-US" sz="3600" b="1" baseline="30000" dirty="0"/>
              <a:t>-</a:t>
            </a:r>
            <a:r>
              <a:rPr lang="en-US" dirty="0"/>
              <a:t>.</a:t>
            </a:r>
          </a:p>
          <a:p>
            <a:pPr algn="l" rtl="0"/>
            <a:endParaRPr lang="he-IL" dirty="0">
              <a:solidFill>
                <a:srgbClr val="0070C0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10B8CC4-4FBD-A905-53DD-54C85BAD83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" r="5540"/>
          <a:stretch/>
        </p:blipFill>
        <p:spPr bwMode="auto">
          <a:xfrm>
            <a:off x="6531429" y="2095778"/>
            <a:ext cx="5660571" cy="476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כותרת 1">
            <a:extLst>
              <a:ext uri="{FF2B5EF4-FFF2-40B4-BE49-F238E27FC236}">
                <a16:creationId xmlns:a16="http://schemas.microsoft.com/office/drawing/2014/main" id="{4D94A4C0-6CBA-0D29-F946-38F86B03A7B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7794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The CLAS12 experiment</a:t>
            </a:r>
            <a:endParaRPr lang="he-IL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C7FCF265-C17B-1B1A-BCE6-7886F5074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329674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FB5B4E0-1DC1-502E-648E-AA288F5CA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403" y="-25598"/>
            <a:ext cx="10515600" cy="202565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Angular acceptance of spectrometers</a:t>
            </a:r>
            <a:br>
              <a:rPr lang="en-US" dirty="0"/>
            </a:br>
            <a:r>
              <a:rPr lang="en-US" sz="3600" dirty="0"/>
              <a:t>Ranging between 0.5⁰ – 4⁰ </a:t>
            </a:r>
            <a:endParaRPr lang="he-IL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8AB92CC0-0770-B2B5-3C0F-CA0349EB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8468-373A-432B-B072-8A0940A3CC85}" type="slidenum">
              <a:rPr lang="he-IL" smtClean="0"/>
              <a:t>50</a:t>
            </a:fld>
            <a:endParaRPr lang="he-IL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C619B1A9-6FEA-5F02-963D-9EE0D50D35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03" y="2390775"/>
            <a:ext cx="5951910" cy="3867150"/>
          </a:xfrm>
          <a:prstGeom prst="rect">
            <a:avLst/>
          </a:prstGeom>
        </p:spPr>
      </p:pic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F0EFDA1D-75AC-7DA5-018D-220937906614}"/>
              </a:ext>
            </a:extLst>
          </p:cNvPr>
          <p:cNvSpPr txBox="1"/>
          <p:nvPr/>
        </p:nvSpPr>
        <p:spPr>
          <a:xfrm>
            <a:off x="1726715" y="5999360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77EBE33A-8903-169A-1891-6ECE15F9CA1B}"/>
              </a:ext>
            </a:extLst>
          </p:cNvPr>
          <p:cNvSpPr txBox="1"/>
          <p:nvPr/>
        </p:nvSpPr>
        <p:spPr>
          <a:xfrm>
            <a:off x="2614678" y="2962275"/>
            <a:ext cx="204304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u="none" strike="noStrike" dirty="0">
                <a:effectLst/>
              </a:rPr>
              <a:t>Angular acceptance </a:t>
            </a:r>
            <a:r>
              <a:rPr lang="en-US" sz="1400" dirty="0"/>
              <a:t>= 1⁰</a:t>
            </a:r>
            <a:endParaRPr lang="he-IL" sz="1400" dirty="0"/>
          </a:p>
        </p:txBody>
      </p:sp>
      <p:graphicFrame>
        <p:nvGraphicFramePr>
          <p:cNvPr id="5" name="טבלה 4">
            <a:extLst>
              <a:ext uri="{FF2B5EF4-FFF2-40B4-BE49-F238E27FC236}">
                <a16:creationId xmlns:a16="http://schemas.microsoft.com/office/drawing/2014/main" id="{7AA801E4-8708-5557-3359-9EAED72756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210825"/>
              </p:ext>
            </p:extLst>
          </p:nvPr>
        </p:nvGraphicFramePr>
        <p:xfrm>
          <a:off x="6262340" y="2100474"/>
          <a:ext cx="4024310" cy="4716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4862">
                  <a:extLst>
                    <a:ext uri="{9D8B030D-6E8A-4147-A177-3AD203B41FA5}">
                      <a16:colId xmlns:a16="http://schemas.microsoft.com/office/drawing/2014/main" val="171451455"/>
                    </a:ext>
                  </a:extLst>
                </a:gridCol>
                <a:gridCol w="804862">
                  <a:extLst>
                    <a:ext uri="{9D8B030D-6E8A-4147-A177-3AD203B41FA5}">
                      <a16:colId xmlns:a16="http://schemas.microsoft.com/office/drawing/2014/main" val="3881994461"/>
                    </a:ext>
                  </a:extLst>
                </a:gridCol>
                <a:gridCol w="804862">
                  <a:extLst>
                    <a:ext uri="{9D8B030D-6E8A-4147-A177-3AD203B41FA5}">
                      <a16:colId xmlns:a16="http://schemas.microsoft.com/office/drawing/2014/main" val="605914733"/>
                    </a:ext>
                  </a:extLst>
                </a:gridCol>
                <a:gridCol w="804862">
                  <a:extLst>
                    <a:ext uri="{9D8B030D-6E8A-4147-A177-3AD203B41FA5}">
                      <a16:colId xmlns:a16="http://schemas.microsoft.com/office/drawing/2014/main" val="162677096"/>
                    </a:ext>
                  </a:extLst>
                </a:gridCol>
                <a:gridCol w="804862">
                  <a:extLst>
                    <a:ext uri="{9D8B030D-6E8A-4147-A177-3AD203B41FA5}">
                      <a16:colId xmlns:a16="http://schemas.microsoft.com/office/drawing/2014/main" val="876043790"/>
                    </a:ext>
                  </a:extLst>
                </a:gridCol>
              </a:tblGrid>
              <a:tr h="10674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Angular acceptance (deg)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simulation peak [GeV]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Relative Peak Deviation from 1⁰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peak </a:t>
                      </a:r>
                      <a:r>
                        <a:rPr lang="en-US" sz="1400" u="none" strike="noStrike" dirty="0" err="1">
                          <a:effectLst/>
                        </a:rPr>
                        <a:t>diference</a:t>
                      </a:r>
                      <a:r>
                        <a:rPr lang="en-US" sz="1400" u="none" strike="noStrike" dirty="0">
                          <a:effectLst/>
                        </a:rPr>
                        <a:t> [GeV]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Relative Peak Difference Deviation from 1⁰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22681632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0.1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0.1927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1.65%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0.0035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47.02%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749542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0.2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0.1903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0.41%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0.0059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11.54%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67762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0.3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0.1891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-0.24%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0.0071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-6.84%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827791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0.4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0.1893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-0.12%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0.0069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-3.29%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8749271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0.5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0.1897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0.10%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0.0065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2.90%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8910176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0.6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0.1901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0.30%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0.0061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8.46%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999589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0.7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0.1896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0.05%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0.0066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1.32%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174285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0.8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0.1896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0.02%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0.0066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0.60%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597203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0.9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0.1897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0.10%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0.0065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2.99%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463034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1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0.1895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0.00%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0.0067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0.00%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50428437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1.5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0.1893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-0.14%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0.0069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-3.94%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000158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2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0.1889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-0.33%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0.0073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-9.51%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4371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2.5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0.1885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-0.57%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0.0077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-16.25%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261180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3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0.1878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-0.92%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0.0084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-26.07%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245587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5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0.1829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-3.49%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0.0133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-99.44%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641509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7.5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0.1741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-8.13%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0.0221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-231.48%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426917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10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0.1605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-15.34%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0.0357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-437.05%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3651291"/>
                  </a:ext>
                </a:extLst>
              </a:tr>
              <a:tr h="202315"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12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0.1473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-22.31%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>
                          <a:effectLst/>
                        </a:rPr>
                        <a:t>0.0489</a:t>
                      </a:r>
                      <a:endParaRPr lang="he-IL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e-IL" sz="1200" u="none" strike="noStrike" dirty="0">
                          <a:effectLst/>
                        </a:rPr>
                        <a:t>-635.53%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853022"/>
                  </a:ext>
                </a:extLst>
              </a:tr>
            </a:tbl>
          </a:graphicData>
        </a:graphic>
      </p:graphicFrame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3AEA062A-5E2C-C62D-7C13-96CE3BD0ADD6}"/>
              </a:ext>
            </a:extLst>
          </p:cNvPr>
          <p:cNvSpPr txBox="1"/>
          <p:nvPr/>
        </p:nvSpPr>
        <p:spPr>
          <a:xfrm>
            <a:off x="10561662" y="2623721"/>
            <a:ext cx="13908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1</a:t>
            </a:r>
            <a:r>
              <a:rPr lang="en-US" sz="1800" dirty="0"/>
              <a:t>⁰</a:t>
            </a:r>
            <a:r>
              <a:rPr lang="en-US" dirty="0"/>
              <a:t> -&gt; 3</a:t>
            </a:r>
            <a:r>
              <a:rPr lang="en-US" sz="1800" dirty="0"/>
              <a:t>⁰</a:t>
            </a:r>
            <a:br>
              <a:rPr lang="en-US" sz="1800" dirty="0"/>
            </a:br>
            <a:r>
              <a:rPr lang="el-GR" sz="1800" dirty="0"/>
              <a:t>Δ</a:t>
            </a:r>
            <a:r>
              <a:rPr lang="en-US" sz="1800" dirty="0"/>
              <a:t> ~ 1.7 MeV</a:t>
            </a:r>
            <a:endParaRPr lang="en-US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FC1D10AF-A317-3D9E-1F98-E845C67AA92B}"/>
              </a:ext>
            </a:extLst>
          </p:cNvPr>
          <p:cNvSpPr txBox="1"/>
          <p:nvPr/>
        </p:nvSpPr>
        <p:spPr>
          <a:xfrm>
            <a:off x="10561662" y="3506088"/>
            <a:ext cx="13908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1</a:t>
            </a:r>
            <a:r>
              <a:rPr lang="en-US" sz="1800" dirty="0"/>
              <a:t>⁰</a:t>
            </a:r>
            <a:r>
              <a:rPr lang="en-US" dirty="0"/>
              <a:t> -&gt; 0.5</a:t>
            </a:r>
            <a:r>
              <a:rPr lang="en-US" sz="1800" dirty="0"/>
              <a:t>⁰</a:t>
            </a:r>
            <a:br>
              <a:rPr lang="en-US" sz="1800" dirty="0"/>
            </a:br>
            <a:r>
              <a:rPr lang="el-GR" sz="1800" dirty="0"/>
              <a:t>Δ</a:t>
            </a:r>
            <a:r>
              <a:rPr lang="en-US" sz="1800" dirty="0"/>
              <a:t> ~ 200 KeV</a:t>
            </a:r>
            <a:endParaRPr lang="en-US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781B7081-7EF9-3AB2-2D88-014A3903F875}"/>
              </a:ext>
            </a:extLst>
          </p:cNvPr>
          <p:cNvSpPr txBox="1"/>
          <p:nvPr/>
        </p:nvSpPr>
        <p:spPr>
          <a:xfrm>
            <a:off x="10561662" y="4862139"/>
            <a:ext cx="13908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1</a:t>
            </a:r>
            <a:r>
              <a:rPr lang="en-US" sz="1800" dirty="0"/>
              <a:t>⁰</a:t>
            </a:r>
            <a:r>
              <a:rPr lang="en-US" dirty="0"/>
              <a:t> -&gt; 10</a:t>
            </a:r>
            <a:r>
              <a:rPr lang="en-US" sz="1800" dirty="0"/>
              <a:t>⁰</a:t>
            </a:r>
            <a:br>
              <a:rPr lang="en-US" sz="1800" dirty="0"/>
            </a:br>
            <a:r>
              <a:rPr lang="el-GR" sz="1800" dirty="0"/>
              <a:t>Δ</a:t>
            </a:r>
            <a:r>
              <a:rPr lang="en-US" sz="1800" dirty="0"/>
              <a:t> ~ 29 MeV</a:t>
            </a:r>
            <a:endParaRPr lang="en-US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056888C2-4369-1671-E707-92422B77FC60}"/>
              </a:ext>
            </a:extLst>
          </p:cNvPr>
          <p:cNvSpPr txBox="1"/>
          <p:nvPr/>
        </p:nvSpPr>
        <p:spPr>
          <a:xfrm>
            <a:off x="2889690" y="3375687"/>
            <a:ext cx="212640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800" dirty="0"/>
              <a:t>peak diff. ~ 6.7 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787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1BDEEDC-67F2-AEDD-A0B7-CF3B4C8AD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Are in range: </a:t>
            </a:r>
            <a:r>
              <a:rPr lang="en-US" sz="2800" dirty="0"/>
              <a:t>0.5⁰ – 4⁰ </a:t>
            </a: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/>
              <a:t>Effect is ~ </a:t>
            </a:r>
            <a:r>
              <a:rPr lang="en-US" b="1" dirty="0"/>
              <a:t>1 MeV.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u="sng" dirty="0"/>
              <a:t>Negligible.</a:t>
            </a:r>
          </a:p>
        </p:txBody>
      </p:sp>
      <p:sp>
        <p:nvSpPr>
          <p:cNvPr id="4" name="כותרת 3">
            <a:extLst>
              <a:ext uri="{FF2B5EF4-FFF2-40B4-BE49-F238E27FC236}">
                <a16:creationId xmlns:a16="http://schemas.microsoft.com/office/drawing/2014/main" id="{9246F627-DE28-1680-119E-5815389954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760141"/>
            <a:ext cx="1051560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3200" dirty="0"/>
              <a:t>We have of the angular (d</a:t>
            </a:r>
            <a:r>
              <a:rPr lang="el-GR" sz="3200" dirty="0"/>
              <a:t>Ω</a:t>
            </a:r>
            <a:r>
              <a:rPr lang="en-US" sz="3200" dirty="0"/>
              <a:t>) acceptances for Some of them</a:t>
            </a:r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041FF4C3-BF06-D836-CAFA-8FEE866A3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49307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1AF95-533E-9FA7-9CE3-3F9AA13CB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6106A77-BE25-D06F-73AB-82C6481D9F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2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sz="6000" dirty="0"/>
              <a:t>A </a:t>
            </a:r>
            <a:r>
              <a:rPr lang="en-US" dirty="0"/>
              <a:t>s</a:t>
            </a:r>
            <a:r>
              <a:rPr lang="en-US" sz="6000" dirty="0"/>
              <a:t>hape difference – the Data &amp; Simulation QE widths (FWHM)</a:t>
            </a:r>
            <a:br>
              <a:rPr lang="en-US" sz="6000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BEDD772F-EF2A-A7C8-DA6E-59E9A6662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902999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740C6CB-8496-5053-AAEC-377003928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2488"/>
            <a:ext cx="10515600" cy="1325563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/>
              <a:t>We tried to deduce d</a:t>
            </a:r>
            <a:r>
              <a:rPr lang="el-GR" sz="3200" dirty="0"/>
              <a:t>Ω</a:t>
            </a:r>
            <a:r>
              <a:rPr lang="en-US" sz="3200" dirty="0"/>
              <a:t> from the data to GENIE comparison: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3 Different GENIE Tunes for inclusive electron scattering were plotted on an equivalent Data set</a:t>
            </a:r>
            <a:endParaRPr lang="he-IL" sz="3200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4C49536-57F4-4180-7043-2F126720A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dirty="0"/>
              <a:t>3 Tunes : </a:t>
            </a:r>
          </a:p>
          <a:p>
            <a:pPr algn="l" rtl="0"/>
            <a:r>
              <a:rPr lang="en-US" dirty="0"/>
              <a:t>G18_10a_02_11a  (G18 + LFG)</a:t>
            </a:r>
          </a:p>
          <a:p>
            <a:pPr algn="l" rtl="0"/>
            <a:r>
              <a:rPr lang="en-US" dirty="0"/>
              <a:t>G18_02a_02_11a  (G18 + RFG)</a:t>
            </a:r>
          </a:p>
          <a:p>
            <a:pPr algn="l" rtl="0"/>
            <a:r>
              <a:rPr lang="en-US" dirty="0"/>
              <a:t>G21_11b (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Susav2</a:t>
            </a:r>
            <a:r>
              <a:rPr lang="en-US" dirty="0"/>
              <a:t>)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/>
              <a:t>3 Data sets:</a:t>
            </a:r>
          </a:p>
          <a:p>
            <a:pPr algn="l" rtl="0"/>
            <a:r>
              <a:rPr lang="en-US" dirty="0"/>
              <a:t>S</a:t>
            </a:r>
            <a:r>
              <a:rPr lang="en-US" sz="2800" dirty="0"/>
              <a:t>aclay, Barreau:1983ht, 0.44 GeV at 60⁰</a:t>
            </a:r>
          </a:p>
          <a:p>
            <a:pPr algn="l" rtl="0"/>
            <a:r>
              <a:rPr lang="en-US" sz="2800" dirty="0"/>
              <a:t>HEPL, Whitney:1974hr, 0.5 GeV at 60⁰</a:t>
            </a:r>
            <a:endParaRPr lang="he-IL" dirty="0"/>
          </a:p>
          <a:p>
            <a:pPr algn="l" rtl="0"/>
            <a:r>
              <a:rPr lang="en-US" sz="2800" dirty="0"/>
              <a:t>SLAC, Day:1993md, 2.02 GeV at 15.022⁰</a:t>
            </a:r>
            <a:endParaRPr lang="en-US" dirty="0"/>
          </a:p>
          <a:p>
            <a:pPr algn="l" rtl="0"/>
            <a:endParaRPr lang="he-IL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E7429A34-D155-9A31-A3E4-8036B0683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683932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FB44779F-59C3-653F-C379-7B5E876684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328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072F555E-B34B-0141-2CB8-55CDBC400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54</a:t>
            </a:fld>
            <a:endParaRPr lang="he-IL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D59D739F-451B-5359-AA1D-81100BAB4EE2}"/>
              </a:ext>
            </a:extLst>
          </p:cNvPr>
          <p:cNvSpPr txBox="1"/>
          <p:nvPr/>
        </p:nvSpPr>
        <p:spPr>
          <a:xfrm>
            <a:off x="10804849" y="1231641"/>
            <a:ext cx="118498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Data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Simulation</a:t>
            </a:r>
            <a:endParaRPr lang="he-I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0848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E21745B-02FA-B3D9-3220-744056936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No solution.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3384A49-87C5-01C5-7493-897137077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G18 + RFG -&gt; always too wide</a:t>
            </a:r>
          </a:p>
          <a:p>
            <a:pPr algn="l" rtl="0"/>
            <a:r>
              <a:rPr lang="en-US" dirty="0"/>
              <a:t>G18 + LFG -&gt; always too narrow.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/>
              <a:t>=&gt; An indication for a shape difference between data and simulation!</a:t>
            </a:r>
            <a:br>
              <a:rPr lang="en-US" dirty="0"/>
            </a:br>
            <a:endParaRPr lang="en-US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567DE64A-AC07-A4D1-676E-EDD3DD922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55</a:t>
            </a:fld>
            <a:endParaRPr lang="he-IL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563F94EA-D3D1-DE82-B31C-80EB2B0DB56F}"/>
              </a:ext>
            </a:extLst>
          </p:cNvPr>
          <p:cNvSpPr txBox="1"/>
          <p:nvPr/>
        </p:nvSpPr>
        <p:spPr>
          <a:xfrm>
            <a:off x="11353800" y="41959"/>
            <a:ext cx="80243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hlinkClick r:id="rId2" action="ppaction://hlinksldjump"/>
              </a:rPr>
              <a:t>Go Back!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24987299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7789B-6536-3F4C-7B25-BCAAAB66B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421EC8A-C15C-D044-865B-9C8497EDE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3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Data Selection</a:t>
            </a:r>
            <a:br>
              <a:rPr lang="en-US" dirty="0"/>
            </a:b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1A39C414-7FB8-57BD-8B11-2F075B7C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028998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1CB9FB3-43C2-A38A-FAF5-76EA8BBA0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8103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/>
              <a:t>Data Selection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20BB4AC-7311-CD2F-E6B2-DD04A9BF4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81037"/>
            <a:ext cx="10515600" cy="1203747"/>
          </a:xfrm>
        </p:spPr>
        <p:txBody>
          <a:bodyPr/>
          <a:lstStyle/>
          <a:p>
            <a:pPr algn="l" rtl="0"/>
            <a:r>
              <a:rPr lang="en-US" dirty="0"/>
              <a:t>QE peak needs to be visible!</a:t>
            </a:r>
          </a:p>
          <a:p>
            <a:pPr algn="l" rtl="0"/>
            <a:r>
              <a:rPr lang="en-US" dirty="0"/>
              <a:t>A good simulation by GENIE (default Q^2 cut)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7EBA33FA-BD21-4917-3A6A-8418A5F96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648" y="2143946"/>
            <a:ext cx="6416351" cy="4714054"/>
          </a:xfrm>
          <a:prstGeom prst="rect">
            <a:avLst/>
          </a:prstGeom>
        </p:spPr>
      </p:pic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4D3E7EA7-0558-124C-CDAE-15F5B6ACC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450745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1815F8F-BB6A-8C17-B5F2-84E05E8CE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Data Color code:</a:t>
            </a:r>
            <a:endParaRPr lang="he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FC40F70C-E5DC-C246-C2BA-EE6B170928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620" t="10885" r="33495" b="26667"/>
          <a:stretch/>
        </p:blipFill>
        <p:spPr>
          <a:xfrm>
            <a:off x="4189445" y="1222857"/>
            <a:ext cx="8002555" cy="5635143"/>
          </a:xfrm>
          <a:prstGeom prst="rect">
            <a:avLst/>
          </a:prstGeom>
        </p:spPr>
      </p:pic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6291C950-90E4-B4D3-A472-19C525D66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58</a:t>
            </a:fld>
            <a:endParaRPr lang="he-IL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2E5DE05A-684D-45E0-5F8A-39DE9674AAB3}"/>
              </a:ext>
            </a:extLst>
          </p:cNvPr>
          <p:cNvSpPr txBox="1"/>
          <p:nvPr/>
        </p:nvSpPr>
        <p:spPr>
          <a:xfrm>
            <a:off x="11333584" y="93306"/>
            <a:ext cx="8584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hlinkClick r:id="rId3" action="ppaction://hlinksldjump"/>
              </a:rPr>
              <a:t>Go Back!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62919536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72054-BF7E-7365-8840-F615D4373C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E5C53F8-6F0A-8CF0-00A8-F9A56C4177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4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The Dip to QE Peak Ratio</a:t>
            </a:r>
            <a:br>
              <a:rPr lang="he-IL" dirty="0"/>
            </a:b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6590567F-8CD1-D15D-C13D-332C927C3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59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20953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75509A5-1967-16DD-97C6-C49BB325B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671"/>
            <a:ext cx="8798767" cy="846407"/>
          </a:xfrm>
        </p:spPr>
        <p:txBody>
          <a:bodyPr/>
          <a:lstStyle/>
          <a:p>
            <a:pPr algn="l" rtl="0"/>
            <a:r>
              <a:rPr lang="en-US" dirty="0"/>
              <a:t>Producing the Inclusive Cross Section: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DDD7ABD-26F4-D00C-FE09-3C3EB3CED5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73980"/>
            <a:ext cx="11074400" cy="62556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/>
              <a:t>A measurement example: </a:t>
            </a:r>
            <a:r>
              <a:rPr lang="en-US" sz="3200" dirty="0"/>
              <a:t>2 GeV at 12⁰ for 12C &amp; 40Ar</a:t>
            </a:r>
            <a:endParaRPr lang="en-US" sz="3600" dirty="0"/>
          </a:p>
          <a:p>
            <a:pPr algn="l" rtl="0"/>
            <a:endParaRPr lang="en-US" sz="3600" dirty="0"/>
          </a:p>
          <a:p>
            <a:pPr algn="l" rtl="0"/>
            <a:endParaRPr lang="he-IL" sz="3600" dirty="0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F7DEA3C8-F8D1-CC0A-C41E-0165895E7A84}"/>
              </a:ext>
            </a:extLst>
          </p:cNvPr>
          <p:cNvSpPr txBox="1"/>
          <p:nvPr/>
        </p:nvSpPr>
        <p:spPr>
          <a:xfrm>
            <a:off x="8086132" y="6029309"/>
            <a:ext cx="26312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Energy Transfer [GeV]</a:t>
            </a:r>
            <a:endParaRPr lang="he-IL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B3BD452A-5917-400E-3601-6664FEAE285F}"/>
              </a:ext>
            </a:extLst>
          </p:cNvPr>
          <p:cNvSpPr txBox="1"/>
          <p:nvPr/>
        </p:nvSpPr>
        <p:spPr>
          <a:xfrm rot="16200000">
            <a:off x="5383373" y="3364344"/>
            <a:ext cx="172616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pic>
        <p:nvPicPr>
          <p:cNvPr id="11" name="תמונה 10">
            <a:extLst>
              <a:ext uri="{FF2B5EF4-FFF2-40B4-BE49-F238E27FC236}">
                <a16:creationId xmlns:a16="http://schemas.microsoft.com/office/drawing/2014/main" id="{66A4F5CB-2074-150F-3BC0-3E8186F87D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5" t="812" r="40347" b="94937"/>
          <a:stretch/>
        </p:blipFill>
        <p:spPr>
          <a:xfrm>
            <a:off x="488923" y="1972464"/>
            <a:ext cx="5325011" cy="376872"/>
          </a:xfrm>
          <a:prstGeom prst="rect">
            <a:avLst/>
          </a:prstGeom>
        </p:spPr>
      </p:pic>
      <p:pic>
        <p:nvPicPr>
          <p:cNvPr id="13" name="תמונה 12">
            <a:extLst>
              <a:ext uri="{FF2B5EF4-FFF2-40B4-BE49-F238E27FC236}">
                <a16:creationId xmlns:a16="http://schemas.microsoft.com/office/drawing/2014/main" id="{B4CB054F-52BE-4C35-0477-E4CCEFD04B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4" b="3607"/>
          <a:stretch/>
        </p:blipFill>
        <p:spPr>
          <a:xfrm>
            <a:off x="6392480" y="2367452"/>
            <a:ext cx="5720083" cy="3661857"/>
          </a:xfrm>
          <a:prstGeom prst="rect">
            <a:avLst/>
          </a:prstGeom>
        </p:spPr>
      </p:pic>
      <p:pic>
        <p:nvPicPr>
          <p:cNvPr id="14" name="תמונה 13">
            <a:extLst>
              <a:ext uri="{FF2B5EF4-FFF2-40B4-BE49-F238E27FC236}">
                <a16:creationId xmlns:a16="http://schemas.microsoft.com/office/drawing/2014/main" id="{7E1E751E-9861-4CB0-69B5-07C7A70611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6" t="1761" r="40789" b="94762"/>
          <a:stretch/>
        </p:blipFill>
        <p:spPr>
          <a:xfrm>
            <a:off x="6029252" y="2049392"/>
            <a:ext cx="5867993" cy="339040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1FDBDFF6-E3CD-CDD8-58EA-50A514F228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1" b="4737"/>
          <a:stretch/>
        </p:blipFill>
        <p:spPr>
          <a:xfrm>
            <a:off x="393511" y="2388205"/>
            <a:ext cx="5783651" cy="3620349"/>
          </a:xfrm>
          <a:prstGeom prst="rect">
            <a:avLst/>
          </a:prstGeom>
        </p:spPr>
      </p:pic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3658676D-A3A1-ECD6-E230-4C3FBA776390}"/>
              </a:ext>
            </a:extLst>
          </p:cNvPr>
          <p:cNvSpPr txBox="1"/>
          <p:nvPr/>
        </p:nvSpPr>
        <p:spPr>
          <a:xfrm rot="16200000">
            <a:off x="-621532" y="3244333"/>
            <a:ext cx="172616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2A663820-E80C-741F-2157-248E9CBE8E88}"/>
              </a:ext>
            </a:extLst>
          </p:cNvPr>
          <p:cNvSpPr txBox="1"/>
          <p:nvPr/>
        </p:nvSpPr>
        <p:spPr>
          <a:xfrm>
            <a:off x="1969720" y="5983113"/>
            <a:ext cx="26312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Energy Transfer [GeV]</a:t>
            </a:r>
            <a:endParaRPr lang="he-IL" dirty="0"/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75EC30E6-359C-6BFE-06E1-B334FA611D1B}"/>
              </a:ext>
            </a:extLst>
          </p:cNvPr>
          <p:cNvSpPr txBox="1"/>
          <p:nvPr/>
        </p:nvSpPr>
        <p:spPr>
          <a:xfrm>
            <a:off x="2486013" y="2043439"/>
            <a:ext cx="79932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r>
              <a:rPr lang="en-US" sz="1400" b="1" dirty="0"/>
              <a:t>2.07052</a:t>
            </a:r>
            <a:endParaRPr lang="he-IL" sz="1400" b="1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0DAF6DE6-B5EE-EF0D-DC05-AD16CCCA3A7F}"/>
              </a:ext>
            </a:extLst>
          </p:cNvPr>
          <p:cNvSpPr txBox="1"/>
          <p:nvPr/>
        </p:nvSpPr>
        <p:spPr>
          <a:xfrm>
            <a:off x="8358083" y="2055874"/>
            <a:ext cx="79932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r>
              <a:rPr lang="en-US" sz="1400" b="1" dirty="0"/>
              <a:t>2.07052</a:t>
            </a:r>
            <a:endParaRPr lang="he-IL" sz="1400" b="1" dirty="0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51AFF7B1-0C0E-1AF7-33E6-D5CA26C16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645402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9833E236-CD18-35B5-5895-A8A6E46C34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79513"/>
            <a:ext cx="6015236" cy="3908295"/>
          </a:xfr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EF396FD3-64BC-35E1-1AC0-A952E4AB38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799" y="1679513"/>
            <a:ext cx="6015236" cy="3908295"/>
          </a:xfrm>
          <a:prstGeom prst="rect">
            <a:avLst/>
          </a:prstGeom>
        </p:spPr>
      </p:pic>
      <p:cxnSp>
        <p:nvCxnSpPr>
          <p:cNvPr id="4" name="מחבר חץ ישר 3">
            <a:extLst>
              <a:ext uri="{FF2B5EF4-FFF2-40B4-BE49-F238E27FC236}">
                <a16:creationId xmlns:a16="http://schemas.microsoft.com/office/drawing/2014/main" id="{B037862B-C9EA-D0C1-543A-8C4DDEABED0B}"/>
              </a:ext>
            </a:extLst>
          </p:cNvPr>
          <p:cNvCxnSpPr>
            <a:cxnSpLocks/>
          </p:cNvCxnSpPr>
          <p:nvPr/>
        </p:nvCxnSpPr>
        <p:spPr>
          <a:xfrm flipV="1">
            <a:off x="7977673" y="2707113"/>
            <a:ext cx="0" cy="240606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2C8BD7F5-21F8-202B-B8B0-07D04D4EA8DB}"/>
              </a:ext>
            </a:extLst>
          </p:cNvPr>
          <p:cNvCxnSpPr>
            <a:cxnSpLocks/>
          </p:cNvCxnSpPr>
          <p:nvPr/>
        </p:nvCxnSpPr>
        <p:spPr>
          <a:xfrm flipV="1">
            <a:off x="8829865" y="4040160"/>
            <a:ext cx="0" cy="10668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מחבר חץ ישר 10">
            <a:extLst>
              <a:ext uri="{FF2B5EF4-FFF2-40B4-BE49-F238E27FC236}">
                <a16:creationId xmlns:a16="http://schemas.microsoft.com/office/drawing/2014/main" id="{03530338-4D20-DF84-CEBD-A98D1B25B5AB}"/>
              </a:ext>
            </a:extLst>
          </p:cNvPr>
          <p:cNvCxnSpPr>
            <a:cxnSpLocks/>
          </p:cNvCxnSpPr>
          <p:nvPr/>
        </p:nvCxnSpPr>
        <p:spPr>
          <a:xfrm flipV="1">
            <a:off x="1496008" y="2593915"/>
            <a:ext cx="0" cy="248505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מחבר חץ ישר 12">
            <a:extLst>
              <a:ext uri="{FF2B5EF4-FFF2-40B4-BE49-F238E27FC236}">
                <a16:creationId xmlns:a16="http://schemas.microsoft.com/office/drawing/2014/main" id="{F7A92B18-5817-A757-F925-0065DE7EED8C}"/>
              </a:ext>
            </a:extLst>
          </p:cNvPr>
          <p:cNvCxnSpPr>
            <a:cxnSpLocks/>
          </p:cNvCxnSpPr>
          <p:nvPr/>
        </p:nvCxnSpPr>
        <p:spPr>
          <a:xfrm flipV="1">
            <a:off x="2189584" y="4254764"/>
            <a:ext cx="0" cy="8086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8E221BFC-A496-6914-ADE4-B1BEAD75DC02}"/>
              </a:ext>
            </a:extLst>
          </p:cNvPr>
          <p:cNvSpPr txBox="1"/>
          <p:nvPr/>
        </p:nvSpPr>
        <p:spPr>
          <a:xfrm>
            <a:off x="550505" y="6054334"/>
            <a:ext cx="113833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A First hint that the problem with simulating the QE process in GENIE is with the other processes – the “Back Ground”</a:t>
            </a:r>
            <a:endParaRPr lang="he-IL" dirty="0"/>
          </a:p>
        </p:txBody>
      </p:sp>
      <p:sp>
        <p:nvSpPr>
          <p:cNvPr id="16" name="תיבת טקסט 15">
            <a:extLst>
              <a:ext uri="{FF2B5EF4-FFF2-40B4-BE49-F238E27FC236}">
                <a16:creationId xmlns:a16="http://schemas.microsoft.com/office/drawing/2014/main" id="{DB6DCADC-3A0C-75C6-4F4A-B9BD889B174C}"/>
              </a:ext>
            </a:extLst>
          </p:cNvPr>
          <p:cNvSpPr txBox="1"/>
          <p:nvPr/>
        </p:nvSpPr>
        <p:spPr>
          <a:xfrm>
            <a:off x="8829865" y="4342727"/>
            <a:ext cx="95468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/>
              <a:t>~1/2</a:t>
            </a:r>
            <a:endParaRPr lang="he-IL" sz="2400" b="1" dirty="0"/>
          </a:p>
        </p:txBody>
      </p:sp>
      <p:sp>
        <p:nvSpPr>
          <p:cNvPr id="18" name="תיבת טקסט 17">
            <a:extLst>
              <a:ext uri="{FF2B5EF4-FFF2-40B4-BE49-F238E27FC236}">
                <a16:creationId xmlns:a16="http://schemas.microsoft.com/office/drawing/2014/main" id="{57D8E2B4-E782-EC2E-DA85-ACD26FDDD451}"/>
              </a:ext>
            </a:extLst>
          </p:cNvPr>
          <p:cNvSpPr txBox="1"/>
          <p:nvPr/>
        </p:nvSpPr>
        <p:spPr>
          <a:xfrm>
            <a:off x="2376197" y="4457808"/>
            <a:ext cx="92668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/>
              <a:t>~1/3</a:t>
            </a:r>
            <a:endParaRPr lang="he-IL" sz="2400" b="1" dirty="0"/>
          </a:p>
        </p:txBody>
      </p:sp>
      <p:sp>
        <p:nvSpPr>
          <p:cNvPr id="19" name="כותרת 1">
            <a:extLst>
              <a:ext uri="{FF2B5EF4-FFF2-40B4-BE49-F238E27FC236}">
                <a16:creationId xmlns:a16="http://schemas.microsoft.com/office/drawing/2014/main" id="{E563CDE0-975F-FB28-A63F-8296AF4E3146}"/>
              </a:ext>
            </a:extLst>
          </p:cNvPr>
          <p:cNvSpPr txBox="1">
            <a:spLocks/>
          </p:cNvSpPr>
          <p:nvPr/>
        </p:nvSpPr>
        <p:spPr>
          <a:xfrm>
            <a:off x="10327437" y="1974468"/>
            <a:ext cx="129851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SLAC</a:t>
            </a:r>
          </a:p>
          <a:p>
            <a:pPr algn="l" rtl="0"/>
            <a:r>
              <a:rPr lang="en-US" dirty="0"/>
              <a:t>Data</a:t>
            </a:r>
            <a:endParaRPr lang="he-IL" dirty="0"/>
          </a:p>
        </p:txBody>
      </p:sp>
      <p:sp>
        <p:nvSpPr>
          <p:cNvPr id="20" name="כותרת 1">
            <a:extLst>
              <a:ext uri="{FF2B5EF4-FFF2-40B4-BE49-F238E27FC236}">
                <a16:creationId xmlns:a16="http://schemas.microsoft.com/office/drawing/2014/main" id="{B9959C3A-BF59-1378-491A-EA6E3BE99210}"/>
              </a:ext>
            </a:extLst>
          </p:cNvPr>
          <p:cNvSpPr txBox="1">
            <a:spLocks/>
          </p:cNvSpPr>
          <p:nvPr/>
        </p:nvSpPr>
        <p:spPr>
          <a:xfrm>
            <a:off x="3117752" y="1915493"/>
            <a:ext cx="1758379" cy="1539368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GENIE</a:t>
            </a:r>
          </a:p>
          <a:p>
            <a:pPr algn="l" rtl="0"/>
            <a:r>
              <a:rPr lang="en-US" dirty="0"/>
              <a:t>LFG</a:t>
            </a:r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71D24EB5-4F12-0ED8-761B-C1A218F31C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30" t="53061" r="90433" b="22041"/>
          <a:stretch/>
        </p:blipFill>
        <p:spPr>
          <a:xfrm>
            <a:off x="6015237" y="2325428"/>
            <a:ext cx="340693" cy="2597782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703AFF9F-B4DF-AB6C-904F-AE3039E06482}"/>
              </a:ext>
            </a:extLst>
          </p:cNvPr>
          <p:cNvSpPr txBox="1"/>
          <p:nvPr/>
        </p:nvSpPr>
        <p:spPr>
          <a:xfrm>
            <a:off x="7764525" y="5424578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29807811-CDF1-DEC0-8B27-03F4DE58D866}"/>
              </a:ext>
            </a:extLst>
          </p:cNvPr>
          <p:cNvSpPr txBox="1"/>
          <p:nvPr/>
        </p:nvSpPr>
        <p:spPr>
          <a:xfrm rot="16200000">
            <a:off x="-690845" y="2636550"/>
            <a:ext cx="172616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A91A2974-7370-A845-ADEB-32CCF28BFC67}"/>
              </a:ext>
            </a:extLst>
          </p:cNvPr>
          <p:cNvSpPr txBox="1"/>
          <p:nvPr/>
        </p:nvSpPr>
        <p:spPr>
          <a:xfrm>
            <a:off x="1889354" y="5362369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12" name="כותרת 1">
            <a:extLst>
              <a:ext uri="{FF2B5EF4-FFF2-40B4-BE49-F238E27FC236}">
                <a16:creationId xmlns:a16="http://schemas.microsoft.com/office/drawing/2014/main" id="{6596EA97-2BB6-236F-7F09-E9CB80EA73B0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86036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A Shape Difference Between Data and Simulation!</a:t>
            </a:r>
            <a:endParaRPr lang="he-IL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89886A9C-7DD7-B24A-2F0D-9583A713B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189094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89974-3E48-04EB-C231-C35C77538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0042A57-B032-ABF4-E065-47BAA8BF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5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The Fitting Procedure</a:t>
            </a:r>
            <a:br>
              <a:rPr lang="en-US" dirty="0"/>
            </a:b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E284098C-E229-DDB9-FCB3-7DD39D30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6569706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מציין מיקום תוכן 4">
            <a:extLst>
              <a:ext uri="{FF2B5EF4-FFF2-40B4-BE49-F238E27FC236}">
                <a16:creationId xmlns:a16="http://schemas.microsoft.com/office/drawing/2014/main" id="{79CBFCF2-8B05-2082-065C-344A3FF970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6"/>
          <a:stretch/>
        </p:blipFill>
        <p:spPr>
          <a:xfrm>
            <a:off x="7621291" y="2332631"/>
            <a:ext cx="4515654" cy="2303032"/>
          </a:xfrm>
          <a:prstGeom prst="rect">
            <a:avLst/>
          </a:prstGeo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E77A655E-08E7-E6D9-1435-95EB975C4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573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Fit Range Selection Criterion: </a:t>
            </a:r>
            <a:br>
              <a:rPr lang="en-US" dirty="0"/>
            </a:br>
            <a:r>
              <a:rPr lang="el-GR" dirty="0"/>
              <a:t>χ</a:t>
            </a:r>
            <a:r>
              <a:rPr lang="en-US" baseline="30000" dirty="0"/>
              <a:t>2</a:t>
            </a:r>
            <a:r>
              <a:rPr lang="en-US" dirty="0"/>
              <a:t> – 2*ndf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21BE748-49F3-DF29-5870-83CFA4FD3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13650"/>
            <a:ext cx="10515600" cy="435133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E(</a:t>
            </a:r>
            <a:r>
              <a:rPr lang="el-GR" dirty="0"/>
              <a:t>χ</a:t>
            </a:r>
            <a:r>
              <a:rPr lang="en-US" baseline="30000" dirty="0"/>
              <a:t>2</a:t>
            </a:r>
            <a:r>
              <a:rPr lang="en-US" dirty="0"/>
              <a:t>)= ndf</a:t>
            </a:r>
          </a:p>
          <a:p>
            <a:pPr algn="l" rtl="0"/>
            <a:r>
              <a:rPr lang="en-US" dirty="0"/>
              <a:t>Criterion1 = </a:t>
            </a:r>
            <a:r>
              <a:rPr lang="el-GR" dirty="0"/>
              <a:t>χ</a:t>
            </a:r>
            <a:r>
              <a:rPr lang="en-US" baseline="30000" dirty="0"/>
              <a:t>2</a:t>
            </a:r>
            <a:r>
              <a:rPr lang="en-US" dirty="0"/>
              <a:t> – ndf =&gt; E(Criterion1)= 0</a:t>
            </a:r>
          </a:p>
          <a:p>
            <a:pPr algn="l" rtl="0"/>
            <a:r>
              <a:rPr lang="en-US" dirty="0"/>
              <a:t>Criterion2 = </a:t>
            </a:r>
            <a:r>
              <a:rPr lang="el-GR" dirty="0"/>
              <a:t>χ</a:t>
            </a:r>
            <a:r>
              <a:rPr lang="en-US" baseline="30000" dirty="0"/>
              <a:t>2</a:t>
            </a:r>
            <a:r>
              <a:rPr lang="en-US" dirty="0"/>
              <a:t> / ndf =&gt; E(Criterion2)= 1</a:t>
            </a:r>
          </a:p>
          <a:p>
            <a:pPr marL="0" indent="0" algn="l" rtl="0">
              <a:buNone/>
            </a:pPr>
            <a:r>
              <a:rPr lang="en-US" dirty="0"/>
              <a:t>Both are constant (up to fluctuations) </a:t>
            </a:r>
            <a:br>
              <a:rPr lang="en-US" dirty="0"/>
            </a:br>
            <a:r>
              <a:rPr lang="en-US" dirty="0"/>
              <a:t>with respect to ndf, will not prefer B to A. 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/>
              <a:t>Criterion = </a:t>
            </a:r>
            <a:r>
              <a:rPr lang="el-GR" dirty="0"/>
              <a:t>χ</a:t>
            </a:r>
            <a:r>
              <a:rPr lang="en-US" baseline="30000" dirty="0"/>
              <a:t>2</a:t>
            </a:r>
            <a:r>
              <a:rPr lang="en-US" dirty="0"/>
              <a:t> – 2*ndf  =&gt; E(Criterion)= -1*ndf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he-IL" dirty="0"/>
          </a:p>
        </p:txBody>
      </p:sp>
      <p:pic>
        <p:nvPicPr>
          <p:cNvPr id="4" name="מציין מיקום תוכן 4">
            <a:extLst>
              <a:ext uri="{FF2B5EF4-FFF2-40B4-BE49-F238E27FC236}">
                <a16:creationId xmlns:a16="http://schemas.microsoft.com/office/drawing/2014/main" id="{B844132A-4CD5-F8A3-B567-A11FDE3815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6"/>
          <a:stretch/>
        </p:blipFill>
        <p:spPr>
          <a:xfrm>
            <a:off x="7621291" y="0"/>
            <a:ext cx="4515654" cy="2303032"/>
          </a:xfrm>
          <a:prstGeom prst="rect">
            <a:avLst/>
          </a:prstGeom>
        </p:spPr>
      </p:pic>
      <p:cxnSp>
        <p:nvCxnSpPr>
          <p:cNvPr id="6" name="מחבר חץ ישר 5">
            <a:extLst>
              <a:ext uri="{FF2B5EF4-FFF2-40B4-BE49-F238E27FC236}">
                <a16:creationId xmlns:a16="http://schemas.microsoft.com/office/drawing/2014/main" id="{D9164B35-49CB-E66F-F6E0-62A51CE7F5C5}"/>
              </a:ext>
            </a:extLst>
          </p:cNvPr>
          <p:cNvCxnSpPr/>
          <p:nvPr/>
        </p:nvCxnSpPr>
        <p:spPr>
          <a:xfrm>
            <a:off x="8869532" y="1208708"/>
            <a:ext cx="38173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6760C91C-17E6-B6CA-3952-C3B110111825}"/>
              </a:ext>
            </a:extLst>
          </p:cNvPr>
          <p:cNvCxnSpPr>
            <a:cxnSpLocks/>
          </p:cNvCxnSpPr>
          <p:nvPr/>
        </p:nvCxnSpPr>
        <p:spPr>
          <a:xfrm>
            <a:off x="8598763" y="3751788"/>
            <a:ext cx="8448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מציין מיקום תוכן 4">
            <a:extLst>
              <a:ext uri="{FF2B5EF4-FFF2-40B4-BE49-F238E27FC236}">
                <a16:creationId xmlns:a16="http://schemas.microsoft.com/office/drawing/2014/main" id="{B8A54B8B-AE6C-2A8B-D6EB-7CC95A9FFE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6"/>
          <a:stretch/>
        </p:blipFill>
        <p:spPr>
          <a:xfrm>
            <a:off x="7621291" y="4552861"/>
            <a:ext cx="4515654" cy="2303032"/>
          </a:xfrm>
          <a:prstGeom prst="rect">
            <a:avLst/>
          </a:prstGeom>
        </p:spPr>
      </p:pic>
      <p:cxnSp>
        <p:nvCxnSpPr>
          <p:cNvPr id="12" name="מחבר ישר 11">
            <a:extLst>
              <a:ext uri="{FF2B5EF4-FFF2-40B4-BE49-F238E27FC236}">
                <a16:creationId xmlns:a16="http://schemas.microsoft.com/office/drawing/2014/main" id="{861F190A-B184-4FA3-8F86-474A8C312F7C}"/>
              </a:ext>
            </a:extLst>
          </p:cNvPr>
          <p:cNvCxnSpPr>
            <a:cxnSpLocks/>
          </p:cNvCxnSpPr>
          <p:nvPr/>
        </p:nvCxnSpPr>
        <p:spPr>
          <a:xfrm>
            <a:off x="8869532" y="435006"/>
            <a:ext cx="0" cy="161573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B7A62206-2B91-E876-B13B-E465000E2F30}"/>
              </a:ext>
            </a:extLst>
          </p:cNvPr>
          <p:cNvCxnSpPr>
            <a:cxnSpLocks/>
          </p:cNvCxnSpPr>
          <p:nvPr/>
        </p:nvCxnSpPr>
        <p:spPr>
          <a:xfrm>
            <a:off x="9251271" y="435006"/>
            <a:ext cx="0" cy="161573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מחבר ישר 14">
            <a:extLst>
              <a:ext uri="{FF2B5EF4-FFF2-40B4-BE49-F238E27FC236}">
                <a16:creationId xmlns:a16="http://schemas.microsoft.com/office/drawing/2014/main" id="{6E8AD012-2663-A2C9-87B7-F48C4D96FB76}"/>
              </a:ext>
            </a:extLst>
          </p:cNvPr>
          <p:cNvCxnSpPr>
            <a:cxnSpLocks/>
          </p:cNvCxnSpPr>
          <p:nvPr/>
        </p:nvCxnSpPr>
        <p:spPr>
          <a:xfrm>
            <a:off x="8598763" y="2824578"/>
            <a:ext cx="0" cy="161573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מחבר ישר 15">
            <a:extLst>
              <a:ext uri="{FF2B5EF4-FFF2-40B4-BE49-F238E27FC236}">
                <a16:creationId xmlns:a16="http://schemas.microsoft.com/office/drawing/2014/main" id="{433951BE-107A-9F58-B978-CAE92C129A68}"/>
              </a:ext>
            </a:extLst>
          </p:cNvPr>
          <p:cNvCxnSpPr>
            <a:cxnSpLocks/>
          </p:cNvCxnSpPr>
          <p:nvPr/>
        </p:nvCxnSpPr>
        <p:spPr>
          <a:xfrm>
            <a:off x="9443621" y="2824578"/>
            <a:ext cx="0" cy="161573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מחבר חץ ישר 17">
            <a:extLst>
              <a:ext uri="{FF2B5EF4-FFF2-40B4-BE49-F238E27FC236}">
                <a16:creationId xmlns:a16="http://schemas.microsoft.com/office/drawing/2014/main" id="{B0C28FF2-0DDF-DF04-EF33-11FD0B3ADC3E}"/>
              </a:ext>
            </a:extLst>
          </p:cNvPr>
          <p:cNvCxnSpPr>
            <a:cxnSpLocks/>
          </p:cNvCxnSpPr>
          <p:nvPr/>
        </p:nvCxnSpPr>
        <p:spPr>
          <a:xfrm>
            <a:off x="8902822" y="6219365"/>
            <a:ext cx="8448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מחבר ישר 18">
            <a:extLst>
              <a:ext uri="{FF2B5EF4-FFF2-40B4-BE49-F238E27FC236}">
                <a16:creationId xmlns:a16="http://schemas.microsoft.com/office/drawing/2014/main" id="{12C0120E-5323-2CB5-61E3-89BFCBA757CB}"/>
              </a:ext>
            </a:extLst>
          </p:cNvPr>
          <p:cNvCxnSpPr>
            <a:cxnSpLocks/>
          </p:cNvCxnSpPr>
          <p:nvPr/>
        </p:nvCxnSpPr>
        <p:spPr>
          <a:xfrm>
            <a:off x="8892463" y="5044350"/>
            <a:ext cx="0" cy="161573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מחבר ישר 19">
            <a:extLst>
              <a:ext uri="{FF2B5EF4-FFF2-40B4-BE49-F238E27FC236}">
                <a16:creationId xmlns:a16="http://schemas.microsoft.com/office/drawing/2014/main" id="{17432EBC-A841-36BF-D346-A4911711679E}"/>
              </a:ext>
            </a:extLst>
          </p:cNvPr>
          <p:cNvCxnSpPr>
            <a:cxnSpLocks/>
          </p:cNvCxnSpPr>
          <p:nvPr/>
        </p:nvCxnSpPr>
        <p:spPr>
          <a:xfrm>
            <a:off x="9747680" y="5044350"/>
            <a:ext cx="0" cy="161573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EC21AEB5-1797-AE19-FC53-0DC3E021D0CA}"/>
              </a:ext>
            </a:extLst>
          </p:cNvPr>
          <p:cNvSpPr txBox="1"/>
          <p:nvPr/>
        </p:nvSpPr>
        <p:spPr>
          <a:xfrm>
            <a:off x="10253708" y="1340528"/>
            <a:ext cx="33735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A6E7F2C9-4284-626D-171B-7B9D0B9D7EBF}"/>
              </a:ext>
            </a:extLst>
          </p:cNvPr>
          <p:cNvSpPr txBox="1"/>
          <p:nvPr/>
        </p:nvSpPr>
        <p:spPr>
          <a:xfrm>
            <a:off x="10253708" y="3729918"/>
            <a:ext cx="33735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</a:t>
            </a:r>
            <a:endParaRPr lang="he-IL" dirty="0"/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24DA222C-4C34-3670-E69F-EE7F7D14E00D}"/>
              </a:ext>
            </a:extLst>
          </p:cNvPr>
          <p:cNvSpPr txBox="1"/>
          <p:nvPr/>
        </p:nvSpPr>
        <p:spPr>
          <a:xfrm>
            <a:off x="10253707" y="5995602"/>
            <a:ext cx="33735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C</a:t>
            </a:r>
            <a:endParaRPr lang="he-IL" dirty="0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CB70591A-6C47-78FE-934E-16502782D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8468-373A-432B-B072-8A0940A3CC85}" type="slidenum">
              <a:rPr lang="he-IL" smtClean="0"/>
              <a:t>62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278753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9833E236-CD18-35B5-5895-A8A6E46C34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46039"/>
            <a:ext cx="6015236" cy="3908295"/>
          </a:xfr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EF396FD3-64BC-35E1-1AC0-A952E4AB38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799" y="2146039"/>
            <a:ext cx="6015236" cy="3908295"/>
          </a:xfrm>
          <a:prstGeom prst="rect">
            <a:avLst/>
          </a:prstGeom>
        </p:spPr>
      </p:pic>
      <p:sp>
        <p:nvSpPr>
          <p:cNvPr id="8" name="כותרת 1">
            <a:extLst>
              <a:ext uri="{FF2B5EF4-FFF2-40B4-BE49-F238E27FC236}">
                <a16:creationId xmlns:a16="http://schemas.microsoft.com/office/drawing/2014/main" id="{F291B0AE-79A1-1D8C-137A-587A341B9C83}"/>
              </a:ext>
            </a:extLst>
          </p:cNvPr>
          <p:cNvSpPr txBox="1">
            <a:spLocks/>
          </p:cNvSpPr>
          <p:nvPr/>
        </p:nvSpPr>
        <p:spPr>
          <a:xfrm>
            <a:off x="10206138" y="2478322"/>
            <a:ext cx="129851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SLAC</a:t>
            </a:r>
          </a:p>
          <a:p>
            <a:r>
              <a:rPr lang="en-US" dirty="0"/>
              <a:t>Data</a:t>
            </a:r>
            <a:endParaRPr lang="he-IL" dirty="0"/>
          </a:p>
        </p:txBody>
      </p:sp>
      <p:sp>
        <p:nvSpPr>
          <p:cNvPr id="9" name="כותרת 1">
            <a:extLst>
              <a:ext uri="{FF2B5EF4-FFF2-40B4-BE49-F238E27FC236}">
                <a16:creationId xmlns:a16="http://schemas.microsoft.com/office/drawing/2014/main" id="{BE9D3A8E-7C62-F34E-88AA-8FFE7645DBD4}"/>
              </a:ext>
            </a:extLst>
          </p:cNvPr>
          <p:cNvSpPr txBox="1">
            <a:spLocks/>
          </p:cNvSpPr>
          <p:nvPr/>
        </p:nvSpPr>
        <p:spPr>
          <a:xfrm>
            <a:off x="2838062" y="2668049"/>
            <a:ext cx="1584649" cy="76095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GENIE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97827828-6DDA-2EB9-ACC7-32C572EDC8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30" t="53061" r="90433" b="22041"/>
          <a:stretch/>
        </p:blipFill>
        <p:spPr>
          <a:xfrm>
            <a:off x="6015237" y="2801295"/>
            <a:ext cx="340693" cy="2597782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76E95314-4FFD-5ED9-6305-0246F0296590}"/>
              </a:ext>
            </a:extLst>
          </p:cNvPr>
          <p:cNvSpPr txBox="1"/>
          <p:nvPr/>
        </p:nvSpPr>
        <p:spPr>
          <a:xfrm>
            <a:off x="7764525" y="5900445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6FA0EF99-E917-7FDA-FD88-53EF462F5365}"/>
              </a:ext>
            </a:extLst>
          </p:cNvPr>
          <p:cNvSpPr txBox="1"/>
          <p:nvPr/>
        </p:nvSpPr>
        <p:spPr>
          <a:xfrm rot="16200000">
            <a:off x="-690845" y="3112417"/>
            <a:ext cx="172616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69E84DBD-8267-A86A-C383-8E03E6D14AFB}"/>
              </a:ext>
            </a:extLst>
          </p:cNvPr>
          <p:cNvSpPr txBox="1"/>
          <p:nvPr/>
        </p:nvSpPr>
        <p:spPr>
          <a:xfrm>
            <a:off x="1889354" y="5838236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3" name="כותרת 1">
            <a:extLst>
              <a:ext uri="{FF2B5EF4-FFF2-40B4-BE49-F238E27FC236}">
                <a16:creationId xmlns:a16="http://schemas.microsoft.com/office/drawing/2014/main" id="{1518308C-12C1-6AED-6BB8-2745175F016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A Simple Gaussian Fit</a:t>
            </a:r>
            <a:endParaRPr lang="he-IL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FC124C44-9F64-468B-970E-E4FA00EE5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3399225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E084927-3896-F6FD-ABD9-76807EFFE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737525"/>
          </a:xfrm>
        </p:spPr>
        <p:txBody>
          <a:bodyPr/>
          <a:lstStyle/>
          <a:p>
            <a:pPr algn="l" rtl="0"/>
            <a:r>
              <a:rPr lang="en-US" dirty="0"/>
              <a:t>Final Fitting Procedure: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8C1F70E-BF67-AD98-9504-30A178812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596" y="755780"/>
            <a:ext cx="11949404" cy="5421183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/>
              <a:t>4 fit sub-procedures: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u="sng" dirty="0"/>
              <a:t>“Parabola + criterion”:  </a:t>
            </a:r>
            <a:br>
              <a:rPr lang="en-US" dirty="0"/>
            </a:br>
            <a:r>
              <a:rPr lang="en-US" sz="1800" dirty="0"/>
              <a:t>(fitting all possible ranges to a parabola, and taking the best one, according to a criterion </a:t>
            </a:r>
            <a:r>
              <a:rPr lang="en-US" sz="1800" dirty="0" err="1"/>
              <a:t>chisq</a:t>
            </a:r>
            <a:r>
              <a:rPr lang="en-US" sz="1800" dirty="0"/>
              <a:t> – 2* </a:t>
            </a:r>
            <a:r>
              <a:rPr lang="en-US" sz="1800" dirty="0" err="1"/>
              <a:t>ndf</a:t>
            </a:r>
            <a:r>
              <a:rPr lang="en-US" sz="1800" dirty="0"/>
              <a:t>)             </a:t>
            </a:r>
          </a:p>
          <a:p>
            <a:pPr algn="l" rtl="0"/>
            <a:endParaRPr lang="en-US" dirty="0"/>
          </a:p>
          <a:p>
            <a:pPr algn="l" rtl="0"/>
            <a:r>
              <a:rPr lang="en-US" u="sng" dirty="0"/>
              <a:t>”Gaussian + criterion”:</a:t>
            </a:r>
            <a:br>
              <a:rPr lang="en-US" dirty="0"/>
            </a:br>
            <a:r>
              <a:rPr lang="en-US" sz="1800" dirty="0"/>
              <a:t>(fitting all possible ranges to a gaussian, and taking the best one, according to a criterion </a:t>
            </a:r>
            <a:r>
              <a:rPr lang="en-US" sz="1800" dirty="0" err="1"/>
              <a:t>chisq</a:t>
            </a:r>
            <a:r>
              <a:rPr lang="en-US" sz="1800" dirty="0"/>
              <a:t> – 2* </a:t>
            </a:r>
            <a:r>
              <a:rPr lang="en-US" sz="1800" dirty="0" err="1"/>
              <a:t>ndf</a:t>
            </a:r>
            <a:r>
              <a:rPr lang="en-US" sz="1800" dirty="0"/>
              <a:t>)</a:t>
            </a:r>
          </a:p>
          <a:p>
            <a:pPr algn="l" rtl="0"/>
            <a:endParaRPr lang="en-US" dirty="0"/>
          </a:p>
          <a:p>
            <a:pPr algn="l" rtl="0"/>
            <a:r>
              <a:rPr lang="en-US" u="sng" dirty="0"/>
              <a:t>”Max bin to 2/3 of max bin”:</a:t>
            </a:r>
            <a:br>
              <a:rPr lang="en-US" dirty="0"/>
            </a:br>
            <a:r>
              <a:rPr lang="en-US" sz="1800" dirty="0"/>
              <a:t>(finding the max bin in QE region, and fitting (a gaussian) to a range which is determined by finding the bins where </a:t>
            </a:r>
            <a:r>
              <a:rPr lang="en-US" sz="1800" dirty="0" err="1"/>
              <a:t>xsec</a:t>
            </a:r>
            <a:r>
              <a:rPr lang="en-US" sz="1800" dirty="0"/>
              <a:t> is 2/3 of that max)</a:t>
            </a:r>
          </a:p>
          <a:p>
            <a:pPr algn="l" rtl="0"/>
            <a:endParaRPr lang="en-US" dirty="0"/>
          </a:p>
          <a:p>
            <a:pPr algn="l" rtl="0"/>
            <a:r>
              <a:rPr lang="en-US" u="sng" dirty="0"/>
              <a:t>”2 </a:t>
            </a:r>
            <a:r>
              <a:rPr lang="en-US" u="sng" dirty="0" err="1"/>
              <a:t>iter</a:t>
            </a:r>
            <a:r>
              <a:rPr lang="en-US" u="sng" dirty="0"/>
              <a:t> + 10L&amp;3R”:</a:t>
            </a:r>
            <a:br>
              <a:rPr lang="en-US" dirty="0"/>
            </a:br>
            <a:r>
              <a:rPr lang="en-US" sz="1800" dirty="0"/>
              <a:t>(first iteration is fitting a gaussian to the range: classical QE ± 50 MeV, second iteration is to range: QE from first iteration + 3 points to the right and 10 to the left)</a:t>
            </a:r>
            <a:endParaRPr lang="he-IL" sz="1800" dirty="0"/>
          </a:p>
          <a:p>
            <a:pPr algn="l" rtl="0"/>
            <a:endParaRPr lang="he-IL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2E04F7ED-8B48-4344-3BB6-D8895E8EC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76399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E52066F-9BB7-9750-B4F0-3C7ACFFA9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11763"/>
          </a:xfrm>
        </p:spPr>
        <p:txBody>
          <a:bodyPr>
            <a:normAutofit/>
          </a:bodyPr>
          <a:lstStyle/>
          <a:p>
            <a:pPr algn="l" rtl="0"/>
            <a:r>
              <a:rPr lang="en-US" u="sng" dirty="0">
                <a:solidFill>
                  <a:srgbClr val="0070C0"/>
                </a:solidFill>
              </a:rPr>
              <a:t>“Parabola + criterion”</a:t>
            </a:r>
            <a:endParaRPr lang="he-IL" dirty="0">
              <a:solidFill>
                <a:srgbClr val="0070C0"/>
              </a:solidFill>
            </a:endParaRPr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E4F8BD51-019E-1D98-EFFB-659E045B6E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275" y="811763"/>
            <a:ext cx="9305725" cy="6046237"/>
          </a:xfrm>
        </p:spPr>
      </p:pic>
      <p:sp>
        <p:nvSpPr>
          <p:cNvPr id="6" name="אליפסה 5">
            <a:extLst>
              <a:ext uri="{FF2B5EF4-FFF2-40B4-BE49-F238E27FC236}">
                <a16:creationId xmlns:a16="http://schemas.microsoft.com/office/drawing/2014/main" id="{4CE22921-441A-BE30-3F80-CF28DEFB0CA4}"/>
              </a:ext>
            </a:extLst>
          </p:cNvPr>
          <p:cNvSpPr/>
          <p:nvPr/>
        </p:nvSpPr>
        <p:spPr>
          <a:xfrm>
            <a:off x="10207688" y="830425"/>
            <a:ext cx="345234" cy="3452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EF3214DC-C874-5E74-281A-BB66101306B6}"/>
              </a:ext>
            </a:extLst>
          </p:cNvPr>
          <p:cNvCxnSpPr>
            <a:cxnSpLocks/>
          </p:cNvCxnSpPr>
          <p:nvPr/>
        </p:nvCxnSpPr>
        <p:spPr>
          <a:xfrm flipV="1">
            <a:off x="11084769" y="2332656"/>
            <a:ext cx="0" cy="6158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כותרת 1">
            <a:extLst>
              <a:ext uri="{FF2B5EF4-FFF2-40B4-BE49-F238E27FC236}">
                <a16:creationId xmlns:a16="http://schemas.microsoft.com/office/drawing/2014/main" id="{A1CD2EDD-1F7A-CFDA-0D4B-421CA7B88BB9}"/>
              </a:ext>
            </a:extLst>
          </p:cNvPr>
          <p:cNvSpPr txBox="1">
            <a:spLocks/>
          </p:cNvSpPr>
          <p:nvPr/>
        </p:nvSpPr>
        <p:spPr>
          <a:xfrm>
            <a:off x="0" y="3153747"/>
            <a:ext cx="2752531" cy="3704253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1" anchor="t">
            <a:normAutofit fontScale="925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The 4 Fit Procedures:</a:t>
            </a:r>
            <a:br>
              <a:rPr lang="en-US" dirty="0"/>
            </a:br>
            <a:r>
              <a:rPr lang="en-US" sz="2200" b="1" dirty="0"/>
              <a:t>“</a:t>
            </a:r>
            <a:r>
              <a:rPr lang="en-US" sz="2200" b="1" dirty="0">
                <a:solidFill>
                  <a:srgbClr val="0070C0"/>
                </a:solidFill>
              </a:rPr>
              <a:t>Parabola + criterion</a:t>
            </a:r>
            <a:r>
              <a:rPr lang="en-US" sz="2200" b="1" dirty="0"/>
              <a:t>”               </a:t>
            </a:r>
            <a:br>
              <a:rPr lang="en-US" sz="1800" dirty="0"/>
            </a:br>
            <a:r>
              <a:rPr lang="en-US" sz="1800" dirty="0"/>
              <a:t>” </a:t>
            </a:r>
            <a:r>
              <a:rPr lang="en-US" sz="1800" dirty="0">
                <a:solidFill>
                  <a:srgbClr val="FF0000"/>
                </a:solidFill>
              </a:rPr>
              <a:t>Gaussian + criterion</a:t>
            </a:r>
            <a:r>
              <a:rPr lang="en-US" sz="1800" dirty="0"/>
              <a:t>”              </a:t>
            </a:r>
            <a:br>
              <a:rPr lang="en-US" sz="1800" dirty="0"/>
            </a:br>
            <a:r>
              <a:rPr lang="en-US" sz="1800" dirty="0"/>
              <a:t>” </a:t>
            </a:r>
            <a:r>
              <a:rPr lang="en-US" sz="1800" dirty="0">
                <a:solidFill>
                  <a:srgbClr val="00B050"/>
                </a:solidFill>
              </a:rPr>
              <a:t>Max bin to 2/3 of max bin</a:t>
            </a:r>
            <a:r>
              <a:rPr lang="en-US" sz="1800" dirty="0"/>
              <a:t>”    </a:t>
            </a:r>
            <a:br>
              <a:rPr lang="en-US" sz="1800" dirty="0"/>
            </a:br>
            <a:r>
              <a:rPr lang="en-US" sz="1800" dirty="0"/>
              <a:t>” </a:t>
            </a:r>
            <a:r>
              <a:rPr lang="en-US" sz="1800" dirty="0">
                <a:solidFill>
                  <a:srgbClr val="FFC000"/>
                </a:solidFill>
              </a:rPr>
              <a:t>2 iter + 10L&amp;3R</a:t>
            </a:r>
            <a:r>
              <a:rPr lang="en-US" sz="1800" dirty="0"/>
              <a:t>”      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vertical line: fitted QE Peak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S / F in title:</a:t>
            </a:r>
            <a:br>
              <a:rPr lang="en-US" sz="1800" dirty="0"/>
            </a:br>
            <a:r>
              <a:rPr lang="en-US" sz="1800" dirty="0"/>
              <a:t>Procedure Success / Failed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P-Value in Legend</a:t>
            </a:r>
            <a:br>
              <a:rPr lang="en-US" sz="1800" dirty="0"/>
            </a:br>
            <a:r>
              <a:rPr lang="en-US" sz="1800" dirty="0"/>
              <a:t>                 </a:t>
            </a: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2048C254-2D59-71EE-2044-FDD04782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65</a:t>
            </a:fld>
            <a:endParaRPr lang="he-IL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C30BCFEC-8386-DD7F-E8CF-83A18FA3CE3C}"/>
              </a:ext>
            </a:extLst>
          </p:cNvPr>
          <p:cNvSpPr txBox="1">
            <a:spLocks/>
          </p:cNvSpPr>
          <p:nvPr/>
        </p:nvSpPr>
        <p:spPr>
          <a:xfrm>
            <a:off x="10784633" y="32657"/>
            <a:ext cx="1407367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850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Saclay</a:t>
            </a:r>
          </a:p>
          <a:p>
            <a:r>
              <a:rPr lang="en-US" dirty="0"/>
              <a:t>Data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2339789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8FD82-3586-AFBC-698F-55F1B88DF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FACC9BC-7F70-26E9-2359-87DA411B1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11763"/>
          </a:xfrm>
        </p:spPr>
        <p:txBody>
          <a:bodyPr>
            <a:normAutofit/>
          </a:bodyPr>
          <a:lstStyle/>
          <a:p>
            <a:pPr algn="l" rtl="0"/>
            <a:r>
              <a:rPr lang="en-US" u="sng" dirty="0">
                <a:solidFill>
                  <a:srgbClr val="FF0000"/>
                </a:solidFill>
              </a:rPr>
              <a:t>“Gaussian + criterion”</a:t>
            </a:r>
            <a:endParaRPr lang="he-IL" dirty="0">
              <a:solidFill>
                <a:srgbClr val="FF0000"/>
              </a:solidFill>
            </a:endParaRPr>
          </a:p>
        </p:txBody>
      </p:sp>
      <p:pic>
        <p:nvPicPr>
          <p:cNvPr id="7" name="מציין מיקום תוכן 6">
            <a:extLst>
              <a:ext uri="{FF2B5EF4-FFF2-40B4-BE49-F238E27FC236}">
                <a16:creationId xmlns:a16="http://schemas.microsoft.com/office/drawing/2014/main" id="{372CAA42-D7B3-CBB7-0006-11DDA43F89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199" y="813600"/>
            <a:ext cx="9308444" cy="6048000"/>
          </a:xfrm>
        </p:spPr>
      </p:pic>
      <p:sp>
        <p:nvSpPr>
          <p:cNvPr id="8" name="אליפסה 7">
            <a:extLst>
              <a:ext uri="{FF2B5EF4-FFF2-40B4-BE49-F238E27FC236}">
                <a16:creationId xmlns:a16="http://schemas.microsoft.com/office/drawing/2014/main" id="{3FCB5A1B-70EF-D651-DF9B-501ABC6F6998}"/>
              </a:ext>
            </a:extLst>
          </p:cNvPr>
          <p:cNvSpPr/>
          <p:nvPr/>
        </p:nvSpPr>
        <p:spPr>
          <a:xfrm>
            <a:off x="10245012" y="849087"/>
            <a:ext cx="345234" cy="3452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C645F32-5512-EB46-BC26-ED52F52891B2}"/>
              </a:ext>
            </a:extLst>
          </p:cNvPr>
          <p:cNvCxnSpPr>
            <a:cxnSpLocks/>
          </p:cNvCxnSpPr>
          <p:nvPr/>
        </p:nvCxnSpPr>
        <p:spPr>
          <a:xfrm flipV="1">
            <a:off x="11084769" y="2332656"/>
            <a:ext cx="0" cy="6158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כותרת 1">
            <a:extLst>
              <a:ext uri="{FF2B5EF4-FFF2-40B4-BE49-F238E27FC236}">
                <a16:creationId xmlns:a16="http://schemas.microsoft.com/office/drawing/2014/main" id="{0B2840C2-E333-5B90-AD16-F3BA9721166E}"/>
              </a:ext>
            </a:extLst>
          </p:cNvPr>
          <p:cNvSpPr txBox="1">
            <a:spLocks/>
          </p:cNvSpPr>
          <p:nvPr/>
        </p:nvSpPr>
        <p:spPr>
          <a:xfrm>
            <a:off x="0" y="3153747"/>
            <a:ext cx="2752531" cy="3704253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1" anchor="t">
            <a:normAutofit fontScale="925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The 4 Fit Procedures:</a:t>
            </a:r>
            <a:br>
              <a:rPr lang="en-US" dirty="0"/>
            </a:br>
            <a:r>
              <a:rPr lang="en-US" sz="1800" dirty="0"/>
              <a:t>“</a:t>
            </a:r>
            <a:r>
              <a:rPr lang="en-US" sz="1800" dirty="0">
                <a:solidFill>
                  <a:srgbClr val="0070C0"/>
                </a:solidFill>
              </a:rPr>
              <a:t>Parabola + criterion</a:t>
            </a:r>
            <a:r>
              <a:rPr lang="en-US" sz="1800" dirty="0"/>
              <a:t>”               </a:t>
            </a:r>
            <a:br>
              <a:rPr lang="en-US" sz="1800" dirty="0"/>
            </a:br>
            <a:r>
              <a:rPr lang="en-US" sz="2200" b="1" dirty="0"/>
              <a:t>” </a:t>
            </a:r>
            <a:r>
              <a:rPr lang="en-US" sz="2200" b="1" dirty="0">
                <a:solidFill>
                  <a:srgbClr val="FF0000"/>
                </a:solidFill>
              </a:rPr>
              <a:t>Gaussian + criterion</a:t>
            </a:r>
            <a:r>
              <a:rPr lang="en-US" sz="2200" b="1" dirty="0"/>
              <a:t>”              </a:t>
            </a:r>
            <a:br>
              <a:rPr lang="en-US" sz="1800" dirty="0"/>
            </a:br>
            <a:r>
              <a:rPr lang="en-US" sz="1800" dirty="0"/>
              <a:t>” </a:t>
            </a:r>
            <a:r>
              <a:rPr lang="en-US" sz="1800" dirty="0">
                <a:solidFill>
                  <a:srgbClr val="00B050"/>
                </a:solidFill>
              </a:rPr>
              <a:t>Max bin to 2/3 of max bin</a:t>
            </a:r>
            <a:r>
              <a:rPr lang="en-US" sz="1800" dirty="0"/>
              <a:t>”    </a:t>
            </a:r>
            <a:br>
              <a:rPr lang="en-US" sz="1800" dirty="0"/>
            </a:br>
            <a:r>
              <a:rPr lang="en-US" sz="1800" dirty="0"/>
              <a:t>” </a:t>
            </a:r>
            <a:r>
              <a:rPr lang="en-US" sz="1800" dirty="0">
                <a:solidFill>
                  <a:srgbClr val="FFC000"/>
                </a:solidFill>
              </a:rPr>
              <a:t>2 iter + 10L&amp;3R</a:t>
            </a:r>
            <a:r>
              <a:rPr lang="en-US" sz="1800" dirty="0"/>
              <a:t>”      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vertical line: fitted QE Peak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S / F in title:</a:t>
            </a:r>
            <a:br>
              <a:rPr lang="en-US" sz="1800" dirty="0"/>
            </a:br>
            <a:r>
              <a:rPr lang="en-US" sz="1800" dirty="0"/>
              <a:t>Procedure Success / Failed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P-Value in Legend</a:t>
            </a:r>
            <a:br>
              <a:rPr lang="en-US" sz="1800" dirty="0"/>
            </a:br>
            <a:r>
              <a:rPr lang="en-US" sz="1800" dirty="0"/>
              <a:t>                 </a:t>
            </a: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2FB33D26-9AD6-B16C-B528-4968680D8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6908803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31BAE-F7AB-1CA5-932C-92B44D79B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2FF5932-C801-FA5E-3234-505F180C7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11763"/>
          </a:xfrm>
        </p:spPr>
        <p:txBody>
          <a:bodyPr>
            <a:normAutofit/>
          </a:bodyPr>
          <a:lstStyle/>
          <a:p>
            <a:pPr algn="l" rtl="0"/>
            <a:r>
              <a:rPr lang="en-US" u="sng" dirty="0">
                <a:solidFill>
                  <a:srgbClr val="00B050"/>
                </a:solidFill>
              </a:rPr>
              <a:t>“Max bin to 2/3 of max bin”</a:t>
            </a:r>
            <a:endParaRPr lang="he-IL" dirty="0">
              <a:solidFill>
                <a:srgbClr val="00B050"/>
              </a:solidFill>
            </a:endParaRPr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03790260-CA69-AB52-44DC-972714B2E8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199" y="813600"/>
            <a:ext cx="9308444" cy="6048000"/>
          </a:xfrm>
        </p:spPr>
      </p:pic>
      <p:sp>
        <p:nvSpPr>
          <p:cNvPr id="6" name="אליפסה 5">
            <a:extLst>
              <a:ext uri="{FF2B5EF4-FFF2-40B4-BE49-F238E27FC236}">
                <a16:creationId xmlns:a16="http://schemas.microsoft.com/office/drawing/2014/main" id="{E707692F-EF1E-E0B3-2EB7-129F6F441F49}"/>
              </a:ext>
            </a:extLst>
          </p:cNvPr>
          <p:cNvSpPr/>
          <p:nvPr/>
        </p:nvSpPr>
        <p:spPr>
          <a:xfrm>
            <a:off x="10226350" y="849087"/>
            <a:ext cx="345234" cy="3452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19140911-F2A1-6034-CA4D-AA1C915DDB3D}"/>
              </a:ext>
            </a:extLst>
          </p:cNvPr>
          <p:cNvCxnSpPr>
            <a:cxnSpLocks/>
          </p:cNvCxnSpPr>
          <p:nvPr/>
        </p:nvCxnSpPr>
        <p:spPr>
          <a:xfrm flipV="1">
            <a:off x="11084769" y="2332656"/>
            <a:ext cx="0" cy="6158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כותרת 1">
            <a:extLst>
              <a:ext uri="{FF2B5EF4-FFF2-40B4-BE49-F238E27FC236}">
                <a16:creationId xmlns:a16="http://schemas.microsoft.com/office/drawing/2014/main" id="{A1A3DF2B-EA25-AEA1-BEE0-BDBF2F056DF7}"/>
              </a:ext>
            </a:extLst>
          </p:cNvPr>
          <p:cNvSpPr txBox="1">
            <a:spLocks/>
          </p:cNvSpPr>
          <p:nvPr/>
        </p:nvSpPr>
        <p:spPr>
          <a:xfrm>
            <a:off x="0" y="3153747"/>
            <a:ext cx="2752531" cy="3704253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1" anchor="t">
            <a:normAutofit fontScale="925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The 4 Fit Procedures:</a:t>
            </a:r>
            <a:br>
              <a:rPr lang="en-US" dirty="0"/>
            </a:br>
            <a:r>
              <a:rPr lang="en-US" sz="1800" dirty="0"/>
              <a:t>“</a:t>
            </a:r>
            <a:r>
              <a:rPr lang="en-US" sz="1800" dirty="0">
                <a:solidFill>
                  <a:srgbClr val="0070C0"/>
                </a:solidFill>
              </a:rPr>
              <a:t>Parabola + criterion</a:t>
            </a:r>
            <a:r>
              <a:rPr lang="en-US" sz="1800" dirty="0"/>
              <a:t>”               </a:t>
            </a:r>
            <a:br>
              <a:rPr lang="en-US" sz="1800" dirty="0"/>
            </a:br>
            <a:r>
              <a:rPr lang="en-US" sz="1800" dirty="0"/>
              <a:t>” </a:t>
            </a:r>
            <a:r>
              <a:rPr lang="en-US" sz="1800" dirty="0">
                <a:solidFill>
                  <a:srgbClr val="FF0000"/>
                </a:solidFill>
              </a:rPr>
              <a:t>Gaussian + criterion</a:t>
            </a:r>
            <a:r>
              <a:rPr lang="en-US" sz="1800" dirty="0"/>
              <a:t>”              </a:t>
            </a:r>
            <a:br>
              <a:rPr lang="en-US" sz="1800" dirty="0"/>
            </a:br>
            <a:r>
              <a:rPr lang="en-US" sz="1900" b="1" dirty="0"/>
              <a:t>” </a:t>
            </a:r>
            <a:r>
              <a:rPr lang="en-US" sz="1900" b="1" dirty="0">
                <a:solidFill>
                  <a:srgbClr val="00B050"/>
                </a:solidFill>
              </a:rPr>
              <a:t>Max bin to 2/3 of max bin</a:t>
            </a:r>
            <a:r>
              <a:rPr lang="en-US" sz="1900" b="1" dirty="0"/>
              <a:t>”    </a:t>
            </a:r>
            <a:br>
              <a:rPr lang="en-US" sz="1800" dirty="0"/>
            </a:br>
            <a:r>
              <a:rPr lang="en-US" sz="1800" dirty="0"/>
              <a:t>” </a:t>
            </a:r>
            <a:r>
              <a:rPr lang="en-US" sz="1800" dirty="0">
                <a:solidFill>
                  <a:srgbClr val="FFC000"/>
                </a:solidFill>
              </a:rPr>
              <a:t>2 iter + 10L&amp;3R</a:t>
            </a:r>
            <a:r>
              <a:rPr lang="en-US" sz="1800" dirty="0"/>
              <a:t>”      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vertical line: fitted QE Peak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S / F in title:</a:t>
            </a:r>
            <a:br>
              <a:rPr lang="en-US" sz="1800" dirty="0"/>
            </a:br>
            <a:r>
              <a:rPr lang="en-US" sz="1800" dirty="0"/>
              <a:t>Procedure Success / Failed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P-Value in Legend</a:t>
            </a:r>
            <a:br>
              <a:rPr lang="en-US" sz="1800" dirty="0"/>
            </a:br>
            <a:r>
              <a:rPr lang="en-US" sz="1800" dirty="0"/>
              <a:t>                 </a:t>
            </a: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32E7AC90-B639-9CFE-6D40-8F62C16DC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7981953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6256AA-B55F-AB16-F756-883F6220F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9072F094-1066-6FE1-5127-CAEC968AC4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199" y="813600"/>
            <a:ext cx="9308444" cy="6048000"/>
          </a:xfr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40A2B5B1-68CA-05BD-5FA2-9C7D67A547D4}"/>
              </a:ext>
            </a:extLst>
          </p:cNvPr>
          <p:cNvSpPr txBox="1"/>
          <p:nvPr/>
        </p:nvSpPr>
        <p:spPr>
          <a:xfrm>
            <a:off x="-1" y="933061"/>
            <a:ext cx="28872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/>
              <a:t>QE from first iteration </a:t>
            </a:r>
            <a:br>
              <a:rPr lang="en-US" sz="2400" dirty="0"/>
            </a:br>
            <a:r>
              <a:rPr lang="en-US" sz="2400" dirty="0"/>
              <a:t>+</a:t>
            </a:r>
          </a:p>
          <a:p>
            <a:pPr algn="l" rtl="0"/>
            <a:r>
              <a:rPr lang="en-US" sz="2400" dirty="0"/>
              <a:t>3 points to the right </a:t>
            </a:r>
            <a:br>
              <a:rPr lang="en-US" sz="2400" dirty="0"/>
            </a:br>
            <a:r>
              <a:rPr lang="en-US" sz="2400" dirty="0"/>
              <a:t>10 points to the left </a:t>
            </a:r>
            <a:endParaRPr lang="he-IL" sz="2400" dirty="0"/>
          </a:p>
        </p:txBody>
      </p:sp>
      <p:sp>
        <p:nvSpPr>
          <p:cNvPr id="10" name="כותרת 1">
            <a:extLst>
              <a:ext uri="{FF2B5EF4-FFF2-40B4-BE49-F238E27FC236}">
                <a16:creationId xmlns:a16="http://schemas.microsoft.com/office/drawing/2014/main" id="{3C828964-5763-70CE-6987-6CF311B28BF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8117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u="sng" dirty="0">
                <a:solidFill>
                  <a:srgbClr val="FFC000"/>
                </a:solidFill>
              </a:rPr>
              <a:t>“2 iter + 10L&amp;3R”</a:t>
            </a:r>
            <a:endParaRPr lang="he-IL" dirty="0">
              <a:solidFill>
                <a:srgbClr val="FFC000"/>
              </a:solidFill>
            </a:endParaRPr>
          </a:p>
        </p:txBody>
      </p:sp>
      <p:sp>
        <p:nvSpPr>
          <p:cNvPr id="11" name="אליפסה 10">
            <a:extLst>
              <a:ext uri="{FF2B5EF4-FFF2-40B4-BE49-F238E27FC236}">
                <a16:creationId xmlns:a16="http://schemas.microsoft.com/office/drawing/2014/main" id="{B3B6C86A-7816-D94D-3804-40EF565B7D50}"/>
              </a:ext>
            </a:extLst>
          </p:cNvPr>
          <p:cNvSpPr/>
          <p:nvPr/>
        </p:nvSpPr>
        <p:spPr>
          <a:xfrm>
            <a:off x="10263674" y="839756"/>
            <a:ext cx="345234" cy="3452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12" name="מחבר חץ ישר 11">
            <a:extLst>
              <a:ext uri="{FF2B5EF4-FFF2-40B4-BE49-F238E27FC236}">
                <a16:creationId xmlns:a16="http://schemas.microsoft.com/office/drawing/2014/main" id="{53CB6D49-0CC6-1537-4C3D-8F6E99867692}"/>
              </a:ext>
            </a:extLst>
          </p:cNvPr>
          <p:cNvCxnSpPr>
            <a:cxnSpLocks/>
          </p:cNvCxnSpPr>
          <p:nvPr/>
        </p:nvCxnSpPr>
        <p:spPr>
          <a:xfrm flipV="1">
            <a:off x="11084769" y="2332656"/>
            <a:ext cx="0" cy="6158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כותרת 1">
            <a:extLst>
              <a:ext uri="{FF2B5EF4-FFF2-40B4-BE49-F238E27FC236}">
                <a16:creationId xmlns:a16="http://schemas.microsoft.com/office/drawing/2014/main" id="{B404AAC6-FC34-9D77-E279-2DF9B5580E0F}"/>
              </a:ext>
            </a:extLst>
          </p:cNvPr>
          <p:cNvSpPr txBox="1">
            <a:spLocks/>
          </p:cNvSpPr>
          <p:nvPr/>
        </p:nvSpPr>
        <p:spPr>
          <a:xfrm>
            <a:off x="0" y="3153747"/>
            <a:ext cx="2752531" cy="3704253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1" anchor="t">
            <a:normAutofit fontScale="925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The 4 Fit Procedures:</a:t>
            </a:r>
            <a:br>
              <a:rPr lang="en-US" dirty="0"/>
            </a:br>
            <a:r>
              <a:rPr lang="en-US" sz="1800" dirty="0"/>
              <a:t>“</a:t>
            </a:r>
            <a:r>
              <a:rPr lang="en-US" sz="1800" dirty="0">
                <a:solidFill>
                  <a:srgbClr val="0070C0"/>
                </a:solidFill>
              </a:rPr>
              <a:t>Parabola + criterion</a:t>
            </a:r>
            <a:r>
              <a:rPr lang="en-US" sz="1800" dirty="0"/>
              <a:t>”               </a:t>
            </a:r>
            <a:br>
              <a:rPr lang="en-US" sz="1800" dirty="0"/>
            </a:br>
            <a:r>
              <a:rPr lang="en-US" sz="1800" dirty="0"/>
              <a:t>” </a:t>
            </a:r>
            <a:r>
              <a:rPr lang="en-US" sz="1800" dirty="0">
                <a:solidFill>
                  <a:srgbClr val="FF0000"/>
                </a:solidFill>
              </a:rPr>
              <a:t>Gaussian + criterion</a:t>
            </a:r>
            <a:r>
              <a:rPr lang="en-US" sz="1800" dirty="0"/>
              <a:t>”              </a:t>
            </a:r>
            <a:br>
              <a:rPr lang="en-US" sz="1800" dirty="0"/>
            </a:br>
            <a:r>
              <a:rPr lang="en-US" sz="1800" dirty="0"/>
              <a:t>” </a:t>
            </a:r>
            <a:r>
              <a:rPr lang="en-US" sz="1800" dirty="0">
                <a:solidFill>
                  <a:srgbClr val="00B050"/>
                </a:solidFill>
              </a:rPr>
              <a:t>Max bin to 2/3 of max bin</a:t>
            </a:r>
            <a:r>
              <a:rPr lang="en-US" sz="1800" dirty="0"/>
              <a:t>”    </a:t>
            </a:r>
            <a:br>
              <a:rPr lang="en-US" sz="1800" dirty="0"/>
            </a:br>
            <a:r>
              <a:rPr lang="en-US" sz="2200" b="1" dirty="0"/>
              <a:t>” </a:t>
            </a:r>
            <a:r>
              <a:rPr lang="en-US" sz="2200" b="1" dirty="0">
                <a:solidFill>
                  <a:srgbClr val="FFC000"/>
                </a:solidFill>
              </a:rPr>
              <a:t>2 iter + 10L&amp;3R</a:t>
            </a:r>
            <a:r>
              <a:rPr lang="en-US" sz="2200" b="1" dirty="0"/>
              <a:t>”      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vertical line: fitted QE Peak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S / F in title:</a:t>
            </a:r>
            <a:br>
              <a:rPr lang="en-US" sz="1800" dirty="0"/>
            </a:br>
            <a:r>
              <a:rPr lang="en-US" sz="1800" dirty="0"/>
              <a:t>Procedure Success / Failed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P-Value in Legend</a:t>
            </a:r>
            <a:br>
              <a:rPr lang="en-US" sz="1800" dirty="0"/>
            </a:br>
            <a:r>
              <a:rPr lang="en-US" sz="1800" dirty="0"/>
              <a:t>                 </a:t>
            </a:r>
            <a:endParaRPr lang="he-IL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4DD08624-2C9C-BDDC-6B7F-EBCA88D06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2972287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8C1F70E-BF67-AD98-9504-30A178812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6408"/>
            <a:ext cx="10515600" cy="5290555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u="sng" dirty="0"/>
              <a:t>Determining the QE peak location:</a:t>
            </a:r>
            <a:r>
              <a:rPr lang="en-US" dirty="0"/>
              <a:t> QEP±</a:t>
            </a:r>
            <a:r>
              <a:rPr lang="el-GR" dirty="0"/>
              <a:t>Δ</a:t>
            </a:r>
            <a:r>
              <a:rPr lang="en-US" dirty="0"/>
              <a:t>QEP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If “Parabola + criterion” success:</a:t>
            </a:r>
            <a:br>
              <a:rPr lang="en-US" dirty="0"/>
            </a:br>
            <a:r>
              <a:rPr lang="en-US" dirty="0"/>
              <a:t>QEP = peak location from “Parabola + criterion” procedure.</a:t>
            </a:r>
            <a:br>
              <a:rPr lang="en-US" dirty="0"/>
            </a:br>
            <a:r>
              <a:rPr lang="el-GR" dirty="0"/>
              <a:t>Δ</a:t>
            </a:r>
            <a:r>
              <a:rPr lang="en-US" dirty="0"/>
              <a:t>QEP = sqrt ((fit uncertainty)</a:t>
            </a:r>
            <a:r>
              <a:rPr lang="en-US" baseline="30000" dirty="0"/>
              <a:t>^2</a:t>
            </a:r>
            <a:r>
              <a:rPr lang="en-US" dirty="0"/>
              <a:t> + std(Success procedures)</a:t>
            </a:r>
            <a:r>
              <a:rPr lang="en-US" baseline="30000" dirty="0"/>
              <a:t>^2</a:t>
            </a:r>
            <a:r>
              <a:rPr lang="en-US" dirty="0"/>
              <a:t>)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If “Parabola + criterion” fails </a:t>
            </a:r>
            <a:br>
              <a:rPr lang="en-US" dirty="0"/>
            </a:br>
            <a:r>
              <a:rPr lang="en-US" dirty="0"/>
              <a:t>&amp; 2 or 3 fit procedures successes</a:t>
            </a:r>
            <a:br>
              <a:rPr lang="en-US" dirty="0"/>
            </a:br>
            <a:r>
              <a:rPr lang="en-US" dirty="0"/>
              <a:t>=&gt; QEP = average of the successes</a:t>
            </a:r>
            <a:br>
              <a:rPr lang="en-US" dirty="0"/>
            </a:br>
            <a:r>
              <a:rPr lang="el-GR" dirty="0"/>
              <a:t>Δ</a:t>
            </a:r>
            <a:r>
              <a:rPr lang="en-US" dirty="0"/>
              <a:t>QEP = sqrt ((max success fit uncertainty)</a:t>
            </a:r>
            <a:r>
              <a:rPr lang="en-US" baseline="30000" dirty="0"/>
              <a:t>^2</a:t>
            </a:r>
            <a:r>
              <a:rPr lang="en-US" dirty="0"/>
              <a:t> + std(Success procedures)</a:t>
            </a:r>
            <a:r>
              <a:rPr lang="en-US" baseline="30000" dirty="0"/>
              <a:t>^2</a:t>
            </a:r>
            <a:r>
              <a:rPr lang="en-US" dirty="0"/>
              <a:t>)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/>
              <a:t>Else: (0 or 1fit procedures successes)</a:t>
            </a:r>
            <a:br>
              <a:rPr lang="en-US" dirty="0"/>
            </a:br>
            <a:r>
              <a:rPr lang="en-US" dirty="0"/>
              <a:t>QEP = QE peak bin</a:t>
            </a:r>
            <a:br>
              <a:rPr lang="en-US" dirty="0"/>
            </a:br>
            <a:r>
              <a:rPr lang="el-GR" dirty="0"/>
              <a:t>Δ</a:t>
            </a:r>
            <a:r>
              <a:rPr lang="en-US" dirty="0"/>
              <a:t>QEP = Bin-Width</a:t>
            </a:r>
          </a:p>
          <a:p>
            <a:pPr algn="l" rtl="0"/>
            <a:endParaRPr lang="he-IL" dirty="0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6147984D-CEE0-CA0A-895B-7BDA3F9D02C5}"/>
              </a:ext>
            </a:extLst>
          </p:cNvPr>
          <p:cNvSpPr txBox="1">
            <a:spLocks/>
          </p:cNvSpPr>
          <p:nvPr/>
        </p:nvSpPr>
        <p:spPr>
          <a:xfrm>
            <a:off x="0" y="18255"/>
            <a:ext cx="10515600" cy="737525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/>
              <a:t>Final Fitting Procedure:</a:t>
            </a:r>
            <a:endParaRPr lang="he-IL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E5E3EE9B-F6AD-D034-60B8-A608EBA4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69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18090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EF4FE-E54F-7FEA-DC18-9B0F78047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>
            <a:extLst>
              <a:ext uri="{FF2B5EF4-FFF2-40B4-BE49-F238E27FC236}">
                <a16:creationId xmlns:a16="http://schemas.microsoft.com/office/drawing/2014/main" id="{326A3877-608B-6557-B2BE-C12300500310}"/>
              </a:ext>
            </a:extLst>
          </p:cNvPr>
          <p:cNvSpPr/>
          <p:nvPr/>
        </p:nvSpPr>
        <p:spPr>
          <a:xfrm>
            <a:off x="3853542" y="3544094"/>
            <a:ext cx="382555" cy="365433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F66A873B-2AAB-7094-5591-678EBC2EC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0442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Normalization to physical units</a:t>
            </a:r>
            <a:endParaRPr lang="he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מציין מיקום תוכן 2">
                <a:extLst>
                  <a:ext uri="{FF2B5EF4-FFF2-40B4-BE49-F238E27FC236}">
                    <a16:creationId xmlns:a16="http://schemas.microsoft.com/office/drawing/2014/main" id="{038F6110-B1B0-0789-D936-4C4904D184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algn="l" rtl="0"/>
                <a:r>
                  <a:rPr lang="en-US" dirty="0"/>
                  <a:t>What is in an Unnormalized bin?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Bin</m:t>
                    </m:r>
                    <m:r>
                      <m:rPr>
                        <m:nor/>
                      </m:rPr>
                      <a:rPr lang="en-US" sz="2000" dirty="0"/>
                      <m:t>−</m:t>
                    </m:r>
                    <m:r>
                      <m:rPr>
                        <m:nor/>
                      </m:rPr>
                      <a:rPr lang="en-US" sz="2000" dirty="0"/>
                      <m:t>value</m:t>
                    </m:r>
                    <m:r>
                      <a:rPr lang="he-IL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he-IL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𝑢𝑛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𝑇𝑖𝑚𝑒</m:t>
                        </m:r>
                      </m:sub>
                      <m:sup/>
                      <m:e>
                        <m:d>
                          <m:dPr>
                            <m:begChr m:val="{"/>
                            <m:endChr m:val="}"/>
                            <m:ctrlPr>
                              <a:rPr lang="he-IL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ctrlPr>
                                  <a:rPr lang="he-IL" sz="20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4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𝑤𝑖𝑑𝑡</m:t>
                                </m:r>
                                <m:r>
                                  <m:rPr>
                                    <m:brk m:alnAt="24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  <m:sup/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he-I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he-IL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num>
                                      <m:den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𝑑𝑣</m:t>
                                        </m:r>
                                      </m:den>
                                    </m:f>
                                    <m:d>
                                      <m:dPr>
                                        <m:ctrlPr>
                                          <a:rPr lang="he-IL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nary>
                                          <m:naryPr>
                                            <m:ctrlPr>
                                              <a:rPr lang="he-IL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m:rPr>
                                                <m:brk m:alnAt="23"/>
                                              </m:r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𝑜𝑙𝑖𝑑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𝑎𝑛𝑔𝑙𝑒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𝑜𝑝𝑒𝑛𝑖𝑛𝑔</m:t>
                                            </m:r>
                                          </m:sub>
                                          <m:sup/>
                                          <m:e>
                                            <m:f>
                                              <m:fPr>
                                                <m:ctrlPr>
                                                  <a:rPr lang="he-IL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sz="20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Ω</m:t>
                                                </m:r>
                                              </m:den>
                                            </m:f>
                                            <m:d>
                                              <m:dPr>
                                                <m:ctrlPr>
                                                  <a:rPr lang="el-GR" sz="200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l-GR" sz="20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sz="20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𝑑</m:t>
                                                    </m:r>
                                                    <m:sSub>
                                                      <m:sSubPr>
                                                        <m:ctrlPr>
                                                          <a:rPr lang="en-US" sz="200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sz="20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𝑁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20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𝑒𝑣𝑒𝑛𝑡𝑠</m:t>
                                                        </m:r>
                                                      </m:sub>
                                                    </m:sSub>
                                                  </m:num>
                                                  <m:den>
                                                    <m:r>
                                                      <a:rPr lang="en-US" sz="20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𝑑𝑡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d>
                                          </m:e>
                                        </m:nary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e>
                            </m:nary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br>
                  <a:rPr lang="en-US" dirty="0"/>
                </a:br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/>
                  <a:t>Where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𝑒𝑣𝑒𝑛𝑡𝑠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/>
                  <a:t>Normalization:</a:t>
                </a:r>
                <a:br>
                  <a:rPr lang="en-US" dirty="0"/>
                </a:br>
                <a:r>
                  <a:rPr lang="en-US" dirty="0"/>
                  <a:t>Bin Width Normalization</a:t>
                </a:r>
                <a:br>
                  <a:rPr lang="en-US" dirty="0"/>
                </a:br>
                <a:r>
                  <a:rPr lang="en-US" dirty="0"/>
                  <a:t>Angular Acceptance Normalization</a:t>
                </a:r>
                <a:br>
                  <a:rPr lang="en-US" dirty="0"/>
                </a:br>
                <a:r>
                  <a:rPr lang="en-US" dirty="0"/>
                  <a:t>Integrated flux Normalization</a:t>
                </a:r>
                <a:br>
                  <a:rPr lang="en-US" dirty="0"/>
                </a:br>
                <a:r>
                  <a:rPr lang="en-US" dirty="0"/>
                  <a:t>Targets area density Normalization</a:t>
                </a:r>
              </a:p>
              <a:p>
                <a:pPr algn="l" rtl="0"/>
                <a:endParaRPr lang="he-IL" dirty="0"/>
              </a:p>
            </p:txBody>
          </p:sp>
        </mc:Choice>
        <mc:Fallback xmlns="">
          <p:sp>
            <p:nvSpPr>
              <p:cNvPr id="3" name="מציין מיקום תוכן 2">
                <a:extLst>
                  <a:ext uri="{FF2B5EF4-FFF2-40B4-BE49-F238E27FC236}">
                    <a16:creationId xmlns:a16="http://schemas.microsoft.com/office/drawing/2014/main" id="{038F6110-B1B0-0789-D936-4C4904D184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801" b="-364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כותרת 1">
            <a:extLst>
              <a:ext uri="{FF2B5EF4-FFF2-40B4-BE49-F238E27FC236}">
                <a16:creationId xmlns:a16="http://schemas.microsoft.com/office/drawing/2014/main" id="{7664E498-1C2D-7D27-1220-0D9DF4539E4D}"/>
              </a:ext>
            </a:extLst>
          </p:cNvPr>
          <p:cNvSpPr txBox="1">
            <a:spLocks/>
          </p:cNvSpPr>
          <p:nvPr/>
        </p:nvSpPr>
        <p:spPr>
          <a:xfrm>
            <a:off x="-26437" y="-3035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Normalization to Cross-Section:</a:t>
            </a:r>
            <a:endParaRPr lang="he-IL" b="1" dirty="0">
              <a:solidFill>
                <a:srgbClr val="0070C0"/>
              </a:solidFill>
            </a:endParaRPr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965C20B9-01CF-BBDA-7E00-913BF4882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8784315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C47A01D-F447-3780-DE71-AEB5AFBBA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0" y="0"/>
            <a:ext cx="3030894" cy="5942369"/>
          </a:xfrm>
        </p:spPr>
        <p:txBody>
          <a:bodyPr anchor="t">
            <a:normAutofit/>
          </a:bodyPr>
          <a:lstStyle/>
          <a:p>
            <a:pPr algn="l" rtl="0"/>
            <a:r>
              <a:rPr lang="en-US" dirty="0"/>
              <a:t>The 4 Fit Procedures QE Peaks:</a:t>
            </a:r>
            <a:br>
              <a:rPr lang="en-US" dirty="0"/>
            </a:br>
            <a:br>
              <a:rPr lang="en-US" sz="1800" dirty="0"/>
            </a:br>
            <a:r>
              <a:rPr lang="en-US" sz="1800" dirty="0"/>
              <a:t>same colors:</a:t>
            </a:r>
            <a:br>
              <a:rPr lang="en-US" sz="1800" dirty="0"/>
            </a:br>
            <a:r>
              <a:rPr lang="en-US" sz="1800" b="1" dirty="0"/>
              <a:t>“</a:t>
            </a:r>
            <a:r>
              <a:rPr lang="en-US" sz="1800" b="1" dirty="0">
                <a:solidFill>
                  <a:srgbClr val="0070C0"/>
                </a:solidFill>
              </a:rPr>
              <a:t>Parabola + criterion</a:t>
            </a:r>
            <a:r>
              <a:rPr lang="en-US" sz="1800" b="1" dirty="0"/>
              <a:t>”               </a:t>
            </a:r>
            <a:br>
              <a:rPr lang="en-US" sz="1800" b="1" dirty="0"/>
            </a:br>
            <a:r>
              <a:rPr lang="en-US" sz="1800" b="1" dirty="0"/>
              <a:t>” </a:t>
            </a:r>
            <a:r>
              <a:rPr lang="en-US" sz="1800" b="1" dirty="0">
                <a:solidFill>
                  <a:srgbClr val="FF0000"/>
                </a:solidFill>
              </a:rPr>
              <a:t>Gaussian + criterion</a:t>
            </a:r>
            <a:r>
              <a:rPr lang="en-US" sz="1800" b="1" dirty="0"/>
              <a:t>”              </a:t>
            </a:r>
            <a:br>
              <a:rPr lang="en-US" sz="1800" b="1" dirty="0"/>
            </a:br>
            <a:r>
              <a:rPr lang="en-US" sz="1800" b="1" dirty="0"/>
              <a:t>” </a:t>
            </a:r>
            <a:r>
              <a:rPr lang="en-US" sz="1800" b="1" dirty="0">
                <a:solidFill>
                  <a:srgbClr val="00B050"/>
                </a:solidFill>
              </a:rPr>
              <a:t>Max bin to 2/3 of max bin</a:t>
            </a:r>
            <a:r>
              <a:rPr lang="en-US" sz="1800" b="1" dirty="0"/>
              <a:t>”    </a:t>
            </a:r>
            <a:br>
              <a:rPr lang="en-US" sz="1800" b="1" dirty="0"/>
            </a:br>
            <a:r>
              <a:rPr lang="en-US" sz="1800" b="1" dirty="0"/>
              <a:t>” </a:t>
            </a:r>
            <a:r>
              <a:rPr lang="en-US" sz="1800" b="1" dirty="0">
                <a:solidFill>
                  <a:srgbClr val="FFC000"/>
                </a:solidFill>
              </a:rPr>
              <a:t>2 </a:t>
            </a:r>
            <a:r>
              <a:rPr lang="en-US" sz="1800" b="1" dirty="0" err="1">
                <a:solidFill>
                  <a:srgbClr val="FFC000"/>
                </a:solidFill>
              </a:rPr>
              <a:t>iter</a:t>
            </a:r>
            <a:r>
              <a:rPr lang="en-US" sz="1800" b="1" dirty="0">
                <a:solidFill>
                  <a:srgbClr val="FFC000"/>
                </a:solidFill>
              </a:rPr>
              <a:t> + 10L&amp;3R</a:t>
            </a:r>
            <a:r>
              <a:rPr lang="en-US" sz="1800" b="1" dirty="0"/>
              <a:t>”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Success – Full Marker</a:t>
            </a:r>
            <a:br>
              <a:rPr lang="en-US" sz="1800" dirty="0"/>
            </a:br>
            <a:r>
              <a:rPr lang="en-US" sz="1800" dirty="0"/>
              <a:t>Fail – Empty Marker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Final Selected Value:</a:t>
            </a:r>
            <a:br>
              <a:rPr lang="en-US" sz="1800" dirty="0"/>
            </a:br>
            <a:r>
              <a:rPr lang="en-US" sz="1800" b="1" dirty="0"/>
              <a:t>In a Black vertical line</a:t>
            </a:r>
            <a:endParaRPr lang="he-IL" b="1" dirty="0"/>
          </a:p>
        </p:txBody>
      </p:sp>
      <p:pic>
        <p:nvPicPr>
          <p:cNvPr id="7" name="מציין מיקום תוכן 6">
            <a:extLst>
              <a:ext uri="{FF2B5EF4-FFF2-40B4-BE49-F238E27FC236}">
                <a16:creationId xmlns:a16="http://schemas.microsoft.com/office/drawing/2014/main" id="{409AF983-823A-B6F9-F754-16AFD89F5E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6"/>
          <a:stretch/>
        </p:blipFill>
        <p:spPr>
          <a:xfrm>
            <a:off x="3037115" y="303805"/>
            <a:ext cx="9154886" cy="6554196"/>
          </a:xfrm>
        </p:spPr>
      </p:pic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4C586E50-1BD0-6257-578D-FA42BA89D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9802709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079C4-E489-BAC5-46D6-EBA38FDC10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C496E3E-D942-8833-BE70-26C8C0935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6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The Path to a Robust Fitting Procedure</a:t>
            </a:r>
            <a:br>
              <a:rPr lang="en-US" dirty="0"/>
            </a:br>
            <a:r>
              <a:rPr lang="en-US" dirty="0"/>
              <a:t>(Validity of the Study)</a:t>
            </a: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2F3CF242-2E7F-5EC5-E1D5-F73FC683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7772170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75385-A150-D06F-34A8-AF9743626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E28165E-5654-7F51-9209-E56F958A8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Naïve Fitting procedure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AEEB40C3-14FE-FAB0-51D0-8EC0B7A10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/>
              <a:t>Model: Simple Gaussian (3 parameters)</a:t>
            </a:r>
          </a:p>
          <a:p>
            <a:pPr algn="l" rtl="0"/>
            <a:r>
              <a:rPr lang="en-US" dirty="0"/>
              <a:t>Fitting range possibilities: All possible ranges in the data/simulation , under the following restrictions:</a:t>
            </a:r>
          </a:p>
          <a:p>
            <a:pPr marL="0" indent="0" algn="l" rtl="0">
              <a:buNone/>
            </a:pPr>
            <a:r>
              <a:rPr lang="en-US" dirty="0"/>
              <a:t>	1. the Classical approximation for the QE peak must be inside the 		range</a:t>
            </a:r>
          </a:p>
          <a:p>
            <a:pPr marL="0" indent="0" algn="l" rtl="0">
              <a:buNone/>
            </a:pPr>
            <a:r>
              <a:rPr lang="en-US" dirty="0"/>
              <a:t>	2. fitted peak must be inside the range</a:t>
            </a:r>
          </a:p>
          <a:p>
            <a:pPr algn="l" rtl="0"/>
            <a:r>
              <a:rPr lang="en-US" dirty="0"/>
              <a:t>Fitting range criterion: Chisq – 2*ndf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/>
              <a:t>Simulation Properties:</a:t>
            </a:r>
          </a:p>
          <a:p>
            <a:pPr algn="l" rtl="0"/>
            <a:r>
              <a:rPr lang="en-US" dirty="0"/>
              <a:t>Binning: Match the Data`s</a:t>
            </a:r>
          </a:p>
          <a:p>
            <a:pPr algn="l" rtl="0"/>
            <a:r>
              <a:rPr lang="en-US" dirty="0"/>
              <a:t>Opening angle: 1/50 rad</a:t>
            </a:r>
          </a:p>
          <a:p>
            <a:pPr algn="l" rtl="0"/>
            <a:endParaRPr lang="he-IL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0B241BBD-C170-2192-9DF3-FFF800E4F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1558646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7DF8DAE-FD9B-3FB5-CF6B-AF22960ED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Naïve Fitting procedure</a:t>
            </a:r>
            <a:endParaRPr lang="he-IL" dirty="0"/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9833E236-CD18-35B5-5895-A8A6E46C34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46039"/>
            <a:ext cx="6015236" cy="3908295"/>
          </a:xfr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EF396FD3-64BC-35E1-1AC0-A952E4AB38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799" y="2146039"/>
            <a:ext cx="6015236" cy="3908295"/>
          </a:xfrm>
          <a:prstGeom prst="rect">
            <a:avLst/>
          </a:prstGeom>
        </p:spPr>
      </p:pic>
      <p:sp>
        <p:nvSpPr>
          <p:cNvPr id="8" name="כותרת 1">
            <a:extLst>
              <a:ext uri="{FF2B5EF4-FFF2-40B4-BE49-F238E27FC236}">
                <a16:creationId xmlns:a16="http://schemas.microsoft.com/office/drawing/2014/main" id="{F291B0AE-79A1-1D8C-137A-587A341B9C83}"/>
              </a:ext>
            </a:extLst>
          </p:cNvPr>
          <p:cNvSpPr txBox="1">
            <a:spLocks/>
          </p:cNvSpPr>
          <p:nvPr/>
        </p:nvSpPr>
        <p:spPr>
          <a:xfrm>
            <a:off x="10206138" y="2478322"/>
            <a:ext cx="129851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SLAC</a:t>
            </a:r>
          </a:p>
          <a:p>
            <a:r>
              <a:rPr lang="en-US" dirty="0"/>
              <a:t>Data</a:t>
            </a:r>
            <a:endParaRPr lang="he-IL" dirty="0"/>
          </a:p>
        </p:txBody>
      </p:sp>
      <p:sp>
        <p:nvSpPr>
          <p:cNvPr id="9" name="כותרת 1">
            <a:extLst>
              <a:ext uri="{FF2B5EF4-FFF2-40B4-BE49-F238E27FC236}">
                <a16:creationId xmlns:a16="http://schemas.microsoft.com/office/drawing/2014/main" id="{BE9D3A8E-7C62-F34E-88AA-8FFE7645DBD4}"/>
              </a:ext>
            </a:extLst>
          </p:cNvPr>
          <p:cNvSpPr txBox="1">
            <a:spLocks/>
          </p:cNvSpPr>
          <p:nvPr/>
        </p:nvSpPr>
        <p:spPr>
          <a:xfrm>
            <a:off x="2838062" y="2668048"/>
            <a:ext cx="1584649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GENIE</a:t>
            </a:r>
          </a:p>
          <a:p>
            <a:r>
              <a:rPr lang="en-US" dirty="0"/>
              <a:t>G18</a:t>
            </a:r>
            <a:endParaRPr lang="he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97827828-6DDA-2EB9-ACC7-32C572EDC8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30" t="53061" r="90433" b="22041"/>
          <a:stretch/>
        </p:blipFill>
        <p:spPr>
          <a:xfrm>
            <a:off x="6015237" y="2801295"/>
            <a:ext cx="340693" cy="2597782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76E95314-4FFD-5ED9-6305-0246F0296590}"/>
              </a:ext>
            </a:extLst>
          </p:cNvPr>
          <p:cNvSpPr txBox="1"/>
          <p:nvPr/>
        </p:nvSpPr>
        <p:spPr>
          <a:xfrm>
            <a:off x="7764525" y="5900445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6FA0EF99-E917-7FDA-FD88-53EF462F5365}"/>
              </a:ext>
            </a:extLst>
          </p:cNvPr>
          <p:cNvSpPr txBox="1"/>
          <p:nvPr/>
        </p:nvSpPr>
        <p:spPr>
          <a:xfrm rot="16200000">
            <a:off x="-690845" y="3112417"/>
            <a:ext cx="172616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69E84DBD-8267-A86A-C383-8E03E6D14AFB}"/>
              </a:ext>
            </a:extLst>
          </p:cNvPr>
          <p:cNvSpPr txBox="1"/>
          <p:nvPr/>
        </p:nvSpPr>
        <p:spPr>
          <a:xfrm>
            <a:off x="1889354" y="5838236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94F6D40C-55C2-8E4C-54E9-213626746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405738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8ABE5-D99A-A2DF-2D31-65A619C77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3B97862-653B-D3B6-A235-754AEA095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491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Previous Studies:</a:t>
            </a:r>
            <a:br>
              <a:rPr lang="en-US" dirty="0"/>
            </a:br>
            <a:r>
              <a:rPr lang="en-US" dirty="0"/>
              <a:t>NEUT event generator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DE24ECAC-88EA-E05B-B4EC-0A33FA0CC2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12" t="24652" r="52704" b="18504"/>
          <a:stretch/>
        </p:blipFill>
        <p:spPr>
          <a:xfrm>
            <a:off x="6890729" y="2532059"/>
            <a:ext cx="5301271" cy="4325941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9E98FD50-5869-ABD5-C5FB-29ECD92AE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8000"/>
            <a:ext cx="5850000" cy="4500000"/>
          </a:xfrm>
          <a:prstGeom prst="rect">
            <a:avLst/>
          </a:prstGeom>
        </p:spPr>
      </p:pic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54B39410-22AE-8EE7-21FC-9299CEBDE375}"/>
              </a:ext>
            </a:extLst>
          </p:cNvPr>
          <p:cNvCxnSpPr>
            <a:cxnSpLocks/>
          </p:cNvCxnSpPr>
          <p:nvPr/>
        </p:nvCxnSpPr>
        <p:spPr>
          <a:xfrm>
            <a:off x="10832839" y="3573624"/>
            <a:ext cx="0" cy="20060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חץ ישר 9">
            <a:extLst>
              <a:ext uri="{FF2B5EF4-FFF2-40B4-BE49-F238E27FC236}">
                <a16:creationId xmlns:a16="http://schemas.microsoft.com/office/drawing/2014/main" id="{E9FFC360-C112-30DC-8469-E287240FBA3E}"/>
              </a:ext>
            </a:extLst>
          </p:cNvPr>
          <p:cNvCxnSpPr>
            <a:cxnSpLocks/>
          </p:cNvCxnSpPr>
          <p:nvPr/>
        </p:nvCxnSpPr>
        <p:spPr>
          <a:xfrm>
            <a:off x="5085186" y="4627988"/>
            <a:ext cx="3111" cy="148927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מחבר חץ ישר 10">
            <a:extLst>
              <a:ext uri="{FF2B5EF4-FFF2-40B4-BE49-F238E27FC236}">
                <a16:creationId xmlns:a16="http://schemas.microsoft.com/office/drawing/2014/main" id="{15018D1F-56A7-9A30-E03D-FBA3C59B1661}"/>
              </a:ext>
            </a:extLst>
          </p:cNvPr>
          <p:cNvCxnSpPr>
            <a:cxnSpLocks/>
          </p:cNvCxnSpPr>
          <p:nvPr/>
        </p:nvCxnSpPr>
        <p:spPr>
          <a:xfrm flipH="1">
            <a:off x="8201608" y="5579704"/>
            <a:ext cx="2631233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תיבת טקסט 16">
            <a:extLst>
              <a:ext uri="{FF2B5EF4-FFF2-40B4-BE49-F238E27FC236}">
                <a16:creationId xmlns:a16="http://schemas.microsoft.com/office/drawing/2014/main" id="{5C959740-0E11-5735-4702-6B4303C3EF7F}"/>
              </a:ext>
            </a:extLst>
          </p:cNvPr>
          <p:cNvSpPr txBox="1"/>
          <p:nvPr/>
        </p:nvSpPr>
        <p:spPr>
          <a:xfrm>
            <a:off x="5211707" y="5039644"/>
            <a:ext cx="69046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~ 30 MeV</a:t>
            </a:r>
            <a:endParaRPr lang="he-IL" dirty="0"/>
          </a:p>
        </p:txBody>
      </p:sp>
      <p:sp>
        <p:nvSpPr>
          <p:cNvPr id="18" name="תיבת טקסט 17">
            <a:extLst>
              <a:ext uri="{FF2B5EF4-FFF2-40B4-BE49-F238E27FC236}">
                <a16:creationId xmlns:a16="http://schemas.microsoft.com/office/drawing/2014/main" id="{69A3E666-C29C-2F54-71AC-50120DFB1455}"/>
              </a:ext>
            </a:extLst>
          </p:cNvPr>
          <p:cNvSpPr txBox="1"/>
          <p:nvPr/>
        </p:nvSpPr>
        <p:spPr>
          <a:xfrm>
            <a:off x="10921553" y="4190784"/>
            <a:ext cx="69046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~ 30 MeV</a:t>
            </a:r>
            <a:endParaRPr lang="he-IL" dirty="0"/>
          </a:p>
        </p:txBody>
      </p:sp>
      <p:cxnSp>
        <p:nvCxnSpPr>
          <p:cNvPr id="19" name="מחבר חץ ישר 18">
            <a:extLst>
              <a:ext uri="{FF2B5EF4-FFF2-40B4-BE49-F238E27FC236}">
                <a16:creationId xmlns:a16="http://schemas.microsoft.com/office/drawing/2014/main" id="{2B7ACD93-9ADF-5958-556C-71E008E64E8B}"/>
              </a:ext>
            </a:extLst>
          </p:cNvPr>
          <p:cNvCxnSpPr>
            <a:cxnSpLocks/>
          </p:cNvCxnSpPr>
          <p:nvPr/>
        </p:nvCxnSpPr>
        <p:spPr>
          <a:xfrm flipH="1">
            <a:off x="849086" y="4627988"/>
            <a:ext cx="423610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E08A03DB-5C89-89AE-F3B6-8700B1E561DD}"/>
              </a:ext>
            </a:extLst>
          </p:cNvPr>
          <p:cNvSpPr txBox="1"/>
          <p:nvPr/>
        </p:nvSpPr>
        <p:spPr>
          <a:xfrm>
            <a:off x="9394817" y="5501309"/>
            <a:ext cx="154236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Range I used</a:t>
            </a:r>
            <a:endParaRPr lang="he-IL" dirty="0"/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A575A820-3D21-8BCB-0424-80C0F2937663}"/>
              </a:ext>
            </a:extLst>
          </p:cNvPr>
          <p:cNvSpPr txBox="1"/>
          <p:nvPr/>
        </p:nvSpPr>
        <p:spPr>
          <a:xfrm>
            <a:off x="5318449" y="1023954"/>
            <a:ext cx="6873552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/>
              <a:t>Similar Result!</a:t>
            </a:r>
            <a:br>
              <a:rPr lang="en-US" sz="4400" dirty="0"/>
            </a:br>
            <a:r>
              <a:rPr lang="en-US" sz="2400" dirty="0"/>
              <a:t>Up to systematics</a:t>
            </a:r>
          </a:p>
          <a:p>
            <a:pPr algn="l" rtl="0"/>
            <a:r>
              <a:rPr lang="en-US" sz="2400" dirty="0"/>
              <a:t>&amp; My uncertainties (Preliminary) are under estimated</a:t>
            </a:r>
            <a:endParaRPr lang="he-IL" sz="4000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C71EDA01-1C27-F525-D9E7-5E480725D73E}"/>
              </a:ext>
            </a:extLst>
          </p:cNvPr>
          <p:cNvSpPr txBox="1"/>
          <p:nvPr/>
        </p:nvSpPr>
        <p:spPr>
          <a:xfrm>
            <a:off x="7763069" y="2874425"/>
            <a:ext cx="211804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S. Dolan et al.</a:t>
            </a:r>
            <a:br>
              <a:rPr lang="en-US" dirty="0"/>
            </a:br>
            <a:r>
              <a:rPr lang="en-US" dirty="0"/>
              <a:t>arXiv:2301.09195</a:t>
            </a:r>
            <a:endParaRPr lang="he-IL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6DCD0FB5-63FA-76D2-C022-8C00193B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6272575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24EA0-AB5C-9E2D-DDAA-E65A036790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2790DB9-0528-5ABB-8E9F-9AD535085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dirty="0"/>
              <a:t>Data:</a:t>
            </a:r>
          </a:p>
          <a:p>
            <a:pPr algn="l" rtl="0"/>
            <a:r>
              <a:rPr lang="en-US" dirty="0"/>
              <a:t>Fit function: Gaussian + linear BG</a:t>
            </a:r>
          </a:p>
          <a:p>
            <a:pPr algn="l" rtl="0"/>
            <a:r>
              <a:rPr lang="en-US" dirty="0"/>
              <a:t>BG is not negative &amp; increasing</a:t>
            </a:r>
          </a:p>
          <a:p>
            <a:pPr algn="l" rtl="0"/>
            <a:r>
              <a:rPr lang="en-US" dirty="0"/>
              <a:t>step function where the Linear BG crosses the x axis</a:t>
            </a:r>
          </a:p>
          <a:p>
            <a:pPr algn="l" rtl="0"/>
            <a:r>
              <a:rPr lang="en-US" dirty="0"/>
              <a:t>5 parameters</a:t>
            </a:r>
            <a:endParaRPr lang="he-IL" dirty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/>
              <a:t>Simulation Properties:</a:t>
            </a:r>
          </a:p>
          <a:p>
            <a:pPr algn="l" rtl="0"/>
            <a:r>
              <a:rPr lang="en-US" dirty="0"/>
              <a:t>Cut on QE (only QE events were selected)</a:t>
            </a:r>
          </a:p>
          <a:p>
            <a:pPr algn="l" rtl="0"/>
            <a:r>
              <a:rPr lang="en-US" dirty="0"/>
              <a:t>Fit function: Simple Gaussian (3 parameters)</a:t>
            </a:r>
          </a:p>
          <a:p>
            <a:pPr algn="l" rtl="0"/>
            <a:r>
              <a:rPr lang="en-US" dirty="0"/>
              <a:t>Binning: Match the Data`s</a:t>
            </a:r>
          </a:p>
          <a:p>
            <a:pPr algn="l" rtl="0"/>
            <a:r>
              <a:rPr lang="en-US" dirty="0"/>
              <a:t>Opening angle: 1/50 rad</a:t>
            </a:r>
          </a:p>
          <a:p>
            <a:pPr algn="l" rtl="0"/>
            <a:endParaRPr lang="he-IL" dirty="0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D121B141-AB78-03C3-6084-BC9ED8A36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Adding Linear Background</a:t>
            </a:r>
            <a:endParaRPr lang="he-IL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F7C15586-EBB7-5307-E7A0-9E638945F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861286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3D87D-CAD9-70D8-E6D7-321FA6C2C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>
            <a:extLst>
              <a:ext uri="{FF2B5EF4-FFF2-40B4-BE49-F238E27FC236}">
                <a16:creationId xmlns:a16="http://schemas.microsoft.com/office/drawing/2014/main" id="{6B805CFA-4799-58C3-EF45-ED2B38BEA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Adding Linear Background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737362DE-0AEB-A18E-4594-427A47C13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727" y="2204824"/>
            <a:ext cx="5905818" cy="3837202"/>
          </a:xfrm>
          <a:prstGeom prst="rect">
            <a:avLst/>
          </a:prstGeom>
        </p:spPr>
      </p:pic>
      <p:sp>
        <p:nvSpPr>
          <p:cNvPr id="9" name="כותרת 1">
            <a:extLst>
              <a:ext uri="{FF2B5EF4-FFF2-40B4-BE49-F238E27FC236}">
                <a16:creationId xmlns:a16="http://schemas.microsoft.com/office/drawing/2014/main" id="{9EA7D145-6770-7092-D172-434DE9B183B1}"/>
              </a:ext>
            </a:extLst>
          </p:cNvPr>
          <p:cNvSpPr txBox="1">
            <a:spLocks/>
          </p:cNvSpPr>
          <p:nvPr/>
        </p:nvSpPr>
        <p:spPr>
          <a:xfrm>
            <a:off x="9946433" y="2496986"/>
            <a:ext cx="1407367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850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Saclay</a:t>
            </a:r>
          </a:p>
          <a:p>
            <a:r>
              <a:rPr lang="en-US" dirty="0"/>
              <a:t>Data</a:t>
            </a:r>
            <a:endParaRPr lang="he-IL" dirty="0"/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5715276C-8AB8-9F65-CEF4-FC539E00A7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4824"/>
            <a:ext cx="5905817" cy="3837202"/>
          </a:xfrm>
          <a:prstGeom prst="rect">
            <a:avLst/>
          </a:prstGeom>
        </p:spPr>
      </p:pic>
      <p:sp>
        <p:nvSpPr>
          <p:cNvPr id="10" name="כותרת 1">
            <a:extLst>
              <a:ext uri="{FF2B5EF4-FFF2-40B4-BE49-F238E27FC236}">
                <a16:creationId xmlns:a16="http://schemas.microsoft.com/office/drawing/2014/main" id="{A18E6E96-8164-CE74-FF93-85E4385F9BC7}"/>
              </a:ext>
            </a:extLst>
          </p:cNvPr>
          <p:cNvSpPr txBox="1">
            <a:spLocks/>
          </p:cNvSpPr>
          <p:nvPr/>
        </p:nvSpPr>
        <p:spPr>
          <a:xfrm>
            <a:off x="3678134" y="2616929"/>
            <a:ext cx="1584649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GENIE</a:t>
            </a:r>
          </a:p>
          <a:p>
            <a:r>
              <a:rPr lang="en-US" dirty="0"/>
              <a:t>G18</a:t>
            </a:r>
            <a:endParaRPr lang="he-IL" dirty="0"/>
          </a:p>
        </p:txBody>
      </p:sp>
      <p:pic>
        <p:nvPicPr>
          <p:cNvPr id="11" name="תמונה 10">
            <a:extLst>
              <a:ext uri="{FF2B5EF4-FFF2-40B4-BE49-F238E27FC236}">
                <a16:creationId xmlns:a16="http://schemas.microsoft.com/office/drawing/2014/main" id="{218EC472-B77D-7737-7E77-0A7D825AAA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30" t="53061" r="90433" b="22041"/>
          <a:stretch/>
        </p:blipFill>
        <p:spPr>
          <a:xfrm>
            <a:off x="6015237" y="2801295"/>
            <a:ext cx="340693" cy="2597782"/>
          </a:xfrm>
          <a:prstGeom prst="rect">
            <a:avLst/>
          </a:prstGeom>
        </p:spPr>
      </p:pic>
      <p:sp>
        <p:nvSpPr>
          <p:cNvPr id="12" name="תיבת טקסט 11">
            <a:extLst>
              <a:ext uri="{FF2B5EF4-FFF2-40B4-BE49-F238E27FC236}">
                <a16:creationId xmlns:a16="http://schemas.microsoft.com/office/drawing/2014/main" id="{90D390D2-3F31-E1B9-C3C1-274EB42F17AC}"/>
              </a:ext>
            </a:extLst>
          </p:cNvPr>
          <p:cNvSpPr txBox="1"/>
          <p:nvPr/>
        </p:nvSpPr>
        <p:spPr>
          <a:xfrm>
            <a:off x="7764525" y="5900445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5926EA00-7C2D-9F76-0858-8D3F0BFE5702}"/>
              </a:ext>
            </a:extLst>
          </p:cNvPr>
          <p:cNvSpPr txBox="1"/>
          <p:nvPr/>
        </p:nvSpPr>
        <p:spPr>
          <a:xfrm rot="16200000">
            <a:off x="-690845" y="3112417"/>
            <a:ext cx="172616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# events</a:t>
            </a:r>
            <a:endParaRPr lang="he-IL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9C7FB710-E733-009B-CBB7-21C9CDDBDCF8}"/>
              </a:ext>
            </a:extLst>
          </p:cNvPr>
          <p:cNvSpPr txBox="1"/>
          <p:nvPr/>
        </p:nvSpPr>
        <p:spPr>
          <a:xfrm>
            <a:off x="1889354" y="5838236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DAA63B76-7E5B-412F-EFE4-C63A15B08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712809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88210-A1B2-DFB4-614C-DA3F6F567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3EBB35D-0C1B-83A8-C774-22F921BCF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double gaussian fit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67D3229-F2D1-4D33-F9F1-7DF1CD3C6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Motivation: simulating the BG as a gaussian</a:t>
            </a:r>
          </a:p>
          <a:p>
            <a:pPr algn="l" rtl="0"/>
            <a:r>
              <a:rPr lang="en-US" dirty="0"/>
              <a:t>6 parameters (3 for each Gaussian)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Useless to determine the location of the distributions peak.</a:t>
            </a:r>
            <a:br>
              <a:rPr lang="en-US" dirty="0"/>
            </a:br>
            <a:r>
              <a:rPr lang="en-US" dirty="0"/>
              <a:t>-&gt; No peak analysis here.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Successful fits are interesting – prove separability</a:t>
            </a:r>
            <a:br>
              <a:rPr lang="en-US" dirty="0"/>
            </a:br>
            <a:r>
              <a:rPr lang="en-US" dirty="0"/>
              <a:t>&amp; Show the effect of the Background on QE peak.</a:t>
            </a:r>
            <a:br>
              <a:rPr lang="en-US" dirty="0"/>
            </a:br>
            <a:endParaRPr lang="en-US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D7D77834-90BC-7F6B-F94E-8E3FBE7C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6722297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408B8-C34B-F70F-AE5E-21C0D2168C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4657149A-C2BE-0089-7F68-C9BDEC6A37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9330"/>
            <a:ext cx="5206481" cy="3382821"/>
          </a:xfrm>
          <a:prstGeom prst="rect">
            <a:avLst/>
          </a:prstGeo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B0DC6C12-D0AE-50B4-C37B-09B320E41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2111" y="127011"/>
            <a:ext cx="1298510" cy="1325563"/>
          </a:xfrm>
        </p:spPr>
        <p:txBody>
          <a:bodyPr/>
          <a:lstStyle/>
          <a:p>
            <a:r>
              <a:rPr lang="en-US" dirty="0"/>
              <a:t>Data</a:t>
            </a:r>
            <a:endParaRPr lang="he-IL" dirty="0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D2FFE3D4-4520-9568-4D15-01D4015BFB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48168"/>
            <a:ext cx="5206481" cy="3382821"/>
          </a:xfrm>
          <a:prstGeom prst="rect">
            <a:avLst/>
          </a:prstGeom>
        </p:spPr>
      </p:pic>
      <p:sp>
        <p:nvSpPr>
          <p:cNvPr id="8" name="כותרת 1">
            <a:extLst>
              <a:ext uri="{FF2B5EF4-FFF2-40B4-BE49-F238E27FC236}">
                <a16:creationId xmlns:a16="http://schemas.microsoft.com/office/drawing/2014/main" id="{64F26223-7057-81FC-7C72-C7B2E54861C9}"/>
              </a:ext>
            </a:extLst>
          </p:cNvPr>
          <p:cNvSpPr txBox="1">
            <a:spLocks/>
          </p:cNvSpPr>
          <p:nvPr/>
        </p:nvSpPr>
        <p:spPr>
          <a:xfrm>
            <a:off x="3034005" y="4972709"/>
            <a:ext cx="1584649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GENIE</a:t>
            </a:r>
          </a:p>
          <a:p>
            <a:r>
              <a:rPr lang="en-US" dirty="0"/>
              <a:t>G18</a:t>
            </a:r>
            <a:endParaRPr lang="he-IL" dirty="0"/>
          </a:p>
        </p:txBody>
      </p:sp>
      <p:pic>
        <p:nvPicPr>
          <p:cNvPr id="11" name="תמונה 10">
            <a:extLst>
              <a:ext uri="{FF2B5EF4-FFF2-40B4-BE49-F238E27FC236}">
                <a16:creationId xmlns:a16="http://schemas.microsoft.com/office/drawing/2014/main" id="{F1B55115-EA3D-B35E-07CF-5CC84BAD04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518" y="-9330"/>
            <a:ext cx="5206481" cy="3382821"/>
          </a:xfrm>
          <a:prstGeom prst="rect">
            <a:avLst/>
          </a:prstGeom>
        </p:spPr>
      </p:pic>
      <p:pic>
        <p:nvPicPr>
          <p:cNvPr id="13" name="תמונה 12">
            <a:extLst>
              <a:ext uri="{FF2B5EF4-FFF2-40B4-BE49-F238E27FC236}">
                <a16:creationId xmlns:a16="http://schemas.microsoft.com/office/drawing/2014/main" id="{8132A71B-DB09-C55D-5C3C-6ECFA808FF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518" y="3475179"/>
            <a:ext cx="5206482" cy="3382821"/>
          </a:xfrm>
          <a:prstGeom prst="rect">
            <a:avLst/>
          </a:prstGeom>
        </p:spPr>
      </p:pic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1D34D853-C1B0-6C05-A12E-79FB9847D9B6}"/>
              </a:ext>
            </a:extLst>
          </p:cNvPr>
          <p:cNvSpPr txBox="1"/>
          <p:nvPr/>
        </p:nvSpPr>
        <p:spPr>
          <a:xfrm>
            <a:off x="5082075" y="289653"/>
            <a:ext cx="237930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Simulation decomposition:</a:t>
            </a:r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0EBDF50F-E23D-0196-CD43-DF7B52378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1473776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7B3B3-2FF0-F572-8631-27AA27101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C78250C-5952-34CB-B648-D2E03A1AB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dirty="0"/>
              <a:t>Data &amp; Simulation:</a:t>
            </a:r>
          </a:p>
          <a:p>
            <a:pPr algn="l" rtl="0"/>
            <a:r>
              <a:rPr lang="en-US" dirty="0"/>
              <a:t>Fit function: Gaussian + linear BG</a:t>
            </a:r>
          </a:p>
          <a:p>
            <a:pPr algn="l" rtl="0"/>
            <a:r>
              <a:rPr lang="en-US" dirty="0"/>
              <a:t>BG is starts at 0.135 GeV &amp; increasing</a:t>
            </a:r>
          </a:p>
          <a:p>
            <a:pPr algn="l" rtl="0"/>
            <a:r>
              <a:rPr lang="en-US" dirty="0"/>
              <a:t>step function where at 0.135 GeV for the Linear BG</a:t>
            </a:r>
          </a:p>
          <a:p>
            <a:pPr algn="l" rtl="0"/>
            <a:r>
              <a:rPr lang="en-US" dirty="0"/>
              <a:t>4 parameters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/>
              <a:t>Simulation Properties:</a:t>
            </a:r>
          </a:p>
          <a:p>
            <a:pPr algn="l" rtl="0"/>
            <a:r>
              <a:rPr lang="en-US" dirty="0"/>
              <a:t>Binning: Match the Data`s</a:t>
            </a:r>
          </a:p>
          <a:p>
            <a:pPr algn="l" rtl="0"/>
            <a:r>
              <a:rPr lang="en-US" dirty="0"/>
              <a:t>Opening angle: 0.5 Degrees</a:t>
            </a:r>
          </a:p>
          <a:p>
            <a:pPr algn="l" rtl="0"/>
            <a:endParaRPr lang="he-IL" dirty="0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E5907786-5CAE-2922-9AA4-DF67F1AC5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Adding Linear Background – slightly different model</a:t>
            </a:r>
            <a:endParaRPr lang="he-IL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B355FE46-D8C0-9A9B-E87A-EAD3BE626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79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4215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7771D-160C-BD5E-D178-CBE245738F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13EF054-4BE7-9E41-3344-F372467EE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Accounting to acceptance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834DD42-4148-7E56-58C8-85246C170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Say N events, were supposed to be measured with perfect acceptance</a:t>
            </a:r>
            <a:br>
              <a:rPr lang="en-US" dirty="0"/>
            </a:br>
            <a:r>
              <a:rPr lang="en-US" dirty="0"/>
              <a:t>How many were measured in fact?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Computed by passing a GENIE simulation through a GEMC (GEant4 Monte Carlo) simulation of the detector, and counting how many events survived.</a:t>
            </a:r>
            <a:endParaRPr lang="he-IL" dirty="0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56B9FD77-470F-8FC0-AABC-A1FF05E68065}"/>
              </a:ext>
            </a:extLst>
          </p:cNvPr>
          <p:cNvSpPr txBox="1">
            <a:spLocks/>
          </p:cNvSpPr>
          <p:nvPr/>
        </p:nvSpPr>
        <p:spPr>
          <a:xfrm>
            <a:off x="-26437" y="-3035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Normalization to Cross-Section:</a:t>
            </a:r>
            <a:endParaRPr lang="he-IL" b="1" dirty="0">
              <a:solidFill>
                <a:srgbClr val="0070C0"/>
              </a:solidFill>
            </a:endParaRPr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A7E19AFC-8313-267E-3F1F-DCD42BA1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2636324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58E13-04A0-8A46-C7EE-9B82C7246F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C597CEC-B5F6-AC77-A69A-666117992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67" y="533075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Fit Results Example</a:t>
            </a:r>
            <a:endParaRPr lang="he-IL" dirty="0"/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A249C688-54F8-C13A-3ABC-7F8AD40B1B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458" y="1931091"/>
            <a:ext cx="6232542" cy="4049486"/>
          </a:xfr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FD3C17D4-2C90-09D1-1423-FED5289578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0767"/>
            <a:ext cx="6232542" cy="4049486"/>
          </a:xfrm>
          <a:prstGeom prst="rect">
            <a:avLst/>
          </a:prstGeom>
        </p:spPr>
      </p:pic>
      <p:sp>
        <p:nvSpPr>
          <p:cNvPr id="8" name="כותרת 1">
            <a:extLst>
              <a:ext uri="{FF2B5EF4-FFF2-40B4-BE49-F238E27FC236}">
                <a16:creationId xmlns:a16="http://schemas.microsoft.com/office/drawing/2014/main" id="{233F497F-ABEB-2BC2-F04A-C4FD8C4420F3}"/>
              </a:ext>
            </a:extLst>
          </p:cNvPr>
          <p:cNvSpPr txBox="1">
            <a:spLocks/>
          </p:cNvSpPr>
          <p:nvPr/>
        </p:nvSpPr>
        <p:spPr>
          <a:xfrm>
            <a:off x="9703836" y="2365002"/>
            <a:ext cx="1866122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CLAS12</a:t>
            </a:r>
          </a:p>
          <a:p>
            <a:r>
              <a:rPr lang="en-US" dirty="0"/>
              <a:t>Data</a:t>
            </a:r>
            <a:endParaRPr lang="he-IL" dirty="0"/>
          </a:p>
        </p:txBody>
      </p:sp>
      <p:sp>
        <p:nvSpPr>
          <p:cNvPr id="9" name="כותרת 1">
            <a:extLst>
              <a:ext uri="{FF2B5EF4-FFF2-40B4-BE49-F238E27FC236}">
                <a16:creationId xmlns:a16="http://schemas.microsoft.com/office/drawing/2014/main" id="{EC58EA53-4FCF-07BB-711D-035FD777CDE5}"/>
              </a:ext>
            </a:extLst>
          </p:cNvPr>
          <p:cNvSpPr txBox="1">
            <a:spLocks/>
          </p:cNvSpPr>
          <p:nvPr/>
        </p:nvSpPr>
        <p:spPr>
          <a:xfrm>
            <a:off x="3930061" y="2365003"/>
            <a:ext cx="1584649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GENIE</a:t>
            </a:r>
          </a:p>
          <a:p>
            <a:r>
              <a:rPr lang="en-US" dirty="0"/>
              <a:t>G18</a:t>
            </a:r>
            <a:endParaRPr lang="he-IL" dirty="0"/>
          </a:p>
        </p:txBody>
      </p:sp>
      <p:sp>
        <p:nvSpPr>
          <p:cNvPr id="3" name="כותרת 1">
            <a:extLst>
              <a:ext uri="{FF2B5EF4-FFF2-40B4-BE49-F238E27FC236}">
                <a16:creationId xmlns:a16="http://schemas.microsoft.com/office/drawing/2014/main" id="{4ADA89FC-4B7F-66E7-A02A-894C32584E70}"/>
              </a:ext>
            </a:extLst>
          </p:cNvPr>
          <p:cNvSpPr txBox="1">
            <a:spLocks/>
          </p:cNvSpPr>
          <p:nvPr/>
        </p:nvSpPr>
        <p:spPr>
          <a:xfrm>
            <a:off x="0" y="-2880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/>
              <a:t>Results with CLAS12 data</a:t>
            </a:r>
            <a:endParaRPr lang="he-IL" dirty="0"/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2A35824B-8572-6CA0-1319-72498E1DD094}"/>
              </a:ext>
            </a:extLst>
          </p:cNvPr>
          <p:cNvSpPr txBox="1"/>
          <p:nvPr/>
        </p:nvSpPr>
        <p:spPr>
          <a:xfrm>
            <a:off x="7764525" y="5695172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29585E05-0C54-65AC-39A4-AB1D015BA97D}"/>
              </a:ext>
            </a:extLst>
          </p:cNvPr>
          <p:cNvSpPr txBox="1"/>
          <p:nvPr/>
        </p:nvSpPr>
        <p:spPr>
          <a:xfrm>
            <a:off x="1889354" y="5651625"/>
            <a:ext cx="23259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Energy transfer [GeV]</a:t>
            </a:r>
            <a:endParaRPr lang="he-IL" sz="1400" dirty="0"/>
          </a:p>
        </p:txBody>
      </p:sp>
      <p:pic>
        <p:nvPicPr>
          <p:cNvPr id="12" name="תמונה 11">
            <a:extLst>
              <a:ext uri="{FF2B5EF4-FFF2-40B4-BE49-F238E27FC236}">
                <a16:creationId xmlns:a16="http://schemas.microsoft.com/office/drawing/2014/main" id="{C31B9E7E-9273-D069-3D8E-01AA288BBD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" t="11608" r="96237" b="8638"/>
          <a:stretch/>
        </p:blipFill>
        <p:spPr>
          <a:xfrm>
            <a:off x="117234" y="2012239"/>
            <a:ext cx="200008" cy="3356651"/>
          </a:xfrm>
          <a:prstGeom prst="rect">
            <a:avLst/>
          </a:prstGeom>
        </p:spPr>
      </p:pic>
      <p:pic>
        <p:nvPicPr>
          <p:cNvPr id="13" name="תמונה 12">
            <a:extLst>
              <a:ext uri="{FF2B5EF4-FFF2-40B4-BE49-F238E27FC236}">
                <a16:creationId xmlns:a16="http://schemas.microsoft.com/office/drawing/2014/main" id="{7565BE0B-7FB9-512F-06BD-FC1D245629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" t="11608" r="96237" b="8638"/>
          <a:stretch/>
        </p:blipFill>
        <p:spPr>
          <a:xfrm>
            <a:off x="6023508" y="2012239"/>
            <a:ext cx="200008" cy="3356651"/>
          </a:xfrm>
          <a:prstGeom prst="rect">
            <a:avLst/>
          </a:prstGeom>
        </p:spPr>
      </p:pic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D444056E-61ED-B84C-3AFF-E27CCB8C2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80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7788271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681AC-9FBE-0510-D914-330C39714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ABD205A-84D5-2E37-8886-52883C2A0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Correcting the Parameter: </a:t>
            </a:r>
            <a:br>
              <a:rPr lang="en-US" dirty="0"/>
            </a:br>
            <a:r>
              <a:rPr lang="en-US" dirty="0"/>
              <a:t>(validity of the study)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AEDCEF4E-E098-4B1D-A033-1344E745F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50981"/>
            <a:ext cx="10515600" cy="435133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There are 2 sources for QE peak miss-modeling:</a:t>
            </a:r>
          </a:p>
          <a:p>
            <a:pPr algn="l" rtl="0"/>
            <a:r>
              <a:rPr lang="en-US" dirty="0"/>
              <a:t>Miss-modeling of the QE process</a:t>
            </a:r>
          </a:p>
          <a:p>
            <a:pPr algn="l" rtl="0"/>
            <a:r>
              <a:rPr lang="en-US" dirty="0"/>
              <a:t>Miss-modeling of the other processes in the peak region.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/>
              <a:t>The goal is to correct only for the first!</a:t>
            </a:r>
          </a:p>
          <a:p>
            <a:pPr marL="0" indent="0" algn="l" rtl="0">
              <a:buNone/>
            </a:pPr>
            <a:r>
              <a:rPr lang="en-US" dirty="0"/>
              <a:t>Correction can be empirical – effectively for both</a:t>
            </a:r>
          </a:p>
          <a:p>
            <a:pPr algn="l" rtl="0"/>
            <a:endParaRPr lang="he-IL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AA3C382E-854F-83FA-6F92-E53154B7E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81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7648996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8F08C-0215-16E2-44D8-794304ED6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C539709-D229-543C-BFA2-4740CE37F4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7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RFG and LFG – additional results</a:t>
            </a:r>
            <a:br>
              <a:rPr lang="en-US" dirty="0"/>
            </a:b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997414DE-78F2-D540-9335-6D8C0DE13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82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5038973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996AF0-E318-14A6-AF6B-700AB407E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>
            <a:extLst>
              <a:ext uri="{FF2B5EF4-FFF2-40B4-BE49-F238E27FC236}">
                <a16:creationId xmlns:a16="http://schemas.microsoft.com/office/drawing/2014/main" id="{77CF2373-3980-33E7-31DD-0A2B470888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687"/>
          <a:stretch/>
        </p:blipFill>
        <p:spPr>
          <a:xfrm>
            <a:off x="-1" y="2800800"/>
            <a:ext cx="144429" cy="4057200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982261B2-D996-A672-E141-78AB047155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620" t="10885" r="33495" b="26667"/>
          <a:stretch/>
        </p:blipFill>
        <p:spPr>
          <a:xfrm>
            <a:off x="2345464" y="-8743"/>
            <a:ext cx="3898950" cy="2745516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66B86CE1-15E4-1896-06A1-306ED8FE2A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 r="8581"/>
          <a:stretch/>
        </p:blipFill>
        <p:spPr>
          <a:xfrm>
            <a:off x="163394" y="2800801"/>
            <a:ext cx="5546937" cy="4057200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C07A4BC4-0014-91FE-9223-43DBF1A72C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585" y="2800800"/>
            <a:ext cx="6244415" cy="4057200"/>
          </a:xfrm>
          <a:prstGeom prst="rect">
            <a:avLst/>
          </a:prstGeom>
        </p:spPr>
      </p:pic>
      <p:pic>
        <p:nvPicPr>
          <p:cNvPr id="15" name="תמונה 14">
            <a:extLst>
              <a:ext uri="{FF2B5EF4-FFF2-40B4-BE49-F238E27FC236}">
                <a16:creationId xmlns:a16="http://schemas.microsoft.com/office/drawing/2014/main" id="{20199B8B-6B35-8889-84E9-7E22FEADC8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05" y="0"/>
            <a:ext cx="4310696" cy="2800800"/>
          </a:xfrm>
          <a:prstGeom prst="rect">
            <a:avLst/>
          </a:prstGeom>
        </p:spPr>
      </p:pic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4BDF6E80-D7CD-5D88-64B4-0CB04E01602E}"/>
              </a:ext>
            </a:extLst>
          </p:cNvPr>
          <p:cNvSpPr txBox="1"/>
          <p:nvPr/>
        </p:nvSpPr>
        <p:spPr>
          <a:xfrm>
            <a:off x="0" y="0"/>
            <a:ext cx="244280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4000" dirty="0">
                <a:highlight>
                  <a:srgbClr val="FFFF00"/>
                </a:highlight>
              </a:rPr>
              <a:t>GENIE RFG</a:t>
            </a:r>
            <a:endParaRPr lang="he-IL" sz="4000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F4D3AA64-0F54-5DFA-D19E-8AF4F09A0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83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24693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>
            <a:extLst>
              <a:ext uri="{FF2B5EF4-FFF2-40B4-BE49-F238E27FC236}">
                <a16:creationId xmlns:a16="http://schemas.microsoft.com/office/drawing/2014/main" id="{C7622404-424D-169F-1EB5-564095FF9C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761864"/>
            <a:ext cx="6304342" cy="4096136"/>
          </a:xfrm>
          <a:prstGeom prst="rect">
            <a:avLst/>
          </a:prstGeom>
        </p:spPr>
      </p:pic>
      <p:sp>
        <p:nvSpPr>
          <p:cNvPr id="8" name="כותרת 1">
            <a:extLst>
              <a:ext uri="{FF2B5EF4-FFF2-40B4-BE49-F238E27FC236}">
                <a16:creationId xmlns:a16="http://schemas.microsoft.com/office/drawing/2014/main" id="{131D7349-A174-E815-BDD0-E77F4F1D9595}"/>
              </a:ext>
            </a:extLst>
          </p:cNvPr>
          <p:cNvSpPr txBox="1">
            <a:spLocks/>
          </p:cNvSpPr>
          <p:nvPr/>
        </p:nvSpPr>
        <p:spPr>
          <a:xfrm>
            <a:off x="6436938" y="1049403"/>
            <a:ext cx="5205781" cy="17871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3600" dirty="0"/>
              <a:t>NO Dip to </a:t>
            </a:r>
            <a:r>
              <a:rPr lang="en-US" sz="3600" dirty="0" err="1"/>
              <a:t>QEpeak</a:t>
            </a:r>
            <a:r>
              <a:rPr lang="en-US" sz="3600" dirty="0"/>
              <a:t> ratio cut</a:t>
            </a:r>
          </a:p>
          <a:p>
            <a:pPr algn="l" rtl="0"/>
            <a:r>
              <a:rPr lang="en-US" sz="3600" dirty="0"/>
              <a:t>Trend: </a:t>
            </a:r>
            <a:r>
              <a:rPr lang="en-US" sz="3600" dirty="0">
                <a:highlight>
                  <a:srgbClr val="FFFF00"/>
                </a:highlight>
              </a:rPr>
              <a:t>-0.0066</a:t>
            </a:r>
            <a:r>
              <a:rPr lang="en-US" sz="3600" dirty="0"/>
              <a:t>+-0.0092</a:t>
            </a:r>
            <a:endParaRPr lang="he-IL" sz="3600" dirty="0"/>
          </a:p>
        </p:txBody>
      </p:sp>
      <p:sp>
        <p:nvSpPr>
          <p:cNvPr id="9" name="כותרת 1">
            <a:extLst>
              <a:ext uri="{FF2B5EF4-FFF2-40B4-BE49-F238E27FC236}">
                <a16:creationId xmlns:a16="http://schemas.microsoft.com/office/drawing/2014/main" id="{29DEB256-3A7D-3ACC-4B3B-F67F1EC5D43C}"/>
              </a:ext>
            </a:extLst>
          </p:cNvPr>
          <p:cNvSpPr txBox="1">
            <a:spLocks/>
          </p:cNvSpPr>
          <p:nvPr/>
        </p:nvSpPr>
        <p:spPr>
          <a:xfrm>
            <a:off x="753525" y="1049403"/>
            <a:ext cx="4863504" cy="17871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3600" dirty="0"/>
              <a:t>Dip to </a:t>
            </a:r>
            <a:r>
              <a:rPr lang="en-US" sz="3600" dirty="0" err="1"/>
              <a:t>QEpeak</a:t>
            </a:r>
            <a:r>
              <a:rPr lang="en-US" sz="3600" dirty="0"/>
              <a:t> ratio &lt; 0.4 </a:t>
            </a:r>
          </a:p>
          <a:p>
            <a:pPr algn="l" rtl="0"/>
            <a:r>
              <a:rPr lang="en-US" sz="3600" dirty="0"/>
              <a:t>Trend: </a:t>
            </a:r>
            <a:r>
              <a:rPr lang="en-US" sz="3600" dirty="0">
                <a:highlight>
                  <a:srgbClr val="FFFF00"/>
                </a:highlight>
              </a:rPr>
              <a:t>0.011</a:t>
            </a:r>
            <a:r>
              <a:rPr lang="en-US" sz="3600" dirty="0"/>
              <a:t>+-0.014</a:t>
            </a:r>
            <a:endParaRPr lang="he-IL" sz="3600" dirty="0"/>
          </a:p>
        </p:txBody>
      </p:sp>
      <p:sp>
        <p:nvSpPr>
          <p:cNvPr id="10" name="כותרת 1">
            <a:extLst>
              <a:ext uri="{FF2B5EF4-FFF2-40B4-BE49-F238E27FC236}">
                <a16:creationId xmlns:a16="http://schemas.microsoft.com/office/drawing/2014/main" id="{6E45D23C-9CAF-A346-EA74-FB7948066C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G18_02a – fitted trends are flat!</a:t>
            </a:r>
            <a:endParaRPr lang="he-IL" dirty="0"/>
          </a:p>
        </p:txBody>
      </p:sp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F5FED27F-A87D-F621-FF56-8278FFCA7263}"/>
              </a:ext>
            </a:extLst>
          </p:cNvPr>
          <p:cNvCxnSpPr>
            <a:cxnSpLocks/>
          </p:cNvCxnSpPr>
          <p:nvPr/>
        </p:nvCxnSpPr>
        <p:spPr>
          <a:xfrm>
            <a:off x="865492" y="6232849"/>
            <a:ext cx="4504275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174E0EF3-1707-BAAF-25C1-396013C2D4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659" y="2761864"/>
            <a:ext cx="6304341" cy="4096136"/>
          </a:xfrm>
        </p:spPr>
      </p:pic>
      <p:cxnSp>
        <p:nvCxnSpPr>
          <p:cNvPr id="6" name="מחבר ישר 5">
            <a:extLst>
              <a:ext uri="{FF2B5EF4-FFF2-40B4-BE49-F238E27FC236}">
                <a16:creationId xmlns:a16="http://schemas.microsoft.com/office/drawing/2014/main" id="{D071B7E6-7264-D987-A87B-36AAA0EDE654}"/>
              </a:ext>
            </a:extLst>
          </p:cNvPr>
          <p:cNvCxnSpPr>
            <a:cxnSpLocks/>
          </p:cNvCxnSpPr>
          <p:nvPr/>
        </p:nvCxnSpPr>
        <p:spPr>
          <a:xfrm>
            <a:off x="6876661" y="6251509"/>
            <a:ext cx="1073021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86562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0EFB7-7BB2-E973-26F7-5E45D8DE8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תיבת טקסט 16">
            <a:extLst>
              <a:ext uri="{FF2B5EF4-FFF2-40B4-BE49-F238E27FC236}">
                <a16:creationId xmlns:a16="http://schemas.microsoft.com/office/drawing/2014/main" id="{FE932AF6-D096-DC3D-88B5-F8A10A42F648}"/>
              </a:ext>
            </a:extLst>
          </p:cNvPr>
          <p:cNvSpPr txBox="1"/>
          <p:nvPr/>
        </p:nvSpPr>
        <p:spPr>
          <a:xfrm>
            <a:off x="0" y="0"/>
            <a:ext cx="244280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4000" dirty="0">
                <a:highlight>
                  <a:srgbClr val="FFFF00"/>
                </a:highlight>
              </a:rPr>
              <a:t>GENIE LFG</a:t>
            </a:r>
            <a:endParaRPr lang="he-IL" sz="4000" dirty="0"/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0E5BEB67-2C03-A0F6-09C4-6A65EA3578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620" t="10885" r="33495" b="26667"/>
          <a:stretch/>
        </p:blipFill>
        <p:spPr>
          <a:xfrm>
            <a:off x="2345464" y="-8743"/>
            <a:ext cx="3898950" cy="2745516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C6C35E78-6BEE-E344-D0DE-E6FB2F170D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2"/>
          <a:stretch/>
        </p:blipFill>
        <p:spPr>
          <a:xfrm>
            <a:off x="16012" y="2799182"/>
            <a:ext cx="5787630" cy="4058817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50E67CC2-36AE-8A90-6A7B-EF92B58D3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774" y="2799184"/>
            <a:ext cx="6246902" cy="4058816"/>
          </a:xfrm>
          <a:prstGeom prst="rect">
            <a:avLst/>
          </a:prstGeom>
        </p:spPr>
      </p:pic>
      <p:pic>
        <p:nvPicPr>
          <p:cNvPr id="14" name="תמונה 13">
            <a:extLst>
              <a:ext uri="{FF2B5EF4-FFF2-40B4-BE49-F238E27FC236}">
                <a16:creationId xmlns:a16="http://schemas.microsoft.com/office/drawing/2014/main" id="{B32E0099-AC74-232E-38E7-B8449AB5E3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793" y="-1"/>
            <a:ext cx="4308208" cy="2799183"/>
          </a:xfrm>
          <a:prstGeom prst="rect">
            <a:avLst/>
          </a:prstGeom>
        </p:spPr>
      </p:pic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CDE64D1B-DD38-8C7F-5BD5-10CE05B2B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85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5104273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F532FD5-44E5-03DA-9438-38E97E3AF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G18_10a – fitted trends – difference!</a:t>
            </a:r>
            <a:endParaRPr lang="he-IL" dirty="0"/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5CF54D29-C432-2C43-448F-AF85694DA6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02"/>
            <a:ext cx="6354147" cy="4128497"/>
          </a:xfr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4D3A4A79-65F0-63AD-43D0-33CA24C79A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851" y="2729502"/>
            <a:ext cx="6354149" cy="4128498"/>
          </a:xfrm>
          <a:prstGeom prst="rect">
            <a:avLst/>
          </a:prstGeom>
        </p:spPr>
      </p:pic>
      <p:sp>
        <p:nvSpPr>
          <p:cNvPr id="9" name="כותרת 1">
            <a:extLst>
              <a:ext uri="{FF2B5EF4-FFF2-40B4-BE49-F238E27FC236}">
                <a16:creationId xmlns:a16="http://schemas.microsoft.com/office/drawing/2014/main" id="{F0E84EF9-D8B0-0347-D976-B41BDACCE11E}"/>
              </a:ext>
            </a:extLst>
          </p:cNvPr>
          <p:cNvSpPr txBox="1">
            <a:spLocks/>
          </p:cNvSpPr>
          <p:nvPr/>
        </p:nvSpPr>
        <p:spPr>
          <a:xfrm>
            <a:off x="6556308" y="942402"/>
            <a:ext cx="5060302" cy="17871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3600" dirty="0"/>
              <a:t>Dip to </a:t>
            </a:r>
            <a:r>
              <a:rPr lang="en-US" sz="3600" dirty="0" err="1"/>
              <a:t>QEpeak</a:t>
            </a:r>
            <a:r>
              <a:rPr lang="en-US" sz="3600" dirty="0"/>
              <a:t> ratio &lt; 0.8 </a:t>
            </a:r>
          </a:p>
          <a:p>
            <a:pPr algn="l" rtl="0"/>
            <a:r>
              <a:rPr lang="en-US" sz="3600" dirty="0"/>
              <a:t>Trend: </a:t>
            </a:r>
            <a:r>
              <a:rPr lang="en-US" sz="3600" dirty="0">
                <a:highlight>
                  <a:srgbClr val="FFFF00"/>
                </a:highlight>
              </a:rPr>
              <a:t>0.0752</a:t>
            </a:r>
            <a:r>
              <a:rPr lang="en-US" sz="3600" dirty="0"/>
              <a:t>+-0.0094</a:t>
            </a:r>
            <a:endParaRPr lang="he-IL" sz="3600" dirty="0"/>
          </a:p>
        </p:txBody>
      </p:sp>
      <p:sp>
        <p:nvSpPr>
          <p:cNvPr id="10" name="כותרת 1">
            <a:extLst>
              <a:ext uri="{FF2B5EF4-FFF2-40B4-BE49-F238E27FC236}">
                <a16:creationId xmlns:a16="http://schemas.microsoft.com/office/drawing/2014/main" id="{0E787757-D182-BF31-3DAF-B0F57229F2F9}"/>
              </a:ext>
            </a:extLst>
          </p:cNvPr>
          <p:cNvSpPr txBox="1">
            <a:spLocks/>
          </p:cNvSpPr>
          <p:nvPr/>
        </p:nvSpPr>
        <p:spPr>
          <a:xfrm>
            <a:off x="575388" y="1049403"/>
            <a:ext cx="5060302" cy="17871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3600" dirty="0"/>
              <a:t>Dip to </a:t>
            </a:r>
            <a:r>
              <a:rPr lang="en-US" sz="3600" dirty="0" err="1"/>
              <a:t>QEpeak</a:t>
            </a:r>
            <a:r>
              <a:rPr lang="en-US" sz="3600" dirty="0"/>
              <a:t> ratio &lt; 0.2 </a:t>
            </a:r>
          </a:p>
          <a:p>
            <a:pPr algn="l" rtl="0"/>
            <a:r>
              <a:rPr lang="en-US" sz="3600" dirty="0"/>
              <a:t>Trend: </a:t>
            </a:r>
            <a:r>
              <a:rPr lang="en-US" sz="3600" dirty="0">
                <a:highlight>
                  <a:srgbClr val="FFFF00"/>
                </a:highlight>
              </a:rPr>
              <a:t>0.50</a:t>
            </a:r>
            <a:r>
              <a:rPr lang="en-US" sz="3600" dirty="0"/>
              <a:t>+-0.13</a:t>
            </a:r>
            <a:endParaRPr lang="he-IL" sz="3600" dirty="0"/>
          </a:p>
        </p:txBody>
      </p:sp>
      <p:cxnSp>
        <p:nvCxnSpPr>
          <p:cNvPr id="3" name="מחבר ישר 2">
            <a:extLst>
              <a:ext uri="{FF2B5EF4-FFF2-40B4-BE49-F238E27FC236}">
                <a16:creationId xmlns:a16="http://schemas.microsoft.com/office/drawing/2014/main" id="{E778124E-8334-66E9-08EC-EF4D2082E882}"/>
              </a:ext>
            </a:extLst>
          </p:cNvPr>
          <p:cNvCxnSpPr>
            <a:cxnSpLocks/>
          </p:cNvCxnSpPr>
          <p:nvPr/>
        </p:nvCxnSpPr>
        <p:spPr>
          <a:xfrm flipV="1">
            <a:off x="1222310" y="6232849"/>
            <a:ext cx="4147457" cy="1866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מחבר ישר 3">
            <a:extLst>
              <a:ext uri="{FF2B5EF4-FFF2-40B4-BE49-F238E27FC236}">
                <a16:creationId xmlns:a16="http://schemas.microsoft.com/office/drawing/2014/main" id="{5DC84E9A-455F-4D50-5DBA-B859CA5A2E97}"/>
              </a:ext>
            </a:extLst>
          </p:cNvPr>
          <p:cNvCxnSpPr>
            <a:cxnSpLocks/>
          </p:cNvCxnSpPr>
          <p:nvPr/>
        </p:nvCxnSpPr>
        <p:spPr>
          <a:xfrm>
            <a:off x="6699380" y="6251509"/>
            <a:ext cx="839755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20358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E6B91EEE-93FC-B8DB-9A54-7A2C83FCEEC8}"/>
              </a:ext>
            </a:extLst>
          </p:cNvPr>
          <p:cNvSpPr txBox="1"/>
          <p:nvPr/>
        </p:nvSpPr>
        <p:spPr>
          <a:xfrm rot="16200000">
            <a:off x="837741" y="2535208"/>
            <a:ext cx="25628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RFG  Peak [GeV]</a:t>
            </a:r>
            <a:endParaRPr lang="he-IL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DB476219-9A17-E81D-ECA2-00208399FB17}"/>
              </a:ext>
            </a:extLst>
          </p:cNvPr>
          <p:cNvSpPr txBox="1"/>
          <p:nvPr/>
        </p:nvSpPr>
        <p:spPr>
          <a:xfrm>
            <a:off x="6566027" y="6382138"/>
            <a:ext cx="25628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LFG  Peak [GeV]</a:t>
            </a:r>
            <a:endParaRPr lang="he-IL" dirty="0"/>
          </a:p>
        </p:txBody>
      </p:sp>
      <p:sp>
        <p:nvSpPr>
          <p:cNvPr id="11" name="כותרת 1">
            <a:extLst>
              <a:ext uri="{FF2B5EF4-FFF2-40B4-BE49-F238E27FC236}">
                <a16:creationId xmlns:a16="http://schemas.microsoft.com/office/drawing/2014/main" id="{188BDBF4-F10D-20FE-C030-036355F53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68668"/>
          </a:xfrm>
        </p:spPr>
        <p:txBody>
          <a:bodyPr/>
          <a:lstStyle/>
          <a:p>
            <a:pPr algn="l" rtl="0"/>
            <a:r>
              <a:rPr lang="en-US" dirty="0"/>
              <a:t>RFG VS LFG</a:t>
            </a:r>
            <a:endParaRPr lang="he-IL" dirty="0"/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82077661-EA9E-EF4B-FA3D-29E74F76A6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t="9523" b="6441"/>
          <a:stretch/>
        </p:blipFill>
        <p:spPr>
          <a:xfrm>
            <a:off x="2205133" y="653143"/>
            <a:ext cx="9986867" cy="5763208"/>
          </a:xfrm>
          <a:prstGeom prst="rect">
            <a:avLst/>
          </a:prstGeom>
        </p:spPr>
      </p:pic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39D49188-95D7-53FB-F83C-9E25CD680C5A}"/>
              </a:ext>
            </a:extLst>
          </p:cNvPr>
          <p:cNvSpPr txBox="1"/>
          <p:nvPr/>
        </p:nvSpPr>
        <p:spPr>
          <a:xfrm>
            <a:off x="4883792" y="191478"/>
            <a:ext cx="424504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/>
              <a:t>RFG Peak against LFG  Peak</a:t>
            </a:r>
            <a:endParaRPr lang="he-IL" sz="2400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64F3F80D-444A-1347-4A7E-E5C156A8D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87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1324481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D869A2-EA4B-7808-BF77-E3CE2565A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5B294D5C-769B-812D-90A9-FB8248E66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" t="9303" r="9354" b="6344"/>
          <a:stretch/>
        </p:blipFill>
        <p:spPr>
          <a:xfrm>
            <a:off x="3131482" y="768669"/>
            <a:ext cx="9060518" cy="5737709"/>
          </a:xfrm>
          <a:prstGeom prst="rect">
            <a:avLst/>
          </a:prstGeo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12FA2BDB-106C-8704-FC5C-D30918797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68668"/>
          </a:xfrm>
        </p:spPr>
        <p:txBody>
          <a:bodyPr/>
          <a:lstStyle/>
          <a:p>
            <a:pPr algn="l" rtl="0"/>
            <a:r>
              <a:rPr lang="en-US" dirty="0"/>
              <a:t>RFG VS LFG</a:t>
            </a:r>
            <a:endParaRPr lang="he-IL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4AE0C6C9-E3BC-5DD5-129B-A28EE5B40053}"/>
              </a:ext>
            </a:extLst>
          </p:cNvPr>
          <p:cNvSpPr txBox="1"/>
          <p:nvPr/>
        </p:nvSpPr>
        <p:spPr>
          <a:xfrm rot="16200000">
            <a:off x="1665412" y="3244334"/>
            <a:ext cx="25628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RFG – LFG Peaks [GeV]</a:t>
            </a:r>
            <a:endParaRPr lang="he-IL" dirty="0"/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258E2397-4269-A915-9C45-EA68769C205A}"/>
              </a:ext>
            </a:extLst>
          </p:cNvPr>
          <p:cNvSpPr txBox="1"/>
          <p:nvPr/>
        </p:nvSpPr>
        <p:spPr>
          <a:xfrm>
            <a:off x="7045012" y="6488667"/>
            <a:ext cx="25628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RFG Peak [GeV]</a:t>
            </a:r>
            <a:endParaRPr lang="he-IL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A7DD3737-CD97-14E4-9687-34C0A6CEE7F7}"/>
              </a:ext>
            </a:extLst>
          </p:cNvPr>
          <p:cNvSpPr txBox="1"/>
          <p:nvPr/>
        </p:nvSpPr>
        <p:spPr>
          <a:xfrm>
            <a:off x="5620910" y="307004"/>
            <a:ext cx="48946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/>
              <a:t>Peak Difference against RFG  Peak</a:t>
            </a:r>
            <a:endParaRPr lang="he-IL" sz="2400" dirty="0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A1D4F242-9E0E-EAD9-3876-9BA9217E5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88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7901937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F532FD5-44E5-03DA-9438-38E97E3AF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G18_10a – fitted trends – difference!</a:t>
            </a:r>
            <a:endParaRPr lang="he-IL" dirty="0"/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5CF54D29-C432-2C43-448F-AF85694DA6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02"/>
            <a:ext cx="6354147" cy="4128497"/>
          </a:xfr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4D3A4A79-65F0-63AD-43D0-33CA24C79A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851" y="2729502"/>
            <a:ext cx="6354149" cy="4128498"/>
          </a:xfrm>
          <a:prstGeom prst="rect">
            <a:avLst/>
          </a:prstGeom>
        </p:spPr>
      </p:pic>
      <p:sp>
        <p:nvSpPr>
          <p:cNvPr id="9" name="כותרת 1">
            <a:extLst>
              <a:ext uri="{FF2B5EF4-FFF2-40B4-BE49-F238E27FC236}">
                <a16:creationId xmlns:a16="http://schemas.microsoft.com/office/drawing/2014/main" id="{F0E84EF9-D8B0-0347-D976-B41BDACCE11E}"/>
              </a:ext>
            </a:extLst>
          </p:cNvPr>
          <p:cNvSpPr txBox="1">
            <a:spLocks/>
          </p:cNvSpPr>
          <p:nvPr/>
        </p:nvSpPr>
        <p:spPr>
          <a:xfrm>
            <a:off x="6556308" y="942402"/>
            <a:ext cx="5060302" cy="17871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3600" dirty="0"/>
              <a:t>Dip to </a:t>
            </a:r>
            <a:r>
              <a:rPr lang="en-US" sz="3600" dirty="0" err="1"/>
              <a:t>QEpeak</a:t>
            </a:r>
            <a:r>
              <a:rPr lang="en-US" sz="3600" dirty="0"/>
              <a:t> ratio &lt; 0.8 </a:t>
            </a:r>
          </a:p>
          <a:p>
            <a:pPr algn="l" rtl="0"/>
            <a:r>
              <a:rPr lang="en-US" sz="3600" dirty="0"/>
              <a:t>Trend: </a:t>
            </a:r>
            <a:r>
              <a:rPr lang="en-US" sz="3600" dirty="0">
                <a:highlight>
                  <a:srgbClr val="FFFF00"/>
                </a:highlight>
              </a:rPr>
              <a:t>0.0752</a:t>
            </a:r>
            <a:r>
              <a:rPr lang="en-US" sz="3600" dirty="0"/>
              <a:t>+-0.0094</a:t>
            </a:r>
            <a:endParaRPr lang="he-IL" sz="3600" dirty="0"/>
          </a:p>
        </p:txBody>
      </p:sp>
      <p:sp>
        <p:nvSpPr>
          <p:cNvPr id="10" name="כותרת 1">
            <a:extLst>
              <a:ext uri="{FF2B5EF4-FFF2-40B4-BE49-F238E27FC236}">
                <a16:creationId xmlns:a16="http://schemas.microsoft.com/office/drawing/2014/main" id="{0E787757-D182-BF31-3DAF-B0F57229F2F9}"/>
              </a:ext>
            </a:extLst>
          </p:cNvPr>
          <p:cNvSpPr txBox="1">
            <a:spLocks/>
          </p:cNvSpPr>
          <p:nvPr/>
        </p:nvSpPr>
        <p:spPr>
          <a:xfrm>
            <a:off x="575388" y="1049403"/>
            <a:ext cx="5060302" cy="17871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3600" dirty="0"/>
              <a:t>Dip to </a:t>
            </a:r>
            <a:r>
              <a:rPr lang="en-US" sz="3600" dirty="0" err="1"/>
              <a:t>QEpeak</a:t>
            </a:r>
            <a:r>
              <a:rPr lang="en-US" sz="3600" dirty="0"/>
              <a:t> ratio &lt; 0.2 </a:t>
            </a:r>
          </a:p>
          <a:p>
            <a:pPr algn="l" rtl="0"/>
            <a:r>
              <a:rPr lang="en-US" sz="3600" dirty="0"/>
              <a:t>Trend: </a:t>
            </a:r>
            <a:r>
              <a:rPr lang="en-US" sz="3600" dirty="0">
                <a:highlight>
                  <a:srgbClr val="FFFF00"/>
                </a:highlight>
              </a:rPr>
              <a:t>0.50</a:t>
            </a:r>
            <a:r>
              <a:rPr lang="en-US" sz="3600" dirty="0"/>
              <a:t>+-0.13</a:t>
            </a:r>
            <a:endParaRPr lang="he-IL" sz="3600" dirty="0"/>
          </a:p>
        </p:txBody>
      </p:sp>
      <p:cxnSp>
        <p:nvCxnSpPr>
          <p:cNvPr id="3" name="מחבר ישר 2">
            <a:extLst>
              <a:ext uri="{FF2B5EF4-FFF2-40B4-BE49-F238E27FC236}">
                <a16:creationId xmlns:a16="http://schemas.microsoft.com/office/drawing/2014/main" id="{E778124E-8334-66E9-08EC-EF4D2082E882}"/>
              </a:ext>
            </a:extLst>
          </p:cNvPr>
          <p:cNvCxnSpPr>
            <a:cxnSpLocks/>
          </p:cNvCxnSpPr>
          <p:nvPr/>
        </p:nvCxnSpPr>
        <p:spPr>
          <a:xfrm flipV="1">
            <a:off x="1222310" y="6232849"/>
            <a:ext cx="4147457" cy="1866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מחבר ישר 3">
            <a:extLst>
              <a:ext uri="{FF2B5EF4-FFF2-40B4-BE49-F238E27FC236}">
                <a16:creationId xmlns:a16="http://schemas.microsoft.com/office/drawing/2014/main" id="{5DC84E9A-455F-4D50-5DBA-B859CA5A2E97}"/>
              </a:ext>
            </a:extLst>
          </p:cNvPr>
          <p:cNvCxnSpPr>
            <a:cxnSpLocks/>
          </p:cNvCxnSpPr>
          <p:nvPr/>
        </p:nvCxnSpPr>
        <p:spPr>
          <a:xfrm>
            <a:off x="6699380" y="6251509"/>
            <a:ext cx="839755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4FAA9A6A-8D57-7A1C-7092-745201FC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89</a:t>
            </a:fld>
            <a:endParaRPr lang="he-IL"/>
          </a:p>
        </p:txBody>
      </p:sp>
      <p:sp>
        <p:nvSpPr>
          <p:cNvPr id="8" name="אליפסה 7">
            <a:extLst>
              <a:ext uri="{FF2B5EF4-FFF2-40B4-BE49-F238E27FC236}">
                <a16:creationId xmlns:a16="http://schemas.microsoft.com/office/drawing/2014/main" id="{168766BF-85D5-19C6-9CFC-B2E8D916A238}"/>
              </a:ext>
            </a:extLst>
          </p:cNvPr>
          <p:cNvSpPr/>
          <p:nvPr/>
        </p:nvSpPr>
        <p:spPr>
          <a:xfrm rot="20283777">
            <a:off x="847206" y="4732954"/>
            <a:ext cx="2117152" cy="132311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AB452519-AF4F-9BCC-DAA9-FDA10393DF18}"/>
              </a:ext>
            </a:extLst>
          </p:cNvPr>
          <p:cNvSpPr txBox="1"/>
          <p:nvPr/>
        </p:nvSpPr>
        <p:spPr>
          <a:xfrm>
            <a:off x="1129003" y="5730343"/>
            <a:ext cx="111967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/>
              <a:t>Outliers?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998726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F5B02-ADE5-1DD2-63CD-AB975AC82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56324B0-5311-AB82-8904-6978CAD5F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26557"/>
          </a:xfrm>
        </p:spPr>
        <p:txBody>
          <a:bodyPr/>
          <a:lstStyle/>
          <a:p>
            <a:pPr algn="l" rtl="0"/>
            <a:r>
              <a:rPr lang="en-US" dirty="0"/>
              <a:t>Outlier Sectors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85F48F51-7822-F9B5-C028-05B8357FC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26557"/>
            <a:ext cx="10515600" cy="4351338"/>
          </a:xfrm>
        </p:spPr>
        <p:txBody>
          <a:bodyPr/>
          <a:lstStyle/>
          <a:p>
            <a:pPr algn="l" rtl="0"/>
            <a:r>
              <a:rPr lang="en-US" dirty="0"/>
              <a:t>Detector is hexagonal, and can be naturally divided to 6 parts.</a:t>
            </a:r>
          </a:p>
          <a:p>
            <a:pPr algn="l" rtl="0"/>
            <a:r>
              <a:rPr lang="en-US" dirty="0"/>
              <a:t>Despite the parts are naively equal, there might be small differences between them at certain scattering angles.</a:t>
            </a:r>
          </a:p>
          <a:p>
            <a:pPr algn="l" rtl="0"/>
            <a:r>
              <a:rPr lang="en-US" dirty="0"/>
              <a:t>In order to avoid cross section bias, outlier sectors were not considered in the accounting for acceptance.</a:t>
            </a:r>
            <a:endParaRPr lang="he-IL" dirty="0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28FC798D-85E8-741E-37DD-8E1ADB27F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102" y="3017870"/>
            <a:ext cx="6826898" cy="3840130"/>
          </a:xfrm>
          <a:prstGeom prst="rect">
            <a:avLst/>
          </a:prstGeom>
        </p:spPr>
      </p:pic>
      <p:pic>
        <p:nvPicPr>
          <p:cNvPr id="8" name="תמונה 7">
            <a:extLst>
              <a:ext uri="{FF2B5EF4-FFF2-40B4-BE49-F238E27FC236}">
                <a16:creationId xmlns:a16="http://schemas.microsoft.com/office/drawing/2014/main" id="{089FEAF3-3245-9F72-2A32-100EF4BEBB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959" t="28592" r="39541" b="22177"/>
          <a:stretch/>
        </p:blipFill>
        <p:spPr>
          <a:xfrm>
            <a:off x="0" y="3481730"/>
            <a:ext cx="2743200" cy="3376270"/>
          </a:xfrm>
          <a:prstGeom prst="rect">
            <a:avLst/>
          </a:prstGeom>
        </p:spPr>
      </p:pic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9E9923A8-5640-0008-0E2F-5CA2AB802809}"/>
              </a:ext>
            </a:extLst>
          </p:cNvPr>
          <p:cNvSpPr txBox="1"/>
          <p:nvPr/>
        </p:nvSpPr>
        <p:spPr>
          <a:xfrm>
            <a:off x="5906278" y="6089989"/>
            <a:ext cx="33776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*Circle indicates an outlier sector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C1B6A0F0-CD00-0CB6-9A1B-B803A30487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" r="8940"/>
          <a:stretch/>
        </p:blipFill>
        <p:spPr>
          <a:xfrm>
            <a:off x="8177767" y="3429000"/>
            <a:ext cx="3308218" cy="2029408"/>
          </a:xfrm>
          <a:prstGeom prst="rect">
            <a:avLst/>
          </a:prstGeom>
        </p:spPr>
      </p:pic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3EA32759-4410-C740-5E4B-2F31AFB98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</a:t>
            </a:fld>
            <a:endParaRPr lang="he-IL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45DDA5C3-5726-D5A5-F4CE-2963AD5A675C}"/>
              </a:ext>
            </a:extLst>
          </p:cNvPr>
          <p:cNvSpPr txBox="1"/>
          <p:nvPr/>
        </p:nvSpPr>
        <p:spPr>
          <a:xfrm>
            <a:off x="10514823" y="94976"/>
            <a:ext cx="16771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hlinkClick r:id="rId5" action="ppaction://hlinksldjump"/>
              </a:rPr>
              <a:t>More details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80439301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>
            <a:extLst>
              <a:ext uri="{FF2B5EF4-FFF2-40B4-BE49-F238E27FC236}">
                <a16:creationId xmlns:a16="http://schemas.microsoft.com/office/drawing/2014/main" id="{57E028BB-9031-6E73-2F63-0D59ACCEF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9078" y="0"/>
            <a:ext cx="2932922" cy="256472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G18_10a – low energy transfer QE peaks</a:t>
            </a:r>
            <a:endParaRPr lang="he-IL" dirty="0"/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55197CEF-29F8-2681-5F1E-7FF2B2572D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543" y="4410809"/>
            <a:ext cx="3766456" cy="2447190"/>
          </a:xfr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B3764C45-192A-887B-DE23-1BAFA160B6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425543" cy="3325695"/>
          </a:xfrm>
          <a:prstGeom prst="rect">
            <a:avLst/>
          </a:prstGeom>
        </p:spPr>
      </p:pic>
      <p:pic>
        <p:nvPicPr>
          <p:cNvPr id="9" name="תמונה 8">
            <a:extLst>
              <a:ext uri="{FF2B5EF4-FFF2-40B4-BE49-F238E27FC236}">
                <a16:creationId xmlns:a16="http://schemas.microsoft.com/office/drawing/2014/main" id="{6CEC6E74-98E4-DFAC-22C8-F6212E0861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2306"/>
            <a:ext cx="8425543" cy="3325695"/>
          </a:xfrm>
          <a:prstGeom prst="rect">
            <a:avLst/>
          </a:prstGeom>
        </p:spPr>
      </p:pic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DA960BD0-021D-E288-F129-D357D4D73C97}"/>
              </a:ext>
            </a:extLst>
          </p:cNvPr>
          <p:cNvSpPr txBox="1"/>
          <p:nvPr/>
        </p:nvSpPr>
        <p:spPr>
          <a:xfrm>
            <a:off x="8341567" y="2762865"/>
            <a:ext cx="2180253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/>
              <a:t>Saclay</a:t>
            </a:r>
            <a:endParaRPr lang="he-IL" sz="4400" dirty="0"/>
          </a:p>
        </p:txBody>
      </p:sp>
      <p:cxnSp>
        <p:nvCxnSpPr>
          <p:cNvPr id="11" name="מחבר חץ ישר 10">
            <a:extLst>
              <a:ext uri="{FF2B5EF4-FFF2-40B4-BE49-F238E27FC236}">
                <a16:creationId xmlns:a16="http://schemas.microsoft.com/office/drawing/2014/main" id="{EC3F9032-E609-0494-2A0D-BEBCD92067CB}"/>
              </a:ext>
            </a:extLst>
          </p:cNvPr>
          <p:cNvCxnSpPr>
            <a:cxnSpLocks/>
          </p:cNvCxnSpPr>
          <p:nvPr/>
        </p:nvCxnSpPr>
        <p:spPr>
          <a:xfrm>
            <a:off x="9259078" y="5019870"/>
            <a:ext cx="0" cy="8677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A32418CD-6449-59C4-7DEC-46FD1B98D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5455485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1749284-6CA8-FD9E-D5FB-8BF5F1A25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9078" y="0"/>
            <a:ext cx="2932922" cy="256472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G18_10a – low energy transfer QE peaks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C266BA85-FFE1-53FB-B486-D81F114880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425543" cy="3325695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73BD06F9-2AFA-82BC-287E-A7824CAAB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2306"/>
            <a:ext cx="8425543" cy="3325695"/>
          </a:xfrm>
          <a:prstGeom prst="rect">
            <a:avLst/>
          </a:prstGeom>
        </p:spPr>
      </p:pic>
      <p:pic>
        <p:nvPicPr>
          <p:cNvPr id="8" name="מציין מיקום תוכן 4">
            <a:extLst>
              <a:ext uri="{FF2B5EF4-FFF2-40B4-BE49-F238E27FC236}">
                <a16:creationId xmlns:a16="http://schemas.microsoft.com/office/drawing/2014/main" id="{932FF6F1-1CD4-E551-8005-D579BD2928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543" y="4410809"/>
            <a:ext cx="3766456" cy="2447190"/>
          </a:xfrm>
        </p:spPr>
      </p:pic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BF998DF6-9835-32F1-F0B5-70E3B18BD5C6}"/>
              </a:ext>
            </a:extLst>
          </p:cNvPr>
          <p:cNvSpPr txBox="1"/>
          <p:nvPr/>
        </p:nvSpPr>
        <p:spPr>
          <a:xfrm>
            <a:off x="8341567" y="2762865"/>
            <a:ext cx="2180253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/>
              <a:t>Saclay</a:t>
            </a:r>
            <a:endParaRPr lang="he-IL" sz="4400" dirty="0"/>
          </a:p>
        </p:txBody>
      </p:sp>
      <p:cxnSp>
        <p:nvCxnSpPr>
          <p:cNvPr id="10" name="מחבר חץ ישר 9">
            <a:extLst>
              <a:ext uri="{FF2B5EF4-FFF2-40B4-BE49-F238E27FC236}">
                <a16:creationId xmlns:a16="http://schemas.microsoft.com/office/drawing/2014/main" id="{632C315A-260D-3577-197F-B509EBBDE338}"/>
              </a:ext>
            </a:extLst>
          </p:cNvPr>
          <p:cNvCxnSpPr>
            <a:cxnSpLocks/>
          </p:cNvCxnSpPr>
          <p:nvPr/>
        </p:nvCxnSpPr>
        <p:spPr>
          <a:xfrm>
            <a:off x="9685176" y="4805266"/>
            <a:ext cx="0" cy="8677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B6CD8F98-A782-A7C2-4F0E-FEB1A2059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0485306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>
            <a:extLst>
              <a:ext uri="{FF2B5EF4-FFF2-40B4-BE49-F238E27FC236}">
                <a16:creationId xmlns:a16="http://schemas.microsoft.com/office/drawing/2014/main" id="{FE3E457D-3AD5-8E2A-11C8-66840D2BB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9078" y="0"/>
            <a:ext cx="2932922" cy="256472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G18_10a – low energy transfer QE peaks</a:t>
            </a:r>
            <a:endParaRPr lang="he-IL" dirty="0"/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DA821E55-5CFE-4AD8-E61B-D9849C8E14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543" y="4410809"/>
            <a:ext cx="3766456" cy="2447190"/>
          </a:xfr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32785FDD-6DD3-5CA9-4B0B-414BEF6228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8425544" cy="3325696"/>
          </a:xfrm>
          <a:prstGeom prst="rect">
            <a:avLst/>
          </a:prstGeom>
        </p:spPr>
      </p:pic>
      <p:pic>
        <p:nvPicPr>
          <p:cNvPr id="9" name="תמונה 8">
            <a:extLst>
              <a:ext uri="{FF2B5EF4-FFF2-40B4-BE49-F238E27FC236}">
                <a16:creationId xmlns:a16="http://schemas.microsoft.com/office/drawing/2014/main" id="{9919AA84-23D7-D7AA-E022-697E1CAFB4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32305"/>
            <a:ext cx="8425543" cy="3325695"/>
          </a:xfrm>
          <a:prstGeom prst="rect">
            <a:avLst/>
          </a:prstGeom>
        </p:spPr>
      </p:pic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3342423D-E20F-5EA8-E150-09894C76C9DD}"/>
              </a:ext>
            </a:extLst>
          </p:cNvPr>
          <p:cNvSpPr txBox="1"/>
          <p:nvPr/>
        </p:nvSpPr>
        <p:spPr>
          <a:xfrm>
            <a:off x="8341567" y="2762865"/>
            <a:ext cx="2180253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/>
              <a:t>SLAC</a:t>
            </a:r>
            <a:endParaRPr lang="he-IL" sz="4400" dirty="0"/>
          </a:p>
        </p:txBody>
      </p:sp>
      <p:cxnSp>
        <p:nvCxnSpPr>
          <p:cNvPr id="11" name="מחבר חץ ישר 10">
            <a:extLst>
              <a:ext uri="{FF2B5EF4-FFF2-40B4-BE49-F238E27FC236}">
                <a16:creationId xmlns:a16="http://schemas.microsoft.com/office/drawing/2014/main" id="{89EC1E76-0D74-FE4F-3EC4-9BB529DA6EDE}"/>
              </a:ext>
            </a:extLst>
          </p:cNvPr>
          <p:cNvCxnSpPr>
            <a:cxnSpLocks/>
          </p:cNvCxnSpPr>
          <p:nvPr/>
        </p:nvCxnSpPr>
        <p:spPr>
          <a:xfrm>
            <a:off x="9899780" y="4553340"/>
            <a:ext cx="0" cy="8677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F325F5B2-0E14-AF47-B048-60F82FABD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5228847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17ED48-CD52-2453-4EF7-A8EBEBEA9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445BDC-2552-3DC2-1B3D-D4C9911A89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8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The CLAS12 detector &amp; </a:t>
            </a:r>
            <a:br>
              <a:rPr lang="en-US" dirty="0"/>
            </a:br>
            <a:r>
              <a:rPr lang="en-US" dirty="0"/>
              <a:t>Electron Identification</a:t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067D753D-D021-E949-55FA-4E09695B9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76153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4F735AC-40E6-E224-1D63-743BB9653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26" y="1825625"/>
            <a:ext cx="10515600" cy="4351338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Contains:</a:t>
            </a:r>
            <a:br>
              <a:rPr lang="en-US" dirty="0"/>
            </a:br>
            <a:r>
              <a:rPr lang="en-US" dirty="0"/>
              <a:t>Vertex tracker</a:t>
            </a:r>
            <a:br>
              <a:rPr lang="en-US" dirty="0"/>
            </a:br>
            <a:r>
              <a:rPr lang="en-US" dirty="0"/>
              <a:t>Cherenkov Counters</a:t>
            </a:r>
            <a:br>
              <a:rPr lang="en-US" dirty="0"/>
            </a:br>
            <a:r>
              <a:rPr lang="en-US" dirty="0"/>
              <a:t>EM calorimeter</a:t>
            </a:r>
            <a:br>
              <a:rPr lang="en-US" dirty="0"/>
            </a:br>
            <a:r>
              <a:rPr lang="en-US" dirty="0"/>
              <a:t>pre – shower calorimeter</a:t>
            </a:r>
            <a:br>
              <a:rPr lang="en-US" dirty="0"/>
            </a:br>
            <a:r>
              <a:rPr lang="en-US" dirty="0"/>
              <a:t>etc.</a:t>
            </a:r>
          </a:p>
          <a:p>
            <a:pPr algn="l" rtl="0"/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10B8CC4-4FBD-A905-53DD-54C85BAD83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" r="5540"/>
          <a:stretch/>
        </p:blipFill>
        <p:spPr bwMode="auto">
          <a:xfrm>
            <a:off x="6531429" y="2095778"/>
            <a:ext cx="5660571" cy="476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כותרת 1">
            <a:extLst>
              <a:ext uri="{FF2B5EF4-FFF2-40B4-BE49-F238E27FC236}">
                <a16:creationId xmlns:a16="http://schemas.microsoft.com/office/drawing/2014/main" id="{09B6D240-2028-7CD4-4CBD-F54544F2460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7794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/>
              <a:t>The CLAS12 experiment</a:t>
            </a:r>
            <a:endParaRPr lang="he-IL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AF33482F-E099-0D35-9253-FD20B1A35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037250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D60562-14C5-7F58-284B-92587B51F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מציין מיקום תוכן 2">
                <a:extLst>
                  <a:ext uri="{FF2B5EF4-FFF2-40B4-BE49-F238E27FC236}">
                    <a16:creationId xmlns:a16="http://schemas.microsoft.com/office/drawing/2014/main" id="{8FA8E418-675D-C59F-FBCA-1E479984EF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426" y="1054359"/>
                <a:ext cx="10515600" cy="5122604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dirty="0"/>
                  <a:t>Electron Identification: (cuts) </a:t>
                </a:r>
                <a:br>
                  <a:rPr lang="en-US" dirty="0"/>
                </a:br>
                <a:endParaRPr lang="en-US" dirty="0"/>
              </a:p>
              <a:p>
                <a:pPr algn="l" rtl="0"/>
                <a:r>
                  <a:rPr lang="en-US" dirty="0"/>
                  <a:t>More then 2 photo electrons in HTCC</a:t>
                </a:r>
                <a:br>
                  <a:rPr lang="en-US" dirty="0"/>
                </a:br>
                <a:r>
                  <a:rPr lang="en-US" dirty="0"/>
                  <a:t>(avoiding low momentum </a:t>
                </a:r>
                <a:r>
                  <a:rPr lang="en-US" dirty="0" err="1"/>
                  <a:t>pions</a:t>
                </a:r>
                <a:r>
                  <a:rPr lang="en-US" dirty="0"/>
                  <a:t>)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/>
                  <a:t>Sampling Fraction in [0.2,0.28]</a:t>
                </a:r>
                <a:br>
                  <a:rPr lang="en-US" dirty="0"/>
                </a:br>
                <a:r>
                  <a:rPr lang="en-US" dirty="0"/>
                  <a:t>def: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𝐷𝑒𝑝𝑜𝑠𝑖𝑡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𝐸𝑛𝑒𝑟𝑔𝑦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𝑀𝑒𝑎𝑠𝑢𝑟𝑒𝑑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𝑀𝑜𝑚𝑒𝑛𝑡𝑢𝑚</m:t>
                        </m:r>
                      </m:den>
                    </m:f>
                  </m:oMath>
                </a14:m>
                <a:br>
                  <a:rPr lang="en-US" dirty="0"/>
                </a:br>
                <a:r>
                  <a:rPr lang="en-US" dirty="0"/>
                  <a:t>(avoiding minimum ionizing </a:t>
                </a:r>
                <a:r>
                  <a:rPr lang="en-US" dirty="0" err="1"/>
                  <a:t>pions</a:t>
                </a:r>
                <a:r>
                  <a:rPr lang="en-US" dirty="0"/>
                  <a:t>)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/>
                  <a:t>Hit location cut (avoid edge effects)</a:t>
                </a:r>
              </a:p>
            </p:txBody>
          </p:sp>
        </mc:Choice>
        <mc:Fallback xmlns="">
          <p:sp>
            <p:nvSpPr>
              <p:cNvPr id="3" name="מציין מיקום תוכן 2">
                <a:extLst>
                  <a:ext uri="{FF2B5EF4-FFF2-40B4-BE49-F238E27FC236}">
                    <a16:creationId xmlns:a16="http://schemas.microsoft.com/office/drawing/2014/main" id="{8FA8E418-675D-C59F-FBCA-1E479984EF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426" y="1054359"/>
                <a:ext cx="10515600" cy="5122604"/>
              </a:xfrm>
              <a:blipFill>
                <a:blip r:embed="rId2"/>
                <a:stretch>
                  <a:fillRect l="-1217" t="-2024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>
            <a:extLst>
              <a:ext uri="{FF2B5EF4-FFF2-40B4-BE49-F238E27FC236}">
                <a16:creationId xmlns:a16="http://schemas.microsoft.com/office/drawing/2014/main" id="{0936A84C-24C3-0D64-30E0-57C46C6CA5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" r="5540"/>
          <a:stretch/>
        </p:blipFill>
        <p:spPr bwMode="auto">
          <a:xfrm>
            <a:off x="6531429" y="2095778"/>
            <a:ext cx="5660571" cy="476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כותרת 1">
            <a:extLst>
              <a:ext uri="{FF2B5EF4-FFF2-40B4-BE49-F238E27FC236}">
                <a16:creationId xmlns:a16="http://schemas.microsoft.com/office/drawing/2014/main" id="{61CF189F-2731-E50E-FE1D-68CB9F8476A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7794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dirty="0"/>
              <a:t>The CLAS12 experiment</a:t>
            </a:r>
            <a:endParaRPr lang="he-IL" dirty="0"/>
          </a:p>
        </p:txBody>
      </p:sp>
      <p:sp>
        <p:nvSpPr>
          <p:cNvPr id="2" name="מציין מיקום של מספר שקופית 1">
            <a:extLst>
              <a:ext uri="{FF2B5EF4-FFF2-40B4-BE49-F238E27FC236}">
                <a16:creationId xmlns:a16="http://schemas.microsoft.com/office/drawing/2014/main" id="{13BEB317-2487-DC01-12C4-592025380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6882454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38DC4-EBB4-74DC-CFB7-C476CB812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F34690E-8415-2949-D5DF-600806F599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9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Normalization to physical units</a:t>
            </a:r>
            <a:br>
              <a:rPr lang="en-US" dirty="0"/>
            </a:b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D1341EE1-5688-225D-FF0A-97B44087C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4401632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3CEDF-83A0-F301-A79D-B7F136472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>
            <a:extLst>
              <a:ext uri="{FF2B5EF4-FFF2-40B4-BE49-F238E27FC236}">
                <a16:creationId xmlns:a16="http://schemas.microsoft.com/office/drawing/2014/main" id="{D603AA42-E1B3-5A18-0120-6BC233A01D9A}"/>
              </a:ext>
            </a:extLst>
          </p:cNvPr>
          <p:cNvSpPr/>
          <p:nvPr/>
        </p:nvSpPr>
        <p:spPr>
          <a:xfrm>
            <a:off x="3853542" y="3544094"/>
            <a:ext cx="382555" cy="365433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7A831BE9-97A3-C092-1E54-8980AD513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0442"/>
            <a:ext cx="10515600" cy="1325563"/>
          </a:xfrm>
        </p:spPr>
        <p:txBody>
          <a:bodyPr/>
          <a:lstStyle/>
          <a:p>
            <a:pPr algn="l" rtl="0"/>
            <a:r>
              <a:rPr lang="en-US" dirty="0"/>
              <a:t>Normalization to physical units</a:t>
            </a:r>
            <a:endParaRPr lang="he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מציין מיקום תוכן 2">
                <a:extLst>
                  <a:ext uri="{FF2B5EF4-FFF2-40B4-BE49-F238E27FC236}">
                    <a16:creationId xmlns:a16="http://schemas.microsoft.com/office/drawing/2014/main" id="{1444EFC0-5FA5-186D-2DB3-54D4CDE72C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algn="l" rtl="0"/>
                <a:r>
                  <a:rPr lang="en-US" dirty="0"/>
                  <a:t>What is in an Unnormalized bin?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Bin</m:t>
                    </m:r>
                    <m:r>
                      <m:rPr>
                        <m:nor/>
                      </m:rPr>
                      <a:rPr lang="en-US" sz="2000" dirty="0"/>
                      <m:t>−</m:t>
                    </m:r>
                    <m:r>
                      <m:rPr>
                        <m:nor/>
                      </m:rPr>
                      <a:rPr lang="en-US" sz="2000" dirty="0"/>
                      <m:t>value</m:t>
                    </m:r>
                    <m:r>
                      <a:rPr lang="he-IL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he-IL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𝑢𝑛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𝑇𝑖𝑚𝑒</m:t>
                        </m:r>
                      </m:sub>
                      <m:sup/>
                      <m:e>
                        <m:d>
                          <m:dPr>
                            <m:begChr m:val="{"/>
                            <m:endChr m:val="}"/>
                            <m:ctrlPr>
                              <a:rPr lang="he-IL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ctrlPr>
                                  <a:rPr lang="he-IL" sz="20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4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𝑤𝑖𝑑𝑡</m:t>
                                </m:r>
                                <m:r>
                                  <m:rPr>
                                    <m:brk m:alnAt="24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  <m:sup/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he-I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he-IL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num>
                                      <m:den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𝑑𝑣</m:t>
                                        </m:r>
                                      </m:den>
                                    </m:f>
                                    <m:d>
                                      <m:dPr>
                                        <m:ctrlPr>
                                          <a:rPr lang="he-IL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nary>
                                          <m:naryPr>
                                            <m:ctrlPr>
                                              <a:rPr lang="he-IL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m:rPr>
                                                <m:brk m:alnAt="23"/>
                                              </m:r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𝑜𝑙𝑖𝑑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𝑎𝑛𝑔𝑙𝑒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𝑜𝑝𝑒𝑛𝑖𝑛𝑔</m:t>
                                            </m:r>
                                          </m:sub>
                                          <m:sup/>
                                          <m:e>
                                            <m:f>
                                              <m:fPr>
                                                <m:ctrlPr>
                                                  <a:rPr lang="he-IL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𝑑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sz="20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Ω</m:t>
                                                </m:r>
                                              </m:den>
                                            </m:f>
                                            <m:d>
                                              <m:dPr>
                                                <m:ctrlPr>
                                                  <a:rPr lang="el-GR" sz="200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l-GR" sz="20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sz="20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𝑑</m:t>
                                                    </m:r>
                                                    <m:sSub>
                                                      <m:sSubPr>
                                                        <m:ctrlPr>
                                                          <a:rPr lang="en-US" sz="200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sz="20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𝑁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20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𝑒𝑣𝑒𝑛𝑡𝑠</m:t>
                                                        </m:r>
                                                      </m:sub>
                                                    </m:sSub>
                                                  </m:num>
                                                  <m:den>
                                                    <m:r>
                                                      <a:rPr lang="en-US" sz="20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𝑑𝑡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d>
                                          </m:e>
                                        </m:nary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𝑑𝑣</m:t>
                                </m:r>
                              </m:e>
                            </m:nary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br>
                  <a:rPr lang="en-US" dirty="0"/>
                </a:br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/>
                  <a:t>Where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𝑒𝑣𝑒𝑛𝑡𝑠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/>
                  <a:t>Normalization:</a:t>
                </a:r>
                <a:br>
                  <a:rPr lang="en-US" dirty="0"/>
                </a:br>
                <a:r>
                  <a:rPr lang="en-US" dirty="0"/>
                  <a:t>Bin Width Normalization</a:t>
                </a:r>
                <a:br>
                  <a:rPr lang="en-US" dirty="0"/>
                </a:br>
                <a:r>
                  <a:rPr lang="en-US" dirty="0"/>
                  <a:t>Angular Acceptance Normalization</a:t>
                </a:r>
                <a:br>
                  <a:rPr lang="en-US" dirty="0"/>
                </a:br>
                <a:r>
                  <a:rPr lang="en-US" dirty="0"/>
                  <a:t>Integrated flux Normalization</a:t>
                </a:r>
                <a:br>
                  <a:rPr lang="en-US" dirty="0"/>
                </a:br>
                <a:r>
                  <a:rPr lang="en-US" dirty="0"/>
                  <a:t>Targets area density Normalization</a:t>
                </a:r>
              </a:p>
              <a:p>
                <a:pPr algn="l" rtl="0"/>
                <a:endParaRPr lang="he-IL" dirty="0"/>
              </a:p>
            </p:txBody>
          </p:sp>
        </mc:Choice>
        <mc:Fallback xmlns="">
          <p:sp>
            <p:nvSpPr>
              <p:cNvPr id="3" name="מציין מיקום תוכן 2">
                <a:extLst>
                  <a:ext uri="{FF2B5EF4-FFF2-40B4-BE49-F238E27FC236}">
                    <a16:creationId xmlns:a16="http://schemas.microsoft.com/office/drawing/2014/main" id="{1444EFC0-5FA5-186D-2DB3-54D4CDE72C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801" b="-364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כותרת 1">
            <a:extLst>
              <a:ext uri="{FF2B5EF4-FFF2-40B4-BE49-F238E27FC236}">
                <a16:creationId xmlns:a16="http://schemas.microsoft.com/office/drawing/2014/main" id="{4D1ADFE4-DFD0-CE6B-5A1A-D7DF8CC06C8A}"/>
              </a:ext>
            </a:extLst>
          </p:cNvPr>
          <p:cNvSpPr txBox="1">
            <a:spLocks/>
          </p:cNvSpPr>
          <p:nvPr/>
        </p:nvSpPr>
        <p:spPr>
          <a:xfrm>
            <a:off x="-26437" y="-3035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Normalization to Cross-Section:</a:t>
            </a:r>
            <a:endParaRPr lang="he-IL" b="1" dirty="0">
              <a:solidFill>
                <a:srgbClr val="0070C0"/>
              </a:solidFill>
            </a:endParaRPr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C88A06BA-40EC-D4AC-BCC5-445196CAD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842413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834C85-98DA-7289-F5F7-30F4FAFB1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BC54A7B-9FDA-4B6F-81A5-1B040B2A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392" y="1122362"/>
            <a:ext cx="10328988" cy="454131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12800" dirty="0">
                <a:hlinkClick r:id="rId2" action="ppaction://hlinksldjump"/>
              </a:rPr>
              <a:t>10</a:t>
            </a:r>
            <a:r>
              <a:rPr lang="en-US" sz="12800" dirty="0"/>
              <a:t> </a:t>
            </a:r>
            <a:br>
              <a:rPr lang="he-IL" dirty="0"/>
            </a:br>
            <a:br>
              <a:rPr lang="en-US" dirty="0"/>
            </a:br>
            <a:r>
              <a:rPr lang="en-US" dirty="0"/>
              <a:t>Accounting to acceptance</a:t>
            </a:r>
            <a:br>
              <a:rPr lang="en-US" dirty="0"/>
            </a:br>
            <a:r>
              <a:rPr lang="en-US" dirty="0"/>
              <a:t>(avoiding Outlier Sectors)</a:t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של מספר שקופית 2">
            <a:extLst>
              <a:ext uri="{FF2B5EF4-FFF2-40B4-BE49-F238E27FC236}">
                <a16:creationId xmlns:a16="http://schemas.microsoft.com/office/drawing/2014/main" id="{B6C29718-24A4-58F6-0D4C-9741AF8E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4858522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2AB08BF-2A93-89B7-AC43-D9B82B204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Accounting to acceptance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11E44BD-B9D6-EEF5-7B77-BED183693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Say N events, were supposed to be measured with perfect acceptance</a:t>
            </a:r>
            <a:br>
              <a:rPr lang="en-US" dirty="0"/>
            </a:br>
            <a:r>
              <a:rPr lang="en-US" dirty="0"/>
              <a:t>How many were measured in fact?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Computed by passing a GENIE simulation through a GEMC (GEant4 Monte Carlo) simulation of the detector, and counting how many events survived.</a:t>
            </a:r>
            <a:endParaRPr lang="he-IL" dirty="0"/>
          </a:p>
        </p:txBody>
      </p:sp>
      <p:sp>
        <p:nvSpPr>
          <p:cNvPr id="4" name="כותרת 1">
            <a:extLst>
              <a:ext uri="{FF2B5EF4-FFF2-40B4-BE49-F238E27FC236}">
                <a16:creationId xmlns:a16="http://schemas.microsoft.com/office/drawing/2014/main" id="{D9F84D16-F208-5560-FA15-55E4016F603F}"/>
              </a:ext>
            </a:extLst>
          </p:cNvPr>
          <p:cNvSpPr txBox="1">
            <a:spLocks/>
          </p:cNvSpPr>
          <p:nvPr/>
        </p:nvSpPr>
        <p:spPr>
          <a:xfrm>
            <a:off x="-26437" y="-3035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1" dirty="0">
                <a:solidFill>
                  <a:srgbClr val="0070C0"/>
                </a:solidFill>
              </a:rPr>
              <a:t>Normalization to Cross-Section:</a:t>
            </a:r>
            <a:endParaRPr lang="he-IL" b="1" dirty="0">
              <a:solidFill>
                <a:srgbClr val="0070C0"/>
              </a:solidFill>
            </a:endParaRPr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1F02C3BC-1988-E67D-B285-0EAD34935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DC15-6BB9-4531-8803-550AA56708A8}" type="slidenum">
              <a:rPr lang="he-IL" smtClean="0"/>
              <a:t>99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43987428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7292</TotalTime>
  <Words>5031</Words>
  <Application>Microsoft Office PowerPoint</Application>
  <PresentationFormat>מסך רחב</PresentationFormat>
  <Paragraphs>924</Paragraphs>
  <Slides>120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120</vt:i4>
      </vt:variant>
    </vt:vector>
  </HeadingPairs>
  <TitlesOfParts>
    <vt:vector size="127" baseType="lpstr">
      <vt:lpstr>AdvOT483a8203</vt:lpstr>
      <vt:lpstr>Arial</vt:lpstr>
      <vt:lpstr>Calibri</vt:lpstr>
      <vt:lpstr>Calibri Light</vt:lpstr>
      <vt:lpstr>Cambria Math</vt:lpstr>
      <vt:lpstr>Helvetica</vt:lpstr>
      <vt:lpstr>ערכת נושא Office</vt:lpstr>
      <vt:lpstr>Inclusive Electron Scattering Using the CLAS12 Detector</vt:lpstr>
      <vt:lpstr>A production of new inclusive cross sections:</vt:lpstr>
      <vt:lpstr>Goal for today`s discussion:</vt:lpstr>
      <vt:lpstr>The CLAS12 experiment</vt:lpstr>
      <vt:lpstr>מצגת של PowerPoint‏</vt:lpstr>
      <vt:lpstr>Producing the Inclusive Cross Section:</vt:lpstr>
      <vt:lpstr>Normalization to physical units</vt:lpstr>
      <vt:lpstr>Accounting to acceptance</vt:lpstr>
      <vt:lpstr>Outlier Sectors</vt:lpstr>
      <vt:lpstr>The need for a kinematical correction: There is a miss alignment between observed e-1H elastic scattering peak location, and calculation:</vt:lpstr>
      <vt:lpstr>מצגת של PowerPoint‏</vt:lpstr>
      <vt:lpstr>Radiative corrections</vt:lpstr>
      <vt:lpstr>מצגת של PowerPoint‏</vt:lpstr>
      <vt:lpstr>מצגת של PowerPoint‏</vt:lpstr>
      <vt:lpstr>Resulting 2 GeV  Preliminary  Cross Sections  (Normalized to Mott [GeV-2])</vt:lpstr>
      <vt:lpstr>Resulting 4 GeV  Preliminary  Cross Sections  (Normalized to Mott [GeV-2])</vt:lpstr>
      <vt:lpstr>Next Steps With CLAS12 Data</vt:lpstr>
      <vt:lpstr>Discussion points:</vt:lpstr>
      <vt:lpstr>Thank You</vt:lpstr>
      <vt:lpstr>A Binding Energy Study Using Inclusive Electron Scattering</vt:lpstr>
      <vt:lpstr>QE peak difference between Data and Simulation</vt:lpstr>
      <vt:lpstr>Nuclear Models Used in GENIE</vt:lpstr>
      <vt:lpstr>The Dip to QE Peak Ratio</vt:lpstr>
      <vt:lpstr>מצגת של PowerPoint‏</vt:lpstr>
      <vt:lpstr>Results</vt:lpstr>
      <vt:lpstr>מצגת של PowerPoint‏</vt:lpstr>
      <vt:lpstr>מצגת של PowerPoint‏</vt:lpstr>
      <vt:lpstr>Results - GENIE LFG - Fitted trends are NOT flat!</vt:lpstr>
      <vt:lpstr>1) A tuning study: Results summary</vt:lpstr>
      <vt:lpstr>מצגת של PowerPoint‏</vt:lpstr>
      <vt:lpstr>מצגת של PowerPoint‏</vt:lpstr>
      <vt:lpstr>Thank You</vt:lpstr>
      <vt:lpstr>Back up I</vt:lpstr>
      <vt:lpstr>Back up II</vt:lpstr>
      <vt:lpstr> 0   Full Motivation  </vt:lpstr>
      <vt:lpstr>Motivation: The Big Goal</vt:lpstr>
      <vt:lpstr>Motivation: The Big Goal</vt:lpstr>
      <vt:lpstr>Solution: use electron-nucleus scattering data as well!   So Why Electrons?</vt:lpstr>
      <vt:lpstr>Lepton Nucleus Interaction Mechanisms</vt:lpstr>
      <vt:lpstr>Lepton Nucleus Interaction Mechanisms</vt:lpstr>
      <vt:lpstr>Lepton Nucleus Interaction Mechanisms</vt:lpstr>
      <vt:lpstr>Lepton Nucleus Interaction Mechanisms</vt:lpstr>
      <vt:lpstr>Lepton Nucleus Interaction Mechanisms</vt:lpstr>
      <vt:lpstr>Our Neutrino Nucleus Monte Carlo  Event Generator is:</vt:lpstr>
      <vt:lpstr>Nuclear Models Used in GENIE</vt:lpstr>
      <vt:lpstr>The Energy Transfer Distribution of Inclusive Electron Nucleus Scattering</vt:lpstr>
      <vt:lpstr> 1   Verifying the original properties of the different experiments </vt:lpstr>
      <vt:lpstr>What Is Needed?</vt:lpstr>
      <vt:lpstr>Verifying the original properties of the different experiments:</vt:lpstr>
      <vt:lpstr>Angular acceptance of spectrometers Ranging between 0.5⁰ – 4⁰ </vt:lpstr>
      <vt:lpstr>We have of the angular (dΩ) acceptances for Some of them</vt:lpstr>
      <vt:lpstr> 2   A shape difference – the Data &amp; Simulation QE widths (FWHM) </vt:lpstr>
      <vt:lpstr>We tried to deduce dΩ from the data to GENIE comparison:  3 Different GENIE Tunes for inclusive electron scattering were plotted on an equivalent Data set</vt:lpstr>
      <vt:lpstr>מצגת של PowerPoint‏</vt:lpstr>
      <vt:lpstr>No solution.</vt:lpstr>
      <vt:lpstr> 3   Data Selection  </vt:lpstr>
      <vt:lpstr>Data Selection</vt:lpstr>
      <vt:lpstr>Data Color code:</vt:lpstr>
      <vt:lpstr> 4   The Dip to QE Peak Ratio  </vt:lpstr>
      <vt:lpstr>מצגת של PowerPoint‏</vt:lpstr>
      <vt:lpstr> 5   The Fitting Procedure  </vt:lpstr>
      <vt:lpstr>Fit Range Selection Criterion:  χ2 – 2*ndf</vt:lpstr>
      <vt:lpstr>מצגת של PowerPoint‏</vt:lpstr>
      <vt:lpstr>Final Fitting Procedure:</vt:lpstr>
      <vt:lpstr>“Parabola + criterion”</vt:lpstr>
      <vt:lpstr>“Gaussian + criterion”</vt:lpstr>
      <vt:lpstr>“Max bin to 2/3 of max bin”</vt:lpstr>
      <vt:lpstr>מצגת של PowerPoint‏</vt:lpstr>
      <vt:lpstr>מצגת של PowerPoint‏</vt:lpstr>
      <vt:lpstr>The 4 Fit Procedures QE Peaks:  same colors: “Parabola + criterion”                ” Gaussian + criterion”               ” Max bin to 2/3 of max bin”     ” 2 iter + 10L&amp;3R”  Success – Full Marker Fail – Empty Marker   Final Selected Value: In a Black vertical line</vt:lpstr>
      <vt:lpstr> 6   The Path to a Robust Fitting Procedure (Validity of the Study)</vt:lpstr>
      <vt:lpstr>Naïve Fitting procedure</vt:lpstr>
      <vt:lpstr>Naïve Fitting procedure</vt:lpstr>
      <vt:lpstr>Previous Studies: NEUT event generator</vt:lpstr>
      <vt:lpstr>Adding Linear Background</vt:lpstr>
      <vt:lpstr>Adding Linear Background</vt:lpstr>
      <vt:lpstr>double gaussian fit</vt:lpstr>
      <vt:lpstr>Data</vt:lpstr>
      <vt:lpstr>Adding Linear Background – slightly different model</vt:lpstr>
      <vt:lpstr>Fit Results Example</vt:lpstr>
      <vt:lpstr>Correcting the Parameter:  (validity of the study)</vt:lpstr>
      <vt:lpstr> 7   RFG and LFG – additional results  </vt:lpstr>
      <vt:lpstr>מצגת של PowerPoint‏</vt:lpstr>
      <vt:lpstr>מצגת של PowerPoint‏</vt:lpstr>
      <vt:lpstr>מצגת של PowerPoint‏</vt:lpstr>
      <vt:lpstr>G18_10a – fitted trends – difference!</vt:lpstr>
      <vt:lpstr>RFG VS LFG</vt:lpstr>
      <vt:lpstr>RFG VS LFG</vt:lpstr>
      <vt:lpstr>G18_10a – fitted trends – difference!</vt:lpstr>
      <vt:lpstr>G18_10a – low energy transfer QE peaks</vt:lpstr>
      <vt:lpstr>G18_10a – low energy transfer QE peaks</vt:lpstr>
      <vt:lpstr>G18_10a – low energy transfer QE peaks</vt:lpstr>
      <vt:lpstr> 8   The CLAS12 detector &amp;  Electron Identification </vt:lpstr>
      <vt:lpstr>מצגת של PowerPoint‏</vt:lpstr>
      <vt:lpstr>מצגת של PowerPoint‏</vt:lpstr>
      <vt:lpstr> 9   Normalization to physical units  </vt:lpstr>
      <vt:lpstr>Normalization to physical units</vt:lpstr>
      <vt:lpstr> 10   Accounting to acceptance (avoiding Outlier Sectors) </vt:lpstr>
      <vt:lpstr>Accounting to acceptance</vt:lpstr>
      <vt:lpstr>Outlier Sectors</vt:lpstr>
      <vt:lpstr>The Chauvenet’s criterion</vt:lpstr>
      <vt:lpstr>Outlier Sectors</vt:lpstr>
      <vt:lpstr>מצגת של PowerPoint‏</vt:lpstr>
      <vt:lpstr> 11   Radiative corrections  </vt:lpstr>
      <vt:lpstr>Radiative corrections</vt:lpstr>
      <vt:lpstr> 12   Momentum correction  for the 2 GeV case </vt:lpstr>
      <vt:lpstr>Electron-1H scattering</vt:lpstr>
      <vt:lpstr>The need for a kinematical correction: There is a miss alignment between observed e-1H elastic scattering peak location, and calculation:</vt:lpstr>
      <vt:lpstr>1H CLAS12 VS Classical Calculation</vt:lpstr>
      <vt:lpstr>1H CLAS12 VS Classical Calculation – Different Sectors</vt:lpstr>
      <vt:lpstr>Sector 3:  only seems flat, same structure</vt:lpstr>
      <vt:lpstr>Basic Momentum Correction:  Correction per Beam &amp; Angle &amp; Sector</vt:lpstr>
      <vt:lpstr>Result:</vt:lpstr>
      <vt:lpstr>מצגת של PowerPoint‏</vt:lpstr>
      <vt:lpstr>מצגת של PowerPoint‏</vt:lpstr>
      <vt:lpstr>Discrepancy between real Beam Energy &amp; recorded value </vt:lpstr>
      <vt:lpstr>Discrepancy between real Beam Energy &amp; recorded value </vt:lpstr>
      <vt:lpstr> 13   Cross Sections: 2 GeV examples </vt:lpstr>
      <vt:lpstr>Cross section 12C &amp; 40Ar example data &amp; simulation</vt:lpstr>
      <vt:lpstr>Back up - Edge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Master thesis Presentation “title”</dc:title>
  <dc:creator>מתן גולדנברג</dc:creator>
  <cp:lastModifiedBy>מתן גולדנברג</cp:lastModifiedBy>
  <cp:revision>640</cp:revision>
  <dcterms:created xsi:type="dcterms:W3CDTF">2024-03-09T15:35:05Z</dcterms:created>
  <dcterms:modified xsi:type="dcterms:W3CDTF">2025-03-14T14:34:40Z</dcterms:modified>
</cp:coreProperties>
</file>