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1102" r:id="rId2"/>
    <p:sldId id="1105" r:id="rId3"/>
    <p:sldId id="1108" r:id="rId4"/>
    <p:sldId id="1970" r:id="rId5"/>
    <p:sldId id="1109" r:id="rId6"/>
    <p:sldId id="1113" r:id="rId7"/>
    <p:sldId id="110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3850D"/>
    <a:srgbClr val="2F2F2F"/>
    <a:srgbClr val="303030"/>
    <a:srgbClr val="BE89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3" autoAdjust="0"/>
    <p:restoredTop sz="95226" autoAdjust="0"/>
  </p:normalViewPr>
  <p:slideViewPr>
    <p:cSldViewPr snapToGrid="0" snapToObjects="1">
      <p:cViewPr varScale="1">
        <p:scale>
          <a:sx n="152" d="100"/>
          <a:sy n="152" d="100"/>
        </p:scale>
        <p:origin x="798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501585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19402-C787-AEF4-8E14-8577B0F652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CERN POLAB BOX Program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918D44-49D2-940A-069C-C4A8BB0B9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94738"/>
            <a:ext cx="11376026" cy="1309301"/>
          </a:xfrm>
        </p:spPr>
        <p:txBody>
          <a:bodyPr/>
          <a:lstStyle/>
          <a:p>
            <a:r>
              <a:rPr lang="en-GB" u="sng" dirty="0"/>
              <a:t>Vincent Schenk</a:t>
            </a:r>
            <a:r>
              <a:rPr lang="en-GB" dirty="0"/>
              <a:t>, Christian Scheuerlein, Pavan Chaganti, François-Olivier Pincot, Roland Piccin</a:t>
            </a:r>
          </a:p>
          <a:p>
            <a:r>
              <a:rPr lang="en-GB" dirty="0"/>
              <a:t>(TE/MSC/SMT)</a:t>
            </a:r>
          </a:p>
          <a:p>
            <a:r>
              <a:rPr lang="en-GB" dirty="0"/>
              <a:t>14/10/2025</a:t>
            </a:r>
          </a:p>
        </p:txBody>
      </p:sp>
    </p:spTree>
    <p:extLst>
      <p:ext uri="{BB962C8B-B14F-4D97-AF65-F5344CB8AC3E}">
        <p14:creationId xmlns:p14="http://schemas.microsoft.com/office/powerpoint/2010/main" val="1906877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C7DCF6-75F4-3A81-2360-94138AF0B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GB" sz="2400" dirty="0"/>
              <a:t>POLAB BOX program</a:t>
            </a:r>
          </a:p>
          <a:p>
            <a:pPr marL="457200" indent="-457200">
              <a:buFont typeface="Arial"/>
              <a:buAutoNum type="arabicPeriod"/>
            </a:pPr>
            <a:r>
              <a:rPr lang="en-GB" sz="2400" dirty="0"/>
              <a:t>POLAB BOX program: Gantt chart</a:t>
            </a:r>
          </a:p>
          <a:p>
            <a:pPr marL="457200" indent="-457200">
              <a:buAutoNum type="arabicPeriod"/>
            </a:pPr>
            <a:r>
              <a:rPr lang="en-GB" sz="2400" dirty="0"/>
              <a:t>First POLAB BOX produced at CERN</a:t>
            </a:r>
          </a:p>
          <a:p>
            <a:pPr marL="457200" indent="-457200">
              <a:buAutoNum type="arabicPeriod"/>
            </a:pPr>
            <a:r>
              <a:rPr lang="en-GB" sz="2400" dirty="0"/>
              <a:t>Conclusions and perspectives</a:t>
            </a:r>
          </a:p>
          <a:p>
            <a:pPr marL="457200" indent="-457200">
              <a:buAutoNum type="arabicPeriod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33FA06-5F60-0062-A245-FC9E4A82C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2778D-53DD-093D-F073-D5F9DE5BD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0D6F3-4053-EEBD-6621-DDFB19898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 | SMT POLAB BOX Program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8E577-8DB0-2D4B-E37C-174DABAAA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448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73F57-2AC2-4ECB-3E85-4A58D5E52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E81DB6-99AE-9BFF-A143-010BAE5E4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8195"/>
          </a:xfrm>
        </p:spPr>
        <p:txBody>
          <a:bodyPr/>
          <a:lstStyle/>
          <a:p>
            <a:r>
              <a:rPr lang="en-GB" dirty="0"/>
              <a:t>1. POLAB BOX Program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DB177-FD1B-61FD-D461-FBCD9B5F7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F6F11-ED51-38FD-54B8-36801D02B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 | SMT POLAB BOX Program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6E138-D096-0B30-93EC-07C1F4872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9291ABE-2561-98E8-F489-090ECB4A6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022551"/>
            <a:ext cx="4756795" cy="397291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b="0" u="sng" dirty="0"/>
              <a:t>Produced, electrical tests in progress: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EF170D9D-7202-6AE5-429F-025A60E8AE13}"/>
              </a:ext>
            </a:extLst>
          </p:cNvPr>
          <p:cNvSpPr txBox="1">
            <a:spLocks/>
          </p:cNvSpPr>
          <p:nvPr/>
        </p:nvSpPr>
        <p:spPr>
          <a:xfrm>
            <a:off x="407987" y="3343186"/>
            <a:ext cx="1635223" cy="3972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b="0" u="sng" dirty="0"/>
              <a:t>Test plan: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D866FC-AD4E-234B-D53D-D4D3C4E173F0}"/>
              </a:ext>
            </a:extLst>
          </p:cNvPr>
          <p:cNvSpPr txBox="1">
            <a:spLocks/>
          </p:cNvSpPr>
          <p:nvPr/>
        </p:nvSpPr>
        <p:spPr>
          <a:xfrm>
            <a:off x="407987" y="1188536"/>
            <a:ext cx="11376025" cy="6446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u="sng" dirty="0"/>
              <a:t>POLAB BOX Program objectives:</a:t>
            </a:r>
            <a:r>
              <a:rPr lang="en-GB" b="0" dirty="0"/>
              <a:t> study different </a:t>
            </a:r>
            <a:r>
              <a:rPr lang="en-GB" dirty="0"/>
              <a:t>impregnation systems or fibre treatments </a:t>
            </a:r>
            <a:r>
              <a:rPr lang="en-GB" b="0" dirty="0"/>
              <a:t>(while using the already existing BOX data set), before upscaling to SMC or bigger model coils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D794524-220E-BEFC-6BC6-D6A58A745577}"/>
              </a:ext>
            </a:extLst>
          </p:cNvPr>
          <p:cNvSpPr txBox="1">
            <a:spLocks/>
          </p:cNvSpPr>
          <p:nvPr/>
        </p:nvSpPr>
        <p:spPr>
          <a:xfrm>
            <a:off x="407986" y="5795404"/>
            <a:ext cx="11321559" cy="428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b="0" u="sng" dirty="0"/>
              <a:t>Status:</a:t>
            </a:r>
            <a:r>
              <a:rPr lang="en-GB" b="0" dirty="0"/>
              <a:t> 5 BOX formers available</a:t>
            </a:r>
            <a:endParaRPr lang="en-GB" b="0" u="sng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475364-8732-90F9-8BD1-D372AA4EF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2413351"/>
            <a:ext cx="11479210" cy="7656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F834BD-53AD-C94C-DD3E-195600845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" y="3742969"/>
            <a:ext cx="11479210" cy="176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914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D7C8A-22B5-65C9-75B6-4E0A4F1F3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EA59F9-6F38-5FF9-D786-36872F784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8195"/>
          </a:xfrm>
        </p:spPr>
        <p:txBody>
          <a:bodyPr/>
          <a:lstStyle/>
          <a:p>
            <a:r>
              <a:rPr lang="en-GB" dirty="0"/>
              <a:t>2. POLAB BOX Program: Gantt chart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CA5A9-C135-B7CC-7987-5FF93642B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23449-F1D1-AF54-1BF4-DA86AA194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 | SMT POLAB BOX Program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DA0F1-EA47-BB44-2EA4-3211D7CA6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4AB37F-3E35-3C9E-A9DD-7C771C6EC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00" y="2509986"/>
            <a:ext cx="11635200" cy="37766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ED2325-9E67-D107-D30E-E331E7F94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194" y="873082"/>
            <a:ext cx="11635200" cy="160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555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EC195-2F49-3564-68A4-0B6BBB268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5A78A6-45F4-8F27-E5DB-46FF8DDDD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74753"/>
            <a:ext cx="11479213" cy="136214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This first BOX, </a:t>
            </a:r>
            <a:r>
              <a:rPr lang="en-GB" dirty="0"/>
              <a:t>POLAB BOX E1 </a:t>
            </a:r>
            <a:r>
              <a:rPr lang="en-GB" b="0" dirty="0"/>
              <a:t>was produced to apply at CERN the manufacturing procedure defined at PSI, and to </a:t>
            </a:r>
            <a:r>
              <a:rPr lang="en-GB" dirty="0"/>
              <a:t>define and implement the electrical tests for future BOXs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BAF144-CEFF-B147-43DF-57304266E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4319"/>
          </a:xfrm>
        </p:spPr>
        <p:txBody>
          <a:bodyPr/>
          <a:lstStyle/>
          <a:p>
            <a:r>
              <a:rPr lang="en-GB" dirty="0"/>
              <a:t>3. First POLAB BOX produced at CERN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8D937-3C1C-47B4-CD36-B8A8C785E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E1FAA-AF90-537D-2303-F6DF5F8F9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 | SMT POLAB BOX Program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B0594-A1C9-CA35-624B-AB91BAE9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 descr="Picture">
            <a:extLst>
              <a:ext uri="{FF2B5EF4-FFF2-40B4-BE49-F238E27FC236}">
                <a16:creationId xmlns:a16="http://schemas.microsoft.com/office/drawing/2014/main" id="{FC08C13D-AE79-6BB8-A0E8-BC9F8A111F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961" y="3041258"/>
            <a:ext cx="2283352" cy="289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icture">
            <a:extLst>
              <a:ext uri="{FF2B5EF4-FFF2-40B4-BE49-F238E27FC236}">
                <a16:creationId xmlns:a16="http://schemas.microsoft.com/office/drawing/2014/main" id="{0CBB8F9C-7045-367B-BBE3-407DB4AC05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9832120" y="3877077"/>
            <a:ext cx="2890901" cy="121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person holding a device&#10;&#10;AI-generated content may be incorrect.">
            <a:extLst>
              <a:ext uri="{FF2B5EF4-FFF2-40B4-BE49-F238E27FC236}">
                <a16:creationId xmlns:a16="http://schemas.microsoft.com/office/drawing/2014/main" id="{5A2A3D7A-3330-7C95-DDF4-F1D8E0908D3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918"/>
          <a:stretch>
            <a:fillRect/>
          </a:stretch>
        </p:blipFill>
        <p:spPr>
          <a:xfrm>
            <a:off x="272996" y="3357363"/>
            <a:ext cx="3505785" cy="2265314"/>
          </a:xfrm>
          <a:prstGeom prst="rect">
            <a:avLst/>
          </a:prstGeom>
        </p:spPr>
      </p:pic>
      <p:pic>
        <p:nvPicPr>
          <p:cNvPr id="13" name="Picture 12" descr="A metal piece with holes and a ruler&#10;&#10;AI-generated content may be incorrect.">
            <a:extLst>
              <a:ext uri="{FF2B5EF4-FFF2-40B4-BE49-F238E27FC236}">
                <a16:creationId xmlns:a16="http://schemas.microsoft.com/office/drawing/2014/main" id="{2517ACA7-6C09-3848-276E-90568B555F5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77489" y="3124726"/>
            <a:ext cx="3407458" cy="27305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726F299-68C8-A797-D465-19E7CE0D0FBA}"/>
              </a:ext>
            </a:extLst>
          </p:cNvPr>
          <p:cNvSpPr txBox="1"/>
          <p:nvPr/>
        </p:nvSpPr>
        <p:spPr>
          <a:xfrm>
            <a:off x="1028714" y="5685938"/>
            <a:ext cx="19943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Winding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D0F29C-967B-FA9C-4220-2331F336B133}"/>
              </a:ext>
            </a:extLst>
          </p:cNvPr>
          <p:cNvSpPr txBox="1"/>
          <p:nvPr/>
        </p:nvSpPr>
        <p:spPr>
          <a:xfrm>
            <a:off x="4884044" y="5904938"/>
            <a:ext cx="19943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Instrumentation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36A105-06F2-124E-9D45-CE86B6CB031C}"/>
              </a:ext>
            </a:extLst>
          </p:cNvPr>
          <p:cNvSpPr txBox="1"/>
          <p:nvPr/>
        </p:nvSpPr>
        <p:spPr>
          <a:xfrm>
            <a:off x="8134463" y="5972988"/>
            <a:ext cx="19943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Impregnation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D5D346-5A92-7E98-BE4A-033AE1CAD7C0}"/>
              </a:ext>
            </a:extLst>
          </p:cNvPr>
          <p:cNvSpPr txBox="1"/>
          <p:nvPr/>
        </p:nvSpPr>
        <p:spPr>
          <a:xfrm>
            <a:off x="10522932" y="5972988"/>
            <a:ext cx="15092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Demoulding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49BB00-AA4D-E215-4D62-6ACD23F796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8" y="2079126"/>
            <a:ext cx="11479210" cy="76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049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AC4F8-4609-F95B-B2F1-8D247AE0C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8BB938-696F-F4B4-FC78-15555EB1C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425203"/>
            <a:ext cx="11494919" cy="180988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POLAB BOX program has started, and the first BOX has been produced, </a:t>
            </a:r>
            <a:r>
              <a:rPr lang="en-US" dirty="0"/>
              <a:t>validating the manufacturing process in-house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definition and implementation of electrical tests are in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first 5 BOXs are planned and should be produced and tested before summer 2026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D4AD2C-39E0-62AD-EAD0-F6584CCE9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3558"/>
          </a:xfrm>
        </p:spPr>
        <p:txBody>
          <a:bodyPr/>
          <a:lstStyle/>
          <a:p>
            <a:r>
              <a:rPr lang="en-GB" dirty="0"/>
              <a:t>4. Conclusions and perspectives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76B07-D965-B714-5F74-CF8763A74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62711-C2C0-6324-BF2D-9733AC267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 | SMT POLAB BOX Program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8917D-79AC-5690-0B1F-7CBCD3127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27CEDC-32EE-8EE2-A9A6-D2D67918D9A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6457555" y="3976059"/>
            <a:ext cx="5326455" cy="16288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D20A01-CABC-2588-E418-188ED15512FE}"/>
              </a:ext>
            </a:extLst>
          </p:cNvPr>
          <p:cNvSpPr txBox="1"/>
          <p:nvPr/>
        </p:nvSpPr>
        <p:spPr>
          <a:xfrm>
            <a:off x="6973098" y="5672223"/>
            <a:ext cx="42953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 dirty="0"/>
              <a:t>Quench antenna (</a:t>
            </a:r>
            <a:r>
              <a:rPr lang="en-GB" sz="1200" b="1" dirty="0">
                <a:hlinkClick r:id="rId4"/>
              </a:rPr>
              <a:t>https://indico.cern.ch/event/1501585/</a:t>
            </a:r>
            <a:r>
              <a:rPr lang="en-GB" sz="1200" b="1" dirty="0"/>
              <a:t>), courtesy of J. Steenlandt 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13DFF4C-0683-97AB-AB62-086AC84C6C62}"/>
              </a:ext>
            </a:extLst>
          </p:cNvPr>
          <p:cNvSpPr txBox="1">
            <a:spLocks/>
          </p:cNvSpPr>
          <p:nvPr/>
        </p:nvSpPr>
        <p:spPr>
          <a:xfrm>
            <a:off x="407989" y="3646806"/>
            <a:ext cx="5822544" cy="245760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u="sng" dirty="0"/>
              <a:t>Perspectives: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Quench antennas </a:t>
            </a:r>
            <a:r>
              <a:rPr lang="en-US" b="0" dirty="0"/>
              <a:t>developed at Twente (J. Steenlandt) for quench detection might be assembled in the future BOXs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Investigate the possibility to test the BOX samples in </a:t>
            </a:r>
            <a:r>
              <a:rPr lang="en-US" dirty="0"/>
              <a:t>Fresca 2 </a:t>
            </a:r>
            <a:r>
              <a:rPr lang="en-US" b="0" dirty="0"/>
              <a:t>(after testing at Twente)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770791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819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Accelerated ageing PU</Template>
  <TotalTime>9795</TotalTime>
  <Words>316</Words>
  <Application>Microsoft Office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CERN POLAB BOX Program update</vt:lpstr>
      <vt:lpstr>Contents</vt:lpstr>
      <vt:lpstr>1. POLAB BOX Program </vt:lpstr>
      <vt:lpstr>2. POLAB BOX Program: Gantt chart </vt:lpstr>
      <vt:lpstr>3. First POLAB BOX produced at CERN </vt:lpstr>
      <vt:lpstr>4. Conclusions and perspectives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Motorized Adapters Polyurethane pastils Issue: accelerated ageing</dc:title>
  <dc:creator>Vincent Schenk</dc:creator>
  <cp:lastModifiedBy>Vincent Schenk</cp:lastModifiedBy>
  <cp:revision>2217</cp:revision>
  <dcterms:created xsi:type="dcterms:W3CDTF">2024-02-02T12:56:53Z</dcterms:created>
  <dcterms:modified xsi:type="dcterms:W3CDTF">2025-10-14T07:55:53Z</dcterms:modified>
</cp:coreProperties>
</file>