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95" r:id="rId3"/>
    <p:sldMasterId id="2147483696" r:id="rId4"/>
    <p:sldMasterId id="2147483697" r:id="rId5"/>
    <p:sldMasterId id="2147483698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y="5143500" cx="9144000"/>
  <p:notesSz cx="6858000" cy="9144000"/>
  <p:embeddedFontLst>
    <p:embeddedFont>
      <p:font typeface="Titillium Web"/>
      <p:regular r:id="rId28"/>
      <p:bold r:id="rId29"/>
      <p:italic r:id="rId30"/>
      <p:boldItalic r:id="rId31"/>
    </p:embeddedFont>
    <p:embeddedFont>
      <p:font typeface="Helvetica Neue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font" Target="fonts/TitilliumWeb-regular.fntdata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29" Type="http://schemas.openxmlformats.org/officeDocument/2006/relationships/font" Target="fonts/TitilliumWeb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TitilliumWeb-boldItalic.fntdata"/><Relationship Id="rId30" Type="http://schemas.openxmlformats.org/officeDocument/2006/relationships/font" Target="fonts/TitilliumWeb-italic.fntdata"/><Relationship Id="rId11" Type="http://schemas.openxmlformats.org/officeDocument/2006/relationships/slide" Target="slides/slide4.xml"/><Relationship Id="rId33" Type="http://schemas.openxmlformats.org/officeDocument/2006/relationships/font" Target="fonts/HelveticaNeue-bold.fntdata"/><Relationship Id="rId10" Type="http://schemas.openxmlformats.org/officeDocument/2006/relationships/slide" Target="slides/slide3.xml"/><Relationship Id="rId32" Type="http://schemas.openxmlformats.org/officeDocument/2006/relationships/font" Target="fonts/HelveticaNeue-regular.fntdata"/><Relationship Id="rId13" Type="http://schemas.openxmlformats.org/officeDocument/2006/relationships/slide" Target="slides/slide6.xml"/><Relationship Id="rId35" Type="http://schemas.openxmlformats.org/officeDocument/2006/relationships/font" Target="fonts/HelveticaNeue-boldItalic.fntdata"/><Relationship Id="rId12" Type="http://schemas.openxmlformats.org/officeDocument/2006/relationships/slide" Target="slides/slide5.xml"/><Relationship Id="rId34" Type="http://schemas.openxmlformats.org/officeDocument/2006/relationships/font" Target="fonts/HelveticaNeue-italic.fntdata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14608f589_2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https://indico.cern.ch/event/882172/</a:t>
            </a:r>
            <a:endParaRPr/>
          </a:p>
        </p:txBody>
      </p:sp>
      <p:sp>
        <p:nvSpPr>
          <p:cNvPr id="229" name="Google Shape;229;g314608f589_2_5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dc2ad91ff0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g1dc2ad91ff0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dc2ad91ff0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g1dc2ad91ff0_0_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1dc3c16a51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g1dc3c16a517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dc2ad91ff0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g1dc2ad91ff0_0_6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1dc2ad91ff0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g1dc2ad91ff0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1dc2ad91ff0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g1dc2ad91ff0_0_7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dc2ad91ff0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1dc2ad91ff0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dc2ad91ff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g1dc2ad91ff0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1dc2ad91ff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g1dc2ad91ff0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dc2ad91ff0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g1dc2ad91ff0_0_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cd1828825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1cd18288255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37ee27807e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g37ee27807e_1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dc2ad91ff0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g1dc2ad91ff0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dc2ad91ff0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1dc2ad91ff0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dc2ad91ff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g1dc2ad91ff0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dc2ad91ff0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g1dc2ad91ff0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dc2ad91ff0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g1dc2ad91ff0_0_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380feb8f39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3380feb8f39_0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380feb8f39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g3380feb8f39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idx="1"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5" name="Google Shape;75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8" name="Google Shape;78;p20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9" name="Google Shape;79;p20"/>
          <p:cNvSpPr txBox="1"/>
          <p:nvPr>
            <p:ph idx="2"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0" name="Google Shape;80;p20"/>
          <p:cNvSpPr txBox="1"/>
          <p:nvPr>
            <p:ph idx="3" type="body"/>
          </p:nvPr>
        </p:nvSpPr>
        <p:spPr>
          <a:xfrm>
            <a:off x="4674240" y="1203480"/>
            <a:ext cx="4015800" cy="29833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1" name="Google Shape;81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1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4" name="Google Shape;84;p21"/>
          <p:cNvSpPr txBox="1"/>
          <p:nvPr>
            <p:ph idx="1" type="body"/>
          </p:nvPr>
        </p:nvSpPr>
        <p:spPr>
          <a:xfrm>
            <a:off x="457200" y="1203480"/>
            <a:ext cx="4015800" cy="29833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5" name="Google Shape;85;p21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6" name="Google Shape;86;p21"/>
          <p:cNvSpPr txBox="1"/>
          <p:nvPr>
            <p:ph idx="3"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0" name="Google Shape;90;p22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1" name="Google Shape;91;p22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2" name="Google Shape;92;p22"/>
          <p:cNvSpPr txBox="1"/>
          <p:nvPr>
            <p:ph idx="3"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6" name="Google Shape;96;p23"/>
          <p:cNvSpPr txBox="1"/>
          <p:nvPr>
            <p:ph idx="1"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7" name="Google Shape;97;p23"/>
          <p:cNvSpPr txBox="1"/>
          <p:nvPr>
            <p:ph idx="2"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8" name="Google Shape;98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4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1" name="Google Shape;101;p24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2" name="Google Shape;102;p24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3" name="Google Shape;103;p24"/>
          <p:cNvSpPr txBox="1"/>
          <p:nvPr>
            <p:ph idx="3"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4" name="Google Shape;104;p24"/>
          <p:cNvSpPr txBox="1"/>
          <p:nvPr>
            <p:ph idx="4"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5" name="Google Shape;105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5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8" name="Google Shape;108;p25"/>
          <p:cNvSpPr txBox="1"/>
          <p:nvPr>
            <p:ph idx="1"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9" name="Google Shape;109;p25"/>
          <p:cNvSpPr txBox="1"/>
          <p:nvPr>
            <p:ph idx="2"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0" name="Google Shape;110;p25"/>
          <p:cNvSpPr/>
          <p:nvPr/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>
            <a:noFill/>
          </a:ln>
        </p:spPr>
      </p:sp>
      <p:sp>
        <p:nvSpPr>
          <p:cNvPr id="111" name="Google Shape;111;p25"/>
          <p:cNvSpPr/>
          <p:nvPr/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Google Shape;112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8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20" name="Google Shape;120;p28"/>
          <p:cNvSpPr txBox="1"/>
          <p:nvPr>
            <p:ph idx="1" type="subTitle"/>
          </p:nvPr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9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23" name="Google Shape;123;p29"/>
          <p:cNvSpPr txBox="1"/>
          <p:nvPr>
            <p:ph idx="1" type="body"/>
          </p:nvPr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0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26" name="Google Shape;126;p30"/>
          <p:cNvSpPr txBox="1"/>
          <p:nvPr>
            <p:ph idx="1" type="body"/>
          </p:nvPr>
        </p:nvSpPr>
        <p:spPr>
          <a:xfrm>
            <a:off x="457200" y="120348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27" name="Google Shape;127;p30"/>
          <p:cNvSpPr txBox="1"/>
          <p:nvPr>
            <p:ph idx="2" type="body"/>
          </p:nvPr>
        </p:nvSpPr>
        <p:spPr>
          <a:xfrm>
            <a:off x="4674240" y="120348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1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2"/>
          <p:cNvSpPr txBox="1"/>
          <p:nvPr>
            <p:ph idx="1" type="subTitle"/>
          </p:nvPr>
        </p:nvSpPr>
        <p:spPr>
          <a:xfrm>
            <a:off x="457200" y="205200"/>
            <a:ext cx="8229300" cy="398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3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4" name="Google Shape;134;p33"/>
          <p:cNvSpPr txBox="1"/>
          <p:nvPr>
            <p:ph idx="1" type="body"/>
          </p:nvPr>
        </p:nvSpPr>
        <p:spPr>
          <a:xfrm>
            <a:off x="45720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5" name="Google Shape;135;p33"/>
          <p:cNvSpPr txBox="1"/>
          <p:nvPr>
            <p:ph idx="2" type="body"/>
          </p:nvPr>
        </p:nvSpPr>
        <p:spPr>
          <a:xfrm>
            <a:off x="457200" y="276192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6" name="Google Shape;136;p33"/>
          <p:cNvSpPr txBox="1"/>
          <p:nvPr>
            <p:ph idx="3" type="body"/>
          </p:nvPr>
        </p:nvSpPr>
        <p:spPr>
          <a:xfrm>
            <a:off x="4674240" y="120348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4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9" name="Google Shape;139;p34"/>
          <p:cNvSpPr txBox="1"/>
          <p:nvPr>
            <p:ph idx="1" type="body"/>
          </p:nvPr>
        </p:nvSpPr>
        <p:spPr>
          <a:xfrm>
            <a:off x="457200" y="120348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0" name="Google Shape;140;p34"/>
          <p:cNvSpPr txBox="1"/>
          <p:nvPr>
            <p:ph idx="2" type="body"/>
          </p:nvPr>
        </p:nvSpPr>
        <p:spPr>
          <a:xfrm>
            <a:off x="467424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1" name="Google Shape;141;p34"/>
          <p:cNvSpPr txBox="1"/>
          <p:nvPr>
            <p:ph idx="3" type="body"/>
          </p:nvPr>
        </p:nvSpPr>
        <p:spPr>
          <a:xfrm>
            <a:off x="4674240" y="276192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5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4" name="Google Shape;144;p35"/>
          <p:cNvSpPr txBox="1"/>
          <p:nvPr>
            <p:ph idx="1" type="body"/>
          </p:nvPr>
        </p:nvSpPr>
        <p:spPr>
          <a:xfrm>
            <a:off x="45720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5" name="Google Shape;145;p35"/>
          <p:cNvSpPr txBox="1"/>
          <p:nvPr>
            <p:ph idx="2" type="body"/>
          </p:nvPr>
        </p:nvSpPr>
        <p:spPr>
          <a:xfrm>
            <a:off x="467424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6" name="Google Shape;146;p35"/>
          <p:cNvSpPr txBox="1"/>
          <p:nvPr>
            <p:ph idx="3" type="body"/>
          </p:nvPr>
        </p:nvSpPr>
        <p:spPr>
          <a:xfrm>
            <a:off x="457200" y="276192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6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49" name="Google Shape;149;p36"/>
          <p:cNvSpPr txBox="1"/>
          <p:nvPr>
            <p:ph idx="1" type="body"/>
          </p:nvPr>
        </p:nvSpPr>
        <p:spPr>
          <a:xfrm>
            <a:off x="457200" y="120348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0" name="Google Shape;150;p36"/>
          <p:cNvSpPr txBox="1"/>
          <p:nvPr>
            <p:ph idx="2" type="body"/>
          </p:nvPr>
        </p:nvSpPr>
        <p:spPr>
          <a:xfrm>
            <a:off x="457200" y="276192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7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3" name="Google Shape;153;p37"/>
          <p:cNvSpPr txBox="1"/>
          <p:nvPr>
            <p:ph idx="1" type="body"/>
          </p:nvPr>
        </p:nvSpPr>
        <p:spPr>
          <a:xfrm>
            <a:off x="45720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4" name="Google Shape;154;p37"/>
          <p:cNvSpPr txBox="1"/>
          <p:nvPr>
            <p:ph idx="2" type="body"/>
          </p:nvPr>
        </p:nvSpPr>
        <p:spPr>
          <a:xfrm>
            <a:off x="467424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5" name="Google Shape;155;p37"/>
          <p:cNvSpPr txBox="1"/>
          <p:nvPr>
            <p:ph idx="3" type="body"/>
          </p:nvPr>
        </p:nvSpPr>
        <p:spPr>
          <a:xfrm>
            <a:off x="4674240" y="276192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6" name="Google Shape;156;p37"/>
          <p:cNvSpPr txBox="1"/>
          <p:nvPr>
            <p:ph idx="4" type="body"/>
          </p:nvPr>
        </p:nvSpPr>
        <p:spPr>
          <a:xfrm>
            <a:off x="457200" y="276192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8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59" name="Google Shape;159;p38"/>
          <p:cNvSpPr txBox="1"/>
          <p:nvPr>
            <p:ph idx="1" type="body"/>
          </p:nvPr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0" name="Google Shape;160;p38"/>
          <p:cNvSpPr txBox="1"/>
          <p:nvPr>
            <p:ph idx="2" type="body"/>
          </p:nvPr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1" name="Google Shape;161;p38"/>
          <p:cNvSpPr/>
          <p:nvPr/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</p:sp>
      <p:sp>
        <p:nvSpPr>
          <p:cNvPr id="162" name="Google Shape;162;p38"/>
          <p:cNvSpPr/>
          <p:nvPr/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0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71" name="Google Shape;171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42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76" name="Google Shape;176;p42"/>
          <p:cNvSpPr txBox="1"/>
          <p:nvPr>
            <p:ph idx="1" type="subTitle"/>
          </p:nvPr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77" name="Google Shape;177;p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3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80" name="Google Shape;180;p43"/>
          <p:cNvSpPr txBox="1"/>
          <p:nvPr>
            <p:ph idx="1" type="body"/>
          </p:nvPr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81" name="Google Shape;181;p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4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84" name="Google Shape;184;p44"/>
          <p:cNvSpPr txBox="1"/>
          <p:nvPr>
            <p:ph idx="1" type="body"/>
          </p:nvPr>
        </p:nvSpPr>
        <p:spPr>
          <a:xfrm>
            <a:off x="457200" y="120348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85" name="Google Shape;185;p44"/>
          <p:cNvSpPr txBox="1"/>
          <p:nvPr>
            <p:ph idx="2" type="body"/>
          </p:nvPr>
        </p:nvSpPr>
        <p:spPr>
          <a:xfrm>
            <a:off x="4674240" y="120348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86" name="Google Shape;186;p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5"/>
          <p:cNvSpPr txBox="1"/>
          <p:nvPr>
            <p:ph idx="1" type="subTitle"/>
          </p:nvPr>
        </p:nvSpPr>
        <p:spPr>
          <a:xfrm>
            <a:off x="457200" y="205200"/>
            <a:ext cx="8229300" cy="398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89" name="Google Shape;189;p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6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2" name="Google Shape;192;p46"/>
          <p:cNvSpPr txBox="1"/>
          <p:nvPr>
            <p:ph idx="1" type="body"/>
          </p:nvPr>
        </p:nvSpPr>
        <p:spPr>
          <a:xfrm>
            <a:off x="45720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3" name="Google Shape;193;p46"/>
          <p:cNvSpPr txBox="1"/>
          <p:nvPr>
            <p:ph idx="2" type="body"/>
          </p:nvPr>
        </p:nvSpPr>
        <p:spPr>
          <a:xfrm>
            <a:off x="457200" y="276192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4" name="Google Shape;194;p46"/>
          <p:cNvSpPr txBox="1"/>
          <p:nvPr>
            <p:ph idx="3" type="body"/>
          </p:nvPr>
        </p:nvSpPr>
        <p:spPr>
          <a:xfrm>
            <a:off x="4674240" y="120348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5" name="Google Shape;195;p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47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8" name="Google Shape;198;p47"/>
          <p:cNvSpPr txBox="1"/>
          <p:nvPr>
            <p:ph idx="1" type="body"/>
          </p:nvPr>
        </p:nvSpPr>
        <p:spPr>
          <a:xfrm>
            <a:off x="457200" y="1203480"/>
            <a:ext cx="40158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99" name="Google Shape;199;p47"/>
          <p:cNvSpPr txBox="1"/>
          <p:nvPr>
            <p:ph idx="2" type="body"/>
          </p:nvPr>
        </p:nvSpPr>
        <p:spPr>
          <a:xfrm>
            <a:off x="467424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0" name="Google Shape;200;p47"/>
          <p:cNvSpPr txBox="1"/>
          <p:nvPr>
            <p:ph idx="3" type="body"/>
          </p:nvPr>
        </p:nvSpPr>
        <p:spPr>
          <a:xfrm>
            <a:off x="4674240" y="276192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1" name="Google Shape;201;p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8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4" name="Google Shape;204;p48"/>
          <p:cNvSpPr txBox="1"/>
          <p:nvPr>
            <p:ph idx="1" type="body"/>
          </p:nvPr>
        </p:nvSpPr>
        <p:spPr>
          <a:xfrm>
            <a:off x="45720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5" name="Google Shape;205;p48"/>
          <p:cNvSpPr txBox="1"/>
          <p:nvPr>
            <p:ph idx="2" type="body"/>
          </p:nvPr>
        </p:nvSpPr>
        <p:spPr>
          <a:xfrm>
            <a:off x="467424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6" name="Google Shape;206;p48"/>
          <p:cNvSpPr txBox="1"/>
          <p:nvPr>
            <p:ph idx="3" type="body"/>
          </p:nvPr>
        </p:nvSpPr>
        <p:spPr>
          <a:xfrm>
            <a:off x="457200" y="276192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07" name="Google Shape;207;p4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49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0" name="Google Shape;210;p49"/>
          <p:cNvSpPr txBox="1"/>
          <p:nvPr>
            <p:ph idx="1" type="body"/>
          </p:nvPr>
        </p:nvSpPr>
        <p:spPr>
          <a:xfrm>
            <a:off x="457200" y="120348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1" name="Google Shape;211;p49"/>
          <p:cNvSpPr txBox="1"/>
          <p:nvPr>
            <p:ph idx="2" type="body"/>
          </p:nvPr>
        </p:nvSpPr>
        <p:spPr>
          <a:xfrm>
            <a:off x="457200" y="2761920"/>
            <a:ext cx="82293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2" name="Google Shape;212;p4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0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5" name="Google Shape;215;p50"/>
          <p:cNvSpPr txBox="1"/>
          <p:nvPr>
            <p:ph idx="1" type="body"/>
          </p:nvPr>
        </p:nvSpPr>
        <p:spPr>
          <a:xfrm>
            <a:off x="45720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6" name="Google Shape;216;p50"/>
          <p:cNvSpPr txBox="1"/>
          <p:nvPr>
            <p:ph idx="2" type="body"/>
          </p:nvPr>
        </p:nvSpPr>
        <p:spPr>
          <a:xfrm>
            <a:off x="4674240" y="120348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7" name="Google Shape;217;p50"/>
          <p:cNvSpPr txBox="1"/>
          <p:nvPr>
            <p:ph idx="3" type="body"/>
          </p:nvPr>
        </p:nvSpPr>
        <p:spPr>
          <a:xfrm>
            <a:off x="4674240" y="276192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8" name="Google Shape;218;p50"/>
          <p:cNvSpPr txBox="1"/>
          <p:nvPr>
            <p:ph idx="4" type="body"/>
          </p:nvPr>
        </p:nvSpPr>
        <p:spPr>
          <a:xfrm>
            <a:off x="457200" y="2761920"/>
            <a:ext cx="40158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19" name="Google Shape;219;p5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51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22" name="Google Shape;222;p51"/>
          <p:cNvSpPr txBox="1"/>
          <p:nvPr>
            <p:ph idx="1" type="body"/>
          </p:nvPr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23" name="Google Shape;223;p51"/>
          <p:cNvSpPr txBox="1"/>
          <p:nvPr>
            <p:ph idx="2" type="body"/>
          </p:nvPr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224" name="Google Shape;224;p51"/>
          <p:cNvSpPr/>
          <p:nvPr/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</p:sp>
      <p:sp>
        <p:nvSpPr>
          <p:cNvPr id="225" name="Google Shape;225;p51"/>
          <p:cNvSpPr/>
          <p:nvPr/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</p:sp>
      <p:sp>
        <p:nvSpPr>
          <p:cNvPr id="226" name="Google Shape;226;p5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3" Type="http://schemas.openxmlformats.org/officeDocument/2006/relationships/theme" Target="../theme/theme5.xml"/><Relationship Id="rId1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/Relationships>
</file>

<file path=ppt/slideMasters/_rels/slideMaster4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3640" cy="3359520"/>
          </a:xfrm>
          <a:prstGeom prst="rect">
            <a:avLst/>
          </a:prstGeom>
          <a:solidFill>
            <a:srgbClr val="134D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685800" y="1534680"/>
            <a:ext cx="7799040" cy="11595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/>
            </a:lvl1pPr>
            <a:lvl2pPr lvl="1" algn="r">
              <a:buNone/>
              <a:defRPr sz="1300"/>
            </a:lvl2pPr>
            <a:lvl3pPr lvl="2" algn="r">
              <a:buNone/>
              <a:defRPr sz="1300"/>
            </a:lvl3pPr>
            <a:lvl4pPr lvl="3" algn="r">
              <a:buNone/>
              <a:defRPr sz="1300"/>
            </a:lvl4pPr>
            <a:lvl5pPr lvl="4" algn="r">
              <a:buNone/>
              <a:defRPr sz="1300"/>
            </a:lvl5pPr>
            <a:lvl6pPr lvl="5" algn="r">
              <a:buNone/>
              <a:defRPr sz="1300"/>
            </a:lvl6pPr>
            <a:lvl7pPr lvl="6" algn="r">
              <a:buNone/>
              <a:defRPr sz="1300"/>
            </a:lvl7pPr>
            <a:lvl8pPr lvl="7" algn="r">
              <a:buNone/>
              <a:defRPr sz="1300"/>
            </a:lvl8pPr>
            <a:lvl9pPr lvl="8" algn="r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6"/>
          <p:cNvSpPr/>
          <p:nvPr/>
        </p:nvSpPr>
        <p:spPr>
          <a:xfrm>
            <a:off x="0" y="0"/>
            <a:ext cx="9143700" cy="2593200"/>
          </a:xfrm>
          <a:prstGeom prst="rect">
            <a:avLst/>
          </a:prstGeom>
          <a:solidFill>
            <a:srgbClr val="134D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6"/>
          <p:cNvSpPr txBox="1"/>
          <p:nvPr>
            <p:ph type="title"/>
          </p:nvPr>
        </p:nvSpPr>
        <p:spPr>
          <a:xfrm>
            <a:off x="457200" y="205200"/>
            <a:ext cx="82293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6" name="Google Shape;116;p26"/>
          <p:cNvSpPr txBox="1"/>
          <p:nvPr>
            <p:ph idx="1" type="body"/>
          </p:nvPr>
        </p:nvSpPr>
        <p:spPr>
          <a:xfrm>
            <a:off x="457200" y="120348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9"/>
          <p:cNvSpPr txBox="1"/>
          <p:nvPr>
            <p:ph type="title"/>
          </p:nvPr>
        </p:nvSpPr>
        <p:spPr>
          <a:xfrm>
            <a:off x="844560" y="422640"/>
            <a:ext cx="32262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5" name="Google Shape;165;p39"/>
          <p:cNvSpPr/>
          <p:nvPr/>
        </p:nvSpPr>
        <p:spPr>
          <a:xfrm>
            <a:off x="578880" y="578880"/>
            <a:ext cx="54000" cy="675300"/>
          </a:xfrm>
          <a:prstGeom prst="rect">
            <a:avLst/>
          </a:prstGeom>
          <a:solidFill>
            <a:srgbClr val="134D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39"/>
          <p:cNvSpPr/>
          <p:nvPr/>
        </p:nvSpPr>
        <p:spPr>
          <a:xfrm>
            <a:off x="9089640" y="0"/>
            <a:ext cx="54000" cy="5143200"/>
          </a:xfrm>
          <a:prstGeom prst="rect">
            <a:avLst/>
          </a:prstGeom>
          <a:solidFill>
            <a:srgbClr val="134D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39"/>
          <p:cNvSpPr txBox="1"/>
          <p:nvPr>
            <p:ph idx="1" type="body"/>
          </p:nvPr>
        </p:nvSpPr>
        <p:spPr>
          <a:xfrm>
            <a:off x="493200" y="1455480"/>
            <a:ext cx="8229300" cy="29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68" name="Google Shape;168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buNone/>
              <a:defRPr sz="1300"/>
            </a:lvl1pPr>
            <a:lvl2pPr lvl="1" rtl="0" algn="r">
              <a:buNone/>
              <a:defRPr sz="1300"/>
            </a:lvl2pPr>
            <a:lvl3pPr lvl="2" rtl="0" algn="r">
              <a:buNone/>
              <a:defRPr sz="1300"/>
            </a:lvl3pPr>
            <a:lvl4pPr lvl="3" rtl="0" algn="r">
              <a:buNone/>
              <a:defRPr sz="1300"/>
            </a:lvl4pPr>
            <a:lvl5pPr lvl="4" rtl="0" algn="r">
              <a:buNone/>
              <a:defRPr sz="1300"/>
            </a:lvl5pPr>
            <a:lvl6pPr lvl="5" rtl="0" algn="r">
              <a:buNone/>
              <a:defRPr sz="1300"/>
            </a:lvl6pPr>
            <a:lvl7pPr lvl="6" rtl="0" algn="r">
              <a:buNone/>
              <a:defRPr sz="1300"/>
            </a:lvl7pPr>
            <a:lvl8pPr lvl="7" rtl="0" algn="r">
              <a:buNone/>
              <a:defRPr sz="1300"/>
            </a:lvl8pPr>
            <a:lvl9pPr lvl="8" rtl="0" algn="r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23.png"/><Relationship Id="rId5" Type="http://schemas.openxmlformats.org/officeDocument/2006/relationships/image" Target="../media/image7.png"/><Relationship Id="rId6" Type="http://schemas.openxmlformats.org/officeDocument/2006/relationships/image" Target="../media/image1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twiki.cern.ch/twiki/bin/view/Main/InternationalMasterclassesModeratorManual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mattermost.web.cern.ch/imc/channels/town-square" TargetMode="External"/><Relationship Id="rId4" Type="http://schemas.openxmlformats.org/officeDocument/2006/relationships/image" Target="../media/image5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jpg"/><Relationship Id="rId4" Type="http://schemas.openxmlformats.org/officeDocument/2006/relationships/image" Target="../media/image8.jpg"/><Relationship Id="rId5" Type="http://schemas.openxmlformats.org/officeDocument/2006/relationships/hyperlink" Target="https://mattermost.web.cern.ch/imc/channels/town-square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twiki.cern.ch/twiki/bin/view/Main/InternationalMasterclassesModeratorManual" TargetMode="External"/><Relationship Id="rId4" Type="http://schemas.openxmlformats.org/officeDocument/2006/relationships/hyperlink" Target="https://twiki.cern.ch/twiki/bin/view/Main/InternationalMasterclassesModeratorManual" TargetMode="External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hyperlink" Target="https://twiki.cern.ch/twiki/pub/Main/InternationalMasterclassesModeratorManual/One_pager_for_moderators-2025.pdf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drive.google.com/file/d/1RsvpDvDUhV2BfemE8Spa3TtsmpoAHXp7/view" TargetMode="External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56920"/>
            <a:ext cx="9288000" cy="660492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52"/>
          <p:cNvSpPr txBox="1"/>
          <p:nvPr/>
        </p:nvSpPr>
        <p:spPr>
          <a:xfrm>
            <a:off x="143250" y="1684950"/>
            <a:ext cx="9000900" cy="176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IPPOG International Masterclasses 2025</a:t>
            </a:r>
            <a:endParaRPr sz="39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The Video Conference</a:t>
            </a:r>
            <a:endParaRPr b="1" sz="3000">
              <a:solidFill>
                <a:srgbClr val="FFFFFF"/>
              </a:solidFill>
            </a:endParaRPr>
          </a:p>
        </p:txBody>
      </p:sp>
      <p:sp>
        <p:nvSpPr>
          <p:cNvPr id="233" name="Google Shape;233;p52"/>
          <p:cNvSpPr txBox="1"/>
          <p:nvPr/>
        </p:nvSpPr>
        <p:spPr>
          <a:xfrm>
            <a:off x="150" y="3777000"/>
            <a:ext cx="9288000" cy="163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IMC Moderators training</a:t>
            </a:r>
            <a:endParaRPr b="1" sz="26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Ana Peixoto</a:t>
            </a:r>
            <a:endParaRPr sz="20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24</a:t>
            </a:r>
            <a:r>
              <a:rPr baseline="30000" lang="en" sz="2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th</a:t>
            </a:r>
            <a:r>
              <a:rPr lang="en" sz="2000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 February 2025</a:t>
            </a:r>
            <a:endParaRPr sz="2000">
              <a:solidFill>
                <a:srgbClr val="FFFFFF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</a:endParaRPr>
          </a:p>
        </p:txBody>
      </p:sp>
      <p:pic>
        <p:nvPicPr>
          <p:cNvPr id="234" name="Google Shape;234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7200" y="181425"/>
            <a:ext cx="1729677" cy="718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46493" y="181425"/>
            <a:ext cx="3281057" cy="84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44375" y="119925"/>
            <a:ext cx="1962181" cy="96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1"/>
          <p:cNvSpPr txBox="1"/>
          <p:nvPr/>
        </p:nvSpPr>
        <p:spPr>
          <a:xfrm>
            <a:off x="844550" y="422650"/>
            <a:ext cx="74709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Discussion of measurements &amp; Combination</a:t>
            </a:r>
            <a:r>
              <a:rPr b="1" lang="en" sz="2600" strike="noStrike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11" name="Google Shape;311;p6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2" name="Google Shape;312;p61"/>
          <p:cNvSpPr txBox="1"/>
          <p:nvPr/>
        </p:nvSpPr>
        <p:spPr>
          <a:xfrm>
            <a:off x="491150" y="1507575"/>
            <a:ext cx="35268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Share the combination results on Zoom.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Summarise and comment on the combination.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Note that all groups in the VC have done the same measurement, but using different datasets.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Don’t comment on results from individual institutes.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Compare to the theory/experimental results.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Stress why using different data from different sources is beneficial (stats and reduces bias).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13" name="Google Shape;313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7950" y="1817661"/>
            <a:ext cx="4835150" cy="2796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62"/>
          <p:cNvSpPr txBox="1"/>
          <p:nvPr/>
        </p:nvSpPr>
        <p:spPr>
          <a:xfrm>
            <a:off x="844550" y="422650"/>
            <a:ext cx="74709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Discussion of measurements &amp; Combination</a:t>
            </a:r>
            <a:r>
              <a:rPr b="1" lang="en" sz="2600" strike="noStrike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19" name="Google Shape;319;p6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0" name="Google Shape;320;p62"/>
          <p:cNvSpPr txBox="1"/>
          <p:nvPr/>
        </p:nvSpPr>
        <p:spPr>
          <a:xfrm>
            <a:off x="627600" y="1541675"/>
            <a:ext cx="45501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Ask each group questions about their measurement.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Questions have been pre-agreed by the authors of each measurement.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Follow the individual training for the measurement you are doing!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Examples include: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Where are the peaks in the mass histogram? What do they represent?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How would you interpret the blue and green areas? What do they mean?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See the TWiki for list of questions for each measurement.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21" name="Google Shape;321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9625" y="1411825"/>
            <a:ext cx="3661499" cy="30302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63"/>
          <p:cNvSpPr txBox="1"/>
          <p:nvPr/>
        </p:nvSpPr>
        <p:spPr>
          <a:xfrm>
            <a:off x="844550" y="422650"/>
            <a:ext cx="74709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Discussion of measurements &amp; Combination</a:t>
            </a:r>
            <a:r>
              <a:rPr b="1" lang="en" sz="2600" strike="noStrike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27" name="Google Shape;327;p6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28" name="Google Shape;328;p63"/>
          <p:cNvPicPr preferRelativeResize="0"/>
          <p:nvPr/>
        </p:nvPicPr>
        <p:blipFill rotWithShape="1">
          <a:blip r:embed="rId3">
            <a:alphaModFix/>
          </a:blip>
          <a:srcRect b="44481" l="32010" r="3775" t="0"/>
          <a:stretch/>
        </p:blipFill>
        <p:spPr>
          <a:xfrm>
            <a:off x="4290800" y="1785127"/>
            <a:ext cx="4637601" cy="2459349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63"/>
          <p:cNvSpPr txBox="1"/>
          <p:nvPr/>
        </p:nvSpPr>
        <p:spPr>
          <a:xfrm>
            <a:off x="538900" y="1568975"/>
            <a:ext cx="41202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Example from ATLAS Z-path: 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Moderators show the diphoton invariant mass distribution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Possible question: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Do you see a peak corresponding to the Higgs boson? 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Moderator discussion: 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Explain about statistical limitations of the measurements and that H-&gt;yy is a very rare process.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64"/>
          <p:cNvSpPr txBox="1"/>
          <p:nvPr/>
        </p:nvSpPr>
        <p:spPr>
          <a:xfrm>
            <a:off x="844550" y="422650"/>
            <a:ext cx="74709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Open discussion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35" name="Google Shape;335;p6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6" name="Google Shape;336;p64"/>
          <p:cNvSpPr txBox="1"/>
          <p:nvPr/>
        </p:nvSpPr>
        <p:spPr>
          <a:xfrm>
            <a:off x="368375" y="1480300"/>
            <a:ext cx="51435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Discussion expands to more open and general questions. They can be on anything from…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Life at CERN.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LHC size/magnets/cost/power consumption.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The Big Bang, dark matter, black holes, time travel…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How to become a particle physicist.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AutoNum type="arabicPeriod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Ask the institutes to come up with more general questions.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1 question per institute per round.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AutoNum type="arabicPeriod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Repeat/rephrase the question to: 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Make sure you understood correctly.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Help other groups understand.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AutoNum type="arabicPeriod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Give a short concise answer.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It is okay if you cannot answer a question!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37" name="Google Shape;337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0125" y="1965200"/>
            <a:ext cx="3471125" cy="180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65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Quiz</a:t>
            </a:r>
            <a:r>
              <a:rPr b="1" lang="en" sz="2600" strike="noStrike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43" name="Google Shape;343;p6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4" name="Google Shape;344;p65"/>
          <p:cNvSpPr txBox="1"/>
          <p:nvPr/>
        </p:nvSpPr>
        <p:spPr>
          <a:xfrm>
            <a:off x="272875" y="2057400"/>
            <a:ext cx="35847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“Who Wants To Be A Millionaire” style quiz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Seven multiple-choice questions.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Correct answer revealed after each question.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Each student plays alone and can share their answer with the 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colleagues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No comparisons, no prizes!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45" name="Google Shape;345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9975" y="1432150"/>
            <a:ext cx="4441507" cy="3165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66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Quiz</a:t>
            </a:r>
            <a:r>
              <a:rPr b="1" lang="en" sz="2600" strike="noStrike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51" name="Google Shape;351;p6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2" name="Google Shape;352;p66"/>
          <p:cNvSpPr txBox="1"/>
          <p:nvPr/>
        </p:nvSpPr>
        <p:spPr>
          <a:xfrm>
            <a:off x="627600" y="1425725"/>
            <a:ext cx="7929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Titillium Web"/>
              <a:buAutoNum type="arabicPeriod"/>
            </a:pPr>
            <a:r>
              <a:rPr lang="en" sz="1600">
                <a:latin typeface="Titillium Web"/>
                <a:ea typeface="Titillium Web"/>
                <a:cs typeface="Titillium Web"/>
                <a:sym typeface="Titillium Web"/>
              </a:rPr>
              <a:t>Read out question</a:t>
            </a:r>
            <a:endParaRPr sz="1600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Titillium Web"/>
              <a:buAutoNum type="arabicPeriod"/>
            </a:pPr>
            <a:r>
              <a:rPr lang="en" sz="1600">
                <a:latin typeface="Titillium Web"/>
                <a:ea typeface="Titillium Web"/>
                <a:cs typeface="Titillium Web"/>
                <a:sym typeface="Titillium Web"/>
              </a:rPr>
              <a:t>Start timer</a:t>
            </a:r>
            <a:endParaRPr sz="1600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Titillium Web"/>
              <a:buAutoNum type="arabicPeriod"/>
            </a:pPr>
            <a:r>
              <a:rPr lang="en" sz="1600">
                <a:latin typeface="Titillium Web"/>
                <a:ea typeface="Titillium Web"/>
                <a:cs typeface="Titillium Web"/>
                <a:sym typeface="Titillium Web"/>
              </a:rPr>
              <a:t>Reveal correct answer and answer choices</a:t>
            </a:r>
            <a:endParaRPr sz="16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53" name="Google Shape;353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501525"/>
            <a:ext cx="8839201" cy="2090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67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Goodbye</a:t>
            </a:r>
            <a:r>
              <a:rPr b="1" lang="en" sz="2600" strike="noStrike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59" name="Google Shape;359;p6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0" name="Google Shape;360;p67"/>
          <p:cNvSpPr txBox="1"/>
          <p:nvPr/>
        </p:nvSpPr>
        <p:spPr>
          <a:xfrm>
            <a:off x="545725" y="1480300"/>
            <a:ext cx="81108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There must be a clear and common end to the VC after one hour.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Say goodbye to everyone and thank them for taking part.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Do not keep discussion going even if the students are still asking questions.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If they and you want some discussion can continue after the goodbye on a voluntary basis.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61" name="Google Shape;361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2552" y="2690150"/>
            <a:ext cx="4778891" cy="245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68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Summary</a:t>
            </a:r>
            <a:r>
              <a:rPr b="1" lang="en" sz="2600" strike="noStrike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67" name="Google Shape;367;p6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8" name="Google Shape;368;p68"/>
          <p:cNvSpPr txBox="1"/>
          <p:nvPr/>
        </p:nvSpPr>
        <p:spPr>
          <a:xfrm>
            <a:off x="559375" y="1425725"/>
            <a:ext cx="80562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Arrive 30 minutes before the start of the VC.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Set up the Zoom conference following the step by step instructions on the TWiki (instructions also in the manual).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Have the “one pager for moderators” document to hand.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Download the map - this must be done each time (also available in the Twiki).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Have the experiment video open.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Have the link to the tables for the combination already open.</a:t>
            </a:r>
            <a:endParaRPr>
              <a:solidFill>
                <a:srgbClr val="FF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Agree with your co-moderator in advance who will do each step.</a:t>
            </a:r>
            <a:endParaRPr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Follow the suggested timeline where possible, but use some common sense too.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e.g. if there are few institutes joining and the students do not have lots of questions then you may finish a bit early - that’s fine!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69" name="Google Shape;369;p68"/>
          <p:cNvSpPr txBox="1"/>
          <p:nvPr/>
        </p:nvSpPr>
        <p:spPr>
          <a:xfrm>
            <a:off x="982325" y="4288625"/>
            <a:ext cx="7183200" cy="615600"/>
          </a:xfrm>
          <a:prstGeom prst="rect">
            <a:avLst/>
          </a:prstGeom>
          <a:noFill/>
          <a:ln cap="flat" cmpd="sng" w="28575">
            <a:solidFill>
              <a:srgbClr val="134D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All the info you need is on the TWiki and in the manual: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●"/>
            </a:pPr>
            <a:r>
              <a:rPr lang="en" u="sng">
                <a:solidFill>
                  <a:schemeClr val="hlink"/>
                </a:solidFill>
                <a:latin typeface="Titillium Web"/>
                <a:ea typeface="Titillium Web"/>
                <a:cs typeface="Titillium Web"/>
                <a:sym typeface="Titillium Web"/>
                <a:hlinkClick r:id="rId3"/>
              </a:rPr>
              <a:t>https://twiki.cern.ch/twiki/bin/view/Main/InternationalMasterclassesModeratorManual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69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Things it should not do</a:t>
            </a:r>
            <a:r>
              <a:rPr b="1" lang="en" sz="2600" strike="noStrike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75" name="Google Shape;375;p6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6" name="Google Shape;376;p69"/>
          <p:cNvSpPr txBox="1"/>
          <p:nvPr/>
        </p:nvSpPr>
        <p:spPr>
          <a:xfrm>
            <a:off x="470700" y="1425725"/>
            <a:ext cx="8199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Things it should not do: 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Provide a deeper understanding of the physics.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Teach English to the students.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Contain a basic discussion of the measurement.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Create a competition between the institutes.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Before your first moderation: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Feel free to observe one of the other video conferences before moderating your first session - ask in the Mattermost for the Zoom link.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Join the Mattermost channel for moderators - join </a:t>
            </a:r>
            <a:r>
              <a:rPr lang="en" u="sng">
                <a:solidFill>
                  <a:schemeClr val="hlink"/>
                </a:solidFill>
                <a:latin typeface="Titillium Web"/>
                <a:ea typeface="Titillium Web"/>
                <a:cs typeface="Titillium Web"/>
                <a:sym typeface="Titillium Web"/>
                <a:hlinkClick r:id="rId3"/>
              </a:rPr>
              <a:t>here</a:t>
            </a:r>
            <a:endParaRPr>
              <a:solidFill>
                <a:srgbClr val="FF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Ask questions to organisers or other moderators.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Provide fast informal feedback to us about what’s working well and what isn’t.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77" name="Google Shape;377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6975" y="275425"/>
            <a:ext cx="3452326" cy="283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70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And finally!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83" name="Google Shape;383;p7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84" name="Google Shape;384;p70"/>
          <p:cNvSpPr txBox="1"/>
          <p:nvPr/>
        </p:nvSpPr>
        <p:spPr>
          <a:xfrm>
            <a:off x="91075" y="1425725"/>
            <a:ext cx="8465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Titillium Web"/>
                <a:ea typeface="Titillium Web"/>
                <a:cs typeface="Titillium Web"/>
                <a:sym typeface="Titillium Web"/>
              </a:rPr>
              <a:t>Smile, initiate two-way conversations with the students, meet your colleagues and have FUN!</a:t>
            </a:r>
            <a:endParaRPr b="1" sz="16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85" name="Google Shape;385;p70"/>
          <p:cNvPicPr preferRelativeResize="0"/>
          <p:nvPr/>
        </p:nvPicPr>
        <p:blipFill rotWithShape="1">
          <a:blip r:embed="rId3">
            <a:alphaModFix/>
          </a:blip>
          <a:srcRect b="3675" l="13123" r="13439" t="2805"/>
          <a:stretch/>
        </p:blipFill>
        <p:spPr>
          <a:xfrm>
            <a:off x="177375" y="1905538"/>
            <a:ext cx="4045199" cy="290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149" y="1901037"/>
            <a:ext cx="3880600" cy="291045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70"/>
          <p:cNvSpPr txBox="1"/>
          <p:nvPr/>
        </p:nvSpPr>
        <p:spPr>
          <a:xfrm>
            <a:off x="5759575" y="219900"/>
            <a:ext cx="2797200" cy="400200"/>
          </a:xfrm>
          <a:prstGeom prst="rect">
            <a:avLst/>
          </a:prstGeom>
          <a:noFill/>
          <a:ln cap="flat" cmpd="sng" w="28575">
            <a:solidFill>
              <a:srgbClr val="134D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Join our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Mattermost channel: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" u="sng">
                <a:solidFill>
                  <a:schemeClr val="hlink"/>
                </a:solidFill>
                <a:latin typeface="Titillium Web"/>
                <a:ea typeface="Titillium Web"/>
                <a:cs typeface="Titillium Web"/>
                <a:sym typeface="Titillium Web"/>
                <a:hlinkClick r:id="rId5"/>
              </a:rPr>
              <a:t>here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53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Moderators</a:t>
            </a:r>
            <a:r>
              <a:rPr b="1" lang="en" sz="2600" strike="noStrike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2" name="Google Shape;242;p5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3" name="Google Shape;243;p53"/>
          <p:cNvSpPr txBox="1"/>
          <p:nvPr/>
        </p:nvSpPr>
        <p:spPr>
          <a:xfrm>
            <a:off x="361550" y="1350675"/>
            <a:ext cx="83496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You are going to be the face of CERN to hundreds of students around the world!</a:t>
            </a:r>
            <a:endParaRPr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In pairs you will hold a video conference via Zoom to a group of institutes who have all done the same masterclass exercise during their day.</a:t>
            </a:r>
            <a:endParaRPr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The video conference (VC) allows the students to come together to combine and discuss their results under your guidance in a light hearted and fun way.</a:t>
            </a:r>
            <a:endParaRPr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44" name="Google Shape;244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1887" y="2519975"/>
            <a:ext cx="5020235" cy="2589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71"/>
          <p:cNvSpPr txBox="1"/>
          <p:nvPr/>
        </p:nvSpPr>
        <p:spPr>
          <a:xfrm>
            <a:off x="2361600" y="1357920"/>
            <a:ext cx="4674600" cy="11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 strike="noStrike">
                <a:solidFill>
                  <a:srgbClr val="FFFFFF"/>
                </a:solidFill>
                <a:latin typeface="Titillium Web"/>
                <a:ea typeface="Titillium Web"/>
                <a:cs typeface="Titillium Web"/>
                <a:sym typeface="Titillium Web"/>
              </a:rPr>
              <a:t>Thanks</a:t>
            </a:r>
            <a:r>
              <a:rPr b="1" lang="en" sz="9600">
                <a:solidFill>
                  <a:srgbClr val="FFFFFF"/>
                </a:solidFill>
              </a:rPr>
              <a:t>!</a:t>
            </a:r>
            <a:endParaRPr b="0" sz="140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4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Aims</a:t>
            </a:r>
            <a:r>
              <a:rPr b="1" lang="en" sz="2600" strike="noStrike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0" name="Google Shape;250;p5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1" name="Google Shape;251;p54"/>
          <p:cNvSpPr txBox="1"/>
          <p:nvPr/>
        </p:nvSpPr>
        <p:spPr>
          <a:xfrm>
            <a:off x="341075" y="1405250"/>
            <a:ext cx="80904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Convey the internationality of the event.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Demonstrate how physicists work together internationally.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Encourage students to exchange experiences between masterclasses.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Demonstrate improvement in accuracy by combination of different data sets.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Be a FUN end to a long day!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2" name="Google Shape;252;p54"/>
          <p:cNvSpPr txBox="1"/>
          <p:nvPr/>
        </p:nvSpPr>
        <p:spPr>
          <a:xfrm>
            <a:off x="7319600" y="3463625"/>
            <a:ext cx="1302900" cy="831300"/>
          </a:xfrm>
          <a:prstGeom prst="rect">
            <a:avLst/>
          </a:prstGeom>
          <a:noFill/>
          <a:ln cap="flat" cmpd="sng" w="28575">
            <a:solidFill>
              <a:srgbClr val="134D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3-5 institutes participating in each session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53" name="Google Shape;253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3450" y="2615100"/>
            <a:ext cx="4857224" cy="2528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5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General information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9" name="Google Shape;259;p5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0" name="Google Shape;260;p55"/>
          <p:cNvSpPr txBox="1"/>
          <p:nvPr/>
        </p:nvSpPr>
        <p:spPr>
          <a:xfrm>
            <a:off x="545725" y="1418900"/>
            <a:ext cx="8011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 u="sng">
                <a:solidFill>
                  <a:schemeClr val="hlink"/>
                </a:solidFill>
                <a:latin typeface="Titillium Web"/>
                <a:ea typeface="Titillium Web"/>
                <a:cs typeface="Titillium Web"/>
                <a:sym typeface="Titillium Web"/>
                <a:hlinkClick r:id="rId3"/>
              </a:rPr>
              <a:t>Moderators Manual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 – has all the information you need for the VC!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 u="sng">
                <a:solidFill>
                  <a:schemeClr val="hlink"/>
                </a:solidFill>
                <a:latin typeface="Titillium Web"/>
                <a:ea typeface="Titillium Web"/>
                <a:cs typeface="Titillium Web"/>
                <a:sym typeface="Titillium Web"/>
                <a:hlinkClick r:id="rId4"/>
              </a:rPr>
              <a:t>Manual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has quick links and information 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Use Zoom to setup the video conference.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Moderators will have alternative host permissions, if they have a CERN Zoom account.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Step by step instructions are in the Twiki.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Make sure you know how to use the shared desktop.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Mute any noisy participants if necessary!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61" name="Google Shape;261;p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90862" y="1988946"/>
            <a:ext cx="3762275" cy="1421304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56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Timeline</a:t>
            </a:r>
            <a:r>
              <a:rPr b="1" lang="en" sz="2600" strike="noStrike">
                <a:solidFill>
                  <a:srgbClr val="000000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7" name="Google Shape;267;p5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8" name="Google Shape;268;p56"/>
          <p:cNvSpPr txBox="1"/>
          <p:nvPr/>
        </p:nvSpPr>
        <p:spPr>
          <a:xfrm>
            <a:off x="427800" y="2558125"/>
            <a:ext cx="82884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One hour video conference (16h – 17h sharp) with 3-5 institutes.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If both moderators are at CERN: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 Arrive at the correct room at 15:30 to get everything setup and prepared. 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Otherwise (1 at CERN + 1 remotely or 2 remotely) :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 connect to the correct Zoom meeting room 30 minutes in advance (i.e. by 15:30) to meet your co-moderator and get everything setup and prepared.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Two locations for the VC:</a:t>
            </a:r>
            <a:r>
              <a:rPr b="1"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endParaRPr b="1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4/S-020 except Wednesdays and Fridays. 4/3-004 for those days (Wed and Fri)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Agree with your co-moderator which chat function you want to use to in case you need to communicate with each other during the video conference.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Option in Zoom to message the co-host.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Skype, Mattermost or other platform also fine if you prefer.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69" name="Google Shape;269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1250" y="1279750"/>
            <a:ext cx="6441499" cy="1259625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56"/>
          <p:cNvSpPr txBox="1"/>
          <p:nvPr/>
        </p:nvSpPr>
        <p:spPr>
          <a:xfrm>
            <a:off x="4925200" y="214300"/>
            <a:ext cx="4017900" cy="1046700"/>
          </a:xfrm>
          <a:prstGeom prst="rect">
            <a:avLst/>
          </a:prstGeom>
          <a:noFill/>
          <a:ln cap="flat" cmpd="sng" w="28575">
            <a:solidFill>
              <a:srgbClr val="134D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Check the one-pager for moderators here: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Titillium Web"/>
                <a:ea typeface="Titillium Web"/>
                <a:cs typeface="Titillium Web"/>
                <a:sym typeface="Titillium Web"/>
                <a:hlinkClick r:id="rId4"/>
              </a:rPr>
              <a:t>https://twiki.cern.ch/twiki/pub/Main/InternationalMasterclassesModeratorManual/One_pager_for_moderators-2025.pdf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7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Welcome &amp; Icebreaker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76" name="Google Shape;276;p5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77" name="Google Shape;277;p57"/>
          <p:cNvSpPr txBox="1"/>
          <p:nvPr/>
        </p:nvSpPr>
        <p:spPr>
          <a:xfrm>
            <a:off x="552550" y="2278425"/>
            <a:ext cx="81042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tillium Web"/>
                <a:ea typeface="Titillium Web"/>
                <a:cs typeface="Titillium Web"/>
                <a:sym typeface="Titillium Web"/>
              </a:rPr>
              <a:t>The welcome has to be on schedule, clear and interactive!</a:t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Students should immediately feel that this is a two-way conversation and they should actively take part in the VC.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Introduce yourself, say a little about your research and explain where you are.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i="1" lang="en">
                <a:latin typeface="Titillium Web"/>
                <a:ea typeface="Titillium Web"/>
                <a:cs typeface="Titillium Web"/>
                <a:sym typeface="Titillium Web"/>
              </a:rPr>
              <a:t>“Hello! My name’s Katharine and I work on the ATLAS detector. My research focuses on searching for new particles that can decay to two Higgs bosons.”</a:t>
            </a:r>
            <a:endParaRPr i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i="1" lang="en">
                <a:latin typeface="Titillium Web"/>
                <a:ea typeface="Titillium Web"/>
                <a:cs typeface="Titillium Web"/>
                <a:sym typeface="Titillium Web"/>
              </a:rPr>
              <a:t>“Right now we are sitting at CERN. CERN is the largest centre for particle physics research in the world and the place to be for a particle physicist”</a:t>
            </a:r>
            <a:endParaRPr i="1"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Go through the VC timeline and explain what will be happening in the next hour.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Share the provided intro slide.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78" name="Google Shape;278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5550" y="145175"/>
            <a:ext cx="2791050" cy="2101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58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Welcome &amp; Icebreaker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84" name="Google Shape;284;p5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5" name="Google Shape;285;p58"/>
          <p:cNvSpPr txBox="1"/>
          <p:nvPr/>
        </p:nvSpPr>
        <p:spPr>
          <a:xfrm>
            <a:off x="593475" y="1493925"/>
            <a:ext cx="39087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Share a map showing all the connected sites.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Use to explain to the institutes in which order they will be addressed (e.g. north to south).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Ask one short, friendly question to each institute (sometimes suggested by the local organisers).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“Barcelona, how did you find the exercises today?”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“Vienna, have you seen the VERA accelerator?”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More ideas for questions available from the TWiki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86" name="Google Shape;286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4875" y="1648350"/>
            <a:ext cx="4337024" cy="28927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59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Welcome &amp; Icebreaker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92" name="Google Shape;292;p5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3" name="Google Shape;293;p59"/>
          <p:cNvSpPr txBox="1"/>
          <p:nvPr/>
        </p:nvSpPr>
        <p:spPr>
          <a:xfrm>
            <a:off x="505675" y="2606375"/>
            <a:ext cx="2420100" cy="7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Titillium Web"/>
                <a:ea typeface="Titillium Web"/>
                <a:cs typeface="Titillium Web"/>
                <a:sym typeface="Titillium Web"/>
              </a:rPr>
              <a:t>A real example from a masterclass last year!</a:t>
            </a:r>
            <a:endParaRPr sz="180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294" name="Google Shape;294;p59" title="IMC2024_WelcomeIcebreaker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29425" y="969800"/>
            <a:ext cx="5346600" cy="40099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60"/>
          <p:cNvSpPr txBox="1"/>
          <p:nvPr/>
        </p:nvSpPr>
        <p:spPr>
          <a:xfrm>
            <a:off x="844550" y="422650"/>
            <a:ext cx="5346600" cy="8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Titillium Web"/>
                <a:ea typeface="Titillium Web"/>
                <a:cs typeface="Titillium Web"/>
                <a:sym typeface="Titillium Web"/>
              </a:rPr>
              <a:t>Welcome &amp; Icebreaker</a:t>
            </a:r>
            <a:endParaRPr b="1" sz="2600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34D9E"/>
                </a:solidFill>
                <a:latin typeface="Titillium Web"/>
                <a:ea typeface="Titillium Web"/>
                <a:cs typeface="Titillium Web"/>
                <a:sym typeface="Titillium Web"/>
              </a:rPr>
              <a:t>Video Conference</a:t>
            </a:r>
            <a:endParaRPr sz="1400" strike="noStrike">
              <a:solidFill>
                <a:srgbClr val="134D9E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00" name="Google Shape;300;p6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1" name="Google Shape;301;p60"/>
          <p:cNvSpPr txBox="1"/>
          <p:nvPr/>
        </p:nvSpPr>
        <p:spPr>
          <a:xfrm>
            <a:off x="593475" y="1493925"/>
            <a:ext cx="39087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ATLAS, CMS and ALICE collaborations </a:t>
            </a:r>
            <a:r>
              <a:rPr lang="en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(LHCb connects from the pit) </a:t>
            </a: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have now a short video to give a hint of our day-to-day life is at the LHC experiments control rooms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Experimental cavern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Upgrade work at the surface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Data analysis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34D9E"/>
              </a:buClr>
              <a:buSzPts val="1400"/>
              <a:buFont typeface="Titillium Web"/>
              <a:buChar char="●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This new effort try to help the students to understand our job but also allows to generate more doubts and questions from them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Titillium Web"/>
              <a:buChar char="○"/>
            </a:pPr>
            <a:r>
              <a:rPr lang="en">
                <a:latin typeface="Titillium Web"/>
                <a:ea typeface="Titillium Web"/>
                <a:cs typeface="Titillium Web"/>
                <a:sym typeface="Titillium Web"/>
              </a:rPr>
              <a:t>Please keep us informed about the feedback you get from the video part!</a:t>
            </a:r>
            <a:endParaRPr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302" name="Google Shape;302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2175" y="2869725"/>
            <a:ext cx="4337025" cy="2125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2175" y="245625"/>
            <a:ext cx="4337023" cy="2417828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60"/>
          <p:cNvSpPr txBox="1"/>
          <p:nvPr/>
        </p:nvSpPr>
        <p:spPr>
          <a:xfrm>
            <a:off x="7036200" y="1899925"/>
            <a:ext cx="18348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ATLAS</a:t>
            </a:r>
            <a:endParaRPr b="1"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Control Room</a:t>
            </a:r>
            <a:endParaRPr b="1" sz="18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5" name="Google Shape;305;p60"/>
          <p:cNvSpPr txBox="1"/>
          <p:nvPr/>
        </p:nvSpPr>
        <p:spPr>
          <a:xfrm>
            <a:off x="7036200" y="2754100"/>
            <a:ext cx="996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CMS</a:t>
            </a:r>
            <a:endParaRPr b="1" sz="1500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