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0" r:id="rId2"/>
    <p:sldId id="262" r:id="rId3"/>
    <p:sldId id="263" r:id="rId4"/>
    <p:sldId id="264" r:id="rId5"/>
    <p:sldId id="268" r:id="rId6"/>
    <p:sldId id="267" r:id="rId7"/>
    <p:sldId id="271" r:id="rId8"/>
    <p:sldId id="265" r:id="rId9"/>
    <p:sldId id="269" r:id="rId10"/>
    <p:sldId id="266" r:id="rId11"/>
    <p:sldId id="270" r:id="rId12"/>
  </p:sldIdLst>
  <p:sldSz cx="12192000" cy="6858000"/>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478"/>
    <a:srgbClr val="0CC6DE"/>
    <a:srgbClr val="85C7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0" d="100"/>
          <a:sy n="80" d="100"/>
        </p:scale>
        <p:origin x="682" y="48"/>
      </p:cViewPr>
      <p:guideLst>
        <p:guide orient="horz" pos="2160"/>
        <p:guide pos="416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dirty="0" err="1" smtClean="0"/>
              <a:t>Students</a:t>
            </a:r>
            <a:endParaRPr lang="de-DE"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0"/>
          <c:order val="0"/>
          <c:tx>
            <c:strRef>
              <c:f>Tabelle1!$B$1</c:f>
              <c:strCache>
                <c:ptCount val="1"/>
                <c:pt idx="0">
                  <c:v>Students</c:v>
                </c:pt>
              </c:strCache>
            </c:strRef>
          </c:tx>
          <c:spPr>
            <a:solidFill>
              <a:srgbClr val="003478"/>
            </a:solidFill>
            <a:ln>
              <a:solidFill>
                <a:srgbClr val="003478"/>
              </a:solidFill>
            </a:ln>
            <a:effectLst/>
          </c:spPr>
          <c:invertIfNegative val="0"/>
          <c:cat>
            <c:numRef>
              <c:f>Tabelle1!$A$2:$A$16</c:f>
              <c:numCache>
                <c:formatCode>General</c:formatCode>
                <c:ptCount val="15"/>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Tabelle1!$B$2:$B$16</c:f>
              <c:numCache>
                <c:formatCode>General</c:formatCode>
                <c:ptCount val="15"/>
                <c:pt idx="0">
                  <c:v>3000</c:v>
                </c:pt>
                <c:pt idx="1">
                  <c:v>3100</c:v>
                </c:pt>
                <c:pt idx="2">
                  <c:v>4600</c:v>
                </c:pt>
                <c:pt idx="3">
                  <c:v>4900</c:v>
                </c:pt>
                <c:pt idx="4">
                  <c:v>5600</c:v>
                </c:pt>
                <c:pt idx="5">
                  <c:v>6000</c:v>
                </c:pt>
                <c:pt idx="6">
                  <c:v>8000</c:v>
                </c:pt>
                <c:pt idx="7">
                  <c:v>9000</c:v>
                </c:pt>
                <c:pt idx="8" formatCode="#,##0">
                  <c:v>10000</c:v>
                </c:pt>
                <c:pt idx="9" formatCode="#,##0">
                  <c:v>10500</c:v>
                </c:pt>
                <c:pt idx="10" formatCode="#,##0">
                  <c:v>10500</c:v>
                </c:pt>
                <c:pt idx="11" formatCode="#,##0">
                  <c:v>12000</c:v>
                </c:pt>
                <c:pt idx="12" formatCode="#,##0">
                  <c:v>13000</c:v>
                </c:pt>
                <c:pt idx="13" formatCode="#,##0">
                  <c:v>14000</c:v>
                </c:pt>
                <c:pt idx="14" formatCode="#,##0">
                  <c:v>15000</c:v>
                </c:pt>
              </c:numCache>
            </c:numRef>
          </c:val>
          <c:extLst>
            <c:ext xmlns:c16="http://schemas.microsoft.com/office/drawing/2014/chart" uri="{C3380CC4-5D6E-409C-BE32-E72D297353CC}">
              <c16:uniqueId val="{00000000-C8F2-457E-9431-DC4CF2BF190D}"/>
            </c:ext>
          </c:extLst>
        </c:ser>
        <c:dLbls>
          <c:showLegendKey val="0"/>
          <c:showVal val="0"/>
          <c:showCatName val="0"/>
          <c:showSerName val="0"/>
          <c:showPercent val="0"/>
          <c:showBubbleSize val="0"/>
        </c:dLbls>
        <c:gapWidth val="150"/>
        <c:overlap val="100"/>
        <c:axId val="910757887"/>
        <c:axId val="910757471"/>
      </c:barChart>
      <c:catAx>
        <c:axId val="91075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471"/>
        <c:crosses val="autoZero"/>
        <c:auto val="1"/>
        <c:lblAlgn val="ctr"/>
        <c:lblOffset val="100"/>
        <c:noMultiLvlLbl val="0"/>
      </c:catAx>
      <c:valAx>
        <c:axId val="910757471"/>
        <c:scaling>
          <c:orientation val="minMax"/>
          <c:max val="16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887"/>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solidFill>
        <a:srgbClr val="003478"/>
      </a:solid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de-DE" dirty="0" smtClean="0"/>
              <a:t>Institutes</a:t>
            </a:r>
            <a:endParaRPr lang="de-DE"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0"/>
          <c:order val="0"/>
          <c:tx>
            <c:strRef>
              <c:f>Tabelle1!$B$1</c:f>
              <c:strCache>
                <c:ptCount val="1"/>
                <c:pt idx="0">
                  <c:v>CERN-Inst.</c:v>
                </c:pt>
              </c:strCache>
            </c:strRef>
          </c:tx>
          <c:spPr>
            <a:solidFill>
              <a:schemeClr val="accent1"/>
            </a:solidFill>
            <a:ln>
              <a:noFill/>
            </a:ln>
            <a:effectLst/>
          </c:spPr>
          <c:invertIfNegative val="0"/>
          <c:cat>
            <c:numRef>
              <c:f>Tabelle1!$A$2:$A$17</c:f>
              <c:numCache>
                <c:formatCode>General</c:formatCode>
                <c:ptCount val="16"/>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Tabelle1!$B$2:$B$17</c:f>
              <c:numCache>
                <c:formatCode>General</c:formatCode>
                <c:ptCount val="16"/>
                <c:pt idx="0">
                  <c:v>58</c:v>
                </c:pt>
                <c:pt idx="1">
                  <c:v>59</c:v>
                </c:pt>
                <c:pt idx="2">
                  <c:v>64</c:v>
                </c:pt>
                <c:pt idx="3">
                  <c:v>74</c:v>
                </c:pt>
                <c:pt idx="4">
                  <c:v>79</c:v>
                </c:pt>
                <c:pt idx="5">
                  <c:v>84</c:v>
                </c:pt>
                <c:pt idx="6">
                  <c:v>99</c:v>
                </c:pt>
                <c:pt idx="7">
                  <c:v>117</c:v>
                </c:pt>
                <c:pt idx="8">
                  <c:v>130</c:v>
                </c:pt>
                <c:pt idx="9">
                  <c:v>144</c:v>
                </c:pt>
                <c:pt idx="10">
                  <c:v>154</c:v>
                </c:pt>
                <c:pt idx="11">
                  <c:v>169</c:v>
                </c:pt>
                <c:pt idx="12">
                  <c:v>173</c:v>
                </c:pt>
                <c:pt idx="13">
                  <c:v>177</c:v>
                </c:pt>
                <c:pt idx="14">
                  <c:v>188</c:v>
                </c:pt>
              </c:numCache>
            </c:numRef>
          </c:val>
          <c:extLst>
            <c:ext xmlns:c16="http://schemas.microsoft.com/office/drawing/2014/chart" uri="{C3380CC4-5D6E-409C-BE32-E72D297353CC}">
              <c16:uniqueId val="{00000000-00CF-4948-8075-D92779B2DFBF}"/>
            </c:ext>
          </c:extLst>
        </c:ser>
        <c:ser>
          <c:idx val="1"/>
          <c:order val="1"/>
          <c:tx>
            <c:strRef>
              <c:f>Tabelle1!$C$1</c:f>
              <c:strCache>
                <c:ptCount val="1"/>
                <c:pt idx="0">
                  <c:v>Fermilab-Inst.</c:v>
                </c:pt>
              </c:strCache>
            </c:strRef>
          </c:tx>
          <c:spPr>
            <a:solidFill>
              <a:schemeClr val="accent2"/>
            </a:solidFill>
            <a:ln>
              <a:noFill/>
            </a:ln>
            <a:effectLst/>
          </c:spPr>
          <c:invertIfNegative val="0"/>
          <c:cat>
            <c:numRef>
              <c:f>Tabelle1!$A$2:$A$17</c:f>
              <c:numCache>
                <c:formatCode>General</c:formatCode>
                <c:ptCount val="16"/>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numCache>
            </c:numRef>
          </c:cat>
          <c:val>
            <c:numRef>
              <c:f>Tabelle1!$C$2:$C$17</c:f>
              <c:numCache>
                <c:formatCode>General</c:formatCode>
                <c:ptCount val="16"/>
                <c:pt idx="0">
                  <c:v>0</c:v>
                </c:pt>
                <c:pt idx="1">
                  <c:v>0</c:v>
                </c:pt>
                <c:pt idx="2">
                  <c:v>10</c:v>
                </c:pt>
                <c:pt idx="3">
                  <c:v>13</c:v>
                </c:pt>
                <c:pt idx="4">
                  <c:v>23</c:v>
                </c:pt>
                <c:pt idx="5">
                  <c:v>25</c:v>
                </c:pt>
                <c:pt idx="6">
                  <c:v>30</c:v>
                </c:pt>
                <c:pt idx="7">
                  <c:v>30</c:v>
                </c:pt>
                <c:pt idx="8">
                  <c:v>30</c:v>
                </c:pt>
                <c:pt idx="9">
                  <c:v>38</c:v>
                </c:pt>
                <c:pt idx="10">
                  <c:v>42</c:v>
                </c:pt>
                <c:pt idx="11">
                  <c:v>43</c:v>
                </c:pt>
                <c:pt idx="12">
                  <c:v>43</c:v>
                </c:pt>
                <c:pt idx="13">
                  <c:v>48</c:v>
                </c:pt>
                <c:pt idx="14">
                  <c:v>51</c:v>
                </c:pt>
              </c:numCache>
            </c:numRef>
          </c:val>
          <c:extLst>
            <c:ext xmlns:c16="http://schemas.microsoft.com/office/drawing/2014/chart" uri="{C3380CC4-5D6E-409C-BE32-E72D297353CC}">
              <c16:uniqueId val="{00000001-00CF-4948-8075-D92779B2DFBF}"/>
            </c:ext>
          </c:extLst>
        </c:ser>
        <c:dLbls>
          <c:showLegendKey val="0"/>
          <c:showVal val="0"/>
          <c:showCatName val="0"/>
          <c:showSerName val="0"/>
          <c:showPercent val="0"/>
          <c:showBubbleSize val="0"/>
        </c:dLbls>
        <c:gapWidth val="150"/>
        <c:overlap val="100"/>
        <c:axId val="910757887"/>
        <c:axId val="910757471"/>
      </c:barChart>
      <c:catAx>
        <c:axId val="910757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471"/>
        <c:crosses val="autoZero"/>
        <c:auto val="1"/>
        <c:lblAlgn val="ctr"/>
        <c:lblOffset val="100"/>
        <c:noMultiLvlLbl val="0"/>
      </c:catAx>
      <c:valAx>
        <c:axId val="910757471"/>
        <c:scaling>
          <c:orientation val="minMax"/>
          <c:max val="25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910757887"/>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solidFill>
        <a:srgbClr val="003478"/>
      </a:solid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blipFill dpi="0" rotWithShape="1">
          <a:blip r:embed="rId2">
            <a:alphaModFix amt="85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 name="Titel 1"/>
          <p:cNvSpPr txBox="1">
            <a:spLocks/>
          </p:cNvSpPr>
          <p:nvPr userDrawn="1"/>
        </p:nvSpPr>
        <p:spPr>
          <a:xfrm>
            <a:off x="603424" y="2086372"/>
            <a:ext cx="10812288" cy="720080"/>
          </a:xfrm>
          <a:prstGeom prst="rect">
            <a:avLst/>
          </a:prstGeom>
          <a:effectLst>
            <a:outerShdw blurRad="50800" dist="38100" dir="2700000" algn="tl" rotWithShape="0">
              <a:prstClr val="black">
                <a:alpha val="40000"/>
              </a:prstClr>
            </a:outerShdw>
          </a:effectLst>
        </p:spPr>
        <p:txBody>
          <a:bodyPr vert="horz" lIns="91440" tIns="45720" rIns="91440" bIns="45720" rtlCol="0" anchor="t">
            <a:noAutofit/>
          </a:bodyPr>
          <a:lstStyle>
            <a:lvl1pPr algn="l" defTabSz="457200" rtl="0" eaLnBrk="1" latinLnBrk="0" hangingPunct="1">
              <a:spcBef>
                <a:spcPct val="0"/>
              </a:spcBef>
              <a:buNone/>
              <a:defRPr sz="4800" b="1" kern="1200" baseline="0">
                <a:solidFill>
                  <a:schemeClr val="bg1"/>
                </a:solidFill>
                <a:latin typeface="+mj-lt"/>
                <a:ea typeface="+mj-ea"/>
                <a:cs typeface="+mj-cs"/>
              </a:defRPr>
            </a:lvl1pPr>
          </a:lstStyle>
          <a:p>
            <a:r>
              <a:rPr lang="de-DE" sz="5400" dirty="0" smtClean="0">
                <a:solidFill>
                  <a:srgbClr val="003478"/>
                </a:solidFill>
                <a:latin typeface="Arial Black" panose="020B0A04020102020204" pitchFamily="34" charset="0"/>
              </a:rPr>
              <a:t>HANDS ON</a:t>
            </a:r>
            <a:endParaRPr lang="de-DE" sz="5400" dirty="0">
              <a:solidFill>
                <a:srgbClr val="003478"/>
              </a:solidFill>
              <a:latin typeface="Arial Black" panose="020B0A04020102020204" pitchFamily="34" charset="0"/>
            </a:endParaRPr>
          </a:p>
        </p:txBody>
      </p:sp>
      <p:sp>
        <p:nvSpPr>
          <p:cNvPr id="4" name="Titel 1"/>
          <p:cNvSpPr txBox="1">
            <a:spLocks/>
          </p:cNvSpPr>
          <p:nvPr userDrawn="1"/>
        </p:nvSpPr>
        <p:spPr>
          <a:xfrm>
            <a:off x="603424" y="2852936"/>
            <a:ext cx="10704140" cy="720080"/>
          </a:xfrm>
          <a:prstGeom prst="rect">
            <a:avLst/>
          </a:prstGeom>
          <a:effectLst>
            <a:outerShdw blurRad="50800" dist="38100" dir="2700000" algn="tl" rotWithShape="0">
              <a:prstClr val="black">
                <a:alpha val="40000"/>
              </a:prstClr>
            </a:outerShdw>
          </a:effectLst>
        </p:spPr>
        <p:txBody>
          <a:bodyPr vert="horz" lIns="91440" tIns="45720" rIns="91440" bIns="45720" rtlCol="0" anchor="t">
            <a:noAutofit/>
          </a:bodyPr>
          <a:lstStyle>
            <a:lvl1pPr algn="l" defTabSz="457200" rtl="0" eaLnBrk="1" latinLnBrk="0" hangingPunct="1">
              <a:spcBef>
                <a:spcPct val="0"/>
              </a:spcBef>
              <a:buNone/>
              <a:defRPr sz="4800" b="1" kern="1200" baseline="0">
                <a:solidFill>
                  <a:schemeClr val="bg1"/>
                </a:solidFill>
                <a:latin typeface="+mj-lt"/>
                <a:ea typeface="+mj-ea"/>
                <a:cs typeface="+mj-cs"/>
              </a:defRPr>
            </a:lvl1pPr>
          </a:lstStyle>
          <a:p>
            <a:r>
              <a:rPr lang="de-DE" sz="5400" dirty="0" smtClean="0">
                <a:solidFill>
                  <a:srgbClr val="85C714"/>
                </a:solidFill>
                <a:latin typeface="Arial Black" panose="020B0A04020102020204" pitchFamily="34" charset="0"/>
              </a:rPr>
              <a:t>PARTICLE PHYSICS</a:t>
            </a:r>
            <a:endParaRPr lang="de-DE" sz="5400" dirty="0">
              <a:solidFill>
                <a:srgbClr val="85C714"/>
              </a:solidFill>
              <a:latin typeface="Arial Black" panose="020B0A04020102020204" pitchFamily="34" charset="0"/>
            </a:endParaRPr>
          </a:p>
        </p:txBody>
      </p:sp>
      <p:sp>
        <p:nvSpPr>
          <p:cNvPr id="5" name="Titel 1"/>
          <p:cNvSpPr txBox="1">
            <a:spLocks/>
          </p:cNvSpPr>
          <p:nvPr userDrawn="1"/>
        </p:nvSpPr>
        <p:spPr>
          <a:xfrm>
            <a:off x="603424" y="404664"/>
            <a:ext cx="10704140" cy="720080"/>
          </a:xfrm>
          <a:prstGeom prst="rect">
            <a:avLst/>
          </a:prstGeom>
          <a:effectLst>
            <a:outerShdw blurRad="50800" dist="38100" dir="2700000" algn="tl" rotWithShape="0">
              <a:prstClr val="black">
                <a:alpha val="40000"/>
              </a:prstClr>
            </a:outerShdw>
          </a:effectLst>
        </p:spPr>
        <p:txBody>
          <a:bodyPr vert="horz" lIns="91440" tIns="45720" rIns="91440" bIns="45720" rtlCol="0" anchor="t">
            <a:noAutofit/>
          </a:bodyPr>
          <a:lstStyle>
            <a:lvl1pPr algn="l" defTabSz="457200" rtl="0" eaLnBrk="1" latinLnBrk="0" hangingPunct="1">
              <a:spcBef>
                <a:spcPct val="0"/>
              </a:spcBef>
              <a:buNone/>
              <a:defRPr sz="4800" b="1" kern="1200" baseline="0">
                <a:solidFill>
                  <a:schemeClr val="bg1"/>
                </a:solidFill>
                <a:latin typeface="+mj-lt"/>
                <a:ea typeface="+mj-ea"/>
                <a:cs typeface="+mj-cs"/>
              </a:defRPr>
            </a:lvl1pPr>
          </a:lstStyle>
          <a:p>
            <a:r>
              <a:rPr lang="de-DE" sz="5400" dirty="0" smtClean="0">
                <a:solidFill>
                  <a:schemeClr val="bg1"/>
                </a:solidFill>
                <a:latin typeface="Arial Black" panose="020B0A04020102020204" pitchFamily="34" charset="0"/>
              </a:rPr>
              <a:t>INTERNATIONAL</a:t>
            </a:r>
          </a:p>
          <a:p>
            <a:r>
              <a:rPr lang="de-DE" sz="5400" dirty="0" smtClean="0">
                <a:solidFill>
                  <a:schemeClr val="bg1"/>
                </a:solidFill>
                <a:latin typeface="Arial Black" panose="020B0A04020102020204" pitchFamily="34" charset="0"/>
              </a:rPr>
              <a:t>MASTERCLASSES</a:t>
            </a:r>
            <a:endParaRPr lang="de-DE" sz="5400" dirty="0">
              <a:solidFill>
                <a:schemeClr val="bg1"/>
              </a:solidFill>
              <a:latin typeface="Arial Black" panose="020B0A04020102020204" pitchFamily="34" charset="0"/>
            </a:endParaRPr>
          </a:p>
        </p:txBody>
      </p:sp>
      <p:sp>
        <p:nvSpPr>
          <p:cNvPr id="6" name="Titel 5"/>
          <p:cNvSpPr>
            <a:spLocks noGrp="1"/>
          </p:cNvSpPr>
          <p:nvPr>
            <p:ph type="title"/>
          </p:nvPr>
        </p:nvSpPr>
        <p:spPr>
          <a:xfrm>
            <a:off x="645592" y="4077072"/>
            <a:ext cx="10972800" cy="1143000"/>
          </a:xfrm>
          <a:solidFill>
            <a:schemeClr val="bg1"/>
          </a:solidFill>
        </p:spPr>
        <p:txBody>
          <a:bodyPr/>
          <a:lstStyle>
            <a:lvl1pPr>
              <a:defRPr>
                <a:solidFill>
                  <a:srgbClr val="003478"/>
                </a:solidFill>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4247225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6" name="Bild 8" descr="hg-home.jpg"/>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96688" y="-99391"/>
            <a:ext cx="13177464" cy="7056784"/>
          </a:xfrm>
          <a:prstGeom prst="rect">
            <a:avLst/>
          </a:prstGeom>
        </p:spPr>
      </p:pic>
      <p:sp>
        <p:nvSpPr>
          <p:cNvPr id="2" name="Textfeld 1"/>
          <p:cNvSpPr txBox="1"/>
          <p:nvPr userDrawn="1"/>
        </p:nvSpPr>
        <p:spPr>
          <a:xfrm>
            <a:off x="551384" y="5157192"/>
            <a:ext cx="11881320" cy="646331"/>
          </a:xfrm>
          <a:prstGeom prst="rect">
            <a:avLst/>
          </a:prstGeom>
          <a:solidFill>
            <a:schemeClr val="bg1"/>
          </a:solidFill>
          <a:ln>
            <a:solidFill>
              <a:schemeClr val="bg1"/>
            </a:solidFill>
          </a:ln>
        </p:spPr>
        <p:txBody>
          <a:bodyPr wrap="square" rtlCol="0">
            <a:spAutoFit/>
          </a:bodyPr>
          <a:lstStyle/>
          <a:p>
            <a:r>
              <a:rPr lang="de-DE" sz="3600" b="1" dirty="0" smtClean="0">
                <a:solidFill>
                  <a:srgbClr val="003478"/>
                </a:solidFill>
              </a:rPr>
              <a:t>TITEL</a:t>
            </a:r>
            <a:endParaRPr lang="de-DE" sz="3600" b="1" dirty="0">
              <a:solidFill>
                <a:srgbClr val="003478"/>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pic>
        <p:nvPicPr>
          <p:cNvPr id="7" name="Bild 6" descr="hg neutral.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54" y="-7521"/>
            <a:ext cx="12962707" cy="6873042"/>
          </a:xfrm>
          <a:prstGeom prst="rect">
            <a:avLst/>
          </a:prstGeom>
        </p:spPr>
      </p:pic>
      <p:sp>
        <p:nvSpPr>
          <p:cNvPr id="3" name="Inhaltsplatzhalter 2"/>
          <p:cNvSpPr>
            <a:spLocks noGrp="1"/>
          </p:cNvSpPr>
          <p:nvPr>
            <p:ph idx="1" hasCustomPrompt="1"/>
          </p:nvPr>
        </p:nvSpPr>
        <p:spPr>
          <a:xfrm>
            <a:off x="0" y="1449602"/>
            <a:ext cx="12192000" cy="4420543"/>
          </a:xfrm>
        </p:spPr>
        <p:txBody>
          <a:bodyPr/>
          <a:lstStyle>
            <a:lvl1pPr>
              <a:defRPr>
                <a:solidFill>
                  <a:srgbClr val="003478"/>
                </a:solidFill>
              </a:defRPr>
            </a:lvl1pPr>
            <a:lvl2pPr>
              <a:defRPr>
                <a:solidFill>
                  <a:srgbClr val="003478"/>
                </a:solidFill>
              </a:defRPr>
            </a:lvl2pPr>
            <a:lvl3pPr>
              <a:defRPr>
                <a:solidFill>
                  <a:srgbClr val="003478"/>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smtClean="0"/>
              <a:t>Mastertextformat bearbeiten</a:t>
            </a:r>
          </a:p>
          <a:p>
            <a:pPr lvl="1"/>
            <a:r>
              <a:rPr lang="de-DE" dirty="0" smtClean="0"/>
              <a:t>Zweite Ebene</a:t>
            </a:r>
          </a:p>
          <a:p>
            <a:pPr lvl="2"/>
            <a:r>
              <a:rPr lang="de-DE" dirty="0" smtClean="0"/>
              <a:t>Dritte Ebene</a:t>
            </a:r>
          </a:p>
        </p:txBody>
      </p:sp>
      <p:sp>
        <p:nvSpPr>
          <p:cNvPr id="8" name="Titel 1"/>
          <p:cNvSpPr>
            <a:spLocks noGrp="1"/>
          </p:cNvSpPr>
          <p:nvPr>
            <p:ph type="title"/>
          </p:nvPr>
        </p:nvSpPr>
        <p:spPr>
          <a:xfrm>
            <a:off x="0" y="304802"/>
            <a:ext cx="12192000" cy="1144800"/>
          </a:xfrm>
        </p:spPr>
        <p:txBody>
          <a:bodyPr anchor="ctr"/>
          <a:lstStyle>
            <a:lvl1pPr algn="l">
              <a:spcAft>
                <a:spcPts val="0"/>
              </a:spcAft>
              <a:defRPr sz="4000" b="1" cap="all">
                <a:solidFill>
                  <a:srgbClr val="10253F"/>
                </a:solidFill>
              </a:defRPr>
            </a:lvl1pPr>
          </a:lstStyle>
          <a:p>
            <a:r>
              <a:rPr kumimoji="0" lang="de-DE" sz="4400" b="0" i="0" u="none" strike="noStrike" kern="1200" cap="none" spc="0" normalizeH="0" baseline="0" noProof="0" smtClean="0">
                <a:ln>
                  <a:noFill/>
                </a:ln>
                <a:solidFill>
                  <a:srgbClr val="003478"/>
                </a:solidFill>
                <a:effectLst/>
                <a:uLnTx/>
                <a:uFillTx/>
                <a:latin typeface="+mj-lt"/>
                <a:ea typeface="+mj-ea"/>
                <a:cs typeface="+mj-cs"/>
              </a:rPr>
              <a:t>Titel</a:t>
            </a:r>
            <a:endParaRPr lang="de-DE" dirty="0"/>
          </a:p>
        </p:txBody>
      </p:sp>
      <p:sp>
        <p:nvSpPr>
          <p:cNvPr id="12" name="Rechteck 11"/>
          <p:cNvSpPr/>
          <p:nvPr userDrawn="1"/>
        </p:nvSpPr>
        <p:spPr>
          <a:xfrm>
            <a:off x="9912424" y="5934788"/>
            <a:ext cx="2664296" cy="92321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3" name="Bild 9" descr="mc-logo.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6602" y="6046009"/>
            <a:ext cx="1658774" cy="662744"/>
          </a:xfrm>
          <a:prstGeom prst="rect">
            <a:avLst/>
          </a:prstGeom>
        </p:spPr>
      </p:pic>
      <p:pic>
        <p:nvPicPr>
          <p:cNvPr id="14" name="Grafik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552384" y="6019391"/>
            <a:ext cx="838609" cy="838609"/>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pic>
        <p:nvPicPr>
          <p:cNvPr id="7" name="Bild 6" descr="hg neutral.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54" y="-7521"/>
            <a:ext cx="12962707" cy="6873042"/>
          </a:xfrm>
          <a:prstGeom prst="rect">
            <a:avLst/>
          </a:prstGeom>
        </p:spPr>
      </p:pic>
      <p:sp>
        <p:nvSpPr>
          <p:cNvPr id="2" name="Titel 1"/>
          <p:cNvSpPr>
            <a:spLocks noGrp="1"/>
          </p:cNvSpPr>
          <p:nvPr>
            <p:ph type="title" hasCustomPrompt="1"/>
          </p:nvPr>
        </p:nvSpPr>
        <p:spPr>
          <a:xfrm>
            <a:off x="963084" y="838203"/>
            <a:ext cx="10363200" cy="1362075"/>
          </a:xfrm>
        </p:spPr>
        <p:txBody>
          <a:bodyPr anchor="t">
            <a:normAutofit/>
          </a:bodyPr>
          <a:lstStyle>
            <a:lvl1pPr algn="l">
              <a:spcAft>
                <a:spcPts val="0"/>
              </a:spcAft>
              <a:defRPr sz="4400" b="1" cap="all">
                <a:solidFill>
                  <a:srgbClr val="003478"/>
                </a:solidFill>
              </a:defRPr>
            </a:lvl1pPr>
          </a:lstStyle>
          <a:p>
            <a:r>
              <a:rPr lang="de-DE" dirty="0" err="1" smtClean="0"/>
              <a:t>titel</a:t>
            </a:r>
            <a:endParaRPr lang="de-DE" dirty="0"/>
          </a:p>
        </p:txBody>
      </p:sp>
      <p:sp>
        <p:nvSpPr>
          <p:cNvPr id="3" name="Textplatzhalter 2"/>
          <p:cNvSpPr>
            <a:spLocks noGrp="1"/>
          </p:cNvSpPr>
          <p:nvPr>
            <p:ph type="body" idx="1"/>
          </p:nvPr>
        </p:nvSpPr>
        <p:spPr>
          <a:xfrm>
            <a:off x="963084" y="2362203"/>
            <a:ext cx="10363200" cy="1500187"/>
          </a:xfrm>
        </p:spPr>
        <p:txBody>
          <a:bodyPr anchor="t">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smtClean="0"/>
              <a:t>Mastertextformat bearbeiten</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pic>
        <p:nvPicPr>
          <p:cNvPr id="5" name="Bild 4" descr="hg neutral.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54" y="-7521"/>
            <a:ext cx="12962707" cy="6873042"/>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hteck 4"/>
          <p:cNvSpPr/>
          <p:nvPr userDrawn="1"/>
        </p:nvSpPr>
        <p:spPr>
          <a:xfrm>
            <a:off x="9552384" y="5934788"/>
            <a:ext cx="2664296" cy="92321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platzhalt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de-DE" dirty="0" smtClean="0"/>
              <a:t>Mastertitelformat bearbeiten</a:t>
            </a:r>
            <a:endParaRPr lang="de-DE" dirty="0"/>
          </a:p>
        </p:txBody>
      </p:sp>
      <p:sp>
        <p:nvSpPr>
          <p:cNvPr id="3" name="Textplatzhalter 2"/>
          <p:cNvSpPr>
            <a:spLocks noGrp="1"/>
          </p:cNvSpPr>
          <p:nvPr>
            <p:ph type="body" idx="1"/>
          </p:nvPr>
        </p:nvSpPr>
        <p:spPr>
          <a:xfrm>
            <a:off x="609600" y="1417638"/>
            <a:ext cx="10972800" cy="4221163"/>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endParaRPr lang="de-DE" dirty="0" smtClean="0"/>
          </a:p>
        </p:txBody>
      </p:sp>
      <p:pic>
        <p:nvPicPr>
          <p:cNvPr id="7" name="Bild 9" descr="mc-logo.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496603" y="6046009"/>
            <a:ext cx="1658774" cy="662744"/>
          </a:xfrm>
          <a:prstGeom prst="rect">
            <a:avLst/>
          </a:prstGeom>
        </p:spPr>
      </p:pic>
      <p:pic>
        <p:nvPicPr>
          <p:cNvPr id="4" name="Grafik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552385" y="6019391"/>
            <a:ext cx="838609" cy="838609"/>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49" r:id="rId2"/>
    <p:sldLayoutId id="2147483650" r:id="rId3"/>
    <p:sldLayoutId id="2147483651" r:id="rId4"/>
    <p:sldLayoutId id="2147483652" r:id="rId5"/>
  </p:sldLayoutIdLst>
  <p:timing>
    <p:tnLst>
      <p:par>
        <p:cTn id="1" dur="indefinite" restart="never" nodeType="tmRoot"/>
      </p:par>
    </p:tnLst>
  </p:timing>
  <p:txStyles>
    <p:titleStyle>
      <a:lvl1pPr algn="l" defTabSz="457200" rtl="0" eaLnBrk="1" latinLnBrk="0" hangingPunct="1">
        <a:spcBef>
          <a:spcPct val="0"/>
        </a:spcBef>
        <a:buNone/>
        <a:defRPr sz="4400" kern="1200">
          <a:solidFill>
            <a:srgbClr val="003478"/>
          </a:solidFill>
          <a:latin typeface="+mj-lt"/>
          <a:ea typeface="+mj-ea"/>
          <a:cs typeface="+mj-cs"/>
        </a:defRPr>
      </a:lvl1pPr>
    </p:titleStyle>
    <p:bodyStyle>
      <a:lvl1pPr marL="266700" indent="-266700" algn="l" defTabSz="457200" rtl="0" eaLnBrk="1" latinLnBrk="0" hangingPunct="1">
        <a:spcBef>
          <a:spcPct val="20000"/>
        </a:spcBef>
        <a:buFont typeface="Arial"/>
        <a:buChar char="•"/>
        <a:defRPr sz="2400" kern="1200">
          <a:solidFill>
            <a:srgbClr val="003478"/>
          </a:solidFill>
          <a:latin typeface="+mn-lt"/>
          <a:ea typeface="+mn-ea"/>
          <a:cs typeface="+mn-cs"/>
        </a:defRPr>
      </a:lvl1pPr>
      <a:lvl2pPr marL="533400" indent="-266700" algn="l" defTabSz="457200" rtl="0" eaLnBrk="1" latinLnBrk="0" hangingPunct="1">
        <a:spcBef>
          <a:spcPct val="20000"/>
        </a:spcBef>
        <a:buFont typeface="Arial"/>
        <a:buChar char="–"/>
        <a:defRPr sz="2000" kern="1200">
          <a:solidFill>
            <a:srgbClr val="003478"/>
          </a:solidFill>
          <a:latin typeface="+mn-lt"/>
          <a:ea typeface="+mn-ea"/>
          <a:cs typeface="+mn-cs"/>
        </a:defRPr>
      </a:lvl2pPr>
      <a:lvl3pPr marL="812800" indent="-279400" algn="l" defTabSz="457200" rtl="0" eaLnBrk="1" latinLnBrk="0" hangingPunct="1">
        <a:spcBef>
          <a:spcPct val="20000"/>
        </a:spcBef>
        <a:buFont typeface="Arial"/>
        <a:buChar char="•"/>
        <a:defRPr sz="2000" kern="1200">
          <a:solidFill>
            <a:srgbClr val="003478"/>
          </a:solidFill>
          <a:latin typeface="+mn-lt"/>
          <a:ea typeface="+mn-ea"/>
          <a:cs typeface="+mn-cs"/>
        </a:defRPr>
      </a:lvl3pPr>
      <a:lvl4pPr marL="1371600" indent="0" algn="l" defTabSz="457200" rtl="0" eaLnBrk="1" latinLnBrk="0" hangingPunct="1">
        <a:spcBef>
          <a:spcPct val="20000"/>
        </a:spcBef>
        <a:buFont typeface="Arial"/>
        <a:buNone/>
        <a:defRPr sz="2000" kern="1200">
          <a:solidFill>
            <a:srgbClr val="003478"/>
          </a:solidFill>
          <a:latin typeface="+mn-lt"/>
          <a:ea typeface="+mn-ea"/>
          <a:cs typeface="+mn-cs"/>
        </a:defRPr>
      </a:lvl4pPr>
      <a:lvl5pPr marL="1828800" indent="0" algn="l" defTabSz="457200" rtl="0" eaLnBrk="1" latinLnBrk="0" hangingPunct="1">
        <a:spcBef>
          <a:spcPct val="20000"/>
        </a:spcBef>
        <a:buFont typeface="Arial"/>
        <a:buNone/>
        <a:defRPr sz="2000" kern="1200">
          <a:solidFill>
            <a:srgbClr val="003478"/>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physicsmasterclasses.org/index.php?cat=schedule&amp;page=schedule_2025"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physicsmasterclasses.org/index.php?cat=schedule&amp;page=schedule_2025#moderators" TargetMode="Externa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ippog.org/imc-international-masterclasses"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hyperlink" Target="https://cerncourier.com/a/international-masterclasses-in-the-lhc-era/" TargetMode="External"/><Relationship Id="rId5" Type="http://schemas.openxmlformats.org/officeDocument/2006/relationships/hyperlink" Target="https://cerncourier.com/a/masterclass-spreads-the-word-for-physics/" TargetMode="Externa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7408" y="3861048"/>
            <a:ext cx="11031016" cy="1426170"/>
          </a:xfrm>
        </p:spPr>
        <p:txBody>
          <a:bodyPr>
            <a:normAutofit/>
          </a:bodyPr>
          <a:lstStyle/>
          <a:p>
            <a:r>
              <a:rPr lang="de-DE" dirty="0" smtClean="0"/>
              <a:t>Moderators´ </a:t>
            </a:r>
            <a:r>
              <a:rPr lang="de-DE" dirty="0" err="1" smtClean="0"/>
              <a:t>orientation</a:t>
            </a:r>
            <a:r>
              <a:rPr lang="de-DE" dirty="0" smtClean="0"/>
              <a:t/>
            </a:r>
            <a:br>
              <a:rPr lang="de-DE" dirty="0" smtClean="0"/>
            </a:br>
            <a:r>
              <a:rPr lang="de-DE" sz="2000" dirty="0" smtClean="0"/>
              <a:t>Uta Bilow, TU Dresden     24.02.2025</a:t>
            </a:r>
            <a:endParaRPr lang="de-DE" sz="2000" dirty="0"/>
          </a:p>
        </p:txBody>
      </p:sp>
    </p:spTree>
    <p:extLst>
      <p:ext uri="{BB962C8B-B14F-4D97-AF65-F5344CB8AC3E}">
        <p14:creationId xmlns:p14="http://schemas.microsoft.com/office/powerpoint/2010/main" val="3323187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23392" y="1449602"/>
            <a:ext cx="11568608" cy="4420543"/>
          </a:xfrm>
        </p:spPr>
        <p:txBody>
          <a:bodyPr/>
          <a:lstStyle/>
          <a:p>
            <a:pPr marL="0" indent="0">
              <a:buNone/>
            </a:pPr>
            <a:r>
              <a:rPr lang="de-DE" dirty="0"/>
              <a:t>2005: 18 countries		</a:t>
            </a:r>
            <a:r>
              <a:rPr lang="de-DE" dirty="0" smtClean="0"/>
              <a:t>2025: 64 </a:t>
            </a:r>
            <a:r>
              <a:rPr lang="de-DE" dirty="0"/>
              <a:t>countries</a:t>
            </a:r>
          </a:p>
          <a:p>
            <a:pPr marL="0" indent="0">
              <a:buNone/>
            </a:pPr>
            <a:endParaRPr lang="de-DE" dirty="0"/>
          </a:p>
        </p:txBody>
      </p:sp>
      <p:sp>
        <p:nvSpPr>
          <p:cNvPr id="3" name="Titel 2"/>
          <p:cNvSpPr>
            <a:spLocks noGrp="1"/>
          </p:cNvSpPr>
          <p:nvPr>
            <p:ph type="title"/>
          </p:nvPr>
        </p:nvSpPr>
        <p:spPr>
          <a:xfrm>
            <a:off x="600744" y="304802"/>
            <a:ext cx="12192000" cy="1144800"/>
          </a:xfrm>
        </p:spPr>
        <p:txBody>
          <a:bodyPr/>
          <a:lstStyle/>
          <a:p>
            <a:r>
              <a:rPr lang="de-DE" sz="3600" b="0" cap="none" dirty="0">
                <a:solidFill>
                  <a:srgbClr val="0CC6DE"/>
                </a:solidFill>
              </a:rPr>
              <a:t>IMC: a </a:t>
            </a:r>
            <a:r>
              <a:rPr lang="de-DE" sz="3600" b="0" cap="none" dirty="0" err="1">
                <a:solidFill>
                  <a:srgbClr val="0CC6DE"/>
                </a:solidFill>
              </a:rPr>
              <a:t>growing</a:t>
            </a:r>
            <a:r>
              <a:rPr lang="de-DE" sz="3600" b="0" cap="none" dirty="0">
                <a:solidFill>
                  <a:srgbClr val="0CC6DE"/>
                </a:solidFill>
              </a:rPr>
              <a:t> </a:t>
            </a:r>
            <a:r>
              <a:rPr lang="de-DE" sz="3600" b="0" cap="none" dirty="0" err="1">
                <a:solidFill>
                  <a:srgbClr val="0CC6DE"/>
                </a:solidFill>
              </a:rPr>
              <a:t>program</a:t>
            </a:r>
            <a:endParaRPr lang="de-DE" dirty="0"/>
          </a:p>
        </p:txBody>
      </p:sp>
      <p:cxnSp>
        <p:nvCxnSpPr>
          <p:cNvPr id="5" name="Gerade Verbindung mit Pfeil 4"/>
          <p:cNvCxnSpPr/>
          <p:nvPr/>
        </p:nvCxnSpPr>
        <p:spPr>
          <a:xfrm>
            <a:off x="3359696" y="1700808"/>
            <a:ext cx="432048" cy="0"/>
          </a:xfrm>
          <a:prstGeom prst="straightConnector1">
            <a:avLst/>
          </a:prstGeom>
          <a:ln>
            <a:solidFill>
              <a:srgbClr val="003478"/>
            </a:solidFill>
            <a:tailEnd type="triangle"/>
          </a:ln>
          <a:effectLst/>
        </p:spPr>
        <p:style>
          <a:lnRef idx="2">
            <a:schemeClr val="accent1"/>
          </a:lnRef>
          <a:fillRef idx="0">
            <a:schemeClr val="accent1"/>
          </a:fillRef>
          <a:effectRef idx="1">
            <a:schemeClr val="accent1"/>
          </a:effectRef>
          <a:fontRef idx="minor">
            <a:schemeClr val="tx1"/>
          </a:fontRef>
        </p:style>
      </p:cxnSp>
      <p:graphicFrame>
        <p:nvGraphicFramePr>
          <p:cNvPr id="6" name="Diagramm 5"/>
          <p:cNvGraphicFramePr/>
          <p:nvPr>
            <p:extLst>
              <p:ext uri="{D42A27DB-BD31-4B8C-83A1-F6EECF244321}">
                <p14:modId xmlns:p14="http://schemas.microsoft.com/office/powerpoint/2010/main" val="431683695"/>
              </p:ext>
            </p:extLst>
          </p:nvPr>
        </p:nvGraphicFramePr>
        <p:xfrm>
          <a:off x="592956" y="2420888"/>
          <a:ext cx="4350915" cy="37798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Diagramm 6"/>
          <p:cNvGraphicFramePr/>
          <p:nvPr>
            <p:extLst>
              <p:ext uri="{D42A27DB-BD31-4B8C-83A1-F6EECF244321}">
                <p14:modId xmlns:p14="http://schemas.microsoft.com/office/powerpoint/2010/main" val="4131604826"/>
              </p:ext>
            </p:extLst>
          </p:nvPr>
        </p:nvGraphicFramePr>
        <p:xfrm>
          <a:off x="5303912" y="2420888"/>
          <a:ext cx="4032448" cy="37936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10519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72369" y="476672"/>
            <a:ext cx="5544616" cy="4154984"/>
          </a:xfrm>
          <a:prstGeom prst="rect">
            <a:avLst/>
          </a:prstGeom>
        </p:spPr>
        <p:txBody>
          <a:bodyPr wrap="square">
            <a:spAutoFit/>
          </a:bodyPr>
          <a:lstStyle/>
          <a:p>
            <a:pPr>
              <a:spcAft>
                <a:spcPts val="0"/>
              </a:spcAft>
            </a:pPr>
            <a:r>
              <a:rPr lang="en-US" sz="2200" b="1" dirty="0">
                <a:solidFill>
                  <a:srgbClr val="003478"/>
                </a:solidFill>
                <a:ea typeface="Calibri" panose="020F0502020204030204" pitchFamily="34" charset="0"/>
              </a:rPr>
              <a:t>Quotes from </a:t>
            </a:r>
            <a:r>
              <a:rPr lang="en-US" sz="2200" b="1" dirty="0" smtClean="0">
                <a:solidFill>
                  <a:srgbClr val="003478"/>
                </a:solidFill>
                <a:ea typeface="Calibri" panose="020F0502020204030204" pitchFamily="34" charset="0"/>
              </a:rPr>
              <a:t>Masterclass moderators</a:t>
            </a:r>
            <a:r>
              <a:rPr lang="en-US" sz="2200" b="1" dirty="0">
                <a:solidFill>
                  <a:srgbClr val="003478"/>
                </a:solidFill>
                <a:ea typeface="Calibri" panose="020F0502020204030204" pitchFamily="34" charset="0"/>
              </a:rPr>
              <a:t>:</a:t>
            </a:r>
          </a:p>
          <a:p>
            <a:pPr>
              <a:spcAft>
                <a:spcPts val="0"/>
              </a:spcAft>
            </a:pPr>
            <a:endParaRPr lang="en-US" sz="2200" i="1" dirty="0">
              <a:solidFill>
                <a:srgbClr val="003478"/>
              </a:solidFill>
              <a:ea typeface="Calibri" panose="020F0502020204030204" pitchFamily="34" charset="0"/>
            </a:endParaRPr>
          </a:p>
          <a:p>
            <a:pPr>
              <a:spcAft>
                <a:spcPts val="0"/>
              </a:spcAft>
            </a:pPr>
            <a:r>
              <a:rPr lang="en-US" sz="2200" i="1" dirty="0" smtClean="0">
                <a:solidFill>
                  <a:srgbClr val="003478"/>
                </a:solidFill>
                <a:ea typeface="Calibri" panose="020F0502020204030204" pitchFamily="34" charset="0"/>
              </a:rPr>
              <a:t>“</a:t>
            </a:r>
            <a:r>
              <a:rPr lang="en-US" sz="2200" i="1" dirty="0">
                <a:solidFill>
                  <a:srgbClr val="003478"/>
                </a:solidFill>
                <a:ea typeface="Calibri" panose="020F0502020204030204" pitchFamily="34" charset="0"/>
              </a:rPr>
              <a:t>The best thing is actually answering the questions and seeing how excited and how happy they are, waving at the camera. They're really excited to be talking to physicists based at CERN!”</a:t>
            </a:r>
          </a:p>
          <a:p>
            <a:pPr>
              <a:spcAft>
                <a:spcPts val="0"/>
              </a:spcAft>
            </a:pPr>
            <a:endParaRPr lang="de-DE" sz="2200" dirty="0">
              <a:solidFill>
                <a:srgbClr val="003478"/>
              </a:solidFill>
              <a:ea typeface="Calibri" panose="020F0502020204030204" pitchFamily="34" charset="0"/>
            </a:endParaRPr>
          </a:p>
          <a:p>
            <a:pPr>
              <a:spcAft>
                <a:spcPts val="0"/>
              </a:spcAft>
            </a:pPr>
            <a:r>
              <a:rPr lang="en-US" sz="2200" i="1" dirty="0" smtClean="0">
                <a:solidFill>
                  <a:srgbClr val="003478"/>
                </a:solidFill>
                <a:ea typeface="Calibri" panose="020F0502020204030204" pitchFamily="34" charset="0"/>
              </a:rPr>
              <a:t>“</a:t>
            </a:r>
            <a:r>
              <a:rPr lang="en-US" sz="2200" i="1" dirty="0">
                <a:solidFill>
                  <a:srgbClr val="003478"/>
                </a:solidFill>
                <a:ea typeface="Calibri" panose="020F0502020204030204" pitchFamily="34" charset="0"/>
              </a:rPr>
              <a:t>It is very satisfying, because we do many video conferences and rarely do people cheer on the other side if you say something. Here they do!”</a:t>
            </a:r>
            <a:endParaRPr lang="de-DE" sz="2200" dirty="0">
              <a:solidFill>
                <a:srgbClr val="003478"/>
              </a:solidFill>
              <a:ea typeface="Calibri" panose="020F0502020204030204" pitchFamily="34" charset="0"/>
            </a:endParaRPr>
          </a:p>
        </p:txBody>
      </p:sp>
      <p:pic>
        <p:nvPicPr>
          <p:cNvPr id="5" name="Picture 5" descr="DSC045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0056" y="476672"/>
            <a:ext cx="5492452" cy="412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p:nvSpPr>
        <p:spPr>
          <a:xfrm>
            <a:off x="2063552" y="5210037"/>
            <a:ext cx="9217024" cy="523220"/>
          </a:xfrm>
          <a:prstGeom prst="rect">
            <a:avLst/>
          </a:prstGeom>
          <a:noFill/>
          <a:ln>
            <a:solidFill>
              <a:schemeClr val="accent1"/>
            </a:solidFill>
          </a:ln>
        </p:spPr>
        <p:txBody>
          <a:bodyPr wrap="square" rtlCol="0">
            <a:spAutoFit/>
          </a:bodyPr>
          <a:lstStyle/>
          <a:p>
            <a:r>
              <a:rPr lang="de-DE" sz="2800" dirty="0" err="1" smtClean="0">
                <a:solidFill>
                  <a:srgbClr val="003478"/>
                </a:solidFill>
              </a:rPr>
              <a:t>Thank</a:t>
            </a:r>
            <a:r>
              <a:rPr lang="de-DE" sz="2800" dirty="0" smtClean="0">
                <a:solidFill>
                  <a:srgbClr val="003478"/>
                </a:solidFill>
              </a:rPr>
              <a:t> </a:t>
            </a:r>
            <a:r>
              <a:rPr lang="de-DE" sz="2800" dirty="0" err="1" smtClean="0">
                <a:solidFill>
                  <a:srgbClr val="003478"/>
                </a:solidFill>
              </a:rPr>
              <a:t>you</a:t>
            </a:r>
            <a:r>
              <a:rPr lang="de-DE" sz="2800" dirty="0" smtClean="0">
                <a:solidFill>
                  <a:srgbClr val="003478"/>
                </a:solidFill>
              </a:rPr>
              <a:t> for </a:t>
            </a:r>
            <a:r>
              <a:rPr lang="de-DE" sz="2800" dirty="0" err="1" smtClean="0">
                <a:solidFill>
                  <a:srgbClr val="003478"/>
                </a:solidFill>
              </a:rPr>
              <a:t>being</a:t>
            </a:r>
            <a:r>
              <a:rPr lang="de-DE" sz="2800" dirty="0" smtClean="0">
                <a:solidFill>
                  <a:srgbClr val="003478"/>
                </a:solidFill>
              </a:rPr>
              <a:t> </a:t>
            </a:r>
            <a:r>
              <a:rPr lang="de-DE" sz="2800" dirty="0" err="1" smtClean="0">
                <a:solidFill>
                  <a:srgbClr val="003478"/>
                </a:solidFill>
              </a:rPr>
              <a:t>part</a:t>
            </a:r>
            <a:r>
              <a:rPr lang="de-DE" sz="2800" dirty="0" smtClean="0">
                <a:solidFill>
                  <a:srgbClr val="003478"/>
                </a:solidFill>
              </a:rPr>
              <a:t> of IMC25 – </a:t>
            </a:r>
            <a:r>
              <a:rPr lang="de-DE" sz="2800" dirty="0" err="1" smtClean="0">
                <a:solidFill>
                  <a:srgbClr val="003478"/>
                </a:solidFill>
              </a:rPr>
              <a:t>enjoy</a:t>
            </a:r>
            <a:r>
              <a:rPr lang="de-DE" sz="2800" dirty="0" smtClean="0">
                <a:solidFill>
                  <a:srgbClr val="003478"/>
                </a:solidFill>
              </a:rPr>
              <a:t> </a:t>
            </a:r>
            <a:r>
              <a:rPr lang="de-DE" sz="2800" dirty="0" err="1" smtClean="0">
                <a:solidFill>
                  <a:srgbClr val="003478"/>
                </a:solidFill>
              </a:rPr>
              <a:t>your</a:t>
            </a:r>
            <a:r>
              <a:rPr lang="de-DE" sz="2800" dirty="0" smtClean="0">
                <a:solidFill>
                  <a:srgbClr val="003478"/>
                </a:solidFill>
              </a:rPr>
              <a:t> </a:t>
            </a:r>
            <a:r>
              <a:rPr lang="de-DE" sz="2800" dirty="0" err="1" smtClean="0">
                <a:solidFill>
                  <a:srgbClr val="003478"/>
                </a:solidFill>
              </a:rPr>
              <a:t>sessions</a:t>
            </a:r>
            <a:r>
              <a:rPr lang="de-DE" sz="2800" dirty="0" smtClean="0">
                <a:solidFill>
                  <a:srgbClr val="003478"/>
                </a:solidFill>
              </a:rPr>
              <a:t>!</a:t>
            </a:r>
            <a:endParaRPr lang="de-DE" sz="2800" dirty="0">
              <a:solidFill>
                <a:srgbClr val="003478"/>
              </a:solidFill>
            </a:endParaRPr>
          </a:p>
        </p:txBody>
      </p:sp>
    </p:spTree>
    <p:extLst>
      <p:ext uri="{BB962C8B-B14F-4D97-AF65-F5344CB8AC3E}">
        <p14:creationId xmlns:p14="http://schemas.microsoft.com/office/powerpoint/2010/main" val="428026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312712" y="304802"/>
            <a:ext cx="12192000" cy="1144800"/>
          </a:xfrm>
        </p:spPr>
        <p:txBody>
          <a:bodyPr/>
          <a:lstStyle/>
          <a:p>
            <a:r>
              <a:rPr lang="de-DE" sz="3600" b="0" cap="none" dirty="0" err="1">
                <a:solidFill>
                  <a:srgbClr val="0CC6DE"/>
                </a:solidFill>
              </a:rPr>
              <a:t>Inspiring</a:t>
            </a:r>
            <a:r>
              <a:rPr lang="de-DE" sz="3600" b="0" cap="none" dirty="0">
                <a:solidFill>
                  <a:srgbClr val="0CC6DE"/>
                </a:solidFill>
              </a:rPr>
              <a:t> the </a:t>
            </a:r>
            <a:r>
              <a:rPr lang="de-DE" sz="3600" b="0" cap="none" dirty="0" err="1">
                <a:solidFill>
                  <a:srgbClr val="0CC6DE"/>
                </a:solidFill>
              </a:rPr>
              <a:t>next</a:t>
            </a:r>
            <a:r>
              <a:rPr lang="de-DE" sz="3600" b="0" cap="none" dirty="0">
                <a:solidFill>
                  <a:srgbClr val="0CC6DE"/>
                </a:solidFill>
              </a:rPr>
              <a:t> </a:t>
            </a:r>
            <a:r>
              <a:rPr lang="de-DE" sz="3600" b="0" cap="none" dirty="0" err="1">
                <a:solidFill>
                  <a:srgbClr val="0CC6DE"/>
                </a:solidFill>
              </a:rPr>
              <a:t>generation</a:t>
            </a:r>
            <a:endParaRPr lang="de-DE" dirty="0"/>
          </a:p>
        </p:txBody>
      </p:sp>
      <p:sp>
        <p:nvSpPr>
          <p:cNvPr id="4" name="Textfeld 3"/>
          <p:cNvSpPr txBox="1"/>
          <p:nvPr/>
        </p:nvSpPr>
        <p:spPr>
          <a:xfrm>
            <a:off x="1127448" y="2308437"/>
            <a:ext cx="3708412" cy="3367589"/>
          </a:xfrm>
          <a:prstGeom prst="rect">
            <a:avLst/>
          </a:prstGeom>
          <a:noFill/>
        </p:spPr>
        <p:txBody>
          <a:bodyPr wrap="square" rtlCol="0">
            <a:spAutoFit/>
          </a:bodyPr>
          <a:lstStyle/>
          <a:p>
            <a:pPr>
              <a:lnSpc>
                <a:spcPts val="120"/>
              </a:lnSpc>
            </a:pPr>
            <a:r>
              <a:rPr lang="en-US" sz="4400" b="1" dirty="0">
                <a:solidFill>
                  <a:srgbClr val="003478"/>
                </a:solidFill>
              </a:rPr>
              <a:t>“</a:t>
            </a:r>
          </a:p>
          <a:p>
            <a:r>
              <a:rPr lang="en-US" sz="2400" i="1" dirty="0">
                <a:solidFill>
                  <a:srgbClr val="003478"/>
                </a:solidFill>
              </a:rPr>
              <a:t>I did this masterclass in 2012 when in high school and that's why I decided to study physics so I would love to encourage people to join our community.</a:t>
            </a:r>
          </a:p>
          <a:p>
            <a:r>
              <a:rPr lang="en-US" sz="4400" b="1" dirty="0">
                <a:solidFill>
                  <a:srgbClr val="003478"/>
                </a:solidFill>
              </a:rPr>
              <a:t>”</a:t>
            </a:r>
            <a:r>
              <a:rPr lang="en-US" sz="2000" b="1" dirty="0">
                <a:solidFill>
                  <a:srgbClr val="003478"/>
                </a:solidFill>
              </a:rPr>
              <a:t> </a:t>
            </a:r>
            <a:endParaRPr lang="de-DE" sz="2000" b="1" dirty="0">
              <a:solidFill>
                <a:srgbClr val="003478"/>
              </a:solidFill>
            </a:endParaRPr>
          </a:p>
        </p:txBody>
      </p:sp>
      <p:pic>
        <p:nvPicPr>
          <p:cNvPr id="5" name="Inhaltsplatzhalt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4399" y="877202"/>
            <a:ext cx="4574009" cy="4604707"/>
          </a:xfrm>
          <a:prstGeom prst="rect">
            <a:avLst/>
          </a:prstGeom>
        </p:spPr>
      </p:pic>
      <p:sp>
        <p:nvSpPr>
          <p:cNvPr id="6" name="Textfeld 5"/>
          <p:cNvSpPr txBox="1"/>
          <p:nvPr/>
        </p:nvSpPr>
        <p:spPr>
          <a:xfrm>
            <a:off x="6769234" y="5522138"/>
            <a:ext cx="3168352" cy="307777"/>
          </a:xfrm>
          <a:prstGeom prst="rect">
            <a:avLst/>
          </a:prstGeom>
          <a:noFill/>
        </p:spPr>
        <p:txBody>
          <a:bodyPr wrap="square" rtlCol="0">
            <a:spAutoFit/>
          </a:bodyPr>
          <a:lstStyle/>
          <a:p>
            <a:r>
              <a:rPr lang="de-DE" sz="1400" dirty="0" smtClean="0">
                <a:solidFill>
                  <a:srgbClr val="003478"/>
                </a:solidFill>
              </a:rPr>
              <a:t>Moderator </a:t>
            </a:r>
            <a:r>
              <a:rPr lang="de-DE" sz="1400" dirty="0" err="1" smtClean="0">
                <a:solidFill>
                  <a:srgbClr val="003478"/>
                </a:solidFill>
              </a:rPr>
              <a:t>since</a:t>
            </a:r>
            <a:r>
              <a:rPr lang="de-DE" sz="1400" dirty="0" smtClean="0">
                <a:solidFill>
                  <a:srgbClr val="003478"/>
                </a:solidFill>
              </a:rPr>
              <a:t> 2021</a:t>
            </a:r>
            <a:endParaRPr lang="de-DE" sz="1400" dirty="0">
              <a:solidFill>
                <a:srgbClr val="003478"/>
              </a:solidFill>
            </a:endParaRPr>
          </a:p>
        </p:txBody>
      </p:sp>
    </p:spTree>
    <p:extLst>
      <p:ext uri="{BB962C8B-B14F-4D97-AF65-F5344CB8AC3E}">
        <p14:creationId xmlns:p14="http://schemas.microsoft.com/office/powerpoint/2010/main" val="2129978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63352" y="1466190"/>
            <a:ext cx="4799856" cy="4067630"/>
          </a:xfrm>
        </p:spPr>
        <p:txBody>
          <a:bodyPr>
            <a:normAutofit fontScale="92500" lnSpcReduction="10000"/>
          </a:bodyPr>
          <a:lstStyle/>
          <a:p>
            <a:pPr marL="0" indent="0" defTabSz="180975">
              <a:spcBef>
                <a:spcPts val="600"/>
              </a:spcBef>
              <a:buNone/>
              <a:defRPr/>
            </a:pPr>
            <a:r>
              <a:rPr lang="de-DE" altLang="de-DE" dirty="0"/>
              <a:t>High school </a:t>
            </a:r>
            <a:r>
              <a:rPr lang="de-DE" altLang="de-DE" dirty="0" err="1"/>
              <a:t>students</a:t>
            </a:r>
            <a:r>
              <a:rPr lang="de-DE" altLang="de-DE" dirty="0"/>
              <a:t> (16-19y) at a </a:t>
            </a:r>
            <a:r>
              <a:rPr lang="de-DE" altLang="de-DE" dirty="0" err="1"/>
              <a:t>university</a:t>
            </a:r>
            <a:r>
              <a:rPr lang="de-DE" altLang="de-DE" dirty="0"/>
              <a:t> </a:t>
            </a:r>
            <a:r>
              <a:rPr lang="de-DE" altLang="de-DE" dirty="0" err="1"/>
              <a:t>or</a:t>
            </a:r>
            <a:r>
              <a:rPr lang="de-DE" altLang="de-DE" dirty="0"/>
              <a:t> </a:t>
            </a:r>
            <a:r>
              <a:rPr lang="de-DE" altLang="de-DE" dirty="0" err="1"/>
              <a:t>research</a:t>
            </a:r>
            <a:r>
              <a:rPr lang="de-DE" altLang="de-DE" dirty="0"/>
              <a:t> lab </a:t>
            </a:r>
          </a:p>
          <a:p>
            <a:pPr marL="0" indent="0" defTabSz="180975">
              <a:spcBef>
                <a:spcPts val="600"/>
              </a:spcBef>
              <a:buNone/>
              <a:defRPr/>
            </a:pPr>
            <a:r>
              <a:rPr lang="de-DE" altLang="de-DE" dirty="0"/>
              <a:t>Act </a:t>
            </a:r>
            <a:r>
              <a:rPr lang="de-DE" altLang="de-DE" dirty="0" err="1"/>
              <a:t>as</a:t>
            </a:r>
            <a:r>
              <a:rPr lang="de-DE" altLang="de-DE" dirty="0"/>
              <a:t> a „</a:t>
            </a:r>
            <a:r>
              <a:rPr lang="de-DE" altLang="de-DE" dirty="0" err="1"/>
              <a:t>scientists</a:t>
            </a:r>
            <a:r>
              <a:rPr lang="de-DE" altLang="de-DE" dirty="0"/>
              <a:t> for </a:t>
            </a:r>
            <a:r>
              <a:rPr lang="de-DE" altLang="de-DE" dirty="0" err="1"/>
              <a:t>one</a:t>
            </a:r>
            <a:r>
              <a:rPr lang="de-DE" altLang="de-DE" dirty="0"/>
              <a:t> </a:t>
            </a:r>
            <a:r>
              <a:rPr lang="de-DE" altLang="de-DE" dirty="0" err="1"/>
              <a:t>day</a:t>
            </a:r>
            <a:r>
              <a:rPr lang="de-DE" altLang="de-DE" dirty="0"/>
              <a:t>“</a:t>
            </a:r>
          </a:p>
          <a:p>
            <a:pPr defTabSz="180975">
              <a:spcBef>
                <a:spcPts val="600"/>
              </a:spcBef>
              <a:spcAft>
                <a:spcPts val="600"/>
              </a:spcAft>
              <a:defRPr/>
            </a:pPr>
            <a:r>
              <a:rPr lang="de-DE" altLang="de-DE" sz="2000" dirty="0"/>
              <a:t>Close </a:t>
            </a:r>
            <a:r>
              <a:rPr lang="de-DE" altLang="de-DE" sz="2000" dirty="0" err="1"/>
              <a:t>to</a:t>
            </a:r>
            <a:r>
              <a:rPr lang="de-DE" altLang="de-DE" sz="2000" dirty="0"/>
              <a:t> </a:t>
            </a:r>
            <a:r>
              <a:rPr lang="de-DE" altLang="de-DE" sz="2000" dirty="0" err="1"/>
              <a:t>current</a:t>
            </a:r>
            <a:r>
              <a:rPr lang="de-DE" altLang="de-DE" sz="2000" dirty="0"/>
              <a:t> </a:t>
            </a:r>
            <a:r>
              <a:rPr lang="de-DE" altLang="de-DE" sz="2000" dirty="0" err="1"/>
              <a:t>research</a:t>
            </a:r>
            <a:endParaRPr lang="de-DE" altLang="de-DE" sz="2000" dirty="0"/>
          </a:p>
          <a:p>
            <a:pPr defTabSz="180975">
              <a:spcBef>
                <a:spcPts val="600"/>
              </a:spcBef>
              <a:spcAft>
                <a:spcPts val="600"/>
              </a:spcAft>
              <a:defRPr/>
            </a:pPr>
            <a:r>
              <a:rPr lang="de-DE" altLang="de-DE" sz="2000" dirty="0"/>
              <a:t>Hands-on </a:t>
            </a:r>
            <a:r>
              <a:rPr lang="de-DE" altLang="de-DE" sz="2000" dirty="0" err="1"/>
              <a:t>activity</a:t>
            </a:r>
            <a:endParaRPr lang="de-DE" altLang="de-DE" sz="2000" dirty="0"/>
          </a:p>
          <a:p>
            <a:pPr defTabSz="180975">
              <a:spcBef>
                <a:spcPts val="600"/>
              </a:spcBef>
              <a:spcAft>
                <a:spcPts val="600"/>
              </a:spcAft>
              <a:defRPr/>
            </a:pPr>
            <a:r>
              <a:rPr lang="de-DE" altLang="de-DE" sz="2000" dirty="0"/>
              <a:t>Real </a:t>
            </a:r>
            <a:r>
              <a:rPr lang="de-DE" altLang="de-DE" sz="2000" dirty="0" err="1"/>
              <a:t>scientific</a:t>
            </a:r>
            <a:r>
              <a:rPr lang="de-DE" altLang="de-DE" sz="2000" dirty="0"/>
              <a:t> </a:t>
            </a:r>
            <a:r>
              <a:rPr lang="de-DE" altLang="de-DE" sz="2000" dirty="0" err="1"/>
              <a:t>data</a:t>
            </a:r>
            <a:endParaRPr lang="de-DE" altLang="de-DE" sz="2000" dirty="0"/>
          </a:p>
          <a:p>
            <a:pPr defTabSz="180975">
              <a:spcBef>
                <a:spcPts val="600"/>
              </a:spcBef>
              <a:spcAft>
                <a:spcPts val="600"/>
              </a:spcAft>
              <a:defRPr/>
            </a:pPr>
            <a:r>
              <a:rPr lang="de-DE" altLang="de-DE" sz="2000" dirty="0"/>
              <a:t>Relevant </a:t>
            </a:r>
            <a:r>
              <a:rPr lang="de-DE" altLang="de-DE" sz="2000" dirty="0" err="1"/>
              <a:t>methods</a:t>
            </a:r>
            <a:r>
              <a:rPr lang="de-DE" altLang="de-DE" sz="2000" dirty="0"/>
              <a:t> and </a:t>
            </a:r>
            <a:r>
              <a:rPr lang="de-DE" altLang="de-DE" sz="2000" dirty="0" err="1"/>
              <a:t>tools</a:t>
            </a:r>
            <a:endParaRPr lang="de-DE" altLang="de-DE" sz="2000" dirty="0"/>
          </a:p>
          <a:p>
            <a:pPr defTabSz="180975">
              <a:spcBef>
                <a:spcPts val="600"/>
              </a:spcBef>
              <a:spcAft>
                <a:spcPts val="600"/>
              </a:spcAft>
              <a:defRPr/>
            </a:pPr>
            <a:r>
              <a:rPr lang="de-DE" altLang="de-DE" sz="2000" dirty="0"/>
              <a:t>Nature of </a:t>
            </a:r>
            <a:r>
              <a:rPr lang="de-DE" altLang="de-DE" sz="2000" dirty="0" err="1"/>
              <a:t>science</a:t>
            </a:r>
            <a:endParaRPr lang="de-DE" altLang="de-DE" sz="2000" dirty="0"/>
          </a:p>
          <a:p>
            <a:pPr defTabSz="180975">
              <a:spcBef>
                <a:spcPts val="600"/>
              </a:spcBef>
              <a:spcAft>
                <a:spcPts val="600"/>
              </a:spcAft>
              <a:defRPr/>
            </a:pPr>
            <a:r>
              <a:rPr lang="de-DE" altLang="de-DE" sz="2000" dirty="0"/>
              <a:t>Organisation of HEP </a:t>
            </a:r>
            <a:r>
              <a:rPr lang="de-DE" altLang="de-DE" sz="2000" dirty="0" err="1"/>
              <a:t>research</a:t>
            </a:r>
            <a:endParaRPr lang="de-DE" altLang="de-DE" sz="2000" dirty="0"/>
          </a:p>
          <a:p>
            <a:pPr defTabSz="180975">
              <a:spcBef>
                <a:spcPts val="600"/>
              </a:spcBef>
              <a:spcAft>
                <a:spcPts val="600"/>
              </a:spcAft>
              <a:defRPr/>
            </a:pPr>
            <a:r>
              <a:rPr lang="de-DE" altLang="de-DE" sz="2000" dirty="0"/>
              <a:t>Meeting and </a:t>
            </a:r>
            <a:r>
              <a:rPr lang="de-DE" altLang="de-DE" sz="2000" dirty="0" err="1"/>
              <a:t>discussion</a:t>
            </a:r>
            <a:r>
              <a:rPr lang="de-DE" altLang="de-DE" sz="2000" dirty="0"/>
              <a:t> </a:t>
            </a:r>
            <a:r>
              <a:rPr lang="de-DE" altLang="de-DE" sz="2000" dirty="0" err="1"/>
              <a:t>with</a:t>
            </a:r>
            <a:r>
              <a:rPr lang="de-DE" altLang="de-DE" sz="2000" dirty="0"/>
              <a:t> </a:t>
            </a:r>
            <a:r>
              <a:rPr lang="de-DE" altLang="de-DE" sz="2000" dirty="0" err="1"/>
              <a:t>scientists</a:t>
            </a:r>
            <a:endParaRPr lang="de-DE" altLang="de-DE" sz="2000" dirty="0"/>
          </a:p>
          <a:p>
            <a:endParaRPr lang="de-DE" dirty="0"/>
          </a:p>
        </p:txBody>
      </p:sp>
      <p:sp>
        <p:nvSpPr>
          <p:cNvPr id="3" name="Titel 2"/>
          <p:cNvSpPr>
            <a:spLocks noGrp="1"/>
          </p:cNvSpPr>
          <p:nvPr>
            <p:ph type="title"/>
          </p:nvPr>
        </p:nvSpPr>
        <p:spPr/>
        <p:txBody>
          <a:bodyPr/>
          <a:lstStyle/>
          <a:p>
            <a:r>
              <a:rPr lang="de-DE" sz="3600" b="0" cap="none" dirty="0">
                <a:solidFill>
                  <a:srgbClr val="0CC6DE"/>
                </a:solidFill>
              </a:rPr>
              <a:t>The </a:t>
            </a:r>
            <a:r>
              <a:rPr lang="de-DE" sz="3600" b="0" cap="none" dirty="0" err="1">
                <a:solidFill>
                  <a:srgbClr val="0CC6DE"/>
                </a:solidFill>
              </a:rPr>
              <a:t>idea</a:t>
            </a:r>
            <a:r>
              <a:rPr lang="de-DE" sz="3600" b="0" cap="none" dirty="0">
                <a:solidFill>
                  <a:srgbClr val="0CC6DE"/>
                </a:solidFill>
              </a:rPr>
              <a:t> </a:t>
            </a:r>
            <a:r>
              <a:rPr lang="de-DE" sz="3600" b="0" cap="none" dirty="0" err="1">
                <a:solidFill>
                  <a:srgbClr val="0CC6DE"/>
                </a:solidFill>
              </a:rPr>
              <a:t>behind</a:t>
            </a:r>
            <a:r>
              <a:rPr lang="de-DE" sz="3600" b="0" cap="none" dirty="0">
                <a:solidFill>
                  <a:srgbClr val="0CC6DE"/>
                </a:solidFill>
              </a:rPr>
              <a:t> Masterclasses </a:t>
            </a:r>
            <a:endParaRPr lang="de-DE"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l="-285" r="-1"/>
          <a:stretch/>
        </p:blipFill>
        <p:spPr>
          <a:xfrm>
            <a:off x="6600056" y="548680"/>
            <a:ext cx="5493743" cy="2312441"/>
          </a:xfrm>
          <a:prstGeom prst="rect">
            <a:avLst/>
          </a:prstGeom>
        </p:spPr>
      </p:pic>
      <p:pic>
        <p:nvPicPr>
          <p:cNvPr id="5" name="Picture 9" descr="pic_Netzwerk_Teilchenwelt_PR_21"/>
          <p:cNvPicPr>
            <a:picLocks noChangeAspect="1" noChangeArrowheads="1"/>
          </p:cNvPicPr>
          <p:nvPr/>
        </p:nvPicPr>
        <p:blipFill rotWithShape="1">
          <a:blip r:embed="rId3">
            <a:extLst>
              <a:ext uri="{28A0092B-C50C-407E-A947-70E740481C1C}">
                <a14:useLocalDpi xmlns:a14="http://schemas.microsoft.com/office/drawing/2010/main" val="0"/>
              </a:ext>
            </a:extLst>
          </a:blip>
          <a:srcRect b="-1"/>
          <a:stretch/>
        </p:blipFill>
        <p:spPr bwMode="auto">
          <a:xfrm>
            <a:off x="5063208" y="3284984"/>
            <a:ext cx="4002419" cy="3112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a:extLst>
              <a:ext uri="{FF2B5EF4-FFF2-40B4-BE49-F238E27FC236}">
                <a16:creationId xmlns:a16="http://schemas.microsoft.com/office/drawing/2014/main" id="{717F2036-51A5-4869-9697-49B367F5B0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32441" y="3004554"/>
            <a:ext cx="2761358" cy="2654300"/>
          </a:xfrm>
          <a:prstGeom prst="rect">
            <a:avLst/>
          </a:prstGeom>
        </p:spPr>
      </p:pic>
    </p:spTree>
    <p:extLst>
      <p:ext uri="{BB962C8B-B14F-4D97-AF65-F5344CB8AC3E}">
        <p14:creationId xmlns:p14="http://schemas.microsoft.com/office/powerpoint/2010/main" val="2921759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60040" y="1548643"/>
            <a:ext cx="8008670" cy="4425226"/>
          </a:xfrm>
        </p:spPr>
        <p:txBody>
          <a:bodyPr>
            <a:noAutofit/>
          </a:bodyPr>
          <a:lstStyle/>
          <a:p>
            <a:pPr marL="0" indent="0">
              <a:buNone/>
              <a:tabLst>
                <a:tab pos="1978025" algn="l"/>
              </a:tabLst>
            </a:pPr>
            <a:r>
              <a:rPr lang="de-DE" dirty="0"/>
              <a:t> 8:30 - </a:t>
            </a:r>
            <a:r>
              <a:rPr lang="de-DE" dirty="0" smtClean="0"/>
              <a:t>9:00	</a:t>
            </a:r>
            <a:r>
              <a:rPr lang="de-DE" dirty="0" err="1" smtClean="0"/>
              <a:t>registration</a:t>
            </a:r>
            <a:r>
              <a:rPr lang="de-DE" dirty="0" smtClean="0"/>
              <a:t> </a:t>
            </a:r>
            <a:r>
              <a:rPr lang="de-DE" dirty="0"/>
              <a:t>&amp; </a:t>
            </a:r>
            <a:r>
              <a:rPr lang="de-DE" dirty="0" err="1"/>
              <a:t>welcome</a:t>
            </a:r>
            <a:r>
              <a:rPr lang="de-DE" dirty="0"/>
              <a:t> </a:t>
            </a:r>
          </a:p>
          <a:p>
            <a:pPr marL="0" indent="0">
              <a:buNone/>
              <a:tabLst>
                <a:tab pos="1978025" algn="l"/>
              </a:tabLst>
            </a:pPr>
            <a:r>
              <a:rPr lang="de-DE" dirty="0"/>
              <a:t> </a:t>
            </a:r>
            <a:r>
              <a:rPr lang="de-DE" dirty="0" smtClean="0"/>
              <a:t>9:00 </a:t>
            </a:r>
            <a:r>
              <a:rPr lang="de-DE" dirty="0"/>
              <a:t>- 10:00	</a:t>
            </a:r>
            <a:r>
              <a:rPr lang="de-DE" dirty="0" err="1" smtClean="0"/>
              <a:t>introduction</a:t>
            </a:r>
            <a:r>
              <a:rPr lang="de-DE" dirty="0" smtClean="0"/>
              <a:t> </a:t>
            </a:r>
            <a:r>
              <a:rPr lang="de-DE" dirty="0" err="1"/>
              <a:t>to</a:t>
            </a:r>
            <a:r>
              <a:rPr lang="de-DE" dirty="0"/>
              <a:t> Particle </a:t>
            </a:r>
            <a:r>
              <a:rPr lang="de-DE" dirty="0" err="1"/>
              <a:t>Physics</a:t>
            </a:r>
            <a:r>
              <a:rPr lang="de-DE" dirty="0"/>
              <a:t> </a:t>
            </a:r>
            <a:r>
              <a:rPr lang="de-DE" dirty="0" smtClean="0"/>
              <a:t>(</a:t>
            </a:r>
            <a:r>
              <a:rPr lang="de-DE" dirty="0" err="1"/>
              <a:t>standard</a:t>
            </a:r>
            <a:r>
              <a:rPr lang="de-DE" dirty="0"/>
              <a:t> </a:t>
            </a:r>
            <a:r>
              <a:rPr lang="de-DE" dirty="0" smtClean="0"/>
              <a:t>	</a:t>
            </a:r>
            <a:r>
              <a:rPr lang="de-DE" dirty="0" err="1" smtClean="0"/>
              <a:t>model</a:t>
            </a:r>
            <a:r>
              <a:rPr lang="de-DE" dirty="0"/>
              <a:t>, </a:t>
            </a:r>
            <a:r>
              <a:rPr lang="de-DE" dirty="0" err="1"/>
              <a:t>detectors</a:t>
            </a:r>
            <a:r>
              <a:rPr lang="de-DE" dirty="0"/>
              <a:t>, </a:t>
            </a:r>
            <a:r>
              <a:rPr lang="de-DE" dirty="0" err="1" smtClean="0"/>
              <a:t>accelerators</a:t>
            </a:r>
            <a:r>
              <a:rPr lang="de-DE" dirty="0"/>
              <a:t>)</a:t>
            </a:r>
          </a:p>
          <a:p>
            <a:pPr marL="0" indent="0">
              <a:buNone/>
              <a:tabLst>
                <a:tab pos="1978025" algn="l"/>
              </a:tabLst>
            </a:pPr>
            <a:r>
              <a:rPr lang="de-DE" dirty="0"/>
              <a:t>10:30 - 11:30	</a:t>
            </a:r>
            <a:r>
              <a:rPr lang="de-DE" dirty="0" err="1" smtClean="0"/>
              <a:t>second</a:t>
            </a:r>
            <a:r>
              <a:rPr lang="de-DE" dirty="0" smtClean="0"/>
              <a:t> </a:t>
            </a:r>
            <a:r>
              <a:rPr lang="de-DE" dirty="0" err="1"/>
              <a:t>talk</a:t>
            </a:r>
            <a:r>
              <a:rPr lang="de-DE" dirty="0"/>
              <a:t> </a:t>
            </a:r>
            <a:r>
              <a:rPr lang="de-DE" dirty="0" err="1"/>
              <a:t>or</a:t>
            </a:r>
            <a:r>
              <a:rPr lang="de-DE" dirty="0"/>
              <a:t> tour</a:t>
            </a:r>
          </a:p>
          <a:p>
            <a:pPr marL="0" indent="0">
              <a:buNone/>
              <a:tabLst>
                <a:tab pos="1978025" algn="l"/>
              </a:tabLst>
            </a:pPr>
            <a:r>
              <a:rPr lang="de-DE" dirty="0"/>
              <a:t>12:00 - 13:00	</a:t>
            </a:r>
            <a:r>
              <a:rPr lang="de-DE" dirty="0" smtClean="0"/>
              <a:t>lunch break</a:t>
            </a:r>
            <a:endParaRPr lang="de-DE" dirty="0"/>
          </a:p>
          <a:p>
            <a:pPr marL="0" indent="0">
              <a:buNone/>
              <a:tabLst>
                <a:tab pos="1978025" algn="l"/>
              </a:tabLst>
            </a:pPr>
            <a:r>
              <a:rPr lang="de-DE" dirty="0"/>
              <a:t>13:00 - 15:00	</a:t>
            </a:r>
            <a:r>
              <a:rPr lang="de-DE" dirty="0" err="1"/>
              <a:t>data</a:t>
            </a:r>
            <a:r>
              <a:rPr lang="de-DE" dirty="0"/>
              <a:t> </a:t>
            </a:r>
            <a:r>
              <a:rPr lang="de-DE" dirty="0" err="1"/>
              <a:t>analysis</a:t>
            </a:r>
            <a:r>
              <a:rPr lang="de-DE" dirty="0"/>
              <a:t>: </a:t>
            </a:r>
            <a:r>
              <a:rPr lang="de-DE" dirty="0" err="1"/>
              <a:t>measurement</a:t>
            </a:r>
            <a:r>
              <a:rPr lang="de-DE" dirty="0"/>
              <a:t> </a:t>
            </a:r>
            <a:r>
              <a:rPr lang="de-DE" dirty="0" err="1" smtClean="0"/>
              <a:t>with</a:t>
            </a:r>
            <a:r>
              <a:rPr lang="de-DE" dirty="0" smtClean="0"/>
              <a:t> </a:t>
            </a:r>
            <a:r>
              <a:rPr lang="de-DE" dirty="0"/>
              <a:t>LHC </a:t>
            </a:r>
            <a:r>
              <a:rPr lang="de-DE" dirty="0" err="1" smtClean="0"/>
              <a:t>data</a:t>
            </a:r>
            <a:r>
              <a:rPr lang="de-DE" dirty="0" smtClean="0"/>
              <a:t> </a:t>
            </a:r>
            <a:endParaRPr lang="de-DE" dirty="0"/>
          </a:p>
          <a:p>
            <a:pPr marL="0" indent="0">
              <a:buNone/>
              <a:tabLst>
                <a:tab pos="1978025" algn="l"/>
              </a:tabLst>
            </a:pPr>
            <a:r>
              <a:rPr lang="de-DE" dirty="0"/>
              <a:t>15:00 - 16:00	</a:t>
            </a:r>
            <a:r>
              <a:rPr lang="de-DE" dirty="0" err="1"/>
              <a:t>local</a:t>
            </a:r>
            <a:r>
              <a:rPr lang="de-DE" dirty="0"/>
              <a:t> </a:t>
            </a:r>
            <a:r>
              <a:rPr lang="de-DE" dirty="0" err="1"/>
              <a:t>combination</a:t>
            </a:r>
            <a:r>
              <a:rPr lang="de-DE" dirty="0"/>
              <a:t> + </a:t>
            </a:r>
            <a:r>
              <a:rPr lang="de-DE" dirty="0" err="1"/>
              <a:t>discussion</a:t>
            </a:r>
            <a:endParaRPr lang="de-DE" dirty="0"/>
          </a:p>
          <a:p>
            <a:pPr marL="0" indent="0">
              <a:buNone/>
              <a:tabLst>
                <a:tab pos="1978025" algn="l"/>
              </a:tabLst>
            </a:pPr>
            <a:r>
              <a:rPr lang="de-DE" dirty="0"/>
              <a:t>16:00 - 17:00	</a:t>
            </a:r>
            <a:r>
              <a:rPr lang="de-DE" dirty="0" err="1"/>
              <a:t>video</a:t>
            </a:r>
            <a:r>
              <a:rPr lang="de-DE" dirty="0"/>
              <a:t> </a:t>
            </a:r>
            <a:r>
              <a:rPr lang="de-DE" dirty="0" err="1"/>
              <a:t>conference</a:t>
            </a:r>
            <a:r>
              <a:rPr lang="de-DE" dirty="0"/>
              <a:t> </a:t>
            </a:r>
            <a:r>
              <a:rPr lang="de-DE" dirty="0" err="1"/>
              <a:t>with</a:t>
            </a:r>
            <a:r>
              <a:rPr lang="de-DE" dirty="0"/>
              <a:t> </a:t>
            </a:r>
            <a:r>
              <a:rPr lang="de-DE" dirty="0" smtClean="0"/>
              <a:t>CERN </a:t>
            </a:r>
          </a:p>
          <a:p>
            <a:pPr marL="0" indent="0">
              <a:spcBef>
                <a:spcPts val="0"/>
              </a:spcBef>
              <a:buNone/>
              <a:tabLst>
                <a:tab pos="1978025" algn="l"/>
              </a:tabLst>
            </a:pPr>
            <a:r>
              <a:rPr lang="de-DE" dirty="0"/>
              <a:t>	</a:t>
            </a:r>
            <a:r>
              <a:rPr lang="de-DE" dirty="0" smtClean="0"/>
              <a:t>(3-5 </a:t>
            </a:r>
            <a:r>
              <a:rPr lang="de-DE" dirty="0" err="1" smtClean="0"/>
              <a:t>groups</a:t>
            </a:r>
            <a:r>
              <a:rPr lang="de-DE" dirty="0" smtClean="0"/>
              <a:t> 	</a:t>
            </a:r>
            <a:r>
              <a:rPr lang="de-DE" dirty="0" err="1" smtClean="0"/>
              <a:t>from</a:t>
            </a:r>
            <a:r>
              <a:rPr lang="de-DE" dirty="0" smtClean="0"/>
              <a:t> </a:t>
            </a:r>
            <a:r>
              <a:rPr lang="de-DE" dirty="0"/>
              <a:t>different countries </a:t>
            </a:r>
            <a:r>
              <a:rPr lang="de-DE" dirty="0" smtClean="0"/>
              <a:t>= 	international </a:t>
            </a:r>
            <a:r>
              <a:rPr lang="de-DE" dirty="0" err="1" smtClean="0"/>
              <a:t>collaboration</a:t>
            </a:r>
            <a:r>
              <a:rPr lang="de-DE" dirty="0"/>
              <a:t>)</a:t>
            </a:r>
          </a:p>
          <a:p>
            <a:endParaRPr lang="de-DE" dirty="0"/>
          </a:p>
          <a:p>
            <a:endParaRPr lang="de-DE" dirty="0"/>
          </a:p>
          <a:p>
            <a:endParaRPr lang="de-DE" dirty="0"/>
          </a:p>
          <a:p>
            <a:endParaRPr lang="de-DE" dirty="0"/>
          </a:p>
          <a:p>
            <a:endParaRPr lang="de-DE" dirty="0"/>
          </a:p>
          <a:p>
            <a:endParaRPr lang="de-DE" dirty="0"/>
          </a:p>
        </p:txBody>
      </p:sp>
      <p:sp>
        <p:nvSpPr>
          <p:cNvPr id="3" name="Titel 2"/>
          <p:cNvSpPr>
            <a:spLocks noGrp="1"/>
          </p:cNvSpPr>
          <p:nvPr>
            <p:ph type="title"/>
          </p:nvPr>
        </p:nvSpPr>
        <p:spPr>
          <a:xfrm>
            <a:off x="312712" y="304802"/>
            <a:ext cx="12192000" cy="1144800"/>
          </a:xfrm>
        </p:spPr>
        <p:txBody>
          <a:bodyPr/>
          <a:lstStyle/>
          <a:p>
            <a:r>
              <a:rPr lang="de-DE" altLang="de-DE" sz="3600" b="0" cap="none" dirty="0">
                <a:solidFill>
                  <a:srgbClr val="0CC6DE"/>
                </a:solidFill>
              </a:rPr>
              <a:t>Sample </a:t>
            </a:r>
            <a:r>
              <a:rPr lang="de-DE" altLang="de-DE" sz="3600" b="0" cap="none" dirty="0" err="1" smtClean="0">
                <a:solidFill>
                  <a:srgbClr val="0CC6DE"/>
                </a:solidFill>
              </a:rPr>
              <a:t>agenda</a:t>
            </a:r>
            <a:endParaRPr lang="de-DE" dirty="0"/>
          </a:p>
        </p:txBody>
      </p:sp>
      <p:pic>
        <p:nvPicPr>
          <p:cNvPr id="4" name="Grafik 3"/>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8140872" y="4344841"/>
            <a:ext cx="4072570" cy="1629028"/>
          </a:xfrm>
          <a:prstGeom prst="rect">
            <a:avLst/>
          </a:prstGeom>
        </p:spPr>
      </p:pic>
      <p:pic>
        <p:nvPicPr>
          <p:cNvPr id="5" name="Grafik 4"/>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8765097" y="2445600"/>
            <a:ext cx="3058437" cy="1800200"/>
          </a:xfrm>
          <a:prstGeom prst="rect">
            <a:avLst/>
          </a:prstGeom>
        </p:spPr>
      </p:pic>
      <p:pic>
        <p:nvPicPr>
          <p:cNvPr id="6" name="Grafik 5"/>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760296" y="304802"/>
            <a:ext cx="3060000" cy="2026753"/>
          </a:xfrm>
          <a:prstGeom prst="rect">
            <a:avLst/>
          </a:prstGeom>
        </p:spPr>
      </p:pic>
      <p:sp>
        <p:nvSpPr>
          <p:cNvPr id="7" name="Textfeld 6"/>
          <p:cNvSpPr txBox="1"/>
          <p:nvPr/>
        </p:nvSpPr>
        <p:spPr>
          <a:xfrm>
            <a:off x="5093247" y="6118592"/>
            <a:ext cx="4060195" cy="461665"/>
          </a:xfrm>
          <a:prstGeom prst="rect">
            <a:avLst/>
          </a:prstGeom>
          <a:noFill/>
        </p:spPr>
        <p:txBody>
          <a:bodyPr wrap="square" rtlCol="0">
            <a:spAutoFit/>
          </a:bodyPr>
          <a:lstStyle/>
          <a:p>
            <a:r>
              <a:rPr lang="de-DE" sz="2400" b="1" u="sng" dirty="0" err="1" smtClean="0">
                <a:solidFill>
                  <a:srgbClr val="85C714"/>
                </a:solidFill>
              </a:rPr>
              <a:t>You</a:t>
            </a:r>
            <a:r>
              <a:rPr lang="de-DE" sz="2400" b="1" dirty="0" smtClean="0">
                <a:solidFill>
                  <a:srgbClr val="85C714"/>
                </a:solidFill>
              </a:rPr>
              <a:t> </a:t>
            </a:r>
            <a:r>
              <a:rPr lang="de-DE" sz="2400" b="1" dirty="0" err="1" smtClean="0">
                <a:solidFill>
                  <a:srgbClr val="85C714"/>
                </a:solidFill>
              </a:rPr>
              <a:t>might</a:t>
            </a:r>
            <a:r>
              <a:rPr lang="de-DE" sz="2400" b="1" dirty="0" smtClean="0">
                <a:solidFill>
                  <a:srgbClr val="85C714"/>
                </a:solidFill>
              </a:rPr>
              <a:t> </a:t>
            </a:r>
            <a:r>
              <a:rPr lang="de-DE" sz="2400" b="1" dirty="0" err="1" smtClean="0">
                <a:solidFill>
                  <a:srgbClr val="85C714"/>
                </a:solidFill>
              </a:rPr>
              <a:t>be</a:t>
            </a:r>
            <a:r>
              <a:rPr lang="de-DE" sz="2400" b="1" dirty="0" smtClean="0">
                <a:solidFill>
                  <a:srgbClr val="85C714"/>
                </a:solidFill>
              </a:rPr>
              <a:t> </a:t>
            </a:r>
            <a:r>
              <a:rPr lang="de-DE" sz="2400" b="1" dirty="0" err="1" smtClean="0">
                <a:solidFill>
                  <a:srgbClr val="85C714"/>
                </a:solidFill>
              </a:rPr>
              <a:t>sitting</a:t>
            </a:r>
            <a:r>
              <a:rPr lang="de-DE" sz="2400" b="1" dirty="0" smtClean="0">
                <a:solidFill>
                  <a:srgbClr val="85C714"/>
                </a:solidFill>
              </a:rPr>
              <a:t> </a:t>
            </a:r>
            <a:r>
              <a:rPr lang="de-DE" sz="2400" b="1" dirty="0" err="1" smtClean="0">
                <a:solidFill>
                  <a:srgbClr val="85C714"/>
                </a:solidFill>
              </a:rPr>
              <a:t>here</a:t>
            </a:r>
            <a:r>
              <a:rPr lang="de-DE" sz="2400" b="1" dirty="0" smtClean="0">
                <a:solidFill>
                  <a:srgbClr val="85C714"/>
                </a:solidFill>
              </a:rPr>
              <a:t>!</a:t>
            </a:r>
          </a:p>
        </p:txBody>
      </p:sp>
      <p:cxnSp>
        <p:nvCxnSpPr>
          <p:cNvPr id="8" name="Gerade Verbindung mit Pfeil 7"/>
          <p:cNvCxnSpPr>
            <a:stCxn id="7" idx="0"/>
          </p:cNvCxnSpPr>
          <p:nvPr/>
        </p:nvCxnSpPr>
        <p:spPr>
          <a:xfrm flipV="1">
            <a:off x="7123345" y="5070389"/>
            <a:ext cx="1186269" cy="1048203"/>
          </a:xfrm>
          <a:prstGeom prst="straightConnector1">
            <a:avLst/>
          </a:prstGeom>
          <a:ln w="762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5755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0" y="188640"/>
            <a:ext cx="12192000" cy="1144800"/>
          </a:xfrm>
        </p:spPr>
        <p:txBody>
          <a:bodyPr>
            <a:normAutofit fontScale="90000"/>
          </a:bodyPr>
          <a:lstStyle/>
          <a:p>
            <a:r>
              <a:rPr lang="de-DE" sz="3600" b="0" cap="none" dirty="0" smtClean="0">
                <a:solidFill>
                  <a:srgbClr val="0CC6DE"/>
                </a:solidFill>
              </a:rPr>
              <a:t>Central </a:t>
            </a:r>
            <a:r>
              <a:rPr lang="de-DE" sz="3600" b="0" cap="none" dirty="0" err="1" smtClean="0">
                <a:solidFill>
                  <a:srgbClr val="0CC6DE"/>
                </a:solidFill>
              </a:rPr>
              <a:t>elements</a:t>
            </a:r>
            <a:r>
              <a:rPr lang="de-DE" sz="3600" b="0" cap="none" dirty="0" smtClean="0">
                <a:solidFill>
                  <a:srgbClr val="0CC6DE"/>
                </a:solidFill>
              </a:rPr>
              <a:t>: </a:t>
            </a:r>
            <a:r>
              <a:rPr lang="de-DE" sz="3600" b="0" cap="none" dirty="0" err="1" smtClean="0">
                <a:solidFill>
                  <a:srgbClr val="0CC6DE"/>
                </a:solidFill>
              </a:rPr>
              <a:t>data</a:t>
            </a:r>
            <a:r>
              <a:rPr lang="de-DE" sz="3600" b="0" cap="none" dirty="0" smtClean="0">
                <a:solidFill>
                  <a:srgbClr val="0CC6DE"/>
                </a:solidFill>
              </a:rPr>
              <a:t> </a:t>
            </a:r>
            <a:r>
              <a:rPr lang="de-DE" sz="3600" b="0" cap="none" dirty="0" err="1" smtClean="0">
                <a:solidFill>
                  <a:srgbClr val="0CC6DE"/>
                </a:solidFill>
              </a:rPr>
              <a:t>analysis</a:t>
            </a:r>
            <a:r>
              <a:rPr lang="de-DE" sz="3600" b="0" cap="none" dirty="0" smtClean="0">
                <a:solidFill>
                  <a:srgbClr val="0CC6DE"/>
                </a:solidFill>
              </a:rPr>
              <a:t> + international </a:t>
            </a:r>
            <a:r>
              <a:rPr lang="de-DE" sz="3600" b="0" cap="none" dirty="0" err="1" smtClean="0">
                <a:solidFill>
                  <a:srgbClr val="0CC6DE"/>
                </a:solidFill>
              </a:rPr>
              <a:t>collaboration</a:t>
            </a:r>
            <a:r>
              <a:rPr lang="de-DE" sz="3600" b="0" cap="none" dirty="0" smtClean="0">
                <a:solidFill>
                  <a:srgbClr val="0CC6DE"/>
                </a:solidFill>
              </a:rPr>
              <a:t> + </a:t>
            </a:r>
            <a:r>
              <a:rPr lang="de-DE" sz="3600" b="0" cap="none" dirty="0" err="1" smtClean="0">
                <a:solidFill>
                  <a:srgbClr val="0CC6DE"/>
                </a:solidFill>
              </a:rPr>
              <a:t>connection</a:t>
            </a:r>
            <a:r>
              <a:rPr lang="de-DE" sz="3600" b="0" cap="none" dirty="0" smtClean="0">
                <a:solidFill>
                  <a:srgbClr val="0CC6DE"/>
                </a:solidFill>
              </a:rPr>
              <a:t> </a:t>
            </a:r>
            <a:r>
              <a:rPr lang="de-DE" sz="3600" b="0" cap="none" dirty="0" err="1" smtClean="0">
                <a:solidFill>
                  <a:srgbClr val="0CC6DE"/>
                </a:solidFill>
              </a:rPr>
              <a:t>to</a:t>
            </a:r>
            <a:r>
              <a:rPr lang="de-DE" sz="3600" b="0" cap="none" dirty="0" smtClean="0">
                <a:solidFill>
                  <a:srgbClr val="0CC6DE"/>
                </a:solidFill>
              </a:rPr>
              <a:t> CERN</a:t>
            </a:r>
            <a:endParaRPr lang="de-DE" dirty="0"/>
          </a:p>
        </p:txBody>
      </p:sp>
      <p:pic>
        <p:nvPicPr>
          <p:cNvPr id="4" name="Picture 2" descr="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313" y="1340768"/>
            <a:ext cx="3779838" cy="251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313" y="4118893"/>
            <a:ext cx="3779838" cy="250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5363" y="4118893"/>
            <a:ext cx="4545013" cy="255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62351" y="1340768"/>
            <a:ext cx="4518025"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2065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88032" y="1449603"/>
            <a:ext cx="5447928" cy="4355662"/>
          </a:xfrm>
        </p:spPr>
        <p:txBody>
          <a:bodyPr>
            <a:normAutofit fontScale="92500"/>
          </a:bodyPr>
          <a:lstStyle/>
          <a:p>
            <a:r>
              <a:rPr lang="de-DE" dirty="0"/>
              <a:t>Schedule at </a:t>
            </a:r>
            <a:r>
              <a:rPr lang="de-DE" sz="1900" dirty="0">
                <a:hlinkClick r:id="rId2"/>
              </a:rPr>
              <a:t>https://</a:t>
            </a:r>
            <a:r>
              <a:rPr lang="de-DE" sz="1900" dirty="0" smtClean="0">
                <a:hlinkClick r:id="rId2"/>
              </a:rPr>
              <a:t>physicsmasterclasses.org/index.php?cat=schedule&amp;page=schedule_2025</a:t>
            </a:r>
            <a:endParaRPr lang="de-DE" sz="1900" dirty="0" smtClean="0"/>
          </a:p>
          <a:p>
            <a:r>
              <a:rPr lang="de-DE" dirty="0" smtClean="0"/>
              <a:t>International </a:t>
            </a:r>
            <a:r>
              <a:rPr lang="de-DE" dirty="0" smtClean="0"/>
              <a:t>Masterclasses </a:t>
            </a:r>
            <a:r>
              <a:rPr lang="de-DE" dirty="0" err="1" smtClean="0"/>
              <a:t>period</a:t>
            </a:r>
            <a:r>
              <a:rPr lang="de-DE" dirty="0" smtClean="0"/>
              <a:t>: 24.2. – 11.4.2025 (7 </a:t>
            </a:r>
            <a:r>
              <a:rPr lang="de-DE" dirty="0" err="1" smtClean="0"/>
              <a:t>weeks</a:t>
            </a:r>
            <a:r>
              <a:rPr lang="de-DE" dirty="0" smtClean="0"/>
              <a:t>)</a:t>
            </a:r>
          </a:p>
          <a:p>
            <a:r>
              <a:rPr lang="de-DE" dirty="0" smtClean="0"/>
              <a:t>6 different </a:t>
            </a:r>
            <a:r>
              <a:rPr lang="de-DE" dirty="0" err="1" smtClean="0"/>
              <a:t>measurements</a:t>
            </a:r>
            <a:endParaRPr lang="de-DE" dirty="0" smtClean="0"/>
          </a:p>
          <a:p>
            <a:pPr lvl="1"/>
            <a:r>
              <a:rPr lang="de-DE" dirty="0" smtClean="0"/>
              <a:t>(2x ATLAS, CMS, 2x ALICE, </a:t>
            </a:r>
            <a:r>
              <a:rPr lang="de-DE" dirty="0" err="1" smtClean="0"/>
              <a:t>LHCb</a:t>
            </a:r>
            <a:r>
              <a:rPr lang="de-DE" dirty="0" smtClean="0"/>
              <a:t>)</a:t>
            </a:r>
          </a:p>
          <a:p>
            <a:r>
              <a:rPr lang="de-DE" dirty="0" err="1" smtClean="0"/>
              <a:t>Each</a:t>
            </a:r>
            <a:r>
              <a:rPr lang="de-DE" dirty="0" smtClean="0"/>
              <a:t> </a:t>
            </a:r>
            <a:r>
              <a:rPr lang="de-DE" dirty="0" err="1" smtClean="0"/>
              <a:t>institute</a:t>
            </a:r>
            <a:r>
              <a:rPr lang="de-DE" dirty="0" smtClean="0"/>
              <a:t> </a:t>
            </a:r>
            <a:r>
              <a:rPr lang="de-DE" dirty="0" err="1" smtClean="0"/>
              <a:t>picks</a:t>
            </a:r>
            <a:r>
              <a:rPr lang="de-DE" dirty="0" smtClean="0"/>
              <a:t> </a:t>
            </a:r>
            <a:r>
              <a:rPr lang="de-DE" dirty="0" err="1" smtClean="0"/>
              <a:t>their</a:t>
            </a:r>
            <a:r>
              <a:rPr lang="de-DE" dirty="0" smtClean="0"/>
              <a:t> </a:t>
            </a:r>
            <a:r>
              <a:rPr lang="de-DE" dirty="0" err="1" smtClean="0"/>
              <a:t>favourite</a:t>
            </a:r>
            <a:r>
              <a:rPr lang="de-DE" dirty="0" smtClean="0"/>
              <a:t> date</a:t>
            </a:r>
          </a:p>
          <a:p>
            <a:r>
              <a:rPr lang="de-DE" dirty="0" smtClean="0"/>
              <a:t>2 </a:t>
            </a:r>
            <a:r>
              <a:rPr lang="de-DE" dirty="0" err="1" smtClean="0"/>
              <a:t>moderators</a:t>
            </a:r>
            <a:r>
              <a:rPr lang="de-DE" dirty="0" smtClean="0"/>
              <a:t> </a:t>
            </a:r>
            <a:r>
              <a:rPr lang="de-DE" dirty="0" err="1" smtClean="0"/>
              <a:t>chair</a:t>
            </a:r>
            <a:r>
              <a:rPr lang="de-DE" dirty="0" smtClean="0"/>
              <a:t> </a:t>
            </a:r>
            <a:r>
              <a:rPr lang="de-DE" dirty="0" err="1" smtClean="0"/>
              <a:t>each</a:t>
            </a:r>
            <a:r>
              <a:rPr lang="de-DE" dirty="0" smtClean="0"/>
              <a:t> </a:t>
            </a:r>
            <a:r>
              <a:rPr lang="de-DE" dirty="0" err="1"/>
              <a:t>session</a:t>
            </a:r>
            <a:r>
              <a:rPr lang="de-DE" dirty="0"/>
              <a:t> (</a:t>
            </a:r>
            <a:r>
              <a:rPr lang="de-DE" dirty="0" err="1"/>
              <a:t>LHCb</a:t>
            </a:r>
            <a:r>
              <a:rPr lang="de-DE" dirty="0"/>
              <a:t>: 3) </a:t>
            </a:r>
            <a:endParaRPr lang="de-DE" dirty="0" smtClean="0"/>
          </a:p>
          <a:p>
            <a:r>
              <a:rPr lang="de-DE" dirty="0" err="1" smtClean="0"/>
              <a:t>Assignment</a:t>
            </a:r>
            <a:r>
              <a:rPr lang="de-DE" dirty="0" smtClean="0"/>
              <a:t> </a:t>
            </a:r>
            <a:r>
              <a:rPr lang="de-DE" dirty="0" err="1" smtClean="0"/>
              <a:t>according</a:t>
            </a:r>
            <a:r>
              <a:rPr lang="de-DE" dirty="0" smtClean="0"/>
              <a:t> </a:t>
            </a:r>
            <a:r>
              <a:rPr lang="de-DE" dirty="0" err="1" smtClean="0"/>
              <a:t>to</a:t>
            </a:r>
            <a:r>
              <a:rPr lang="de-DE" dirty="0" smtClean="0"/>
              <a:t> </a:t>
            </a:r>
            <a:r>
              <a:rPr lang="de-DE" dirty="0" err="1" smtClean="0"/>
              <a:t>your</a:t>
            </a:r>
            <a:r>
              <a:rPr lang="de-DE" dirty="0" smtClean="0"/>
              <a:t> </a:t>
            </a:r>
            <a:r>
              <a:rPr lang="de-DE" dirty="0" err="1" smtClean="0"/>
              <a:t>availability</a:t>
            </a:r>
            <a:endParaRPr lang="de-DE" dirty="0" smtClean="0"/>
          </a:p>
          <a:p>
            <a:endParaRPr lang="de-DE" dirty="0" smtClean="0"/>
          </a:p>
          <a:p>
            <a:pPr marL="0" indent="0">
              <a:buNone/>
            </a:pPr>
            <a:endParaRPr lang="de-DE" dirty="0"/>
          </a:p>
        </p:txBody>
      </p:sp>
      <p:sp>
        <p:nvSpPr>
          <p:cNvPr id="3" name="Titel 2"/>
          <p:cNvSpPr>
            <a:spLocks noGrp="1"/>
          </p:cNvSpPr>
          <p:nvPr>
            <p:ph type="title"/>
          </p:nvPr>
        </p:nvSpPr>
        <p:spPr>
          <a:xfrm>
            <a:off x="312712" y="304802"/>
            <a:ext cx="12192000" cy="1144800"/>
          </a:xfrm>
        </p:spPr>
        <p:txBody>
          <a:bodyPr/>
          <a:lstStyle/>
          <a:p>
            <a:r>
              <a:rPr lang="de-DE" sz="3600" b="0" cap="none" dirty="0" smtClean="0">
                <a:solidFill>
                  <a:srgbClr val="0CC6DE"/>
                </a:solidFill>
              </a:rPr>
              <a:t>Schedule	</a:t>
            </a:r>
            <a:endParaRPr lang="de-DE"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6040" y="133895"/>
            <a:ext cx="5258197" cy="5870565"/>
          </a:xfrm>
          <a:prstGeom prst="rect">
            <a:avLst/>
          </a:prstGeom>
        </p:spPr>
      </p:pic>
    </p:spTree>
    <p:extLst>
      <p:ext uri="{BB962C8B-B14F-4D97-AF65-F5344CB8AC3E}">
        <p14:creationId xmlns:p14="http://schemas.microsoft.com/office/powerpoint/2010/main" val="6474497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b="0" cap="none" dirty="0" smtClean="0">
                <a:solidFill>
                  <a:srgbClr val="0CC6DE"/>
                </a:solidFill>
                <a:hlinkClick r:id="rId2"/>
              </a:rPr>
              <a:t>Moderators team</a:t>
            </a:r>
            <a:endParaRPr lang="de-DE" dirty="0"/>
          </a:p>
        </p:txBody>
      </p:sp>
      <p:pic>
        <p:nvPicPr>
          <p:cNvPr id="4" name="Grafik 3"/>
          <p:cNvPicPr>
            <a:picLocks noChangeAspect="1"/>
          </p:cNvPicPr>
          <p:nvPr/>
        </p:nvPicPr>
        <p:blipFill rotWithShape="1">
          <a:blip r:embed="rId3">
            <a:extLst>
              <a:ext uri="{28A0092B-C50C-407E-A947-70E740481C1C}">
                <a14:useLocalDpi xmlns:a14="http://schemas.microsoft.com/office/drawing/2010/main" val="0"/>
              </a:ext>
            </a:extLst>
          </a:blip>
          <a:srcRect l="31943" r="20145"/>
          <a:stretch/>
        </p:blipFill>
        <p:spPr>
          <a:xfrm>
            <a:off x="-1" y="1340768"/>
            <a:ext cx="4600163" cy="5400600"/>
          </a:xfrm>
          <a:prstGeom prst="rect">
            <a:avLst/>
          </a:prstGeom>
          <a:ln>
            <a:solidFill>
              <a:srgbClr val="003478"/>
            </a:solidFill>
          </a:ln>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b="-1782"/>
          <a:stretch/>
        </p:blipFill>
        <p:spPr>
          <a:xfrm>
            <a:off x="5015880" y="32875"/>
            <a:ext cx="4464496" cy="6808357"/>
          </a:xfrm>
          <a:prstGeom prst="rect">
            <a:avLst/>
          </a:prstGeom>
          <a:ln>
            <a:solidFill>
              <a:srgbClr val="003478"/>
            </a:solidFill>
          </a:ln>
        </p:spPr>
      </p:pic>
      <p:sp>
        <p:nvSpPr>
          <p:cNvPr id="6" name="Textfeld 5"/>
          <p:cNvSpPr txBox="1"/>
          <p:nvPr/>
        </p:nvSpPr>
        <p:spPr>
          <a:xfrm>
            <a:off x="10192469" y="2492896"/>
            <a:ext cx="2016224" cy="923330"/>
          </a:xfrm>
          <a:prstGeom prst="rect">
            <a:avLst/>
          </a:prstGeom>
          <a:noFill/>
          <a:ln>
            <a:solidFill>
              <a:srgbClr val="003478"/>
            </a:solidFill>
          </a:ln>
        </p:spPr>
        <p:txBody>
          <a:bodyPr wrap="square" rtlCol="0">
            <a:spAutoFit/>
          </a:bodyPr>
          <a:lstStyle/>
          <a:p>
            <a:r>
              <a:rPr lang="de-DE" dirty="0" err="1" smtClean="0">
                <a:solidFill>
                  <a:srgbClr val="003478"/>
                </a:solidFill>
              </a:rPr>
              <a:t>If</a:t>
            </a:r>
            <a:r>
              <a:rPr lang="de-DE" dirty="0" smtClean="0">
                <a:solidFill>
                  <a:srgbClr val="003478"/>
                </a:solidFill>
              </a:rPr>
              <a:t> </a:t>
            </a:r>
            <a:r>
              <a:rPr lang="de-DE" dirty="0" err="1" smtClean="0">
                <a:solidFill>
                  <a:srgbClr val="003478"/>
                </a:solidFill>
              </a:rPr>
              <a:t>your</a:t>
            </a:r>
            <a:r>
              <a:rPr lang="de-DE" dirty="0" smtClean="0">
                <a:solidFill>
                  <a:srgbClr val="003478"/>
                </a:solidFill>
              </a:rPr>
              <a:t> </a:t>
            </a:r>
            <a:r>
              <a:rPr lang="de-DE" dirty="0" err="1" smtClean="0">
                <a:solidFill>
                  <a:srgbClr val="003478"/>
                </a:solidFill>
              </a:rPr>
              <a:t>photo</a:t>
            </a:r>
            <a:r>
              <a:rPr lang="de-DE" dirty="0" smtClean="0">
                <a:solidFill>
                  <a:srgbClr val="003478"/>
                </a:solidFill>
              </a:rPr>
              <a:t> </a:t>
            </a:r>
            <a:r>
              <a:rPr lang="de-DE" dirty="0" err="1" smtClean="0">
                <a:solidFill>
                  <a:srgbClr val="003478"/>
                </a:solidFill>
              </a:rPr>
              <a:t>is</a:t>
            </a:r>
            <a:r>
              <a:rPr lang="de-DE" dirty="0" smtClean="0">
                <a:solidFill>
                  <a:srgbClr val="003478"/>
                </a:solidFill>
              </a:rPr>
              <a:t> </a:t>
            </a:r>
            <a:r>
              <a:rPr lang="de-DE" dirty="0" err="1" smtClean="0">
                <a:solidFill>
                  <a:srgbClr val="003478"/>
                </a:solidFill>
              </a:rPr>
              <a:t>missing</a:t>
            </a:r>
            <a:r>
              <a:rPr lang="de-DE" dirty="0" smtClean="0">
                <a:solidFill>
                  <a:srgbClr val="003478"/>
                </a:solidFill>
              </a:rPr>
              <a:t>, </a:t>
            </a:r>
            <a:r>
              <a:rPr lang="de-DE" dirty="0" err="1" smtClean="0">
                <a:solidFill>
                  <a:srgbClr val="003478"/>
                </a:solidFill>
              </a:rPr>
              <a:t>please</a:t>
            </a:r>
            <a:r>
              <a:rPr lang="de-DE" dirty="0" smtClean="0">
                <a:solidFill>
                  <a:srgbClr val="003478"/>
                </a:solidFill>
              </a:rPr>
              <a:t> send </a:t>
            </a:r>
            <a:r>
              <a:rPr lang="de-DE" dirty="0" err="1" smtClean="0">
                <a:solidFill>
                  <a:srgbClr val="003478"/>
                </a:solidFill>
              </a:rPr>
              <a:t>it</a:t>
            </a:r>
            <a:r>
              <a:rPr lang="de-DE" dirty="0" smtClean="0">
                <a:solidFill>
                  <a:srgbClr val="003478"/>
                </a:solidFill>
              </a:rPr>
              <a:t> </a:t>
            </a:r>
            <a:r>
              <a:rPr lang="de-DE" dirty="0" err="1" smtClean="0">
                <a:solidFill>
                  <a:srgbClr val="003478"/>
                </a:solidFill>
              </a:rPr>
              <a:t>to</a:t>
            </a:r>
            <a:r>
              <a:rPr lang="de-DE" dirty="0" smtClean="0">
                <a:solidFill>
                  <a:srgbClr val="003478"/>
                </a:solidFill>
              </a:rPr>
              <a:t> Uta</a:t>
            </a:r>
            <a:endParaRPr lang="de-DE" dirty="0">
              <a:solidFill>
                <a:srgbClr val="003478"/>
              </a:solidFill>
            </a:endParaRPr>
          </a:p>
        </p:txBody>
      </p:sp>
    </p:spTree>
    <p:extLst>
      <p:ext uri="{BB962C8B-B14F-4D97-AF65-F5344CB8AC3E}">
        <p14:creationId xmlns:p14="http://schemas.microsoft.com/office/powerpoint/2010/main" val="1443105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88032" y="1449603"/>
            <a:ext cx="12432704" cy="3707590"/>
          </a:xfrm>
        </p:spPr>
        <p:txBody>
          <a:bodyPr/>
          <a:lstStyle/>
          <a:p>
            <a:r>
              <a:rPr lang="de-DE" dirty="0" smtClean="0"/>
              <a:t>&gt;60 </a:t>
            </a:r>
            <a:r>
              <a:rPr lang="de-DE" dirty="0"/>
              <a:t>countries, &gt;220 </a:t>
            </a:r>
            <a:r>
              <a:rPr lang="de-DE" dirty="0" err="1" smtClean="0"/>
              <a:t>institutes</a:t>
            </a:r>
            <a:endParaRPr lang="de-DE" dirty="0" smtClean="0"/>
          </a:p>
          <a:p>
            <a:r>
              <a:rPr lang="de-DE" dirty="0" err="1"/>
              <a:t>key</a:t>
            </a:r>
            <a:r>
              <a:rPr lang="de-DE" dirty="0"/>
              <a:t> </a:t>
            </a:r>
            <a:r>
              <a:rPr lang="de-DE" dirty="0" err="1"/>
              <a:t>activity</a:t>
            </a:r>
            <a:r>
              <a:rPr lang="de-DE" dirty="0"/>
              <a:t> of IPPOG (International Particle </a:t>
            </a:r>
            <a:r>
              <a:rPr lang="de-DE" dirty="0" err="1"/>
              <a:t>Physics</a:t>
            </a:r>
            <a:r>
              <a:rPr lang="de-DE" dirty="0"/>
              <a:t> Outreach Group)</a:t>
            </a:r>
          </a:p>
          <a:p>
            <a:r>
              <a:rPr lang="de-DE" dirty="0"/>
              <a:t>Masterclasses: LHC, Belle II, Neutrinos </a:t>
            </a:r>
            <a:r>
              <a:rPr lang="de-DE" dirty="0" err="1"/>
              <a:t>experiments</a:t>
            </a:r>
            <a:r>
              <a:rPr lang="de-DE" dirty="0"/>
              <a:t>, </a:t>
            </a:r>
            <a:r>
              <a:rPr lang="de-DE" dirty="0" err="1"/>
              <a:t>Auger</a:t>
            </a:r>
            <a:r>
              <a:rPr lang="de-DE" dirty="0"/>
              <a:t>, Particle </a:t>
            </a:r>
            <a:r>
              <a:rPr lang="de-DE" dirty="0" err="1"/>
              <a:t>Therapy</a:t>
            </a:r>
            <a:r>
              <a:rPr lang="de-DE" dirty="0"/>
              <a:t>, ...</a:t>
            </a:r>
          </a:p>
          <a:p>
            <a:r>
              <a:rPr lang="de-DE" dirty="0"/>
              <a:t>Moderation </a:t>
            </a:r>
            <a:r>
              <a:rPr lang="de-DE" dirty="0" err="1"/>
              <a:t>centers</a:t>
            </a:r>
            <a:r>
              <a:rPr lang="de-DE" dirty="0"/>
              <a:t>: CERN, </a:t>
            </a:r>
            <a:r>
              <a:rPr lang="de-DE" dirty="0" err="1"/>
              <a:t>Fermilab</a:t>
            </a:r>
            <a:r>
              <a:rPr lang="de-DE" dirty="0"/>
              <a:t>, KEK, GSI, </a:t>
            </a:r>
            <a:r>
              <a:rPr lang="de-DE" dirty="0" err="1"/>
              <a:t>Malargue</a:t>
            </a:r>
            <a:endParaRPr lang="de-DE" dirty="0"/>
          </a:p>
          <a:p>
            <a:r>
              <a:rPr lang="de-DE" dirty="0" smtClean="0"/>
              <a:t>More </a:t>
            </a:r>
            <a:r>
              <a:rPr lang="de-DE" dirty="0"/>
              <a:t>at </a:t>
            </a:r>
            <a:r>
              <a:rPr lang="de-DE" dirty="0">
                <a:hlinkClick r:id="rId2"/>
              </a:rPr>
              <a:t>https://ippog.org/imc-international-masterclasses</a:t>
            </a:r>
            <a:r>
              <a:rPr lang="de-DE" dirty="0"/>
              <a:t> </a:t>
            </a:r>
          </a:p>
          <a:p>
            <a:endParaRPr lang="de-DE" dirty="0"/>
          </a:p>
          <a:p>
            <a:endParaRPr lang="de-DE" dirty="0"/>
          </a:p>
        </p:txBody>
      </p:sp>
      <p:sp>
        <p:nvSpPr>
          <p:cNvPr id="3" name="Titel 2"/>
          <p:cNvSpPr>
            <a:spLocks noGrp="1"/>
          </p:cNvSpPr>
          <p:nvPr>
            <p:ph type="title"/>
          </p:nvPr>
        </p:nvSpPr>
        <p:spPr>
          <a:xfrm>
            <a:off x="168696" y="304802"/>
            <a:ext cx="12192000" cy="1144800"/>
          </a:xfrm>
        </p:spPr>
        <p:txBody>
          <a:bodyPr/>
          <a:lstStyle/>
          <a:p>
            <a:r>
              <a:rPr lang="de-DE" sz="3600" b="0" cap="none" dirty="0">
                <a:solidFill>
                  <a:srgbClr val="0CC6DE"/>
                </a:solidFill>
              </a:rPr>
              <a:t>International Masterclasses</a:t>
            </a:r>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828" y="3717032"/>
            <a:ext cx="5962579" cy="3140968"/>
          </a:xfrm>
          <a:prstGeom prst="rect">
            <a:avLst/>
          </a:prstGeom>
        </p:spPr>
      </p:pic>
      <p:sp>
        <p:nvSpPr>
          <p:cNvPr id="4" name="Rechteck 3"/>
          <p:cNvSpPr/>
          <p:nvPr/>
        </p:nvSpPr>
        <p:spPr>
          <a:xfrm>
            <a:off x="2207568" y="5589240"/>
            <a:ext cx="144016" cy="14401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172633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695400" y="1449602"/>
            <a:ext cx="12192000" cy="4420543"/>
          </a:xfrm>
        </p:spPr>
        <p:txBody>
          <a:bodyPr>
            <a:normAutofit/>
          </a:bodyPr>
          <a:lstStyle/>
          <a:p>
            <a:pPr>
              <a:lnSpc>
                <a:spcPct val="110000"/>
              </a:lnSpc>
            </a:pPr>
            <a:r>
              <a:rPr lang="en-US" altLang="de-DE" sz="2200" dirty="0"/>
              <a:t>Idea from UK, 1996 (R. Barlow et al.)</a:t>
            </a:r>
          </a:p>
          <a:p>
            <a:pPr>
              <a:lnSpc>
                <a:spcPct val="110000"/>
              </a:lnSpc>
            </a:pPr>
            <a:r>
              <a:rPr lang="en-US" altLang="de-DE" sz="2200" dirty="0"/>
              <a:t>1997: 1. Masterclass with 7 institutes (LEP data)</a:t>
            </a:r>
          </a:p>
          <a:p>
            <a:pPr>
              <a:lnSpc>
                <a:spcPct val="110000"/>
              </a:lnSpc>
            </a:pPr>
            <a:r>
              <a:rPr lang="en-US" altLang="de-DE" sz="2200" dirty="0" smtClean="0"/>
              <a:t>1998: </a:t>
            </a:r>
            <a:r>
              <a:rPr lang="en-US" altLang="de-DE" sz="2200" dirty="0"/>
              <a:t>nationwide </a:t>
            </a:r>
            <a:r>
              <a:rPr lang="en-US" altLang="de-DE" sz="2200" dirty="0" smtClean="0"/>
              <a:t>uptake in UK</a:t>
            </a:r>
            <a:endParaRPr lang="en-US" altLang="de-DE" sz="2200" dirty="0"/>
          </a:p>
          <a:p>
            <a:pPr>
              <a:lnSpc>
                <a:spcPct val="110000"/>
              </a:lnSpc>
            </a:pPr>
            <a:r>
              <a:rPr lang="en-US" altLang="de-DE" sz="2200" dirty="0"/>
              <a:t>2005: Adopted by (E)IPPOG for all Europe </a:t>
            </a:r>
          </a:p>
          <a:p>
            <a:pPr>
              <a:lnSpc>
                <a:spcPct val="110000"/>
              </a:lnSpc>
            </a:pPr>
            <a:r>
              <a:rPr lang="en-US" altLang="de-DE" sz="2200" dirty="0"/>
              <a:t>2006: U.S. joined program (</a:t>
            </a:r>
            <a:r>
              <a:rPr lang="en-US" altLang="de-DE" sz="2200" dirty="0" err="1"/>
              <a:t>QuarkNet</a:t>
            </a:r>
            <a:r>
              <a:rPr lang="en-US" altLang="de-DE" sz="2200" dirty="0"/>
              <a:t>)</a:t>
            </a:r>
          </a:p>
          <a:p>
            <a:pPr>
              <a:lnSpc>
                <a:spcPct val="110000"/>
              </a:lnSpc>
            </a:pPr>
            <a:r>
              <a:rPr lang="en-US" altLang="de-DE" sz="2200" dirty="0"/>
              <a:t>2011: LHC-based Masterclasses</a:t>
            </a:r>
          </a:p>
          <a:p>
            <a:pPr>
              <a:lnSpc>
                <a:spcPct val="110000"/>
              </a:lnSpc>
            </a:pPr>
            <a:r>
              <a:rPr lang="en-US" altLang="de-DE" sz="2200" dirty="0"/>
              <a:t>2014: all 4 LHC experiments involved</a:t>
            </a:r>
          </a:p>
          <a:p>
            <a:pPr>
              <a:lnSpc>
                <a:spcPct val="110000"/>
              </a:lnSpc>
            </a:pPr>
            <a:r>
              <a:rPr lang="en-US" altLang="de-DE" sz="2200" dirty="0"/>
              <a:t>2019: </a:t>
            </a:r>
            <a:r>
              <a:rPr lang="en-US" altLang="de-DE" sz="2200" dirty="0" err="1"/>
              <a:t>MINERvA</a:t>
            </a:r>
            <a:r>
              <a:rPr lang="en-US" altLang="de-DE" sz="2200" dirty="0"/>
              <a:t> </a:t>
            </a:r>
            <a:r>
              <a:rPr lang="de-DE" altLang="de-DE" sz="2200" dirty="0"/>
              <a:t>Neutrino Masterclass</a:t>
            </a:r>
          </a:p>
          <a:p>
            <a:pPr>
              <a:lnSpc>
                <a:spcPct val="110000"/>
              </a:lnSpc>
            </a:pPr>
            <a:r>
              <a:rPr lang="de-DE" altLang="de-DE" sz="2200" dirty="0"/>
              <a:t>2020: Belle II </a:t>
            </a:r>
            <a:r>
              <a:rPr lang="de-DE" altLang="de-DE" sz="2200" dirty="0" smtClean="0"/>
              <a:t>Masterclass </a:t>
            </a:r>
            <a:r>
              <a:rPr lang="de-DE" altLang="de-DE" sz="2200" dirty="0"/>
              <a:t>and Particle </a:t>
            </a:r>
            <a:r>
              <a:rPr lang="de-DE" altLang="de-DE" sz="2200" dirty="0" err="1"/>
              <a:t>Therapy</a:t>
            </a:r>
            <a:r>
              <a:rPr lang="de-DE" altLang="de-DE" sz="2200" dirty="0"/>
              <a:t> Masterclass </a:t>
            </a:r>
          </a:p>
          <a:p>
            <a:endParaRPr lang="de-DE" dirty="0"/>
          </a:p>
        </p:txBody>
      </p:sp>
      <p:sp>
        <p:nvSpPr>
          <p:cNvPr id="3" name="Titel 2"/>
          <p:cNvSpPr>
            <a:spLocks noGrp="1"/>
          </p:cNvSpPr>
          <p:nvPr>
            <p:ph type="title"/>
          </p:nvPr>
        </p:nvSpPr>
        <p:spPr>
          <a:xfrm>
            <a:off x="551384" y="304802"/>
            <a:ext cx="12192000" cy="1144800"/>
          </a:xfrm>
        </p:spPr>
        <p:txBody>
          <a:bodyPr/>
          <a:lstStyle/>
          <a:p>
            <a:r>
              <a:rPr lang="de-DE" sz="3600" b="0" cap="none" dirty="0" smtClean="0">
                <a:solidFill>
                  <a:srgbClr val="0CC6DE"/>
                </a:solidFill>
              </a:rPr>
              <a:t>Brief </a:t>
            </a:r>
            <a:r>
              <a:rPr lang="de-DE" sz="3600" b="0" cap="none" dirty="0" err="1" smtClean="0">
                <a:solidFill>
                  <a:srgbClr val="0CC6DE"/>
                </a:solidFill>
              </a:rPr>
              <a:t>history</a:t>
            </a:r>
            <a:r>
              <a:rPr lang="de-DE" sz="3600" b="0" cap="none" dirty="0" smtClean="0">
                <a:solidFill>
                  <a:srgbClr val="0CC6DE"/>
                </a:solidFill>
              </a:rPr>
              <a:t> of IMC</a:t>
            </a:r>
            <a:endParaRPr lang="de-DE"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2384" y="621529"/>
            <a:ext cx="1738128" cy="1816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PdN_Abb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60442" y="2536653"/>
            <a:ext cx="1730070" cy="178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9550051" y="4447575"/>
            <a:ext cx="2330848" cy="142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feld 1"/>
          <p:cNvSpPr txBox="1">
            <a:spLocks noChangeArrowheads="1"/>
          </p:cNvSpPr>
          <p:nvPr/>
        </p:nvSpPr>
        <p:spPr bwMode="auto">
          <a:xfrm>
            <a:off x="1847528" y="5589241"/>
            <a:ext cx="5688632"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003478"/>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003478"/>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85C714"/>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rgbClr val="85C714"/>
                </a:solidFill>
                <a:latin typeface="Arial" panose="020B0604020202020204" pitchFamily="34" charset="0"/>
                <a:cs typeface="Arial" panose="020B0604020202020204" pitchFamily="34" charset="0"/>
              </a:defRPr>
            </a:lvl9pPr>
          </a:lstStyle>
          <a:p>
            <a:pPr>
              <a:lnSpc>
                <a:spcPct val="150000"/>
              </a:lnSpc>
              <a:spcBef>
                <a:spcPct val="0"/>
              </a:spcBef>
              <a:buNone/>
            </a:pPr>
            <a:r>
              <a:rPr lang="de-DE" altLang="de-DE" sz="1800" dirty="0" smtClean="0"/>
              <a:t>CERN </a:t>
            </a:r>
            <a:r>
              <a:rPr lang="de-DE" altLang="de-DE" sz="1800" dirty="0" err="1" smtClean="0"/>
              <a:t>courier</a:t>
            </a:r>
            <a:r>
              <a:rPr lang="de-DE" altLang="de-DE" sz="1800" dirty="0" smtClean="0"/>
              <a:t> 2005: </a:t>
            </a:r>
            <a:r>
              <a:rPr lang="de-DE" altLang="de-DE" sz="1800" dirty="0" smtClean="0">
                <a:hlinkClick r:id="rId5"/>
              </a:rPr>
              <a:t>MC </a:t>
            </a:r>
            <a:r>
              <a:rPr lang="de-DE" altLang="de-DE" sz="1800" dirty="0" err="1" smtClean="0">
                <a:hlinkClick r:id="rId5"/>
              </a:rPr>
              <a:t>spreads</a:t>
            </a:r>
            <a:r>
              <a:rPr lang="de-DE" altLang="de-DE" sz="1800" dirty="0" smtClean="0">
                <a:hlinkClick r:id="rId5"/>
              </a:rPr>
              <a:t> the </a:t>
            </a:r>
            <a:r>
              <a:rPr lang="de-DE" altLang="de-DE" sz="1800" dirty="0" err="1" smtClean="0">
                <a:hlinkClick r:id="rId5"/>
              </a:rPr>
              <a:t>word</a:t>
            </a:r>
            <a:r>
              <a:rPr lang="de-DE" altLang="de-DE" sz="1800" dirty="0" smtClean="0">
                <a:hlinkClick r:id="rId5"/>
              </a:rPr>
              <a:t> for </a:t>
            </a:r>
            <a:r>
              <a:rPr lang="de-DE" altLang="de-DE" sz="1800" dirty="0" err="1" smtClean="0">
                <a:hlinkClick r:id="rId5"/>
              </a:rPr>
              <a:t>physics</a:t>
            </a:r>
            <a:endParaRPr lang="de-DE" altLang="de-DE" sz="1800" dirty="0"/>
          </a:p>
          <a:p>
            <a:pPr>
              <a:lnSpc>
                <a:spcPct val="90000"/>
              </a:lnSpc>
              <a:spcBef>
                <a:spcPct val="0"/>
              </a:spcBef>
              <a:buNone/>
            </a:pPr>
            <a:r>
              <a:rPr lang="de-DE" altLang="de-DE" sz="1800" dirty="0" smtClean="0"/>
              <a:t>CERN </a:t>
            </a:r>
            <a:r>
              <a:rPr lang="de-DE" altLang="de-DE" sz="1800" dirty="0" err="1" smtClean="0"/>
              <a:t>courier</a:t>
            </a:r>
            <a:r>
              <a:rPr lang="de-DE" altLang="de-DE" sz="1800" dirty="0" smtClean="0"/>
              <a:t> 2014: </a:t>
            </a:r>
            <a:r>
              <a:rPr lang="de-DE" altLang="de-DE" sz="1800" dirty="0" smtClean="0">
                <a:hlinkClick r:id="rId6"/>
              </a:rPr>
              <a:t>MC </a:t>
            </a:r>
            <a:r>
              <a:rPr lang="de-DE" altLang="de-DE" sz="1800" dirty="0">
                <a:hlinkClick r:id="rId6"/>
              </a:rPr>
              <a:t>in the </a:t>
            </a:r>
            <a:r>
              <a:rPr lang="de-DE" altLang="de-DE" sz="1800" dirty="0" smtClean="0">
                <a:hlinkClick r:id="rId6"/>
              </a:rPr>
              <a:t>LHC </a:t>
            </a:r>
            <a:r>
              <a:rPr lang="de-DE" altLang="de-DE" sz="1800" dirty="0" err="1" smtClean="0">
                <a:hlinkClick r:id="rId6"/>
              </a:rPr>
              <a:t>era</a:t>
            </a:r>
            <a:endParaRPr lang="de-DE" altLang="de-DE" sz="1800" dirty="0"/>
          </a:p>
          <a:p>
            <a:pPr>
              <a:spcBef>
                <a:spcPct val="0"/>
              </a:spcBef>
              <a:buFontTx/>
              <a:buNone/>
            </a:pPr>
            <a:endParaRPr lang="de-DE" altLang="de-DE" sz="1800" dirty="0">
              <a:solidFill>
                <a:schemeClr val="tx1"/>
              </a:solidFill>
            </a:endParaRPr>
          </a:p>
        </p:txBody>
      </p:sp>
    </p:spTree>
    <p:extLst>
      <p:ext uri="{BB962C8B-B14F-4D97-AF65-F5344CB8AC3E}">
        <p14:creationId xmlns:p14="http://schemas.microsoft.com/office/powerpoint/2010/main" val="62472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515</Words>
  <Application>Microsoft Office PowerPoint</Application>
  <PresentationFormat>Breitbild</PresentationFormat>
  <Paragraphs>69</Paragraphs>
  <Slides>11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11</vt:i4>
      </vt:variant>
    </vt:vector>
  </HeadingPairs>
  <TitlesOfParts>
    <vt:vector size="15" baseType="lpstr">
      <vt:lpstr>Arial</vt:lpstr>
      <vt:lpstr>Arial Black</vt:lpstr>
      <vt:lpstr>Calibri</vt:lpstr>
      <vt:lpstr>Office-Design</vt:lpstr>
      <vt:lpstr>Moderators´ orientation Uta Bilow, TU Dresden     24.02.2025</vt:lpstr>
      <vt:lpstr>Inspiring the next generation</vt:lpstr>
      <vt:lpstr>The idea behind Masterclasses </vt:lpstr>
      <vt:lpstr>Sample agenda</vt:lpstr>
      <vt:lpstr>Central elements: data analysis + international collaboration + connection to CERN</vt:lpstr>
      <vt:lpstr>Schedule </vt:lpstr>
      <vt:lpstr>Moderators team</vt:lpstr>
      <vt:lpstr>International Masterclasses</vt:lpstr>
      <vt:lpstr>Brief history of IMC</vt:lpstr>
      <vt:lpstr>IMC: a growing program</vt:lpstr>
      <vt:lpstr>PowerPoint-Präsentation</vt:lpstr>
    </vt:vector>
  </TitlesOfParts>
  <Company>Entenhausen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Uta Bilow</dc:creator>
  <cp:lastModifiedBy>Uta Bilow</cp:lastModifiedBy>
  <cp:revision>36</cp:revision>
  <dcterms:created xsi:type="dcterms:W3CDTF">2011-11-01T11:56:59Z</dcterms:created>
  <dcterms:modified xsi:type="dcterms:W3CDTF">2025-02-23T16:46:29Z</dcterms:modified>
</cp:coreProperties>
</file>