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0B82A1-B637-E95E-60C1-6C0DC90DC56D}" v="428" dt="2025-01-16T10:06:22.2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8321A-34A8-7041-8DF7-EA8AD950C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201" y="772731"/>
            <a:ext cx="6255026" cy="5054008"/>
          </a:xfrm>
        </p:spPr>
        <p:txBody>
          <a:bodyPr anchor="ctr">
            <a:normAutofit fontScale="90000"/>
          </a:bodyPr>
          <a:lstStyle/>
          <a:p>
            <a:pPr algn="r"/>
            <a:r>
              <a:rPr lang="en-US" dirty="0">
                <a:latin typeface="Times New Roman"/>
                <a:cs typeface="Times New Roman"/>
              </a:rPr>
              <a:t>Jet Substructure Tuning Efforts</a:t>
            </a:r>
            <a:br>
              <a:rPr lang="en-US" dirty="0">
                <a:latin typeface="Times New Roman"/>
              </a:rPr>
            </a:br>
            <a:br>
              <a:rPr lang="en-US" dirty="0">
                <a:latin typeface="Times New Roman"/>
              </a:rPr>
            </a:br>
            <a:r>
              <a:rPr lang="en-US" sz="3600" dirty="0">
                <a:latin typeface="Times New Roman"/>
                <a:cs typeface="Times New Roman"/>
              </a:rPr>
              <a:t>Eda Erdoğan, Bora </a:t>
            </a:r>
            <a:r>
              <a:rPr lang="en-US" sz="3600" dirty="0" err="1">
                <a:latin typeface="Times New Roman"/>
                <a:cs typeface="Times New Roman"/>
              </a:rPr>
              <a:t>Işıldak</a:t>
            </a:r>
            <a:r>
              <a:rPr lang="en-US" sz="3600" dirty="0">
                <a:latin typeface="Times New Roman"/>
                <a:cs typeface="Times New Roman"/>
              </a:rPr>
              <a:t>,</a:t>
            </a:r>
            <a:br>
              <a:rPr lang="en-US" sz="3600" dirty="0">
                <a:latin typeface="Times New Roman"/>
                <a:cs typeface="Times New Roman"/>
              </a:rPr>
            </a:br>
            <a:r>
              <a:rPr lang="en-US" sz="3600" dirty="0">
                <a:latin typeface="Times New Roman"/>
                <a:cs typeface="Times New Roman"/>
              </a:rPr>
              <a:t>Salim </a:t>
            </a:r>
            <a:r>
              <a:rPr lang="en-US" sz="3600" dirty="0" err="1">
                <a:latin typeface="Times New Roman"/>
                <a:cs typeface="Times New Roman"/>
              </a:rPr>
              <a:t>Çerçi</a:t>
            </a:r>
            <a:r>
              <a:rPr lang="en-US" sz="3600" dirty="0">
                <a:latin typeface="Times New Roman"/>
                <a:cs typeface="Times New Roman"/>
              </a:rPr>
              <a:t>, Deniz Sunar </a:t>
            </a:r>
            <a:r>
              <a:rPr lang="en-US" sz="3600" dirty="0" err="1">
                <a:latin typeface="Times New Roman"/>
                <a:cs typeface="Times New Roman"/>
              </a:rPr>
              <a:t>Çerçi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45A852-6252-FE72-EE93-B66E6DD76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70995" y="772731"/>
            <a:ext cx="3707248" cy="5054008"/>
          </a:xfrm>
        </p:spPr>
        <p:txBody>
          <a:bodyPr anchor="ctr">
            <a:normAutofit/>
          </a:bodyPr>
          <a:lstStyle/>
          <a:p>
            <a:pPr algn="ctr"/>
            <a:endParaRPr lang="en-US" sz="1800" i="1" dirty="0">
              <a:latin typeface="Univers Condensed"/>
              <a:cs typeface="Times New Roman"/>
            </a:endParaRPr>
          </a:p>
          <a:p>
            <a:pPr algn="ctr"/>
            <a:endParaRPr lang="en-US" sz="1800" i="1" dirty="0">
              <a:latin typeface="Univers Condensed"/>
              <a:cs typeface="Times New Roman"/>
            </a:endParaRPr>
          </a:p>
          <a:p>
            <a:pPr algn="ctr"/>
            <a:endParaRPr lang="en-US" sz="1800" i="1" dirty="0">
              <a:latin typeface="Univers Condensed"/>
              <a:cs typeface="Times New Roman"/>
            </a:endParaRPr>
          </a:p>
          <a:p>
            <a:pPr algn="ctr"/>
            <a:r>
              <a:rPr lang="en-US" sz="1800" i="1" dirty="0">
                <a:latin typeface="Times New Roman"/>
                <a:cs typeface="Times New Roman"/>
              </a:rPr>
              <a:t>16/01/2025</a:t>
            </a:r>
          </a:p>
          <a:p>
            <a:r>
              <a:rPr lang="en-US" sz="1800" i="1" dirty="0">
                <a:latin typeface="Times New Roman"/>
                <a:cs typeface="Times New Roman"/>
              </a:rPr>
              <a:t>YTU CMS MEETING</a:t>
            </a:r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C25D9A-5C00-8663-FCAA-C7A5F731D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83" y="4669766"/>
            <a:ext cx="1371600" cy="1371600"/>
          </a:xfrm>
          <a:prstGeom prst="rect">
            <a:avLst/>
          </a:prstGeom>
        </p:spPr>
      </p:pic>
      <p:pic>
        <p:nvPicPr>
          <p:cNvPr id="5" name="Picture 4" descr="A blue and white logo with a star in the center&#10;&#10;Description automatically generated">
            <a:extLst>
              <a:ext uri="{FF2B5EF4-FFF2-40B4-BE49-F238E27FC236}">
                <a16:creationId xmlns:a16="http://schemas.microsoft.com/office/drawing/2014/main" id="{2BF01548-6F4F-3879-A446-1623AF8E0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3765" y="4464350"/>
            <a:ext cx="158115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92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4DA718D0-4865-4629-8134-44F68D41D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5167ED7-6315-43AB-B1B6-C326D5FD8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4D8839-FB03-487D-ACC8-8BFEDD4FE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EF75023-9A3B-42FC-B704-61A8F7BE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444F83-219F-26B8-0CE2-842767632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49" y="1042137"/>
            <a:ext cx="9849751" cy="1349671"/>
          </a:xfrm>
        </p:spPr>
        <p:txBody>
          <a:bodyPr anchor="b">
            <a:normAutofit/>
          </a:bodyPr>
          <a:lstStyle/>
          <a:p>
            <a:r>
              <a:rPr lang="en-US" sz="4800" dirty="0">
                <a:latin typeface="Times New Roman"/>
                <a:cs typeface="Times New Roman"/>
              </a:rPr>
              <a:t>Latest Efforts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BC0FD-6306-F276-BF16-431351244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304" y="2902913"/>
            <a:ext cx="9849751" cy="30321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ATLAS (and ALICE) LJP measurements in the literacy check for validation (in ATLAS: </a:t>
            </a:r>
            <a:r>
              <a:rPr lang="en-US" sz="2000" dirty="0">
                <a:latin typeface="Times New Roman"/>
                <a:ea typeface="+mn-lt"/>
                <a:cs typeface="+mn-lt"/>
              </a:rPr>
              <a:t>top quark pair production, separately for jets from hadronic decays of the W boson and for b-quark jets</a:t>
            </a:r>
            <a:r>
              <a:rPr lang="en-US" sz="2000">
                <a:latin typeface="Times New Roman"/>
                <a:cs typeface="Times New Roman"/>
              </a:rPr>
              <a:t> is measured, A14, A2 tunes in PYTHIA8 with ATLAS, </a:t>
            </a:r>
            <a:r>
              <a:rPr lang="en-US" sz="2000">
                <a:latin typeface="Times New Roman"/>
                <a:ea typeface="+mn-lt"/>
                <a:cs typeface="+mn-lt"/>
              </a:rPr>
              <a:t>Monash+CR tune, better model the data</a:t>
            </a:r>
            <a:r>
              <a:rPr lang="en-US" sz="2000">
                <a:latin typeface="Times New Roman"/>
                <a:cs typeface="Times New Roman"/>
              </a:rPr>
              <a:t>)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Is LEP data tune necessary instead of LHC data? </a:t>
            </a:r>
          </a:p>
          <a:p>
            <a:r>
              <a:rPr lang="en-US" sz="2000">
                <a:latin typeface="Times New Roman"/>
                <a:cs typeface="Times New Roman"/>
              </a:rPr>
              <a:t>Color reconnection check was suggested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latin typeface="Times New Roman"/>
                <a:cs typeface="Times New Roman"/>
              </a:rPr>
              <a:t>What else can be done with the </a:t>
            </a:r>
            <a:r>
              <a:rPr lang="en-US" sz="2000" i="1" dirty="0">
                <a:latin typeface="Times New Roman"/>
                <a:cs typeface="Times New Roman"/>
              </a:rPr>
              <a:t>α</a:t>
            </a:r>
            <a:r>
              <a:rPr lang="en-US" sz="2000" i="1" baseline="-25000" dirty="0">
                <a:latin typeface="Times New Roman"/>
                <a:cs typeface="Times New Roman"/>
              </a:rPr>
              <a:t>s </a:t>
            </a:r>
            <a:r>
              <a:rPr lang="en-US" sz="2000" i="1" baseline="30000" dirty="0">
                <a:latin typeface="Times New Roman"/>
                <a:cs typeface="Times New Roman"/>
              </a:rPr>
              <a:t>FSR </a:t>
            </a:r>
            <a:r>
              <a:rPr lang="en-US" sz="2000" i="1" dirty="0">
                <a:latin typeface="Times New Roman"/>
                <a:cs typeface="Times New Roman"/>
              </a:rPr>
              <a:t>tune (</a:t>
            </a:r>
            <a:r>
              <a:rPr lang="en-US" sz="2000" err="1">
                <a:latin typeface="Times New Roman"/>
                <a:cs typeface="Times New Roman"/>
              </a:rPr>
              <a:t>TimeShower:alphaSvalue</a:t>
            </a:r>
            <a:r>
              <a:rPr lang="en-US" sz="2000" dirty="0">
                <a:latin typeface="Times New Roman"/>
                <a:cs typeface="Times New Roman"/>
              </a:rPr>
              <a:t>) before diving more into hadronization?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latin typeface="Times New Roman"/>
                <a:cs typeface="Times New Roman"/>
              </a:rPr>
              <a:t>Better sensitivity check is required in parameter ranges, especially hadronization parameters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dirty="0">
              <a:latin typeface="Times New Roman"/>
              <a:cs typeface="Times New Roman"/>
            </a:endParaRPr>
          </a:p>
          <a:p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0276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149FB5C3-7336-4FE0-A30C-CC0A3646D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BDAF54-41FB-2A95-F8D4-366A82E3E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anchor="b">
            <a:normAutofit/>
          </a:bodyPr>
          <a:lstStyle/>
          <a:p>
            <a:r>
              <a:rPr lang="en-US" sz="4000" b="1">
                <a:latin typeface="Times New Roman"/>
                <a:cs typeface="Times New Roman"/>
              </a:rPr>
              <a:t>Latest Results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9">
            <a:extLst>
              <a:ext uri="{FF2B5EF4-FFF2-40B4-BE49-F238E27FC236}">
                <a16:creationId xmlns:a16="http://schemas.microsoft.com/office/drawing/2014/main" id="{968B91CD-3232-A220-E9CB-0405F9FEE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715" y="2508105"/>
            <a:ext cx="5040285" cy="3632493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i="1" dirty="0">
                <a:latin typeface="Times New Roman"/>
                <a:cs typeface="Times New Roman"/>
              </a:rPr>
              <a:t>1) Pre-tune of α</a:t>
            </a:r>
            <a:r>
              <a:rPr lang="en-US" sz="2000" i="1" baseline="-25000" dirty="0">
                <a:latin typeface="Times New Roman"/>
                <a:cs typeface="Times New Roman"/>
              </a:rPr>
              <a:t>s </a:t>
            </a:r>
            <a:r>
              <a:rPr lang="en-US" sz="2000" i="1" baseline="30000" dirty="0">
                <a:latin typeface="Times New Roman"/>
                <a:cs typeface="Times New Roman"/>
              </a:rPr>
              <a:t>FSR :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baseline="30000">
                <a:latin typeface="Times New Roman"/>
                <a:cs typeface="Times New Roman"/>
              </a:rPr>
              <a:t>StringZ:aLund</a:t>
            </a:r>
            <a:r>
              <a:rPr lang="en-US" sz="2000" b="1" baseline="30000" dirty="0">
                <a:latin typeface="Times New Roman"/>
                <a:cs typeface="Times New Roman"/>
              </a:rPr>
              <a:t> = 0.371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baseline="30000">
                <a:latin typeface="Times New Roman"/>
                <a:cs typeface="Times New Roman"/>
              </a:rPr>
              <a:t>StringZ:bLund</a:t>
            </a:r>
            <a:r>
              <a:rPr lang="en-US" sz="2000" b="1" baseline="30000" dirty="0">
                <a:latin typeface="Times New Roman"/>
                <a:cs typeface="Times New Roman"/>
              </a:rPr>
              <a:t> = 0.672</a:t>
            </a:r>
            <a:endParaRPr lang="en-US" sz="2000" b="1"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baseline="30000">
                <a:latin typeface="Times New Roman"/>
                <a:cs typeface="Times New Roman"/>
              </a:rPr>
              <a:t>TimeShower_pTmin</a:t>
            </a:r>
            <a:r>
              <a:rPr lang="en-US" sz="2000" b="1" baseline="30000" dirty="0">
                <a:latin typeface="Times New Roman"/>
                <a:cs typeface="Times New Roman"/>
              </a:rPr>
              <a:t> = 0.56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i="1" dirty="0">
                <a:latin typeface="Times New Roman"/>
                <a:cs typeface="Times New Roman"/>
              </a:rPr>
              <a:t>2) α</a:t>
            </a:r>
            <a:r>
              <a:rPr lang="en-US" sz="2000" i="1" baseline="-25000" dirty="0">
                <a:latin typeface="Times New Roman"/>
                <a:cs typeface="Times New Roman"/>
              </a:rPr>
              <a:t>s </a:t>
            </a:r>
            <a:r>
              <a:rPr lang="en-US" sz="2000" i="1" baseline="30000" dirty="0">
                <a:latin typeface="Times New Roman"/>
                <a:cs typeface="Times New Roman"/>
              </a:rPr>
              <a:t>FSR  </a:t>
            </a:r>
            <a:r>
              <a:rPr lang="en-US" sz="2000" i="1" dirty="0">
                <a:latin typeface="Times New Roman"/>
                <a:cs typeface="Times New Roman"/>
              </a:rPr>
              <a:t>tune afterwards: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>
                <a:latin typeface="Times New Roman"/>
                <a:cs typeface="Times New Roman"/>
              </a:rPr>
              <a:t>TimeShower:alphaSvalue</a:t>
            </a:r>
            <a:r>
              <a:rPr lang="en-US" sz="2000" b="1" dirty="0">
                <a:latin typeface="Times New Roman"/>
                <a:cs typeface="Times New Roman"/>
              </a:rPr>
              <a:t> = 0.117</a:t>
            </a:r>
            <a:endParaRPr lang="en-US" sz="2000" b="1"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latin typeface="Times New Roman"/>
                <a:cs typeface="Times New Roman"/>
              </a:rPr>
              <a:t>Expecting higher values of α</a:t>
            </a:r>
            <a:r>
              <a:rPr lang="en-US" sz="2000" baseline="-25000" dirty="0">
                <a:latin typeface="Times New Roman"/>
                <a:cs typeface="Times New Roman"/>
              </a:rPr>
              <a:t>s </a:t>
            </a:r>
            <a:r>
              <a:rPr lang="en-US" sz="2000" dirty="0">
                <a:latin typeface="Times New Roman"/>
                <a:cs typeface="Times New Roman"/>
              </a:rPr>
              <a:t>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52743F-5EA9-2362-2023-9A449941F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983" y="220104"/>
            <a:ext cx="3371670" cy="3077626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53A3EF-F4CD-985E-B717-6D0327F70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255" y="3297983"/>
            <a:ext cx="3429397" cy="307762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C3D00-FEE8-D21F-E4CC-FE609A1A3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87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983CB-8C4F-02B2-9E49-F75918350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ATLAS Measurements for Reference</a:t>
            </a:r>
          </a:p>
        </p:txBody>
      </p:sp>
      <p:pic>
        <p:nvPicPr>
          <p:cNvPr id="4" name="Content Placeholder 3" descr="A screenshot of a graph&#10;&#10;Description automatically generated">
            <a:extLst>
              <a:ext uri="{FF2B5EF4-FFF2-40B4-BE49-F238E27FC236}">
                <a16:creationId xmlns:a16="http://schemas.microsoft.com/office/drawing/2014/main" id="{B3E31B10-CC23-7157-FA90-2F0EBFE553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80708"/>
            <a:ext cx="7897090" cy="2774173"/>
          </a:xfrm>
        </p:spPr>
      </p:pic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85833AA8-B4BC-CF1E-39A4-29D3F47B4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9" y="4048706"/>
            <a:ext cx="7583385" cy="2664273"/>
          </a:xfrm>
          <a:prstGeom prst="rect">
            <a:avLst/>
          </a:prstGeom>
        </p:spPr>
      </p:pic>
      <p:pic>
        <p:nvPicPr>
          <p:cNvPr id="6" name="Picture 5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99EFAE86-1B04-BFD6-F6E6-E40F779329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086" y="3520595"/>
            <a:ext cx="4169230" cy="1057781"/>
          </a:xfrm>
          <a:prstGeom prst="rect">
            <a:avLst/>
          </a:prstGeom>
        </p:spPr>
      </p:pic>
      <p:pic>
        <p:nvPicPr>
          <p:cNvPr id="7" name="Picture 6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3756AABE-BCC0-D86D-896F-A08F966A8A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7772" y="4586048"/>
            <a:ext cx="5943599" cy="121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33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Jet Substructure Tuning Efforts  Eda Erdoğan, Bora Işıldak, Salim Çerçi, Deniz Sunar Çerçi</vt:lpstr>
      <vt:lpstr>Latest Efforts</vt:lpstr>
      <vt:lpstr>Latest Results</vt:lpstr>
      <vt:lpstr>ATLAS Measurements for 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92</cp:revision>
  <dcterms:created xsi:type="dcterms:W3CDTF">2025-01-16T09:34:45Z</dcterms:created>
  <dcterms:modified xsi:type="dcterms:W3CDTF">2025-01-16T10:06:29Z</dcterms:modified>
</cp:coreProperties>
</file>