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740" r:id="rId5"/>
    <p:sldMasterId id="2147483707" r:id="rId6"/>
  </p:sldMasterIdLst>
  <p:notesMasterIdLst>
    <p:notesMasterId r:id="rId17"/>
  </p:notesMasterIdLst>
  <p:handoutMasterIdLst>
    <p:handoutMasterId r:id="rId18"/>
  </p:handoutMasterIdLst>
  <p:sldIdLst>
    <p:sldId id="256" r:id="rId7"/>
    <p:sldId id="309" r:id="rId8"/>
    <p:sldId id="321" r:id="rId9"/>
    <p:sldId id="310" r:id="rId10"/>
    <p:sldId id="312" r:id="rId11"/>
    <p:sldId id="316" r:id="rId12"/>
    <p:sldId id="314" r:id="rId13"/>
    <p:sldId id="315" r:id="rId14"/>
    <p:sldId id="317" r:id="rId15"/>
    <p:sldId id="318" r:id="rId16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AAAA"/>
    <a:srgbClr val="FFFF00"/>
    <a:srgbClr val="F1F2F2"/>
    <a:srgbClr val="929292"/>
    <a:srgbClr val="F9F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39"/>
    <p:restoredTop sz="95338" autoAdjust="0"/>
  </p:normalViewPr>
  <p:slideViewPr>
    <p:cSldViewPr snapToGrid="0" snapToObjects="1" showGuides="1">
      <p:cViewPr varScale="1">
        <p:scale>
          <a:sx n="70" d="100"/>
          <a:sy n="70" d="100"/>
        </p:scale>
        <p:origin x="604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pPr>
            <a:r>
              <a:rPr lang="en-US" sz="1500" b="1" i="0" dirty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CHART TITLE</a:t>
            </a:r>
          </a:p>
        </c:rich>
      </c:tx>
      <c:layout>
        <c:manualLayout>
          <c:xMode val="edge"/>
          <c:yMode val="edge"/>
          <c:x val="0.4125591670014578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bg1"/>
              </a:solidFill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defRPr>
          </a:pPr>
          <a:endParaRPr lang="lt-L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9F9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Inter Medium" panose="020B0502030000000004" pitchFamily="34" charset="0"/>
                    <a:cs typeface="Arial" panose="020B0604020202020204" pitchFamily="34" charset="0"/>
                  </a:defRPr>
                </a:pPr>
                <a:endParaRPr lang="lt-L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91-AE4B-807D-BE6F3C84C5E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Inter Medium" panose="020B0502030000000004" pitchFamily="34" charset="0"/>
                    <a:cs typeface="Arial" panose="020B0604020202020204" pitchFamily="34" charset="0"/>
                  </a:defRPr>
                </a:pPr>
                <a:endParaRPr lang="lt-L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91-AE4B-807D-BE6F3C84C5E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Inter Medium" panose="020B0502030000000004" pitchFamily="34" charset="0"/>
                    <a:cs typeface="Arial" panose="020B0604020202020204" pitchFamily="34" charset="0"/>
                  </a:defRPr>
                </a:pPr>
                <a:endParaRPr lang="lt-L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E91-AE4B-807D-BE6F3C84C5E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154763968"/>
        <c:axId val="571192768"/>
      </c:barChart>
      <c:catAx>
        <c:axId val="115476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pPr>
            <a:endParaRPr lang="lt-LT"/>
          </a:p>
        </c:txPr>
        <c:crossAx val="571192768"/>
        <c:crosses val="autoZero"/>
        <c:auto val="1"/>
        <c:lblAlgn val="ctr"/>
        <c:lblOffset val="100"/>
        <c:noMultiLvlLbl val="0"/>
      </c:catAx>
      <c:valAx>
        <c:axId val="571192768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rgbClr val="E6E6E6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pPr>
            <a:endParaRPr lang="lt-LT"/>
          </a:p>
        </c:txPr>
        <c:crossAx val="1154763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552552523746062"/>
          <c:y val="0.93412845896881036"/>
          <c:w val="0.40894878693928838"/>
          <c:h val="6.58715410311895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Inter Medium" panose="020B0502030000000004" pitchFamily="34" charset="0"/>
              <a:cs typeface="Arial" panose="020B0604020202020204" pitchFamily="34" charset="0"/>
            </a:defRPr>
          </a:pPr>
          <a:endParaRPr lang="lt-L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pPr>
            <a:r>
              <a:rPr lang="en-US" sz="1500" b="1" i="0" dirty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SALES</a:t>
            </a:r>
          </a:p>
        </c:rich>
      </c:tx>
      <c:layout>
        <c:manualLayout>
          <c:xMode val="edge"/>
          <c:yMode val="edge"/>
          <c:x val="0.4031579225872410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defRPr>
          </a:pPr>
          <a:endParaRPr lang="lt-LT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2540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FFFF00"/>
              </a:solidFill>
              <a:ln w="254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9CE-8343-B148-C1B52C7EBAFE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254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9CE-8343-B148-C1B52C7EBAFE}"/>
              </c:ext>
            </c:extLst>
          </c:dPt>
          <c:dPt>
            <c:idx val="2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254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9CE-8343-B148-C1B52C7EBAFE}"/>
              </c:ext>
            </c:extLst>
          </c:dPt>
          <c:dPt>
            <c:idx val="3"/>
            <c:bubble3D val="0"/>
            <c:spPr>
              <a:solidFill>
                <a:schemeClr val="bg2"/>
              </a:solidFill>
              <a:ln w="254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9CE-8343-B148-C1B52C7EBAFE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65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9CE-8343-B148-C1B52C7EBA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2155787985527038E-2"/>
          <c:y val="0.92494248187899974"/>
          <c:w val="0.81568842402894592"/>
          <c:h val="7.50575181210002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Inter Medium" panose="020B0502030000000004" pitchFamily="34" charset="0"/>
              <a:cs typeface="Arial" panose="020B0604020202020204" pitchFamily="34" charset="0"/>
            </a:defRPr>
          </a:pPr>
          <a:endParaRPr lang="lt-L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pPr>
            <a:r>
              <a:rPr lang="en-US" sz="1500" b="1" i="0" dirty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CHART TITLE</a:t>
            </a:r>
          </a:p>
        </c:rich>
      </c:tx>
      <c:layout>
        <c:manualLayout>
          <c:xMode val="edge"/>
          <c:yMode val="edge"/>
          <c:x val="0.4125591670014578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defRPr>
          </a:pPr>
          <a:endParaRPr lang="lt-L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9F9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Inter Medium" panose="020B0502030000000004" pitchFamily="34" charset="0"/>
                    <a:cs typeface="Arial" panose="020B0604020202020204" pitchFamily="34" charset="0"/>
                  </a:defRPr>
                </a:pPr>
                <a:endParaRPr lang="lt-L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24-CD44-BF54-FEE67B74FB7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Inter Medium" panose="020B0502030000000004" pitchFamily="34" charset="0"/>
                    <a:cs typeface="Arial" panose="020B0604020202020204" pitchFamily="34" charset="0"/>
                  </a:defRPr>
                </a:pPr>
                <a:endParaRPr lang="lt-L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24-CD44-BF54-FEE67B74FB7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Inter Medium" panose="020B0502030000000004" pitchFamily="34" charset="0"/>
                    <a:cs typeface="Arial" panose="020B0604020202020204" pitchFamily="34" charset="0"/>
                  </a:defRPr>
                </a:pPr>
                <a:endParaRPr lang="lt-L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724-CD44-BF54-FEE67B74FB7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154763968"/>
        <c:axId val="571192768"/>
      </c:barChart>
      <c:catAx>
        <c:axId val="115476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pPr>
            <a:endParaRPr lang="lt-LT"/>
          </a:p>
        </c:txPr>
        <c:crossAx val="571192768"/>
        <c:crosses val="autoZero"/>
        <c:auto val="1"/>
        <c:lblAlgn val="ctr"/>
        <c:lblOffset val="100"/>
        <c:noMultiLvlLbl val="0"/>
      </c:catAx>
      <c:valAx>
        <c:axId val="571192768"/>
        <c:scaling>
          <c:orientation val="minMax"/>
        </c:scaling>
        <c:delete val="0"/>
        <c:axPos val="l"/>
        <c:majorGridlines>
          <c:spPr>
            <a:ln w="15875" cap="flat" cmpd="sng" algn="ctr">
              <a:solidFill>
                <a:srgbClr val="E6E6E6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pPr>
            <a:endParaRPr lang="lt-LT"/>
          </a:p>
        </c:txPr>
        <c:crossAx val="1154763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552552523746062"/>
          <c:y val="0.93412845896881036"/>
          <c:w val="0.40894878693928838"/>
          <c:h val="6.58715410311895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Inter Medium" panose="020B0502030000000004" pitchFamily="34" charset="0"/>
              <a:cs typeface="Arial" panose="020B0604020202020204" pitchFamily="34" charset="0"/>
            </a:defRPr>
          </a:pPr>
          <a:endParaRPr lang="lt-L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pPr>
            <a:r>
              <a:rPr lang="en-US" sz="1500" b="1" i="0" dirty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SALES</a:t>
            </a:r>
          </a:p>
        </c:rich>
      </c:tx>
      <c:layout>
        <c:manualLayout>
          <c:xMode val="edge"/>
          <c:yMode val="edge"/>
          <c:x val="0.4031579225872410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defRPr>
          </a:pPr>
          <a:endParaRPr lang="lt-LT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2540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FFFF00"/>
              </a:solidFill>
              <a:ln w="254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B4E-5645-9041-E832FC400608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254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B4E-5645-9041-E832FC400608}"/>
              </c:ext>
            </c:extLst>
          </c:dPt>
          <c:dPt>
            <c:idx val="2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254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B4E-5645-9041-E832FC400608}"/>
              </c:ext>
            </c:extLst>
          </c:dPt>
          <c:dPt>
            <c:idx val="3"/>
            <c:bubble3D val="0"/>
            <c:spPr>
              <a:solidFill>
                <a:schemeClr val="bg2"/>
              </a:solidFill>
              <a:ln w="254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B4E-5645-9041-E832FC40060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65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B4E-5645-9041-E832FC4006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2155787985527038E-2"/>
          <c:y val="0.92494248187899974"/>
          <c:w val="0.81568842402894592"/>
          <c:h val="7.50575181210002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Inter Medium" panose="020B0502030000000004" pitchFamily="34" charset="0"/>
              <a:cs typeface="Arial" panose="020B0604020202020204" pitchFamily="34" charset="0"/>
            </a:defRPr>
          </a:pPr>
          <a:endParaRPr lang="lt-L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3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4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8C3969-9E63-A345-BB21-C4F80F17B8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2AFF04-979D-ED46-A90F-3C0B9D5964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2F77756-703A-4C45-96D0-2261A4FADC57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8A9E3F-2800-654D-A508-43B1B8C345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2DB950-E412-6D41-986A-A4F7198885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6BAD6D8-DF40-6D42-973A-CD331A9D1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097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E4A7845-6E42-A54B-BDCA-C3518250E7BF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6E41982-9C9C-C141-8575-EDABC0346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24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E41982-9C9C-C141-8575-EDABC0346C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678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E41982-9C9C-C141-8575-EDABC0346C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886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E41982-9C9C-C141-8575-EDABC0346C3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317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The </a:t>
            </a:r>
            <a:r>
              <a:rPr lang="en-GB" b="1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registration/conference fee is 50 Euros</a:t>
            </a:r>
            <a:r>
              <a:rPr lang="en-GB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, payable either via an online bank transfer or by cash upon arrival.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E41982-9C9C-C141-8575-EDABC0346C3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684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E41982-9C9C-C141-8575-EDABC0346C3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4460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E41982-9C9C-C141-8575-EDABC0346C3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72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36F833E-D503-7449-87CC-B8E383BC66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09021" y="424809"/>
            <a:ext cx="862883" cy="983770"/>
          </a:xfrm>
          <a:prstGeom prst="rect">
            <a:avLst/>
          </a:prstGeom>
        </p:spPr>
      </p:pic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462B305F-E454-6A49-BE5A-20AC4E248E2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2355" y="5837238"/>
            <a:ext cx="8854531" cy="4000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AD15DE3A-FC37-F54E-907A-A159B33E94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2355" y="1952625"/>
            <a:ext cx="8854531" cy="353452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0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861843-38B4-D148-99E5-9F4C3E2339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56850" y="0"/>
            <a:ext cx="190500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C7BC27-E701-EC4E-A29B-BA55A67673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8847686" y="3603890"/>
            <a:ext cx="4985555" cy="64368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500" b="1" i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lvl="0"/>
            <a:r>
              <a:rPr lang="en-GB" dirty="0"/>
              <a:t>HUMAN SIDE OF TECHNOLOGY</a:t>
            </a:r>
            <a:endParaRPr lang="en-L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3236F9-E2AE-0F43-8E57-369CAB5520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3" r="14257" b="-238517"/>
          <a:stretch/>
        </p:blipFill>
        <p:spPr>
          <a:xfrm>
            <a:off x="0" y="958421"/>
            <a:ext cx="10453816" cy="1289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80B7D9-02D2-AC4C-8368-6F07A5A2E8F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93495" y="858795"/>
            <a:ext cx="1104900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835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_Two par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6D8A384-C846-7641-BEB4-42006FEB5447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B5FF6581-2E75-F54C-AC74-4CFB308232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5592035A-2271-5843-9AF4-E3E9FDCF013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37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4BAC6CB9-A2BD-9C4D-BD91-AAEC4A25A54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3485DFEF-EDD4-704B-A25A-111EB2878F7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35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F80D21C5-583C-354C-8D73-4176FE0517AA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bg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3946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  <p15:guide id="19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Four par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5224FEE-B2A5-5B45-808C-F0B694341654}"/>
              </a:ext>
            </a:extLst>
          </p:cNvPr>
          <p:cNvSpPr/>
          <p:nvPr userDrawn="1"/>
        </p:nvSpPr>
        <p:spPr>
          <a:xfrm>
            <a:off x="6096001" y="1"/>
            <a:ext cx="6095999" cy="3428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B72BBEF3-610E-084B-8035-69D7E509C5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9600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16" name="Text Placeholder 20">
            <a:extLst>
              <a:ext uri="{FF2B5EF4-FFF2-40B4-BE49-F238E27FC236}">
                <a16:creationId xmlns:a16="http://schemas.microsoft.com/office/drawing/2014/main" id="{69113ABE-874B-0647-8AAD-DE5BA4A26C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3597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4E145C-81F0-8344-8DEA-9501D7BD7159}"/>
              </a:ext>
            </a:extLst>
          </p:cNvPr>
          <p:cNvSpPr/>
          <p:nvPr userDrawn="1"/>
        </p:nvSpPr>
        <p:spPr>
          <a:xfrm>
            <a:off x="1" y="3429001"/>
            <a:ext cx="6095999" cy="3428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19" name="Text Placeholder 20">
            <a:extLst>
              <a:ext uri="{FF2B5EF4-FFF2-40B4-BE49-F238E27FC236}">
                <a16:creationId xmlns:a16="http://schemas.microsoft.com/office/drawing/2014/main" id="{BAFEA5EF-7EB5-B242-B569-0521DECA7C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9600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20" name="Text Placeholder 20">
            <a:extLst>
              <a:ext uri="{FF2B5EF4-FFF2-40B4-BE49-F238E27FC236}">
                <a16:creationId xmlns:a16="http://schemas.microsoft.com/office/drawing/2014/main" id="{3E63EFE9-5010-3C45-ABA3-DB0AF79AC1E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63597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</p:spTree>
    <p:extLst>
      <p:ext uri="{BB962C8B-B14F-4D97-AF65-F5344CB8AC3E}">
        <p14:creationId xmlns:p14="http://schemas.microsoft.com/office/powerpoint/2010/main" val="2962774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  <p15:guide id="19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_Four par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04E145C-81F0-8344-8DEA-9501D7BD7159}"/>
              </a:ext>
            </a:extLst>
          </p:cNvPr>
          <p:cNvSpPr/>
          <p:nvPr userDrawn="1"/>
        </p:nvSpPr>
        <p:spPr>
          <a:xfrm>
            <a:off x="1" y="-1"/>
            <a:ext cx="6095999" cy="3428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224FEE-B2A5-5B45-808C-F0B694341654}"/>
              </a:ext>
            </a:extLst>
          </p:cNvPr>
          <p:cNvSpPr/>
          <p:nvPr userDrawn="1"/>
        </p:nvSpPr>
        <p:spPr>
          <a:xfrm>
            <a:off x="6096001" y="3428998"/>
            <a:ext cx="6095999" cy="3428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B72BBEF3-610E-084B-8035-69D7E509C5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9600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16" name="Text Placeholder 20">
            <a:extLst>
              <a:ext uri="{FF2B5EF4-FFF2-40B4-BE49-F238E27FC236}">
                <a16:creationId xmlns:a16="http://schemas.microsoft.com/office/drawing/2014/main" id="{69113ABE-874B-0647-8AAD-DE5BA4A26C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3597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19" name="Text Placeholder 20">
            <a:extLst>
              <a:ext uri="{FF2B5EF4-FFF2-40B4-BE49-F238E27FC236}">
                <a16:creationId xmlns:a16="http://schemas.microsoft.com/office/drawing/2014/main" id="{BAFEA5EF-7EB5-B242-B569-0521DECA7C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9600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20" name="Text Placeholder 20">
            <a:extLst>
              <a:ext uri="{FF2B5EF4-FFF2-40B4-BE49-F238E27FC236}">
                <a16:creationId xmlns:a16="http://schemas.microsoft.com/office/drawing/2014/main" id="{3E63EFE9-5010-3C45-ABA3-DB0AF79AC1E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63597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</p:spTree>
    <p:extLst>
      <p:ext uri="{BB962C8B-B14F-4D97-AF65-F5344CB8AC3E}">
        <p14:creationId xmlns:p14="http://schemas.microsoft.com/office/powerpoint/2010/main" val="2360365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  <p15:guide id="19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Four par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CE84176-04FD-7E44-80FE-534E00AD68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20">
            <a:extLst>
              <a:ext uri="{FF2B5EF4-FFF2-40B4-BE49-F238E27FC236}">
                <a16:creationId xmlns:a16="http://schemas.microsoft.com/office/drawing/2014/main" id="{A2479587-0613-014A-907C-7A6BD40A26A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9600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0FAD5EC6-4199-5C46-B4E6-5A8F4773425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3597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63654EC9-44A8-5048-83C2-2359A000B86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9600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11" name="Text Placeholder 20">
            <a:extLst>
              <a:ext uri="{FF2B5EF4-FFF2-40B4-BE49-F238E27FC236}">
                <a16:creationId xmlns:a16="http://schemas.microsoft.com/office/drawing/2014/main" id="{87ED44B0-B49B-2E43-9448-B9CA2D9A13B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63597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</p:spTree>
    <p:extLst>
      <p:ext uri="{BB962C8B-B14F-4D97-AF65-F5344CB8AC3E}">
        <p14:creationId xmlns:p14="http://schemas.microsoft.com/office/powerpoint/2010/main" val="29675304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_Four par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C747910-06FD-4846-B37B-91A91EE5B3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0">
            <a:extLst>
              <a:ext uri="{FF2B5EF4-FFF2-40B4-BE49-F238E27FC236}">
                <a16:creationId xmlns:a16="http://schemas.microsoft.com/office/drawing/2014/main" id="{719F9151-DC16-CE4F-9309-39250B29EAA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9600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502A480-02A7-4745-AB98-DBF61781251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3597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9DD59F3E-D979-E24A-8E0A-3B87A2DA64D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9600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F8037D3B-F9E1-394A-A1A9-880049C2F5D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63597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</p:spTree>
    <p:extLst>
      <p:ext uri="{BB962C8B-B14F-4D97-AF65-F5344CB8AC3E}">
        <p14:creationId xmlns:p14="http://schemas.microsoft.com/office/powerpoint/2010/main" val="1770696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36F833E-D503-7449-87CC-B8E383BC66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09021" y="424809"/>
            <a:ext cx="862883" cy="9837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861843-38B4-D148-99E5-9F4C3E2339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56850" y="0"/>
            <a:ext cx="190500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C7BC27-E701-EC4E-A29B-BA55A67673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8847686" y="3603890"/>
            <a:ext cx="4985555" cy="64368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500" b="1" i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lvl="0"/>
            <a:r>
              <a:rPr lang="en-GB" dirty="0"/>
              <a:t>HUMAN SIDE OF TECHNOLOGY</a:t>
            </a:r>
            <a:endParaRPr lang="en-L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3236F9-E2AE-0F43-8E57-369CAB5520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3" r="14257" b="-238517"/>
          <a:stretch/>
        </p:blipFill>
        <p:spPr>
          <a:xfrm>
            <a:off x="0" y="958421"/>
            <a:ext cx="10453816" cy="1289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80B7D9-02D2-AC4C-8368-6F07A5A2E8F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93495" y="858795"/>
            <a:ext cx="1104900" cy="254000"/>
          </a:xfrm>
          <a:prstGeom prst="rect">
            <a:avLst/>
          </a:prstGeom>
        </p:spPr>
      </p:pic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EBF828C-CAAF-9742-BE2C-30ED104C29E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2355" y="2909230"/>
            <a:ext cx="8854531" cy="3534526"/>
          </a:xfrm>
          <a:prstGeom prst="rect">
            <a:avLst/>
          </a:prstGeo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36691183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BA849-37AF-4720-BBB8-AE7C2CADBA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E88EE5-EE92-4A1B-8F60-6F58030B10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t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8BDED-220B-4364-BF7C-99838EC64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187E-DDE2-478B-93D1-9E43C841F032}" type="datetimeFigureOut">
              <a:rPr lang="lt-LT" smtClean="0"/>
              <a:t>2025-01-16</a:t>
            </a:fld>
            <a:endParaRPr lang="lt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B40010-BE3C-436C-8C5F-B8AC3158B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8A8785-2BF2-4BC1-B556-767EB26F9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41D8-9D56-4D71-8C55-65BAA573749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00732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1F444-6C1F-4071-A426-6A6B8F38B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81EFE8-59CB-4172-8F40-ECC4E2253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7E9CCB-C724-42EE-8AE1-A3B138A78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187E-DDE2-478B-93D1-9E43C841F032}" type="datetimeFigureOut">
              <a:rPr lang="lt-LT" smtClean="0"/>
              <a:t>2025-01-16</a:t>
            </a:fld>
            <a:endParaRPr lang="lt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723C7-FC60-4AF2-818B-33C6B7083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DE018-A909-4EC6-BBFB-E5B3FC0D5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41D8-9D56-4D71-8C55-65BAA573749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310381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2968082D-F45E-1B49-9FC3-AAC24B3207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623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_Header_Whit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50E515E2-7668-514A-A0B4-AC7D06DDB5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4" y="600737"/>
            <a:ext cx="9908045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5F302F9B-B4B3-B045-8492-FFC9D530256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449388"/>
            <a:ext cx="12192000" cy="540861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7906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36F833E-D503-7449-87CC-B8E383BC66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6921" y="424809"/>
            <a:ext cx="862883" cy="983770"/>
          </a:xfrm>
          <a:prstGeom prst="rect">
            <a:avLst/>
          </a:prstGeom>
        </p:spPr>
      </p:pic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46D6B95C-B687-614F-8DA6-5031F96661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13221" y="1960510"/>
            <a:ext cx="6975279" cy="4276777"/>
          </a:xfrm>
          <a:prstGeom prst="rect">
            <a:avLst/>
          </a:prstGeom>
        </p:spPr>
        <p:txBody>
          <a:bodyPr/>
          <a:lstStyle>
            <a:lvl1pPr marL="360000" indent="-360000">
              <a:lnSpc>
                <a:spcPct val="110000"/>
              </a:lnSpc>
              <a:spcBef>
                <a:spcPts val="1200"/>
              </a:spcBef>
              <a:buClr>
                <a:srgbClr val="FFFF00"/>
              </a:buClr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Header</a:t>
            </a:r>
          </a:p>
          <a:p>
            <a:pPr lvl="0"/>
            <a:r>
              <a:rPr lang="en-US" dirty="0"/>
              <a:t>Header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25D01418-F6D6-EA49-BF7F-FFFFA2FDDCD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13221" y="600737"/>
            <a:ext cx="8037512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768C0BA-DBA4-9E4F-97DF-579214DE10A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46472" y="0"/>
            <a:ext cx="190500" cy="6858000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D862C0A-2BED-074B-8AF0-3A7D2789C0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604416" y="3603891"/>
            <a:ext cx="4985555" cy="64368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500" b="1" i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lvl="0"/>
            <a:r>
              <a:rPr lang="en-GB" dirty="0"/>
              <a:t>HUMAN SIDE OF TECHNOLOGY</a:t>
            </a:r>
            <a:endParaRPr lang="en-LT" dirty="0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40F44544-E32E-E144-B89C-0065FA25D518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bg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229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  <p15:guide id="19" pos="731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_Header_Black backgroun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50E515E2-7668-514A-A0B4-AC7D06DDB5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4" y="600737"/>
            <a:ext cx="9908045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5F302F9B-B4B3-B045-8492-FFC9D530256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449388"/>
            <a:ext cx="12192000" cy="540861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11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Foto_Black backgroun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50E515E2-7668-514A-A0B4-AC7D06DDB5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4" y="600737"/>
            <a:ext cx="10908714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45230BBD-D8AC-0545-A7D5-13382E10E9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8177" y="1809749"/>
            <a:ext cx="5181597" cy="433387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10D8EEC7-A4A8-754E-B0D5-1BD7DE8A817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68761" y="1809749"/>
            <a:ext cx="5181597" cy="433387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ADE85D79-D6BD-7445-9FEA-56BA3B261046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bg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5501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Foto_Whit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50E515E2-7668-514A-A0B4-AC7D06DDB5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4" y="600737"/>
            <a:ext cx="10908714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45230BBD-D8AC-0545-A7D5-13382E10E9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8177" y="1809749"/>
            <a:ext cx="5181597" cy="433387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10D8EEC7-A4A8-754E-B0D5-1BD7DE8A817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68761" y="1809749"/>
            <a:ext cx="5181597" cy="433387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8281D5A8-8B48-6E4A-9F52-6D02B4D92F8C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tx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858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_Header_Text_Black backgroun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0">
            <a:extLst>
              <a:ext uri="{FF2B5EF4-FFF2-40B4-BE49-F238E27FC236}">
                <a16:creationId xmlns:a16="http://schemas.microsoft.com/office/drawing/2014/main" id="{B5F1E7A3-042D-1A41-A4EE-C4B741F2F9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35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0393B77B-8341-1C44-8B13-EC418665B44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37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87791077-CFD2-474A-ADBD-B95943A9190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" y="1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LT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07DA501-84CC-F046-B537-8292A41DD1F4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bg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4329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_Header_Text_Whit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2E6D4784-2EA3-C74A-80A6-6E53A34590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35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5592035A-2271-5843-9AF4-E3E9FDCF013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37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BFB2BAA7-03FA-7D45-B48B-16E2EB97900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" y="1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LT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C730DB8E-FC22-D549-9388-A8698880AA8D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tx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787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_Text_Foto_Black backgroun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BFB2BAA7-03FA-7D45-B48B-16E2EB97900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96000" y="1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LT" dirty="0"/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66AC166F-BD2D-6D49-902E-EA2D168F6C1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1CCD885-C1EB-3A48-B8A0-CC1F23EEB6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5623062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_Text_Foto_Whit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BFB2BAA7-03FA-7D45-B48B-16E2EB97900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96000" y="1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LT" dirty="0"/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66AC166F-BD2D-6D49-902E-EA2D168F6C1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1CCD885-C1EB-3A48-B8A0-CC1F23EEB6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3221179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to_Header_Four par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0">
            <a:extLst>
              <a:ext uri="{FF2B5EF4-FFF2-40B4-BE49-F238E27FC236}">
                <a16:creationId xmlns:a16="http://schemas.microsoft.com/office/drawing/2014/main" id="{69113ABE-874B-0647-8AAD-DE5BA4A26C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3597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19" name="Text Placeholder 20">
            <a:extLst>
              <a:ext uri="{FF2B5EF4-FFF2-40B4-BE49-F238E27FC236}">
                <a16:creationId xmlns:a16="http://schemas.microsoft.com/office/drawing/2014/main" id="{BAFEA5EF-7EB5-B242-B569-0521DECA7C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9600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D95773F8-D068-1F4A-994E-CAA5A3CA9D7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3429001"/>
            <a:ext cx="6096000" cy="3428997"/>
          </a:xfrm>
          <a:prstGeom prst="rect">
            <a:avLst/>
          </a:prstGeom>
        </p:spPr>
        <p:txBody>
          <a:bodyPr/>
          <a:lstStyle/>
          <a:p>
            <a:endParaRPr lang="en-LT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2F83555-CE96-6D4C-89FF-4953A94371F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096000" y="1"/>
            <a:ext cx="6096000" cy="3428997"/>
          </a:xfrm>
          <a:prstGeom prst="rect">
            <a:avLst/>
          </a:prstGeom>
        </p:spPr>
        <p:txBody>
          <a:bodyPr/>
          <a:lstStyle/>
          <a:p>
            <a:endParaRPr lang="en-LT" dirty="0"/>
          </a:p>
        </p:txBody>
      </p:sp>
    </p:spTree>
    <p:extLst>
      <p:ext uri="{BB962C8B-B14F-4D97-AF65-F5344CB8AC3E}">
        <p14:creationId xmlns:p14="http://schemas.microsoft.com/office/powerpoint/2010/main" val="29899320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oto_Header_Four par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0">
            <a:extLst>
              <a:ext uri="{FF2B5EF4-FFF2-40B4-BE49-F238E27FC236}">
                <a16:creationId xmlns:a16="http://schemas.microsoft.com/office/drawing/2014/main" id="{69113ABE-874B-0647-8AAD-DE5BA4A26C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3597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19" name="Text Placeholder 20">
            <a:extLst>
              <a:ext uri="{FF2B5EF4-FFF2-40B4-BE49-F238E27FC236}">
                <a16:creationId xmlns:a16="http://schemas.microsoft.com/office/drawing/2014/main" id="{BAFEA5EF-7EB5-B242-B569-0521DECA7C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9600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D95773F8-D068-1F4A-994E-CAA5A3CA9D7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3429001"/>
            <a:ext cx="6096000" cy="3428997"/>
          </a:xfrm>
          <a:prstGeom prst="rect">
            <a:avLst/>
          </a:prstGeom>
        </p:spPr>
        <p:txBody>
          <a:bodyPr/>
          <a:lstStyle/>
          <a:p>
            <a:endParaRPr lang="en-LT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2F83555-CE96-6D4C-89FF-4953A94371F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096000" y="1"/>
            <a:ext cx="6096000" cy="3428997"/>
          </a:xfrm>
          <a:prstGeom prst="rect">
            <a:avLst/>
          </a:prstGeom>
        </p:spPr>
        <p:txBody>
          <a:bodyPr/>
          <a:lstStyle/>
          <a:p>
            <a:endParaRPr lang="en-LT" dirty="0"/>
          </a:p>
        </p:txBody>
      </p:sp>
    </p:spTree>
    <p:extLst>
      <p:ext uri="{BB962C8B-B14F-4D97-AF65-F5344CB8AC3E}">
        <p14:creationId xmlns:p14="http://schemas.microsoft.com/office/powerpoint/2010/main" val="3899158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oto_Header_Four par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D95773F8-D068-1F4A-994E-CAA5A3CA9D7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1"/>
            <a:ext cx="6096000" cy="3428997"/>
          </a:xfrm>
          <a:prstGeom prst="rect">
            <a:avLst/>
          </a:prstGeom>
        </p:spPr>
        <p:txBody>
          <a:bodyPr/>
          <a:lstStyle/>
          <a:p>
            <a:endParaRPr lang="en-LT" dirty="0"/>
          </a:p>
        </p:txBody>
      </p:sp>
      <p:sp>
        <p:nvSpPr>
          <p:cNvPr id="16" name="Text Placeholder 20">
            <a:extLst>
              <a:ext uri="{FF2B5EF4-FFF2-40B4-BE49-F238E27FC236}">
                <a16:creationId xmlns:a16="http://schemas.microsoft.com/office/drawing/2014/main" id="{69113ABE-874B-0647-8AAD-DE5BA4A26C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3597" y="3428998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19" name="Text Placeholder 20">
            <a:extLst>
              <a:ext uri="{FF2B5EF4-FFF2-40B4-BE49-F238E27FC236}">
                <a16:creationId xmlns:a16="http://schemas.microsoft.com/office/drawing/2014/main" id="{BAFEA5EF-7EB5-B242-B569-0521DECA7C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9600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2F83555-CE96-6D4C-89FF-4953A94371F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096000" y="3429003"/>
            <a:ext cx="6096000" cy="3428997"/>
          </a:xfrm>
          <a:prstGeom prst="rect">
            <a:avLst/>
          </a:prstGeom>
        </p:spPr>
        <p:txBody>
          <a:bodyPr/>
          <a:lstStyle/>
          <a:p>
            <a:endParaRPr lang="en-LT" dirty="0"/>
          </a:p>
        </p:txBody>
      </p:sp>
    </p:spTree>
    <p:extLst>
      <p:ext uri="{BB962C8B-B14F-4D97-AF65-F5344CB8AC3E}">
        <p14:creationId xmlns:p14="http://schemas.microsoft.com/office/powerpoint/2010/main" val="4197057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One Numb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36F833E-D503-7449-87CC-B8E383BC66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09021" y="424809"/>
            <a:ext cx="862883" cy="9837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861843-38B4-D148-99E5-9F4C3E2339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56850" y="0"/>
            <a:ext cx="190500" cy="6858000"/>
          </a:xfrm>
          <a:prstGeom prst="rect">
            <a:avLst/>
          </a:prstGeom>
        </p:spPr>
      </p:pic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96451B7-2052-9240-BFB3-A9AA9A36AD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373722"/>
            <a:ext cx="2828658" cy="3222561"/>
          </a:xfrm>
          <a:prstGeom prst="rect">
            <a:avLst/>
          </a:prstGeom>
          <a:ln w="19050">
            <a:noFill/>
          </a:ln>
        </p:spPr>
        <p:txBody>
          <a:bodyPr/>
          <a:lstStyle>
            <a:lvl1pPr marL="0" indent="0" algn="ctr">
              <a:buNone/>
              <a:defRPr sz="26000" b="1" i="0">
                <a:ln w="19050">
                  <a:solidFill>
                    <a:schemeClr val="bg1"/>
                  </a:solidFill>
                </a:ln>
                <a:noFill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D892914-F5A9-F642-B52A-C75D04F0928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40052" y="0"/>
            <a:ext cx="381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4D699B-062F-E34A-B8AF-6AF33D54CB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-119640" t="58032" r="-170830" b="390"/>
          <a:stretch/>
        </p:blipFill>
        <p:spPr>
          <a:xfrm rot="5400000">
            <a:off x="1351336" y="52466"/>
            <a:ext cx="148773" cy="2851446"/>
          </a:xfrm>
          <a:prstGeom prst="rect">
            <a:avLst/>
          </a:prstGeom>
        </p:spPr>
      </p:pic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224758FE-FB03-7945-8489-CE74EBB534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67098" y="3668711"/>
            <a:ext cx="6222494" cy="2724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7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6E61C04-401B-A548-95BE-432EEC7539D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373481" y="1329925"/>
            <a:ext cx="1104900" cy="254000"/>
          </a:xfrm>
          <a:prstGeom prst="rect">
            <a:avLst/>
          </a:prstGeom>
        </p:spPr>
      </p:pic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C83BDE46-B3FD-934A-954D-8ED9ABBD069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8847686" y="3603890"/>
            <a:ext cx="4985555" cy="64368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500" b="1" i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lvl="0"/>
            <a:r>
              <a:rPr lang="en-GB" dirty="0"/>
              <a:t>HUMAN SIDE OF TECHNOLOGY</a:t>
            </a:r>
            <a:endParaRPr lang="en-LT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D93AD1B-7E9A-944B-B801-B65F2423E5BA}"/>
              </a:ext>
            </a:extLst>
          </p:cNvPr>
          <p:cNvSpPr txBox="1"/>
          <p:nvPr userDrawn="1"/>
        </p:nvSpPr>
        <p:spPr>
          <a:xfrm>
            <a:off x="3467098" y="1289465"/>
            <a:ext cx="460484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T" sz="1500" b="1" i="0" dirty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KAUNAS UNIVERSITY OF TECHNOLOGY</a:t>
            </a:r>
          </a:p>
        </p:txBody>
      </p:sp>
    </p:spTree>
    <p:extLst>
      <p:ext uri="{BB962C8B-B14F-4D97-AF65-F5344CB8AC3E}">
        <p14:creationId xmlns:p14="http://schemas.microsoft.com/office/powerpoint/2010/main" val="33647961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oto_Header_Four par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D95773F8-D068-1F4A-994E-CAA5A3CA9D7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1"/>
            <a:ext cx="6096000" cy="3428997"/>
          </a:xfrm>
          <a:prstGeom prst="rect">
            <a:avLst/>
          </a:prstGeom>
        </p:spPr>
        <p:txBody>
          <a:bodyPr/>
          <a:lstStyle/>
          <a:p>
            <a:endParaRPr lang="en-LT" dirty="0"/>
          </a:p>
        </p:txBody>
      </p:sp>
      <p:sp>
        <p:nvSpPr>
          <p:cNvPr id="16" name="Text Placeholder 20">
            <a:extLst>
              <a:ext uri="{FF2B5EF4-FFF2-40B4-BE49-F238E27FC236}">
                <a16:creationId xmlns:a16="http://schemas.microsoft.com/office/drawing/2014/main" id="{69113ABE-874B-0647-8AAD-DE5BA4A26C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3597" y="3428998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19" name="Text Placeholder 20">
            <a:extLst>
              <a:ext uri="{FF2B5EF4-FFF2-40B4-BE49-F238E27FC236}">
                <a16:creationId xmlns:a16="http://schemas.microsoft.com/office/drawing/2014/main" id="{BAFEA5EF-7EB5-B242-B569-0521DECA7C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9600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2F83555-CE96-6D4C-89FF-4953A94371F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096000" y="3429003"/>
            <a:ext cx="6096000" cy="3428997"/>
          </a:xfrm>
          <a:prstGeom prst="rect">
            <a:avLst/>
          </a:prstGeom>
        </p:spPr>
        <p:txBody>
          <a:bodyPr/>
          <a:lstStyle/>
          <a:p>
            <a:endParaRPr lang="en-LT" dirty="0"/>
          </a:p>
        </p:txBody>
      </p:sp>
    </p:spTree>
    <p:extLst>
      <p:ext uri="{BB962C8B-B14F-4D97-AF65-F5344CB8AC3E}">
        <p14:creationId xmlns:p14="http://schemas.microsoft.com/office/powerpoint/2010/main" val="1911777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_Black backgroun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E97E286C-F119-164D-98B5-7554300BFF15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4072550970"/>
              </p:ext>
            </p:extLst>
          </p:nvPr>
        </p:nvGraphicFramePr>
        <p:xfrm>
          <a:off x="988701" y="2767449"/>
          <a:ext cx="5988569" cy="3899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A36EB0B7-CB10-0C4C-B050-33BD0FB32D1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686821530"/>
              </p:ext>
            </p:extLst>
          </p:nvPr>
        </p:nvGraphicFramePr>
        <p:xfrm>
          <a:off x="7585316" y="3085203"/>
          <a:ext cx="4006368" cy="3581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3AB4F772-2275-974B-AA4E-C0D2280B6421}"/>
              </a:ext>
            </a:extLst>
          </p:cNvPr>
          <p:cNvSpPr txBox="1"/>
          <p:nvPr userDrawn="1"/>
        </p:nvSpPr>
        <p:spPr>
          <a:xfrm>
            <a:off x="1279921" y="403225"/>
            <a:ext cx="9722695" cy="1986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GB" sz="1800" b="1" i="0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IMPORTANT (THIS IS NOT PART OF THE SLIDE DESIGN)</a:t>
            </a:r>
            <a:endParaRPr lang="lt-LT" b="1" i="0" dirty="0">
              <a:solidFill>
                <a:srgbClr val="FFFF00"/>
              </a:solidFill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lt-LT" b="0" i="0" dirty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Copy chart from Slide </a:t>
            </a:r>
            <a:r>
              <a:rPr lang="lt-LT" b="0" i="0" dirty="0" err="1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Master</a:t>
            </a:r>
            <a:r>
              <a:rPr lang="lt-LT" b="0" i="0" dirty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:</a:t>
            </a:r>
          </a:p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1. 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Go to View panel </a:t>
            </a: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2. 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Select Slide Master </a:t>
            </a: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3. 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Copy the chart</a:t>
            </a:r>
            <a:b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</a:b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4. 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Close the Slide Master: select the Normal </a:t>
            </a: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5. 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Paste the chart on slide.</a:t>
            </a:r>
            <a:endParaRPr lang="lt-LT" sz="16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lt-LT" b="0" i="0" dirty="0" err="1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rPr>
              <a:t>Other</a:t>
            </a:r>
            <a:r>
              <a:rPr lang="lt-LT" b="0" i="0" dirty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rPr>
              <a:t> charts must be created according to </a:t>
            </a:r>
            <a:r>
              <a:rPr lang="lt-LT" b="0" i="0" dirty="0" err="1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rPr>
              <a:t>this</a:t>
            </a:r>
            <a:r>
              <a:rPr lang="lt-LT" b="0" i="0" dirty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rPr>
              <a:t> </a:t>
            </a:r>
            <a:r>
              <a:rPr lang="lt-LT" b="0" i="0" dirty="0" err="1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rPr>
              <a:t>design</a:t>
            </a:r>
            <a:r>
              <a:rPr lang="lt-LT" b="0" i="0" dirty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rPr>
              <a:t>.</a:t>
            </a:r>
            <a:endParaRPr lang="en-US" b="0" i="0" dirty="0">
              <a:solidFill>
                <a:schemeClr val="bg1"/>
              </a:solidFill>
              <a:latin typeface="Arial" panose="020B0604020202020204" pitchFamily="34" charset="0"/>
              <a:ea typeface="Inter Medium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109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19E62AA-E2D7-254E-B7E9-789668C3EE84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585975356"/>
              </p:ext>
            </p:extLst>
          </p:nvPr>
        </p:nvGraphicFramePr>
        <p:xfrm>
          <a:off x="988701" y="2763075"/>
          <a:ext cx="5995285" cy="3903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F4103FC-5D4B-6148-8344-357F85691C58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186905807"/>
              </p:ext>
            </p:extLst>
          </p:nvPr>
        </p:nvGraphicFramePr>
        <p:xfrm>
          <a:off x="7585316" y="3085203"/>
          <a:ext cx="4006368" cy="3581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FBCAAAE-80A2-E844-AF0A-BF81197DCFF9}"/>
              </a:ext>
            </a:extLst>
          </p:cNvPr>
          <p:cNvSpPr txBox="1"/>
          <p:nvPr userDrawn="1"/>
        </p:nvSpPr>
        <p:spPr>
          <a:xfrm>
            <a:off x="1279921" y="403225"/>
            <a:ext cx="9722695" cy="1986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GB" sz="1800" b="1" i="0" kern="1200" dirty="0">
                <a:solidFill>
                  <a:schemeClr val="tx1"/>
                </a:solidFill>
                <a:effectLst/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rPr>
              <a:t>IMPORTANT (THIS IS NOT PART OF THE SLIDE DESIGN)</a:t>
            </a:r>
            <a:endParaRPr lang="lt-LT" b="1" i="0" dirty="0">
              <a:solidFill>
                <a:schemeClr val="tx1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lt-LT" b="0" i="0" dirty="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rPr>
              <a:t>Copy chart from Slide </a:t>
            </a:r>
            <a:r>
              <a:rPr lang="lt-LT" b="0" i="0" dirty="0" err="1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rPr>
              <a:t>Master</a:t>
            </a:r>
            <a:r>
              <a:rPr lang="lt-LT" b="0" i="0" dirty="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rPr>
              <a:t>:</a:t>
            </a:r>
          </a:p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rPr>
              <a:t>1. 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rPr>
              <a:t>Go to View panel </a:t>
            </a: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rPr>
              <a:t>2. 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rPr>
              <a:t>Select Slide Master </a:t>
            </a: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rPr>
              <a:t>3. 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rPr>
              <a:t>Copy the chart</a:t>
            </a:r>
            <a:br>
              <a:rPr lang="en-GB" sz="1600" b="0" i="0" u="none" strike="noStrike" kern="1200" dirty="0">
                <a:solidFill>
                  <a:schemeClr val="tx1"/>
                </a:solidFill>
                <a:effectLst/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rPr>
            </a:b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rPr>
              <a:t>4. 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rPr>
              <a:t>Close the Slide Master: select the Normal </a:t>
            </a: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rPr>
              <a:t>5. 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rPr>
              <a:t>Paste the chart on slide.</a:t>
            </a:r>
            <a:endParaRPr lang="lt-LT" sz="1600" b="0" i="0" u="none" strike="noStrike" kern="1200" dirty="0">
              <a:solidFill>
                <a:schemeClr val="tx1"/>
              </a:solidFill>
              <a:effectLst/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lt-LT" b="0" i="0" dirty="0" err="1">
                <a:solidFill>
                  <a:schemeClr val="tx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rPr>
              <a:t>Other</a:t>
            </a:r>
            <a:r>
              <a:rPr lang="lt-LT" b="0" i="0" dirty="0">
                <a:solidFill>
                  <a:schemeClr val="tx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rPr>
              <a:t> charts must be created according to </a:t>
            </a:r>
            <a:r>
              <a:rPr lang="lt-LT" b="0" i="0" dirty="0" err="1">
                <a:solidFill>
                  <a:schemeClr val="tx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rPr>
              <a:t>this</a:t>
            </a:r>
            <a:r>
              <a:rPr lang="lt-LT" b="0" i="0" dirty="0">
                <a:solidFill>
                  <a:schemeClr val="tx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rPr>
              <a:t> </a:t>
            </a:r>
            <a:r>
              <a:rPr lang="lt-LT" b="0" i="0" dirty="0" err="1">
                <a:solidFill>
                  <a:schemeClr val="tx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rPr>
              <a:t>design</a:t>
            </a:r>
            <a:r>
              <a:rPr lang="lt-LT" b="0" i="0" dirty="0">
                <a:solidFill>
                  <a:schemeClr val="tx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rPr>
              <a:t>.</a:t>
            </a:r>
            <a:endParaRPr lang="en-US" b="0" i="0" dirty="0">
              <a:solidFill>
                <a:schemeClr val="tx1"/>
              </a:solidFill>
              <a:latin typeface="Inter Medium" panose="020B0502030000000004" pitchFamily="34" charset="0"/>
              <a:ea typeface="Inter Medium" panose="020B0502030000000004" pitchFamily="34" charset="0"/>
              <a:cs typeface="Inter Medium" panose="020B050203000000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10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_Black backgroun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C492272-9779-2241-83F3-E687CBCE187A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00882885"/>
              </p:ext>
            </p:extLst>
          </p:nvPr>
        </p:nvGraphicFramePr>
        <p:xfrm>
          <a:off x="947737" y="2736570"/>
          <a:ext cx="10077314" cy="347503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5463">
                  <a:extLst>
                    <a:ext uri="{9D8B030D-6E8A-4147-A177-3AD203B41FA5}">
                      <a16:colId xmlns:a16="http://schemas.microsoft.com/office/drawing/2014/main" val="553379762"/>
                    </a:ext>
                  </a:extLst>
                </a:gridCol>
                <a:gridCol w="5672183">
                  <a:extLst>
                    <a:ext uri="{9D8B030D-6E8A-4147-A177-3AD203B41FA5}">
                      <a16:colId xmlns:a16="http://schemas.microsoft.com/office/drawing/2014/main" val="2887563481"/>
                    </a:ext>
                  </a:extLst>
                </a:gridCol>
                <a:gridCol w="2632166">
                  <a:extLst>
                    <a:ext uri="{9D8B030D-6E8A-4147-A177-3AD203B41FA5}">
                      <a16:colId xmlns:a16="http://schemas.microsoft.com/office/drawing/2014/main" val="1877026651"/>
                    </a:ext>
                  </a:extLst>
                </a:gridCol>
                <a:gridCol w="1247502">
                  <a:extLst>
                    <a:ext uri="{9D8B030D-6E8A-4147-A177-3AD203B41FA5}">
                      <a16:colId xmlns:a16="http://schemas.microsoft.com/office/drawing/2014/main" val="2481374449"/>
                    </a:ext>
                  </a:extLst>
                </a:gridCol>
              </a:tblGrid>
              <a:tr h="695007">
                <a:tc>
                  <a:txBody>
                    <a:bodyPr/>
                    <a:lstStyle/>
                    <a:p>
                      <a:r>
                        <a:rPr lang="en-US" sz="1500" b="1" i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Nr.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i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Magna aliquam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i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Enim ad minim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i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Iriure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261061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Aoreet dolore magna aliquam erat volutpat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Praesent luptatum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3534893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Ut wisi enim ad minim veniam, quis nostrud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Dolore te feugait nul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2109185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Exerci tation ullamcorper suscipit lobortis nisl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Augue duis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808814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Duis autem vel eum iriure dolor 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Te feugait nulla facilisi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441268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A4775A3-EB07-A141-A562-5216ADEA360A}"/>
              </a:ext>
            </a:extLst>
          </p:cNvPr>
          <p:cNvSpPr txBox="1"/>
          <p:nvPr userDrawn="1"/>
        </p:nvSpPr>
        <p:spPr>
          <a:xfrm>
            <a:off x="1102519" y="698500"/>
            <a:ext cx="9986962" cy="1532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GB" sz="1800" b="1" i="0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IMPORTANT (THIS IS NOT PART OF THE SLIDE DESIGN)</a:t>
            </a:r>
            <a:endParaRPr lang="lt-LT" b="1" i="0" dirty="0">
              <a:solidFill>
                <a:srgbClr val="FFFF00"/>
              </a:solidFill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lt-LT" b="0" i="0" dirty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Copy table from Slide </a:t>
            </a:r>
            <a:r>
              <a:rPr lang="lt-LT" b="0" i="0" dirty="0" err="1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Master</a:t>
            </a:r>
            <a:r>
              <a:rPr lang="lt-LT" b="0" i="0" dirty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: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1. 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Go to View panel </a:t>
            </a: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2. 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Select Slide Master </a:t>
            </a: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3. 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Copy the table</a:t>
            </a:r>
            <a:b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</a:b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4. 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Close the Slide Master: select the Normal </a:t>
            </a: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5. 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Paste the table on slide.</a:t>
            </a:r>
            <a:endParaRPr lang="lt-LT" sz="16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0871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4B7795-ED57-BA41-9394-B33607ADC5F5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867343345"/>
              </p:ext>
            </p:extLst>
          </p:nvPr>
        </p:nvGraphicFramePr>
        <p:xfrm>
          <a:off x="947737" y="2736570"/>
          <a:ext cx="10279789" cy="347503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8366">
                  <a:extLst>
                    <a:ext uri="{9D8B030D-6E8A-4147-A177-3AD203B41FA5}">
                      <a16:colId xmlns:a16="http://schemas.microsoft.com/office/drawing/2014/main" val="553379762"/>
                    </a:ext>
                  </a:extLst>
                </a:gridCol>
                <a:gridCol w="5669280">
                  <a:extLst>
                    <a:ext uri="{9D8B030D-6E8A-4147-A177-3AD203B41FA5}">
                      <a16:colId xmlns:a16="http://schemas.microsoft.com/office/drawing/2014/main" val="2887563481"/>
                    </a:ext>
                  </a:extLst>
                </a:gridCol>
                <a:gridCol w="2625634">
                  <a:extLst>
                    <a:ext uri="{9D8B030D-6E8A-4147-A177-3AD203B41FA5}">
                      <a16:colId xmlns:a16="http://schemas.microsoft.com/office/drawing/2014/main" val="1877026651"/>
                    </a:ext>
                  </a:extLst>
                </a:gridCol>
                <a:gridCol w="1456509">
                  <a:extLst>
                    <a:ext uri="{9D8B030D-6E8A-4147-A177-3AD203B41FA5}">
                      <a16:colId xmlns:a16="http://schemas.microsoft.com/office/drawing/2014/main" val="2481374449"/>
                    </a:ext>
                  </a:extLst>
                </a:gridCol>
              </a:tblGrid>
              <a:tr h="695007">
                <a:tc>
                  <a:txBody>
                    <a:bodyPr/>
                    <a:lstStyle/>
                    <a:p>
                      <a:r>
                        <a:rPr lang="en-US" sz="15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Nr.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Magna aliquam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Enim ad minim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Iriure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261061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Aoreet dolore magna aliquam erat volutpat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Praesent luptatum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3534893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Ut wisi enim ad minim veniam, quis nostrud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Dolore te feugait nul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2109185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Exerci tation ullamcorper suscipit lobortis nisl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Augue duis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808814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Duis autem vel eum iriure dolor 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Te feugait nulla facilisi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441268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BFB6A585-1753-A34C-8DD7-7369E5275DA5}"/>
              </a:ext>
            </a:extLst>
          </p:cNvPr>
          <p:cNvSpPr txBox="1"/>
          <p:nvPr userDrawn="1"/>
        </p:nvSpPr>
        <p:spPr>
          <a:xfrm>
            <a:off x="1102519" y="698500"/>
            <a:ext cx="9986962" cy="1532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GB" sz="18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IMPORTANT (THIS IS NOT PART OF THE SLIDE DESIGN)</a:t>
            </a:r>
            <a:endParaRPr lang="lt-LT" b="1" i="0" dirty="0">
              <a:solidFill>
                <a:schemeClr val="tx1"/>
              </a:solidFill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lt-LT" b="0" i="0" dirty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Copy table from Slide </a:t>
            </a:r>
            <a:r>
              <a:rPr lang="lt-LT" b="0" i="0" dirty="0" err="1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Master</a:t>
            </a:r>
            <a:r>
              <a:rPr lang="lt-LT" b="0" i="0" dirty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: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1. 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Go to View panel </a:t>
            </a: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2. 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Select Slide Master </a:t>
            </a: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3. 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Copy the table</a:t>
            </a:r>
            <a:b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</a:b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4. 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Close the Slide Master: select the Normal </a:t>
            </a: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5. 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Paste the table on slide.</a:t>
            </a:r>
            <a:endParaRPr lang="lt-LT" sz="1600" b="0" i="0" u="none" strike="noStrike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77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Two Number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36F833E-D503-7449-87CC-B8E383BC66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09021" y="424809"/>
            <a:ext cx="862883" cy="9837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861843-38B4-D148-99E5-9F4C3E2339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56850" y="0"/>
            <a:ext cx="190500" cy="685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555EE49-EA86-604D-B79E-1835648D43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-254768" t="1" r="-836988" b="29251"/>
          <a:stretch/>
        </p:blipFill>
        <p:spPr>
          <a:xfrm rot="5400000">
            <a:off x="2198923" y="-847734"/>
            <a:ext cx="454047" cy="485189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D892914-F5A9-F642-B52A-C75D04F0928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32844" y="0"/>
            <a:ext cx="381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48C8245-A0B5-4343-A773-99B1AC5A1C1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78535" y="1329925"/>
            <a:ext cx="1104900" cy="254000"/>
          </a:xfrm>
          <a:prstGeom prst="rect">
            <a:avLst/>
          </a:prstGeom>
        </p:spPr>
      </p:pic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224758FE-FB03-7945-8489-CE74EBB534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77810" y="3668711"/>
            <a:ext cx="4361134" cy="2724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7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20FA2AC1-A86F-6246-9CF6-463924E7F5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8847686" y="3603890"/>
            <a:ext cx="4985555" cy="64368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500" b="1" i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lvl="0"/>
            <a:r>
              <a:rPr lang="en-GB" dirty="0"/>
              <a:t>HUMAN SIDE OF TECHNOLOGY</a:t>
            </a:r>
            <a:endParaRPr lang="en-LT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26F31A-D9EF-A541-B58C-EF4A2221ECB9}"/>
              </a:ext>
            </a:extLst>
          </p:cNvPr>
          <p:cNvSpPr txBox="1"/>
          <p:nvPr userDrawn="1"/>
        </p:nvSpPr>
        <p:spPr>
          <a:xfrm>
            <a:off x="5477810" y="1289465"/>
            <a:ext cx="460484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T" sz="1500" b="1" i="0" dirty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KAUNAS UNIVERSITY OF TECHNOLOGY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6A6A4746-2EF0-224F-9BFF-A1348C826B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373722"/>
            <a:ext cx="4832844" cy="3222561"/>
          </a:xfrm>
          <a:prstGeom prst="rect">
            <a:avLst/>
          </a:prstGeom>
          <a:ln w="19050">
            <a:noFill/>
          </a:ln>
        </p:spPr>
        <p:txBody>
          <a:bodyPr/>
          <a:lstStyle>
            <a:lvl1pPr marL="0" indent="0" algn="ctr">
              <a:buNone/>
              <a:defRPr sz="26000" b="1" i="0">
                <a:ln w="19050">
                  <a:solidFill>
                    <a:schemeClr val="bg1"/>
                  </a:solidFill>
                </a:ln>
                <a:noFill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3744837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Slogan_Black backgroun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CD1856C-F327-BF49-A715-D3258E845A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4" y="600737"/>
            <a:ext cx="9908045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B7DEC24-8D93-6D48-A79C-7BDDFFA2B1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13890" y="0"/>
            <a:ext cx="38100" cy="6858000"/>
          </a:xfrm>
          <a:prstGeom prst="rect">
            <a:avLst/>
          </a:prstGeom>
        </p:spPr>
      </p:pic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CD1AB869-1A97-C74F-B22C-8C4A3C8553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9406361" y="3040008"/>
            <a:ext cx="4397904" cy="117338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300" b="1" i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lvl="0"/>
            <a:r>
              <a:rPr lang="en-GB" dirty="0"/>
              <a:t>HUMAN SIDE OF TECHNOLOGY</a:t>
            </a:r>
            <a:endParaRPr lang="en-LT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7015AA5-A63A-AA42-ACD1-300F08FBDC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-1" r="9663" b="-12809"/>
          <a:stretch/>
        </p:blipFill>
        <p:spPr>
          <a:xfrm>
            <a:off x="0" y="1356723"/>
            <a:ext cx="11013890" cy="214901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4B86B12-DA76-274D-9D4F-46D64739DB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4374624"/>
            <a:ext cx="9828212" cy="186072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587BF503-4657-4144-AE5A-7FC3C4A8467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3723" y="3048000"/>
            <a:ext cx="9828212" cy="1019347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1" i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Header</a:t>
            </a:r>
            <a:r>
              <a:rPr lang="lt-LT" dirty="0"/>
              <a:t> 2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10A3938-1C5A-734A-9AEB-AA2A81156F6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314565" y="696317"/>
            <a:ext cx="590984" cy="318475"/>
          </a:xfrm>
          <a:prstGeom prst="rect">
            <a:avLst/>
          </a:prstGeom>
        </p:spPr>
      </p:pic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16AAE050-80B0-E943-B294-2C9DD7CDE74B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bg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4249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Slogan_Whit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CD1856C-F327-BF49-A715-D3258E845A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4" y="600737"/>
            <a:ext cx="9908045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CD1AB869-1A97-C74F-B22C-8C4A3C8553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9406361" y="3040008"/>
            <a:ext cx="4397904" cy="117338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300" b="1" i="0">
                <a:solidFill>
                  <a:schemeClr val="tx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lvl="0"/>
            <a:r>
              <a:rPr lang="en-GB" dirty="0"/>
              <a:t>HUMAN SIDE OF TECHNOLOGY</a:t>
            </a:r>
            <a:endParaRPr lang="en-LT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4B86B12-DA76-274D-9D4F-46D64739DB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4374624"/>
            <a:ext cx="9828212" cy="186072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587BF503-4657-4144-AE5A-7FC3C4A8467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3723" y="3048000"/>
            <a:ext cx="9828212" cy="1019347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1" i="0">
                <a:solidFill>
                  <a:schemeClr val="tx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Header</a:t>
            </a:r>
            <a:r>
              <a:rPr lang="lt-LT" dirty="0"/>
              <a:t> 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028207-03C6-EB4F-8087-70DFE414C3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14563" y="696316"/>
            <a:ext cx="590985" cy="3184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8B3520C-4886-5844-B632-0EFDEEFA04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10097" y="0"/>
            <a:ext cx="38100" cy="6858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BBDCAF9-A99D-AB48-B61A-DEA4A9FF6C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9625" b="-49952"/>
          <a:stretch/>
        </p:blipFill>
        <p:spPr>
          <a:xfrm>
            <a:off x="0" y="1356709"/>
            <a:ext cx="11018622" cy="285659"/>
          </a:xfrm>
          <a:prstGeom prst="rect">
            <a:avLst/>
          </a:prstGeom>
        </p:spPr>
      </p:pic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75DBDACD-F72D-4347-B282-C11CA7E9B316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tx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572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Black backgroun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CD1856C-F327-BF49-A715-D3258E845A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5" y="600737"/>
            <a:ext cx="8978606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4B86B12-DA76-274D-9D4F-46D64739DB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4374624"/>
            <a:ext cx="9828212" cy="186072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587BF503-4657-4144-AE5A-7FC3C4A8467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3723" y="3048000"/>
            <a:ext cx="9828212" cy="1019347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1" i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Header</a:t>
            </a:r>
            <a:r>
              <a:rPr lang="lt-LT" dirty="0"/>
              <a:t> 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C3A560-9403-BC49-A5F7-C015081D15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351225"/>
            <a:ext cx="12192000" cy="190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E36B143-6BE1-0541-83D6-F8722667238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63044" y="696317"/>
            <a:ext cx="590984" cy="318475"/>
          </a:xfrm>
          <a:prstGeom prst="rect">
            <a:avLst/>
          </a:prstGeom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9A5D1039-D9CB-C345-BC30-CCE7727C8314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bg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828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Whit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CD1856C-F327-BF49-A715-D3258E845A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5" y="600737"/>
            <a:ext cx="8978606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4B86B12-DA76-274D-9D4F-46D64739DB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4374624"/>
            <a:ext cx="9828212" cy="186072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587BF503-4657-4144-AE5A-7FC3C4A8467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3723" y="3048000"/>
            <a:ext cx="9828212" cy="1019347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1" i="0">
                <a:solidFill>
                  <a:schemeClr val="tx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Header</a:t>
            </a:r>
            <a:r>
              <a:rPr lang="lt-LT" dirty="0"/>
              <a:t> 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6F165C-7173-9B41-9B41-5FC5C0B7D5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351225"/>
            <a:ext cx="12192000" cy="190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B47D6DC-D91B-A144-80BE-9E55BF0FD1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63222" y="696316"/>
            <a:ext cx="590985" cy="318475"/>
          </a:xfrm>
          <a:prstGeom prst="rect">
            <a:avLst/>
          </a:prstGeom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BAFD13B1-56F9-4444-AA73-38EC04BF9A0A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tx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4629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Two par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6D8A384-C846-7641-BEB4-42006FEB5447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14" name="Text Placeholder 20">
            <a:extLst>
              <a:ext uri="{FF2B5EF4-FFF2-40B4-BE49-F238E27FC236}">
                <a16:creationId xmlns:a16="http://schemas.microsoft.com/office/drawing/2014/main" id="{F497E261-9388-AC42-BFA8-252592EA0D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B5FF6581-2E75-F54C-AC74-4CFB308232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2E6D4784-2EA3-C74A-80A6-6E53A34590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35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5592035A-2271-5843-9AF4-E3E9FDCF013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37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7097BC22-7AFA-9C42-947D-4B0B979CA803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tx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37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  <p15:guide id="19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401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2" r:id="rId2"/>
    <p:sldLayoutId id="2147483714" r:id="rId3"/>
    <p:sldLayoutId id="2147483715" r:id="rId4"/>
    <p:sldLayoutId id="2147483716" r:id="rId5"/>
    <p:sldLayoutId id="2147483723" r:id="rId6"/>
    <p:sldLayoutId id="2147483737" r:id="rId7"/>
    <p:sldLayoutId id="2147483738" r:id="rId8"/>
    <p:sldLayoutId id="2147483717" r:id="rId9"/>
    <p:sldLayoutId id="2147483718" r:id="rId10"/>
    <p:sldLayoutId id="2147483719" r:id="rId11"/>
    <p:sldLayoutId id="2147483720" r:id="rId12"/>
    <p:sldLayoutId id="2147483677" r:id="rId13"/>
    <p:sldLayoutId id="2147483739" r:id="rId14"/>
    <p:sldLayoutId id="2147483743" r:id="rId15"/>
    <p:sldLayoutId id="2147483744" r:id="rId16"/>
    <p:sldLayoutId id="2147483745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6558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42" r:id="rId7"/>
    <p:sldLayoutId id="2147483732" r:id="rId8"/>
    <p:sldLayoutId id="2147483731" r:id="rId9"/>
    <p:sldLayoutId id="2147483733" r:id="rId10"/>
    <p:sldLayoutId id="2147483734" r:id="rId11"/>
    <p:sldLayoutId id="2147483735" r:id="rId12"/>
    <p:sldLayoutId id="214748373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867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hyperlink" Target="https://nivc.ktu.edu/slenis-santaka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D7D2E6-32E7-49D3-AE86-60D2E558A5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37162" y="2052305"/>
            <a:ext cx="9395848" cy="3755255"/>
          </a:xfrm>
        </p:spPr>
        <p:txBody>
          <a:bodyPr/>
          <a:lstStyle/>
          <a:p>
            <a:pPr algn="ctr"/>
            <a:r>
              <a:rPr lang="lt-LT" sz="7200" dirty="0">
                <a:solidFill>
                  <a:schemeClr val="accent5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CERN Baltic Group Conference</a:t>
            </a:r>
          </a:p>
          <a:p>
            <a:pPr algn="ctr"/>
            <a:r>
              <a:rPr lang="lt-LT" sz="7200" dirty="0">
                <a:solidFill>
                  <a:schemeClr val="accent5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(CBC 2025)</a:t>
            </a:r>
          </a:p>
          <a:p>
            <a:pPr algn="ctr"/>
            <a:endParaRPr lang="lt-LT" sz="3200" dirty="0">
              <a:solidFill>
                <a:schemeClr val="accent5">
                  <a:lumMod val="60000"/>
                  <a:lumOff val="40000"/>
                </a:schemeClr>
              </a:solidFill>
              <a:latin typeface="Garamond" panose="02020404030301010803" pitchFamily="18" charset="0"/>
            </a:endParaRPr>
          </a:p>
          <a:p>
            <a:pPr algn="ctr"/>
            <a:r>
              <a:rPr lang="en-US" sz="4000" i="1" dirty="0">
                <a:solidFill>
                  <a:schemeClr val="accent5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Pre-preparatory discussion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105C14-FC61-47EB-BEA8-00DE3F5DF25F}"/>
              </a:ext>
            </a:extLst>
          </p:cNvPr>
          <p:cNvSpPr/>
          <p:nvPr/>
        </p:nvSpPr>
        <p:spPr>
          <a:xfrm>
            <a:off x="4844197" y="6249331"/>
            <a:ext cx="1795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lt-LT" b="1" dirty="0" err="1">
                <a:solidFill>
                  <a:schemeClr val="bg1"/>
                </a:solidFill>
              </a:rPr>
              <a:t>January</a:t>
            </a:r>
            <a:r>
              <a:rPr lang="lt-LT" b="1" dirty="0">
                <a:solidFill>
                  <a:schemeClr val="bg1"/>
                </a:solidFill>
              </a:rPr>
              <a:t> 16, 2025</a:t>
            </a:r>
          </a:p>
        </p:txBody>
      </p:sp>
    </p:spTree>
    <p:extLst>
      <p:ext uri="{BB962C8B-B14F-4D97-AF65-F5344CB8AC3E}">
        <p14:creationId xmlns:p14="http://schemas.microsoft.com/office/powerpoint/2010/main" val="1554125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62F2278-F28F-64CF-2B98-A01D0482D417}"/>
              </a:ext>
            </a:extLst>
          </p:cNvPr>
          <p:cNvSpPr txBox="1"/>
          <p:nvPr/>
        </p:nvSpPr>
        <p:spPr>
          <a:xfrm>
            <a:off x="725715" y="1997839"/>
            <a:ext cx="966651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“</a:t>
            </a:r>
            <a:r>
              <a:rPr lang="en-GB" sz="3600" b="0" i="0" dirty="0">
                <a:effectLst/>
              </a:rPr>
              <a:t>The </a:t>
            </a:r>
            <a:r>
              <a:rPr lang="en-GB" sz="3600" b="1" i="0" dirty="0">
                <a:effectLst/>
              </a:rPr>
              <a:t>Baltic School of High-Energy Physics and Accelerator Technologies (BSHEPAT)</a:t>
            </a:r>
            <a:r>
              <a:rPr lang="en-GB" sz="3600" b="0" i="0" dirty="0">
                <a:effectLst/>
              </a:rPr>
              <a:t> </a:t>
            </a:r>
            <a:r>
              <a:rPr lang="en-GB" sz="3600" b="0" i="0" u="sng" dirty="0">
                <a:effectLst/>
              </a:rPr>
              <a:t>is an annual summer school</a:t>
            </a:r>
            <a:r>
              <a:rPr lang="en-GB" sz="3600" b="0" i="0" dirty="0">
                <a:effectLst/>
              </a:rPr>
              <a:t> established by the CERN Baltic Group (CBG), taking place in one of the three Baltic states.”</a:t>
            </a:r>
            <a:endParaRPr lang="en-GB" sz="3600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1D5D872F-9CFD-A070-95A0-22181F42C9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6344" y="560134"/>
            <a:ext cx="11437257" cy="585168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An agreement of CERN Baltic Group:</a:t>
            </a:r>
            <a:endParaRPr lang="et-EE" dirty="0">
              <a:solidFill>
                <a:srgbClr val="0070C0"/>
              </a:solidFill>
            </a:endParaRP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1B76585B-C026-8D79-1C5E-4EA1E5315182}"/>
              </a:ext>
            </a:extLst>
          </p:cNvPr>
          <p:cNvSpPr txBox="1">
            <a:spLocks/>
          </p:cNvSpPr>
          <p:nvPr/>
        </p:nvSpPr>
        <p:spPr>
          <a:xfrm>
            <a:off x="1524474" y="5003195"/>
            <a:ext cx="8867754" cy="5851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00" b="1" i="0" kern="120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FF0000"/>
                </a:solidFill>
              </a:rPr>
              <a:t>The dedicated CBG Coordination Team Meeting is needed.</a:t>
            </a:r>
            <a:endParaRPr lang="et-EE" sz="2400" dirty="0">
              <a:solidFill>
                <a:srgbClr val="FF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F52C223-33D8-58EA-D7A5-6E6ECBC4BC6A}"/>
              </a:ext>
            </a:extLst>
          </p:cNvPr>
          <p:cNvSpPr/>
          <p:nvPr/>
        </p:nvSpPr>
        <p:spPr>
          <a:xfrm>
            <a:off x="11277600" y="560134"/>
            <a:ext cx="754743" cy="585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751DB84-ACDD-DD05-6791-765C7E3953D2}"/>
              </a:ext>
            </a:extLst>
          </p:cNvPr>
          <p:cNvSpPr txBox="1">
            <a:spLocks/>
          </p:cNvSpPr>
          <p:nvPr/>
        </p:nvSpPr>
        <p:spPr>
          <a:xfrm>
            <a:off x="1951194" y="5868827"/>
            <a:ext cx="8867754" cy="5851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00" b="1" i="0" kern="120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2400" b="0" dirty="0">
                <a:solidFill>
                  <a:srgbClr val="FF0000"/>
                </a:solidFill>
              </a:rPr>
              <a:t>30</a:t>
            </a:r>
            <a:r>
              <a:rPr lang="lt-LT" sz="2400" b="0" baseline="30000" dirty="0">
                <a:solidFill>
                  <a:srgbClr val="FF0000"/>
                </a:solidFill>
              </a:rPr>
              <a:t>th</a:t>
            </a:r>
            <a:r>
              <a:rPr lang="lt-LT" sz="2400" b="0" dirty="0">
                <a:solidFill>
                  <a:srgbClr val="FF0000"/>
                </a:solidFill>
              </a:rPr>
              <a:t> </a:t>
            </a:r>
            <a:r>
              <a:rPr lang="lt-LT" sz="2400" b="0" dirty="0" err="1">
                <a:solidFill>
                  <a:srgbClr val="FF0000"/>
                </a:solidFill>
              </a:rPr>
              <a:t>or</a:t>
            </a:r>
            <a:r>
              <a:rPr lang="lt-LT" sz="2400" b="0" dirty="0">
                <a:solidFill>
                  <a:srgbClr val="FF0000"/>
                </a:solidFill>
              </a:rPr>
              <a:t> 31</a:t>
            </a:r>
            <a:r>
              <a:rPr lang="lt-LT" sz="2400" b="0" baseline="30000" dirty="0">
                <a:solidFill>
                  <a:srgbClr val="FF0000"/>
                </a:solidFill>
              </a:rPr>
              <a:t>st </a:t>
            </a:r>
            <a:r>
              <a:rPr lang="lt-LT" sz="2400" b="0" dirty="0" err="1">
                <a:solidFill>
                  <a:srgbClr val="FF0000"/>
                </a:solidFill>
              </a:rPr>
              <a:t>of</a:t>
            </a:r>
            <a:r>
              <a:rPr lang="lt-LT" sz="2400" b="0" dirty="0">
                <a:solidFill>
                  <a:srgbClr val="FF0000"/>
                </a:solidFill>
              </a:rPr>
              <a:t> </a:t>
            </a:r>
            <a:r>
              <a:rPr lang="lt-LT" sz="2400" b="0" dirty="0" err="1">
                <a:solidFill>
                  <a:srgbClr val="FF0000"/>
                </a:solidFill>
              </a:rPr>
              <a:t>January</a:t>
            </a:r>
            <a:r>
              <a:rPr lang="lt-LT" sz="2400" b="0" dirty="0">
                <a:solidFill>
                  <a:srgbClr val="FF0000"/>
                </a:solidFill>
              </a:rPr>
              <a:t> </a:t>
            </a:r>
            <a:r>
              <a:rPr lang="lt-LT" sz="2400" b="0" dirty="0" err="1">
                <a:solidFill>
                  <a:srgbClr val="FF0000"/>
                </a:solidFill>
              </a:rPr>
              <a:t>will</a:t>
            </a:r>
            <a:r>
              <a:rPr lang="lt-LT" sz="2400" b="0" dirty="0">
                <a:solidFill>
                  <a:srgbClr val="FF0000"/>
                </a:solidFill>
              </a:rPr>
              <a:t> be sent via </a:t>
            </a:r>
            <a:r>
              <a:rPr lang="lt-LT" sz="2400" b="0" dirty="0" err="1">
                <a:solidFill>
                  <a:srgbClr val="FF0000"/>
                </a:solidFill>
              </a:rPr>
              <a:t>Doodle</a:t>
            </a:r>
            <a:r>
              <a:rPr lang="lt-LT" sz="2400" b="0" dirty="0">
                <a:solidFill>
                  <a:srgbClr val="FF0000"/>
                </a:solidFill>
              </a:rPr>
              <a:t>.</a:t>
            </a:r>
            <a:endParaRPr lang="et-EE" sz="24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55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BDFCAB-4F17-4BFA-AC99-7E12AFC8E3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5112" y="345918"/>
            <a:ext cx="10310366" cy="888077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CERN </a:t>
            </a:r>
            <a:r>
              <a:rPr lang="lt-LT" dirty="0">
                <a:solidFill>
                  <a:srgbClr val="0070C0"/>
                </a:solidFill>
              </a:rPr>
              <a:t>Baltic Group Conference </a:t>
            </a:r>
            <a:r>
              <a:rPr lang="en-US" dirty="0">
                <a:solidFill>
                  <a:srgbClr val="0070C0"/>
                </a:solidFill>
              </a:rPr>
              <a:t>in </a:t>
            </a:r>
            <a:r>
              <a:rPr lang="lt-LT" dirty="0">
                <a:solidFill>
                  <a:srgbClr val="0070C0"/>
                </a:solidFill>
              </a:rPr>
              <a:t>Kaunas, </a:t>
            </a:r>
            <a:r>
              <a:rPr lang="en-US" dirty="0">
                <a:solidFill>
                  <a:srgbClr val="0070C0"/>
                </a:solidFill>
              </a:rPr>
              <a:t>Lithuania</a:t>
            </a:r>
            <a:r>
              <a:rPr lang="et-EE" dirty="0">
                <a:solidFill>
                  <a:srgbClr val="0070C0"/>
                </a:solidFill>
              </a:rPr>
              <a:t> (1)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6A570C-1B1D-4B48-BB83-D99B655E490E}"/>
              </a:ext>
            </a:extLst>
          </p:cNvPr>
          <p:cNvSpPr/>
          <p:nvPr/>
        </p:nvSpPr>
        <p:spPr>
          <a:xfrm>
            <a:off x="727368" y="2065123"/>
            <a:ext cx="922830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3600" dirty="0" err="1">
                <a:latin typeface="Garamond" panose="02020404030301010803" pitchFamily="18" charset="0"/>
              </a:rPr>
              <a:t>Content</a:t>
            </a:r>
            <a:r>
              <a:rPr lang="lt-LT" sz="3600" dirty="0">
                <a:latin typeface="Garamond" panose="02020404030301010803" pitchFamily="18" charset="0"/>
              </a:rPr>
              <a:t>:</a:t>
            </a:r>
            <a:endParaRPr lang="en-US" sz="3600" dirty="0">
              <a:latin typeface="Garamond" panose="02020404030301010803" pitchFamily="18" charset="0"/>
            </a:endParaRPr>
          </a:p>
          <a:p>
            <a:r>
              <a:rPr lang="en-US" sz="3600" dirty="0">
                <a:latin typeface="Garamond" panose="02020404030301010803" pitchFamily="18" charset="0"/>
              </a:rPr>
              <a:t>	</a:t>
            </a:r>
            <a:r>
              <a:rPr lang="en-US" sz="2800" dirty="0">
                <a:latin typeface="Garamond" panose="02020404030301010803" pitchFamily="18" charset="0"/>
              </a:rPr>
              <a:t>- </a:t>
            </a:r>
            <a:r>
              <a:rPr lang="lt-LT" sz="2800" dirty="0" err="1">
                <a:latin typeface="Garamond" panose="02020404030301010803" pitchFamily="18" charset="0"/>
              </a:rPr>
              <a:t>Date</a:t>
            </a:r>
            <a:r>
              <a:rPr lang="lt-LT" sz="2800" dirty="0">
                <a:latin typeface="Garamond" panose="02020404030301010803" pitchFamily="18" charset="0"/>
              </a:rPr>
              <a:t>;</a:t>
            </a:r>
          </a:p>
          <a:p>
            <a:r>
              <a:rPr lang="lt-LT" sz="2800" dirty="0">
                <a:latin typeface="Garamond" panose="02020404030301010803" pitchFamily="18" charset="0"/>
              </a:rPr>
              <a:t>	- Conference </a:t>
            </a:r>
            <a:r>
              <a:rPr lang="en-US" sz="2800" dirty="0">
                <a:latin typeface="Garamond" panose="02020404030301010803" pitchFamily="18" charset="0"/>
              </a:rPr>
              <a:t>venue;</a:t>
            </a:r>
            <a:br>
              <a:rPr lang="en-US" sz="2800" dirty="0">
                <a:latin typeface="Garamond" panose="02020404030301010803" pitchFamily="18" charset="0"/>
              </a:rPr>
            </a:br>
            <a:r>
              <a:rPr lang="en-US" sz="2800" dirty="0">
                <a:latin typeface="Garamond" panose="02020404030301010803" pitchFamily="18" charset="0"/>
              </a:rPr>
              <a:t>	- Organizing and scientific committees;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	- </a:t>
            </a:r>
            <a:r>
              <a:rPr lang="en-GB" sz="2800" dirty="0">
                <a:latin typeface="Garamond" panose="02020404030301010803" pitchFamily="18" charset="0"/>
              </a:rPr>
              <a:t>Topics covered in the </a:t>
            </a:r>
            <a:r>
              <a:rPr lang="lt-LT" sz="2800" dirty="0" err="1">
                <a:latin typeface="Garamond" panose="02020404030301010803" pitchFamily="18" charset="0"/>
              </a:rPr>
              <a:t>conference</a:t>
            </a:r>
            <a:r>
              <a:rPr lang="en-US" sz="2800" dirty="0">
                <a:latin typeface="Garamond" panose="02020404030301010803" pitchFamily="18" charset="0"/>
              </a:rPr>
              <a:t>;</a:t>
            </a:r>
            <a:br>
              <a:rPr lang="en-US" sz="2800" dirty="0">
                <a:latin typeface="Garamond" panose="02020404030301010803" pitchFamily="18" charset="0"/>
              </a:rPr>
            </a:br>
            <a:r>
              <a:rPr lang="en-US" sz="2800" dirty="0">
                <a:latin typeface="Garamond" panose="02020404030301010803" pitchFamily="18" charset="0"/>
              </a:rPr>
              <a:t>	- </a:t>
            </a:r>
            <a:r>
              <a:rPr lang="lt-LT" sz="2800" dirty="0" err="1">
                <a:latin typeface="Garamond" panose="02020404030301010803" pitchFamily="18" charset="0"/>
              </a:rPr>
              <a:t>Plenary</a:t>
            </a:r>
            <a:r>
              <a:rPr lang="lt-LT" sz="2800" dirty="0">
                <a:latin typeface="Garamond" panose="02020404030301010803" pitchFamily="18" charset="0"/>
              </a:rPr>
              <a:t> </a:t>
            </a:r>
            <a:r>
              <a:rPr lang="lt-LT" sz="2800" dirty="0" err="1">
                <a:latin typeface="Garamond" panose="02020404030301010803" pitchFamily="18" charset="0"/>
              </a:rPr>
              <a:t>talks</a:t>
            </a:r>
            <a:r>
              <a:rPr lang="lt-LT" sz="2800" dirty="0">
                <a:latin typeface="Garamond" panose="02020404030301010803" pitchFamily="18" charset="0"/>
              </a:rPr>
              <a:t> - </a:t>
            </a:r>
            <a:r>
              <a:rPr lang="en-US" sz="2800" dirty="0">
                <a:latin typeface="Garamond" panose="02020404030301010803" pitchFamily="18" charset="0"/>
              </a:rPr>
              <a:t>Lecturers to be invited;</a:t>
            </a:r>
            <a:br>
              <a:rPr lang="en-US" sz="2800" dirty="0">
                <a:latin typeface="Garamond" panose="02020404030301010803" pitchFamily="18" charset="0"/>
              </a:rPr>
            </a:br>
            <a:r>
              <a:rPr lang="en-US" sz="2800" dirty="0">
                <a:latin typeface="Garamond" panose="02020404030301010803" pitchFamily="18" charset="0"/>
              </a:rPr>
              <a:t>	- Fees</a:t>
            </a:r>
            <a:r>
              <a:rPr lang="lt-LT" sz="2800" dirty="0">
                <a:latin typeface="Garamond" panose="02020404030301010803" pitchFamily="18" charset="0"/>
              </a:rPr>
              <a:t>;</a:t>
            </a:r>
          </a:p>
          <a:p>
            <a:r>
              <a:rPr lang="en-US" altLang="en-US" sz="2800" dirty="0">
                <a:latin typeface="Garamond" panose="02020404030301010803" pitchFamily="18" charset="0"/>
              </a:rPr>
              <a:t>	- etc.</a:t>
            </a:r>
            <a:endParaRPr lang="et-EE" altLang="en-US" sz="2800" dirty="0">
              <a:latin typeface="Garamond" panose="02020404030301010803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7BADBD-47C0-B30F-97B1-4F44E043BF6C}"/>
              </a:ext>
            </a:extLst>
          </p:cNvPr>
          <p:cNvSpPr/>
          <p:nvPr/>
        </p:nvSpPr>
        <p:spPr>
          <a:xfrm>
            <a:off x="11277600" y="560134"/>
            <a:ext cx="754743" cy="585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93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F8468F1-E15C-95C7-5441-5411C5874980}"/>
              </a:ext>
            </a:extLst>
          </p:cNvPr>
          <p:cNvSpPr/>
          <p:nvPr/>
        </p:nvSpPr>
        <p:spPr>
          <a:xfrm>
            <a:off x="11277600" y="560134"/>
            <a:ext cx="754743" cy="585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7BF1267-CA10-B960-6F82-5A1E4F2DE8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5112" y="345918"/>
            <a:ext cx="10310366" cy="888077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CERN </a:t>
            </a:r>
            <a:r>
              <a:rPr lang="lt-LT" dirty="0">
                <a:solidFill>
                  <a:srgbClr val="0070C0"/>
                </a:solidFill>
              </a:rPr>
              <a:t>Baltic Group Conference </a:t>
            </a:r>
            <a:r>
              <a:rPr lang="en-US" dirty="0">
                <a:solidFill>
                  <a:srgbClr val="0070C0"/>
                </a:solidFill>
              </a:rPr>
              <a:t>in </a:t>
            </a:r>
            <a:r>
              <a:rPr lang="lt-LT" dirty="0">
                <a:solidFill>
                  <a:srgbClr val="0070C0"/>
                </a:solidFill>
              </a:rPr>
              <a:t>Kaunas, </a:t>
            </a:r>
            <a:r>
              <a:rPr lang="en-US" dirty="0">
                <a:solidFill>
                  <a:srgbClr val="0070C0"/>
                </a:solidFill>
              </a:rPr>
              <a:t>Lithuania</a:t>
            </a:r>
            <a:r>
              <a:rPr lang="et-EE" dirty="0">
                <a:solidFill>
                  <a:srgbClr val="0070C0"/>
                </a:solidFill>
              </a:rPr>
              <a:t> (</a:t>
            </a:r>
            <a:r>
              <a:rPr lang="en-US" dirty="0">
                <a:solidFill>
                  <a:srgbClr val="0070C0"/>
                </a:solidFill>
              </a:rPr>
              <a:t>2</a:t>
            </a:r>
            <a:r>
              <a:rPr lang="et-EE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5AA648-A934-9E9F-89BA-89CE58A898CA}"/>
              </a:ext>
            </a:extLst>
          </p:cNvPr>
          <p:cNvSpPr txBox="1"/>
          <p:nvPr/>
        </p:nvSpPr>
        <p:spPr>
          <a:xfrm>
            <a:off x="535112" y="1575285"/>
            <a:ext cx="66322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>
                <a:solidFill>
                  <a:srgbClr val="00B050"/>
                </a:solidFill>
              </a:rPr>
              <a:t>CBG Conference:</a:t>
            </a:r>
          </a:p>
          <a:p>
            <a:r>
              <a:rPr lang="lt-LT" sz="3200" dirty="0">
                <a:solidFill>
                  <a:srgbClr val="00B050"/>
                </a:solidFill>
              </a:rPr>
              <a:t>14-16</a:t>
            </a:r>
            <a:r>
              <a:rPr lang="lt-LT" sz="3200" baseline="30000" dirty="0">
                <a:solidFill>
                  <a:srgbClr val="00B050"/>
                </a:solidFill>
              </a:rPr>
              <a:t>th</a:t>
            </a:r>
            <a:r>
              <a:rPr lang="lt-LT" sz="3200" dirty="0">
                <a:solidFill>
                  <a:srgbClr val="00B050"/>
                </a:solidFill>
              </a:rPr>
              <a:t> </a:t>
            </a:r>
            <a:r>
              <a:rPr lang="lt-LT" sz="3200" dirty="0" err="1">
                <a:solidFill>
                  <a:srgbClr val="00B050"/>
                </a:solidFill>
              </a:rPr>
              <a:t>of</a:t>
            </a:r>
            <a:r>
              <a:rPr lang="lt-LT" sz="3200" dirty="0">
                <a:solidFill>
                  <a:srgbClr val="00B050"/>
                </a:solidFill>
              </a:rPr>
              <a:t> </a:t>
            </a:r>
            <a:r>
              <a:rPr lang="lt-LT" sz="3200" dirty="0" err="1">
                <a:solidFill>
                  <a:srgbClr val="00B050"/>
                </a:solidFill>
              </a:rPr>
              <a:t>October</a:t>
            </a:r>
            <a:r>
              <a:rPr lang="lt-LT" sz="3200" dirty="0">
                <a:solidFill>
                  <a:srgbClr val="00B050"/>
                </a:solidFill>
              </a:rPr>
              <a:t>, 2025</a:t>
            </a:r>
            <a:endParaRPr lang="en-GB" sz="32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B506F8-F10C-13A4-5265-3744DB084B7F}"/>
              </a:ext>
            </a:extLst>
          </p:cNvPr>
          <p:cNvSpPr txBox="1"/>
          <p:nvPr/>
        </p:nvSpPr>
        <p:spPr>
          <a:xfrm>
            <a:off x="2834878" y="4427578"/>
            <a:ext cx="66322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>
                <a:solidFill>
                  <a:srgbClr val="0070C0"/>
                </a:solidFill>
              </a:rPr>
              <a:t>16</a:t>
            </a:r>
            <a:r>
              <a:rPr lang="lt-LT" sz="3200" b="1" baseline="30000" dirty="0">
                <a:solidFill>
                  <a:srgbClr val="0070C0"/>
                </a:solidFill>
              </a:rPr>
              <a:t>th</a:t>
            </a:r>
            <a:r>
              <a:rPr lang="lt-LT" sz="3200" b="1" dirty="0">
                <a:solidFill>
                  <a:srgbClr val="0070C0"/>
                </a:solidFill>
              </a:rPr>
              <a:t> CBG General </a:t>
            </a:r>
            <a:r>
              <a:rPr lang="lt-LT" sz="3200" b="1" dirty="0" err="1">
                <a:solidFill>
                  <a:srgbClr val="0070C0"/>
                </a:solidFill>
              </a:rPr>
              <a:t>Meeting</a:t>
            </a:r>
            <a:r>
              <a:rPr lang="lt-LT" sz="3200" b="1" dirty="0">
                <a:solidFill>
                  <a:srgbClr val="0070C0"/>
                </a:solidFill>
              </a:rPr>
              <a:t>:</a:t>
            </a:r>
          </a:p>
          <a:p>
            <a:r>
              <a:rPr lang="lt-LT" sz="3200" dirty="0">
                <a:solidFill>
                  <a:srgbClr val="0070C0"/>
                </a:solidFill>
              </a:rPr>
              <a:t>16-17</a:t>
            </a:r>
            <a:r>
              <a:rPr lang="lt-LT" sz="3200" baseline="30000" dirty="0">
                <a:solidFill>
                  <a:srgbClr val="0070C0"/>
                </a:solidFill>
              </a:rPr>
              <a:t>th </a:t>
            </a:r>
            <a:r>
              <a:rPr lang="lt-LT" sz="3200" dirty="0" err="1">
                <a:solidFill>
                  <a:srgbClr val="0070C0"/>
                </a:solidFill>
              </a:rPr>
              <a:t>of</a:t>
            </a:r>
            <a:r>
              <a:rPr lang="lt-LT" sz="3200" dirty="0">
                <a:solidFill>
                  <a:srgbClr val="0070C0"/>
                </a:solidFill>
              </a:rPr>
              <a:t> </a:t>
            </a:r>
            <a:r>
              <a:rPr lang="lt-LT" sz="3200" dirty="0" err="1">
                <a:solidFill>
                  <a:srgbClr val="0070C0"/>
                </a:solidFill>
              </a:rPr>
              <a:t>October</a:t>
            </a:r>
            <a:r>
              <a:rPr lang="lt-LT" sz="3200" dirty="0">
                <a:solidFill>
                  <a:srgbClr val="0070C0"/>
                </a:solidFill>
              </a:rPr>
              <a:t>, 2025</a:t>
            </a:r>
            <a:endParaRPr lang="en-GB" sz="3200" dirty="0">
              <a:solidFill>
                <a:srgbClr val="0070C0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2C5F7ED-1829-A71A-6B70-C3061C69A9DC}"/>
              </a:ext>
            </a:extLst>
          </p:cNvPr>
          <p:cNvGrpSpPr/>
          <p:nvPr/>
        </p:nvGrpSpPr>
        <p:grpSpPr>
          <a:xfrm>
            <a:off x="8069649" y="1875050"/>
            <a:ext cx="3766289" cy="3583579"/>
            <a:chOff x="8155635" y="2192187"/>
            <a:chExt cx="3766289" cy="358357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C5BD6A8-CAC6-453F-5BB6-7269DCF80268}"/>
                </a:ext>
              </a:extLst>
            </p:cNvPr>
            <p:cNvGrpSpPr/>
            <p:nvPr/>
          </p:nvGrpSpPr>
          <p:grpSpPr>
            <a:xfrm>
              <a:off x="8155635" y="2192187"/>
              <a:ext cx="3766289" cy="3583579"/>
              <a:chOff x="8155635" y="2192188"/>
              <a:chExt cx="3501253" cy="3309414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F086B2BC-4104-CDD3-9718-C2E733E1D3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155635" y="2606336"/>
                <a:ext cx="3501253" cy="2895266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B6F87A5-F29C-C8D7-2424-6145F93B153A}"/>
                  </a:ext>
                </a:extLst>
              </p:cNvPr>
              <p:cNvSpPr txBox="1"/>
              <p:nvPr/>
            </p:nvSpPr>
            <p:spPr>
              <a:xfrm>
                <a:off x="9306045" y="2192188"/>
                <a:ext cx="153943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lt-LT" sz="2800" b="1" dirty="0">
                    <a:solidFill>
                      <a:schemeClr val="accent5">
                        <a:lumMod val="50000"/>
                      </a:schemeClr>
                    </a:solidFill>
                  </a:rPr>
                  <a:t>2025</a:t>
                </a:r>
                <a:endParaRPr lang="en-GB" sz="28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9273E92-11E5-3C54-AD02-D40D0D33CBC4}"/>
                </a:ext>
              </a:extLst>
            </p:cNvPr>
            <p:cNvSpPr/>
            <p:nvPr/>
          </p:nvSpPr>
          <p:spPr>
            <a:xfrm>
              <a:off x="9393128" y="4336042"/>
              <a:ext cx="1235890" cy="410815"/>
            </a:xfrm>
            <a:prstGeom prst="rect">
              <a:avLst/>
            </a:prstGeom>
            <a:noFill/>
            <a:ln w="38100"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0D33D87-D972-2661-1E58-B979651AE9E1}"/>
                </a:ext>
              </a:extLst>
            </p:cNvPr>
            <p:cNvSpPr/>
            <p:nvPr/>
          </p:nvSpPr>
          <p:spPr>
            <a:xfrm>
              <a:off x="10215263" y="4258166"/>
              <a:ext cx="934765" cy="566566"/>
            </a:xfrm>
            <a:prstGeom prst="rect">
              <a:avLst/>
            </a:prstGeom>
            <a:noFill/>
            <a:ln w="3810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5422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5E172CF-C02D-4F63-9422-90E35551C352}"/>
              </a:ext>
            </a:extLst>
          </p:cNvPr>
          <p:cNvSpPr/>
          <p:nvPr/>
        </p:nvSpPr>
        <p:spPr>
          <a:xfrm>
            <a:off x="222391" y="2476355"/>
            <a:ext cx="936386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alt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KTU Santaka </a:t>
            </a:r>
            <a:r>
              <a:rPr lang="lt-LT" altLang="en-US" sz="2400" b="1" dirty="0" err="1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Valley</a:t>
            </a:r>
            <a:endParaRPr lang="en-US" altLang="en-US" sz="24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r>
              <a:rPr lang="lt-LT" dirty="0"/>
              <a:t>K. </a:t>
            </a:r>
            <a:r>
              <a:rPr lang="lt-LT" dirty="0" err="1"/>
              <a:t>Barsausko</a:t>
            </a:r>
            <a:r>
              <a:rPr lang="lt-LT" dirty="0"/>
              <a:t> st. 59, Kaunas</a:t>
            </a:r>
            <a:endParaRPr lang="en-US" altLang="en-US" sz="2000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endParaRPr lang="en-US" altLang="en-US" sz="2400" b="1" dirty="0">
              <a:latin typeface="Garamond" panose="02020404030301010803" pitchFamily="18" charset="0"/>
            </a:endParaRPr>
          </a:p>
          <a:p>
            <a:endParaRPr lang="et-EE" altLang="en-US" sz="2400" b="1" dirty="0">
              <a:latin typeface="Garamond" panose="02020404030301010803" pitchFamily="18" charset="0"/>
            </a:endParaRPr>
          </a:p>
          <a:p>
            <a:endParaRPr lang="et-EE" altLang="en-US" sz="2400" dirty="0">
              <a:latin typeface="Garamond" panose="02020404030301010803" pitchFamily="18" charset="0"/>
            </a:endParaRPr>
          </a:p>
          <a:p>
            <a:endParaRPr lang="en-GB" altLang="en-US" sz="2400" dirty="0">
              <a:latin typeface="Garamond" panose="02020404030301010803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43404B-CB99-434F-B4A7-A70B7BF505AC}"/>
              </a:ext>
            </a:extLst>
          </p:cNvPr>
          <p:cNvSpPr/>
          <p:nvPr/>
        </p:nvSpPr>
        <p:spPr>
          <a:xfrm>
            <a:off x="222391" y="1473913"/>
            <a:ext cx="1526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t-EE" altLang="en-US" sz="4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Venue</a:t>
            </a:r>
            <a:endParaRPr lang="en-US" altLang="en-US" sz="40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D5C35FCC-291E-865A-13CC-69599DF38F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5112" y="345918"/>
            <a:ext cx="10310366" cy="888077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CERN </a:t>
            </a:r>
            <a:r>
              <a:rPr lang="lt-LT" dirty="0">
                <a:solidFill>
                  <a:srgbClr val="0070C0"/>
                </a:solidFill>
              </a:rPr>
              <a:t>Baltic Group Conference </a:t>
            </a:r>
            <a:r>
              <a:rPr lang="en-US" dirty="0">
                <a:solidFill>
                  <a:srgbClr val="0070C0"/>
                </a:solidFill>
              </a:rPr>
              <a:t>in </a:t>
            </a:r>
            <a:r>
              <a:rPr lang="lt-LT" dirty="0">
                <a:solidFill>
                  <a:srgbClr val="0070C0"/>
                </a:solidFill>
              </a:rPr>
              <a:t>Kaunas, </a:t>
            </a:r>
            <a:r>
              <a:rPr lang="en-US" dirty="0">
                <a:solidFill>
                  <a:srgbClr val="0070C0"/>
                </a:solidFill>
              </a:rPr>
              <a:t>Lithuania</a:t>
            </a:r>
            <a:r>
              <a:rPr lang="et-EE" dirty="0">
                <a:solidFill>
                  <a:srgbClr val="0070C0"/>
                </a:solidFill>
              </a:rPr>
              <a:t> (</a:t>
            </a:r>
            <a:r>
              <a:rPr lang="en-US" dirty="0">
                <a:solidFill>
                  <a:srgbClr val="0070C0"/>
                </a:solidFill>
              </a:rPr>
              <a:t>3</a:t>
            </a:r>
            <a:r>
              <a:rPr lang="et-EE" dirty="0">
                <a:solidFill>
                  <a:srgbClr val="0070C0"/>
                </a:solidFill>
              </a:rPr>
              <a:t>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2278DC4-204A-34AF-4376-BF8E5787C7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7414" y="1805167"/>
            <a:ext cx="4466980" cy="27516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BAAC1CB-9703-83FA-F624-2329A3B4A9A4}"/>
              </a:ext>
            </a:extLst>
          </p:cNvPr>
          <p:cNvSpPr txBox="1"/>
          <p:nvPr/>
        </p:nvSpPr>
        <p:spPr>
          <a:xfrm>
            <a:off x="1389469" y="3351518"/>
            <a:ext cx="6094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https://nivc.ktu.edu/slenis-santaka/</a:t>
            </a:r>
            <a:r>
              <a:rPr lang="lt-LT" dirty="0"/>
              <a:t> 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1F79F9B-E441-9788-A1F6-B6CD23D701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112" y="4171450"/>
            <a:ext cx="7188569" cy="252108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0466340-1544-C112-156C-A7616B049F12}"/>
              </a:ext>
            </a:extLst>
          </p:cNvPr>
          <p:cNvSpPr/>
          <p:nvPr/>
        </p:nvSpPr>
        <p:spPr>
          <a:xfrm>
            <a:off x="11277600" y="560134"/>
            <a:ext cx="754743" cy="585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103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EBFB73D-CB38-4BB1-9064-804B632AF06D}"/>
              </a:ext>
            </a:extLst>
          </p:cNvPr>
          <p:cNvSpPr/>
          <p:nvPr/>
        </p:nvSpPr>
        <p:spPr>
          <a:xfrm>
            <a:off x="565099" y="1466911"/>
            <a:ext cx="4567276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Local organizing committee:</a:t>
            </a:r>
          </a:p>
          <a:p>
            <a:endParaRPr lang="en-GB" altLang="en-US" sz="24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endParaRPr lang="en-GB" altLang="en-US" sz="24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5FBB09AE-2433-9B90-0BFC-48730B6EF87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5112" y="345918"/>
            <a:ext cx="10310366" cy="888077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CERN </a:t>
            </a:r>
            <a:r>
              <a:rPr lang="lt-LT" dirty="0">
                <a:solidFill>
                  <a:srgbClr val="0070C0"/>
                </a:solidFill>
              </a:rPr>
              <a:t>Baltic Group Conference </a:t>
            </a:r>
            <a:r>
              <a:rPr lang="en-US" dirty="0">
                <a:solidFill>
                  <a:srgbClr val="0070C0"/>
                </a:solidFill>
              </a:rPr>
              <a:t>in </a:t>
            </a:r>
            <a:r>
              <a:rPr lang="lt-LT" dirty="0">
                <a:solidFill>
                  <a:srgbClr val="0070C0"/>
                </a:solidFill>
              </a:rPr>
              <a:t>Kaunas, </a:t>
            </a:r>
            <a:r>
              <a:rPr lang="en-US" dirty="0">
                <a:solidFill>
                  <a:srgbClr val="0070C0"/>
                </a:solidFill>
              </a:rPr>
              <a:t>Lithuania</a:t>
            </a:r>
            <a:r>
              <a:rPr lang="et-EE" dirty="0">
                <a:solidFill>
                  <a:srgbClr val="0070C0"/>
                </a:solidFill>
              </a:rPr>
              <a:t> (</a:t>
            </a:r>
            <a:r>
              <a:rPr lang="en-US" dirty="0">
                <a:solidFill>
                  <a:srgbClr val="0070C0"/>
                </a:solidFill>
              </a:rPr>
              <a:t>4</a:t>
            </a:r>
            <a:r>
              <a:rPr lang="et-EE" dirty="0">
                <a:solidFill>
                  <a:srgbClr val="0070C0"/>
                </a:solidFill>
              </a:rPr>
              <a:t>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7D50DA-75A0-3FF9-C614-9157617EA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711" y="2156476"/>
            <a:ext cx="2734051" cy="16104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898402-A877-602F-9D1B-67F3004AB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802" y="2132311"/>
            <a:ext cx="3256696" cy="163463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38EC839-9D3D-6F84-A436-352A8D3760FC}"/>
              </a:ext>
            </a:extLst>
          </p:cNvPr>
          <p:cNvSpPr/>
          <p:nvPr/>
        </p:nvSpPr>
        <p:spPr>
          <a:xfrm>
            <a:off x="565099" y="4664360"/>
            <a:ext cx="675415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Lithuanian consortium for particle physics </a:t>
            </a:r>
          </a:p>
          <a:p>
            <a:endParaRPr lang="en-GB" altLang="en-US" sz="28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E56B27C-5F35-C33E-D171-6C56DEC540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8475" y="4432345"/>
            <a:ext cx="2260378" cy="213626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AE8E98F-E14C-315D-8E81-052E763A68C8}"/>
              </a:ext>
            </a:extLst>
          </p:cNvPr>
          <p:cNvSpPr/>
          <p:nvPr/>
        </p:nvSpPr>
        <p:spPr>
          <a:xfrm>
            <a:off x="11277600" y="560134"/>
            <a:ext cx="754743" cy="585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215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34BDC813-67BB-7311-15CD-F98F294CB47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5112" y="345918"/>
            <a:ext cx="10310366" cy="888077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CERN </a:t>
            </a:r>
            <a:r>
              <a:rPr lang="lt-LT" dirty="0">
                <a:solidFill>
                  <a:srgbClr val="0070C0"/>
                </a:solidFill>
              </a:rPr>
              <a:t>Baltic Group Conference </a:t>
            </a:r>
            <a:r>
              <a:rPr lang="en-US" dirty="0">
                <a:solidFill>
                  <a:srgbClr val="0070C0"/>
                </a:solidFill>
              </a:rPr>
              <a:t>in </a:t>
            </a:r>
            <a:r>
              <a:rPr lang="lt-LT" dirty="0">
                <a:solidFill>
                  <a:srgbClr val="0070C0"/>
                </a:solidFill>
              </a:rPr>
              <a:t>Kaunas, </a:t>
            </a:r>
            <a:r>
              <a:rPr lang="en-US" dirty="0">
                <a:solidFill>
                  <a:srgbClr val="0070C0"/>
                </a:solidFill>
              </a:rPr>
              <a:t>Lithuania</a:t>
            </a:r>
            <a:r>
              <a:rPr lang="et-EE" dirty="0">
                <a:solidFill>
                  <a:srgbClr val="0070C0"/>
                </a:solidFill>
              </a:rPr>
              <a:t> (</a:t>
            </a:r>
            <a:r>
              <a:rPr lang="en-US" dirty="0">
                <a:solidFill>
                  <a:srgbClr val="0070C0"/>
                </a:solidFill>
              </a:rPr>
              <a:t>5</a:t>
            </a:r>
            <a:r>
              <a:rPr lang="et-EE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82C7B1-1D8B-0609-8645-4EC85533F26B}"/>
              </a:ext>
            </a:extLst>
          </p:cNvPr>
          <p:cNvSpPr txBox="1"/>
          <p:nvPr/>
        </p:nvSpPr>
        <p:spPr>
          <a:xfrm>
            <a:off x="535112" y="1850739"/>
            <a:ext cx="87811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800" b="1" i="0" dirty="0">
                <a:solidFill>
                  <a:srgbClr val="0070C0"/>
                </a:solidFill>
                <a:effectLst/>
                <a:latin typeface="Roboto Light" panose="02000000000000000000" pitchFamily="2" charset="0"/>
              </a:rPr>
              <a:t>Registration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006C9C-A0D5-D135-696D-644838932A14}"/>
              </a:ext>
            </a:extLst>
          </p:cNvPr>
          <p:cNvSpPr txBox="1"/>
          <p:nvPr/>
        </p:nvSpPr>
        <p:spPr>
          <a:xfrm>
            <a:off x="781855" y="2961224"/>
            <a:ext cx="93055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The </a:t>
            </a:r>
            <a:r>
              <a:rPr lang="en-GB" sz="2400" b="1" i="0" dirty="0">
                <a:effectLst/>
                <a:latin typeface="Roboto" panose="02000000000000000000" pitchFamily="2" charset="0"/>
              </a:rPr>
              <a:t>registration/conference fee is 50 Euros</a:t>
            </a:r>
            <a:r>
              <a:rPr lang="en-GB" sz="2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, payable either via an online bank transfer</a:t>
            </a:r>
            <a:r>
              <a:rPr lang="lt-LT" sz="2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.</a:t>
            </a:r>
            <a:endParaRPr lang="en-GB" sz="2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3A911F-5D1C-77DD-EB6A-E66F90F4E893}"/>
              </a:ext>
            </a:extLst>
          </p:cNvPr>
          <p:cNvSpPr/>
          <p:nvPr/>
        </p:nvSpPr>
        <p:spPr>
          <a:xfrm>
            <a:off x="11277600" y="560134"/>
            <a:ext cx="754743" cy="585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747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DB9AB9A-5ECC-437F-85EA-22E58BC6A875}"/>
              </a:ext>
            </a:extLst>
          </p:cNvPr>
          <p:cNvSpPr/>
          <p:nvPr/>
        </p:nvSpPr>
        <p:spPr>
          <a:xfrm>
            <a:off x="354593" y="1815336"/>
            <a:ext cx="53094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Garamond" panose="02020404030301010803" pitchFamily="18" charset="0"/>
              </a:rPr>
              <a:t>The CBG </a:t>
            </a:r>
            <a:r>
              <a:rPr lang="lt-LT" sz="2800" b="1" dirty="0">
                <a:latin typeface="Garamond" panose="02020404030301010803" pitchFamily="18" charset="0"/>
              </a:rPr>
              <a:t>Conference </a:t>
            </a:r>
            <a:r>
              <a:rPr lang="en-US" sz="2800" b="1" dirty="0">
                <a:latin typeface="Garamond" panose="02020404030301010803" pitchFamily="18" charset="0"/>
              </a:rPr>
              <a:t>link: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DBB2C33-2752-4692-A276-396532830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987" y="2290452"/>
            <a:ext cx="4213151" cy="29492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0D5030-7575-C594-C3E0-5C4A9689CEDA}"/>
              </a:ext>
            </a:extLst>
          </p:cNvPr>
          <p:cNvSpPr txBox="1"/>
          <p:nvPr/>
        </p:nvSpPr>
        <p:spPr>
          <a:xfrm>
            <a:off x="4540170" y="5349127"/>
            <a:ext cx="585205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It should be cloned from 3rd CBG Conference;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Institutional logos</a:t>
            </a:r>
            <a:r>
              <a:rPr lang="lt-LT" sz="2000" dirty="0">
                <a:latin typeface="Garamond" panose="02020404030301010803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t-LT" sz="2000" dirty="0" err="1">
                <a:latin typeface="Garamond" panose="02020404030301010803" pitchFamily="18" charset="0"/>
              </a:rPr>
              <a:t>Poster</a:t>
            </a:r>
            <a:endParaRPr lang="en-GB" sz="2000" dirty="0">
              <a:latin typeface="Garamond" panose="02020404030301010803" pitchFamily="18" charset="0"/>
            </a:endParaRP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77AC2B8-B137-1341-31EE-42C516EAB9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5112" y="345918"/>
            <a:ext cx="10310366" cy="888077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CERN </a:t>
            </a:r>
            <a:r>
              <a:rPr lang="lt-LT" dirty="0">
                <a:solidFill>
                  <a:srgbClr val="0070C0"/>
                </a:solidFill>
              </a:rPr>
              <a:t>Baltic Group Conference </a:t>
            </a:r>
            <a:r>
              <a:rPr lang="en-US" dirty="0">
                <a:solidFill>
                  <a:srgbClr val="0070C0"/>
                </a:solidFill>
              </a:rPr>
              <a:t>in </a:t>
            </a:r>
            <a:r>
              <a:rPr lang="lt-LT" dirty="0">
                <a:solidFill>
                  <a:srgbClr val="0070C0"/>
                </a:solidFill>
              </a:rPr>
              <a:t>Kaunas, </a:t>
            </a:r>
            <a:r>
              <a:rPr lang="en-US" dirty="0">
                <a:solidFill>
                  <a:srgbClr val="0070C0"/>
                </a:solidFill>
              </a:rPr>
              <a:t>Lithuania</a:t>
            </a:r>
            <a:r>
              <a:rPr lang="et-EE" dirty="0">
                <a:solidFill>
                  <a:srgbClr val="0070C0"/>
                </a:solidFill>
              </a:rPr>
              <a:t> (</a:t>
            </a:r>
            <a:r>
              <a:rPr lang="en-US" dirty="0">
                <a:solidFill>
                  <a:srgbClr val="0070C0"/>
                </a:solidFill>
              </a:rPr>
              <a:t>6</a:t>
            </a:r>
            <a:r>
              <a:rPr lang="et-EE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E5AAD5-133C-9B58-60E1-FBAAD4534063}"/>
              </a:ext>
            </a:extLst>
          </p:cNvPr>
          <p:cNvSpPr/>
          <p:nvPr/>
        </p:nvSpPr>
        <p:spPr>
          <a:xfrm>
            <a:off x="11277600" y="560134"/>
            <a:ext cx="754743" cy="585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781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D3FEE5B-532A-42C3-AAEF-4AE6C79C8ED0}"/>
              </a:ext>
            </a:extLst>
          </p:cNvPr>
          <p:cNvSpPr/>
          <p:nvPr/>
        </p:nvSpPr>
        <p:spPr>
          <a:xfrm>
            <a:off x="397079" y="1600092"/>
            <a:ext cx="43156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GB" sz="2800" b="1" i="0" dirty="0">
                <a:solidFill>
                  <a:srgbClr val="0070C0"/>
                </a:solidFill>
                <a:effectLst/>
                <a:latin typeface="Roboto Light" panose="02000000000000000000" pitchFamily="2" charset="0"/>
              </a:rPr>
              <a:t>Scope and scientific topics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E595DD-E72B-9673-554F-D7B82B674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079" y="2285934"/>
            <a:ext cx="6731388" cy="2286132"/>
          </a:xfrm>
          <a:prstGeom prst="rect">
            <a:avLst/>
          </a:prstGeom>
        </p:spPr>
      </p:pic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AE60FFC7-CD10-E5EB-FDC3-259E92FE82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5112" y="345918"/>
            <a:ext cx="10310366" cy="888077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CERN </a:t>
            </a:r>
            <a:r>
              <a:rPr lang="lt-LT" dirty="0">
                <a:solidFill>
                  <a:srgbClr val="0070C0"/>
                </a:solidFill>
              </a:rPr>
              <a:t>Baltic Group Conference </a:t>
            </a:r>
            <a:r>
              <a:rPr lang="en-US" dirty="0">
                <a:solidFill>
                  <a:srgbClr val="0070C0"/>
                </a:solidFill>
              </a:rPr>
              <a:t>in </a:t>
            </a:r>
            <a:r>
              <a:rPr lang="lt-LT" dirty="0">
                <a:solidFill>
                  <a:srgbClr val="0070C0"/>
                </a:solidFill>
              </a:rPr>
              <a:t>Kaunas, </a:t>
            </a:r>
            <a:r>
              <a:rPr lang="en-US" dirty="0">
                <a:solidFill>
                  <a:srgbClr val="0070C0"/>
                </a:solidFill>
              </a:rPr>
              <a:t>Lithuania</a:t>
            </a:r>
            <a:r>
              <a:rPr lang="et-EE" dirty="0">
                <a:solidFill>
                  <a:srgbClr val="0070C0"/>
                </a:solidFill>
              </a:rPr>
              <a:t> (</a:t>
            </a:r>
            <a:r>
              <a:rPr lang="en-US" dirty="0">
                <a:solidFill>
                  <a:srgbClr val="0070C0"/>
                </a:solidFill>
              </a:rPr>
              <a:t>7</a:t>
            </a:r>
            <a:r>
              <a:rPr lang="et-EE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144AF0-68E3-2B6A-C094-3FF2B85B840C}"/>
              </a:ext>
            </a:extLst>
          </p:cNvPr>
          <p:cNvSpPr txBox="1"/>
          <p:nvPr/>
        </p:nvSpPr>
        <p:spPr>
          <a:xfrm>
            <a:off x="257537" y="4947784"/>
            <a:ext cx="60940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Garamond" panose="02020404030301010803" pitchFamily="18" charset="0"/>
              </a:rPr>
              <a:t>Lecturers to be invited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508C407-58FD-650A-77D9-8DC40BC6ECF2}"/>
              </a:ext>
            </a:extLst>
          </p:cNvPr>
          <p:cNvSpPr/>
          <p:nvPr/>
        </p:nvSpPr>
        <p:spPr>
          <a:xfrm>
            <a:off x="11277600" y="560134"/>
            <a:ext cx="754743" cy="585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946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9253A181-7CFA-6233-1A25-E380B3F656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361008"/>
            <a:ext cx="11437257" cy="888077"/>
          </a:xfrm>
        </p:spPr>
        <p:txBody>
          <a:bodyPr/>
          <a:lstStyle/>
          <a:p>
            <a:r>
              <a:rPr lang="lt-LT" dirty="0">
                <a:solidFill>
                  <a:srgbClr val="7030A0"/>
                </a:solidFill>
              </a:rPr>
              <a:t>15</a:t>
            </a:r>
            <a:r>
              <a:rPr lang="lt-LT" baseline="30000" dirty="0">
                <a:solidFill>
                  <a:srgbClr val="7030A0"/>
                </a:solidFill>
              </a:rPr>
              <a:t>th </a:t>
            </a:r>
            <a:r>
              <a:rPr lang="en-US" dirty="0">
                <a:solidFill>
                  <a:srgbClr val="7030A0"/>
                </a:solidFill>
              </a:rPr>
              <a:t>CERN </a:t>
            </a:r>
            <a:r>
              <a:rPr lang="lt-LT" dirty="0">
                <a:solidFill>
                  <a:srgbClr val="7030A0"/>
                </a:solidFill>
              </a:rPr>
              <a:t>Baltic Group General </a:t>
            </a:r>
            <a:r>
              <a:rPr lang="lt-LT" dirty="0" err="1">
                <a:solidFill>
                  <a:srgbClr val="7030A0"/>
                </a:solidFill>
              </a:rPr>
              <a:t>Meeting</a:t>
            </a:r>
            <a:r>
              <a:rPr lang="lt-LT" dirty="0">
                <a:solidFill>
                  <a:srgbClr val="7030A0"/>
                </a:solidFill>
              </a:rPr>
              <a:t> </a:t>
            </a:r>
            <a:r>
              <a:rPr lang="lt-LT" dirty="0" err="1">
                <a:solidFill>
                  <a:srgbClr val="7030A0"/>
                </a:solidFill>
              </a:rPr>
              <a:t>in</a:t>
            </a:r>
            <a:r>
              <a:rPr lang="lt-LT" dirty="0">
                <a:solidFill>
                  <a:srgbClr val="7030A0"/>
                </a:solidFill>
              </a:rPr>
              <a:t> Vilnius, Lithuania</a:t>
            </a:r>
            <a:endParaRPr lang="et-EE" dirty="0">
              <a:solidFill>
                <a:srgbClr val="7030A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BA242C-EE37-64BC-8678-7929653E4D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0133" y="4270847"/>
            <a:ext cx="1827124" cy="17267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F1CB00A-D12B-5671-C568-5E45AC971FAC}"/>
              </a:ext>
            </a:extLst>
          </p:cNvPr>
          <p:cNvSpPr txBox="1"/>
          <p:nvPr/>
        </p:nvSpPr>
        <p:spPr>
          <a:xfrm>
            <a:off x="477056" y="3809182"/>
            <a:ext cx="35724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Roboto" panose="02000000000000000000" pitchFamily="2" charset="0"/>
              </a:rPr>
              <a:t>The host institution:</a:t>
            </a:r>
            <a:endParaRPr lang="en-GB" sz="2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C929741-43DA-0E2D-E431-9F5CC5E84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020" y="4428278"/>
            <a:ext cx="3167466" cy="14192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15B1D09-4AF7-FD3A-D830-F14E9F46716B}"/>
              </a:ext>
            </a:extLst>
          </p:cNvPr>
          <p:cNvSpPr txBox="1"/>
          <p:nvPr/>
        </p:nvSpPr>
        <p:spPr>
          <a:xfrm>
            <a:off x="477056" y="1844479"/>
            <a:ext cx="357243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2400" dirty="0" err="1">
                <a:latin typeface="Roboto" panose="02000000000000000000" pitchFamily="2" charset="0"/>
              </a:rPr>
              <a:t>Date</a:t>
            </a:r>
            <a:r>
              <a:rPr lang="lt-LT" sz="2400" dirty="0">
                <a:latin typeface="Roboto" panose="02000000000000000000" pitchFamily="2" charset="0"/>
              </a:rPr>
              <a:t>: </a:t>
            </a:r>
          </a:p>
          <a:p>
            <a:r>
              <a:rPr lang="lt-LT" sz="2400" b="1" dirty="0">
                <a:solidFill>
                  <a:srgbClr val="7030A0"/>
                </a:solidFill>
                <a:latin typeface="Roboto" panose="02000000000000000000" pitchFamily="2" charset="0"/>
              </a:rPr>
              <a:t>           7-8</a:t>
            </a:r>
            <a:r>
              <a:rPr lang="en-US" sz="2400" b="1" dirty="0">
                <a:solidFill>
                  <a:srgbClr val="7030A0"/>
                </a:solidFill>
                <a:latin typeface="Roboto" panose="02000000000000000000" pitchFamily="2" charset="0"/>
              </a:rPr>
              <a:t> </a:t>
            </a:r>
            <a:r>
              <a:rPr lang="lt-LT" sz="2400" b="1" dirty="0" err="1">
                <a:solidFill>
                  <a:srgbClr val="7030A0"/>
                </a:solidFill>
                <a:latin typeface="Roboto" panose="02000000000000000000" pitchFamily="2" charset="0"/>
              </a:rPr>
              <a:t>April</a:t>
            </a:r>
            <a:r>
              <a:rPr lang="lt-LT" sz="2400" b="1" dirty="0">
                <a:solidFill>
                  <a:srgbClr val="7030A0"/>
                </a:solidFill>
                <a:latin typeface="Roboto" panose="02000000000000000000" pitchFamily="2" charset="0"/>
              </a:rPr>
              <a:t>, 2025 </a:t>
            </a:r>
            <a:endParaRPr lang="en-GB" sz="2400" b="1" dirty="0">
              <a:solidFill>
                <a:srgbClr val="7030A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9971EAB-DEDC-D9E9-BF1F-DEA205790F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6586" y="2712600"/>
            <a:ext cx="3767730" cy="302054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4F6FFE4-E71A-FCB4-ADBF-6D2997FBBA7F}"/>
              </a:ext>
            </a:extLst>
          </p:cNvPr>
          <p:cNvSpPr txBox="1"/>
          <p:nvPr/>
        </p:nvSpPr>
        <p:spPr>
          <a:xfrm>
            <a:off x="9251604" y="2259976"/>
            <a:ext cx="12301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2800" b="1" dirty="0">
                <a:solidFill>
                  <a:schemeClr val="accent5">
                    <a:lumMod val="50000"/>
                  </a:schemeClr>
                </a:solidFill>
              </a:rPr>
              <a:t>2025</a:t>
            </a:r>
            <a:endParaRPr lang="en-GB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F083A1D-5FF4-DF32-28A7-A3894F695FA1}"/>
              </a:ext>
            </a:extLst>
          </p:cNvPr>
          <p:cNvSpPr/>
          <p:nvPr/>
        </p:nvSpPr>
        <p:spPr>
          <a:xfrm>
            <a:off x="8476343" y="4017463"/>
            <a:ext cx="996841" cy="410815"/>
          </a:xfrm>
          <a:prstGeom prst="rect">
            <a:avLst/>
          </a:prstGeom>
          <a:noFill/>
          <a:ln w="38100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929E432-BA63-D571-8113-B8D55B4912D0}"/>
              </a:ext>
            </a:extLst>
          </p:cNvPr>
          <p:cNvSpPr/>
          <p:nvPr/>
        </p:nvSpPr>
        <p:spPr>
          <a:xfrm>
            <a:off x="11277600" y="560134"/>
            <a:ext cx="754743" cy="585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416552"/>
      </p:ext>
    </p:extLst>
  </p:cSld>
  <p:clrMapOvr>
    <a:masterClrMapping/>
  </p:clrMapOvr>
</p:sld>
</file>

<file path=ppt/theme/theme1.xml><?xml version="1.0" encoding="utf-8"?>
<a:theme xmlns:a="http://schemas.openxmlformats.org/drawingml/2006/main" name="TEX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T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HART_TAB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6401305528F941B7F919CF206008D5" ma:contentTypeVersion="2" ma:contentTypeDescription="Create a new document." ma:contentTypeScope="" ma:versionID="9973b19f01044293d410bb82258551ab">
  <xsd:schema xmlns:xsd="http://www.w3.org/2001/XMLSchema" xmlns:xs="http://www.w3.org/2001/XMLSchema" xmlns:p="http://schemas.microsoft.com/office/2006/metadata/properties" xmlns:ns2="ee097895-e7e0-4b56-9c0e-04651de527be" targetNamespace="http://schemas.microsoft.com/office/2006/metadata/properties" ma:root="true" ma:fieldsID="9580db55c14d557bfb1d1c5fdb00ef98" ns2:_="">
    <xsd:import namespace="ee097895-e7e0-4b56-9c0e-04651de527b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097895-e7e0-4b56-9c0e-04651de527b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e097895-e7e0-4b56-9c0e-04651de527be">
      <UserInfo>
        <DisplayName>Šalaševičienė Alvija</DisplayName>
        <AccountId>903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D30621A2-D69B-432E-8740-13FF8E3515F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EE4400-11A8-481D-8E34-377738AF95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097895-e7e0-4b56-9c0e-04651de527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EDF2539-4D3F-4684-BD2D-FC0438F7A418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  <ds:schemaRef ds:uri="ee097895-e7e0-4b56-9c0e-04651de527b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4651</TotalTime>
  <Words>346</Words>
  <Application>Microsoft Office PowerPoint</Application>
  <PresentationFormat>Widescreen</PresentationFormat>
  <Paragraphs>54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Garamond</vt:lpstr>
      <vt:lpstr>Inter</vt:lpstr>
      <vt:lpstr>Inter Medium</vt:lpstr>
      <vt:lpstr>Roboto</vt:lpstr>
      <vt:lpstr>Roboto Light</vt:lpstr>
      <vt:lpstr>TEXT</vt:lpstr>
      <vt:lpstr>FOTO</vt:lpstr>
      <vt:lpstr>CHART_TABLE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Brigita Abakevičienė</cp:lastModifiedBy>
  <cp:revision>262</cp:revision>
  <cp:lastPrinted>2022-11-23T06:35:59Z</cp:lastPrinted>
  <dcterms:created xsi:type="dcterms:W3CDTF">2020-12-23T08:59:48Z</dcterms:created>
  <dcterms:modified xsi:type="dcterms:W3CDTF">2025-01-16T13:40:37Z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0x010100186401305528F941B7F919CF206008D5</vt:lpwstr>
  </property>
</Properties>
</file>