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FEF"/>
    <a:srgbClr val="E7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5626B-366A-D483-2BA3-0120F297D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00608-496B-9F6C-739A-5D8EAE36A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623DC-6CDC-2477-9240-A92CFEA0F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94FE6-A310-DAE9-2D1C-A90DA35CC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A4F6E-A22D-BD4B-5693-46351FA3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5EAD4-39C9-C7D7-35F9-5B47444A0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755AD-0938-C20D-5EC0-37AB693CF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E5D74-2DD2-54B8-1827-2C7F8533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28F93-48FF-24BF-E957-BE9A79602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8C68E-A672-8E7D-361A-0BF682BF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80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A6853A-23D8-E57D-C144-191AB1EF87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A3836-FE0B-8F1D-9316-FE30B69B5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0704D-0D0C-156F-22DA-35747C019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C2F04-E2D0-B9BE-72EE-864F43A85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01C69-8347-E4C1-E01D-A36F00F7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7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0BCE3-ADB5-DDA9-C0D6-11A31B856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901F7-4F70-E712-685E-3FDC1C649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38F7F-9B42-1B12-C082-118617336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AA76C-B9CD-3A7A-6D1E-322F7974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7EAC9-69E5-B97B-50F4-64CEF94B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6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29BA5-D640-A478-48A5-0806F7B2E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1628E-5F0E-9E22-9F2C-36AD7C5C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62919-632F-9616-B7AE-5F3CE388E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5F625-DBD3-BBC4-495B-257B4DF80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5F4DC-C9E4-EF0E-45F3-81F575E5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8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86ED-E2C2-D303-DC40-2356ACF3F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8323D-B204-A36D-D340-BEAC0C250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1C5A3-CFEC-9A0A-FD19-1A2D9FD07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C7FFFA-AADC-DBC0-001A-900BF6EEF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B5268A-C040-3FF9-DE78-77A168DB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CD173-B4C0-A2EA-ECCA-4B88DF82B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4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A7B7D-6C6B-2D98-B98F-DF506BA9C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0A0635-6B8D-E5A3-6F96-C3B14ECBA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C3F88-237D-B679-228E-E4B784EC5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5CCD6E-36D7-9017-BCCB-7B6446F1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F02A1D-40E8-6998-7610-31EC370CC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AA4782-D14D-CA88-C416-1E083C0F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4E06CA-9B16-E97A-97FB-D6E24696F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EE5889-3E6F-FCD0-8739-CAA402F4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04B5C-C1B7-6F48-571E-FB4C06DD5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5B5A62-1905-5D25-89E1-D06295E7F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88974-E001-FE6C-8F6B-2E92F96D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34A3F0-A59C-CC01-187C-3B156BABF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51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30F346-709D-FC23-F124-AEDFD6FD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A98AC6-CC28-DC13-26CE-CC6C1ACB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73F6C-9C6F-8E3B-5A4E-FE0D3536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5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07E62-7FAE-0599-1C25-1D48850D8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FEF5F-6ACE-4441-8932-EED01A56E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460D29-29BA-CADA-BCDB-321BAA0F4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B2DE-299D-3FD6-B77B-D5FE37016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E0EDB-F017-2FEC-E81F-D6CDBF64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6C1A7-028E-CEC7-07D3-0E625F89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45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7D174-983B-09BF-A488-6BBEA6D0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3447EE-65F4-8DEB-8CC6-1D5526D962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899BF4-EA8A-B988-675E-52CCF5381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0A23F-4C4D-C954-D569-7ED878859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154F9-1622-F613-6CBB-38B3998ED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0172E-31BB-F2E0-192D-A8577A48D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2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3593FD-8ABA-D236-0BBB-AE3953194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941EA-3C2D-41A2-2AD1-FFB4EEACC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287CB-74C1-DA2F-7D03-4FA7A2381E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28C49B-5456-45DD-BE6E-A66F37BEEBA6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77BA6-571B-A2EC-B316-55BD87695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8A43D-3AF7-B5DB-DD72-F1D235CFB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4E4FA3-5724-4FE3-AA11-FACA529D7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4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E10A0-B110-5A88-6F32-4E3045B770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CLIC MB Injector Summary Tables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892AA8-441A-44A8-2C59-4D3FF9BD11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LID4096" altLang="en-US" dirty="0"/>
              <a:t>Kurtulus</a:t>
            </a:r>
            <a:r>
              <a:rPr lang="fr-CH" altLang="en-US" dirty="0"/>
              <a:t>, A. </a:t>
            </a:r>
            <a:r>
              <a:rPr lang="fr-CH" altLang="en-US" dirty="0" err="1"/>
              <a:t>Grudiev</a:t>
            </a:r>
            <a:r>
              <a:rPr lang="fr-CH" altLang="en-US" dirty="0"/>
              <a:t>, </a:t>
            </a:r>
            <a:r>
              <a:rPr lang="en-US" dirty="0"/>
              <a:t>S. </a:t>
            </a:r>
            <a:r>
              <a:rPr lang="en-US" dirty="0" err="1"/>
              <a:t>Doebert</a:t>
            </a:r>
            <a:r>
              <a:rPr lang="fr-CH" dirty="0"/>
              <a:t>, </a:t>
            </a:r>
            <a:r>
              <a:rPr lang="en-US" dirty="0"/>
              <a:t>A. Latina</a:t>
            </a:r>
            <a:r>
              <a:rPr lang="fr-CH" dirty="0"/>
              <a:t>, </a:t>
            </a:r>
            <a:r>
              <a:rPr lang="en-US" dirty="0"/>
              <a:t>Y. Zhao</a:t>
            </a:r>
          </a:p>
          <a:p>
            <a:r>
              <a:rPr lang="en-US" dirty="0"/>
              <a:t>20/01/2025</a:t>
            </a:r>
            <a:endParaRPr lang="fr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67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DAE2BE0-686A-E88B-C56B-FA4851FD25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8909866"/>
                  </p:ext>
                </p:extLst>
              </p:nvPr>
            </p:nvGraphicFramePr>
            <p:xfrm>
              <a:off x="2553424" y="1236825"/>
              <a:ext cx="7085146" cy="5407992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673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9491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4257">
                      <a:extLst>
                        <a:ext uri="{9D8B030D-6E8A-4147-A177-3AD203B41FA5}">
                          <a16:colId xmlns:a16="http://schemas.microsoft.com/office/drawing/2014/main" val="3096081772"/>
                        </a:ext>
                      </a:extLst>
                    </a:gridCol>
                    <a:gridCol w="1918607">
                      <a:extLst>
                        <a:ext uri="{9D8B030D-6E8A-4147-A177-3AD203B41FA5}">
                          <a16:colId xmlns:a16="http://schemas.microsoft.com/office/drawing/2014/main" val="3576491169"/>
                        </a:ext>
                      </a:extLst>
                    </a:gridCol>
                  </a:tblGrid>
                  <a:tr h="312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11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997639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Delta </a:t>
                          </a:r>
                          <a:endParaRPr lang="en-CH" sz="1100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2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72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5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8.4</a:t>
                          </a:r>
                          <a:r>
                            <a:rPr lang="tr-TR" sz="1100" b="1" dirty="0"/>
                            <a:t>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1.39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4.44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2.50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</a:t>
                          </a:r>
                          <a:r>
                            <a:rPr lang="tr-TR" sz="1100" b="1" dirty="0"/>
                            <a:t>5</a:t>
                          </a:r>
                          <a:r>
                            <a:rPr lang="en-US" sz="1100" b="1" dirty="0"/>
                            <a:t>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3.22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2.21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2.57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19799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19519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18619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18490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41</a:t>
                          </a:r>
                          <a:r>
                            <a:rPr lang="en-US" sz="1100" b="1" dirty="0"/>
                            <a:t>6</a:t>
                          </a:r>
                          <a:r>
                            <a:rPr lang="de-DE" sz="1100" b="1" dirty="0"/>
                            <a:t>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300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172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9.15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10.13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3.78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4.22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467645"/>
                      </a:ext>
                    </a:extLst>
                  </a:tr>
                  <a:tr h="26744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100" b="1" dirty="0" err="1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8091402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12444"/>
                      </a:ext>
                    </a:extLst>
                  </a:tr>
                  <a:tr h="25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50.</a:t>
                          </a:r>
                          <a:r>
                            <a:rPr lang="en-US" sz="1100" b="1" dirty="0"/>
                            <a:t>20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46.69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</a:t>
                          </a:r>
                          <a:r>
                            <a:rPr lang="en-US" sz="1100" b="1" dirty="0"/>
                            <a:t>3.42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172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4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4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400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16.73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5.56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6744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E</a:t>
                          </a:r>
                          <a:r>
                            <a:rPr lang="en-US" sz="1200" b="1" baseline="-25000" dirty="0"/>
                            <a:t>max </a:t>
                          </a:r>
                          <a:endParaRPr lang="tr-TR" sz="12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49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6744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 err="1"/>
                            <a:t>S</a:t>
                          </a:r>
                          <a:r>
                            <a:rPr lang="en-US" sz="1200" b="1" baseline="-25000" dirty="0" err="1"/>
                            <a:t>c,max</a:t>
                          </a:r>
                          <a:endParaRPr lang="tr-TR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DAE2BE0-686A-E88B-C56B-FA4851FD25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8909866"/>
                  </p:ext>
                </p:extLst>
              </p:nvPr>
            </p:nvGraphicFramePr>
            <p:xfrm>
              <a:off x="2553424" y="1236825"/>
              <a:ext cx="7085146" cy="5407992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1673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9491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4257">
                      <a:extLst>
                        <a:ext uri="{9D8B030D-6E8A-4147-A177-3AD203B41FA5}">
                          <a16:colId xmlns:a16="http://schemas.microsoft.com/office/drawing/2014/main" val="3096081772"/>
                        </a:ext>
                      </a:extLst>
                    </a:gridCol>
                    <a:gridCol w="1918607">
                      <a:extLst>
                        <a:ext uri="{9D8B030D-6E8A-4147-A177-3AD203B41FA5}">
                          <a16:colId xmlns:a16="http://schemas.microsoft.com/office/drawing/2014/main" val="3576491169"/>
                        </a:ext>
                      </a:extLst>
                    </a:gridCol>
                  </a:tblGrid>
                  <a:tr h="312744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72414" t="-1961" r="-64706" b="-165686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69841" t="-1961" r="-1270" b="-16568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11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997639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Delta </a:t>
                          </a:r>
                          <a:endParaRPr lang="en-CH" sz="1100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 marT="44626" marB="44626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2 mm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5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8.4</a:t>
                          </a:r>
                          <a:r>
                            <a:rPr lang="tr-TR" sz="1100" b="1" dirty="0"/>
                            <a:t>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4.21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1.39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4.44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2.50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</a:t>
                          </a:r>
                          <a:r>
                            <a:rPr lang="tr-TR" sz="1100" b="1" dirty="0"/>
                            <a:t>5</a:t>
                          </a:r>
                          <a:r>
                            <a:rPr lang="en-US" sz="1100" b="1" dirty="0"/>
                            <a:t>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3.22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2.21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2.57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19799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19519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18619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18490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41</a:t>
                          </a:r>
                          <a:r>
                            <a:rPr lang="en-US" sz="1100" b="1" dirty="0"/>
                            <a:t>6</a:t>
                          </a:r>
                          <a:r>
                            <a:rPr lang="de-DE" sz="1100" b="1" dirty="0"/>
                            <a:t>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300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 marT="44626" marB="44626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245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9.15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10.13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SLED Power Gain 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3.78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4.22</a:t>
                          </a: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467645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67965" t="-1373333" r="-138095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69841" t="-1373333" r="-1270" b="-5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8091402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12444"/>
                      </a:ext>
                    </a:extLst>
                  </a:tr>
                  <a:tr h="2568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Loaded Voltage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50.</a:t>
                          </a:r>
                          <a:r>
                            <a:rPr lang="en-US" sz="1100" b="1" dirty="0"/>
                            <a:t>20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46.69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4</a:t>
                          </a:r>
                          <a:r>
                            <a:rPr lang="en-US" sz="1100" b="1" dirty="0"/>
                            <a:t>3.42</a:t>
                          </a:r>
                          <a:r>
                            <a:rPr lang="de-DE" sz="1100" b="1" dirty="0"/>
                            <a:t> M</a:t>
                          </a:r>
                          <a:r>
                            <a:rPr lang="en-US" sz="1100" b="1" dirty="0"/>
                            <a:t>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228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81" t="-1383333" r="-228090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16.73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</a:t>
                          </a:r>
                          <a:r>
                            <a:rPr lang="tr-TR" sz="1100" b="1" dirty="0"/>
                            <a:t>5.56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E</a:t>
                          </a:r>
                          <a:r>
                            <a:rPr lang="en-US" sz="1200" b="1" baseline="-25000" dirty="0"/>
                            <a:t>max </a:t>
                          </a:r>
                          <a:endParaRPr lang="tr-TR" sz="12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49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721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 err="1"/>
                            <a:t>S</a:t>
                          </a:r>
                          <a:r>
                            <a:rPr lang="en-US" sz="1200" b="1" baseline="-25000" dirty="0" err="1"/>
                            <a:t>c,max</a:t>
                          </a:r>
                          <a:endParaRPr lang="tr-TR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3">
                <a:extLst>
                  <a:ext uri="{FF2B5EF4-FFF2-40B4-BE49-F238E27FC236}">
                    <a16:creationId xmlns:a16="http://schemas.microsoft.com/office/drawing/2014/main" id="{E665C50C-BEC0-9C2B-3214-CADDB5ABBFD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82987" y="129040"/>
                <a:ext cx="9226020" cy="593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:r>
                  <a:rPr lang="en-US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Structure Parameters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5" name="Title 3">
                <a:extLst>
                  <a:ext uri="{FF2B5EF4-FFF2-40B4-BE49-F238E27FC236}">
                    <a16:creationId xmlns:a16="http://schemas.microsoft.com/office/drawing/2014/main" id="{E665C50C-BEC0-9C2B-3214-CADDB5ABB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2987" y="129040"/>
                <a:ext cx="9226020" cy="593142"/>
              </a:xfrm>
              <a:prstGeom prst="rect">
                <a:avLst/>
              </a:prstGeom>
              <a:blipFill>
                <a:blip r:embed="rId3"/>
                <a:stretch>
                  <a:fillRect l="-594" r="-528" b="-288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EB0E4BC-3BE7-EA01-C42E-A1D9C3ACE111}"/>
              </a:ext>
            </a:extLst>
          </p:cNvPr>
          <p:cNvSpPr txBox="1"/>
          <p:nvPr/>
        </p:nvSpPr>
        <p:spPr>
          <a:xfrm>
            <a:off x="2390431" y="867493"/>
            <a:ext cx="7411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1800" dirty="0"/>
              <a:t>f = 2 GHz, </a:t>
            </a:r>
            <a:r>
              <a:rPr lang="en-US" altLang="en-US" sz="1800" dirty="0">
                <a:sym typeface="Wingdings" panose="05000000000000000000" pitchFamily="2" charset="2"/>
              </a:rPr>
              <a:t>Length = 3m</a:t>
            </a:r>
            <a:r>
              <a:rPr lang="de-DE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Phase </a:t>
            </a:r>
            <a:r>
              <a:rPr lang="de-DE" altLang="en-US" sz="1800" dirty="0" err="1"/>
              <a:t>advance</a:t>
            </a:r>
            <a:r>
              <a:rPr lang="de-DE" altLang="en-US" sz="1800" dirty="0"/>
              <a:t> = </a:t>
            </a:r>
            <a:r>
              <a:rPr lang="de-DE" altLang="en-US" sz="1800" dirty="0">
                <a:sym typeface="Wingdings" panose="05000000000000000000" pitchFamily="2" charset="2"/>
              </a:rPr>
              <a:t>2</a:t>
            </a:r>
            <a:r>
              <a:rPr lang="el-GR" altLang="en-US" sz="1800" dirty="0">
                <a:sym typeface="Wingdings" panose="05000000000000000000" pitchFamily="2" charset="2"/>
              </a:rPr>
              <a:t>π</a:t>
            </a:r>
            <a:r>
              <a:rPr lang="de-DE" altLang="en-US" sz="1800" dirty="0">
                <a:sym typeface="Wingdings" panose="05000000000000000000" pitchFamily="2" charset="2"/>
              </a:rPr>
              <a:t>/3</a:t>
            </a:r>
            <a:r>
              <a:rPr lang="tr-TR" altLang="en-US" sz="1800" dirty="0">
                <a:sym typeface="Wingdings" panose="05000000000000000000" pitchFamily="2" charset="2"/>
              </a:rPr>
              <a:t>, </a:t>
            </a:r>
            <a:r>
              <a:rPr lang="de-DE" altLang="en-US" sz="1800" dirty="0"/>
              <a:t>Q</a:t>
            </a:r>
            <a:r>
              <a:rPr lang="de-DE" altLang="en-US" sz="1800" baseline="-25000" dirty="0"/>
              <a:t>0,SLED</a:t>
            </a:r>
            <a:r>
              <a:rPr lang="de-DE" altLang="en-US" sz="1800" dirty="0"/>
              <a:t> = 2e5, </a:t>
            </a:r>
            <a:r>
              <a:rPr lang="de-DE" altLang="en-US" sz="1800" dirty="0" err="1"/>
              <a:t>T</a:t>
            </a:r>
            <a:r>
              <a:rPr lang="de-DE" altLang="en-US" sz="1800" baseline="-25000" dirty="0" err="1"/>
              <a:t>klystron</a:t>
            </a:r>
            <a:r>
              <a:rPr lang="de-DE" altLang="en-US" sz="1800" dirty="0"/>
              <a:t> = 5 </a:t>
            </a:r>
            <a:r>
              <a:rPr lang="de-DE" altLang="en-US" sz="1800" dirty="0" err="1"/>
              <a:t>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3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FE23182-3EC8-39ED-5043-F48D568D51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7249320"/>
                  </p:ext>
                </p:extLst>
              </p:nvPr>
            </p:nvGraphicFramePr>
            <p:xfrm>
              <a:off x="4633441" y="2021558"/>
              <a:ext cx="6414651" cy="355140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89431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7332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530786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622215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43085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Booster and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Injector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de-DE" altLang="en-US" sz="1200" b="1" dirty="0" err="1">
                              <a:solidFill>
                                <a:schemeClr val="bg1"/>
                              </a:solidFill>
                            </a:rPr>
                            <a:t>Linac</a:t>
                          </a:r>
                          <a:r>
                            <a:rPr lang="de-DE" altLang="en-US" sz="1200" b="1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tr-TR" altLang="en-US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200" dirty="0" err="1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200" dirty="0">
                              <a:solidFill>
                                <a:schemeClr val="bg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619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40212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53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Injector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altLang="en-US" sz="1100" b="1" dirty="0" err="1">
                              <a:solidFill>
                                <a:schemeClr val="tx1"/>
                              </a:solidFill>
                            </a:rPr>
                            <a:t>Linac</a:t>
                          </a:r>
                          <a:r>
                            <a:rPr lang="de-DE" altLang="en-US" sz="11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tr-TR" altLang="en-US" sz="11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tr-TR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Injector 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r>
                            <a:rPr lang="en-GB" altLang="en-US" sz="1100" b="1" dirty="0" err="1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Linac</a:t>
                          </a:r>
                          <a:r>
                            <a:rPr lang="en-GB" altLang="en-US" sz="1100" b="1" dirty="0">
                              <a:solidFill>
                                <a:schemeClr val="tx1"/>
                              </a:solidFill>
                              <a:latin typeface="Aptos Display" panose="020B0004020202020204" pitchFamily="34" charset="0"/>
                            </a:rPr>
                            <a:t> 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 marT="44626" marB="44626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3909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200" b="1" i="1" smtClean="0"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tr-TR" sz="12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CH" sz="12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3909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39267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Loaded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tr-TR" sz="1200" b="1" i="1" smtClean="0">
                                      <a:latin typeface="Cambria Math" panose="02040503050406030204" pitchFamily="18" charset="0"/>
                                    </a:rPr>
                                    <m:t>𝒂𝒗𝒈</m:t>
                                  </m:r>
                                </m:sub>
                              </m:sSub>
                            </m:oMath>
                          </a14:m>
                          <a:endParaRPr lang="en-US" sz="1200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395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  <a:p>
                          <a:pPr algn="ctr"/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(Spare ones)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124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58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</a:t>
                          </a:r>
                          <a:r>
                            <a:rPr lang="en-US" sz="1100" b="1" dirty="0"/>
                            <a:t>4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487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  <a:p>
                          <a:pPr algn="ctr"/>
                          <a:r>
                            <a:rPr lang="en-US" sz="1100" b="1" dirty="0"/>
                            <a:t>(</a:t>
                          </a: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Spare ones</a:t>
                          </a:r>
                          <a:r>
                            <a:rPr lang="en-US" sz="1100" b="1" dirty="0"/>
                            <a:t>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FE23182-3EC8-39ED-5043-F48D568D51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7249320"/>
                  </p:ext>
                </p:extLst>
              </p:nvPr>
            </p:nvGraphicFramePr>
            <p:xfrm>
              <a:off x="4633441" y="2021558"/>
              <a:ext cx="6414651" cy="355140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89431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7332">
                      <a:extLst>
                        <a:ext uri="{9D8B030D-6E8A-4147-A177-3AD203B41FA5}">
                          <a16:colId xmlns:a16="http://schemas.microsoft.com/office/drawing/2014/main" val="657922187"/>
                        </a:ext>
                      </a:extLst>
                    </a:gridCol>
                    <a:gridCol w="1530786">
                      <a:extLst>
                        <a:ext uri="{9D8B030D-6E8A-4147-A177-3AD203B41FA5}">
                          <a16:colId xmlns:a16="http://schemas.microsoft.com/office/drawing/2014/main" val="2157280256"/>
                        </a:ext>
                      </a:extLst>
                    </a:gridCol>
                    <a:gridCol w="1622215">
                      <a:extLst>
                        <a:ext uri="{9D8B030D-6E8A-4147-A177-3AD203B41FA5}">
                          <a16:colId xmlns:a16="http://schemas.microsoft.com/office/drawing/2014/main" val="270453334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65546" t="-1333" r="-56723" b="-6826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296241" t="-1333" r="-1504" b="-682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619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Structure </a:t>
                          </a:r>
                          <a:r>
                            <a:rPr lang="en-CH" sz="1100" b="1" dirty="0"/>
                            <a:t>Avg. Aperture</a:t>
                          </a:r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100" b="1" dirty="0"/>
                            <a:t>18 mm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</a:t>
                          </a:r>
                          <a:r>
                            <a:rPr lang="en-CH" sz="1100" b="1" dirty="0"/>
                            <a:t> mm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781442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53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200" b="1" dirty="0"/>
                            <a:t>Linac type</a:t>
                          </a:r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Booster Linac</a:t>
                          </a:r>
                          <a:endParaRPr lang="en-US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12698" t="-364151" r="-107143" b="-6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296241" t="-364151" r="-1504" b="-6452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5313358"/>
                      </a:ext>
                    </a:extLst>
                  </a:tr>
                  <a:tr h="3909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 marT="44626" marB="44626">
                        <a:blipFill>
                          <a:blip r:embed="rId2"/>
                          <a:stretch>
                            <a:fillRect l="-322" t="-384375" r="-239871" b="-4343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6.14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2.66 GeV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037421"/>
                      </a:ext>
                    </a:extLst>
                  </a:tr>
                  <a:tr h="3909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tr-TR" sz="1100" b="1" dirty="0"/>
                            <a:t>Nominal Bunch Charge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0.83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 nC</a:t>
                          </a:r>
                          <a:endParaRPr lang="en-CH" sz="1100" b="1" dirty="0"/>
                        </a:p>
                      </a:txBody>
                      <a:tcPr marL="91433" marR="91433" marT="44626" marB="44626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9627688"/>
                      </a:ext>
                    </a:extLst>
                  </a:tr>
                  <a:tr h="39267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22" t="-575385" r="-239871" b="-22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16.7</a:t>
                          </a: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15.56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14.47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395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</a:p>
                        <a:p>
                          <a:pPr algn="ctr"/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(Spare ones)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124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(4)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58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6</a:t>
                          </a:r>
                          <a:r>
                            <a:rPr lang="en-US" sz="1100" b="1" dirty="0"/>
                            <a:t>4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</a:p>
                      </a:txBody>
                      <a:tcPr marL="91433" marR="91433">
                        <a:solidFill>
                          <a:srgbClr val="E7F0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487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</a:p>
                        <a:p>
                          <a:pPr algn="ctr"/>
                          <a:r>
                            <a:rPr lang="en-US" sz="1100" b="1" dirty="0"/>
                            <a:t>(</a:t>
                          </a: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Spare ones</a:t>
                          </a:r>
                          <a:r>
                            <a:rPr lang="en-US" sz="1100" b="1" dirty="0"/>
                            <a:t>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(2)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3</a:t>
                          </a:r>
                          <a:r>
                            <a:rPr lang="en-US" sz="1100" b="1" dirty="0"/>
                            <a:t>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rgbClr val="FF0000"/>
                              </a:solidFill>
                            </a:rPr>
                            <a:t>(1)</a:t>
                          </a:r>
                          <a:endParaRPr lang="en-CH" sz="11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91433" marR="91433">
                        <a:solidFill>
                          <a:srgbClr val="CCDF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ptos" panose="020B00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ptos" panose="020B00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GB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CLIC Booster,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Injector</a:t>
                </a:r>
                <a:r>
                  <a:rPr lang="tr-TR" altLang="en-US" dirty="0">
                    <a:solidFill>
                      <a:schemeClr val="accent1"/>
                    </a:solidFill>
                  </a:rPr>
                  <a:t> Linac</a:t>
                </a:r>
                <a:r>
                  <a:rPr lang="tr-TR" altLang="en-US" dirty="0">
                    <a:solidFill>
                      <a:schemeClr val="accent1"/>
                    </a:solidFill>
                    <a:latin typeface="Aptos Display" panose="020B0004020202020204" pitchFamily="34" charset="0"/>
                  </a:rPr>
                  <a:t> RF Module</a:t>
                </a:r>
                <a:endParaRPr lang="en-GB" altLang="en-US" dirty="0">
                  <a:solidFill>
                    <a:schemeClr val="accent1"/>
                  </a:solidFill>
                  <a:latin typeface="Aptos Display" panose="020B0004020202020204" pitchFamily="34" charset="0"/>
                </a:endParaRPr>
              </a:p>
            </p:txBody>
          </p:sp>
        </mc:Choice>
        <mc:Fallback xmlns="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ADB424FF-3508-FEEC-C27E-3C6ED8A8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4971" y="0"/>
                <a:ext cx="8770415" cy="766763"/>
              </a:xfrm>
              <a:prstGeom prst="rect">
                <a:avLst/>
              </a:prstGeom>
              <a:blipFill>
                <a:blip r:embed="rId3"/>
                <a:stretch>
                  <a:fillRect b="-222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D9ACC86E-3F5E-3ED4-BBE2-8679684162CB}"/>
              </a:ext>
            </a:extLst>
          </p:cNvPr>
          <p:cNvSpPr/>
          <p:nvPr/>
        </p:nvSpPr>
        <p:spPr>
          <a:xfrm rot="10800000">
            <a:off x="1143909" y="2256562"/>
            <a:ext cx="1069975" cy="8667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AFAB0F-0747-91C0-D531-9D93291CC263}"/>
              </a:ext>
            </a:extLst>
          </p:cNvPr>
          <p:cNvSpPr/>
          <p:nvPr/>
        </p:nvSpPr>
        <p:spPr>
          <a:xfrm>
            <a:off x="173038" y="5337259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BCBBC08E-E8C4-EB9E-90CF-DDB35F7C8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247" y="2312125"/>
            <a:ext cx="81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400"/>
              <a:t>Klystron</a:t>
            </a:r>
            <a:endParaRPr lang="en-US" altLang="en-US" sz="1400"/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5D0AB78F-66B1-6A7C-DC1F-0468E9D73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39" y="3678649"/>
            <a:ext cx="12916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RF </a:t>
            </a:r>
            <a:r>
              <a:rPr lang="tr-TR" altLang="en-US" sz="1400" dirty="0"/>
              <a:t>Pulse Compressor</a:t>
            </a:r>
            <a:endParaRPr lang="en-US" altLang="en-US" sz="1400" dirty="0"/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269580D0-681D-6AF5-F718-D39BC9EDA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66" y="5441888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B009E1-B266-8E8C-6B8E-764DCC74C543}"/>
              </a:ext>
            </a:extLst>
          </p:cNvPr>
          <p:cNvCxnSpPr>
            <a:cxnSpLocks/>
            <a:stCxn id="8" idx="0"/>
          </p:cNvCxnSpPr>
          <p:nvPr/>
        </p:nvCxnSpPr>
        <p:spPr>
          <a:xfrm>
            <a:off x="1678897" y="3123337"/>
            <a:ext cx="4762" cy="777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547A43B3-7616-8E4C-4615-708190D0546C}"/>
              </a:ext>
            </a:extLst>
          </p:cNvPr>
          <p:cNvSpPr/>
          <p:nvPr/>
        </p:nvSpPr>
        <p:spPr>
          <a:xfrm>
            <a:off x="2085297" y="3732937"/>
            <a:ext cx="1069975" cy="1508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54BB84-FDDE-8474-F9A1-ED1BE043763F}"/>
              </a:ext>
            </a:extLst>
          </p:cNvPr>
          <p:cNvSpPr/>
          <p:nvPr/>
        </p:nvSpPr>
        <p:spPr>
          <a:xfrm>
            <a:off x="2085297" y="4017100"/>
            <a:ext cx="1069975" cy="1508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794E2A5-14D8-CA6A-F5FD-39C7703A7138}"/>
              </a:ext>
            </a:extLst>
          </p:cNvPr>
          <p:cNvCxnSpPr>
            <a:cxnSpLocks/>
          </p:cNvCxnSpPr>
          <p:nvPr/>
        </p:nvCxnSpPr>
        <p:spPr>
          <a:xfrm>
            <a:off x="2085297" y="3715475"/>
            <a:ext cx="0" cy="1857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84FF1C-7BDA-E705-337B-510F4147DD9F}"/>
              </a:ext>
            </a:extLst>
          </p:cNvPr>
          <p:cNvCxnSpPr>
            <a:cxnSpLocks/>
          </p:cNvCxnSpPr>
          <p:nvPr/>
        </p:nvCxnSpPr>
        <p:spPr>
          <a:xfrm>
            <a:off x="2082122" y="3999637"/>
            <a:ext cx="0" cy="1857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C53BC9-2F9A-5F16-4768-B85971C747E3}"/>
              </a:ext>
            </a:extLst>
          </p:cNvPr>
          <p:cNvCxnSpPr>
            <a:cxnSpLocks/>
          </p:cNvCxnSpPr>
          <p:nvPr/>
        </p:nvCxnSpPr>
        <p:spPr>
          <a:xfrm flipH="1">
            <a:off x="1675722" y="3893275"/>
            <a:ext cx="40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F43394-1E14-9EF3-596D-BD7C53E66209}"/>
              </a:ext>
            </a:extLst>
          </p:cNvPr>
          <p:cNvCxnSpPr>
            <a:cxnSpLocks/>
          </p:cNvCxnSpPr>
          <p:nvPr/>
        </p:nvCxnSpPr>
        <p:spPr>
          <a:xfrm flipH="1">
            <a:off x="1675722" y="4007575"/>
            <a:ext cx="4143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1EE5AE-3066-D90E-0637-40FCBBE3C117}"/>
              </a:ext>
            </a:extLst>
          </p:cNvPr>
          <p:cNvCxnSpPr>
            <a:cxnSpLocks/>
          </p:cNvCxnSpPr>
          <p:nvPr/>
        </p:nvCxnSpPr>
        <p:spPr>
          <a:xfrm>
            <a:off x="1863047" y="3883750"/>
            <a:ext cx="0" cy="133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5178BC-CA40-B2DB-DF54-94FBBD337B94}"/>
              </a:ext>
            </a:extLst>
          </p:cNvPr>
          <p:cNvCxnSpPr>
            <a:cxnSpLocks/>
          </p:cNvCxnSpPr>
          <p:nvPr/>
        </p:nvCxnSpPr>
        <p:spPr>
          <a:xfrm flipH="1">
            <a:off x="638426" y="4776871"/>
            <a:ext cx="180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B76AC4B-5784-A9FD-D947-59DBF4CC0893}"/>
              </a:ext>
            </a:extLst>
          </p:cNvPr>
          <p:cNvCxnSpPr>
            <a:cxnSpLocks/>
          </p:cNvCxnSpPr>
          <p:nvPr/>
        </p:nvCxnSpPr>
        <p:spPr>
          <a:xfrm>
            <a:off x="1688422" y="4023450"/>
            <a:ext cx="4762" cy="7778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4AAB2E-4DA2-A40A-1931-F624984FD6D9}"/>
              </a:ext>
            </a:extLst>
          </p:cNvPr>
          <p:cNvCxnSpPr>
            <a:cxnSpLocks/>
          </p:cNvCxnSpPr>
          <p:nvPr/>
        </p:nvCxnSpPr>
        <p:spPr>
          <a:xfrm>
            <a:off x="644525" y="4776871"/>
            <a:ext cx="0" cy="56515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3D1E63-6E18-E0E7-ACB7-C5BDEB7EC98D}"/>
              </a:ext>
            </a:extLst>
          </p:cNvPr>
          <p:cNvCxnSpPr>
            <a:cxnSpLocks/>
          </p:cNvCxnSpPr>
          <p:nvPr/>
        </p:nvCxnSpPr>
        <p:spPr>
          <a:xfrm>
            <a:off x="2441826" y="4776871"/>
            <a:ext cx="0" cy="56515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78518CD5-516B-BF9C-417E-64C66EEF37FC}"/>
              </a:ext>
            </a:extLst>
          </p:cNvPr>
          <p:cNvSpPr/>
          <p:nvPr/>
        </p:nvSpPr>
        <p:spPr>
          <a:xfrm>
            <a:off x="2186147" y="5335368"/>
            <a:ext cx="1846262" cy="46355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2000">
                <a:srgbClr val="92D050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D278CEEA-34E5-8B9C-4E84-1688A4261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3175" y="5439997"/>
            <a:ext cx="181768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300" dirty="0"/>
              <a:t>Accelerating Structure</a:t>
            </a:r>
            <a:endParaRPr lang="en-US" altLang="en-US" sz="13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EA0474-1818-FC87-70D4-601DC45CCFA1}"/>
                  </a:ext>
                </a:extLst>
              </p:cNvPr>
              <p:cNvSpPr txBox="1"/>
              <p:nvPr/>
            </p:nvSpPr>
            <p:spPr>
              <a:xfrm>
                <a:off x="3155272" y="3732937"/>
                <a:ext cx="7404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𝑔𝑎𝑖𝑛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EA0474-1818-FC87-70D4-601DC45CC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272" y="3732937"/>
                <a:ext cx="740464" cy="391902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82B471-0304-AC30-ABEC-7565CB3DD539}"/>
                  </a:ext>
                </a:extLst>
              </p:cNvPr>
              <p:cNvSpPr txBox="1"/>
              <p:nvPr/>
            </p:nvSpPr>
            <p:spPr>
              <a:xfrm>
                <a:off x="2082122" y="2480312"/>
                <a:ext cx="7404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tr-TR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82B471-0304-AC30-ABEC-7565CB3DD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122" y="2480312"/>
                <a:ext cx="7404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7692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3045</TotalTime>
  <Words>383</Words>
  <Application>Microsoft Office PowerPoint</Application>
  <PresentationFormat>Widescreen</PresentationFormat>
  <Paragraphs>115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Cambria Math</vt:lpstr>
      <vt:lpstr>Wingdings</vt:lpstr>
      <vt:lpstr>Office Theme</vt:lpstr>
      <vt:lpstr>CLIC MB Injector Summary Tables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Adnan Kurtulus</dc:creator>
  <cp:lastModifiedBy>Adnan Kurtulus</cp:lastModifiedBy>
  <cp:revision>5</cp:revision>
  <dcterms:created xsi:type="dcterms:W3CDTF">2025-01-20T10:14:54Z</dcterms:created>
  <dcterms:modified xsi:type="dcterms:W3CDTF">2025-01-22T13:38:55Z</dcterms:modified>
</cp:coreProperties>
</file>