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8"/>
  </p:notesMasterIdLst>
  <p:sldIdLst>
    <p:sldId id="671" r:id="rId2"/>
    <p:sldId id="673" r:id="rId3"/>
    <p:sldId id="678" r:id="rId4"/>
    <p:sldId id="675" r:id="rId5"/>
    <p:sldId id="676" r:id="rId6"/>
    <p:sldId id="674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ng Wang" initials="CW" lastIdx="1" clrIdx="0"/>
  <p:cmAuthor id="2" name="Wang Cong" initials="WC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C004F8"/>
    <a:srgbClr val="9900FF"/>
    <a:srgbClr val="3399FF"/>
    <a:srgbClr val="2E88C8"/>
    <a:srgbClr val="E7E7E7"/>
    <a:srgbClr val="00CC99"/>
    <a:srgbClr val="5D8DAB"/>
    <a:srgbClr val="D46DA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00" autoAdjust="0"/>
    <p:restoredTop sz="90781" autoAdjust="0"/>
  </p:normalViewPr>
  <p:slideViewPr>
    <p:cSldViewPr>
      <p:cViewPr>
        <p:scale>
          <a:sx n="100" d="100"/>
          <a:sy n="100" d="100"/>
        </p:scale>
        <p:origin x="930" y="1044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36417-7B58-450F-BECC-B036CFC93360}" type="datetimeFigureOut">
              <a:rPr lang="zh-CN" altLang="en-US" smtClean="0"/>
              <a:pPr/>
              <a:t>2025/2/5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CAE43-ACC3-46A2-B54E-1BDE2F6717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257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Now let me show</a:t>
            </a:r>
            <a:r>
              <a:rPr lang="en-US" altLang="zh-CN" baseline="0" dirty="0"/>
              <a:t> </a:t>
            </a:r>
            <a:r>
              <a:rPr lang="en-US" altLang="zh-CN" dirty="0"/>
              <a:t>our proposal.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AE43-ACC3-46A2-B54E-1BDE2F67173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176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The motive and </a:t>
            </a:r>
            <a:r>
              <a:rPr lang="en-US" altLang="zh-CN" sz="1200" b="1" dirty="0"/>
              <a:t>Goals </a:t>
            </a:r>
            <a:r>
              <a:rPr lang="en-US" altLang="zh-CN" dirty="0"/>
              <a:t>of this proposal are</a:t>
            </a:r>
            <a:r>
              <a:rPr lang="en-US" altLang="zh-CN" baseline="0" dirty="0"/>
              <a:t> using graphene to </a:t>
            </a:r>
            <a:r>
              <a:rPr lang="en-US" altLang="zh-CN" b="1" baseline="0" dirty="0"/>
              <a:t>i</a:t>
            </a:r>
            <a:r>
              <a:rPr lang="en-US" altLang="zh-CN" b="1" dirty="0"/>
              <a:t>mprove charge collection rate and time resolution. </a:t>
            </a:r>
          </a:p>
          <a:p>
            <a:pPr rtl="0" fontAlgn="base"/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two schemes /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skiːm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/:</a:t>
            </a:r>
          </a:p>
          <a:p>
            <a:pPr indent="133985" algn="just"/>
            <a:r>
              <a:rPr lang="en-US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Using graphene as an electrode to make GSCD one structure detector to remove the metal.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33985" algn="just"/>
            <a:r>
              <a:rPr lang="en-US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GSCD two structure detector to reduce the contact barrier and improve the P-ohmic 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33985" algn="just"/>
            <a:r>
              <a:rPr lang="en-US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/ˈ</a:t>
            </a:r>
            <a:r>
              <a:rPr lang="en-US" altLang="zh-CN" sz="1800" b="1" kern="100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əʊmɪk</a:t>
            </a:r>
            <a:r>
              <a:rPr lang="en-US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 contact performance.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AE43-ACC3-46A2-B54E-1BDE2F67173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364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1B038-C11A-849E-9A8E-9126209FC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F521ECA-9796-F113-6DB6-52B74C91BA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BC56D0C-02C2-9CDA-A1A2-06788FD2B8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zh-CN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9943F53-2CA5-1F9E-5669-F5E8E1B162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AE43-ACC3-46A2-B54E-1BDE2F67173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026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/>
              <a:t>We mainly solve the above scientific /ˌ</a:t>
            </a:r>
            <a:r>
              <a:rPr lang="en-US" altLang="zh-CN" dirty="0" err="1"/>
              <a:t>saɪənˈtɪfɪk</a:t>
            </a:r>
            <a:r>
              <a:rPr lang="en-US" altLang="zh-CN" dirty="0"/>
              <a:t>/ problems:</a:t>
            </a:r>
          </a:p>
          <a:p>
            <a:pPr marL="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en-US" altLang="zh-CN" sz="19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Firstly   How to effectively improve charge collection rate and time resolution? </a:t>
            </a:r>
          </a:p>
          <a:p>
            <a:pPr marL="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altLang="zh-CN" sz="19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We can </a:t>
            </a:r>
            <a:r>
              <a:rPr lang="en-US" altLang="zh-CN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lang="en-US" altLang="zh-CN" sz="1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graphene as an electrode</a:t>
            </a:r>
            <a:r>
              <a:rPr lang="en-US" altLang="zh-CN" sz="1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or use it to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reduce the contact barrier and improve the P-</a:t>
            </a:r>
            <a:r>
              <a:rPr lang="en-US" altLang="zh-CN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ohmic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 contact performance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9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Secondly, How to reduce graphene defects?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900" b="1" baseline="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Transfer graphene to direct growth graphene on </a:t>
            </a:r>
            <a:r>
              <a:rPr lang="en-US" altLang="zh-CN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endParaRPr lang="en-US" altLang="zh-CN" sz="19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en-US" altLang="zh-CN" sz="19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Thirdly, </a:t>
            </a:r>
            <a:r>
              <a:rPr lang="en-US" altLang="zh-CN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 electrical board and readout ASICs</a:t>
            </a:r>
            <a:r>
              <a:rPr lang="en-US" altLang="zh-CN" sz="1800" b="1" baseline="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need to </a:t>
            </a:r>
            <a:r>
              <a:rPr lang="en-US" altLang="zh-CN" sz="1700" b="1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mprove signal-to-noise ratio /ˈ</a:t>
            </a:r>
            <a:r>
              <a:rPr lang="en-US" altLang="zh-CN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reɪʃiəʊ</a:t>
            </a: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/ and impedance mismatch /</a:t>
            </a:r>
            <a:r>
              <a:rPr lang="en-US" altLang="zh-CN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ɪmˈpiːdns</a:t>
            </a: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 ˌ</a:t>
            </a:r>
            <a:r>
              <a:rPr lang="en-US" altLang="zh-CN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mɪsˈmætʃ</a:t>
            </a: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/.</a:t>
            </a:r>
          </a:p>
          <a:p>
            <a:pPr marL="2857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Fourthly, Effect of irradiation </a:t>
            </a:r>
            <a:r>
              <a:rPr lang="pt-BR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/ɪˌreɪdiˈeɪʃ(ə)n/ </a:t>
            </a: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on the performance:</a:t>
            </a:r>
            <a:r>
              <a:rPr lang="en-US" altLang="zh-CN" sz="17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Effects of different irradiation types on graphene and </a:t>
            </a:r>
            <a:r>
              <a:rPr lang="en-US" altLang="zh-CN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; Understanding of temperature dependence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endParaRPr lang="en-US" altLang="zh-CN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zh-CN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AE43-ACC3-46A2-B54E-1BDE2F67173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931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/>
              <a:t>This</a:t>
            </a:r>
            <a:r>
              <a:rPr lang="en-US" altLang="zh-CN" sz="1200" b="1" baseline="0" dirty="0"/>
              <a:t> is </a:t>
            </a:r>
            <a:r>
              <a:rPr lang="en-US" altLang="zh-CN" sz="1200" b="1" dirty="0"/>
              <a:t>Deliverables &amp; time scales &amp; contributing institutions /ˌ</a:t>
            </a:r>
            <a:r>
              <a:rPr lang="en-US" altLang="zh-CN" sz="1200" b="1" dirty="0" err="1"/>
              <a:t>ɪnstɪˈtjuːʃənz</a:t>
            </a:r>
            <a:r>
              <a:rPr lang="en-US" altLang="zh-CN" sz="1200" b="1" dirty="0"/>
              <a:t>/. Our contributing institutions include </a:t>
            </a:r>
            <a:r>
              <a:rPr kumimoji="0" lang="en-US" altLang="zh-CN" sz="1200" b="1" kern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IHEP, JLU, IAT.</a:t>
            </a:r>
            <a:endParaRPr kumimoji="0" lang="zh-CN" altLang="zh-CN" sz="1200" b="1" kern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1" kern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1200" b="1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AE43-ACC3-46A2-B54E-1BDE2F67173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090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  Our proposal will work with WG2, 3, 4,5 and 8.</a:t>
            </a:r>
            <a:r>
              <a:rPr lang="en-US" altLang="zh-CN" sz="1200" b="1" dirty="0">
                <a:solidFill>
                  <a:srgbClr val="FFFF00"/>
                </a:solidFill>
              </a:rPr>
              <a:t> Converge on a WG six subproject with RG six point four two-dimensional material detector.</a:t>
            </a:r>
            <a:r>
              <a:rPr lang="en-US" altLang="zh-CN" sz="1200" b="1" dirty="0"/>
              <a:t> Welcome to join us! Please contact me if you are interested.</a:t>
            </a:r>
            <a:endParaRPr lang="zh-CN" altLang="en-US" sz="1200" b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1200" b="1" dirty="0">
              <a:solidFill>
                <a:srgbClr val="FFFF00"/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AE43-ACC3-46A2-B54E-1BDE2F67173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903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2025/2/5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2/5/2025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636396"/>
            <a:ext cx="12192000" cy="13605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07368" y="2062589"/>
            <a:ext cx="11570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/>
              <a:t>Graphene-optimized Silicon Carbide Detector (GSCD) Plan</a:t>
            </a:r>
            <a:endParaRPr lang="zh-CN" altLang="en-US" sz="3200" b="1" dirty="0"/>
          </a:p>
        </p:txBody>
      </p:sp>
      <p:sp>
        <p:nvSpPr>
          <p:cNvPr id="6" name="矩形 5"/>
          <p:cNvSpPr/>
          <p:nvPr/>
        </p:nvSpPr>
        <p:spPr>
          <a:xfrm>
            <a:off x="3719736" y="3244334"/>
            <a:ext cx="4386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FF00"/>
                </a:solidFill>
              </a:rPr>
              <a:t>WG6 subproject with RG 6.4 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8707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0" y="0"/>
            <a:ext cx="12192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2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内容占位符 10">
            <a:extLst>
              <a:ext uri="{FF2B5EF4-FFF2-40B4-BE49-F238E27FC236}">
                <a16:creationId xmlns:a16="http://schemas.microsoft.com/office/drawing/2014/main" id="{6BCF0114-2DC4-B991-EA7C-4D58AC510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980728"/>
            <a:ext cx="1156260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Prototype —GSCD1                                               Prototype —GSCD2</a:t>
            </a:r>
          </a:p>
          <a:p>
            <a:pPr marL="0" indent="0">
              <a:buNone/>
            </a:pPr>
            <a:endParaRPr lang="en-US" altLang="zh-CN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11424" y="4797152"/>
            <a:ext cx="34579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Graphene is used as an electrode</a:t>
            </a:r>
            <a:endParaRPr lang="zh-CN" altLang="en-US" sz="1600" b="1" dirty="0"/>
          </a:p>
        </p:txBody>
      </p:sp>
      <p:grpSp>
        <p:nvGrpSpPr>
          <p:cNvPr id="33" name="组合 32"/>
          <p:cNvGrpSpPr/>
          <p:nvPr/>
        </p:nvGrpSpPr>
        <p:grpSpPr>
          <a:xfrm>
            <a:off x="7710856" y="2147881"/>
            <a:ext cx="3279703" cy="2452993"/>
            <a:chOff x="4834811" y="3802959"/>
            <a:chExt cx="2175250" cy="1626937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A6019BCB-1247-EB00-8FD9-DDD0E47CBF06}"/>
                </a:ext>
              </a:extLst>
            </p:cNvPr>
            <p:cNvSpPr/>
            <p:nvPr/>
          </p:nvSpPr>
          <p:spPr>
            <a:xfrm>
              <a:off x="5497877" y="3859004"/>
              <a:ext cx="835690" cy="72008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235F100D-D623-76D1-28F9-AA25C31A4D0C}"/>
                </a:ext>
              </a:extLst>
            </p:cNvPr>
            <p:cNvGrpSpPr/>
            <p:nvPr/>
          </p:nvGrpSpPr>
          <p:grpSpPr>
            <a:xfrm>
              <a:off x="4834811" y="3802959"/>
              <a:ext cx="2175250" cy="1626937"/>
              <a:chOff x="176334" y="3868718"/>
              <a:chExt cx="2175250" cy="1626937"/>
            </a:xfrm>
          </p:grpSpPr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id="{58DEE206-CFB8-7C9C-6095-D16BE63A14F5}"/>
                  </a:ext>
                </a:extLst>
              </p:cNvPr>
              <p:cNvGrpSpPr/>
              <p:nvPr/>
            </p:nvGrpSpPr>
            <p:grpSpPr>
              <a:xfrm>
                <a:off x="191344" y="3868718"/>
                <a:ext cx="2150512" cy="1560937"/>
                <a:chOff x="2728858" y="1564462"/>
                <a:chExt cx="2150512" cy="1560937"/>
              </a:xfrm>
            </p:grpSpPr>
            <p:sp>
              <p:nvSpPr>
                <p:cNvPr id="46" name="梯形 45">
                  <a:extLst>
                    <a:ext uri="{FF2B5EF4-FFF2-40B4-BE49-F238E27FC236}">
                      <a16:creationId xmlns:a16="http://schemas.microsoft.com/office/drawing/2014/main" id="{7FA70539-2482-5C0A-8047-F6004AB96839}"/>
                    </a:ext>
                  </a:extLst>
                </p:cNvPr>
                <p:cNvSpPr/>
                <p:nvPr/>
              </p:nvSpPr>
              <p:spPr>
                <a:xfrm>
                  <a:off x="3175322" y="1686454"/>
                  <a:ext cx="1257584" cy="100323"/>
                </a:xfrm>
                <a:prstGeom prst="trapezoid">
                  <a:avLst/>
                </a:prstGeom>
                <a:solidFill>
                  <a:srgbClr val="8064A2">
                    <a:lumMod val="40000"/>
                    <a:lumOff val="60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47" name="组合 46">
                  <a:extLst>
                    <a:ext uri="{FF2B5EF4-FFF2-40B4-BE49-F238E27FC236}">
                      <a16:creationId xmlns:a16="http://schemas.microsoft.com/office/drawing/2014/main" id="{CBB50FE2-423E-DBFB-B510-58F30202B20B}"/>
                    </a:ext>
                  </a:extLst>
                </p:cNvPr>
                <p:cNvGrpSpPr/>
                <p:nvPr/>
              </p:nvGrpSpPr>
              <p:grpSpPr>
                <a:xfrm>
                  <a:off x="2728858" y="1867087"/>
                  <a:ext cx="2150512" cy="1258312"/>
                  <a:chOff x="395536" y="1353043"/>
                  <a:chExt cx="2376264" cy="1354608"/>
                </a:xfrm>
              </p:grpSpPr>
              <p:sp>
                <p:nvSpPr>
                  <p:cNvPr id="52" name="矩形 51">
                    <a:extLst>
                      <a:ext uri="{FF2B5EF4-FFF2-40B4-BE49-F238E27FC236}">
                        <a16:creationId xmlns:a16="http://schemas.microsoft.com/office/drawing/2014/main" id="{BDBFA068-1907-333D-287F-34C048D76A4A}"/>
                      </a:ext>
                    </a:extLst>
                  </p:cNvPr>
                  <p:cNvSpPr/>
                  <p:nvPr/>
                </p:nvSpPr>
                <p:spPr>
                  <a:xfrm>
                    <a:off x="395536" y="1353043"/>
                    <a:ext cx="2376264" cy="336669"/>
                  </a:xfrm>
                  <a:prstGeom prst="rect">
                    <a:avLst/>
                  </a:prstGeom>
                  <a:solidFill>
                    <a:srgbClr val="4BACC6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53" name="矩形 52">
                    <a:extLst>
                      <a:ext uri="{FF2B5EF4-FFF2-40B4-BE49-F238E27FC236}">
                        <a16:creationId xmlns:a16="http://schemas.microsoft.com/office/drawing/2014/main" id="{5999864B-E8B4-45FC-B0D7-B020A5B6E51F}"/>
                      </a:ext>
                    </a:extLst>
                  </p:cNvPr>
                  <p:cNvSpPr/>
                  <p:nvPr/>
                </p:nvSpPr>
                <p:spPr>
                  <a:xfrm>
                    <a:off x="395536" y="1689712"/>
                    <a:ext cx="2376264" cy="241542"/>
                  </a:xfrm>
                  <a:prstGeom prst="rect">
                    <a:avLst/>
                  </a:prstGeom>
                  <a:solidFill>
                    <a:srgbClr val="1F497D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54" name="矩形 53">
                    <a:extLst>
                      <a:ext uri="{FF2B5EF4-FFF2-40B4-BE49-F238E27FC236}">
                        <a16:creationId xmlns:a16="http://schemas.microsoft.com/office/drawing/2014/main" id="{E2EA68FE-19CD-F458-E106-EECE829DD43C}"/>
                      </a:ext>
                    </a:extLst>
                  </p:cNvPr>
                  <p:cNvSpPr/>
                  <p:nvPr/>
                </p:nvSpPr>
                <p:spPr>
                  <a:xfrm>
                    <a:off x="395536" y="1915737"/>
                    <a:ext cx="2376264" cy="791914"/>
                  </a:xfrm>
                  <a:prstGeom prst="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48" name="梯形 47">
                  <a:extLst>
                    <a:ext uri="{FF2B5EF4-FFF2-40B4-BE49-F238E27FC236}">
                      <a16:creationId xmlns:a16="http://schemas.microsoft.com/office/drawing/2014/main" id="{EB985C81-1655-4B6A-7A6F-3A2D7A1FB7B5}"/>
                    </a:ext>
                  </a:extLst>
                </p:cNvPr>
                <p:cNvSpPr/>
                <p:nvPr/>
              </p:nvSpPr>
              <p:spPr>
                <a:xfrm>
                  <a:off x="3155059" y="1768358"/>
                  <a:ext cx="1298109" cy="100323"/>
                </a:xfrm>
                <a:prstGeom prst="trapezoid">
                  <a:avLst/>
                </a:prstGeom>
                <a:solidFill>
                  <a:srgbClr val="4BACC6">
                    <a:lumMod val="60000"/>
                    <a:lumOff val="40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9" name="梯形 48">
                  <a:extLst>
                    <a:ext uri="{FF2B5EF4-FFF2-40B4-BE49-F238E27FC236}">
                      <a16:creationId xmlns:a16="http://schemas.microsoft.com/office/drawing/2014/main" id="{940221B3-D7FF-DD37-016F-EFFAE2F9A3B0}"/>
                    </a:ext>
                  </a:extLst>
                </p:cNvPr>
                <p:cNvSpPr/>
                <p:nvPr/>
              </p:nvSpPr>
              <p:spPr>
                <a:xfrm>
                  <a:off x="3155059" y="1849074"/>
                  <a:ext cx="1298109" cy="100323"/>
                </a:xfrm>
                <a:prstGeom prst="trapezoid">
                  <a:avLst/>
                </a:prstGeom>
                <a:solidFill>
                  <a:srgbClr val="4BACC6">
                    <a:lumMod val="60000"/>
                    <a:lumOff val="40000"/>
                  </a:srgbClr>
                </a:solidFill>
                <a:ln w="19050" cap="flat" cmpd="sng" algn="ctr">
                  <a:solidFill>
                    <a:srgbClr val="4BACC6">
                      <a:lumMod val="60000"/>
                      <a:lumOff val="4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0" name="矩形 49">
                  <a:extLst>
                    <a:ext uri="{FF2B5EF4-FFF2-40B4-BE49-F238E27FC236}">
                      <a16:creationId xmlns:a16="http://schemas.microsoft.com/office/drawing/2014/main" id="{F331AE46-2742-4F0E-B9EE-5EAE1D0A25A7}"/>
                    </a:ext>
                  </a:extLst>
                </p:cNvPr>
                <p:cNvSpPr/>
                <p:nvPr/>
              </p:nvSpPr>
              <p:spPr>
                <a:xfrm>
                  <a:off x="3393510" y="1564462"/>
                  <a:ext cx="180000" cy="66000"/>
                </a:xfrm>
                <a:prstGeom prst="rect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1" name="矩形 50">
                  <a:extLst>
                    <a:ext uri="{FF2B5EF4-FFF2-40B4-BE49-F238E27FC236}">
                      <a16:creationId xmlns:a16="http://schemas.microsoft.com/office/drawing/2014/main" id="{002ED17C-1D63-2743-ECC0-223AED8F1FEA}"/>
                    </a:ext>
                  </a:extLst>
                </p:cNvPr>
                <p:cNvSpPr/>
                <p:nvPr/>
              </p:nvSpPr>
              <p:spPr>
                <a:xfrm>
                  <a:off x="4003341" y="1564462"/>
                  <a:ext cx="180000" cy="66000"/>
                </a:xfrm>
                <a:prstGeom prst="rect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94A5CC50-06A3-7A58-67B2-B93CFE426B64}"/>
                  </a:ext>
                </a:extLst>
              </p:cNvPr>
              <p:cNvSpPr/>
              <p:nvPr/>
            </p:nvSpPr>
            <p:spPr>
              <a:xfrm>
                <a:off x="176334" y="5429655"/>
                <a:ext cx="637949" cy="66000"/>
              </a:xfrm>
              <a:prstGeom prst="rect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id="{D9204754-1B6A-8330-8C5B-070A32842758}"/>
                  </a:ext>
                </a:extLst>
              </p:cNvPr>
              <p:cNvGrpSpPr/>
              <p:nvPr/>
            </p:nvGrpSpPr>
            <p:grpSpPr>
              <a:xfrm>
                <a:off x="176334" y="3926807"/>
                <a:ext cx="663066" cy="247365"/>
                <a:chOff x="176334" y="3926807"/>
                <a:chExt cx="663066" cy="247365"/>
              </a:xfrm>
            </p:grpSpPr>
            <p:sp>
              <p:nvSpPr>
                <p:cNvPr id="43" name="矩形 42">
                  <a:extLst>
                    <a:ext uri="{FF2B5EF4-FFF2-40B4-BE49-F238E27FC236}">
                      <a16:creationId xmlns:a16="http://schemas.microsoft.com/office/drawing/2014/main" id="{7702AC0D-891C-0DE8-F6AC-F7D937023CEF}"/>
                    </a:ext>
                  </a:extLst>
                </p:cNvPr>
                <p:cNvSpPr/>
                <p:nvPr/>
              </p:nvSpPr>
              <p:spPr>
                <a:xfrm>
                  <a:off x="176334" y="4108172"/>
                  <a:ext cx="426795" cy="66000"/>
                </a:xfrm>
                <a:prstGeom prst="rect">
                  <a:avLst/>
                </a:prstGeom>
                <a:solidFill>
                  <a:srgbClr val="1F497D"/>
                </a:solidFill>
                <a:ln w="1905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4" name="矩形 43">
                  <a:extLst>
                    <a:ext uri="{FF2B5EF4-FFF2-40B4-BE49-F238E27FC236}">
                      <a16:creationId xmlns:a16="http://schemas.microsoft.com/office/drawing/2014/main" id="{C23C5356-C126-3D6B-7F99-E61D543D8E69}"/>
                    </a:ext>
                  </a:extLst>
                </p:cNvPr>
                <p:cNvSpPr/>
                <p:nvPr/>
              </p:nvSpPr>
              <p:spPr>
                <a:xfrm>
                  <a:off x="695400" y="3933056"/>
                  <a:ext cx="144000" cy="66000"/>
                </a:xfrm>
                <a:prstGeom prst="rect">
                  <a:avLst/>
                </a:prstGeom>
                <a:solidFill>
                  <a:srgbClr val="1F497D"/>
                </a:solidFill>
                <a:ln w="1905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5" name="矩形 44">
                  <a:extLst>
                    <a:ext uri="{FF2B5EF4-FFF2-40B4-BE49-F238E27FC236}">
                      <a16:creationId xmlns:a16="http://schemas.microsoft.com/office/drawing/2014/main" id="{CD09CAB1-DD25-934F-F830-B7A555BE2ED0}"/>
                    </a:ext>
                  </a:extLst>
                </p:cNvPr>
                <p:cNvSpPr/>
                <p:nvPr/>
              </p:nvSpPr>
              <p:spPr>
                <a:xfrm rot="17451008">
                  <a:off x="544231" y="4017765"/>
                  <a:ext cx="227636" cy="45719"/>
                </a:xfrm>
                <a:prstGeom prst="rect">
                  <a:avLst/>
                </a:prstGeom>
                <a:solidFill>
                  <a:srgbClr val="1F497D"/>
                </a:solidFill>
                <a:ln w="1905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id="{66D365B3-FA85-BBDB-57BA-96F0474FAC01}"/>
                  </a:ext>
                </a:extLst>
              </p:cNvPr>
              <p:cNvGrpSpPr/>
              <p:nvPr/>
            </p:nvGrpSpPr>
            <p:grpSpPr>
              <a:xfrm flipH="1">
                <a:off x="1688518" y="3933056"/>
                <a:ext cx="663066" cy="247365"/>
                <a:chOff x="176334" y="3926807"/>
                <a:chExt cx="663066" cy="247365"/>
              </a:xfrm>
            </p:grpSpPr>
            <p:sp>
              <p:nvSpPr>
                <p:cNvPr id="40" name="矩形 39">
                  <a:extLst>
                    <a:ext uri="{FF2B5EF4-FFF2-40B4-BE49-F238E27FC236}">
                      <a16:creationId xmlns:a16="http://schemas.microsoft.com/office/drawing/2014/main" id="{4C14EA7D-922F-C869-BCEF-252A29767F15}"/>
                    </a:ext>
                  </a:extLst>
                </p:cNvPr>
                <p:cNvSpPr/>
                <p:nvPr/>
              </p:nvSpPr>
              <p:spPr>
                <a:xfrm>
                  <a:off x="176334" y="4108172"/>
                  <a:ext cx="426795" cy="66000"/>
                </a:xfrm>
                <a:prstGeom prst="rect">
                  <a:avLst/>
                </a:prstGeom>
                <a:solidFill>
                  <a:srgbClr val="1F497D"/>
                </a:solidFill>
                <a:ln w="1905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1" name="矩形 40">
                  <a:extLst>
                    <a:ext uri="{FF2B5EF4-FFF2-40B4-BE49-F238E27FC236}">
                      <a16:creationId xmlns:a16="http://schemas.microsoft.com/office/drawing/2014/main" id="{21AC2AAD-1941-6CE3-70C3-15C48C342A0F}"/>
                    </a:ext>
                  </a:extLst>
                </p:cNvPr>
                <p:cNvSpPr/>
                <p:nvPr/>
              </p:nvSpPr>
              <p:spPr>
                <a:xfrm>
                  <a:off x="695400" y="3933056"/>
                  <a:ext cx="144000" cy="66000"/>
                </a:xfrm>
                <a:prstGeom prst="rect">
                  <a:avLst/>
                </a:prstGeom>
                <a:solidFill>
                  <a:srgbClr val="1F497D"/>
                </a:solidFill>
                <a:ln w="1905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id="{1CD3857D-491E-FCF2-2609-2E3419051C55}"/>
                    </a:ext>
                  </a:extLst>
                </p:cNvPr>
                <p:cNvSpPr/>
                <p:nvPr/>
              </p:nvSpPr>
              <p:spPr>
                <a:xfrm rot="17451008">
                  <a:off x="544231" y="4017765"/>
                  <a:ext cx="227636" cy="45719"/>
                </a:xfrm>
                <a:prstGeom prst="rect">
                  <a:avLst/>
                </a:prstGeom>
                <a:solidFill>
                  <a:srgbClr val="1F497D"/>
                </a:solidFill>
                <a:ln w="1905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sp>
        <p:nvSpPr>
          <p:cNvPr id="55" name="矩形 54"/>
          <p:cNvSpPr/>
          <p:nvPr/>
        </p:nvSpPr>
        <p:spPr>
          <a:xfrm>
            <a:off x="7968208" y="4539187"/>
            <a:ext cx="2956259" cy="7853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/>
              <a:t>Used as an electrode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/>
              <a:t>Reduces the contact barrier </a:t>
            </a:r>
            <a:endParaRPr lang="zh-CN" altLang="en-US" sz="1600" b="1" dirty="0"/>
          </a:p>
        </p:txBody>
      </p:sp>
      <p:sp>
        <p:nvSpPr>
          <p:cNvPr id="56" name="矩形 55"/>
          <p:cNvSpPr/>
          <p:nvPr/>
        </p:nvSpPr>
        <p:spPr>
          <a:xfrm>
            <a:off x="8842958" y="1556792"/>
            <a:ext cx="1238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/>
              <a:t>Graphene</a:t>
            </a:r>
            <a:endParaRPr lang="zh-CN" altLang="en-US" sz="1400" dirty="0"/>
          </a:p>
        </p:txBody>
      </p:sp>
      <p:sp>
        <p:nvSpPr>
          <p:cNvPr id="61" name="矩形 60"/>
          <p:cNvSpPr/>
          <p:nvPr/>
        </p:nvSpPr>
        <p:spPr>
          <a:xfrm>
            <a:off x="5797877" y="2131497"/>
            <a:ext cx="18467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/>
              <a:t>Passivation layer</a:t>
            </a:r>
            <a:endParaRPr lang="zh-CN" altLang="en-US" sz="1400" b="1" dirty="0"/>
          </a:p>
        </p:txBody>
      </p:sp>
      <p:cxnSp>
        <p:nvCxnSpPr>
          <p:cNvPr id="62" name="直接箭头连接符 61"/>
          <p:cNvCxnSpPr/>
          <p:nvPr/>
        </p:nvCxnSpPr>
        <p:spPr>
          <a:xfrm flipH="1">
            <a:off x="7422824" y="2331107"/>
            <a:ext cx="1008113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 68">
            <a:extLst>
              <a:ext uri="{FF2B5EF4-FFF2-40B4-BE49-F238E27FC236}">
                <a16:creationId xmlns:a16="http://schemas.microsoft.com/office/drawing/2014/main" id="{94A5CC50-06A3-7A58-67B2-B93CFE426B64}"/>
              </a:ext>
            </a:extLst>
          </p:cNvPr>
          <p:cNvSpPr/>
          <p:nvPr/>
        </p:nvSpPr>
        <p:spPr>
          <a:xfrm>
            <a:off x="10033854" y="4479639"/>
            <a:ext cx="961859" cy="99511"/>
          </a:xfrm>
          <a:prstGeom prst="rect">
            <a:avLst/>
          </a:prstGeom>
          <a:solidFill>
            <a:srgbClr val="FFFF00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70" name="直接箭头连接符 69"/>
          <p:cNvCxnSpPr/>
          <p:nvPr/>
        </p:nvCxnSpPr>
        <p:spPr>
          <a:xfrm flipH="1" flipV="1">
            <a:off x="9354688" y="1887351"/>
            <a:ext cx="1" cy="3646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119336" y="260648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3200" b="1" dirty="0"/>
              <a:t>Motivation and Goals </a:t>
            </a:r>
            <a:endParaRPr lang="zh-CN" altLang="en-US" sz="3200" b="1" dirty="0"/>
          </a:p>
        </p:txBody>
      </p:sp>
      <p:sp>
        <p:nvSpPr>
          <p:cNvPr id="73" name="矩形 72"/>
          <p:cNvSpPr/>
          <p:nvPr/>
        </p:nvSpPr>
        <p:spPr>
          <a:xfrm>
            <a:off x="4079776" y="3265473"/>
            <a:ext cx="36872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00"/>
                </a:solidFill>
              </a:rPr>
              <a:t>PIN/LGAD epitaxial structure</a:t>
            </a:r>
            <a:endParaRPr lang="zh-CN" altLang="en-US" sz="2000" b="1" dirty="0">
              <a:solidFill>
                <a:srgbClr val="FFFF00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911424" y="5085184"/>
            <a:ext cx="10921573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Goals: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b="1" dirty="0"/>
              <a:t>Reduce the contact barrier and improve the P-ohmic contact performance—— </a:t>
            </a:r>
            <a:r>
              <a:rPr lang="en-US" altLang="zh-CN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GSCD2</a:t>
            </a:r>
            <a:endParaRPr lang="en-US" altLang="zh-CN" b="1" dirty="0">
              <a:solidFill>
                <a:srgbClr val="FFFF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b="1" dirty="0"/>
              <a:t>Reduces the rising time and improves the time sensitivity of the device.——</a:t>
            </a:r>
            <a:r>
              <a:rPr lang="en-US" altLang="zh-CN" b="1" dirty="0">
                <a:solidFill>
                  <a:srgbClr val="FFFF00"/>
                </a:solidFill>
              </a:rPr>
              <a:t>GSCD1/</a:t>
            </a:r>
            <a:r>
              <a:rPr lang="en-US" altLang="zh-CN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GSCD2</a:t>
            </a:r>
            <a:r>
              <a:rPr lang="en-US" altLang="zh-CN" b="1" dirty="0">
                <a:solidFill>
                  <a:srgbClr val="FFFF00"/>
                </a:solidFill>
              </a:rPr>
              <a:t>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36444C11-0C89-7C76-65F3-210F6364E68D}"/>
              </a:ext>
            </a:extLst>
          </p:cNvPr>
          <p:cNvGrpSpPr/>
          <p:nvPr/>
        </p:nvGrpSpPr>
        <p:grpSpPr>
          <a:xfrm>
            <a:off x="790039" y="1579574"/>
            <a:ext cx="5017929" cy="3125432"/>
            <a:chOff x="790039" y="1579574"/>
            <a:chExt cx="5017929" cy="3125432"/>
          </a:xfrm>
        </p:grpSpPr>
        <p:grpSp>
          <p:nvGrpSpPr>
            <p:cNvPr id="6" name="组合 5"/>
            <p:cNvGrpSpPr/>
            <p:nvPr/>
          </p:nvGrpSpPr>
          <p:grpSpPr>
            <a:xfrm>
              <a:off x="790039" y="2251958"/>
              <a:ext cx="3279703" cy="2371697"/>
              <a:chOff x="4834811" y="3856878"/>
              <a:chExt cx="2175250" cy="1573018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A6019BCB-1247-EB00-8FD9-DDD0E47CBF06}"/>
                  </a:ext>
                </a:extLst>
              </p:cNvPr>
              <p:cNvSpPr/>
              <p:nvPr/>
            </p:nvSpPr>
            <p:spPr>
              <a:xfrm>
                <a:off x="5626899" y="3856878"/>
                <a:ext cx="576064" cy="72008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235F100D-D623-76D1-28F9-AA25C31A4D0C}"/>
                  </a:ext>
                </a:extLst>
              </p:cNvPr>
              <p:cNvGrpSpPr/>
              <p:nvPr/>
            </p:nvGrpSpPr>
            <p:grpSpPr>
              <a:xfrm>
                <a:off x="4834811" y="3861048"/>
                <a:ext cx="2175250" cy="1568848"/>
                <a:chOff x="176334" y="3926807"/>
                <a:chExt cx="2175250" cy="1568848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id="{58DEE206-CFB8-7C9C-6095-D16BE63A14F5}"/>
                    </a:ext>
                  </a:extLst>
                </p:cNvPr>
                <p:cNvGrpSpPr/>
                <p:nvPr/>
              </p:nvGrpSpPr>
              <p:grpSpPr>
                <a:xfrm>
                  <a:off x="191344" y="3933056"/>
                  <a:ext cx="2150512" cy="1496599"/>
                  <a:chOff x="2728858" y="1628800"/>
                  <a:chExt cx="2150512" cy="1496599"/>
                </a:xfrm>
              </p:grpSpPr>
              <p:sp>
                <p:nvSpPr>
                  <p:cNvPr id="19" name="梯形 18">
                    <a:extLst>
                      <a:ext uri="{FF2B5EF4-FFF2-40B4-BE49-F238E27FC236}">
                        <a16:creationId xmlns:a16="http://schemas.microsoft.com/office/drawing/2014/main" id="{7FA70539-2482-5C0A-8047-F6004AB96839}"/>
                      </a:ext>
                    </a:extLst>
                  </p:cNvPr>
                  <p:cNvSpPr/>
                  <p:nvPr/>
                </p:nvSpPr>
                <p:spPr>
                  <a:xfrm>
                    <a:off x="3175322" y="1686454"/>
                    <a:ext cx="1257584" cy="100323"/>
                  </a:xfrm>
                  <a:prstGeom prst="trapezoid">
                    <a:avLst/>
                  </a:prstGeom>
                  <a:solidFill>
                    <a:srgbClr val="8064A2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grpSp>
                <p:nvGrpSpPr>
                  <p:cNvPr id="20" name="组合 19">
                    <a:extLst>
                      <a:ext uri="{FF2B5EF4-FFF2-40B4-BE49-F238E27FC236}">
                        <a16:creationId xmlns:a16="http://schemas.microsoft.com/office/drawing/2014/main" id="{CBB50FE2-423E-DBFB-B510-58F30202B20B}"/>
                      </a:ext>
                    </a:extLst>
                  </p:cNvPr>
                  <p:cNvGrpSpPr/>
                  <p:nvPr/>
                </p:nvGrpSpPr>
                <p:grpSpPr>
                  <a:xfrm>
                    <a:off x="2728858" y="1867087"/>
                    <a:ext cx="2150512" cy="1258312"/>
                    <a:chOff x="395536" y="1353043"/>
                    <a:chExt cx="2376264" cy="1354608"/>
                  </a:xfrm>
                </p:grpSpPr>
                <p:sp>
                  <p:nvSpPr>
                    <p:cNvPr id="25" name="矩形 24">
                      <a:extLst>
                        <a:ext uri="{FF2B5EF4-FFF2-40B4-BE49-F238E27FC236}">
                          <a16:creationId xmlns:a16="http://schemas.microsoft.com/office/drawing/2014/main" id="{BDBFA068-1907-333D-287F-34C048D76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5536" y="1353043"/>
                      <a:ext cx="2376264" cy="336669"/>
                    </a:xfrm>
                    <a:prstGeom prst="rect">
                      <a:avLst/>
                    </a:prstGeom>
                    <a:solidFill>
                      <a:srgbClr val="4BACC6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6" name="矩形 25">
                      <a:extLst>
                        <a:ext uri="{FF2B5EF4-FFF2-40B4-BE49-F238E27FC236}">
                          <a16:creationId xmlns:a16="http://schemas.microsoft.com/office/drawing/2014/main" id="{5999864B-E8B4-45FC-B0D7-B020A5B6E5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5536" y="1689712"/>
                      <a:ext cx="2376264" cy="241542"/>
                    </a:xfrm>
                    <a:prstGeom prst="rect">
                      <a:avLst/>
                    </a:prstGeom>
                    <a:solidFill>
                      <a:srgbClr val="1F497D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27" name="矩形 26">
                      <a:extLst>
                        <a:ext uri="{FF2B5EF4-FFF2-40B4-BE49-F238E27FC236}">
                          <a16:creationId xmlns:a16="http://schemas.microsoft.com/office/drawing/2014/main" id="{E2EA68FE-19CD-F458-E106-EECE829DD4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5536" y="1915737"/>
                      <a:ext cx="2376264" cy="791914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sp>
                <p:nvSpPr>
                  <p:cNvPr id="21" name="梯形 20">
                    <a:extLst>
                      <a:ext uri="{FF2B5EF4-FFF2-40B4-BE49-F238E27FC236}">
                        <a16:creationId xmlns:a16="http://schemas.microsoft.com/office/drawing/2014/main" id="{EB985C81-1655-4B6A-7A6F-3A2D7A1FB7B5}"/>
                      </a:ext>
                    </a:extLst>
                  </p:cNvPr>
                  <p:cNvSpPr/>
                  <p:nvPr/>
                </p:nvSpPr>
                <p:spPr>
                  <a:xfrm>
                    <a:off x="3155059" y="1768358"/>
                    <a:ext cx="1298109" cy="100323"/>
                  </a:xfrm>
                  <a:prstGeom prst="trapezoid">
                    <a:avLst/>
                  </a:prstGeom>
                  <a:solidFill>
                    <a:srgbClr val="4BACC6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22" name="梯形 21">
                    <a:extLst>
                      <a:ext uri="{FF2B5EF4-FFF2-40B4-BE49-F238E27FC236}">
                        <a16:creationId xmlns:a16="http://schemas.microsoft.com/office/drawing/2014/main" id="{940221B3-D7FF-DD37-016F-EFFAE2F9A3B0}"/>
                      </a:ext>
                    </a:extLst>
                  </p:cNvPr>
                  <p:cNvSpPr/>
                  <p:nvPr/>
                </p:nvSpPr>
                <p:spPr>
                  <a:xfrm>
                    <a:off x="3155059" y="1849074"/>
                    <a:ext cx="1298109" cy="100323"/>
                  </a:xfrm>
                  <a:prstGeom prst="trapezoid">
                    <a:avLst/>
                  </a:prstGeom>
                  <a:solidFill>
                    <a:srgbClr val="4BACC6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rgbClr val="4BACC6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23" name="矩形 22">
                    <a:extLst>
                      <a:ext uri="{FF2B5EF4-FFF2-40B4-BE49-F238E27FC236}">
                        <a16:creationId xmlns:a16="http://schemas.microsoft.com/office/drawing/2014/main" id="{F331AE46-2742-4F0E-B9EE-5EAE1D0A25A7}"/>
                      </a:ext>
                    </a:extLst>
                  </p:cNvPr>
                  <p:cNvSpPr/>
                  <p:nvPr/>
                </p:nvSpPr>
                <p:spPr>
                  <a:xfrm>
                    <a:off x="3340946" y="1628800"/>
                    <a:ext cx="180000" cy="66000"/>
                  </a:xfrm>
                  <a:prstGeom prst="rect">
                    <a:avLst/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24" name="矩形 23">
                    <a:extLst>
                      <a:ext uri="{FF2B5EF4-FFF2-40B4-BE49-F238E27FC236}">
                        <a16:creationId xmlns:a16="http://schemas.microsoft.com/office/drawing/2014/main" id="{002ED17C-1D63-2743-ECC0-223AED8F1FEA}"/>
                      </a:ext>
                    </a:extLst>
                  </p:cNvPr>
                  <p:cNvSpPr/>
                  <p:nvPr/>
                </p:nvSpPr>
                <p:spPr>
                  <a:xfrm>
                    <a:off x="4079776" y="1628800"/>
                    <a:ext cx="180000" cy="66000"/>
                  </a:xfrm>
                  <a:prstGeom prst="rect">
                    <a:avLst/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10" name="矩形 9">
                  <a:extLst>
                    <a:ext uri="{FF2B5EF4-FFF2-40B4-BE49-F238E27FC236}">
                      <a16:creationId xmlns:a16="http://schemas.microsoft.com/office/drawing/2014/main" id="{94A5CC50-06A3-7A58-67B2-B93CFE426B64}"/>
                    </a:ext>
                  </a:extLst>
                </p:cNvPr>
                <p:cNvSpPr/>
                <p:nvPr/>
              </p:nvSpPr>
              <p:spPr>
                <a:xfrm>
                  <a:off x="201452" y="5429655"/>
                  <a:ext cx="637949" cy="66000"/>
                </a:xfrm>
                <a:prstGeom prst="rect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id="{D9204754-1B6A-8330-8C5B-070A32842758}"/>
                    </a:ext>
                  </a:extLst>
                </p:cNvPr>
                <p:cNvGrpSpPr/>
                <p:nvPr/>
              </p:nvGrpSpPr>
              <p:grpSpPr>
                <a:xfrm>
                  <a:off x="176334" y="3926807"/>
                  <a:ext cx="663066" cy="247365"/>
                  <a:chOff x="176334" y="3926807"/>
                  <a:chExt cx="663066" cy="247365"/>
                </a:xfrm>
              </p:grpSpPr>
              <p:sp>
                <p:nvSpPr>
                  <p:cNvPr id="16" name="矩形 15">
                    <a:extLst>
                      <a:ext uri="{FF2B5EF4-FFF2-40B4-BE49-F238E27FC236}">
                        <a16:creationId xmlns:a16="http://schemas.microsoft.com/office/drawing/2014/main" id="{7702AC0D-891C-0DE8-F6AC-F7D937023CEF}"/>
                      </a:ext>
                    </a:extLst>
                  </p:cNvPr>
                  <p:cNvSpPr/>
                  <p:nvPr/>
                </p:nvSpPr>
                <p:spPr>
                  <a:xfrm>
                    <a:off x="176334" y="4108172"/>
                    <a:ext cx="426795" cy="66000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7" name="矩形 16">
                    <a:extLst>
                      <a:ext uri="{FF2B5EF4-FFF2-40B4-BE49-F238E27FC236}">
                        <a16:creationId xmlns:a16="http://schemas.microsoft.com/office/drawing/2014/main" id="{C23C5356-C126-3D6B-7F99-E61D543D8E69}"/>
                      </a:ext>
                    </a:extLst>
                  </p:cNvPr>
                  <p:cNvSpPr/>
                  <p:nvPr/>
                </p:nvSpPr>
                <p:spPr>
                  <a:xfrm>
                    <a:off x="695400" y="3933056"/>
                    <a:ext cx="144000" cy="66000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8" name="矩形 17">
                    <a:extLst>
                      <a:ext uri="{FF2B5EF4-FFF2-40B4-BE49-F238E27FC236}">
                        <a16:creationId xmlns:a16="http://schemas.microsoft.com/office/drawing/2014/main" id="{CD09CAB1-DD25-934F-F830-B7A555BE2ED0}"/>
                      </a:ext>
                    </a:extLst>
                  </p:cNvPr>
                  <p:cNvSpPr/>
                  <p:nvPr/>
                </p:nvSpPr>
                <p:spPr>
                  <a:xfrm rot="17451008">
                    <a:off x="544231" y="4017765"/>
                    <a:ext cx="227636" cy="45719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12" name="组合 11">
                  <a:extLst>
                    <a:ext uri="{FF2B5EF4-FFF2-40B4-BE49-F238E27FC236}">
                      <a16:creationId xmlns:a16="http://schemas.microsoft.com/office/drawing/2014/main" id="{66D365B3-FA85-BBDB-57BA-96F0474FAC01}"/>
                    </a:ext>
                  </a:extLst>
                </p:cNvPr>
                <p:cNvGrpSpPr/>
                <p:nvPr/>
              </p:nvGrpSpPr>
              <p:grpSpPr>
                <a:xfrm flipH="1">
                  <a:off x="1688518" y="3933056"/>
                  <a:ext cx="663066" cy="247365"/>
                  <a:chOff x="176334" y="3926807"/>
                  <a:chExt cx="663066" cy="247365"/>
                </a:xfrm>
              </p:grpSpPr>
              <p:sp>
                <p:nvSpPr>
                  <p:cNvPr id="13" name="矩形 12">
                    <a:extLst>
                      <a:ext uri="{FF2B5EF4-FFF2-40B4-BE49-F238E27FC236}">
                        <a16:creationId xmlns:a16="http://schemas.microsoft.com/office/drawing/2014/main" id="{4C14EA7D-922F-C869-BCEF-252A29767F15}"/>
                      </a:ext>
                    </a:extLst>
                  </p:cNvPr>
                  <p:cNvSpPr/>
                  <p:nvPr/>
                </p:nvSpPr>
                <p:spPr>
                  <a:xfrm>
                    <a:off x="176334" y="4108172"/>
                    <a:ext cx="426795" cy="66000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4" name="矩形 13">
                    <a:extLst>
                      <a:ext uri="{FF2B5EF4-FFF2-40B4-BE49-F238E27FC236}">
                        <a16:creationId xmlns:a16="http://schemas.microsoft.com/office/drawing/2014/main" id="{21AC2AAD-1941-6CE3-70C3-15C48C342A0F}"/>
                      </a:ext>
                    </a:extLst>
                  </p:cNvPr>
                  <p:cNvSpPr/>
                  <p:nvPr/>
                </p:nvSpPr>
                <p:spPr>
                  <a:xfrm>
                    <a:off x="695400" y="3933056"/>
                    <a:ext cx="144000" cy="66000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5" name="矩形 14">
                    <a:extLst>
                      <a:ext uri="{FF2B5EF4-FFF2-40B4-BE49-F238E27FC236}">
                        <a16:creationId xmlns:a16="http://schemas.microsoft.com/office/drawing/2014/main" id="{1CD3857D-491E-FCF2-2609-2E3419051C55}"/>
                      </a:ext>
                    </a:extLst>
                  </p:cNvPr>
                  <p:cNvSpPr/>
                  <p:nvPr/>
                </p:nvSpPr>
                <p:spPr>
                  <a:xfrm rot="17451008">
                    <a:off x="544231" y="4017765"/>
                    <a:ext cx="227636" cy="45719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94A5CC50-06A3-7A58-67B2-B93CFE426B64}"/>
                </a:ext>
              </a:extLst>
            </p:cNvPr>
            <p:cNvSpPr/>
            <p:nvPr/>
          </p:nvSpPr>
          <p:spPr>
            <a:xfrm>
              <a:off x="3120891" y="4520769"/>
              <a:ext cx="958886" cy="102886"/>
            </a:xfrm>
            <a:prstGeom prst="rect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922141" y="1579574"/>
              <a:ext cx="12382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/>
                <a:t>Graphene</a:t>
              </a:r>
              <a:endParaRPr lang="zh-CN" altLang="en-US" sz="1400" dirty="0"/>
            </a:p>
          </p:txBody>
        </p:sp>
        <p:cxnSp>
          <p:nvCxnSpPr>
            <p:cNvPr id="32" name="直接箭头连接符 31"/>
            <p:cNvCxnSpPr>
              <a:stCxn id="7" idx="0"/>
            </p:cNvCxnSpPr>
            <p:nvPr/>
          </p:nvCxnSpPr>
          <p:spPr>
            <a:xfrm flipH="1" flipV="1">
              <a:off x="2418575" y="1887351"/>
              <a:ext cx="1" cy="3646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矩形 56"/>
            <p:cNvSpPr/>
            <p:nvPr/>
          </p:nvSpPr>
          <p:spPr>
            <a:xfrm>
              <a:off x="3575720" y="1743335"/>
              <a:ext cx="97975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/>
                <a:t>electrode</a:t>
              </a:r>
              <a:endParaRPr lang="zh-CN" altLang="en-US" sz="1400" dirty="0"/>
            </a:p>
          </p:txBody>
        </p:sp>
        <p:cxnSp>
          <p:nvCxnSpPr>
            <p:cNvPr id="58" name="直接箭头连接符 57"/>
            <p:cNvCxnSpPr>
              <a:stCxn id="24" idx="0"/>
              <a:endCxn id="57" idx="2"/>
            </p:cNvCxnSpPr>
            <p:nvPr/>
          </p:nvCxnSpPr>
          <p:spPr>
            <a:xfrm flipV="1">
              <a:off x="2985195" y="2051112"/>
              <a:ext cx="1080403" cy="21655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矩形 74"/>
            <p:cNvSpPr/>
            <p:nvPr/>
          </p:nvSpPr>
          <p:spPr>
            <a:xfrm>
              <a:off x="4828213" y="4397229"/>
              <a:ext cx="97975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/>
                <a:t>electrode</a:t>
              </a:r>
              <a:endParaRPr lang="zh-CN" altLang="en-US" sz="1400" dirty="0"/>
            </a:p>
          </p:txBody>
        </p:sp>
        <p:cxnSp>
          <p:nvCxnSpPr>
            <p:cNvPr id="76" name="直接箭头连接符 75"/>
            <p:cNvCxnSpPr/>
            <p:nvPr/>
          </p:nvCxnSpPr>
          <p:spPr>
            <a:xfrm>
              <a:off x="4084270" y="4569804"/>
              <a:ext cx="787594" cy="240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1435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171F1-78CE-7ECA-004F-EE6E09608E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9ABEF3C2-91E4-8A00-0046-6FC1765A9FF8}"/>
              </a:ext>
            </a:extLst>
          </p:cNvPr>
          <p:cNvSpPr/>
          <p:nvPr/>
        </p:nvSpPr>
        <p:spPr>
          <a:xfrm>
            <a:off x="0" y="0"/>
            <a:ext cx="12192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6CD641C-2B1E-93AE-614B-537647794C18}"/>
              </a:ext>
            </a:extLst>
          </p:cNvPr>
          <p:cNvSpPr txBox="1">
            <a:spLocks/>
          </p:cNvSpPr>
          <p:nvPr/>
        </p:nvSpPr>
        <p:spPr>
          <a:xfrm>
            <a:off x="312234" y="116632"/>
            <a:ext cx="11560039" cy="912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013994"/>
                </a:solidFill>
                <a:latin typeface="Optima" panose="02000503060000020004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Research Progress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——</a:t>
            </a:r>
            <a:r>
              <a:rPr lang="en-US" altLang="zh-CN" sz="3600" b="1" dirty="0">
                <a:solidFill>
                  <a:schemeClr val="tx1"/>
                </a:solidFill>
                <a:latin typeface="+mn-lt"/>
              </a:rPr>
              <a:t>GSCD1(G/RE PIN) </a:t>
            </a:r>
            <a:endParaRPr lang="x-none" sz="3600" b="1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07123B58-E4CD-0E42-5224-D9B40983A265}"/>
              </a:ext>
            </a:extLst>
          </p:cNvPr>
          <p:cNvGrpSpPr/>
          <p:nvPr/>
        </p:nvGrpSpPr>
        <p:grpSpPr>
          <a:xfrm>
            <a:off x="263352" y="1556792"/>
            <a:ext cx="3214152" cy="2116747"/>
            <a:chOff x="790039" y="1579574"/>
            <a:chExt cx="4698371" cy="3094211"/>
          </a:xfrm>
        </p:grpSpPr>
        <p:grpSp>
          <p:nvGrpSpPr>
            <p:cNvPr id="79" name="组合 78">
              <a:extLst>
                <a:ext uri="{FF2B5EF4-FFF2-40B4-BE49-F238E27FC236}">
                  <a16:creationId xmlns:a16="http://schemas.microsoft.com/office/drawing/2014/main" id="{52819375-8613-5FE2-8601-074A81114747}"/>
                </a:ext>
              </a:extLst>
            </p:cNvPr>
            <p:cNvGrpSpPr/>
            <p:nvPr/>
          </p:nvGrpSpPr>
          <p:grpSpPr>
            <a:xfrm>
              <a:off x="790039" y="2230046"/>
              <a:ext cx="3279703" cy="2393609"/>
              <a:chOff x="4834811" y="3842345"/>
              <a:chExt cx="2175250" cy="1587551"/>
            </a:xfrm>
          </p:grpSpPr>
          <p:sp>
            <p:nvSpPr>
              <p:cNvPr id="87" name="矩形 86">
                <a:extLst>
                  <a:ext uri="{FF2B5EF4-FFF2-40B4-BE49-F238E27FC236}">
                    <a16:creationId xmlns:a16="http://schemas.microsoft.com/office/drawing/2014/main" id="{C4439F58-D176-E7A5-46A2-29905369D444}"/>
                  </a:ext>
                </a:extLst>
              </p:cNvPr>
              <p:cNvSpPr/>
              <p:nvPr/>
            </p:nvSpPr>
            <p:spPr>
              <a:xfrm>
                <a:off x="5626899" y="3842345"/>
                <a:ext cx="576064" cy="72008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88" name="组合 87">
                <a:extLst>
                  <a:ext uri="{FF2B5EF4-FFF2-40B4-BE49-F238E27FC236}">
                    <a16:creationId xmlns:a16="http://schemas.microsoft.com/office/drawing/2014/main" id="{1EA7611E-3576-07C0-85CD-9BD38DCC83D8}"/>
                  </a:ext>
                </a:extLst>
              </p:cNvPr>
              <p:cNvGrpSpPr/>
              <p:nvPr/>
            </p:nvGrpSpPr>
            <p:grpSpPr>
              <a:xfrm>
                <a:off x="4834811" y="3861048"/>
                <a:ext cx="2175250" cy="1568848"/>
                <a:chOff x="176334" y="3926807"/>
                <a:chExt cx="2175250" cy="1568848"/>
              </a:xfrm>
            </p:grpSpPr>
            <p:grpSp>
              <p:nvGrpSpPr>
                <p:cNvPr id="89" name="组合 88">
                  <a:extLst>
                    <a:ext uri="{FF2B5EF4-FFF2-40B4-BE49-F238E27FC236}">
                      <a16:creationId xmlns:a16="http://schemas.microsoft.com/office/drawing/2014/main" id="{DE315326-E498-EF74-2BFD-6072DA79A0B1}"/>
                    </a:ext>
                  </a:extLst>
                </p:cNvPr>
                <p:cNvGrpSpPr/>
                <p:nvPr/>
              </p:nvGrpSpPr>
              <p:grpSpPr>
                <a:xfrm>
                  <a:off x="191344" y="3933056"/>
                  <a:ext cx="2150512" cy="1496599"/>
                  <a:chOff x="2728858" y="1628800"/>
                  <a:chExt cx="2150512" cy="1496599"/>
                </a:xfrm>
              </p:grpSpPr>
              <p:sp>
                <p:nvSpPr>
                  <p:cNvPr id="99" name="梯形 98">
                    <a:extLst>
                      <a:ext uri="{FF2B5EF4-FFF2-40B4-BE49-F238E27FC236}">
                        <a16:creationId xmlns:a16="http://schemas.microsoft.com/office/drawing/2014/main" id="{718736B7-C1E3-7F56-5328-328A337F3E97}"/>
                      </a:ext>
                    </a:extLst>
                  </p:cNvPr>
                  <p:cNvSpPr/>
                  <p:nvPr/>
                </p:nvSpPr>
                <p:spPr>
                  <a:xfrm>
                    <a:off x="3175322" y="1686454"/>
                    <a:ext cx="1257584" cy="100323"/>
                  </a:xfrm>
                  <a:prstGeom prst="trapezoid">
                    <a:avLst/>
                  </a:prstGeom>
                  <a:solidFill>
                    <a:srgbClr val="8064A2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grpSp>
                <p:nvGrpSpPr>
                  <p:cNvPr id="100" name="组合 99">
                    <a:extLst>
                      <a:ext uri="{FF2B5EF4-FFF2-40B4-BE49-F238E27FC236}">
                        <a16:creationId xmlns:a16="http://schemas.microsoft.com/office/drawing/2014/main" id="{5AF96941-7246-8DC4-307A-2673AFD78551}"/>
                      </a:ext>
                    </a:extLst>
                  </p:cNvPr>
                  <p:cNvGrpSpPr/>
                  <p:nvPr/>
                </p:nvGrpSpPr>
                <p:grpSpPr>
                  <a:xfrm>
                    <a:off x="2728858" y="1867087"/>
                    <a:ext cx="2150512" cy="1258312"/>
                    <a:chOff x="395536" y="1353043"/>
                    <a:chExt cx="2376264" cy="1354608"/>
                  </a:xfrm>
                </p:grpSpPr>
                <p:sp>
                  <p:nvSpPr>
                    <p:cNvPr id="105" name="矩形 104">
                      <a:extLst>
                        <a:ext uri="{FF2B5EF4-FFF2-40B4-BE49-F238E27FC236}">
                          <a16:creationId xmlns:a16="http://schemas.microsoft.com/office/drawing/2014/main" id="{C54ADA26-8A5C-4AF6-21F6-285FC979D6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5536" y="1353043"/>
                      <a:ext cx="2376264" cy="336669"/>
                    </a:xfrm>
                    <a:prstGeom prst="rect">
                      <a:avLst/>
                    </a:prstGeom>
                    <a:solidFill>
                      <a:srgbClr val="4BACC6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06" name="矩形 105">
                      <a:extLst>
                        <a:ext uri="{FF2B5EF4-FFF2-40B4-BE49-F238E27FC236}">
                          <a16:creationId xmlns:a16="http://schemas.microsoft.com/office/drawing/2014/main" id="{7700F21C-9CCF-6527-8688-6F3A3E3D3C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5536" y="1689712"/>
                      <a:ext cx="2376264" cy="241542"/>
                    </a:xfrm>
                    <a:prstGeom prst="rect">
                      <a:avLst/>
                    </a:prstGeom>
                    <a:solidFill>
                      <a:srgbClr val="1F497D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107" name="矩形 106">
                      <a:extLst>
                        <a:ext uri="{FF2B5EF4-FFF2-40B4-BE49-F238E27FC236}">
                          <a16:creationId xmlns:a16="http://schemas.microsoft.com/office/drawing/2014/main" id="{EA067B31-EEEA-E653-3192-96E715504F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5536" y="1915737"/>
                      <a:ext cx="2376264" cy="791914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" name="梯形 100">
                    <a:extLst>
                      <a:ext uri="{FF2B5EF4-FFF2-40B4-BE49-F238E27FC236}">
                        <a16:creationId xmlns:a16="http://schemas.microsoft.com/office/drawing/2014/main" id="{FA86AD38-99C0-1DA9-D3F7-AA11B3103958}"/>
                      </a:ext>
                    </a:extLst>
                  </p:cNvPr>
                  <p:cNvSpPr/>
                  <p:nvPr/>
                </p:nvSpPr>
                <p:spPr>
                  <a:xfrm>
                    <a:off x="3155059" y="1768358"/>
                    <a:ext cx="1298109" cy="100323"/>
                  </a:xfrm>
                  <a:prstGeom prst="trapezoid">
                    <a:avLst/>
                  </a:prstGeom>
                  <a:solidFill>
                    <a:srgbClr val="4BACC6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02" name="梯形 101">
                    <a:extLst>
                      <a:ext uri="{FF2B5EF4-FFF2-40B4-BE49-F238E27FC236}">
                        <a16:creationId xmlns:a16="http://schemas.microsoft.com/office/drawing/2014/main" id="{578EB43F-06A1-1181-C71F-AEFD2354DA39}"/>
                      </a:ext>
                    </a:extLst>
                  </p:cNvPr>
                  <p:cNvSpPr/>
                  <p:nvPr/>
                </p:nvSpPr>
                <p:spPr>
                  <a:xfrm>
                    <a:off x="3155059" y="1849074"/>
                    <a:ext cx="1298109" cy="100323"/>
                  </a:xfrm>
                  <a:prstGeom prst="trapezoid">
                    <a:avLst/>
                  </a:prstGeom>
                  <a:solidFill>
                    <a:srgbClr val="4BACC6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rgbClr val="4BACC6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03" name="矩形 102">
                    <a:extLst>
                      <a:ext uri="{FF2B5EF4-FFF2-40B4-BE49-F238E27FC236}">
                        <a16:creationId xmlns:a16="http://schemas.microsoft.com/office/drawing/2014/main" id="{2910C694-182B-1B46-44D6-CAD45F345C5B}"/>
                      </a:ext>
                    </a:extLst>
                  </p:cNvPr>
                  <p:cNvSpPr/>
                  <p:nvPr/>
                </p:nvSpPr>
                <p:spPr>
                  <a:xfrm>
                    <a:off x="3340946" y="1628800"/>
                    <a:ext cx="180000" cy="66000"/>
                  </a:xfrm>
                  <a:prstGeom prst="rect">
                    <a:avLst/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04" name="矩形 103">
                    <a:extLst>
                      <a:ext uri="{FF2B5EF4-FFF2-40B4-BE49-F238E27FC236}">
                        <a16:creationId xmlns:a16="http://schemas.microsoft.com/office/drawing/2014/main" id="{88224634-D3CC-9B0C-CC0B-0B6F5CC518D7}"/>
                      </a:ext>
                    </a:extLst>
                  </p:cNvPr>
                  <p:cNvSpPr/>
                  <p:nvPr/>
                </p:nvSpPr>
                <p:spPr>
                  <a:xfrm>
                    <a:off x="4079776" y="1628800"/>
                    <a:ext cx="180000" cy="66000"/>
                  </a:xfrm>
                  <a:prstGeom prst="rect">
                    <a:avLst/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90" name="矩形 89">
                  <a:extLst>
                    <a:ext uri="{FF2B5EF4-FFF2-40B4-BE49-F238E27FC236}">
                      <a16:creationId xmlns:a16="http://schemas.microsoft.com/office/drawing/2014/main" id="{1A9D3969-5B48-1BA4-3174-240DAF99E0BA}"/>
                    </a:ext>
                  </a:extLst>
                </p:cNvPr>
                <p:cNvSpPr/>
                <p:nvPr/>
              </p:nvSpPr>
              <p:spPr>
                <a:xfrm>
                  <a:off x="201452" y="5429655"/>
                  <a:ext cx="637949" cy="66000"/>
                </a:xfrm>
                <a:prstGeom prst="rect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91" name="组合 90">
                  <a:extLst>
                    <a:ext uri="{FF2B5EF4-FFF2-40B4-BE49-F238E27FC236}">
                      <a16:creationId xmlns:a16="http://schemas.microsoft.com/office/drawing/2014/main" id="{8F1BECF3-8894-53E2-7D00-AB67F71CACBD}"/>
                    </a:ext>
                  </a:extLst>
                </p:cNvPr>
                <p:cNvGrpSpPr/>
                <p:nvPr/>
              </p:nvGrpSpPr>
              <p:grpSpPr>
                <a:xfrm>
                  <a:off x="176334" y="3926807"/>
                  <a:ext cx="663066" cy="247365"/>
                  <a:chOff x="176334" y="3926807"/>
                  <a:chExt cx="663066" cy="247365"/>
                </a:xfrm>
              </p:grpSpPr>
              <p:sp>
                <p:nvSpPr>
                  <p:cNvPr id="96" name="矩形 95">
                    <a:extLst>
                      <a:ext uri="{FF2B5EF4-FFF2-40B4-BE49-F238E27FC236}">
                        <a16:creationId xmlns:a16="http://schemas.microsoft.com/office/drawing/2014/main" id="{19A5F165-5261-BA12-BEBC-BEC4643B55F0}"/>
                      </a:ext>
                    </a:extLst>
                  </p:cNvPr>
                  <p:cNvSpPr/>
                  <p:nvPr/>
                </p:nvSpPr>
                <p:spPr>
                  <a:xfrm>
                    <a:off x="176334" y="4108172"/>
                    <a:ext cx="426795" cy="66000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97" name="矩形 96">
                    <a:extLst>
                      <a:ext uri="{FF2B5EF4-FFF2-40B4-BE49-F238E27FC236}">
                        <a16:creationId xmlns:a16="http://schemas.microsoft.com/office/drawing/2014/main" id="{6F59F9D5-A569-577D-7868-C44E3D71334B}"/>
                      </a:ext>
                    </a:extLst>
                  </p:cNvPr>
                  <p:cNvSpPr/>
                  <p:nvPr/>
                </p:nvSpPr>
                <p:spPr>
                  <a:xfrm>
                    <a:off x="695400" y="3933056"/>
                    <a:ext cx="144000" cy="66000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98" name="矩形 97">
                    <a:extLst>
                      <a:ext uri="{FF2B5EF4-FFF2-40B4-BE49-F238E27FC236}">
                        <a16:creationId xmlns:a16="http://schemas.microsoft.com/office/drawing/2014/main" id="{B1D02C00-2ED4-DA11-682A-EFA37A54449E}"/>
                      </a:ext>
                    </a:extLst>
                  </p:cNvPr>
                  <p:cNvSpPr/>
                  <p:nvPr/>
                </p:nvSpPr>
                <p:spPr>
                  <a:xfrm rot="17451008">
                    <a:off x="544231" y="4017765"/>
                    <a:ext cx="227636" cy="45719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grpSp>
              <p:nvGrpSpPr>
                <p:cNvPr id="92" name="组合 91">
                  <a:extLst>
                    <a:ext uri="{FF2B5EF4-FFF2-40B4-BE49-F238E27FC236}">
                      <a16:creationId xmlns:a16="http://schemas.microsoft.com/office/drawing/2014/main" id="{48644903-EBD8-7024-FD2C-7A873444E38F}"/>
                    </a:ext>
                  </a:extLst>
                </p:cNvPr>
                <p:cNvGrpSpPr/>
                <p:nvPr/>
              </p:nvGrpSpPr>
              <p:grpSpPr>
                <a:xfrm flipH="1">
                  <a:off x="1688518" y="3933056"/>
                  <a:ext cx="663066" cy="247365"/>
                  <a:chOff x="176334" y="3926807"/>
                  <a:chExt cx="663066" cy="247365"/>
                </a:xfrm>
              </p:grpSpPr>
              <p:sp>
                <p:nvSpPr>
                  <p:cNvPr id="93" name="矩形 92">
                    <a:extLst>
                      <a:ext uri="{FF2B5EF4-FFF2-40B4-BE49-F238E27FC236}">
                        <a16:creationId xmlns:a16="http://schemas.microsoft.com/office/drawing/2014/main" id="{C7672B08-40FE-79CD-72CB-EDD0F8DD000B}"/>
                      </a:ext>
                    </a:extLst>
                  </p:cNvPr>
                  <p:cNvSpPr/>
                  <p:nvPr/>
                </p:nvSpPr>
                <p:spPr>
                  <a:xfrm>
                    <a:off x="176334" y="4108172"/>
                    <a:ext cx="426795" cy="66000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94" name="矩形 93">
                    <a:extLst>
                      <a:ext uri="{FF2B5EF4-FFF2-40B4-BE49-F238E27FC236}">
                        <a16:creationId xmlns:a16="http://schemas.microsoft.com/office/drawing/2014/main" id="{2C6825E2-C938-7D34-BA71-26913A66B12B}"/>
                      </a:ext>
                    </a:extLst>
                  </p:cNvPr>
                  <p:cNvSpPr/>
                  <p:nvPr/>
                </p:nvSpPr>
                <p:spPr>
                  <a:xfrm>
                    <a:off x="695400" y="3933056"/>
                    <a:ext cx="144000" cy="66000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95" name="矩形 94">
                    <a:extLst>
                      <a:ext uri="{FF2B5EF4-FFF2-40B4-BE49-F238E27FC236}">
                        <a16:creationId xmlns:a16="http://schemas.microsoft.com/office/drawing/2014/main" id="{358938E5-274A-267B-6D6D-C35C97A21D1B}"/>
                      </a:ext>
                    </a:extLst>
                  </p:cNvPr>
                  <p:cNvSpPr/>
                  <p:nvPr/>
                </p:nvSpPr>
                <p:spPr>
                  <a:xfrm rot="17451008">
                    <a:off x="544231" y="4017765"/>
                    <a:ext cx="227636" cy="45719"/>
                  </a:xfrm>
                  <a:prstGeom prst="rect">
                    <a:avLst/>
                  </a:prstGeom>
                  <a:solidFill>
                    <a:srgbClr val="1F497D"/>
                  </a:solidFill>
                  <a:ln w="1905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80" name="矩形 79">
              <a:extLst>
                <a:ext uri="{FF2B5EF4-FFF2-40B4-BE49-F238E27FC236}">
                  <a16:creationId xmlns:a16="http://schemas.microsoft.com/office/drawing/2014/main" id="{FE25A6BD-71AE-C708-B86D-E567820AB08E}"/>
                </a:ext>
              </a:extLst>
            </p:cNvPr>
            <p:cNvSpPr/>
            <p:nvPr/>
          </p:nvSpPr>
          <p:spPr>
            <a:xfrm>
              <a:off x="3120891" y="4520769"/>
              <a:ext cx="958886" cy="102886"/>
            </a:xfrm>
            <a:prstGeom prst="rect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矩形 80">
              <a:extLst>
                <a:ext uri="{FF2B5EF4-FFF2-40B4-BE49-F238E27FC236}">
                  <a16:creationId xmlns:a16="http://schemas.microsoft.com/office/drawing/2014/main" id="{FF1A2DF1-9A79-95D8-FA46-FE46F7D6D640}"/>
                </a:ext>
              </a:extLst>
            </p:cNvPr>
            <p:cNvSpPr/>
            <p:nvPr/>
          </p:nvSpPr>
          <p:spPr>
            <a:xfrm>
              <a:off x="1922142" y="1579574"/>
              <a:ext cx="1562710" cy="357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/>
                <a:t>Graphene</a:t>
              </a:r>
              <a:endParaRPr lang="zh-CN" altLang="en-US" sz="1200" dirty="0"/>
            </a:p>
          </p:txBody>
        </p:sp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5A7472FD-5227-823E-4127-FF1BAFFEF23F}"/>
                </a:ext>
              </a:extLst>
            </p:cNvPr>
            <p:cNvCxnSpPr>
              <a:stCxn id="87" idx="0"/>
            </p:cNvCxnSpPr>
            <p:nvPr/>
          </p:nvCxnSpPr>
          <p:spPr>
            <a:xfrm flipH="1" flipV="1">
              <a:off x="2418575" y="1865438"/>
              <a:ext cx="1" cy="3646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矩形 82">
              <a:extLst>
                <a:ext uri="{FF2B5EF4-FFF2-40B4-BE49-F238E27FC236}">
                  <a16:creationId xmlns:a16="http://schemas.microsoft.com/office/drawing/2014/main" id="{3B345CCC-18BB-0E4D-C576-98A5F182D835}"/>
                </a:ext>
              </a:extLst>
            </p:cNvPr>
            <p:cNvSpPr/>
            <p:nvPr/>
          </p:nvSpPr>
          <p:spPr>
            <a:xfrm>
              <a:off x="3575720" y="1743335"/>
              <a:ext cx="1119545" cy="357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dirty="0"/>
                <a:t>electrode</a:t>
              </a:r>
              <a:endParaRPr lang="zh-CN" altLang="en-US" sz="1200" dirty="0"/>
            </a:p>
          </p:txBody>
        </p: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9F470246-8624-1D95-73B4-345B6A429F62}"/>
                </a:ext>
              </a:extLst>
            </p:cNvPr>
            <p:cNvCxnSpPr>
              <a:stCxn id="104" idx="0"/>
              <a:endCxn id="83" idx="2"/>
            </p:cNvCxnSpPr>
            <p:nvPr/>
          </p:nvCxnSpPr>
          <p:spPr>
            <a:xfrm flipV="1">
              <a:off x="2985193" y="2100796"/>
              <a:ext cx="1150301" cy="16687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矩形 84">
              <a:extLst>
                <a:ext uri="{FF2B5EF4-FFF2-40B4-BE49-F238E27FC236}">
                  <a16:creationId xmlns:a16="http://schemas.microsoft.com/office/drawing/2014/main" id="{22C92A89-85A5-187A-A30F-624F3BD82BEA}"/>
                </a:ext>
              </a:extLst>
            </p:cNvPr>
            <p:cNvSpPr/>
            <p:nvPr/>
          </p:nvSpPr>
          <p:spPr>
            <a:xfrm>
              <a:off x="4368865" y="4316324"/>
              <a:ext cx="1119545" cy="357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dirty="0"/>
                <a:t>electrode</a:t>
              </a:r>
              <a:endParaRPr lang="zh-CN" altLang="en-US" sz="1200" dirty="0"/>
            </a:p>
          </p:txBody>
        </p:sp>
        <p:cxnSp>
          <p:nvCxnSpPr>
            <p:cNvPr id="86" name="直接箭头连接符 85">
              <a:extLst>
                <a:ext uri="{FF2B5EF4-FFF2-40B4-BE49-F238E27FC236}">
                  <a16:creationId xmlns:a16="http://schemas.microsoft.com/office/drawing/2014/main" id="{3B258D94-1300-E677-64C9-469CA4B5645D}"/>
                </a:ext>
              </a:extLst>
            </p:cNvPr>
            <p:cNvCxnSpPr>
              <a:cxnSpLocks/>
            </p:cNvCxnSpPr>
            <p:nvPr/>
          </p:nvCxnSpPr>
          <p:spPr>
            <a:xfrm>
              <a:off x="4084270" y="4569805"/>
              <a:ext cx="38985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矩形 107">
            <a:extLst>
              <a:ext uri="{FF2B5EF4-FFF2-40B4-BE49-F238E27FC236}">
                <a16:creationId xmlns:a16="http://schemas.microsoft.com/office/drawing/2014/main" id="{9DA35F8D-01EB-210E-BD7E-995A25C6024B}"/>
              </a:ext>
            </a:extLst>
          </p:cNvPr>
          <p:cNvSpPr/>
          <p:nvPr/>
        </p:nvSpPr>
        <p:spPr>
          <a:xfrm>
            <a:off x="551384" y="2852936"/>
            <a:ext cx="18085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solidFill>
                  <a:srgbClr val="FFFF00"/>
                </a:solidFill>
              </a:rPr>
              <a:t>PIN epitaxial structure</a:t>
            </a:r>
            <a:endParaRPr lang="zh-CN" altLang="en-US" sz="1200" b="1" dirty="0">
              <a:solidFill>
                <a:srgbClr val="FFFF00"/>
              </a:solidFill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F0FE6D40-329E-0BF0-70EC-6DC82368B3D0}"/>
              </a:ext>
            </a:extLst>
          </p:cNvPr>
          <p:cNvSpPr txBox="1"/>
          <p:nvPr/>
        </p:nvSpPr>
        <p:spPr>
          <a:xfrm>
            <a:off x="263352" y="1115452"/>
            <a:ext cx="6150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Prototype —GSCD1(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G/RE PIN) 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0" name="图片 119">
            <a:extLst>
              <a:ext uri="{FF2B5EF4-FFF2-40B4-BE49-F238E27FC236}">
                <a16:creationId xmlns:a16="http://schemas.microsoft.com/office/drawing/2014/main" id="{F92B12F0-0088-59A3-AF8B-113F2555E3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1700808"/>
            <a:ext cx="3600400" cy="1800200"/>
          </a:xfrm>
          <a:prstGeom prst="rect">
            <a:avLst/>
          </a:prstGeom>
        </p:spPr>
      </p:pic>
      <p:sp>
        <p:nvSpPr>
          <p:cNvPr id="122" name="文本框 121">
            <a:extLst>
              <a:ext uri="{FF2B5EF4-FFF2-40B4-BE49-F238E27FC236}">
                <a16:creationId xmlns:a16="http://schemas.microsoft.com/office/drawing/2014/main" id="{4A0A5307-9A9C-EB18-62AE-B819099DC6F2}"/>
              </a:ext>
            </a:extLst>
          </p:cNvPr>
          <p:cNvSpPr txBox="1"/>
          <p:nvPr/>
        </p:nvSpPr>
        <p:spPr>
          <a:xfrm>
            <a:off x="9408368" y="3573016"/>
            <a:ext cx="25922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/>
              <a:t>Surface Electrode PIN: </a:t>
            </a:r>
            <a:r>
              <a:rPr lang="en-US" altLang="zh-CN" sz="1200" b="1" dirty="0"/>
              <a:t>SE PIN</a:t>
            </a:r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id="{C19FAD2B-87FF-7789-311F-4BE9C29E08D6}"/>
              </a:ext>
            </a:extLst>
          </p:cNvPr>
          <p:cNvSpPr txBox="1"/>
          <p:nvPr/>
        </p:nvSpPr>
        <p:spPr>
          <a:xfrm>
            <a:off x="3863752" y="3573016"/>
            <a:ext cx="61524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ea typeface="Times New Roman" panose="02020603050405020304" pitchFamily="18" charset="0"/>
              </a:rPr>
              <a:t>G</a:t>
            </a:r>
            <a:r>
              <a:rPr lang="en-US" altLang="zh-CN" sz="1200" dirty="0">
                <a:effectLst/>
                <a:ea typeface="Times New Roman" panose="02020603050405020304" pitchFamily="18" charset="0"/>
              </a:rPr>
              <a:t>raphene/Ring </a:t>
            </a:r>
            <a:r>
              <a:rPr lang="en-US" altLang="zh-CN" sz="1200" dirty="0">
                <a:ea typeface="Times New Roman" panose="02020603050405020304" pitchFamily="18" charset="0"/>
              </a:rPr>
              <a:t>E</a:t>
            </a:r>
            <a:r>
              <a:rPr lang="en-US" altLang="zh-CN" sz="1200" dirty="0">
                <a:effectLst/>
                <a:ea typeface="Times New Roman" panose="02020603050405020304" pitchFamily="18" charset="0"/>
              </a:rPr>
              <a:t>lectrode PIN: </a:t>
            </a:r>
            <a:r>
              <a:rPr lang="en-US" altLang="zh-CN" sz="1200" b="1" dirty="0">
                <a:effectLst/>
                <a:ea typeface="Times New Roman" panose="02020603050405020304" pitchFamily="18" charset="0"/>
              </a:rPr>
              <a:t>G/RE PIN</a:t>
            </a:r>
            <a:endParaRPr lang="zh-CN" altLang="en-US" sz="1200" b="1" dirty="0"/>
          </a:p>
        </p:txBody>
      </p:sp>
      <p:pic>
        <p:nvPicPr>
          <p:cNvPr id="126" name="图片 125">
            <a:extLst>
              <a:ext uri="{FF2B5EF4-FFF2-40B4-BE49-F238E27FC236}">
                <a16:creationId xmlns:a16="http://schemas.microsoft.com/office/drawing/2014/main" id="{5C327D4B-D16B-82E9-4A39-02CA291364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35" r="8662"/>
          <a:stretch/>
        </p:blipFill>
        <p:spPr>
          <a:xfrm>
            <a:off x="7392144" y="1772816"/>
            <a:ext cx="1813035" cy="1656184"/>
          </a:xfrm>
          <a:prstGeom prst="rect">
            <a:avLst/>
          </a:prstGeom>
        </p:spPr>
      </p:pic>
      <p:sp>
        <p:nvSpPr>
          <p:cNvPr id="127" name="文本框 126">
            <a:extLst>
              <a:ext uri="{FF2B5EF4-FFF2-40B4-BE49-F238E27FC236}">
                <a16:creationId xmlns:a16="http://schemas.microsoft.com/office/drawing/2014/main" id="{9CC4E0BF-A8F9-D782-3FF0-E7A05D221389}"/>
              </a:ext>
            </a:extLst>
          </p:cNvPr>
          <p:cNvSpPr txBox="1"/>
          <p:nvPr/>
        </p:nvSpPr>
        <p:spPr>
          <a:xfrm>
            <a:off x="7320136" y="3573016"/>
            <a:ext cx="20882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/>
              <a:t>Ring Electrode PIN: </a:t>
            </a:r>
            <a:r>
              <a:rPr lang="en-US" altLang="zh-CN" sz="1200" b="1" dirty="0"/>
              <a:t>RE PIN</a:t>
            </a:r>
          </a:p>
        </p:txBody>
      </p:sp>
      <p:pic>
        <p:nvPicPr>
          <p:cNvPr id="129" name="图片 128">
            <a:extLst>
              <a:ext uri="{FF2B5EF4-FFF2-40B4-BE49-F238E27FC236}">
                <a16:creationId xmlns:a16="http://schemas.microsoft.com/office/drawing/2014/main" id="{764B2290-9D11-F814-2669-1475EEE106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1772816"/>
            <a:ext cx="1872208" cy="1670553"/>
          </a:xfrm>
          <a:prstGeom prst="rect">
            <a:avLst/>
          </a:prstGeom>
        </p:spPr>
      </p:pic>
      <p:sp>
        <p:nvSpPr>
          <p:cNvPr id="131" name="箭头: 右 130">
            <a:extLst>
              <a:ext uri="{FF2B5EF4-FFF2-40B4-BE49-F238E27FC236}">
                <a16:creationId xmlns:a16="http://schemas.microsoft.com/office/drawing/2014/main" id="{2A8EA7EC-5BC0-19A1-5194-439B215C7A0F}"/>
              </a:ext>
            </a:extLst>
          </p:cNvPr>
          <p:cNvSpPr/>
          <p:nvPr/>
        </p:nvSpPr>
        <p:spPr>
          <a:xfrm>
            <a:off x="2763441" y="2665487"/>
            <a:ext cx="648072" cy="36004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5" name="图片 134">
            <a:extLst>
              <a:ext uri="{FF2B5EF4-FFF2-40B4-BE49-F238E27FC236}">
                <a16:creationId xmlns:a16="http://schemas.microsoft.com/office/drawing/2014/main" id="{C8B76104-81DA-7200-4291-8710BB1043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352" y="4077072"/>
            <a:ext cx="3574216" cy="2592288"/>
          </a:xfrm>
          <a:prstGeom prst="rect">
            <a:avLst/>
          </a:prstGeom>
        </p:spPr>
      </p:pic>
      <p:sp>
        <p:nvSpPr>
          <p:cNvPr id="137" name="文本框 136">
            <a:extLst>
              <a:ext uri="{FF2B5EF4-FFF2-40B4-BE49-F238E27FC236}">
                <a16:creationId xmlns:a16="http://schemas.microsoft.com/office/drawing/2014/main" id="{E11F26D1-A078-62AA-C37C-7D703BA1AB18}"/>
              </a:ext>
            </a:extLst>
          </p:cNvPr>
          <p:cNvSpPr txBox="1"/>
          <p:nvPr/>
        </p:nvSpPr>
        <p:spPr>
          <a:xfrm>
            <a:off x="4295800" y="4221088"/>
            <a:ext cx="7272808" cy="2118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ise time</a:t>
            </a:r>
            <a:r>
              <a:rPr lang="zh-CN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（ ＞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120V</a:t>
            </a:r>
            <a:r>
              <a:rPr lang="zh-CN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: RE PIN</a:t>
            </a:r>
            <a:r>
              <a:rPr lang="zh-CN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＞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G/RE PIN</a:t>
            </a:r>
            <a:r>
              <a:rPr lang="zh-CN" altLang="en-US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zh-CN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≈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SE PIN</a:t>
            </a:r>
            <a:r>
              <a:rPr lang="zh-CN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small signal rise time of a device means that the device is more sensitive to time response. The graphene optimizes the RE PIN signal response time and can replace metal for particle detector electrode materials.</a:t>
            </a:r>
          </a:p>
        </p:txBody>
      </p:sp>
      <p:sp>
        <p:nvSpPr>
          <p:cNvPr id="139" name="文本框 138">
            <a:extLst>
              <a:ext uri="{FF2B5EF4-FFF2-40B4-BE49-F238E27FC236}">
                <a16:creationId xmlns:a16="http://schemas.microsoft.com/office/drawing/2014/main" id="{17A27A6D-0C71-BAF7-9F12-794B64CA6ACD}"/>
              </a:ext>
            </a:extLst>
          </p:cNvPr>
          <p:cNvSpPr txBox="1"/>
          <p:nvPr/>
        </p:nvSpPr>
        <p:spPr>
          <a:xfrm>
            <a:off x="9696400" y="1340768"/>
            <a:ext cx="1800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Surface Electrode </a:t>
            </a:r>
            <a:endParaRPr lang="zh-CN" altLang="en-US" sz="1400" dirty="0"/>
          </a:p>
        </p:txBody>
      </p:sp>
      <p:cxnSp>
        <p:nvCxnSpPr>
          <p:cNvPr id="140" name="直接箭头连接符 139">
            <a:extLst>
              <a:ext uri="{FF2B5EF4-FFF2-40B4-BE49-F238E27FC236}">
                <a16:creationId xmlns:a16="http://schemas.microsoft.com/office/drawing/2014/main" id="{4122D1D5-555E-A232-1D3A-0A6258BB8BF9}"/>
              </a:ext>
            </a:extLst>
          </p:cNvPr>
          <p:cNvCxnSpPr>
            <a:cxnSpLocks/>
            <a:stCxn id="139" idx="2"/>
          </p:cNvCxnSpPr>
          <p:nvPr/>
        </p:nvCxnSpPr>
        <p:spPr>
          <a:xfrm>
            <a:off x="10596500" y="1648545"/>
            <a:ext cx="0" cy="70033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文本框 143">
            <a:extLst>
              <a:ext uri="{FF2B5EF4-FFF2-40B4-BE49-F238E27FC236}">
                <a16:creationId xmlns:a16="http://schemas.microsoft.com/office/drawing/2014/main" id="{7B7C03D0-33C2-0327-337E-CA1C2655A4A0}"/>
              </a:ext>
            </a:extLst>
          </p:cNvPr>
          <p:cNvSpPr txBox="1"/>
          <p:nvPr/>
        </p:nvSpPr>
        <p:spPr>
          <a:xfrm>
            <a:off x="7536160" y="1412776"/>
            <a:ext cx="1800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Ring Electrode </a:t>
            </a:r>
            <a:endParaRPr lang="zh-CN" altLang="en-US" sz="1400" dirty="0"/>
          </a:p>
        </p:txBody>
      </p:sp>
      <p:cxnSp>
        <p:nvCxnSpPr>
          <p:cNvPr id="145" name="直接箭头连接符 144">
            <a:extLst>
              <a:ext uri="{FF2B5EF4-FFF2-40B4-BE49-F238E27FC236}">
                <a16:creationId xmlns:a16="http://schemas.microsoft.com/office/drawing/2014/main" id="{9208F244-D252-585E-0FD1-56131887C5ED}"/>
              </a:ext>
            </a:extLst>
          </p:cNvPr>
          <p:cNvCxnSpPr>
            <a:cxnSpLocks/>
          </p:cNvCxnSpPr>
          <p:nvPr/>
        </p:nvCxnSpPr>
        <p:spPr>
          <a:xfrm>
            <a:off x="8256240" y="1700808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箭头连接符 146">
            <a:extLst>
              <a:ext uri="{FF2B5EF4-FFF2-40B4-BE49-F238E27FC236}">
                <a16:creationId xmlns:a16="http://schemas.microsoft.com/office/drawing/2014/main" id="{9AC12F6D-638B-44D7-767E-799AF16E0A61}"/>
              </a:ext>
            </a:extLst>
          </p:cNvPr>
          <p:cNvCxnSpPr>
            <a:cxnSpLocks/>
          </p:cNvCxnSpPr>
          <p:nvPr/>
        </p:nvCxnSpPr>
        <p:spPr>
          <a:xfrm>
            <a:off x="11280576" y="2276872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文本框 149">
            <a:extLst>
              <a:ext uri="{FF2B5EF4-FFF2-40B4-BE49-F238E27FC236}">
                <a16:creationId xmlns:a16="http://schemas.microsoft.com/office/drawing/2014/main" id="{EE04F7A8-21C8-B93F-715E-6DB18EC4726D}"/>
              </a:ext>
            </a:extLst>
          </p:cNvPr>
          <p:cNvSpPr txBox="1"/>
          <p:nvPr/>
        </p:nvSpPr>
        <p:spPr>
          <a:xfrm>
            <a:off x="11640616" y="2132856"/>
            <a:ext cx="1800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Pad</a:t>
            </a:r>
            <a:endParaRPr lang="zh-CN" altLang="en-US" sz="1400" dirty="0"/>
          </a:p>
        </p:txBody>
      </p:sp>
      <p:sp>
        <p:nvSpPr>
          <p:cNvPr id="151" name="文本框 150">
            <a:extLst>
              <a:ext uri="{FF2B5EF4-FFF2-40B4-BE49-F238E27FC236}">
                <a16:creationId xmlns:a16="http://schemas.microsoft.com/office/drawing/2014/main" id="{1626750C-199D-A5EE-3C34-6586BC5E8FB9}"/>
              </a:ext>
            </a:extLst>
          </p:cNvPr>
          <p:cNvSpPr txBox="1"/>
          <p:nvPr/>
        </p:nvSpPr>
        <p:spPr>
          <a:xfrm>
            <a:off x="4007768" y="1340768"/>
            <a:ext cx="1800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Ring Electrode </a:t>
            </a:r>
            <a:endParaRPr lang="zh-CN" altLang="en-US" sz="1400" dirty="0"/>
          </a:p>
        </p:txBody>
      </p:sp>
      <p:cxnSp>
        <p:nvCxnSpPr>
          <p:cNvPr id="152" name="直接箭头连接符 151">
            <a:extLst>
              <a:ext uri="{FF2B5EF4-FFF2-40B4-BE49-F238E27FC236}">
                <a16:creationId xmlns:a16="http://schemas.microsoft.com/office/drawing/2014/main" id="{811FABD9-9EAA-F341-0534-FA4A7A972741}"/>
              </a:ext>
            </a:extLst>
          </p:cNvPr>
          <p:cNvCxnSpPr>
            <a:cxnSpLocks/>
          </p:cNvCxnSpPr>
          <p:nvPr/>
        </p:nvCxnSpPr>
        <p:spPr>
          <a:xfrm>
            <a:off x="4727848" y="1628800"/>
            <a:ext cx="0" cy="28803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771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054FC36-0224-BC47-8B5F-D8AF128D07AC}"/>
              </a:ext>
            </a:extLst>
          </p:cNvPr>
          <p:cNvSpPr txBox="1">
            <a:spLocks/>
          </p:cNvSpPr>
          <p:nvPr/>
        </p:nvSpPr>
        <p:spPr>
          <a:xfrm>
            <a:off x="312234" y="116632"/>
            <a:ext cx="11560039" cy="912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013994"/>
                </a:solidFill>
                <a:latin typeface="Optima" panose="02000503060000020004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Scientific problems to be solved</a:t>
            </a:r>
            <a:endParaRPr kumimoji="0" lang="x-none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7C94BE05-2AB8-1624-97DE-326233FE05EC}"/>
              </a:ext>
            </a:extLst>
          </p:cNvPr>
          <p:cNvSpPr txBox="1">
            <a:spLocks/>
          </p:cNvSpPr>
          <p:nvPr/>
        </p:nvSpPr>
        <p:spPr>
          <a:xfrm>
            <a:off x="597658" y="1097681"/>
            <a:ext cx="11403842" cy="5762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Optima" panose="0200050306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Optima" panose="0200050306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Optima" panose="0200050306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Optima" panose="0200050306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Optima" panose="0200050306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9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effectively improve charge collection rate and time resolution?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Using graphene to reduce the contact barrier and improve the P-</a:t>
            </a:r>
            <a:r>
              <a:rPr lang="en-US" altLang="zh-CN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ohmic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 contact performance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Graphene is used as an electrode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9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reduce graphene defects?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Transfer graphene to direct growth graphene on </a:t>
            </a:r>
            <a:r>
              <a:rPr lang="en-US" altLang="zh-CN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endParaRPr lang="en-US" altLang="zh-CN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9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 electrical board and readout ASICs?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Improve signal-to-noise ratio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impedance mismatch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9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irradiation on the performance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Effects of different irradiation types on 4H-SiC devices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Understanding of temperature dependence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925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5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5360" y="179929"/>
            <a:ext cx="106779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/>
              <a:t>Deliverables &amp; time scales &amp; contributing institutions </a:t>
            </a:r>
            <a:endParaRPr lang="zh-CN" altLang="en-US" sz="3200" b="1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69919"/>
              </p:ext>
            </p:extLst>
          </p:nvPr>
        </p:nvGraphicFramePr>
        <p:xfrm>
          <a:off x="263352" y="1306424"/>
          <a:ext cx="11665296" cy="42538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US" altLang="zh-CN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r>
                        <a:rPr kumimoji="0" lang="en-GB" altLang="zh-CN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 date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 date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Institutions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Di.1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Fabrication of Graphene/</a:t>
                      </a:r>
                      <a:r>
                        <a:rPr kumimoji="0" lang="en-GB" sz="1800" b="1" kern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SiC</a:t>
                      </a: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PIN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Fabrication of Graphene/</a:t>
                      </a:r>
                      <a:r>
                        <a:rPr kumimoji="0" lang="en-GB" sz="1800" b="1" kern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SiC</a:t>
                      </a:r>
                      <a:r>
                        <a:rPr kumimoji="0" lang="en-GB" sz="1800" b="1" kern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PIN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1/2025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8/2025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IHEP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Di.2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Fabrication of Graphene/</a:t>
                      </a:r>
                      <a:r>
                        <a:rPr kumimoji="0" lang="en-GB" sz="1800" b="1" kern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SiC</a:t>
                      </a:r>
                      <a:r>
                        <a:rPr kumimoji="0" lang="en-GB" sz="1800" b="1" kern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LGAD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Fabrication of Graphene/</a:t>
                      </a:r>
                      <a:r>
                        <a:rPr kumimoji="0" lang="en-GB" sz="1800" b="1" kern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SiC</a:t>
                      </a:r>
                      <a:r>
                        <a:rPr kumimoji="0" lang="en-GB" sz="1800" b="1" kern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LGAD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8/2025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12/2025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IHEP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Di.3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Electronics Readout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Development of the readout single board and ASICs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6/2025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12/2025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IHEP</a:t>
                      </a: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IAT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Di.4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Characterization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IV, CV, Charge collection, time resolution test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1/2026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12/2026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IHEP, JLU, IAT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Di.5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Irradiation 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Irradiation Graphene/</a:t>
                      </a:r>
                      <a:r>
                        <a:rPr kumimoji="0" lang="en-GB" sz="1800" b="1" kern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SiC</a:t>
                      </a:r>
                      <a:r>
                        <a:rPr kumimoji="0" lang="en-GB" sz="1800" b="1" kern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devices 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1/2027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6/2027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IHEP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Di.6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Study of Irradiation Defects 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Analysis of device defects caused by different types of irradiation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1/2027</a:t>
                      </a:r>
                      <a:endParaRPr kumimoji="0" lang="zh-CN" sz="1800" b="1" ker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6/2027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IHEP, IAT</a:t>
                      </a:r>
                      <a:endParaRPr kumimoji="0"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398971" y="5805264"/>
            <a:ext cx="5660524" cy="88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kern="0" dirty="0"/>
              <a:t>JLU: Jilin University</a:t>
            </a:r>
          </a:p>
          <a:p>
            <a:pPr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kern="0" dirty="0"/>
              <a:t> IAT: Shandong Institute of Advanced Technology</a:t>
            </a:r>
          </a:p>
        </p:txBody>
      </p:sp>
    </p:spTree>
    <p:extLst>
      <p:ext uri="{BB962C8B-B14F-4D97-AF65-F5344CB8AC3E}">
        <p14:creationId xmlns:p14="http://schemas.microsoft.com/office/powerpoint/2010/main" val="1747447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D4D2D0">
                    <a:shade val="50000"/>
                  </a:srgbClr>
                </a:solidFill>
              </a:rPr>
              <a:pPr/>
              <a:t>6</a:t>
            </a:fld>
            <a:endParaRPr lang="zh-CN" alt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5360" y="179929"/>
            <a:ext cx="3850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/>
              <a:t>Collaborative work</a:t>
            </a:r>
          </a:p>
        </p:txBody>
      </p:sp>
      <p:sp>
        <p:nvSpPr>
          <p:cNvPr id="9" name="矩形 8"/>
          <p:cNvSpPr/>
          <p:nvPr/>
        </p:nvSpPr>
        <p:spPr>
          <a:xfrm>
            <a:off x="350248" y="1340768"/>
            <a:ext cx="100967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b="1" dirty="0"/>
              <a:t>WG2, 3, 5: characterization of irradiated and non-irradiated devices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b="1" dirty="0"/>
              <a:t>WG4: modelling of radiation damage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b="1" dirty="0"/>
              <a:t>WG8: dissemination and outreach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b="1" dirty="0">
                <a:solidFill>
                  <a:srgbClr val="FFFF00"/>
                </a:solidFill>
              </a:rPr>
              <a:t>Converge on a WG6 subproject with RG 6.4 Two-dimensional material detector</a:t>
            </a:r>
            <a:endParaRPr lang="zh-CN" altLang="en-US" sz="2000" b="1" dirty="0">
              <a:solidFill>
                <a:srgbClr val="FFFF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75720" y="3933056"/>
            <a:ext cx="4536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/>
              <a:t>Welcome to join us!</a:t>
            </a:r>
            <a:endParaRPr lang="zh-CN" altLang="en-US" sz="3600" b="1" dirty="0"/>
          </a:p>
        </p:txBody>
      </p:sp>
      <p:sp>
        <p:nvSpPr>
          <p:cNvPr id="14" name="矩形 13"/>
          <p:cNvSpPr/>
          <p:nvPr/>
        </p:nvSpPr>
        <p:spPr>
          <a:xfrm>
            <a:off x="7392144" y="5301208"/>
            <a:ext cx="4089581" cy="107721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3200" b="1" dirty="0"/>
              <a:t>Contact Person</a:t>
            </a:r>
          </a:p>
          <a:p>
            <a:r>
              <a:rPr lang="en-US" altLang="zh-CN" sz="3200" b="1" dirty="0"/>
              <a:t>wangcc@ihep.ac.cn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771544840"/>
      </p:ext>
    </p:extLst>
  </p:cSld>
  <p:clrMapOvr>
    <a:masterClrMapping/>
  </p:clrMapOvr>
</p:sld>
</file>

<file path=ppt/theme/theme1.xml><?xml version="1.0" encoding="utf-8"?>
<a:theme xmlns:a="http://schemas.openxmlformats.org/drawingml/2006/main" name="技巧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技巧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技巧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8925</TotalTime>
  <Words>732</Words>
  <Application>Microsoft Office PowerPoint</Application>
  <PresentationFormat>宽屏</PresentationFormat>
  <Paragraphs>122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Calibri</vt:lpstr>
      <vt:lpstr>Franklin Gothic Book</vt:lpstr>
      <vt:lpstr>Times New Roman</vt:lpstr>
      <vt:lpstr>Wingdings</vt:lpstr>
      <vt:lpstr>Wingdings 2</vt:lpstr>
      <vt:lpstr>技巧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soft.netnest.com.cn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软件仓库</dc:creator>
  <cp:lastModifiedBy>Cong Wang</cp:lastModifiedBy>
  <cp:revision>1068</cp:revision>
  <dcterms:created xsi:type="dcterms:W3CDTF">2011-04-13T06:46:14Z</dcterms:created>
  <dcterms:modified xsi:type="dcterms:W3CDTF">2025-02-05T08:25:03Z</dcterms:modified>
</cp:coreProperties>
</file>