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254" r:id="rId2"/>
    <p:sldId id="4522" r:id="rId3"/>
    <p:sldId id="4523" r:id="rId4"/>
    <p:sldId id="4543" r:id="rId5"/>
    <p:sldId id="1646" r:id="rId6"/>
    <p:sldId id="4525" r:id="rId7"/>
    <p:sldId id="4526" r:id="rId8"/>
    <p:sldId id="4527" r:id="rId9"/>
    <p:sldId id="4528" r:id="rId10"/>
    <p:sldId id="4529" r:id="rId11"/>
    <p:sldId id="4539" r:id="rId12"/>
    <p:sldId id="4542" r:id="rId13"/>
    <p:sldId id="4537" r:id="rId14"/>
    <p:sldId id="4531" r:id="rId15"/>
    <p:sldId id="4532" r:id="rId16"/>
    <p:sldId id="4533" r:id="rId17"/>
    <p:sldId id="4530" r:id="rId18"/>
    <p:sldId id="4534" r:id="rId19"/>
    <p:sldId id="1642" r:id="rId20"/>
    <p:sldId id="4535" r:id="rId21"/>
    <p:sldId id="1636" r:id="rId22"/>
    <p:sldId id="1624" r:id="rId23"/>
  </p:sldIdLst>
  <p:sldSz cx="11520488" cy="7505700"/>
  <p:notesSz cx="6797675" cy="9926638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1pPr>
    <a:lvl2pPr marL="455583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2pPr>
    <a:lvl3pPr marL="912756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3pPr>
    <a:lvl4pPr marL="1369926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4pPr>
    <a:lvl5pPr marL="1827098" indent="1588" algn="l" rtl="0" eaLnBrk="0" fontAlgn="base" hangingPunct="0">
      <a:spcBef>
        <a:spcPct val="20000"/>
      </a:spcBef>
      <a:spcAft>
        <a:spcPct val="0"/>
      </a:spcAft>
      <a:buClr>
        <a:srgbClr val="0000CC"/>
      </a:buClr>
      <a:buFont typeface="Wingdings" pitchFamily="2" charset="2"/>
      <a:buChar char="§"/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5pPr>
    <a:lvl6pPr marL="2285856" algn="l" defTabSz="914343" rtl="0" eaLnBrk="1" latinLnBrk="0" hangingPunct="1"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6pPr>
    <a:lvl7pPr marL="2743028" algn="l" defTabSz="914343" rtl="0" eaLnBrk="1" latinLnBrk="0" hangingPunct="1"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7pPr>
    <a:lvl8pPr marL="3200199" algn="l" defTabSz="914343" rtl="0" eaLnBrk="1" latinLnBrk="0" hangingPunct="1"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8pPr>
    <a:lvl9pPr marL="3657370" algn="l" defTabSz="914343" rtl="0" eaLnBrk="1" latinLnBrk="0" hangingPunct="1">
      <a:defRPr sz="1199" kern="1200">
        <a:solidFill>
          <a:srgbClr val="000099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40" userDrawn="1">
          <p15:clr>
            <a:srgbClr val="A4A3A4"/>
          </p15:clr>
        </p15:guide>
        <p15:guide id="2" pos="191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242"/>
    <a:srgbClr val="003399"/>
    <a:srgbClr val="3E7B29"/>
    <a:srgbClr val="FF3300"/>
    <a:srgbClr val="FF33CC"/>
    <a:srgbClr val="AE0271"/>
    <a:srgbClr val="0000FF"/>
    <a:srgbClr val="FF6600"/>
    <a:srgbClr val="C495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8" autoAdjust="0"/>
    <p:restoredTop sz="93883" autoAdjust="0"/>
  </p:normalViewPr>
  <p:slideViewPr>
    <p:cSldViewPr showGuides="1">
      <p:cViewPr varScale="1">
        <p:scale>
          <a:sx n="57" d="100"/>
          <a:sy n="57" d="100"/>
        </p:scale>
        <p:origin x="32" y="176"/>
      </p:cViewPr>
      <p:guideLst>
        <p:guide orient="horz" pos="2069"/>
        <p:guide pos="362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46" d="100"/>
          <a:sy n="46" d="100"/>
        </p:scale>
        <p:origin x="2764" y="40"/>
      </p:cViewPr>
      <p:guideLst>
        <p:guide orient="horz" pos="2640"/>
        <p:guide pos="19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302" cy="49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213" tIns="42105" rIns="84213" bIns="42105" numCol="1" anchor="t" anchorCtr="0" compatLnSpc="1">
            <a:prstTxWarp prst="textNoShape">
              <a:avLst/>
            </a:prstTxWarp>
          </a:bodyPr>
          <a:lstStyle>
            <a:lvl1pPr defTabSz="842082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616" y="0"/>
            <a:ext cx="2945863" cy="49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213" tIns="42105" rIns="84213" bIns="42105" numCol="1" anchor="t" anchorCtr="0" compatLnSpc="1">
            <a:prstTxWarp prst="textNoShape">
              <a:avLst/>
            </a:prstTxWarp>
          </a:bodyPr>
          <a:lstStyle>
            <a:lvl1pPr algn="r" defTabSz="842082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293"/>
            <a:ext cx="2941302" cy="49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213" tIns="42105" rIns="84213" bIns="42105" numCol="1" anchor="b" anchorCtr="0" compatLnSpc="1">
            <a:prstTxWarp prst="textNoShape">
              <a:avLst/>
            </a:prstTxWarp>
          </a:bodyPr>
          <a:lstStyle>
            <a:lvl1pPr defTabSz="842082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616" y="9409293"/>
            <a:ext cx="2945863" cy="49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213" tIns="42105" rIns="84213" bIns="42105" numCol="1" anchor="b" anchorCtr="0" compatLnSpc="1">
            <a:prstTxWarp prst="textNoShape">
              <a:avLst/>
            </a:prstTxWarp>
          </a:bodyPr>
          <a:lstStyle>
            <a:lvl1pPr algn="r" defTabSz="842082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48F09766-7067-45DC-B5D5-53D9C24BDCD0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72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583" cy="46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37006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897" y="0"/>
            <a:ext cx="2958023" cy="46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37006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82613" y="771525"/>
            <a:ext cx="5697537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793" y="4717731"/>
            <a:ext cx="4990332" cy="448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5468"/>
            <a:ext cx="2962583" cy="46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37006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897" y="9435468"/>
            <a:ext cx="2958023" cy="46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937006">
              <a:spcBef>
                <a:spcPct val="0"/>
              </a:spcBef>
              <a:buClr>
                <a:srgbClr val="000000"/>
              </a:buClr>
              <a:buSzPct val="45000"/>
              <a:buFont typeface="StarBats" pitchFamily="2" charset="2"/>
              <a:buNone/>
              <a:defRPr sz="13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fld id="{AD16F393-F4CF-4B19-A539-2AADFC821FB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74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58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99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1316" indent="-284146" algn="l" defTabSz="45558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99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1341" indent="-226998" algn="l" defTabSz="45558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99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8512" indent="-226998" algn="l" defTabSz="45558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99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5683" indent="-226998" algn="l" defTabSz="45558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99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820" algn="l" defTabSz="91432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83" algn="l" defTabSz="91432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146" algn="l" defTabSz="91432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311" algn="l" defTabSz="91432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0263" y="982663"/>
            <a:ext cx="5426075" cy="3535362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8603" y="4859470"/>
            <a:ext cx="4896925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77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47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82613" y="771525"/>
            <a:ext cx="5697537" cy="37131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50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82613" y="771525"/>
            <a:ext cx="5697537" cy="37131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24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82613" y="771525"/>
            <a:ext cx="5697537" cy="37131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13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82613" y="771525"/>
            <a:ext cx="5697537" cy="371316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82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82613" y="771525"/>
            <a:ext cx="5697537" cy="37131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F393-F4CF-4B19-A539-2AADFC821FB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21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Placeholder 8"/>
          <p:cNvSpPr>
            <a:spLocks noGrp="1"/>
          </p:cNvSpPr>
          <p:nvPr>
            <p:ph type="ctrTitle"/>
          </p:nvPr>
        </p:nvSpPr>
        <p:spPr>
          <a:xfrm>
            <a:off x="864041" y="1851830"/>
            <a:ext cx="9792415" cy="1671085"/>
          </a:xfrm>
        </p:spPr>
        <p:txBody>
          <a:bodyPr/>
          <a:lstStyle>
            <a:lvl1pPr>
              <a:defRPr sz="4000" smtClean="0">
                <a:latin typeface="+mj-lt"/>
              </a:defRPr>
            </a:lvl1pPr>
          </a:lstStyle>
          <a:p>
            <a:pPr lvl="0"/>
            <a:r>
              <a:rPr lang="en-US" noProof="0" dirty="0" err="1"/>
              <a:t>Cliquez</a:t>
            </a:r>
            <a:r>
              <a:rPr lang="en-US" noProof="0" dirty="0"/>
              <a:t> pour modifier le style du </a:t>
            </a:r>
            <a:r>
              <a:rPr lang="en-US" noProof="0" dirty="0" err="1"/>
              <a:t>titre</a:t>
            </a:r>
            <a:endParaRPr lang="en-US" noProof="0" dirty="0"/>
          </a:p>
        </p:txBody>
      </p:sp>
      <p:sp>
        <p:nvSpPr>
          <p:cNvPr id="191491" name="Text Placeholder 29"/>
          <p:cNvSpPr>
            <a:spLocks noGrp="1"/>
          </p:cNvSpPr>
          <p:nvPr>
            <p:ph type="subTitle" idx="1"/>
          </p:nvPr>
        </p:nvSpPr>
        <p:spPr>
          <a:xfrm>
            <a:off x="410151" y="4098026"/>
            <a:ext cx="10700193" cy="2737763"/>
          </a:xfrm>
        </p:spPr>
        <p:txBody>
          <a:bodyPr>
            <a:normAutofit/>
          </a:bodyPr>
          <a:lstStyle>
            <a:lvl1pPr marL="0" indent="0" algn="ctr">
              <a:buFont typeface="Wingdings" pitchFamily="2" charset="2"/>
              <a:buNone/>
              <a:defRPr sz="2400" smtClean="0"/>
            </a:lvl1pPr>
          </a:lstStyle>
          <a:p>
            <a:pPr lvl="0"/>
            <a:r>
              <a:rPr lang="en-US" noProof="0" dirty="0" err="1"/>
              <a:t>Cliquez</a:t>
            </a:r>
            <a:r>
              <a:rPr lang="en-US" noProof="0" dirty="0"/>
              <a:t> pour modifier le style des sous-</a:t>
            </a:r>
            <a:r>
              <a:rPr lang="en-US" noProof="0" dirty="0" err="1"/>
              <a:t>titres</a:t>
            </a:r>
            <a:r>
              <a:rPr lang="en-US" noProof="0" dirty="0"/>
              <a:t> du masque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76024" y="6835781"/>
            <a:ext cx="2688114" cy="520699"/>
          </a:xfrm>
        </p:spPr>
        <p:txBody>
          <a:bodyPr/>
          <a:lstStyle>
            <a:lvl1pPr algn="l" eaLnBrk="1" latinLnBrk="0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 kumimoji="0" sz="1400" baseline="0" smtClean="0">
                <a:solidFill>
                  <a:srgbClr val="0066FF"/>
                </a:solidFill>
                <a:latin typeface="Arial" charset="0"/>
              </a:defRPr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36168" y="6835781"/>
            <a:ext cx="3648155" cy="520699"/>
          </a:xfrm>
        </p:spPr>
        <p:txBody>
          <a:bodyPr/>
          <a:lstStyle>
            <a:lvl1pPr>
              <a:defRPr sz="1400" i="0" baseline="0">
                <a:solidFill>
                  <a:srgbClr val="0066FF"/>
                </a:solidFill>
              </a:defRPr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256350" y="6835781"/>
            <a:ext cx="2688114" cy="520699"/>
          </a:xfrm>
        </p:spPr>
        <p:txBody>
          <a:bodyPr/>
          <a:lstStyle>
            <a:lvl1pPr algn="r" eaLnBrk="1" latinLnBrk="0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 kumimoji="0" sz="1400" baseline="0">
                <a:solidFill>
                  <a:srgbClr val="0066FF"/>
                </a:solidFill>
                <a:latin typeface="Arial" charset="0"/>
              </a:defRPr>
            </a:lvl1pPr>
          </a:lstStyle>
          <a:p>
            <a:pPr>
              <a:defRPr/>
            </a:pPr>
            <a:fld id="{1DEC5EB5-7816-4C0B-BF8C-165463C4FF42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91496" name="Line 8"/>
          <p:cNvSpPr>
            <a:spLocks noChangeShapeType="1"/>
          </p:cNvSpPr>
          <p:nvPr userDrawn="1"/>
        </p:nvSpPr>
        <p:spPr bwMode="auto">
          <a:xfrm>
            <a:off x="576026" y="3810457"/>
            <a:ext cx="10368439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3849" tIns="51924" rIns="103849" bIns="51924"/>
          <a:lstStyle/>
          <a:p>
            <a:endParaRPr lang="en-US" sz="1201"/>
          </a:p>
        </p:txBody>
      </p:sp>
      <p:sp>
        <p:nvSpPr>
          <p:cNvPr id="191497" name="Line 9"/>
          <p:cNvSpPr>
            <a:spLocks noChangeShapeType="1"/>
          </p:cNvSpPr>
          <p:nvPr userDrawn="1"/>
        </p:nvSpPr>
        <p:spPr bwMode="auto">
          <a:xfrm>
            <a:off x="596599" y="1621391"/>
            <a:ext cx="10368439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3849" tIns="51924" rIns="103849" bIns="51924"/>
          <a:lstStyle/>
          <a:p>
            <a:endParaRPr lang="en-US" sz="120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. Text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306" y="8395"/>
            <a:ext cx="11260087" cy="6912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61311" y="872526"/>
            <a:ext cx="5661148" cy="6106124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6133508" y="4328928"/>
            <a:ext cx="5287888" cy="264992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0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. Text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306" y="8395"/>
            <a:ext cx="11260087" cy="6912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61311" y="872530"/>
            <a:ext cx="5661148" cy="184339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285733" y="5308254"/>
            <a:ext cx="5661148" cy="167060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56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6026" y="8406"/>
            <a:ext cx="10368439" cy="989013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76027" y="1600200"/>
            <a:ext cx="5101930" cy="53784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842533" y="1600200"/>
            <a:ext cx="5101930" cy="53784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47A29CB4-61C0-4826-BE2C-2A14F390C55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79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6026" y="8406"/>
            <a:ext cx="10368439" cy="98901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76027" y="1600200"/>
            <a:ext cx="5101930" cy="53784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842533" y="1600206"/>
            <a:ext cx="5101930" cy="261302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842533" y="4365631"/>
            <a:ext cx="5101930" cy="261302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5C522374-10F9-45DF-8A6A-BCFE89ADFB9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60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26" y="0"/>
            <a:ext cx="10368439" cy="1250950"/>
          </a:xfrm>
        </p:spPr>
        <p:txBody>
          <a:bodyPr>
            <a:normAutofit/>
          </a:bodyPr>
          <a:lstStyle>
            <a:lvl1pPr algn="ctr">
              <a:defRPr sz="3599"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25" y="2101426"/>
            <a:ext cx="5088216" cy="4853686"/>
          </a:xfrm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>
              <a:defRPr sz="22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2pPr>
            <a:lvl3pPr>
              <a:defRPr sz="16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4pPr>
            <a:lvl5pPr>
              <a:defRPr sz="12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6248" y="2101426"/>
            <a:ext cx="5088216" cy="4853686"/>
          </a:xfrm>
        </p:spPr>
        <p:txBody>
          <a:bodyPr/>
          <a:lstStyle>
            <a:lvl1pPr>
              <a:defRPr sz="22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2pPr>
            <a:lvl3pPr>
              <a:defRPr sz="16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4pPr>
            <a:lvl5pPr>
              <a:defRPr sz="120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382DE-9FC6-4A99-A928-77790AFA5EC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32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26" y="8395"/>
            <a:ext cx="10368439" cy="12509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30" y="2030466"/>
            <a:ext cx="5090218" cy="721624"/>
          </a:xfrm>
        </p:spPr>
        <p:txBody>
          <a:bodyPr lIns="51924" tIns="0" rIns="5192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2" b="1"/>
            </a:lvl2pPr>
            <a:lvl3pPr>
              <a:buNone/>
              <a:defRPr sz="1999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852251" y="2035416"/>
            <a:ext cx="5092216" cy="716689"/>
          </a:xfrm>
        </p:spPr>
        <p:txBody>
          <a:bodyPr lIns="51924" tIns="0" rIns="5192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2" b="1"/>
            </a:lvl2pPr>
            <a:lvl3pPr>
              <a:buNone/>
              <a:defRPr sz="1999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76030" y="2752103"/>
            <a:ext cx="5090218" cy="4208927"/>
          </a:xfrm>
        </p:spPr>
        <p:txBody>
          <a:bodyPr tIns="0"/>
          <a:lstStyle>
            <a:lvl1pPr>
              <a:defRPr sz="2500"/>
            </a:lvl1pPr>
            <a:lvl2pPr>
              <a:defRPr sz="2302"/>
            </a:lvl2pPr>
            <a:lvl3pPr>
              <a:defRPr sz="1999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2251" y="2752103"/>
            <a:ext cx="5092216" cy="4208927"/>
          </a:xfrm>
        </p:spPr>
        <p:txBody>
          <a:bodyPr tIns="0"/>
          <a:lstStyle>
            <a:lvl1pPr>
              <a:defRPr sz="2500"/>
            </a:lvl1pPr>
            <a:lvl2pPr>
              <a:defRPr sz="2302"/>
            </a:lvl2pPr>
            <a:lvl3pPr>
              <a:defRPr sz="1999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61253-461B-4F97-AADE-1AAB79F52B4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49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040" y="562941"/>
            <a:ext cx="3456146" cy="1271799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64040" y="1834727"/>
            <a:ext cx="3456146" cy="5003800"/>
          </a:xfrm>
        </p:spPr>
        <p:txBody>
          <a:bodyPr lIns="20770" rIns="20770"/>
          <a:lstStyle>
            <a:lvl1pPr marL="0" indent="0" algn="l">
              <a:buNone/>
              <a:defRPr sz="1601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1"/>
            </a:lvl4pPr>
            <a:lvl5pPr indent="0" algn="l">
              <a:buNone/>
              <a:defRPr sz="10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04195" y="1834727"/>
            <a:ext cx="6440272" cy="5003800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302"/>
            </a:lvl4pPr>
            <a:lvl5pPr>
              <a:defRPr sz="19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E4A04-6961-4188-BB1C-E1D949536C6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52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347938" y="7151703"/>
            <a:ext cx="1824077" cy="204787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/>
              <a:t>TWEPP 2025 - Rethymno, Crete, Greece</a:t>
            </a:r>
            <a:endParaRPr lang="fr-FR" noProof="0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0274721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‹N°›</a:t>
            </a:fld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1654361" y="66013"/>
            <a:ext cx="7776303" cy="86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>
            <a:lvl1pPr>
              <a:defRPr sz="3599"/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88332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hor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 userDrawn="1"/>
        </p:nvCxnSpPr>
        <p:spPr bwMode="auto">
          <a:xfrm flipH="1" flipV="1">
            <a:off x="3130442" y="581610"/>
            <a:ext cx="8408148" cy="192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10176431" y="7216152"/>
            <a:ext cx="1344057" cy="28493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13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CBF993-0C26-42CE-B6CC-A847CA7D06C3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7" y="5"/>
            <a:ext cx="2052086" cy="127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341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76026" y="56321"/>
            <a:ext cx="10368439" cy="52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99096" y="728515"/>
            <a:ext cx="11322296" cy="6250328"/>
          </a:xfrm>
        </p:spPr>
        <p:txBody>
          <a:bodyPr/>
          <a:lstStyle>
            <a:lvl1pPr marL="359942" indent="-359942">
              <a:lnSpc>
                <a:spcPct val="100000"/>
              </a:lnSpc>
              <a:spcBef>
                <a:spcPts val="1201"/>
              </a:spcBef>
              <a:buSzPct val="120000"/>
              <a:buFont typeface="Symbol" panose="05050102010706020507" pitchFamily="18" charset="2"/>
              <a:buChar char="·"/>
              <a:defRPr sz="1800" baseline="0">
                <a:latin typeface="Calibri Light" panose="020F0302020204030204" pitchFamily="34" charset="0"/>
              </a:defRPr>
            </a:lvl1pPr>
            <a:lvl2pPr marL="719885" indent="-359942">
              <a:buFont typeface="Symbol" panose="05050102010706020507" pitchFamily="18" charset="2"/>
              <a:buChar char="·"/>
              <a:defRPr sz="1800" baseline="0">
                <a:latin typeface="Calibri Light" panose="020F0302020204030204" pitchFamily="34" charset="0"/>
              </a:defRPr>
            </a:lvl2pPr>
            <a:lvl3pPr marL="1079829" indent="-359942">
              <a:buFont typeface="Symbol" panose="05050102010706020507" pitchFamily="18" charset="2"/>
              <a:buChar char="·"/>
              <a:defRPr sz="1800" baseline="0">
                <a:latin typeface="Calibri Light" panose="020F0302020204030204" pitchFamily="34" charset="0"/>
              </a:defRPr>
            </a:lvl3pPr>
            <a:lvl4pPr marL="1511760" indent="-359942">
              <a:defRPr baseline="0">
                <a:latin typeface="Calibri Light" panose="020F0302020204030204" pitchFamily="34" charset="0"/>
              </a:defRPr>
            </a:lvl4pPr>
            <a:lvl5pPr marL="1655737" indent="-359942">
              <a:defRPr baseline="0">
                <a:latin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05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76026" y="56321"/>
            <a:ext cx="10368439" cy="52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99096" y="4501757"/>
            <a:ext cx="11322296" cy="2477101"/>
          </a:xfrm>
        </p:spPr>
        <p:txBody>
          <a:bodyPr/>
          <a:lstStyle>
            <a:lvl1pPr marL="359942" indent="-359942">
              <a:lnSpc>
                <a:spcPct val="100000"/>
              </a:lnSpc>
              <a:defRPr sz="1800"/>
            </a:lvl1pPr>
            <a:lvl2pPr marL="719885" indent="-359942">
              <a:buFont typeface="Symbol" panose="05050102010706020507" pitchFamily="18" charset="2"/>
              <a:buChar char="·"/>
              <a:defRPr sz="1601"/>
            </a:lvl2pPr>
            <a:lvl3pPr marL="1079829" indent="-359942">
              <a:buFont typeface="Symbol" panose="05050102010706020507" pitchFamily="18" charset="2"/>
              <a:buChar char="·"/>
              <a:defRPr sz="1400"/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50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313" y="8398"/>
            <a:ext cx="11197875" cy="748890"/>
          </a:xfrm>
        </p:spPr>
        <p:txBody>
          <a:bodyPr tIns="72000" bIns="7200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61308" y="836527"/>
            <a:ext cx="5489960" cy="6142124"/>
          </a:xfrm>
        </p:spPr>
        <p:txBody>
          <a:bodyPr/>
          <a:lstStyle>
            <a:lvl1pPr marL="359942" indent="-359942">
              <a:buFont typeface="Symbol" panose="05050102010706020507" pitchFamily="18" charset="2"/>
              <a:buChar char="·"/>
              <a:defRPr sz="1800"/>
            </a:lvl1pPr>
            <a:lvl2pPr>
              <a:defRPr sz="1800"/>
            </a:lvl2pPr>
            <a:lvl3pPr>
              <a:defRPr sz="1800"/>
            </a:lvl3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52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570" y="8398"/>
            <a:ext cx="10409895" cy="655090"/>
          </a:xfrm>
        </p:spPr>
        <p:txBody>
          <a:bodyPr tIns="72000" bIns="7200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760247" y="836533"/>
            <a:ext cx="5598939" cy="6142125"/>
          </a:xfrm>
        </p:spPr>
        <p:txBody>
          <a:bodyPr/>
          <a:lstStyle>
            <a:lvl1pPr marL="359942" indent="-359942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1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6026" y="8407"/>
            <a:ext cx="10368439" cy="576068"/>
          </a:xfrm>
        </p:spPr>
        <p:txBody>
          <a:bodyPr tIns="72000" bIns="7200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988333" y="692513"/>
            <a:ext cx="5246432" cy="6286140"/>
          </a:xfrm>
        </p:spPr>
        <p:txBody>
          <a:bodyPr/>
          <a:lstStyle>
            <a:lvl1pPr marL="285705" indent="-285705">
              <a:buFont typeface="Symbol" panose="05050102010706020507" pitchFamily="18" charset="2"/>
              <a:buChar char="·"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161311" y="692513"/>
            <a:ext cx="5598939" cy="6286140"/>
          </a:xfrm>
        </p:spPr>
        <p:txBody>
          <a:bodyPr/>
          <a:lstStyle>
            <a:lvl1pPr marL="285705" indent="-285705">
              <a:buFont typeface="Symbol" panose="05050102010706020507" pitchFamily="18" charset="2"/>
              <a:buChar char="·"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4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. Texte et imag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6026" y="8407"/>
            <a:ext cx="10368439" cy="576068"/>
          </a:xfrm>
        </p:spPr>
        <p:txBody>
          <a:bodyPr tIns="72000" bIns="7200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988333" y="5020215"/>
            <a:ext cx="5246432" cy="1958447"/>
          </a:xfrm>
        </p:spPr>
        <p:txBody>
          <a:bodyPr/>
          <a:lstStyle>
            <a:lvl1pPr marL="285705" indent="-285705">
              <a:buFont typeface="Symbol" panose="05050102010706020507" pitchFamily="18" charset="2"/>
              <a:buChar char="·"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161311" y="5020207"/>
            <a:ext cx="5598939" cy="1958446"/>
          </a:xfrm>
        </p:spPr>
        <p:txBody>
          <a:bodyPr/>
          <a:lstStyle>
            <a:lvl1pPr marL="285705" indent="-285705">
              <a:buFont typeface="Symbol" panose="05050102010706020507" pitchFamily="18" charset="2"/>
              <a:buChar char="·"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4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576026" y="228616"/>
            <a:ext cx="10368439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Text Placeholder 29"/>
          <p:cNvSpPr>
            <a:spLocks noGrp="1"/>
          </p:cNvSpPr>
          <p:nvPr>
            <p:ph idx="1"/>
          </p:nvPr>
        </p:nvSpPr>
        <p:spPr bwMode="auto">
          <a:xfrm>
            <a:off x="576026" y="1600200"/>
            <a:ext cx="10368439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3848" tIns="51924" rIns="103848" bIns="51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310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6026" y="228616"/>
            <a:ext cx="10368439" cy="98901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76027" y="1600200"/>
            <a:ext cx="5101930" cy="5378450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5842533" y="1600200"/>
            <a:ext cx="5101930" cy="53784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6026" y="7151703"/>
            <a:ext cx="182407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60703" y="7151703"/>
            <a:ext cx="6221407" cy="204787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984424" y="7151703"/>
            <a:ext cx="960041" cy="204787"/>
          </a:xfrm>
        </p:spPr>
        <p:txBody>
          <a:bodyPr/>
          <a:lstStyle>
            <a:lvl1pPr>
              <a:defRPr/>
            </a:lvl1pPr>
          </a:lstStyle>
          <a:p>
            <a:fld id="{B89D5830-E137-4545-8490-5D20CD5165A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3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Placeholder 8"/>
          <p:cNvSpPr>
            <a:spLocks noGrp="1"/>
          </p:cNvSpPr>
          <p:nvPr>
            <p:ph type="title"/>
          </p:nvPr>
        </p:nvSpPr>
        <p:spPr bwMode="auto">
          <a:xfrm>
            <a:off x="576026" y="8412"/>
            <a:ext cx="10368439" cy="58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331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161313" y="764521"/>
            <a:ext cx="11197875" cy="621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76026" y="7151703"/>
            <a:ext cx="1824077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0703" y="7151703"/>
            <a:ext cx="6221407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i="1"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fr-FR"/>
              <a:t>TWEPP 2025 - Rethymno, Crete, Greece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984424" y="7151703"/>
            <a:ext cx="960041" cy="20478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000000"/>
              </a:buClr>
              <a:buSzPct val="77000"/>
              <a:buFont typeface="StarBats" pitchFamily="2" charset="2"/>
              <a:buNone/>
              <a:defRPr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EA2B979C-5126-42D9-A339-F1A1447A43F3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3331" name="Text Box 19"/>
          <p:cNvSpPr txBox="1">
            <a:spLocks noChangeArrowheads="1"/>
          </p:cNvSpPr>
          <p:nvPr userDrawn="1"/>
        </p:nvSpPr>
        <p:spPr bwMode="auto">
          <a:xfrm>
            <a:off x="1045766" y="6494464"/>
            <a:ext cx="942619" cy="28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3849" tIns="51924" rIns="103849" bIns="51924">
            <a:spAutoFit/>
          </a:bodyPr>
          <a:lstStyle>
            <a:lvl1pPr marL="725488" indent="-279400"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2844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7416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1988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656013" indent="1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endParaRPr lang="en-US" sz="1201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" y="-8980"/>
            <a:ext cx="539139" cy="6016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33" r:id="rId2"/>
    <p:sldLayoutId id="2147483744" r:id="rId3"/>
    <p:sldLayoutId id="2147483738" r:id="rId4"/>
    <p:sldLayoutId id="2147483743" r:id="rId5"/>
    <p:sldLayoutId id="2147483774" r:id="rId6"/>
    <p:sldLayoutId id="2147483791" r:id="rId7"/>
    <p:sldLayoutId id="2147483741" r:id="rId8"/>
    <p:sldLayoutId id="2147483734" r:id="rId9"/>
    <p:sldLayoutId id="2147483742" r:id="rId10"/>
    <p:sldLayoutId id="2147483792" r:id="rId11"/>
    <p:sldLayoutId id="2147483735" r:id="rId12"/>
    <p:sldLayoutId id="2147483736" r:id="rId13"/>
    <p:sldLayoutId id="2147483732" r:id="rId14"/>
    <p:sldLayoutId id="2147483731" r:id="rId15"/>
    <p:sldLayoutId id="2147483728" r:id="rId16"/>
    <p:sldLayoutId id="2147483746" r:id="rId17"/>
    <p:sldLayoutId id="2147483794" r:id="rId1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99">
          <a:solidFill>
            <a:srgbClr val="000099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99">
          <a:solidFill>
            <a:srgbClr val="000099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99">
          <a:solidFill>
            <a:srgbClr val="000099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99">
          <a:solidFill>
            <a:srgbClr val="000099"/>
          </a:solidFill>
          <a:latin typeface="Arial Unicode MS" pitchFamily="34" charset="-128"/>
        </a:defRPr>
      </a:lvl5pPr>
      <a:lvl6pPr marL="457127" algn="l" rtl="0" fontAlgn="base">
        <a:spcBef>
          <a:spcPct val="0"/>
        </a:spcBef>
        <a:spcAft>
          <a:spcPct val="0"/>
        </a:spcAft>
        <a:defRPr sz="5699">
          <a:solidFill>
            <a:schemeClr val="tx2"/>
          </a:solidFill>
          <a:latin typeface="Calibri" pitchFamily="34" charset="0"/>
        </a:defRPr>
      </a:lvl6pPr>
      <a:lvl7pPr marL="914255" algn="l" rtl="0" fontAlgn="base">
        <a:spcBef>
          <a:spcPct val="0"/>
        </a:spcBef>
        <a:spcAft>
          <a:spcPct val="0"/>
        </a:spcAft>
        <a:defRPr sz="5699">
          <a:solidFill>
            <a:schemeClr val="tx2"/>
          </a:solidFill>
          <a:latin typeface="Calibri" pitchFamily="34" charset="0"/>
        </a:defRPr>
      </a:lvl7pPr>
      <a:lvl8pPr marL="1371382" algn="l" rtl="0" fontAlgn="base">
        <a:spcBef>
          <a:spcPct val="0"/>
        </a:spcBef>
        <a:spcAft>
          <a:spcPct val="0"/>
        </a:spcAft>
        <a:defRPr sz="5699">
          <a:solidFill>
            <a:schemeClr val="tx2"/>
          </a:solidFill>
          <a:latin typeface="Calibri" pitchFamily="34" charset="0"/>
        </a:defRPr>
      </a:lvl8pPr>
      <a:lvl9pPr marL="1828510" algn="l" rtl="0" fontAlgn="base">
        <a:spcBef>
          <a:spcPct val="0"/>
        </a:spcBef>
        <a:spcAft>
          <a:spcPct val="0"/>
        </a:spcAft>
        <a:defRPr sz="5699">
          <a:solidFill>
            <a:schemeClr val="tx2"/>
          </a:solidFill>
          <a:latin typeface="Calibri" pitchFamily="34" charset="0"/>
        </a:defRPr>
      </a:lvl9pPr>
    </p:titleStyle>
    <p:bodyStyle>
      <a:lvl1pPr marL="359942" indent="-285705" algn="l" rtl="0" eaLnBrk="0" fontAlgn="base" hangingPunct="0">
        <a:lnSpc>
          <a:spcPct val="100000"/>
        </a:lnSpc>
        <a:spcBef>
          <a:spcPts val="1201"/>
        </a:spcBef>
        <a:spcAft>
          <a:spcPct val="0"/>
        </a:spcAft>
        <a:buClrTx/>
        <a:buSzPct val="120000"/>
        <a:buFont typeface="Symbol" panose="05050102010706020507" pitchFamily="18" charset="2"/>
        <a:buChar char="·"/>
        <a:defRPr sz="18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Calibri" panose="020F0502020204030204" pitchFamily="34" charset="0"/>
        </a:defRPr>
      </a:lvl1pPr>
      <a:lvl2pPr marL="719885" indent="-359942" algn="l" rtl="0" eaLnBrk="0" fontAlgn="base" hangingPunct="0">
        <a:spcBef>
          <a:spcPts val="600"/>
        </a:spcBef>
        <a:spcAft>
          <a:spcPct val="0"/>
        </a:spcAft>
        <a:buClr>
          <a:srgbClr val="0000CC"/>
        </a:buClr>
        <a:buFont typeface="Symbol" panose="05050102010706020507" pitchFamily="18" charset="2"/>
        <a:buChar char="·"/>
        <a:defRPr sz="1800" kern="1200" baseline="0">
          <a:solidFill>
            <a:srgbClr val="000099"/>
          </a:solidFill>
          <a:latin typeface="Calibri Light" panose="020F0302020204030204" pitchFamily="34" charset="0"/>
          <a:ea typeface="+mn-ea"/>
          <a:cs typeface="Calibri" panose="020F0502020204030204" pitchFamily="34" charset="0"/>
        </a:defRPr>
      </a:lvl2pPr>
      <a:lvl3pPr marL="1079829" indent="-359942" algn="l" rtl="0" eaLnBrk="0" fontAlgn="base" hangingPunct="0">
        <a:spcBef>
          <a:spcPts val="600"/>
        </a:spcBef>
        <a:spcAft>
          <a:spcPct val="0"/>
        </a:spcAft>
        <a:buClr>
          <a:srgbClr val="0000CC"/>
        </a:buClr>
        <a:buFont typeface="Symbol" panose="05050102010706020507" pitchFamily="18" charset="2"/>
        <a:buChar char="·"/>
        <a:defRPr sz="1800" kern="1200" baseline="0">
          <a:solidFill>
            <a:srgbClr val="000099"/>
          </a:solidFill>
          <a:latin typeface="Calibri Light" panose="020F0302020204030204" pitchFamily="34" charset="0"/>
          <a:ea typeface="+mn-ea"/>
          <a:cs typeface="Calibri" panose="020F0502020204030204" pitchFamily="34" charset="0"/>
        </a:defRPr>
      </a:lvl3pPr>
      <a:lvl4pPr marL="1511760" indent="-359942" algn="l" rtl="0" eaLnBrk="0" fontAlgn="base" hangingPunct="0">
        <a:spcBef>
          <a:spcPct val="50000"/>
        </a:spcBef>
        <a:spcAft>
          <a:spcPct val="0"/>
        </a:spcAft>
        <a:buClr>
          <a:srgbClr val="0000CC"/>
        </a:buClr>
        <a:buChar char="•"/>
        <a:defRPr sz="1800" kern="1200" baseline="0">
          <a:solidFill>
            <a:srgbClr val="000099"/>
          </a:solidFill>
          <a:latin typeface="Calibri Light" panose="020F0302020204030204" pitchFamily="34" charset="0"/>
          <a:ea typeface="+mn-ea"/>
          <a:cs typeface="Calibri" panose="020F0502020204030204" pitchFamily="34" charset="0"/>
        </a:defRPr>
      </a:lvl4pPr>
      <a:lvl5pPr marL="1727727" indent="-359942" algn="l" rtl="0" eaLnBrk="0" fontAlgn="base" hangingPunct="0">
        <a:spcBef>
          <a:spcPct val="50000"/>
        </a:spcBef>
        <a:spcAft>
          <a:spcPct val="0"/>
        </a:spcAft>
        <a:buClr>
          <a:srgbClr val="0000CC"/>
        </a:buClr>
        <a:buChar char="•"/>
        <a:defRPr sz="1800" kern="1200" baseline="0">
          <a:solidFill>
            <a:srgbClr val="000099"/>
          </a:solidFill>
          <a:latin typeface="Calibri Light" panose="020F0302020204030204" pitchFamily="34" charset="0"/>
          <a:ea typeface="+mn-ea"/>
          <a:cs typeface="Calibri" panose="020F0502020204030204" pitchFamily="34" charset="0"/>
        </a:defRPr>
      </a:lvl5pPr>
      <a:lvl6pPr marL="1972808" indent="-2388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180474" indent="-20766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91968" indent="-207666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03462" indent="-20766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9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3831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574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766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957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149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341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532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12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Rectang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pixel readout prototype in 28 nm CMOS for time resolution study</a:t>
            </a:r>
            <a:endParaRPr lang="fr-FR" dirty="0"/>
          </a:p>
        </p:txBody>
      </p:sp>
      <p:sp>
        <p:nvSpPr>
          <p:cNvPr id="14346" name="Rectangle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M. </a:t>
            </a:r>
            <a:r>
              <a:rPr lang="en-US" dirty="0" err="1"/>
              <a:t>Menouni</a:t>
            </a:r>
            <a:r>
              <a:rPr lang="en-US" dirty="0"/>
              <a:t>, M. </a:t>
            </a:r>
            <a:r>
              <a:rPr lang="en-US" dirty="0" err="1"/>
              <a:t>Barbero</a:t>
            </a:r>
            <a:r>
              <a:rPr lang="en-US" dirty="0"/>
              <a:t>, R. </a:t>
            </a:r>
            <a:r>
              <a:rPr lang="en-US" dirty="0" err="1"/>
              <a:t>Boudagga</a:t>
            </a:r>
            <a:r>
              <a:rPr lang="en-US" dirty="0"/>
              <a:t>, D. </a:t>
            </a:r>
            <a:r>
              <a:rPr lang="en-US" dirty="0" err="1"/>
              <a:t>Fougeron</a:t>
            </a:r>
            <a:r>
              <a:rPr lang="en-US" dirty="0"/>
              <a:t>, E. </a:t>
            </a:r>
            <a:r>
              <a:rPr lang="en-US" dirty="0" err="1"/>
              <a:t>Mariton</a:t>
            </a:r>
            <a:r>
              <a:rPr lang="en-US" dirty="0"/>
              <a:t>, A. Martin</a:t>
            </a:r>
          </a:p>
          <a:p>
            <a:r>
              <a:rPr lang="en-US" dirty="0"/>
              <a:t>CPPM/IN2P3 - Aix-Marseille Univ, France</a:t>
            </a:r>
          </a:p>
          <a:p>
            <a:endParaRPr lang="en-US" dirty="0"/>
          </a:p>
          <a:p>
            <a:r>
              <a:rPr lang="en-US" dirty="0"/>
              <a:t>TWEPP 2025 Topical Workshop on Electronics for Particle Physics</a:t>
            </a:r>
          </a:p>
          <a:p>
            <a:r>
              <a:rPr lang="en-US" dirty="0"/>
              <a:t>6–10 oct. 2025</a:t>
            </a:r>
          </a:p>
          <a:p>
            <a:r>
              <a:rPr lang="en-US" dirty="0" err="1"/>
              <a:t>Rethymno</a:t>
            </a:r>
            <a:r>
              <a:rPr lang="en-US" dirty="0"/>
              <a:t>, Crete, Greece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04" y="60"/>
            <a:ext cx="1099351" cy="132496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C229229-B073-4273-A2C0-68421E7510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556" y="17505"/>
            <a:ext cx="2439835" cy="10570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407229B-ABE0-4492-8930-7A2D515423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830" y="24044"/>
            <a:ext cx="405764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818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Noise measurements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518013" y="4678019"/>
            <a:ext cx="10484475" cy="2300832"/>
          </a:xfrm>
        </p:spPr>
        <p:txBody>
          <a:bodyPr/>
          <a:lstStyle/>
          <a:p>
            <a:r>
              <a:rPr lang="en-US" sz="1999" dirty="0"/>
              <a:t>The pixels are connected to MOM capacitances to add the effect of the detector capacitance</a:t>
            </a:r>
          </a:p>
          <a:p>
            <a:pPr lvl="1"/>
            <a:r>
              <a:rPr lang="en-US" sz="1999" dirty="0" err="1"/>
              <a:t>Cdet</a:t>
            </a:r>
            <a:r>
              <a:rPr lang="en-US" sz="1999" dirty="0"/>
              <a:t> varies from 0 to 100 </a:t>
            </a:r>
            <a:r>
              <a:rPr lang="en-US" sz="1999" dirty="0" err="1"/>
              <a:t>fF</a:t>
            </a:r>
            <a:r>
              <a:rPr lang="en-US" sz="1999" dirty="0"/>
              <a:t> </a:t>
            </a:r>
          </a:p>
          <a:p>
            <a:r>
              <a:rPr lang="en-US" sz="1999" dirty="0"/>
              <a:t>For </a:t>
            </a:r>
            <a:r>
              <a:rPr lang="en-US" sz="1999" dirty="0" err="1"/>
              <a:t>Cdet</a:t>
            </a:r>
            <a:r>
              <a:rPr lang="en-US" sz="1999" dirty="0"/>
              <a:t> = 100 </a:t>
            </a:r>
            <a:r>
              <a:rPr lang="en-US" sz="1999" dirty="0" err="1"/>
              <a:t>fF</a:t>
            </a:r>
            <a:r>
              <a:rPr lang="en-US" sz="1999" dirty="0"/>
              <a:t> </a:t>
            </a:r>
            <a:r>
              <a:rPr lang="en-US" sz="1999" dirty="0">
                <a:sym typeface="Symbol" panose="05050102010706020507" pitchFamily="18" charset="2"/>
              </a:rPr>
              <a:t></a:t>
            </a:r>
            <a:r>
              <a:rPr lang="en-US" sz="1999" dirty="0"/>
              <a:t> RMS noise = 47 e-</a:t>
            </a:r>
          </a:p>
          <a:p>
            <a:r>
              <a:rPr lang="en-US" sz="1999" dirty="0"/>
              <a:t>For </a:t>
            </a:r>
            <a:r>
              <a:rPr lang="en-US" sz="1999" dirty="0" err="1"/>
              <a:t>Cdet</a:t>
            </a:r>
            <a:r>
              <a:rPr lang="en-US" sz="1999" dirty="0"/>
              <a:t> = 0 </a:t>
            </a:r>
            <a:r>
              <a:rPr lang="en-US" sz="1999" dirty="0">
                <a:sym typeface="Symbol" panose="05050102010706020507" pitchFamily="18" charset="2"/>
              </a:rPr>
              <a:t></a:t>
            </a:r>
            <a:r>
              <a:rPr lang="en-US" sz="1999" dirty="0"/>
              <a:t> RMS noise = 26 e-</a:t>
            </a:r>
          </a:p>
          <a:p>
            <a:r>
              <a:rPr lang="en-US" sz="1999" dirty="0"/>
              <a:t>The ENC is corresponding to the value predicted by simulations</a:t>
            </a:r>
          </a:p>
          <a:p>
            <a:endParaRPr lang="en-US" sz="1999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040ED1C-008E-4545-A3ED-2D4CD9792B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48" y="656519"/>
            <a:ext cx="4613787" cy="353640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52569D0-7A9A-47D9-AC67-FB5B16D350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03" y="656514"/>
            <a:ext cx="4389130" cy="33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421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Jitter versus the input charge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200" dirty="0"/>
              <a:t>The time resolution measured with large bandwidth oscilloscope (BW = 4 GHz)</a:t>
            </a:r>
          </a:p>
          <a:p>
            <a:r>
              <a:rPr lang="en-US" sz="2200" dirty="0"/>
              <a:t>The measurements based on the histogram of the time delay between the injection charge and the pixel output</a:t>
            </a:r>
            <a:endParaRPr lang="fr-FR" sz="2200" dirty="0"/>
          </a:p>
          <a:p>
            <a:r>
              <a:rPr lang="en-US" sz="2200" dirty="0"/>
              <a:t>For large charge (&gt; 15 </a:t>
            </a:r>
            <a:r>
              <a:rPr lang="en-US" sz="2200" dirty="0" err="1"/>
              <a:t>ke</a:t>
            </a:r>
            <a:r>
              <a:rPr lang="en-US" sz="2200" dirty="0"/>
              <a:t>-), the jitter level is lower than </a:t>
            </a:r>
            <a:r>
              <a:rPr lang="en-US" sz="2200" b="1" dirty="0"/>
              <a:t>50 </a:t>
            </a:r>
            <a:r>
              <a:rPr lang="en-US" sz="2200" b="1" dirty="0" err="1"/>
              <a:t>ps</a:t>
            </a:r>
            <a:r>
              <a:rPr lang="en-US" sz="2200" b="1" dirty="0"/>
              <a:t> RMS</a:t>
            </a:r>
            <a:r>
              <a:rPr lang="en-US" sz="2200" dirty="0"/>
              <a:t> for </a:t>
            </a:r>
            <a:r>
              <a:rPr lang="en-US" sz="2200" dirty="0" err="1"/>
              <a:t>Cin</a:t>
            </a:r>
            <a:r>
              <a:rPr lang="en-US" sz="2200" dirty="0"/>
              <a:t> = 100 </a:t>
            </a:r>
            <a:r>
              <a:rPr lang="en-US" sz="2200" dirty="0" err="1"/>
              <a:t>fF</a:t>
            </a:r>
            <a:endParaRPr lang="en-US" sz="2200" dirty="0"/>
          </a:p>
          <a:p>
            <a:r>
              <a:rPr lang="en-US" sz="2200" dirty="0"/>
              <a:t>The jitter is </a:t>
            </a:r>
            <a:r>
              <a:rPr lang="en-US" sz="2200" b="1" dirty="0"/>
              <a:t>37 </a:t>
            </a:r>
            <a:r>
              <a:rPr lang="en-US" sz="2200" b="1" dirty="0" err="1"/>
              <a:t>ps</a:t>
            </a:r>
            <a:r>
              <a:rPr lang="en-US" sz="2200" b="1" dirty="0"/>
              <a:t> RMS </a:t>
            </a:r>
            <a:r>
              <a:rPr lang="en-US" sz="2200" dirty="0"/>
              <a:t>for </a:t>
            </a:r>
            <a:r>
              <a:rPr lang="en-US" sz="2200" dirty="0" err="1"/>
              <a:t>Cin</a:t>
            </a:r>
            <a:r>
              <a:rPr lang="en-US" sz="2200" dirty="0"/>
              <a:t> = 50 </a:t>
            </a:r>
            <a:r>
              <a:rPr lang="en-US" sz="2200" dirty="0" err="1"/>
              <a:t>fF</a:t>
            </a:r>
            <a:endParaRPr lang="en-US" sz="2200" dirty="0"/>
          </a:p>
          <a:p>
            <a:r>
              <a:rPr lang="en-US" sz="2200" dirty="0"/>
              <a:t>Differences were observed between measurements and simulations, particularly for small charges</a:t>
            </a:r>
          </a:p>
          <a:p>
            <a:r>
              <a:rPr lang="en-US" sz="2200" dirty="0"/>
              <a:t>Measurements showed that the jitter level depends substantially on the applied threshold especially for small charges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8AB568-5647-4D65-9E28-28C5D3FB1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90" y="1702211"/>
            <a:ext cx="4937770" cy="378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38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/>
              <a:t>Threshold effect on the jitter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dirty="0"/>
              <a:t>The CSA analog output voltage is reconstructed point by point from the threshold scan</a:t>
            </a:r>
          </a:p>
          <a:p>
            <a:r>
              <a:rPr lang="en-US" dirty="0"/>
              <a:t>The reconstruction is based on the mean value of the delay between the input charge and the comparator output</a:t>
            </a:r>
          </a:p>
          <a:p>
            <a:r>
              <a:rPr lang="en-US" dirty="0"/>
              <a:t>The input charge is small and set here to 2600e-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/>
              <a:t>in the linear region of the CSA</a:t>
            </a:r>
          </a:p>
          <a:p>
            <a:r>
              <a:rPr lang="en-US" dirty="0"/>
              <a:t>The 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V/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t = 60 mV/ns for CSA voltage around 400 mV</a:t>
            </a:r>
          </a:p>
          <a:p>
            <a:r>
              <a:rPr lang="en-US" dirty="0"/>
              <a:t>The 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V/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t = 15 mV/ns for CSA voltage around 520 mV</a:t>
            </a:r>
          </a:p>
          <a:p>
            <a:endParaRPr lang="en-US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75A149C-A341-4496-982E-ECA747F68C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8" y="755186"/>
            <a:ext cx="4828265" cy="3703499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8ED7CDB5-80F8-49A7-B974-B865C985A70B}"/>
              </a:ext>
            </a:extLst>
          </p:cNvPr>
          <p:cNvGrpSpPr/>
          <p:nvPr/>
        </p:nvGrpSpPr>
        <p:grpSpPr>
          <a:xfrm>
            <a:off x="6300312" y="755186"/>
            <a:ext cx="4828043" cy="3701500"/>
            <a:chOff x="6300312" y="755186"/>
            <a:chExt cx="4828043" cy="370150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5BAC6370-9B8A-4976-BD5E-4EF488D49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312" y="755186"/>
              <a:ext cx="4828043" cy="3701500"/>
            </a:xfrm>
            <a:prstGeom prst="rect">
              <a:avLst/>
            </a:prstGeom>
          </p:spPr>
        </p:pic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57A82A08-05AE-4B44-BC58-D8ACA0E50FBC}"/>
                </a:ext>
              </a:extLst>
            </p:cNvPr>
            <p:cNvCxnSpPr>
              <a:cxnSpLocks/>
            </p:cNvCxnSpPr>
            <p:nvPr/>
          </p:nvCxnSpPr>
          <p:spPr>
            <a:xfrm>
              <a:off x="8261017" y="3032771"/>
              <a:ext cx="160368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olid"/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2EB9D86C-3154-4ECA-B6DC-C25BB4198774}"/>
                </a:ext>
              </a:extLst>
            </p:cNvPr>
            <p:cNvCxnSpPr>
              <a:cxnSpLocks/>
            </p:cNvCxnSpPr>
            <p:nvPr/>
          </p:nvCxnSpPr>
          <p:spPr>
            <a:xfrm>
              <a:off x="6984381" y="1592610"/>
              <a:ext cx="828092" cy="0"/>
            </a:xfrm>
            <a:prstGeom prst="straightConnector1">
              <a:avLst/>
            </a:prstGeom>
            <a:ln w="19050">
              <a:solidFill>
                <a:srgbClr val="009242"/>
              </a:solidFill>
              <a:prstDash val="solid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3276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391A64A-F04C-4BF0-9DFB-CACF0299EC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932" y="654002"/>
            <a:ext cx="5486411" cy="4206249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Threshold effect on the jitter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99096" y="4860251"/>
            <a:ext cx="11322296" cy="2118607"/>
          </a:xfrm>
        </p:spPr>
        <p:txBody>
          <a:bodyPr/>
          <a:lstStyle/>
          <a:p>
            <a:r>
              <a:rPr lang="en-US" dirty="0"/>
              <a:t>The level of the jitter depends on the threshold value because of the 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V/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t variation</a:t>
            </a:r>
          </a:p>
          <a:p>
            <a:r>
              <a:rPr lang="en-US" dirty="0"/>
              <a:t>DAC = 400 </a:t>
            </a:r>
            <a:r>
              <a:rPr lang="en-US" dirty="0">
                <a:sym typeface="Symbol" panose="05050102010706020507" pitchFamily="18" charset="2"/>
              </a:rPr>
              <a:t> jitter = 168 </a:t>
            </a:r>
            <a:r>
              <a:rPr lang="en-US" dirty="0" err="1">
                <a:sym typeface="Symbol" panose="05050102010706020507" pitchFamily="18" charset="2"/>
              </a:rPr>
              <a:t>ps</a:t>
            </a:r>
            <a:r>
              <a:rPr lang="en-US" dirty="0">
                <a:sym typeface="Symbol" panose="05050102010706020507" pitchFamily="18" charset="2"/>
              </a:rPr>
              <a:t> RMS</a:t>
            </a:r>
          </a:p>
          <a:p>
            <a:r>
              <a:rPr lang="en-US" dirty="0">
                <a:sym typeface="Symbol" panose="05050102010706020507" pitchFamily="18" charset="2"/>
              </a:rPr>
              <a:t>DAC = 520  jitter = 253 </a:t>
            </a:r>
            <a:r>
              <a:rPr lang="en-US" dirty="0" err="1">
                <a:sym typeface="Symbol" panose="05050102010706020507" pitchFamily="18" charset="2"/>
              </a:rPr>
              <a:t>ps</a:t>
            </a:r>
            <a:r>
              <a:rPr lang="en-US" dirty="0">
                <a:sym typeface="Symbol" panose="05050102010706020507" pitchFamily="18" charset="2"/>
              </a:rPr>
              <a:t> RMS</a:t>
            </a:r>
          </a:p>
          <a:p>
            <a:r>
              <a:rPr lang="en-US" dirty="0">
                <a:sym typeface="Symbol" panose="05050102010706020507" pitchFamily="18" charset="2"/>
              </a:rPr>
              <a:t>Jitter variation of 34 %</a:t>
            </a:r>
            <a:endParaRPr lang="en-US" dirty="0"/>
          </a:p>
          <a:p>
            <a:r>
              <a:rPr lang="en-US" dirty="0"/>
              <a:t>This can explain the difference between simulations and measurement observed during first measurements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562B4C8-7E4C-4E81-9D53-4870D11A299E}"/>
              </a:ext>
            </a:extLst>
          </p:cNvPr>
          <p:cNvCxnSpPr/>
          <p:nvPr/>
        </p:nvCxnSpPr>
        <p:spPr>
          <a:xfrm>
            <a:off x="6084281" y="3644838"/>
            <a:ext cx="1044118" cy="0"/>
          </a:xfrm>
          <a:prstGeom prst="straightConnector1">
            <a:avLst/>
          </a:prstGeom>
          <a:ln w="25400">
            <a:solidFill>
              <a:srgbClr val="FF0000"/>
            </a:solidFill>
            <a:prstDash val="solid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CBC4863-CC4D-4AD2-A045-9CB40150BDA1}"/>
              </a:ext>
            </a:extLst>
          </p:cNvPr>
          <p:cNvCxnSpPr>
            <a:cxnSpLocks/>
          </p:cNvCxnSpPr>
          <p:nvPr/>
        </p:nvCxnSpPr>
        <p:spPr>
          <a:xfrm>
            <a:off x="4068057" y="3572830"/>
            <a:ext cx="648072" cy="0"/>
          </a:xfrm>
          <a:prstGeom prst="straightConnector1">
            <a:avLst/>
          </a:prstGeom>
          <a:ln w="25400">
            <a:solidFill>
              <a:srgbClr val="009242"/>
            </a:solidFill>
            <a:prstDash val="solid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38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6C37F249-3A2A-4916-8EA9-91DC30D834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264" y="1520602"/>
            <a:ext cx="5267198" cy="4040180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 walk correction</a:t>
            </a:r>
            <a:endParaRPr lang="en-US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8C5B032-1236-460C-8AE2-F4CC8BEFFFB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61308" y="836527"/>
            <a:ext cx="5489960" cy="6142124"/>
          </a:xfrm>
        </p:spPr>
        <p:txBody>
          <a:bodyPr/>
          <a:lstStyle/>
          <a:p>
            <a:r>
              <a:rPr lang="en-US" sz="2000" dirty="0"/>
              <a:t>Related to the variation of the deposited charge event-by-event</a:t>
            </a:r>
          </a:p>
          <a:p>
            <a:r>
              <a:rPr lang="en-US" sz="2000" dirty="0"/>
              <a:t>Variation of the time of arrival (</a:t>
            </a:r>
            <a:r>
              <a:rPr lang="en-US" sz="2000" dirty="0" err="1"/>
              <a:t>ToA</a:t>
            </a:r>
            <a:r>
              <a:rPr lang="en-US" sz="2000" dirty="0"/>
              <a:t>) </a:t>
            </a:r>
          </a:p>
          <a:p>
            <a:r>
              <a:rPr lang="en-US" sz="2000" dirty="0"/>
              <a:t>Time walk can be corrected by correcting the time of arrival (</a:t>
            </a:r>
            <a:r>
              <a:rPr lang="en-US" sz="2000" dirty="0" err="1"/>
              <a:t>ToA</a:t>
            </a:r>
            <a:r>
              <a:rPr lang="en-US" sz="2000" dirty="0"/>
              <a:t>) </a:t>
            </a:r>
          </a:p>
          <a:p>
            <a:pPr lvl="1"/>
            <a:r>
              <a:rPr lang="en-US" sz="2000" dirty="0"/>
              <a:t>Assumes calibration based on the time over the threshold (</a:t>
            </a:r>
            <a:r>
              <a:rPr lang="en-US" sz="2000" dirty="0" err="1"/>
              <a:t>ToT</a:t>
            </a:r>
            <a:r>
              <a:rPr lang="en-US" sz="2000" dirty="0"/>
              <a:t>)</a:t>
            </a:r>
          </a:p>
          <a:p>
            <a:r>
              <a:rPr lang="en-US" sz="2000" dirty="0"/>
              <a:t>Measurements</a:t>
            </a:r>
          </a:p>
          <a:p>
            <a:pPr lvl="1"/>
            <a:r>
              <a:rPr lang="en-US" sz="2000" dirty="0" err="1"/>
              <a:t>ToA</a:t>
            </a:r>
            <a:r>
              <a:rPr lang="en-US" sz="2000" dirty="0"/>
              <a:t> spread due to the time walk </a:t>
            </a:r>
            <a:r>
              <a:rPr lang="en-US" sz="2000"/>
              <a:t>is around</a:t>
            </a:r>
            <a:br>
              <a:rPr lang="en-US" sz="2000"/>
            </a:br>
            <a:r>
              <a:rPr lang="en-US" sz="2000"/>
              <a:t>5 </a:t>
            </a:r>
            <a:r>
              <a:rPr lang="en-US" sz="2000" dirty="0"/>
              <a:t>ns including the jitter part</a:t>
            </a:r>
          </a:p>
          <a:p>
            <a:pPr lvl="1"/>
            <a:r>
              <a:rPr lang="en-US" sz="2000" dirty="0" err="1"/>
              <a:t>ToT</a:t>
            </a:r>
            <a:r>
              <a:rPr lang="en-US" sz="2000" dirty="0"/>
              <a:t> used for the time walk correction</a:t>
            </a:r>
          </a:p>
          <a:p>
            <a:r>
              <a:rPr lang="en-US" sz="2000" dirty="0"/>
              <a:t>TDCs for </a:t>
            </a:r>
            <a:r>
              <a:rPr lang="en-US" sz="2000" dirty="0" err="1"/>
              <a:t>ToA</a:t>
            </a:r>
            <a:r>
              <a:rPr lang="en-US" sz="2000" dirty="0"/>
              <a:t> and </a:t>
            </a:r>
            <a:r>
              <a:rPr lang="en-US" sz="2000" dirty="0" err="1"/>
              <a:t>ToT</a:t>
            </a:r>
            <a:r>
              <a:rPr lang="en-US" sz="2000" dirty="0"/>
              <a:t> measurements will be implemented in the next version of the prototype</a:t>
            </a:r>
          </a:p>
          <a:p>
            <a:endParaRPr lang="en-US" sz="2000" dirty="0"/>
          </a:p>
          <a:p>
            <a:pPr lvl="1"/>
            <a:endParaRPr lang="en-US" sz="2000" dirty="0"/>
          </a:p>
          <a:p>
            <a:endParaRPr lang="en-US" sz="20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</p:spTree>
    <p:extLst>
      <p:ext uri="{BB962C8B-B14F-4D97-AF65-F5344CB8AC3E}">
        <p14:creationId xmlns:p14="http://schemas.microsoft.com/office/powerpoint/2010/main" val="3914688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A9A343-DE7F-4D32-B296-59FFA236D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 and perspectives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B4E21B-D902-4E40-8AAF-4AFAE6B13936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/>
              <a:t>The 28nm CMOS pixel prototype shows that the specifications in terms of noise and time resolution can be reached</a:t>
            </a:r>
          </a:p>
          <a:p>
            <a:r>
              <a:rPr lang="en-US" sz="2400" dirty="0"/>
              <a:t>A radiation campaign scheduled for  TID effects evaluation</a:t>
            </a:r>
          </a:p>
          <a:p>
            <a:r>
              <a:rPr lang="en-US" sz="2400" dirty="0"/>
              <a:t>Continuation of the project :</a:t>
            </a:r>
          </a:p>
          <a:p>
            <a:r>
              <a:rPr lang="en-US" sz="2400" dirty="0"/>
              <a:t>A new 28 nm large pixel array under design and focused on :</a:t>
            </a:r>
          </a:p>
          <a:p>
            <a:pPr lvl="1"/>
            <a:r>
              <a:rPr lang="en-US" sz="2400" dirty="0"/>
              <a:t>TDCs implementation for time measurements (</a:t>
            </a:r>
            <a:r>
              <a:rPr lang="en-US" sz="2400" dirty="0" err="1"/>
              <a:t>ToA</a:t>
            </a:r>
            <a:r>
              <a:rPr lang="en-US" sz="2400" dirty="0"/>
              <a:t> and </a:t>
            </a:r>
            <a:r>
              <a:rPr lang="en-US" sz="2400" dirty="0" err="1"/>
              <a:t>ToT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Bump bond the readout chip with sensor array</a:t>
            </a:r>
          </a:p>
          <a:p>
            <a:r>
              <a:rPr lang="en-US" sz="2400" dirty="0"/>
              <a:t>Prototype submission scheduled for </a:t>
            </a:r>
            <a:br>
              <a:rPr lang="en-US" sz="2400" dirty="0"/>
            </a:br>
            <a:r>
              <a:rPr lang="en-US" sz="2400" dirty="0"/>
              <a:t>Q2-2026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14C49143-E720-431D-B301-422EB13B0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C8E68C3-41E3-48B1-8DB3-A45B7CE4D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D91A752-04DA-4714-BDBB-7DC7FEDEC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A62E3B4-718C-4C4F-8CCB-8E3121266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125752"/>
              </p:ext>
            </p:extLst>
          </p:nvPr>
        </p:nvGraphicFramePr>
        <p:xfrm>
          <a:off x="6264307" y="1952656"/>
          <a:ext cx="4588853" cy="40865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22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1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Technology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CMOS 28 nm</a:t>
                      </a:r>
                      <a:endParaRPr lang="en-US" sz="1800" b="0" baseline="30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Matrix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36 × 12 pixel</a:t>
                      </a:r>
                      <a:endParaRPr lang="en-US" sz="1800" b="0" kern="1200" baseline="300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Pixel pitch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25 µm </a:t>
                      </a:r>
                      <a:endParaRPr lang="en-US" sz="1800" b="0" baseline="300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Charge to voltage gain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95 mV/ke-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262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Typical Power consumption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8 µW /</a:t>
                      </a:r>
                      <a:r>
                        <a:rPr lang="en-US" sz="1800" b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pixel (analog)</a:t>
                      </a:r>
                      <a:endParaRPr lang="en-US" sz="1800" b="0" baseline="300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pPr lvl="2" algn="l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 CSA amplifier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50%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395311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pPr lvl="2" algn="l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 Discriminator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35%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01706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pPr lvl="2" algn="l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 Tuning DAC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15%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08781"/>
                  </a:ext>
                </a:extLst>
              </a:tr>
              <a:tr h="603262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Equivalent</a:t>
                      </a:r>
                      <a:r>
                        <a:rPr lang="en-US" sz="1800" b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Noise Charge (</a:t>
                      </a:r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ENC)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45 e- rms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Timing resolution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50 </a:t>
                      </a:r>
                      <a:r>
                        <a:rPr lang="en-US" sz="1800" b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ps</a:t>
                      </a:r>
                      <a:r>
                        <a:rPr lang="en-US" sz="1800" b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rms</a:t>
                      </a:r>
                    </a:p>
                  </a:txBody>
                  <a:tcPr marL="42767" marR="42767" marT="21382" marB="2138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804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710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841041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87880A5D-BA78-49B6-A6A6-C22BE5E078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314" y="644125"/>
            <a:ext cx="4389130" cy="3365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65AB61D-2139-4670-A143-15E778F831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317" y="3998641"/>
            <a:ext cx="4389130" cy="3365000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CSA time response for large input charge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The leading edge of the CSA analog output was rebuilt from the threshold scan</a:t>
            </a:r>
          </a:p>
          <a:p>
            <a:r>
              <a:rPr lang="en-US" dirty="0"/>
              <a:t>The maximum 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V/</a:t>
            </a: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/>
              <a:t>t of this signal estimated to 160mV/ns</a:t>
            </a:r>
          </a:p>
          <a:p>
            <a:pPr lvl="1"/>
            <a:r>
              <a:rPr lang="en-US" dirty="0"/>
              <a:t>Almost compatible with the estimation given by simulations</a:t>
            </a:r>
          </a:p>
          <a:p>
            <a:r>
              <a:rPr lang="en-US" dirty="0"/>
              <a:t>Low jitter does not coincide with the low threshold</a:t>
            </a:r>
          </a:p>
          <a:p>
            <a:r>
              <a:rPr lang="en-US" dirty="0"/>
              <a:t>The threshold level is not set to the minimum value</a:t>
            </a:r>
          </a:p>
          <a:p>
            <a:pPr lvl="1"/>
            <a:r>
              <a:rPr lang="en-US" dirty="0"/>
              <a:t>Due to the shape of the signal near the base line</a:t>
            </a:r>
          </a:p>
          <a:p>
            <a:pPr lvl="1"/>
            <a:r>
              <a:rPr lang="en-US" dirty="0"/>
              <a:t>The jitter level below 50 </a:t>
            </a:r>
            <a:r>
              <a:rPr lang="en-US" dirty="0" err="1"/>
              <a:t>ps</a:t>
            </a:r>
            <a:r>
              <a:rPr lang="en-US" dirty="0"/>
              <a:t> RMS is obtained for a threshold of 650 mV (3500 e-)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</p:spTree>
    <p:extLst>
      <p:ext uri="{BB962C8B-B14F-4D97-AF65-F5344CB8AC3E}">
        <p14:creationId xmlns:p14="http://schemas.microsoft.com/office/powerpoint/2010/main" val="2639646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resolution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165F06A-5852-4217-B050-529A85782021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Due to the Landau distribution of the deposited charge</a:t>
            </a:r>
          </a:p>
          <a:p>
            <a:r>
              <a:rPr lang="en-US" sz="1400" dirty="0"/>
              <a:t>Represents the spatial variation of the deposited charge along the path</a:t>
            </a:r>
          </a:p>
          <a:p>
            <a:pPr lvl="1"/>
            <a:r>
              <a:rPr lang="en-US" sz="1400" dirty="0"/>
              <a:t>Charges from different depths are collected at different times. </a:t>
            </a:r>
          </a:p>
          <a:p>
            <a:r>
              <a:rPr lang="en-US" sz="1400" dirty="0"/>
              <a:t>The effect is small for thinner devices or sensors with short drift times</a:t>
            </a:r>
          </a:p>
          <a:p>
            <a:pPr lvl="1"/>
            <a:r>
              <a:rPr lang="en-US" sz="1400" dirty="0"/>
              <a:t>Absent in 3D detectors</a:t>
            </a:r>
          </a:p>
          <a:p>
            <a:pPr lvl="1"/>
            <a:r>
              <a:rPr lang="en-US" sz="1400" dirty="0"/>
              <a:t>Not negligible in LGAD sensors</a:t>
            </a:r>
          </a:p>
          <a:p>
            <a:endParaRPr lang="en-US" sz="1400" dirty="0"/>
          </a:p>
          <a:p>
            <a:r>
              <a:rPr lang="en-US" sz="1400" dirty="0"/>
              <a:t>Due to the Time to Digital Converter (TDC) binning </a:t>
            </a:r>
          </a:p>
          <a:p>
            <a:r>
              <a:rPr lang="en-US" sz="1400" dirty="0"/>
              <a:t>Bin size divided by         which is in general small</a:t>
            </a:r>
          </a:p>
          <a:p>
            <a:endParaRPr lang="en-US" sz="14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FFC2EA8-E444-44E6-9E2B-53EB30C83177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Due to the noise of the electronic front-end including the sensor</a:t>
            </a:r>
          </a:p>
          <a:p>
            <a:r>
              <a:rPr lang="en-US" sz="1400" dirty="0"/>
              <a:t>The jitter is proportional to the rise time and inversely proportional to the S/N ratio. </a:t>
            </a:r>
          </a:p>
          <a:p>
            <a:r>
              <a:rPr lang="en-US" sz="1400" dirty="0"/>
              <a:t>The rise time depends on the FE bandwidth and is proportional to the drift time of charge in the sensor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Related to the variation of the deposited charge event-by-event</a:t>
            </a:r>
          </a:p>
          <a:p>
            <a:r>
              <a:rPr lang="en-US" sz="1400" dirty="0"/>
              <a:t>Variation of the time of arrival (TOA) </a:t>
            </a:r>
          </a:p>
          <a:p>
            <a:r>
              <a:rPr lang="en-US" sz="1400" dirty="0"/>
              <a:t>Time walk is corrected by :</a:t>
            </a:r>
          </a:p>
          <a:p>
            <a:pPr lvl="1"/>
            <a:r>
              <a:rPr lang="en-US" sz="1400" dirty="0"/>
              <a:t>variable threshold </a:t>
            </a:r>
            <a:r>
              <a:rPr lang="en-US" sz="1400" dirty="0">
                <a:sym typeface="Symbol" panose="05050102010706020507" pitchFamily="18" charset="2"/>
              </a:rPr>
              <a:t>  </a:t>
            </a:r>
            <a:r>
              <a:rPr lang="en-US" sz="1400" dirty="0"/>
              <a:t>Constant fraction discriminator (CFD)</a:t>
            </a:r>
          </a:p>
          <a:p>
            <a:pPr lvl="1"/>
            <a:r>
              <a:rPr lang="en-US" sz="1400" dirty="0"/>
              <a:t>constant threshold correction</a:t>
            </a:r>
          </a:p>
          <a:p>
            <a:pPr lvl="2"/>
            <a:r>
              <a:rPr lang="en-US" sz="1400" dirty="0"/>
              <a:t>Correct the time of arrival (TOA) with a calibration based on the time over the threshold (TOT)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F21E48D-ADBE-4BB2-8A6B-16D43B24DFFF}"/>
                  </a:ext>
                </a:extLst>
              </p:cNvPr>
              <p:cNvSpPr/>
              <p:nvPr/>
            </p:nvSpPr>
            <p:spPr>
              <a:xfrm>
                <a:off x="6470569" y="666165"/>
                <a:ext cx="3859997" cy="352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fr-FR" sz="14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</m:sub>
                      <m:sup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bSup>
                    <m:r>
                      <a:rPr lang="fr-FR" sz="1400" b="1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1400" b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4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1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</m:t>
                            </m:r>
                          </m:e>
                          <m:sub>
                            <m:r>
                              <a:rPr lang="fr-FR" sz="1400" b="1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𝒋𝒊𝒕𝒕𝒆𝒓</m:t>
                            </m:r>
                          </m:sub>
                          <m:sup>
                            <m:r>
                              <a:rPr lang="fr-FR" sz="1400" b="1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</m:t>
                            </m:r>
                          </m:sup>
                        </m:sSubSup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 </m:t>
                        </m:r>
                        <m:r>
                          <a:rPr lang="en-US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fr-FR" sz="1400" b="1" i="1">
                            <a:latin typeface="Cambria Math" panose="02040503050406030204" pitchFamily="18" charset="0"/>
                          </a:rPr>
                          <m:t>𝒕𝒊𝒎𝒆𝒘𝒂𝒍𝒌</m:t>
                        </m:r>
                      </m:sub>
                      <m:sup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1400" b="1" dirty="0"/>
                  <a:t> </a:t>
                </a:r>
                <a14:m>
                  <m:oMath xmlns:m="http://schemas.openxmlformats.org/officeDocument/2006/math">
                    <m:r>
                      <a:rPr lang="fr-FR" sz="1400" b="1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 </m:t>
                    </m:r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𝑳𝒂𝒏𝒅𝒂𝒖</m:t>
                        </m:r>
                      </m:sub>
                      <m:sup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bSup>
                    <m:r>
                      <a:rPr lang="fr-FR" sz="1400" b="1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𝑻𝑫𝑪</m:t>
                        </m:r>
                      </m:sub>
                      <m:sup>
                        <m:r>
                          <a:rPr lang="fr-FR" sz="14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bSup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F21E48D-ADBE-4BB2-8A6B-16D43B24DF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569" y="666165"/>
                <a:ext cx="3859997" cy="352148"/>
              </a:xfrm>
              <a:prstGeom prst="rect">
                <a:avLst/>
              </a:prstGeom>
              <a:blipFill>
                <a:blip r:embed="rId2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e 36">
            <a:extLst>
              <a:ext uri="{FF2B5EF4-FFF2-40B4-BE49-F238E27FC236}">
                <a16:creationId xmlns:a16="http://schemas.microsoft.com/office/drawing/2014/main" id="{99FF4FEF-8139-4412-BB76-966333D2861F}"/>
              </a:ext>
            </a:extLst>
          </p:cNvPr>
          <p:cNvGrpSpPr/>
          <p:nvPr/>
        </p:nvGrpSpPr>
        <p:grpSpPr>
          <a:xfrm>
            <a:off x="1573851" y="2988467"/>
            <a:ext cx="3587266" cy="1392855"/>
            <a:chOff x="1071283" y="2441762"/>
            <a:chExt cx="3587266" cy="13928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A22C7390-5B7D-4F7F-B026-D76120F84ACC}"/>
                    </a:ext>
                  </a:extLst>
                </p:cNvPr>
                <p:cNvSpPr/>
                <p:nvPr/>
              </p:nvSpPr>
              <p:spPr>
                <a:xfrm>
                  <a:off x="2741614" y="2775762"/>
                  <a:ext cx="1916935" cy="49084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𝑗𝑖𝑡𝑡𝑒𝑟</m:t>
                          </m:r>
                        </m:sub>
                      </m:sSub>
                      <m:r>
                        <a:rPr lang="fr-FR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>
                      <a:solidFill>
                        <a:schemeClr val="tx1"/>
                      </a:solidFill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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𝑛𝑜𝑖𝑠𝑒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den>
                      </m:f>
                      <m:r>
                        <a:rPr lang="fr-FR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fr-FR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fr-FR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num>
                                <m:den>
                                  <m:r>
                                    <a:rPr lang="fr-FR" sz="1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A22C7390-5B7D-4F7F-B026-D76120F84AC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1614" y="2775762"/>
                  <a:ext cx="1916935" cy="490840"/>
                </a:xfrm>
                <a:prstGeom prst="rect">
                  <a:avLst/>
                </a:prstGeom>
                <a:blipFill>
                  <a:blip r:embed="rId3"/>
                  <a:stretch>
                    <a:fillRect t="-25926" b="-827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CBA816C3-C2A7-4E3F-9774-4D06195FA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1283" y="2441762"/>
              <a:ext cx="1825768" cy="1392854"/>
            </a:xfrm>
            <a:prstGeom prst="rect">
              <a:avLst/>
            </a:prstGeom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642FCAF-DA4D-4F98-8317-9CDF61DF7C13}"/>
              </a:ext>
            </a:extLst>
          </p:cNvPr>
          <p:cNvSpPr/>
          <p:nvPr/>
        </p:nvSpPr>
        <p:spPr>
          <a:xfrm>
            <a:off x="1000225" y="657255"/>
            <a:ext cx="5486951" cy="338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1" b="1" dirty="0">
                <a:latin typeface="+mj-lt"/>
              </a:rPr>
              <a:t>The time resolution of a detector can be expressed as follows: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32AFE43-409D-48C9-A918-2445CAB7AD12}"/>
                  </a:ext>
                </a:extLst>
              </p:cNvPr>
              <p:cNvSpPr/>
              <p:nvPr/>
            </p:nvSpPr>
            <p:spPr>
              <a:xfrm>
                <a:off x="509575" y="1067339"/>
                <a:ext cx="900155" cy="3618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1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1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𝒋𝒊𝒕𝒕𝒆𝒓</m:t>
                          </m:r>
                        </m:sub>
                      </m:sSub>
                    </m:oMath>
                  </m:oMathPara>
                </a14:m>
                <a:endParaRPr lang="fr-FR" sz="1601" b="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32AFE43-409D-48C9-A918-2445CAB7AD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75" y="1067339"/>
                <a:ext cx="900155" cy="361894"/>
              </a:xfrm>
              <a:prstGeom prst="rect">
                <a:avLst/>
              </a:prstGeom>
              <a:blipFill>
                <a:blip r:embed="rId5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99D47F4-6627-4E7D-ADFA-444CE2124551}"/>
                  </a:ext>
                </a:extLst>
              </p:cNvPr>
              <p:cNvSpPr/>
              <p:nvPr/>
            </p:nvSpPr>
            <p:spPr>
              <a:xfrm>
                <a:off x="575620" y="4364919"/>
                <a:ext cx="900155" cy="338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𝑡𝑖𝑚𝑒𝑤𝑎𝑙𝑘</m:t>
                          </m:r>
                        </m:sub>
                      </m:sSub>
                    </m:oMath>
                  </m:oMathPara>
                </a14:m>
                <a:endParaRPr lang="fr-FR" sz="160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99D47F4-6627-4E7D-ADFA-444CE21245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620" y="4364919"/>
                <a:ext cx="900155" cy="338682"/>
              </a:xfrm>
              <a:prstGeom prst="rect">
                <a:avLst/>
              </a:prstGeom>
              <a:blipFill>
                <a:blip r:embed="rId6"/>
                <a:stretch>
                  <a:fillRect r="-6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59F757B-A4A0-421D-AA54-C88291590CF2}"/>
                  </a:ext>
                </a:extLst>
              </p:cNvPr>
              <p:cNvSpPr/>
              <p:nvPr/>
            </p:nvSpPr>
            <p:spPr>
              <a:xfrm>
                <a:off x="6076730" y="1057407"/>
                <a:ext cx="900155" cy="338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𝐿𝑎𝑛𝑑𝑎𝑢</m:t>
                          </m:r>
                        </m:sub>
                      </m:sSub>
                    </m:oMath>
                  </m:oMathPara>
                </a14:m>
                <a:endParaRPr lang="fr-FR" sz="160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59F757B-A4A0-421D-AA54-C88291590C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6730" y="1057407"/>
                <a:ext cx="900155" cy="3386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9AC8AD7-D294-428F-B1D8-47D775FDE125}"/>
                  </a:ext>
                </a:extLst>
              </p:cNvPr>
              <p:cNvSpPr/>
              <p:nvPr/>
            </p:nvSpPr>
            <p:spPr>
              <a:xfrm>
                <a:off x="5976271" y="4002110"/>
                <a:ext cx="900155" cy="338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𝑇𝐷𝐶</m:t>
                          </m:r>
                        </m:sub>
                      </m:sSub>
                    </m:oMath>
                  </m:oMathPara>
                </a14:m>
                <a:endParaRPr lang="fr-FR" sz="160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9AC8AD7-D294-428F-B1D8-47D775FDE1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271" y="4002110"/>
                <a:ext cx="900155" cy="3386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E92CC3D0-C9DE-4E5B-8AFF-57DD93079E36}"/>
              </a:ext>
            </a:extLst>
          </p:cNvPr>
          <p:cNvSpPr/>
          <p:nvPr/>
        </p:nvSpPr>
        <p:spPr>
          <a:xfrm>
            <a:off x="5760247" y="5733133"/>
            <a:ext cx="432048" cy="277000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8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32D57EC-16F7-4EE5-BA06-FE49F57916A4}"/>
                  </a:ext>
                </a:extLst>
              </p:cNvPr>
              <p:cNvSpPr/>
              <p:nvPr/>
            </p:nvSpPr>
            <p:spPr>
              <a:xfrm>
                <a:off x="7560444" y="4810436"/>
                <a:ext cx="432048" cy="2745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058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1058" b="1" i="1">
                              <a:latin typeface="Cambria Math" panose="02040503050406030204" pitchFamily="18" charset="0"/>
                            </a:rPr>
                            <m:t>𝟏𝟐</m:t>
                          </m:r>
                        </m:e>
                      </m:rad>
                    </m:oMath>
                  </m:oMathPara>
                </a14:m>
                <a:endParaRPr lang="en-US" sz="1058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32D57EC-16F7-4EE5-BA06-FE49F57916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444" y="4810436"/>
                <a:ext cx="432048" cy="27456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496A819-F960-4817-B9C1-479A490EB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864B5AF6-CA26-4BAC-AD48-368F8B6B67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94981" y="4947717"/>
            <a:ext cx="2563980" cy="271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52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6CE71907-C06C-47C2-9B63-9723E2F381EE}"/>
              </a:ext>
            </a:extLst>
          </p:cNvPr>
          <p:cNvGrpSpPr/>
          <p:nvPr/>
        </p:nvGrpSpPr>
        <p:grpSpPr>
          <a:xfrm>
            <a:off x="6030111" y="277313"/>
            <a:ext cx="5002967" cy="2938027"/>
            <a:chOff x="5603860" y="277302"/>
            <a:chExt cx="5002966" cy="2938027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7B096AF1-4E61-458B-9485-71EE03B46E47}"/>
                </a:ext>
              </a:extLst>
            </p:cNvPr>
            <p:cNvGrpSpPr/>
            <p:nvPr/>
          </p:nvGrpSpPr>
          <p:grpSpPr>
            <a:xfrm>
              <a:off x="5603860" y="277302"/>
              <a:ext cx="5002966" cy="2891499"/>
              <a:chOff x="5003393" y="757309"/>
              <a:chExt cx="5668870" cy="3276364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8F1C4353-E6C4-46C9-8E8D-851E09CB5564}"/>
                  </a:ext>
                </a:extLst>
              </p:cNvPr>
              <p:cNvGrpSpPr/>
              <p:nvPr/>
            </p:nvGrpSpPr>
            <p:grpSpPr>
              <a:xfrm>
                <a:off x="5003393" y="757309"/>
                <a:ext cx="5668870" cy="3276364"/>
                <a:chOff x="-30596" y="2530631"/>
                <a:chExt cx="5668870" cy="3276364"/>
              </a:xfrm>
            </p:grpSpPr>
            <p:pic>
              <p:nvPicPr>
                <p:cNvPr id="10" name="Image 9">
                  <a:extLst>
                    <a:ext uri="{FF2B5EF4-FFF2-40B4-BE49-F238E27FC236}">
                      <a16:creationId xmlns:a16="http://schemas.microsoft.com/office/drawing/2014/main" id="{965D183F-4C24-48F9-A6D2-5B762BB9B4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30596" y="2530631"/>
                  <a:ext cx="5668870" cy="3276364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E1642A6A-4F3C-4656-AECB-2F1A8D549DAA}"/>
                    </a:ext>
                  </a:extLst>
                </p:cNvPr>
                <p:cNvSpPr/>
                <p:nvPr/>
              </p:nvSpPr>
              <p:spPr>
                <a:xfrm>
                  <a:off x="4232" y="5379801"/>
                  <a:ext cx="5622032" cy="144017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8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055C2254-0221-418C-836F-952411943DD1}"/>
                    </a:ext>
                  </a:extLst>
                </p:cNvPr>
                <p:cNvSpPr/>
                <p:nvPr/>
              </p:nvSpPr>
              <p:spPr>
                <a:xfrm>
                  <a:off x="14395" y="4322141"/>
                  <a:ext cx="5622032" cy="144017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8"/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DCA183-4D03-4190-86BA-9EB2EC6A1B53}"/>
                  </a:ext>
                </a:extLst>
              </p:cNvPr>
              <p:cNvSpPr/>
              <p:nvPr/>
            </p:nvSpPr>
            <p:spPr>
              <a:xfrm>
                <a:off x="5030667" y="1899689"/>
                <a:ext cx="5622032" cy="144017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125096E-1624-4C8F-95D9-95B1CC9CD3E0}"/>
                  </a:ext>
                </a:extLst>
              </p:cNvPr>
              <p:cNvSpPr/>
              <p:nvPr/>
            </p:nvSpPr>
            <p:spPr>
              <a:xfrm>
                <a:off x="5038221" y="2954823"/>
                <a:ext cx="5622032" cy="144017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</p:grpSp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AC893F6D-6647-46A8-847E-C64B9DB47C75}"/>
                </a:ext>
              </a:extLst>
            </p:cNvPr>
            <p:cNvCxnSpPr>
              <a:cxnSpLocks/>
            </p:cNvCxnSpPr>
            <p:nvPr/>
          </p:nvCxnSpPr>
          <p:spPr>
            <a:xfrm>
              <a:off x="8907214" y="1160562"/>
              <a:ext cx="0" cy="2054767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requirements  in the future experiments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3420DD8-56AB-4B19-9F5A-CC45902D54D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971453" y="3428816"/>
            <a:ext cx="4858208" cy="3549838"/>
          </a:xfrm>
        </p:spPr>
        <p:txBody>
          <a:bodyPr/>
          <a:lstStyle/>
          <a:p>
            <a:r>
              <a:rPr lang="en-US" sz="1601" b="1" dirty="0"/>
              <a:t>Future Circular Collider tracker (FCC-</a:t>
            </a:r>
            <a:r>
              <a:rPr lang="en-US" sz="1601" b="1" dirty="0" err="1"/>
              <a:t>hh</a:t>
            </a:r>
            <a:r>
              <a:rPr lang="en-US" sz="1601" b="1" dirty="0"/>
              <a:t>)</a:t>
            </a:r>
          </a:p>
          <a:p>
            <a:r>
              <a:rPr lang="en-US" sz="1601" dirty="0"/>
              <a:t>Efficient reconstruction of charged particle tracks in an environment of high  pileup density (1000 pileup)</a:t>
            </a:r>
          </a:p>
          <a:p>
            <a:pPr lvl="1"/>
            <a:r>
              <a:rPr lang="en-US" sz="1601" b="1" dirty="0"/>
              <a:t>Position: 7.5 - 9.5 </a:t>
            </a:r>
            <a:r>
              <a:rPr lang="en-US" sz="1601" b="1" dirty="0" err="1"/>
              <a:t>μm</a:t>
            </a:r>
            <a:r>
              <a:rPr lang="en-US" sz="1601" b="1" dirty="0"/>
              <a:t>, Time resolution = 5 </a:t>
            </a:r>
            <a:r>
              <a:rPr lang="en-US" sz="1601" b="1" dirty="0" err="1"/>
              <a:t>ps</a:t>
            </a:r>
            <a:endParaRPr lang="en-US" sz="1601" b="1" dirty="0"/>
          </a:p>
          <a:p>
            <a:pPr lvl="1"/>
            <a:r>
              <a:rPr lang="en-US" sz="1601" b="1" dirty="0"/>
              <a:t>Radiation levels: 40 Grad and  6×10</a:t>
            </a:r>
            <a:r>
              <a:rPr lang="en-US" sz="1601" b="1" baseline="30000" dirty="0"/>
              <a:t>17</a:t>
            </a:r>
            <a:r>
              <a:rPr lang="en-US" sz="1601" b="1" dirty="0"/>
              <a:t> </a:t>
            </a:r>
            <a:r>
              <a:rPr lang="en-US" sz="1601" b="1" dirty="0" err="1"/>
              <a:t>neq</a:t>
            </a:r>
            <a:r>
              <a:rPr lang="en-US" sz="1601" b="1" dirty="0"/>
              <a:t>/cm2</a:t>
            </a:r>
          </a:p>
          <a:p>
            <a:pPr lvl="2"/>
            <a:r>
              <a:rPr lang="en-US" sz="1601" dirty="0"/>
              <a:t>40 times more intense than the HL-LHC.</a:t>
            </a:r>
          </a:p>
          <a:p>
            <a:pPr lvl="1"/>
            <a:r>
              <a:rPr lang="en-US" sz="1601" dirty="0"/>
              <a:t>A big challenge in sensor design and ASICs</a:t>
            </a:r>
          </a:p>
          <a:p>
            <a:r>
              <a:rPr lang="en-US" sz="1601" b="1" dirty="0"/>
              <a:t>Muon Collider</a:t>
            </a:r>
          </a:p>
          <a:p>
            <a:pPr lvl="1"/>
            <a:r>
              <a:rPr lang="en-US" sz="1601" dirty="0"/>
              <a:t>Initial studies indicate that </a:t>
            </a:r>
            <a:r>
              <a:rPr lang="en-US" sz="1601" b="1" dirty="0"/>
              <a:t>single hit resolutions of 20-30 </a:t>
            </a:r>
            <a:r>
              <a:rPr lang="en-US" sz="1601" b="1" dirty="0" err="1"/>
              <a:t>ps</a:t>
            </a:r>
            <a:r>
              <a:rPr lang="en-US" sz="1601" dirty="0"/>
              <a:t> are sufficient to reduce the </a:t>
            </a:r>
            <a:r>
              <a:rPr lang="en-US" sz="1601" b="1" dirty="0"/>
              <a:t>Beam-Induced Background (BIB)</a:t>
            </a:r>
            <a:r>
              <a:rPr lang="en-US" sz="1601" dirty="0"/>
              <a:t> to a manageable level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12AC708-229D-4918-BACD-A334CA40AA2D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sz="1601" b="1" dirty="0"/>
              <a:t>The ATLAS and CMS tracker upgrades</a:t>
            </a:r>
          </a:p>
          <a:p>
            <a:pPr lvl="1"/>
            <a:r>
              <a:rPr lang="en-US" sz="1601" dirty="0"/>
              <a:t>The two innermost pixel layers will need to be replaced after 5 years</a:t>
            </a:r>
          </a:p>
          <a:p>
            <a:pPr lvl="1"/>
            <a:r>
              <a:rPr lang="en-US" sz="1601" dirty="0"/>
              <a:t>The pixel </a:t>
            </a:r>
            <a:r>
              <a:rPr lang="en-US" sz="1601" b="1" dirty="0"/>
              <a:t>time resolution of 50 </a:t>
            </a:r>
            <a:r>
              <a:rPr lang="en-US" sz="1601" b="1" dirty="0" err="1"/>
              <a:t>ps</a:t>
            </a:r>
            <a:r>
              <a:rPr lang="en-US" sz="1601" b="1" dirty="0"/>
              <a:t> </a:t>
            </a:r>
            <a:r>
              <a:rPr lang="en-US" sz="1601" dirty="0"/>
              <a:t>is needed to boost the ATLAS performance</a:t>
            </a:r>
          </a:p>
          <a:p>
            <a:r>
              <a:rPr lang="en-US" sz="1601" b="1" dirty="0"/>
              <a:t>Electron Ion Collider (EIC)</a:t>
            </a:r>
          </a:p>
          <a:p>
            <a:pPr lvl="1"/>
            <a:r>
              <a:rPr lang="en-US" sz="1601" dirty="0"/>
              <a:t>New accelerator to be built at Brookhaven National Laboratory will </a:t>
            </a:r>
            <a:r>
              <a:rPr lang="en-US" sz="1601" b="1" dirty="0"/>
              <a:t>start operating In 2031</a:t>
            </a:r>
          </a:p>
          <a:p>
            <a:pPr lvl="1"/>
            <a:r>
              <a:rPr lang="en-US" sz="1601" dirty="0"/>
              <a:t>4D detectors based on AC-LGADs are envisioned to provide timing capability</a:t>
            </a:r>
          </a:p>
          <a:p>
            <a:pPr lvl="1"/>
            <a:r>
              <a:rPr lang="en-US" sz="1601" dirty="0"/>
              <a:t> </a:t>
            </a:r>
            <a:r>
              <a:rPr lang="en-US" sz="1601" b="1" dirty="0"/>
              <a:t>Time resolution of 30 </a:t>
            </a:r>
            <a:r>
              <a:rPr lang="en-US" sz="1601" b="1" dirty="0" err="1"/>
              <a:t>ps</a:t>
            </a:r>
            <a:r>
              <a:rPr lang="en-US" sz="1601" b="1" dirty="0"/>
              <a:t> </a:t>
            </a:r>
            <a:r>
              <a:rPr lang="en-US" sz="1601" dirty="0"/>
              <a:t>is required</a:t>
            </a:r>
          </a:p>
          <a:p>
            <a:pPr lvl="1"/>
            <a:r>
              <a:rPr lang="en-US" sz="1601" b="1" dirty="0"/>
              <a:t>Spatial resolutions of 15 </a:t>
            </a:r>
            <a:r>
              <a:rPr lang="en-US" sz="1601" b="1" dirty="0" err="1"/>
              <a:t>μm</a:t>
            </a:r>
            <a:r>
              <a:rPr lang="en-US" sz="1601" b="1" dirty="0"/>
              <a:t> </a:t>
            </a:r>
            <a:r>
              <a:rPr lang="en-US" sz="1601" dirty="0"/>
              <a:t>to 150 </a:t>
            </a:r>
            <a:r>
              <a:rPr lang="en-US" sz="1601" dirty="0" err="1"/>
              <a:t>μm</a:t>
            </a:r>
            <a:r>
              <a:rPr lang="en-US" sz="1601" dirty="0"/>
              <a:t> depending on the location.</a:t>
            </a:r>
          </a:p>
          <a:p>
            <a:r>
              <a:rPr lang="en-US" sz="1601" b="1" dirty="0"/>
              <a:t>Electron colliders</a:t>
            </a:r>
          </a:p>
          <a:p>
            <a:pPr lvl="1"/>
            <a:r>
              <a:rPr lang="en-US" sz="1601" dirty="0"/>
              <a:t>Linear colliders ( ILC, CLIC) and Circular colliders (FCC-</a:t>
            </a:r>
            <a:r>
              <a:rPr lang="en-US" sz="1601" dirty="0" err="1"/>
              <a:t>ee</a:t>
            </a:r>
            <a:r>
              <a:rPr lang="en-US" sz="1601" dirty="0"/>
              <a:t>)</a:t>
            </a:r>
          </a:p>
          <a:p>
            <a:pPr lvl="1"/>
            <a:r>
              <a:rPr lang="en-US" sz="1601" dirty="0"/>
              <a:t>High precision is required for physics measurements</a:t>
            </a:r>
          </a:p>
          <a:p>
            <a:pPr lvl="1"/>
            <a:r>
              <a:rPr lang="en-US" sz="1601" dirty="0"/>
              <a:t>Pixel size in the vertex detector &lt; 25 µm x 25 µm</a:t>
            </a:r>
          </a:p>
          <a:p>
            <a:pPr lvl="1"/>
            <a:r>
              <a:rPr lang="en-US" sz="1601" b="1" dirty="0"/>
              <a:t>Time resolution at the ns level </a:t>
            </a:r>
            <a:r>
              <a:rPr lang="en-US" sz="1601" dirty="0"/>
              <a:t>is required</a:t>
            </a:r>
          </a:p>
          <a:p>
            <a:pPr lvl="1"/>
            <a:r>
              <a:rPr lang="en-US" sz="1601" dirty="0"/>
              <a:t> Potential applications of </a:t>
            </a:r>
            <a:r>
              <a:rPr lang="en-US" sz="1601" b="1" dirty="0"/>
              <a:t>precision timing at the </a:t>
            </a:r>
            <a:r>
              <a:rPr lang="en-US" sz="1601" b="1" dirty="0" err="1"/>
              <a:t>ps</a:t>
            </a:r>
            <a:r>
              <a:rPr lang="en-US" sz="1601" b="1" dirty="0"/>
              <a:t> </a:t>
            </a:r>
            <a:r>
              <a:rPr lang="en-US" sz="1601" dirty="0"/>
              <a:t>level under investigation</a:t>
            </a:r>
          </a:p>
          <a:p>
            <a:pPr lvl="1"/>
            <a:endParaRPr lang="en-US" sz="1601" dirty="0"/>
          </a:p>
          <a:p>
            <a:pPr lvl="1"/>
            <a:endParaRPr lang="en-US" sz="1601" dirty="0"/>
          </a:p>
          <a:p>
            <a:pPr lvl="1"/>
            <a:endParaRPr lang="en-US" sz="1601" dirty="0"/>
          </a:p>
          <a:p>
            <a:endParaRPr lang="en-US" sz="1601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6134ED-3AD8-408C-A68D-3B201F722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1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F993-0C26-42CE-B6CC-A847CA7D06C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03F6B3-79E1-45B3-96D1-DE13DBAE0AFC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sz="2300" dirty="0"/>
              <a:t>Introduction</a:t>
            </a:r>
          </a:p>
          <a:p>
            <a:pPr lvl="1"/>
            <a:r>
              <a:rPr lang="en-US" sz="2300" dirty="0"/>
              <a:t>The context of the project</a:t>
            </a:r>
          </a:p>
          <a:p>
            <a:r>
              <a:rPr lang="en-US" sz="2300" dirty="0"/>
              <a:t>Chip design</a:t>
            </a:r>
          </a:p>
          <a:p>
            <a:pPr lvl="1"/>
            <a:r>
              <a:rPr lang="en-US" sz="2300" dirty="0"/>
              <a:t>Fast amplifier design</a:t>
            </a:r>
          </a:p>
          <a:p>
            <a:pPr lvl="1"/>
            <a:r>
              <a:rPr lang="en-US" sz="2300" dirty="0"/>
              <a:t>Pixel array prototype and simulations</a:t>
            </a:r>
          </a:p>
          <a:p>
            <a:r>
              <a:rPr lang="en-US" sz="2300" dirty="0"/>
              <a:t>Test results</a:t>
            </a:r>
          </a:p>
          <a:p>
            <a:pPr lvl="1"/>
            <a:r>
              <a:rPr lang="en-US" sz="2300" dirty="0"/>
              <a:t>Test set-up description</a:t>
            </a:r>
          </a:p>
          <a:p>
            <a:pPr lvl="1"/>
            <a:r>
              <a:rPr lang="en-US" sz="2300" dirty="0"/>
              <a:t>Output voltage versus the input charge</a:t>
            </a:r>
          </a:p>
          <a:p>
            <a:pPr lvl="1"/>
            <a:r>
              <a:rPr lang="en-US" sz="2300" dirty="0"/>
              <a:t>Threshold scan and tuning</a:t>
            </a:r>
          </a:p>
          <a:p>
            <a:pPr lvl="1"/>
            <a:r>
              <a:rPr lang="en-US" sz="2300" dirty="0"/>
              <a:t>Noise measurement</a:t>
            </a:r>
          </a:p>
          <a:p>
            <a:pPr lvl="1"/>
            <a:r>
              <a:rPr lang="en-US" sz="2300" dirty="0"/>
              <a:t>Jitter versus input charge</a:t>
            </a:r>
          </a:p>
          <a:p>
            <a:pPr lvl="1"/>
            <a:r>
              <a:rPr lang="en-US" sz="2300" dirty="0"/>
              <a:t>Threshold effect on the jitter</a:t>
            </a:r>
          </a:p>
          <a:p>
            <a:pPr lvl="1"/>
            <a:r>
              <a:rPr lang="en-US" sz="2300" dirty="0"/>
              <a:t>Time walk correction</a:t>
            </a:r>
          </a:p>
          <a:p>
            <a:r>
              <a:rPr lang="fr-FR" sz="2300" dirty="0"/>
              <a:t>Conclusion and perspectives</a:t>
            </a:r>
            <a:endParaRPr lang="en-US" sz="23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01BC7C8-3628-4219-B946-BBDE21C94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246" y="-276999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1B7DA6E-4892-4C7B-A0C2-54C2E83ED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46" y="-124598"/>
            <a:ext cx="65" cy="5539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97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1121B66F-5A06-4D79-86C8-6AF36FA1FF5D}"/>
              </a:ext>
            </a:extLst>
          </p:cNvPr>
          <p:cNvGrpSpPr/>
          <p:nvPr/>
        </p:nvGrpSpPr>
        <p:grpSpPr>
          <a:xfrm>
            <a:off x="6863843" y="296474"/>
            <a:ext cx="3900202" cy="2128221"/>
            <a:chOff x="3921060" y="3254468"/>
            <a:chExt cx="6597570" cy="3600091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7FFCDD66-98EC-4137-BEFD-FE6AF0973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1060" y="3254468"/>
              <a:ext cx="6597570" cy="3600091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71E5CA-F1FB-4470-8057-724396251165}"/>
                </a:ext>
              </a:extLst>
            </p:cNvPr>
            <p:cNvSpPr/>
            <p:nvPr/>
          </p:nvSpPr>
          <p:spPr>
            <a:xfrm>
              <a:off x="3921060" y="5553050"/>
              <a:ext cx="2781092" cy="79208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8"/>
            </a:p>
          </p:txBody>
        </p:sp>
      </p:grp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9DF7055F-38A4-46EC-AF48-2EE8FBF7F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BE727B43-69D4-4BC9-A3A4-3FC517FF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effects of timing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78B137B-5736-43FE-88DA-1B028767C310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sz="1400" b="1" dirty="0"/>
              <a:t>Pile-Up (PU) </a:t>
            </a:r>
            <a:r>
              <a:rPr lang="en-US" sz="1400" dirty="0"/>
              <a:t>level increase for the </a:t>
            </a:r>
            <a:r>
              <a:rPr lang="en-US" sz="1400" b="1" dirty="0"/>
              <a:t>HL-LHC</a:t>
            </a:r>
          </a:p>
          <a:p>
            <a:pPr lvl="1"/>
            <a:r>
              <a:rPr lang="en-US" sz="1400" dirty="0"/>
              <a:t>PU average of 200 during HL-LHC (5-10 × LHC)</a:t>
            </a:r>
          </a:p>
          <a:p>
            <a:pPr lvl="1"/>
            <a:r>
              <a:rPr lang="en-US" sz="1400" dirty="0"/>
              <a:t>PU adds a new level of ambiguity to the reconstruction process</a:t>
            </a:r>
          </a:p>
          <a:p>
            <a:pPr lvl="1"/>
            <a:r>
              <a:rPr lang="en-US" sz="1400" dirty="0"/>
              <a:t>When </a:t>
            </a:r>
            <a:r>
              <a:rPr lang="en-US" sz="1400" b="1" dirty="0"/>
              <a:t>timing information is available for the tracks</a:t>
            </a:r>
            <a:r>
              <a:rPr lang="en-US" sz="1400" dirty="0"/>
              <a:t>, the association </a:t>
            </a:r>
            <a:br>
              <a:rPr lang="en-US" sz="1400" dirty="0"/>
            </a:br>
            <a:r>
              <a:rPr lang="en-US" sz="1400" dirty="0"/>
              <a:t>of track to vertices becomes less ambiguous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b="1" dirty="0"/>
              <a:t>4D tracking</a:t>
            </a:r>
          </a:p>
          <a:p>
            <a:pPr lvl="1"/>
            <a:r>
              <a:rPr lang="en-US" sz="1400" dirty="0"/>
              <a:t>Using </a:t>
            </a:r>
            <a:r>
              <a:rPr lang="en-US" sz="1400" b="1" dirty="0"/>
              <a:t>timing at each layer </a:t>
            </a:r>
            <a:r>
              <a:rPr lang="en-US" sz="1400" dirty="0"/>
              <a:t>along the tracks</a:t>
            </a:r>
          </a:p>
          <a:p>
            <a:pPr lvl="1"/>
            <a:r>
              <a:rPr lang="en-US" sz="1400" dirty="0"/>
              <a:t>For the rate of 200 PU events/BC, timing </a:t>
            </a:r>
            <a:r>
              <a:rPr lang="en-US" sz="1400" b="1" dirty="0"/>
              <a:t>resolutions of 30 </a:t>
            </a:r>
            <a:r>
              <a:rPr lang="en-US" sz="1400" b="1" dirty="0" err="1"/>
              <a:t>ps</a:t>
            </a:r>
            <a:r>
              <a:rPr lang="en-US" sz="1400" b="1" dirty="0"/>
              <a:t> </a:t>
            </a:r>
            <a:r>
              <a:rPr lang="en-US" sz="1400" dirty="0"/>
              <a:t>is expected to </a:t>
            </a:r>
            <a:r>
              <a:rPr lang="en-US" sz="1400" b="1" dirty="0"/>
              <a:t>reduce by a factor of 5 </a:t>
            </a:r>
            <a:r>
              <a:rPr lang="en-US" sz="1400" dirty="0"/>
              <a:t>the number of pileup tracks per primary vertex</a:t>
            </a:r>
          </a:p>
          <a:p>
            <a:pPr marL="0" indent="0">
              <a:buNone/>
            </a:pPr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endParaRPr lang="en-US" sz="14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911107-A26D-441E-B5B0-96B24E3B9705}"/>
              </a:ext>
            </a:extLst>
          </p:cNvPr>
          <p:cNvSpPr/>
          <p:nvPr/>
        </p:nvSpPr>
        <p:spPr>
          <a:xfrm>
            <a:off x="6470701" y="4922242"/>
            <a:ext cx="4536504" cy="450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58" dirty="0">
                <a:solidFill>
                  <a:schemeClr val="accent6">
                    <a:lumMod val="50000"/>
                  </a:schemeClr>
                </a:solidFill>
                <a:latin typeface="CMR12"/>
              </a:rPr>
              <a:t>Investigating the impact of 4D Tracking in ATLAS Beyond Run 4,</a:t>
            </a:r>
          </a:p>
          <a:p>
            <a:pPr>
              <a:buNone/>
            </a:pPr>
            <a:r>
              <a:rPr lang="en-US" sz="1058" dirty="0">
                <a:solidFill>
                  <a:schemeClr val="accent6">
                    <a:lumMod val="50000"/>
                  </a:schemeClr>
                </a:solidFill>
                <a:latin typeface="CMR12"/>
              </a:rPr>
              <a:t>Tech. rep., CERN, Geneva (2023), </a:t>
            </a:r>
            <a:r>
              <a:rPr lang="en-US" sz="1058" dirty="0">
                <a:solidFill>
                  <a:schemeClr val="accent6">
                    <a:lumMod val="50000"/>
                  </a:schemeClr>
                </a:solidFill>
                <a:latin typeface="CMTT12"/>
              </a:rPr>
              <a:t>ttps://cds.cern.ch/record/2870326</a:t>
            </a:r>
            <a:endParaRPr lang="en-US" sz="1058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7F9730B-4DF6-4976-829F-E18A11D9E6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780" y="2564222"/>
            <a:ext cx="2543899" cy="2218495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C56A7D0-6578-4F4A-A967-97429B3F7E14}"/>
              </a:ext>
            </a:extLst>
          </p:cNvPr>
          <p:cNvGrpSpPr/>
          <p:nvPr/>
        </p:nvGrpSpPr>
        <p:grpSpPr>
          <a:xfrm>
            <a:off x="828435" y="2528717"/>
            <a:ext cx="2286363" cy="2304256"/>
            <a:chOff x="402179" y="3883421"/>
            <a:chExt cx="2286363" cy="2304256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C22D4CB-6F8C-4D9C-A818-E0018321B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179" y="3883421"/>
              <a:ext cx="2286363" cy="2304256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3322D69-0707-46F7-A09A-F5F7F506C913}"/>
                </a:ext>
              </a:extLst>
            </p:cNvPr>
            <p:cNvSpPr/>
            <p:nvPr/>
          </p:nvSpPr>
          <p:spPr>
            <a:xfrm>
              <a:off x="953970" y="4135450"/>
              <a:ext cx="1152560" cy="16280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pPr>
                <a:buNone/>
              </a:pPr>
              <a:r>
                <a:rPr lang="en-US" sz="1058" dirty="0">
                  <a:latin typeface="+mj-lt"/>
                </a:rPr>
                <a:t>Without track-timing</a:t>
              </a:r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AA0C3E84-B153-408E-B89A-17CF1C0ABA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435" y="2564229"/>
            <a:ext cx="2614974" cy="226344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AD44E1B-A193-4513-9012-C0B7A064F0CE}"/>
              </a:ext>
            </a:extLst>
          </p:cNvPr>
          <p:cNvSpPr/>
          <p:nvPr/>
        </p:nvSpPr>
        <p:spPr>
          <a:xfrm>
            <a:off x="2263881" y="6049109"/>
            <a:ext cx="6807956" cy="646331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dirty="0">
                <a:latin typeface="+mj-lt"/>
              </a:rPr>
              <a:t>Timing information will be more important at future high-energy,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high-luminosity hadron colliders with much higher levels of pileup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D6385423-54F0-4F96-8797-852F13346E1C}"/>
              </a:ext>
            </a:extLst>
          </p:cNvPr>
          <p:cNvSpPr/>
          <p:nvPr/>
        </p:nvSpPr>
        <p:spPr>
          <a:xfrm>
            <a:off x="3401760" y="3585628"/>
            <a:ext cx="614262" cy="187865"/>
          </a:xfrm>
          <a:prstGeom prst="rightArrow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8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C8E2612-9989-4B4E-85CA-338E84CB4EF9}"/>
              </a:ext>
            </a:extLst>
          </p:cNvPr>
          <p:cNvSpPr/>
          <p:nvPr/>
        </p:nvSpPr>
        <p:spPr>
          <a:xfrm>
            <a:off x="3401763" y="3345929"/>
            <a:ext cx="534121" cy="2551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058" dirty="0">
                <a:solidFill>
                  <a:srgbClr val="C00000"/>
                </a:solidFill>
                <a:latin typeface="+mj-lt"/>
              </a:rPr>
              <a:t>timing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85DF9F-6A13-42B7-A0B7-5705BCF5BDCF}"/>
              </a:ext>
            </a:extLst>
          </p:cNvPr>
          <p:cNvSpPr/>
          <p:nvPr/>
        </p:nvSpPr>
        <p:spPr>
          <a:xfrm>
            <a:off x="4846959" y="2809962"/>
            <a:ext cx="965008" cy="16280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>
              <a:buNone/>
            </a:pPr>
            <a:r>
              <a:rPr lang="en-US" sz="1058" dirty="0">
                <a:latin typeface="+mj-lt"/>
              </a:rPr>
              <a:t>With track-timing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2FD29A-FCB6-4120-A622-988B1A87BC08}"/>
              </a:ext>
            </a:extLst>
          </p:cNvPr>
          <p:cNvSpPr/>
          <p:nvPr/>
        </p:nvSpPr>
        <p:spPr>
          <a:xfrm>
            <a:off x="7982638" y="2796349"/>
            <a:ext cx="1918074" cy="16280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sz="1058" dirty="0">
                <a:latin typeface="+mj-lt"/>
              </a:rPr>
              <a:t>Zoom in the spatial coordinate</a:t>
            </a:r>
          </a:p>
        </p:txBody>
      </p:sp>
    </p:spTree>
    <p:extLst>
      <p:ext uri="{BB962C8B-B14F-4D97-AF65-F5344CB8AC3E}">
        <p14:creationId xmlns:p14="http://schemas.microsoft.com/office/powerpoint/2010/main" val="275165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sensors for high radiation levels</a:t>
            </a:r>
          </a:p>
        </p:txBody>
      </p:sp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32612024-C461-4E4D-B5BE-C61034612865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971453" y="4220914"/>
            <a:ext cx="4858208" cy="2757749"/>
          </a:xfrm>
        </p:spPr>
        <p:txBody>
          <a:bodyPr/>
          <a:lstStyle/>
          <a:p>
            <a:r>
              <a:rPr lang="en-US" dirty="0"/>
              <a:t>Developed and tested within the </a:t>
            </a:r>
            <a:r>
              <a:rPr lang="en-US" dirty="0" err="1"/>
              <a:t>TimeSPOT</a:t>
            </a:r>
            <a:r>
              <a:rPr lang="en-US" dirty="0"/>
              <a:t> project</a:t>
            </a:r>
          </a:p>
          <a:p>
            <a:r>
              <a:rPr lang="en-US" dirty="0"/>
              <a:t>Pixels of 55 µm pitch</a:t>
            </a:r>
          </a:p>
          <a:p>
            <a:r>
              <a:rPr lang="en-US" dirty="0"/>
              <a:t>No performance loss up to fluences of </a:t>
            </a:r>
            <a:br>
              <a:rPr lang="en-US" dirty="0"/>
            </a:br>
            <a:r>
              <a:rPr lang="en-US" dirty="0">
                <a:sym typeface="Symbol" panose="05050102010706020507" pitchFamily="18" charset="2"/>
              </a:rPr>
              <a:t>2.5 × 10</a:t>
            </a:r>
            <a:r>
              <a:rPr lang="en-US" baseline="30000" dirty="0">
                <a:sym typeface="Symbol" panose="05050102010706020507" pitchFamily="18" charset="2"/>
              </a:rPr>
              <a:t>16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err="1">
                <a:sym typeface="Symbol" panose="05050102010706020507" pitchFamily="18" charset="2"/>
              </a:rPr>
              <a:t>neq</a:t>
            </a:r>
            <a:r>
              <a:rPr lang="en-US" dirty="0">
                <a:sym typeface="Symbol" panose="05050102010706020507" pitchFamily="18" charset="2"/>
              </a:rPr>
              <a:t>/cm²</a:t>
            </a:r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83489389-8829-4795-B70B-693DD74B75D5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575616" y="2868422"/>
            <a:ext cx="5184632" cy="4110230"/>
          </a:xfrm>
        </p:spPr>
        <p:txBody>
          <a:bodyPr/>
          <a:lstStyle/>
          <a:p>
            <a:r>
              <a:rPr lang="en-US" dirty="0"/>
              <a:t>LGAD sensors under irradiation </a:t>
            </a:r>
            <a:r>
              <a:rPr lang="en-US" dirty="0">
                <a:sym typeface="Symbol" panose="05050102010706020507" pitchFamily="18" charset="2"/>
              </a:rPr>
              <a:t> Modification of the gain implant profile</a:t>
            </a:r>
          </a:p>
          <a:p>
            <a:r>
              <a:rPr lang="en-US" dirty="0">
                <a:sym typeface="Symbol" panose="05050102010706020507" pitchFamily="18" charset="2"/>
              </a:rPr>
              <a:t> Not adapted for fluence &gt; 2-3 × 10</a:t>
            </a:r>
            <a:r>
              <a:rPr lang="en-US" baseline="30000" dirty="0">
                <a:sym typeface="Symbol" panose="05050102010706020507" pitchFamily="18" charset="2"/>
              </a:rPr>
              <a:t>15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err="1">
                <a:sym typeface="Symbol" panose="05050102010706020507" pitchFamily="18" charset="2"/>
              </a:rPr>
              <a:t>neq</a:t>
            </a:r>
            <a:r>
              <a:rPr lang="en-US" dirty="0">
                <a:sym typeface="Symbol" panose="05050102010706020507" pitchFamily="18" charset="2"/>
              </a:rPr>
              <a:t>/cm²</a:t>
            </a:r>
            <a:endParaRPr lang="en-US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3968408-5F09-4944-A5CE-F4984EF733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568" b="7375"/>
          <a:stretch/>
        </p:blipFill>
        <p:spPr>
          <a:xfrm>
            <a:off x="1007718" y="3875542"/>
            <a:ext cx="3887542" cy="27947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4120A3-8BD2-4949-9EE0-893267B19DA1}"/>
              </a:ext>
            </a:extLst>
          </p:cNvPr>
          <p:cNvSpPr/>
          <p:nvPr/>
        </p:nvSpPr>
        <p:spPr>
          <a:xfrm>
            <a:off x="1366876" y="6965887"/>
            <a:ext cx="4163319" cy="230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901" i="1" dirty="0">
                <a:solidFill>
                  <a:schemeClr val="accent5">
                    <a:lumMod val="75000"/>
                  </a:schemeClr>
                </a:solidFill>
                <a:latin typeface="CharisSIL-Italic"/>
              </a:rPr>
              <a:t>M. Ferrero et. Al : Nuclear Inst. and Methods in Physics Research, A 919 (2019) 16–26</a:t>
            </a:r>
            <a:endParaRPr lang="en-US" sz="90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29D6C54-AEAB-4635-B176-AF932F225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442" y="1340771"/>
            <a:ext cx="2453833" cy="23751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DD0DB5F-46E5-44BE-8692-0D33E82759CA}"/>
              </a:ext>
            </a:extLst>
          </p:cNvPr>
          <p:cNvSpPr/>
          <p:nvPr/>
        </p:nvSpPr>
        <p:spPr>
          <a:xfrm>
            <a:off x="7416439" y="3715917"/>
            <a:ext cx="2164375" cy="230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901" i="1" dirty="0">
                <a:solidFill>
                  <a:schemeClr val="accent5">
                    <a:lumMod val="75000"/>
                  </a:schemeClr>
                </a:solidFill>
                <a:latin typeface="LMRoman12-Regular"/>
              </a:rPr>
              <a:t>Doug Berry:FERMILAB-CONF-22-284-PPD</a:t>
            </a:r>
            <a:r>
              <a:rPr lang="en-US" sz="901" i="1" dirty="0">
                <a:solidFill>
                  <a:schemeClr val="accent5">
                    <a:lumMod val="75000"/>
                  </a:schemeClr>
                </a:solidFill>
                <a:latin typeface="LMRoman8-Regular"/>
              </a:rPr>
              <a:t>1</a:t>
            </a:r>
            <a:endParaRPr lang="en-US" sz="90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237B4AF-7A0A-4C3E-8960-DF725DB9C7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693" b="5357"/>
          <a:stretch/>
        </p:blipFill>
        <p:spPr>
          <a:xfrm>
            <a:off x="1155925" y="1062836"/>
            <a:ext cx="3600402" cy="164952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1590ACD-511C-42D1-9E8D-560353B421F1}"/>
              </a:ext>
            </a:extLst>
          </p:cNvPr>
          <p:cNvSpPr/>
          <p:nvPr/>
        </p:nvSpPr>
        <p:spPr>
          <a:xfrm>
            <a:off x="4067178" y="4078999"/>
            <a:ext cx="828093" cy="140415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8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5AED3F2-2CCB-464A-A6AD-63ACDFD61396}"/>
              </a:ext>
            </a:extLst>
          </p:cNvPr>
          <p:cNvSpPr txBox="1"/>
          <p:nvPr/>
        </p:nvSpPr>
        <p:spPr>
          <a:xfrm>
            <a:off x="3959166" y="4400166"/>
            <a:ext cx="708527" cy="138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901" dirty="0">
                <a:latin typeface="+mj-lt"/>
              </a:rPr>
              <a:t>Boron +Carbon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331E3D8-EC3F-4BBD-B607-8F619D06D2A6}"/>
              </a:ext>
            </a:extLst>
          </p:cNvPr>
          <p:cNvSpPr txBox="1"/>
          <p:nvPr/>
        </p:nvSpPr>
        <p:spPr>
          <a:xfrm>
            <a:off x="3960927" y="4603628"/>
            <a:ext cx="787075" cy="138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901" dirty="0">
                <a:latin typeface="+mj-lt"/>
              </a:rPr>
              <a:t>Gallium +Carbon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9451895-AFB2-430B-9297-3A92132BF1DE}"/>
              </a:ext>
            </a:extLst>
          </p:cNvPr>
          <p:cNvSpPr txBox="1"/>
          <p:nvPr/>
        </p:nvSpPr>
        <p:spPr>
          <a:xfrm>
            <a:off x="3959166" y="4839931"/>
            <a:ext cx="801501" cy="138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901" dirty="0">
                <a:latin typeface="+mj-lt"/>
              </a:rPr>
              <a:t>Boron (Low drift)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0255CCF-0EA6-4ADC-ACC4-A70F67799484}"/>
              </a:ext>
            </a:extLst>
          </p:cNvPr>
          <p:cNvSpPr txBox="1"/>
          <p:nvPr/>
        </p:nvSpPr>
        <p:spPr>
          <a:xfrm>
            <a:off x="3959158" y="5043394"/>
            <a:ext cx="823944" cy="138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901" dirty="0">
                <a:latin typeface="+mj-lt"/>
              </a:rPr>
              <a:t>Boron (High drift)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02D6E36-8FD9-4496-925A-B622D5CC12FE}"/>
              </a:ext>
            </a:extLst>
          </p:cNvPr>
          <p:cNvSpPr txBox="1"/>
          <p:nvPr/>
        </p:nvSpPr>
        <p:spPr>
          <a:xfrm>
            <a:off x="3959161" y="5246857"/>
            <a:ext cx="452047" cy="138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901" dirty="0">
                <a:latin typeface="+mj-lt"/>
              </a:rPr>
              <a:t>Cadmium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AD7B18A4-70C4-4D96-A265-D4556E90AC1F}"/>
              </a:ext>
            </a:extLst>
          </p:cNvPr>
          <p:cNvCxnSpPr/>
          <p:nvPr/>
        </p:nvCxnSpPr>
        <p:spPr>
          <a:xfrm flipH="1">
            <a:off x="3491103" y="4538659"/>
            <a:ext cx="396044" cy="242418"/>
          </a:xfrm>
          <a:prstGeom prst="straightConnector1">
            <a:avLst/>
          </a:prstGeom>
          <a:ln w="6350">
            <a:solidFill>
              <a:schemeClr val="tx1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8965845-7C81-4BF1-947A-D79CC6EE1AB2}"/>
              </a:ext>
            </a:extLst>
          </p:cNvPr>
          <p:cNvCxnSpPr>
            <a:cxnSpLocks/>
          </p:cNvCxnSpPr>
          <p:nvPr/>
        </p:nvCxnSpPr>
        <p:spPr>
          <a:xfrm flipH="1">
            <a:off x="3425149" y="4672883"/>
            <a:ext cx="497124" cy="265369"/>
          </a:xfrm>
          <a:prstGeom prst="straightConnector1">
            <a:avLst/>
          </a:prstGeom>
          <a:ln w="6350">
            <a:solidFill>
              <a:schemeClr val="tx1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9E76635F-A397-4840-AD04-E8567BCA6B63}"/>
              </a:ext>
            </a:extLst>
          </p:cNvPr>
          <p:cNvCxnSpPr>
            <a:cxnSpLocks/>
          </p:cNvCxnSpPr>
          <p:nvPr/>
        </p:nvCxnSpPr>
        <p:spPr>
          <a:xfrm flipH="1">
            <a:off x="3459012" y="4807092"/>
            <a:ext cx="498392" cy="274652"/>
          </a:xfrm>
          <a:prstGeom prst="straightConnector1">
            <a:avLst/>
          </a:prstGeom>
          <a:ln w="6350">
            <a:solidFill>
              <a:schemeClr val="tx1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894EC6B-A1EA-42CD-8D86-FF839363BDF7}"/>
              </a:ext>
            </a:extLst>
          </p:cNvPr>
          <p:cNvCxnSpPr>
            <a:cxnSpLocks/>
          </p:cNvCxnSpPr>
          <p:nvPr/>
        </p:nvCxnSpPr>
        <p:spPr>
          <a:xfrm flipH="1">
            <a:off x="3491116" y="4948103"/>
            <a:ext cx="439857" cy="253678"/>
          </a:xfrm>
          <a:prstGeom prst="straightConnector1">
            <a:avLst/>
          </a:prstGeom>
          <a:ln w="6350">
            <a:solidFill>
              <a:schemeClr val="tx1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89FE6B0-6C96-429F-8CC4-4C616C37AA15}"/>
              </a:ext>
            </a:extLst>
          </p:cNvPr>
          <p:cNvCxnSpPr>
            <a:cxnSpLocks/>
          </p:cNvCxnSpPr>
          <p:nvPr/>
        </p:nvCxnSpPr>
        <p:spPr>
          <a:xfrm flipH="1">
            <a:off x="3596487" y="5361950"/>
            <a:ext cx="360920" cy="208845"/>
          </a:xfrm>
          <a:prstGeom prst="straightConnector1">
            <a:avLst/>
          </a:prstGeom>
          <a:ln w="6350">
            <a:solidFill>
              <a:schemeClr val="tx1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0DFD75A5-C36A-4E07-8A72-49B82BB339B9}"/>
              </a:ext>
            </a:extLst>
          </p:cNvPr>
          <p:cNvSpPr txBox="1"/>
          <p:nvPr/>
        </p:nvSpPr>
        <p:spPr>
          <a:xfrm>
            <a:off x="1258862" y="6690974"/>
            <a:ext cx="3615092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/>
              <a:t>Fraction of gain still active versus neutron irradiation 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0FF03B3-84DC-4709-B94E-EE9D93400DC1}"/>
              </a:ext>
            </a:extLst>
          </p:cNvPr>
          <p:cNvSpPr txBox="1"/>
          <p:nvPr/>
        </p:nvSpPr>
        <p:spPr>
          <a:xfrm>
            <a:off x="7799656" y="820795"/>
            <a:ext cx="120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C00000"/>
                </a:solidFill>
                <a:latin typeface="+mj-lt"/>
              </a:rPr>
              <a:t>3D sensors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A8DE001-17E6-447C-9A6A-B90008CE6DD7}"/>
              </a:ext>
            </a:extLst>
          </p:cNvPr>
          <p:cNvSpPr txBox="1"/>
          <p:nvPr/>
        </p:nvSpPr>
        <p:spPr>
          <a:xfrm>
            <a:off x="2309792" y="740533"/>
            <a:ext cx="145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C00000"/>
                </a:solidFill>
                <a:latin typeface="+mj-lt"/>
              </a:rPr>
              <a:t>LGAD sensors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9450D6-8B79-47FE-82D9-F16EB866C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80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8">
            <a:extLst>
              <a:ext uri="{FF2B5EF4-FFF2-40B4-BE49-F238E27FC236}">
                <a16:creationId xmlns:a16="http://schemas.microsoft.com/office/drawing/2014/main" id="{912C19EC-3989-4408-B8C4-8FDB47E5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065D047-16A0-4D38-9AD1-21A81B39A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fr-FR" dirty="0"/>
          </a:p>
        </p:txBody>
      </p:sp>
      <p:sp>
        <p:nvSpPr>
          <p:cNvPr id="21" name="Espace réservé du numéro de diapositive 20">
            <a:extLst>
              <a:ext uri="{FF2B5EF4-FFF2-40B4-BE49-F238E27FC236}">
                <a16:creationId xmlns:a16="http://schemas.microsoft.com/office/drawing/2014/main" id="{83B18F05-29FE-4655-9469-9D5A8EBAB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C0256E4-0479-475F-8B89-552D7CDC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design for 4D tracking</a:t>
            </a: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5D68734-AD3E-4DC1-A6FA-8303AD933FF1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518013" y="684822"/>
            <a:ext cx="10484475" cy="6279165"/>
          </a:xfrm>
        </p:spPr>
        <p:txBody>
          <a:bodyPr/>
          <a:lstStyle/>
          <a:p>
            <a:r>
              <a:rPr lang="en-US" sz="1400" dirty="0"/>
              <a:t>For the next upgrades or next generation of hadron collider :</a:t>
            </a:r>
          </a:p>
          <a:p>
            <a:pPr lvl="1"/>
            <a:r>
              <a:rPr lang="en-US" sz="1400" dirty="0"/>
              <a:t>ATLAS, CMS and </a:t>
            </a:r>
            <a:r>
              <a:rPr lang="en-US" sz="1400" dirty="0" err="1"/>
              <a:t>LHCb</a:t>
            </a:r>
            <a:r>
              <a:rPr lang="en-US" sz="1400" dirty="0"/>
              <a:t> trackers upgrades (Run5),</a:t>
            </a:r>
            <a:br>
              <a:rPr lang="en-US" sz="1400" dirty="0"/>
            </a:br>
            <a:r>
              <a:rPr lang="en-US" sz="1400" dirty="0"/>
              <a:t> or for FCC–</a:t>
            </a:r>
            <a:r>
              <a:rPr lang="en-US" sz="1400" dirty="0" err="1"/>
              <a:t>hh</a:t>
            </a:r>
            <a:r>
              <a:rPr lang="en-US" sz="1400" dirty="0"/>
              <a:t> -&gt; Very long-term</a:t>
            </a:r>
          </a:p>
          <a:p>
            <a:pPr lvl="1"/>
            <a:r>
              <a:rPr lang="en-US" sz="1400" dirty="0"/>
              <a:t>High </a:t>
            </a:r>
            <a:r>
              <a:rPr lang="en-US" sz="1400" b="1" dirty="0"/>
              <a:t>spatial resolution </a:t>
            </a:r>
            <a:r>
              <a:rPr lang="en-US" sz="1400" dirty="0"/>
              <a:t>and high </a:t>
            </a:r>
            <a:r>
              <a:rPr lang="en-US" sz="1400" b="1" dirty="0"/>
              <a:t>time precision</a:t>
            </a:r>
          </a:p>
          <a:p>
            <a:pPr lvl="1"/>
            <a:r>
              <a:rPr lang="en-US" sz="1400" dirty="0"/>
              <a:t>Very high </a:t>
            </a:r>
            <a:r>
              <a:rPr lang="en-US" sz="1400" b="1" dirty="0"/>
              <a:t>radiation tolerance</a:t>
            </a:r>
          </a:p>
          <a:p>
            <a:pPr lvl="1"/>
            <a:r>
              <a:rPr lang="en-US" sz="1400" b="1" dirty="0"/>
              <a:t>Hybrid pixels </a:t>
            </a:r>
            <a:r>
              <a:rPr lang="en-US" sz="1400" dirty="0"/>
              <a:t>with a dedicated ASIC bonded to the sensor is</a:t>
            </a:r>
            <a:br>
              <a:rPr lang="en-US" sz="1400" dirty="0"/>
            </a:br>
            <a:r>
              <a:rPr lang="en-US" sz="1400" dirty="0"/>
              <a:t> the best suited to these applications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Sensor candidates currently being considered for 4D tracking</a:t>
            </a:r>
          </a:p>
          <a:p>
            <a:pPr lvl="1"/>
            <a:r>
              <a:rPr lang="en-US" sz="1400" b="1" dirty="0"/>
              <a:t>LGAD sensors </a:t>
            </a:r>
            <a:r>
              <a:rPr lang="en-US" sz="1400" dirty="0"/>
              <a:t>with m</a:t>
            </a:r>
            <a:r>
              <a:rPr lang="en-US" sz="1400" dirty="0">
                <a:sym typeface="Symbol" panose="05050102010706020507" pitchFamily="18" charset="2"/>
              </a:rPr>
              <a:t>odification of the gain implant profile</a:t>
            </a:r>
          </a:p>
          <a:p>
            <a:pPr lvl="2"/>
            <a:r>
              <a:rPr lang="en-US" sz="1400" dirty="0">
                <a:sym typeface="Symbol" panose="05050102010706020507" pitchFamily="18" charset="2"/>
              </a:rPr>
              <a:t>Not yet satisfying a fluence &gt; 2-3 × 10</a:t>
            </a:r>
            <a:r>
              <a:rPr lang="en-US" sz="1400" baseline="30000" dirty="0">
                <a:sym typeface="Symbol" panose="05050102010706020507" pitchFamily="18" charset="2"/>
              </a:rPr>
              <a:t>15</a:t>
            </a:r>
            <a:r>
              <a:rPr lang="en-US" sz="1400" dirty="0">
                <a:sym typeface="Symbol" panose="05050102010706020507" pitchFamily="18" charset="2"/>
              </a:rPr>
              <a:t>  MeV </a:t>
            </a:r>
            <a:r>
              <a:rPr lang="en-US" sz="1400" dirty="0" err="1">
                <a:sym typeface="Symbol" panose="05050102010706020507" pitchFamily="18" charset="2"/>
              </a:rPr>
              <a:t>neq</a:t>
            </a:r>
            <a:r>
              <a:rPr lang="en-US" sz="1400" dirty="0">
                <a:sym typeface="Symbol" panose="05050102010706020507" pitchFamily="18" charset="2"/>
              </a:rPr>
              <a:t>/cm²</a:t>
            </a:r>
          </a:p>
          <a:p>
            <a:pPr lvl="1"/>
            <a:r>
              <a:rPr lang="en-US" sz="1400" b="1" dirty="0"/>
              <a:t>3D-trench sensors </a:t>
            </a:r>
            <a:r>
              <a:rPr lang="en-US" sz="1400" dirty="0"/>
              <a:t>developed and tested within the </a:t>
            </a:r>
            <a:r>
              <a:rPr lang="en-US" sz="1400" dirty="0" err="1"/>
              <a:t>TimeSPOT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project</a:t>
            </a:r>
          </a:p>
          <a:p>
            <a:pPr lvl="2"/>
            <a:r>
              <a:rPr lang="en-US" sz="1400" dirty="0"/>
              <a:t>No performance loss up to fluences of  </a:t>
            </a:r>
            <a:br>
              <a:rPr lang="en-US" sz="1400" dirty="0"/>
            </a:br>
            <a:r>
              <a:rPr lang="en-US" sz="1400" dirty="0"/>
              <a:t>2.5 × 10</a:t>
            </a:r>
            <a:r>
              <a:rPr lang="en-US" sz="1400" baseline="30000" dirty="0"/>
              <a:t>16</a:t>
            </a:r>
            <a:r>
              <a:rPr lang="en-US" sz="1400" dirty="0"/>
              <a:t>  MeV </a:t>
            </a:r>
            <a:r>
              <a:rPr lang="en-US" sz="1400" dirty="0" err="1"/>
              <a:t>neq</a:t>
            </a:r>
            <a:r>
              <a:rPr lang="en-US" sz="1400" dirty="0"/>
              <a:t>/cm²</a:t>
            </a:r>
          </a:p>
          <a:p>
            <a:r>
              <a:rPr lang="en-US" sz="1400" dirty="0"/>
              <a:t>Front end electronics</a:t>
            </a:r>
          </a:p>
          <a:p>
            <a:pPr lvl="1"/>
            <a:r>
              <a:rPr lang="en-US" sz="1400" dirty="0"/>
              <a:t>Need of </a:t>
            </a:r>
            <a:r>
              <a:rPr lang="en-US" sz="1400" b="1" dirty="0"/>
              <a:t>higher density </a:t>
            </a:r>
            <a:r>
              <a:rPr lang="en-US" sz="1400" dirty="0"/>
              <a:t>and </a:t>
            </a:r>
            <a:r>
              <a:rPr lang="en-US" sz="1400" b="1" dirty="0"/>
              <a:t>higher speed </a:t>
            </a:r>
            <a:r>
              <a:rPr lang="en-US" sz="1400" dirty="0"/>
              <a:t>regarding the RD53 chip designed with the 65 nm process</a:t>
            </a:r>
          </a:p>
          <a:p>
            <a:pPr lvl="1"/>
            <a:r>
              <a:rPr lang="en-US" sz="1400" b="1" dirty="0"/>
              <a:t>28nm CMOS technology </a:t>
            </a:r>
            <a:r>
              <a:rPr lang="en-US" sz="1400" dirty="0"/>
              <a:t>is considered as the next node for highly integrated chips such as pixel readout chips</a:t>
            </a:r>
          </a:p>
          <a:p>
            <a:pPr lvl="1"/>
            <a:endParaRPr lang="en-US" sz="1400" b="1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AF837F2-B0B4-4F66-B508-061CD1E2F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16" b="63038"/>
          <a:stretch/>
        </p:blipFill>
        <p:spPr>
          <a:xfrm>
            <a:off x="796306" y="2528724"/>
            <a:ext cx="5359995" cy="13830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3FE5E6C-4E50-4593-82F0-CCDE8DB2C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6159" y="3790407"/>
            <a:ext cx="1925389" cy="18636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B46490-F0E9-4F14-92E3-6A6C47D0F5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693" b="5357"/>
          <a:stretch/>
        </p:blipFill>
        <p:spPr>
          <a:xfrm>
            <a:off x="5931797" y="4233817"/>
            <a:ext cx="2769605" cy="126889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3526915-8B2C-4A5F-87D2-432840F4041C}"/>
              </a:ext>
            </a:extLst>
          </p:cNvPr>
          <p:cNvSpPr/>
          <p:nvPr/>
        </p:nvSpPr>
        <p:spPr>
          <a:xfrm>
            <a:off x="8712571" y="5654052"/>
            <a:ext cx="2387192" cy="246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001" i="1" dirty="0">
                <a:solidFill>
                  <a:schemeClr val="accent6">
                    <a:lumMod val="50000"/>
                  </a:schemeClr>
                </a:solidFill>
                <a:latin typeface="LMRoman12-Regular"/>
              </a:rPr>
              <a:t>Doug Berry:FERMILAB-CONF-22-284-PPD</a:t>
            </a:r>
            <a:r>
              <a:rPr lang="en-US" sz="1001" i="1" dirty="0">
                <a:solidFill>
                  <a:schemeClr val="accent6">
                    <a:lumMod val="50000"/>
                  </a:schemeClr>
                </a:solidFill>
                <a:latin typeface="LMRoman8-Regular"/>
              </a:rPr>
              <a:t>1</a:t>
            </a:r>
            <a:endParaRPr lang="en-US" sz="100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AD8E9A-78BA-4770-A810-1C7D0E4D8F7E}"/>
              </a:ext>
            </a:extLst>
          </p:cNvPr>
          <p:cNvSpPr/>
          <p:nvPr/>
        </p:nvSpPr>
        <p:spPr>
          <a:xfrm>
            <a:off x="5990817" y="5554615"/>
            <a:ext cx="2515432" cy="4311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001" i="1" dirty="0">
                <a:solidFill>
                  <a:schemeClr val="accent6">
                    <a:lumMod val="50000"/>
                  </a:schemeClr>
                </a:solidFill>
                <a:latin typeface="CharisSIL-Italic"/>
              </a:rPr>
              <a:t>M. Ferrero et. Al : Nuclear Inst. and Methods </a:t>
            </a:r>
          </a:p>
          <a:p>
            <a:pPr>
              <a:buNone/>
            </a:pPr>
            <a:r>
              <a:rPr lang="en-US" sz="1001" i="1" dirty="0">
                <a:solidFill>
                  <a:schemeClr val="accent6">
                    <a:lumMod val="50000"/>
                  </a:schemeClr>
                </a:solidFill>
                <a:latin typeface="CharisSIL-Italic"/>
              </a:rPr>
              <a:t>in Physics Research,  A 919 (2019) 16–26</a:t>
            </a:r>
            <a:endParaRPr lang="en-US" sz="100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028BCD1E-7AA6-4E97-BC2B-4CE94BB38AE6}"/>
              </a:ext>
            </a:extLst>
          </p:cNvPr>
          <p:cNvGrpSpPr/>
          <p:nvPr/>
        </p:nvGrpSpPr>
        <p:grpSpPr>
          <a:xfrm>
            <a:off x="6943778" y="1108789"/>
            <a:ext cx="3780420" cy="2163100"/>
            <a:chOff x="1146308" y="3071519"/>
            <a:chExt cx="3780420" cy="2163100"/>
          </a:xfrm>
        </p:grpSpPr>
        <p:graphicFrame>
          <p:nvGraphicFramePr>
            <p:cNvPr id="11" name="Espace réservé du contenu 321">
              <a:extLst>
                <a:ext uri="{FF2B5EF4-FFF2-40B4-BE49-F238E27FC236}">
                  <a16:creationId xmlns:a16="http://schemas.microsoft.com/office/drawing/2014/main" id="{90403956-16A3-4456-BFDD-97F8A9EAB9F2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1146308" y="3340622"/>
            <a:ext cx="3780420" cy="1893997"/>
          </p:xfrm>
          <a:graphic>
            <a:graphicData uri="http://schemas.openxmlformats.org/drawingml/2006/table">
              <a:tbl>
                <a:tblPr firstRow="1" bandRow="1">
                  <a:tableStyleId>{793D81CF-94F2-401A-BA57-92F5A7B2D0C5}</a:tableStyleId>
                </a:tblPr>
                <a:tblGrid>
                  <a:gridCol w="2089217">
                    <a:extLst>
                      <a:ext uri="{9D8B030D-6E8A-4147-A177-3AD203B41FA5}">
                        <a16:colId xmlns:a16="http://schemas.microsoft.com/office/drawing/2014/main" val="4229318426"/>
                      </a:ext>
                    </a:extLst>
                  </a:gridCol>
                  <a:gridCol w="1691203">
                    <a:extLst>
                      <a:ext uri="{9D8B030D-6E8A-4147-A177-3AD203B41FA5}">
                        <a16:colId xmlns:a16="http://schemas.microsoft.com/office/drawing/2014/main" val="2959208409"/>
                      </a:ext>
                    </a:extLst>
                  </a:gridCol>
                </a:tblGrid>
                <a:tr h="214852">
                  <a:tc>
                    <a:txBody>
                      <a:bodyPr/>
                      <a:lstStyle/>
                      <a:p>
                        <a:r>
                          <a:rPr lang="en-US" sz="1400" b="0" baseline="0" noProof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rPr>
                          <a:t>Pixel size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="0" kern="1200" baseline="0" noProof="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+mn-cs"/>
                          </a:rPr>
                          <a:t>25µm × 25 µm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552403052"/>
                    </a:ext>
                  </a:extLst>
                </a:tr>
                <a:tr h="214852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Sensor capacitance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="0" kern="1200" baseline="0" noProof="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+mn-cs"/>
                          </a:rPr>
                          <a:t>&lt; 50 </a:t>
                        </a:r>
                        <a:r>
                          <a:rPr lang="en-US" sz="1400" b="0" kern="1200" baseline="0" noProof="0" dirty="0" err="1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+mn-cs"/>
                          </a:rPr>
                          <a:t>fF</a:t>
                        </a:r>
                        <a:endParaRPr lang="en-US" sz="1400" b="0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endParaRP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889521142"/>
                    </a:ext>
                  </a:extLst>
                </a:tr>
                <a:tr h="290273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Time resolution 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&lt; 50 </a:t>
                        </a:r>
                        <a:r>
                          <a:rPr lang="en-US" sz="1400" baseline="0" noProof="0" dirty="0" err="1">
                            <a:latin typeface="Arial" panose="020B0604020202020204" pitchFamily="34" charset="0"/>
                          </a:rPr>
                          <a:t>ps</a:t>
                        </a:r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 RMS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976577181"/>
                    </a:ext>
                  </a:extLst>
                </a:tr>
                <a:tr h="234804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Consumption (pixel)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1400" baseline="0" noProof="0">
                            <a:latin typeface="Arial" panose="020B0604020202020204" pitchFamily="34" charset="0"/>
                          </a:rPr>
                          <a:t>&lt;5 </a:t>
                        </a:r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µA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550616812"/>
                    </a:ext>
                  </a:extLst>
                </a:tr>
                <a:tr h="234804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Threshold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&lt;600 e-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991822917"/>
                    </a:ext>
                  </a:extLst>
                </a:tr>
                <a:tr h="234804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Hit rate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8 GHz/cm²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364155899"/>
                    </a:ext>
                  </a:extLst>
                </a:tr>
                <a:tr h="234804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Hit rate (pixel)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5 kHz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223125337"/>
                    </a:ext>
                  </a:extLst>
                </a:tr>
                <a:tr h="234804">
                  <a:tc>
                    <a:txBody>
                      <a:bodyPr/>
                      <a:lstStyle/>
                      <a:p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TID</a:t>
                        </a:r>
                      </a:p>
                    </a:txBody>
                    <a:tcPr marL="63270" marR="63270" marT="0" marB="0">
                      <a:lnL w="12700" cmpd="sng">
                        <a:noFill/>
                      </a:lnL>
                      <a:lnR>
                        <a:noFill/>
                      </a:lnR>
                      <a:lnT w="12700" cmpd="sng">
                        <a:noFill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aseline="0" noProof="0" dirty="0">
                            <a:latin typeface="Arial" panose="020B0604020202020204" pitchFamily="34" charset="0"/>
                          </a:rPr>
                          <a:t>&gt; 1 Grad</a:t>
                        </a:r>
                      </a:p>
                    </a:txBody>
                    <a:tcPr marL="63270" marR="63270" marT="0" marB="0">
                      <a:lnL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934436410"/>
                    </a:ext>
                  </a:extLst>
                </a:tr>
              </a:tbl>
            </a:graphicData>
          </a:graphic>
        </p:graphicFrame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E57EDDA-27EC-4084-B9B1-817B4BAD12A3}"/>
                </a:ext>
              </a:extLst>
            </p:cNvPr>
            <p:cNvSpPr txBox="1"/>
            <p:nvPr/>
          </p:nvSpPr>
          <p:spPr>
            <a:xfrm>
              <a:off x="1182876" y="3071519"/>
              <a:ext cx="35868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ATLAS/CMS inner layers upgrades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32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context of the project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03F6B3-79E1-45B3-96D1-DE13DBAE0AF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988333" y="4437795"/>
            <a:ext cx="5246432" cy="2540858"/>
          </a:xfrm>
        </p:spPr>
        <p:txBody>
          <a:bodyPr/>
          <a:lstStyle/>
          <a:p>
            <a:r>
              <a:rPr lang="en-US" dirty="0" err="1"/>
              <a:t>Mini@sics</a:t>
            </a:r>
            <a:r>
              <a:rPr lang="en-US" dirty="0"/>
              <a:t> of 2×1 mm2 consisting of 4 main blocks</a:t>
            </a:r>
          </a:p>
          <a:p>
            <a:pPr lvl="1"/>
            <a:r>
              <a:rPr lang="en-US" dirty="0"/>
              <a:t>Analog pixel array (25×12 µm2) with Fast charge amplifiers for high time resolution</a:t>
            </a:r>
          </a:p>
          <a:p>
            <a:pPr lvl="1"/>
            <a:r>
              <a:rPr lang="en-US" dirty="0"/>
              <a:t>SET test structures</a:t>
            </a:r>
          </a:p>
          <a:p>
            <a:pPr lvl="1"/>
            <a:r>
              <a:rPr lang="en-US" dirty="0"/>
              <a:t>Ring Oscillators for TID tests on digital standard cells</a:t>
            </a:r>
          </a:p>
          <a:p>
            <a:pPr lvl="1"/>
            <a:r>
              <a:rPr lang="en-US" dirty="0"/>
              <a:t>Test structures for TID tolerance studies</a:t>
            </a:r>
          </a:p>
          <a:p>
            <a:endParaRPr lang="en-US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F993-0C26-42CE-B6CC-A847CA7D06C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9634D6-A366-4D87-BB46-D810B666E789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161311" y="692513"/>
            <a:ext cx="5598939" cy="6286140"/>
          </a:xfrm>
        </p:spPr>
        <p:txBody>
          <a:bodyPr/>
          <a:lstStyle/>
          <a:p>
            <a:r>
              <a:rPr lang="en-US" dirty="0"/>
              <a:t>R&amp;D around hybrid pixels for future upgrades and future colliders with the </a:t>
            </a:r>
            <a:r>
              <a:rPr lang="en-US" b="1" dirty="0"/>
              <a:t>28nm CMOS </a:t>
            </a:r>
            <a:r>
              <a:rPr lang="en-US" dirty="0"/>
              <a:t>technology</a:t>
            </a:r>
          </a:p>
          <a:p>
            <a:r>
              <a:rPr lang="en-US" dirty="0"/>
              <a:t>The design is part of the R&amp;D project DEPHY, IN2P3 master project dedicated to hybrid and monolithic pixels chip design</a:t>
            </a:r>
          </a:p>
          <a:p>
            <a:r>
              <a:rPr lang="en-US" dirty="0"/>
              <a:t>The main objectives :</a:t>
            </a:r>
          </a:p>
          <a:p>
            <a:pPr lvl="1"/>
            <a:r>
              <a:rPr lang="en-US" dirty="0"/>
              <a:t>Small pixel size -&gt; 25µm × 25µm</a:t>
            </a:r>
          </a:p>
          <a:p>
            <a:pPr lvl="1"/>
            <a:r>
              <a:rPr lang="en-US" dirty="0"/>
              <a:t>Time measurement with a </a:t>
            </a:r>
            <a:r>
              <a:rPr lang="en-US" b="1" dirty="0"/>
              <a:t>resolution better than 50ps</a:t>
            </a:r>
          </a:p>
          <a:p>
            <a:pPr lvl="1"/>
            <a:r>
              <a:rPr lang="en-US" dirty="0"/>
              <a:t>Low power</a:t>
            </a:r>
          </a:p>
          <a:p>
            <a:pPr lvl="1"/>
            <a:r>
              <a:rPr lang="en-US" dirty="0"/>
              <a:t>Radiation tolerance up to a few Grad</a:t>
            </a:r>
          </a:p>
          <a:p>
            <a:r>
              <a:rPr lang="en-US" dirty="0"/>
              <a:t>Context :</a:t>
            </a:r>
          </a:p>
          <a:p>
            <a:pPr lvl="1"/>
            <a:r>
              <a:rPr lang="en-US" dirty="0"/>
              <a:t>This work is done in relation to the CERN R&amp;D Program on technologies for future experiments </a:t>
            </a:r>
          </a:p>
          <a:p>
            <a:pPr lvl="1"/>
            <a:r>
              <a:rPr lang="en-US" dirty="0"/>
              <a:t>This work is carried out in 2 working groups within the DRD projects</a:t>
            </a:r>
          </a:p>
          <a:p>
            <a:pPr lvl="2"/>
            <a:r>
              <a:rPr lang="en-US" dirty="0"/>
              <a:t>WG 7.3a : High Performance ADCs and TDCs</a:t>
            </a:r>
          </a:p>
          <a:p>
            <a:pPr lvl="2"/>
            <a:r>
              <a:rPr lang="en-US" dirty="0"/>
              <a:t>WG 7.4b :  Radiation resistance of advanced CMOS nodes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C6D116B-6384-467A-8F5B-3B60758CF058}"/>
              </a:ext>
            </a:extLst>
          </p:cNvPr>
          <p:cNvGrpSpPr/>
          <p:nvPr/>
        </p:nvGrpSpPr>
        <p:grpSpPr>
          <a:xfrm>
            <a:off x="6621652" y="1268576"/>
            <a:ext cx="4431180" cy="2948661"/>
            <a:chOff x="6276024" y="1268576"/>
            <a:chExt cx="4431180" cy="294866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1D3D1D75-1D31-4D12-853A-3027C0C2EDD1}"/>
                </a:ext>
              </a:extLst>
            </p:cNvPr>
            <p:cNvGrpSpPr/>
            <p:nvPr/>
          </p:nvGrpSpPr>
          <p:grpSpPr>
            <a:xfrm>
              <a:off x="6336321" y="1268576"/>
              <a:ext cx="4370883" cy="2844808"/>
              <a:chOff x="5763717" y="939884"/>
              <a:chExt cx="4370883" cy="2844808"/>
            </a:xfrm>
          </p:grpSpPr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3B3E8A6-0345-4D5F-9049-18F1FA57AAA6}"/>
                  </a:ext>
                </a:extLst>
              </p:cNvPr>
              <p:cNvSpPr txBox="1"/>
              <p:nvPr/>
            </p:nvSpPr>
            <p:spPr>
              <a:xfrm>
                <a:off x="5800617" y="1120396"/>
                <a:ext cx="1236627" cy="33868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601" dirty="0">
                    <a:latin typeface="+mj-lt"/>
                    <a:cs typeface="Calibri Light" panose="020F0302020204030204" pitchFamily="34" charset="0"/>
                  </a:rPr>
                  <a:t>Pixel array</a:t>
                </a:r>
              </a:p>
            </p:txBody>
          </p:sp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E9B6507-939D-4D80-85C7-B5BA75EBA893}"/>
                  </a:ext>
                </a:extLst>
              </p:cNvPr>
              <p:cNvSpPr txBox="1"/>
              <p:nvPr/>
            </p:nvSpPr>
            <p:spPr>
              <a:xfrm>
                <a:off x="7446258" y="1206631"/>
                <a:ext cx="500380" cy="33868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601" dirty="0">
                    <a:latin typeface="+mj-lt"/>
                    <a:cs typeface="Calibri Light" panose="020F0302020204030204" pitchFamily="34" charset="0"/>
                  </a:rPr>
                  <a:t>SET</a:t>
                </a:r>
              </a:p>
            </p:txBody>
          </p:sp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26177A9-652B-449F-995E-D6834E201900}"/>
                  </a:ext>
                </a:extLst>
              </p:cNvPr>
              <p:cNvSpPr txBox="1"/>
              <p:nvPr/>
            </p:nvSpPr>
            <p:spPr>
              <a:xfrm>
                <a:off x="8227234" y="1192489"/>
                <a:ext cx="985105" cy="33868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601" dirty="0">
                    <a:latin typeface="+mj-lt"/>
                    <a:cs typeface="Calibri Light" panose="020F0302020204030204" pitchFamily="34" charset="0"/>
                  </a:rPr>
                  <a:t>RO - TID</a:t>
                </a:r>
              </a:p>
            </p:txBody>
          </p: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7CC0AADF-A115-431E-9A95-CC071F5D7CEF}"/>
                  </a:ext>
                </a:extLst>
              </p:cNvPr>
              <p:cNvSpPr txBox="1"/>
              <p:nvPr/>
            </p:nvSpPr>
            <p:spPr>
              <a:xfrm>
                <a:off x="9270926" y="939884"/>
                <a:ext cx="805087" cy="58503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601" dirty="0">
                    <a:latin typeface="+mj-lt"/>
                    <a:cs typeface="Calibri Light" panose="020F0302020204030204" pitchFamily="34" charset="0"/>
                  </a:rPr>
                  <a:t>Single </a:t>
                </a:r>
                <a:br>
                  <a:rPr lang="en-US" sz="1601" dirty="0">
                    <a:latin typeface="+mj-lt"/>
                    <a:cs typeface="Calibri Light" panose="020F0302020204030204" pitchFamily="34" charset="0"/>
                  </a:rPr>
                </a:br>
                <a:r>
                  <a:rPr lang="en-US" sz="1601" dirty="0">
                    <a:latin typeface="+mj-lt"/>
                    <a:cs typeface="Calibri Light" panose="020F0302020204030204" pitchFamily="34" charset="0"/>
                  </a:rPr>
                  <a:t>devices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4B9964-5B44-4E75-AE00-03DC30879AE5}"/>
                  </a:ext>
                </a:extLst>
              </p:cNvPr>
              <p:cNvSpPr/>
              <p:nvPr/>
            </p:nvSpPr>
            <p:spPr>
              <a:xfrm>
                <a:off x="5763717" y="1516900"/>
                <a:ext cx="4370883" cy="2267792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8" dirty="0"/>
              </a:p>
            </p:txBody>
          </p:sp>
          <p:sp>
            <p:nvSpPr>
              <p:cNvPr id="14" name="Rectangle : coins arrondis 13">
                <a:extLst>
                  <a:ext uri="{FF2B5EF4-FFF2-40B4-BE49-F238E27FC236}">
                    <a16:creationId xmlns:a16="http://schemas.microsoft.com/office/drawing/2014/main" id="{13B79BC2-8D4F-4447-BEE3-CBAA1766D085}"/>
                  </a:ext>
                </a:extLst>
              </p:cNvPr>
              <p:cNvSpPr/>
              <p:nvPr/>
            </p:nvSpPr>
            <p:spPr>
              <a:xfrm>
                <a:off x="5838055" y="1592610"/>
                <a:ext cx="1298475" cy="2088232"/>
              </a:xfrm>
              <a:prstGeom prst="roundRect">
                <a:avLst/>
              </a:prstGeom>
              <a:noFill/>
              <a:ln w="38100">
                <a:solidFill>
                  <a:srgbClr val="003399">
                    <a:alpha val="50000"/>
                  </a:srgb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  <p:sp>
            <p:nvSpPr>
              <p:cNvPr id="15" name="Rectangle : coins arrondis 14">
                <a:extLst>
                  <a:ext uri="{FF2B5EF4-FFF2-40B4-BE49-F238E27FC236}">
                    <a16:creationId xmlns:a16="http://schemas.microsoft.com/office/drawing/2014/main" id="{13B0CAA4-146E-4BAB-824E-0E47B30A7F84}"/>
                  </a:ext>
                </a:extLst>
              </p:cNvPr>
              <p:cNvSpPr/>
              <p:nvPr/>
            </p:nvSpPr>
            <p:spPr>
              <a:xfrm>
                <a:off x="7131869" y="1592610"/>
                <a:ext cx="1141957" cy="2088232"/>
              </a:xfrm>
              <a:prstGeom prst="roundRect">
                <a:avLst/>
              </a:prstGeom>
              <a:noFill/>
              <a:ln w="38100">
                <a:solidFill>
                  <a:srgbClr val="003399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  <p:sp>
            <p:nvSpPr>
              <p:cNvPr id="18" name="Rectangle : coins arrondis 17">
                <a:extLst>
                  <a:ext uri="{FF2B5EF4-FFF2-40B4-BE49-F238E27FC236}">
                    <a16:creationId xmlns:a16="http://schemas.microsoft.com/office/drawing/2014/main" id="{4FF62437-8F3C-4FA3-9074-F08449599A59}"/>
                  </a:ext>
                </a:extLst>
              </p:cNvPr>
              <p:cNvSpPr/>
              <p:nvPr/>
            </p:nvSpPr>
            <p:spPr>
              <a:xfrm>
                <a:off x="8260495" y="1592610"/>
                <a:ext cx="985105" cy="2088232"/>
              </a:xfrm>
              <a:prstGeom prst="roundRect">
                <a:avLst/>
              </a:prstGeom>
              <a:noFill/>
              <a:ln w="38100">
                <a:solidFill>
                  <a:srgbClr val="003399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  <p:sp>
            <p:nvSpPr>
              <p:cNvPr id="19" name="Rectangle : coins arrondis 18">
                <a:extLst>
                  <a:ext uri="{FF2B5EF4-FFF2-40B4-BE49-F238E27FC236}">
                    <a16:creationId xmlns:a16="http://schemas.microsoft.com/office/drawing/2014/main" id="{12F462A2-47A6-4FE8-95B9-4D00779AFFB1}"/>
                  </a:ext>
                </a:extLst>
              </p:cNvPr>
              <p:cNvSpPr/>
              <p:nvPr/>
            </p:nvSpPr>
            <p:spPr>
              <a:xfrm>
                <a:off x="9245439" y="1592610"/>
                <a:ext cx="805085" cy="2088232"/>
              </a:xfrm>
              <a:prstGeom prst="roundRect">
                <a:avLst/>
              </a:prstGeom>
              <a:noFill/>
              <a:ln w="38100">
                <a:solidFill>
                  <a:srgbClr val="003399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8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68F678C-950D-4CE9-8E31-F3C35E1FB816}"/>
                </a:ext>
              </a:extLst>
            </p:cNvPr>
            <p:cNvSpPr/>
            <p:nvPr/>
          </p:nvSpPr>
          <p:spPr>
            <a:xfrm>
              <a:off x="6276024" y="1773125"/>
              <a:ext cx="1473953" cy="244411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8"/>
            </a:p>
          </p:txBody>
        </p:sp>
      </p:grpSp>
    </p:spTree>
    <p:extLst>
      <p:ext uri="{BB962C8B-B14F-4D97-AF65-F5344CB8AC3E}">
        <p14:creationId xmlns:p14="http://schemas.microsoft.com/office/powerpoint/2010/main" val="3951535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0D340B40-1ABA-4CAC-BB18-8C6783A0D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602" y="908538"/>
            <a:ext cx="5349241" cy="2880360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amplifier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3B2F8AA8-AC58-43ED-B21A-1FD06A838172}"/>
                  </a:ext>
                </a:extLst>
              </p:cNvPr>
              <p:cNvSpPr>
                <a:spLocks noGrp="1"/>
              </p:cNvSpPr>
              <p:nvPr>
                <p:ph type="body" sz="half"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Calibri Light" panose="020F0302020204030204" pitchFamily="34" charset="0"/>
                  </a:rPr>
                  <a:t>Study the </a:t>
                </a:r>
                <a:r>
                  <a:rPr lang="en-US" b="1" dirty="0">
                    <a:cs typeface="Calibri Light" panose="020F0302020204030204" pitchFamily="34" charset="0"/>
                  </a:rPr>
                  <a:t>limits to time resolution </a:t>
                </a:r>
                <a:r>
                  <a:rPr lang="en-US" dirty="0">
                    <a:cs typeface="Calibri Light" panose="020F0302020204030204" pitchFamily="34" charset="0"/>
                  </a:rPr>
                  <a:t>in the analog front- end designed with the 28 nm CMOS process</a:t>
                </a:r>
              </a:p>
              <a:p>
                <a:pPr lvl="1"/>
                <a:r>
                  <a:rPr lang="en-US" dirty="0">
                    <a:cs typeface="Calibri Light" panose="020F0302020204030204" pitchFamily="34" charset="0"/>
                  </a:rPr>
                  <a:t>Effects of the Current bias, power supply, bandwidth, Noise</a:t>
                </a:r>
              </a:p>
              <a:p>
                <a:r>
                  <a:rPr lang="en-US" dirty="0">
                    <a:cs typeface="Calibri Light" panose="020F0302020204030204" pitchFamily="34" charset="0"/>
                  </a:rPr>
                  <a:t>The total jitter for the pixel output  </a:t>
                </a:r>
              </a:p>
              <a:p>
                <a:endParaRPr lang="en-US" dirty="0">
                  <a:cs typeface="Calibri Light" panose="020F03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fr-FR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𝐅𝐄</m:t>
                        </m:r>
                      </m:sub>
                    </m:sSub>
                    <m:r>
                      <a:rPr lang="fr-FR" b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>
                    <a:cs typeface="Calibri Light" panose="020F0302020204030204" pitchFamily="34" charset="0"/>
                  </a:rPr>
                  <a:t>is the jitter related to the </a:t>
                </a:r>
                <a:r>
                  <a:rPr lang="en-US" b="1" dirty="0">
                    <a:cs typeface="Calibri Light" panose="020F0302020204030204" pitchFamily="34" charset="0"/>
                  </a:rPr>
                  <a:t>electronic</a:t>
                </a:r>
                <a:r>
                  <a:rPr lang="en-US" dirty="0">
                    <a:cs typeface="Calibri Light" panose="020F0302020204030204" pitchFamily="34" charset="0"/>
                  </a:rPr>
                  <a:t> front-end including the </a:t>
                </a:r>
                <a:r>
                  <a:rPr lang="en-US" b="1" dirty="0">
                    <a:cs typeface="Calibri Light" panose="020F0302020204030204" pitchFamily="34" charset="0"/>
                  </a:rPr>
                  <a:t>sensor</a:t>
                </a:r>
              </a:p>
              <a:p>
                <a:pPr lvl="1"/>
                <a:r>
                  <a:rPr lang="en-US" dirty="0">
                    <a:cs typeface="Calibri Light" panose="020F0302020204030204" pitchFamily="34" charset="0"/>
                  </a:rPr>
                  <a:t>Proportional to the voltage noise at the amplifier output </a:t>
                </a:r>
              </a:p>
              <a:p>
                <a:pPr lvl="1"/>
                <a:r>
                  <a:rPr lang="en-US" dirty="0">
                    <a:cs typeface="Calibri Light" panose="020F0302020204030204" pitchFamily="34" charset="0"/>
                  </a:rPr>
                  <a:t>Inversely proportional to the output signal variation rate (slew rate)</a:t>
                </a:r>
              </a:p>
              <a:p>
                <a:r>
                  <a:rPr lang="en-US" dirty="0">
                    <a:cs typeface="Calibri Light" panose="020F0302020204030204" pitchFamily="34" charset="0"/>
                  </a:rPr>
                  <a:t>Minimizing the front-end jitter corresponds to :</a:t>
                </a:r>
              </a:p>
              <a:p>
                <a:pPr lvl="1"/>
                <a:r>
                  <a:rPr lang="en-US" dirty="0">
                    <a:cs typeface="Calibri Light" panose="020F0302020204030204" pitchFamily="34" charset="0"/>
                    <a:sym typeface="Symbol" panose="05050102010706020507" pitchFamily="18" charset="2"/>
                  </a:rPr>
                  <a:t>Small </a:t>
                </a:r>
                <a:r>
                  <a:rPr lang="en-US" dirty="0" err="1">
                    <a:cs typeface="Calibri Light" panose="020F0302020204030204" pitchFamily="34" charset="0"/>
                    <a:sym typeface="Symbol" panose="05050102010706020507" pitchFamily="18" charset="2"/>
                  </a:rPr>
                  <a:t>C</a:t>
                </a:r>
                <a:r>
                  <a:rPr lang="en-US" baseline="-25000" dirty="0" err="1">
                    <a:cs typeface="Calibri Light" panose="020F0302020204030204" pitchFamily="34" charset="0"/>
                    <a:sym typeface="Symbol" panose="05050102010706020507" pitchFamily="18" charset="2"/>
                  </a:rPr>
                  <a:t>in</a:t>
                </a:r>
                <a:r>
                  <a:rPr lang="en-US" dirty="0">
                    <a:cs typeface="Calibri Light" panose="020F0302020204030204" pitchFamily="34" charset="0"/>
                    <a:sym typeface="Symbol" panose="05050102010706020507" pitchFamily="18" charset="2"/>
                  </a:rPr>
                  <a:t>  small pixel area  m</a:t>
                </a:r>
                <a:r>
                  <a:rPr lang="en-US" dirty="0">
                    <a:cs typeface="Calibri Light" panose="020F0302020204030204" pitchFamily="34" charset="0"/>
                  </a:rPr>
                  <a:t>inimize the noise of the charge amplifier</a:t>
                </a:r>
              </a:p>
              <a:p>
                <a:pPr lvl="1"/>
                <a:r>
                  <a:rPr lang="en-US" dirty="0">
                    <a:cs typeface="Calibri Light" panose="020F0302020204030204" pitchFamily="34" charset="0"/>
                  </a:rPr>
                  <a:t>Small rise time </a:t>
                </a:r>
                <a:r>
                  <a:rPr lang="en-US" dirty="0">
                    <a:cs typeface="Calibri Light" panose="020F0302020204030204" pitchFamily="34" charset="0"/>
                    <a:sym typeface="Symbol" panose="05050102010706020507" pitchFamily="18" charset="2"/>
                  </a:rPr>
                  <a:t> high amplifier bandwidth and high speed sensor</a:t>
                </a:r>
                <a:endParaRPr lang="en-US" dirty="0">
                  <a:cs typeface="Calibri Light" panose="020F0302020204030204" pitchFamily="34" charset="0"/>
                </a:endParaRPr>
              </a:p>
              <a:p>
                <a:pPr lvl="1"/>
                <a:r>
                  <a:rPr lang="en-US" dirty="0">
                    <a:cs typeface="Calibri Light" panose="020F0302020204030204" pitchFamily="34" charset="0"/>
                    <a:sym typeface="Symbol" panose="05050102010706020507" pitchFamily="18" charset="2"/>
                  </a:rPr>
                  <a:t>Large input charge Qin</a:t>
                </a:r>
                <a:endParaRPr lang="en-US" dirty="0">
                  <a:cs typeface="Calibri Light" panose="020F0302020204030204" pitchFamily="34" charset="0"/>
                </a:endParaRP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Espace réservé du texte 2">
                <a:extLst>
                  <a:ext uri="{FF2B5EF4-FFF2-40B4-BE49-F238E27FC236}">
                    <a16:creationId xmlns:a16="http://schemas.microsoft.com/office/drawing/2014/main" id="{3B2F8AA8-AC58-43ED-B21A-1FD06A8381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blipFill>
                <a:blip r:embed="rId3"/>
                <a:stretch>
                  <a:fillRect l="-431" t="-1198" r="-969" b="-1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2A59CF1-7A46-4805-8F8C-D405BDAB4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036AB8B-F5A4-4EB2-A2E6-B622202722A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5886" y="5448055"/>
            <a:ext cx="4896596" cy="1530794"/>
          </a:xfrm>
        </p:spPr>
        <p:txBody>
          <a:bodyPr/>
          <a:lstStyle/>
          <a:p>
            <a:pPr>
              <a:buNone/>
            </a:pPr>
            <a:r>
              <a:rPr lang="en-US">
                <a:cs typeface="Calibri Light" panose="020F0302020204030204" pitchFamily="34" charset="0"/>
              </a:rPr>
              <a:t>t</a:t>
            </a:r>
            <a:r>
              <a:rPr lang="en-US" baseline="-25000">
                <a:cs typeface="Calibri Light" panose="020F0302020204030204" pitchFamily="34" charset="0"/>
              </a:rPr>
              <a:t>r</a:t>
            </a:r>
            <a:r>
              <a:rPr lang="en-US">
                <a:cs typeface="Calibri Light" panose="020F0302020204030204" pitchFamily="34" charset="0"/>
              </a:rPr>
              <a:t> : the amplifier rise time</a:t>
            </a:r>
          </a:p>
          <a:p>
            <a:pPr>
              <a:buNone/>
            </a:pPr>
            <a:r>
              <a:rPr lang="en-US">
                <a:cs typeface="Calibri Light" panose="020F0302020204030204" pitchFamily="34" charset="0"/>
              </a:rPr>
              <a:t>t</a:t>
            </a:r>
            <a:r>
              <a:rPr lang="en-US" baseline="-25000">
                <a:cs typeface="Calibri Light" panose="020F0302020204030204" pitchFamily="34" charset="0"/>
              </a:rPr>
              <a:t>s</a:t>
            </a:r>
            <a:r>
              <a:rPr lang="en-US">
                <a:cs typeface="Calibri Light" panose="020F0302020204030204" pitchFamily="34" charset="0"/>
              </a:rPr>
              <a:t> : the drift time of the charge in the sensor </a:t>
            </a:r>
          </a:p>
          <a:p>
            <a:pPr>
              <a:buNone/>
            </a:pPr>
            <a:r>
              <a:rPr lang="en-US">
                <a:cs typeface="Calibri Light" panose="020F0302020204030204" pitchFamily="34" charset="0"/>
              </a:rPr>
              <a:t>Q</a:t>
            </a:r>
            <a:r>
              <a:rPr lang="en-US" baseline="-25000">
                <a:cs typeface="Calibri Light" panose="020F0302020204030204" pitchFamily="34" charset="0"/>
              </a:rPr>
              <a:t>in</a:t>
            </a:r>
            <a:r>
              <a:rPr lang="en-US">
                <a:cs typeface="Calibri Light" panose="020F0302020204030204" pitchFamily="34" charset="0"/>
              </a:rPr>
              <a:t> : input charge</a:t>
            </a:r>
          </a:p>
          <a:p>
            <a:pPr>
              <a:buNone/>
            </a:pPr>
            <a:r>
              <a:rPr lang="en-US">
                <a:cs typeface="Calibri Light" panose="020F0302020204030204" pitchFamily="34" charset="0"/>
              </a:rPr>
              <a:t>C</a:t>
            </a:r>
            <a:r>
              <a:rPr lang="en-US" baseline="-25000">
                <a:cs typeface="Calibri Light" panose="020F0302020204030204" pitchFamily="34" charset="0"/>
              </a:rPr>
              <a:t>in</a:t>
            </a:r>
            <a:r>
              <a:rPr lang="en-US">
                <a:cs typeface="Calibri Light" panose="020F0302020204030204" pitchFamily="34" charset="0"/>
              </a:rPr>
              <a:t> = C</a:t>
            </a:r>
            <a:r>
              <a:rPr lang="en-US" baseline="-25000">
                <a:cs typeface="Calibri Light" panose="020F0302020204030204" pitchFamily="34" charset="0"/>
              </a:rPr>
              <a:t>s</a:t>
            </a:r>
            <a:r>
              <a:rPr lang="en-US">
                <a:cs typeface="Calibri Light" panose="020F0302020204030204" pitchFamily="34" charset="0"/>
              </a:rPr>
              <a:t> + C</a:t>
            </a:r>
            <a:r>
              <a:rPr lang="en-US" baseline="-25000">
                <a:cs typeface="Calibri Light" panose="020F0302020204030204" pitchFamily="34" charset="0"/>
              </a:rPr>
              <a:t>CSA-input</a:t>
            </a:r>
            <a:endParaRPr lang="en-US" baseline="-25000" dirty="0"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1CC0F8B-548C-4683-B5CA-920BA586E044}"/>
                  </a:ext>
                </a:extLst>
              </p:cNvPr>
              <p:cNvSpPr/>
              <p:nvPr/>
            </p:nvSpPr>
            <p:spPr>
              <a:xfrm>
                <a:off x="782104" y="2672732"/>
                <a:ext cx="4771510" cy="359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  <m:r>
                        <a:rPr lang="fr-FR" sz="1601" b="1" i="1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US" sz="1601" b="1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𝑳𝒂𝒏𝒅𝒂𝒖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  <m:r>
                        <a:rPr lang="fr-FR" sz="1601" b="1" i="1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𝑭𝑬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  <m:r>
                        <a:rPr lang="fr-FR" sz="1601" b="1" i="1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+ </m:t>
                      </m:r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𝒄𝒍𝒐𝒄𝒌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+ </m:t>
                          </m:r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𝒕𝒊𝒎𝒆𝒘𝒂𝒍𝒌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  <m:r>
                        <a:rPr lang="fr-FR" sz="1601" b="1" i="1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sSubSup>
                        <m:sSubSupPr>
                          <m:ctrlP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𝑻𝑫𝑪</m:t>
                          </m:r>
                        </m:sub>
                        <m:sup>
                          <m:r>
                            <a:rPr lang="fr-FR" sz="1601" b="1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601" b="1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1CC0F8B-548C-4683-B5CA-920BA586E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104" y="2672732"/>
                <a:ext cx="4771510" cy="359522"/>
              </a:xfrm>
              <a:prstGeom prst="rect">
                <a:avLst/>
              </a:prstGeom>
              <a:blipFill>
                <a:blip r:embed="rId4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134CF4A7-4FA7-4F19-88B9-7A794649337E}"/>
              </a:ext>
            </a:extLst>
          </p:cNvPr>
          <p:cNvSpPr txBox="1"/>
          <p:nvPr/>
        </p:nvSpPr>
        <p:spPr>
          <a:xfrm>
            <a:off x="7630860" y="2214757"/>
            <a:ext cx="461986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CSA</a:t>
            </a:r>
          </a:p>
        </p:txBody>
      </p: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1B91524A-5B4A-4B6F-B877-9DC821990387}"/>
              </a:ext>
            </a:extLst>
          </p:cNvPr>
          <p:cNvCxnSpPr>
            <a:cxnSpLocks/>
          </p:cNvCxnSpPr>
          <p:nvPr/>
        </p:nvCxnSpPr>
        <p:spPr>
          <a:xfrm flipH="1">
            <a:off x="9648689" y="2353254"/>
            <a:ext cx="175565" cy="29261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92987A8-6093-42BA-8C09-68F0DEF03B44}"/>
              </a:ext>
            </a:extLst>
          </p:cNvPr>
          <p:cNvSpPr txBox="1"/>
          <p:nvPr/>
        </p:nvSpPr>
        <p:spPr>
          <a:xfrm>
            <a:off x="9522918" y="2855587"/>
            <a:ext cx="546945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Comp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763A94D-0609-4C28-84A4-F53ECF45BE43}"/>
              </a:ext>
            </a:extLst>
          </p:cNvPr>
          <p:cNvSpPr txBox="1"/>
          <p:nvPr/>
        </p:nvSpPr>
        <p:spPr>
          <a:xfrm>
            <a:off x="10335511" y="2219306"/>
            <a:ext cx="502061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 err="1">
                <a:latin typeface="Arial" panose="020B0604020202020204" pitchFamily="34" charset="0"/>
                <a:cs typeface="Arial" panose="020B0604020202020204" pitchFamily="34" charset="0"/>
              </a:rPr>
              <a:t>HitOr</a:t>
            </a:r>
            <a:endParaRPr lang="en-US" sz="105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26B68B8-81BA-476D-AB97-DD9B197196AB}"/>
              </a:ext>
            </a:extLst>
          </p:cNvPr>
          <p:cNvSpPr txBox="1"/>
          <p:nvPr/>
        </p:nvSpPr>
        <p:spPr>
          <a:xfrm>
            <a:off x="6955508" y="2578767"/>
            <a:ext cx="349776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C31B384-A286-46B3-96F3-C40F4255371E}"/>
              </a:ext>
            </a:extLst>
          </p:cNvPr>
          <p:cNvSpPr txBox="1"/>
          <p:nvPr/>
        </p:nvSpPr>
        <p:spPr>
          <a:xfrm>
            <a:off x="7881089" y="1592616"/>
            <a:ext cx="320922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 err="1">
                <a:latin typeface="Arial" panose="020B0604020202020204" pitchFamily="34" charset="0"/>
                <a:cs typeface="Arial" panose="020B0604020202020204" pitchFamily="34" charset="0"/>
              </a:rPr>
              <a:t>Cf</a:t>
            </a:r>
            <a:endParaRPr lang="en-US" sz="105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F7E1C94-647C-46EE-8687-D8823C083CDC}"/>
              </a:ext>
            </a:extLst>
          </p:cNvPr>
          <p:cNvSpPr txBox="1"/>
          <p:nvPr/>
        </p:nvSpPr>
        <p:spPr>
          <a:xfrm>
            <a:off x="6876369" y="656507"/>
            <a:ext cx="2278188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 FE pixel design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2F14D5C-295B-424F-9CE5-0404C9E55BDE}"/>
              </a:ext>
            </a:extLst>
          </p:cNvPr>
          <p:cNvSpPr txBox="1"/>
          <p:nvPr/>
        </p:nvSpPr>
        <p:spPr>
          <a:xfrm>
            <a:off x="8492138" y="3061619"/>
            <a:ext cx="470000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DAC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768CCC51-486E-4CAB-945A-D6D7345EA692}"/>
              </a:ext>
            </a:extLst>
          </p:cNvPr>
          <p:cNvGrpSpPr/>
          <p:nvPr/>
        </p:nvGrpSpPr>
        <p:grpSpPr>
          <a:xfrm>
            <a:off x="6181694" y="3500831"/>
            <a:ext cx="4763180" cy="1926060"/>
            <a:chOff x="5755450" y="3644838"/>
            <a:chExt cx="4763180" cy="19260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0AAC779B-FAC0-4B4A-A00E-429A0EE05114}"/>
                    </a:ext>
                  </a:extLst>
                </p:cNvPr>
                <p:cNvSpPr/>
                <p:nvPr/>
              </p:nvSpPr>
              <p:spPr>
                <a:xfrm>
                  <a:off x="8320123" y="4004878"/>
                  <a:ext cx="2198507" cy="68537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𝑗𝑖𝑡𝑡𝑒𝑟</m:t>
                          </m:r>
                        </m:sub>
                      </m:sSub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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𝑉𝑛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2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fr-FR" sz="2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den>
                      </m:f>
                    </m:oMath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0AAC779B-FAC0-4B4A-A00E-429A0EE0511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20123" y="4004878"/>
                  <a:ext cx="2198507" cy="68537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C9794EAC-8B42-44F2-B9A0-993818CED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55450" y="3644838"/>
              <a:ext cx="2564673" cy="192605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2B962087-6F68-49FB-ACD6-7779B5DE1160}"/>
                    </a:ext>
                  </a:extLst>
                </p:cNvPr>
                <p:cNvSpPr/>
                <p:nvPr/>
              </p:nvSpPr>
              <p:spPr>
                <a:xfrm>
                  <a:off x="7881719" y="4688953"/>
                  <a:ext cx="2636911" cy="84388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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𝑗𝑖𝑡𝑡𝑒𝑟</m:t>
                          </m:r>
                        </m:sub>
                      </m:sSub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fr-FR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fr-FR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2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FR" sz="2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FR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2B962087-6F68-49FB-ACD6-7779B5DE116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1719" y="4688953"/>
                  <a:ext cx="2636911" cy="84388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50947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amplifier design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2F8AA8-AC58-43ED-B21A-1FD06A838172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The fast amplifier is based on regulated </a:t>
            </a:r>
            <a:r>
              <a:rPr lang="en-US" dirty="0" err="1"/>
              <a:t>cascode</a:t>
            </a:r>
            <a:r>
              <a:rPr lang="en-US" dirty="0"/>
              <a:t> stage</a:t>
            </a:r>
          </a:p>
          <a:p>
            <a:pPr lvl="1"/>
            <a:r>
              <a:rPr lang="en-US" dirty="0"/>
              <a:t>Input transistor M0 has 2 bias sources</a:t>
            </a:r>
          </a:p>
          <a:p>
            <a:pPr lvl="1"/>
            <a:r>
              <a:rPr lang="en-US" dirty="0"/>
              <a:t>I1 : set up to 2µA</a:t>
            </a:r>
          </a:p>
          <a:p>
            <a:pPr lvl="1"/>
            <a:r>
              <a:rPr lang="en-US" dirty="0"/>
              <a:t>I2 : set from 1µA to 10 µA</a:t>
            </a:r>
          </a:p>
          <a:p>
            <a:pPr lvl="1"/>
            <a:r>
              <a:rPr lang="en-US" dirty="0"/>
              <a:t>Find the good compromise for low power and timing performances</a:t>
            </a:r>
          </a:p>
          <a:p>
            <a:pPr lvl="1"/>
            <a:r>
              <a:rPr lang="en-US" dirty="0"/>
              <a:t>DC operating point is set by the input transistor (M0) bias (typically 300 mV) </a:t>
            </a:r>
            <a:r>
              <a:rPr lang="en-US" dirty="0">
                <a:sym typeface="Symbol" panose="05050102010706020507" pitchFamily="18" charset="2"/>
              </a:rPr>
              <a:t> 600 mV for the signal range</a:t>
            </a:r>
            <a:endParaRPr lang="en-US" dirty="0"/>
          </a:p>
          <a:p>
            <a:pPr lvl="1"/>
            <a:r>
              <a:rPr lang="en-US" dirty="0"/>
              <a:t>The feedback resistance is realized by a simple transistor MF</a:t>
            </a:r>
          </a:p>
          <a:p>
            <a:pPr lvl="1"/>
            <a:r>
              <a:rPr lang="en-US" dirty="0" err="1"/>
              <a:t>ToT</a:t>
            </a:r>
            <a:r>
              <a:rPr lang="en-US" dirty="0"/>
              <a:t> proportional to the input charge</a:t>
            </a:r>
          </a:p>
          <a:p>
            <a:endParaRPr lang="en-US" dirty="0"/>
          </a:p>
          <a:p>
            <a:r>
              <a:rPr lang="en-US" dirty="0"/>
              <a:t>Hysteresis stage is attached  to the discriminator to avoid multiple switching that can be caused by  the noise</a:t>
            </a:r>
          </a:p>
          <a:p>
            <a:r>
              <a:rPr lang="en-US" dirty="0"/>
              <a:t>Programmable 5 bit DAC used for local threshold tuning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2A59CF1-7A46-4805-8F8C-D405BDAB4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EDC42E-0180-4AD0-A335-339E03967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250" y="1208602"/>
            <a:ext cx="5212619" cy="5088509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B74773A-9CBB-45F5-8807-4152E1F6610E}"/>
              </a:ext>
            </a:extLst>
          </p:cNvPr>
          <p:cNvCxnSpPr/>
          <p:nvPr/>
        </p:nvCxnSpPr>
        <p:spPr>
          <a:xfrm>
            <a:off x="8640563" y="3320809"/>
            <a:ext cx="0" cy="4680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B238343B-344B-44ED-82AE-EB76E33C53FC}"/>
              </a:ext>
            </a:extLst>
          </p:cNvPr>
          <p:cNvSpPr txBox="1"/>
          <p:nvPr/>
        </p:nvSpPr>
        <p:spPr>
          <a:xfrm>
            <a:off x="8640564" y="3416334"/>
            <a:ext cx="298480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I1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5CDFE55-9E2E-4E8D-94B6-10BC594896A7}"/>
              </a:ext>
            </a:extLst>
          </p:cNvPr>
          <p:cNvCxnSpPr/>
          <p:nvPr/>
        </p:nvCxnSpPr>
        <p:spPr>
          <a:xfrm>
            <a:off x="9252633" y="4161387"/>
            <a:ext cx="0" cy="4680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CF44A08C-D1EB-4CA8-BC59-F64245C6F7C3}"/>
              </a:ext>
            </a:extLst>
          </p:cNvPr>
          <p:cNvSpPr txBox="1"/>
          <p:nvPr/>
        </p:nvSpPr>
        <p:spPr>
          <a:xfrm>
            <a:off x="9252633" y="4256912"/>
            <a:ext cx="298480" cy="255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8" dirty="0">
                <a:latin typeface="Arial" panose="020B0604020202020204" pitchFamily="34" charset="0"/>
                <a:cs typeface="Arial" panose="020B0604020202020204" pitchFamily="34" charset="0"/>
              </a:rPr>
              <a:t>I2</a:t>
            </a:r>
          </a:p>
        </p:txBody>
      </p:sp>
    </p:spTree>
    <p:extLst>
      <p:ext uri="{BB962C8B-B14F-4D97-AF65-F5344CB8AC3E}">
        <p14:creationId xmlns:p14="http://schemas.microsoft.com/office/powerpoint/2010/main" val="267791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Analog FE pixel prototype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2F8AA8-AC58-43ED-B21A-1FD06A838172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A pixel array of 36 × 12 cells where only the analog part is considered and implemented </a:t>
            </a:r>
          </a:p>
          <a:p>
            <a:r>
              <a:rPr lang="en-US" dirty="0"/>
              <a:t>For each pixel :</a:t>
            </a:r>
          </a:p>
          <a:p>
            <a:pPr lvl="1"/>
            <a:r>
              <a:rPr lang="en-US" dirty="0"/>
              <a:t>MOM capacitance connected to each preamplifier input 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D</a:t>
            </a:r>
            <a:r>
              <a:rPr lang="en-US" dirty="0"/>
              <a:t>ifferent input capacitance values were implemented</a:t>
            </a:r>
          </a:p>
          <a:p>
            <a:r>
              <a:rPr lang="en-US" dirty="0"/>
              <a:t>Each pixel contains : CSA + Discriminator + 5 bit tuning DAC</a:t>
            </a:r>
          </a:p>
          <a:p>
            <a:pPr lvl="1"/>
            <a:r>
              <a:rPr lang="en-US" dirty="0"/>
              <a:t>The pixel size : 20 µm × 12 µm</a:t>
            </a:r>
          </a:p>
          <a:p>
            <a:pPr lvl="1"/>
            <a:r>
              <a:rPr lang="en-US" dirty="0"/>
              <a:t>The typical power consumption is 8 µW/pixel</a:t>
            </a:r>
          </a:p>
          <a:p>
            <a:r>
              <a:rPr lang="en-US" dirty="0"/>
              <a:t>Large bandwidth buffers (&gt; 1GHz) implemented and connected to a few pixels for direct measurement</a:t>
            </a:r>
          </a:p>
          <a:p>
            <a:r>
              <a:rPr lang="en-US" dirty="0"/>
              <a:t>Simulations for I</a:t>
            </a:r>
            <a:r>
              <a:rPr lang="en-US" baseline="-25000" dirty="0"/>
              <a:t>CSA</a:t>
            </a:r>
            <a:r>
              <a:rPr lang="en-US" dirty="0"/>
              <a:t> = 4 µA extracted view</a:t>
            </a:r>
          </a:p>
          <a:p>
            <a:pPr lvl="1"/>
            <a:r>
              <a:rPr lang="en-US" dirty="0"/>
              <a:t>Jitter = 125 </a:t>
            </a:r>
            <a:r>
              <a:rPr lang="en-US" dirty="0" err="1"/>
              <a:t>ps</a:t>
            </a:r>
            <a:r>
              <a:rPr lang="en-US" dirty="0"/>
              <a:t> RMS for input charge of 4 </a:t>
            </a:r>
            <a:r>
              <a:rPr lang="en-US" dirty="0" err="1"/>
              <a:t>ke</a:t>
            </a:r>
            <a:r>
              <a:rPr lang="en-US" dirty="0"/>
              <a:t>-</a:t>
            </a:r>
          </a:p>
          <a:p>
            <a:pPr lvl="1"/>
            <a:r>
              <a:rPr lang="en-US" dirty="0"/>
              <a:t>Jitter &lt; 50 </a:t>
            </a:r>
            <a:r>
              <a:rPr lang="en-US" dirty="0" err="1"/>
              <a:t>ps</a:t>
            </a:r>
            <a:r>
              <a:rPr lang="en-US" dirty="0"/>
              <a:t> RMS for input charge &gt;15 </a:t>
            </a:r>
            <a:r>
              <a:rPr lang="en-US" dirty="0" err="1"/>
              <a:t>ke</a:t>
            </a:r>
            <a:r>
              <a:rPr lang="en-US" dirty="0"/>
              <a:t>-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US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E714994-B415-45CC-BAB2-A86F35C1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8CB4D13-DDAF-4BEF-B811-F902901EDC9D}"/>
              </a:ext>
            </a:extLst>
          </p:cNvPr>
          <p:cNvSpPr txBox="1"/>
          <p:nvPr/>
        </p:nvSpPr>
        <p:spPr>
          <a:xfrm>
            <a:off x="8668588" y="67595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21C6141-FB31-4261-9368-A33F5BEFE7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88"/>
          <a:stretch/>
        </p:blipFill>
        <p:spPr>
          <a:xfrm rot="5400000">
            <a:off x="7533415" y="-264580"/>
            <a:ext cx="2303355" cy="40451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640CFD6-BA3E-4F40-A440-3906388AA32A}"/>
              </a:ext>
            </a:extLst>
          </p:cNvPr>
          <p:cNvSpPr/>
          <p:nvPr/>
        </p:nvSpPr>
        <p:spPr>
          <a:xfrm>
            <a:off x="7202370" y="2951473"/>
            <a:ext cx="30251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Pixel array of 36 × 12 pixels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F29CDB4-E766-40E1-B4D8-1A230BFF2B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379" y="3510944"/>
            <a:ext cx="4663449" cy="357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32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setup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B3B3FC8-23CF-4467-860C-1259FDE6F3A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65F4359B-34B4-48A7-BD3F-57EA4910C2B4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5909478" y="692510"/>
            <a:ext cx="5184776" cy="5889625"/>
          </a:xfrm>
        </p:spPr>
        <p:txBody>
          <a:bodyPr/>
          <a:lstStyle/>
          <a:p>
            <a:r>
              <a:rPr lang="en-US" sz="1999" dirty="0"/>
              <a:t>The test set-up based on a mini PC board</a:t>
            </a:r>
          </a:p>
          <a:p>
            <a:pPr lvl="1"/>
            <a:r>
              <a:rPr lang="en-US" sz="1999" dirty="0"/>
              <a:t>An FPGA deals with the low level interface (clock, IO. . . )</a:t>
            </a:r>
          </a:p>
          <a:p>
            <a:pPr lvl="1"/>
            <a:r>
              <a:rPr lang="en-US" sz="1999" dirty="0"/>
              <a:t>16 bit DAC, 14 bit ADC implemented</a:t>
            </a:r>
          </a:p>
          <a:p>
            <a:pPr lvl="1"/>
            <a:r>
              <a:rPr lang="en-US" sz="1999" dirty="0"/>
              <a:t>High level programming framework (C++)</a:t>
            </a:r>
          </a:p>
          <a:p>
            <a:pPr lvl="1"/>
            <a:r>
              <a:rPr lang="en-US" sz="1999" dirty="0"/>
              <a:t>Easy Ethernet interface</a:t>
            </a:r>
          </a:p>
          <a:p>
            <a:pPr lvl="1"/>
            <a:r>
              <a:rPr lang="en-US" sz="1999" dirty="0"/>
              <a:t>Up to 50 m link </a:t>
            </a:r>
          </a:p>
          <a:p>
            <a:r>
              <a:rPr lang="en-US" sz="1999" dirty="0"/>
              <a:t>16 bit DAC controlled by the </a:t>
            </a:r>
            <a:r>
              <a:rPr lang="en-US" sz="1999" dirty="0" err="1"/>
              <a:t>nano</a:t>
            </a:r>
            <a:r>
              <a:rPr lang="en-US" sz="1999" dirty="0"/>
              <a:t> PC board</a:t>
            </a:r>
          </a:p>
          <a:p>
            <a:pPr lvl="1"/>
            <a:r>
              <a:rPr lang="en-US" sz="1999" dirty="0"/>
              <a:t>The threshold voltage</a:t>
            </a:r>
          </a:p>
          <a:p>
            <a:pPr lvl="1"/>
            <a:r>
              <a:rPr lang="en-US" sz="1999" dirty="0"/>
              <a:t>Feedback transistor bias</a:t>
            </a:r>
          </a:p>
          <a:p>
            <a:pPr lvl="1"/>
            <a:r>
              <a:rPr lang="en-US" sz="1999" dirty="0"/>
              <a:t>Injection charge level</a:t>
            </a:r>
          </a:p>
          <a:p>
            <a:r>
              <a:rPr lang="en-US" sz="1999" dirty="0"/>
              <a:t>The injection circuit is integrated in the DAQ board</a:t>
            </a:r>
          </a:p>
          <a:p>
            <a:r>
              <a:rPr lang="en-US" sz="1999" dirty="0"/>
              <a:t>The bias currents for the chip are generated from a dedicated card</a:t>
            </a:r>
          </a:p>
          <a:p>
            <a:r>
              <a:rPr lang="en-US" sz="1999" dirty="0"/>
              <a:t>Large bandwidth oscilloscope used for jitter measurements</a:t>
            </a:r>
          </a:p>
          <a:p>
            <a:endParaRPr lang="en-US" sz="1999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3925EEA-08FC-4D8D-B016-CD8B837D8E8A}"/>
              </a:ext>
            </a:extLst>
          </p:cNvPr>
          <p:cNvGrpSpPr/>
          <p:nvPr/>
        </p:nvGrpSpPr>
        <p:grpSpPr>
          <a:xfrm>
            <a:off x="3574939" y="4732770"/>
            <a:ext cx="1564674" cy="1538557"/>
            <a:chOff x="148038" y="2150578"/>
            <a:chExt cx="3788214" cy="3724980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E48DD45-927B-4AF5-B754-52A671BBE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038" y="2150578"/>
              <a:ext cx="3612369" cy="3617486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910A09-3651-48E9-AA73-D8FEF1CDDC31}"/>
                </a:ext>
              </a:extLst>
            </p:cNvPr>
            <p:cNvSpPr/>
            <p:nvPr/>
          </p:nvSpPr>
          <p:spPr>
            <a:xfrm>
              <a:off x="1808844" y="3216386"/>
              <a:ext cx="282127" cy="30053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fr-FR" sz="1050"/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884AC1B-8F28-4F31-97AC-25C24DBAE6D2}"/>
                </a:ext>
              </a:extLst>
            </p:cNvPr>
            <p:cNvCxnSpPr>
              <a:cxnSpLocks/>
            </p:cNvCxnSpPr>
            <p:nvPr/>
          </p:nvCxnSpPr>
          <p:spPr>
            <a:xfrm>
              <a:off x="2090971" y="3216386"/>
              <a:ext cx="1842452" cy="85323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112A6E5-80D1-43AF-949D-937F67F9ABBE}"/>
                </a:ext>
              </a:extLst>
            </p:cNvPr>
            <p:cNvCxnSpPr>
              <a:cxnSpLocks/>
            </p:cNvCxnSpPr>
            <p:nvPr/>
          </p:nvCxnSpPr>
          <p:spPr>
            <a:xfrm>
              <a:off x="1808844" y="3515833"/>
              <a:ext cx="195724" cy="53115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1B8FC5C8-77CB-400D-9C5D-BB69EC46A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1465" y="4074100"/>
              <a:ext cx="1904787" cy="1801458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859087DD-F171-41A2-B0C0-831AAC9C709E}"/>
              </a:ext>
            </a:extLst>
          </p:cNvPr>
          <p:cNvGrpSpPr/>
          <p:nvPr/>
        </p:nvGrpSpPr>
        <p:grpSpPr>
          <a:xfrm>
            <a:off x="503660" y="1234396"/>
            <a:ext cx="4763479" cy="3232507"/>
            <a:chOff x="354497" y="1234385"/>
            <a:chExt cx="4763479" cy="3232507"/>
          </a:xfrm>
        </p:grpSpPr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0D2E1679-E12C-4AFF-85FE-01A3C09C6E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6" t="10219" r="3885"/>
            <a:stretch/>
          </p:blipFill>
          <p:spPr>
            <a:xfrm>
              <a:off x="761492" y="1234385"/>
              <a:ext cx="4356484" cy="3232507"/>
            </a:xfrm>
            <a:prstGeom prst="rect">
              <a:avLst/>
            </a:prstGeom>
          </p:spPr>
        </p:pic>
        <p:sp>
          <p:nvSpPr>
            <p:cNvPr id="48" name="Rectangle : coins arrondis 47">
              <a:extLst>
                <a:ext uri="{FF2B5EF4-FFF2-40B4-BE49-F238E27FC236}">
                  <a16:creationId xmlns:a16="http://schemas.microsoft.com/office/drawing/2014/main" id="{C78BD510-6BA0-4711-A550-2A41C6D765C3}"/>
                </a:ext>
              </a:extLst>
            </p:cNvPr>
            <p:cNvSpPr/>
            <p:nvPr/>
          </p:nvSpPr>
          <p:spPr>
            <a:xfrm>
              <a:off x="2309664" y="3036339"/>
              <a:ext cx="1044116" cy="150598"/>
            </a:xfrm>
            <a:prstGeom prst="roundRect">
              <a:avLst/>
            </a:prstGeom>
            <a:solidFill>
              <a:srgbClr val="EECFCE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fr-F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Bias</a:t>
              </a:r>
              <a:r>
                <a:rPr lang="fr-F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currents</a:t>
              </a:r>
              <a:r>
                <a:rPr lang="fr-F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card</a:t>
              </a:r>
              <a:endPara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 : coins arrondis 48">
              <a:extLst>
                <a:ext uri="{FF2B5EF4-FFF2-40B4-BE49-F238E27FC236}">
                  <a16:creationId xmlns:a16="http://schemas.microsoft.com/office/drawing/2014/main" id="{76B1CD0F-C0B0-4D42-BC29-9727166EB69C}"/>
                </a:ext>
              </a:extLst>
            </p:cNvPr>
            <p:cNvSpPr/>
            <p:nvPr/>
          </p:nvSpPr>
          <p:spPr>
            <a:xfrm>
              <a:off x="354497" y="3358397"/>
              <a:ext cx="1188132" cy="167367"/>
            </a:xfrm>
            <a:prstGeom prst="roundRect">
              <a:avLst/>
            </a:prstGeom>
            <a:solidFill>
              <a:srgbClr val="D1E0B2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fr-F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Acquisition </a:t>
              </a:r>
              <a:r>
                <a:rPr lang="fr-F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board</a:t>
              </a:r>
              <a:endPara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 : coins arrondis 49">
              <a:extLst>
                <a:ext uri="{FF2B5EF4-FFF2-40B4-BE49-F238E27FC236}">
                  <a16:creationId xmlns:a16="http://schemas.microsoft.com/office/drawing/2014/main" id="{0BD80C48-2C05-4CD3-ABF4-BD49209CD423}"/>
                </a:ext>
              </a:extLst>
            </p:cNvPr>
            <p:cNvSpPr/>
            <p:nvPr/>
          </p:nvSpPr>
          <p:spPr>
            <a:xfrm>
              <a:off x="1733359" y="3818276"/>
              <a:ext cx="720321" cy="150598"/>
            </a:xfrm>
            <a:prstGeom prst="roundRect">
              <a:avLst/>
            </a:prstGeom>
            <a:solidFill>
              <a:srgbClr val="D1E0B2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fr-FR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Pixel Chip</a:t>
              </a:r>
            </a:p>
          </p:txBody>
        </p: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6088AAE5-3BE2-4A9C-B28B-A606AA89CD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63" y="4875348"/>
            <a:ext cx="1445205" cy="128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29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Output voltage vs input charge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CSA base line ~ 300 mV</a:t>
            </a:r>
          </a:p>
          <a:p>
            <a:r>
              <a:rPr lang="en-US" dirty="0"/>
              <a:t>The response is linear up to 4000 e-</a:t>
            </a:r>
          </a:p>
          <a:p>
            <a:r>
              <a:rPr lang="en-US" dirty="0"/>
              <a:t>Conversion gain = 95 µV/e-</a:t>
            </a:r>
          </a:p>
          <a:p>
            <a:r>
              <a:rPr lang="en-US" dirty="0"/>
              <a:t>Saturation from 4500 e-</a:t>
            </a:r>
          </a:p>
          <a:p>
            <a:r>
              <a:rPr lang="en-US" dirty="0"/>
              <a:t>The time over threshold information can be exploited to measure higher charges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6697E4E0-9128-44F9-A2E0-F621A985AE24}"/>
              </a:ext>
            </a:extLst>
          </p:cNvPr>
          <p:cNvGrpSpPr/>
          <p:nvPr/>
        </p:nvGrpSpPr>
        <p:grpSpPr>
          <a:xfrm>
            <a:off x="588566" y="930334"/>
            <a:ext cx="4927754" cy="2389925"/>
            <a:chOff x="4618714" y="4387261"/>
            <a:chExt cx="4927754" cy="2389925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A40A650-0342-4B53-8696-E2D7142543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2" r="19944" b="13270"/>
            <a:stretch/>
          </p:blipFill>
          <p:spPr>
            <a:xfrm>
              <a:off x="4618714" y="4387261"/>
              <a:ext cx="4927754" cy="2389925"/>
            </a:xfrm>
            <a:prstGeom prst="rect">
              <a:avLst/>
            </a:prstGeom>
          </p:spPr>
        </p:pic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6BD91413-DC81-44DB-9D28-7A452DE16810}"/>
                </a:ext>
              </a:extLst>
            </p:cNvPr>
            <p:cNvCxnSpPr>
              <a:cxnSpLocks/>
            </p:cNvCxnSpPr>
            <p:nvPr/>
          </p:nvCxnSpPr>
          <p:spPr>
            <a:xfrm>
              <a:off x="8130912" y="5016666"/>
              <a:ext cx="68407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1393024D-7C42-4BF4-B431-5704323234A7}"/>
                </a:ext>
              </a:extLst>
            </p:cNvPr>
            <p:cNvSpPr txBox="1"/>
            <p:nvPr/>
          </p:nvSpPr>
          <p:spPr>
            <a:xfrm>
              <a:off x="8293478" y="5107726"/>
              <a:ext cx="521510" cy="16280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fr-FR" sz="1058" b="1" dirty="0"/>
                <a:t>500 ns</a:t>
              </a:r>
            </a:p>
          </p:txBody>
        </p: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D62A7B3E-A000-448B-AD67-808F3D3CB3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9137" y="4692631"/>
              <a:ext cx="0" cy="32403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9F5B5FFE-A923-4DB4-8C4C-58685C6378F9}"/>
                </a:ext>
              </a:extLst>
            </p:cNvPr>
            <p:cNvSpPr txBox="1"/>
            <p:nvPr/>
          </p:nvSpPr>
          <p:spPr>
            <a:xfrm>
              <a:off x="8883046" y="4754767"/>
              <a:ext cx="543688" cy="16280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fr-FR" sz="1058" b="1" dirty="0"/>
                <a:t>60 mV</a:t>
              </a:r>
            </a:p>
          </p:txBody>
        </p:sp>
      </p:grpSp>
      <p:pic>
        <p:nvPicPr>
          <p:cNvPr id="41" name="Image 40">
            <a:extLst>
              <a:ext uri="{FF2B5EF4-FFF2-40B4-BE49-F238E27FC236}">
                <a16:creationId xmlns:a16="http://schemas.microsoft.com/office/drawing/2014/main" id="{2D01E325-3EF3-46C3-8C7F-968E5B034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57" y="3453657"/>
            <a:ext cx="4663449" cy="3575313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262A0B7F-0DE7-485C-B3F9-0BCADE03E2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55" y="3464818"/>
            <a:ext cx="4828265" cy="370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8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7F2E784-99DF-4043-8ABF-92D65E1C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Threshold scan and tuning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20DBDE-EFF2-41F8-B1C8-9B3EF47F3BE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75615" y="3824859"/>
            <a:ext cx="5083716" cy="3153792"/>
          </a:xfrm>
        </p:spPr>
        <p:txBody>
          <a:bodyPr/>
          <a:lstStyle/>
          <a:p>
            <a:r>
              <a:rPr lang="en-US" dirty="0"/>
              <a:t>S-</a:t>
            </a:r>
            <a:r>
              <a:rPr lang="en-US" dirty="0" err="1"/>
              <a:t>cuves</a:t>
            </a:r>
            <a:r>
              <a:rPr lang="en-US" dirty="0"/>
              <a:t> are plotted for the whole pixel array containing 432 pixels</a:t>
            </a:r>
          </a:p>
          <a:p>
            <a:r>
              <a:rPr lang="en-US" dirty="0"/>
              <a:t>Threshold scan</a:t>
            </a:r>
          </a:p>
          <a:p>
            <a:pPr lvl="1"/>
            <a:r>
              <a:rPr lang="en-US" dirty="0"/>
              <a:t>Mean value = 2000 e-</a:t>
            </a:r>
          </a:p>
          <a:p>
            <a:pPr lvl="1"/>
            <a:r>
              <a:rPr lang="en-US" dirty="0"/>
              <a:t>Threshold dispersion  = 130 e- RMS</a:t>
            </a:r>
          </a:p>
          <a:p>
            <a:r>
              <a:rPr lang="en-US" dirty="0"/>
              <a:t>Threshold tuning</a:t>
            </a:r>
          </a:p>
          <a:p>
            <a:pPr lvl="1"/>
            <a:r>
              <a:rPr lang="en-US" dirty="0"/>
              <a:t>Mean value = 2000 e-</a:t>
            </a:r>
          </a:p>
          <a:p>
            <a:pPr lvl="1"/>
            <a:r>
              <a:rPr lang="en-US" dirty="0"/>
              <a:t>Threshold dispersion = 52 e- RMS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C8601-85D5-4D61-BD1C-3C8217FF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7, 2025</a:t>
            </a:r>
            <a:endParaRPr lang="en-GB"/>
          </a:p>
        </p:txBody>
      </p:sp>
      <p:sp>
        <p:nvSpPr>
          <p:cNvPr id="79" name="Espace réservé de la dat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TWEPP 2025 - Rethymno, Crete, Greece</a:t>
            </a:r>
            <a:endParaRPr lang="en-US" dirty="0"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B2741309-9BAF-4D78-ADDC-28791D66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5830-E137-4545-8490-5D20CD5165A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9ABD24E-5FF4-6D45-B468-57C150E21B7A}"/>
              </a:ext>
            </a:extLst>
          </p:cNvPr>
          <p:cNvSpPr txBox="1">
            <a:spLocks/>
          </p:cNvSpPr>
          <p:nvPr/>
        </p:nvSpPr>
        <p:spPr>
          <a:xfrm>
            <a:off x="2686714" y="11"/>
            <a:ext cx="8077341" cy="679309"/>
          </a:xfrm>
          <a:prstGeom prst="rect">
            <a:avLst/>
          </a:prstGeom>
        </p:spPr>
        <p:txBody>
          <a:bodyPr vert="horz" lIns="100076" tIns="50038" rIns="100076" bIns="5003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sz="3502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F2EFCE-9A2F-430E-9635-184CFD8BB122}"/>
              </a:ext>
            </a:extLst>
          </p:cNvPr>
          <p:cNvSpPr/>
          <p:nvPr/>
        </p:nvSpPr>
        <p:spPr>
          <a:xfrm>
            <a:off x="7709464" y="3223132"/>
            <a:ext cx="1136850" cy="2551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058" dirty="0">
                <a:latin typeface="+mj-lt"/>
              </a:rPr>
              <a:t>GDAC value (LSB)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0F0F4A8-9AB4-456C-97FC-11BE10C270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29" y="548501"/>
            <a:ext cx="4389130" cy="3365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B7F2E1A-D257-4A3D-B26B-FB34FC06EE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853" y="764518"/>
            <a:ext cx="4389130" cy="292608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B29923D-14A0-48A3-BF2F-5EED9E1CE4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168" y="4220904"/>
            <a:ext cx="4389130" cy="292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43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206506</TotalTime>
  <Words>2709</Words>
  <Application>Microsoft Office PowerPoint</Application>
  <PresentationFormat>Personnalisé</PresentationFormat>
  <Paragraphs>430</Paragraphs>
  <Slides>22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41" baseType="lpstr">
      <vt:lpstr>Arial</vt:lpstr>
      <vt:lpstr>Arial Narrow</vt:lpstr>
      <vt:lpstr>Arial Unicode MS</vt:lpstr>
      <vt:lpstr>Calibri</vt:lpstr>
      <vt:lpstr>Calibri Light</vt:lpstr>
      <vt:lpstr>Cambria Math</vt:lpstr>
      <vt:lpstr>CharisSIL-Italic</vt:lpstr>
      <vt:lpstr>CMR12</vt:lpstr>
      <vt:lpstr>CMTT12</vt:lpstr>
      <vt:lpstr>Comic Sans MS</vt:lpstr>
      <vt:lpstr>Constantia</vt:lpstr>
      <vt:lpstr>LMRoman12-Regular</vt:lpstr>
      <vt:lpstr>LMRoman8-Regular</vt:lpstr>
      <vt:lpstr>StarBats</vt:lpstr>
      <vt:lpstr>Symbol</vt:lpstr>
      <vt:lpstr>Times New Roman</vt:lpstr>
      <vt:lpstr>Wingdings</vt:lpstr>
      <vt:lpstr>Wingdings 2</vt:lpstr>
      <vt:lpstr>Flow</vt:lpstr>
      <vt:lpstr>A pixel readout prototype in 28 nm CMOS for time resolution study</vt:lpstr>
      <vt:lpstr>Outline</vt:lpstr>
      <vt:lpstr>The context of the project</vt:lpstr>
      <vt:lpstr>Fast amplifier design</vt:lpstr>
      <vt:lpstr>Fast amplifier design</vt:lpstr>
      <vt:lpstr>Analog FE pixel prototype</vt:lpstr>
      <vt:lpstr>Test setup</vt:lpstr>
      <vt:lpstr>Output voltage vs input charge</vt:lpstr>
      <vt:lpstr>Threshold scan and tuning</vt:lpstr>
      <vt:lpstr>Noise measurements</vt:lpstr>
      <vt:lpstr>Jitter versus the input charge</vt:lpstr>
      <vt:lpstr>Threshold effect on the jitter</vt:lpstr>
      <vt:lpstr>Threshold effect on the jitter</vt:lpstr>
      <vt:lpstr>Time walk correction</vt:lpstr>
      <vt:lpstr>Conclusion and perspectives</vt:lpstr>
      <vt:lpstr>Thank you for your attention</vt:lpstr>
      <vt:lpstr>CSA time response for large input charge</vt:lpstr>
      <vt:lpstr>Time resolution</vt:lpstr>
      <vt:lpstr>Timing requirements  in the future experiments</vt:lpstr>
      <vt:lpstr>The effects of timing</vt:lpstr>
      <vt:lpstr>Timing sensors for high radiation levels</vt:lpstr>
      <vt:lpstr>Pixel design for 4D tracking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testIrrad65</dc:title>
  <dc:creator>MM</dc:creator>
  <cp:lastModifiedBy>Mohsine Menouni</cp:lastModifiedBy>
  <cp:revision>4868</cp:revision>
  <cp:lastPrinted>2025-10-03T17:49:38Z</cp:lastPrinted>
  <dcterms:created xsi:type="dcterms:W3CDTF">2000-10-31T17:32:11Z</dcterms:created>
  <dcterms:modified xsi:type="dcterms:W3CDTF">2025-10-07T11:26:51Z</dcterms:modified>
</cp:coreProperties>
</file>