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2.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3.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4.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5.xml" ContentType="application/vnd.openxmlformats-officedocument.presentationml.notesSlide+xml"/>
  <Override PartName="/ppt/tags/tag49.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notesSlides/notesSlide11.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notesSlides/notesSlide12.xml" ContentType="application/vnd.openxmlformats-officedocument.presentationml.notesSlide+xml"/>
  <Override PartName="/ppt/tags/tag56.xml" ContentType="application/vnd.openxmlformats-officedocument.presentationml.tags+xml"/>
  <Override PartName="/ppt/tags/tag57.xml" ContentType="application/vnd.openxmlformats-officedocument.presentationml.tags+xml"/>
  <Override PartName="/ppt/notesSlides/notesSlide13.xml" ContentType="application/vnd.openxmlformats-officedocument.presentationml.notesSlide+xml"/>
  <Override PartName="/ppt/tags/tag58.xml" ContentType="application/vnd.openxmlformats-officedocument.presentationml.tags+xml"/>
  <Override PartName="/ppt/notesSlides/notesSlide14.xml" ContentType="application/vnd.openxmlformats-officedocument.presentationml.notesSlide+xml"/>
  <Override PartName="/ppt/tags/tag59.xml" ContentType="application/vnd.openxmlformats-officedocument.presentationml.tags+xml"/>
  <Override PartName="/ppt/tags/tag60.xml" ContentType="application/vnd.openxmlformats-officedocument.presentationml.tags+xml"/>
  <Override PartName="/ppt/notesSlides/notesSlide15.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notesSlides/notesSlide20.xml" ContentType="application/vnd.openxmlformats-officedocument.presentationml.notesSlide+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80.xml" ContentType="application/vnd.openxmlformats-officedocument.presentationml.tags+xml"/>
  <Override PartName="/ppt/tags/tag81.xml" ContentType="application/vnd.openxmlformats-officedocument.presentationml.tags+xml"/>
  <Override PartName="/ppt/notesSlides/notesSlide24.xml" ContentType="application/vnd.openxmlformats-officedocument.presentationml.notesSlide+xml"/>
  <Override PartName="/ppt/tags/tag82.xml" ContentType="application/vnd.openxmlformats-officedocument.presentationml.tags+xml"/>
  <Override PartName="/ppt/tags/tag83.xml" ContentType="application/vnd.openxmlformats-officedocument.presentationml.tags+xml"/>
  <Override PartName="/ppt/notesSlides/notesSlide25.xml" ContentType="application/vnd.openxmlformats-officedocument.presentationml.notesSlide+xml"/>
  <Override PartName="/ppt/tags/tag84.xml" ContentType="application/vnd.openxmlformats-officedocument.presentationml.tags+xml"/>
  <Override PartName="/ppt/tags/tag85.xml" ContentType="application/vnd.openxmlformats-officedocument.presentationml.tags+xml"/>
  <Override PartName="/ppt/notesSlides/notesSlide26.xml" ContentType="application/vnd.openxmlformats-officedocument.presentationml.notesSlide+xml"/>
  <Override PartName="/ppt/tags/tag86.xml" ContentType="application/vnd.openxmlformats-officedocument.presentationml.tags+xml"/>
  <Override PartName="/ppt/notesSlides/notesSlide27.xml" ContentType="application/vnd.openxmlformats-officedocument.presentationml.notesSlide+xml"/>
  <Override PartName="/ppt/tags/tag87.xml" ContentType="application/vnd.openxmlformats-officedocument.presentationml.tags+xml"/>
  <Override PartName="/ppt/tags/tag88.xml" ContentType="application/vnd.openxmlformats-officedocument.presentationml.tags+xml"/>
  <Override PartName="/ppt/notesSlides/notesSlide28.xml" ContentType="application/vnd.openxmlformats-officedocument.presentationml.notesSlide+xml"/>
  <Override PartName="/ppt/tags/tag89.xml" ContentType="application/vnd.openxmlformats-officedocument.presentationml.tags+xml"/>
  <Override PartName="/ppt/tags/tag90.xml" ContentType="application/vnd.openxmlformats-officedocument.presentationml.tags+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tags/tag610.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 id="2147483655" r:id="rId2"/>
    <p:sldMasterId id="2147483662" r:id="rId3"/>
  </p:sldMasterIdLst>
  <p:notesMasterIdLst>
    <p:notesMasterId r:id="rId37"/>
  </p:notesMasterIdLst>
  <p:handoutMasterIdLst>
    <p:handoutMasterId r:id="rId38"/>
  </p:handoutMasterIdLst>
  <p:sldIdLst>
    <p:sldId id="337" r:id="rId4"/>
    <p:sldId id="342" r:id="rId5"/>
    <p:sldId id="346" r:id="rId6"/>
    <p:sldId id="347" r:id="rId7"/>
    <p:sldId id="348" r:id="rId8"/>
    <p:sldId id="415" r:id="rId9"/>
    <p:sldId id="350" r:id="rId10"/>
    <p:sldId id="416" r:id="rId11"/>
    <p:sldId id="352" r:id="rId12"/>
    <p:sldId id="405" r:id="rId13"/>
    <p:sldId id="355" r:id="rId14"/>
    <p:sldId id="385" r:id="rId15"/>
    <p:sldId id="382" r:id="rId16"/>
    <p:sldId id="389" r:id="rId17"/>
    <p:sldId id="390" r:id="rId18"/>
    <p:sldId id="357" r:id="rId19"/>
    <p:sldId id="383" r:id="rId20"/>
    <p:sldId id="400" r:id="rId21"/>
    <p:sldId id="417" r:id="rId22"/>
    <p:sldId id="394" r:id="rId23"/>
    <p:sldId id="401" r:id="rId24"/>
    <p:sldId id="402" r:id="rId25"/>
    <p:sldId id="374" r:id="rId26"/>
    <p:sldId id="375" r:id="rId27"/>
    <p:sldId id="377" r:id="rId28"/>
    <p:sldId id="408" r:id="rId29"/>
    <p:sldId id="406" r:id="rId30"/>
    <p:sldId id="411" r:id="rId31"/>
    <p:sldId id="399" r:id="rId32"/>
    <p:sldId id="412" r:id="rId33"/>
    <p:sldId id="413" r:id="rId34"/>
    <p:sldId id="409" r:id="rId35"/>
    <p:sldId id="410" r:id="rId36"/>
  </p:sldIdLst>
  <p:sldSz cx="12192000" cy="6858000"/>
  <p:notesSz cx="6858000" cy="9144000"/>
  <p:custDataLst>
    <p:tags r:id="rId3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44"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en xp" initials="cx" lastIdx="1" clrIdx="0"/>
  <p:cmAuthor id="2" name="Fengxian WU" initials="F" lastIdx="2" clrIdx="1"/>
  <p:cmAuthor id="75" name="作者" initials="A" lastIdx="0" clrIdx="24"/>
  <p:cmAuthor id="76" name="衍博 褚" initials="衍褚" lastIdx="1" clrIdx="2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BE52"/>
    <a:srgbClr val="DD965A"/>
    <a:srgbClr val="0419BC"/>
    <a:srgbClr val="000000"/>
    <a:srgbClr val="006097"/>
    <a:srgbClr val="2B5F76"/>
    <a:srgbClr val="317DA1"/>
    <a:srgbClr val="BC302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176" autoAdjust="0"/>
    <p:restoredTop sz="83475" autoAdjust="0"/>
  </p:normalViewPr>
  <p:slideViewPr>
    <p:cSldViewPr snapToGrid="0" showGuides="1">
      <p:cViewPr varScale="1">
        <p:scale>
          <a:sx n="92" d="100"/>
          <a:sy n="92" d="100"/>
        </p:scale>
        <p:origin x="476" y="60"/>
      </p:cViewPr>
      <p:guideLst>
        <p:guide orient="horz" pos="2044"/>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gs" Target="tags/tag1.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notesMaster" Target="notesMasters/notesMaster1.xml"/><Relationship Id="rId40"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heme" Target="theme/theme1.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2025/10/8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Times New Roman" panose="02020603050405020304" pitchFamily="18" charset="0"/>
                <a:ea typeface="Times New Roman" panose="02020603050405020304" pitchFamily="18" charset="0"/>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Times New Roman" panose="02020603050405020304" pitchFamily="18" charset="0"/>
                <a:ea typeface="Times New Roman" panose="02020603050405020304" pitchFamily="18" charset="0"/>
              </a:defRPr>
            </a:lvl1pPr>
          </a:lstStyle>
          <a:p>
            <a:fld id="{6747BD18-E38E-482B-ABF0-D867085E2AC2}" type="datetimeFigureOut">
              <a:rPr lang="zh-CN" altLang="en-US" smtClean="0"/>
              <a:t>2025/10/8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Times New Roman" panose="02020603050405020304" pitchFamily="18" charset="0"/>
                <a:ea typeface="Times New Roman" panose="02020603050405020304" pitchFamily="18" charset="0"/>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Times New Roman" panose="02020603050405020304" pitchFamily="18" charset="0"/>
                <a:ea typeface="Times New Roman" panose="02020603050405020304" pitchFamily="18" charset="0"/>
              </a:defRPr>
            </a:lvl1pPr>
          </a:lstStyle>
          <a:p>
            <a:fld id="{39BBED0F-EE9C-48FD-89D0-FE2DF373AD3B}"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Times New Roman" panose="02020603050405020304" pitchFamily="18" charset="0"/>
        <a:ea typeface="Times New Roman" panose="02020603050405020304" pitchFamily="18" charset="0"/>
        <a:cs typeface="+mn-cs"/>
      </a:defRPr>
    </a:lvl1pPr>
    <a:lvl2pPr marL="457200" algn="l" defTabSz="914400" rtl="0" eaLnBrk="1" latinLnBrk="0" hangingPunct="1">
      <a:defRPr sz="1200" kern="1200">
        <a:solidFill>
          <a:schemeClr val="tx1"/>
        </a:solidFill>
        <a:latin typeface="Times New Roman" panose="02020603050405020304" pitchFamily="18" charset="0"/>
        <a:ea typeface="Times New Roman" panose="02020603050405020304" pitchFamily="18" charset="0"/>
        <a:cs typeface="+mn-cs"/>
      </a:defRPr>
    </a:lvl2pPr>
    <a:lvl3pPr marL="914400" algn="l" defTabSz="914400" rtl="0" eaLnBrk="1" latinLnBrk="0" hangingPunct="1">
      <a:defRPr sz="1200" kern="1200">
        <a:solidFill>
          <a:schemeClr val="tx1"/>
        </a:solidFill>
        <a:latin typeface="Times New Roman" panose="02020603050405020304" pitchFamily="18" charset="0"/>
        <a:ea typeface="Times New Roman" panose="02020603050405020304" pitchFamily="18" charset="0"/>
        <a:cs typeface="+mn-cs"/>
      </a:defRPr>
    </a:lvl3pPr>
    <a:lvl4pPr marL="1371600" algn="l" defTabSz="914400" rtl="0" eaLnBrk="1" latinLnBrk="0" hangingPunct="1">
      <a:defRPr sz="1200" kern="1200">
        <a:solidFill>
          <a:schemeClr val="tx1"/>
        </a:solidFill>
        <a:latin typeface="Times New Roman" panose="02020603050405020304" pitchFamily="18" charset="0"/>
        <a:ea typeface="Times New Roman" panose="02020603050405020304" pitchFamily="18" charset="0"/>
        <a:cs typeface="+mn-cs"/>
      </a:defRPr>
    </a:lvl4pPr>
    <a:lvl5pPr marL="1828800" algn="l" defTabSz="914400" rtl="0" eaLnBrk="1" latinLnBrk="0" hangingPunct="1">
      <a:defRPr sz="1200" kern="1200">
        <a:solidFill>
          <a:schemeClr val="tx1"/>
        </a:solidFill>
        <a:latin typeface="Times New Roman" panose="02020603050405020304" pitchFamily="18" charset="0"/>
        <a:ea typeface="Times New Roman" panose="02020603050405020304" pitchFamily="18"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indent="0">
              <a:buNone/>
            </a:pPr>
            <a:endParaRPr lang="zh-CN" altLang="en-US" dirty="0"/>
          </a:p>
        </p:txBody>
      </p:sp>
      <p:sp>
        <p:nvSpPr>
          <p:cNvPr id="4" name="灯片编号占位符 3"/>
          <p:cNvSpPr>
            <a:spLocks noGrp="1"/>
          </p:cNvSpPr>
          <p:nvPr>
            <p:ph type="sldNum" sz="quarter" idx="5"/>
          </p:nvPr>
        </p:nvSpPr>
        <p:spPr/>
        <p:txBody>
          <a:bodyPr/>
          <a:lstStyle/>
          <a:p>
            <a:fld id="{39BBED0F-EE9C-48FD-89D0-FE2DF373AD3B}" type="slidenum">
              <a:rPr lang="zh-CN" altLang="en-US" smtClean="0"/>
              <a:t>12</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9BBED0F-EE9C-48FD-89D0-FE2DF373AD3B}" type="slidenum">
              <a:rPr lang="zh-CN" altLang="en-US" smtClean="0"/>
              <a:t>14</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nSpc>
                <a:spcPct val="150000"/>
              </a:lnSpc>
            </a:pP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39BBED0F-EE9C-48FD-89D0-FE2DF373AD3B}" type="slidenum">
              <a:rPr lang="zh-CN" altLang="en-US" smtClean="0"/>
              <a:t>15</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5"/>
          </p:nvPr>
        </p:nvSpPr>
        <p:spPr/>
        <p:txBody>
          <a:bodyPr/>
          <a:lstStyle/>
          <a:p>
            <a:fld id="{39BBED0F-EE9C-48FD-89D0-FE2DF373AD3B}" type="slidenum">
              <a:rPr lang="zh-CN" altLang="en-US" smtClean="0"/>
              <a:t>16</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5"/>
          </p:nvPr>
        </p:nvSpPr>
        <p:spPr/>
        <p:txBody>
          <a:bodyPr/>
          <a:lstStyle/>
          <a:p>
            <a:fld id="{39BBED0F-EE9C-48FD-89D0-FE2DF373AD3B}" type="slidenum">
              <a:rPr lang="zh-CN" altLang="en-US" smtClean="0"/>
              <a:t>18</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5"/>
          </p:nvPr>
        </p:nvSpPr>
        <p:spPr/>
        <p:txBody>
          <a:bodyPr/>
          <a:lstStyle/>
          <a:p>
            <a:fld id="{39BBED0F-EE9C-48FD-89D0-FE2DF373AD3B}" type="slidenum">
              <a:rPr lang="zh-CN" altLang="en-US" smtClean="0"/>
              <a:t>19</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9BBED0F-EE9C-48FD-89D0-FE2DF373AD3B}" type="slidenum">
              <a:rPr lang="zh-CN" altLang="en-US" smtClean="0"/>
              <a:t>20</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9BBED0F-EE9C-48FD-89D0-FE2DF373AD3B}" type="slidenum">
              <a:rPr lang="zh-CN" altLang="en-US" smtClean="0"/>
              <a:t>21</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9BBED0F-EE9C-48FD-89D0-FE2DF373AD3B}" type="slidenum">
              <a:rPr lang="zh-CN" altLang="en-US" smtClean="0"/>
              <a:t>22</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9BBED0F-EE9C-48FD-89D0-FE2DF373AD3B}" type="slidenum">
              <a:rPr lang="zh-CN" altLang="en-US" smtClean="0"/>
              <a:t>23</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595C6B8-78DB-4140-8907-159E3657485F}" type="slidenum">
              <a:rPr lang="en-US" smtClean="0"/>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indent="0">
              <a:buNone/>
            </a:pPr>
            <a:endParaRPr lang="zh-CN" altLang="en-US" dirty="0"/>
          </a:p>
        </p:txBody>
      </p:sp>
      <p:sp>
        <p:nvSpPr>
          <p:cNvPr id="4" name="灯片编号占位符 3"/>
          <p:cNvSpPr>
            <a:spLocks noGrp="1"/>
          </p:cNvSpPr>
          <p:nvPr>
            <p:ph type="sldNum" sz="quarter" idx="5"/>
          </p:nvPr>
        </p:nvSpPr>
        <p:spPr/>
        <p:txBody>
          <a:bodyPr/>
          <a:lstStyle/>
          <a:p>
            <a:fld id="{39BBED0F-EE9C-48FD-89D0-FE2DF373AD3B}" type="slidenum">
              <a:rPr lang="zh-CN" altLang="en-US" smtClean="0"/>
              <a:t>24</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t>27</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9BBED0F-EE9C-48FD-89D0-FE2DF373AD3B}" type="slidenum">
              <a:rPr lang="zh-CN" altLang="en-US" smtClean="0"/>
              <a:t>28</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9BBED0F-EE9C-48FD-89D0-FE2DF373AD3B}" type="slidenum">
              <a:rPr lang="zh-CN" altLang="en-US" smtClean="0"/>
              <a:t>29</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9BBED0F-EE9C-48FD-89D0-FE2DF373AD3B}" type="slidenum">
              <a:rPr lang="zh-CN" altLang="en-US" smtClean="0"/>
              <a:t>30</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9BBED0F-EE9C-48FD-89D0-FE2DF373AD3B}" type="slidenum">
              <a:rPr lang="zh-CN" altLang="en-US" smtClean="0"/>
              <a:t>31</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9BBED0F-EE9C-48FD-89D0-FE2DF373AD3B}" type="slidenum">
              <a:rPr lang="zh-CN" altLang="en-US" smtClean="0"/>
              <a:t>32</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9BBED0F-EE9C-48FD-89D0-FE2DF373AD3B}" type="slidenum">
              <a:rPr lang="zh-CN" altLang="en-US" smtClean="0"/>
              <a:t>33</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indent="0">
              <a:buNone/>
            </a:pPr>
            <a:endParaRPr lang="en-US" altLang="zh-CN" dirty="0"/>
          </a:p>
        </p:txBody>
      </p:sp>
      <p:sp>
        <p:nvSpPr>
          <p:cNvPr id="4" name="灯片编号占位符 3"/>
          <p:cNvSpPr>
            <a:spLocks noGrp="1"/>
          </p:cNvSpPr>
          <p:nvPr>
            <p:ph type="sldNum" sz="quarter" idx="5"/>
          </p:nvPr>
        </p:nvSpPr>
        <p:spPr/>
        <p:txBody>
          <a:bodyPr/>
          <a:lstStyle/>
          <a:p>
            <a:fld id="{39BBED0F-EE9C-48FD-89D0-FE2DF373AD3B}" type="slidenum">
              <a:rPr lang="zh-CN" altLang="en-US" smtClean="0"/>
              <a:t>4</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9BBED0F-EE9C-48FD-89D0-FE2DF373AD3B}" type="slidenum">
              <a:rPr lang="zh-CN" altLang="en-US" smtClean="0"/>
              <a:t>5</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9BBED0F-EE9C-48FD-89D0-FE2DF373AD3B}" type="slidenum">
              <a:rPr lang="zh-CN" altLang="en-US" smtClean="0"/>
              <a:t>6</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indent="0">
              <a:buNone/>
            </a:pPr>
            <a:endParaRPr lang="zh-CN" altLang="en-US" dirty="0"/>
          </a:p>
        </p:txBody>
      </p:sp>
      <p:sp>
        <p:nvSpPr>
          <p:cNvPr id="4" name="灯片编号占位符 3"/>
          <p:cNvSpPr>
            <a:spLocks noGrp="1"/>
          </p:cNvSpPr>
          <p:nvPr>
            <p:ph type="sldNum" sz="quarter" idx="5"/>
          </p:nvPr>
        </p:nvSpPr>
        <p:spPr/>
        <p:txBody>
          <a:bodyPr/>
          <a:lstStyle/>
          <a:p>
            <a:fld id="{39BBED0F-EE9C-48FD-89D0-FE2DF373AD3B}" type="slidenum">
              <a:rPr lang="zh-CN" altLang="en-US" smtClean="0"/>
              <a:t>10</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indent="0">
              <a:buNone/>
            </a:pPr>
            <a:endParaRPr lang="zh-CN" altLang="en-US" dirty="0"/>
          </a:p>
        </p:txBody>
      </p:sp>
      <p:sp>
        <p:nvSpPr>
          <p:cNvPr id="4" name="灯片编号占位符 3"/>
          <p:cNvSpPr>
            <a:spLocks noGrp="1"/>
          </p:cNvSpPr>
          <p:nvPr>
            <p:ph type="sldNum" sz="quarter" idx="5"/>
          </p:nvPr>
        </p:nvSpPr>
        <p:spPr/>
        <p:txBody>
          <a:bodyPr/>
          <a:lstStyle/>
          <a:p>
            <a:fld id="{39BBED0F-EE9C-48FD-89D0-FE2DF373AD3B}" type="slidenum">
              <a:rPr lang="zh-CN" altLang="en-US" smtClean="0"/>
              <a:t>11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pattFill prst="pct50">
          <a:fgClr>
            <a:schemeClr val="accent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BB962C8B-B14F-4D97-AF65-F5344CB8AC3E}" type="datetime1">
              <a:rPr lang="zh-CN" altLang="en-US"/>
              <a:t>2025/10/8</a:t>
            </a:fld>
            <a:endParaRPr lang="zh-CN" altLang="en-US"/>
          </a:p>
        </p:txBody>
      </p:sp>
      <p:sp>
        <p:nvSpPr>
          <p:cNvPr id="5" name="页脚占位符 4"/>
          <p:cNvSpPr>
            <a:spLocks noGrp="1"/>
          </p:cNvSpPr>
          <p:nvPr>
            <p:ph type="ftr" sz="quarter" idx="11"/>
          </p:nvPr>
        </p:nvSpPr>
        <p:spPr/>
        <p:txBody>
          <a:bodyPr/>
          <a:lstStyle/>
          <a:p>
            <a:r>
              <a:rPr lang="zh-CN" altLang="en-US"/>
              <a:t>TWEPP 2025</a:t>
            </a:r>
          </a:p>
        </p:txBody>
      </p:sp>
      <p:sp>
        <p:nvSpPr>
          <p:cNvPr id="6" name="灯片编号占位符 5"/>
          <p:cNvSpPr>
            <a:spLocks noGrp="1"/>
          </p:cNvSpPr>
          <p:nvPr>
            <p:ph type="sldNum" sz="quarter" idx="12"/>
          </p:nvPr>
        </p:nvSpPr>
        <p:spPr/>
        <p:txBody>
          <a:bodyPr/>
          <a:lstStyle/>
          <a:p>
            <a:fld id="{CD60BC21-56A7-4259-9FCC-E9E7CBD795A8}" type="slidenum">
              <a:rPr lang="zh-CN" altLang="en-US" smtClean="0"/>
              <a:t>‹#›</a:t>
            </a:fld>
            <a:endParaRPr lang="zh-CN" altLang="en-US"/>
          </a:p>
        </p:txBody>
      </p:sp>
      <p:sp>
        <p:nvSpPr>
          <p:cNvPr id="7" name="矩形: 圆角 6"/>
          <p:cNvSpPr/>
          <p:nvPr userDrawn="1"/>
        </p:nvSpPr>
        <p:spPr>
          <a:xfrm>
            <a:off x="402443" y="381928"/>
            <a:ext cx="11386800" cy="6094800"/>
          </a:xfrm>
          <a:prstGeom prst="roundRect">
            <a:avLst>
              <a:gd name="adj" fmla="val 1524"/>
            </a:avLst>
          </a:prstGeom>
          <a:solidFill>
            <a:schemeClr val="bg2"/>
          </a:solidFill>
          <a:ln>
            <a:noFill/>
          </a:ln>
          <a:effectLst>
            <a:outerShdw blurRad="127000" dist="25400" algn="ctr"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21352">
        <p:fade/>
      </p:transition>
    </mc:Choice>
    <mc:Fallback xmlns="">
      <p:transition spd="med" advTm="21352">
        <p:fade/>
      </p:transition>
    </mc:Fallback>
  </mc:AlternateContent>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备选版式1">
    <p:spTree>
      <p:nvGrpSpPr>
        <p:cNvPr id="1" name=""/>
        <p:cNvGrpSpPr/>
        <p:nvPr/>
      </p:nvGrpSpPr>
      <p:grpSpPr>
        <a:xfrm>
          <a:off x="0" y="0"/>
          <a:ext cx="0" cy="0"/>
          <a:chOff x="0" y="0"/>
          <a:chExt cx="0" cy="0"/>
        </a:xfrm>
      </p:grpSpPr>
      <p:sp>
        <p:nvSpPr>
          <p:cNvPr id="2" name="Title 1"/>
          <p:cNvSpPr>
            <a:spLocks noGrp="1"/>
          </p:cNvSpPr>
          <p:nvPr>
            <p:ph type="title"/>
          </p:nvPr>
        </p:nvSpPr>
        <p:spPr>
          <a:xfrm>
            <a:off x="838200" y="2302510"/>
            <a:ext cx="10515600" cy="1325563"/>
          </a:xfrm>
        </p:spPr>
        <p:txBody>
          <a:bodyPr/>
          <a:lstStyle>
            <a:lvl1pPr algn="ctr">
              <a:defRPr/>
            </a:lvl1pPr>
          </a:lstStyle>
          <a:p>
            <a:r>
              <a:rPr lang="zh-CN" altLang="en-US"/>
              <a:t>单击此处编辑母版标题样式</a:t>
            </a:r>
            <a:endParaRPr lang="en-US" dirty="0"/>
          </a:p>
        </p:txBody>
      </p:sp>
      <p:sp>
        <p:nvSpPr>
          <p:cNvPr id="3" name="Content Placeholder 2"/>
          <p:cNvSpPr>
            <a:spLocks noGrp="1"/>
          </p:cNvSpPr>
          <p:nvPr>
            <p:ph idx="1"/>
          </p:nvPr>
        </p:nvSpPr>
        <p:spPr>
          <a:xfrm>
            <a:off x="838200" y="1825625"/>
            <a:ext cx="10515600" cy="4351338"/>
          </a:xfrm>
        </p:spPr>
        <p:txBody>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endParaRPr lang="en-US" dirty="0"/>
          </a:p>
        </p:txBody>
      </p:sp>
      <p:sp>
        <p:nvSpPr>
          <p:cNvPr id="4" name="Date Placeholder 3"/>
          <p:cNvSpPr>
            <a:spLocks noGrp="1"/>
          </p:cNvSpPr>
          <p:nvPr>
            <p:ph type="dt" sz="half" idx="10"/>
          </p:nvPr>
        </p:nvSpPr>
        <p:spPr/>
        <p:txBody>
          <a:bodyPr/>
          <a:lstStyle/>
          <a:p>
            <a:fld id="{BB962C8B-B14F-4D97-AF65-F5344CB8AC3E}" type="datetime1">
              <a:rPr lang="zh-CN" altLang="en-US"/>
              <a:t>2025/10/8</a:t>
            </a:fld>
            <a:endParaRPr lang="zh-CN" altLang="en-US"/>
          </a:p>
        </p:txBody>
      </p:sp>
      <p:sp>
        <p:nvSpPr>
          <p:cNvPr id="5" name="Footer Placeholder 4"/>
          <p:cNvSpPr>
            <a:spLocks noGrp="1"/>
          </p:cNvSpPr>
          <p:nvPr>
            <p:ph type="ftr" sz="quarter" idx="11"/>
          </p:nvPr>
        </p:nvSpPr>
        <p:spPr/>
        <p:txBody>
          <a:bodyPr/>
          <a:lstStyle>
            <a:lvl1pPr>
              <a:defRPr sz="1400">
                <a:solidFill>
                  <a:schemeClr val="tx1"/>
                </a:solidFill>
              </a:defRPr>
            </a:lvl1pPr>
          </a:lstStyle>
          <a:p>
            <a:r>
              <a:rPr lang="en-US" altLang="zh-CN"/>
              <a:t>TWEPP 2025</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97AA5570-5C36-4F12-A1EB-4155A99A1666}"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advTm="21352">
        <p:fade/>
      </p:transition>
    </mc:Choice>
    <mc:Fallback xmlns="">
      <p:transition spd="med" advTm="21352">
        <p:fade/>
      </p:transition>
    </mc:Fallback>
  </mc:AlternateContent>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标题备选版式2">
    <p:spTree>
      <p:nvGrpSpPr>
        <p:cNvPr id="1" name=""/>
        <p:cNvGrpSpPr/>
        <p:nvPr/>
      </p:nvGrpSpPr>
      <p:grpSpPr>
        <a:xfrm>
          <a:off x="0" y="0"/>
          <a:ext cx="0" cy="0"/>
          <a:chOff x="0" y="0"/>
          <a:chExt cx="0" cy="0"/>
        </a:xfrm>
      </p:grpSpPr>
      <p:grpSp>
        <p:nvGrpSpPr>
          <p:cNvPr id="4" name="组合 3"/>
          <p:cNvGrpSpPr/>
          <p:nvPr/>
        </p:nvGrpSpPr>
        <p:grpSpPr>
          <a:xfrm>
            <a:off x="0" y="5432425"/>
            <a:ext cx="12190413" cy="1425575"/>
            <a:chOff x="3175" y="5432425"/>
            <a:chExt cx="12187238" cy="1425575"/>
          </a:xfrm>
          <a:solidFill>
            <a:schemeClr val="accent1"/>
          </a:solidFill>
        </p:grpSpPr>
        <p:sp>
          <p:nvSpPr>
            <p:cNvPr id="7" name="任意多边形: 形状 6"/>
            <p:cNvSpPr/>
            <p:nvPr/>
          </p:nvSpPr>
          <p:spPr bwMode="auto">
            <a:xfrm>
              <a:off x="3175" y="5641975"/>
              <a:ext cx="12187238" cy="1216025"/>
            </a:xfrm>
            <a:custGeom>
              <a:avLst/>
              <a:gdLst>
                <a:gd name="T0" fmla="*/ 0 w 7680"/>
                <a:gd name="T1" fmla="*/ 25 h 766"/>
                <a:gd name="T2" fmla="*/ 0 w 7680"/>
                <a:gd name="T3" fmla="*/ 766 h 766"/>
                <a:gd name="T4" fmla="*/ 7680 w 7680"/>
                <a:gd name="T5" fmla="*/ 766 h 766"/>
                <a:gd name="T6" fmla="*/ 7680 w 7680"/>
                <a:gd name="T7" fmla="*/ 25 h 766"/>
                <a:gd name="T8" fmla="*/ 4420 w 7680"/>
                <a:gd name="T9" fmla="*/ 57 h 766"/>
                <a:gd name="T10" fmla="*/ 3840 w 7680"/>
                <a:gd name="T11" fmla="*/ 305 h 766"/>
                <a:gd name="T12" fmla="*/ 3158 w 7680"/>
                <a:gd name="T13" fmla="*/ 57 h 766"/>
                <a:gd name="T14" fmla="*/ 0 w 7680"/>
                <a:gd name="T15" fmla="*/ 25 h 7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80" h="766">
                  <a:moveTo>
                    <a:pt x="0" y="25"/>
                  </a:moveTo>
                  <a:cubicBezTo>
                    <a:pt x="0" y="766"/>
                    <a:pt x="0" y="766"/>
                    <a:pt x="0" y="766"/>
                  </a:cubicBezTo>
                  <a:cubicBezTo>
                    <a:pt x="7680" y="766"/>
                    <a:pt x="7680" y="766"/>
                    <a:pt x="7680" y="766"/>
                  </a:cubicBezTo>
                  <a:cubicBezTo>
                    <a:pt x="7680" y="25"/>
                    <a:pt x="7680" y="25"/>
                    <a:pt x="7680" y="25"/>
                  </a:cubicBezTo>
                  <a:cubicBezTo>
                    <a:pt x="7680" y="25"/>
                    <a:pt x="5217" y="3"/>
                    <a:pt x="4420" y="57"/>
                  </a:cubicBezTo>
                  <a:cubicBezTo>
                    <a:pt x="4134" y="76"/>
                    <a:pt x="3840" y="305"/>
                    <a:pt x="3840" y="305"/>
                  </a:cubicBezTo>
                  <a:cubicBezTo>
                    <a:pt x="3840" y="305"/>
                    <a:pt x="3592" y="89"/>
                    <a:pt x="3158" y="57"/>
                  </a:cubicBezTo>
                  <a:cubicBezTo>
                    <a:pt x="2387" y="0"/>
                    <a:pt x="0" y="25"/>
                    <a:pt x="0"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任意多边形: 形状 5"/>
            <p:cNvSpPr/>
            <p:nvPr/>
          </p:nvSpPr>
          <p:spPr bwMode="auto">
            <a:xfrm>
              <a:off x="3175" y="5432425"/>
              <a:ext cx="12187238" cy="558800"/>
            </a:xfrm>
            <a:custGeom>
              <a:avLst/>
              <a:gdLst>
                <a:gd name="T0" fmla="*/ 42 w 7680"/>
                <a:gd name="T1" fmla="*/ 66 h 352"/>
                <a:gd name="T2" fmla="*/ 1160 w 7680"/>
                <a:gd name="T3" fmla="*/ 61 h 352"/>
                <a:gd name="T4" fmla="*/ 3160 w 7680"/>
                <a:gd name="T5" fmla="*/ 98 h 352"/>
                <a:gd name="T6" fmla="*/ 3652 w 7680"/>
                <a:gd name="T7" fmla="*/ 231 h 352"/>
                <a:gd name="T8" fmla="*/ 3826 w 7680"/>
                <a:gd name="T9" fmla="*/ 341 h 352"/>
                <a:gd name="T10" fmla="*/ 3839 w 7680"/>
                <a:gd name="T11" fmla="*/ 352 h 352"/>
                <a:gd name="T12" fmla="*/ 3853 w 7680"/>
                <a:gd name="T13" fmla="*/ 342 h 352"/>
                <a:gd name="T14" fmla="*/ 4418 w 7680"/>
                <a:gd name="T15" fmla="*/ 98 h 352"/>
                <a:gd name="T16" fmla="*/ 7638 w 7680"/>
                <a:gd name="T17" fmla="*/ 66 h 352"/>
                <a:gd name="T18" fmla="*/ 7680 w 7680"/>
                <a:gd name="T19" fmla="*/ 66 h 352"/>
                <a:gd name="T20" fmla="*/ 7680 w 7680"/>
                <a:gd name="T21" fmla="*/ 25 h 352"/>
                <a:gd name="T22" fmla="*/ 7659 w 7680"/>
                <a:gd name="T23" fmla="*/ 24 h 352"/>
                <a:gd name="T24" fmla="*/ 6570 w 7680"/>
                <a:gd name="T25" fmla="*/ 20 h 352"/>
                <a:gd name="T26" fmla="*/ 4415 w 7680"/>
                <a:gd name="T27" fmla="*/ 57 h 352"/>
                <a:gd name="T28" fmla="*/ 3840 w 7680"/>
                <a:gd name="T29" fmla="*/ 299 h 352"/>
                <a:gd name="T30" fmla="*/ 3672 w 7680"/>
                <a:gd name="T31" fmla="*/ 195 h 352"/>
                <a:gd name="T32" fmla="*/ 3163 w 7680"/>
                <a:gd name="T33" fmla="*/ 57 h 352"/>
                <a:gd name="T34" fmla="*/ 21 w 7680"/>
                <a:gd name="T35" fmla="*/ 24 h 352"/>
                <a:gd name="T36" fmla="*/ 0 w 7680"/>
                <a:gd name="T37" fmla="*/ 25 h 352"/>
                <a:gd name="T38" fmla="*/ 0 w 7680"/>
                <a:gd name="T39" fmla="*/ 66 h 352"/>
                <a:gd name="T40" fmla="*/ 42 w 7680"/>
                <a:gd name="T41" fmla="*/ 6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680" h="352">
                  <a:moveTo>
                    <a:pt x="42" y="66"/>
                  </a:moveTo>
                  <a:cubicBezTo>
                    <a:pt x="144" y="65"/>
                    <a:pt x="608" y="61"/>
                    <a:pt x="1160" y="61"/>
                  </a:cubicBezTo>
                  <a:cubicBezTo>
                    <a:pt x="1881" y="61"/>
                    <a:pt x="2753" y="68"/>
                    <a:pt x="3160" y="98"/>
                  </a:cubicBezTo>
                  <a:cubicBezTo>
                    <a:pt x="3379" y="114"/>
                    <a:pt x="3548" y="179"/>
                    <a:pt x="3652" y="231"/>
                  </a:cubicBezTo>
                  <a:cubicBezTo>
                    <a:pt x="3764" y="287"/>
                    <a:pt x="3826" y="340"/>
                    <a:pt x="3826" y="341"/>
                  </a:cubicBezTo>
                  <a:cubicBezTo>
                    <a:pt x="3839" y="352"/>
                    <a:pt x="3839" y="352"/>
                    <a:pt x="3839" y="352"/>
                  </a:cubicBezTo>
                  <a:cubicBezTo>
                    <a:pt x="3853" y="342"/>
                    <a:pt x="3853" y="342"/>
                    <a:pt x="3853" y="342"/>
                  </a:cubicBezTo>
                  <a:cubicBezTo>
                    <a:pt x="3856" y="339"/>
                    <a:pt x="4143" y="117"/>
                    <a:pt x="4418" y="98"/>
                  </a:cubicBezTo>
                  <a:cubicBezTo>
                    <a:pt x="5163" y="48"/>
                    <a:pt x="7398" y="64"/>
                    <a:pt x="7638" y="66"/>
                  </a:cubicBezTo>
                  <a:cubicBezTo>
                    <a:pt x="7680" y="66"/>
                    <a:pt x="7680" y="66"/>
                    <a:pt x="7680" y="66"/>
                  </a:cubicBezTo>
                  <a:cubicBezTo>
                    <a:pt x="7680" y="25"/>
                    <a:pt x="7680" y="25"/>
                    <a:pt x="7680" y="25"/>
                  </a:cubicBezTo>
                  <a:cubicBezTo>
                    <a:pt x="7659" y="24"/>
                    <a:pt x="7659" y="24"/>
                    <a:pt x="7659" y="24"/>
                  </a:cubicBezTo>
                  <a:cubicBezTo>
                    <a:pt x="7648" y="24"/>
                    <a:pt x="7169" y="20"/>
                    <a:pt x="6570" y="20"/>
                  </a:cubicBezTo>
                  <a:cubicBezTo>
                    <a:pt x="5809" y="20"/>
                    <a:pt x="4854" y="27"/>
                    <a:pt x="4415" y="57"/>
                  </a:cubicBezTo>
                  <a:cubicBezTo>
                    <a:pt x="4159" y="74"/>
                    <a:pt x="3902" y="253"/>
                    <a:pt x="3840" y="299"/>
                  </a:cubicBezTo>
                  <a:cubicBezTo>
                    <a:pt x="3816" y="280"/>
                    <a:pt x="3759" y="238"/>
                    <a:pt x="3672" y="195"/>
                  </a:cubicBezTo>
                  <a:cubicBezTo>
                    <a:pt x="3565" y="141"/>
                    <a:pt x="3390" y="73"/>
                    <a:pt x="3163" y="57"/>
                  </a:cubicBezTo>
                  <a:cubicBezTo>
                    <a:pt x="2404" y="0"/>
                    <a:pt x="44" y="24"/>
                    <a:pt x="21" y="24"/>
                  </a:cubicBezTo>
                  <a:cubicBezTo>
                    <a:pt x="0" y="25"/>
                    <a:pt x="0" y="25"/>
                    <a:pt x="0" y="25"/>
                  </a:cubicBezTo>
                  <a:cubicBezTo>
                    <a:pt x="0" y="66"/>
                    <a:pt x="0" y="66"/>
                    <a:pt x="0" y="66"/>
                  </a:cubicBezTo>
                  <a:lnTo>
                    <a:pt x="42"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med" p14:dur="700" advTm="21352">
        <p:fade/>
      </p:transition>
    </mc:Choice>
    <mc:Fallback xmlns="">
      <p:transition spd="med" advTm="21352">
        <p:fade/>
      </p:transition>
    </mc:Fallback>
  </mc:AlternateContent>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6" name="日期占位符 1"/>
          <p:cNvSpPr>
            <a:spLocks noGrp="1"/>
          </p:cNvSpPr>
          <p:nvPr>
            <p:ph type="dt" sz="half" idx="10"/>
          </p:nvPr>
        </p:nvSpPr>
        <p:spPr>
          <a:xfrm>
            <a:off x="838200" y="6356350"/>
            <a:ext cx="2743200" cy="365125"/>
          </a:xfrm>
        </p:spPr>
        <p:txBody>
          <a:bodyPr/>
          <a:lstStyle/>
          <a:p>
            <a:fld id="{BB962C8B-B14F-4D97-AF65-F5344CB8AC3E}" type="datetime1">
              <a:rPr lang="zh-CN" altLang="en-US"/>
              <a:t>2025/10/8</a:t>
            </a:fld>
            <a:endParaRPr lang="en-US"/>
          </a:p>
        </p:txBody>
      </p:sp>
      <p:sp>
        <p:nvSpPr>
          <p:cNvPr id="7" name="页脚占位符 2"/>
          <p:cNvSpPr>
            <a:spLocks noGrp="1"/>
          </p:cNvSpPr>
          <p:nvPr>
            <p:ph type="ftr" sz="quarter" idx="11"/>
          </p:nvPr>
        </p:nvSpPr>
        <p:spPr>
          <a:xfrm>
            <a:off x="4038600" y="6356350"/>
            <a:ext cx="4114800" cy="365125"/>
          </a:xfrm>
        </p:spPr>
        <p:txBody>
          <a:bodyPr/>
          <a:lstStyle/>
          <a:p>
            <a:r>
              <a:rPr lang="en-US"/>
              <a:t>TWEPP 2025</a:t>
            </a:r>
          </a:p>
        </p:txBody>
      </p:sp>
      <p:sp>
        <p:nvSpPr>
          <p:cNvPr id="8" name="灯片编号占位符 3"/>
          <p:cNvSpPr>
            <a:spLocks noGrp="1"/>
          </p:cNvSpPr>
          <p:nvPr>
            <p:ph type="sldNum" sz="quarter" idx="12"/>
          </p:nvPr>
        </p:nvSpPr>
        <p:spPr>
          <a:xfrm>
            <a:off x="8610600" y="6356350"/>
            <a:ext cx="2743200" cy="365125"/>
          </a:xfrm>
        </p:spPr>
        <p:txBody>
          <a:bodyPr/>
          <a:lstStyle/>
          <a:p>
            <a:fld id="{6973E886-DE44-40B2-9298-ECBB239BA4AC}"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advTm="21352">
        <p:fade/>
      </p:transition>
    </mc:Choice>
    <mc:Fallback xmlns="">
      <p:transition spd="med" advTm="21352">
        <p:fade/>
      </p:transition>
    </mc:Fallback>
  </mc:AlternateContent>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BB962C8B-B14F-4D97-AF65-F5344CB8AC3E}" type="datetime1">
              <a:rPr lang="zh-CN" altLang="en-US"/>
              <a:t>2025/10/8</a:t>
            </a:fld>
            <a:endParaRPr lang="zh-CN" altLang="en-US"/>
          </a:p>
        </p:txBody>
      </p:sp>
      <p:sp>
        <p:nvSpPr>
          <p:cNvPr id="5" name="页脚占位符 4"/>
          <p:cNvSpPr>
            <a:spLocks noGrp="1"/>
          </p:cNvSpPr>
          <p:nvPr>
            <p:ph type="ftr" sz="quarter" idx="11"/>
          </p:nvPr>
        </p:nvSpPr>
        <p:spPr/>
        <p:txBody>
          <a:bodyPr/>
          <a:lstStyle/>
          <a:p>
            <a:r>
              <a:rPr lang="zh-CN" altLang="en-US"/>
              <a:t>TWEPP 2025</a:t>
            </a:r>
          </a:p>
        </p:txBody>
      </p:sp>
      <p:sp>
        <p:nvSpPr>
          <p:cNvPr id="6" name="灯片编号占位符 5"/>
          <p:cNvSpPr>
            <a:spLocks noGrp="1"/>
          </p:cNvSpPr>
          <p:nvPr>
            <p:ph type="sldNum" sz="quarter" idx="12"/>
          </p:nvPr>
        </p:nvSpPr>
        <p:spPr/>
        <p:txBody>
          <a:bodyPr/>
          <a:lstStyle/>
          <a:p>
            <a:fld id="{CD60BC21-56A7-4259-9FCC-E9E7CBD795A8}" type="slidenum">
              <a:rPr lang="zh-CN" altLang="en-US" smtClean="0"/>
              <a:t>‹#›</a:t>
            </a:fld>
            <a:endParaRPr lang="zh-CN" altLang="en-US"/>
          </a:p>
        </p:txBody>
      </p:sp>
      <p:sp>
        <p:nvSpPr>
          <p:cNvPr id="7" name="矩形: 圆角 6"/>
          <p:cNvSpPr/>
          <p:nvPr userDrawn="1"/>
        </p:nvSpPr>
        <p:spPr>
          <a:xfrm>
            <a:off x="402443" y="381928"/>
            <a:ext cx="11386800" cy="6094800"/>
          </a:xfrm>
          <a:prstGeom prst="roundRect">
            <a:avLst>
              <a:gd name="adj" fmla="val 1524"/>
            </a:avLst>
          </a:prstGeom>
          <a:solidFill>
            <a:schemeClr val="bg2"/>
          </a:solidFill>
          <a:ln>
            <a:noFill/>
          </a:ln>
          <a:effectLst>
            <a:outerShdw blurRad="127000" dist="25400" algn="ctr"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21352">
        <p:fade/>
      </p:transition>
    </mc:Choice>
    <mc:Fallback xmlns="">
      <p:transition spd="med" advTm="21352">
        <p:fade/>
      </p:transition>
    </mc:Fallback>
  </mc:AlternateContent>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BB962C8B-B14F-4D97-AF65-F5344CB8AC3E}" type="datetime1">
              <a:rPr lang="zh-CN" altLang="en-US"/>
              <a:t>2025/10/8</a:t>
            </a:fld>
            <a:endParaRPr lang="zh-CN" altLang="en-US"/>
          </a:p>
        </p:txBody>
      </p:sp>
      <p:sp>
        <p:nvSpPr>
          <p:cNvPr id="5" name="页脚占位符 4"/>
          <p:cNvSpPr>
            <a:spLocks noGrp="1"/>
          </p:cNvSpPr>
          <p:nvPr>
            <p:ph type="ftr" sz="quarter" idx="11"/>
          </p:nvPr>
        </p:nvSpPr>
        <p:spPr/>
        <p:txBody>
          <a:bodyPr/>
          <a:lstStyle/>
          <a:p>
            <a:r>
              <a:rPr lang="zh-CN" altLang="en-US"/>
              <a:t>TWEPP 2025</a:t>
            </a:r>
          </a:p>
        </p:txBody>
      </p:sp>
      <p:sp>
        <p:nvSpPr>
          <p:cNvPr id="6" name="灯片编号占位符 5"/>
          <p:cNvSpPr>
            <a:spLocks noGrp="1"/>
          </p:cNvSpPr>
          <p:nvPr>
            <p:ph type="sldNum" sz="quarter" idx="12"/>
          </p:nvPr>
        </p:nvSpPr>
        <p:spPr/>
        <p:txBody>
          <a:bodyPr/>
          <a:lstStyle/>
          <a:p>
            <a:fld id="{CD60BC21-56A7-4259-9FCC-E9E7CBD795A8}" type="slidenum">
              <a:rPr lang="zh-CN" altLang="en-US" smtClean="0"/>
              <a:t>‹#›</a:t>
            </a:fld>
            <a:endParaRPr lang="zh-CN" altLang="en-US"/>
          </a:p>
        </p:txBody>
      </p:sp>
      <p:sp>
        <p:nvSpPr>
          <p:cNvPr id="7" name="矩形: 圆角 6"/>
          <p:cNvSpPr/>
          <p:nvPr userDrawn="1"/>
        </p:nvSpPr>
        <p:spPr>
          <a:xfrm>
            <a:off x="515938" y="728663"/>
            <a:ext cx="11160125" cy="5580062"/>
          </a:xfrm>
          <a:prstGeom prst="roundRect">
            <a:avLst>
              <a:gd name="adj" fmla="val 1524"/>
            </a:avLst>
          </a:prstGeom>
          <a:solidFill>
            <a:schemeClr val="bg2"/>
          </a:solidFill>
          <a:ln>
            <a:noFill/>
          </a:ln>
          <a:effectLst>
            <a:outerShdw blurRad="127000" dist="25400" algn="ctr"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圆角 7"/>
          <p:cNvSpPr/>
          <p:nvPr userDrawn="1"/>
        </p:nvSpPr>
        <p:spPr>
          <a:xfrm>
            <a:off x="515938" y="6248401"/>
            <a:ext cx="11160125" cy="107950"/>
          </a:xfrm>
          <a:prstGeom prst="roundRect">
            <a:avLst>
              <a:gd name="adj" fmla="val 50000"/>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21352">
        <p:fade/>
      </p:transition>
    </mc:Choice>
    <mc:Fallback xmlns="">
      <p:transition spd="med" advTm="21352">
        <p:fade/>
      </p:transition>
    </mc:Fallback>
  </mc:AlternateContent>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BB962C8B-B14F-4D97-AF65-F5344CB8AC3E}" type="datetime1">
              <a:rPr lang="zh-CN" altLang="en-US"/>
              <a:t>2025/10/8</a:t>
            </a:fld>
            <a:endParaRPr lang="zh-CN" altLang="en-US"/>
          </a:p>
        </p:txBody>
      </p:sp>
      <p:sp>
        <p:nvSpPr>
          <p:cNvPr id="4" name="页脚占位符 3"/>
          <p:cNvSpPr>
            <a:spLocks noGrp="1"/>
          </p:cNvSpPr>
          <p:nvPr>
            <p:ph type="ftr" sz="quarter" idx="11"/>
          </p:nvPr>
        </p:nvSpPr>
        <p:spPr/>
        <p:txBody>
          <a:bodyPr/>
          <a:lstStyle/>
          <a:p>
            <a:r>
              <a:rPr lang="zh-CN" altLang="en-US"/>
              <a:t>TWEPP 2025</a:t>
            </a:r>
          </a:p>
        </p:txBody>
      </p:sp>
      <p:sp>
        <p:nvSpPr>
          <p:cNvPr id="5" name="灯片编号占位符 4"/>
          <p:cNvSpPr>
            <a:spLocks noGrp="1"/>
          </p:cNvSpPr>
          <p:nvPr>
            <p:ph type="sldNum" sz="quarter" idx="12"/>
          </p:nvPr>
        </p:nvSpPr>
        <p:spPr/>
        <p:txBody>
          <a:bodyPr/>
          <a:lstStyle/>
          <a:p>
            <a:fld id="{CD60BC21-56A7-4259-9FCC-E9E7CBD795A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21352">
        <p:fade/>
      </p:transition>
    </mc:Choice>
    <mc:Fallback xmlns="">
      <p:transition spd="med" advTm="21352">
        <p:fade/>
      </p:transition>
    </mc:Fallback>
  </mc:AlternateContent>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备选版式1">
    <p:spTree>
      <p:nvGrpSpPr>
        <p:cNvPr id="1" name=""/>
        <p:cNvGrpSpPr/>
        <p:nvPr/>
      </p:nvGrpSpPr>
      <p:grpSpPr>
        <a:xfrm>
          <a:off x="0" y="0"/>
          <a:ext cx="0" cy="0"/>
          <a:chOff x="0" y="0"/>
          <a:chExt cx="0" cy="0"/>
        </a:xfrm>
      </p:grpSpPr>
      <p:sp>
        <p:nvSpPr>
          <p:cNvPr id="2" name="Title 1"/>
          <p:cNvSpPr>
            <a:spLocks noGrp="1"/>
          </p:cNvSpPr>
          <p:nvPr>
            <p:ph type="title"/>
          </p:nvPr>
        </p:nvSpPr>
        <p:spPr>
          <a:xfrm>
            <a:off x="838200" y="2302510"/>
            <a:ext cx="10515600" cy="1325563"/>
          </a:xfrm>
        </p:spPr>
        <p:txBody>
          <a:bodyPr/>
          <a:lstStyle>
            <a:lvl1pPr algn="ctr">
              <a:defRPr/>
            </a:lvl1pPr>
          </a:lstStyle>
          <a:p>
            <a:r>
              <a:rPr lang="zh-CN" altLang="en-US"/>
              <a:t>单击此处编辑母版标题样式</a:t>
            </a:r>
            <a:endParaRPr lang="en-US" dirty="0"/>
          </a:p>
        </p:txBody>
      </p:sp>
      <p:sp>
        <p:nvSpPr>
          <p:cNvPr id="3" name="Content Placeholder 2"/>
          <p:cNvSpPr>
            <a:spLocks noGrp="1"/>
          </p:cNvSpPr>
          <p:nvPr>
            <p:ph idx="1"/>
          </p:nvPr>
        </p:nvSpPr>
        <p:spPr>
          <a:xfrm>
            <a:off x="838200" y="1825625"/>
            <a:ext cx="10515600" cy="4351338"/>
          </a:xfrm>
        </p:spPr>
        <p:txBody>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endParaRPr lang="en-US" dirty="0"/>
          </a:p>
        </p:txBody>
      </p:sp>
      <p:sp>
        <p:nvSpPr>
          <p:cNvPr id="4" name="Date Placeholder 3"/>
          <p:cNvSpPr>
            <a:spLocks noGrp="1"/>
          </p:cNvSpPr>
          <p:nvPr>
            <p:ph type="dt" sz="half" idx="10"/>
          </p:nvPr>
        </p:nvSpPr>
        <p:spPr/>
        <p:txBody>
          <a:bodyPr/>
          <a:lstStyle/>
          <a:p>
            <a:fld id="{BB962C8B-B14F-4D97-AF65-F5344CB8AC3E}" type="datetime1">
              <a:rPr lang="zh-CN" altLang="en-US"/>
              <a:t>2025/10/8</a:t>
            </a:fld>
            <a:endParaRPr lang="zh-CN" altLang="en-US"/>
          </a:p>
        </p:txBody>
      </p:sp>
      <p:sp>
        <p:nvSpPr>
          <p:cNvPr id="5" name="Footer Placeholder 4"/>
          <p:cNvSpPr>
            <a:spLocks noGrp="1"/>
          </p:cNvSpPr>
          <p:nvPr>
            <p:ph type="ftr" sz="quarter" idx="11"/>
          </p:nvPr>
        </p:nvSpPr>
        <p:spPr/>
        <p:txBody>
          <a:bodyPr/>
          <a:lstStyle>
            <a:lvl1pPr>
              <a:defRPr sz="1400">
                <a:solidFill>
                  <a:schemeClr val="tx1"/>
                </a:solidFill>
              </a:defRPr>
            </a:lvl1pPr>
          </a:lstStyle>
          <a:p>
            <a:r>
              <a:rPr lang="en-US" altLang="zh-CN"/>
              <a:t>TWEPP 2025</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97AA5570-5C36-4F12-A1EB-4155A99A1666}"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advTm="21352">
        <p:fade/>
      </p:transition>
    </mc:Choice>
    <mc:Fallback xmlns="">
      <p:transition spd="med" advTm="21352">
        <p:fade/>
      </p:transition>
    </mc:Fallback>
  </mc:AlternateContent>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标题备选版式2">
    <p:spTree>
      <p:nvGrpSpPr>
        <p:cNvPr id="1" name=""/>
        <p:cNvGrpSpPr/>
        <p:nvPr/>
      </p:nvGrpSpPr>
      <p:grpSpPr>
        <a:xfrm>
          <a:off x="0" y="0"/>
          <a:ext cx="0" cy="0"/>
          <a:chOff x="0" y="0"/>
          <a:chExt cx="0" cy="0"/>
        </a:xfrm>
      </p:grpSpPr>
      <p:grpSp>
        <p:nvGrpSpPr>
          <p:cNvPr id="4" name="组合 3"/>
          <p:cNvGrpSpPr/>
          <p:nvPr/>
        </p:nvGrpSpPr>
        <p:grpSpPr>
          <a:xfrm>
            <a:off x="0" y="5432425"/>
            <a:ext cx="12190413" cy="1425575"/>
            <a:chOff x="3175" y="5432425"/>
            <a:chExt cx="12187238" cy="1425575"/>
          </a:xfrm>
          <a:solidFill>
            <a:schemeClr val="accent1"/>
          </a:solidFill>
        </p:grpSpPr>
        <p:sp>
          <p:nvSpPr>
            <p:cNvPr id="7" name="任意多边形: 形状 6"/>
            <p:cNvSpPr/>
            <p:nvPr/>
          </p:nvSpPr>
          <p:spPr bwMode="auto">
            <a:xfrm>
              <a:off x="3175" y="5641975"/>
              <a:ext cx="12187238" cy="1216025"/>
            </a:xfrm>
            <a:custGeom>
              <a:avLst/>
              <a:gdLst>
                <a:gd name="T0" fmla="*/ 0 w 7680"/>
                <a:gd name="T1" fmla="*/ 25 h 766"/>
                <a:gd name="T2" fmla="*/ 0 w 7680"/>
                <a:gd name="T3" fmla="*/ 766 h 766"/>
                <a:gd name="T4" fmla="*/ 7680 w 7680"/>
                <a:gd name="T5" fmla="*/ 766 h 766"/>
                <a:gd name="T6" fmla="*/ 7680 w 7680"/>
                <a:gd name="T7" fmla="*/ 25 h 766"/>
                <a:gd name="T8" fmla="*/ 4420 w 7680"/>
                <a:gd name="T9" fmla="*/ 57 h 766"/>
                <a:gd name="T10" fmla="*/ 3840 w 7680"/>
                <a:gd name="T11" fmla="*/ 305 h 766"/>
                <a:gd name="T12" fmla="*/ 3158 w 7680"/>
                <a:gd name="T13" fmla="*/ 57 h 766"/>
                <a:gd name="T14" fmla="*/ 0 w 7680"/>
                <a:gd name="T15" fmla="*/ 25 h 7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80" h="766">
                  <a:moveTo>
                    <a:pt x="0" y="25"/>
                  </a:moveTo>
                  <a:cubicBezTo>
                    <a:pt x="0" y="766"/>
                    <a:pt x="0" y="766"/>
                    <a:pt x="0" y="766"/>
                  </a:cubicBezTo>
                  <a:cubicBezTo>
                    <a:pt x="7680" y="766"/>
                    <a:pt x="7680" y="766"/>
                    <a:pt x="7680" y="766"/>
                  </a:cubicBezTo>
                  <a:cubicBezTo>
                    <a:pt x="7680" y="25"/>
                    <a:pt x="7680" y="25"/>
                    <a:pt x="7680" y="25"/>
                  </a:cubicBezTo>
                  <a:cubicBezTo>
                    <a:pt x="7680" y="25"/>
                    <a:pt x="5217" y="3"/>
                    <a:pt x="4420" y="57"/>
                  </a:cubicBezTo>
                  <a:cubicBezTo>
                    <a:pt x="4134" y="76"/>
                    <a:pt x="3840" y="305"/>
                    <a:pt x="3840" y="305"/>
                  </a:cubicBezTo>
                  <a:cubicBezTo>
                    <a:pt x="3840" y="305"/>
                    <a:pt x="3592" y="89"/>
                    <a:pt x="3158" y="57"/>
                  </a:cubicBezTo>
                  <a:cubicBezTo>
                    <a:pt x="2387" y="0"/>
                    <a:pt x="0" y="25"/>
                    <a:pt x="0"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任意多边形: 形状 5"/>
            <p:cNvSpPr/>
            <p:nvPr/>
          </p:nvSpPr>
          <p:spPr bwMode="auto">
            <a:xfrm>
              <a:off x="3175" y="5432425"/>
              <a:ext cx="12187238" cy="558800"/>
            </a:xfrm>
            <a:custGeom>
              <a:avLst/>
              <a:gdLst>
                <a:gd name="T0" fmla="*/ 42 w 7680"/>
                <a:gd name="T1" fmla="*/ 66 h 352"/>
                <a:gd name="T2" fmla="*/ 1160 w 7680"/>
                <a:gd name="T3" fmla="*/ 61 h 352"/>
                <a:gd name="T4" fmla="*/ 3160 w 7680"/>
                <a:gd name="T5" fmla="*/ 98 h 352"/>
                <a:gd name="T6" fmla="*/ 3652 w 7680"/>
                <a:gd name="T7" fmla="*/ 231 h 352"/>
                <a:gd name="T8" fmla="*/ 3826 w 7680"/>
                <a:gd name="T9" fmla="*/ 341 h 352"/>
                <a:gd name="T10" fmla="*/ 3839 w 7680"/>
                <a:gd name="T11" fmla="*/ 352 h 352"/>
                <a:gd name="T12" fmla="*/ 3853 w 7680"/>
                <a:gd name="T13" fmla="*/ 342 h 352"/>
                <a:gd name="T14" fmla="*/ 4418 w 7680"/>
                <a:gd name="T15" fmla="*/ 98 h 352"/>
                <a:gd name="T16" fmla="*/ 7638 w 7680"/>
                <a:gd name="T17" fmla="*/ 66 h 352"/>
                <a:gd name="T18" fmla="*/ 7680 w 7680"/>
                <a:gd name="T19" fmla="*/ 66 h 352"/>
                <a:gd name="T20" fmla="*/ 7680 w 7680"/>
                <a:gd name="T21" fmla="*/ 25 h 352"/>
                <a:gd name="T22" fmla="*/ 7659 w 7680"/>
                <a:gd name="T23" fmla="*/ 24 h 352"/>
                <a:gd name="T24" fmla="*/ 6570 w 7680"/>
                <a:gd name="T25" fmla="*/ 20 h 352"/>
                <a:gd name="T26" fmla="*/ 4415 w 7680"/>
                <a:gd name="T27" fmla="*/ 57 h 352"/>
                <a:gd name="T28" fmla="*/ 3840 w 7680"/>
                <a:gd name="T29" fmla="*/ 299 h 352"/>
                <a:gd name="T30" fmla="*/ 3672 w 7680"/>
                <a:gd name="T31" fmla="*/ 195 h 352"/>
                <a:gd name="T32" fmla="*/ 3163 w 7680"/>
                <a:gd name="T33" fmla="*/ 57 h 352"/>
                <a:gd name="T34" fmla="*/ 21 w 7680"/>
                <a:gd name="T35" fmla="*/ 24 h 352"/>
                <a:gd name="T36" fmla="*/ 0 w 7680"/>
                <a:gd name="T37" fmla="*/ 25 h 352"/>
                <a:gd name="T38" fmla="*/ 0 w 7680"/>
                <a:gd name="T39" fmla="*/ 66 h 352"/>
                <a:gd name="T40" fmla="*/ 42 w 7680"/>
                <a:gd name="T41" fmla="*/ 6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680" h="352">
                  <a:moveTo>
                    <a:pt x="42" y="66"/>
                  </a:moveTo>
                  <a:cubicBezTo>
                    <a:pt x="144" y="65"/>
                    <a:pt x="608" y="61"/>
                    <a:pt x="1160" y="61"/>
                  </a:cubicBezTo>
                  <a:cubicBezTo>
                    <a:pt x="1881" y="61"/>
                    <a:pt x="2753" y="68"/>
                    <a:pt x="3160" y="98"/>
                  </a:cubicBezTo>
                  <a:cubicBezTo>
                    <a:pt x="3379" y="114"/>
                    <a:pt x="3548" y="179"/>
                    <a:pt x="3652" y="231"/>
                  </a:cubicBezTo>
                  <a:cubicBezTo>
                    <a:pt x="3764" y="287"/>
                    <a:pt x="3826" y="340"/>
                    <a:pt x="3826" y="341"/>
                  </a:cubicBezTo>
                  <a:cubicBezTo>
                    <a:pt x="3839" y="352"/>
                    <a:pt x="3839" y="352"/>
                    <a:pt x="3839" y="352"/>
                  </a:cubicBezTo>
                  <a:cubicBezTo>
                    <a:pt x="3853" y="342"/>
                    <a:pt x="3853" y="342"/>
                    <a:pt x="3853" y="342"/>
                  </a:cubicBezTo>
                  <a:cubicBezTo>
                    <a:pt x="3856" y="339"/>
                    <a:pt x="4143" y="117"/>
                    <a:pt x="4418" y="98"/>
                  </a:cubicBezTo>
                  <a:cubicBezTo>
                    <a:pt x="5163" y="48"/>
                    <a:pt x="7398" y="64"/>
                    <a:pt x="7638" y="66"/>
                  </a:cubicBezTo>
                  <a:cubicBezTo>
                    <a:pt x="7680" y="66"/>
                    <a:pt x="7680" y="66"/>
                    <a:pt x="7680" y="66"/>
                  </a:cubicBezTo>
                  <a:cubicBezTo>
                    <a:pt x="7680" y="25"/>
                    <a:pt x="7680" y="25"/>
                    <a:pt x="7680" y="25"/>
                  </a:cubicBezTo>
                  <a:cubicBezTo>
                    <a:pt x="7659" y="24"/>
                    <a:pt x="7659" y="24"/>
                    <a:pt x="7659" y="24"/>
                  </a:cubicBezTo>
                  <a:cubicBezTo>
                    <a:pt x="7648" y="24"/>
                    <a:pt x="7169" y="20"/>
                    <a:pt x="6570" y="20"/>
                  </a:cubicBezTo>
                  <a:cubicBezTo>
                    <a:pt x="5809" y="20"/>
                    <a:pt x="4854" y="27"/>
                    <a:pt x="4415" y="57"/>
                  </a:cubicBezTo>
                  <a:cubicBezTo>
                    <a:pt x="4159" y="74"/>
                    <a:pt x="3902" y="253"/>
                    <a:pt x="3840" y="299"/>
                  </a:cubicBezTo>
                  <a:cubicBezTo>
                    <a:pt x="3816" y="280"/>
                    <a:pt x="3759" y="238"/>
                    <a:pt x="3672" y="195"/>
                  </a:cubicBezTo>
                  <a:cubicBezTo>
                    <a:pt x="3565" y="141"/>
                    <a:pt x="3390" y="73"/>
                    <a:pt x="3163" y="57"/>
                  </a:cubicBezTo>
                  <a:cubicBezTo>
                    <a:pt x="2404" y="0"/>
                    <a:pt x="44" y="24"/>
                    <a:pt x="21" y="24"/>
                  </a:cubicBezTo>
                  <a:cubicBezTo>
                    <a:pt x="0" y="25"/>
                    <a:pt x="0" y="25"/>
                    <a:pt x="0" y="25"/>
                  </a:cubicBezTo>
                  <a:cubicBezTo>
                    <a:pt x="0" y="66"/>
                    <a:pt x="0" y="66"/>
                    <a:pt x="0" y="66"/>
                  </a:cubicBezTo>
                  <a:lnTo>
                    <a:pt x="42"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med" p14:dur="700" advTm="21352">
        <p:fade/>
      </p:transition>
    </mc:Choice>
    <mc:Fallback xmlns="">
      <p:transition spd="med" advTm="21352">
        <p:fade/>
      </p:transition>
    </mc:Fallback>
  </mc:AlternateContent>
  <p:hf hdr="0" dt="0"/>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6" name="日期占位符 1"/>
          <p:cNvSpPr>
            <a:spLocks noGrp="1"/>
          </p:cNvSpPr>
          <p:nvPr>
            <p:ph type="dt" sz="half" idx="10"/>
          </p:nvPr>
        </p:nvSpPr>
        <p:spPr>
          <a:xfrm>
            <a:off x="838200" y="6356350"/>
            <a:ext cx="2743200" cy="365125"/>
          </a:xfrm>
        </p:spPr>
        <p:txBody>
          <a:bodyPr/>
          <a:lstStyle/>
          <a:p>
            <a:fld id="{BB962C8B-B14F-4D97-AF65-F5344CB8AC3E}" type="datetime1">
              <a:rPr lang="zh-CN" altLang="en-US"/>
              <a:t>2025/10/8</a:t>
            </a:fld>
            <a:endParaRPr lang="en-US"/>
          </a:p>
        </p:txBody>
      </p:sp>
      <p:sp>
        <p:nvSpPr>
          <p:cNvPr id="7" name="页脚占位符 2"/>
          <p:cNvSpPr>
            <a:spLocks noGrp="1"/>
          </p:cNvSpPr>
          <p:nvPr>
            <p:ph type="ftr" sz="quarter" idx="11"/>
          </p:nvPr>
        </p:nvSpPr>
        <p:spPr>
          <a:xfrm>
            <a:off x="4038600" y="6356350"/>
            <a:ext cx="4114800" cy="365125"/>
          </a:xfrm>
        </p:spPr>
        <p:txBody>
          <a:bodyPr/>
          <a:lstStyle/>
          <a:p>
            <a:r>
              <a:rPr lang="en-US"/>
              <a:t>TWEPP 2025</a:t>
            </a:r>
          </a:p>
        </p:txBody>
      </p:sp>
      <p:sp>
        <p:nvSpPr>
          <p:cNvPr id="8" name="灯片编号占位符 3"/>
          <p:cNvSpPr>
            <a:spLocks noGrp="1"/>
          </p:cNvSpPr>
          <p:nvPr>
            <p:ph type="sldNum" sz="quarter" idx="12"/>
          </p:nvPr>
        </p:nvSpPr>
        <p:spPr>
          <a:xfrm>
            <a:off x="8610600" y="6356350"/>
            <a:ext cx="2743200" cy="365125"/>
          </a:xfrm>
        </p:spPr>
        <p:txBody>
          <a:bodyPr/>
          <a:lstStyle/>
          <a:p>
            <a:fld id="{6973E886-DE44-40B2-9298-ECBB239BA4AC}"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advTm="21352">
        <p:fade/>
      </p:transition>
    </mc:Choice>
    <mc:Fallback xmlns="">
      <p:transition spd="med" advTm="21352">
        <p:fade/>
      </p:transition>
    </mc:Fallback>
  </mc:AlternateContent>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2"/>
        </a:solid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BB962C8B-B14F-4D97-AF65-F5344CB8AC3E}" type="datetime1">
              <a:rPr lang="zh-CN" altLang="en-US"/>
              <a:t>2025/10/8</a:t>
            </a:fld>
            <a:endParaRPr lang="zh-CN" altLang="en-US"/>
          </a:p>
        </p:txBody>
      </p:sp>
      <p:sp>
        <p:nvSpPr>
          <p:cNvPr id="5" name="页脚占位符 4"/>
          <p:cNvSpPr>
            <a:spLocks noGrp="1"/>
          </p:cNvSpPr>
          <p:nvPr>
            <p:ph type="ftr" sz="quarter" idx="11"/>
          </p:nvPr>
        </p:nvSpPr>
        <p:spPr/>
        <p:txBody>
          <a:bodyPr/>
          <a:lstStyle/>
          <a:p>
            <a:r>
              <a:rPr lang="zh-CN" altLang="en-US"/>
              <a:t>TWEPP 2025</a:t>
            </a:r>
          </a:p>
        </p:txBody>
      </p:sp>
      <p:sp>
        <p:nvSpPr>
          <p:cNvPr id="6" name="灯片编号占位符 5"/>
          <p:cNvSpPr>
            <a:spLocks noGrp="1"/>
          </p:cNvSpPr>
          <p:nvPr>
            <p:ph type="sldNum" sz="quarter" idx="12"/>
          </p:nvPr>
        </p:nvSpPr>
        <p:spPr/>
        <p:txBody>
          <a:bodyPr/>
          <a:lstStyle/>
          <a:p>
            <a:fld id="{CD60BC21-56A7-4259-9FCC-E9E7CBD795A8}" type="slidenum">
              <a:rPr lang="zh-CN" altLang="en-US" smtClean="0"/>
              <a:t>‹#›</a:t>
            </a:fld>
            <a:endParaRPr lang="zh-CN" altLang="en-US"/>
          </a:p>
        </p:txBody>
      </p:sp>
      <p:sp>
        <p:nvSpPr>
          <p:cNvPr id="7" name="矩形: 圆角 6"/>
          <p:cNvSpPr/>
          <p:nvPr userDrawn="1"/>
        </p:nvSpPr>
        <p:spPr>
          <a:xfrm>
            <a:off x="515938" y="728663"/>
            <a:ext cx="11160125" cy="5580062"/>
          </a:xfrm>
          <a:prstGeom prst="roundRect">
            <a:avLst>
              <a:gd name="adj" fmla="val 1524"/>
            </a:avLst>
          </a:prstGeom>
          <a:solidFill>
            <a:schemeClr val="bg2"/>
          </a:solidFill>
          <a:ln>
            <a:noFill/>
          </a:ln>
          <a:effectLst>
            <a:outerShdw blurRad="127000" dist="25400" algn="ctr"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圆角 7"/>
          <p:cNvSpPr/>
          <p:nvPr userDrawn="1"/>
        </p:nvSpPr>
        <p:spPr>
          <a:xfrm>
            <a:off x="515938" y="6248401"/>
            <a:ext cx="11160125" cy="107950"/>
          </a:xfrm>
          <a:prstGeom prst="roundRect">
            <a:avLst>
              <a:gd name="adj" fmla="val 50000"/>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21352">
        <p:fade/>
      </p:transition>
    </mc:Choice>
    <mc:Fallback xmlns="">
      <p:transition spd="med" advTm="21352">
        <p:fade/>
      </p:transition>
    </mc:Fallback>
  </mc:AlternateContent>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BB962C8B-B14F-4D97-AF65-F5344CB8AC3E}" type="datetime1">
              <a:rPr lang="zh-CN" altLang="en-US"/>
              <a:t>2025/10/8</a:t>
            </a:fld>
            <a:endParaRPr lang="zh-CN" altLang="en-US"/>
          </a:p>
        </p:txBody>
      </p:sp>
      <p:sp>
        <p:nvSpPr>
          <p:cNvPr id="4" name="页脚占位符 3"/>
          <p:cNvSpPr>
            <a:spLocks noGrp="1"/>
          </p:cNvSpPr>
          <p:nvPr>
            <p:ph type="ftr" sz="quarter" idx="11"/>
          </p:nvPr>
        </p:nvSpPr>
        <p:spPr/>
        <p:txBody>
          <a:bodyPr/>
          <a:lstStyle/>
          <a:p>
            <a:r>
              <a:rPr lang="zh-CN" altLang="en-US"/>
              <a:t>TWEPP 2025</a:t>
            </a:r>
          </a:p>
        </p:txBody>
      </p:sp>
      <p:sp>
        <p:nvSpPr>
          <p:cNvPr id="5" name="灯片编号占位符 4"/>
          <p:cNvSpPr>
            <a:spLocks noGrp="1"/>
          </p:cNvSpPr>
          <p:nvPr>
            <p:ph type="sldNum" sz="quarter" idx="12"/>
          </p:nvPr>
        </p:nvSpPr>
        <p:spPr/>
        <p:txBody>
          <a:bodyPr/>
          <a:lstStyle/>
          <a:p>
            <a:fld id="{CD60BC21-56A7-4259-9FCC-E9E7CBD795A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21352">
        <p:fade/>
      </p:transition>
    </mc:Choice>
    <mc:Fallback xmlns="">
      <p:transition spd="med" advTm="21352">
        <p:fade/>
      </p:transition>
    </mc:Fallback>
  </mc:AlternateContent>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备选版式1">
    <p:spTree>
      <p:nvGrpSpPr>
        <p:cNvPr id="1" name=""/>
        <p:cNvGrpSpPr/>
        <p:nvPr/>
      </p:nvGrpSpPr>
      <p:grpSpPr>
        <a:xfrm>
          <a:off x="0" y="0"/>
          <a:ext cx="0" cy="0"/>
          <a:chOff x="0" y="0"/>
          <a:chExt cx="0" cy="0"/>
        </a:xfrm>
      </p:grpSpPr>
      <p:sp>
        <p:nvSpPr>
          <p:cNvPr id="2" name="Title 1"/>
          <p:cNvSpPr>
            <a:spLocks noGrp="1"/>
          </p:cNvSpPr>
          <p:nvPr>
            <p:ph type="title"/>
          </p:nvPr>
        </p:nvSpPr>
        <p:spPr>
          <a:xfrm>
            <a:off x="838200" y="2302510"/>
            <a:ext cx="10515600" cy="1325563"/>
          </a:xfrm>
        </p:spPr>
        <p:txBody>
          <a:bodyPr/>
          <a:lstStyle>
            <a:lvl1pPr algn="ctr">
              <a:defRPr/>
            </a:lvl1pPr>
          </a:lstStyle>
          <a:p>
            <a:r>
              <a:rPr lang="zh-CN" altLang="en-US"/>
              <a:t>单击此处编辑母版标题样式</a:t>
            </a:r>
            <a:endParaRPr lang="en-US" dirty="0"/>
          </a:p>
        </p:txBody>
      </p:sp>
      <p:sp>
        <p:nvSpPr>
          <p:cNvPr id="3" name="Content Placeholder 2"/>
          <p:cNvSpPr>
            <a:spLocks noGrp="1"/>
          </p:cNvSpPr>
          <p:nvPr>
            <p:ph idx="1"/>
          </p:nvPr>
        </p:nvSpPr>
        <p:spPr>
          <a:xfrm>
            <a:off x="838200" y="1825625"/>
            <a:ext cx="10515600" cy="4351338"/>
          </a:xfrm>
        </p:spPr>
        <p:txBody>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endParaRPr lang="en-US" dirty="0"/>
          </a:p>
        </p:txBody>
      </p:sp>
      <p:sp>
        <p:nvSpPr>
          <p:cNvPr id="4" name="Date Placeholder 3"/>
          <p:cNvSpPr>
            <a:spLocks noGrp="1"/>
          </p:cNvSpPr>
          <p:nvPr>
            <p:ph type="dt" sz="half" idx="10"/>
          </p:nvPr>
        </p:nvSpPr>
        <p:spPr/>
        <p:txBody>
          <a:bodyPr/>
          <a:lstStyle/>
          <a:p>
            <a:fld id="{BB962C8B-B14F-4D97-AF65-F5344CB8AC3E}" type="datetime1">
              <a:rPr lang="zh-CN" altLang="en-US"/>
              <a:t>2025/10/8</a:t>
            </a:fld>
            <a:endParaRPr lang="zh-CN" altLang="en-US"/>
          </a:p>
        </p:txBody>
      </p:sp>
      <p:sp>
        <p:nvSpPr>
          <p:cNvPr id="5" name="Footer Placeholder 4"/>
          <p:cNvSpPr>
            <a:spLocks noGrp="1"/>
          </p:cNvSpPr>
          <p:nvPr>
            <p:ph type="ftr" sz="quarter" idx="11"/>
          </p:nvPr>
        </p:nvSpPr>
        <p:spPr/>
        <p:txBody>
          <a:bodyPr/>
          <a:lstStyle/>
          <a:p>
            <a:r>
              <a:rPr lang="zh-CN" altLang="en-US"/>
              <a:t>TWEPP 2025</a:t>
            </a:r>
          </a:p>
        </p:txBody>
      </p:sp>
      <p:sp>
        <p:nvSpPr>
          <p:cNvPr id="6" name="Slide Number Placeholder 5"/>
          <p:cNvSpPr>
            <a:spLocks noGrp="1"/>
          </p:cNvSpPr>
          <p:nvPr>
            <p:ph type="sldNum" sz="quarter" idx="12"/>
          </p:nvPr>
        </p:nvSpPr>
        <p:spPr/>
        <p:txBody>
          <a:bodyPr/>
          <a:lstStyle/>
          <a:p>
            <a:fld id="{97AA5570-5C36-4F12-A1EB-4155A99A1666}"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advTm="21352">
        <p:fade/>
      </p:transition>
    </mc:Choice>
    <mc:Fallback xmlns="">
      <p:transition spd="med" advTm="21352">
        <p:fade/>
      </p:transition>
    </mc:Fallback>
  </mc:AlternateContent>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标题备选版式2">
    <p:spTree>
      <p:nvGrpSpPr>
        <p:cNvPr id="1" name=""/>
        <p:cNvGrpSpPr/>
        <p:nvPr/>
      </p:nvGrpSpPr>
      <p:grpSpPr>
        <a:xfrm>
          <a:off x="0" y="0"/>
          <a:ext cx="0" cy="0"/>
          <a:chOff x="0" y="0"/>
          <a:chExt cx="0" cy="0"/>
        </a:xfrm>
      </p:grpSpPr>
      <p:grpSp>
        <p:nvGrpSpPr>
          <p:cNvPr id="4" name="组合 3"/>
          <p:cNvGrpSpPr/>
          <p:nvPr/>
        </p:nvGrpSpPr>
        <p:grpSpPr>
          <a:xfrm>
            <a:off x="0" y="5432425"/>
            <a:ext cx="12190413" cy="1425575"/>
            <a:chOff x="3175" y="5432425"/>
            <a:chExt cx="12187238" cy="1425575"/>
          </a:xfrm>
          <a:solidFill>
            <a:schemeClr val="accent1"/>
          </a:solidFill>
        </p:grpSpPr>
        <p:sp>
          <p:nvSpPr>
            <p:cNvPr id="7" name="任意多边形: 形状 6"/>
            <p:cNvSpPr/>
            <p:nvPr/>
          </p:nvSpPr>
          <p:spPr bwMode="auto">
            <a:xfrm>
              <a:off x="3175" y="5641975"/>
              <a:ext cx="12187238" cy="1216025"/>
            </a:xfrm>
            <a:custGeom>
              <a:avLst/>
              <a:gdLst>
                <a:gd name="T0" fmla="*/ 0 w 7680"/>
                <a:gd name="T1" fmla="*/ 25 h 766"/>
                <a:gd name="T2" fmla="*/ 0 w 7680"/>
                <a:gd name="T3" fmla="*/ 766 h 766"/>
                <a:gd name="T4" fmla="*/ 7680 w 7680"/>
                <a:gd name="T5" fmla="*/ 766 h 766"/>
                <a:gd name="T6" fmla="*/ 7680 w 7680"/>
                <a:gd name="T7" fmla="*/ 25 h 766"/>
                <a:gd name="T8" fmla="*/ 4420 w 7680"/>
                <a:gd name="T9" fmla="*/ 57 h 766"/>
                <a:gd name="T10" fmla="*/ 3840 w 7680"/>
                <a:gd name="T11" fmla="*/ 305 h 766"/>
                <a:gd name="T12" fmla="*/ 3158 w 7680"/>
                <a:gd name="T13" fmla="*/ 57 h 766"/>
                <a:gd name="T14" fmla="*/ 0 w 7680"/>
                <a:gd name="T15" fmla="*/ 25 h 7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80" h="766">
                  <a:moveTo>
                    <a:pt x="0" y="25"/>
                  </a:moveTo>
                  <a:cubicBezTo>
                    <a:pt x="0" y="766"/>
                    <a:pt x="0" y="766"/>
                    <a:pt x="0" y="766"/>
                  </a:cubicBezTo>
                  <a:cubicBezTo>
                    <a:pt x="7680" y="766"/>
                    <a:pt x="7680" y="766"/>
                    <a:pt x="7680" y="766"/>
                  </a:cubicBezTo>
                  <a:cubicBezTo>
                    <a:pt x="7680" y="25"/>
                    <a:pt x="7680" y="25"/>
                    <a:pt x="7680" y="25"/>
                  </a:cubicBezTo>
                  <a:cubicBezTo>
                    <a:pt x="7680" y="25"/>
                    <a:pt x="5217" y="3"/>
                    <a:pt x="4420" y="57"/>
                  </a:cubicBezTo>
                  <a:cubicBezTo>
                    <a:pt x="4134" y="76"/>
                    <a:pt x="3840" y="305"/>
                    <a:pt x="3840" y="305"/>
                  </a:cubicBezTo>
                  <a:cubicBezTo>
                    <a:pt x="3840" y="305"/>
                    <a:pt x="3592" y="89"/>
                    <a:pt x="3158" y="57"/>
                  </a:cubicBezTo>
                  <a:cubicBezTo>
                    <a:pt x="2387" y="0"/>
                    <a:pt x="0" y="25"/>
                    <a:pt x="0"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任意多边形: 形状 5"/>
            <p:cNvSpPr/>
            <p:nvPr/>
          </p:nvSpPr>
          <p:spPr bwMode="auto">
            <a:xfrm>
              <a:off x="3175" y="5432425"/>
              <a:ext cx="12187238" cy="558800"/>
            </a:xfrm>
            <a:custGeom>
              <a:avLst/>
              <a:gdLst>
                <a:gd name="T0" fmla="*/ 42 w 7680"/>
                <a:gd name="T1" fmla="*/ 66 h 352"/>
                <a:gd name="T2" fmla="*/ 1160 w 7680"/>
                <a:gd name="T3" fmla="*/ 61 h 352"/>
                <a:gd name="T4" fmla="*/ 3160 w 7680"/>
                <a:gd name="T5" fmla="*/ 98 h 352"/>
                <a:gd name="T6" fmla="*/ 3652 w 7680"/>
                <a:gd name="T7" fmla="*/ 231 h 352"/>
                <a:gd name="T8" fmla="*/ 3826 w 7680"/>
                <a:gd name="T9" fmla="*/ 341 h 352"/>
                <a:gd name="T10" fmla="*/ 3839 w 7680"/>
                <a:gd name="T11" fmla="*/ 352 h 352"/>
                <a:gd name="T12" fmla="*/ 3853 w 7680"/>
                <a:gd name="T13" fmla="*/ 342 h 352"/>
                <a:gd name="T14" fmla="*/ 4418 w 7680"/>
                <a:gd name="T15" fmla="*/ 98 h 352"/>
                <a:gd name="T16" fmla="*/ 7638 w 7680"/>
                <a:gd name="T17" fmla="*/ 66 h 352"/>
                <a:gd name="T18" fmla="*/ 7680 w 7680"/>
                <a:gd name="T19" fmla="*/ 66 h 352"/>
                <a:gd name="T20" fmla="*/ 7680 w 7680"/>
                <a:gd name="T21" fmla="*/ 25 h 352"/>
                <a:gd name="T22" fmla="*/ 7659 w 7680"/>
                <a:gd name="T23" fmla="*/ 24 h 352"/>
                <a:gd name="T24" fmla="*/ 6570 w 7680"/>
                <a:gd name="T25" fmla="*/ 20 h 352"/>
                <a:gd name="T26" fmla="*/ 4415 w 7680"/>
                <a:gd name="T27" fmla="*/ 57 h 352"/>
                <a:gd name="T28" fmla="*/ 3840 w 7680"/>
                <a:gd name="T29" fmla="*/ 299 h 352"/>
                <a:gd name="T30" fmla="*/ 3672 w 7680"/>
                <a:gd name="T31" fmla="*/ 195 h 352"/>
                <a:gd name="T32" fmla="*/ 3163 w 7680"/>
                <a:gd name="T33" fmla="*/ 57 h 352"/>
                <a:gd name="T34" fmla="*/ 21 w 7680"/>
                <a:gd name="T35" fmla="*/ 24 h 352"/>
                <a:gd name="T36" fmla="*/ 0 w 7680"/>
                <a:gd name="T37" fmla="*/ 25 h 352"/>
                <a:gd name="T38" fmla="*/ 0 w 7680"/>
                <a:gd name="T39" fmla="*/ 66 h 352"/>
                <a:gd name="T40" fmla="*/ 42 w 7680"/>
                <a:gd name="T41" fmla="*/ 6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680" h="352">
                  <a:moveTo>
                    <a:pt x="42" y="66"/>
                  </a:moveTo>
                  <a:cubicBezTo>
                    <a:pt x="144" y="65"/>
                    <a:pt x="608" y="61"/>
                    <a:pt x="1160" y="61"/>
                  </a:cubicBezTo>
                  <a:cubicBezTo>
                    <a:pt x="1881" y="61"/>
                    <a:pt x="2753" y="68"/>
                    <a:pt x="3160" y="98"/>
                  </a:cubicBezTo>
                  <a:cubicBezTo>
                    <a:pt x="3379" y="114"/>
                    <a:pt x="3548" y="179"/>
                    <a:pt x="3652" y="231"/>
                  </a:cubicBezTo>
                  <a:cubicBezTo>
                    <a:pt x="3764" y="287"/>
                    <a:pt x="3826" y="340"/>
                    <a:pt x="3826" y="341"/>
                  </a:cubicBezTo>
                  <a:cubicBezTo>
                    <a:pt x="3839" y="352"/>
                    <a:pt x="3839" y="352"/>
                    <a:pt x="3839" y="352"/>
                  </a:cubicBezTo>
                  <a:cubicBezTo>
                    <a:pt x="3853" y="342"/>
                    <a:pt x="3853" y="342"/>
                    <a:pt x="3853" y="342"/>
                  </a:cubicBezTo>
                  <a:cubicBezTo>
                    <a:pt x="3856" y="339"/>
                    <a:pt x="4143" y="117"/>
                    <a:pt x="4418" y="98"/>
                  </a:cubicBezTo>
                  <a:cubicBezTo>
                    <a:pt x="5163" y="48"/>
                    <a:pt x="7398" y="64"/>
                    <a:pt x="7638" y="66"/>
                  </a:cubicBezTo>
                  <a:cubicBezTo>
                    <a:pt x="7680" y="66"/>
                    <a:pt x="7680" y="66"/>
                    <a:pt x="7680" y="66"/>
                  </a:cubicBezTo>
                  <a:cubicBezTo>
                    <a:pt x="7680" y="25"/>
                    <a:pt x="7680" y="25"/>
                    <a:pt x="7680" y="25"/>
                  </a:cubicBezTo>
                  <a:cubicBezTo>
                    <a:pt x="7659" y="24"/>
                    <a:pt x="7659" y="24"/>
                    <a:pt x="7659" y="24"/>
                  </a:cubicBezTo>
                  <a:cubicBezTo>
                    <a:pt x="7648" y="24"/>
                    <a:pt x="7169" y="20"/>
                    <a:pt x="6570" y="20"/>
                  </a:cubicBezTo>
                  <a:cubicBezTo>
                    <a:pt x="5809" y="20"/>
                    <a:pt x="4854" y="27"/>
                    <a:pt x="4415" y="57"/>
                  </a:cubicBezTo>
                  <a:cubicBezTo>
                    <a:pt x="4159" y="74"/>
                    <a:pt x="3902" y="253"/>
                    <a:pt x="3840" y="299"/>
                  </a:cubicBezTo>
                  <a:cubicBezTo>
                    <a:pt x="3816" y="280"/>
                    <a:pt x="3759" y="238"/>
                    <a:pt x="3672" y="195"/>
                  </a:cubicBezTo>
                  <a:cubicBezTo>
                    <a:pt x="3565" y="141"/>
                    <a:pt x="3390" y="73"/>
                    <a:pt x="3163" y="57"/>
                  </a:cubicBezTo>
                  <a:cubicBezTo>
                    <a:pt x="2404" y="0"/>
                    <a:pt x="44" y="24"/>
                    <a:pt x="21" y="24"/>
                  </a:cubicBezTo>
                  <a:cubicBezTo>
                    <a:pt x="0" y="25"/>
                    <a:pt x="0" y="25"/>
                    <a:pt x="0" y="25"/>
                  </a:cubicBezTo>
                  <a:cubicBezTo>
                    <a:pt x="0" y="66"/>
                    <a:pt x="0" y="66"/>
                    <a:pt x="0" y="66"/>
                  </a:cubicBezTo>
                  <a:lnTo>
                    <a:pt x="42"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med" p14:dur="700" advTm="21352">
        <p:fade/>
      </p:transition>
    </mc:Choice>
    <mc:Fallback xmlns="">
      <p:transition spd="med" advTm="21352">
        <p:fade/>
      </p:transition>
    </mc:Fallback>
  </mc:AlternateContent>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6" name="日期占位符 1"/>
          <p:cNvSpPr>
            <a:spLocks noGrp="1"/>
          </p:cNvSpPr>
          <p:nvPr>
            <p:ph type="dt" sz="half" idx="10"/>
          </p:nvPr>
        </p:nvSpPr>
        <p:spPr>
          <a:xfrm>
            <a:off x="838200" y="6356350"/>
            <a:ext cx="2743200" cy="365125"/>
          </a:xfrm>
        </p:spPr>
        <p:txBody>
          <a:bodyPr/>
          <a:lstStyle/>
          <a:p>
            <a:fld id="{BB962C8B-B14F-4D97-AF65-F5344CB8AC3E}" type="datetime1">
              <a:rPr lang="zh-CN" altLang="en-US"/>
              <a:t>2025/10/8</a:t>
            </a:fld>
            <a:endParaRPr lang="en-US"/>
          </a:p>
        </p:txBody>
      </p:sp>
      <p:sp>
        <p:nvSpPr>
          <p:cNvPr id="7" name="页脚占位符 2"/>
          <p:cNvSpPr>
            <a:spLocks noGrp="1"/>
          </p:cNvSpPr>
          <p:nvPr>
            <p:ph type="ftr" sz="quarter" idx="11"/>
          </p:nvPr>
        </p:nvSpPr>
        <p:spPr>
          <a:xfrm>
            <a:off x="4038600" y="6356350"/>
            <a:ext cx="4114800" cy="365125"/>
          </a:xfrm>
        </p:spPr>
        <p:txBody>
          <a:bodyPr/>
          <a:lstStyle/>
          <a:p>
            <a:r>
              <a:rPr lang="en-US"/>
              <a:t>TWEPP 2025</a:t>
            </a:r>
          </a:p>
        </p:txBody>
      </p:sp>
      <p:sp>
        <p:nvSpPr>
          <p:cNvPr id="8" name="灯片编号占位符 3"/>
          <p:cNvSpPr>
            <a:spLocks noGrp="1"/>
          </p:cNvSpPr>
          <p:nvPr>
            <p:ph type="sldNum" sz="quarter" idx="12"/>
          </p:nvPr>
        </p:nvSpPr>
        <p:spPr>
          <a:xfrm>
            <a:off x="8610600" y="6356350"/>
            <a:ext cx="2743200" cy="365125"/>
          </a:xfrm>
        </p:spPr>
        <p:txBody>
          <a:bodyPr/>
          <a:lstStyle/>
          <a:p>
            <a:fld id="{6973E886-DE44-40B2-9298-ECBB239BA4AC}"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advTm="21352">
        <p:fade/>
      </p:transition>
    </mc:Choice>
    <mc:Fallback xmlns="">
      <p:transition spd="med" advTm="21352">
        <p:fade/>
      </p:transition>
    </mc:Fallback>
  </mc:AlternateContent>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BB962C8B-B14F-4D97-AF65-F5344CB8AC3E}" type="datetime1">
              <a:rPr lang="zh-CN" altLang="en-US"/>
              <a:t>2025/10/8</a:t>
            </a:fld>
            <a:endParaRPr lang="zh-CN" altLang="en-US"/>
          </a:p>
        </p:txBody>
      </p:sp>
      <p:sp>
        <p:nvSpPr>
          <p:cNvPr id="5" name="页脚占位符 4"/>
          <p:cNvSpPr>
            <a:spLocks noGrp="1"/>
          </p:cNvSpPr>
          <p:nvPr>
            <p:ph type="ftr" sz="quarter" idx="11"/>
          </p:nvPr>
        </p:nvSpPr>
        <p:spPr/>
        <p:txBody>
          <a:bodyPr/>
          <a:lstStyle/>
          <a:p>
            <a:r>
              <a:rPr lang="zh-CN" altLang="en-US"/>
              <a:t>TWEPP 2025</a:t>
            </a:r>
          </a:p>
        </p:txBody>
      </p:sp>
      <p:sp>
        <p:nvSpPr>
          <p:cNvPr id="6" name="灯片编号占位符 5"/>
          <p:cNvSpPr>
            <a:spLocks noGrp="1"/>
          </p:cNvSpPr>
          <p:nvPr>
            <p:ph type="sldNum" sz="quarter" idx="12"/>
          </p:nvPr>
        </p:nvSpPr>
        <p:spPr/>
        <p:txBody>
          <a:bodyPr/>
          <a:lstStyle/>
          <a:p>
            <a:fld id="{CD60BC21-56A7-4259-9FCC-E9E7CBD795A8}" type="slidenum">
              <a:rPr lang="zh-CN" altLang="en-US" smtClean="0"/>
              <a:t>‹#›</a:t>
            </a:fld>
            <a:endParaRPr lang="zh-CN" altLang="en-US"/>
          </a:p>
        </p:txBody>
      </p:sp>
      <p:sp>
        <p:nvSpPr>
          <p:cNvPr id="7" name="矩形: 圆角 6"/>
          <p:cNvSpPr/>
          <p:nvPr userDrawn="1"/>
        </p:nvSpPr>
        <p:spPr>
          <a:xfrm>
            <a:off x="402443" y="381928"/>
            <a:ext cx="11386800" cy="6094800"/>
          </a:xfrm>
          <a:prstGeom prst="roundRect">
            <a:avLst>
              <a:gd name="adj" fmla="val 1524"/>
            </a:avLst>
          </a:prstGeom>
          <a:solidFill>
            <a:schemeClr val="bg2"/>
          </a:solidFill>
          <a:ln>
            <a:noFill/>
          </a:ln>
          <a:effectLst>
            <a:outerShdw blurRad="127000" dist="25400" algn="ctr"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21352">
        <p:fade/>
      </p:transition>
    </mc:Choice>
    <mc:Fallback xmlns="">
      <p:transition spd="med" advTm="21352">
        <p:fade/>
      </p:transition>
    </mc:Fallback>
  </mc:AlternateContent>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BB962C8B-B14F-4D97-AF65-F5344CB8AC3E}" type="datetime1">
              <a:rPr lang="zh-CN" altLang="en-US"/>
              <a:t>2025/10/8</a:t>
            </a:fld>
            <a:endParaRPr lang="zh-CN" altLang="en-US"/>
          </a:p>
        </p:txBody>
      </p:sp>
      <p:sp>
        <p:nvSpPr>
          <p:cNvPr id="5" name="页脚占位符 4"/>
          <p:cNvSpPr>
            <a:spLocks noGrp="1"/>
          </p:cNvSpPr>
          <p:nvPr>
            <p:ph type="ftr" sz="quarter" idx="11"/>
          </p:nvPr>
        </p:nvSpPr>
        <p:spPr/>
        <p:txBody>
          <a:bodyPr/>
          <a:lstStyle/>
          <a:p>
            <a:r>
              <a:rPr lang="zh-CN" altLang="en-US"/>
              <a:t>TWEPP 2025</a:t>
            </a:r>
          </a:p>
        </p:txBody>
      </p:sp>
      <p:sp>
        <p:nvSpPr>
          <p:cNvPr id="6" name="灯片编号占位符 5"/>
          <p:cNvSpPr>
            <a:spLocks noGrp="1"/>
          </p:cNvSpPr>
          <p:nvPr>
            <p:ph type="sldNum" sz="quarter" idx="12"/>
          </p:nvPr>
        </p:nvSpPr>
        <p:spPr/>
        <p:txBody>
          <a:bodyPr/>
          <a:lstStyle/>
          <a:p>
            <a:fld id="{CD60BC21-56A7-4259-9FCC-E9E7CBD795A8}" type="slidenum">
              <a:rPr lang="zh-CN" altLang="en-US" smtClean="0"/>
              <a:t>‹#›</a:t>
            </a:fld>
            <a:endParaRPr lang="zh-CN" altLang="en-US"/>
          </a:p>
        </p:txBody>
      </p:sp>
      <p:sp>
        <p:nvSpPr>
          <p:cNvPr id="7" name="矩形: 圆角 6"/>
          <p:cNvSpPr/>
          <p:nvPr userDrawn="1"/>
        </p:nvSpPr>
        <p:spPr>
          <a:xfrm>
            <a:off x="515938" y="728663"/>
            <a:ext cx="11160125" cy="5580062"/>
          </a:xfrm>
          <a:prstGeom prst="roundRect">
            <a:avLst>
              <a:gd name="adj" fmla="val 1524"/>
            </a:avLst>
          </a:prstGeom>
          <a:solidFill>
            <a:schemeClr val="bg2"/>
          </a:solidFill>
          <a:ln>
            <a:noFill/>
          </a:ln>
          <a:effectLst>
            <a:outerShdw blurRad="127000" dist="25400" algn="ctr"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圆角 7"/>
          <p:cNvSpPr/>
          <p:nvPr userDrawn="1"/>
        </p:nvSpPr>
        <p:spPr>
          <a:xfrm>
            <a:off x="515938" y="6248401"/>
            <a:ext cx="11160125" cy="107950"/>
          </a:xfrm>
          <a:prstGeom prst="roundRect">
            <a:avLst>
              <a:gd name="adj" fmla="val 50000"/>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21352">
        <p:fade/>
      </p:transition>
    </mc:Choice>
    <mc:Fallback xmlns="">
      <p:transition spd="med" advTm="21352">
        <p:fade/>
      </p:transition>
    </mc:Fallback>
  </mc:AlternateContent>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BB962C8B-B14F-4D97-AF65-F5344CB8AC3E}" type="datetime1">
              <a:rPr lang="zh-CN" altLang="en-US"/>
              <a:t>2025/10/8</a:t>
            </a:fld>
            <a:endParaRPr lang="zh-CN" altLang="en-US"/>
          </a:p>
        </p:txBody>
      </p:sp>
      <p:sp>
        <p:nvSpPr>
          <p:cNvPr id="4" name="页脚占位符 3"/>
          <p:cNvSpPr>
            <a:spLocks noGrp="1"/>
          </p:cNvSpPr>
          <p:nvPr>
            <p:ph type="ftr" sz="quarter" idx="11"/>
          </p:nvPr>
        </p:nvSpPr>
        <p:spPr/>
        <p:txBody>
          <a:bodyPr/>
          <a:lstStyle/>
          <a:p>
            <a:r>
              <a:rPr lang="zh-CN" altLang="en-US"/>
              <a:t>TWEPP 2025</a:t>
            </a:r>
          </a:p>
        </p:txBody>
      </p:sp>
      <p:sp>
        <p:nvSpPr>
          <p:cNvPr id="5" name="灯片编号占位符 4"/>
          <p:cNvSpPr>
            <a:spLocks noGrp="1"/>
          </p:cNvSpPr>
          <p:nvPr>
            <p:ph type="sldNum" sz="quarter" idx="12"/>
          </p:nvPr>
        </p:nvSpPr>
        <p:spPr/>
        <p:txBody>
          <a:bodyPr/>
          <a:lstStyle/>
          <a:p>
            <a:fld id="{CD60BC21-56A7-4259-9FCC-E9E7CBD795A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21352">
        <p:fade/>
      </p:transition>
    </mc:Choice>
    <mc:Fallback xmlns="">
      <p:transition spd="med" advTm="21352">
        <p:fade/>
      </p:transition>
    </mc:Fallback>
  </mc:AlternateContent>
  <p:hf hd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Times New Roman" panose="02020603050405020304" pitchFamily="18" charset="0"/>
                <a:ea typeface="Times New Roman" panose="02020603050405020304" pitchFamily="18" charset="0"/>
              </a:defRPr>
            </a:lvl1pPr>
          </a:lstStyle>
          <a:p>
            <a:fld id="{BB962C8B-B14F-4D97-AF65-F5344CB8AC3E}" type="datetime1">
              <a:rPr lang="zh-CN" altLang="en-US"/>
              <a:t>2025/10/8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Times New Roman" panose="02020603050405020304" pitchFamily="18" charset="0"/>
                <a:ea typeface="Times New Roman" panose="02020603050405020304" pitchFamily="18" charset="0"/>
              </a:defRPr>
            </a:lvl1pPr>
          </a:lstStyle>
          <a:p>
            <a:r>
              <a:rPr lang="zh-CN" altLang="en-US"/>
              <a:t>TWEPP 2025</a:t>
            </a: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Times New Roman" panose="02020603050405020304" pitchFamily="18" charset="0"/>
                <a:ea typeface="Times New Roman" panose="02020603050405020304" pitchFamily="18" charset="0"/>
              </a:defRPr>
            </a:lvl1pPr>
          </a:lstStyle>
          <a:p>
            <a:fld id="{CD60BC21-56A7-4259-9FCC-E9E7CBD795A8}"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mc:AlternateContent xmlns:mc="http://schemas.openxmlformats.org/markup-compatibility/2006" xmlns:p14="http://schemas.microsoft.com/office/powerpoint/2010/main">
    <mc:Choice Requires="p14">
      <p:transition spd="med" p14:dur="700" advTm="21352">
        <p:fade/>
      </p:transition>
    </mc:Choice>
    <mc:Fallback xmlns="">
      <p:transition spd="med" advTm="21352">
        <p:fade/>
      </p:transition>
    </mc:Fallback>
  </mc:AlternateConten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Times New Roman" panose="02020603050405020304" pitchFamily="18" charset="0"/>
                <a:ea typeface="Times New Roman" panose="02020603050405020304" pitchFamily="18" charset="0"/>
              </a:defRPr>
            </a:lvl1pPr>
          </a:lstStyle>
          <a:p>
            <a:fld id="{BB962C8B-B14F-4D97-AF65-F5344CB8AC3E}" type="datetime1">
              <a:rPr lang="zh-CN" altLang="en-US"/>
              <a:t>2025/10/8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400">
                <a:solidFill>
                  <a:schemeClr val="tx1"/>
                </a:solidFill>
                <a:latin typeface="Times New Roman" panose="02020603050405020304" pitchFamily="18" charset="0"/>
                <a:ea typeface="Times New Roman" panose="02020603050405020304" pitchFamily="18" charset="0"/>
              </a:defRPr>
            </a:lvl1pPr>
          </a:lstStyle>
          <a:p>
            <a:r>
              <a:rPr lang="en-US" altLang="zh-CN"/>
              <a:t>TWEPP 2025</a:t>
            </a: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2000" b="1">
                <a:solidFill>
                  <a:schemeClr val="tx1"/>
                </a:solidFill>
                <a:latin typeface="Times New Roman" panose="02020603050405020304" pitchFamily="18" charset="0"/>
                <a:ea typeface="Times New Roman" panose="02020603050405020304" pitchFamily="18" charset="0"/>
              </a:defRPr>
            </a:lvl1pPr>
          </a:lstStyle>
          <a:p>
            <a:fld id="{CD60BC21-56A7-4259-9FCC-E9E7CBD795A8}"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Lst>
  <mc:AlternateContent xmlns:mc="http://schemas.openxmlformats.org/markup-compatibility/2006" xmlns:p14="http://schemas.microsoft.com/office/powerpoint/2010/main">
    <mc:Choice Requires="p14">
      <p:transition spd="med" p14:dur="700" advTm="21352">
        <p:fade/>
      </p:transition>
    </mc:Choice>
    <mc:Fallback xmlns="">
      <p:transition spd="med" advTm="21352">
        <p:fade/>
      </p:transition>
    </mc:Fallback>
  </mc:AlternateConten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Times New Roman" panose="02020603050405020304" pitchFamily="18" charset="0"/>
                <a:ea typeface="Times New Roman" panose="02020603050405020304" pitchFamily="18" charset="0"/>
              </a:defRPr>
            </a:lvl1pPr>
          </a:lstStyle>
          <a:p>
            <a:fld id="{BB962C8B-B14F-4D97-AF65-F5344CB8AC3E}" type="datetime1">
              <a:rPr lang="zh-CN" altLang="en-US"/>
              <a:t>2025/10/8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400">
                <a:solidFill>
                  <a:schemeClr val="tx1"/>
                </a:solidFill>
                <a:latin typeface="Times New Roman" panose="02020603050405020304" pitchFamily="18" charset="0"/>
                <a:ea typeface="Times New Roman" panose="02020603050405020304" pitchFamily="18" charset="0"/>
              </a:defRPr>
            </a:lvl1pPr>
          </a:lstStyle>
          <a:p>
            <a:r>
              <a:rPr lang="en-US" altLang="zh-CN"/>
              <a:t>TWEPP 2025</a:t>
            </a: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2000" b="1">
                <a:solidFill>
                  <a:schemeClr val="tx1"/>
                </a:solidFill>
                <a:latin typeface="Times New Roman" panose="02020603050405020304" pitchFamily="18" charset="0"/>
                <a:ea typeface="Times New Roman" panose="02020603050405020304" pitchFamily="18" charset="0"/>
              </a:defRPr>
            </a:lvl1pPr>
          </a:lstStyle>
          <a:p>
            <a:fld id="{CD60BC21-56A7-4259-9FCC-E9E7CBD795A8}"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Lst>
  <mc:AlternateContent xmlns:mc="http://schemas.openxmlformats.org/markup-compatibility/2006" xmlns:p14="http://schemas.microsoft.com/office/powerpoint/2010/main">
    <mc:Choice Requires="p14">
      <p:transition spd="med" p14:dur="700" advTm="21352">
        <p:fade/>
      </p:transition>
    </mc:Choice>
    <mc:Fallback xmlns="">
      <p:transition spd="med" advTm="21352">
        <p:fade/>
      </p:transition>
    </mc:Fallback>
  </mc:AlternateConten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5.xml"/><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1.png"/><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9.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23.png"/><Relationship Id="rId2" Type="http://schemas.openxmlformats.org/officeDocument/2006/relationships/tags" Target="../tags/tag53.xml"/><Relationship Id="rId1" Type="http://schemas.openxmlformats.org/officeDocument/2006/relationships/tags" Target="../tags/tag52.xml"/><Relationship Id="rId6" Type="http://schemas.openxmlformats.org/officeDocument/2006/relationships/image" Target="../media/image22.jpeg"/><Relationship Id="rId5" Type="http://schemas.openxmlformats.org/officeDocument/2006/relationships/image" Target="../media/image1.png"/><Relationship Id="rId4"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slideLayout" Target="../slideLayouts/slideLayout9.xml"/><Relationship Id="rId7" Type="http://schemas.openxmlformats.org/officeDocument/2006/relationships/image" Target="../media/image1.png"/><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notesSlide" Target="../notesSlides/notesSlide12.xml"/><Relationship Id="rId9"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57.xml"/><Relationship Id="rId1" Type="http://schemas.openxmlformats.org/officeDocument/2006/relationships/tags" Target="../tags/tag56.xml"/><Relationship Id="rId6" Type="http://schemas.openxmlformats.org/officeDocument/2006/relationships/image" Target="../media/image1.png"/><Relationship Id="rId5" Type="http://schemas.openxmlformats.org/officeDocument/2006/relationships/image" Target="../media/image28.png"/><Relationship Id="rId4"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9.xml"/><Relationship Id="rId1" Type="http://schemas.openxmlformats.org/officeDocument/2006/relationships/tags" Target="../tags/tag58.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slideLayout" Target="../slideLayouts/slideLayout9.xml"/><Relationship Id="rId7" Type="http://schemas.openxmlformats.org/officeDocument/2006/relationships/image" Target="../media/image32.png"/><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image" Target="../media/image1.png"/><Relationship Id="rId5" Type="http://schemas.openxmlformats.org/officeDocument/2006/relationships/image" Target="../media/image31.png"/><Relationship Id="rId4"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tags" Target="../tags/tag27.xml"/><Relationship Id="rId3" Type="http://schemas.openxmlformats.org/officeDocument/2006/relationships/tags" Target="../tags/tag4.xml"/><Relationship Id="rId21" Type="http://schemas.openxmlformats.org/officeDocument/2006/relationships/tags" Target="../tags/tag22.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tags" Target="../tags/tag26.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29" Type="http://schemas.openxmlformats.org/officeDocument/2006/relationships/tags" Target="../tags/tag30.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tags" Target="../tags/tag25.xml"/><Relationship Id="rId32" Type="http://schemas.openxmlformats.org/officeDocument/2006/relationships/image" Target="../media/image1.png"/><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28" Type="http://schemas.openxmlformats.org/officeDocument/2006/relationships/tags" Target="../tags/tag29.xml"/><Relationship Id="rId10" Type="http://schemas.openxmlformats.org/officeDocument/2006/relationships/tags" Target="../tags/tag11.xml"/><Relationship Id="rId19" Type="http://schemas.openxmlformats.org/officeDocument/2006/relationships/tags" Target="../tags/tag20.xml"/><Relationship Id="rId31" Type="http://schemas.openxmlformats.org/officeDocument/2006/relationships/notesSlide" Target="../notesSlides/notesSlide2.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 Id="rId27" Type="http://schemas.openxmlformats.org/officeDocument/2006/relationships/tags" Target="../tags/tag28.xml"/><Relationship Id="rId30"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9.xml"/><Relationship Id="rId7" Type="http://schemas.openxmlformats.org/officeDocument/2006/relationships/image" Target="../media/image35.png"/><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image" Target="../media/image34.png"/><Relationship Id="rId5" Type="http://schemas.openxmlformats.org/officeDocument/2006/relationships/tags" Target="../tags/tag610.xml"/><Relationship Id="rId10" Type="http://schemas.openxmlformats.org/officeDocument/2006/relationships/image" Target="../media/image37.png"/><Relationship Id="rId4" Type="http://schemas.openxmlformats.org/officeDocument/2006/relationships/notesSlide" Target="../notesSlides/notesSlide16.xml"/><Relationship Id="rId9" Type="http://schemas.openxmlformats.org/officeDocument/2006/relationships/image" Target="../media/image36.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9.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9.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8" Type="http://schemas.openxmlformats.org/officeDocument/2006/relationships/tags" Target="../tags/tag70.xml"/><Relationship Id="rId3" Type="http://schemas.openxmlformats.org/officeDocument/2006/relationships/tags" Target="../tags/tag65.xml"/><Relationship Id="rId7" Type="http://schemas.openxmlformats.org/officeDocument/2006/relationships/tags" Target="../tags/tag69.xml"/><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tags" Target="../tags/tag68.xml"/><Relationship Id="rId11" Type="http://schemas.openxmlformats.org/officeDocument/2006/relationships/image" Target="../media/image1.png"/><Relationship Id="rId5" Type="http://schemas.openxmlformats.org/officeDocument/2006/relationships/tags" Target="../tags/tag67.xml"/><Relationship Id="rId10" Type="http://schemas.openxmlformats.org/officeDocument/2006/relationships/notesSlide" Target="../notesSlides/notesSlide20.xml"/><Relationship Id="rId4" Type="http://schemas.openxmlformats.org/officeDocument/2006/relationships/tags" Target="../tags/tag66.xml"/><Relationship Id="rId9"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8" Type="http://schemas.openxmlformats.org/officeDocument/2006/relationships/tags" Target="../tags/tag78.xml"/><Relationship Id="rId3" Type="http://schemas.openxmlformats.org/officeDocument/2006/relationships/tags" Target="../tags/tag73.xml"/><Relationship Id="rId7" Type="http://schemas.openxmlformats.org/officeDocument/2006/relationships/tags" Target="../tags/tag77.xml"/><Relationship Id="rId12" Type="http://schemas.openxmlformats.org/officeDocument/2006/relationships/image" Target="../media/image1.png"/><Relationship Id="rId2" Type="http://schemas.openxmlformats.org/officeDocument/2006/relationships/tags" Target="../tags/tag72.xml"/><Relationship Id="rId1" Type="http://schemas.openxmlformats.org/officeDocument/2006/relationships/tags" Target="../tags/tag71.xml"/><Relationship Id="rId6" Type="http://schemas.openxmlformats.org/officeDocument/2006/relationships/tags" Target="../tags/tag76.xml"/><Relationship Id="rId11" Type="http://schemas.openxmlformats.org/officeDocument/2006/relationships/notesSlide" Target="../notesSlides/notesSlide21.xml"/><Relationship Id="rId5" Type="http://schemas.openxmlformats.org/officeDocument/2006/relationships/tags" Target="../tags/tag75.xml"/><Relationship Id="rId10" Type="http://schemas.openxmlformats.org/officeDocument/2006/relationships/slideLayout" Target="../slideLayouts/slideLayout9.xml"/><Relationship Id="rId4" Type="http://schemas.openxmlformats.org/officeDocument/2006/relationships/tags" Target="../tags/tag74.xml"/><Relationship Id="rId9" Type="http://schemas.openxmlformats.org/officeDocument/2006/relationships/tags" Target="../tags/tag79.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44.png"/><Relationship Id="rId2" Type="http://schemas.openxmlformats.org/officeDocument/2006/relationships/tags" Target="../tags/tag81.xml"/><Relationship Id="rId1" Type="http://schemas.openxmlformats.org/officeDocument/2006/relationships/tags" Target="../tags/tag80.xml"/><Relationship Id="rId6" Type="http://schemas.openxmlformats.org/officeDocument/2006/relationships/image" Target="../media/image43.png"/><Relationship Id="rId5" Type="http://schemas.openxmlformats.org/officeDocument/2006/relationships/image" Target="../media/image1.png"/><Relationship Id="rId4" Type="http://schemas.openxmlformats.org/officeDocument/2006/relationships/notesSlide" Target="../notesSlides/notesSlide24.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45.png"/><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image" Target="../media/image23.png"/><Relationship Id="rId5" Type="http://schemas.openxmlformats.org/officeDocument/2006/relationships/image" Target="../media/image1.png"/><Relationship Id="rId4"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1.png"/><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notesSlide" Target="../notesSlides/notesSlide26.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9.xml"/><Relationship Id="rId1" Type="http://schemas.openxmlformats.org/officeDocument/2006/relationships/tags" Target="../tags/tag86.xml"/><Relationship Id="rId5" Type="http://schemas.openxmlformats.org/officeDocument/2006/relationships/image" Target="../media/image1.png"/><Relationship Id="rId4" Type="http://schemas.openxmlformats.org/officeDocument/2006/relationships/image" Target="../media/image48.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tags" Target="../tags/tag88.xml"/><Relationship Id="rId1" Type="http://schemas.openxmlformats.org/officeDocument/2006/relationships/tags" Target="../tags/tag87.xml"/><Relationship Id="rId6" Type="http://schemas.openxmlformats.org/officeDocument/2006/relationships/image" Target="../media/image49.png"/><Relationship Id="rId5" Type="http://schemas.openxmlformats.org/officeDocument/2006/relationships/image" Target="../media/image1.png"/><Relationship Id="rId4" Type="http://schemas.openxmlformats.org/officeDocument/2006/relationships/notesSlide" Target="../notesSlides/notesSlide28.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5.xml"/><Relationship Id="rId7" Type="http://schemas.openxmlformats.org/officeDocument/2006/relationships/image" Target="../media/image51.png"/><Relationship Id="rId2" Type="http://schemas.openxmlformats.org/officeDocument/2006/relationships/tags" Target="../tags/tag90.xml"/><Relationship Id="rId1" Type="http://schemas.openxmlformats.org/officeDocument/2006/relationships/tags" Target="../tags/tag89.xml"/><Relationship Id="rId6" Type="http://schemas.openxmlformats.org/officeDocument/2006/relationships/image" Target="../media/image50.png"/><Relationship Id="rId5" Type="http://schemas.openxmlformats.org/officeDocument/2006/relationships/image" Target="../media/image1.png"/><Relationship Id="rId4" Type="http://schemas.openxmlformats.org/officeDocument/2006/relationships/notesSlide" Target="../notesSlides/notesSlide29.xml"/></Relationships>
</file>

<file path=ppt/slides/_rels/slide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33.xml"/><Relationship Id="rId7" Type="http://schemas.openxmlformats.org/officeDocument/2006/relationships/image" Target="../media/image1.png"/><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notesSlide" Target="../notesSlides/notesSlide3.xml"/><Relationship Id="rId5" Type="http://schemas.openxmlformats.org/officeDocument/2006/relationships/slideLayout" Target="../slideLayouts/slideLayout9.xml"/><Relationship Id="rId4" Type="http://schemas.openxmlformats.org/officeDocument/2006/relationships/tags" Target="../tags/tag34.xml"/><Relationship Id="rId9"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tags" Target="../tags/tag42.xml"/><Relationship Id="rId13" Type="http://schemas.openxmlformats.org/officeDocument/2006/relationships/image" Target="../media/image1.png"/><Relationship Id="rId3" Type="http://schemas.openxmlformats.org/officeDocument/2006/relationships/tags" Target="../tags/tag37.xml"/><Relationship Id="rId7" Type="http://schemas.openxmlformats.org/officeDocument/2006/relationships/tags" Target="../tags/tag41.xml"/><Relationship Id="rId12" Type="http://schemas.openxmlformats.org/officeDocument/2006/relationships/notesSlide" Target="../notesSlides/notesSlide4.xml"/><Relationship Id="rId2" Type="http://schemas.openxmlformats.org/officeDocument/2006/relationships/tags" Target="../tags/tag36.xml"/><Relationship Id="rId16" Type="http://schemas.openxmlformats.org/officeDocument/2006/relationships/image" Target="../media/image6.png"/><Relationship Id="rId1" Type="http://schemas.openxmlformats.org/officeDocument/2006/relationships/tags" Target="../tags/tag35.xml"/><Relationship Id="rId6" Type="http://schemas.openxmlformats.org/officeDocument/2006/relationships/tags" Target="../tags/tag40.xml"/><Relationship Id="rId11" Type="http://schemas.openxmlformats.org/officeDocument/2006/relationships/slideLayout" Target="../slideLayouts/slideLayout9.xml"/><Relationship Id="rId5" Type="http://schemas.openxmlformats.org/officeDocument/2006/relationships/tags" Target="../tags/tag39.xml"/><Relationship Id="rId15" Type="http://schemas.openxmlformats.org/officeDocument/2006/relationships/image" Target="../media/image5.png"/><Relationship Id="rId10" Type="http://schemas.openxmlformats.org/officeDocument/2006/relationships/tags" Target="../tags/tag44.xml"/><Relationship Id="rId4" Type="http://schemas.openxmlformats.org/officeDocument/2006/relationships/tags" Target="../tags/tag38.xml"/><Relationship Id="rId9" Type="http://schemas.openxmlformats.org/officeDocument/2006/relationships/tags" Target="../tags/tag43.xml"/><Relationship Id="rId14"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47.xml"/><Relationship Id="rId7" Type="http://schemas.openxmlformats.org/officeDocument/2006/relationships/image" Target="../media/image1.png"/><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notesSlide" Target="../notesSlides/notesSlide5.xml"/><Relationship Id="rId5" Type="http://schemas.openxmlformats.org/officeDocument/2006/relationships/slideLayout" Target="../slideLayouts/slideLayout9.xml"/><Relationship Id="rId4" Type="http://schemas.openxmlformats.org/officeDocument/2006/relationships/tags" Target="../tags/tag48.xml"/></Relationships>
</file>

<file path=ppt/slides/_rels/slide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notesSlide" Target="../notesSlides/notesSlide6.xml"/><Relationship Id="rId7" Type="http://schemas.openxmlformats.org/officeDocument/2006/relationships/image" Target="../media/image10.png"/><Relationship Id="rId2" Type="http://schemas.openxmlformats.org/officeDocument/2006/relationships/slideLayout" Target="../slideLayouts/slideLayout12.xml"/><Relationship Id="rId1" Type="http://schemas.openxmlformats.org/officeDocument/2006/relationships/tags" Target="../tags/tag49.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12.png"/><Relationship Id="rId4" Type="http://schemas.openxmlformats.org/officeDocument/2006/relationships/image" Target="../media/image7.png"/><Relationship Id="rId9"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5</a:t>
            </a:r>
            <a:r>
              <a:rPr lang="zh-CN" altLang="en-US" dirty="0"/>
              <a:t>‘’</a:t>
            </a:r>
            <a:r>
              <a:rPr lang="en-US" altLang="zh-CN" dirty="0"/>
              <a:t>++</a:t>
            </a:r>
            <a:r>
              <a:rPr lang="zh-CN" altLang="en-US" dirty="0"/>
              <a:t>‘’</a:t>
            </a:r>
            <a:r>
              <a:rPr lang="en-US" altLang="zh-CN" dirty="0"/>
              <a:t>4</a:t>
            </a:r>
            <a:endParaRPr lang="zh-CN" altLang="en-US" dirty="0"/>
          </a:p>
        </p:txBody>
      </p:sp>
      <p:sp>
        <p:nvSpPr>
          <p:cNvPr id="3" name="内容占位符 2"/>
          <p:cNvSpPr>
            <a:spLocks noGrp="1"/>
          </p:cNvSpPr>
          <p:nvPr>
            <p:ph idx="1"/>
          </p:nvPr>
        </p:nvSpPr>
        <p:spPr/>
        <p:txBody>
          <a:bodyPr/>
          <a:lstStyle/>
          <a:p>
            <a:endParaRPr lang="zh-CN" altLang="en-US"/>
          </a:p>
        </p:txBody>
      </p:sp>
      <p:sp>
        <p:nvSpPr>
          <p:cNvPr id="6" name="矩形 5"/>
          <p:cNvSpPr/>
          <p:nvPr/>
        </p:nvSpPr>
        <p:spPr>
          <a:xfrm>
            <a:off x="0" y="1442720"/>
            <a:ext cx="12192000" cy="256921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spcBef>
                <a:spcPts val="0"/>
              </a:spcBef>
              <a:spcAft>
                <a:spcPts val="0"/>
              </a:spcAft>
            </a:pPr>
            <a:endParaRPr lang="zh-CN" altLang="zh-CN" sz="4000" dirty="0">
              <a:solidFill>
                <a:schemeClr val="bg2"/>
              </a:solidFill>
              <a:effectLst/>
              <a:latin typeface="Times New Roman" panose="02020603050405020304" pitchFamily="18" charset="0"/>
              <a:ea typeface="Times New Roman" panose="02020603050405020304" pitchFamily="18" charset="0"/>
            </a:endParaRPr>
          </a:p>
        </p:txBody>
      </p:sp>
      <p:sp>
        <p:nvSpPr>
          <p:cNvPr id="9" name="文本框 8"/>
          <p:cNvSpPr txBox="1"/>
          <p:nvPr/>
        </p:nvSpPr>
        <p:spPr>
          <a:xfrm>
            <a:off x="657340" y="1673530"/>
            <a:ext cx="11127634" cy="1938020"/>
          </a:xfrm>
          <a:prstGeom prst="rect">
            <a:avLst/>
          </a:prstGeom>
          <a:noFill/>
        </p:spPr>
        <p:txBody>
          <a:bodyPr wrap="square" rtlCol="0">
            <a:spAutoFit/>
          </a:bodyPr>
          <a:lstStyle/>
          <a:p>
            <a:pPr algn="ctr">
              <a:lnSpc>
                <a:spcPct val="150000"/>
              </a:lnSpc>
            </a:pPr>
            <a:r>
              <a:rPr lang="en-US" altLang="zh-CN" sz="4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 two-stage time-stretching TDC </a:t>
            </a:r>
          </a:p>
          <a:p>
            <a:pPr algn="ctr">
              <a:lnSpc>
                <a:spcPct val="150000"/>
              </a:lnSpc>
            </a:pPr>
            <a:r>
              <a:rPr lang="en-US" altLang="zh-CN" sz="4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with discrete components</a:t>
            </a:r>
          </a:p>
        </p:txBody>
      </p:sp>
      <p:sp>
        <p:nvSpPr>
          <p:cNvPr id="4" name="文本框 3"/>
          <p:cNvSpPr txBox="1"/>
          <p:nvPr/>
        </p:nvSpPr>
        <p:spPr>
          <a:xfrm>
            <a:off x="2580005" y="4994275"/>
            <a:ext cx="7031990" cy="706755"/>
          </a:xfrm>
          <a:prstGeom prst="rect">
            <a:avLst/>
          </a:prstGeom>
          <a:noFill/>
        </p:spPr>
        <p:txBody>
          <a:bodyPr wrap="square" rtlCol="0">
            <a:spAutoFit/>
          </a:bodyPr>
          <a:lstStyle/>
          <a:p>
            <a:pPr algn="ctr"/>
            <a:r>
              <a:rPr lang="zh-CN" altLang="en-US" sz="2000" b="1" spc="300" dirty="0">
                <a:solidFill>
                  <a:schemeClr val="tx1"/>
                </a:solidFill>
                <a:latin typeface="Times New Roman" panose="02020603050405020304" pitchFamily="18" charset="0"/>
                <a:ea typeface="微软雅黑 Light" panose="020B0502040204020203" pitchFamily="34" charset="-122"/>
                <a:cs typeface="Times New Roman" panose="02020603050405020304" pitchFamily="18" charset="0"/>
                <a:sym typeface="+mn-ea"/>
              </a:rPr>
              <a:t>Department of Engineering Physics, </a:t>
            </a:r>
          </a:p>
          <a:p>
            <a:pPr algn="ctr"/>
            <a:r>
              <a:rPr lang="zh-CN" altLang="en-US" sz="2000" b="1" spc="300" dirty="0">
                <a:solidFill>
                  <a:schemeClr val="tx1"/>
                </a:solidFill>
                <a:latin typeface="Times New Roman" panose="02020603050405020304" pitchFamily="18" charset="0"/>
                <a:ea typeface="微软雅黑 Light" panose="020B0502040204020203" pitchFamily="34" charset="-122"/>
                <a:cs typeface="Times New Roman" panose="02020603050405020304" pitchFamily="18" charset="0"/>
                <a:sym typeface="+mn-ea"/>
              </a:rPr>
              <a:t>Tsinghua University</a:t>
            </a:r>
            <a:endParaRPr lang="en-US" altLang="zh-CN" sz="2000" b="1" spc="300" dirty="0">
              <a:solidFill>
                <a:schemeClr val="tx1"/>
              </a:solidFill>
              <a:latin typeface="Times New Roman" panose="02020603050405020304" pitchFamily="18" charset="0"/>
              <a:ea typeface="微软雅黑 Light" panose="020B0502040204020203" pitchFamily="34" charset="-122"/>
              <a:cs typeface="Times New Roman" panose="02020603050405020304" pitchFamily="18" charset="0"/>
            </a:endParaRPr>
          </a:p>
        </p:txBody>
      </p:sp>
      <p:pic>
        <p:nvPicPr>
          <p:cNvPr id="12" name="图片 11" descr="C:/Users/Southland/Desktop/同济大学 TJU todo.png同济大学 TJU todo"/>
          <p:cNvPicPr>
            <a:picLocks noChangeAspect="1"/>
          </p:cNvPicPr>
          <p:nvPr/>
        </p:nvPicPr>
        <p:blipFill>
          <a:blip r:embed="rId3">
            <a:duotone>
              <a:schemeClr val="accent1">
                <a:shade val="45000"/>
                <a:satMod val="135000"/>
              </a:schemeClr>
              <a:prstClr val="white"/>
            </a:duotone>
          </a:blip>
          <a:srcRect t="28266" b="46033"/>
          <a:stretch>
            <a:fillRect/>
          </a:stretch>
        </p:blipFill>
        <p:spPr>
          <a:xfrm>
            <a:off x="100965" y="307975"/>
            <a:ext cx="2397760" cy="628650"/>
          </a:xfrm>
          <a:prstGeom prst="rect">
            <a:avLst/>
          </a:prstGeom>
        </p:spPr>
      </p:pic>
      <p:sp>
        <p:nvSpPr>
          <p:cNvPr id="8" name="灯片编号占位符 7"/>
          <p:cNvSpPr>
            <a:spLocks noGrp="1"/>
          </p:cNvSpPr>
          <p:nvPr>
            <p:ph type="sldNum" sz="quarter" idx="12"/>
          </p:nvPr>
        </p:nvSpPr>
        <p:spPr/>
        <p:txBody>
          <a:bodyPr/>
          <a:lstStyle/>
          <a:p>
            <a:fld id="{97AA5570-5C36-4F12-A1EB-4155A99A1666}" type="slidenum">
              <a:rPr lang="zh-CN" altLang="en-US" smtClean="0"/>
              <a:t>1</a:t>
            </a:fld>
            <a:endParaRPr lang="zh-CN" altLang="en-US" dirty="0"/>
          </a:p>
        </p:txBody>
      </p:sp>
      <p:sp>
        <p:nvSpPr>
          <p:cNvPr id="10" name="文本框 9"/>
          <p:cNvSpPr txBox="1"/>
          <p:nvPr/>
        </p:nvSpPr>
        <p:spPr>
          <a:xfrm>
            <a:off x="4194175" y="4290695"/>
            <a:ext cx="3805555" cy="460375"/>
          </a:xfrm>
          <a:prstGeom prst="rect">
            <a:avLst/>
          </a:prstGeom>
          <a:noFill/>
        </p:spPr>
        <p:txBody>
          <a:bodyPr wrap="square" rtlCol="0">
            <a:spAutoFit/>
          </a:bodyPr>
          <a:lstStyle/>
          <a:p>
            <a:pPr algn="ctr"/>
            <a:r>
              <a:rPr lang="en-US" altLang="zh-CN" sz="2400" b="1">
                <a:latin typeface="Times New Roman" panose="02020603050405020304" pitchFamily="18" charset="0"/>
                <a:cs typeface="Times New Roman" panose="02020603050405020304" pitchFamily="18" charset="0"/>
              </a:rPr>
              <a:t>Yanbo Chu, Zhicai Zhang</a:t>
            </a:r>
          </a:p>
        </p:txBody>
      </p:sp>
      <p:sp>
        <p:nvSpPr>
          <p:cNvPr id="7" name="页脚占位符 6"/>
          <p:cNvSpPr>
            <a:spLocks noGrp="1"/>
          </p:cNvSpPr>
          <p:nvPr>
            <p:ph type="ftr" sz="quarter" idx="11"/>
          </p:nvPr>
        </p:nvSpPr>
        <p:spPr/>
        <p:txBody>
          <a:bodyPr/>
          <a:lstStyle/>
          <a:p>
            <a:r>
              <a:rPr lang="en-US" altLang="zh-CN"/>
              <a:t>TWEPP 2025</a:t>
            </a:r>
          </a:p>
        </p:txBody>
      </p:sp>
      <p:sp>
        <p:nvSpPr>
          <p:cNvPr id="11" name="文本框 10"/>
          <p:cNvSpPr txBox="1"/>
          <p:nvPr/>
        </p:nvSpPr>
        <p:spPr>
          <a:xfrm>
            <a:off x="9192895" y="518795"/>
            <a:ext cx="2921635" cy="368300"/>
          </a:xfrm>
          <a:prstGeom prst="rect">
            <a:avLst/>
          </a:prstGeom>
          <a:noFill/>
        </p:spPr>
        <p:txBody>
          <a:bodyPr wrap="square" rtlCol="0" anchor="t">
            <a:spAutoFit/>
          </a:bodyPr>
          <a:lstStyle/>
          <a:p>
            <a:r>
              <a:rPr lang="en-US" altLang="zh-CN" b="1" dirty="0">
                <a:solidFill>
                  <a:srgbClr val="7C2E9A"/>
                </a:solidFill>
                <a:sym typeface="+mn-ea"/>
              </a:rPr>
              <a:t>JINST 20, T06005 (2025)</a:t>
            </a:r>
          </a:p>
        </p:txBody>
      </p:sp>
      <p:sp>
        <p:nvSpPr>
          <p:cNvPr id="13" name="文本框 12"/>
          <p:cNvSpPr txBox="1"/>
          <p:nvPr/>
        </p:nvSpPr>
        <p:spPr>
          <a:xfrm>
            <a:off x="3048000" y="5778500"/>
            <a:ext cx="6096000" cy="398780"/>
          </a:xfrm>
          <a:prstGeom prst="rect">
            <a:avLst/>
          </a:prstGeom>
          <a:noFill/>
        </p:spPr>
        <p:txBody>
          <a:bodyPr wrap="square" rtlCol="0" anchor="t">
            <a:spAutoFit/>
          </a:bodyPr>
          <a:lstStyle/>
          <a:p>
            <a:pPr algn="ctr"/>
            <a:r>
              <a:rPr lang="en-US" altLang="zh-CN" sz="2000" b="1" spc="300" dirty="0">
                <a:latin typeface="Times New Roman" panose="02020603050405020304" pitchFamily="18" charset="0"/>
                <a:ea typeface="微软雅黑 Light" panose="020B0502040204020203" pitchFamily="34" charset="-122"/>
                <a:cs typeface="Times New Roman" panose="02020603050405020304" pitchFamily="18" charset="0"/>
                <a:sym typeface="+mn-ea"/>
              </a:rPr>
              <a:t>9 October 2025</a:t>
            </a:r>
          </a:p>
        </p:txBody>
      </p:sp>
    </p:spTree>
  </p:cSld>
  <p:clrMapOvr>
    <a:masterClrMapping/>
  </p:clrMapOvr>
  <mc:AlternateContent xmlns:mc="http://schemas.openxmlformats.org/markup-compatibility/2006" xmlns:p14="http://schemas.microsoft.com/office/powerpoint/2010/main">
    <mc:Choice Requires="p14">
      <p:transition spd="med" p14:dur="700" advTm="15633">
        <p:fade/>
      </p:transition>
    </mc:Choice>
    <mc:Fallback xmlns="">
      <p:transition spd="med" advTm="15633">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C:/Users/Southland/Desktop/同济大学 TJU todo.png同济大学 TJU todo"/>
          <p:cNvPicPr>
            <a:picLocks noChangeAspect="1"/>
          </p:cNvPicPr>
          <p:nvPr/>
        </p:nvPicPr>
        <p:blipFill>
          <a:blip r:embed="rId3">
            <a:duotone>
              <a:schemeClr val="accent1">
                <a:shade val="45000"/>
                <a:satMod val="135000"/>
              </a:schemeClr>
              <a:prstClr val="white"/>
            </a:duotone>
          </a:blip>
          <a:srcRect t="28266" b="46033"/>
          <a:stretch>
            <a:fillRect/>
          </a:stretch>
        </p:blipFill>
        <p:spPr>
          <a:xfrm>
            <a:off x="9575800" y="82550"/>
            <a:ext cx="2534285" cy="664845"/>
          </a:xfrm>
          <a:prstGeom prst="rect">
            <a:avLst/>
          </a:prstGeom>
        </p:spPr>
      </p:pic>
      <p:grpSp>
        <p:nvGrpSpPr>
          <p:cNvPr id="3" name="组合 2"/>
          <p:cNvGrpSpPr/>
          <p:nvPr/>
        </p:nvGrpSpPr>
        <p:grpSpPr>
          <a:xfrm>
            <a:off x="637540" y="82550"/>
            <a:ext cx="543560" cy="824230"/>
            <a:chOff x="886602" y="106738"/>
            <a:chExt cx="1620000" cy="2422915"/>
          </a:xfrm>
        </p:grpSpPr>
        <p:sp>
          <p:nvSpPr>
            <p:cNvPr id="18" name="矩形 17"/>
            <p:cNvSpPr/>
            <p:nvPr/>
          </p:nvSpPr>
          <p:spPr>
            <a:xfrm>
              <a:off x="886602" y="418195"/>
              <a:ext cx="720000" cy="720000"/>
            </a:xfrm>
            <a:prstGeom prst="rect">
              <a:avLst/>
            </a:prstGeom>
            <a:solidFill>
              <a:schemeClr val="accent1">
                <a:lumMod val="5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 name="组合 3"/>
            <p:cNvGrpSpPr/>
            <p:nvPr/>
          </p:nvGrpSpPr>
          <p:grpSpPr>
            <a:xfrm>
              <a:off x="1066602" y="106738"/>
              <a:ext cx="1440000" cy="2422915"/>
              <a:chOff x="1066602" y="106738"/>
              <a:chExt cx="1440000" cy="2422915"/>
            </a:xfrm>
          </p:grpSpPr>
          <p:sp>
            <p:nvSpPr>
              <p:cNvPr id="5" name="矩形 4"/>
              <p:cNvSpPr/>
              <p:nvPr/>
            </p:nvSpPr>
            <p:spPr>
              <a:xfrm>
                <a:off x="1246602" y="778195"/>
                <a:ext cx="1080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sp>
            <p:nvSpPr>
              <p:cNvPr id="10" name="文本框 9"/>
              <p:cNvSpPr txBox="1"/>
              <p:nvPr/>
            </p:nvSpPr>
            <p:spPr>
              <a:xfrm>
                <a:off x="1066602" y="106738"/>
                <a:ext cx="1440000" cy="2422915"/>
              </a:xfrm>
              <a:prstGeom prst="rect">
                <a:avLst/>
              </a:prstGeom>
              <a:noFill/>
            </p:spPr>
            <p:txBody>
              <a:bodyPr wrap="square" rtlCol="0" anchor="ctr">
                <a:spAutoFit/>
              </a:bodyPr>
              <a:lstStyle/>
              <a:p>
                <a:pPr algn="ctr"/>
                <a:endParaRPr lang="zh-CN" altLang="en-US" sz="3600" b="1" dirty="0">
                  <a:solidFill>
                    <a:schemeClr val="bg1"/>
                  </a:solidFill>
                  <a:latin typeface="Times New Roman" panose="02020603050405020304" pitchFamily="18" charset="0"/>
                  <a:ea typeface="Times New Roman" panose="02020603050405020304" pitchFamily="18" charset="0"/>
                </a:endParaRPr>
              </a:p>
            </p:txBody>
          </p:sp>
        </p:grpSp>
      </p:grpSp>
      <p:sp>
        <p:nvSpPr>
          <p:cNvPr id="12" name="灯片编号占位符 11"/>
          <p:cNvSpPr>
            <a:spLocks noGrp="1"/>
          </p:cNvSpPr>
          <p:nvPr>
            <p:ph type="sldNum" sz="quarter" idx="12"/>
          </p:nvPr>
        </p:nvSpPr>
        <p:spPr/>
        <p:txBody>
          <a:bodyPr/>
          <a:lstStyle/>
          <a:p>
            <a:fld id="{CD60BC21-56A7-4259-9FCC-E9E7CBD795A8}" type="slidenum">
              <a:rPr lang="zh-CN" altLang="en-US" smtClean="0"/>
              <a:t>10</a:t>
            </a:fld>
            <a:endParaRPr lang="zh-CN" altLang="en-US"/>
          </a:p>
        </p:txBody>
      </p:sp>
      <p:sp>
        <p:nvSpPr>
          <p:cNvPr id="13" name="页脚占位符 12"/>
          <p:cNvSpPr>
            <a:spLocks noGrp="1"/>
          </p:cNvSpPr>
          <p:nvPr>
            <p:ph type="ftr" sz="quarter" idx="11"/>
          </p:nvPr>
        </p:nvSpPr>
        <p:spPr/>
        <p:txBody>
          <a:bodyPr/>
          <a:lstStyle/>
          <a:p>
            <a:r>
              <a:rPr lang="zh-CN" altLang="en-US"/>
              <a:t>TWEPP 2025</a:t>
            </a:r>
          </a:p>
        </p:txBody>
      </p:sp>
      <p:grpSp>
        <p:nvGrpSpPr>
          <p:cNvPr id="47" name="组合 46"/>
          <p:cNvGrpSpPr/>
          <p:nvPr/>
        </p:nvGrpSpPr>
        <p:grpSpPr>
          <a:xfrm>
            <a:off x="417195" y="0"/>
            <a:ext cx="11492230" cy="6858000"/>
            <a:chOff x="657" y="0"/>
            <a:chExt cx="18098" cy="10800"/>
          </a:xfrm>
        </p:grpSpPr>
        <p:pic>
          <p:nvPicPr>
            <p:cNvPr id="48" name="图片 47"/>
            <p:cNvPicPr>
              <a:picLocks noChangeAspect="1"/>
            </p:cNvPicPr>
            <p:nvPr/>
          </p:nvPicPr>
          <p:blipFill>
            <a:blip r:embed="rId4"/>
            <a:stretch>
              <a:fillRect/>
            </a:stretch>
          </p:blipFill>
          <p:spPr>
            <a:xfrm>
              <a:off x="4846" y="0"/>
              <a:ext cx="8099" cy="10800"/>
            </a:xfrm>
            <a:prstGeom prst="rect">
              <a:avLst/>
            </a:prstGeom>
          </p:spPr>
        </p:pic>
        <mc:AlternateContent xmlns:mc="http://schemas.openxmlformats.org/markup-compatibility/2006" xmlns:a14="http://schemas.microsoft.com/office/drawing/2010/main">
          <mc:Choice Requires="a14">
            <p:sp>
              <p:nvSpPr>
                <p:cNvPr id="49" name="TextBox 2"/>
                <p:cNvSpPr txBox="1"/>
                <p:nvPr/>
              </p:nvSpPr>
              <p:spPr>
                <a:xfrm>
                  <a:off x="657" y="1876"/>
                  <a:ext cx="4060" cy="2472"/>
                </a:xfrm>
                <a:prstGeom prst="rect">
                  <a:avLst/>
                </a:prstGeom>
                <a:solidFill>
                  <a:schemeClr val="bg1">
                    <a:lumMod val="95000"/>
                  </a:schemeClr>
                </a:solidFill>
              </p:spPr>
              <p:txBody>
                <a:bodyPr wrap="none" rtlCol="0">
                  <a:spAutoFit/>
                </a:bodyPr>
                <a:lstStyle/>
                <a:p>
                  <a:pPr algn="ctr"/>
                  <a:r>
                    <a:rPr lang="en-US" altLang="zh-CN" sz="2400" dirty="0">
                      <a:latin typeface="Times New Roman" panose="02020603050405020304" pitchFamily="18" charset="0"/>
                      <a:cs typeface="Times New Roman" panose="02020603050405020304" pitchFamily="18" charset="0"/>
                    </a:rPr>
                    <a:t>DC voltage supply</a:t>
                  </a:r>
                </a:p>
                <a:p>
                  <a:pPr algn="ctr"/>
                  <a:r>
                    <a:rPr lang="en-US" sz="2400" dirty="0">
                      <a:latin typeface="Times New Roman" panose="02020603050405020304" pitchFamily="18" charset="0"/>
                      <a:cs typeface="Times New Roman" panose="02020603050405020304" pitchFamily="18" charset="0"/>
                    </a:rPr>
                    <a:t>(RIGOL DP2031</a:t>
                  </a:r>
                </a:p>
                <a:p>
                  <a:pPr algn="ctr"/>
                  <a:r>
                    <a:rPr lang="en-US" sz="2400" dirty="0">
                      <a:latin typeface="Times New Roman" panose="02020603050405020304" pitchFamily="18" charset="0"/>
                      <a:cs typeface="Times New Roman" panose="02020603050405020304" pitchFamily="18" charset="0"/>
                    </a:rPr>
                    <a:t>RIGOL DP932)</a:t>
                  </a:r>
                </a:p>
                <a:p>
                  <a:pPr algn="ctr"/>
                  <a:r>
                    <a:rPr lang="en-US" sz="2400" dirty="0">
                      <a:latin typeface="Times New Roman" panose="02020603050405020304" pitchFamily="18" charset="0"/>
                      <a:cs typeface="Times New Roman" panose="02020603050405020304" pitchFamily="18" charset="0"/>
                    </a:rPr>
                    <a:t>For </a:t>
                  </a:r>
                  <a14:m>
                    <m:oMath xmlns:m="http://schemas.openxmlformats.org/officeDocument/2006/math">
                      <m:r>
                        <a:rPr lang="en-US" sz="2400" b="0" i="1" smtClean="0">
                          <a:latin typeface="Cambria Math" panose="02040503050406030204" pitchFamily="18" charset="0"/>
                        </a:rPr>
                        <m:t>±5</m:t>
                      </m:r>
                      <m:r>
                        <m:rPr>
                          <m:sty m:val="p"/>
                        </m:rPr>
                        <a:rPr lang="en-US" sz="2400" b="0" i="0" smtClean="0">
                          <a:latin typeface="Cambria Math" panose="02040503050406030204" pitchFamily="18" charset="0"/>
                        </a:rPr>
                        <m:t>V</m:t>
                      </m:r>
                    </m:oMath>
                  </a14:m>
                  <a:r>
                    <a:rPr lang="en-US" sz="2400" dirty="0">
                      <a:latin typeface="Times New Roman" panose="02020603050405020304" pitchFamily="18" charset="0"/>
                      <a:cs typeface="Times New Roman" panose="02020603050405020304" pitchFamily="18" charset="0"/>
                    </a:rPr>
                    <a:t>, vth, etc.</a:t>
                  </a:r>
                </a:p>
              </p:txBody>
            </p:sp>
          </mc:Choice>
          <mc:Fallback xmlns="">
            <p:sp>
              <p:nvSpPr>
                <p:cNvPr id="49" name="TextBox 2"/>
                <p:cNvSpPr txBox="1">
                  <a:spLocks noRot="1" noChangeAspect="1" noMove="1" noResize="1" noEditPoints="1" noAdjustHandles="1" noChangeArrowheads="1" noChangeShapeType="1" noTextEdit="1"/>
                </p:cNvSpPr>
                <p:nvPr/>
              </p:nvSpPr>
              <p:spPr>
                <a:xfrm>
                  <a:off x="657" y="1876"/>
                  <a:ext cx="4060" cy="2472"/>
                </a:xfrm>
                <a:prstGeom prst="rect">
                  <a:avLst/>
                </a:prstGeom>
                <a:blipFill rotWithShape="1">
                  <a:blip r:embed="rId5"/>
                </a:blipFill>
              </p:spPr>
              <p:txBody>
                <a:bodyPr/>
                <a:lstStyle/>
                <a:p>
                  <a:r>
                    <a:rPr lang="zh-CN" altLang="en-US">
                      <a:noFill/>
                    </a:rPr>
                    <a:t> </a:t>
                  </a:r>
                </a:p>
              </p:txBody>
            </p:sp>
          </mc:Fallback>
        </mc:AlternateContent>
        <p:sp>
          <p:nvSpPr>
            <p:cNvPr id="50" name="Left Brace 3"/>
            <p:cNvSpPr/>
            <p:nvPr/>
          </p:nvSpPr>
          <p:spPr>
            <a:xfrm>
              <a:off x="4990" y="983"/>
              <a:ext cx="671" cy="3600"/>
            </a:xfrm>
            <a:prstGeom prst="leftBrace">
              <a:avLst>
                <a:gd name="adj1" fmla="val 8333"/>
                <a:gd name="adj2" fmla="val 49726"/>
              </a:avLst>
            </a:prstGeom>
            <a:ln w="38100"/>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51" name="TextBox 4"/>
            <p:cNvSpPr txBox="1"/>
            <p:nvPr/>
          </p:nvSpPr>
          <p:spPr>
            <a:xfrm>
              <a:off x="13117" y="5152"/>
              <a:ext cx="5639" cy="2472"/>
            </a:xfrm>
            <a:prstGeom prst="rect">
              <a:avLst/>
            </a:prstGeom>
            <a:solidFill>
              <a:schemeClr val="bg1">
                <a:lumMod val="95000"/>
              </a:schemeClr>
            </a:solidFill>
          </p:spPr>
          <p:txBody>
            <a:bodyPr wrap="square" rtlCol="0">
              <a:spAutoFit/>
            </a:bodyPr>
            <a:lstStyle/>
            <a:p>
              <a:pPr algn="ctr"/>
              <a:r>
                <a:rPr lang="en-US" altLang="zh-CN" sz="2400" dirty="0">
                  <a:latin typeface="Times New Roman" panose="02020603050405020304" pitchFamily="18" charset="0"/>
                  <a:cs typeface="Times New Roman" panose="02020603050405020304" pitchFamily="18" charset="0"/>
                </a:rPr>
                <a:t>To a 3 GHz oscilloscope </a:t>
              </a:r>
            </a:p>
            <a:p>
              <a:pPr algn="ctr"/>
              <a:r>
                <a:rPr lang="en-US" altLang="zh-CN" sz="2400" dirty="0">
                  <a:latin typeface="Times New Roman" panose="02020603050405020304" pitchFamily="18" charset="0"/>
                  <a:cs typeface="Times New Roman" panose="02020603050405020304" pitchFamily="18" charset="0"/>
                </a:rPr>
                <a:t>(RIGOL DS70304)</a:t>
              </a:r>
            </a:p>
            <a:p>
              <a:pPr algn="ctr"/>
              <a:r>
                <a:rPr lang="en-US" sz="2400" dirty="0">
                  <a:latin typeface="Times New Roman" panose="02020603050405020304" pitchFamily="18" charset="0"/>
                  <a:cs typeface="Times New Roman" panose="02020603050405020304" pitchFamily="18" charset="0"/>
                </a:rPr>
                <a:t>For reference timing </a:t>
              </a:r>
            </a:p>
            <a:p>
              <a:pPr algn="ctr"/>
              <a:r>
                <a:rPr lang="en-US" sz="2400" dirty="0">
                  <a:latin typeface="Times New Roman" panose="02020603050405020304" pitchFamily="18" charset="0"/>
                  <a:cs typeface="Times New Roman" panose="02020603050405020304" pitchFamily="18" charset="0"/>
                </a:rPr>
                <a:t>measurement</a:t>
              </a:r>
            </a:p>
          </p:txBody>
        </p:sp>
        <p:cxnSp>
          <p:nvCxnSpPr>
            <p:cNvPr id="52" name="Straight Arrow Connector 6"/>
            <p:cNvCxnSpPr>
              <a:stCxn id="51" idx="1"/>
            </p:cNvCxnSpPr>
            <p:nvPr/>
          </p:nvCxnSpPr>
          <p:spPr>
            <a:xfrm flipH="1" flipV="1">
              <a:off x="10893" y="5610"/>
              <a:ext cx="2224" cy="778"/>
            </a:xfrm>
            <a:prstGeom prst="straightConnector1">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53" name="Straight Arrow Connector 8"/>
            <p:cNvCxnSpPr>
              <a:stCxn id="51" idx="1"/>
            </p:cNvCxnSpPr>
            <p:nvPr/>
          </p:nvCxnSpPr>
          <p:spPr>
            <a:xfrm flipH="1">
              <a:off x="11661" y="6388"/>
              <a:ext cx="1456" cy="172"/>
            </a:xfrm>
            <a:prstGeom prst="straightConnector1">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54" name="TextBox 12"/>
            <p:cNvSpPr txBox="1"/>
            <p:nvPr/>
          </p:nvSpPr>
          <p:spPr>
            <a:xfrm>
              <a:off x="13117" y="2135"/>
              <a:ext cx="5639" cy="727"/>
            </a:xfrm>
            <a:prstGeom prst="rect">
              <a:avLst/>
            </a:prstGeom>
            <a:solidFill>
              <a:schemeClr val="accent2">
                <a:lumMod val="20000"/>
                <a:lumOff val="80000"/>
              </a:schemeClr>
            </a:solidFill>
          </p:spPr>
          <p:txBody>
            <a:bodyPr wrap="square" rtlCol="0">
              <a:spAutoFit/>
            </a:bodyPr>
            <a:lstStyle/>
            <a:p>
              <a:pPr algn="ctr"/>
              <a:r>
                <a:rPr lang="en-US" altLang="zh-CN" sz="2400" dirty="0">
                  <a:latin typeface="Times New Roman" panose="02020603050405020304" pitchFamily="18" charset="0"/>
                  <a:cs typeface="Times New Roman" panose="02020603050405020304" pitchFamily="18" charset="0"/>
                </a:rPr>
                <a:t>Onboard pulse generator</a:t>
              </a:r>
              <a:endParaRPr lang="en-US" sz="2400" dirty="0">
                <a:latin typeface="Times New Roman" panose="02020603050405020304" pitchFamily="18" charset="0"/>
                <a:cs typeface="Times New Roman" panose="02020603050405020304" pitchFamily="18" charset="0"/>
              </a:endParaRPr>
            </a:p>
          </p:txBody>
        </p:sp>
        <p:cxnSp>
          <p:nvCxnSpPr>
            <p:cNvPr id="55" name="Straight Arrow Connector 13"/>
            <p:cNvCxnSpPr>
              <a:stCxn id="54" idx="1"/>
            </p:cNvCxnSpPr>
            <p:nvPr/>
          </p:nvCxnSpPr>
          <p:spPr>
            <a:xfrm flipH="1" flipV="1">
              <a:off x="9712" y="2328"/>
              <a:ext cx="3405" cy="171"/>
            </a:xfrm>
            <a:prstGeom prst="straightConnector1">
              <a:avLst/>
            </a:prstGeom>
            <a:ln w="57150">
              <a:solidFill>
                <a:schemeClr val="accent2"/>
              </a:solidFill>
              <a:tailEnd type="triangle"/>
            </a:ln>
          </p:spPr>
          <p:style>
            <a:lnRef idx="2">
              <a:schemeClr val="accent1"/>
            </a:lnRef>
            <a:fillRef idx="0">
              <a:schemeClr val="accent1"/>
            </a:fillRef>
            <a:effectRef idx="1">
              <a:schemeClr val="accent1"/>
            </a:effectRef>
            <a:fontRef idx="minor">
              <a:schemeClr val="tx1"/>
            </a:fontRef>
          </p:style>
        </p:cxnSp>
        <p:sp>
          <p:nvSpPr>
            <p:cNvPr id="56" name="TextBox 15"/>
            <p:cNvSpPr txBox="1"/>
            <p:nvPr/>
          </p:nvSpPr>
          <p:spPr>
            <a:xfrm>
              <a:off x="13117" y="1149"/>
              <a:ext cx="5639" cy="727"/>
            </a:xfrm>
            <a:prstGeom prst="rect">
              <a:avLst/>
            </a:prstGeom>
            <a:solidFill>
              <a:schemeClr val="accent2">
                <a:lumMod val="20000"/>
                <a:lumOff val="80000"/>
              </a:schemeClr>
            </a:solidFill>
          </p:spPr>
          <p:txBody>
            <a:bodyPr wrap="square" rtlCol="0">
              <a:spAutoFit/>
            </a:bodyPr>
            <a:lstStyle/>
            <a:p>
              <a:pPr algn="ctr"/>
              <a:r>
                <a:rPr lang="en-US" altLang="zh-CN" sz="2400" dirty="0">
                  <a:latin typeface="Times New Roman" panose="02020603050405020304" pitchFamily="18" charset="0"/>
                  <a:cs typeface="Times New Roman" panose="02020603050405020304" pitchFamily="18" charset="0"/>
                </a:rPr>
                <a:t>Time-stretching (1</a:t>
              </a:r>
              <a:r>
                <a:rPr lang="en-US" altLang="zh-CN" sz="2400" baseline="30000" dirty="0">
                  <a:latin typeface="Times New Roman" panose="02020603050405020304" pitchFamily="18" charset="0"/>
                  <a:cs typeface="Times New Roman" panose="02020603050405020304" pitchFamily="18" charset="0"/>
                </a:rPr>
                <a:t>st</a:t>
              </a:r>
              <a:r>
                <a:rPr lang="en-US" altLang="zh-CN" sz="2400" dirty="0">
                  <a:latin typeface="Times New Roman" panose="02020603050405020304" pitchFamily="18" charset="0"/>
                  <a:cs typeface="Times New Roman" panose="02020603050405020304" pitchFamily="18" charset="0"/>
                </a:rPr>
                <a:t> stage)</a:t>
              </a:r>
              <a:endParaRPr lang="en-US" sz="2400" dirty="0">
                <a:latin typeface="Times New Roman" panose="02020603050405020304" pitchFamily="18" charset="0"/>
                <a:cs typeface="Times New Roman" panose="02020603050405020304" pitchFamily="18" charset="0"/>
              </a:endParaRPr>
            </a:p>
          </p:txBody>
        </p:sp>
        <p:cxnSp>
          <p:nvCxnSpPr>
            <p:cNvPr id="57" name="Straight Arrow Connector 16"/>
            <p:cNvCxnSpPr>
              <a:stCxn id="56" idx="1"/>
            </p:cNvCxnSpPr>
            <p:nvPr/>
          </p:nvCxnSpPr>
          <p:spPr>
            <a:xfrm flipH="1" flipV="1">
              <a:off x="10320" y="1192"/>
              <a:ext cx="2797" cy="321"/>
            </a:xfrm>
            <a:prstGeom prst="straightConnector1">
              <a:avLst/>
            </a:prstGeom>
            <a:ln w="57150">
              <a:solidFill>
                <a:schemeClr val="accent2"/>
              </a:solidFill>
              <a:tailEnd type="triangle"/>
            </a:ln>
          </p:spPr>
          <p:style>
            <a:lnRef idx="2">
              <a:schemeClr val="accent1"/>
            </a:lnRef>
            <a:fillRef idx="0">
              <a:schemeClr val="accent1"/>
            </a:fillRef>
            <a:effectRef idx="1">
              <a:schemeClr val="accent1"/>
            </a:effectRef>
            <a:fontRef idx="minor">
              <a:schemeClr val="tx1"/>
            </a:fontRef>
          </p:style>
        </p:cxnSp>
        <p:sp>
          <p:nvSpPr>
            <p:cNvPr id="58" name="TextBox 20"/>
            <p:cNvSpPr txBox="1"/>
            <p:nvPr/>
          </p:nvSpPr>
          <p:spPr>
            <a:xfrm>
              <a:off x="13117" y="3622"/>
              <a:ext cx="5639" cy="727"/>
            </a:xfrm>
            <a:prstGeom prst="rect">
              <a:avLst/>
            </a:prstGeom>
            <a:solidFill>
              <a:schemeClr val="accent2">
                <a:lumMod val="20000"/>
                <a:lumOff val="80000"/>
              </a:schemeClr>
            </a:solidFill>
          </p:spPr>
          <p:txBody>
            <a:bodyPr wrap="square" rtlCol="0">
              <a:spAutoFit/>
            </a:bodyPr>
            <a:lstStyle/>
            <a:p>
              <a:pPr algn="ctr"/>
              <a:r>
                <a:rPr lang="en-US" altLang="zh-CN" sz="2400" dirty="0">
                  <a:latin typeface="Times New Roman" panose="02020603050405020304" pitchFamily="18" charset="0"/>
                  <a:cs typeface="Times New Roman" panose="02020603050405020304" pitchFamily="18" charset="0"/>
                </a:rPr>
                <a:t>Time-stretching (2</a:t>
              </a:r>
              <a:r>
                <a:rPr lang="en-US" altLang="zh-CN" sz="2400" baseline="30000" dirty="0">
                  <a:latin typeface="Times New Roman" panose="02020603050405020304" pitchFamily="18" charset="0"/>
                  <a:cs typeface="Times New Roman" panose="02020603050405020304" pitchFamily="18" charset="0"/>
                </a:rPr>
                <a:t>nd</a:t>
              </a:r>
              <a:r>
                <a:rPr lang="en-US" altLang="zh-CN" sz="2400" dirty="0">
                  <a:latin typeface="Times New Roman" panose="02020603050405020304" pitchFamily="18" charset="0"/>
                  <a:cs typeface="Times New Roman" panose="02020603050405020304" pitchFamily="18" charset="0"/>
                </a:rPr>
                <a:t> stage)</a:t>
              </a:r>
              <a:endParaRPr lang="en-US" sz="2400" dirty="0">
                <a:latin typeface="Times New Roman" panose="02020603050405020304" pitchFamily="18" charset="0"/>
                <a:cs typeface="Times New Roman" panose="02020603050405020304" pitchFamily="18" charset="0"/>
              </a:endParaRPr>
            </a:p>
          </p:txBody>
        </p:sp>
        <p:cxnSp>
          <p:nvCxnSpPr>
            <p:cNvPr id="59" name="Straight Arrow Connector 21"/>
            <p:cNvCxnSpPr>
              <a:stCxn id="58" idx="1"/>
            </p:cNvCxnSpPr>
            <p:nvPr/>
          </p:nvCxnSpPr>
          <p:spPr>
            <a:xfrm flipH="1" flipV="1">
              <a:off x="10570" y="3522"/>
              <a:ext cx="2547" cy="463"/>
            </a:xfrm>
            <a:prstGeom prst="straightConnector1">
              <a:avLst/>
            </a:prstGeom>
            <a:ln w="57150">
              <a:solidFill>
                <a:schemeClr val="accent2"/>
              </a:solidFill>
              <a:tailEnd type="triangle"/>
            </a:ln>
          </p:spPr>
          <p:style>
            <a:lnRef idx="2">
              <a:schemeClr val="accent1"/>
            </a:lnRef>
            <a:fillRef idx="0">
              <a:schemeClr val="accent1"/>
            </a:fillRef>
            <a:effectRef idx="1">
              <a:schemeClr val="accent1"/>
            </a:effectRef>
            <a:fontRef idx="minor">
              <a:schemeClr val="tx1"/>
            </a:fontRef>
          </p:style>
        </p:cxnSp>
        <p:cxnSp>
          <p:nvCxnSpPr>
            <p:cNvPr id="60" name="Straight Arrow Connector 23"/>
            <p:cNvCxnSpPr>
              <a:stCxn id="58" idx="1"/>
            </p:cNvCxnSpPr>
            <p:nvPr/>
          </p:nvCxnSpPr>
          <p:spPr>
            <a:xfrm flipH="1">
              <a:off x="10534" y="3985"/>
              <a:ext cx="2583" cy="527"/>
            </a:xfrm>
            <a:prstGeom prst="straightConnector1">
              <a:avLst/>
            </a:prstGeom>
            <a:ln w="57150">
              <a:solidFill>
                <a:schemeClr val="accent2"/>
              </a:solidFill>
              <a:tailEnd type="triangle"/>
            </a:ln>
          </p:spPr>
          <p:style>
            <a:lnRef idx="2">
              <a:schemeClr val="accent1"/>
            </a:lnRef>
            <a:fillRef idx="0">
              <a:schemeClr val="accent1"/>
            </a:fillRef>
            <a:effectRef idx="1">
              <a:schemeClr val="accent1"/>
            </a:effectRef>
            <a:fontRef idx="minor">
              <a:schemeClr val="tx1"/>
            </a:fontRef>
          </p:style>
        </p:cxnSp>
        <p:sp>
          <p:nvSpPr>
            <p:cNvPr id="61" name="TextBox 27"/>
            <p:cNvSpPr txBox="1"/>
            <p:nvPr/>
          </p:nvSpPr>
          <p:spPr>
            <a:xfrm>
              <a:off x="657" y="6212"/>
              <a:ext cx="4060" cy="2472"/>
            </a:xfrm>
            <a:prstGeom prst="rect">
              <a:avLst/>
            </a:prstGeom>
            <a:solidFill>
              <a:schemeClr val="accent2">
                <a:lumMod val="20000"/>
                <a:lumOff val="80000"/>
              </a:schemeClr>
            </a:solidFill>
          </p:spPr>
          <p:txBody>
            <a:bodyPr wrap="square" rtlCol="0">
              <a:spAutoFit/>
            </a:bodyPr>
            <a:lstStyle/>
            <a:p>
              <a:pPr algn="ctr"/>
              <a:r>
                <a:rPr lang="en-US" altLang="zh-CN" sz="2400" dirty="0">
                  <a:latin typeface="Times New Roman" panose="02020603050405020304" pitchFamily="18" charset="0"/>
                  <a:cs typeface="Times New Roman" panose="02020603050405020304" pitchFamily="18" charset="0"/>
                </a:rPr>
                <a:t>Onboard current source (LT3092) for time-stretching unit</a:t>
              </a:r>
              <a:endParaRPr lang="en-US" sz="2400" dirty="0">
                <a:latin typeface="Times New Roman" panose="02020603050405020304" pitchFamily="18" charset="0"/>
                <a:cs typeface="Times New Roman" panose="02020603050405020304" pitchFamily="18" charset="0"/>
              </a:endParaRPr>
            </a:p>
          </p:txBody>
        </p:sp>
        <p:cxnSp>
          <p:nvCxnSpPr>
            <p:cNvPr id="62" name="Straight Arrow Connector 28"/>
            <p:cNvCxnSpPr>
              <a:stCxn id="61" idx="3"/>
            </p:cNvCxnSpPr>
            <p:nvPr/>
          </p:nvCxnSpPr>
          <p:spPr>
            <a:xfrm flipV="1">
              <a:off x="4717" y="4884"/>
              <a:ext cx="2575" cy="2564"/>
            </a:xfrm>
            <a:prstGeom prst="straightConnector1">
              <a:avLst/>
            </a:prstGeom>
            <a:ln w="57150">
              <a:solidFill>
                <a:schemeClr val="accent2"/>
              </a:solidFill>
              <a:tailEnd type="triangle"/>
            </a:ln>
          </p:spPr>
          <p:style>
            <a:lnRef idx="2">
              <a:schemeClr val="accent1"/>
            </a:lnRef>
            <a:fillRef idx="0">
              <a:schemeClr val="accent1"/>
            </a:fillRef>
            <a:effectRef idx="1">
              <a:schemeClr val="accent1"/>
            </a:effectRef>
            <a:fontRef idx="minor">
              <a:schemeClr val="tx1"/>
            </a:fontRef>
          </p:style>
        </p:cxnSp>
        <p:sp>
          <p:nvSpPr>
            <p:cNvPr id="63" name="TextBox 31"/>
            <p:cNvSpPr txBox="1"/>
            <p:nvPr/>
          </p:nvSpPr>
          <p:spPr>
            <a:xfrm>
              <a:off x="13117" y="8075"/>
              <a:ext cx="5639" cy="1890"/>
            </a:xfrm>
            <a:prstGeom prst="rect">
              <a:avLst/>
            </a:prstGeom>
            <a:solidFill>
              <a:schemeClr val="accent2">
                <a:lumMod val="20000"/>
                <a:lumOff val="80000"/>
              </a:schemeClr>
            </a:solidFill>
          </p:spPr>
          <p:txBody>
            <a:bodyPr wrap="square" rtlCol="0">
              <a:spAutoFit/>
            </a:bodyPr>
            <a:lstStyle/>
            <a:p>
              <a:pPr algn="ctr"/>
              <a:r>
                <a:rPr lang="en-US" altLang="zh-CN" sz="2400" dirty="0">
                  <a:latin typeface="Times New Roman" panose="02020603050405020304" pitchFamily="18" charset="0"/>
                  <a:cs typeface="Times New Roman" panose="02020603050405020304" pitchFamily="18" charset="0"/>
                </a:rPr>
                <a:t>Intel MAX 10 FPGA</a:t>
              </a:r>
            </a:p>
            <a:p>
              <a:pPr algn="ctr"/>
              <a:r>
                <a:rPr lang="en-US" sz="2400" dirty="0">
                  <a:latin typeface="Times New Roman" panose="02020603050405020304" pitchFamily="18" charset="0"/>
                  <a:cs typeface="Times New Roman" panose="02020603050405020304" pitchFamily="18" charset="0"/>
                </a:rPr>
                <a:t>for counter and edge detection</a:t>
              </a:r>
            </a:p>
          </p:txBody>
        </p:sp>
        <p:cxnSp>
          <p:nvCxnSpPr>
            <p:cNvPr id="64" name="Straight Arrow Connector 32"/>
            <p:cNvCxnSpPr>
              <a:stCxn id="63" idx="1"/>
            </p:cNvCxnSpPr>
            <p:nvPr/>
          </p:nvCxnSpPr>
          <p:spPr>
            <a:xfrm flipH="1" flipV="1">
              <a:off x="10352" y="8600"/>
              <a:ext cx="2765" cy="420"/>
            </a:xfrm>
            <a:prstGeom prst="straightConnector1">
              <a:avLst/>
            </a:prstGeom>
            <a:ln w="57150">
              <a:solidFill>
                <a:schemeClr val="accent2"/>
              </a:solidFill>
              <a:tailEnd type="triangle"/>
            </a:ln>
          </p:spPr>
          <p:style>
            <a:lnRef idx="2">
              <a:schemeClr val="accent1"/>
            </a:lnRef>
            <a:fillRef idx="0">
              <a:schemeClr val="accent1"/>
            </a:fillRef>
            <a:effectRef idx="1">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advTm="16944">
        <p:fade/>
      </p:transition>
    </mc:Choice>
    <mc:Fallback xmlns="">
      <p:transition spd="med" advTm="16944">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5"/>
          <a:stretch>
            <a:fillRect/>
          </a:stretch>
        </p:blipFill>
        <p:spPr>
          <a:xfrm>
            <a:off x="6368415" y="695047"/>
            <a:ext cx="5252125" cy="4181832"/>
          </a:xfrm>
          <a:prstGeom prst="rect">
            <a:avLst/>
          </a:prstGeom>
        </p:spPr>
      </p:pic>
      <p:pic>
        <p:nvPicPr>
          <p:cNvPr id="7" name="图片 6"/>
          <p:cNvPicPr>
            <a:picLocks noChangeAspect="1"/>
          </p:cNvPicPr>
          <p:nvPr/>
        </p:nvPicPr>
        <p:blipFill>
          <a:blip r:embed="rId6"/>
          <a:stretch>
            <a:fillRect/>
          </a:stretch>
        </p:blipFill>
        <p:spPr>
          <a:xfrm>
            <a:off x="1370965" y="893075"/>
            <a:ext cx="4247321" cy="4127326"/>
          </a:xfrm>
          <a:prstGeom prst="rect">
            <a:avLst/>
          </a:prstGeom>
        </p:spPr>
      </p:pic>
      <p:sp>
        <p:nvSpPr>
          <p:cNvPr id="3" name="文本框 2"/>
          <p:cNvSpPr txBox="1"/>
          <p:nvPr/>
        </p:nvSpPr>
        <p:spPr>
          <a:xfrm>
            <a:off x="1270000" y="173077"/>
            <a:ext cx="8622394" cy="521970"/>
          </a:xfrm>
          <a:prstGeom prst="rect">
            <a:avLst/>
          </a:prstGeom>
          <a:noFill/>
        </p:spPr>
        <p:txBody>
          <a:bodyPr wrap="square" rtlCol="0">
            <a:spAutoFit/>
          </a:bodyPr>
          <a:lstStyle/>
          <a:p>
            <a:r>
              <a:rPr lang="en-US" altLang="zh-CN" sz="2800" b="1" dirty="0">
                <a:solidFill>
                  <a:schemeClr val="tx2"/>
                </a:solidFill>
                <a:latin typeface="+mn-ea"/>
              </a:rPr>
              <a:t>2.1 Time-stretching circuit</a:t>
            </a:r>
            <a:endParaRPr lang="zh-CN" altLang="en-US" sz="2800" b="1" dirty="0">
              <a:solidFill>
                <a:schemeClr val="tx2"/>
              </a:solidFill>
              <a:latin typeface="+mn-ea"/>
            </a:endParaRPr>
          </a:p>
        </p:txBody>
      </p:sp>
      <p:pic>
        <p:nvPicPr>
          <p:cNvPr id="12" name="图片 11" descr="C:/Users/Southland/Desktop/同济大学 TJU todo.png同济大学 TJU todo"/>
          <p:cNvPicPr>
            <a:picLocks noChangeAspect="1"/>
          </p:cNvPicPr>
          <p:nvPr/>
        </p:nvPicPr>
        <p:blipFill>
          <a:blip r:embed="rId7">
            <a:duotone>
              <a:schemeClr val="accent1">
                <a:shade val="45000"/>
                <a:satMod val="135000"/>
              </a:schemeClr>
              <a:prstClr val="white"/>
            </a:duotone>
          </a:blip>
          <a:srcRect t="28266" b="46033"/>
          <a:stretch>
            <a:fillRect/>
          </a:stretch>
        </p:blipFill>
        <p:spPr>
          <a:xfrm>
            <a:off x="9575800" y="82550"/>
            <a:ext cx="2534285" cy="664845"/>
          </a:xfrm>
          <a:prstGeom prst="rect">
            <a:avLst/>
          </a:prstGeom>
        </p:spPr>
      </p:pic>
      <p:grpSp>
        <p:nvGrpSpPr>
          <p:cNvPr id="4" name="组合 3"/>
          <p:cNvGrpSpPr/>
          <p:nvPr/>
        </p:nvGrpSpPr>
        <p:grpSpPr>
          <a:xfrm>
            <a:off x="637540" y="82550"/>
            <a:ext cx="543560" cy="824230"/>
            <a:chOff x="886602" y="106738"/>
            <a:chExt cx="1620000" cy="2422915"/>
          </a:xfrm>
        </p:grpSpPr>
        <p:sp>
          <p:nvSpPr>
            <p:cNvPr id="18" name="矩形 17"/>
            <p:cNvSpPr/>
            <p:nvPr/>
          </p:nvSpPr>
          <p:spPr>
            <a:xfrm>
              <a:off x="886602" y="418195"/>
              <a:ext cx="720000" cy="720000"/>
            </a:xfrm>
            <a:prstGeom prst="rect">
              <a:avLst/>
            </a:prstGeom>
            <a:solidFill>
              <a:schemeClr val="accent1">
                <a:lumMod val="5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9" name="组合 18"/>
            <p:cNvGrpSpPr/>
            <p:nvPr/>
          </p:nvGrpSpPr>
          <p:grpSpPr>
            <a:xfrm>
              <a:off x="1066602" y="106738"/>
              <a:ext cx="1440000" cy="2422915"/>
              <a:chOff x="1066602" y="106738"/>
              <a:chExt cx="1440000" cy="2422915"/>
            </a:xfrm>
          </p:grpSpPr>
          <p:sp>
            <p:nvSpPr>
              <p:cNvPr id="6" name="矩形 5"/>
              <p:cNvSpPr/>
              <p:nvPr/>
            </p:nvSpPr>
            <p:spPr>
              <a:xfrm>
                <a:off x="1246602" y="778195"/>
                <a:ext cx="1080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sp>
            <p:nvSpPr>
              <p:cNvPr id="13" name="文本框 12"/>
              <p:cNvSpPr txBox="1"/>
              <p:nvPr/>
            </p:nvSpPr>
            <p:spPr>
              <a:xfrm>
                <a:off x="1066602" y="106738"/>
                <a:ext cx="1440000" cy="2422915"/>
              </a:xfrm>
              <a:prstGeom prst="rect">
                <a:avLst/>
              </a:prstGeom>
              <a:noFill/>
            </p:spPr>
            <p:txBody>
              <a:bodyPr wrap="square" rtlCol="0" anchor="ctr">
                <a:spAutoFit/>
              </a:bodyPr>
              <a:lstStyle/>
              <a:p>
                <a:pPr algn="ctr"/>
                <a:endParaRPr lang="zh-CN" altLang="en-US" sz="3600" b="1" dirty="0">
                  <a:solidFill>
                    <a:schemeClr val="bg1"/>
                  </a:solidFill>
                  <a:latin typeface="Times New Roman" panose="02020603050405020304" pitchFamily="18" charset="0"/>
                  <a:ea typeface="Times New Roman" panose="02020603050405020304" pitchFamily="18" charset="0"/>
                </a:endParaRPr>
              </a:p>
            </p:txBody>
          </p:sp>
        </p:grpSp>
      </p:grpSp>
      <p:grpSp>
        <p:nvGrpSpPr>
          <p:cNvPr id="54" name="组合 53"/>
          <p:cNvGrpSpPr/>
          <p:nvPr/>
        </p:nvGrpSpPr>
        <p:grpSpPr>
          <a:xfrm>
            <a:off x="508000" y="5218430"/>
            <a:ext cx="11168380" cy="1083945"/>
            <a:chOff x="800" y="8218"/>
            <a:chExt cx="17588" cy="1707"/>
          </a:xfrm>
        </p:grpSpPr>
        <p:grpSp>
          <p:nvGrpSpPr>
            <p:cNvPr id="47" name="组合 46"/>
            <p:cNvGrpSpPr/>
            <p:nvPr/>
          </p:nvGrpSpPr>
          <p:grpSpPr>
            <a:xfrm>
              <a:off x="800" y="8218"/>
              <a:ext cx="17588" cy="1701"/>
              <a:chOff x="800" y="8218"/>
              <a:chExt cx="17588" cy="1701"/>
            </a:xfrm>
          </p:grpSpPr>
          <p:sp>
            <p:nvSpPr>
              <p:cNvPr id="46" name="矩形: 圆角 2"/>
              <p:cNvSpPr/>
              <p:nvPr>
                <p:custDataLst>
                  <p:tags r:id="rId2"/>
                </p:custDataLst>
              </p:nvPr>
            </p:nvSpPr>
            <p:spPr>
              <a:xfrm>
                <a:off x="800" y="8218"/>
                <a:ext cx="17588" cy="1701"/>
              </a:xfrm>
              <a:prstGeom prst="roundRect">
                <a:avLst>
                  <a:gd name="adj" fmla="val 4162"/>
                </a:avLst>
              </a:prstGeom>
              <a:solidFill>
                <a:schemeClr val="bg1"/>
              </a:solidFill>
              <a:ln w="12700">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2278" y="8297"/>
                <a:ext cx="4236" cy="1190"/>
              </a:xfrm>
              <a:prstGeom prst="rect">
                <a:avLst/>
              </a:prstGeom>
              <a:noFill/>
            </p:spPr>
            <p:txBody>
              <a:bodyPr wrap="square">
                <a:spAutoFit/>
              </a:bodyPr>
              <a:lstStyle/>
              <a:p>
                <a:pPr algn="ctr">
                  <a:lnSpc>
                    <a:spcPct val="120000"/>
                  </a:lnSpc>
                </a:pPr>
                <a:r>
                  <a:rPr lang="en-US" altLang="zh-CN" dirty="0">
                    <a:latin typeface="+mn-ea"/>
                    <a:sym typeface="+mn-ea"/>
                  </a:rPr>
                  <a:t>Vin high level, M3 open, large current discharge</a:t>
                </a:r>
                <a:endParaRPr lang="zh-CN" altLang="en-US" dirty="0">
                  <a:latin typeface="+mn-ea"/>
                </a:endParaRPr>
              </a:p>
            </p:txBody>
          </p:sp>
          <p:sp>
            <p:nvSpPr>
              <p:cNvPr id="42" name="文本框 41"/>
              <p:cNvSpPr txBox="1"/>
              <p:nvPr/>
            </p:nvSpPr>
            <p:spPr>
              <a:xfrm>
                <a:off x="13560" y="8297"/>
                <a:ext cx="4229" cy="1190"/>
              </a:xfrm>
              <a:prstGeom prst="rect">
                <a:avLst/>
              </a:prstGeom>
              <a:noFill/>
            </p:spPr>
            <p:txBody>
              <a:bodyPr wrap="square">
                <a:spAutoFit/>
              </a:bodyPr>
              <a:lstStyle/>
              <a:p>
                <a:pPr algn="ctr">
                  <a:lnSpc>
                    <a:spcPct val="120000"/>
                  </a:lnSpc>
                </a:pPr>
                <a:r>
                  <a:rPr lang="en-US" altLang="zh-CN" dirty="0">
                    <a:latin typeface="+mn-ea"/>
                  </a:rPr>
                  <a:t>Output strtched signal vout through comparator</a:t>
                </a:r>
              </a:p>
            </p:txBody>
          </p:sp>
        </p:grpSp>
        <p:grpSp>
          <p:nvGrpSpPr>
            <p:cNvPr id="53" name="组合 52"/>
            <p:cNvGrpSpPr/>
            <p:nvPr/>
          </p:nvGrpSpPr>
          <p:grpSpPr>
            <a:xfrm>
              <a:off x="800" y="8226"/>
              <a:ext cx="1388" cy="1699"/>
              <a:chOff x="800" y="8226"/>
              <a:chExt cx="1388" cy="1699"/>
            </a:xfrm>
          </p:grpSpPr>
          <p:sp>
            <p:nvSpPr>
              <p:cNvPr id="51" name="燕尾形 50"/>
              <p:cNvSpPr/>
              <p:nvPr/>
            </p:nvSpPr>
            <p:spPr>
              <a:xfrm>
                <a:off x="1299" y="8253"/>
                <a:ext cx="889" cy="1672"/>
              </a:xfrm>
              <a:prstGeom prst="chevron">
                <a:avLst/>
              </a:prstGeom>
              <a:solidFill>
                <a:schemeClr val="tx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52" name="矩形: 圆角 2"/>
              <p:cNvSpPr/>
              <p:nvPr>
                <p:custDataLst>
                  <p:tags r:id="rId1"/>
                </p:custDataLst>
              </p:nvPr>
            </p:nvSpPr>
            <p:spPr>
              <a:xfrm>
                <a:off x="800" y="8226"/>
                <a:ext cx="965" cy="1693"/>
              </a:xfrm>
              <a:prstGeom prst="roundRect">
                <a:avLst>
                  <a:gd name="adj" fmla="val 4162"/>
                </a:avLst>
              </a:prstGeom>
              <a:solidFill>
                <a:schemeClr val="tx2"/>
              </a:solidFill>
              <a:ln w="12700">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8" name="燕尾形 47"/>
          <p:cNvSpPr/>
          <p:nvPr/>
        </p:nvSpPr>
        <p:spPr>
          <a:xfrm>
            <a:off x="4193542" y="5227320"/>
            <a:ext cx="464185" cy="1061720"/>
          </a:xfrm>
          <a:prstGeom prst="chevron">
            <a:avLst/>
          </a:prstGeom>
          <a:solidFill>
            <a:schemeClr val="tx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50" name="燕尾形 49"/>
          <p:cNvSpPr/>
          <p:nvPr/>
        </p:nvSpPr>
        <p:spPr>
          <a:xfrm>
            <a:off x="7903212" y="5227320"/>
            <a:ext cx="464185" cy="1061085"/>
          </a:xfrm>
          <a:prstGeom prst="chevron">
            <a:avLst/>
          </a:prstGeom>
          <a:solidFill>
            <a:schemeClr val="tx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nvGrpSpPr>
          <p:cNvPr id="20" name="组合 19"/>
          <p:cNvGrpSpPr/>
          <p:nvPr/>
        </p:nvGrpSpPr>
        <p:grpSpPr>
          <a:xfrm>
            <a:off x="15875" y="1336040"/>
            <a:ext cx="10202545" cy="4179570"/>
            <a:chOff x="25" y="2104"/>
            <a:chExt cx="16067" cy="6582"/>
          </a:xfrm>
        </p:grpSpPr>
        <p:sp>
          <p:nvSpPr>
            <p:cNvPr id="14" name="文本框 13"/>
            <p:cNvSpPr txBox="1"/>
            <p:nvPr/>
          </p:nvSpPr>
          <p:spPr>
            <a:xfrm>
              <a:off x="25" y="2104"/>
              <a:ext cx="2216" cy="1452"/>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a:solidFill>
                    <a:srgbClr val="FF0000"/>
                  </a:solidFill>
                  <a:latin typeface="+mn-ea"/>
                </a:rPr>
                <a:t>Current mirror</a:t>
              </a:r>
            </a:p>
            <a:p>
              <a:pPr algn="ctr"/>
              <a:r>
                <a:rPr lang="en-US" altLang="zh-CN" dirty="0">
                  <a:solidFill>
                    <a:srgbClr val="FF0000"/>
                  </a:solidFill>
                  <a:latin typeface="+mn-ea"/>
                </a:rPr>
                <a:t>circuit</a:t>
              </a:r>
            </a:p>
          </p:txBody>
        </p:sp>
        <p:sp>
          <p:nvSpPr>
            <p:cNvPr id="15" name="文本框 14"/>
            <p:cNvSpPr txBox="1"/>
            <p:nvPr/>
          </p:nvSpPr>
          <p:spPr>
            <a:xfrm>
              <a:off x="5017" y="6798"/>
              <a:ext cx="5011" cy="1888"/>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a:solidFill>
                    <a:srgbClr val="FF0000"/>
                  </a:solidFill>
                  <a:latin typeface="+mn-ea"/>
                </a:rPr>
                <a:t>The capacitor is discharged with a large current and charged with a small current</a:t>
              </a:r>
            </a:p>
            <a:p>
              <a:pPr algn="ctr"/>
              <a:endParaRPr lang="en-US" altLang="zh-CN" dirty="0">
                <a:solidFill>
                  <a:srgbClr val="FF0000"/>
                </a:solidFill>
                <a:latin typeface="+mn-ea"/>
              </a:endParaRPr>
            </a:p>
          </p:txBody>
        </p:sp>
        <p:sp>
          <p:nvSpPr>
            <p:cNvPr id="16" name="文本框 15"/>
            <p:cNvSpPr txBox="1"/>
            <p:nvPr/>
          </p:nvSpPr>
          <p:spPr>
            <a:xfrm>
              <a:off x="12238" y="4915"/>
              <a:ext cx="3854" cy="1452"/>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rgbClr val="FF0000"/>
                  </a:solidFill>
                  <a:latin typeface="+mn-ea"/>
                </a:rPr>
                <a:t>You can see that vin is effectively stretched to vout</a:t>
              </a:r>
            </a:p>
          </p:txBody>
        </p:sp>
        <p:sp>
          <p:nvSpPr>
            <p:cNvPr id="17" name="文本框 16"/>
            <p:cNvSpPr txBox="1"/>
            <p:nvPr/>
          </p:nvSpPr>
          <p:spPr>
            <a:xfrm>
              <a:off x="6409" y="2794"/>
              <a:ext cx="3620" cy="1452"/>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rgbClr val="FF0000"/>
                  </a:solidFill>
                  <a:latin typeface="+mn-ea"/>
                  <a:sym typeface="+mn-ea"/>
                </a:rPr>
                <a:t>Output </a:t>
              </a:r>
              <a:r>
                <a:rPr lang="en-US" altLang="zh-CN" dirty="0">
                  <a:solidFill>
                    <a:srgbClr val="FF0000"/>
                  </a:solidFill>
                  <a:latin typeface="+mn-ea"/>
                  <a:sym typeface="+mn-ea"/>
                </a:rPr>
                <a:t>strtched signal</a:t>
              </a:r>
              <a:r>
                <a:rPr lang="zh-CN" altLang="en-US" dirty="0">
                  <a:solidFill>
                    <a:srgbClr val="FF0000"/>
                  </a:solidFill>
                  <a:latin typeface="+mn-ea"/>
                  <a:sym typeface="+mn-ea"/>
                </a:rPr>
                <a:t> through comparator</a:t>
              </a:r>
              <a:endParaRPr lang="zh-CN" altLang="en-US" dirty="0">
                <a:solidFill>
                  <a:srgbClr val="FF0000"/>
                </a:solidFill>
                <a:latin typeface="+mn-ea"/>
              </a:endParaRPr>
            </a:p>
            <a:p>
              <a:pPr algn="ctr"/>
              <a:endParaRPr lang="zh-CN" altLang="en-US" dirty="0">
                <a:solidFill>
                  <a:srgbClr val="FF0000"/>
                </a:solidFill>
                <a:latin typeface="+mn-ea"/>
              </a:endParaRPr>
            </a:p>
          </p:txBody>
        </p:sp>
      </p:grpSp>
      <p:sp>
        <p:nvSpPr>
          <p:cNvPr id="2" name="灯片编号占位符 1"/>
          <p:cNvSpPr>
            <a:spLocks noGrp="1"/>
          </p:cNvSpPr>
          <p:nvPr>
            <p:ph type="sldNum" sz="quarter" idx="12"/>
          </p:nvPr>
        </p:nvSpPr>
        <p:spPr/>
        <p:txBody>
          <a:bodyPr/>
          <a:lstStyle/>
          <a:p>
            <a:fld id="{CD60BC21-56A7-4259-9FCC-E9E7CBD795A8}" type="slidenum">
              <a:rPr lang="zh-CN" altLang="en-US" smtClean="0"/>
              <a:t>11</a:t>
            </a:fld>
            <a:endParaRPr lang="zh-CN" altLang="en-US"/>
          </a:p>
        </p:txBody>
      </p:sp>
      <p:sp>
        <p:nvSpPr>
          <p:cNvPr id="5" name="页脚占位符 4"/>
          <p:cNvSpPr>
            <a:spLocks noGrp="1"/>
          </p:cNvSpPr>
          <p:nvPr>
            <p:ph type="ftr" sz="quarter" idx="11"/>
          </p:nvPr>
        </p:nvSpPr>
        <p:spPr/>
        <p:txBody>
          <a:bodyPr/>
          <a:lstStyle/>
          <a:p>
            <a:r>
              <a:rPr lang="zh-CN" altLang="en-US"/>
              <a:t>TWEPP 2025</a:t>
            </a:r>
          </a:p>
        </p:txBody>
      </p:sp>
      <p:sp>
        <p:nvSpPr>
          <p:cNvPr id="8" name="文本框 7"/>
          <p:cNvSpPr txBox="1"/>
          <p:nvPr/>
        </p:nvSpPr>
        <p:spPr>
          <a:xfrm>
            <a:off x="4957445" y="5267960"/>
            <a:ext cx="2354580" cy="755650"/>
          </a:xfrm>
          <a:prstGeom prst="rect">
            <a:avLst/>
          </a:prstGeom>
          <a:noFill/>
        </p:spPr>
        <p:txBody>
          <a:bodyPr wrap="square">
            <a:spAutoFit/>
          </a:bodyPr>
          <a:lstStyle/>
          <a:p>
            <a:pPr algn="ctr">
              <a:lnSpc>
                <a:spcPct val="120000"/>
              </a:lnSpc>
            </a:pPr>
            <a:r>
              <a:rPr lang="en-US" altLang="zh-CN" dirty="0">
                <a:latin typeface="+mn-ea"/>
                <a:sym typeface="+mn-ea"/>
              </a:rPr>
              <a:t>Vin low level, M2 open, small current charge</a:t>
            </a:r>
            <a:endParaRPr lang="zh-CN" altLang="en-US" dirty="0">
              <a:latin typeface="+mn-ea"/>
            </a:endParaRPr>
          </a:p>
        </p:txBody>
      </p:sp>
    </p:spTree>
  </p:cSld>
  <p:clrMapOvr>
    <a:masterClrMapping/>
  </p:clrMapOvr>
  <mc:AlternateContent xmlns:mc="http://schemas.openxmlformats.org/markup-compatibility/2006" xmlns:p14="http://schemas.microsoft.com/office/powerpoint/2010/main">
    <mc:Choice Requires="p14">
      <p:transition spd="med" p14:dur="700" advTm="35489">
        <p:fade/>
      </p:transition>
    </mc:Choice>
    <mc:Fallback xmlns="">
      <p:transition spd="med" advTm="35489">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stretch>
            <a:fillRect/>
          </a:stretch>
        </p:blipFill>
        <p:spPr>
          <a:xfrm>
            <a:off x="0" y="1098385"/>
            <a:ext cx="12192000" cy="3478916"/>
          </a:xfrm>
          <a:prstGeom prst="rect">
            <a:avLst/>
          </a:prstGeom>
        </p:spPr>
      </p:pic>
      <p:sp>
        <p:nvSpPr>
          <p:cNvPr id="3" name="文本框 2"/>
          <p:cNvSpPr txBox="1"/>
          <p:nvPr/>
        </p:nvSpPr>
        <p:spPr>
          <a:xfrm>
            <a:off x="1270000" y="173077"/>
            <a:ext cx="8622394" cy="521970"/>
          </a:xfrm>
          <a:prstGeom prst="rect">
            <a:avLst/>
          </a:prstGeom>
          <a:noFill/>
        </p:spPr>
        <p:txBody>
          <a:bodyPr wrap="square" rtlCol="0">
            <a:spAutoFit/>
          </a:bodyPr>
          <a:lstStyle/>
          <a:p>
            <a:r>
              <a:rPr lang="en-US" altLang="zh-CN" sz="2800" b="1" dirty="0">
                <a:solidFill>
                  <a:schemeClr val="tx2"/>
                </a:solidFill>
                <a:latin typeface="+mn-ea"/>
              </a:rPr>
              <a:t>2.2 Multi-stage time-stretching</a:t>
            </a:r>
          </a:p>
        </p:txBody>
      </p:sp>
      <p:pic>
        <p:nvPicPr>
          <p:cNvPr id="12" name="图片 11" descr="C:/Users/Southland/Desktop/同济大学 TJU todo.png同济大学 TJU todo"/>
          <p:cNvPicPr>
            <a:picLocks noChangeAspect="1"/>
          </p:cNvPicPr>
          <p:nvPr/>
        </p:nvPicPr>
        <p:blipFill>
          <a:blip r:embed="rId4">
            <a:duotone>
              <a:schemeClr val="accent1">
                <a:shade val="45000"/>
                <a:satMod val="135000"/>
              </a:schemeClr>
              <a:prstClr val="white"/>
            </a:duotone>
          </a:blip>
          <a:srcRect t="28266" b="46033"/>
          <a:stretch>
            <a:fillRect/>
          </a:stretch>
        </p:blipFill>
        <p:spPr>
          <a:xfrm>
            <a:off x="9575800" y="82550"/>
            <a:ext cx="2534285" cy="664845"/>
          </a:xfrm>
          <a:prstGeom prst="rect">
            <a:avLst/>
          </a:prstGeom>
        </p:spPr>
      </p:pic>
      <p:grpSp>
        <p:nvGrpSpPr>
          <p:cNvPr id="4" name="组合 3"/>
          <p:cNvGrpSpPr/>
          <p:nvPr/>
        </p:nvGrpSpPr>
        <p:grpSpPr>
          <a:xfrm>
            <a:off x="637540" y="82550"/>
            <a:ext cx="543560" cy="824230"/>
            <a:chOff x="886602" y="106738"/>
            <a:chExt cx="1620000" cy="2422915"/>
          </a:xfrm>
        </p:grpSpPr>
        <p:sp>
          <p:nvSpPr>
            <p:cNvPr id="18" name="矩形 17"/>
            <p:cNvSpPr/>
            <p:nvPr/>
          </p:nvSpPr>
          <p:spPr>
            <a:xfrm>
              <a:off x="886602" y="418195"/>
              <a:ext cx="720000" cy="720000"/>
            </a:xfrm>
            <a:prstGeom prst="rect">
              <a:avLst/>
            </a:prstGeom>
            <a:solidFill>
              <a:schemeClr val="accent1">
                <a:lumMod val="5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9" name="组合 18"/>
            <p:cNvGrpSpPr/>
            <p:nvPr/>
          </p:nvGrpSpPr>
          <p:grpSpPr>
            <a:xfrm>
              <a:off x="1066602" y="106738"/>
              <a:ext cx="1440000" cy="2422915"/>
              <a:chOff x="1066602" y="106738"/>
              <a:chExt cx="1440000" cy="2422915"/>
            </a:xfrm>
          </p:grpSpPr>
          <p:sp>
            <p:nvSpPr>
              <p:cNvPr id="6" name="矩形 5"/>
              <p:cNvSpPr/>
              <p:nvPr/>
            </p:nvSpPr>
            <p:spPr>
              <a:xfrm>
                <a:off x="1246602" y="778195"/>
                <a:ext cx="1080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sp>
            <p:nvSpPr>
              <p:cNvPr id="13" name="文本框 12"/>
              <p:cNvSpPr txBox="1"/>
              <p:nvPr/>
            </p:nvSpPr>
            <p:spPr>
              <a:xfrm>
                <a:off x="1066602" y="106738"/>
                <a:ext cx="1440000" cy="2422915"/>
              </a:xfrm>
              <a:prstGeom prst="rect">
                <a:avLst/>
              </a:prstGeom>
              <a:noFill/>
            </p:spPr>
            <p:txBody>
              <a:bodyPr wrap="square" rtlCol="0" anchor="ctr">
                <a:spAutoFit/>
              </a:bodyPr>
              <a:lstStyle/>
              <a:p>
                <a:pPr algn="ctr"/>
                <a:endParaRPr lang="zh-CN" altLang="en-US" sz="3600" b="1" dirty="0">
                  <a:solidFill>
                    <a:schemeClr val="bg1"/>
                  </a:solidFill>
                  <a:latin typeface="Times New Roman" panose="02020603050405020304" pitchFamily="18" charset="0"/>
                  <a:ea typeface="Times New Roman" panose="02020603050405020304" pitchFamily="18" charset="0"/>
                </a:endParaRPr>
              </a:p>
            </p:txBody>
          </p:sp>
        </p:grpSp>
      </p:grpSp>
      <p:sp>
        <p:nvSpPr>
          <p:cNvPr id="55" name="矩形: 圆角 10"/>
          <p:cNvSpPr/>
          <p:nvPr/>
        </p:nvSpPr>
        <p:spPr>
          <a:xfrm>
            <a:off x="631127" y="5362236"/>
            <a:ext cx="792000" cy="792000"/>
          </a:xfrm>
          <a:prstGeom prst="roundRect">
            <a:avLst/>
          </a:prstGeom>
          <a:noFill/>
          <a:ln>
            <a:noFill/>
          </a:ln>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sz="2000" b="1" dirty="0"/>
              <a:t>多级放大流程</a:t>
            </a:r>
          </a:p>
        </p:txBody>
      </p:sp>
      <p:grpSp>
        <p:nvGrpSpPr>
          <p:cNvPr id="20" name="组合 19"/>
          <p:cNvGrpSpPr/>
          <p:nvPr/>
        </p:nvGrpSpPr>
        <p:grpSpPr>
          <a:xfrm>
            <a:off x="2881630" y="747395"/>
            <a:ext cx="7840980" cy="3255645"/>
            <a:chOff x="4538" y="1177"/>
            <a:chExt cx="12348" cy="5127"/>
          </a:xfrm>
        </p:grpSpPr>
        <mc:AlternateContent xmlns:mc="http://schemas.openxmlformats.org/markup-compatibility/2006" xmlns:a14="http://schemas.microsoft.com/office/drawing/2010/main">
          <mc:Choice Requires="a14">
            <p:sp>
              <p:nvSpPr>
                <p:cNvPr id="14" name="文本框 13"/>
                <p:cNvSpPr txBox="1"/>
                <p:nvPr/>
              </p:nvSpPr>
              <p:spPr>
                <a:xfrm>
                  <a:off x="4538" y="2396"/>
                  <a:ext cx="2704" cy="3908"/>
                </a:xfrm>
                <a:prstGeom prst="rect">
                  <a:avLst/>
                </a:prstGeom>
                <a:noFill/>
              </p:spPr>
              <p:txBody>
                <a:bodyPr wrap="squar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a:solidFill>
                        <a:srgbClr val="FF0000"/>
                      </a:solidFill>
                      <a:latin typeface="+mn-ea"/>
                    </a:rPr>
                    <a:t>Primarily stretch </a:t>
                  </a:r>
                  <a14:m>
                    <m:oMath xmlns:m="http://schemas.openxmlformats.org/officeDocument/2006/math">
                      <m:sSub>
                        <m:sSubPr>
                          <m:ctrlPr>
                            <a:rPr lang="en-US" altLang="zh-CN" i="1" smtClean="0">
                              <a:solidFill>
                                <a:srgbClr val="FF0000"/>
                              </a:solidFill>
                              <a:latin typeface="Cambria Math" panose="02040503050406030204" pitchFamily="18" charset="0"/>
                            </a:rPr>
                          </m:ctrlPr>
                        </m:sSubPr>
                        <m:e>
                          <m:r>
                            <a:rPr lang="en-US" altLang="zh-CN" b="0" i="1" smtClean="0">
                              <a:solidFill>
                                <a:srgbClr val="FF0000"/>
                              </a:solidFill>
                              <a:latin typeface="Cambria Math" panose="02040503050406030204" pitchFamily="18" charset="0"/>
                            </a:rPr>
                            <m:t>𝑆</m:t>
                          </m:r>
                        </m:e>
                        <m:sub>
                          <m:r>
                            <a:rPr lang="en-US" altLang="zh-CN" b="0" i="1" smtClean="0">
                              <a:solidFill>
                                <a:srgbClr val="FF0000"/>
                              </a:solidFill>
                              <a:latin typeface="Cambria Math" panose="02040503050406030204" pitchFamily="18" charset="0"/>
                            </a:rPr>
                            <m:t>0</m:t>
                          </m:r>
                        </m:sub>
                      </m:sSub>
                    </m:oMath>
                  </a14:m>
                  <a:r>
                    <a:rPr lang="en-US" altLang="zh-CN" i="1">
                      <a:solidFill>
                        <a:srgbClr val="FF0000"/>
                      </a:solidFill>
                      <a:latin typeface="Cambria Math" panose="02040503050406030204" pitchFamily="18" charset="0"/>
                    </a:rPr>
                    <a:t> </a:t>
                  </a:r>
                  <a:r>
                    <a:rPr lang="en-US" altLang="zh-CN">
                      <a:solidFill>
                        <a:srgbClr val="FF0000"/>
                      </a:solidFill>
                      <a:latin typeface="Cambria Math" panose="02040503050406030204" pitchFamily="18" charset="0"/>
                    </a:rPr>
                    <a:t>times</a:t>
                  </a:r>
                  <a:endParaRPr lang="zh-CN" altLang="en-US">
                    <a:solidFill>
                      <a:srgbClr val="FF0000"/>
                    </a:solidFill>
                    <a:latin typeface="Cambria Math" panose="02040503050406030204" pitchFamily="18" charset="0"/>
                  </a:endParaRPr>
                </a:p>
                <a:p>
                  <a:pPr algn="ctr"/>
                  <a:endParaRPr lang="zh-CN" altLang="en-US" dirty="0">
                    <a:solidFill>
                      <a:srgbClr val="FF0000"/>
                    </a:solidFill>
                    <a:latin typeface="+mn-ea"/>
                  </a:endParaRPr>
                </a:p>
                <a:p>
                  <a:pPr algn="ctr"/>
                  <a:endParaRPr lang="zh-CN" altLang="en-US" dirty="0">
                    <a:solidFill>
                      <a:srgbClr val="FF0000"/>
                    </a:solidFill>
                    <a:latin typeface="+mn-ea"/>
                  </a:endParaRPr>
                </a:p>
                <a:p>
                  <a:pPr algn="ctr"/>
                  <a:endParaRPr lang="zh-CN" altLang="en-US" dirty="0">
                    <a:solidFill>
                      <a:srgbClr val="FF0000"/>
                    </a:solidFill>
                    <a:latin typeface="+mn-ea"/>
                  </a:endParaRPr>
                </a:p>
                <a:p>
                  <a:pPr algn="ctr"/>
                  <a:endParaRPr lang="zh-CN" altLang="en-US" dirty="0">
                    <a:solidFill>
                      <a:srgbClr val="FF0000"/>
                    </a:solidFill>
                    <a:latin typeface="+mn-ea"/>
                  </a:endParaRPr>
                </a:p>
                <a:p>
                  <a:pPr algn="ctr"/>
                  <a:endParaRPr lang="zh-CN" altLang="en-US" dirty="0">
                    <a:solidFill>
                      <a:srgbClr val="FF0000"/>
                    </a:solidFill>
                    <a:latin typeface="+mn-ea"/>
                  </a:endParaRPr>
                </a:p>
                <a:p>
                  <a:pPr algn="ctr"/>
                  <a:endParaRPr lang="zh-CN" altLang="en-US" dirty="0">
                    <a:solidFill>
                      <a:srgbClr val="FF0000"/>
                    </a:solidFill>
                    <a:latin typeface="+mn-ea"/>
                  </a:endParaRPr>
                </a:p>
                <a:p>
                  <a:pPr algn="ctr"/>
                  <a:endParaRPr lang="zh-CN" altLang="en-US" dirty="0">
                    <a:solidFill>
                      <a:srgbClr val="FF0000"/>
                    </a:solidFill>
                    <a:latin typeface="+mn-ea"/>
                  </a:endParaRPr>
                </a:p>
                <a:p>
                  <a:pPr algn="ctr"/>
                  <a:endParaRPr lang="zh-CN" altLang="en-US" dirty="0">
                    <a:solidFill>
                      <a:srgbClr val="FF0000"/>
                    </a:solidFill>
                    <a:latin typeface="+mn-ea"/>
                  </a:endParaRPr>
                </a:p>
                <a:p>
                  <a:pPr algn="ctr"/>
                  <a:endParaRPr lang="zh-CN" altLang="en-US" dirty="0">
                    <a:solidFill>
                      <a:srgbClr val="FF0000"/>
                    </a:solidFill>
                    <a:latin typeface="+mn-ea"/>
                  </a:endParaRPr>
                </a:p>
                <a:p>
                  <a:pPr algn="ctr"/>
                  <a:endParaRPr lang="zh-CN" altLang="en-US" dirty="0">
                    <a:solidFill>
                      <a:srgbClr val="FF0000"/>
                    </a:solidFill>
                    <a:latin typeface="+mn-ea"/>
                  </a:endParaRPr>
                </a:p>
                <a:p>
                  <a:pPr algn="ctr"/>
                  <a:endParaRPr lang="zh-CN" altLang="en-US" dirty="0">
                    <a:solidFill>
                      <a:srgbClr val="FF0000"/>
                    </a:solidFill>
                    <a:latin typeface="+mn-ea"/>
                  </a:endParaRPr>
                </a:p>
                <a:p>
                  <a:pPr algn="ctr"/>
                  <a:endParaRPr lang="zh-CN" altLang="en-US" dirty="0">
                    <a:solidFill>
                      <a:srgbClr val="FF0000"/>
                    </a:solidFill>
                    <a:latin typeface="+mn-ea"/>
                  </a:endParaRPr>
                </a:p>
                <a:p>
                  <a:pPr algn="ctr"/>
                  <a:endParaRPr lang="zh-CN" altLang="en-US" dirty="0">
                    <a:solidFill>
                      <a:srgbClr val="FF0000"/>
                    </a:solidFill>
                    <a:latin typeface="+mn-ea"/>
                  </a:endParaRPr>
                </a:p>
                <a:p>
                  <a:pPr algn="ctr"/>
                  <a:endParaRPr lang="zh-CN" altLang="en-US" dirty="0">
                    <a:solidFill>
                      <a:srgbClr val="FF0000"/>
                    </a:solidFill>
                    <a:latin typeface="+mn-ea"/>
                  </a:endParaRPr>
                </a:p>
                <a:p>
                  <a:pPr algn="ctr"/>
                  <a:endParaRPr lang="zh-CN" altLang="en-US" dirty="0">
                    <a:solidFill>
                      <a:srgbClr val="FF0000"/>
                    </a:solidFill>
                    <a:latin typeface="+mn-ea"/>
                  </a:endParaRPr>
                </a:p>
                <a:p>
                  <a:pPr algn="ctr"/>
                  <a:endParaRPr lang="zh-CN" altLang="en-US" dirty="0">
                    <a:solidFill>
                      <a:srgbClr val="FF0000"/>
                    </a:solidFill>
                    <a:latin typeface="+mn-ea"/>
                  </a:endParaRPr>
                </a:p>
                <a:p>
                  <a:pPr algn="ctr"/>
                  <a:endParaRPr lang="zh-CN" altLang="en-US" dirty="0">
                    <a:solidFill>
                      <a:srgbClr val="FF0000"/>
                    </a:solidFill>
                    <a:latin typeface="+mn-ea"/>
                  </a:endParaRPr>
                </a:p>
                <a:p>
                  <a:pPr algn="ctr"/>
                  <a:endParaRPr lang="zh-CN" altLang="en-US" dirty="0">
                    <a:solidFill>
                      <a:srgbClr val="FF0000"/>
                    </a:solidFill>
                    <a:latin typeface="+mn-ea"/>
                  </a:endParaRPr>
                </a:p>
                <a:p>
                  <a:pPr algn="ctr"/>
                  <a:endParaRPr lang="zh-CN" altLang="en-US" dirty="0">
                    <a:solidFill>
                      <a:srgbClr val="FF0000"/>
                    </a:solidFill>
                    <a:latin typeface="+mn-ea"/>
                  </a:endParaRPr>
                </a:p>
                <a:p>
                  <a:pPr algn="ctr"/>
                  <a:endParaRPr lang="zh-CN" altLang="en-US" dirty="0">
                    <a:solidFill>
                      <a:srgbClr val="FF0000"/>
                    </a:solidFill>
                    <a:latin typeface="+mn-ea"/>
                  </a:endParaRPr>
                </a:p>
                <a:p>
                  <a:pPr algn="ctr"/>
                  <a:endParaRPr lang="zh-CN" altLang="en-US" dirty="0">
                    <a:solidFill>
                      <a:srgbClr val="FF0000"/>
                    </a:solidFill>
                    <a:latin typeface="+mn-ea"/>
                  </a:endParaRPr>
                </a:p>
                <a:p>
                  <a:pPr algn="ctr"/>
                  <a:endParaRPr lang="zh-CN" altLang="en-US" dirty="0">
                    <a:solidFill>
                      <a:srgbClr val="FF0000"/>
                    </a:solidFill>
                    <a:latin typeface="+mn-ea"/>
                  </a:endParaRPr>
                </a:p>
                <a:p>
                  <a:pPr algn="ctr"/>
                  <a:endParaRPr lang="zh-CN" altLang="en-US" dirty="0">
                    <a:solidFill>
                      <a:srgbClr val="FF0000"/>
                    </a:solidFill>
                    <a:latin typeface="+mn-ea"/>
                  </a:endParaRPr>
                </a:p>
                <a:p>
                  <a:pPr algn="ctr"/>
                  <a:endParaRPr lang="zh-CN" altLang="en-US" dirty="0">
                    <a:solidFill>
                      <a:srgbClr val="FF0000"/>
                    </a:solidFill>
                    <a:latin typeface="+mn-ea"/>
                  </a:endParaRPr>
                </a:p>
                <a:p>
                  <a:pPr algn="ctr"/>
                  <a:endParaRPr lang="zh-CN" altLang="en-US" dirty="0">
                    <a:solidFill>
                      <a:srgbClr val="FF0000"/>
                    </a:solidFill>
                    <a:latin typeface="+mn-ea"/>
                  </a:endParaRPr>
                </a:p>
                <a:p>
                  <a:pPr algn="ctr"/>
                  <a:endParaRPr lang="zh-CN" altLang="en-US" dirty="0">
                    <a:solidFill>
                      <a:srgbClr val="FF0000"/>
                    </a:solidFill>
                    <a:latin typeface="+mn-ea"/>
                  </a:endParaRPr>
                </a:p>
                <a:p>
                  <a:pPr algn="ctr"/>
                  <a:r>
                    <a:rPr lang="en-US" altLang="zh-CN" dirty="0">
                      <a:solidFill>
                        <a:srgbClr val="FF0000"/>
                      </a:solidFill>
                      <a:latin typeface="+mn-ea"/>
                    </a:rPr>
                    <a:t>                                           </a:t>
                  </a:r>
                </a:p>
              </p:txBody>
            </p:sp>
          </mc:Choice>
          <mc:Fallback xmlns="">
            <p:sp>
              <p:nvSpPr>
                <p:cNvPr id="14" name="文本框 13"/>
                <p:cNvSpPr txBox="1">
                  <a:spLocks noRot="1" noChangeAspect="1" noMove="1" noResize="1" noEditPoints="1" noAdjustHandles="1" noChangeArrowheads="1" noChangeShapeType="1" noTextEdit="1"/>
                </p:cNvSpPr>
                <p:nvPr/>
              </p:nvSpPr>
              <p:spPr>
                <a:xfrm>
                  <a:off x="4538" y="2396"/>
                  <a:ext cx="2704" cy="3908"/>
                </a:xfrm>
                <a:prstGeom prst="rect">
                  <a:avLst/>
                </a:prstGeom>
                <a:blipFill rotWithShape="1">
                  <a:blip r:embed="rId5"/>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6" name="文本框 15"/>
                <p:cNvSpPr txBox="1"/>
                <p:nvPr/>
              </p:nvSpPr>
              <p:spPr>
                <a:xfrm>
                  <a:off x="12118" y="1177"/>
                  <a:ext cx="4768" cy="1016"/>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rgbClr val="FF0000"/>
                      </a:solidFill>
                      <a:latin typeface="+mn-ea"/>
                    </a:rPr>
                    <a:t>Stretch the edges by </a:t>
                  </a:r>
                  <a14:m>
                    <m:oMath xmlns:m="http://schemas.openxmlformats.org/officeDocument/2006/math">
                      <m:sSub>
                        <m:sSubPr>
                          <m:ctrlPr>
                            <a:rPr lang="en-US" altLang="zh-CN" i="1" smtClean="0">
                              <a:solidFill>
                                <a:srgbClr val="FF0000"/>
                              </a:solidFill>
                              <a:latin typeface="Cambria Math" panose="02040503050406030204" pitchFamily="18" charset="0"/>
                            </a:rPr>
                          </m:ctrlPr>
                        </m:sSubPr>
                        <m:e>
                          <m:r>
                            <a:rPr lang="en-US" altLang="zh-CN" b="0" i="1" smtClean="0">
                              <a:solidFill>
                                <a:srgbClr val="FF0000"/>
                              </a:solidFill>
                              <a:latin typeface="Cambria Math" panose="02040503050406030204" pitchFamily="18" charset="0"/>
                            </a:rPr>
                            <m:t>𝑆</m:t>
                          </m:r>
                        </m:e>
                        <m:sub>
                          <m:r>
                            <a:rPr lang="en-US" altLang="zh-CN" b="0" i="1" smtClean="0">
                              <a:solidFill>
                                <a:srgbClr val="FF0000"/>
                              </a:solidFill>
                              <a:latin typeface="Cambria Math" panose="02040503050406030204" pitchFamily="18" charset="0"/>
                            </a:rPr>
                            <m:t>1</m:t>
                          </m:r>
                        </m:sub>
                      </m:sSub>
                    </m:oMath>
                  </a14:m>
                  <a:r>
                    <a:rPr lang="en-US" altLang="zh-CN" dirty="0">
                      <a:solidFill>
                        <a:srgbClr val="FF0000"/>
                      </a:solidFill>
                    </a:rPr>
                    <a:t>, </a:t>
                  </a:r>
                  <a14:m>
                    <m:oMath xmlns:m="http://schemas.openxmlformats.org/officeDocument/2006/math">
                      <m:sSub>
                        <m:sSubPr>
                          <m:ctrlPr>
                            <a:rPr lang="en-US" altLang="zh-CN" i="1">
                              <a:solidFill>
                                <a:srgbClr val="FF0000"/>
                              </a:solidFill>
                              <a:latin typeface="Cambria Math" panose="02040503050406030204" pitchFamily="18" charset="0"/>
                            </a:rPr>
                          </m:ctrlPr>
                        </m:sSubPr>
                        <m:e>
                          <m:r>
                            <a:rPr lang="en-US" altLang="zh-CN" i="1">
                              <a:solidFill>
                                <a:srgbClr val="FF0000"/>
                              </a:solidFill>
                              <a:latin typeface="Cambria Math" panose="02040503050406030204" pitchFamily="18" charset="0"/>
                            </a:rPr>
                            <m:t>𝑆</m:t>
                          </m:r>
                        </m:e>
                        <m:sub>
                          <m:r>
                            <a:rPr lang="en-US" altLang="zh-CN" b="0" i="1" smtClean="0">
                              <a:solidFill>
                                <a:srgbClr val="FF0000"/>
                              </a:solidFill>
                              <a:latin typeface="Cambria Math" panose="02040503050406030204" pitchFamily="18" charset="0"/>
                            </a:rPr>
                            <m:t>2</m:t>
                          </m:r>
                        </m:sub>
                      </m:sSub>
                    </m:oMath>
                  </a14:m>
                  <a:r>
                    <a:rPr lang="en-US" altLang="zh-CN" dirty="0">
                      <a:solidFill>
                        <a:srgbClr val="FF0000"/>
                      </a:solidFill>
                      <a:latin typeface="+mn-ea"/>
                    </a:rPr>
                    <a:t> times, then measure again</a:t>
                  </a:r>
                  <a:endParaRPr lang="zh-CN" altLang="en-US" dirty="0">
                    <a:solidFill>
                      <a:srgbClr val="FF0000"/>
                    </a:solidFill>
                    <a:latin typeface="+mn-ea"/>
                  </a:endParaRPr>
                </a:p>
              </p:txBody>
            </p:sp>
          </mc:Choice>
          <mc:Fallback xmlns="">
            <p:sp>
              <p:nvSpPr>
                <p:cNvPr id="16" name="文本框 15"/>
                <p:cNvSpPr txBox="1">
                  <a:spLocks noRot="1" noChangeAspect="1" noMove="1" noResize="1" noEditPoints="1" noAdjustHandles="1" noChangeArrowheads="1" noChangeShapeType="1" noTextEdit="1"/>
                </p:cNvSpPr>
                <p:nvPr/>
              </p:nvSpPr>
              <p:spPr>
                <a:xfrm>
                  <a:off x="12118" y="1177"/>
                  <a:ext cx="4768" cy="1016"/>
                </a:xfrm>
                <a:prstGeom prst="rect">
                  <a:avLst/>
                </a:prstGeom>
                <a:blipFill rotWithShape="1">
                  <a:blip r:embed="rId6"/>
                </a:blipFill>
              </p:spPr>
              <p:txBody>
                <a:bodyPr/>
                <a:lstStyle/>
                <a:p>
                  <a:r>
                    <a:rPr lang="zh-CN" altLang="en-US">
                      <a:noFill/>
                    </a:rPr>
                    <a:t> </a:t>
                  </a:r>
                </a:p>
              </p:txBody>
            </p:sp>
          </mc:Fallback>
        </mc:AlternateContent>
        <p:sp>
          <p:nvSpPr>
            <p:cNvPr id="17" name="文本框 16"/>
            <p:cNvSpPr txBox="1"/>
            <p:nvPr/>
          </p:nvSpPr>
          <p:spPr>
            <a:xfrm>
              <a:off x="7784" y="1940"/>
              <a:ext cx="3996" cy="1452"/>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a:solidFill>
                    <a:srgbClr val="FF0000"/>
                  </a:solidFill>
                  <a:latin typeface="+mn-ea"/>
                </a:rPr>
                <a:t>Measured by a 100 MHz counter, output the two extra edges of the pulse</a:t>
              </a:r>
            </a:p>
          </p:txBody>
        </p:sp>
      </p:grpSp>
      <p:pic>
        <p:nvPicPr>
          <p:cNvPr id="7" name="图片 6"/>
          <p:cNvPicPr>
            <a:picLocks noChangeAspect="1"/>
          </p:cNvPicPr>
          <p:nvPr/>
        </p:nvPicPr>
        <p:blipFill>
          <a:blip r:embed="rId7"/>
          <a:stretch>
            <a:fillRect/>
          </a:stretch>
        </p:blipFill>
        <p:spPr>
          <a:xfrm>
            <a:off x="561993" y="5041145"/>
            <a:ext cx="10686958" cy="1434181"/>
          </a:xfrm>
          <a:prstGeom prst="rect">
            <a:avLst/>
          </a:prstGeom>
        </p:spPr>
      </p:pic>
      <p:sp>
        <p:nvSpPr>
          <p:cNvPr id="2" name="灯片编号占位符 1"/>
          <p:cNvSpPr>
            <a:spLocks noGrp="1"/>
          </p:cNvSpPr>
          <p:nvPr>
            <p:ph type="sldNum" sz="quarter" idx="12"/>
          </p:nvPr>
        </p:nvSpPr>
        <p:spPr/>
        <p:txBody>
          <a:bodyPr/>
          <a:lstStyle/>
          <a:p>
            <a:fld id="{CD60BC21-56A7-4259-9FCC-E9E7CBD795A8}" type="slidenum">
              <a:rPr lang="zh-CN" altLang="en-US" smtClean="0"/>
              <a:t>12</a:t>
            </a:fld>
            <a:endParaRPr lang="zh-CN" altLang="en-US"/>
          </a:p>
        </p:txBody>
      </p:sp>
      <p:sp>
        <p:nvSpPr>
          <p:cNvPr id="8" name="页脚占位符 7"/>
          <p:cNvSpPr>
            <a:spLocks noGrp="1"/>
          </p:cNvSpPr>
          <p:nvPr>
            <p:ph type="ftr" sz="quarter" idx="11"/>
          </p:nvPr>
        </p:nvSpPr>
        <p:spPr/>
        <p:txBody>
          <a:bodyPr/>
          <a:lstStyle/>
          <a:p>
            <a:r>
              <a:rPr lang="zh-CN" altLang="en-US"/>
              <a:t>TWEPP 2025</a:t>
            </a:r>
          </a:p>
        </p:txBody>
      </p:sp>
    </p:spTree>
  </p:cSld>
  <p:clrMapOvr>
    <a:masterClrMapping/>
  </p:clrMapOvr>
  <mc:AlternateContent xmlns:mc="http://schemas.openxmlformats.org/markup-compatibility/2006" xmlns:p14="http://schemas.microsoft.com/office/powerpoint/2010/main">
    <mc:Choice Requires="p14">
      <p:transition spd="med" p14:dur="700" advTm="30212">
        <p:fade/>
      </p:transition>
    </mc:Choice>
    <mc:Fallback xmlns="">
      <p:transition spd="med" advTm="30212">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4935220" y="2526665"/>
            <a:ext cx="5090795" cy="2799715"/>
          </a:xfrm>
          <a:prstGeom prst="rect">
            <a:avLst/>
          </a:prstGeom>
          <a:noFill/>
        </p:spPr>
        <p:txBody>
          <a:bodyPr wrap="square" rtlCol="0">
            <a:spAutoFit/>
          </a:bodyPr>
          <a:lstStyle/>
          <a:p>
            <a:r>
              <a:rPr lang="en-US" altLang="zh-CN" sz="4400" b="1" dirty="0">
                <a:solidFill>
                  <a:schemeClr val="tx2"/>
                </a:solidFill>
                <a:latin typeface="+mn-ea"/>
              </a:rPr>
              <a:t>Performance of time-stretching unit</a:t>
            </a:r>
          </a:p>
          <a:p>
            <a:endParaRPr lang="en-US" altLang="zh-CN" sz="4400" b="1" dirty="0">
              <a:solidFill>
                <a:schemeClr val="tx2"/>
              </a:solidFill>
              <a:latin typeface="+mn-ea"/>
            </a:endParaRPr>
          </a:p>
          <a:p>
            <a:endParaRPr lang="en-US" altLang="zh-CN" sz="4400" b="1" dirty="0">
              <a:solidFill>
                <a:schemeClr val="tx2"/>
              </a:solidFill>
              <a:latin typeface="+mn-ea"/>
            </a:endParaRPr>
          </a:p>
        </p:txBody>
      </p:sp>
      <p:sp>
        <p:nvSpPr>
          <p:cNvPr id="10" name="文本框 9"/>
          <p:cNvSpPr txBox="1"/>
          <p:nvPr/>
        </p:nvSpPr>
        <p:spPr>
          <a:xfrm>
            <a:off x="4935220" y="4090670"/>
            <a:ext cx="4455160" cy="1337945"/>
          </a:xfrm>
          <a:prstGeom prst="rect">
            <a:avLst/>
          </a:prstGeom>
          <a:noFill/>
        </p:spPr>
        <p:txBody>
          <a:bodyPr wrap="square" rtlCol="0">
            <a:spAutoFit/>
          </a:bodyPr>
          <a:lstStyle/>
          <a:p>
            <a:pPr marL="285750" indent="-285750">
              <a:lnSpc>
                <a:spcPct val="150000"/>
              </a:lnSpc>
              <a:buFont typeface="Wingdings" panose="05000000000000000000" pitchFamily="2" charset="2"/>
              <a:buChar char="l"/>
            </a:pPr>
            <a:r>
              <a:rPr lang="en-US" altLang="zh-CN" dirty="0">
                <a:latin typeface="+mn-ea"/>
              </a:rPr>
              <a:t>Time-stretching unit performance</a:t>
            </a:r>
          </a:p>
          <a:p>
            <a:pPr marL="285750" indent="-285750">
              <a:lnSpc>
                <a:spcPct val="150000"/>
              </a:lnSpc>
              <a:buFont typeface="Wingdings" panose="05000000000000000000" pitchFamily="2" charset="2"/>
              <a:buChar char="l"/>
            </a:pPr>
            <a:r>
              <a:rPr lang="en-US" altLang="zh-CN" dirty="0">
                <a:latin typeface="+mn-ea"/>
              </a:rPr>
              <a:t>Time-stretching jitter</a:t>
            </a:r>
          </a:p>
          <a:p>
            <a:pPr marL="285750" indent="-285750">
              <a:lnSpc>
                <a:spcPct val="150000"/>
              </a:lnSpc>
              <a:buFont typeface="Wingdings" panose="05000000000000000000" pitchFamily="2" charset="2"/>
              <a:buChar char="l"/>
            </a:pPr>
            <a:r>
              <a:rPr lang="en-US" altLang="zh-CN" dirty="0">
                <a:latin typeface="+mn-ea"/>
              </a:rPr>
              <a:t>Measure signal width with FPGA</a:t>
            </a:r>
          </a:p>
        </p:txBody>
      </p:sp>
      <p:pic>
        <p:nvPicPr>
          <p:cNvPr id="8" name="图片 7" descr="C:/Users/Southland/Desktop/同济大学 TJU todo.png同济大学 TJU todo"/>
          <p:cNvPicPr>
            <a:picLocks noChangeAspect="1"/>
          </p:cNvPicPr>
          <p:nvPr/>
        </p:nvPicPr>
        <p:blipFill>
          <a:blip r:embed="rId2">
            <a:duotone>
              <a:schemeClr val="accent1">
                <a:shade val="45000"/>
                <a:satMod val="135000"/>
              </a:schemeClr>
              <a:prstClr val="white"/>
            </a:duotone>
          </a:blip>
          <a:srcRect t="28266" b="46033"/>
          <a:stretch>
            <a:fillRect/>
          </a:stretch>
        </p:blipFill>
        <p:spPr>
          <a:xfrm>
            <a:off x="9575800" y="82550"/>
            <a:ext cx="2534285" cy="664845"/>
          </a:xfrm>
          <a:prstGeom prst="rect">
            <a:avLst/>
          </a:prstGeom>
        </p:spPr>
      </p:pic>
      <p:sp>
        <p:nvSpPr>
          <p:cNvPr id="11" name="文本框 10"/>
          <p:cNvSpPr txBox="1"/>
          <p:nvPr/>
        </p:nvSpPr>
        <p:spPr>
          <a:xfrm>
            <a:off x="516255" y="82550"/>
            <a:ext cx="3547110" cy="583565"/>
          </a:xfrm>
          <a:prstGeom prst="rect">
            <a:avLst/>
          </a:prstGeom>
          <a:noFill/>
        </p:spPr>
        <p:txBody>
          <a:bodyPr wrap="square" rtlCol="0">
            <a:spAutoFit/>
          </a:bodyPr>
          <a:lstStyle/>
          <a:p>
            <a:r>
              <a:rPr lang="zh-CN" altLang="en-US" sz="3200">
                <a:latin typeface="+mn-ea"/>
              </a:rPr>
              <a:t> </a:t>
            </a:r>
            <a:r>
              <a:rPr lang="en-US" altLang="zh-CN" sz="2800">
                <a:solidFill>
                  <a:schemeClr val="bg1">
                    <a:lumMod val="65000"/>
                  </a:schemeClr>
                </a:solidFill>
                <a:latin typeface="+mn-ea"/>
              </a:rPr>
              <a:t>CONTENT</a:t>
            </a:r>
          </a:p>
        </p:txBody>
      </p:sp>
      <p:grpSp>
        <p:nvGrpSpPr>
          <p:cNvPr id="19" name="组合 18"/>
          <p:cNvGrpSpPr/>
          <p:nvPr/>
        </p:nvGrpSpPr>
        <p:grpSpPr>
          <a:xfrm>
            <a:off x="3403600" y="2244725"/>
            <a:ext cx="1320800" cy="2002790"/>
            <a:chOff x="5360" y="3535"/>
            <a:chExt cx="2080" cy="3154"/>
          </a:xfrm>
        </p:grpSpPr>
        <p:grpSp>
          <p:nvGrpSpPr>
            <p:cNvPr id="3" name="组合 2"/>
            <p:cNvGrpSpPr/>
            <p:nvPr/>
          </p:nvGrpSpPr>
          <p:grpSpPr>
            <a:xfrm>
              <a:off x="5360" y="3535"/>
              <a:ext cx="2080" cy="3155"/>
              <a:chOff x="886602" y="106738"/>
              <a:chExt cx="1620000" cy="2422915"/>
            </a:xfrm>
          </p:grpSpPr>
          <p:sp>
            <p:nvSpPr>
              <p:cNvPr id="2" name="矩形 1"/>
              <p:cNvSpPr/>
              <p:nvPr/>
            </p:nvSpPr>
            <p:spPr>
              <a:xfrm>
                <a:off x="886602" y="418195"/>
                <a:ext cx="720000" cy="720000"/>
              </a:xfrm>
              <a:prstGeom prst="rect">
                <a:avLst/>
              </a:prstGeom>
              <a:solidFill>
                <a:schemeClr val="accent1">
                  <a:lumMod val="5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 name="组合 3"/>
              <p:cNvGrpSpPr/>
              <p:nvPr/>
            </p:nvGrpSpPr>
            <p:grpSpPr>
              <a:xfrm>
                <a:off x="1066602" y="106738"/>
                <a:ext cx="1440000" cy="2422915"/>
                <a:chOff x="1066602" y="106738"/>
                <a:chExt cx="1440000" cy="2422915"/>
              </a:xfrm>
            </p:grpSpPr>
            <p:sp>
              <p:nvSpPr>
                <p:cNvPr id="5" name="矩形 4"/>
                <p:cNvSpPr/>
                <p:nvPr/>
              </p:nvSpPr>
              <p:spPr>
                <a:xfrm>
                  <a:off x="1246602" y="778195"/>
                  <a:ext cx="1080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sp>
              <p:nvSpPr>
                <p:cNvPr id="12" name="文本框 11"/>
                <p:cNvSpPr txBox="1"/>
                <p:nvPr/>
              </p:nvSpPr>
              <p:spPr>
                <a:xfrm>
                  <a:off x="1066602" y="106738"/>
                  <a:ext cx="1440000" cy="2422915"/>
                </a:xfrm>
                <a:prstGeom prst="rect">
                  <a:avLst/>
                </a:prstGeom>
                <a:noFill/>
              </p:spPr>
              <p:txBody>
                <a:bodyPr wrap="square" rtlCol="0" anchor="ctr">
                  <a:spAutoFit/>
                </a:bodyPr>
                <a:lstStyle/>
                <a:p>
                  <a:pPr algn="ctr"/>
                  <a:endParaRPr lang="zh-CN" altLang="en-US" sz="3600" b="1" dirty="0">
                    <a:solidFill>
                      <a:schemeClr val="bg1"/>
                    </a:solidFill>
                    <a:latin typeface="Times New Roman" panose="02020603050405020304" pitchFamily="18" charset="0"/>
                    <a:ea typeface="Times New Roman" panose="02020603050405020304" pitchFamily="18" charset="0"/>
                  </a:endParaRPr>
                </a:p>
              </p:txBody>
            </p:sp>
          </p:grpSp>
        </p:grpSp>
        <p:sp>
          <p:nvSpPr>
            <p:cNvPr id="13" name="文本框 12"/>
            <p:cNvSpPr txBox="1"/>
            <p:nvPr/>
          </p:nvSpPr>
          <p:spPr>
            <a:xfrm>
              <a:off x="5681" y="4564"/>
              <a:ext cx="1759" cy="1252"/>
            </a:xfrm>
            <a:prstGeom prst="rect">
              <a:avLst/>
            </a:prstGeom>
            <a:noFill/>
          </p:spPr>
          <p:txBody>
            <a:bodyPr wrap="square" rtlCol="0" anchor="t">
              <a:noAutofit/>
            </a:bodyPr>
            <a:lstStyle/>
            <a:p>
              <a:pPr algn="ctr"/>
              <a:r>
                <a:rPr lang="en-US" altLang="zh-CN" sz="3600" b="1" dirty="0">
                  <a:solidFill>
                    <a:schemeClr val="bg1"/>
                  </a:solidFill>
                  <a:latin typeface="+mn-ea"/>
                  <a:sym typeface="+mn-ea"/>
                </a:rPr>
                <a:t>03</a:t>
              </a:r>
            </a:p>
          </p:txBody>
        </p:sp>
      </p:grpSp>
      <p:sp>
        <p:nvSpPr>
          <p:cNvPr id="6" name="灯片编号占位符 5"/>
          <p:cNvSpPr>
            <a:spLocks noGrp="1"/>
          </p:cNvSpPr>
          <p:nvPr>
            <p:ph type="sldNum" sz="quarter" idx="12"/>
          </p:nvPr>
        </p:nvSpPr>
        <p:spPr/>
        <p:txBody>
          <a:bodyPr/>
          <a:lstStyle/>
          <a:p>
            <a:fld id="{CD60BC21-56A7-4259-9FCC-E9E7CBD795A8}" type="slidenum">
              <a:rPr lang="zh-CN" altLang="en-US" smtClean="0"/>
              <a:t>13</a:t>
            </a:fld>
            <a:endParaRPr lang="zh-CN" altLang="en-US"/>
          </a:p>
        </p:txBody>
      </p:sp>
      <p:sp>
        <p:nvSpPr>
          <p:cNvPr id="9" name="页脚占位符 8"/>
          <p:cNvSpPr>
            <a:spLocks noGrp="1"/>
          </p:cNvSpPr>
          <p:nvPr>
            <p:ph type="ftr" sz="quarter" idx="11"/>
          </p:nvPr>
        </p:nvSpPr>
        <p:spPr/>
        <p:txBody>
          <a:bodyPr/>
          <a:lstStyle/>
          <a:p>
            <a:r>
              <a:rPr lang="zh-CN" altLang="en-US"/>
              <a:t>TWEPP 2025</a:t>
            </a:r>
          </a:p>
        </p:txBody>
      </p:sp>
    </p:spTree>
  </p:cSld>
  <p:clrMapOvr>
    <a:masterClrMapping/>
  </p:clrMapOvr>
  <mc:AlternateContent xmlns:mc="http://schemas.openxmlformats.org/markup-compatibility/2006" xmlns:p14="http://schemas.microsoft.com/office/powerpoint/2010/main">
    <mc:Choice Requires="p14">
      <p:transition spd="med" p14:dur="700" advTm="4473">
        <p:fade/>
      </p:transition>
    </mc:Choice>
    <mc:Fallback xmlns="">
      <p:transition spd="med" advTm="4473">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圆角 2"/>
          <p:cNvSpPr/>
          <p:nvPr>
            <p:custDataLst>
              <p:tags r:id="rId2"/>
            </p:custDataLst>
          </p:nvPr>
        </p:nvSpPr>
        <p:spPr>
          <a:xfrm>
            <a:off x="1606550" y="4634230"/>
            <a:ext cx="9039225" cy="2051050"/>
          </a:xfrm>
          <a:prstGeom prst="roundRect">
            <a:avLst>
              <a:gd name="adj" fmla="val 4162"/>
            </a:avLst>
          </a:prstGeom>
          <a:solidFill>
            <a:schemeClr val="bg1"/>
          </a:solidFill>
          <a:ln w="12700">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1270000" y="173077"/>
            <a:ext cx="8622394" cy="521970"/>
          </a:xfrm>
          <a:prstGeom prst="rect">
            <a:avLst/>
          </a:prstGeom>
          <a:noFill/>
        </p:spPr>
        <p:txBody>
          <a:bodyPr wrap="square" rtlCol="0">
            <a:spAutoFit/>
          </a:bodyPr>
          <a:lstStyle/>
          <a:p>
            <a:r>
              <a:rPr lang="en-US" altLang="zh-CN" sz="2800" b="1" dirty="0">
                <a:solidFill>
                  <a:schemeClr val="tx2"/>
                </a:solidFill>
                <a:latin typeface="+mn-ea"/>
                <a:sym typeface="+mn-ea"/>
              </a:rPr>
              <a:t>3.1 </a:t>
            </a:r>
            <a:r>
              <a:rPr lang="en-US" altLang="zh-CN" sz="2800" b="1" dirty="0">
                <a:solidFill>
                  <a:schemeClr val="tx2"/>
                </a:solidFill>
                <a:latin typeface="+mn-ea"/>
              </a:rPr>
              <a:t>Time-stretching unit performance</a:t>
            </a:r>
          </a:p>
        </p:txBody>
      </p:sp>
      <p:sp>
        <p:nvSpPr>
          <p:cNvPr id="16" name="文本框 15"/>
          <p:cNvSpPr txBox="1"/>
          <p:nvPr/>
        </p:nvSpPr>
        <p:spPr>
          <a:xfrm>
            <a:off x="1759457" y="4703695"/>
            <a:ext cx="4442355" cy="2168525"/>
          </a:xfrm>
          <a:prstGeom prst="rect">
            <a:avLst/>
          </a:prstGeom>
          <a:noFill/>
        </p:spPr>
        <p:txBody>
          <a:bodyPr wrap="square" rtlCol="0">
            <a:spAutoFit/>
          </a:bodyPr>
          <a:lstStyle/>
          <a:p>
            <a:pPr>
              <a:lnSpc>
                <a:spcPct val="150000"/>
              </a:lnSpc>
            </a:pPr>
            <a:r>
              <a:rPr lang="en-US" altLang="zh-CN" dirty="0">
                <a:solidFill>
                  <a:srgbClr val="00B0F0"/>
                </a:solidFill>
              </a:rPr>
              <a:t>Blue</a:t>
            </a:r>
            <a:r>
              <a:rPr lang="en-US" altLang="zh-CN" dirty="0"/>
              <a:t> (CH1): Test signal </a:t>
            </a:r>
          </a:p>
          <a:p>
            <a:pPr>
              <a:lnSpc>
                <a:spcPct val="150000"/>
              </a:lnSpc>
            </a:pPr>
            <a:r>
              <a:rPr lang="en-US" altLang="zh-CN" dirty="0">
                <a:solidFill>
                  <a:srgbClr val="FF0000"/>
                </a:solidFill>
              </a:rPr>
              <a:t>Red</a:t>
            </a:r>
            <a:r>
              <a:rPr lang="en-US" altLang="zh-CN" dirty="0"/>
              <a:t> (CH2): Voltage signal on the capacitor</a:t>
            </a:r>
          </a:p>
          <a:p>
            <a:pPr>
              <a:lnSpc>
                <a:spcPct val="150000"/>
              </a:lnSpc>
            </a:pPr>
            <a:r>
              <a:rPr lang="en-US" altLang="zh-CN" dirty="0">
                <a:solidFill>
                  <a:srgbClr val="36BE52"/>
                </a:solidFill>
              </a:rPr>
              <a:t>Green</a:t>
            </a:r>
            <a:r>
              <a:rPr lang="en-US" altLang="zh-CN" dirty="0"/>
              <a:t> (CH3): Stretched signal, output by comparator</a:t>
            </a:r>
          </a:p>
          <a:p>
            <a:pPr>
              <a:lnSpc>
                <a:spcPct val="150000"/>
              </a:lnSpc>
            </a:pPr>
            <a:endParaRPr lang="en-US" altLang="zh-CN" dirty="0"/>
          </a:p>
        </p:txBody>
      </p:sp>
      <p:sp>
        <p:nvSpPr>
          <p:cNvPr id="17" name="箭头: 下 16"/>
          <p:cNvSpPr/>
          <p:nvPr/>
        </p:nvSpPr>
        <p:spPr>
          <a:xfrm rot="16200000">
            <a:off x="6183170" y="5370745"/>
            <a:ext cx="342900" cy="304800"/>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latin typeface="+mn-ea"/>
            </a:endParaRPr>
          </a:p>
        </p:txBody>
      </p:sp>
      <p:sp>
        <p:nvSpPr>
          <p:cNvPr id="18" name="文本框 17"/>
          <p:cNvSpPr txBox="1"/>
          <p:nvPr/>
        </p:nvSpPr>
        <p:spPr>
          <a:xfrm>
            <a:off x="6795770" y="4703445"/>
            <a:ext cx="3849370" cy="2168525"/>
          </a:xfrm>
          <a:prstGeom prst="rect">
            <a:avLst/>
          </a:prstGeom>
          <a:noFill/>
        </p:spPr>
        <p:txBody>
          <a:bodyPr wrap="square" rtlCol="0">
            <a:spAutoFit/>
          </a:bodyPr>
          <a:lstStyle/>
          <a:p>
            <a:pPr>
              <a:lnSpc>
                <a:spcPct val="150000"/>
              </a:lnSpc>
            </a:pPr>
            <a:r>
              <a:rPr lang="en-US" altLang="zh-CN" b="1" dirty="0">
                <a:solidFill>
                  <a:schemeClr val="tx2"/>
                </a:solidFill>
              </a:rPr>
              <a:t>You can see effective stretching. By measuring the stretched signal width for different input widths, we get a calibration curve</a:t>
            </a:r>
          </a:p>
          <a:p>
            <a:pPr>
              <a:lnSpc>
                <a:spcPct val="150000"/>
              </a:lnSpc>
            </a:pPr>
            <a:endParaRPr lang="en-US" altLang="zh-CN" b="1" dirty="0">
              <a:solidFill>
                <a:schemeClr val="tx2"/>
              </a:solidFill>
            </a:endParaRPr>
          </a:p>
        </p:txBody>
      </p:sp>
      <p:pic>
        <p:nvPicPr>
          <p:cNvPr id="9" name="图片 8" descr="C:/Users/Southland/Desktop/同济大学 TJU todo.png同济大学 TJU todo"/>
          <p:cNvPicPr>
            <a:picLocks noChangeAspect="1"/>
          </p:cNvPicPr>
          <p:nvPr/>
        </p:nvPicPr>
        <p:blipFill>
          <a:blip r:embed="rId5">
            <a:duotone>
              <a:schemeClr val="accent1">
                <a:shade val="45000"/>
                <a:satMod val="135000"/>
              </a:schemeClr>
              <a:prstClr val="white"/>
            </a:duotone>
          </a:blip>
          <a:srcRect t="28266" b="46033"/>
          <a:stretch>
            <a:fillRect/>
          </a:stretch>
        </p:blipFill>
        <p:spPr>
          <a:xfrm>
            <a:off x="9575800" y="82550"/>
            <a:ext cx="2534285" cy="664845"/>
          </a:xfrm>
          <a:prstGeom prst="rect">
            <a:avLst/>
          </a:prstGeom>
        </p:spPr>
      </p:pic>
      <p:grpSp>
        <p:nvGrpSpPr>
          <p:cNvPr id="3" name="组合 2"/>
          <p:cNvGrpSpPr/>
          <p:nvPr/>
        </p:nvGrpSpPr>
        <p:grpSpPr>
          <a:xfrm>
            <a:off x="637540" y="82550"/>
            <a:ext cx="543560" cy="824230"/>
            <a:chOff x="886602" y="106738"/>
            <a:chExt cx="1620000" cy="2422915"/>
          </a:xfrm>
        </p:grpSpPr>
        <p:sp>
          <p:nvSpPr>
            <p:cNvPr id="10" name="矩形 9"/>
            <p:cNvSpPr/>
            <p:nvPr/>
          </p:nvSpPr>
          <p:spPr>
            <a:xfrm>
              <a:off x="886602" y="418195"/>
              <a:ext cx="720000" cy="720000"/>
            </a:xfrm>
            <a:prstGeom prst="rect">
              <a:avLst/>
            </a:prstGeom>
            <a:solidFill>
              <a:schemeClr val="accent1">
                <a:lumMod val="5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组合 10"/>
            <p:cNvGrpSpPr/>
            <p:nvPr/>
          </p:nvGrpSpPr>
          <p:grpSpPr>
            <a:xfrm>
              <a:off x="1066602" y="106738"/>
              <a:ext cx="1440000" cy="2422915"/>
              <a:chOff x="1066602" y="106738"/>
              <a:chExt cx="1440000" cy="2422915"/>
            </a:xfrm>
          </p:grpSpPr>
          <p:sp>
            <p:nvSpPr>
              <p:cNvPr id="12" name="矩形 11"/>
              <p:cNvSpPr/>
              <p:nvPr/>
            </p:nvSpPr>
            <p:spPr>
              <a:xfrm>
                <a:off x="1246602" y="778195"/>
                <a:ext cx="1080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sp>
            <p:nvSpPr>
              <p:cNvPr id="13" name="文本框 12"/>
              <p:cNvSpPr txBox="1"/>
              <p:nvPr/>
            </p:nvSpPr>
            <p:spPr>
              <a:xfrm>
                <a:off x="1066602" y="106738"/>
                <a:ext cx="1440000" cy="2422915"/>
              </a:xfrm>
              <a:prstGeom prst="rect">
                <a:avLst/>
              </a:prstGeom>
              <a:noFill/>
            </p:spPr>
            <p:txBody>
              <a:bodyPr wrap="square" rtlCol="0" anchor="ctr">
                <a:spAutoFit/>
              </a:bodyPr>
              <a:lstStyle/>
              <a:p>
                <a:pPr algn="ctr"/>
                <a:endParaRPr lang="zh-CN" altLang="en-US" sz="3600" b="1" dirty="0">
                  <a:solidFill>
                    <a:schemeClr val="bg1"/>
                  </a:solidFill>
                  <a:latin typeface="Times New Roman" panose="02020603050405020304" pitchFamily="18" charset="0"/>
                  <a:ea typeface="Times New Roman" panose="02020603050405020304" pitchFamily="18" charset="0"/>
                </a:endParaRPr>
              </a:p>
            </p:txBody>
          </p:sp>
        </p:grpSp>
      </p:grpSp>
      <p:pic>
        <p:nvPicPr>
          <p:cNvPr id="5" name="图片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80019" y="1105068"/>
            <a:ext cx="5669311" cy="3188988"/>
          </a:xfrm>
          <a:prstGeom prst="rect">
            <a:avLst/>
          </a:prstGeom>
        </p:spPr>
      </p:pic>
      <p:sp>
        <p:nvSpPr>
          <p:cNvPr id="4" name="灯片编号占位符 3"/>
          <p:cNvSpPr>
            <a:spLocks noGrp="1"/>
          </p:cNvSpPr>
          <p:nvPr>
            <p:ph type="sldNum" sz="quarter" idx="12"/>
          </p:nvPr>
        </p:nvSpPr>
        <p:spPr/>
        <p:txBody>
          <a:bodyPr/>
          <a:lstStyle/>
          <a:p>
            <a:fld id="{CD60BC21-56A7-4259-9FCC-E9E7CBD795A8}" type="slidenum">
              <a:rPr lang="zh-CN" altLang="en-US" smtClean="0"/>
              <a:t>14</a:t>
            </a:fld>
            <a:endParaRPr lang="zh-CN" altLang="en-US"/>
          </a:p>
        </p:txBody>
      </p:sp>
      <p:sp>
        <p:nvSpPr>
          <p:cNvPr id="6" name="页脚占位符 5"/>
          <p:cNvSpPr>
            <a:spLocks noGrp="1"/>
          </p:cNvSpPr>
          <p:nvPr>
            <p:ph type="ftr" sz="quarter" idx="11"/>
          </p:nvPr>
        </p:nvSpPr>
        <p:spPr/>
        <p:txBody>
          <a:bodyPr/>
          <a:lstStyle/>
          <a:p>
            <a:r>
              <a:rPr lang="zh-CN" altLang="en-US"/>
              <a:t>TWEPP 2025</a:t>
            </a:r>
          </a:p>
        </p:txBody>
      </p:sp>
      <p:pic>
        <p:nvPicPr>
          <p:cNvPr id="7" name="图片 6"/>
          <p:cNvPicPr>
            <a:picLocks noChangeAspect="1"/>
          </p:cNvPicPr>
          <p:nvPr/>
        </p:nvPicPr>
        <p:blipFill>
          <a:blip r:embed="rId7"/>
          <a:stretch>
            <a:fillRect/>
          </a:stretch>
        </p:blipFill>
        <p:spPr>
          <a:xfrm>
            <a:off x="6202045" y="906468"/>
            <a:ext cx="5510981" cy="3267531"/>
          </a:xfrm>
          <a:prstGeom prst="rect">
            <a:avLst/>
          </a:prstGeom>
        </p:spPr>
      </p:pic>
      <p:sp>
        <p:nvSpPr>
          <p:cNvPr id="8" name="文本框 7"/>
          <p:cNvSpPr txBox="1"/>
          <p:nvPr/>
        </p:nvSpPr>
        <p:spPr>
          <a:xfrm>
            <a:off x="9145905" y="2388870"/>
            <a:ext cx="2567305" cy="922020"/>
          </a:xfrm>
          <a:prstGeom prst="rect">
            <a:avLst/>
          </a:prstGeom>
          <a:noFill/>
        </p:spPr>
        <p:txBody>
          <a:bodyPr wrap="square">
            <a:spAutoFit/>
          </a:bodyPr>
          <a:lstStyle/>
          <a:p>
            <a:pPr>
              <a:lnSpc>
                <a:spcPct val="150000"/>
              </a:lnSpc>
            </a:pPr>
            <a:r>
              <a:rPr lang="en-US" b="1" dirty="0">
                <a:solidFill>
                  <a:schemeClr val="tx2"/>
                </a:solidFill>
              </a:rPr>
              <a:t>Non</a:t>
            </a:r>
            <a:r>
              <a:rPr lang="zh-CN" altLang="en-US" b="1" dirty="0">
                <a:solidFill>
                  <a:schemeClr val="tx2"/>
                </a:solidFill>
              </a:rPr>
              <a:t>linear</a:t>
            </a:r>
            <a:r>
              <a:rPr lang="en-US" altLang="zh-CN" b="1" dirty="0">
                <a:solidFill>
                  <a:schemeClr val="tx2"/>
                </a:solidFill>
              </a:rPr>
              <a:t> response</a:t>
            </a:r>
            <a:endParaRPr lang="zh-CN" altLang="en-US" b="1" dirty="0">
              <a:solidFill>
                <a:schemeClr val="tx2"/>
              </a:solidFill>
            </a:endParaRPr>
          </a:p>
          <a:p>
            <a:pPr>
              <a:lnSpc>
                <a:spcPct val="150000"/>
              </a:lnSpc>
            </a:pPr>
            <a:r>
              <a:rPr lang="en-US" altLang="zh-CN" b="1" dirty="0">
                <a:solidFill>
                  <a:schemeClr val="tx2"/>
                </a:solidFill>
              </a:rPr>
              <a:t>Requires l</a:t>
            </a:r>
            <a:r>
              <a:rPr lang="zh-CN" altLang="en-US" b="1" dirty="0">
                <a:solidFill>
                  <a:schemeClr val="tx2"/>
                </a:solidFill>
              </a:rPr>
              <a:t>ook up table </a:t>
            </a:r>
            <a:endParaRPr lang="en-US" altLang="zh-CN" b="1" dirty="0">
              <a:solidFill>
                <a:schemeClr val="tx2"/>
              </a:solidFill>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advTm="17850">
        <p:fade/>
      </p:transition>
    </mc:Choice>
    <mc:Fallback xmlns="">
      <p:transition spd="med" advTm="1785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圆角 2"/>
          <p:cNvSpPr/>
          <p:nvPr>
            <p:custDataLst>
              <p:tags r:id="rId2"/>
            </p:custDataLst>
          </p:nvPr>
        </p:nvSpPr>
        <p:spPr>
          <a:xfrm>
            <a:off x="1606858" y="4634144"/>
            <a:ext cx="8730831" cy="2050779"/>
          </a:xfrm>
          <a:prstGeom prst="roundRect">
            <a:avLst>
              <a:gd name="adj" fmla="val 4162"/>
            </a:avLst>
          </a:prstGeom>
          <a:solidFill>
            <a:schemeClr val="bg1"/>
          </a:solidFill>
          <a:ln w="12700">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1270000" y="173077"/>
            <a:ext cx="8622394" cy="521970"/>
          </a:xfrm>
          <a:prstGeom prst="rect">
            <a:avLst/>
          </a:prstGeom>
          <a:noFill/>
        </p:spPr>
        <p:txBody>
          <a:bodyPr wrap="square" rtlCol="0">
            <a:spAutoFit/>
          </a:bodyPr>
          <a:lstStyle/>
          <a:p>
            <a:r>
              <a:rPr lang="en-US" altLang="zh-CN" sz="2800" b="1" dirty="0">
                <a:solidFill>
                  <a:schemeClr val="tx2"/>
                </a:solidFill>
                <a:latin typeface="+mn-ea"/>
                <a:sym typeface="+mn-ea"/>
              </a:rPr>
              <a:t>3.2 Time-stretching jitter</a:t>
            </a:r>
          </a:p>
        </p:txBody>
      </p:sp>
      <mc:AlternateContent xmlns:mc="http://schemas.openxmlformats.org/markup-compatibility/2006" xmlns:a14="http://schemas.microsoft.com/office/drawing/2010/main">
        <mc:Choice Requires="a14">
          <p:sp>
            <p:nvSpPr>
              <p:cNvPr id="16" name="文本框 15"/>
              <p:cNvSpPr txBox="1"/>
              <p:nvPr/>
            </p:nvSpPr>
            <p:spPr>
              <a:xfrm>
                <a:off x="1752600" y="4796155"/>
                <a:ext cx="3714115" cy="1198880"/>
              </a:xfrm>
              <a:prstGeom prst="rect">
                <a:avLst/>
              </a:prstGeom>
              <a:noFill/>
            </p:spPr>
            <p:txBody>
              <a:bodyPr wrap="square" rtlCol="0">
                <a:spAutoFit/>
              </a:bodyPr>
              <a:lstStyle/>
              <a:p>
                <a:pPr>
                  <a:lnSpc>
                    <a:spcPct val="150000"/>
                  </a:lnSpc>
                </a:pPr>
                <a14:m>
                  <m:oMathPara xmlns:m="http://schemas.openxmlformats.org/officeDocument/2006/math">
                    <m:oMathParaPr>
                      <m:jc m:val="centerGroup"/>
                    </m:oMathParaPr>
                    <m:oMath xmlns:m="http://schemas.openxmlformats.org/officeDocument/2006/math">
                      <m:sSub>
                        <m:sSubPr>
                          <m:ctrlPr>
                            <a:rPr lang="en-US" altLang="zh-CN" sz="1600" b="1" i="1" dirty="0">
                              <a:latin typeface="Cambria Math" panose="02040503050406030204" pitchFamily="18" charset="0"/>
                              <a:cs typeface="Cambria Math" panose="02040503050406030204" pitchFamily="18" charset="0"/>
                            </a:rPr>
                          </m:ctrlPr>
                        </m:sSubPr>
                        <m:e>
                          <m:r>
                            <a:rPr lang="en-US" altLang="zh-CN" sz="1600" b="1" i="1" dirty="0">
                              <a:latin typeface="Cambria Math" panose="02040503050406030204" pitchFamily="18" charset="0"/>
                              <a:cs typeface="Cambria Math" panose="02040503050406030204" pitchFamily="18" charset="0"/>
                            </a:rPr>
                            <m:t>𝒕</m:t>
                          </m:r>
                        </m:e>
                        <m:sub>
                          <m:r>
                            <a:rPr lang="en-US" altLang="zh-CN" sz="1600" b="1" i="1" dirty="0">
                              <a:latin typeface="Cambria Math" panose="02040503050406030204" pitchFamily="18" charset="0"/>
                              <a:cs typeface="Cambria Math" panose="02040503050406030204" pitchFamily="18" charset="0"/>
                            </a:rPr>
                            <m:t>𝒎𝒆𝒂𝒔</m:t>
                          </m:r>
                        </m:sub>
                      </m:sSub>
                      <m:r>
                        <a:rPr lang="en-US" altLang="zh-CN" sz="1600" b="1" i="1" dirty="0">
                          <a:latin typeface="Cambria Math" panose="02040503050406030204" pitchFamily="18" charset="0"/>
                          <a:cs typeface="Cambria Math" panose="02040503050406030204" pitchFamily="18" charset="0"/>
                        </a:rPr>
                        <m:t>=</m:t>
                      </m:r>
                      <m:sSub>
                        <m:sSubPr>
                          <m:ctrlPr>
                            <a:rPr lang="en-US" altLang="zh-CN" sz="1600" b="1" i="1" dirty="0">
                              <a:latin typeface="Cambria Math" panose="02040503050406030204" pitchFamily="18" charset="0"/>
                              <a:cs typeface="Cambria Math" panose="02040503050406030204" pitchFamily="18" charset="0"/>
                            </a:rPr>
                          </m:ctrlPr>
                        </m:sSubPr>
                        <m:e>
                          <m:r>
                            <a:rPr lang="en-US" altLang="zh-CN" sz="1600" b="1" i="1" dirty="0">
                              <a:latin typeface="Cambria Math" panose="02040503050406030204" pitchFamily="18" charset="0"/>
                              <a:cs typeface="Cambria Math" panose="02040503050406030204" pitchFamily="18" charset="0"/>
                            </a:rPr>
                            <m:t>𝒕</m:t>
                          </m:r>
                        </m:e>
                        <m:sub>
                          <m:r>
                            <a:rPr lang="en-US" altLang="zh-CN" sz="1600" b="1" i="1" dirty="0">
                              <a:latin typeface="Cambria Math" panose="02040503050406030204" pitchFamily="18" charset="0"/>
                              <a:cs typeface="Cambria Math" panose="02040503050406030204" pitchFamily="18" charset="0"/>
                            </a:rPr>
                            <m:t>𝒔𝒕𝒓𝒆𝒕𝒄𝒉𝒆𝒅</m:t>
                          </m:r>
                        </m:sub>
                      </m:sSub>
                      <m:r>
                        <a:rPr lang="en-US" altLang="zh-CN" sz="1600" b="1" i="1" dirty="0">
                          <a:latin typeface="Cambria Math" panose="02040503050406030204" pitchFamily="18" charset="0"/>
                          <a:cs typeface="Cambria Math" panose="02040503050406030204" pitchFamily="18" charset="0"/>
                        </a:rPr>
                        <m:t>/</m:t>
                      </m:r>
                      <m:r>
                        <a:rPr lang="en-US" altLang="zh-CN" sz="1600" b="1" i="1" dirty="0">
                          <a:latin typeface="Cambria Math" panose="02040503050406030204" pitchFamily="18" charset="0"/>
                          <a:cs typeface="Cambria Math" panose="02040503050406030204" pitchFamily="18" charset="0"/>
                        </a:rPr>
                        <m:t>𝑺</m:t>
                      </m:r>
                    </m:oMath>
                  </m:oMathPara>
                </a14:m>
                <a:endParaRPr lang="en-US" altLang="zh-CN" sz="1600" b="1" i="1" dirty="0">
                  <a:latin typeface="Cambria Math" panose="02040503050406030204" pitchFamily="18" charset="0"/>
                  <a:cs typeface="Cambria Math" panose="02040503050406030204" pitchFamily="18" charset="0"/>
                </a:endParaRPr>
              </a:p>
              <a:p>
                <a:pPr>
                  <a:lnSpc>
                    <a:spcPct val="150000"/>
                  </a:lnSpc>
                </a:pPr>
                <a14:m>
                  <m:oMathPara xmlns:m="http://schemas.openxmlformats.org/officeDocument/2006/math">
                    <m:oMathParaPr>
                      <m:jc m:val="centerGroup"/>
                    </m:oMathParaPr>
                    <m:oMath xmlns:m="http://schemas.openxmlformats.org/officeDocument/2006/math">
                      <m:r>
                        <a:rPr lang="en-US" altLang="zh-CN" sz="1600" b="1" i="1" dirty="0">
                          <a:latin typeface="Cambria Math" panose="02040503050406030204" pitchFamily="18" charset="0"/>
                          <a:cs typeface="Cambria Math" panose="02040503050406030204" pitchFamily="18" charset="0"/>
                        </a:rPr>
                        <m:t>∆</m:t>
                      </m:r>
                      <m:r>
                        <a:rPr lang="en-US" altLang="zh-CN" sz="1600" b="1" i="1" dirty="0">
                          <a:latin typeface="Cambria Math" panose="02040503050406030204" pitchFamily="18" charset="0"/>
                          <a:cs typeface="Cambria Math" panose="02040503050406030204" pitchFamily="18" charset="0"/>
                        </a:rPr>
                        <m:t>𝒕</m:t>
                      </m:r>
                      <m:r>
                        <a:rPr lang="en-US" altLang="zh-CN" sz="1600" b="1" i="1" dirty="0">
                          <a:latin typeface="Cambria Math" panose="02040503050406030204" pitchFamily="18" charset="0"/>
                          <a:cs typeface="Cambria Math" panose="02040503050406030204" pitchFamily="18" charset="0"/>
                        </a:rPr>
                        <m:t> = </m:t>
                      </m:r>
                      <m:sSub>
                        <m:sSubPr>
                          <m:ctrlPr>
                            <a:rPr lang="en-US" altLang="zh-CN" sz="1600" b="1" i="1" dirty="0">
                              <a:latin typeface="Cambria Math" panose="02040503050406030204" pitchFamily="18" charset="0"/>
                              <a:cs typeface="Cambria Math" panose="02040503050406030204" pitchFamily="18" charset="0"/>
                            </a:rPr>
                          </m:ctrlPr>
                        </m:sSubPr>
                        <m:e>
                          <m:r>
                            <a:rPr lang="en-US" altLang="zh-CN" sz="1600" b="1" i="1" dirty="0">
                              <a:latin typeface="Cambria Math" panose="02040503050406030204" pitchFamily="18" charset="0"/>
                              <a:cs typeface="Cambria Math" panose="02040503050406030204" pitchFamily="18" charset="0"/>
                            </a:rPr>
                            <m:t>𝒕</m:t>
                          </m:r>
                        </m:e>
                        <m:sub>
                          <m:r>
                            <a:rPr lang="en-US" altLang="zh-CN" sz="1600" b="1" i="1" dirty="0">
                              <a:latin typeface="Cambria Math" panose="02040503050406030204" pitchFamily="18" charset="0"/>
                              <a:cs typeface="Cambria Math" panose="02040503050406030204" pitchFamily="18" charset="0"/>
                            </a:rPr>
                            <m:t>𝒕𝒓𝒖𝒆</m:t>
                          </m:r>
                        </m:sub>
                      </m:sSub>
                      <m:r>
                        <a:rPr lang="en-US" altLang="zh-CN" sz="1600" b="1" i="1" dirty="0">
                          <a:latin typeface="Cambria Math" panose="02040503050406030204" pitchFamily="18" charset="0"/>
                          <a:cs typeface="Cambria Math" panose="02040503050406030204" pitchFamily="18" charset="0"/>
                        </a:rPr>
                        <m:t>−</m:t>
                      </m:r>
                      <m:sSub>
                        <m:sSubPr>
                          <m:ctrlPr>
                            <a:rPr lang="en-US" altLang="zh-CN" sz="1600" b="1" i="1" dirty="0">
                              <a:latin typeface="Cambria Math" panose="02040503050406030204" pitchFamily="18" charset="0"/>
                              <a:cs typeface="Cambria Math" panose="02040503050406030204" pitchFamily="18" charset="0"/>
                            </a:rPr>
                          </m:ctrlPr>
                        </m:sSubPr>
                        <m:e>
                          <m:r>
                            <a:rPr lang="en-US" altLang="zh-CN" sz="1600" b="1" i="1" dirty="0">
                              <a:latin typeface="Cambria Math" panose="02040503050406030204" pitchFamily="18" charset="0"/>
                              <a:cs typeface="Cambria Math" panose="02040503050406030204" pitchFamily="18" charset="0"/>
                            </a:rPr>
                            <m:t>𝒕</m:t>
                          </m:r>
                        </m:e>
                        <m:sub>
                          <m:r>
                            <a:rPr lang="en-US" altLang="zh-CN" sz="1600" b="1" i="1" dirty="0">
                              <a:latin typeface="Cambria Math" panose="02040503050406030204" pitchFamily="18" charset="0"/>
                              <a:cs typeface="Cambria Math" panose="02040503050406030204" pitchFamily="18" charset="0"/>
                            </a:rPr>
                            <m:t>𝒎𝒆𝒂𝒔</m:t>
                          </m:r>
                        </m:sub>
                      </m:sSub>
                    </m:oMath>
                  </m:oMathPara>
                </a14:m>
                <a:endParaRPr lang="en-US" altLang="zh-CN" sz="1600" b="1" i="1" dirty="0">
                  <a:latin typeface="Cambria Math" panose="02040503050406030204" pitchFamily="18" charset="0"/>
                  <a:cs typeface="Cambria Math" panose="02040503050406030204" pitchFamily="18" charset="0"/>
                </a:endParaRPr>
              </a:p>
              <a:p>
                <a:pPr>
                  <a:lnSpc>
                    <a:spcPct val="150000"/>
                  </a:lnSpc>
                </a:pPr>
                <a:endParaRPr lang="en-US" altLang="zh-CN" sz="1600" b="1" dirty="0"/>
              </a:p>
            </p:txBody>
          </p:sp>
        </mc:Choice>
        <mc:Fallback xmlns="">
          <p:sp>
            <p:nvSpPr>
              <p:cNvPr id="16" name="文本框 15"/>
              <p:cNvSpPr txBox="1">
                <a:spLocks noRot="1" noChangeAspect="1" noMove="1" noResize="1" noEditPoints="1" noAdjustHandles="1" noChangeArrowheads="1" noChangeShapeType="1" noTextEdit="1"/>
              </p:cNvSpPr>
              <p:nvPr/>
            </p:nvSpPr>
            <p:spPr>
              <a:xfrm>
                <a:off x="1752600" y="4796155"/>
                <a:ext cx="3714115" cy="1198880"/>
              </a:xfrm>
              <a:prstGeom prst="rect">
                <a:avLst/>
              </a:prstGeom>
              <a:blipFill rotWithShape="1">
                <a:blip r:embed="rId5"/>
                <a:stretch>
                  <a:fillRect/>
                </a:stretch>
              </a:blipFill>
            </p:spPr>
            <p:txBody>
              <a:bodyPr/>
              <a:lstStyle/>
              <a:p>
                <a:r>
                  <a:rPr lang="zh-CN" altLang="en-US">
                    <a:noFill/>
                  </a:rPr>
                  <a:t> </a:t>
                </a:r>
              </a:p>
            </p:txBody>
          </p:sp>
        </mc:Fallback>
      </mc:AlternateContent>
      <p:sp>
        <p:nvSpPr>
          <p:cNvPr id="17" name="箭头: 下 16"/>
          <p:cNvSpPr/>
          <p:nvPr/>
        </p:nvSpPr>
        <p:spPr>
          <a:xfrm rot="16200000">
            <a:off x="5725363" y="5426403"/>
            <a:ext cx="342900" cy="304800"/>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latin typeface="+mn-ea"/>
            </a:endParaRPr>
          </a:p>
        </p:txBody>
      </p:sp>
      <mc:AlternateContent xmlns:mc="http://schemas.openxmlformats.org/markup-compatibility/2006" xmlns:a14="http://schemas.microsoft.com/office/drawing/2010/main">
        <mc:Choice Requires="a14">
          <p:sp>
            <p:nvSpPr>
              <p:cNvPr id="18" name="文本框 17"/>
              <p:cNvSpPr txBox="1"/>
              <p:nvPr/>
            </p:nvSpPr>
            <p:spPr>
              <a:xfrm>
                <a:off x="6957060" y="4806950"/>
                <a:ext cx="3467735" cy="1938020"/>
              </a:xfrm>
              <a:prstGeom prst="rect">
                <a:avLst/>
              </a:prstGeom>
              <a:noFill/>
            </p:spPr>
            <p:txBody>
              <a:bodyPr wrap="square" rtlCol="0">
                <a:spAutoFit/>
              </a:bodyPr>
              <a:lstStyle/>
              <a:p>
                <a:pPr>
                  <a:lnSpc>
                    <a:spcPct val="150000"/>
                  </a:lnSpc>
                </a:pPr>
                <a:r>
                  <a:rPr lang="en-US" altLang="zh-CN" sz="1600" b="1" dirty="0">
                    <a:solidFill>
                      <a:schemeClr val="tx2"/>
                    </a:solidFill>
                  </a:rPr>
                  <a:t>Plot </a:t>
                </a:r>
                <a14:m>
                  <m:oMath xmlns:m="http://schemas.openxmlformats.org/officeDocument/2006/math">
                    <m:sSub>
                      <m:sSubPr>
                        <m:ctrlPr>
                          <a:rPr lang="en-US" altLang="zh-CN" sz="1600" b="1" i="1" dirty="0">
                            <a:solidFill>
                              <a:schemeClr val="tx2"/>
                            </a:solidFill>
                            <a:latin typeface="Cambria Math" panose="02040503050406030204" pitchFamily="18" charset="0"/>
                            <a:cs typeface="Cambria Math" panose="02040503050406030204" pitchFamily="18" charset="0"/>
                          </a:rPr>
                        </m:ctrlPr>
                      </m:sSubPr>
                      <m:e>
                        <m:r>
                          <a:rPr lang="en-US" altLang="zh-CN" sz="1600" b="1" dirty="0">
                            <a:solidFill>
                              <a:schemeClr val="tx2"/>
                            </a:solidFill>
                            <a:latin typeface="Cambria Math" panose="02040503050406030204" pitchFamily="18" charset="0"/>
                            <a:cs typeface="Cambria Math" panose="02040503050406030204" pitchFamily="18" charset="0"/>
                          </a:rPr>
                          <m:t>𝛔</m:t>
                        </m:r>
                      </m:e>
                      <m:sub>
                        <m:r>
                          <a:rPr lang="en-US" altLang="zh-CN" sz="1600" b="1" dirty="0">
                            <a:solidFill>
                              <a:schemeClr val="tx2"/>
                            </a:solidFill>
                            <a:latin typeface="Cambria Math" panose="02040503050406030204" pitchFamily="18" charset="0"/>
                            <a:sym typeface="+mn-ea"/>
                          </a:rPr>
                          <m:t>𝑒𝑟𝑟𝑜𝑟</m:t>
                        </m:r>
                      </m:sub>
                    </m:sSub>
                  </m:oMath>
                </a14:m>
                <a:r>
                  <a:rPr lang="en-US" altLang="zh-CN" sz="1600" b="1" dirty="0">
                    <a:solidFill>
                      <a:schemeClr val="tx2"/>
                    </a:solidFill>
                  </a:rPr>
                  <a:t>  vs input width curve.</a:t>
                </a:r>
              </a:p>
              <a:p>
                <a:pPr>
                  <a:lnSpc>
                    <a:spcPct val="150000"/>
                  </a:lnSpc>
                </a:pPr>
                <a:r>
                  <a:rPr lang="en-US" altLang="zh-CN" sz="1600" b="1" dirty="0">
                    <a:solidFill>
                      <a:schemeClr val="tx2"/>
                    </a:solidFill>
                  </a:rPr>
                  <a:t>Within 25ns range </a:t>
                </a:r>
                <a14:m>
                  <m:oMath xmlns:m="http://schemas.openxmlformats.org/officeDocument/2006/math">
                    <m:sSub>
                      <m:sSubPr>
                        <m:ctrlPr>
                          <a:rPr lang="en-US" altLang="zh-CN" sz="1600" b="1" i="1" dirty="0">
                            <a:solidFill>
                              <a:schemeClr val="tx2"/>
                            </a:solidFill>
                            <a:latin typeface="Cambria Math" panose="02040503050406030204" pitchFamily="18" charset="0"/>
                            <a:cs typeface="Cambria Math" panose="02040503050406030204" pitchFamily="18" charset="0"/>
                          </a:rPr>
                        </m:ctrlPr>
                      </m:sSubPr>
                      <m:e>
                        <m:r>
                          <a:rPr lang="en-US" altLang="zh-CN" sz="1600" b="1" dirty="0">
                            <a:solidFill>
                              <a:schemeClr val="tx2"/>
                            </a:solidFill>
                            <a:latin typeface="Cambria Math" panose="02040503050406030204" pitchFamily="18" charset="0"/>
                            <a:cs typeface="Cambria Math" panose="02040503050406030204" pitchFamily="18" charset="0"/>
                          </a:rPr>
                          <m:t>𝛔</m:t>
                        </m:r>
                      </m:e>
                      <m:sub>
                        <m:r>
                          <a:rPr lang="en-US" altLang="zh-CN" sz="1600" b="1" dirty="0">
                            <a:solidFill>
                              <a:schemeClr val="tx2"/>
                            </a:solidFill>
                            <a:latin typeface="Cambria Math" panose="02040503050406030204" pitchFamily="18" charset="0"/>
                            <a:sym typeface="+mn-ea"/>
                          </a:rPr>
                          <m:t>𝑒𝑟𝑟𝑜𝑟</m:t>
                        </m:r>
                      </m:sub>
                    </m:sSub>
                  </m:oMath>
                </a14:m>
                <a:r>
                  <a:rPr lang="en-US" altLang="zh-CN" sz="1600" b="1" dirty="0">
                    <a:solidFill>
                      <a:schemeClr val="tx2"/>
                    </a:solidFill>
                  </a:rPr>
                  <a:t> is less than 75ps. The stretching factor fluctuates little.</a:t>
                </a:r>
              </a:p>
              <a:p>
                <a:pPr>
                  <a:lnSpc>
                    <a:spcPct val="150000"/>
                  </a:lnSpc>
                </a:pPr>
                <a:endParaRPr lang="en-US" altLang="zh-CN" sz="1600" b="1" dirty="0">
                  <a:solidFill>
                    <a:schemeClr val="tx2"/>
                  </a:solidFill>
                </a:endParaRPr>
              </a:p>
            </p:txBody>
          </p:sp>
        </mc:Choice>
        <mc:Fallback xmlns="">
          <p:sp>
            <p:nvSpPr>
              <p:cNvPr id="18" name="文本框 17"/>
              <p:cNvSpPr txBox="1">
                <a:spLocks noRot="1" noChangeAspect="1" noMove="1" noResize="1" noEditPoints="1" noAdjustHandles="1" noChangeArrowheads="1" noChangeShapeType="1" noTextEdit="1"/>
              </p:cNvSpPr>
              <p:nvPr/>
            </p:nvSpPr>
            <p:spPr>
              <a:xfrm>
                <a:off x="6957060" y="4806950"/>
                <a:ext cx="3467735" cy="1938020"/>
              </a:xfrm>
              <a:prstGeom prst="rect">
                <a:avLst/>
              </a:prstGeom>
              <a:blipFill rotWithShape="1">
                <a:blip r:embed="rId6"/>
                <a:stretch>
                  <a:fillRect/>
                </a:stretch>
              </a:blipFill>
            </p:spPr>
            <p:txBody>
              <a:bodyPr/>
              <a:lstStyle/>
              <a:p>
                <a:r>
                  <a:rPr lang="zh-CN" altLang="en-US">
                    <a:noFill/>
                  </a:rPr>
                  <a:t> </a:t>
                </a:r>
              </a:p>
            </p:txBody>
          </p:sp>
        </mc:Fallback>
      </mc:AlternateContent>
      <p:pic>
        <p:nvPicPr>
          <p:cNvPr id="9" name="图片 8" descr="C:/Users/Southland/Desktop/同济大学 TJU todo.png同济大学 TJU todo"/>
          <p:cNvPicPr>
            <a:picLocks noChangeAspect="1"/>
          </p:cNvPicPr>
          <p:nvPr/>
        </p:nvPicPr>
        <p:blipFill>
          <a:blip r:embed="rId7">
            <a:duotone>
              <a:schemeClr val="accent1">
                <a:shade val="45000"/>
                <a:satMod val="135000"/>
              </a:schemeClr>
              <a:prstClr val="white"/>
            </a:duotone>
          </a:blip>
          <a:srcRect t="28266" b="46033"/>
          <a:stretch>
            <a:fillRect/>
          </a:stretch>
        </p:blipFill>
        <p:spPr>
          <a:xfrm>
            <a:off x="9575800" y="82550"/>
            <a:ext cx="2534285" cy="664845"/>
          </a:xfrm>
          <a:prstGeom prst="rect">
            <a:avLst/>
          </a:prstGeom>
        </p:spPr>
      </p:pic>
      <p:grpSp>
        <p:nvGrpSpPr>
          <p:cNvPr id="3" name="组合 2"/>
          <p:cNvGrpSpPr/>
          <p:nvPr/>
        </p:nvGrpSpPr>
        <p:grpSpPr>
          <a:xfrm>
            <a:off x="637540" y="82550"/>
            <a:ext cx="543560" cy="824230"/>
            <a:chOff x="886602" y="106738"/>
            <a:chExt cx="1620000" cy="2422915"/>
          </a:xfrm>
        </p:grpSpPr>
        <p:sp>
          <p:nvSpPr>
            <p:cNvPr id="10" name="矩形 9"/>
            <p:cNvSpPr/>
            <p:nvPr/>
          </p:nvSpPr>
          <p:spPr>
            <a:xfrm>
              <a:off x="886602" y="418195"/>
              <a:ext cx="720000" cy="720000"/>
            </a:xfrm>
            <a:prstGeom prst="rect">
              <a:avLst/>
            </a:prstGeom>
            <a:solidFill>
              <a:schemeClr val="accent1">
                <a:lumMod val="5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组合 10"/>
            <p:cNvGrpSpPr/>
            <p:nvPr/>
          </p:nvGrpSpPr>
          <p:grpSpPr>
            <a:xfrm>
              <a:off x="1066602" y="106738"/>
              <a:ext cx="1440000" cy="2422915"/>
              <a:chOff x="1066602" y="106738"/>
              <a:chExt cx="1440000" cy="2422915"/>
            </a:xfrm>
          </p:grpSpPr>
          <p:sp>
            <p:nvSpPr>
              <p:cNvPr id="12" name="矩形 11"/>
              <p:cNvSpPr/>
              <p:nvPr/>
            </p:nvSpPr>
            <p:spPr>
              <a:xfrm>
                <a:off x="1246602" y="778195"/>
                <a:ext cx="1080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sp>
            <p:nvSpPr>
              <p:cNvPr id="13" name="文本框 12"/>
              <p:cNvSpPr txBox="1"/>
              <p:nvPr/>
            </p:nvSpPr>
            <p:spPr>
              <a:xfrm>
                <a:off x="1066602" y="106738"/>
                <a:ext cx="1440000" cy="2422915"/>
              </a:xfrm>
              <a:prstGeom prst="rect">
                <a:avLst/>
              </a:prstGeom>
              <a:noFill/>
            </p:spPr>
            <p:txBody>
              <a:bodyPr wrap="square" rtlCol="0" anchor="ctr">
                <a:spAutoFit/>
              </a:bodyPr>
              <a:lstStyle/>
              <a:p>
                <a:pPr algn="ctr"/>
                <a:endParaRPr lang="zh-CN" altLang="en-US" sz="3600" b="1" dirty="0">
                  <a:solidFill>
                    <a:schemeClr val="bg1"/>
                  </a:solidFill>
                  <a:latin typeface="Times New Roman" panose="02020603050405020304" pitchFamily="18" charset="0"/>
                  <a:ea typeface="Times New Roman" panose="02020603050405020304" pitchFamily="18" charset="0"/>
                </a:endParaRPr>
              </a:p>
            </p:txBody>
          </p:sp>
        </p:grpSp>
      </p:grpSp>
      <p:pic>
        <p:nvPicPr>
          <p:cNvPr id="15" name="图片 14"/>
          <p:cNvPicPr>
            <a:picLocks noChangeAspect="1"/>
          </p:cNvPicPr>
          <p:nvPr/>
        </p:nvPicPr>
        <p:blipFill>
          <a:blip r:embed="rId8"/>
          <a:stretch>
            <a:fillRect/>
          </a:stretch>
        </p:blipFill>
        <p:spPr>
          <a:xfrm>
            <a:off x="758331" y="1012732"/>
            <a:ext cx="4997555" cy="3060000"/>
          </a:xfrm>
          <a:prstGeom prst="rect">
            <a:avLst/>
          </a:prstGeom>
        </p:spPr>
      </p:pic>
      <p:pic>
        <p:nvPicPr>
          <p:cNvPr id="20" name="图片 19"/>
          <p:cNvPicPr>
            <a:picLocks noChangeAspect="1"/>
          </p:cNvPicPr>
          <p:nvPr/>
        </p:nvPicPr>
        <p:blipFill>
          <a:blip r:embed="rId9"/>
          <a:stretch>
            <a:fillRect/>
          </a:stretch>
        </p:blipFill>
        <p:spPr>
          <a:xfrm>
            <a:off x="5896813" y="986552"/>
            <a:ext cx="5218030" cy="3131711"/>
          </a:xfrm>
          <a:prstGeom prst="rect">
            <a:avLst/>
          </a:prstGeom>
        </p:spPr>
      </p:pic>
      <p:sp>
        <p:nvSpPr>
          <p:cNvPr id="4" name="灯片编号占位符 3"/>
          <p:cNvSpPr>
            <a:spLocks noGrp="1"/>
          </p:cNvSpPr>
          <p:nvPr>
            <p:ph type="sldNum" sz="quarter" idx="12"/>
          </p:nvPr>
        </p:nvSpPr>
        <p:spPr/>
        <p:txBody>
          <a:bodyPr/>
          <a:lstStyle/>
          <a:p>
            <a:fld id="{CD60BC21-56A7-4259-9FCC-E9E7CBD795A8}" type="slidenum">
              <a:rPr lang="zh-CN" altLang="en-US" smtClean="0"/>
              <a:t>15</a:t>
            </a:fld>
            <a:endParaRPr lang="zh-CN" altLang="en-US"/>
          </a:p>
        </p:txBody>
      </p:sp>
      <p:sp>
        <p:nvSpPr>
          <p:cNvPr id="5" name="文本框 4"/>
          <p:cNvSpPr txBox="1"/>
          <p:nvPr/>
        </p:nvSpPr>
        <p:spPr>
          <a:xfrm>
            <a:off x="2054202" y="3726151"/>
            <a:ext cx="3189690" cy="829945"/>
          </a:xfrm>
          <a:prstGeom prst="rect">
            <a:avLst/>
          </a:prstGeom>
          <a:noFill/>
        </p:spPr>
        <p:txBody>
          <a:bodyPr wrap="square" rtlCol="0">
            <a:spAutoFit/>
          </a:bodyPr>
          <a:lstStyle/>
          <a:p>
            <a:pPr>
              <a:lnSpc>
                <a:spcPct val="150000"/>
              </a:lnSpc>
            </a:pPr>
            <a:r>
              <a:rPr lang="en-US" altLang="zh-CN" sz="1600" dirty="0"/>
              <a:t>Error distribution of input signal with </a:t>
            </a:r>
            <a:r>
              <a:rPr lang="en-US" altLang="zh-CN" sz="1600" dirty="0">
                <a:sym typeface="+mn-ea"/>
              </a:rPr>
              <a:t>20ns width</a:t>
            </a:r>
          </a:p>
        </p:txBody>
      </p:sp>
      <p:sp>
        <p:nvSpPr>
          <p:cNvPr id="6" name="页脚占位符 5"/>
          <p:cNvSpPr>
            <a:spLocks noGrp="1"/>
          </p:cNvSpPr>
          <p:nvPr>
            <p:ph type="ftr" sz="quarter" idx="11"/>
          </p:nvPr>
        </p:nvSpPr>
        <p:spPr/>
        <p:txBody>
          <a:bodyPr/>
          <a:lstStyle/>
          <a:p>
            <a:r>
              <a:rPr lang="zh-CN" altLang="en-US"/>
              <a:t>TWEPP 2025</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advTm="26748">
        <p:fade/>
      </p:transition>
    </mc:Choice>
    <mc:Fallback xmlns="">
      <p:transition spd="med" advTm="2674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5"/>
          <a:stretch>
            <a:fillRect/>
          </a:stretch>
        </p:blipFill>
        <p:spPr>
          <a:xfrm>
            <a:off x="0" y="2770505"/>
            <a:ext cx="8305165" cy="2106930"/>
          </a:xfrm>
          <a:prstGeom prst="rect">
            <a:avLst/>
          </a:prstGeom>
        </p:spPr>
      </p:pic>
      <p:sp>
        <p:nvSpPr>
          <p:cNvPr id="14" name="矩形: 圆角 2"/>
          <p:cNvSpPr/>
          <p:nvPr>
            <p:custDataLst>
              <p:tags r:id="rId2"/>
            </p:custDataLst>
          </p:nvPr>
        </p:nvSpPr>
        <p:spPr>
          <a:xfrm>
            <a:off x="8606790" y="1002665"/>
            <a:ext cx="3069590" cy="5013960"/>
          </a:xfrm>
          <a:prstGeom prst="roundRect">
            <a:avLst>
              <a:gd name="adj" fmla="val 4162"/>
            </a:avLst>
          </a:prstGeom>
          <a:solidFill>
            <a:schemeClr val="bg1"/>
          </a:solidFill>
          <a:ln w="12700">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1270000" y="173077"/>
            <a:ext cx="8622394" cy="521970"/>
          </a:xfrm>
          <a:prstGeom prst="rect">
            <a:avLst/>
          </a:prstGeom>
          <a:noFill/>
        </p:spPr>
        <p:txBody>
          <a:bodyPr wrap="square" rtlCol="0">
            <a:spAutoFit/>
          </a:bodyPr>
          <a:lstStyle/>
          <a:p>
            <a:r>
              <a:rPr lang="en-US" altLang="zh-CN" sz="2800" b="1" dirty="0">
                <a:solidFill>
                  <a:schemeClr val="tx2"/>
                </a:solidFill>
                <a:latin typeface="+mn-ea"/>
                <a:sym typeface="+mn-ea"/>
              </a:rPr>
              <a:t>3.3 </a:t>
            </a:r>
            <a:r>
              <a:rPr lang="en-US" altLang="zh-CN" sz="2800" b="1" dirty="0">
                <a:solidFill>
                  <a:schemeClr val="tx2"/>
                </a:solidFill>
                <a:latin typeface="+mn-ea"/>
              </a:rPr>
              <a:t>Measure signal width with FPGA</a:t>
            </a:r>
          </a:p>
        </p:txBody>
      </p:sp>
      <p:sp>
        <p:nvSpPr>
          <p:cNvPr id="16" name="文本框 15"/>
          <p:cNvSpPr txBox="1"/>
          <p:nvPr/>
        </p:nvSpPr>
        <p:spPr>
          <a:xfrm>
            <a:off x="8904956" y="2002844"/>
            <a:ext cx="2473122" cy="1753235"/>
          </a:xfrm>
          <a:prstGeom prst="rect">
            <a:avLst/>
          </a:prstGeom>
          <a:noFill/>
        </p:spPr>
        <p:txBody>
          <a:bodyPr wrap="square" rtlCol="0">
            <a:spAutoFit/>
          </a:bodyPr>
          <a:lstStyle/>
          <a:p>
            <a:pPr>
              <a:lnSpc>
                <a:spcPct val="150000"/>
              </a:lnSpc>
            </a:pPr>
            <a:r>
              <a:rPr lang="en-US" altLang="zh-CN" dirty="0">
                <a:sym typeface="+mn-ea"/>
              </a:rPr>
              <a:t>The 100MHz counter and edge detection of the stretched signal is implemented by FPGA</a:t>
            </a:r>
            <a:endParaRPr lang="en-US" altLang="zh-CN" dirty="0"/>
          </a:p>
        </p:txBody>
      </p:sp>
      <p:pic>
        <p:nvPicPr>
          <p:cNvPr id="9" name="图片 8" descr="C:/Users/Southland/Desktop/同济大学 TJU todo.png同济大学 TJU todo"/>
          <p:cNvPicPr>
            <a:picLocks noChangeAspect="1"/>
          </p:cNvPicPr>
          <p:nvPr/>
        </p:nvPicPr>
        <p:blipFill>
          <a:blip r:embed="rId6">
            <a:duotone>
              <a:schemeClr val="accent1">
                <a:shade val="45000"/>
                <a:satMod val="135000"/>
              </a:schemeClr>
              <a:prstClr val="white"/>
            </a:duotone>
          </a:blip>
          <a:srcRect t="28266" b="46033"/>
          <a:stretch>
            <a:fillRect/>
          </a:stretch>
        </p:blipFill>
        <p:spPr>
          <a:xfrm>
            <a:off x="9575800" y="82550"/>
            <a:ext cx="2534285" cy="664845"/>
          </a:xfrm>
          <a:prstGeom prst="rect">
            <a:avLst/>
          </a:prstGeom>
        </p:spPr>
      </p:pic>
      <p:grpSp>
        <p:nvGrpSpPr>
          <p:cNvPr id="3" name="组合 2"/>
          <p:cNvGrpSpPr/>
          <p:nvPr/>
        </p:nvGrpSpPr>
        <p:grpSpPr>
          <a:xfrm>
            <a:off x="637540" y="82550"/>
            <a:ext cx="543560" cy="824230"/>
            <a:chOff x="886602" y="106738"/>
            <a:chExt cx="1620000" cy="2422915"/>
          </a:xfrm>
        </p:grpSpPr>
        <p:sp>
          <p:nvSpPr>
            <p:cNvPr id="10" name="矩形 9"/>
            <p:cNvSpPr/>
            <p:nvPr/>
          </p:nvSpPr>
          <p:spPr>
            <a:xfrm>
              <a:off x="886602" y="418195"/>
              <a:ext cx="720000" cy="720000"/>
            </a:xfrm>
            <a:prstGeom prst="rect">
              <a:avLst/>
            </a:prstGeom>
            <a:solidFill>
              <a:schemeClr val="accent1">
                <a:lumMod val="5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组合 10"/>
            <p:cNvGrpSpPr/>
            <p:nvPr/>
          </p:nvGrpSpPr>
          <p:grpSpPr>
            <a:xfrm>
              <a:off x="1066602" y="106738"/>
              <a:ext cx="1440000" cy="2422915"/>
              <a:chOff x="1066602" y="106738"/>
              <a:chExt cx="1440000" cy="2422915"/>
            </a:xfrm>
          </p:grpSpPr>
          <p:sp>
            <p:nvSpPr>
              <p:cNvPr id="12" name="矩形 11"/>
              <p:cNvSpPr/>
              <p:nvPr/>
            </p:nvSpPr>
            <p:spPr>
              <a:xfrm>
                <a:off x="1246602" y="778195"/>
                <a:ext cx="1080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sp>
            <p:nvSpPr>
              <p:cNvPr id="13" name="文本框 12"/>
              <p:cNvSpPr txBox="1"/>
              <p:nvPr/>
            </p:nvSpPr>
            <p:spPr>
              <a:xfrm>
                <a:off x="1066602" y="106738"/>
                <a:ext cx="1440000" cy="2422915"/>
              </a:xfrm>
              <a:prstGeom prst="rect">
                <a:avLst/>
              </a:prstGeom>
              <a:noFill/>
            </p:spPr>
            <p:txBody>
              <a:bodyPr wrap="square" rtlCol="0" anchor="ctr">
                <a:spAutoFit/>
              </a:bodyPr>
              <a:lstStyle/>
              <a:p>
                <a:pPr algn="ctr"/>
                <a:endParaRPr lang="zh-CN" altLang="en-US" sz="3600" b="1" dirty="0">
                  <a:solidFill>
                    <a:schemeClr val="bg1"/>
                  </a:solidFill>
                  <a:latin typeface="Times New Roman" panose="02020603050405020304" pitchFamily="18" charset="0"/>
                  <a:ea typeface="Times New Roman" panose="02020603050405020304" pitchFamily="18" charset="0"/>
                </a:endParaRPr>
              </a:p>
            </p:txBody>
          </p:sp>
        </p:grpSp>
      </p:grpSp>
      <p:cxnSp>
        <p:nvCxnSpPr>
          <p:cNvPr id="6" name="直接连接符 5"/>
          <p:cNvCxnSpPr/>
          <p:nvPr/>
        </p:nvCxnSpPr>
        <p:spPr>
          <a:xfrm>
            <a:off x="2449164" y="2796897"/>
            <a:ext cx="0" cy="1357908"/>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2711122" y="2796897"/>
            <a:ext cx="0" cy="1357908"/>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1896868" y="2217082"/>
            <a:ext cx="1407160" cy="369332"/>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a:solidFill>
                  <a:srgbClr val="FF0000"/>
                </a:solidFill>
                <a:latin typeface="+mn-ea"/>
              </a:rPr>
              <a:t>edge1</a:t>
            </a:r>
          </a:p>
        </p:txBody>
      </p:sp>
      <p:sp>
        <p:nvSpPr>
          <p:cNvPr id="35" name="文本框 34"/>
          <p:cNvSpPr txBox="1"/>
          <p:nvPr/>
        </p:nvSpPr>
        <p:spPr>
          <a:xfrm>
            <a:off x="5936797" y="2217082"/>
            <a:ext cx="1407160" cy="369332"/>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a:solidFill>
                  <a:srgbClr val="FF0000"/>
                </a:solidFill>
                <a:latin typeface="+mn-ea"/>
              </a:rPr>
              <a:t>edge2</a:t>
            </a:r>
          </a:p>
        </p:txBody>
      </p:sp>
      <p:sp>
        <p:nvSpPr>
          <p:cNvPr id="4" name="灯片编号占位符 3"/>
          <p:cNvSpPr>
            <a:spLocks noGrp="1"/>
          </p:cNvSpPr>
          <p:nvPr>
            <p:ph type="sldNum" sz="quarter" idx="12"/>
          </p:nvPr>
        </p:nvSpPr>
        <p:spPr/>
        <p:txBody>
          <a:bodyPr/>
          <a:lstStyle/>
          <a:p>
            <a:fld id="{CD60BC21-56A7-4259-9FCC-E9E7CBD795A8}" type="slidenum">
              <a:rPr lang="zh-CN" altLang="en-US" smtClean="0"/>
              <a:t>16</a:t>
            </a:fld>
            <a:endParaRPr lang="zh-CN" altLang="en-US"/>
          </a:p>
        </p:txBody>
      </p:sp>
      <p:sp>
        <p:nvSpPr>
          <p:cNvPr id="20" name="页脚占位符 19"/>
          <p:cNvSpPr>
            <a:spLocks noGrp="1"/>
          </p:cNvSpPr>
          <p:nvPr>
            <p:ph type="ftr" sz="quarter" idx="11"/>
          </p:nvPr>
        </p:nvSpPr>
        <p:spPr/>
        <p:txBody>
          <a:bodyPr/>
          <a:lstStyle/>
          <a:p>
            <a:r>
              <a:rPr lang="zh-CN" altLang="en-US"/>
              <a:t>TWEPP 2025</a:t>
            </a:r>
          </a:p>
        </p:txBody>
      </p:sp>
      <p:cxnSp>
        <p:nvCxnSpPr>
          <p:cNvPr id="21" name="直接连接符 20"/>
          <p:cNvCxnSpPr/>
          <p:nvPr/>
        </p:nvCxnSpPr>
        <p:spPr>
          <a:xfrm>
            <a:off x="6560789" y="2796897"/>
            <a:ext cx="0" cy="1357908"/>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6801966" y="2796897"/>
            <a:ext cx="0" cy="1357908"/>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advTm="26480">
        <p:fade/>
      </p:transition>
    </mc:Choice>
    <mc:Fallback xmlns="">
      <p:transition spd="med" advTm="2648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par>
                                <p:cTn id="17" presetID="10"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par>
                                <p:cTn id="20" presetID="10" presetClass="entr" presetSubtype="0" fill="hold"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4935220" y="2526665"/>
            <a:ext cx="5090795" cy="1568450"/>
          </a:xfrm>
          <a:prstGeom prst="rect">
            <a:avLst/>
          </a:prstGeom>
          <a:noFill/>
        </p:spPr>
        <p:txBody>
          <a:bodyPr wrap="square" rtlCol="0">
            <a:spAutoFit/>
          </a:bodyPr>
          <a:lstStyle/>
          <a:p>
            <a:r>
              <a:rPr lang="en-US" altLang="zh-CN" sz="4800" b="1" dirty="0">
                <a:solidFill>
                  <a:schemeClr val="tx2"/>
                </a:solidFill>
                <a:latin typeface="+mn-ea"/>
              </a:rPr>
              <a:t>Two-stage time-stretching</a:t>
            </a:r>
          </a:p>
        </p:txBody>
      </p:sp>
      <p:sp>
        <p:nvSpPr>
          <p:cNvPr id="10" name="文本框 9"/>
          <p:cNvSpPr txBox="1"/>
          <p:nvPr/>
        </p:nvSpPr>
        <p:spPr>
          <a:xfrm>
            <a:off x="4935220" y="4090670"/>
            <a:ext cx="4455160" cy="1337945"/>
          </a:xfrm>
          <a:prstGeom prst="rect">
            <a:avLst/>
          </a:prstGeom>
          <a:noFill/>
        </p:spPr>
        <p:txBody>
          <a:bodyPr wrap="square" rtlCol="0">
            <a:spAutoFit/>
          </a:bodyPr>
          <a:lstStyle/>
          <a:p>
            <a:pPr marL="285750" indent="-285750">
              <a:lnSpc>
                <a:spcPct val="150000"/>
              </a:lnSpc>
              <a:buFont typeface="Wingdings" panose="05000000000000000000" pitchFamily="2" charset="2"/>
              <a:buChar char="l"/>
            </a:pPr>
            <a:r>
              <a:rPr lang="en-US" dirty="0">
                <a:latin typeface="+mn-ea"/>
              </a:rPr>
              <a:t>Output edges</a:t>
            </a:r>
          </a:p>
          <a:p>
            <a:pPr marL="285750" indent="-285750">
              <a:lnSpc>
                <a:spcPct val="150000"/>
              </a:lnSpc>
              <a:buFont typeface="Wingdings" panose="05000000000000000000" pitchFamily="2" charset="2"/>
              <a:buChar char="l"/>
            </a:pPr>
            <a:r>
              <a:rPr lang="zh-CN" altLang="en-US" dirty="0">
                <a:latin typeface="+mn-ea"/>
                <a:sym typeface="+mn-ea"/>
              </a:rPr>
              <a:t>Secondary time</a:t>
            </a:r>
            <a:r>
              <a:rPr lang="en-US" altLang="zh-CN" dirty="0">
                <a:latin typeface="+mn-ea"/>
                <a:sym typeface="+mn-ea"/>
              </a:rPr>
              <a:t>-stretching</a:t>
            </a:r>
          </a:p>
          <a:p>
            <a:pPr marL="285750" indent="-285750">
              <a:lnSpc>
                <a:spcPct val="150000"/>
              </a:lnSpc>
              <a:buFont typeface="Wingdings" panose="05000000000000000000" pitchFamily="2" charset="2"/>
              <a:buChar char="l"/>
            </a:pPr>
            <a:r>
              <a:rPr lang="zh-CN" altLang="en-US" dirty="0">
                <a:latin typeface="+mn-ea"/>
                <a:sym typeface="+mn-ea"/>
              </a:rPr>
              <a:t>Overall resolution</a:t>
            </a:r>
            <a:endParaRPr lang="en-US" altLang="zh-CN" dirty="0">
              <a:latin typeface="+mn-ea"/>
            </a:endParaRPr>
          </a:p>
        </p:txBody>
      </p:sp>
      <p:pic>
        <p:nvPicPr>
          <p:cNvPr id="8" name="图片 7" descr="C:/Users/Southland/Desktop/同济大学 TJU todo.png同济大学 TJU todo"/>
          <p:cNvPicPr>
            <a:picLocks noChangeAspect="1"/>
          </p:cNvPicPr>
          <p:nvPr/>
        </p:nvPicPr>
        <p:blipFill>
          <a:blip r:embed="rId2">
            <a:duotone>
              <a:schemeClr val="accent1">
                <a:shade val="45000"/>
                <a:satMod val="135000"/>
              </a:schemeClr>
              <a:prstClr val="white"/>
            </a:duotone>
          </a:blip>
          <a:srcRect t="28266" b="46033"/>
          <a:stretch>
            <a:fillRect/>
          </a:stretch>
        </p:blipFill>
        <p:spPr>
          <a:xfrm>
            <a:off x="9575800" y="82550"/>
            <a:ext cx="2534285" cy="664845"/>
          </a:xfrm>
          <a:prstGeom prst="rect">
            <a:avLst/>
          </a:prstGeom>
        </p:spPr>
      </p:pic>
      <p:sp>
        <p:nvSpPr>
          <p:cNvPr id="11" name="文本框 10"/>
          <p:cNvSpPr txBox="1"/>
          <p:nvPr/>
        </p:nvSpPr>
        <p:spPr>
          <a:xfrm>
            <a:off x="516255" y="82550"/>
            <a:ext cx="3547110" cy="583565"/>
          </a:xfrm>
          <a:prstGeom prst="rect">
            <a:avLst/>
          </a:prstGeom>
          <a:noFill/>
        </p:spPr>
        <p:txBody>
          <a:bodyPr wrap="square" rtlCol="0">
            <a:spAutoFit/>
          </a:bodyPr>
          <a:lstStyle/>
          <a:p>
            <a:r>
              <a:rPr lang="zh-CN" altLang="en-US" sz="3200">
                <a:latin typeface="+mn-ea"/>
              </a:rPr>
              <a:t> </a:t>
            </a:r>
            <a:r>
              <a:rPr lang="en-US" altLang="zh-CN" sz="2800">
                <a:solidFill>
                  <a:schemeClr val="bg1">
                    <a:lumMod val="65000"/>
                  </a:schemeClr>
                </a:solidFill>
                <a:latin typeface="+mn-ea"/>
              </a:rPr>
              <a:t>CONTENT</a:t>
            </a:r>
          </a:p>
        </p:txBody>
      </p:sp>
      <p:grpSp>
        <p:nvGrpSpPr>
          <p:cNvPr id="19" name="组合 18"/>
          <p:cNvGrpSpPr/>
          <p:nvPr/>
        </p:nvGrpSpPr>
        <p:grpSpPr>
          <a:xfrm>
            <a:off x="3403600" y="2244725"/>
            <a:ext cx="1320800" cy="2002790"/>
            <a:chOff x="5360" y="3535"/>
            <a:chExt cx="2080" cy="3154"/>
          </a:xfrm>
        </p:grpSpPr>
        <p:grpSp>
          <p:nvGrpSpPr>
            <p:cNvPr id="3" name="组合 2"/>
            <p:cNvGrpSpPr/>
            <p:nvPr/>
          </p:nvGrpSpPr>
          <p:grpSpPr>
            <a:xfrm>
              <a:off x="5360" y="3535"/>
              <a:ext cx="2080" cy="3155"/>
              <a:chOff x="886602" y="106738"/>
              <a:chExt cx="1620000" cy="2422915"/>
            </a:xfrm>
          </p:grpSpPr>
          <p:sp>
            <p:nvSpPr>
              <p:cNvPr id="2" name="矩形 1"/>
              <p:cNvSpPr/>
              <p:nvPr/>
            </p:nvSpPr>
            <p:spPr>
              <a:xfrm>
                <a:off x="886602" y="418195"/>
                <a:ext cx="720000" cy="720000"/>
              </a:xfrm>
              <a:prstGeom prst="rect">
                <a:avLst/>
              </a:prstGeom>
              <a:solidFill>
                <a:schemeClr val="accent1">
                  <a:lumMod val="5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 name="组合 3"/>
              <p:cNvGrpSpPr/>
              <p:nvPr/>
            </p:nvGrpSpPr>
            <p:grpSpPr>
              <a:xfrm>
                <a:off x="1066602" y="106738"/>
                <a:ext cx="1440000" cy="2422915"/>
                <a:chOff x="1066602" y="106738"/>
                <a:chExt cx="1440000" cy="2422915"/>
              </a:xfrm>
            </p:grpSpPr>
            <p:sp>
              <p:nvSpPr>
                <p:cNvPr id="5" name="矩形 4"/>
                <p:cNvSpPr/>
                <p:nvPr/>
              </p:nvSpPr>
              <p:spPr>
                <a:xfrm>
                  <a:off x="1246602" y="778195"/>
                  <a:ext cx="1080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sp>
              <p:nvSpPr>
                <p:cNvPr id="12" name="文本框 11"/>
                <p:cNvSpPr txBox="1"/>
                <p:nvPr/>
              </p:nvSpPr>
              <p:spPr>
                <a:xfrm>
                  <a:off x="1066602" y="106738"/>
                  <a:ext cx="1440000" cy="2422915"/>
                </a:xfrm>
                <a:prstGeom prst="rect">
                  <a:avLst/>
                </a:prstGeom>
                <a:noFill/>
              </p:spPr>
              <p:txBody>
                <a:bodyPr wrap="square" rtlCol="0" anchor="ctr">
                  <a:spAutoFit/>
                </a:bodyPr>
                <a:lstStyle/>
                <a:p>
                  <a:pPr algn="ctr"/>
                  <a:endParaRPr lang="zh-CN" altLang="en-US" sz="3600" b="1" dirty="0">
                    <a:solidFill>
                      <a:schemeClr val="bg1"/>
                    </a:solidFill>
                    <a:latin typeface="Times New Roman" panose="02020603050405020304" pitchFamily="18" charset="0"/>
                    <a:ea typeface="Times New Roman" panose="02020603050405020304" pitchFamily="18" charset="0"/>
                  </a:endParaRPr>
                </a:p>
              </p:txBody>
            </p:sp>
          </p:grpSp>
        </p:grpSp>
        <p:sp>
          <p:nvSpPr>
            <p:cNvPr id="13" name="文本框 12"/>
            <p:cNvSpPr txBox="1"/>
            <p:nvPr/>
          </p:nvSpPr>
          <p:spPr>
            <a:xfrm>
              <a:off x="5681" y="4564"/>
              <a:ext cx="1759" cy="1252"/>
            </a:xfrm>
            <a:prstGeom prst="rect">
              <a:avLst/>
            </a:prstGeom>
            <a:noFill/>
          </p:spPr>
          <p:txBody>
            <a:bodyPr wrap="square" rtlCol="0" anchor="t">
              <a:noAutofit/>
            </a:bodyPr>
            <a:lstStyle/>
            <a:p>
              <a:pPr algn="ctr"/>
              <a:r>
                <a:rPr lang="en-US" altLang="zh-CN" sz="3600" b="1" dirty="0">
                  <a:solidFill>
                    <a:schemeClr val="bg1"/>
                  </a:solidFill>
                  <a:latin typeface="+mn-ea"/>
                  <a:sym typeface="+mn-ea"/>
                </a:rPr>
                <a:t>04</a:t>
              </a:r>
            </a:p>
          </p:txBody>
        </p:sp>
      </p:grpSp>
      <p:sp>
        <p:nvSpPr>
          <p:cNvPr id="6" name="灯片编号占位符 5"/>
          <p:cNvSpPr>
            <a:spLocks noGrp="1"/>
          </p:cNvSpPr>
          <p:nvPr>
            <p:ph type="sldNum" sz="quarter" idx="12"/>
          </p:nvPr>
        </p:nvSpPr>
        <p:spPr/>
        <p:txBody>
          <a:bodyPr/>
          <a:lstStyle/>
          <a:p>
            <a:fld id="{CD60BC21-56A7-4259-9FCC-E9E7CBD795A8}" type="slidenum">
              <a:rPr lang="zh-CN" altLang="en-US" smtClean="0"/>
              <a:t>17</a:t>
            </a:fld>
            <a:endParaRPr lang="zh-CN" altLang="en-US"/>
          </a:p>
        </p:txBody>
      </p:sp>
      <p:sp>
        <p:nvSpPr>
          <p:cNvPr id="9" name="页脚占位符 8"/>
          <p:cNvSpPr>
            <a:spLocks noGrp="1"/>
          </p:cNvSpPr>
          <p:nvPr>
            <p:ph type="ftr" sz="quarter" idx="11"/>
          </p:nvPr>
        </p:nvSpPr>
        <p:spPr/>
        <p:txBody>
          <a:bodyPr/>
          <a:lstStyle/>
          <a:p>
            <a:r>
              <a:rPr lang="zh-CN" altLang="en-US"/>
              <a:t>TWEPP 2025</a:t>
            </a:r>
          </a:p>
        </p:txBody>
      </p:sp>
    </p:spTree>
  </p:cSld>
  <p:clrMapOvr>
    <a:masterClrMapping/>
  </p:clrMapOvr>
  <mc:AlternateContent xmlns:mc="http://schemas.openxmlformats.org/markup-compatibility/2006" xmlns:p14="http://schemas.microsoft.com/office/powerpoint/2010/main">
    <mc:Choice Requires="p14">
      <p:transition spd="med" p14:dur="700" advTm="4291">
        <p:fade/>
      </p:transition>
    </mc:Choice>
    <mc:Fallback xmlns="">
      <p:transition spd="med" advTm="4291">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70000" y="173077"/>
            <a:ext cx="8622394" cy="521970"/>
          </a:xfrm>
          <a:prstGeom prst="rect">
            <a:avLst/>
          </a:prstGeom>
          <a:noFill/>
        </p:spPr>
        <p:txBody>
          <a:bodyPr wrap="square" rtlCol="0">
            <a:spAutoFit/>
          </a:bodyPr>
          <a:lstStyle/>
          <a:p>
            <a:r>
              <a:rPr lang="en-US" altLang="zh-CN" sz="2800" b="1" dirty="0">
                <a:solidFill>
                  <a:schemeClr val="tx2"/>
                </a:solidFill>
                <a:latin typeface="+mn-ea"/>
                <a:sym typeface="+mn-ea"/>
              </a:rPr>
              <a:t>4.1 </a:t>
            </a:r>
            <a:r>
              <a:rPr lang="en-US" altLang="zh-CN" sz="2800" b="1" dirty="0">
                <a:solidFill>
                  <a:schemeClr val="tx2"/>
                </a:solidFill>
                <a:latin typeface="+mn-ea"/>
              </a:rPr>
              <a:t>Output edges</a:t>
            </a:r>
          </a:p>
        </p:txBody>
      </p:sp>
      <p:pic>
        <p:nvPicPr>
          <p:cNvPr id="9" name="图片 8" descr="C:/Users/Southland/Desktop/同济大学 TJU todo.png同济大学 TJU todo"/>
          <p:cNvPicPr>
            <a:picLocks noChangeAspect="1"/>
          </p:cNvPicPr>
          <p:nvPr/>
        </p:nvPicPr>
        <p:blipFill>
          <a:blip r:embed="rId4">
            <a:duotone>
              <a:schemeClr val="accent1">
                <a:shade val="45000"/>
                <a:satMod val="135000"/>
              </a:schemeClr>
              <a:prstClr val="white"/>
            </a:duotone>
          </a:blip>
          <a:srcRect t="28266" b="46033"/>
          <a:stretch>
            <a:fillRect/>
          </a:stretch>
        </p:blipFill>
        <p:spPr>
          <a:xfrm>
            <a:off x="9575800" y="82550"/>
            <a:ext cx="2534285" cy="664845"/>
          </a:xfrm>
          <a:prstGeom prst="rect">
            <a:avLst/>
          </a:prstGeom>
        </p:spPr>
      </p:pic>
      <p:grpSp>
        <p:nvGrpSpPr>
          <p:cNvPr id="3" name="组合 2"/>
          <p:cNvGrpSpPr/>
          <p:nvPr/>
        </p:nvGrpSpPr>
        <p:grpSpPr>
          <a:xfrm>
            <a:off x="637540" y="82550"/>
            <a:ext cx="543560" cy="824230"/>
            <a:chOff x="886602" y="106738"/>
            <a:chExt cx="1620000" cy="2422915"/>
          </a:xfrm>
        </p:grpSpPr>
        <p:sp>
          <p:nvSpPr>
            <p:cNvPr id="10" name="矩形 9"/>
            <p:cNvSpPr/>
            <p:nvPr/>
          </p:nvSpPr>
          <p:spPr>
            <a:xfrm>
              <a:off x="886602" y="418195"/>
              <a:ext cx="720000" cy="720000"/>
            </a:xfrm>
            <a:prstGeom prst="rect">
              <a:avLst/>
            </a:prstGeom>
            <a:solidFill>
              <a:schemeClr val="accent1">
                <a:lumMod val="5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组合 10"/>
            <p:cNvGrpSpPr/>
            <p:nvPr/>
          </p:nvGrpSpPr>
          <p:grpSpPr>
            <a:xfrm>
              <a:off x="1066602" y="106738"/>
              <a:ext cx="1440000" cy="2422915"/>
              <a:chOff x="1066602" y="106738"/>
              <a:chExt cx="1440000" cy="2422915"/>
            </a:xfrm>
          </p:grpSpPr>
          <p:sp>
            <p:nvSpPr>
              <p:cNvPr id="12" name="矩形 11"/>
              <p:cNvSpPr/>
              <p:nvPr/>
            </p:nvSpPr>
            <p:spPr>
              <a:xfrm>
                <a:off x="1246602" y="778195"/>
                <a:ext cx="1080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sp>
            <p:nvSpPr>
              <p:cNvPr id="13" name="文本框 12"/>
              <p:cNvSpPr txBox="1"/>
              <p:nvPr/>
            </p:nvSpPr>
            <p:spPr>
              <a:xfrm>
                <a:off x="1066602" y="106738"/>
                <a:ext cx="1440000" cy="2422915"/>
              </a:xfrm>
              <a:prstGeom prst="rect">
                <a:avLst/>
              </a:prstGeom>
              <a:noFill/>
            </p:spPr>
            <p:txBody>
              <a:bodyPr wrap="square" rtlCol="0" anchor="ctr">
                <a:spAutoFit/>
              </a:bodyPr>
              <a:lstStyle/>
              <a:p>
                <a:pPr algn="ctr"/>
                <a:endParaRPr lang="zh-CN" altLang="en-US" sz="3600" b="1" dirty="0">
                  <a:solidFill>
                    <a:schemeClr val="bg1"/>
                  </a:solidFill>
                  <a:latin typeface="Times New Roman" panose="02020603050405020304" pitchFamily="18" charset="0"/>
                  <a:ea typeface="Times New Roman" panose="02020603050405020304" pitchFamily="18" charset="0"/>
                </a:endParaRPr>
              </a:p>
            </p:txBody>
          </p:sp>
        </p:grpSp>
      </p:grpSp>
      <p:sp>
        <p:nvSpPr>
          <p:cNvPr id="5" name="灯片编号占位符 4"/>
          <p:cNvSpPr>
            <a:spLocks noGrp="1"/>
          </p:cNvSpPr>
          <p:nvPr>
            <p:ph type="sldNum" sz="quarter" idx="12"/>
          </p:nvPr>
        </p:nvSpPr>
        <p:spPr/>
        <p:txBody>
          <a:bodyPr/>
          <a:lstStyle/>
          <a:p>
            <a:fld id="{CD60BC21-56A7-4259-9FCC-E9E7CBD795A8}" type="slidenum">
              <a:rPr lang="zh-CN" altLang="en-US" smtClean="0"/>
              <a:t>18</a:t>
            </a:fld>
            <a:endParaRPr lang="zh-CN" altLang="en-US"/>
          </a:p>
        </p:txBody>
      </p:sp>
      <p:sp>
        <p:nvSpPr>
          <p:cNvPr id="6" name="页脚占位符 5"/>
          <p:cNvSpPr>
            <a:spLocks noGrp="1"/>
          </p:cNvSpPr>
          <p:nvPr>
            <p:ph type="ftr" sz="quarter" idx="11"/>
          </p:nvPr>
        </p:nvSpPr>
        <p:spPr/>
        <p:txBody>
          <a:bodyPr/>
          <a:lstStyle/>
          <a:p>
            <a:r>
              <a:rPr lang="zh-CN" altLang="en-US"/>
              <a:t>TWEPP 2025</a:t>
            </a:r>
          </a:p>
        </p:txBody>
      </p:sp>
      <p:pic>
        <p:nvPicPr>
          <p:cNvPr id="19" name="图片 18" descr="two_stage_pulse2"/>
          <p:cNvPicPr>
            <a:picLocks noChangeAspect="1"/>
          </p:cNvPicPr>
          <p:nvPr/>
        </p:nvPicPr>
        <p:blipFill>
          <a:blip r:embed="rId5"/>
          <a:stretch>
            <a:fillRect/>
          </a:stretch>
        </p:blipFill>
        <p:spPr>
          <a:xfrm>
            <a:off x="652780" y="1386205"/>
            <a:ext cx="5386705" cy="3030855"/>
          </a:xfrm>
          <a:prstGeom prst="rect">
            <a:avLst/>
          </a:prstGeom>
        </p:spPr>
      </p:pic>
      <p:pic>
        <p:nvPicPr>
          <p:cNvPr id="20" name="图片 19" descr="two_stage_pulse3"/>
          <p:cNvPicPr>
            <a:picLocks noChangeAspect="1"/>
          </p:cNvPicPr>
          <p:nvPr/>
        </p:nvPicPr>
        <p:blipFill>
          <a:blip r:embed="rId6"/>
          <a:stretch>
            <a:fillRect/>
          </a:stretch>
        </p:blipFill>
        <p:spPr>
          <a:xfrm>
            <a:off x="6094730" y="1386205"/>
            <a:ext cx="5387340" cy="3030855"/>
          </a:xfrm>
          <a:prstGeom prst="rect">
            <a:avLst/>
          </a:prstGeom>
        </p:spPr>
      </p:pic>
      <p:sp>
        <p:nvSpPr>
          <p:cNvPr id="21" name="文本框 20"/>
          <p:cNvSpPr txBox="1"/>
          <p:nvPr/>
        </p:nvSpPr>
        <p:spPr>
          <a:xfrm>
            <a:off x="2693035" y="5125085"/>
            <a:ext cx="6939280" cy="922020"/>
          </a:xfrm>
          <a:prstGeom prst="rect">
            <a:avLst/>
          </a:prstGeom>
          <a:noFill/>
        </p:spPr>
        <p:txBody>
          <a:bodyPr wrap="square" rtlCol="0" anchor="t">
            <a:spAutoFit/>
          </a:bodyPr>
          <a:lstStyle/>
          <a:p>
            <a:r>
              <a:rPr lang="en-US" altLang="zh-CN"/>
              <a:t>Example pulses of the signal chain of the two-stage time-stretching TDC. There is a certain delay and an additional clock cycle is added to edges.</a:t>
            </a:r>
          </a:p>
          <a:p>
            <a:endParaRPr lang="en-US" altLang="zh-CN"/>
          </a:p>
        </p:txBody>
      </p:sp>
      <p:sp>
        <p:nvSpPr>
          <p:cNvPr id="22" name="文本框 21"/>
          <p:cNvSpPr txBox="1"/>
          <p:nvPr/>
        </p:nvSpPr>
        <p:spPr>
          <a:xfrm>
            <a:off x="2112010" y="4525645"/>
            <a:ext cx="2884170" cy="368300"/>
          </a:xfrm>
          <a:prstGeom prst="rect">
            <a:avLst/>
          </a:prstGeom>
          <a:noFill/>
        </p:spPr>
        <p:txBody>
          <a:bodyPr wrap="square" rtlCol="0">
            <a:spAutoFit/>
          </a:bodyPr>
          <a:lstStyle/>
          <a:p>
            <a:r>
              <a:rPr lang="en-US" altLang="zh-CN"/>
              <a:t>(a) </a:t>
            </a:r>
            <a:r>
              <a:rPr lang="en-US" altLang="zh-CN">
                <a:sym typeface="+mn-ea"/>
              </a:rPr>
              <a:t>edge detection</a:t>
            </a:r>
            <a:endParaRPr lang="en-US" altLang="zh-CN"/>
          </a:p>
        </p:txBody>
      </p:sp>
      <p:sp>
        <p:nvSpPr>
          <p:cNvPr id="23" name="文本框 22"/>
          <p:cNvSpPr txBox="1"/>
          <p:nvPr/>
        </p:nvSpPr>
        <p:spPr>
          <a:xfrm>
            <a:off x="6957695" y="4525645"/>
            <a:ext cx="3980180" cy="368300"/>
          </a:xfrm>
          <a:prstGeom prst="rect">
            <a:avLst/>
          </a:prstGeom>
          <a:noFill/>
        </p:spPr>
        <p:txBody>
          <a:bodyPr wrap="square" rtlCol="0">
            <a:spAutoFit/>
          </a:bodyPr>
          <a:lstStyle/>
          <a:p>
            <a:r>
              <a:rPr lang="en-US" altLang="zh-CN"/>
              <a:t>(b) </a:t>
            </a:r>
            <a:r>
              <a:rPr lang="en-US" altLang="zh-CN">
                <a:sym typeface="+mn-ea"/>
              </a:rPr>
              <a:t>second stage stretching for the edges</a:t>
            </a:r>
            <a:endParaRPr lang="en-US" altLang="zh-CN"/>
          </a:p>
        </p:txBody>
      </p:sp>
      <p:sp>
        <p:nvSpPr>
          <p:cNvPr id="24" name="文本框 23"/>
          <p:cNvSpPr txBox="1"/>
          <p:nvPr/>
        </p:nvSpPr>
        <p:spPr>
          <a:xfrm>
            <a:off x="1842770" y="2255520"/>
            <a:ext cx="767080" cy="337185"/>
          </a:xfrm>
          <a:prstGeom prst="rect">
            <a:avLst/>
          </a:prstGeom>
          <a:noFill/>
        </p:spPr>
        <p:txBody>
          <a:bodyPr wrap="square" rtlCol="0">
            <a:spAutoFit/>
          </a:bodyPr>
          <a:lstStyle/>
          <a:p>
            <a:r>
              <a:rPr lang="en-US" altLang="zh-CN" sz="1600">
                <a:solidFill>
                  <a:srgbClr val="FF0000"/>
                </a:solidFill>
              </a:rPr>
              <a:t>edge1</a:t>
            </a:r>
          </a:p>
        </p:txBody>
      </p:sp>
      <p:sp>
        <p:nvSpPr>
          <p:cNvPr id="26" name="文本框 25"/>
          <p:cNvSpPr txBox="1"/>
          <p:nvPr/>
        </p:nvSpPr>
        <p:spPr>
          <a:xfrm>
            <a:off x="4265930" y="2255520"/>
            <a:ext cx="767080" cy="337185"/>
          </a:xfrm>
          <a:prstGeom prst="rect">
            <a:avLst/>
          </a:prstGeom>
          <a:noFill/>
        </p:spPr>
        <p:txBody>
          <a:bodyPr wrap="square" rtlCol="0">
            <a:spAutoFit/>
          </a:bodyPr>
          <a:lstStyle/>
          <a:p>
            <a:r>
              <a:rPr lang="en-US" altLang="zh-CN" sz="1600">
                <a:solidFill>
                  <a:srgbClr val="36BE52"/>
                </a:solidFill>
              </a:rPr>
              <a:t>edge2</a:t>
            </a:r>
          </a:p>
        </p:txBody>
      </p:sp>
      <p:sp>
        <p:nvSpPr>
          <p:cNvPr id="27" name="文本框 26"/>
          <p:cNvSpPr txBox="1"/>
          <p:nvPr/>
        </p:nvSpPr>
        <p:spPr>
          <a:xfrm>
            <a:off x="2112010" y="1788160"/>
            <a:ext cx="2741930" cy="337185"/>
          </a:xfrm>
          <a:prstGeom prst="rect">
            <a:avLst/>
          </a:prstGeom>
          <a:noFill/>
        </p:spPr>
        <p:txBody>
          <a:bodyPr wrap="square" rtlCol="0">
            <a:spAutoFit/>
          </a:bodyPr>
          <a:lstStyle/>
          <a:p>
            <a:r>
              <a:rPr lang="en-US" altLang="zh-CN" sz="1600">
                <a:solidFill>
                  <a:srgbClr val="0419BC"/>
                </a:solidFill>
                <a:sym typeface="+mn-ea"/>
              </a:rPr>
              <a:t>stretched test pulse</a:t>
            </a:r>
          </a:p>
        </p:txBody>
      </p:sp>
      <p:sp>
        <p:nvSpPr>
          <p:cNvPr id="29" name="文本框 28"/>
          <p:cNvSpPr txBox="1"/>
          <p:nvPr/>
        </p:nvSpPr>
        <p:spPr>
          <a:xfrm>
            <a:off x="652780" y="2255520"/>
            <a:ext cx="767080" cy="337185"/>
          </a:xfrm>
          <a:prstGeom prst="rect">
            <a:avLst/>
          </a:prstGeom>
          <a:noFill/>
        </p:spPr>
        <p:txBody>
          <a:bodyPr wrap="square" rtlCol="0">
            <a:spAutoFit/>
          </a:bodyPr>
          <a:lstStyle/>
          <a:p>
            <a:r>
              <a:rPr lang="en-US" altLang="zh-CN" sz="1600">
                <a:solidFill>
                  <a:srgbClr val="DD965A"/>
                </a:solidFill>
              </a:rPr>
              <a:t>clock</a:t>
            </a:r>
          </a:p>
        </p:txBody>
      </p:sp>
      <p:sp>
        <p:nvSpPr>
          <p:cNvPr id="30" name="文本框 29"/>
          <p:cNvSpPr txBox="1"/>
          <p:nvPr/>
        </p:nvSpPr>
        <p:spPr>
          <a:xfrm>
            <a:off x="6190615" y="1918335"/>
            <a:ext cx="767080" cy="337185"/>
          </a:xfrm>
          <a:prstGeom prst="rect">
            <a:avLst/>
          </a:prstGeom>
          <a:noFill/>
        </p:spPr>
        <p:txBody>
          <a:bodyPr wrap="square" rtlCol="0">
            <a:spAutoFit/>
          </a:bodyPr>
          <a:lstStyle/>
          <a:p>
            <a:r>
              <a:rPr lang="en-US" altLang="zh-CN" sz="1600">
                <a:solidFill>
                  <a:srgbClr val="0419BC"/>
                </a:solidFill>
              </a:rPr>
              <a:t>edge1</a:t>
            </a:r>
          </a:p>
        </p:txBody>
      </p:sp>
      <p:sp>
        <p:nvSpPr>
          <p:cNvPr id="31" name="文本框 30"/>
          <p:cNvSpPr txBox="1"/>
          <p:nvPr/>
        </p:nvSpPr>
        <p:spPr>
          <a:xfrm>
            <a:off x="8694420" y="1918335"/>
            <a:ext cx="767080" cy="337185"/>
          </a:xfrm>
          <a:prstGeom prst="rect">
            <a:avLst/>
          </a:prstGeom>
          <a:noFill/>
        </p:spPr>
        <p:txBody>
          <a:bodyPr wrap="square" rtlCol="0">
            <a:spAutoFit/>
          </a:bodyPr>
          <a:lstStyle/>
          <a:p>
            <a:r>
              <a:rPr lang="en-US" altLang="zh-CN" sz="1600">
                <a:solidFill>
                  <a:srgbClr val="DD965A"/>
                </a:solidFill>
              </a:rPr>
              <a:t>edge2</a:t>
            </a:r>
          </a:p>
        </p:txBody>
      </p:sp>
      <p:sp>
        <p:nvSpPr>
          <p:cNvPr id="32" name="文本框 31"/>
          <p:cNvSpPr txBox="1"/>
          <p:nvPr/>
        </p:nvSpPr>
        <p:spPr>
          <a:xfrm>
            <a:off x="6829425" y="1854835"/>
            <a:ext cx="1503680" cy="337185"/>
          </a:xfrm>
          <a:prstGeom prst="rect">
            <a:avLst/>
          </a:prstGeom>
          <a:noFill/>
        </p:spPr>
        <p:txBody>
          <a:bodyPr wrap="square" rtlCol="0">
            <a:spAutoFit/>
          </a:bodyPr>
          <a:lstStyle/>
          <a:p>
            <a:r>
              <a:rPr lang="en-US" altLang="zh-CN" sz="1600">
                <a:solidFill>
                  <a:srgbClr val="FF0000"/>
                </a:solidFill>
              </a:rPr>
              <a:t>stretched edge1</a:t>
            </a:r>
          </a:p>
        </p:txBody>
      </p:sp>
      <p:sp>
        <p:nvSpPr>
          <p:cNvPr id="33" name="文本框 32"/>
          <p:cNvSpPr txBox="1"/>
          <p:nvPr/>
        </p:nvSpPr>
        <p:spPr>
          <a:xfrm>
            <a:off x="9382125" y="1854835"/>
            <a:ext cx="1503680" cy="337185"/>
          </a:xfrm>
          <a:prstGeom prst="rect">
            <a:avLst/>
          </a:prstGeom>
          <a:noFill/>
        </p:spPr>
        <p:txBody>
          <a:bodyPr wrap="square" rtlCol="0">
            <a:spAutoFit/>
          </a:bodyPr>
          <a:lstStyle/>
          <a:p>
            <a:r>
              <a:rPr lang="en-US" altLang="zh-CN" sz="1600">
                <a:solidFill>
                  <a:srgbClr val="36BE52"/>
                </a:solidFill>
              </a:rPr>
              <a:t>stretched edge2</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advTm="12542">
        <p:fade/>
      </p:transition>
    </mc:Choice>
    <mc:Fallback xmlns="">
      <p:transition spd="med" advTm="12542">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圆角 2"/>
          <p:cNvSpPr/>
          <p:nvPr>
            <p:custDataLst>
              <p:tags r:id="rId2"/>
            </p:custDataLst>
          </p:nvPr>
        </p:nvSpPr>
        <p:spPr>
          <a:xfrm>
            <a:off x="1491448" y="4748030"/>
            <a:ext cx="9617612" cy="1608320"/>
          </a:xfrm>
          <a:prstGeom prst="roundRect">
            <a:avLst>
              <a:gd name="adj" fmla="val 4162"/>
            </a:avLst>
          </a:prstGeom>
          <a:solidFill>
            <a:schemeClr val="bg1"/>
          </a:solidFill>
          <a:ln w="12700">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1270000" y="173077"/>
            <a:ext cx="8622394" cy="521970"/>
          </a:xfrm>
          <a:prstGeom prst="rect">
            <a:avLst/>
          </a:prstGeom>
          <a:noFill/>
        </p:spPr>
        <p:txBody>
          <a:bodyPr wrap="square" rtlCol="0">
            <a:spAutoFit/>
          </a:bodyPr>
          <a:lstStyle/>
          <a:p>
            <a:r>
              <a:rPr lang="en-US" altLang="zh-CN" sz="2800" b="1" dirty="0">
                <a:solidFill>
                  <a:schemeClr val="tx2"/>
                </a:solidFill>
                <a:latin typeface="+mn-ea"/>
                <a:sym typeface="+mn-ea"/>
              </a:rPr>
              <a:t>4.2 Secondary time-stretching</a:t>
            </a:r>
            <a:endParaRPr lang="zh-CN" altLang="en-US" sz="2800" b="1" dirty="0">
              <a:solidFill>
                <a:schemeClr val="tx2"/>
              </a:solidFill>
              <a:latin typeface="+mn-ea"/>
            </a:endParaRPr>
          </a:p>
        </p:txBody>
      </p:sp>
      <mc:AlternateContent xmlns:mc="http://schemas.openxmlformats.org/markup-compatibility/2006" xmlns:a14="http://schemas.microsoft.com/office/drawing/2010/main">
        <mc:Choice Requires="a14">
          <p:sp>
            <p:nvSpPr>
              <p:cNvPr id="16" name="文本框 15"/>
              <p:cNvSpPr txBox="1"/>
              <p:nvPr/>
            </p:nvSpPr>
            <p:spPr>
              <a:xfrm>
                <a:off x="1679092" y="4809632"/>
                <a:ext cx="3833941" cy="845185"/>
              </a:xfrm>
              <a:prstGeom prst="rect">
                <a:avLst/>
              </a:prstGeom>
              <a:noFill/>
            </p:spPr>
            <p:txBody>
              <a:bodyPr wrap="square" rtlCol="0">
                <a:spAutoFit/>
              </a:bodyPr>
              <a:lstStyle/>
              <a:p>
                <a:pPr>
                  <a:lnSpc>
                    <a:spcPct val="150000"/>
                  </a:lnSpc>
                </a:pPr>
                <a14:m>
                  <m:oMathPara xmlns:m="http://schemas.openxmlformats.org/officeDocument/2006/math">
                    <m:oMathParaPr>
                      <m:jc m:val="centerGroup"/>
                    </m:oMathParaPr>
                    <m:oMath xmlns:m="http://schemas.openxmlformats.org/officeDocument/2006/math">
                      <m:sSub>
                        <m:sSubPr>
                          <m:ctrlPr>
                            <a:rPr lang="en-US" altLang="zh-CN" sz="1600" i="1" dirty="0">
                              <a:latin typeface="Cambria Math" panose="02040503050406030204" pitchFamily="18" charset="0"/>
                              <a:cs typeface="Cambria Math" panose="02040503050406030204" pitchFamily="18" charset="0"/>
                              <a:sym typeface="+mn-ea"/>
                            </a:rPr>
                          </m:ctrlPr>
                        </m:sSubPr>
                        <m:e>
                          <m:r>
                            <a:rPr lang="en-US" altLang="zh-CN" sz="1600" i="1" dirty="0">
                              <a:latin typeface="Cambria Math" panose="02040503050406030204" pitchFamily="18" charset="0"/>
                              <a:cs typeface="Cambria Math" panose="02040503050406030204" pitchFamily="18" charset="0"/>
                              <a:sym typeface="+mn-ea"/>
                            </a:rPr>
                            <m:t>𝜎</m:t>
                          </m:r>
                        </m:e>
                        <m:sub>
                          <m:r>
                            <a:rPr lang="en-US" altLang="zh-CN" sz="1600" i="1" dirty="0">
                              <a:latin typeface="Cambria Math" panose="02040503050406030204" pitchFamily="18" charset="0"/>
                              <a:cs typeface="Cambria Math" panose="02040503050406030204" pitchFamily="18" charset="0"/>
                              <a:sym typeface="+mn-ea"/>
                            </a:rPr>
                            <m:t>2</m:t>
                          </m:r>
                          <m:r>
                            <a:rPr lang="en-US" altLang="zh-CN" sz="1600" i="1" dirty="0">
                              <a:latin typeface="Cambria Math" panose="02040503050406030204" pitchFamily="18" charset="0"/>
                              <a:cs typeface="Cambria Math" panose="02040503050406030204" pitchFamily="18" charset="0"/>
                              <a:sym typeface="+mn-ea"/>
                            </a:rPr>
                            <m:t>𝑛𝑑</m:t>
                          </m:r>
                          <m:r>
                            <a:rPr lang="en-US" altLang="zh-CN" sz="1600" i="1" dirty="0">
                              <a:latin typeface="Cambria Math" panose="02040503050406030204" pitchFamily="18" charset="0"/>
                              <a:cs typeface="Cambria Math" panose="02040503050406030204" pitchFamily="18" charset="0"/>
                              <a:sym typeface="+mn-ea"/>
                            </a:rPr>
                            <m:t> </m:t>
                          </m:r>
                          <m:r>
                            <a:rPr lang="en-US" altLang="zh-CN" sz="1600" i="1" dirty="0">
                              <a:latin typeface="Cambria Math" panose="02040503050406030204" pitchFamily="18" charset="0"/>
                              <a:cs typeface="Cambria Math" panose="02040503050406030204" pitchFamily="18" charset="0"/>
                              <a:sym typeface="+mn-ea"/>
                            </a:rPr>
                            <m:t>𝑆𝑡𝑟𝑒𝑡𝑐h</m:t>
                          </m:r>
                        </m:sub>
                      </m:sSub>
                      <m:r>
                        <a:rPr lang="en-US" altLang="zh-CN" sz="1600" i="1" dirty="0">
                          <a:latin typeface="Cambria Math" panose="02040503050406030204" pitchFamily="18" charset="0"/>
                          <a:cs typeface="Cambria Math" panose="02040503050406030204" pitchFamily="18" charset="0"/>
                          <a:sym typeface="+mn-ea"/>
                        </a:rPr>
                        <m:t>=</m:t>
                      </m:r>
                      <m:sSub>
                        <m:sSubPr>
                          <m:ctrlPr>
                            <a:rPr lang="en-US" altLang="zh-CN" sz="1600" b="1" i="1" dirty="0">
                              <a:solidFill>
                                <a:schemeClr val="tx1"/>
                              </a:solidFill>
                              <a:latin typeface="Cambria Math" panose="02040503050406030204" pitchFamily="18" charset="0"/>
                              <a:cs typeface="Cambria Math" panose="02040503050406030204" pitchFamily="18" charset="0"/>
                              <a:sym typeface="+mn-ea"/>
                            </a:rPr>
                          </m:ctrlPr>
                        </m:sSubPr>
                        <m:e>
                          <m:r>
                            <a:rPr lang="en-US" altLang="zh-CN" sz="1600" b="1" i="1" dirty="0">
                              <a:solidFill>
                                <a:schemeClr val="tx1"/>
                              </a:solidFill>
                              <a:latin typeface="Cambria Math" panose="02040503050406030204" pitchFamily="18" charset="0"/>
                              <a:cs typeface="Cambria Math" panose="02040503050406030204" pitchFamily="18" charset="0"/>
                              <a:sym typeface="+mn-ea"/>
                            </a:rPr>
                            <m:t>𝝈</m:t>
                          </m:r>
                        </m:e>
                        <m:sub>
                          <m:r>
                            <a:rPr lang="en-US" altLang="zh-CN" sz="1600" b="1" i="1" dirty="0">
                              <a:solidFill>
                                <a:schemeClr val="tx1"/>
                              </a:solidFill>
                              <a:latin typeface="Cambria Math" panose="02040503050406030204" pitchFamily="18" charset="0"/>
                              <a:cs typeface="Cambria Math" panose="02040503050406030204" pitchFamily="18" charset="0"/>
                              <a:sym typeface="+mn-ea"/>
                            </a:rPr>
                            <m:t>𝒆𝒅𝒈𝒆</m:t>
                          </m:r>
                          <m:r>
                            <a:rPr lang="en-US" altLang="zh-CN" sz="1600" b="1" i="1" dirty="0">
                              <a:solidFill>
                                <a:schemeClr val="tx1"/>
                              </a:solidFill>
                              <a:latin typeface="Cambria Math" panose="02040503050406030204" pitchFamily="18" charset="0"/>
                              <a:cs typeface="Cambria Math" panose="02040503050406030204" pitchFamily="18" charset="0"/>
                              <a:sym typeface="+mn-ea"/>
                            </a:rPr>
                            <m:t>−</m:t>
                          </m:r>
                          <m:r>
                            <a:rPr lang="en-US" altLang="zh-CN" sz="1600" b="1" i="1" dirty="0">
                              <a:solidFill>
                                <a:schemeClr val="tx1"/>
                              </a:solidFill>
                              <a:latin typeface="Cambria Math" panose="02040503050406030204" pitchFamily="18" charset="0"/>
                              <a:cs typeface="Cambria Math" panose="02040503050406030204" pitchFamily="18" charset="0"/>
                              <a:sym typeface="+mn-ea"/>
                            </a:rPr>
                            <m:t>𝒅𝒆𝒕𝒆𝒄𝒕</m:t>
                          </m:r>
                          <m:r>
                            <a:rPr lang="en-US" altLang="zh-CN" sz="1600" b="1" i="1" dirty="0">
                              <a:solidFill>
                                <a:schemeClr val="tx1"/>
                              </a:solidFill>
                              <a:latin typeface="Cambria Math" panose="02040503050406030204" pitchFamily="18" charset="0"/>
                              <a:cs typeface="Cambria Math" panose="02040503050406030204" pitchFamily="18" charset="0"/>
                              <a:sym typeface="+mn-ea"/>
                            </a:rPr>
                            <m:t>−</m:t>
                          </m:r>
                          <m:r>
                            <a:rPr lang="en-US" altLang="zh-CN" sz="1600" b="1" i="1" dirty="0">
                              <a:solidFill>
                                <a:schemeClr val="tx1"/>
                              </a:solidFill>
                              <a:latin typeface="Cambria Math" panose="02040503050406030204" pitchFamily="18" charset="0"/>
                              <a:cs typeface="Cambria Math" panose="02040503050406030204" pitchFamily="18" charset="0"/>
                              <a:sym typeface="+mn-ea"/>
                            </a:rPr>
                            <m:t>𝒋𝒊𝒕𝒕𝒆𝒓</m:t>
                          </m:r>
                        </m:sub>
                      </m:sSub>
                      <m:r>
                        <a:rPr lang="en-US" altLang="zh-CN" sz="1600" i="1" dirty="0">
                          <a:latin typeface="Cambria Math" panose="02040503050406030204" pitchFamily="18" charset="0"/>
                          <a:cs typeface="Cambria Math" panose="02040503050406030204" pitchFamily="18" charset="0"/>
                          <a:sym typeface="+mn-ea"/>
                        </a:rPr>
                        <m:t>+</m:t>
                      </m:r>
                      <m:sSub>
                        <m:sSubPr>
                          <m:ctrlPr>
                            <a:rPr lang="en-US" altLang="zh-CN" sz="1600" i="1" dirty="0">
                              <a:latin typeface="Cambria Math" panose="02040503050406030204" pitchFamily="18" charset="0"/>
                              <a:cs typeface="Cambria Math" panose="02040503050406030204" pitchFamily="18" charset="0"/>
                              <a:sym typeface="+mn-ea"/>
                            </a:rPr>
                          </m:ctrlPr>
                        </m:sSubPr>
                        <m:e>
                          <m:r>
                            <a:rPr lang="en-US" altLang="zh-CN" sz="1600" i="1" dirty="0">
                              <a:latin typeface="Cambria Math" panose="02040503050406030204" pitchFamily="18" charset="0"/>
                              <a:cs typeface="Cambria Math" panose="02040503050406030204" pitchFamily="18" charset="0"/>
                              <a:sym typeface="+mn-ea"/>
                            </a:rPr>
                            <m:t>𝜎</m:t>
                          </m:r>
                        </m:e>
                        <m:sub>
                          <m:r>
                            <a:rPr lang="en-US" altLang="zh-CN" sz="1600" i="1" dirty="0">
                              <a:latin typeface="Cambria Math" panose="02040503050406030204" pitchFamily="18" charset="0"/>
                              <a:cs typeface="Cambria Math" panose="02040503050406030204" pitchFamily="18" charset="0"/>
                              <a:sym typeface="+mn-ea"/>
                            </a:rPr>
                            <m:t>𝑠𝑡𝑟𝑒𝑡𝑐h</m:t>
                          </m:r>
                          <m:r>
                            <a:rPr lang="en-US" altLang="zh-CN" sz="1600" i="1" dirty="0">
                              <a:latin typeface="Cambria Math" panose="02040503050406030204" pitchFamily="18" charset="0"/>
                              <a:cs typeface="Cambria Math" panose="02040503050406030204" pitchFamily="18" charset="0"/>
                              <a:sym typeface="+mn-ea"/>
                            </a:rPr>
                            <m:t>−</m:t>
                          </m:r>
                          <m:r>
                            <a:rPr lang="en-US" altLang="zh-CN" sz="1600" i="1" dirty="0">
                              <a:latin typeface="Cambria Math" panose="02040503050406030204" pitchFamily="18" charset="0"/>
                              <a:cs typeface="Cambria Math" panose="02040503050406030204" pitchFamily="18" charset="0"/>
                              <a:sym typeface="+mn-ea"/>
                            </a:rPr>
                            <m:t>𝑗𝑖𝑡𝑡𝑒𝑟</m:t>
                          </m:r>
                        </m:sub>
                      </m:sSub>
                    </m:oMath>
                  </m:oMathPara>
                </a14:m>
                <a:endParaRPr lang="zh-CN" altLang="en-US" sz="1600" dirty="0"/>
              </a:p>
            </p:txBody>
          </p:sp>
        </mc:Choice>
        <mc:Fallback xmlns="">
          <p:sp>
            <p:nvSpPr>
              <p:cNvPr id="16" name="文本框 15"/>
              <p:cNvSpPr txBox="1">
                <a:spLocks noRot="1" noChangeAspect="1" noMove="1" noResize="1" noEditPoints="1" noAdjustHandles="1" noChangeArrowheads="1" noChangeShapeType="1" noTextEdit="1"/>
              </p:cNvSpPr>
              <p:nvPr/>
            </p:nvSpPr>
            <p:spPr>
              <a:xfrm>
                <a:off x="1679092" y="4809632"/>
                <a:ext cx="3833941" cy="845185"/>
              </a:xfrm>
              <a:prstGeom prst="rect">
                <a:avLst/>
              </a:prstGeom>
              <a:blipFill rotWithShape="1">
                <a:blip r:embed="rId5"/>
                <a:stretch>
                  <a:fillRect l="-4" t="-17" r="16" b="17"/>
                </a:stretch>
              </a:blipFill>
            </p:spPr>
            <p:txBody>
              <a:bodyPr/>
              <a:lstStyle/>
              <a:p>
                <a:r>
                  <a:rPr lang="zh-CN" altLang="en-US">
                    <a:noFill/>
                  </a:rPr>
                  <a:t> </a:t>
                </a:r>
              </a:p>
            </p:txBody>
          </p:sp>
        </mc:Fallback>
      </mc:AlternateContent>
      <p:sp>
        <p:nvSpPr>
          <p:cNvPr id="17" name="箭头: 下 16"/>
          <p:cNvSpPr/>
          <p:nvPr/>
        </p:nvSpPr>
        <p:spPr>
          <a:xfrm rot="16200000">
            <a:off x="5831885" y="5347956"/>
            <a:ext cx="342900" cy="304800"/>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latin typeface="+mn-ea"/>
            </a:endParaRPr>
          </a:p>
        </p:txBody>
      </p:sp>
      <p:sp>
        <p:nvSpPr>
          <p:cNvPr id="18" name="文本框 17"/>
          <p:cNvSpPr txBox="1"/>
          <p:nvPr/>
        </p:nvSpPr>
        <p:spPr>
          <a:xfrm>
            <a:off x="6258560" y="4809490"/>
            <a:ext cx="4850765" cy="1938020"/>
          </a:xfrm>
          <a:prstGeom prst="rect">
            <a:avLst/>
          </a:prstGeom>
          <a:noFill/>
        </p:spPr>
        <p:txBody>
          <a:bodyPr wrap="square" rtlCol="0">
            <a:spAutoFit/>
          </a:bodyPr>
          <a:lstStyle/>
          <a:p>
            <a:pPr>
              <a:lnSpc>
                <a:spcPct val="150000"/>
              </a:lnSpc>
            </a:pPr>
            <a:r>
              <a:rPr lang="en-US" altLang="zh-CN" sz="1600" dirty="0">
                <a:sym typeface="+mn-ea"/>
              </a:rPr>
              <a:t>The errors between the measured values of edge1 and edge2 and the true values are shown in the figure.</a:t>
            </a:r>
            <a:endParaRPr lang="en-US" altLang="zh-CN" sz="1600" dirty="0"/>
          </a:p>
          <a:p>
            <a:pPr>
              <a:lnSpc>
                <a:spcPct val="150000"/>
              </a:lnSpc>
            </a:pPr>
            <a:r>
              <a:rPr lang="en-US" altLang="zh-CN" sz="1600" b="1" dirty="0">
                <a:solidFill>
                  <a:schemeClr val="tx2"/>
                </a:solidFill>
              </a:rPr>
              <a:t>The error is less than 120 ps; after accounting for the 10</a:t>
            </a:r>
            <a:r>
              <a:rPr lang="en-US" altLang="en-US" sz="1600" b="1" dirty="0">
                <a:solidFill>
                  <a:schemeClr val="tx2"/>
                </a:solidFill>
              </a:rPr>
              <a:t>×</a:t>
            </a:r>
            <a:r>
              <a:rPr lang="en-US" altLang="zh-CN" sz="1600" b="1" dirty="0">
                <a:solidFill>
                  <a:schemeClr val="tx2"/>
                </a:solidFill>
              </a:rPr>
              <a:t> stretching, this corresponds to less than 12 ps.</a:t>
            </a:r>
          </a:p>
          <a:p>
            <a:pPr>
              <a:lnSpc>
                <a:spcPct val="150000"/>
              </a:lnSpc>
            </a:pPr>
            <a:endParaRPr lang="en-US" altLang="zh-CN" sz="1600" b="1" dirty="0">
              <a:solidFill>
                <a:schemeClr val="tx2"/>
              </a:solidFill>
            </a:endParaRPr>
          </a:p>
        </p:txBody>
      </p:sp>
      <p:pic>
        <p:nvPicPr>
          <p:cNvPr id="9" name="图片 8" descr="C:/Users/Southland/Desktop/同济大学 TJU todo.png同济大学 TJU todo"/>
          <p:cNvPicPr>
            <a:picLocks noChangeAspect="1"/>
          </p:cNvPicPr>
          <p:nvPr/>
        </p:nvPicPr>
        <p:blipFill>
          <a:blip r:embed="rId6">
            <a:duotone>
              <a:schemeClr val="accent1">
                <a:shade val="45000"/>
                <a:satMod val="135000"/>
              </a:schemeClr>
              <a:prstClr val="white"/>
            </a:duotone>
          </a:blip>
          <a:srcRect t="28266" b="46033"/>
          <a:stretch>
            <a:fillRect/>
          </a:stretch>
        </p:blipFill>
        <p:spPr>
          <a:xfrm>
            <a:off x="9575800" y="82550"/>
            <a:ext cx="2534285" cy="664845"/>
          </a:xfrm>
          <a:prstGeom prst="rect">
            <a:avLst/>
          </a:prstGeom>
        </p:spPr>
      </p:pic>
      <p:grpSp>
        <p:nvGrpSpPr>
          <p:cNvPr id="3" name="组合 2"/>
          <p:cNvGrpSpPr/>
          <p:nvPr/>
        </p:nvGrpSpPr>
        <p:grpSpPr>
          <a:xfrm>
            <a:off x="637540" y="82550"/>
            <a:ext cx="543560" cy="824230"/>
            <a:chOff x="886602" y="106738"/>
            <a:chExt cx="1620000" cy="2422915"/>
          </a:xfrm>
        </p:grpSpPr>
        <p:sp>
          <p:nvSpPr>
            <p:cNvPr id="10" name="矩形 9"/>
            <p:cNvSpPr/>
            <p:nvPr/>
          </p:nvSpPr>
          <p:spPr>
            <a:xfrm>
              <a:off x="886602" y="418195"/>
              <a:ext cx="720000" cy="720000"/>
            </a:xfrm>
            <a:prstGeom prst="rect">
              <a:avLst/>
            </a:prstGeom>
            <a:solidFill>
              <a:schemeClr val="accent1">
                <a:lumMod val="5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组合 10"/>
            <p:cNvGrpSpPr/>
            <p:nvPr/>
          </p:nvGrpSpPr>
          <p:grpSpPr>
            <a:xfrm>
              <a:off x="1066602" y="106738"/>
              <a:ext cx="1440000" cy="2422915"/>
              <a:chOff x="1066602" y="106738"/>
              <a:chExt cx="1440000" cy="2422915"/>
            </a:xfrm>
          </p:grpSpPr>
          <p:sp>
            <p:nvSpPr>
              <p:cNvPr id="12" name="矩形 11"/>
              <p:cNvSpPr/>
              <p:nvPr/>
            </p:nvSpPr>
            <p:spPr>
              <a:xfrm>
                <a:off x="1246602" y="778195"/>
                <a:ext cx="1080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sp>
            <p:nvSpPr>
              <p:cNvPr id="13" name="文本框 12"/>
              <p:cNvSpPr txBox="1"/>
              <p:nvPr/>
            </p:nvSpPr>
            <p:spPr>
              <a:xfrm>
                <a:off x="1066602" y="106738"/>
                <a:ext cx="1440000" cy="2422915"/>
              </a:xfrm>
              <a:prstGeom prst="rect">
                <a:avLst/>
              </a:prstGeom>
              <a:noFill/>
            </p:spPr>
            <p:txBody>
              <a:bodyPr wrap="square" rtlCol="0" anchor="ctr">
                <a:spAutoFit/>
              </a:bodyPr>
              <a:lstStyle/>
              <a:p>
                <a:pPr algn="ctr"/>
                <a:endParaRPr lang="zh-CN" altLang="en-US" sz="3600" b="1" dirty="0">
                  <a:solidFill>
                    <a:schemeClr val="bg1"/>
                  </a:solidFill>
                  <a:latin typeface="Times New Roman" panose="02020603050405020304" pitchFamily="18" charset="0"/>
                  <a:ea typeface="Times New Roman" panose="02020603050405020304" pitchFamily="18" charset="0"/>
                </a:endParaRPr>
              </a:p>
            </p:txBody>
          </p:sp>
        </p:grpSp>
      </p:grpSp>
      <p:pic>
        <p:nvPicPr>
          <p:cNvPr id="4" name="图片 3"/>
          <p:cNvPicPr>
            <a:picLocks noChangeAspect="1"/>
          </p:cNvPicPr>
          <p:nvPr/>
        </p:nvPicPr>
        <p:blipFill>
          <a:blip r:embed="rId7"/>
          <a:stretch>
            <a:fillRect/>
          </a:stretch>
        </p:blipFill>
        <p:spPr>
          <a:xfrm>
            <a:off x="473045" y="1287957"/>
            <a:ext cx="4858804" cy="2915282"/>
          </a:xfrm>
          <a:prstGeom prst="rect">
            <a:avLst/>
          </a:prstGeom>
        </p:spPr>
      </p:pic>
      <p:pic>
        <p:nvPicPr>
          <p:cNvPr id="7" name="图片 6"/>
          <p:cNvPicPr>
            <a:picLocks noChangeAspect="1"/>
          </p:cNvPicPr>
          <p:nvPr/>
        </p:nvPicPr>
        <p:blipFill>
          <a:blip r:embed="rId8"/>
          <a:stretch>
            <a:fillRect/>
          </a:stretch>
        </p:blipFill>
        <p:spPr>
          <a:xfrm>
            <a:off x="5513033" y="1239838"/>
            <a:ext cx="5095783" cy="3025058"/>
          </a:xfrm>
          <a:prstGeom prst="rect">
            <a:avLst/>
          </a:prstGeom>
        </p:spPr>
      </p:pic>
      <p:sp>
        <p:nvSpPr>
          <p:cNvPr id="5" name="灯片编号占位符 4"/>
          <p:cNvSpPr>
            <a:spLocks noGrp="1"/>
          </p:cNvSpPr>
          <p:nvPr>
            <p:ph type="sldNum" sz="quarter" idx="12"/>
          </p:nvPr>
        </p:nvSpPr>
        <p:spPr/>
        <p:txBody>
          <a:bodyPr/>
          <a:lstStyle/>
          <a:p>
            <a:fld id="{CD60BC21-56A7-4259-9FCC-E9E7CBD795A8}" type="slidenum">
              <a:rPr lang="zh-CN" altLang="en-US" smtClean="0"/>
              <a:t>19</a:t>
            </a:fld>
            <a:endParaRPr lang="zh-CN" altLang="en-US"/>
          </a:p>
        </p:txBody>
      </p:sp>
      <p:sp>
        <p:nvSpPr>
          <p:cNvPr id="6" name="页脚占位符 5"/>
          <p:cNvSpPr>
            <a:spLocks noGrp="1"/>
          </p:cNvSpPr>
          <p:nvPr>
            <p:ph type="ftr" sz="quarter" idx="11"/>
          </p:nvPr>
        </p:nvSpPr>
        <p:spPr/>
        <p:txBody>
          <a:bodyPr/>
          <a:lstStyle/>
          <a:p>
            <a:r>
              <a:rPr lang="zh-CN" altLang="en-US"/>
              <a:t>TWEPP 2025</a:t>
            </a:r>
          </a:p>
        </p:txBody>
      </p:sp>
      <p:sp>
        <p:nvSpPr>
          <p:cNvPr id="15" name="文本框 14"/>
          <p:cNvSpPr txBox="1"/>
          <p:nvPr/>
        </p:nvSpPr>
        <p:spPr>
          <a:xfrm>
            <a:off x="1860550" y="4081145"/>
            <a:ext cx="2884170" cy="368300"/>
          </a:xfrm>
          <a:prstGeom prst="rect">
            <a:avLst/>
          </a:prstGeom>
          <a:noFill/>
        </p:spPr>
        <p:txBody>
          <a:bodyPr wrap="square" rtlCol="0">
            <a:spAutoFit/>
          </a:bodyPr>
          <a:lstStyle/>
          <a:p>
            <a:r>
              <a:rPr lang="en-US" altLang="zh-CN"/>
              <a:t>(a) edge1 error distribution</a:t>
            </a:r>
          </a:p>
        </p:txBody>
      </p:sp>
      <p:sp>
        <p:nvSpPr>
          <p:cNvPr id="14" name="文本框 13"/>
          <p:cNvSpPr txBox="1"/>
          <p:nvPr/>
        </p:nvSpPr>
        <p:spPr>
          <a:xfrm>
            <a:off x="6957695" y="4081145"/>
            <a:ext cx="2884170" cy="368300"/>
          </a:xfrm>
          <a:prstGeom prst="rect">
            <a:avLst/>
          </a:prstGeom>
          <a:noFill/>
        </p:spPr>
        <p:txBody>
          <a:bodyPr wrap="square" rtlCol="0">
            <a:spAutoFit/>
          </a:bodyPr>
          <a:lstStyle/>
          <a:p>
            <a:r>
              <a:rPr lang="en-US" altLang="zh-CN"/>
              <a:t>(b) edge2 error distribution</a:t>
            </a:r>
          </a:p>
        </p:txBody>
      </p:sp>
      <p:sp>
        <p:nvSpPr>
          <p:cNvPr id="19" name="文本框 18"/>
          <p:cNvSpPr txBox="1"/>
          <p:nvPr/>
        </p:nvSpPr>
        <p:spPr>
          <a:xfrm>
            <a:off x="11109325" y="5988050"/>
            <a:ext cx="4064000" cy="368300"/>
          </a:xfrm>
          <a:prstGeom prst="rect">
            <a:avLst/>
          </a:prstGeom>
          <a:noFill/>
        </p:spPr>
        <p:txBody>
          <a:bodyPr wrap="square" rtlCol="0">
            <a:spAutoFit/>
          </a:bodyPr>
          <a:lstStyle/>
          <a:p>
            <a:r>
              <a:rPr lang="en-US" altLang="zh-CN"/>
              <a:t>for input</a:t>
            </a:r>
          </a:p>
        </p:txBody>
      </p:sp>
      <p:cxnSp>
        <p:nvCxnSpPr>
          <p:cNvPr id="53" name="Straight Arrow Connector 8"/>
          <p:cNvCxnSpPr/>
          <p:nvPr/>
        </p:nvCxnSpPr>
        <p:spPr>
          <a:xfrm flipH="1">
            <a:off x="10804525" y="6176010"/>
            <a:ext cx="357505" cy="3175"/>
          </a:xfrm>
          <a:prstGeom prst="straightConnector1">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advTm="12542">
        <p:fade/>
      </p:transition>
    </mc:Choice>
    <mc:Fallback xmlns="">
      <p:transition spd="med" advTm="1254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par>
                                <p:cTn id="13" presetID="10" presetClass="entr" presetSubtype="0" fill="hold" nodeType="with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fade">
                                      <p:cBhvr>
                                        <p:cTn id="15" dur="500"/>
                                        <p:tgtEl>
                                          <p:spTgt spid="5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P spid="18" grpId="0"/>
      <p:bldP spid="18" grpId="1"/>
      <p:bldP spid="19" grpId="0"/>
      <p:bldP spid="19"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0"/>
            <a:ext cx="4646078" cy="6858000"/>
            <a:chOff x="0" y="0"/>
            <a:chExt cx="4646078" cy="6858000"/>
          </a:xfrm>
        </p:grpSpPr>
        <p:sp>
          <p:nvSpPr>
            <p:cNvPr id="28" name="任意多边形: 形状 27"/>
            <p:cNvSpPr/>
            <p:nvPr/>
          </p:nvSpPr>
          <p:spPr bwMode="auto">
            <a:xfrm>
              <a:off x="0" y="2279659"/>
              <a:ext cx="2320475" cy="3462689"/>
            </a:xfrm>
            <a:custGeom>
              <a:avLst/>
              <a:gdLst>
                <a:gd name="connsiteX0" fmla="*/ 864869 w 1724024"/>
                <a:gd name="connsiteY0" fmla="*/ 0 h 2572646"/>
                <a:gd name="connsiteX1" fmla="*/ 1724024 w 1724024"/>
                <a:gd name="connsiteY1" fmla="*/ 859155 h 2572646"/>
                <a:gd name="connsiteX2" fmla="*/ 0 w 1724024"/>
                <a:gd name="connsiteY2" fmla="*/ 2572646 h 2572646"/>
                <a:gd name="connsiteX3" fmla="*/ 0 w 1724024"/>
                <a:gd name="connsiteY3" fmla="*/ 859596 h 2572646"/>
              </a:gdLst>
              <a:ahLst/>
              <a:cxnLst>
                <a:cxn ang="0">
                  <a:pos x="connsiteX0" y="connsiteY0"/>
                </a:cxn>
                <a:cxn ang="0">
                  <a:pos x="connsiteX1" y="connsiteY1"/>
                </a:cxn>
                <a:cxn ang="0">
                  <a:pos x="connsiteX2" y="connsiteY2"/>
                </a:cxn>
                <a:cxn ang="0">
                  <a:pos x="connsiteX3" y="connsiteY3"/>
                </a:cxn>
              </a:cxnLst>
              <a:rect l="l" t="t" r="r" b="b"/>
              <a:pathLst>
                <a:path w="1724024" h="2572646">
                  <a:moveTo>
                    <a:pt x="864869" y="0"/>
                  </a:moveTo>
                  <a:lnTo>
                    <a:pt x="1724024" y="859155"/>
                  </a:lnTo>
                  <a:lnTo>
                    <a:pt x="0" y="2572646"/>
                  </a:lnTo>
                  <a:lnTo>
                    <a:pt x="0" y="859596"/>
                  </a:lnTo>
                  <a:close/>
                </a:path>
              </a:pathLst>
            </a:custGeom>
            <a:solidFill>
              <a:schemeClr val="bg1">
                <a:lumMod val="75000"/>
              </a:schemeClr>
            </a:solidFill>
            <a:ln>
              <a:noFill/>
            </a:ln>
          </p:spPr>
          <p:txBody>
            <a:bodyPr vert="horz" wrap="square" lIns="91440" tIns="45720" rIns="91440" bIns="45720" numCol="1" anchor="t" anchorCtr="0" compatLnSpc="1">
              <a:norm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dirty="0"/>
            </a:p>
          </p:txBody>
        </p:sp>
        <p:sp>
          <p:nvSpPr>
            <p:cNvPr id="29" name="任意多边形: 形状 28"/>
            <p:cNvSpPr/>
            <p:nvPr/>
          </p:nvSpPr>
          <p:spPr bwMode="auto">
            <a:xfrm>
              <a:off x="0" y="1128106"/>
              <a:ext cx="1164083" cy="2316915"/>
            </a:xfrm>
            <a:custGeom>
              <a:avLst/>
              <a:gdLst>
                <a:gd name="connsiteX0" fmla="*/ 0 w 864869"/>
                <a:gd name="connsiteY0" fmla="*/ 0 h 1721379"/>
                <a:gd name="connsiteX1" fmla="*/ 864869 w 864869"/>
                <a:gd name="connsiteY1" fmla="*/ 862224 h 1721379"/>
                <a:gd name="connsiteX2" fmla="*/ 475 w 864869"/>
                <a:gd name="connsiteY2" fmla="*/ 1721379 h 1721379"/>
                <a:gd name="connsiteX3" fmla="*/ 0 w 864869"/>
                <a:gd name="connsiteY3" fmla="*/ 1720905 h 1721379"/>
              </a:gdLst>
              <a:ahLst/>
              <a:cxnLst>
                <a:cxn ang="0">
                  <a:pos x="connsiteX0" y="connsiteY0"/>
                </a:cxn>
                <a:cxn ang="0">
                  <a:pos x="connsiteX1" y="connsiteY1"/>
                </a:cxn>
                <a:cxn ang="0">
                  <a:pos x="connsiteX2" y="connsiteY2"/>
                </a:cxn>
                <a:cxn ang="0">
                  <a:pos x="connsiteX3" y="connsiteY3"/>
                </a:cxn>
              </a:cxnLst>
              <a:rect l="l" t="t" r="r" b="b"/>
              <a:pathLst>
                <a:path w="864869" h="1721379">
                  <a:moveTo>
                    <a:pt x="0" y="0"/>
                  </a:moveTo>
                  <a:lnTo>
                    <a:pt x="864869" y="862224"/>
                  </a:lnTo>
                  <a:lnTo>
                    <a:pt x="475" y="1721379"/>
                  </a:lnTo>
                  <a:lnTo>
                    <a:pt x="0" y="1720905"/>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norm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a:p>
          </p:txBody>
        </p:sp>
        <p:sp>
          <p:nvSpPr>
            <p:cNvPr id="30" name="任意多边形: 形状 29"/>
            <p:cNvSpPr/>
            <p:nvPr/>
          </p:nvSpPr>
          <p:spPr bwMode="auto">
            <a:xfrm>
              <a:off x="0" y="0"/>
              <a:ext cx="3489686" cy="3455074"/>
            </a:xfrm>
            <a:custGeom>
              <a:avLst/>
              <a:gdLst>
                <a:gd name="connsiteX0" fmla="*/ 0 w 2592704"/>
                <a:gd name="connsiteY0" fmla="*/ 0 h 2566988"/>
                <a:gd name="connsiteX1" fmla="*/ 879633 w 2592704"/>
                <a:gd name="connsiteY1" fmla="*/ 0 h 2566988"/>
                <a:gd name="connsiteX2" fmla="*/ 2592704 w 2592704"/>
                <a:gd name="connsiteY2" fmla="*/ 1707833 h 2566988"/>
                <a:gd name="connsiteX3" fmla="*/ 1728310 w 2592704"/>
                <a:gd name="connsiteY3" fmla="*/ 2566988 h 2566988"/>
                <a:gd name="connsiteX4" fmla="*/ 0 w 2592704"/>
                <a:gd name="connsiteY4" fmla="*/ 842197 h 2566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2704" h="2566988">
                  <a:moveTo>
                    <a:pt x="0" y="0"/>
                  </a:moveTo>
                  <a:lnTo>
                    <a:pt x="879633" y="0"/>
                  </a:lnTo>
                  <a:lnTo>
                    <a:pt x="2592704" y="1707833"/>
                  </a:lnTo>
                  <a:lnTo>
                    <a:pt x="1728310" y="2566988"/>
                  </a:lnTo>
                  <a:lnTo>
                    <a:pt x="0" y="842197"/>
                  </a:lnTo>
                  <a:close/>
                </a:path>
              </a:pathLst>
            </a:custGeom>
            <a:solidFill>
              <a:schemeClr val="bg1">
                <a:lumMod val="95000"/>
              </a:schemeClr>
            </a:solidFill>
            <a:ln>
              <a:noFill/>
            </a:ln>
          </p:spPr>
          <p:txBody>
            <a:bodyPr vert="horz" wrap="square" lIns="91440" tIns="45720" rIns="91440" bIns="45720" numCol="1" anchor="t" anchorCtr="0" compatLnSpc="1">
              <a:norm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a:p>
          </p:txBody>
        </p:sp>
        <p:sp>
          <p:nvSpPr>
            <p:cNvPr id="31" name="任意多边形: 形状 30"/>
            <p:cNvSpPr/>
            <p:nvPr/>
          </p:nvSpPr>
          <p:spPr bwMode="auto">
            <a:xfrm>
              <a:off x="0" y="2260637"/>
              <a:ext cx="4646078" cy="4597363"/>
            </a:xfrm>
            <a:custGeom>
              <a:avLst/>
              <a:gdLst>
                <a:gd name="connsiteX0" fmla="*/ 2592704 w 3451859"/>
                <a:gd name="connsiteY0" fmla="*/ 0 h 3415665"/>
                <a:gd name="connsiteX1" fmla="*/ 3451859 w 3451859"/>
                <a:gd name="connsiteY1" fmla="*/ 859155 h 3415665"/>
                <a:gd name="connsiteX2" fmla="*/ 879633 w 3451859"/>
                <a:gd name="connsiteY2" fmla="*/ 3415665 h 3415665"/>
                <a:gd name="connsiteX3" fmla="*/ 0 w 3451859"/>
                <a:gd name="connsiteY3" fmla="*/ 3415665 h 3415665"/>
                <a:gd name="connsiteX4" fmla="*/ 0 w 3451859"/>
                <a:gd name="connsiteY4" fmla="*/ 2576895 h 34156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1859" h="3415665">
                  <a:moveTo>
                    <a:pt x="2592704" y="0"/>
                  </a:moveTo>
                  <a:lnTo>
                    <a:pt x="3451859" y="859155"/>
                  </a:lnTo>
                  <a:lnTo>
                    <a:pt x="879633" y="3415665"/>
                  </a:lnTo>
                  <a:lnTo>
                    <a:pt x="0" y="3415665"/>
                  </a:lnTo>
                  <a:lnTo>
                    <a:pt x="0" y="2576895"/>
                  </a:lnTo>
                  <a:close/>
                </a:path>
              </a:pathLst>
            </a:custGeom>
            <a:solidFill>
              <a:schemeClr val="accent1"/>
            </a:solidFill>
            <a:ln>
              <a:noFill/>
            </a:ln>
          </p:spPr>
          <p:txBody>
            <a:bodyPr vert="horz" wrap="square" lIns="91440" tIns="45720" rIns="91440" bIns="45720" numCol="1" anchor="t" anchorCtr="0" compatLnSpc="1">
              <a:norm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dirty="0"/>
            </a:p>
          </p:txBody>
        </p:sp>
        <p:sp>
          <p:nvSpPr>
            <p:cNvPr id="32" name="文本框 31"/>
            <p:cNvSpPr txBox="1"/>
            <p:nvPr/>
          </p:nvSpPr>
          <p:spPr>
            <a:xfrm rot="18883833">
              <a:off x="144593" y="3943690"/>
              <a:ext cx="4356893" cy="1231257"/>
            </a:xfrm>
            <a:prstGeom prst="rect">
              <a:avLst/>
            </a:prstGeom>
          </p:spPr>
          <p:txBody>
            <a:bodyPr wrap="square" lIns="91440" tIns="45720" rIns="91440" bIns="45720" anchor="ctr" anchorCtr="0">
              <a:norm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r>
                <a:rPr lang="id-ID" sz="6600" dirty="0">
                  <a:solidFill>
                    <a:schemeClr val="bg1"/>
                  </a:solidFill>
                  <a:latin typeface="Times New Roman" panose="02020603050405020304" pitchFamily="18" charset="0"/>
                  <a:ea typeface="Times New Roman" panose="02020603050405020304" pitchFamily="18" charset="0"/>
                </a:rPr>
                <a:t>CONTENT</a:t>
              </a:r>
            </a:p>
          </p:txBody>
        </p:sp>
      </p:grpSp>
      <p:pic>
        <p:nvPicPr>
          <p:cNvPr id="2" name="图片 1" descr="C:/Users/Southland/Desktop/同济大学 TJU todo.png同济大学 TJU todo"/>
          <p:cNvPicPr>
            <a:picLocks noChangeAspect="1"/>
          </p:cNvPicPr>
          <p:nvPr/>
        </p:nvPicPr>
        <p:blipFill>
          <a:blip r:embed="rId32">
            <a:duotone>
              <a:schemeClr val="accent1">
                <a:shade val="45000"/>
                <a:satMod val="135000"/>
              </a:schemeClr>
              <a:prstClr val="white"/>
            </a:duotone>
          </a:blip>
          <a:srcRect t="28266" b="46033"/>
          <a:stretch>
            <a:fillRect/>
          </a:stretch>
        </p:blipFill>
        <p:spPr>
          <a:xfrm>
            <a:off x="8923020" y="163195"/>
            <a:ext cx="3268980" cy="857250"/>
          </a:xfrm>
          <a:prstGeom prst="rect">
            <a:avLst/>
          </a:prstGeom>
        </p:spPr>
      </p:pic>
      <p:grpSp>
        <p:nvGrpSpPr>
          <p:cNvPr id="10" name="组合 9"/>
          <p:cNvGrpSpPr/>
          <p:nvPr>
            <p:custDataLst>
              <p:tags r:id="rId1"/>
            </p:custDataLst>
          </p:nvPr>
        </p:nvGrpSpPr>
        <p:grpSpPr>
          <a:xfrm>
            <a:off x="6579870" y="1513840"/>
            <a:ext cx="848360" cy="591185"/>
            <a:chOff x="1366341" y="81630"/>
            <a:chExt cx="525990" cy="366097"/>
          </a:xfrm>
        </p:grpSpPr>
        <p:sp>
          <p:nvSpPr>
            <p:cNvPr id="15" name="椭圆 14"/>
            <p:cNvSpPr/>
            <p:nvPr>
              <p:custDataLst>
                <p:tags r:id="rId28"/>
              </p:custDataLst>
            </p:nvPr>
          </p:nvSpPr>
          <p:spPr>
            <a:xfrm>
              <a:off x="1366341" y="81630"/>
              <a:ext cx="366097" cy="366097"/>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20" name="椭圆 19"/>
            <p:cNvSpPr/>
            <p:nvPr>
              <p:custDataLst>
                <p:tags r:id="rId29"/>
              </p:custDataLst>
            </p:nvPr>
          </p:nvSpPr>
          <p:spPr>
            <a:xfrm>
              <a:off x="1526234" y="81630"/>
              <a:ext cx="366097" cy="366097"/>
            </a:xfrm>
            <a:prstGeom prst="ellipse">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grpSp>
        <p:nvGrpSpPr>
          <p:cNvPr id="38" name="组合 37"/>
          <p:cNvGrpSpPr/>
          <p:nvPr>
            <p:custDataLst>
              <p:tags r:id="rId2"/>
            </p:custDataLst>
          </p:nvPr>
        </p:nvGrpSpPr>
        <p:grpSpPr>
          <a:xfrm>
            <a:off x="6518375" y="1440566"/>
            <a:ext cx="3954780" cy="739244"/>
            <a:chOff x="7451190" y="1550834"/>
            <a:chExt cx="3954780" cy="739244"/>
          </a:xfrm>
        </p:grpSpPr>
        <p:sp>
          <p:nvSpPr>
            <p:cNvPr id="24" name="矩形 23"/>
            <p:cNvSpPr/>
            <p:nvPr>
              <p:custDataLst>
                <p:tags r:id="rId26"/>
              </p:custDataLst>
            </p:nvPr>
          </p:nvSpPr>
          <p:spPr bwMode="auto">
            <a:xfrm>
              <a:off x="7451190" y="1550834"/>
              <a:ext cx="739244" cy="739244"/>
            </a:xfrm>
            <a:prstGeom prst="rect">
              <a:avLst/>
            </a:prstGeom>
            <a:noFill/>
            <a:ln w="19050">
              <a:noFill/>
              <a:round/>
            </a:ln>
          </p:spPr>
          <p:txBody>
            <a:bodyPr rot="0" spcFirstLastPara="0" vert="horz" wrap="square" lIns="91440" tIns="45720" rIns="91440" bIns="45720" anchor="ctr" anchorCtr="0" forceAA="0" compatLnSpc="1">
              <a:normAutofit/>
            </a:bodyPr>
            <a:lstStyle/>
            <a:p>
              <a:pPr algn="ctr"/>
              <a:r>
                <a:rPr lang="en-US" altLang="zh-CN" sz="2800" dirty="0">
                  <a:solidFill>
                    <a:schemeClr val="bg1"/>
                  </a:solidFill>
                  <a:latin typeface="Arial" panose="020B0604020202020204" pitchFamily="34" charset="0"/>
                  <a:ea typeface="Times New Roman" panose="02020603050405020304" pitchFamily="18" charset="0"/>
                  <a:cs typeface="Arial" panose="020B0604020202020204" pitchFamily="34" charset="0"/>
                </a:rPr>
                <a:t>01</a:t>
              </a:r>
            </a:p>
          </p:txBody>
        </p:sp>
        <p:sp>
          <p:nvSpPr>
            <p:cNvPr id="33" name="文本框 32"/>
            <p:cNvSpPr txBox="1"/>
            <p:nvPr>
              <p:custDataLst>
                <p:tags r:id="rId27"/>
              </p:custDataLst>
            </p:nvPr>
          </p:nvSpPr>
          <p:spPr>
            <a:xfrm>
              <a:off x="8917405" y="1689899"/>
              <a:ext cx="2488565" cy="398780"/>
            </a:xfrm>
            <a:prstGeom prst="rect">
              <a:avLst/>
            </a:prstGeom>
            <a:noFill/>
          </p:spPr>
          <p:txBody>
            <a:bodyPr wrap="square" rtlCol="0">
              <a:spAutoFit/>
            </a:bodyPr>
            <a:lstStyle/>
            <a:p>
              <a:pPr defTabSz="914400"/>
              <a:r>
                <a:rPr lang="en-US" altLang="zh-CN" sz="2000" b="1" spc="300" dirty="0">
                  <a:latin typeface="Times New Roman" panose="02020603050405020304" pitchFamily="18" charset="0"/>
                  <a:ea typeface="Times New Roman" panose="02020603050405020304" pitchFamily="18" charset="0"/>
                </a:rPr>
                <a:t>Introduction</a:t>
              </a:r>
            </a:p>
          </p:txBody>
        </p:sp>
      </p:grpSp>
      <p:grpSp>
        <p:nvGrpSpPr>
          <p:cNvPr id="25" name="组合 24"/>
          <p:cNvGrpSpPr/>
          <p:nvPr>
            <p:custDataLst>
              <p:tags r:id="rId3"/>
            </p:custDataLst>
          </p:nvPr>
        </p:nvGrpSpPr>
        <p:grpSpPr>
          <a:xfrm>
            <a:off x="6579870" y="2453005"/>
            <a:ext cx="848360" cy="591185"/>
            <a:chOff x="1366341" y="81630"/>
            <a:chExt cx="525990" cy="366097"/>
          </a:xfrm>
        </p:grpSpPr>
        <p:sp>
          <p:nvSpPr>
            <p:cNvPr id="41" name="椭圆 40"/>
            <p:cNvSpPr/>
            <p:nvPr>
              <p:custDataLst>
                <p:tags r:id="rId24"/>
              </p:custDataLst>
            </p:nvPr>
          </p:nvSpPr>
          <p:spPr>
            <a:xfrm>
              <a:off x="1366341" y="81630"/>
              <a:ext cx="366097" cy="366097"/>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42" name="椭圆 41"/>
            <p:cNvSpPr/>
            <p:nvPr>
              <p:custDataLst>
                <p:tags r:id="rId25"/>
              </p:custDataLst>
            </p:nvPr>
          </p:nvSpPr>
          <p:spPr>
            <a:xfrm>
              <a:off x="1526234" y="81630"/>
              <a:ext cx="366097" cy="366097"/>
            </a:xfrm>
            <a:prstGeom prst="ellipse">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grpSp>
        <p:nvGrpSpPr>
          <p:cNvPr id="39" name="组合 38"/>
          <p:cNvGrpSpPr/>
          <p:nvPr>
            <p:custDataLst>
              <p:tags r:id="rId4"/>
            </p:custDataLst>
          </p:nvPr>
        </p:nvGrpSpPr>
        <p:grpSpPr>
          <a:xfrm>
            <a:off x="6518375" y="2379029"/>
            <a:ext cx="4603115" cy="739244"/>
            <a:chOff x="7451190" y="2399953"/>
            <a:chExt cx="4603115" cy="739244"/>
          </a:xfrm>
        </p:grpSpPr>
        <p:sp>
          <p:nvSpPr>
            <p:cNvPr id="19" name="矩形 18"/>
            <p:cNvSpPr/>
            <p:nvPr>
              <p:custDataLst>
                <p:tags r:id="rId22"/>
              </p:custDataLst>
            </p:nvPr>
          </p:nvSpPr>
          <p:spPr bwMode="auto">
            <a:xfrm>
              <a:off x="7451190" y="2399953"/>
              <a:ext cx="739244" cy="739244"/>
            </a:xfrm>
            <a:prstGeom prst="rect">
              <a:avLst/>
            </a:prstGeom>
            <a:noFill/>
            <a:ln w="19050">
              <a:noFill/>
              <a:round/>
            </a:ln>
          </p:spPr>
          <p:txBody>
            <a:bodyPr rot="0" spcFirstLastPara="0" vert="horz" wrap="square" lIns="91440" tIns="45720" rIns="91440" bIns="45720" anchor="ctr" anchorCtr="0" forceAA="0" compatLnSpc="1">
              <a:normAutofit/>
            </a:bodyPr>
            <a:lstStyle/>
            <a:p>
              <a:pPr algn="ctr"/>
              <a:r>
                <a:rPr lang="en-US" altLang="zh-CN" sz="2800" dirty="0">
                  <a:solidFill>
                    <a:schemeClr val="bg1"/>
                  </a:solidFill>
                  <a:latin typeface="Arial" panose="020B0604020202020204" pitchFamily="34" charset="0"/>
                  <a:ea typeface="等线 Light" panose="02010600030101010101" charset="-122"/>
                  <a:cs typeface="Arial" panose="020B0604020202020204" pitchFamily="34" charset="0"/>
                </a:rPr>
                <a:t>02</a:t>
              </a:r>
            </a:p>
          </p:txBody>
        </p:sp>
        <p:sp>
          <p:nvSpPr>
            <p:cNvPr id="35" name="文本框 34"/>
            <p:cNvSpPr txBox="1"/>
            <p:nvPr>
              <p:custDataLst>
                <p:tags r:id="rId23"/>
              </p:custDataLst>
            </p:nvPr>
          </p:nvSpPr>
          <p:spPr>
            <a:xfrm>
              <a:off x="8917405" y="2539018"/>
              <a:ext cx="3136900" cy="398780"/>
            </a:xfrm>
            <a:prstGeom prst="rect">
              <a:avLst/>
            </a:prstGeom>
            <a:noFill/>
          </p:spPr>
          <p:txBody>
            <a:bodyPr wrap="square" rtlCol="0">
              <a:spAutoFit/>
            </a:bodyPr>
            <a:lstStyle/>
            <a:p>
              <a:pPr algn="l" defTabSz="914400"/>
              <a:r>
                <a:rPr lang="en-US" altLang="zh-CN" sz="2000" b="1" spc="300" dirty="0">
                  <a:latin typeface="Times New Roman" panose="02020603050405020304" pitchFamily="18" charset="0"/>
                  <a:ea typeface="Times New Roman" panose="02020603050405020304" pitchFamily="18" charset="0"/>
                  <a:cs typeface="Times New Roman" panose="02020603050405020304" pitchFamily="18" charset="0"/>
                </a:rPr>
                <a:t>TDC design</a:t>
              </a:r>
            </a:p>
          </p:txBody>
        </p:sp>
      </p:grpSp>
      <p:grpSp>
        <p:nvGrpSpPr>
          <p:cNvPr id="43" name="组合 42"/>
          <p:cNvGrpSpPr/>
          <p:nvPr>
            <p:custDataLst>
              <p:tags r:id="rId5"/>
            </p:custDataLst>
          </p:nvPr>
        </p:nvGrpSpPr>
        <p:grpSpPr>
          <a:xfrm>
            <a:off x="6579870" y="3392170"/>
            <a:ext cx="848360" cy="591185"/>
            <a:chOff x="1366341" y="82023"/>
            <a:chExt cx="525990" cy="366097"/>
          </a:xfrm>
        </p:grpSpPr>
        <p:sp>
          <p:nvSpPr>
            <p:cNvPr id="44" name="椭圆 43"/>
            <p:cNvSpPr/>
            <p:nvPr>
              <p:custDataLst>
                <p:tags r:id="rId20"/>
              </p:custDataLst>
            </p:nvPr>
          </p:nvSpPr>
          <p:spPr>
            <a:xfrm>
              <a:off x="1366341" y="82023"/>
              <a:ext cx="366097" cy="366097"/>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45" name="椭圆 44"/>
            <p:cNvSpPr/>
            <p:nvPr>
              <p:custDataLst>
                <p:tags r:id="rId21"/>
              </p:custDataLst>
            </p:nvPr>
          </p:nvSpPr>
          <p:spPr>
            <a:xfrm>
              <a:off x="1526234" y="82023"/>
              <a:ext cx="366097" cy="366097"/>
            </a:xfrm>
            <a:prstGeom prst="ellipse">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grpSp>
        <p:nvGrpSpPr>
          <p:cNvPr id="40" name="组合 39"/>
          <p:cNvGrpSpPr/>
          <p:nvPr>
            <p:custDataLst>
              <p:tags r:id="rId6"/>
            </p:custDataLst>
          </p:nvPr>
        </p:nvGrpSpPr>
        <p:grpSpPr>
          <a:xfrm>
            <a:off x="6518375" y="3318127"/>
            <a:ext cx="4602480" cy="739775"/>
            <a:chOff x="7451190" y="3253669"/>
            <a:chExt cx="4602480" cy="739775"/>
          </a:xfrm>
        </p:grpSpPr>
        <p:sp>
          <p:nvSpPr>
            <p:cNvPr id="14" name="矩形 13"/>
            <p:cNvSpPr/>
            <p:nvPr>
              <p:custDataLst>
                <p:tags r:id="rId18"/>
              </p:custDataLst>
            </p:nvPr>
          </p:nvSpPr>
          <p:spPr bwMode="auto">
            <a:xfrm>
              <a:off x="7451190" y="3253669"/>
              <a:ext cx="739244" cy="739244"/>
            </a:xfrm>
            <a:prstGeom prst="rect">
              <a:avLst/>
            </a:prstGeom>
            <a:noFill/>
            <a:ln w="19050">
              <a:noFill/>
              <a:round/>
            </a:ln>
          </p:spPr>
          <p:txBody>
            <a:bodyPr rot="0" spcFirstLastPara="0" vert="horz" wrap="square" lIns="91440" tIns="45720" rIns="91440" bIns="45720" anchor="ctr" anchorCtr="0" forceAA="0" compatLnSpc="1">
              <a:normAutofit/>
            </a:bodyPr>
            <a:lstStyle/>
            <a:p>
              <a:pPr algn="ctr"/>
              <a:r>
                <a:rPr lang="en-US" altLang="zh-CN" sz="2800" dirty="0">
                  <a:solidFill>
                    <a:schemeClr val="bg1"/>
                  </a:solidFill>
                  <a:latin typeface="Arial" panose="020B0604020202020204" pitchFamily="34" charset="0"/>
                  <a:ea typeface="等线 Light" panose="02010600030101010101" charset="-122"/>
                  <a:cs typeface="Arial" panose="020B0604020202020204" pitchFamily="34" charset="0"/>
                </a:rPr>
                <a:t>03</a:t>
              </a:r>
            </a:p>
          </p:txBody>
        </p:sp>
        <p:sp>
          <p:nvSpPr>
            <p:cNvPr id="36" name="文本框 35"/>
            <p:cNvSpPr txBox="1"/>
            <p:nvPr>
              <p:custDataLst>
                <p:tags r:id="rId19"/>
              </p:custDataLst>
            </p:nvPr>
          </p:nvSpPr>
          <p:spPr>
            <a:xfrm>
              <a:off x="8917405" y="3286689"/>
              <a:ext cx="3136265" cy="706755"/>
            </a:xfrm>
            <a:prstGeom prst="rect">
              <a:avLst/>
            </a:prstGeom>
            <a:noFill/>
          </p:spPr>
          <p:txBody>
            <a:bodyPr wrap="square" rtlCol="0">
              <a:spAutoFit/>
            </a:bodyPr>
            <a:lstStyle/>
            <a:p>
              <a:pPr algn="l" defTabSz="914400"/>
              <a:r>
                <a:rPr lang="en-US" altLang="zh-CN" sz="2000" b="1" spc="300" dirty="0">
                  <a:latin typeface="Times New Roman" panose="02020603050405020304" pitchFamily="18" charset="0"/>
                  <a:ea typeface="Times New Roman" panose="02020603050405020304" pitchFamily="18" charset="0"/>
                  <a:cs typeface="Times New Roman" panose="02020603050405020304" pitchFamily="18" charset="0"/>
                  <a:sym typeface="+mn-ea"/>
                </a:rPr>
                <a:t>Performance of time-stretching unit</a:t>
              </a:r>
            </a:p>
          </p:txBody>
        </p:sp>
      </p:grpSp>
      <p:grpSp>
        <p:nvGrpSpPr>
          <p:cNvPr id="21" name="组合 20"/>
          <p:cNvGrpSpPr/>
          <p:nvPr>
            <p:custDataLst>
              <p:tags r:id="rId7"/>
            </p:custDataLst>
          </p:nvPr>
        </p:nvGrpSpPr>
        <p:grpSpPr>
          <a:xfrm>
            <a:off x="6518275" y="4255770"/>
            <a:ext cx="4602480" cy="740410"/>
            <a:chOff x="11734" y="6198"/>
            <a:chExt cx="7248" cy="1166"/>
          </a:xfrm>
        </p:grpSpPr>
        <p:sp>
          <p:nvSpPr>
            <p:cNvPr id="47" name="椭圆 46"/>
            <p:cNvSpPr/>
            <p:nvPr>
              <p:custDataLst>
                <p:tags r:id="rId14"/>
              </p:custDataLst>
            </p:nvPr>
          </p:nvSpPr>
          <p:spPr>
            <a:xfrm>
              <a:off x="11831" y="6317"/>
              <a:ext cx="930" cy="931"/>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55" name="椭圆 54"/>
            <p:cNvSpPr/>
            <p:nvPr>
              <p:custDataLst>
                <p:tags r:id="rId15"/>
              </p:custDataLst>
            </p:nvPr>
          </p:nvSpPr>
          <p:spPr>
            <a:xfrm>
              <a:off x="12237" y="6317"/>
              <a:ext cx="930" cy="931"/>
            </a:xfrm>
            <a:prstGeom prst="ellipse">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9" name="矩形 8"/>
            <p:cNvSpPr/>
            <p:nvPr>
              <p:custDataLst>
                <p:tags r:id="rId16"/>
              </p:custDataLst>
            </p:nvPr>
          </p:nvSpPr>
          <p:spPr bwMode="auto">
            <a:xfrm>
              <a:off x="11734" y="6200"/>
              <a:ext cx="1164" cy="1164"/>
            </a:xfrm>
            <a:prstGeom prst="rect">
              <a:avLst/>
            </a:prstGeom>
            <a:noFill/>
            <a:ln w="19050">
              <a:noFill/>
              <a:round/>
            </a:ln>
          </p:spPr>
          <p:txBody>
            <a:bodyPr rot="0" spcFirstLastPara="0" vert="horz" wrap="square" lIns="91440" tIns="45720" rIns="91440" bIns="45720" anchor="ctr" anchorCtr="0" forceAA="0" compatLnSpc="1">
              <a:normAutofit/>
            </a:bodyPr>
            <a:lstStyle/>
            <a:p>
              <a:pPr algn="ctr"/>
              <a:r>
                <a:rPr lang="en-US" altLang="zh-CN" sz="2800" dirty="0">
                  <a:solidFill>
                    <a:schemeClr val="bg1"/>
                  </a:solidFill>
                  <a:latin typeface="Arial" panose="020B0604020202020204" pitchFamily="34" charset="0"/>
                  <a:ea typeface="等线 Light" panose="02010600030101010101" charset="-122"/>
                  <a:cs typeface="Arial" panose="020B0604020202020204" pitchFamily="34" charset="0"/>
                </a:rPr>
                <a:t>04</a:t>
              </a:r>
            </a:p>
          </p:txBody>
        </p:sp>
        <p:sp>
          <p:nvSpPr>
            <p:cNvPr id="34" name="文本框 33"/>
            <p:cNvSpPr txBox="1"/>
            <p:nvPr>
              <p:custDataLst>
                <p:tags r:id="rId17"/>
              </p:custDataLst>
            </p:nvPr>
          </p:nvSpPr>
          <p:spPr>
            <a:xfrm>
              <a:off x="14043" y="6198"/>
              <a:ext cx="4939" cy="1113"/>
            </a:xfrm>
            <a:prstGeom prst="rect">
              <a:avLst/>
            </a:prstGeom>
            <a:noFill/>
          </p:spPr>
          <p:txBody>
            <a:bodyPr wrap="square" rtlCol="0">
              <a:spAutoFit/>
            </a:bodyPr>
            <a:lstStyle/>
            <a:p>
              <a:pPr defTabSz="914400"/>
              <a:r>
                <a:rPr lang="en-US" altLang="zh-CN" sz="2000" b="1" spc="300" dirty="0">
                  <a:latin typeface="Times New Roman" panose="02020603050405020304" pitchFamily="18" charset="0"/>
                  <a:ea typeface="Times New Roman" panose="02020603050405020304" pitchFamily="18" charset="0"/>
                </a:rPr>
                <a:t>Two-stage time-stretching</a:t>
              </a:r>
            </a:p>
          </p:txBody>
        </p:sp>
      </p:grpSp>
      <p:grpSp>
        <p:nvGrpSpPr>
          <p:cNvPr id="56" name="组合 55"/>
          <p:cNvGrpSpPr/>
          <p:nvPr>
            <p:custDataLst>
              <p:tags r:id="rId8"/>
            </p:custDataLst>
          </p:nvPr>
        </p:nvGrpSpPr>
        <p:grpSpPr>
          <a:xfrm>
            <a:off x="6579870" y="5270500"/>
            <a:ext cx="848360" cy="591185"/>
            <a:chOff x="1366341" y="83203"/>
            <a:chExt cx="525990" cy="366097"/>
          </a:xfrm>
        </p:grpSpPr>
        <p:sp>
          <p:nvSpPr>
            <p:cNvPr id="57" name="椭圆 56"/>
            <p:cNvSpPr/>
            <p:nvPr>
              <p:custDataLst>
                <p:tags r:id="rId12"/>
              </p:custDataLst>
            </p:nvPr>
          </p:nvSpPr>
          <p:spPr>
            <a:xfrm>
              <a:off x="1366341" y="83203"/>
              <a:ext cx="366097" cy="366097"/>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58" name="椭圆 57"/>
            <p:cNvSpPr/>
            <p:nvPr>
              <p:custDataLst>
                <p:tags r:id="rId13"/>
              </p:custDataLst>
            </p:nvPr>
          </p:nvSpPr>
          <p:spPr>
            <a:xfrm>
              <a:off x="1526234" y="83203"/>
              <a:ext cx="366097" cy="366097"/>
            </a:xfrm>
            <a:prstGeom prst="ellipse">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grpSp>
        <p:nvGrpSpPr>
          <p:cNvPr id="53" name="组合 52"/>
          <p:cNvGrpSpPr/>
          <p:nvPr>
            <p:custDataLst>
              <p:tags r:id="rId9"/>
            </p:custDataLst>
          </p:nvPr>
        </p:nvGrpSpPr>
        <p:grpSpPr>
          <a:xfrm>
            <a:off x="6518375" y="5196957"/>
            <a:ext cx="4602480" cy="739244"/>
            <a:chOff x="7451190" y="4876917"/>
            <a:chExt cx="4602480" cy="739244"/>
          </a:xfrm>
        </p:grpSpPr>
        <p:sp>
          <p:nvSpPr>
            <p:cNvPr id="37" name="文本框 36"/>
            <p:cNvSpPr txBox="1"/>
            <p:nvPr>
              <p:custDataLst>
                <p:tags r:id="rId10"/>
              </p:custDataLst>
            </p:nvPr>
          </p:nvSpPr>
          <p:spPr>
            <a:xfrm>
              <a:off x="8916770" y="5109962"/>
              <a:ext cx="3136900" cy="398780"/>
            </a:xfrm>
            <a:prstGeom prst="rect">
              <a:avLst/>
            </a:prstGeom>
            <a:noFill/>
          </p:spPr>
          <p:txBody>
            <a:bodyPr wrap="square" rtlCol="0">
              <a:spAutoFit/>
            </a:bodyPr>
            <a:lstStyle/>
            <a:p>
              <a:pPr algn="l" defTabSz="914400"/>
              <a:r>
                <a:rPr lang="en-US" altLang="zh-CN" sz="2000" b="1" spc="300" dirty="0">
                  <a:latin typeface="Times New Roman" panose="02020603050405020304" pitchFamily="18" charset="0"/>
                  <a:ea typeface="Times New Roman" panose="02020603050405020304" pitchFamily="18" charset="0"/>
                </a:rPr>
                <a:t>Conclusion</a:t>
              </a:r>
            </a:p>
          </p:txBody>
        </p:sp>
        <p:sp>
          <p:nvSpPr>
            <p:cNvPr id="50" name="矩形 49"/>
            <p:cNvSpPr/>
            <p:nvPr>
              <p:custDataLst>
                <p:tags r:id="rId11"/>
              </p:custDataLst>
            </p:nvPr>
          </p:nvSpPr>
          <p:spPr bwMode="auto">
            <a:xfrm>
              <a:off x="7451190" y="4876917"/>
              <a:ext cx="739244" cy="739244"/>
            </a:xfrm>
            <a:prstGeom prst="rect">
              <a:avLst/>
            </a:prstGeom>
            <a:noFill/>
            <a:ln w="19050">
              <a:noFill/>
              <a:round/>
            </a:ln>
          </p:spPr>
          <p:txBody>
            <a:bodyPr rot="0" spcFirstLastPara="0" vert="horz" wrap="square" lIns="91440" tIns="45720" rIns="91440" bIns="45720" anchor="ctr" anchorCtr="0" forceAA="0" compatLnSpc="1">
              <a:normAutofit/>
            </a:bodyPr>
            <a:lstStyle/>
            <a:p>
              <a:pPr algn="ctr"/>
              <a:r>
                <a:rPr lang="en-US" altLang="zh-CN" sz="2800" dirty="0">
                  <a:solidFill>
                    <a:schemeClr val="bg1"/>
                  </a:solidFill>
                  <a:latin typeface="Arial" panose="020B0604020202020204" pitchFamily="34" charset="0"/>
                  <a:ea typeface="等线 Light" panose="02010600030101010101" charset="-122"/>
                  <a:cs typeface="Arial" panose="020B0604020202020204" pitchFamily="34" charset="0"/>
                </a:rPr>
                <a:t>05</a:t>
              </a:r>
            </a:p>
          </p:txBody>
        </p:sp>
      </p:grpSp>
      <p:sp>
        <p:nvSpPr>
          <p:cNvPr id="4" name="灯片编号占位符 3"/>
          <p:cNvSpPr>
            <a:spLocks noGrp="1"/>
          </p:cNvSpPr>
          <p:nvPr>
            <p:ph type="sldNum" sz="quarter" idx="12"/>
          </p:nvPr>
        </p:nvSpPr>
        <p:spPr/>
        <p:txBody>
          <a:bodyPr/>
          <a:lstStyle/>
          <a:p>
            <a:fld id="{6973E886-DE44-40B2-9298-ECBB239BA4AC}" type="slidenum">
              <a:rPr lang="en-US" smtClean="0"/>
              <a:t>2</a:t>
            </a:fld>
            <a:endParaRPr lang="en-US"/>
          </a:p>
        </p:txBody>
      </p:sp>
      <p:sp>
        <p:nvSpPr>
          <p:cNvPr id="5" name="页脚占位符 4"/>
          <p:cNvSpPr>
            <a:spLocks noGrp="1"/>
          </p:cNvSpPr>
          <p:nvPr>
            <p:ph type="ftr" sz="quarter" idx="11"/>
          </p:nvPr>
        </p:nvSpPr>
        <p:spPr/>
        <p:txBody>
          <a:bodyPr/>
          <a:lstStyle/>
          <a:p>
            <a:r>
              <a:rPr lang="en-US"/>
              <a:t>TWEPP 2025</a:t>
            </a:r>
          </a:p>
        </p:txBody>
      </p:sp>
    </p:spTree>
  </p:cSld>
  <p:clrMapOvr>
    <a:masterClrMapping/>
  </p:clrMapOvr>
  <mc:AlternateContent xmlns:mc="http://schemas.openxmlformats.org/markup-compatibility/2006" xmlns:p14="http://schemas.microsoft.com/office/powerpoint/2010/main">
    <mc:Choice Requires="p14">
      <p:transition spd="med" p14:dur="700" advTm="2305">
        <p:fade/>
      </p:transition>
    </mc:Choice>
    <mc:Fallback xmlns="">
      <p:transition spd="med" advTm="2305">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4" name="矩形: 圆角 2"/>
              <p:cNvSpPr/>
              <p:nvPr>
                <p:custDataLst>
                  <p:tags r:id="rId2"/>
                </p:custDataLst>
              </p:nvPr>
            </p:nvSpPr>
            <p:spPr>
              <a:xfrm>
                <a:off x="1491448" y="4748030"/>
                <a:ext cx="9617612" cy="1608320"/>
              </a:xfrm>
              <a:prstGeom prst="roundRect">
                <a:avLst>
                  <a:gd name="adj" fmla="val 4162"/>
                </a:avLst>
              </a:prstGeom>
              <a:solidFill>
                <a:schemeClr val="bg1"/>
              </a:solidFill>
              <a:ln w="12700">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altLang="zh-CN" sz="1600" b="1" i="1" dirty="0">
                              <a:latin typeface="Cambria Math" panose="02040503050406030204" pitchFamily="18" charset="0"/>
                              <a:cs typeface="Cambria Math" panose="02040503050406030204" pitchFamily="18" charset="0"/>
                              <a:sym typeface="+mn-ea"/>
                            </a:rPr>
                          </m:ctrlPr>
                        </m:sSubPr>
                        <m:e>
                          <m:r>
                            <a:rPr lang="en-US" altLang="zh-CN" sz="1600" b="1" i="1" dirty="0">
                              <a:latin typeface="Cambria Math" panose="02040503050406030204" pitchFamily="18" charset="0"/>
                              <a:cs typeface="Cambria Math" panose="02040503050406030204" pitchFamily="18" charset="0"/>
                              <a:sym typeface="+mn-ea"/>
                            </a:rPr>
                            <m:t>𝝈</m:t>
                          </m:r>
                        </m:e>
                        <m:sub>
                          <m:r>
                            <a:rPr lang="en-US" altLang="zh-CN" sz="1600" b="1" i="1" dirty="0">
                              <a:latin typeface="Cambria Math" panose="02040503050406030204" pitchFamily="18" charset="0"/>
                              <a:cs typeface="Cambria Math" panose="02040503050406030204" pitchFamily="18" charset="0"/>
                              <a:sym typeface="+mn-ea"/>
                            </a:rPr>
                            <m:t>𝒔𝒕𝒓𝒆𝒕𝒄𝒉</m:t>
                          </m:r>
                          <m:r>
                            <a:rPr lang="en-US" altLang="zh-CN" sz="1600" b="1" i="1" dirty="0">
                              <a:latin typeface="Cambria Math" panose="02040503050406030204" pitchFamily="18" charset="0"/>
                              <a:cs typeface="Cambria Math" panose="02040503050406030204" pitchFamily="18" charset="0"/>
                              <a:sym typeface="+mn-ea"/>
                            </a:rPr>
                            <m:t>−</m:t>
                          </m:r>
                          <m:r>
                            <a:rPr lang="en-US" altLang="zh-CN" sz="1600" b="1" i="1" dirty="0">
                              <a:latin typeface="Cambria Math" panose="02040503050406030204" pitchFamily="18" charset="0"/>
                              <a:cs typeface="Cambria Math" panose="02040503050406030204" pitchFamily="18" charset="0"/>
                              <a:sym typeface="+mn-ea"/>
                            </a:rPr>
                            <m:t>𝒋𝒊𝒕𝒕𝒆𝒓</m:t>
                          </m:r>
                        </m:sub>
                      </m:sSub>
                    </m:oMath>
                  </m:oMathPara>
                </a14:m>
                <a:endParaRPr lang="zh-CN" altLang="en-US"/>
              </a:p>
            </p:txBody>
          </p:sp>
        </mc:Choice>
        <mc:Fallback xmlns="">
          <p:sp>
            <p:nvSpPr>
              <p:cNvPr id="14" name="矩形: 圆角 2"/>
              <p:cNvSpPr>
                <a:spLocks noRot="1" noChangeAspect="1" noMove="1" noResize="1" noEditPoints="1" noAdjustHandles="1" noChangeArrowheads="1" noChangeShapeType="1" noTextEdit="1"/>
              </p:cNvSpPr>
              <p:nvPr>
                <p:custDataLst>
                  <p:tags r:id="rId5"/>
                </p:custDataLst>
              </p:nvPr>
            </p:nvSpPr>
            <p:spPr>
              <a:xfrm>
                <a:off x="1491448" y="4748030"/>
                <a:ext cx="9617612" cy="1608320"/>
              </a:xfrm>
              <a:prstGeom prst="roundRect">
                <a:avLst>
                  <a:gd name="adj" fmla="val 4162"/>
                </a:avLst>
              </a:prstGeom>
              <a:blipFill rotWithShape="1">
                <a:blip r:embed="rId6"/>
                <a:stretch>
                  <a:fillRect l="-236" t="-1390" r="-788" b="-4698"/>
                </a:stretch>
              </a:blipFill>
              <a:ln w="12700">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a:lstStyle/>
              <a:p>
                <a:r>
                  <a:rPr lang="zh-CN" altLang="en-US">
                    <a:noFill/>
                  </a:rPr>
                  <a:t> </a:t>
                </a:r>
              </a:p>
            </p:txBody>
          </p:sp>
        </mc:Fallback>
      </mc:AlternateContent>
      <p:sp>
        <p:nvSpPr>
          <p:cNvPr id="2" name="文本框 1"/>
          <p:cNvSpPr txBox="1"/>
          <p:nvPr/>
        </p:nvSpPr>
        <p:spPr>
          <a:xfrm>
            <a:off x="1270000" y="173077"/>
            <a:ext cx="8622394" cy="521970"/>
          </a:xfrm>
          <a:prstGeom prst="rect">
            <a:avLst/>
          </a:prstGeom>
          <a:noFill/>
        </p:spPr>
        <p:txBody>
          <a:bodyPr wrap="square" rtlCol="0">
            <a:spAutoFit/>
          </a:bodyPr>
          <a:lstStyle/>
          <a:p>
            <a:r>
              <a:rPr lang="en-US" altLang="zh-CN" sz="2800" b="1" dirty="0">
                <a:solidFill>
                  <a:schemeClr val="tx2"/>
                </a:solidFill>
                <a:latin typeface="+mn-ea"/>
                <a:sym typeface="+mn-ea"/>
              </a:rPr>
              <a:t>4.2 </a:t>
            </a:r>
            <a:r>
              <a:rPr lang="en-US" altLang="zh-CN" sz="2800" b="1" dirty="0">
                <a:solidFill>
                  <a:schemeClr val="tx2"/>
                </a:solidFill>
                <a:latin typeface="+mn-ea"/>
              </a:rPr>
              <a:t>Secondary time-stretching</a:t>
            </a:r>
          </a:p>
        </p:txBody>
      </p:sp>
      <mc:AlternateContent xmlns:mc="http://schemas.openxmlformats.org/markup-compatibility/2006" xmlns:a14="http://schemas.microsoft.com/office/drawing/2010/main">
        <mc:Choice Requires="a14">
          <p:sp>
            <p:nvSpPr>
              <p:cNvPr id="16" name="文本框 15"/>
              <p:cNvSpPr txBox="1"/>
              <p:nvPr/>
            </p:nvSpPr>
            <p:spPr>
              <a:xfrm>
                <a:off x="1679092" y="4809632"/>
                <a:ext cx="3833941" cy="1214755"/>
              </a:xfrm>
              <a:prstGeom prst="rect">
                <a:avLst/>
              </a:prstGeom>
              <a:noFill/>
            </p:spPr>
            <p:txBody>
              <a:bodyPr wrap="square" rtlCol="0">
                <a:spAutoFit/>
              </a:bodyPr>
              <a:lstStyle/>
              <a:p>
                <a:pPr>
                  <a:lnSpc>
                    <a:spcPct val="150000"/>
                  </a:lnSpc>
                </a:pPr>
                <a14:m>
                  <m:oMathPara xmlns:m="http://schemas.openxmlformats.org/officeDocument/2006/math">
                    <m:oMathParaPr>
                      <m:jc m:val="centerGroup"/>
                    </m:oMathParaPr>
                    <m:oMath xmlns:m="http://schemas.openxmlformats.org/officeDocument/2006/math">
                      <m:sSub>
                        <m:sSubPr>
                          <m:ctrlPr>
                            <a:rPr lang="en-US" altLang="zh-CN" sz="1600" i="1" dirty="0">
                              <a:latin typeface="Cambria Math" panose="02040503050406030204" pitchFamily="18" charset="0"/>
                              <a:cs typeface="Cambria Math" panose="02040503050406030204" pitchFamily="18" charset="0"/>
                              <a:sym typeface="+mn-ea"/>
                            </a:rPr>
                          </m:ctrlPr>
                        </m:sSubPr>
                        <m:e>
                          <m:r>
                            <a:rPr lang="en-US" altLang="zh-CN" sz="1600" i="1" dirty="0">
                              <a:latin typeface="Cambria Math" panose="02040503050406030204" pitchFamily="18" charset="0"/>
                              <a:cs typeface="Cambria Math" panose="02040503050406030204" pitchFamily="18" charset="0"/>
                              <a:sym typeface="+mn-ea"/>
                            </a:rPr>
                            <m:t>𝜎</m:t>
                          </m:r>
                        </m:e>
                        <m:sub>
                          <m:r>
                            <a:rPr lang="en-US" altLang="zh-CN" sz="1600" i="1" dirty="0">
                              <a:latin typeface="Cambria Math" panose="02040503050406030204" pitchFamily="18" charset="0"/>
                              <a:cs typeface="Cambria Math" panose="02040503050406030204" pitchFamily="18" charset="0"/>
                              <a:sym typeface="+mn-ea"/>
                            </a:rPr>
                            <m:t>2</m:t>
                          </m:r>
                          <m:r>
                            <a:rPr lang="en-US" altLang="zh-CN" sz="1600" i="1" dirty="0">
                              <a:latin typeface="Cambria Math" panose="02040503050406030204" pitchFamily="18" charset="0"/>
                              <a:cs typeface="Cambria Math" panose="02040503050406030204" pitchFamily="18" charset="0"/>
                              <a:sym typeface="+mn-ea"/>
                            </a:rPr>
                            <m:t>𝑛𝑑</m:t>
                          </m:r>
                          <m:r>
                            <a:rPr lang="en-US" altLang="zh-CN" sz="1600" i="1" dirty="0">
                              <a:latin typeface="Cambria Math" panose="02040503050406030204" pitchFamily="18" charset="0"/>
                              <a:cs typeface="Cambria Math" panose="02040503050406030204" pitchFamily="18" charset="0"/>
                              <a:sym typeface="+mn-ea"/>
                            </a:rPr>
                            <m:t> </m:t>
                          </m:r>
                          <m:r>
                            <a:rPr lang="en-US" altLang="zh-CN" sz="1600" i="1" dirty="0">
                              <a:latin typeface="Cambria Math" panose="02040503050406030204" pitchFamily="18" charset="0"/>
                              <a:cs typeface="Cambria Math" panose="02040503050406030204" pitchFamily="18" charset="0"/>
                              <a:sym typeface="+mn-ea"/>
                            </a:rPr>
                            <m:t>𝑆𝑡𝑟𝑒𝑡𝑐h</m:t>
                          </m:r>
                        </m:sub>
                      </m:sSub>
                      <m:r>
                        <a:rPr lang="en-US" altLang="zh-CN" sz="1600" i="1" dirty="0">
                          <a:latin typeface="Cambria Math" panose="02040503050406030204" pitchFamily="18" charset="0"/>
                          <a:cs typeface="Cambria Math" panose="02040503050406030204" pitchFamily="18" charset="0"/>
                          <a:sym typeface="+mn-ea"/>
                        </a:rPr>
                        <m:t>=</m:t>
                      </m:r>
                      <m:sSub>
                        <m:sSubPr>
                          <m:ctrlPr>
                            <a:rPr lang="en-US" altLang="zh-CN" sz="1600" i="1" dirty="0">
                              <a:latin typeface="Cambria Math" panose="02040503050406030204" pitchFamily="18" charset="0"/>
                              <a:cs typeface="Cambria Math" panose="02040503050406030204" pitchFamily="18" charset="0"/>
                              <a:sym typeface="+mn-ea"/>
                            </a:rPr>
                          </m:ctrlPr>
                        </m:sSubPr>
                        <m:e>
                          <m:r>
                            <a:rPr lang="en-US" altLang="zh-CN" sz="1600" i="1" dirty="0">
                              <a:latin typeface="Cambria Math" panose="02040503050406030204" pitchFamily="18" charset="0"/>
                              <a:cs typeface="Cambria Math" panose="02040503050406030204" pitchFamily="18" charset="0"/>
                              <a:sym typeface="+mn-ea"/>
                            </a:rPr>
                            <m:t>𝜎</m:t>
                          </m:r>
                        </m:e>
                        <m:sub>
                          <m:r>
                            <a:rPr lang="en-US" altLang="zh-CN" sz="1600" i="1" dirty="0">
                              <a:latin typeface="Cambria Math" panose="02040503050406030204" pitchFamily="18" charset="0"/>
                              <a:cs typeface="Cambria Math" panose="02040503050406030204" pitchFamily="18" charset="0"/>
                              <a:sym typeface="+mn-ea"/>
                            </a:rPr>
                            <m:t>𝑒𝑑𝑔𝑒</m:t>
                          </m:r>
                          <m:r>
                            <a:rPr lang="en-US" altLang="zh-CN" sz="1600" i="1" dirty="0">
                              <a:latin typeface="Cambria Math" panose="02040503050406030204" pitchFamily="18" charset="0"/>
                              <a:cs typeface="Cambria Math" panose="02040503050406030204" pitchFamily="18" charset="0"/>
                              <a:sym typeface="+mn-ea"/>
                            </a:rPr>
                            <m:t>−</m:t>
                          </m:r>
                          <m:r>
                            <a:rPr lang="en-US" altLang="zh-CN" sz="1600" i="1" dirty="0">
                              <a:latin typeface="Cambria Math" panose="02040503050406030204" pitchFamily="18" charset="0"/>
                              <a:cs typeface="Cambria Math" panose="02040503050406030204" pitchFamily="18" charset="0"/>
                              <a:sym typeface="+mn-ea"/>
                            </a:rPr>
                            <m:t>𝑑𝑒𝑡𝑒𝑐𝑡</m:t>
                          </m:r>
                          <m:r>
                            <a:rPr lang="en-US" altLang="zh-CN" sz="1600" i="1" dirty="0">
                              <a:latin typeface="Cambria Math" panose="02040503050406030204" pitchFamily="18" charset="0"/>
                              <a:cs typeface="Cambria Math" panose="02040503050406030204" pitchFamily="18" charset="0"/>
                              <a:sym typeface="+mn-ea"/>
                            </a:rPr>
                            <m:t>−</m:t>
                          </m:r>
                          <m:r>
                            <a:rPr lang="en-US" altLang="zh-CN" sz="1600" i="1" dirty="0">
                              <a:latin typeface="Cambria Math" panose="02040503050406030204" pitchFamily="18" charset="0"/>
                              <a:cs typeface="Cambria Math" panose="02040503050406030204" pitchFamily="18" charset="0"/>
                              <a:sym typeface="+mn-ea"/>
                            </a:rPr>
                            <m:t>𝑗𝑖𝑡𝑡𝑒𝑟</m:t>
                          </m:r>
                        </m:sub>
                      </m:sSub>
                      <m:r>
                        <a:rPr lang="en-US" altLang="zh-CN" sz="1600" i="1" dirty="0">
                          <a:latin typeface="Cambria Math" panose="02040503050406030204" pitchFamily="18" charset="0"/>
                          <a:cs typeface="Cambria Math" panose="02040503050406030204" pitchFamily="18" charset="0"/>
                          <a:sym typeface="+mn-ea"/>
                        </a:rPr>
                        <m:t>+</m:t>
                      </m:r>
                      <m:sSub>
                        <m:sSubPr>
                          <m:ctrlPr>
                            <a:rPr lang="en-US" altLang="zh-CN" sz="1600" b="1" i="1" dirty="0">
                              <a:latin typeface="Cambria Math" panose="02040503050406030204" pitchFamily="18" charset="0"/>
                              <a:cs typeface="Cambria Math" panose="02040503050406030204" pitchFamily="18" charset="0"/>
                              <a:sym typeface="+mn-ea"/>
                            </a:rPr>
                          </m:ctrlPr>
                        </m:sSubPr>
                        <m:e>
                          <m:r>
                            <a:rPr lang="en-US" altLang="zh-CN" sz="1600" b="1" i="1" dirty="0">
                              <a:latin typeface="Cambria Math" panose="02040503050406030204" pitchFamily="18" charset="0"/>
                              <a:cs typeface="Cambria Math" panose="02040503050406030204" pitchFamily="18" charset="0"/>
                              <a:sym typeface="+mn-ea"/>
                            </a:rPr>
                            <m:t>𝝈</m:t>
                          </m:r>
                        </m:e>
                        <m:sub>
                          <m:r>
                            <a:rPr lang="en-US" altLang="zh-CN" sz="1600" b="1" i="1" dirty="0">
                              <a:latin typeface="Cambria Math" panose="02040503050406030204" pitchFamily="18" charset="0"/>
                              <a:cs typeface="Cambria Math" panose="02040503050406030204" pitchFamily="18" charset="0"/>
                              <a:sym typeface="+mn-ea"/>
                            </a:rPr>
                            <m:t>𝒔𝒕𝒓𝒆𝒕𝒄𝒉</m:t>
                          </m:r>
                          <m:r>
                            <a:rPr lang="en-US" altLang="zh-CN" sz="1600" b="1" i="1" dirty="0">
                              <a:latin typeface="Cambria Math" panose="02040503050406030204" pitchFamily="18" charset="0"/>
                              <a:cs typeface="Cambria Math" panose="02040503050406030204" pitchFamily="18" charset="0"/>
                              <a:sym typeface="+mn-ea"/>
                            </a:rPr>
                            <m:t>−</m:t>
                          </m:r>
                          <m:r>
                            <a:rPr lang="en-US" altLang="zh-CN" sz="1600" b="1" i="1" dirty="0">
                              <a:latin typeface="Cambria Math" panose="02040503050406030204" pitchFamily="18" charset="0"/>
                              <a:cs typeface="Cambria Math" panose="02040503050406030204" pitchFamily="18" charset="0"/>
                              <a:sym typeface="+mn-ea"/>
                            </a:rPr>
                            <m:t>𝒋𝒊𝒕𝒕𝒆𝒓</m:t>
                          </m:r>
                        </m:sub>
                      </m:sSub>
                    </m:oMath>
                  </m:oMathPara>
                </a14:m>
                <a:endParaRPr lang="zh-CN" altLang="en-US" sz="1600" dirty="0"/>
              </a:p>
              <a:p>
                <a:pPr>
                  <a:lnSpc>
                    <a:spcPct val="150000"/>
                  </a:lnSpc>
                </a:pPr>
                <a:endParaRPr lang="zh-CN" altLang="en-US" sz="1600" dirty="0"/>
              </a:p>
            </p:txBody>
          </p:sp>
        </mc:Choice>
        <mc:Fallback xmlns="">
          <p:sp>
            <p:nvSpPr>
              <p:cNvPr id="16" name="文本框 15"/>
              <p:cNvSpPr txBox="1">
                <a:spLocks noRot="1" noChangeAspect="1" noMove="1" noResize="1" noEditPoints="1" noAdjustHandles="1" noChangeArrowheads="1" noChangeShapeType="1" noTextEdit="1"/>
              </p:cNvSpPr>
              <p:nvPr/>
            </p:nvSpPr>
            <p:spPr>
              <a:xfrm>
                <a:off x="1679092" y="4809632"/>
                <a:ext cx="3833941" cy="1214755"/>
              </a:xfrm>
              <a:prstGeom prst="rect">
                <a:avLst/>
              </a:prstGeom>
              <a:blipFill rotWithShape="1">
                <a:blip r:embed="rId7"/>
                <a:stretch>
                  <a:fillRect l="-4" t="-12" r="16" b="12"/>
                </a:stretch>
              </a:blipFill>
            </p:spPr>
            <p:txBody>
              <a:bodyPr/>
              <a:lstStyle/>
              <a:p>
                <a:r>
                  <a:rPr lang="zh-CN" altLang="en-US">
                    <a:noFill/>
                  </a:rPr>
                  <a:t> </a:t>
                </a:r>
              </a:p>
            </p:txBody>
          </p:sp>
        </mc:Fallback>
      </mc:AlternateContent>
      <p:sp>
        <p:nvSpPr>
          <p:cNvPr id="17" name="箭头: 下 16"/>
          <p:cNvSpPr/>
          <p:nvPr/>
        </p:nvSpPr>
        <p:spPr>
          <a:xfrm rot="16200000">
            <a:off x="5831885" y="5347956"/>
            <a:ext cx="342900" cy="304800"/>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latin typeface="+mn-ea"/>
            </a:endParaRPr>
          </a:p>
        </p:txBody>
      </p:sp>
      <p:sp>
        <p:nvSpPr>
          <p:cNvPr id="18" name="文本框 17"/>
          <p:cNvSpPr txBox="1"/>
          <p:nvPr/>
        </p:nvSpPr>
        <p:spPr>
          <a:xfrm>
            <a:off x="6249035" y="4809490"/>
            <a:ext cx="4860290" cy="1568450"/>
          </a:xfrm>
          <a:prstGeom prst="rect">
            <a:avLst/>
          </a:prstGeom>
          <a:noFill/>
        </p:spPr>
        <p:txBody>
          <a:bodyPr wrap="square" rtlCol="0">
            <a:spAutoFit/>
          </a:bodyPr>
          <a:lstStyle/>
          <a:p>
            <a:pPr>
              <a:lnSpc>
                <a:spcPct val="150000"/>
              </a:lnSpc>
            </a:pPr>
            <a:r>
              <a:rPr lang="en-US" altLang="zh-CN" sz="1600" dirty="0"/>
              <a:t>Take edge1 stretching circuit as an example, calibration curve and error are shown.</a:t>
            </a:r>
          </a:p>
          <a:p>
            <a:pPr>
              <a:lnSpc>
                <a:spcPct val="150000"/>
              </a:lnSpc>
            </a:pPr>
            <a:r>
              <a:rPr lang="en-US" altLang="zh-CN" sz="1600" b="1" dirty="0">
                <a:solidFill>
                  <a:schemeClr val="tx2"/>
                </a:solidFill>
                <a:sym typeface="+mn-ea"/>
              </a:rPr>
              <a:t>The error is less than 120 ps; after accounting for the 10</a:t>
            </a:r>
            <a:r>
              <a:rPr lang="en-US" altLang="en-US" sz="1600" b="1" dirty="0">
                <a:solidFill>
                  <a:schemeClr val="tx2"/>
                </a:solidFill>
                <a:sym typeface="+mn-ea"/>
              </a:rPr>
              <a:t>×</a:t>
            </a:r>
            <a:r>
              <a:rPr lang="en-US" altLang="zh-CN" sz="1600" b="1" dirty="0">
                <a:solidFill>
                  <a:schemeClr val="tx2"/>
                </a:solidFill>
                <a:sym typeface="+mn-ea"/>
              </a:rPr>
              <a:t> stretching, this corresponds to less than 12 ps.</a:t>
            </a:r>
          </a:p>
        </p:txBody>
      </p:sp>
      <p:pic>
        <p:nvPicPr>
          <p:cNvPr id="9" name="图片 8" descr="C:/Users/Southland/Desktop/同济大学 TJU todo.png同济大学 TJU todo"/>
          <p:cNvPicPr>
            <a:picLocks noChangeAspect="1"/>
          </p:cNvPicPr>
          <p:nvPr/>
        </p:nvPicPr>
        <p:blipFill>
          <a:blip r:embed="rId8">
            <a:duotone>
              <a:schemeClr val="accent1">
                <a:shade val="45000"/>
                <a:satMod val="135000"/>
              </a:schemeClr>
              <a:prstClr val="white"/>
            </a:duotone>
          </a:blip>
          <a:srcRect t="28266" b="46033"/>
          <a:stretch>
            <a:fillRect/>
          </a:stretch>
        </p:blipFill>
        <p:spPr>
          <a:xfrm>
            <a:off x="9575800" y="82550"/>
            <a:ext cx="2534285" cy="664845"/>
          </a:xfrm>
          <a:prstGeom prst="rect">
            <a:avLst/>
          </a:prstGeom>
        </p:spPr>
      </p:pic>
      <p:grpSp>
        <p:nvGrpSpPr>
          <p:cNvPr id="3" name="组合 2"/>
          <p:cNvGrpSpPr/>
          <p:nvPr/>
        </p:nvGrpSpPr>
        <p:grpSpPr>
          <a:xfrm>
            <a:off x="637540" y="82550"/>
            <a:ext cx="543560" cy="824230"/>
            <a:chOff x="886602" y="106738"/>
            <a:chExt cx="1620000" cy="2422915"/>
          </a:xfrm>
        </p:grpSpPr>
        <p:sp>
          <p:nvSpPr>
            <p:cNvPr id="10" name="矩形 9"/>
            <p:cNvSpPr/>
            <p:nvPr/>
          </p:nvSpPr>
          <p:spPr>
            <a:xfrm>
              <a:off x="886602" y="418195"/>
              <a:ext cx="720000" cy="720000"/>
            </a:xfrm>
            <a:prstGeom prst="rect">
              <a:avLst/>
            </a:prstGeom>
            <a:solidFill>
              <a:schemeClr val="accent1">
                <a:lumMod val="5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组合 10"/>
            <p:cNvGrpSpPr/>
            <p:nvPr/>
          </p:nvGrpSpPr>
          <p:grpSpPr>
            <a:xfrm>
              <a:off x="1066602" y="106738"/>
              <a:ext cx="1440000" cy="2422915"/>
              <a:chOff x="1066602" y="106738"/>
              <a:chExt cx="1440000" cy="2422915"/>
            </a:xfrm>
          </p:grpSpPr>
          <p:sp>
            <p:nvSpPr>
              <p:cNvPr id="12" name="矩形 11"/>
              <p:cNvSpPr/>
              <p:nvPr/>
            </p:nvSpPr>
            <p:spPr>
              <a:xfrm>
                <a:off x="1246602" y="778195"/>
                <a:ext cx="1080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sp>
            <p:nvSpPr>
              <p:cNvPr id="13" name="文本框 12"/>
              <p:cNvSpPr txBox="1"/>
              <p:nvPr/>
            </p:nvSpPr>
            <p:spPr>
              <a:xfrm>
                <a:off x="1066602" y="106738"/>
                <a:ext cx="1440000" cy="2422915"/>
              </a:xfrm>
              <a:prstGeom prst="rect">
                <a:avLst/>
              </a:prstGeom>
              <a:noFill/>
            </p:spPr>
            <p:txBody>
              <a:bodyPr wrap="square" rtlCol="0" anchor="ctr">
                <a:spAutoFit/>
              </a:bodyPr>
              <a:lstStyle/>
              <a:p>
                <a:pPr algn="ctr"/>
                <a:endParaRPr lang="zh-CN" altLang="en-US" sz="3600" b="1" dirty="0">
                  <a:solidFill>
                    <a:schemeClr val="bg1"/>
                  </a:solidFill>
                  <a:latin typeface="Times New Roman" panose="02020603050405020304" pitchFamily="18" charset="0"/>
                  <a:ea typeface="Times New Roman" panose="02020603050405020304" pitchFamily="18" charset="0"/>
                </a:endParaRPr>
              </a:p>
            </p:txBody>
          </p:sp>
        </p:grpSp>
      </p:grpSp>
      <p:pic>
        <p:nvPicPr>
          <p:cNvPr id="6" name="图片 5"/>
          <p:cNvPicPr>
            <a:picLocks noChangeAspect="1"/>
          </p:cNvPicPr>
          <p:nvPr/>
        </p:nvPicPr>
        <p:blipFill>
          <a:blip r:embed="rId9"/>
          <a:stretch>
            <a:fillRect/>
          </a:stretch>
        </p:blipFill>
        <p:spPr>
          <a:xfrm>
            <a:off x="430135" y="1005311"/>
            <a:ext cx="5587191" cy="3281820"/>
          </a:xfrm>
          <a:prstGeom prst="rect">
            <a:avLst/>
          </a:prstGeom>
        </p:spPr>
      </p:pic>
      <p:pic>
        <p:nvPicPr>
          <p:cNvPr id="15" name="图片 14"/>
          <p:cNvPicPr>
            <a:picLocks noChangeAspect="1"/>
          </p:cNvPicPr>
          <p:nvPr/>
        </p:nvPicPr>
        <p:blipFill>
          <a:blip r:embed="rId10"/>
          <a:stretch>
            <a:fillRect/>
          </a:stretch>
        </p:blipFill>
        <p:spPr>
          <a:xfrm>
            <a:off x="6096000" y="1005311"/>
            <a:ext cx="5587191" cy="3242481"/>
          </a:xfrm>
          <a:prstGeom prst="rect">
            <a:avLst/>
          </a:prstGeom>
        </p:spPr>
      </p:pic>
      <p:sp>
        <p:nvSpPr>
          <p:cNvPr id="4" name="灯片编号占位符 3"/>
          <p:cNvSpPr>
            <a:spLocks noGrp="1"/>
          </p:cNvSpPr>
          <p:nvPr>
            <p:ph type="sldNum" sz="quarter" idx="12"/>
          </p:nvPr>
        </p:nvSpPr>
        <p:spPr/>
        <p:txBody>
          <a:bodyPr/>
          <a:lstStyle/>
          <a:p>
            <a:fld id="{CD60BC21-56A7-4259-9FCC-E9E7CBD795A8}" type="slidenum">
              <a:rPr lang="zh-CN" altLang="en-US" smtClean="0"/>
              <a:t>20</a:t>
            </a:fld>
            <a:endParaRPr lang="zh-CN" altLang="en-US"/>
          </a:p>
        </p:txBody>
      </p:sp>
      <p:sp>
        <p:nvSpPr>
          <p:cNvPr id="5" name="页脚占位符 4"/>
          <p:cNvSpPr>
            <a:spLocks noGrp="1"/>
          </p:cNvSpPr>
          <p:nvPr>
            <p:ph type="ftr" sz="quarter" idx="11"/>
          </p:nvPr>
        </p:nvSpPr>
        <p:spPr/>
        <p:txBody>
          <a:bodyPr/>
          <a:lstStyle/>
          <a:p>
            <a:r>
              <a:rPr lang="zh-CN" altLang="en-US"/>
              <a:t>TWEPP 2025</a:t>
            </a:r>
          </a:p>
        </p:txBody>
      </p:sp>
      <p:sp>
        <p:nvSpPr>
          <p:cNvPr id="19" name="文本框 18"/>
          <p:cNvSpPr txBox="1"/>
          <p:nvPr/>
        </p:nvSpPr>
        <p:spPr>
          <a:xfrm>
            <a:off x="11109325" y="5988050"/>
            <a:ext cx="4064000" cy="368300"/>
          </a:xfrm>
          <a:prstGeom prst="rect">
            <a:avLst/>
          </a:prstGeom>
          <a:noFill/>
        </p:spPr>
        <p:txBody>
          <a:bodyPr wrap="square" rtlCol="0">
            <a:spAutoFit/>
          </a:bodyPr>
          <a:lstStyle/>
          <a:p>
            <a:r>
              <a:rPr lang="en-US" altLang="zh-CN"/>
              <a:t>for input</a:t>
            </a:r>
          </a:p>
        </p:txBody>
      </p:sp>
      <p:cxnSp>
        <p:nvCxnSpPr>
          <p:cNvPr id="53" name="Straight Arrow Connector 8"/>
          <p:cNvCxnSpPr/>
          <p:nvPr/>
        </p:nvCxnSpPr>
        <p:spPr>
          <a:xfrm flipH="1">
            <a:off x="10804525" y="6176010"/>
            <a:ext cx="357505" cy="3175"/>
          </a:xfrm>
          <a:prstGeom prst="straightConnector1">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advTm="25003">
        <p:fade/>
      </p:transition>
    </mc:Choice>
    <mc:Fallback xmlns="">
      <p:transition spd="med" advTm="25003">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par>
                                <p:cTn id="13" presetID="10" presetClass="entr" presetSubtype="0" fill="hold" nodeType="with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fade">
                                      <p:cBhvr>
                                        <p:cTn id="15" dur="500"/>
                                        <p:tgtEl>
                                          <p:spTgt spid="5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P spid="18" grpId="1"/>
      <p:bldP spid="19" grpId="0"/>
      <p:bldP spid="19"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70000" y="173077"/>
            <a:ext cx="8622394" cy="521970"/>
          </a:xfrm>
          <a:prstGeom prst="rect">
            <a:avLst/>
          </a:prstGeom>
          <a:noFill/>
        </p:spPr>
        <p:txBody>
          <a:bodyPr wrap="square" rtlCol="0">
            <a:spAutoFit/>
          </a:bodyPr>
          <a:lstStyle/>
          <a:p>
            <a:r>
              <a:rPr lang="en-US" altLang="zh-CN" sz="2800" b="1" dirty="0">
                <a:solidFill>
                  <a:schemeClr val="tx2"/>
                </a:solidFill>
                <a:latin typeface="+mn-ea"/>
                <a:sym typeface="+mn-ea"/>
              </a:rPr>
              <a:t>4.3 Overall resolution</a:t>
            </a:r>
            <a:endParaRPr lang="zh-CN" altLang="en-US" sz="2800" b="1" dirty="0">
              <a:solidFill>
                <a:schemeClr val="tx2"/>
              </a:solidFill>
              <a:latin typeface="+mn-ea"/>
            </a:endParaRPr>
          </a:p>
        </p:txBody>
      </p:sp>
      <p:pic>
        <p:nvPicPr>
          <p:cNvPr id="9" name="图片 8" descr="C:/Users/Southland/Desktop/同济大学 TJU todo.png同济大学 TJU todo"/>
          <p:cNvPicPr>
            <a:picLocks noChangeAspect="1"/>
          </p:cNvPicPr>
          <p:nvPr/>
        </p:nvPicPr>
        <p:blipFill>
          <a:blip r:embed="rId3">
            <a:duotone>
              <a:schemeClr val="accent1">
                <a:shade val="45000"/>
                <a:satMod val="135000"/>
              </a:schemeClr>
              <a:prstClr val="white"/>
            </a:duotone>
          </a:blip>
          <a:srcRect t="28266" b="46033"/>
          <a:stretch>
            <a:fillRect/>
          </a:stretch>
        </p:blipFill>
        <p:spPr>
          <a:xfrm>
            <a:off x="9575800" y="82550"/>
            <a:ext cx="2534285" cy="664845"/>
          </a:xfrm>
          <a:prstGeom prst="rect">
            <a:avLst/>
          </a:prstGeom>
        </p:spPr>
      </p:pic>
      <p:grpSp>
        <p:nvGrpSpPr>
          <p:cNvPr id="3" name="组合 2"/>
          <p:cNvGrpSpPr/>
          <p:nvPr/>
        </p:nvGrpSpPr>
        <p:grpSpPr>
          <a:xfrm>
            <a:off x="637540" y="82550"/>
            <a:ext cx="543560" cy="824230"/>
            <a:chOff x="886602" y="106738"/>
            <a:chExt cx="1620000" cy="2422915"/>
          </a:xfrm>
        </p:grpSpPr>
        <p:sp>
          <p:nvSpPr>
            <p:cNvPr id="10" name="矩形 9"/>
            <p:cNvSpPr/>
            <p:nvPr/>
          </p:nvSpPr>
          <p:spPr>
            <a:xfrm>
              <a:off x="886602" y="418195"/>
              <a:ext cx="720000" cy="720000"/>
            </a:xfrm>
            <a:prstGeom prst="rect">
              <a:avLst/>
            </a:prstGeom>
            <a:solidFill>
              <a:schemeClr val="accent1">
                <a:lumMod val="5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组合 10"/>
            <p:cNvGrpSpPr/>
            <p:nvPr/>
          </p:nvGrpSpPr>
          <p:grpSpPr>
            <a:xfrm>
              <a:off x="1066602" y="106738"/>
              <a:ext cx="1440000" cy="2422915"/>
              <a:chOff x="1066602" y="106738"/>
              <a:chExt cx="1440000" cy="2422915"/>
            </a:xfrm>
          </p:grpSpPr>
          <p:sp>
            <p:nvSpPr>
              <p:cNvPr id="12" name="矩形 11"/>
              <p:cNvSpPr/>
              <p:nvPr/>
            </p:nvSpPr>
            <p:spPr>
              <a:xfrm>
                <a:off x="1246602" y="778195"/>
                <a:ext cx="1080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sp>
            <p:nvSpPr>
              <p:cNvPr id="13" name="文本框 12"/>
              <p:cNvSpPr txBox="1"/>
              <p:nvPr/>
            </p:nvSpPr>
            <p:spPr>
              <a:xfrm>
                <a:off x="1066602" y="106738"/>
                <a:ext cx="1440000" cy="2422915"/>
              </a:xfrm>
              <a:prstGeom prst="rect">
                <a:avLst/>
              </a:prstGeom>
              <a:noFill/>
            </p:spPr>
            <p:txBody>
              <a:bodyPr wrap="square" rtlCol="0" anchor="ctr">
                <a:spAutoFit/>
              </a:bodyPr>
              <a:lstStyle/>
              <a:p>
                <a:pPr algn="ctr"/>
                <a:endParaRPr lang="zh-CN" altLang="en-US" sz="3600" b="1" dirty="0">
                  <a:solidFill>
                    <a:schemeClr val="bg1"/>
                  </a:solidFill>
                  <a:latin typeface="Times New Roman" panose="02020603050405020304" pitchFamily="18" charset="0"/>
                  <a:ea typeface="Times New Roman" panose="02020603050405020304" pitchFamily="18" charset="0"/>
                </a:endParaRPr>
              </a:p>
            </p:txBody>
          </p:sp>
        </p:grpSp>
      </p:grpSp>
      <p:pic>
        <p:nvPicPr>
          <p:cNvPr id="4" name="图片 3"/>
          <p:cNvPicPr>
            <a:picLocks noChangeAspect="1"/>
          </p:cNvPicPr>
          <p:nvPr/>
        </p:nvPicPr>
        <p:blipFill>
          <a:blip r:embed="rId4"/>
          <a:stretch>
            <a:fillRect/>
          </a:stretch>
        </p:blipFill>
        <p:spPr>
          <a:xfrm>
            <a:off x="483220" y="997306"/>
            <a:ext cx="5350507" cy="3172021"/>
          </a:xfrm>
          <a:prstGeom prst="rect">
            <a:avLst/>
          </a:prstGeom>
        </p:spPr>
      </p:pic>
      <mc:AlternateContent xmlns:mc="http://schemas.openxmlformats.org/markup-compatibility/2006" xmlns:a14="http://schemas.microsoft.com/office/drawing/2010/main">
        <mc:Choice Requires="a14">
          <p:sp>
            <p:nvSpPr>
              <p:cNvPr id="23" name="文本框 22"/>
              <p:cNvSpPr txBox="1"/>
              <p:nvPr/>
            </p:nvSpPr>
            <p:spPr>
              <a:xfrm>
                <a:off x="6658232" y="1602209"/>
                <a:ext cx="3621575" cy="2168525"/>
              </a:xfrm>
              <a:prstGeom prst="rect">
                <a:avLst/>
              </a:prstGeom>
              <a:noFill/>
            </p:spPr>
            <p:txBody>
              <a:bodyPr wrap="square" rtlCol="0">
                <a:spAutoFit/>
              </a:bodyPr>
              <a:lstStyle/>
              <a:p>
                <a:pPr>
                  <a:lnSpc>
                    <a:spcPct val="150000"/>
                  </a:lnSpc>
                </a:pPr>
                <a:r>
                  <a:rPr lang="en-US" altLang="zh-CN">
                    <a:latin typeface="Cambria Math" panose="02040503050406030204" pitchFamily="18" charset="0"/>
                  </a:rPr>
                  <a:t>Finally, the measured value is derived from counter outputs </a:t>
                </a:r>
                <a14:m>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panose="02040503050406030204" pitchFamily="18" charset="0"/>
                          </a:rPr>
                          <m:t>𝑁</m:t>
                        </m:r>
                      </m:e>
                      <m:sub>
                        <m:r>
                          <a:rPr lang="en-US" altLang="zh-CN" b="0" i="1" smtClean="0">
                            <a:latin typeface="Cambria Math" panose="02040503050406030204" pitchFamily="18" charset="0"/>
                          </a:rPr>
                          <m:t>0</m:t>
                        </m:r>
                      </m:sub>
                    </m:sSub>
                  </m:oMath>
                </a14:m>
                <a:r>
                  <a:rPr lang="en-US" altLang="zh-CN">
                    <a:latin typeface="Cambria Math" panose="02040503050406030204" pitchFamily="18" charset="0"/>
                  </a:rPr>
                  <a:t>, </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𝑁</m:t>
                        </m:r>
                      </m:e>
                      <m:sub>
                        <m:r>
                          <a:rPr lang="en-US" altLang="zh-CN" b="0" i="1" smtClean="0">
                            <a:latin typeface="Cambria Math" panose="02040503050406030204" pitchFamily="18" charset="0"/>
                          </a:rPr>
                          <m:t>1</m:t>
                        </m:r>
                      </m:sub>
                    </m:sSub>
                  </m:oMath>
                </a14:m>
                <a:r>
                  <a:rPr lang="en-US" altLang="zh-CN" dirty="0"/>
                  <a:t>, </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𝑁</m:t>
                        </m:r>
                      </m:e>
                      <m:sub>
                        <m:r>
                          <a:rPr lang="en-US" altLang="zh-CN" b="0" i="1" smtClean="0">
                            <a:latin typeface="Cambria Math" panose="02040503050406030204" pitchFamily="18" charset="0"/>
                          </a:rPr>
                          <m:t>2</m:t>
                        </m:r>
                      </m:sub>
                    </m:sSub>
                  </m:oMath>
                </a14:m>
                <a:r>
                  <a:rPr lang="en-US" altLang="zh-CN" dirty="0"/>
                  <a:t>, and the resolution is shown in the figure. It can achieve </a:t>
                </a:r>
                <a:r>
                  <a:rPr lang="en-US" altLang="zh-CN" dirty="0">
                    <a:latin typeface="+mn-ea"/>
                    <a:cs typeface="宋体" panose="02010600030101010101" pitchFamily="2" charset="-122"/>
                    <a:sym typeface="+mn-ea"/>
                  </a:rPr>
                  <a:t>&lt;100ps time resolution within 20ns range.</a:t>
                </a:r>
                <a:endParaRPr lang="zh-CN" altLang="en-US" dirty="0"/>
              </a:p>
            </p:txBody>
          </p:sp>
        </mc:Choice>
        <mc:Fallback xmlns="">
          <p:sp>
            <p:nvSpPr>
              <p:cNvPr id="23" name="文本框 22"/>
              <p:cNvSpPr txBox="1">
                <a:spLocks noRot="1" noChangeAspect="1" noMove="1" noResize="1" noEditPoints="1" noAdjustHandles="1" noChangeArrowheads="1" noChangeShapeType="1" noTextEdit="1"/>
              </p:cNvSpPr>
              <p:nvPr/>
            </p:nvSpPr>
            <p:spPr>
              <a:xfrm>
                <a:off x="6658232" y="1602209"/>
                <a:ext cx="3621575" cy="2168525"/>
              </a:xfrm>
              <a:prstGeom prst="rect">
                <a:avLst/>
              </a:prstGeom>
              <a:blipFill rotWithShape="1">
                <a:blip r:embed="rId5"/>
                <a:stretch>
                  <a:fillRect l="-7" t="-5" r="12" b="5"/>
                </a:stretch>
              </a:blipFill>
            </p:spPr>
            <p:txBody>
              <a:bodyPr/>
              <a:lstStyle/>
              <a:p>
                <a:r>
                  <a:rPr lang="zh-CN" altLang="en-US">
                    <a:noFill/>
                  </a:rPr>
                  <a:t> </a:t>
                </a:r>
              </a:p>
            </p:txBody>
          </p:sp>
        </mc:Fallback>
      </mc:AlternateContent>
      <p:sp>
        <p:nvSpPr>
          <p:cNvPr id="5" name="灯片编号占位符 4"/>
          <p:cNvSpPr>
            <a:spLocks noGrp="1"/>
          </p:cNvSpPr>
          <p:nvPr>
            <p:ph type="sldNum" sz="quarter" idx="12"/>
          </p:nvPr>
        </p:nvSpPr>
        <p:spPr/>
        <p:txBody>
          <a:bodyPr/>
          <a:lstStyle/>
          <a:p>
            <a:fld id="{CD60BC21-56A7-4259-9FCC-E9E7CBD795A8}" type="slidenum">
              <a:rPr lang="zh-CN" altLang="en-US" smtClean="0"/>
              <a:t>21</a:t>
            </a:fld>
            <a:endParaRPr lang="zh-CN" altLang="en-US"/>
          </a:p>
        </p:txBody>
      </p:sp>
      <p:sp>
        <p:nvSpPr>
          <p:cNvPr id="6" name="页脚占位符 5"/>
          <p:cNvSpPr>
            <a:spLocks noGrp="1"/>
          </p:cNvSpPr>
          <p:nvPr>
            <p:ph type="ftr" sz="quarter" idx="11"/>
          </p:nvPr>
        </p:nvSpPr>
        <p:spPr/>
        <p:txBody>
          <a:bodyPr/>
          <a:lstStyle/>
          <a:p>
            <a:r>
              <a:rPr lang="zh-CN" altLang="en-US"/>
              <a:t>TWEPP 2025</a:t>
            </a:r>
          </a:p>
        </p:txBody>
      </p:sp>
      <p:pic>
        <p:nvPicPr>
          <p:cNvPr id="20" name="图片 19"/>
          <p:cNvPicPr>
            <a:picLocks noChangeAspect="1"/>
          </p:cNvPicPr>
          <p:nvPr/>
        </p:nvPicPr>
        <p:blipFill>
          <a:blip r:embed="rId6"/>
          <a:stretch>
            <a:fillRect/>
          </a:stretch>
        </p:blipFill>
        <p:spPr>
          <a:xfrm>
            <a:off x="45" y="5002193"/>
            <a:ext cx="6364170" cy="52197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28745">
        <p:fade/>
      </p:transition>
    </mc:Choice>
    <mc:Fallback xmlns="">
      <p:transition spd="med" advTm="28745">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70000" y="173077"/>
            <a:ext cx="8622394" cy="521970"/>
          </a:xfrm>
          <a:prstGeom prst="rect">
            <a:avLst/>
          </a:prstGeom>
          <a:noFill/>
        </p:spPr>
        <p:txBody>
          <a:bodyPr wrap="square" rtlCol="0">
            <a:spAutoFit/>
          </a:bodyPr>
          <a:lstStyle/>
          <a:p>
            <a:r>
              <a:rPr lang="en-US" altLang="zh-CN" sz="2800" b="1" dirty="0">
                <a:solidFill>
                  <a:schemeClr val="tx2"/>
                </a:solidFill>
                <a:latin typeface="+mn-ea"/>
                <a:sym typeface="+mn-ea"/>
              </a:rPr>
              <a:t>4.3 </a:t>
            </a:r>
            <a:r>
              <a:rPr lang="en-US" altLang="zh-CN" sz="2800" b="1" dirty="0">
                <a:solidFill>
                  <a:schemeClr val="tx2"/>
                </a:solidFill>
                <a:latin typeface="+mn-ea"/>
              </a:rPr>
              <a:t>Overall resolution prediction vs measurement</a:t>
            </a:r>
          </a:p>
        </p:txBody>
      </p:sp>
      <p:sp>
        <p:nvSpPr>
          <p:cNvPr id="17" name="箭头: 下 16"/>
          <p:cNvSpPr/>
          <p:nvPr/>
        </p:nvSpPr>
        <p:spPr>
          <a:xfrm rot="16200000">
            <a:off x="6502872" y="5110175"/>
            <a:ext cx="342900" cy="304800"/>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latin typeface="+mn-ea"/>
            </a:endParaRPr>
          </a:p>
        </p:txBody>
      </p:sp>
      <p:sp>
        <p:nvSpPr>
          <p:cNvPr id="18" name="文本框 17"/>
          <p:cNvSpPr txBox="1"/>
          <p:nvPr/>
        </p:nvSpPr>
        <p:spPr>
          <a:xfrm>
            <a:off x="6985000" y="4301490"/>
            <a:ext cx="4030345" cy="2306955"/>
          </a:xfrm>
          <a:prstGeom prst="rect">
            <a:avLst/>
          </a:prstGeom>
          <a:noFill/>
        </p:spPr>
        <p:txBody>
          <a:bodyPr wrap="square" rtlCol="0">
            <a:spAutoFit/>
          </a:bodyPr>
          <a:lstStyle/>
          <a:p>
            <a:pPr>
              <a:lnSpc>
                <a:spcPct val="150000"/>
              </a:lnSpc>
            </a:pPr>
            <a:r>
              <a:rPr lang="zh-CN" altLang="en-US" sz="1600" b="1" dirty="0">
                <a:solidFill>
                  <a:schemeClr val="tx2"/>
                </a:solidFill>
                <a:sym typeface="+mn-ea"/>
              </a:rPr>
              <a:t>Taking the </a:t>
            </a:r>
            <a:r>
              <a:rPr lang="en-US" altLang="zh-CN" sz="1600" b="1" dirty="0">
                <a:solidFill>
                  <a:schemeClr val="tx2"/>
                </a:solidFill>
                <a:sym typeface="+mn-ea"/>
              </a:rPr>
              <a:t>10ns </a:t>
            </a:r>
            <a:r>
              <a:rPr lang="zh-CN" altLang="en-US" sz="1600" b="1" dirty="0">
                <a:solidFill>
                  <a:schemeClr val="tx2"/>
                </a:solidFill>
                <a:sym typeface="+mn-ea"/>
              </a:rPr>
              <a:t>input signal as an example</a:t>
            </a:r>
            <a:r>
              <a:rPr lang="en-US" altLang="zh-CN" sz="1600" b="1" dirty="0">
                <a:solidFill>
                  <a:schemeClr val="tx2"/>
                </a:solidFill>
                <a:sym typeface="+mn-ea"/>
              </a:rPr>
              <a:t>.</a:t>
            </a:r>
            <a:r>
              <a:rPr lang="zh-CN" altLang="en-US" sz="1600" b="1" dirty="0">
                <a:solidFill>
                  <a:schemeClr val="tx2"/>
                </a:solidFill>
                <a:sym typeface="+mn-ea"/>
              </a:rPr>
              <a:t> </a:t>
            </a:r>
            <a:r>
              <a:rPr lang="en-US" altLang="zh-CN" sz="1600" b="1" dirty="0">
                <a:solidFill>
                  <a:schemeClr val="tx2"/>
                </a:solidFill>
                <a:sym typeface="+mn-ea"/>
              </a:rPr>
              <a:t>T</a:t>
            </a:r>
            <a:r>
              <a:rPr lang="zh-CN" altLang="en-US" sz="1600" b="1" dirty="0">
                <a:solidFill>
                  <a:schemeClr val="tx2"/>
                </a:solidFill>
                <a:sym typeface="+mn-ea"/>
              </a:rPr>
              <a:t>he analysis shows that the standard deviation is 67ps, and the measured standard deviation is 63ps, which is in line with the prediction.</a:t>
            </a:r>
            <a:endParaRPr lang="zh-CN" altLang="en-US" sz="1600" b="1" dirty="0">
              <a:solidFill>
                <a:schemeClr val="tx2"/>
              </a:solidFill>
            </a:endParaRPr>
          </a:p>
          <a:p>
            <a:pPr>
              <a:lnSpc>
                <a:spcPct val="150000"/>
              </a:lnSpc>
            </a:pPr>
            <a:endParaRPr lang="zh-CN" altLang="en-US" sz="1600" b="1" dirty="0">
              <a:solidFill>
                <a:schemeClr val="tx2"/>
              </a:solidFill>
            </a:endParaRPr>
          </a:p>
        </p:txBody>
      </p:sp>
      <p:pic>
        <p:nvPicPr>
          <p:cNvPr id="9" name="图片 8" descr="C:/Users/Southland/Desktop/同济大学 TJU todo.png同济大学 TJU todo"/>
          <p:cNvPicPr>
            <a:picLocks noChangeAspect="1"/>
          </p:cNvPicPr>
          <p:nvPr/>
        </p:nvPicPr>
        <p:blipFill>
          <a:blip r:embed="rId3">
            <a:duotone>
              <a:schemeClr val="accent1">
                <a:shade val="45000"/>
                <a:satMod val="135000"/>
              </a:schemeClr>
              <a:prstClr val="white"/>
            </a:duotone>
          </a:blip>
          <a:srcRect t="28266" b="46033"/>
          <a:stretch>
            <a:fillRect/>
          </a:stretch>
        </p:blipFill>
        <p:spPr>
          <a:xfrm>
            <a:off x="9575800" y="82550"/>
            <a:ext cx="2534285" cy="664845"/>
          </a:xfrm>
          <a:prstGeom prst="rect">
            <a:avLst/>
          </a:prstGeom>
        </p:spPr>
      </p:pic>
      <p:grpSp>
        <p:nvGrpSpPr>
          <p:cNvPr id="3" name="组合 2"/>
          <p:cNvGrpSpPr/>
          <p:nvPr/>
        </p:nvGrpSpPr>
        <p:grpSpPr>
          <a:xfrm>
            <a:off x="637540" y="82550"/>
            <a:ext cx="543560" cy="824230"/>
            <a:chOff x="886602" y="106738"/>
            <a:chExt cx="1620000" cy="2422915"/>
          </a:xfrm>
        </p:grpSpPr>
        <p:sp>
          <p:nvSpPr>
            <p:cNvPr id="10" name="矩形 9"/>
            <p:cNvSpPr/>
            <p:nvPr/>
          </p:nvSpPr>
          <p:spPr>
            <a:xfrm>
              <a:off x="886602" y="418195"/>
              <a:ext cx="720000" cy="720000"/>
            </a:xfrm>
            <a:prstGeom prst="rect">
              <a:avLst/>
            </a:prstGeom>
            <a:solidFill>
              <a:schemeClr val="accent1">
                <a:lumMod val="5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组合 10"/>
            <p:cNvGrpSpPr/>
            <p:nvPr/>
          </p:nvGrpSpPr>
          <p:grpSpPr>
            <a:xfrm>
              <a:off x="1066602" y="106738"/>
              <a:ext cx="1440000" cy="2422915"/>
              <a:chOff x="1066602" y="106738"/>
              <a:chExt cx="1440000" cy="2422915"/>
            </a:xfrm>
          </p:grpSpPr>
          <p:sp>
            <p:nvSpPr>
              <p:cNvPr id="12" name="矩形 11"/>
              <p:cNvSpPr/>
              <p:nvPr/>
            </p:nvSpPr>
            <p:spPr>
              <a:xfrm>
                <a:off x="1246602" y="778195"/>
                <a:ext cx="1080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sp>
            <p:nvSpPr>
              <p:cNvPr id="13" name="文本框 12"/>
              <p:cNvSpPr txBox="1"/>
              <p:nvPr/>
            </p:nvSpPr>
            <p:spPr>
              <a:xfrm>
                <a:off x="1066602" y="106738"/>
                <a:ext cx="1440000" cy="2422915"/>
              </a:xfrm>
              <a:prstGeom prst="rect">
                <a:avLst/>
              </a:prstGeom>
              <a:noFill/>
            </p:spPr>
            <p:txBody>
              <a:bodyPr wrap="square" rtlCol="0" anchor="ctr">
                <a:spAutoFit/>
              </a:bodyPr>
              <a:lstStyle/>
              <a:p>
                <a:pPr algn="ctr"/>
                <a:endParaRPr lang="zh-CN" altLang="en-US" sz="3600" b="1" dirty="0">
                  <a:solidFill>
                    <a:schemeClr val="bg1"/>
                  </a:solidFill>
                  <a:latin typeface="Times New Roman" panose="02020603050405020304" pitchFamily="18" charset="0"/>
                  <a:ea typeface="Times New Roman" panose="02020603050405020304" pitchFamily="18" charset="0"/>
                </a:endParaRPr>
              </a:p>
            </p:txBody>
          </p:sp>
        </p:grpSp>
      </p:grpSp>
      <p:pic>
        <p:nvPicPr>
          <p:cNvPr id="4" name="图片 3"/>
          <p:cNvPicPr>
            <a:picLocks noChangeAspect="1"/>
          </p:cNvPicPr>
          <p:nvPr/>
        </p:nvPicPr>
        <p:blipFill>
          <a:blip r:embed="rId4"/>
          <a:stretch>
            <a:fillRect/>
          </a:stretch>
        </p:blipFill>
        <p:spPr>
          <a:xfrm>
            <a:off x="483220" y="997306"/>
            <a:ext cx="5350507" cy="3172021"/>
          </a:xfrm>
          <a:prstGeom prst="rect">
            <a:avLst/>
          </a:prstGeom>
        </p:spPr>
      </p:pic>
      <mc:AlternateContent xmlns:mc="http://schemas.openxmlformats.org/markup-compatibility/2006" xmlns:a14="http://schemas.microsoft.com/office/drawing/2010/main">
        <mc:Choice Requires="a14">
          <p:sp>
            <p:nvSpPr>
              <p:cNvPr id="8" name="文本框 7"/>
              <p:cNvSpPr txBox="1"/>
              <p:nvPr/>
            </p:nvSpPr>
            <p:spPr>
              <a:xfrm>
                <a:off x="6155735" y="1523035"/>
                <a:ext cx="5004312" cy="2244589"/>
              </a:xfrm>
              <a:prstGeom prst="rect">
                <a:avLst/>
              </a:prstGeom>
              <a:noFill/>
            </p:spPr>
            <p:txBody>
              <a:bodyPr wrap="square" rtlCol="0">
                <a:spAutoFit/>
              </a:bodyPr>
              <a:lstStyle/>
              <a:p>
                <a:pPr>
                  <a:lnSpc>
                    <a:spcPct val="150000"/>
                  </a:lnSpc>
                </a:pPr>
                <a14:m>
                  <m:oMath xmlns:m="http://schemas.openxmlformats.org/officeDocument/2006/math">
                    <m:r>
                      <a:rPr lang="en-US" altLang="zh-CN" sz="1600" i="1" kern="100" smtClean="0">
                        <a:effectLst/>
                        <a:latin typeface="Cambria Math" panose="02040503050406030204" pitchFamily="18" charset="0"/>
                        <a:ea typeface="华文宋体" panose="02010600040101010101" pitchFamily="2" charset="-122"/>
                        <a:cs typeface="Times New Roman" panose="02020603050405020304" pitchFamily="18" charset="0"/>
                      </a:rPr>
                      <m:t> </m:t>
                    </m:r>
                    <m:sSub>
                      <m:sSubPr>
                        <m:ctrlPr>
                          <a:rPr lang="zh-CN" altLang="zh-CN" sz="16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m:rPr>
                            <m:sty m:val="p"/>
                          </m:rPr>
                          <a:rPr lang="en-US" altLang="zh-CN" sz="1600" kern="100">
                            <a:effectLst/>
                            <a:latin typeface="Cambria Math" panose="02040503050406030204" pitchFamily="18" charset="0"/>
                            <a:ea typeface="华文宋体" panose="02010600040101010101" pitchFamily="2" charset="-122"/>
                            <a:cs typeface="Times New Roman" panose="02020603050405020304" pitchFamily="18" charset="0"/>
                          </a:rPr>
                          <m:t>σ</m:t>
                        </m:r>
                      </m:e>
                      <m:sub>
                        <m:r>
                          <m:rPr>
                            <m:nor/>
                          </m:rPr>
                          <a:rPr lang="en-US" altLang="zh-CN" sz="1600" kern="100">
                            <a:effectLst/>
                            <a:latin typeface="Cambria Math" panose="02040503050406030204" pitchFamily="18" charset="0"/>
                            <a:ea typeface="华文宋体" panose="02010600040101010101" pitchFamily="2" charset="-122"/>
                            <a:cs typeface="Times New Roman" panose="02020603050405020304" pitchFamily="18" charset="0"/>
                          </a:rPr>
                          <m:t>LSB</m:t>
                        </m:r>
                      </m:sub>
                    </m:sSub>
                    <m:r>
                      <a:rPr lang="en-US" altLang="zh-CN" sz="1600" i="1" kern="100">
                        <a:effectLst/>
                        <a:latin typeface="Cambria Math" panose="02040503050406030204" pitchFamily="18" charset="0"/>
                        <a:ea typeface="华文宋体" panose="02010600040101010101" pitchFamily="2" charset="-122"/>
                        <a:cs typeface="Times New Roman" panose="02020603050405020304" pitchFamily="18" charset="0"/>
                      </a:rPr>
                      <m:t> </m:t>
                    </m:r>
                  </m:oMath>
                </a14:m>
                <a:r>
                  <a:rPr lang="zh-CN" altLang="en-US" sz="1600" kern="100" dirty="0">
                    <a:effectLst/>
                    <a:latin typeface="Cambria Math" panose="02040503050406030204" pitchFamily="18" charset="0"/>
                    <a:ea typeface="华文宋体" panose="02010600040101010101" pitchFamily="2" charset="-122"/>
                    <a:cs typeface="Times New Roman" panose="02020603050405020304" pitchFamily="18" charset="0"/>
                  </a:rPr>
                  <a:t>：</a:t>
                </a:r>
                <a14:m>
                  <m:oMath xmlns:m="http://schemas.openxmlformats.org/officeDocument/2006/math">
                    <m:r>
                      <a:rPr lang="en-US" altLang="zh-CN" sz="1600" i="1" kern="100" dirty="0" smtClean="0">
                        <a:effectLst/>
                        <a:latin typeface="Cambria Math" panose="02040503050406030204" pitchFamily="18" charset="0"/>
                        <a:ea typeface="华文宋体" panose="02010600040101010101" pitchFamily="2" charset="-122"/>
                        <a:cs typeface="Times New Roman" panose="02020603050405020304" pitchFamily="18" charset="0"/>
                      </a:rPr>
                      <m:t>100</m:t>
                    </m:r>
                    <m:r>
                      <a:rPr lang="en-US" altLang="zh-CN" sz="1600" i="1" kern="100" dirty="0" smtClean="0">
                        <a:effectLst/>
                        <a:latin typeface="Cambria Math" panose="02040503050406030204" pitchFamily="18" charset="0"/>
                        <a:ea typeface="华文宋体" panose="02010600040101010101" pitchFamily="2" charset="-122"/>
                        <a:cs typeface="Times New Roman" panose="02020603050405020304" pitchFamily="18" charset="0"/>
                      </a:rPr>
                      <m:t>𝑝𝑠</m:t>
                    </m:r>
                    <m:r>
                      <a:rPr lang="en-US" altLang="zh-CN" sz="1600" i="1" kern="100" dirty="0" smtClean="0">
                        <a:effectLst/>
                        <a:latin typeface="Cambria Math" panose="02040503050406030204" pitchFamily="18" charset="0"/>
                        <a:ea typeface="华文宋体" panose="02010600040101010101" pitchFamily="2" charset="-122"/>
                        <a:cs typeface="Times New Roman" panose="02020603050405020304" pitchFamily="18" charset="0"/>
                      </a:rPr>
                      <m:t>/</m:t>
                    </m:r>
                    <m:rad>
                      <m:radPr>
                        <m:degHide m:val="on"/>
                        <m:ctrlPr>
                          <a:rPr lang="en-US" altLang="zh-CN" sz="1600" i="1" kern="100" dirty="0" smtClean="0">
                            <a:effectLst/>
                            <a:latin typeface="Cambria Math" panose="02040503050406030204" pitchFamily="18" charset="0"/>
                            <a:ea typeface="华文宋体" panose="02010600040101010101" pitchFamily="2" charset="-122"/>
                            <a:cs typeface="Times New Roman" panose="02020603050405020304" pitchFamily="18" charset="0"/>
                          </a:rPr>
                        </m:ctrlPr>
                      </m:radPr>
                      <m:deg/>
                      <m:e>
                        <m:r>
                          <a:rPr lang="en-US" altLang="zh-CN" sz="1600" b="0" i="1" kern="100" dirty="0" smtClean="0">
                            <a:effectLst/>
                            <a:latin typeface="Cambria Math" panose="02040503050406030204" pitchFamily="18" charset="0"/>
                            <a:ea typeface="华文宋体" panose="02010600040101010101" pitchFamily="2" charset="-122"/>
                            <a:cs typeface="Times New Roman" panose="02020603050405020304" pitchFamily="18" charset="0"/>
                          </a:rPr>
                          <m:t>12</m:t>
                        </m:r>
                      </m:e>
                    </m:rad>
                    <m:r>
                      <a:rPr lang="en-US" altLang="zh-CN" sz="1600" i="1" kern="100" dirty="0" smtClean="0">
                        <a:effectLst/>
                        <a:latin typeface="Cambria Math" panose="02040503050406030204" pitchFamily="18" charset="0"/>
                        <a:ea typeface="Cambria Math" panose="02040503050406030204" pitchFamily="18" charset="0"/>
                        <a:cs typeface="Times New Roman" panose="02020603050405020304" pitchFamily="18" charset="0"/>
                      </a:rPr>
                      <m:t>×</m:t>
                    </m:r>
                    <m:rad>
                      <m:radPr>
                        <m:degHide m:val="on"/>
                        <m:ctrlPr>
                          <a:rPr lang="en-US" altLang="zh-CN" sz="1600" i="1" kern="100" dirty="0" smtClean="0">
                            <a:effectLst/>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1600" b="0" i="1" kern="100" dirty="0" smtClean="0">
                            <a:effectLst/>
                            <a:latin typeface="Cambria Math" panose="02040503050406030204" pitchFamily="18" charset="0"/>
                            <a:ea typeface="Cambria Math" panose="02040503050406030204" pitchFamily="18" charset="0"/>
                            <a:cs typeface="Times New Roman" panose="02020603050405020304" pitchFamily="18" charset="0"/>
                          </a:rPr>
                          <m:t>2</m:t>
                        </m:r>
                      </m:e>
                    </m:rad>
                    <m:r>
                      <a:rPr lang="en-US" altLang="zh-CN" sz="1600" i="1" kern="100" dirty="0" smtClean="0">
                        <a:effectLst/>
                        <a:latin typeface="Cambria Math" panose="02040503050406030204" pitchFamily="18" charset="0"/>
                        <a:ea typeface="Cambria Math" panose="02040503050406030204" pitchFamily="18" charset="0"/>
                        <a:cs typeface="Times New Roman" panose="02020603050405020304" pitchFamily="18" charset="0"/>
                      </a:rPr>
                      <m:t>≈</m:t>
                    </m:r>
                    <m:r>
                      <a:rPr lang="en-US" altLang="zh-CN" sz="1600" b="0" i="1" kern="100" dirty="0" smtClean="0">
                        <a:effectLst/>
                        <a:latin typeface="Cambria Math" panose="02040503050406030204" pitchFamily="18" charset="0"/>
                        <a:ea typeface="Cambria Math" panose="02040503050406030204" pitchFamily="18" charset="0"/>
                        <a:cs typeface="Times New Roman" panose="02020603050405020304" pitchFamily="18" charset="0"/>
                      </a:rPr>
                      <m:t>41</m:t>
                    </m:r>
                    <m:r>
                      <a:rPr lang="en-US" altLang="zh-CN" sz="1600" b="0" i="1" kern="100" dirty="0" smtClean="0">
                        <a:effectLst/>
                        <a:latin typeface="Cambria Math" panose="02040503050406030204" pitchFamily="18" charset="0"/>
                        <a:ea typeface="Cambria Math" panose="02040503050406030204" pitchFamily="18" charset="0"/>
                        <a:cs typeface="Times New Roman" panose="02020603050405020304" pitchFamily="18" charset="0"/>
                      </a:rPr>
                      <m:t>𝑝𝑠</m:t>
                    </m:r>
                  </m:oMath>
                </a14:m>
                <a:endParaRPr lang="en-US" altLang="zh-CN" sz="1600" kern="100" dirty="0">
                  <a:effectLst/>
                  <a:latin typeface="Cambria Math" panose="02040503050406030204" pitchFamily="18" charset="0"/>
                  <a:ea typeface="华文宋体" panose="02010600040101010101" pitchFamily="2" charset="-122"/>
                  <a:cs typeface="Times New Roman" panose="02020603050405020304" pitchFamily="18" charset="0"/>
                </a:endParaRPr>
              </a:p>
              <a:p>
                <a:pPr>
                  <a:lnSpc>
                    <a:spcPct val="150000"/>
                  </a:lnSpc>
                </a:pPr>
                <a14:m>
                  <m:oMath xmlns:m="http://schemas.openxmlformats.org/officeDocument/2006/math">
                    <m:r>
                      <a:rPr lang="en-US" altLang="zh-CN" sz="1600" i="1" kern="100" smtClean="0">
                        <a:effectLst/>
                        <a:latin typeface="Cambria Math" panose="02040503050406030204" pitchFamily="18" charset="0"/>
                        <a:ea typeface="华文宋体" panose="02010600040101010101" pitchFamily="2" charset="-122"/>
                        <a:cs typeface="Times New Roman" panose="02020603050405020304" pitchFamily="18" charset="0"/>
                      </a:rPr>
                      <m:t> </m:t>
                    </m:r>
                    <m:sSub>
                      <m:sSubPr>
                        <m:ctrlPr>
                          <a:rPr lang="zh-CN" altLang="zh-CN" sz="16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m:rPr>
                            <m:sty m:val="p"/>
                          </m:rPr>
                          <a:rPr lang="en-US" altLang="zh-CN" sz="1600" kern="100">
                            <a:effectLst/>
                            <a:latin typeface="Cambria Math" panose="02040503050406030204" pitchFamily="18" charset="0"/>
                            <a:ea typeface="华文宋体" panose="02010600040101010101" pitchFamily="2" charset="-122"/>
                            <a:cs typeface="Times New Roman" panose="02020603050405020304" pitchFamily="18" charset="0"/>
                          </a:rPr>
                          <m:t>σ</m:t>
                        </m:r>
                      </m:e>
                      <m:sub>
                        <m:r>
                          <m:rPr>
                            <m:nor/>
                          </m:rPr>
                          <a:rPr lang="en-US" altLang="zh-CN" sz="1600" kern="100">
                            <a:effectLst/>
                            <a:latin typeface="Cambria Math" panose="02040503050406030204" pitchFamily="18" charset="0"/>
                            <a:ea typeface="华文宋体" panose="02010600040101010101" pitchFamily="2" charset="-122"/>
                            <a:cs typeface="Times New Roman" panose="02020603050405020304" pitchFamily="18" charset="0"/>
                          </a:rPr>
                          <m:t>stretch</m:t>
                        </m:r>
                        <m:r>
                          <m:rPr>
                            <m:nor/>
                          </m:rPr>
                          <a:rPr lang="en-US" altLang="zh-CN" sz="1600" i="1" kern="100">
                            <a:effectLst/>
                            <a:latin typeface="Cambria Math" panose="02040503050406030204" pitchFamily="18" charset="0"/>
                            <a:ea typeface="华文宋体" panose="02010600040101010101" pitchFamily="2" charset="-122"/>
                            <a:cs typeface="Times New Roman" panose="02020603050405020304" pitchFamily="18" charset="0"/>
                          </a:rPr>
                          <m:t>−</m:t>
                        </m:r>
                        <m:r>
                          <m:rPr>
                            <m:nor/>
                          </m:rPr>
                          <a:rPr lang="en-US" altLang="zh-CN" sz="1600" kern="100">
                            <a:effectLst/>
                            <a:latin typeface="Cambria Math" panose="02040503050406030204" pitchFamily="18" charset="0"/>
                            <a:ea typeface="华文宋体" panose="02010600040101010101" pitchFamily="2" charset="-122"/>
                            <a:cs typeface="Times New Roman" panose="02020603050405020304" pitchFamily="18" charset="0"/>
                          </a:rPr>
                          <m:t>jitter</m:t>
                        </m:r>
                        <m:r>
                          <m:rPr>
                            <m:nor/>
                          </m:rPr>
                          <a:rPr lang="en-US" altLang="zh-CN" sz="1600" i="1" kern="100">
                            <a:effectLst/>
                            <a:latin typeface="Cambria Math" panose="02040503050406030204" pitchFamily="18" charset="0"/>
                            <a:ea typeface="华文宋体" panose="02010600040101010101" pitchFamily="2" charset="-122"/>
                            <a:cs typeface="Times New Roman" panose="02020603050405020304" pitchFamily="18" charset="0"/>
                          </a:rPr>
                          <m:t>−</m:t>
                        </m:r>
                        <m:r>
                          <m:rPr>
                            <m:nor/>
                          </m:rPr>
                          <a:rPr lang="en-US" altLang="zh-CN" sz="1600" kern="100">
                            <a:effectLst/>
                            <a:latin typeface="Cambria Math" panose="02040503050406030204" pitchFamily="18" charset="0"/>
                            <a:ea typeface="华文宋体" panose="02010600040101010101" pitchFamily="2" charset="-122"/>
                            <a:cs typeface="Times New Roman" panose="02020603050405020304" pitchFamily="18" charset="0"/>
                          </a:rPr>
                          <m:t>0</m:t>
                        </m:r>
                      </m:sub>
                    </m:sSub>
                    <m:r>
                      <a:rPr lang="en-US" altLang="zh-CN" sz="1600" i="1" kern="100">
                        <a:effectLst/>
                        <a:latin typeface="Cambria Math" panose="02040503050406030204" pitchFamily="18" charset="0"/>
                        <a:ea typeface="华文宋体" panose="02010600040101010101" pitchFamily="2" charset="-122"/>
                        <a:cs typeface="Times New Roman" panose="02020603050405020304" pitchFamily="18" charset="0"/>
                      </a:rPr>
                      <m:t> </m:t>
                    </m:r>
                  </m:oMath>
                </a14:m>
                <a:r>
                  <a:rPr lang="zh-CN" altLang="en-US" sz="1600" kern="100" dirty="0">
                    <a:effectLst/>
                    <a:latin typeface="Cambria Math" panose="02040503050406030204" pitchFamily="18" charset="0"/>
                    <a:ea typeface="华文宋体" panose="02010600040101010101" pitchFamily="2" charset="-122"/>
                    <a:cs typeface="Times New Roman" panose="02020603050405020304" pitchFamily="18" charset="0"/>
                  </a:rPr>
                  <a:t>：</a:t>
                </a:r>
                <a:r>
                  <a:rPr lang="en-US" altLang="zh-CN" sz="1600" kern="100" dirty="0">
                    <a:ea typeface="Cambria Math" panose="02040503050406030204" pitchFamily="18" charset="0"/>
                    <a:cs typeface="Times New Roman" panose="02020603050405020304" pitchFamily="18" charset="0"/>
                  </a:rPr>
                  <a:t> </a:t>
                </a:r>
                <a14:m>
                  <m:oMath xmlns:m="http://schemas.openxmlformats.org/officeDocument/2006/math">
                    <m:r>
                      <a:rPr lang="en-US" altLang="zh-CN" sz="1600" i="1" kern="100" dirty="0">
                        <a:latin typeface="Cambria Math" panose="02040503050406030204" pitchFamily="18" charset="0"/>
                        <a:ea typeface="Cambria Math" panose="02040503050406030204" pitchFamily="18" charset="0"/>
                        <a:cs typeface="Times New Roman" panose="02020603050405020304" pitchFamily="18" charset="0"/>
                      </a:rPr>
                      <m:t>≈4</m:t>
                    </m:r>
                    <m:r>
                      <a:rPr lang="en-US" altLang="zh-CN" sz="1600" b="0" i="1" kern="100" dirty="0" smtClean="0">
                        <a:latin typeface="Cambria Math" panose="02040503050406030204" pitchFamily="18" charset="0"/>
                        <a:ea typeface="Cambria Math" panose="02040503050406030204" pitchFamily="18" charset="0"/>
                        <a:cs typeface="Times New Roman" panose="02020603050405020304" pitchFamily="18" charset="0"/>
                      </a:rPr>
                      <m:t>7</m:t>
                    </m:r>
                    <m:r>
                      <a:rPr lang="en-US" altLang="zh-CN" sz="1600" i="1" kern="100" dirty="0">
                        <a:latin typeface="Cambria Math" panose="02040503050406030204" pitchFamily="18" charset="0"/>
                        <a:ea typeface="Cambria Math" panose="02040503050406030204" pitchFamily="18" charset="0"/>
                        <a:cs typeface="Times New Roman" panose="02020603050405020304" pitchFamily="18" charset="0"/>
                      </a:rPr>
                      <m:t>𝑝𝑠</m:t>
                    </m:r>
                  </m:oMath>
                </a14:m>
                <a:endParaRPr lang="en-US" altLang="zh-CN" sz="1600" kern="100" dirty="0">
                  <a:effectLst/>
                  <a:latin typeface="Cambria Math" panose="02040503050406030204" pitchFamily="18" charset="0"/>
                  <a:ea typeface="华文宋体" panose="02010600040101010101" pitchFamily="2" charset="-122"/>
                  <a:cs typeface="Times New Roman" panose="02020603050405020304" pitchFamily="18" charset="0"/>
                </a:endParaRPr>
              </a:p>
              <a:p>
                <a:pPr>
                  <a:lnSpc>
                    <a:spcPct val="150000"/>
                  </a:lnSpc>
                </a:pPr>
                <a14:m>
                  <m:oMath xmlns:m="http://schemas.openxmlformats.org/officeDocument/2006/math">
                    <m:r>
                      <a:rPr lang="en-US" altLang="zh-CN" sz="1600" i="1" kern="100">
                        <a:effectLst/>
                        <a:latin typeface="Cambria Math" panose="02040503050406030204" pitchFamily="18" charset="0"/>
                        <a:ea typeface="华文宋体" panose="02010600040101010101" pitchFamily="2" charset="-122"/>
                        <a:cs typeface="Times New Roman" panose="02020603050405020304" pitchFamily="18" charset="0"/>
                      </a:rPr>
                      <m:t> </m:t>
                    </m:r>
                    <m:sSub>
                      <m:sSubPr>
                        <m:ctrlPr>
                          <a:rPr lang="zh-CN" altLang="zh-CN" sz="16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m:rPr>
                            <m:sty m:val="p"/>
                          </m:rPr>
                          <a:rPr lang="en-US" altLang="zh-CN" sz="1600" kern="100">
                            <a:effectLst/>
                            <a:latin typeface="Cambria Math" panose="02040503050406030204" pitchFamily="18" charset="0"/>
                            <a:ea typeface="华文宋体" panose="02010600040101010101" pitchFamily="2" charset="-122"/>
                            <a:cs typeface="Times New Roman" panose="02020603050405020304" pitchFamily="18" charset="0"/>
                          </a:rPr>
                          <m:t>σ</m:t>
                        </m:r>
                      </m:e>
                      <m:sub>
                        <m:r>
                          <m:rPr>
                            <m:nor/>
                          </m:rPr>
                          <a:rPr lang="en-US" altLang="zh-CN" sz="1600" kern="100">
                            <a:effectLst/>
                            <a:latin typeface="Cambria Math" panose="02040503050406030204" pitchFamily="18" charset="0"/>
                            <a:ea typeface="华文宋体" panose="02010600040101010101" pitchFamily="2" charset="-122"/>
                            <a:cs typeface="Times New Roman" panose="02020603050405020304" pitchFamily="18" charset="0"/>
                          </a:rPr>
                          <m:t>stretch</m:t>
                        </m:r>
                        <m:r>
                          <m:rPr>
                            <m:nor/>
                          </m:rPr>
                          <a:rPr lang="en-US" altLang="zh-CN" sz="1600" i="1" kern="100">
                            <a:effectLst/>
                            <a:latin typeface="Cambria Math" panose="02040503050406030204" pitchFamily="18" charset="0"/>
                            <a:ea typeface="华文宋体" panose="02010600040101010101" pitchFamily="2" charset="-122"/>
                            <a:cs typeface="Times New Roman" panose="02020603050405020304" pitchFamily="18" charset="0"/>
                          </a:rPr>
                          <m:t>−</m:t>
                        </m:r>
                        <m:r>
                          <m:rPr>
                            <m:nor/>
                          </m:rPr>
                          <a:rPr lang="en-US" altLang="zh-CN" sz="1600" kern="100">
                            <a:effectLst/>
                            <a:latin typeface="Cambria Math" panose="02040503050406030204" pitchFamily="18" charset="0"/>
                            <a:ea typeface="华文宋体" panose="02010600040101010101" pitchFamily="2" charset="-122"/>
                            <a:cs typeface="Times New Roman" panose="02020603050405020304" pitchFamily="18" charset="0"/>
                          </a:rPr>
                          <m:t>jitter</m:t>
                        </m:r>
                        <m:r>
                          <m:rPr>
                            <m:nor/>
                          </m:rPr>
                          <a:rPr lang="en-US" altLang="zh-CN" sz="1600" i="1" kern="100">
                            <a:effectLst/>
                            <a:latin typeface="Cambria Math" panose="02040503050406030204" pitchFamily="18" charset="0"/>
                            <a:ea typeface="华文宋体" panose="02010600040101010101" pitchFamily="2" charset="-122"/>
                            <a:cs typeface="Times New Roman" panose="02020603050405020304" pitchFamily="18" charset="0"/>
                          </a:rPr>
                          <m:t>−</m:t>
                        </m:r>
                        <m:r>
                          <m:rPr>
                            <m:nor/>
                          </m:rPr>
                          <a:rPr lang="en-US" altLang="zh-CN" sz="1600" kern="100">
                            <a:effectLst/>
                            <a:latin typeface="Cambria Math" panose="02040503050406030204" pitchFamily="18" charset="0"/>
                            <a:ea typeface="华文宋体" panose="02010600040101010101" pitchFamily="2" charset="-122"/>
                            <a:cs typeface="Times New Roman" panose="02020603050405020304" pitchFamily="18" charset="0"/>
                          </a:rPr>
                          <m:t>1+2</m:t>
                        </m:r>
                      </m:sub>
                    </m:sSub>
                    <m:r>
                      <a:rPr lang="en-US" altLang="zh-CN" sz="1600" i="1" kern="100">
                        <a:effectLst/>
                        <a:latin typeface="Cambria Math" panose="02040503050406030204" pitchFamily="18" charset="0"/>
                        <a:ea typeface="华文宋体" panose="02010600040101010101" pitchFamily="2" charset="-122"/>
                        <a:cs typeface="Times New Roman" panose="02020603050405020304" pitchFamily="18" charset="0"/>
                      </a:rPr>
                      <m:t> </m:t>
                    </m:r>
                  </m:oMath>
                </a14:m>
                <a:r>
                  <a:rPr lang="zh-CN" altLang="en-US" sz="1600" kern="100" dirty="0">
                    <a:effectLst/>
                    <a:latin typeface="Cambria Math" panose="02040503050406030204" pitchFamily="18" charset="0"/>
                    <a:ea typeface="华文宋体" panose="02010600040101010101" pitchFamily="2" charset="-122"/>
                    <a:cs typeface="Times New Roman" panose="02020603050405020304" pitchFamily="18" charset="0"/>
                  </a:rPr>
                  <a:t>：</a:t>
                </a:r>
                <a14:m>
                  <m:oMath xmlns:m="http://schemas.openxmlformats.org/officeDocument/2006/math">
                    <m:r>
                      <a:rPr lang="en-US" altLang="zh-CN" sz="1600" i="1" kern="100" dirty="0">
                        <a:latin typeface="Cambria Math" panose="02040503050406030204" pitchFamily="18" charset="0"/>
                        <a:ea typeface="华文宋体" panose="02010600040101010101" pitchFamily="2" charset="-122"/>
                        <a:cs typeface="Times New Roman" panose="02020603050405020304" pitchFamily="18" charset="0"/>
                      </a:rPr>
                      <m:t>1</m:t>
                    </m:r>
                    <m:r>
                      <a:rPr lang="en-US" altLang="zh-CN" sz="1600" b="0" i="1" kern="100" dirty="0" smtClean="0">
                        <a:latin typeface="Cambria Math" panose="02040503050406030204" pitchFamily="18" charset="0"/>
                        <a:ea typeface="华文宋体" panose="02010600040101010101" pitchFamily="2" charset="-122"/>
                        <a:cs typeface="Times New Roman" panose="02020603050405020304" pitchFamily="18" charset="0"/>
                      </a:rPr>
                      <m:t>2</m:t>
                    </m:r>
                    <m:r>
                      <a:rPr lang="en-US" altLang="zh-CN" sz="1600" i="1" kern="100" dirty="0">
                        <a:latin typeface="Cambria Math" panose="02040503050406030204" pitchFamily="18" charset="0"/>
                        <a:ea typeface="华文宋体" panose="02010600040101010101" pitchFamily="2" charset="-122"/>
                        <a:cs typeface="Times New Roman" panose="02020603050405020304" pitchFamily="18" charset="0"/>
                      </a:rPr>
                      <m:t>0</m:t>
                    </m:r>
                    <m:r>
                      <a:rPr lang="en-US" altLang="zh-CN" sz="1600" i="1" kern="100" dirty="0">
                        <a:latin typeface="Cambria Math" panose="02040503050406030204" pitchFamily="18" charset="0"/>
                        <a:ea typeface="华文宋体" panose="02010600040101010101" pitchFamily="2" charset="-122"/>
                        <a:cs typeface="Times New Roman" panose="02020603050405020304" pitchFamily="18" charset="0"/>
                      </a:rPr>
                      <m:t>𝑝𝑠</m:t>
                    </m:r>
                    <m:r>
                      <a:rPr lang="en-US" altLang="zh-CN" sz="1600" i="1" kern="100" dirty="0">
                        <a:latin typeface="Cambria Math" panose="02040503050406030204" pitchFamily="18" charset="0"/>
                        <a:ea typeface="Cambria Math" panose="02040503050406030204" pitchFamily="18" charset="0"/>
                        <a:cs typeface="Times New Roman" panose="02020603050405020304" pitchFamily="18" charset="0"/>
                      </a:rPr>
                      <m:t>×</m:t>
                    </m:r>
                    <m:rad>
                      <m:radPr>
                        <m:degHide m:val="on"/>
                        <m:ctrlPr>
                          <a:rPr lang="en-US" altLang="zh-CN" sz="1600" i="1" kern="100" dirty="0">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1600" i="1" kern="100" dirty="0">
                            <a:latin typeface="Cambria Math" panose="02040503050406030204" pitchFamily="18" charset="0"/>
                            <a:ea typeface="Cambria Math" panose="02040503050406030204" pitchFamily="18" charset="0"/>
                            <a:cs typeface="Times New Roman" panose="02020603050405020304" pitchFamily="18" charset="0"/>
                          </a:rPr>
                          <m:t>2</m:t>
                        </m:r>
                      </m:e>
                    </m:rad>
                    <m:r>
                      <a:rPr lang="en-US" altLang="zh-CN" sz="1600" i="1" kern="100" dirty="0">
                        <a:latin typeface="Cambria Math" panose="02040503050406030204" pitchFamily="18" charset="0"/>
                        <a:ea typeface="华文宋体" panose="02010600040101010101" pitchFamily="2" charset="-122"/>
                        <a:cs typeface="Times New Roman" panose="02020603050405020304" pitchFamily="18" charset="0"/>
                      </a:rPr>
                      <m:t>/</m:t>
                    </m:r>
                    <m:r>
                      <a:rPr lang="en-US" altLang="zh-CN" sz="1600" b="0" i="1" kern="100" dirty="0" smtClean="0">
                        <a:latin typeface="Cambria Math" panose="02040503050406030204" pitchFamily="18" charset="0"/>
                        <a:ea typeface="华文宋体" panose="02010600040101010101" pitchFamily="2" charset="-122"/>
                        <a:cs typeface="Times New Roman" panose="02020603050405020304" pitchFamily="18" charset="0"/>
                      </a:rPr>
                      <m:t>10</m:t>
                    </m:r>
                    <m:r>
                      <a:rPr lang="en-US" altLang="zh-CN" sz="1600" i="1" kern="100" dirty="0">
                        <a:latin typeface="Cambria Math" panose="02040503050406030204" pitchFamily="18" charset="0"/>
                        <a:ea typeface="Cambria Math" panose="02040503050406030204" pitchFamily="18" charset="0"/>
                        <a:cs typeface="Times New Roman" panose="02020603050405020304" pitchFamily="18" charset="0"/>
                      </a:rPr>
                      <m:t>≈</m:t>
                    </m:r>
                    <m:r>
                      <a:rPr lang="en-US" altLang="zh-CN" sz="1600" b="0" i="1" kern="100" dirty="0" smtClean="0">
                        <a:latin typeface="Cambria Math" panose="02040503050406030204" pitchFamily="18" charset="0"/>
                        <a:ea typeface="Cambria Math" panose="02040503050406030204" pitchFamily="18" charset="0"/>
                        <a:cs typeface="Times New Roman" panose="02020603050405020304" pitchFamily="18" charset="0"/>
                      </a:rPr>
                      <m:t>17</m:t>
                    </m:r>
                    <m:r>
                      <a:rPr lang="en-US" altLang="zh-CN" sz="1600" i="1" kern="100" dirty="0">
                        <a:latin typeface="Cambria Math" panose="02040503050406030204" pitchFamily="18" charset="0"/>
                        <a:ea typeface="Cambria Math" panose="02040503050406030204" pitchFamily="18" charset="0"/>
                        <a:cs typeface="Times New Roman" panose="02020603050405020304" pitchFamily="18" charset="0"/>
                      </a:rPr>
                      <m:t>𝑝𝑠</m:t>
                    </m:r>
                  </m:oMath>
                </a14:m>
                <a:endParaRPr lang="en-US" altLang="zh-CN" sz="1600" kern="100" dirty="0">
                  <a:effectLst/>
                  <a:latin typeface="Cambria Math" panose="02040503050406030204" pitchFamily="18" charset="0"/>
                  <a:ea typeface="华文宋体" panose="02010600040101010101" pitchFamily="2" charset="-122"/>
                  <a:cs typeface="Times New Roman" panose="02020603050405020304" pitchFamily="18" charset="0"/>
                </a:endParaRPr>
              </a:p>
              <a:p>
                <a:pPr>
                  <a:lnSpc>
                    <a:spcPct val="150000"/>
                  </a:lnSpc>
                </a:pPr>
                <a14:m>
                  <m:oMath xmlns:m="http://schemas.openxmlformats.org/officeDocument/2006/math">
                    <m:r>
                      <a:rPr lang="en-US" altLang="zh-CN" sz="1600" i="1" kern="100">
                        <a:effectLst/>
                        <a:latin typeface="Cambria Math" panose="02040503050406030204" pitchFamily="18" charset="0"/>
                        <a:ea typeface="华文宋体" panose="02010600040101010101" pitchFamily="2" charset="-122"/>
                        <a:cs typeface="Times New Roman" panose="02020603050405020304" pitchFamily="18" charset="0"/>
                      </a:rPr>
                      <m:t> </m:t>
                    </m:r>
                    <m:sSub>
                      <m:sSubPr>
                        <m:ctrlPr>
                          <a:rPr lang="zh-CN" altLang="zh-CN" sz="16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m:rPr>
                            <m:sty m:val="p"/>
                          </m:rPr>
                          <a:rPr lang="en-US" altLang="zh-CN" sz="1600" kern="100">
                            <a:effectLst/>
                            <a:latin typeface="Cambria Math" panose="02040503050406030204" pitchFamily="18" charset="0"/>
                            <a:ea typeface="华文宋体" panose="02010600040101010101" pitchFamily="2" charset="-122"/>
                            <a:cs typeface="Times New Roman" panose="02020603050405020304" pitchFamily="18" charset="0"/>
                          </a:rPr>
                          <m:t>σ</m:t>
                        </m:r>
                      </m:e>
                      <m:sub>
                        <m:r>
                          <m:rPr>
                            <m:nor/>
                          </m:rPr>
                          <a:rPr lang="en-US" altLang="zh-CN" sz="1600" kern="100">
                            <a:effectLst/>
                            <a:latin typeface="Cambria Math" panose="02040503050406030204" pitchFamily="18" charset="0"/>
                            <a:ea typeface="华文宋体" panose="02010600040101010101" pitchFamily="2" charset="-122"/>
                            <a:cs typeface="Times New Roman" panose="02020603050405020304" pitchFamily="18" charset="0"/>
                          </a:rPr>
                          <m:t>edge</m:t>
                        </m:r>
                        <m:r>
                          <m:rPr>
                            <m:nor/>
                          </m:rPr>
                          <a:rPr lang="en-US" altLang="zh-CN" sz="1600" i="1" kern="100">
                            <a:effectLst/>
                            <a:latin typeface="Cambria Math" panose="02040503050406030204" pitchFamily="18" charset="0"/>
                            <a:ea typeface="华文宋体" panose="02010600040101010101" pitchFamily="2" charset="-122"/>
                            <a:cs typeface="Times New Roman" panose="02020603050405020304" pitchFamily="18" charset="0"/>
                          </a:rPr>
                          <m:t>−</m:t>
                        </m:r>
                        <m:r>
                          <m:rPr>
                            <m:nor/>
                          </m:rPr>
                          <a:rPr lang="en-US" altLang="zh-CN" sz="1600" kern="100">
                            <a:effectLst/>
                            <a:latin typeface="Cambria Math" panose="02040503050406030204" pitchFamily="18" charset="0"/>
                            <a:ea typeface="华文宋体" panose="02010600040101010101" pitchFamily="2" charset="-122"/>
                            <a:cs typeface="Times New Roman" panose="02020603050405020304" pitchFamily="18" charset="0"/>
                          </a:rPr>
                          <m:t>detect</m:t>
                        </m:r>
                        <m:r>
                          <m:rPr>
                            <m:nor/>
                          </m:rPr>
                          <a:rPr lang="en-US" altLang="zh-CN" sz="1600" i="1" kern="100">
                            <a:effectLst/>
                            <a:latin typeface="Cambria Math" panose="02040503050406030204" pitchFamily="18" charset="0"/>
                            <a:ea typeface="华文宋体" panose="02010600040101010101" pitchFamily="2" charset="-122"/>
                            <a:cs typeface="Times New Roman" panose="02020603050405020304" pitchFamily="18" charset="0"/>
                          </a:rPr>
                          <m:t>−</m:t>
                        </m:r>
                        <m:r>
                          <m:rPr>
                            <m:nor/>
                          </m:rPr>
                          <a:rPr lang="en-US" altLang="zh-CN" sz="1600" kern="100">
                            <a:effectLst/>
                            <a:latin typeface="Cambria Math" panose="02040503050406030204" pitchFamily="18" charset="0"/>
                            <a:ea typeface="华文宋体" panose="02010600040101010101" pitchFamily="2" charset="-122"/>
                            <a:cs typeface="Times New Roman" panose="02020603050405020304" pitchFamily="18" charset="0"/>
                          </a:rPr>
                          <m:t>jitter</m:t>
                        </m:r>
                      </m:sub>
                    </m:sSub>
                  </m:oMath>
                </a14:m>
                <a:r>
                  <a:rPr lang="zh-CN" altLang="en-US" sz="1600" kern="100" dirty="0">
                    <a:effectLst/>
                    <a:latin typeface="Times New Roman" panose="02020603050405020304" pitchFamily="18" charset="0"/>
                    <a:ea typeface="华文宋体" panose="02010600040101010101" pitchFamily="2" charset="-122"/>
                    <a:cs typeface="Times New Roman" panose="02020603050405020304" pitchFamily="18" charset="0"/>
                  </a:rPr>
                  <a:t>：</a:t>
                </a:r>
                <a:r>
                  <a:rPr lang="en-US" altLang="zh-CN" sz="1600" kern="100" dirty="0">
                    <a:ea typeface="华文宋体" panose="02010600040101010101" pitchFamily="2" charset="-122"/>
                    <a:cs typeface="Times New Roman" panose="02020603050405020304" pitchFamily="18" charset="0"/>
                  </a:rPr>
                  <a:t> </a:t>
                </a:r>
                <a14:m>
                  <m:oMath xmlns:m="http://schemas.openxmlformats.org/officeDocument/2006/math">
                    <m:r>
                      <a:rPr lang="en-US" altLang="zh-CN" sz="1600" i="1" kern="100" dirty="0">
                        <a:latin typeface="Cambria Math" panose="02040503050406030204" pitchFamily="18" charset="0"/>
                        <a:ea typeface="华文宋体" panose="02010600040101010101" pitchFamily="2" charset="-122"/>
                        <a:cs typeface="Times New Roman" panose="02020603050405020304" pitchFamily="18" charset="0"/>
                      </a:rPr>
                      <m:t>120</m:t>
                    </m:r>
                    <m:r>
                      <a:rPr lang="en-US" altLang="zh-CN" sz="1600" i="1" kern="100" dirty="0">
                        <a:latin typeface="Cambria Math" panose="02040503050406030204" pitchFamily="18" charset="0"/>
                        <a:ea typeface="华文宋体" panose="02010600040101010101" pitchFamily="2" charset="-122"/>
                        <a:cs typeface="Times New Roman" panose="02020603050405020304" pitchFamily="18" charset="0"/>
                      </a:rPr>
                      <m:t>𝑝𝑠</m:t>
                    </m:r>
                    <m:r>
                      <a:rPr lang="en-US" altLang="zh-CN" sz="1600" i="1" kern="100" dirty="0">
                        <a:latin typeface="Cambria Math" panose="02040503050406030204" pitchFamily="18" charset="0"/>
                        <a:ea typeface="Cambria Math" panose="02040503050406030204" pitchFamily="18" charset="0"/>
                        <a:cs typeface="Times New Roman" panose="02020603050405020304" pitchFamily="18" charset="0"/>
                      </a:rPr>
                      <m:t>×</m:t>
                    </m:r>
                    <m:rad>
                      <m:radPr>
                        <m:degHide m:val="on"/>
                        <m:ctrlPr>
                          <a:rPr lang="en-US" altLang="zh-CN" sz="1600" i="1" kern="100" dirty="0">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1600" i="1" kern="100" dirty="0">
                            <a:latin typeface="Cambria Math" panose="02040503050406030204" pitchFamily="18" charset="0"/>
                            <a:ea typeface="Cambria Math" panose="02040503050406030204" pitchFamily="18" charset="0"/>
                            <a:cs typeface="Times New Roman" panose="02020603050405020304" pitchFamily="18" charset="0"/>
                          </a:rPr>
                          <m:t>2</m:t>
                        </m:r>
                      </m:e>
                    </m:rad>
                    <m:r>
                      <a:rPr lang="en-US" altLang="zh-CN" sz="1600" i="1" kern="100" dirty="0">
                        <a:latin typeface="Cambria Math" panose="02040503050406030204" pitchFamily="18" charset="0"/>
                        <a:ea typeface="华文宋体" panose="02010600040101010101" pitchFamily="2" charset="-122"/>
                        <a:cs typeface="Times New Roman" panose="02020603050405020304" pitchFamily="18" charset="0"/>
                      </a:rPr>
                      <m:t>/10</m:t>
                    </m:r>
                    <m:r>
                      <a:rPr lang="en-US" altLang="zh-CN" sz="1600" i="1" kern="100" dirty="0">
                        <a:latin typeface="Cambria Math" panose="02040503050406030204" pitchFamily="18" charset="0"/>
                        <a:ea typeface="Cambria Math" panose="02040503050406030204" pitchFamily="18" charset="0"/>
                        <a:cs typeface="Times New Roman" panose="02020603050405020304" pitchFamily="18" charset="0"/>
                      </a:rPr>
                      <m:t>≈17</m:t>
                    </m:r>
                    <m:r>
                      <a:rPr lang="en-US" altLang="zh-CN" sz="1600" i="1" kern="100" dirty="0">
                        <a:latin typeface="Cambria Math" panose="02040503050406030204" pitchFamily="18" charset="0"/>
                        <a:ea typeface="Cambria Math" panose="02040503050406030204" pitchFamily="18" charset="0"/>
                        <a:cs typeface="Times New Roman" panose="02020603050405020304" pitchFamily="18" charset="0"/>
                      </a:rPr>
                      <m:t>𝑝𝑠</m:t>
                    </m:r>
                  </m:oMath>
                </a14:m>
                <a:endParaRPr lang="zh-CN" altLang="zh-CN" sz="1600" kern="100" dirty="0">
                  <a:effectLst/>
                  <a:latin typeface="Times New Roman" panose="02020603050405020304" pitchFamily="18" charset="0"/>
                  <a:ea typeface="华文宋体" panose="02010600040101010101" pitchFamily="2" charset="-122"/>
                  <a:cs typeface="Times New Roman" panose="02020603050405020304" pitchFamily="18" charset="0"/>
                </a:endParaRPr>
              </a:p>
              <a:p>
                <a:pPr>
                  <a:lnSpc>
                    <a:spcPct val="150000"/>
                  </a:lnSpc>
                </a:pPr>
                <a:endParaRPr lang="zh-CN" altLang="en-US" dirty="0"/>
              </a:p>
            </p:txBody>
          </p:sp>
        </mc:Choice>
        <mc:Fallback xmlns="">
          <p:sp>
            <p:nvSpPr>
              <p:cNvPr id="8" name="文本框 7"/>
              <p:cNvSpPr txBox="1">
                <a:spLocks noRot="1" noChangeAspect="1" noMove="1" noResize="1" noEditPoints="1" noAdjustHandles="1" noChangeArrowheads="1" noChangeShapeType="1" noTextEdit="1"/>
              </p:cNvSpPr>
              <p:nvPr/>
            </p:nvSpPr>
            <p:spPr>
              <a:xfrm>
                <a:off x="6155735" y="1523035"/>
                <a:ext cx="5004312" cy="2244589"/>
              </a:xfrm>
              <a:prstGeom prst="rect">
                <a:avLst/>
              </a:prstGeom>
              <a:blipFill rotWithShape="1">
                <a:blip r:embed="rId5"/>
                <a:stretch>
                  <a:fillRect l="-1" t="-14" r="11" b="8"/>
                </a:stretch>
              </a:blipFill>
            </p:spPr>
            <p:txBody>
              <a:bodyPr/>
              <a:lstStyle/>
              <a:p>
                <a:r>
                  <a:rPr lang="zh-CN" altLang="en-US">
                    <a:noFill/>
                  </a:rPr>
                  <a:t> </a:t>
                </a:r>
              </a:p>
            </p:txBody>
          </p:sp>
        </mc:Fallback>
      </mc:AlternateContent>
      <p:pic>
        <p:nvPicPr>
          <p:cNvPr id="22" name="图片 21"/>
          <p:cNvPicPr>
            <a:picLocks noChangeAspect="1"/>
          </p:cNvPicPr>
          <p:nvPr/>
        </p:nvPicPr>
        <p:blipFill>
          <a:blip r:embed="rId6"/>
          <a:stretch>
            <a:fillRect/>
          </a:stretch>
        </p:blipFill>
        <p:spPr>
          <a:xfrm>
            <a:off x="6170328" y="3544673"/>
            <a:ext cx="4672614" cy="445901"/>
          </a:xfrm>
          <a:prstGeom prst="rect">
            <a:avLst/>
          </a:prstGeom>
        </p:spPr>
      </p:pic>
      <p:sp>
        <p:nvSpPr>
          <p:cNvPr id="5" name="灯片编号占位符 4"/>
          <p:cNvSpPr>
            <a:spLocks noGrp="1"/>
          </p:cNvSpPr>
          <p:nvPr>
            <p:ph type="sldNum" sz="quarter" idx="12"/>
          </p:nvPr>
        </p:nvSpPr>
        <p:spPr/>
        <p:txBody>
          <a:bodyPr/>
          <a:lstStyle/>
          <a:p>
            <a:fld id="{CD60BC21-56A7-4259-9FCC-E9E7CBD795A8}" type="slidenum">
              <a:rPr lang="zh-CN" altLang="en-US" smtClean="0"/>
              <a:t>22</a:t>
            </a:fld>
            <a:endParaRPr lang="zh-CN" altLang="en-US"/>
          </a:p>
        </p:txBody>
      </p:sp>
      <p:sp>
        <p:nvSpPr>
          <p:cNvPr id="6" name="页脚占位符 5"/>
          <p:cNvSpPr>
            <a:spLocks noGrp="1"/>
          </p:cNvSpPr>
          <p:nvPr>
            <p:ph type="ftr" sz="quarter" idx="11"/>
          </p:nvPr>
        </p:nvSpPr>
        <p:spPr>
          <a:xfrm>
            <a:off x="4038600" y="6356350"/>
            <a:ext cx="4114800" cy="365125"/>
          </a:xfrm>
        </p:spPr>
        <p:txBody>
          <a:bodyPr/>
          <a:lstStyle/>
          <a:p>
            <a:r>
              <a:rPr lang="zh-CN" altLang="en-US"/>
              <a:t>TWEPP 2025</a:t>
            </a:r>
          </a:p>
        </p:txBody>
      </p:sp>
      <p:pic>
        <p:nvPicPr>
          <p:cNvPr id="15" name="图片 14"/>
          <p:cNvPicPr>
            <a:picLocks noChangeAspect="1"/>
          </p:cNvPicPr>
          <p:nvPr/>
        </p:nvPicPr>
        <p:blipFill>
          <a:blip r:embed="rId7"/>
          <a:stretch>
            <a:fillRect/>
          </a:stretch>
        </p:blipFill>
        <p:spPr>
          <a:xfrm>
            <a:off x="45" y="5002193"/>
            <a:ext cx="6364170" cy="52197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19883">
        <p:fade/>
      </p:transition>
    </mc:Choice>
    <mc:Fallback xmlns="">
      <p:transition spd="med" advTm="19883">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4935220" y="2526665"/>
            <a:ext cx="4045585" cy="829945"/>
          </a:xfrm>
          <a:prstGeom prst="rect">
            <a:avLst/>
          </a:prstGeom>
          <a:noFill/>
        </p:spPr>
        <p:txBody>
          <a:bodyPr wrap="square" rtlCol="0">
            <a:spAutoFit/>
          </a:bodyPr>
          <a:lstStyle/>
          <a:p>
            <a:r>
              <a:rPr lang="en-US" altLang="zh-CN" sz="4800" b="1" dirty="0">
                <a:solidFill>
                  <a:schemeClr val="tx2"/>
                </a:solidFill>
              </a:rPr>
              <a:t>Conclusion</a:t>
            </a:r>
          </a:p>
        </p:txBody>
      </p:sp>
      <p:sp>
        <p:nvSpPr>
          <p:cNvPr id="10" name="文本框 9"/>
          <p:cNvSpPr txBox="1"/>
          <p:nvPr/>
        </p:nvSpPr>
        <p:spPr>
          <a:xfrm>
            <a:off x="4934953" y="3862134"/>
            <a:ext cx="3066048" cy="922020"/>
          </a:xfrm>
          <a:prstGeom prst="rect">
            <a:avLst/>
          </a:prstGeom>
          <a:noFill/>
        </p:spPr>
        <p:txBody>
          <a:bodyPr wrap="square" rtlCol="0">
            <a:spAutoFit/>
          </a:bodyPr>
          <a:lstStyle/>
          <a:p>
            <a:pPr marL="285750" indent="-285750">
              <a:lnSpc>
                <a:spcPct val="150000"/>
              </a:lnSpc>
              <a:buFont typeface="Wingdings" panose="05000000000000000000" pitchFamily="2" charset="2"/>
              <a:buChar char="l"/>
            </a:pPr>
            <a:r>
              <a:rPr lang="en-US" altLang="zh-CN" dirty="0"/>
              <a:t>conclusion</a:t>
            </a:r>
          </a:p>
          <a:p>
            <a:pPr marL="285750" indent="-285750">
              <a:lnSpc>
                <a:spcPct val="150000"/>
              </a:lnSpc>
              <a:buFont typeface="Wingdings" panose="05000000000000000000" pitchFamily="2" charset="2"/>
              <a:buChar char="l"/>
            </a:pPr>
            <a:r>
              <a:rPr lang="en-US" altLang="zh-CN" dirty="0"/>
              <a:t>outlook</a:t>
            </a:r>
          </a:p>
        </p:txBody>
      </p:sp>
      <p:pic>
        <p:nvPicPr>
          <p:cNvPr id="8" name="图片 7" descr="C:/Users/Southland/Desktop/同济大学 TJU todo.png同济大学 TJU todo"/>
          <p:cNvPicPr>
            <a:picLocks noChangeAspect="1"/>
          </p:cNvPicPr>
          <p:nvPr/>
        </p:nvPicPr>
        <p:blipFill>
          <a:blip r:embed="rId3">
            <a:duotone>
              <a:schemeClr val="accent1">
                <a:shade val="45000"/>
                <a:satMod val="135000"/>
              </a:schemeClr>
              <a:prstClr val="white"/>
            </a:duotone>
          </a:blip>
          <a:srcRect t="28266" b="46033"/>
          <a:stretch>
            <a:fillRect/>
          </a:stretch>
        </p:blipFill>
        <p:spPr>
          <a:xfrm>
            <a:off x="9575800" y="82550"/>
            <a:ext cx="2534285" cy="664845"/>
          </a:xfrm>
          <a:prstGeom prst="rect">
            <a:avLst/>
          </a:prstGeom>
        </p:spPr>
      </p:pic>
      <p:sp>
        <p:nvSpPr>
          <p:cNvPr id="11" name="文本框 10"/>
          <p:cNvSpPr txBox="1"/>
          <p:nvPr/>
        </p:nvSpPr>
        <p:spPr>
          <a:xfrm>
            <a:off x="516255" y="82550"/>
            <a:ext cx="3547110" cy="583565"/>
          </a:xfrm>
          <a:prstGeom prst="rect">
            <a:avLst/>
          </a:prstGeom>
          <a:noFill/>
        </p:spPr>
        <p:txBody>
          <a:bodyPr wrap="square" rtlCol="0">
            <a:spAutoFit/>
          </a:bodyPr>
          <a:lstStyle/>
          <a:p>
            <a:r>
              <a:rPr lang="zh-CN" altLang="en-US" sz="3200">
                <a:latin typeface="+mn-ea"/>
              </a:rPr>
              <a:t> </a:t>
            </a:r>
            <a:r>
              <a:rPr lang="en-US" altLang="zh-CN" sz="2800">
                <a:solidFill>
                  <a:schemeClr val="bg1">
                    <a:lumMod val="65000"/>
                  </a:schemeClr>
                </a:solidFill>
                <a:latin typeface="+mn-ea"/>
              </a:rPr>
              <a:t>CONTENT</a:t>
            </a:r>
          </a:p>
        </p:txBody>
      </p:sp>
      <p:grpSp>
        <p:nvGrpSpPr>
          <p:cNvPr id="19" name="组合 18"/>
          <p:cNvGrpSpPr/>
          <p:nvPr/>
        </p:nvGrpSpPr>
        <p:grpSpPr>
          <a:xfrm>
            <a:off x="3403600" y="2244725"/>
            <a:ext cx="1320800" cy="2002790"/>
            <a:chOff x="5360" y="3535"/>
            <a:chExt cx="2080" cy="3154"/>
          </a:xfrm>
        </p:grpSpPr>
        <p:grpSp>
          <p:nvGrpSpPr>
            <p:cNvPr id="3" name="组合 2"/>
            <p:cNvGrpSpPr/>
            <p:nvPr/>
          </p:nvGrpSpPr>
          <p:grpSpPr>
            <a:xfrm>
              <a:off x="5360" y="3535"/>
              <a:ext cx="2080" cy="3155"/>
              <a:chOff x="886602" y="106738"/>
              <a:chExt cx="1620000" cy="2422915"/>
            </a:xfrm>
          </p:grpSpPr>
          <p:sp>
            <p:nvSpPr>
              <p:cNvPr id="2" name="矩形 1"/>
              <p:cNvSpPr/>
              <p:nvPr/>
            </p:nvSpPr>
            <p:spPr>
              <a:xfrm>
                <a:off x="886602" y="418195"/>
                <a:ext cx="720000" cy="720000"/>
              </a:xfrm>
              <a:prstGeom prst="rect">
                <a:avLst/>
              </a:prstGeom>
              <a:solidFill>
                <a:schemeClr val="accent1">
                  <a:lumMod val="5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 name="组合 3"/>
              <p:cNvGrpSpPr/>
              <p:nvPr/>
            </p:nvGrpSpPr>
            <p:grpSpPr>
              <a:xfrm>
                <a:off x="1066602" y="106738"/>
                <a:ext cx="1440000" cy="2422915"/>
                <a:chOff x="1066602" y="106738"/>
                <a:chExt cx="1440000" cy="2422915"/>
              </a:xfrm>
            </p:grpSpPr>
            <p:sp>
              <p:nvSpPr>
                <p:cNvPr id="5" name="矩形 4"/>
                <p:cNvSpPr/>
                <p:nvPr/>
              </p:nvSpPr>
              <p:spPr>
                <a:xfrm>
                  <a:off x="1246602" y="778195"/>
                  <a:ext cx="1080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sp>
              <p:nvSpPr>
                <p:cNvPr id="12" name="文本框 11"/>
                <p:cNvSpPr txBox="1"/>
                <p:nvPr/>
              </p:nvSpPr>
              <p:spPr>
                <a:xfrm>
                  <a:off x="1066602" y="106738"/>
                  <a:ext cx="1440000" cy="2422915"/>
                </a:xfrm>
                <a:prstGeom prst="rect">
                  <a:avLst/>
                </a:prstGeom>
                <a:noFill/>
              </p:spPr>
              <p:txBody>
                <a:bodyPr wrap="square" rtlCol="0" anchor="ctr">
                  <a:spAutoFit/>
                </a:bodyPr>
                <a:lstStyle/>
                <a:p>
                  <a:pPr algn="ctr"/>
                  <a:endParaRPr lang="zh-CN" altLang="en-US" sz="3600" b="1" dirty="0">
                    <a:solidFill>
                      <a:schemeClr val="bg1"/>
                    </a:solidFill>
                    <a:latin typeface="Times New Roman" panose="02020603050405020304" pitchFamily="18" charset="0"/>
                    <a:ea typeface="Times New Roman" panose="02020603050405020304" pitchFamily="18" charset="0"/>
                  </a:endParaRPr>
                </a:p>
              </p:txBody>
            </p:sp>
          </p:grpSp>
        </p:grpSp>
        <p:sp>
          <p:nvSpPr>
            <p:cNvPr id="13" name="文本框 12"/>
            <p:cNvSpPr txBox="1"/>
            <p:nvPr/>
          </p:nvSpPr>
          <p:spPr>
            <a:xfrm>
              <a:off x="5681" y="4564"/>
              <a:ext cx="1759" cy="1252"/>
            </a:xfrm>
            <a:prstGeom prst="rect">
              <a:avLst/>
            </a:prstGeom>
            <a:noFill/>
          </p:spPr>
          <p:txBody>
            <a:bodyPr wrap="square" rtlCol="0" anchor="t">
              <a:noAutofit/>
            </a:bodyPr>
            <a:lstStyle/>
            <a:p>
              <a:pPr algn="ctr"/>
              <a:r>
                <a:rPr lang="en-US" altLang="zh-CN" sz="3600" b="1" dirty="0">
                  <a:solidFill>
                    <a:schemeClr val="bg1"/>
                  </a:solidFill>
                  <a:latin typeface="+mn-ea"/>
                  <a:sym typeface="+mn-ea"/>
                </a:rPr>
                <a:t>05</a:t>
              </a:r>
            </a:p>
          </p:txBody>
        </p:sp>
      </p:grpSp>
      <p:sp>
        <p:nvSpPr>
          <p:cNvPr id="6" name="灯片编号占位符 5"/>
          <p:cNvSpPr>
            <a:spLocks noGrp="1"/>
          </p:cNvSpPr>
          <p:nvPr>
            <p:ph type="sldNum" sz="quarter" idx="12"/>
          </p:nvPr>
        </p:nvSpPr>
        <p:spPr/>
        <p:txBody>
          <a:bodyPr/>
          <a:lstStyle/>
          <a:p>
            <a:fld id="{CD60BC21-56A7-4259-9FCC-E9E7CBD795A8}" type="slidenum">
              <a:rPr lang="zh-CN" altLang="en-US" smtClean="0"/>
              <a:t>23</a:t>
            </a:fld>
            <a:endParaRPr lang="zh-CN" altLang="en-US"/>
          </a:p>
        </p:txBody>
      </p:sp>
      <p:sp>
        <p:nvSpPr>
          <p:cNvPr id="9" name="页脚占位符 8"/>
          <p:cNvSpPr>
            <a:spLocks noGrp="1"/>
          </p:cNvSpPr>
          <p:nvPr>
            <p:ph type="ftr" sz="quarter" idx="11"/>
          </p:nvPr>
        </p:nvSpPr>
        <p:spPr/>
        <p:txBody>
          <a:bodyPr/>
          <a:lstStyle/>
          <a:p>
            <a:r>
              <a:rPr lang="zh-CN" altLang="en-US"/>
              <a:t>TWEPP 2025</a:t>
            </a:r>
          </a:p>
        </p:txBody>
      </p:sp>
    </p:spTree>
  </p:cSld>
  <p:clrMapOvr>
    <a:masterClrMapping/>
  </p:clrMapOvr>
  <mc:AlternateContent xmlns:mc="http://schemas.openxmlformats.org/markup-compatibility/2006" xmlns:p14="http://schemas.microsoft.com/office/powerpoint/2010/main">
    <mc:Choice Requires="p14">
      <p:transition spd="med" p14:dur="700" advTm="1890">
        <p:fade/>
      </p:transition>
    </mc:Choice>
    <mc:Fallback xmlns="">
      <p:transition spd="med" advTm="189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圆角 2"/>
          <p:cNvSpPr/>
          <p:nvPr>
            <p:custDataLst>
              <p:tags r:id="rId2"/>
            </p:custDataLst>
          </p:nvPr>
        </p:nvSpPr>
        <p:spPr>
          <a:xfrm>
            <a:off x="516255" y="1104900"/>
            <a:ext cx="11160125" cy="5154295"/>
          </a:xfrm>
          <a:prstGeom prst="roundRect">
            <a:avLst>
              <a:gd name="adj" fmla="val 4162"/>
            </a:avLst>
          </a:prstGeom>
          <a:solidFill>
            <a:schemeClr val="bg1"/>
          </a:solidFill>
          <a:ln w="12700">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270000" y="173077"/>
            <a:ext cx="8622394" cy="521970"/>
          </a:xfrm>
          <a:prstGeom prst="rect">
            <a:avLst/>
          </a:prstGeom>
          <a:noFill/>
        </p:spPr>
        <p:txBody>
          <a:bodyPr wrap="square" rtlCol="0">
            <a:spAutoFit/>
          </a:bodyPr>
          <a:lstStyle/>
          <a:p>
            <a:r>
              <a:rPr lang="en-US" altLang="zh-CN" sz="2800" b="1">
                <a:solidFill>
                  <a:schemeClr val="tx2"/>
                </a:solidFill>
                <a:latin typeface="+mn-ea"/>
              </a:rPr>
              <a:t>5.1 Conclusion</a:t>
            </a:r>
          </a:p>
        </p:txBody>
      </p:sp>
      <p:sp>
        <p:nvSpPr>
          <p:cNvPr id="31" name="矩形 30"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custDataLst>
              <p:tags r:id="rId3"/>
            </p:custDataLst>
          </p:nvPr>
        </p:nvSpPr>
        <p:spPr>
          <a:xfrm>
            <a:off x="2006602" y="1555014"/>
            <a:ext cx="8696196" cy="398780"/>
          </a:xfrm>
          <a:prstGeom prst="rect">
            <a:avLst/>
          </a:prstGeom>
        </p:spPr>
        <p:txBody>
          <a:bodyPr wrap="square">
            <a:spAutoFit/>
          </a:bodyPr>
          <a:lstStyle/>
          <a:p>
            <a:r>
              <a:rPr lang="en-US" altLang="zh-CN" sz="2000" b="1" dirty="0">
                <a:solidFill>
                  <a:schemeClr val="tx2"/>
                </a:solidFill>
                <a:latin typeface="+mn-ea"/>
              </a:rPr>
              <a:t>A two-stage time-stretching TDC was implemented with discrete components.</a:t>
            </a:r>
          </a:p>
        </p:txBody>
      </p:sp>
      <p:sp>
        <p:nvSpPr>
          <p:cNvPr id="45" name="文本框 44"/>
          <p:cNvSpPr txBox="1"/>
          <p:nvPr>
            <p:custDataLst>
              <p:tags r:id="rId4"/>
            </p:custDataLst>
          </p:nvPr>
        </p:nvSpPr>
        <p:spPr>
          <a:xfrm>
            <a:off x="2006602" y="1963947"/>
            <a:ext cx="8261523" cy="1753235"/>
          </a:xfrm>
          <a:prstGeom prst="rect">
            <a:avLst/>
          </a:prstGeom>
          <a:noFill/>
        </p:spPr>
        <p:txBody>
          <a:bodyPr wrap="square" rtlCol="0">
            <a:spAutoFit/>
          </a:bodyPr>
          <a:lstStyle/>
          <a:p>
            <a:pPr>
              <a:lnSpc>
                <a:spcPct val="150000"/>
              </a:lnSpc>
            </a:pPr>
            <a:r>
              <a:rPr lang="en-US" altLang="zh-CN" dirty="0"/>
              <a:t>At each stretching factor of approximately 10 times, the LSB is reduced by a factor of 100 from the width of a clock cycle. At 100MHz clock rates, the time resolution is better than 100ps.</a:t>
            </a:r>
          </a:p>
          <a:p>
            <a:pPr>
              <a:lnSpc>
                <a:spcPct val="150000"/>
              </a:lnSpc>
            </a:pPr>
            <a:endParaRPr lang="en-US" altLang="zh-CN" dirty="0"/>
          </a:p>
        </p:txBody>
      </p:sp>
      <p:sp>
        <p:nvSpPr>
          <p:cNvPr id="46" name="矩形 45"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custDataLst>
              <p:tags r:id="rId5"/>
            </p:custDataLst>
          </p:nvPr>
        </p:nvSpPr>
        <p:spPr>
          <a:xfrm>
            <a:off x="2006602" y="3744126"/>
            <a:ext cx="8696196" cy="706755"/>
          </a:xfrm>
          <a:prstGeom prst="rect">
            <a:avLst/>
          </a:prstGeom>
        </p:spPr>
        <p:txBody>
          <a:bodyPr wrap="square">
            <a:spAutoFit/>
          </a:bodyPr>
          <a:lstStyle/>
          <a:p>
            <a:r>
              <a:rPr lang="en-US" altLang="zh-CN" sz="2000" b="1" dirty="0">
                <a:solidFill>
                  <a:schemeClr val="tx2"/>
                </a:solidFill>
                <a:latin typeface="+mn-ea"/>
              </a:rPr>
              <a:t>Compared with single-stage stretching, the dead time is significantly reduced.</a:t>
            </a:r>
          </a:p>
          <a:p>
            <a:endParaRPr lang="en-US" altLang="zh-CN" sz="2000" b="1" dirty="0">
              <a:solidFill>
                <a:schemeClr val="tx2"/>
              </a:solidFill>
              <a:latin typeface="+mn-ea"/>
            </a:endParaRPr>
          </a:p>
        </p:txBody>
      </p:sp>
      <p:sp>
        <p:nvSpPr>
          <p:cNvPr id="47" name="文本框 46"/>
          <p:cNvSpPr txBox="1"/>
          <p:nvPr>
            <p:custDataLst>
              <p:tags r:id="rId6"/>
            </p:custDataLst>
          </p:nvPr>
        </p:nvSpPr>
        <p:spPr>
          <a:xfrm>
            <a:off x="2006602" y="4153059"/>
            <a:ext cx="8199491" cy="1753235"/>
          </a:xfrm>
          <a:prstGeom prst="rect">
            <a:avLst/>
          </a:prstGeom>
          <a:noFill/>
        </p:spPr>
        <p:txBody>
          <a:bodyPr wrap="square" rtlCol="0">
            <a:spAutoFit/>
          </a:bodyPr>
          <a:lstStyle/>
          <a:p>
            <a:pPr>
              <a:lnSpc>
                <a:spcPct val="150000"/>
              </a:lnSpc>
            </a:pPr>
            <a:r>
              <a:rPr lang="en-US" altLang="zh-CN" dirty="0"/>
              <a:t>For a 10ns input signal, with an additional half clock cycle (5ns), the TDC needs less than 300ns of conversion time, which is 5 times smaller than the dead time of the 100 times stretching circuit.</a:t>
            </a:r>
          </a:p>
          <a:p>
            <a:pPr>
              <a:lnSpc>
                <a:spcPct val="150000"/>
              </a:lnSpc>
            </a:pPr>
            <a:endParaRPr lang="en-US" altLang="zh-CN" dirty="0"/>
          </a:p>
        </p:txBody>
      </p:sp>
      <p:pic>
        <p:nvPicPr>
          <p:cNvPr id="3" name="图片 2" descr="C:/Users/Southland/Desktop/同济大学 TJU todo.png同济大学 TJU todo"/>
          <p:cNvPicPr>
            <a:picLocks noChangeAspect="1"/>
          </p:cNvPicPr>
          <p:nvPr/>
        </p:nvPicPr>
        <p:blipFill>
          <a:blip r:embed="rId11">
            <a:duotone>
              <a:schemeClr val="accent1">
                <a:shade val="45000"/>
                <a:satMod val="135000"/>
              </a:schemeClr>
              <a:prstClr val="white"/>
            </a:duotone>
          </a:blip>
          <a:srcRect t="28266" b="46033"/>
          <a:stretch>
            <a:fillRect/>
          </a:stretch>
        </p:blipFill>
        <p:spPr>
          <a:xfrm>
            <a:off x="9575800" y="82550"/>
            <a:ext cx="2534285" cy="664845"/>
          </a:xfrm>
          <a:prstGeom prst="rect">
            <a:avLst/>
          </a:prstGeom>
        </p:spPr>
      </p:pic>
      <p:grpSp>
        <p:nvGrpSpPr>
          <p:cNvPr id="2" name="组合 1"/>
          <p:cNvGrpSpPr/>
          <p:nvPr/>
        </p:nvGrpSpPr>
        <p:grpSpPr>
          <a:xfrm>
            <a:off x="637540" y="82550"/>
            <a:ext cx="543560" cy="824230"/>
            <a:chOff x="886602" y="106738"/>
            <a:chExt cx="1620000" cy="2422915"/>
          </a:xfrm>
        </p:grpSpPr>
        <p:sp>
          <p:nvSpPr>
            <p:cNvPr id="18" name="矩形 17"/>
            <p:cNvSpPr/>
            <p:nvPr/>
          </p:nvSpPr>
          <p:spPr>
            <a:xfrm>
              <a:off x="886602" y="418195"/>
              <a:ext cx="720000" cy="720000"/>
            </a:xfrm>
            <a:prstGeom prst="rect">
              <a:avLst/>
            </a:prstGeom>
            <a:solidFill>
              <a:schemeClr val="accent1">
                <a:lumMod val="5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9" name="组合 18"/>
            <p:cNvGrpSpPr/>
            <p:nvPr/>
          </p:nvGrpSpPr>
          <p:grpSpPr>
            <a:xfrm>
              <a:off x="1066602" y="106738"/>
              <a:ext cx="1440000" cy="2422915"/>
              <a:chOff x="1066602" y="106738"/>
              <a:chExt cx="1440000" cy="2422915"/>
            </a:xfrm>
          </p:grpSpPr>
          <p:sp>
            <p:nvSpPr>
              <p:cNvPr id="4" name="矩形 3"/>
              <p:cNvSpPr/>
              <p:nvPr/>
            </p:nvSpPr>
            <p:spPr>
              <a:xfrm>
                <a:off x="1246602" y="778195"/>
                <a:ext cx="1080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sp>
            <p:nvSpPr>
              <p:cNvPr id="5" name="文本框 4"/>
              <p:cNvSpPr txBox="1"/>
              <p:nvPr/>
            </p:nvSpPr>
            <p:spPr>
              <a:xfrm>
                <a:off x="1066602" y="106738"/>
                <a:ext cx="1440000" cy="2422915"/>
              </a:xfrm>
              <a:prstGeom prst="rect">
                <a:avLst/>
              </a:prstGeom>
              <a:noFill/>
            </p:spPr>
            <p:txBody>
              <a:bodyPr wrap="square" rtlCol="0" anchor="ctr">
                <a:spAutoFit/>
              </a:bodyPr>
              <a:lstStyle/>
              <a:p>
                <a:pPr algn="ctr"/>
                <a:endParaRPr lang="zh-CN" altLang="en-US" sz="3600" b="1" dirty="0">
                  <a:solidFill>
                    <a:schemeClr val="bg1"/>
                  </a:solidFill>
                  <a:latin typeface="Times New Roman" panose="02020603050405020304" pitchFamily="18" charset="0"/>
                  <a:ea typeface="Times New Roman" panose="02020603050405020304" pitchFamily="18" charset="0"/>
                </a:endParaRPr>
              </a:p>
            </p:txBody>
          </p:sp>
        </p:grpSp>
      </p:grpSp>
      <p:sp>
        <p:nvSpPr>
          <p:cNvPr id="13" name="文本框 12"/>
          <p:cNvSpPr txBox="1"/>
          <p:nvPr>
            <p:custDataLst>
              <p:tags r:id="rId7"/>
            </p:custDataLst>
          </p:nvPr>
        </p:nvSpPr>
        <p:spPr>
          <a:xfrm>
            <a:off x="1013460" y="1310005"/>
            <a:ext cx="993140" cy="1568450"/>
          </a:xfrm>
          <a:prstGeom prst="rect">
            <a:avLst/>
          </a:prstGeom>
          <a:noFill/>
        </p:spPr>
        <p:txBody>
          <a:bodyPr wrap="square" rtlCol="0">
            <a:spAutoFit/>
          </a:bodyPr>
          <a:lstStyle/>
          <a:p>
            <a:r>
              <a:rPr lang="en-US" altLang="zh-CN" sz="9600" dirty="0">
                <a:gradFill>
                  <a:gsLst>
                    <a:gs pos="100000">
                      <a:schemeClr val="bg1"/>
                    </a:gs>
                    <a:gs pos="0">
                      <a:schemeClr val="accent1"/>
                    </a:gs>
                  </a:gsLst>
                  <a:lin ang="5400000" scaled="1"/>
                </a:gradFill>
                <a:latin typeface="华文彩云" panose="02010800040101010101" pitchFamily="2" charset="-122"/>
                <a:ea typeface="华文彩云" panose="02010800040101010101" pitchFamily="2" charset="-122"/>
              </a:rPr>
              <a:t>1</a:t>
            </a:r>
          </a:p>
        </p:txBody>
      </p:sp>
      <p:sp>
        <p:nvSpPr>
          <p:cNvPr id="6" name="文本框 5"/>
          <p:cNvSpPr txBox="1"/>
          <p:nvPr>
            <p:custDataLst>
              <p:tags r:id="rId8"/>
            </p:custDataLst>
          </p:nvPr>
        </p:nvSpPr>
        <p:spPr>
          <a:xfrm>
            <a:off x="1018540" y="3532977"/>
            <a:ext cx="993140" cy="1568450"/>
          </a:xfrm>
          <a:prstGeom prst="rect">
            <a:avLst/>
          </a:prstGeom>
          <a:noFill/>
        </p:spPr>
        <p:txBody>
          <a:bodyPr wrap="square" rtlCol="0">
            <a:spAutoFit/>
          </a:bodyPr>
          <a:lstStyle/>
          <a:p>
            <a:r>
              <a:rPr lang="en-US" altLang="zh-CN" sz="9600" dirty="0">
                <a:gradFill>
                  <a:gsLst>
                    <a:gs pos="100000">
                      <a:schemeClr val="bg1"/>
                    </a:gs>
                    <a:gs pos="0">
                      <a:schemeClr val="accent1"/>
                    </a:gs>
                  </a:gsLst>
                  <a:lin ang="5400000" scaled="1"/>
                </a:gradFill>
                <a:latin typeface="华文彩云" panose="02010800040101010101" pitchFamily="2" charset="-122"/>
                <a:ea typeface="华文彩云" panose="02010800040101010101" pitchFamily="2" charset="-122"/>
              </a:rPr>
              <a:t>2</a:t>
            </a:r>
          </a:p>
        </p:txBody>
      </p:sp>
      <p:sp>
        <p:nvSpPr>
          <p:cNvPr id="7" name="灯片编号占位符 6"/>
          <p:cNvSpPr>
            <a:spLocks noGrp="1"/>
          </p:cNvSpPr>
          <p:nvPr>
            <p:ph type="sldNum" sz="quarter" idx="12"/>
          </p:nvPr>
        </p:nvSpPr>
        <p:spPr/>
        <p:txBody>
          <a:bodyPr/>
          <a:lstStyle/>
          <a:p>
            <a:fld id="{CD60BC21-56A7-4259-9FCC-E9E7CBD795A8}" type="slidenum">
              <a:rPr lang="zh-CN" altLang="en-US" smtClean="0"/>
              <a:t>24</a:t>
            </a:fld>
            <a:endParaRPr lang="zh-CN" altLang="en-US"/>
          </a:p>
        </p:txBody>
      </p:sp>
      <p:sp>
        <p:nvSpPr>
          <p:cNvPr id="8" name="页脚占位符 7"/>
          <p:cNvSpPr>
            <a:spLocks noGrp="1"/>
          </p:cNvSpPr>
          <p:nvPr>
            <p:ph type="ftr" sz="quarter" idx="11"/>
          </p:nvPr>
        </p:nvSpPr>
        <p:spPr/>
        <p:txBody>
          <a:bodyPr/>
          <a:lstStyle/>
          <a:p>
            <a:r>
              <a:rPr lang="zh-CN" altLang="en-US"/>
              <a:t>TWEPP 2025</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advTm="34784">
        <p:fade/>
      </p:transition>
    </mc:Choice>
    <mc:Fallback xmlns="">
      <p:transition spd="med" advTm="34784">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70000" y="173077"/>
            <a:ext cx="8622394" cy="521970"/>
          </a:xfrm>
          <a:prstGeom prst="rect">
            <a:avLst/>
          </a:prstGeom>
          <a:noFill/>
        </p:spPr>
        <p:txBody>
          <a:bodyPr wrap="square" rtlCol="0">
            <a:spAutoFit/>
          </a:bodyPr>
          <a:lstStyle/>
          <a:p>
            <a:r>
              <a:rPr lang="en-US" altLang="zh-CN" sz="2800" b="1">
                <a:solidFill>
                  <a:schemeClr val="tx2"/>
                </a:solidFill>
                <a:latin typeface="+mn-ea"/>
              </a:rPr>
              <a:t>5.2 Outlook</a:t>
            </a:r>
          </a:p>
        </p:txBody>
      </p:sp>
      <p:pic>
        <p:nvPicPr>
          <p:cNvPr id="17" name="图片 16" descr="C:/Users/Southland/Desktop/同济大学 TJU todo.png同济大学 TJU todo"/>
          <p:cNvPicPr>
            <a:picLocks noChangeAspect="1"/>
          </p:cNvPicPr>
          <p:nvPr/>
        </p:nvPicPr>
        <p:blipFill>
          <a:blip r:embed="rId12">
            <a:duotone>
              <a:schemeClr val="accent1">
                <a:shade val="45000"/>
                <a:satMod val="135000"/>
              </a:schemeClr>
              <a:prstClr val="white"/>
            </a:duotone>
          </a:blip>
          <a:srcRect t="28266" b="46033"/>
          <a:stretch>
            <a:fillRect/>
          </a:stretch>
        </p:blipFill>
        <p:spPr>
          <a:xfrm>
            <a:off x="9575800" y="82550"/>
            <a:ext cx="2534285" cy="664845"/>
          </a:xfrm>
          <a:prstGeom prst="rect">
            <a:avLst/>
          </a:prstGeom>
        </p:spPr>
      </p:pic>
      <p:grpSp>
        <p:nvGrpSpPr>
          <p:cNvPr id="3" name="组合 2"/>
          <p:cNvGrpSpPr/>
          <p:nvPr/>
        </p:nvGrpSpPr>
        <p:grpSpPr>
          <a:xfrm>
            <a:off x="637540" y="82550"/>
            <a:ext cx="543560" cy="824230"/>
            <a:chOff x="886602" y="106738"/>
            <a:chExt cx="1620000" cy="2422915"/>
          </a:xfrm>
        </p:grpSpPr>
        <p:sp>
          <p:nvSpPr>
            <p:cNvPr id="4" name="矩形 3"/>
            <p:cNvSpPr/>
            <p:nvPr/>
          </p:nvSpPr>
          <p:spPr>
            <a:xfrm>
              <a:off x="886602" y="418195"/>
              <a:ext cx="720000" cy="720000"/>
            </a:xfrm>
            <a:prstGeom prst="rect">
              <a:avLst/>
            </a:prstGeom>
            <a:solidFill>
              <a:schemeClr val="accent1">
                <a:lumMod val="5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9" name="组合 18"/>
            <p:cNvGrpSpPr/>
            <p:nvPr/>
          </p:nvGrpSpPr>
          <p:grpSpPr>
            <a:xfrm>
              <a:off x="1066602" y="106738"/>
              <a:ext cx="1440000" cy="2422915"/>
              <a:chOff x="1066602" y="106738"/>
              <a:chExt cx="1440000" cy="2422915"/>
            </a:xfrm>
          </p:grpSpPr>
          <p:sp>
            <p:nvSpPr>
              <p:cNvPr id="5" name="矩形 4"/>
              <p:cNvSpPr/>
              <p:nvPr/>
            </p:nvSpPr>
            <p:spPr>
              <a:xfrm>
                <a:off x="1246602" y="778195"/>
                <a:ext cx="1080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sp>
            <p:nvSpPr>
              <p:cNvPr id="21" name="文本框 20"/>
              <p:cNvSpPr txBox="1"/>
              <p:nvPr/>
            </p:nvSpPr>
            <p:spPr>
              <a:xfrm>
                <a:off x="1066602" y="106738"/>
                <a:ext cx="1440000" cy="2422915"/>
              </a:xfrm>
              <a:prstGeom prst="rect">
                <a:avLst/>
              </a:prstGeom>
              <a:noFill/>
            </p:spPr>
            <p:txBody>
              <a:bodyPr wrap="square" rtlCol="0" anchor="ctr">
                <a:spAutoFit/>
              </a:bodyPr>
              <a:lstStyle/>
              <a:p>
                <a:pPr algn="ctr"/>
                <a:endParaRPr lang="zh-CN" altLang="en-US" sz="3600" b="1" dirty="0">
                  <a:solidFill>
                    <a:schemeClr val="bg1"/>
                  </a:solidFill>
                  <a:latin typeface="Times New Roman" panose="02020603050405020304" pitchFamily="18" charset="0"/>
                  <a:ea typeface="Times New Roman" panose="02020603050405020304" pitchFamily="18" charset="0"/>
                </a:endParaRPr>
              </a:p>
            </p:txBody>
          </p:sp>
        </p:grpSp>
      </p:grpSp>
      <p:sp>
        <p:nvSpPr>
          <p:cNvPr id="6" name="矩形: 圆角 9"/>
          <p:cNvSpPr/>
          <p:nvPr>
            <p:custDataLst>
              <p:tags r:id="rId1"/>
            </p:custDataLst>
          </p:nvPr>
        </p:nvSpPr>
        <p:spPr>
          <a:xfrm>
            <a:off x="923925" y="2597785"/>
            <a:ext cx="4771390" cy="2767330"/>
          </a:xfrm>
          <a:prstGeom prst="roundRect">
            <a:avLst>
              <a:gd name="adj" fmla="val 438"/>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custDataLst>
              <p:tags r:id="rId2"/>
            </p:custDataLst>
          </p:nvPr>
        </p:nvSpPr>
        <p:spPr>
          <a:xfrm>
            <a:off x="2782659" y="2365796"/>
            <a:ext cx="1053415" cy="7627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文本框 7"/>
          <p:cNvSpPr txBox="1"/>
          <p:nvPr>
            <p:custDataLst>
              <p:tags r:id="rId3"/>
            </p:custDataLst>
          </p:nvPr>
        </p:nvSpPr>
        <p:spPr>
          <a:xfrm>
            <a:off x="924560" y="1449705"/>
            <a:ext cx="4770755" cy="829945"/>
          </a:xfrm>
          <a:prstGeom prst="rect">
            <a:avLst/>
          </a:prstGeom>
          <a:noFill/>
        </p:spPr>
        <p:txBody>
          <a:bodyPr wrap="square" lIns="0" rtlCol="0">
            <a:spAutoFit/>
          </a:bodyPr>
          <a:lstStyle/>
          <a:p>
            <a:pPr algn="ctr"/>
            <a:r>
              <a:rPr lang="zh-CN" altLang="en-US" sz="2400" b="1" spc="100" dirty="0">
                <a:solidFill>
                  <a:schemeClr val="accent1"/>
                </a:solidFill>
                <a:sym typeface="+mn-ea"/>
              </a:rPr>
              <a:t>As a parameter optimization test platform</a:t>
            </a:r>
            <a:endParaRPr lang="zh-CN" altLang="en-US" sz="2400" b="1" spc="100" dirty="0">
              <a:solidFill>
                <a:schemeClr val="accent1"/>
              </a:solidFill>
            </a:endParaRPr>
          </a:p>
        </p:txBody>
      </p:sp>
      <p:sp>
        <p:nvSpPr>
          <p:cNvPr id="22" name="文本框 21"/>
          <p:cNvSpPr txBox="1"/>
          <p:nvPr>
            <p:custDataLst>
              <p:tags r:id="rId4"/>
            </p:custDataLst>
          </p:nvPr>
        </p:nvSpPr>
        <p:spPr>
          <a:xfrm>
            <a:off x="1325053" y="2821728"/>
            <a:ext cx="4015063" cy="2548307"/>
          </a:xfrm>
          <a:prstGeom prst="rect">
            <a:avLst/>
          </a:prstGeom>
          <a:noFill/>
        </p:spPr>
        <p:txBody>
          <a:bodyPr wrap="square" lIns="0" rtlCol="0">
            <a:noAutofit/>
          </a:bodyPr>
          <a:lstStyle/>
          <a:p>
            <a:pPr algn="l">
              <a:lnSpc>
                <a:spcPct val="150000"/>
              </a:lnSpc>
              <a:buClrTx/>
              <a:buSzTx/>
              <a:buFontTx/>
            </a:pPr>
            <a:r>
              <a:rPr lang="zh-CN" altLang="en-US" dirty="0">
                <a:sym typeface="+mn-ea"/>
              </a:rPr>
              <a:t>This provides a reference for the design of </a:t>
            </a:r>
            <a:r>
              <a:rPr lang="en-US" altLang="zh-CN" dirty="0">
                <a:sym typeface="+mn-ea"/>
              </a:rPr>
              <a:t>future 4D</a:t>
            </a:r>
            <a:r>
              <a:rPr lang="zh-CN" altLang="en-US" dirty="0">
                <a:sym typeface="+mn-ea"/>
              </a:rPr>
              <a:t> (time information) pixel detectors using modern CMOS processes (requiring uW level power consumption, time resolution less than 35ps, and event rate exceeding 100kHZ).</a:t>
            </a:r>
            <a:endParaRPr lang="zh-CN" altLang="en-US" dirty="0"/>
          </a:p>
          <a:p>
            <a:pPr algn="l">
              <a:lnSpc>
                <a:spcPct val="150000"/>
              </a:lnSpc>
              <a:buClrTx/>
              <a:buSzTx/>
              <a:buFontTx/>
            </a:pPr>
            <a:endParaRPr lang="zh-CN" altLang="en-US" dirty="0"/>
          </a:p>
        </p:txBody>
      </p:sp>
      <p:sp>
        <p:nvSpPr>
          <p:cNvPr id="23" name="矩形 22"/>
          <p:cNvSpPr/>
          <p:nvPr>
            <p:custDataLst>
              <p:tags r:id="rId5"/>
            </p:custDataLst>
          </p:nvPr>
        </p:nvSpPr>
        <p:spPr>
          <a:xfrm>
            <a:off x="8325077" y="2376420"/>
            <a:ext cx="994387" cy="7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sp>
        <p:nvSpPr>
          <p:cNvPr id="24" name="文本框 23"/>
          <p:cNvSpPr txBox="1"/>
          <p:nvPr>
            <p:custDataLst>
              <p:tags r:id="rId6"/>
            </p:custDataLst>
          </p:nvPr>
        </p:nvSpPr>
        <p:spPr>
          <a:xfrm>
            <a:off x="6506845" y="1449705"/>
            <a:ext cx="4631055" cy="829945"/>
          </a:xfrm>
          <a:prstGeom prst="rect">
            <a:avLst/>
          </a:prstGeom>
          <a:noFill/>
        </p:spPr>
        <p:txBody>
          <a:bodyPr wrap="square" lIns="0" rtlCol="0">
            <a:spAutoFit/>
          </a:bodyPr>
          <a:lstStyle/>
          <a:p>
            <a:pPr algn="ctr"/>
            <a:r>
              <a:rPr lang="en-US" altLang="zh-CN" sz="2400" b="1" spc="100" dirty="0">
                <a:solidFill>
                  <a:schemeClr val="accent1"/>
                </a:solidFill>
              </a:rPr>
              <a:t>Enable low-cost time measurements</a:t>
            </a:r>
          </a:p>
        </p:txBody>
      </p:sp>
      <p:cxnSp>
        <p:nvCxnSpPr>
          <p:cNvPr id="25" name="直接连接符 24"/>
          <p:cNvCxnSpPr/>
          <p:nvPr>
            <p:custDataLst>
              <p:tags r:id="rId7"/>
            </p:custDataLst>
          </p:nvPr>
        </p:nvCxnSpPr>
        <p:spPr>
          <a:xfrm>
            <a:off x="6090920" y="2722668"/>
            <a:ext cx="20320" cy="2510790"/>
          </a:xfrm>
          <a:prstGeom prst="line">
            <a:avLst/>
          </a:prstGeom>
          <a:ln w="3175">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6" name="矩形: 圆角 10"/>
          <p:cNvSpPr/>
          <p:nvPr>
            <p:custDataLst>
              <p:tags r:id="rId8"/>
            </p:custDataLst>
          </p:nvPr>
        </p:nvSpPr>
        <p:spPr>
          <a:xfrm>
            <a:off x="6506210" y="2612390"/>
            <a:ext cx="4631690" cy="2768600"/>
          </a:xfrm>
          <a:prstGeom prst="roundRect">
            <a:avLst>
              <a:gd name="adj" fmla="val 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custDataLst>
              <p:tags r:id="rId9"/>
            </p:custDataLst>
          </p:nvPr>
        </p:nvSpPr>
        <p:spPr>
          <a:xfrm>
            <a:off x="6984382" y="2828124"/>
            <a:ext cx="3790094" cy="2405522"/>
          </a:xfrm>
          <a:prstGeom prst="rect">
            <a:avLst/>
          </a:prstGeom>
          <a:noFill/>
        </p:spPr>
        <p:txBody>
          <a:bodyPr wrap="square" lIns="0" rtlCol="0">
            <a:noAutofit/>
          </a:bodyPr>
          <a:lstStyle/>
          <a:p>
            <a:pPr algn="l">
              <a:lnSpc>
                <a:spcPct val="150000"/>
              </a:lnSpc>
              <a:buClrTx/>
              <a:buSzTx/>
              <a:buFontTx/>
            </a:pPr>
            <a:r>
              <a:rPr lang="zh-CN" altLang="en-US" dirty="0">
                <a:sym typeface="+mn-ea"/>
              </a:rPr>
              <a:t>As a low-cost time measurement system in use, </a:t>
            </a:r>
            <a:r>
              <a:rPr lang="en-US" altLang="zh-CN" dirty="0">
                <a:sym typeface="+mn-ea"/>
              </a:rPr>
              <a:t>i</a:t>
            </a:r>
            <a:r>
              <a:rPr lang="en-US" altLang="zh-CN" dirty="0"/>
              <a:t>t achieves a time resolution better than 100 ps, making it suitable for precise timing systems such as neutrino detectors.</a:t>
            </a:r>
          </a:p>
        </p:txBody>
      </p:sp>
      <p:sp>
        <p:nvSpPr>
          <p:cNvPr id="9" name="灯片编号占位符 8"/>
          <p:cNvSpPr>
            <a:spLocks noGrp="1"/>
          </p:cNvSpPr>
          <p:nvPr>
            <p:ph type="sldNum" sz="quarter" idx="12"/>
          </p:nvPr>
        </p:nvSpPr>
        <p:spPr/>
        <p:txBody>
          <a:bodyPr/>
          <a:lstStyle/>
          <a:p>
            <a:fld id="{CD60BC21-56A7-4259-9FCC-E9E7CBD795A8}" type="slidenum">
              <a:rPr lang="zh-CN" altLang="en-US" smtClean="0"/>
              <a:t>25</a:t>
            </a:fld>
            <a:endParaRPr lang="zh-CN" altLang="en-US"/>
          </a:p>
        </p:txBody>
      </p:sp>
      <p:sp>
        <p:nvSpPr>
          <p:cNvPr id="10" name="页脚占位符 9"/>
          <p:cNvSpPr>
            <a:spLocks noGrp="1"/>
          </p:cNvSpPr>
          <p:nvPr>
            <p:ph type="ftr" sz="quarter" idx="11"/>
          </p:nvPr>
        </p:nvSpPr>
        <p:spPr/>
        <p:txBody>
          <a:bodyPr/>
          <a:lstStyle/>
          <a:p>
            <a:r>
              <a:rPr lang="zh-CN" altLang="en-US"/>
              <a:t>TWEPP 2025</a:t>
            </a:r>
          </a:p>
        </p:txBody>
      </p:sp>
    </p:spTree>
  </p:cSld>
  <p:clrMapOvr>
    <a:masterClrMapping/>
  </p:clrMapOvr>
  <mc:AlternateContent xmlns:mc="http://schemas.openxmlformats.org/markup-compatibility/2006" xmlns:p14="http://schemas.microsoft.com/office/powerpoint/2010/main">
    <mc:Choice Requires="p14">
      <p:transition spd="med" p14:dur="700" advTm="22925">
        <p:fade/>
      </p:transition>
    </mc:Choice>
    <mc:Fallback xmlns="">
      <p:transition spd="med" advTm="22925">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descr="C:/Users/Southland/Desktop/同济大学 TJU todo.png同济大学 TJU todo"/>
          <p:cNvPicPr>
            <a:picLocks noChangeAspect="1"/>
          </p:cNvPicPr>
          <p:nvPr/>
        </p:nvPicPr>
        <p:blipFill>
          <a:blip r:embed="rId3">
            <a:duotone>
              <a:schemeClr val="accent1">
                <a:shade val="45000"/>
                <a:satMod val="135000"/>
              </a:schemeClr>
              <a:prstClr val="white"/>
            </a:duotone>
          </a:blip>
          <a:srcRect t="28266" b="46033"/>
          <a:stretch>
            <a:fillRect/>
          </a:stretch>
        </p:blipFill>
        <p:spPr>
          <a:xfrm>
            <a:off x="9575800" y="82550"/>
            <a:ext cx="2534285" cy="664845"/>
          </a:xfrm>
          <a:prstGeom prst="rect">
            <a:avLst/>
          </a:prstGeom>
        </p:spPr>
      </p:pic>
      <p:grpSp>
        <p:nvGrpSpPr>
          <p:cNvPr id="3" name="组合 2"/>
          <p:cNvGrpSpPr/>
          <p:nvPr/>
        </p:nvGrpSpPr>
        <p:grpSpPr>
          <a:xfrm>
            <a:off x="637540" y="82550"/>
            <a:ext cx="543560" cy="824230"/>
            <a:chOff x="886602" y="106738"/>
            <a:chExt cx="1620000" cy="2422915"/>
          </a:xfrm>
        </p:grpSpPr>
        <p:sp>
          <p:nvSpPr>
            <p:cNvPr id="4" name="矩形 3"/>
            <p:cNvSpPr/>
            <p:nvPr/>
          </p:nvSpPr>
          <p:spPr>
            <a:xfrm>
              <a:off x="886602" y="418195"/>
              <a:ext cx="720000" cy="720000"/>
            </a:xfrm>
            <a:prstGeom prst="rect">
              <a:avLst/>
            </a:prstGeom>
            <a:solidFill>
              <a:schemeClr val="accent1">
                <a:lumMod val="5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9" name="组合 18"/>
            <p:cNvGrpSpPr/>
            <p:nvPr/>
          </p:nvGrpSpPr>
          <p:grpSpPr>
            <a:xfrm>
              <a:off x="1066602" y="106738"/>
              <a:ext cx="1440000" cy="2422915"/>
              <a:chOff x="1066602" y="106738"/>
              <a:chExt cx="1440000" cy="2422915"/>
            </a:xfrm>
          </p:grpSpPr>
          <p:sp>
            <p:nvSpPr>
              <p:cNvPr id="5" name="矩形 4"/>
              <p:cNvSpPr/>
              <p:nvPr/>
            </p:nvSpPr>
            <p:spPr>
              <a:xfrm>
                <a:off x="1246602" y="778195"/>
                <a:ext cx="1080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sp>
            <p:nvSpPr>
              <p:cNvPr id="21" name="文本框 20"/>
              <p:cNvSpPr txBox="1"/>
              <p:nvPr/>
            </p:nvSpPr>
            <p:spPr>
              <a:xfrm>
                <a:off x="1066602" y="106738"/>
                <a:ext cx="1440000" cy="2422915"/>
              </a:xfrm>
              <a:prstGeom prst="rect">
                <a:avLst/>
              </a:prstGeom>
              <a:noFill/>
            </p:spPr>
            <p:txBody>
              <a:bodyPr wrap="square" rtlCol="0" anchor="ctr">
                <a:spAutoFit/>
              </a:bodyPr>
              <a:lstStyle/>
              <a:p>
                <a:pPr algn="ctr"/>
                <a:endParaRPr lang="zh-CN" altLang="en-US" sz="3600" b="1" dirty="0">
                  <a:solidFill>
                    <a:schemeClr val="bg1"/>
                  </a:solidFill>
                  <a:latin typeface="Times New Roman" panose="02020603050405020304" pitchFamily="18" charset="0"/>
                  <a:ea typeface="Times New Roman" panose="02020603050405020304" pitchFamily="18" charset="0"/>
                </a:endParaRPr>
              </a:p>
            </p:txBody>
          </p:sp>
        </p:grpSp>
      </p:grpSp>
      <p:sp>
        <p:nvSpPr>
          <p:cNvPr id="9" name="灯片编号占位符 8"/>
          <p:cNvSpPr>
            <a:spLocks noGrp="1"/>
          </p:cNvSpPr>
          <p:nvPr>
            <p:ph type="sldNum" sz="quarter" idx="12"/>
          </p:nvPr>
        </p:nvSpPr>
        <p:spPr/>
        <p:txBody>
          <a:bodyPr/>
          <a:lstStyle/>
          <a:p>
            <a:fld id="{CD60BC21-56A7-4259-9FCC-E9E7CBD795A8}" type="slidenum">
              <a:rPr lang="zh-CN" altLang="en-US" smtClean="0"/>
              <a:t>26</a:t>
            </a:fld>
            <a:endParaRPr lang="zh-CN" altLang="en-US"/>
          </a:p>
        </p:txBody>
      </p:sp>
      <p:sp>
        <p:nvSpPr>
          <p:cNvPr id="10" name="页脚占位符 9"/>
          <p:cNvSpPr>
            <a:spLocks noGrp="1"/>
          </p:cNvSpPr>
          <p:nvPr>
            <p:ph type="ftr" sz="quarter" idx="11"/>
          </p:nvPr>
        </p:nvSpPr>
        <p:spPr/>
        <p:txBody>
          <a:bodyPr/>
          <a:lstStyle/>
          <a:p>
            <a:r>
              <a:rPr lang="zh-CN" altLang="en-US"/>
              <a:t>TWEPP 2025</a:t>
            </a:r>
          </a:p>
        </p:txBody>
      </p:sp>
      <p:sp>
        <p:nvSpPr>
          <p:cNvPr id="11" name="文本框 10"/>
          <p:cNvSpPr txBox="1"/>
          <p:nvPr/>
        </p:nvSpPr>
        <p:spPr>
          <a:xfrm>
            <a:off x="2143987" y="2281007"/>
            <a:ext cx="6636930" cy="2153285"/>
          </a:xfrm>
          <a:prstGeom prst="rect">
            <a:avLst/>
          </a:prstGeom>
          <a:noFill/>
        </p:spPr>
        <p:txBody>
          <a:bodyPr wrap="square">
            <a:spAutoFit/>
          </a:bodyPr>
          <a:lstStyle/>
          <a:p>
            <a:pPr marL="342900" indent="-342900">
              <a:buFont typeface="Arial" panose="020B0604020202020204" pitchFamily="34" charset="0"/>
              <a:buChar char="•"/>
            </a:pPr>
            <a:r>
              <a:rPr lang="en-US" altLang="zh-CN" sz="2000" b="1" dirty="0">
                <a:solidFill>
                  <a:schemeClr val="tx2"/>
                </a:solidFill>
                <a:latin typeface="+mn-ea"/>
              </a:rPr>
              <a:t>This work has been published in JINST. For more details, please see our paper. I’d be glad to discuss further during the conference.</a:t>
            </a:r>
          </a:p>
          <a:p>
            <a:endParaRPr lang="en-US" altLang="zh-CN" sz="2000" b="1" dirty="0">
              <a:solidFill>
                <a:schemeClr val="tx2"/>
              </a:solidFill>
              <a:latin typeface="+mn-ea"/>
            </a:endParaRPr>
          </a:p>
          <a:p>
            <a:pPr lvl="0"/>
            <a:r>
              <a:rPr lang="en-US" altLang="zh-CN" b="1" dirty="0">
                <a:solidFill>
                  <a:srgbClr val="7C2E9A"/>
                </a:solidFill>
              </a:rPr>
              <a:t>Y. Chu and Z. Zhang, A two-stage time-stretching TDC with discrete components, JINST 20, T06005 (2025).</a:t>
            </a:r>
            <a:endParaRPr lang="zh-CN" altLang="en-US" dirty="0">
              <a:solidFill>
                <a:srgbClr val="000000"/>
              </a:solidFill>
            </a:endParaRPr>
          </a:p>
          <a:p>
            <a:pPr marL="342900" indent="-342900">
              <a:buFont typeface="Arial" panose="020B0604020202020204" pitchFamily="34" charset="0"/>
              <a:buChar char="•"/>
            </a:pPr>
            <a:endParaRPr lang="zh-CN" altLang="en-US" b="1" dirty="0">
              <a:solidFill>
                <a:srgbClr val="000000"/>
              </a:solidFill>
              <a:latin typeface="+mn-ea"/>
            </a:endParaRPr>
          </a:p>
        </p:txBody>
      </p:sp>
    </p:spTree>
  </p:cSld>
  <p:clrMapOvr>
    <a:masterClrMapping/>
  </p:clrMapOvr>
  <mc:AlternateContent xmlns:mc="http://schemas.openxmlformats.org/markup-compatibility/2006" xmlns:p14="http://schemas.microsoft.com/office/powerpoint/2010/main">
    <mc:Choice Requires="p14">
      <p:transition spd="med" p14:dur="700" advTm="22925">
        <p:fade/>
      </p:transition>
    </mc:Choice>
    <mc:Fallback xmlns="">
      <p:transition spd="med" advTm="22925">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5</a:t>
            </a:r>
            <a:r>
              <a:rPr lang="zh-CN" altLang="en-US" dirty="0"/>
              <a:t>‘’</a:t>
            </a:r>
            <a:r>
              <a:rPr lang="en-US" altLang="zh-CN" dirty="0"/>
              <a:t>++</a:t>
            </a:r>
            <a:r>
              <a:rPr lang="zh-CN" altLang="en-US" dirty="0"/>
              <a:t>‘’</a:t>
            </a:r>
            <a:r>
              <a:rPr lang="en-US" altLang="zh-CN" dirty="0"/>
              <a:t>4</a:t>
            </a:r>
            <a:endParaRPr lang="zh-CN" altLang="en-US" dirty="0"/>
          </a:p>
        </p:txBody>
      </p:sp>
      <p:sp>
        <p:nvSpPr>
          <p:cNvPr id="3" name="内容占位符 2"/>
          <p:cNvSpPr>
            <a:spLocks noGrp="1"/>
          </p:cNvSpPr>
          <p:nvPr>
            <p:ph idx="1"/>
          </p:nvPr>
        </p:nvSpPr>
        <p:spPr/>
        <p:txBody>
          <a:bodyPr/>
          <a:lstStyle/>
          <a:p>
            <a:endParaRPr lang="zh-CN" altLang="en-US"/>
          </a:p>
        </p:txBody>
      </p:sp>
      <p:sp>
        <p:nvSpPr>
          <p:cNvPr id="6" name="矩形 5"/>
          <p:cNvSpPr/>
          <p:nvPr/>
        </p:nvSpPr>
        <p:spPr>
          <a:xfrm>
            <a:off x="0" y="1442720"/>
            <a:ext cx="12192000" cy="256921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spcBef>
                <a:spcPts val="0"/>
              </a:spcBef>
              <a:spcAft>
                <a:spcPts val="0"/>
              </a:spcAft>
            </a:pPr>
            <a:endParaRPr lang="zh-CN" altLang="zh-CN" sz="4000" dirty="0">
              <a:solidFill>
                <a:schemeClr val="bg2"/>
              </a:solidFill>
              <a:effectLst/>
              <a:latin typeface="Times New Roman" panose="02020603050405020304" pitchFamily="18" charset="0"/>
              <a:ea typeface="Times New Roman" panose="02020603050405020304" pitchFamily="18" charset="0"/>
            </a:endParaRPr>
          </a:p>
        </p:txBody>
      </p:sp>
      <p:sp>
        <p:nvSpPr>
          <p:cNvPr id="9" name="文本框 8"/>
          <p:cNvSpPr txBox="1"/>
          <p:nvPr/>
        </p:nvSpPr>
        <p:spPr>
          <a:xfrm>
            <a:off x="657225" y="1673225"/>
            <a:ext cx="11127740" cy="1900555"/>
          </a:xfrm>
          <a:prstGeom prst="rect">
            <a:avLst/>
          </a:prstGeom>
          <a:noFill/>
        </p:spPr>
        <p:txBody>
          <a:bodyPr wrap="square" rtlCol="0">
            <a:noAutofit/>
          </a:bodyPr>
          <a:lstStyle/>
          <a:p>
            <a:pPr algn="ctr">
              <a:lnSpc>
                <a:spcPct val="150000"/>
              </a:lnSpc>
            </a:pPr>
            <a:r>
              <a:rPr lang="en-US" altLang="zh-CN" sz="6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Thanks!</a:t>
            </a:r>
          </a:p>
        </p:txBody>
      </p:sp>
      <p:sp>
        <p:nvSpPr>
          <p:cNvPr id="4" name="文本框 3"/>
          <p:cNvSpPr txBox="1"/>
          <p:nvPr/>
        </p:nvSpPr>
        <p:spPr>
          <a:xfrm>
            <a:off x="2580005" y="5157470"/>
            <a:ext cx="7031990" cy="1014730"/>
          </a:xfrm>
          <a:prstGeom prst="rect">
            <a:avLst/>
          </a:prstGeom>
          <a:noFill/>
        </p:spPr>
        <p:txBody>
          <a:bodyPr wrap="square" rtlCol="0">
            <a:spAutoFit/>
          </a:bodyPr>
          <a:lstStyle/>
          <a:p>
            <a:pPr algn="ctr"/>
            <a:r>
              <a:rPr lang="zh-CN" altLang="en-US" sz="2000" b="1" spc="300" dirty="0">
                <a:solidFill>
                  <a:schemeClr val="tx1"/>
                </a:solidFill>
                <a:latin typeface="Times New Roman" panose="02020603050405020304" pitchFamily="18" charset="0"/>
                <a:ea typeface="微软雅黑 Light" panose="020B0502040204020203" pitchFamily="34" charset="-122"/>
                <a:cs typeface="Times New Roman" panose="02020603050405020304" pitchFamily="18" charset="0"/>
                <a:sym typeface="+mn-ea"/>
              </a:rPr>
              <a:t>Department of Engineering Physics, </a:t>
            </a:r>
          </a:p>
          <a:p>
            <a:pPr algn="ctr"/>
            <a:r>
              <a:rPr lang="zh-CN" altLang="en-US" sz="2000" b="1" spc="300" dirty="0">
                <a:solidFill>
                  <a:schemeClr val="tx1"/>
                </a:solidFill>
                <a:latin typeface="Times New Roman" panose="02020603050405020304" pitchFamily="18" charset="0"/>
                <a:ea typeface="微软雅黑 Light" panose="020B0502040204020203" pitchFamily="34" charset="-122"/>
                <a:cs typeface="Times New Roman" panose="02020603050405020304" pitchFamily="18" charset="0"/>
                <a:sym typeface="+mn-ea"/>
              </a:rPr>
              <a:t>Tsinghua University</a:t>
            </a:r>
            <a:endParaRPr lang="en-US" altLang="zh-CN" sz="2000" b="1" spc="300" dirty="0">
              <a:solidFill>
                <a:schemeClr val="tx1"/>
              </a:solidFill>
              <a:latin typeface="Times New Roman" panose="02020603050405020304" pitchFamily="18" charset="0"/>
              <a:ea typeface="微软雅黑 Light" panose="020B0502040204020203" pitchFamily="34" charset="-122"/>
              <a:cs typeface="Times New Roman" panose="02020603050405020304" pitchFamily="18" charset="0"/>
            </a:endParaRPr>
          </a:p>
          <a:p>
            <a:pPr algn="ctr"/>
            <a:endParaRPr lang="en-US" altLang="zh-CN" sz="2000" b="1" spc="300" dirty="0">
              <a:solidFill>
                <a:schemeClr val="tx1"/>
              </a:solidFill>
              <a:latin typeface="Times New Roman" panose="02020603050405020304" pitchFamily="18" charset="0"/>
              <a:ea typeface="微软雅黑 Light" panose="020B0502040204020203" pitchFamily="34" charset="-122"/>
              <a:cs typeface="Times New Roman" panose="02020603050405020304" pitchFamily="18" charset="0"/>
            </a:endParaRPr>
          </a:p>
        </p:txBody>
      </p:sp>
      <p:pic>
        <p:nvPicPr>
          <p:cNvPr id="12" name="图片 11" descr="C:/Users/Southland/Desktop/同济大学 TJU todo.png同济大学 TJU todo"/>
          <p:cNvPicPr>
            <a:picLocks noChangeAspect="1"/>
          </p:cNvPicPr>
          <p:nvPr/>
        </p:nvPicPr>
        <p:blipFill>
          <a:blip r:embed="rId3">
            <a:duotone>
              <a:schemeClr val="accent1">
                <a:shade val="45000"/>
                <a:satMod val="135000"/>
              </a:schemeClr>
              <a:prstClr val="white"/>
            </a:duotone>
          </a:blip>
          <a:srcRect t="28266" b="46033"/>
          <a:stretch>
            <a:fillRect/>
          </a:stretch>
        </p:blipFill>
        <p:spPr>
          <a:xfrm>
            <a:off x="100965" y="307975"/>
            <a:ext cx="2397760" cy="628650"/>
          </a:xfrm>
          <a:prstGeom prst="rect">
            <a:avLst/>
          </a:prstGeom>
        </p:spPr>
      </p:pic>
      <p:sp>
        <p:nvSpPr>
          <p:cNvPr id="8" name="灯片编号占位符 7"/>
          <p:cNvSpPr>
            <a:spLocks noGrp="1"/>
          </p:cNvSpPr>
          <p:nvPr>
            <p:ph type="sldNum" sz="quarter" idx="12"/>
          </p:nvPr>
        </p:nvSpPr>
        <p:spPr/>
        <p:txBody>
          <a:bodyPr/>
          <a:lstStyle/>
          <a:p>
            <a:fld id="{97AA5570-5C36-4F12-A1EB-4155A99A1666}" type="slidenum">
              <a:rPr lang="zh-CN" altLang="en-US" smtClean="0"/>
              <a:t>27</a:t>
            </a:fld>
            <a:endParaRPr lang="zh-CN" altLang="en-US" dirty="0"/>
          </a:p>
        </p:txBody>
      </p:sp>
      <p:sp>
        <p:nvSpPr>
          <p:cNvPr id="10" name="文本框 9"/>
          <p:cNvSpPr txBox="1"/>
          <p:nvPr/>
        </p:nvSpPr>
        <p:spPr>
          <a:xfrm>
            <a:off x="4194175" y="4290695"/>
            <a:ext cx="3805555" cy="460375"/>
          </a:xfrm>
          <a:prstGeom prst="rect">
            <a:avLst/>
          </a:prstGeom>
          <a:noFill/>
        </p:spPr>
        <p:txBody>
          <a:bodyPr wrap="square" rtlCol="0">
            <a:spAutoFit/>
          </a:bodyPr>
          <a:lstStyle/>
          <a:p>
            <a:pPr algn="ctr"/>
            <a:r>
              <a:rPr lang="en-US" altLang="zh-CN" sz="2400" b="1">
                <a:latin typeface="Times New Roman" panose="02020603050405020304" pitchFamily="18" charset="0"/>
                <a:cs typeface="Times New Roman" panose="02020603050405020304" pitchFamily="18" charset="0"/>
              </a:rPr>
              <a:t>Yanbo Chu, Zhicai zhang</a:t>
            </a:r>
          </a:p>
        </p:txBody>
      </p:sp>
      <p:sp>
        <p:nvSpPr>
          <p:cNvPr id="7" name="页脚占位符 6"/>
          <p:cNvSpPr>
            <a:spLocks noGrp="1"/>
          </p:cNvSpPr>
          <p:nvPr>
            <p:ph type="ftr" sz="quarter" idx="11"/>
          </p:nvPr>
        </p:nvSpPr>
        <p:spPr/>
        <p:txBody>
          <a:bodyPr/>
          <a:lstStyle/>
          <a:p>
            <a:r>
              <a:rPr lang="en-US" altLang="zh-CN"/>
              <a:t>TWEPP 2025</a:t>
            </a:r>
          </a:p>
        </p:txBody>
      </p:sp>
    </p:spTree>
  </p:cSld>
  <p:clrMapOvr>
    <a:masterClrMapping/>
  </p:clrMapOvr>
  <mc:AlternateContent xmlns:mc="http://schemas.openxmlformats.org/markup-compatibility/2006" xmlns:p14="http://schemas.microsoft.com/office/powerpoint/2010/main">
    <mc:Choice Requires="p14">
      <p:transition spd="med" p14:dur="700" advTm="15633">
        <p:fade/>
      </p:transition>
    </mc:Choice>
    <mc:Fallback xmlns="">
      <p:transition spd="med" advTm="15633">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圆角 2"/>
          <p:cNvSpPr/>
          <p:nvPr>
            <p:custDataLst>
              <p:tags r:id="rId2"/>
            </p:custDataLst>
          </p:nvPr>
        </p:nvSpPr>
        <p:spPr>
          <a:xfrm>
            <a:off x="1520190" y="4615815"/>
            <a:ext cx="8961120" cy="2084705"/>
          </a:xfrm>
          <a:prstGeom prst="roundRect">
            <a:avLst>
              <a:gd name="adj" fmla="val 4162"/>
            </a:avLst>
          </a:prstGeom>
          <a:solidFill>
            <a:schemeClr val="bg1"/>
          </a:solidFill>
          <a:ln w="12700">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1270000" y="173077"/>
            <a:ext cx="8622394" cy="521970"/>
          </a:xfrm>
          <a:prstGeom prst="rect">
            <a:avLst/>
          </a:prstGeom>
          <a:noFill/>
        </p:spPr>
        <p:txBody>
          <a:bodyPr wrap="square" rtlCol="0">
            <a:spAutoFit/>
          </a:bodyPr>
          <a:lstStyle/>
          <a:p>
            <a:r>
              <a:rPr lang="en-US" altLang="zh-CN" sz="2800" b="1" dirty="0">
                <a:solidFill>
                  <a:schemeClr val="tx2"/>
                </a:solidFill>
                <a:latin typeface="+mn-ea"/>
                <a:sym typeface="+mn-ea"/>
              </a:rPr>
              <a:t>2.3 </a:t>
            </a:r>
            <a:r>
              <a:rPr lang="en-US" altLang="zh-CN" sz="2800" b="1" dirty="0">
                <a:solidFill>
                  <a:schemeClr val="tx2"/>
                </a:solidFill>
                <a:latin typeface="+mn-ea"/>
              </a:rPr>
              <a:t>Signal generator</a:t>
            </a:r>
          </a:p>
        </p:txBody>
      </p:sp>
      <p:sp>
        <p:nvSpPr>
          <p:cNvPr id="16" name="文本框 15"/>
          <p:cNvSpPr txBox="1"/>
          <p:nvPr/>
        </p:nvSpPr>
        <p:spPr>
          <a:xfrm>
            <a:off x="1986915" y="4841875"/>
            <a:ext cx="4011930" cy="1753235"/>
          </a:xfrm>
          <a:prstGeom prst="rect">
            <a:avLst/>
          </a:prstGeom>
          <a:noFill/>
        </p:spPr>
        <p:txBody>
          <a:bodyPr wrap="square" rtlCol="0">
            <a:spAutoFit/>
          </a:bodyPr>
          <a:lstStyle/>
          <a:p>
            <a:pPr>
              <a:lnSpc>
                <a:spcPct val="150000"/>
              </a:lnSpc>
            </a:pPr>
            <a:r>
              <a:rPr lang="en-US" altLang="zh-CN" dirty="0"/>
              <a:t>Based on different RC delays, a ns-level signal can be generate and controlled by microcontroller. Signal width can also be controlled by variable resistance. </a:t>
            </a:r>
            <a:endParaRPr lang="zh-CN" altLang="en-US" dirty="0"/>
          </a:p>
        </p:txBody>
      </p:sp>
      <p:sp>
        <p:nvSpPr>
          <p:cNvPr id="17" name="箭头: 下 16"/>
          <p:cNvSpPr/>
          <p:nvPr/>
        </p:nvSpPr>
        <p:spPr>
          <a:xfrm rot="16200000">
            <a:off x="6406149" y="5502482"/>
            <a:ext cx="342900" cy="304800"/>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latin typeface="+mn-ea"/>
            </a:endParaRPr>
          </a:p>
        </p:txBody>
      </p:sp>
      <p:sp>
        <p:nvSpPr>
          <p:cNvPr id="18" name="文本框 17"/>
          <p:cNvSpPr txBox="1"/>
          <p:nvPr/>
        </p:nvSpPr>
        <p:spPr>
          <a:xfrm>
            <a:off x="6834505" y="4947285"/>
            <a:ext cx="3646170" cy="1337945"/>
          </a:xfrm>
          <a:prstGeom prst="rect">
            <a:avLst/>
          </a:prstGeom>
          <a:noFill/>
        </p:spPr>
        <p:txBody>
          <a:bodyPr wrap="square" rtlCol="0">
            <a:spAutoFit/>
          </a:bodyPr>
          <a:lstStyle/>
          <a:p>
            <a:pPr>
              <a:lnSpc>
                <a:spcPct val="150000"/>
              </a:lnSpc>
            </a:pPr>
            <a:r>
              <a:rPr lang="en-US" altLang="zh-CN" b="1" dirty="0">
                <a:solidFill>
                  <a:schemeClr val="tx2"/>
                </a:solidFill>
              </a:rPr>
              <a:t>Can be used to generate a batch of test signals of a specific width for calibration</a:t>
            </a:r>
          </a:p>
        </p:txBody>
      </p:sp>
      <p:pic>
        <p:nvPicPr>
          <p:cNvPr id="9" name="图片 8" descr="C:/Users/Southland/Desktop/同济大学 TJU todo.png同济大学 TJU todo"/>
          <p:cNvPicPr>
            <a:picLocks noChangeAspect="1"/>
          </p:cNvPicPr>
          <p:nvPr/>
        </p:nvPicPr>
        <p:blipFill>
          <a:blip r:embed="rId5">
            <a:duotone>
              <a:schemeClr val="accent1">
                <a:shade val="45000"/>
                <a:satMod val="135000"/>
              </a:schemeClr>
              <a:prstClr val="white"/>
            </a:duotone>
          </a:blip>
          <a:srcRect t="28266" b="46033"/>
          <a:stretch>
            <a:fillRect/>
          </a:stretch>
        </p:blipFill>
        <p:spPr>
          <a:xfrm>
            <a:off x="9575800" y="82550"/>
            <a:ext cx="2534285" cy="664845"/>
          </a:xfrm>
          <a:prstGeom prst="rect">
            <a:avLst/>
          </a:prstGeom>
        </p:spPr>
      </p:pic>
      <p:grpSp>
        <p:nvGrpSpPr>
          <p:cNvPr id="3" name="组合 2"/>
          <p:cNvGrpSpPr/>
          <p:nvPr/>
        </p:nvGrpSpPr>
        <p:grpSpPr>
          <a:xfrm>
            <a:off x="637540" y="82550"/>
            <a:ext cx="543560" cy="824230"/>
            <a:chOff x="886602" y="106738"/>
            <a:chExt cx="1620000" cy="2422915"/>
          </a:xfrm>
        </p:grpSpPr>
        <p:sp>
          <p:nvSpPr>
            <p:cNvPr id="10" name="矩形 9"/>
            <p:cNvSpPr/>
            <p:nvPr/>
          </p:nvSpPr>
          <p:spPr>
            <a:xfrm>
              <a:off x="886602" y="418195"/>
              <a:ext cx="720000" cy="720000"/>
            </a:xfrm>
            <a:prstGeom prst="rect">
              <a:avLst/>
            </a:prstGeom>
            <a:solidFill>
              <a:schemeClr val="accent1">
                <a:lumMod val="5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组合 10"/>
            <p:cNvGrpSpPr/>
            <p:nvPr/>
          </p:nvGrpSpPr>
          <p:grpSpPr>
            <a:xfrm>
              <a:off x="1066602" y="106738"/>
              <a:ext cx="1440000" cy="2422915"/>
              <a:chOff x="1066602" y="106738"/>
              <a:chExt cx="1440000" cy="2422915"/>
            </a:xfrm>
          </p:grpSpPr>
          <p:sp>
            <p:nvSpPr>
              <p:cNvPr id="12" name="矩形 11"/>
              <p:cNvSpPr/>
              <p:nvPr/>
            </p:nvSpPr>
            <p:spPr>
              <a:xfrm>
                <a:off x="1246602" y="778195"/>
                <a:ext cx="1080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sp>
            <p:nvSpPr>
              <p:cNvPr id="13" name="文本框 12"/>
              <p:cNvSpPr txBox="1"/>
              <p:nvPr/>
            </p:nvSpPr>
            <p:spPr>
              <a:xfrm>
                <a:off x="1066602" y="106738"/>
                <a:ext cx="1440000" cy="2422915"/>
              </a:xfrm>
              <a:prstGeom prst="rect">
                <a:avLst/>
              </a:prstGeom>
              <a:noFill/>
            </p:spPr>
            <p:txBody>
              <a:bodyPr wrap="square" rtlCol="0" anchor="ctr">
                <a:spAutoFit/>
              </a:bodyPr>
              <a:lstStyle/>
              <a:p>
                <a:pPr algn="ctr"/>
                <a:endParaRPr lang="zh-CN" altLang="en-US" sz="3600" b="1" dirty="0">
                  <a:solidFill>
                    <a:schemeClr val="bg1"/>
                  </a:solidFill>
                  <a:latin typeface="Times New Roman" panose="02020603050405020304" pitchFamily="18" charset="0"/>
                  <a:ea typeface="Times New Roman" panose="02020603050405020304" pitchFamily="18" charset="0"/>
                </a:endParaRPr>
              </a:p>
            </p:txBody>
          </p:sp>
        </p:grpSp>
      </p:grpSp>
      <p:pic>
        <p:nvPicPr>
          <p:cNvPr id="5" name="图片 4"/>
          <p:cNvPicPr>
            <a:picLocks noChangeAspect="1"/>
          </p:cNvPicPr>
          <p:nvPr/>
        </p:nvPicPr>
        <p:blipFill>
          <a:blip r:embed="rId6"/>
          <a:stretch>
            <a:fillRect/>
          </a:stretch>
        </p:blipFill>
        <p:spPr>
          <a:xfrm>
            <a:off x="939518" y="1227192"/>
            <a:ext cx="5211675" cy="3181126"/>
          </a:xfrm>
          <a:prstGeom prst="rect">
            <a:avLst/>
          </a:prstGeom>
        </p:spPr>
      </p:pic>
      <p:pic>
        <p:nvPicPr>
          <p:cNvPr id="6" name="图片 5"/>
          <p:cNvPicPr>
            <a:picLocks noChangeAspect="1"/>
          </p:cNvPicPr>
          <p:nvPr/>
        </p:nvPicPr>
        <p:blipFill>
          <a:blip r:embed="rId7"/>
          <a:stretch>
            <a:fillRect/>
          </a:stretch>
        </p:blipFill>
        <p:spPr>
          <a:xfrm>
            <a:off x="6658253" y="954977"/>
            <a:ext cx="4266205" cy="3453341"/>
          </a:xfrm>
          <a:prstGeom prst="rect">
            <a:avLst/>
          </a:prstGeom>
        </p:spPr>
      </p:pic>
      <p:sp>
        <p:nvSpPr>
          <p:cNvPr id="4" name="灯片编号占位符 3"/>
          <p:cNvSpPr>
            <a:spLocks noGrp="1"/>
          </p:cNvSpPr>
          <p:nvPr>
            <p:ph type="sldNum" sz="quarter" idx="12"/>
          </p:nvPr>
        </p:nvSpPr>
        <p:spPr/>
        <p:txBody>
          <a:bodyPr/>
          <a:lstStyle/>
          <a:p>
            <a:fld id="{CD60BC21-56A7-4259-9FCC-E9E7CBD795A8}" type="slidenum">
              <a:rPr lang="zh-CN" altLang="en-US" smtClean="0"/>
              <a:t>28</a:t>
            </a:fld>
            <a:endParaRPr lang="zh-CN" altLang="en-US"/>
          </a:p>
        </p:txBody>
      </p:sp>
      <p:sp>
        <p:nvSpPr>
          <p:cNvPr id="7" name="页脚占位符 6"/>
          <p:cNvSpPr>
            <a:spLocks noGrp="1"/>
          </p:cNvSpPr>
          <p:nvPr>
            <p:ph type="ftr" sz="quarter" idx="11"/>
          </p:nvPr>
        </p:nvSpPr>
        <p:spPr/>
        <p:txBody>
          <a:bodyPr/>
          <a:lstStyle/>
          <a:p>
            <a:r>
              <a:rPr lang="zh-CN" altLang="en-US"/>
              <a:t>TWEPP 2025</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advTm="19740">
        <p:fade/>
      </p:transition>
    </mc:Choice>
    <mc:Fallback xmlns="">
      <p:transition spd="med" advTm="1974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P spid="1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圆角 2"/>
          <p:cNvSpPr/>
          <p:nvPr>
            <p:custDataLst>
              <p:tags r:id="rId2"/>
            </p:custDataLst>
          </p:nvPr>
        </p:nvSpPr>
        <p:spPr>
          <a:xfrm>
            <a:off x="1606550" y="4634230"/>
            <a:ext cx="9228455" cy="2051050"/>
          </a:xfrm>
          <a:prstGeom prst="roundRect">
            <a:avLst>
              <a:gd name="adj" fmla="val 4162"/>
            </a:avLst>
          </a:prstGeom>
          <a:solidFill>
            <a:schemeClr val="bg1"/>
          </a:solidFill>
          <a:ln w="12700">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1270000" y="173077"/>
            <a:ext cx="8622394" cy="521970"/>
          </a:xfrm>
          <a:prstGeom prst="rect">
            <a:avLst/>
          </a:prstGeom>
          <a:noFill/>
        </p:spPr>
        <p:txBody>
          <a:bodyPr wrap="square" rtlCol="0">
            <a:spAutoFit/>
          </a:bodyPr>
          <a:lstStyle/>
          <a:p>
            <a:r>
              <a:rPr lang="en-US" altLang="zh-CN" sz="2800" b="1" dirty="0">
                <a:solidFill>
                  <a:schemeClr val="tx2"/>
                </a:solidFill>
                <a:latin typeface="+mn-ea"/>
                <a:sym typeface="+mn-ea"/>
              </a:rPr>
              <a:t>Time-stretching calibration</a:t>
            </a:r>
            <a:endParaRPr lang="zh-CN" altLang="en-US" sz="2800" b="1" dirty="0">
              <a:solidFill>
                <a:schemeClr val="tx2"/>
              </a:solidFill>
              <a:latin typeface="+mn-ea"/>
            </a:endParaRPr>
          </a:p>
        </p:txBody>
      </p:sp>
      <p:sp>
        <p:nvSpPr>
          <p:cNvPr id="16" name="文本框 15"/>
          <p:cNvSpPr txBox="1"/>
          <p:nvPr/>
        </p:nvSpPr>
        <p:spPr>
          <a:xfrm>
            <a:off x="1759457" y="4634480"/>
            <a:ext cx="4442355" cy="2306955"/>
          </a:xfrm>
          <a:prstGeom prst="rect">
            <a:avLst/>
          </a:prstGeom>
          <a:noFill/>
        </p:spPr>
        <p:txBody>
          <a:bodyPr wrap="square" rtlCol="0">
            <a:spAutoFit/>
          </a:bodyPr>
          <a:lstStyle/>
          <a:p>
            <a:pPr>
              <a:lnSpc>
                <a:spcPct val="150000"/>
              </a:lnSpc>
            </a:pPr>
            <a:r>
              <a:rPr lang="zh-CN" altLang="en-US" sz="1600" dirty="0">
                <a:sym typeface="+mn-ea"/>
              </a:rPr>
              <a:t>The calibration curve shows a certain nonlinearity. The curve of the amplification factor with the variation of input signal width is shown in the right figure, and the change of amplification factor can be clearly seen</a:t>
            </a:r>
            <a:endParaRPr lang="zh-CN" altLang="en-US" sz="1600" dirty="0"/>
          </a:p>
          <a:p>
            <a:pPr>
              <a:lnSpc>
                <a:spcPct val="150000"/>
              </a:lnSpc>
            </a:pPr>
            <a:endParaRPr lang="zh-CN" altLang="en-US" sz="1600" dirty="0"/>
          </a:p>
        </p:txBody>
      </p:sp>
      <p:sp>
        <p:nvSpPr>
          <p:cNvPr id="17" name="箭头: 下 16"/>
          <p:cNvSpPr/>
          <p:nvPr/>
        </p:nvSpPr>
        <p:spPr>
          <a:xfrm rot="16200000">
            <a:off x="6183170" y="5370745"/>
            <a:ext cx="342900" cy="304800"/>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latin typeface="+mn-ea"/>
            </a:endParaRPr>
          </a:p>
        </p:txBody>
      </p:sp>
      <p:sp>
        <p:nvSpPr>
          <p:cNvPr id="18" name="文本框 17"/>
          <p:cNvSpPr txBox="1"/>
          <p:nvPr/>
        </p:nvSpPr>
        <p:spPr>
          <a:xfrm>
            <a:off x="7102475" y="4634230"/>
            <a:ext cx="3732530" cy="1938020"/>
          </a:xfrm>
          <a:prstGeom prst="rect">
            <a:avLst/>
          </a:prstGeom>
          <a:noFill/>
        </p:spPr>
        <p:txBody>
          <a:bodyPr wrap="square" rtlCol="0">
            <a:spAutoFit/>
          </a:bodyPr>
          <a:lstStyle/>
          <a:p>
            <a:pPr>
              <a:lnSpc>
                <a:spcPct val="150000"/>
              </a:lnSpc>
            </a:pPr>
            <a:r>
              <a:rPr lang="zh-CN" altLang="en-US" sz="1600" b="1" dirty="0">
                <a:solidFill>
                  <a:schemeClr val="tx2"/>
                </a:solidFill>
                <a:sym typeface="+mn-ea"/>
              </a:rPr>
              <a:t>The change in magnification makes it impossible to use linear fitting directly to restore the input signal width from the output signal width, but requires a lookup table for linear interpolation</a:t>
            </a:r>
          </a:p>
        </p:txBody>
      </p:sp>
      <p:pic>
        <p:nvPicPr>
          <p:cNvPr id="9" name="图片 8" descr="C:/Users/Southland/Desktop/同济大学 TJU todo.png同济大学 TJU todo"/>
          <p:cNvPicPr>
            <a:picLocks noChangeAspect="1"/>
          </p:cNvPicPr>
          <p:nvPr/>
        </p:nvPicPr>
        <p:blipFill>
          <a:blip r:embed="rId5">
            <a:duotone>
              <a:schemeClr val="accent1">
                <a:shade val="45000"/>
                <a:satMod val="135000"/>
              </a:schemeClr>
              <a:prstClr val="white"/>
            </a:duotone>
          </a:blip>
          <a:srcRect t="28266" b="46033"/>
          <a:stretch>
            <a:fillRect/>
          </a:stretch>
        </p:blipFill>
        <p:spPr>
          <a:xfrm>
            <a:off x="9575800" y="82550"/>
            <a:ext cx="2534285" cy="664845"/>
          </a:xfrm>
          <a:prstGeom prst="rect">
            <a:avLst/>
          </a:prstGeom>
        </p:spPr>
      </p:pic>
      <p:grpSp>
        <p:nvGrpSpPr>
          <p:cNvPr id="3" name="组合 2"/>
          <p:cNvGrpSpPr/>
          <p:nvPr/>
        </p:nvGrpSpPr>
        <p:grpSpPr>
          <a:xfrm>
            <a:off x="637540" y="82550"/>
            <a:ext cx="543560" cy="824230"/>
            <a:chOff x="886602" y="106738"/>
            <a:chExt cx="1620000" cy="2422915"/>
          </a:xfrm>
        </p:grpSpPr>
        <p:sp>
          <p:nvSpPr>
            <p:cNvPr id="10" name="矩形 9"/>
            <p:cNvSpPr/>
            <p:nvPr/>
          </p:nvSpPr>
          <p:spPr>
            <a:xfrm>
              <a:off x="886602" y="418195"/>
              <a:ext cx="720000" cy="720000"/>
            </a:xfrm>
            <a:prstGeom prst="rect">
              <a:avLst/>
            </a:prstGeom>
            <a:solidFill>
              <a:schemeClr val="accent1">
                <a:lumMod val="5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组合 10"/>
            <p:cNvGrpSpPr/>
            <p:nvPr/>
          </p:nvGrpSpPr>
          <p:grpSpPr>
            <a:xfrm>
              <a:off x="1066602" y="106738"/>
              <a:ext cx="1440000" cy="2422915"/>
              <a:chOff x="1066602" y="106738"/>
              <a:chExt cx="1440000" cy="2422915"/>
            </a:xfrm>
          </p:grpSpPr>
          <p:sp>
            <p:nvSpPr>
              <p:cNvPr id="12" name="矩形 11"/>
              <p:cNvSpPr/>
              <p:nvPr/>
            </p:nvSpPr>
            <p:spPr>
              <a:xfrm>
                <a:off x="1246602" y="778195"/>
                <a:ext cx="1080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sp>
            <p:nvSpPr>
              <p:cNvPr id="13" name="文本框 12"/>
              <p:cNvSpPr txBox="1"/>
              <p:nvPr/>
            </p:nvSpPr>
            <p:spPr>
              <a:xfrm>
                <a:off x="1066602" y="106738"/>
                <a:ext cx="1440000" cy="2422915"/>
              </a:xfrm>
              <a:prstGeom prst="rect">
                <a:avLst/>
              </a:prstGeom>
              <a:noFill/>
            </p:spPr>
            <p:txBody>
              <a:bodyPr wrap="square" rtlCol="0" anchor="ctr">
                <a:spAutoFit/>
              </a:bodyPr>
              <a:lstStyle/>
              <a:p>
                <a:pPr algn="ctr"/>
                <a:endParaRPr lang="zh-CN" altLang="en-US" sz="3600" b="1" dirty="0">
                  <a:solidFill>
                    <a:schemeClr val="bg1"/>
                  </a:solidFill>
                  <a:latin typeface="Times New Roman" panose="02020603050405020304" pitchFamily="18" charset="0"/>
                  <a:ea typeface="Times New Roman" panose="02020603050405020304" pitchFamily="18" charset="0"/>
                </a:endParaRPr>
              </a:p>
            </p:txBody>
          </p:sp>
        </p:grpSp>
      </p:grpSp>
      <p:pic>
        <p:nvPicPr>
          <p:cNvPr id="7" name="图片 6"/>
          <p:cNvPicPr>
            <a:picLocks noChangeAspect="1"/>
          </p:cNvPicPr>
          <p:nvPr/>
        </p:nvPicPr>
        <p:blipFill>
          <a:blip r:embed="rId6"/>
          <a:stretch>
            <a:fillRect/>
          </a:stretch>
        </p:blipFill>
        <p:spPr>
          <a:xfrm>
            <a:off x="326075" y="1172378"/>
            <a:ext cx="5510981" cy="3267531"/>
          </a:xfrm>
          <a:prstGeom prst="rect">
            <a:avLst/>
          </a:prstGeom>
        </p:spPr>
      </p:pic>
      <p:pic>
        <p:nvPicPr>
          <p:cNvPr id="6" name="图片 5"/>
          <p:cNvPicPr>
            <a:picLocks noChangeAspect="1"/>
          </p:cNvPicPr>
          <p:nvPr/>
        </p:nvPicPr>
        <p:blipFill>
          <a:blip r:embed="rId7"/>
          <a:stretch>
            <a:fillRect/>
          </a:stretch>
        </p:blipFill>
        <p:spPr>
          <a:xfrm>
            <a:off x="6096000" y="1206163"/>
            <a:ext cx="5640592" cy="3297875"/>
          </a:xfrm>
          <a:prstGeom prst="rect">
            <a:avLst/>
          </a:prstGeom>
        </p:spPr>
      </p:pic>
      <p:sp>
        <p:nvSpPr>
          <p:cNvPr id="4" name="灯片编号占位符 3"/>
          <p:cNvSpPr>
            <a:spLocks noGrp="1"/>
          </p:cNvSpPr>
          <p:nvPr>
            <p:ph type="sldNum" sz="quarter" idx="12"/>
          </p:nvPr>
        </p:nvSpPr>
        <p:spPr/>
        <p:txBody>
          <a:bodyPr/>
          <a:lstStyle/>
          <a:p>
            <a:fld id="{CD60BC21-56A7-4259-9FCC-E9E7CBD795A8}" type="slidenum">
              <a:rPr lang="zh-CN" altLang="en-US" smtClean="0"/>
              <a:t>29</a:t>
            </a:fld>
            <a:endParaRPr lang="zh-CN" altLang="en-US"/>
          </a:p>
        </p:txBody>
      </p:sp>
      <p:sp>
        <p:nvSpPr>
          <p:cNvPr id="5" name="页脚占位符 4"/>
          <p:cNvSpPr>
            <a:spLocks noGrp="1"/>
          </p:cNvSpPr>
          <p:nvPr>
            <p:ph type="ftr" sz="quarter" idx="11"/>
          </p:nvPr>
        </p:nvSpPr>
        <p:spPr/>
        <p:txBody>
          <a:bodyPr/>
          <a:lstStyle/>
          <a:p>
            <a:r>
              <a:rPr lang="zh-CN" altLang="en-US"/>
              <a:t>TWEPP 2025</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advTm="24683">
        <p:fade/>
      </p:transition>
    </mc:Choice>
    <mc:Fallback xmlns="">
      <p:transition spd="med" advTm="24683">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4935220" y="2526665"/>
            <a:ext cx="4131310" cy="829945"/>
          </a:xfrm>
          <a:prstGeom prst="rect">
            <a:avLst/>
          </a:prstGeom>
          <a:noFill/>
        </p:spPr>
        <p:txBody>
          <a:bodyPr wrap="square" rtlCol="0">
            <a:spAutoFit/>
          </a:bodyPr>
          <a:lstStyle/>
          <a:p>
            <a:r>
              <a:rPr lang="en-US" altLang="zh-CN" sz="4800" b="1">
                <a:solidFill>
                  <a:schemeClr val="tx2"/>
                </a:solidFill>
                <a:latin typeface="+mn-ea"/>
              </a:rPr>
              <a:t>Introduction</a:t>
            </a:r>
          </a:p>
        </p:txBody>
      </p:sp>
      <p:sp>
        <p:nvSpPr>
          <p:cNvPr id="10" name="文本框 9"/>
          <p:cNvSpPr txBox="1"/>
          <p:nvPr/>
        </p:nvSpPr>
        <p:spPr>
          <a:xfrm>
            <a:off x="4935220" y="4090670"/>
            <a:ext cx="4212590" cy="2168525"/>
          </a:xfrm>
          <a:prstGeom prst="rect">
            <a:avLst/>
          </a:prstGeom>
          <a:noFill/>
        </p:spPr>
        <p:txBody>
          <a:bodyPr wrap="square" rtlCol="0">
            <a:spAutoFit/>
          </a:bodyPr>
          <a:lstStyle/>
          <a:p>
            <a:pPr marL="285750" indent="-285750">
              <a:lnSpc>
                <a:spcPct val="150000"/>
              </a:lnSpc>
              <a:buFont typeface="Wingdings" panose="05000000000000000000" pitchFamily="2" charset="2"/>
              <a:buChar char="l"/>
            </a:pPr>
            <a:r>
              <a:rPr lang="en-US" altLang="zh-CN">
                <a:latin typeface="+mn-ea"/>
              </a:rPr>
              <a:t>Background</a:t>
            </a:r>
          </a:p>
          <a:p>
            <a:pPr marL="285750" indent="-285750">
              <a:lnSpc>
                <a:spcPct val="150000"/>
              </a:lnSpc>
              <a:buFont typeface="Wingdings" panose="05000000000000000000" pitchFamily="2" charset="2"/>
              <a:buChar char="l"/>
            </a:pPr>
            <a:r>
              <a:rPr lang="en-US" altLang="zh-CN">
                <a:latin typeface="+mn-ea"/>
              </a:rPr>
              <a:t>Time-stretching principle</a:t>
            </a:r>
          </a:p>
          <a:p>
            <a:pPr marL="285750" indent="-285750">
              <a:lnSpc>
                <a:spcPct val="150000"/>
              </a:lnSpc>
              <a:buFont typeface="Wingdings" panose="05000000000000000000" pitchFamily="2" charset="2"/>
              <a:buChar char="l"/>
            </a:pPr>
            <a:r>
              <a:rPr lang="en-US" altLang="zh-CN">
                <a:latin typeface="+mn-ea"/>
              </a:rPr>
              <a:t>Multi-stage time-stretching principle</a:t>
            </a:r>
          </a:p>
          <a:p>
            <a:pPr marL="285750" indent="-285750">
              <a:lnSpc>
                <a:spcPct val="150000"/>
              </a:lnSpc>
              <a:buFont typeface="Wingdings" panose="05000000000000000000" pitchFamily="2" charset="2"/>
              <a:buChar char="l"/>
            </a:pPr>
            <a:endParaRPr lang="en-US" altLang="zh-CN">
              <a:latin typeface="+mn-ea"/>
            </a:endParaRPr>
          </a:p>
          <a:p>
            <a:pPr marL="285750" indent="-285750">
              <a:lnSpc>
                <a:spcPct val="150000"/>
              </a:lnSpc>
              <a:buFont typeface="Wingdings" panose="05000000000000000000" pitchFamily="2" charset="2"/>
              <a:buChar char="l"/>
            </a:pPr>
            <a:endParaRPr lang="en-US" altLang="zh-CN">
              <a:latin typeface="+mn-ea"/>
            </a:endParaRPr>
          </a:p>
        </p:txBody>
      </p:sp>
      <p:pic>
        <p:nvPicPr>
          <p:cNvPr id="8" name="图片 7" descr="C:/Users/Southland/Desktop/同济大学 TJU todo.png同济大学 TJU todo"/>
          <p:cNvPicPr>
            <a:picLocks noChangeAspect="1"/>
          </p:cNvPicPr>
          <p:nvPr/>
        </p:nvPicPr>
        <p:blipFill>
          <a:blip r:embed="rId2">
            <a:duotone>
              <a:schemeClr val="accent1">
                <a:shade val="45000"/>
                <a:satMod val="135000"/>
              </a:schemeClr>
              <a:prstClr val="white"/>
            </a:duotone>
          </a:blip>
          <a:srcRect t="28266" b="46033"/>
          <a:stretch>
            <a:fillRect/>
          </a:stretch>
        </p:blipFill>
        <p:spPr>
          <a:xfrm>
            <a:off x="9575800" y="82550"/>
            <a:ext cx="2534285" cy="664845"/>
          </a:xfrm>
          <a:prstGeom prst="rect">
            <a:avLst/>
          </a:prstGeom>
        </p:spPr>
      </p:pic>
      <p:sp>
        <p:nvSpPr>
          <p:cNvPr id="11" name="文本框 10"/>
          <p:cNvSpPr txBox="1"/>
          <p:nvPr/>
        </p:nvSpPr>
        <p:spPr>
          <a:xfrm>
            <a:off x="516255" y="82550"/>
            <a:ext cx="3547110" cy="583565"/>
          </a:xfrm>
          <a:prstGeom prst="rect">
            <a:avLst/>
          </a:prstGeom>
          <a:noFill/>
        </p:spPr>
        <p:txBody>
          <a:bodyPr wrap="square" rtlCol="0">
            <a:spAutoFit/>
          </a:bodyPr>
          <a:lstStyle/>
          <a:p>
            <a:r>
              <a:rPr lang="zh-CN" altLang="en-US" sz="3200">
                <a:latin typeface="+mn-ea"/>
              </a:rPr>
              <a:t> </a:t>
            </a:r>
            <a:r>
              <a:rPr lang="en-US" altLang="zh-CN" sz="2800">
                <a:solidFill>
                  <a:schemeClr val="bg1">
                    <a:lumMod val="65000"/>
                  </a:schemeClr>
                </a:solidFill>
                <a:latin typeface="+mn-ea"/>
              </a:rPr>
              <a:t>CONTENT</a:t>
            </a:r>
          </a:p>
        </p:txBody>
      </p:sp>
      <p:grpSp>
        <p:nvGrpSpPr>
          <p:cNvPr id="19" name="组合 18"/>
          <p:cNvGrpSpPr/>
          <p:nvPr/>
        </p:nvGrpSpPr>
        <p:grpSpPr>
          <a:xfrm>
            <a:off x="3403600" y="2244725"/>
            <a:ext cx="1320800" cy="2002790"/>
            <a:chOff x="5360" y="3535"/>
            <a:chExt cx="2080" cy="3154"/>
          </a:xfrm>
        </p:grpSpPr>
        <p:grpSp>
          <p:nvGrpSpPr>
            <p:cNvPr id="3" name="组合 2"/>
            <p:cNvGrpSpPr/>
            <p:nvPr/>
          </p:nvGrpSpPr>
          <p:grpSpPr>
            <a:xfrm>
              <a:off x="5360" y="3535"/>
              <a:ext cx="2080" cy="3155"/>
              <a:chOff x="886602" y="106738"/>
              <a:chExt cx="1620000" cy="2422915"/>
            </a:xfrm>
          </p:grpSpPr>
          <p:sp>
            <p:nvSpPr>
              <p:cNvPr id="2" name="矩形 1"/>
              <p:cNvSpPr/>
              <p:nvPr/>
            </p:nvSpPr>
            <p:spPr>
              <a:xfrm>
                <a:off x="886602" y="418195"/>
                <a:ext cx="720000" cy="720000"/>
              </a:xfrm>
              <a:prstGeom prst="rect">
                <a:avLst/>
              </a:prstGeom>
              <a:solidFill>
                <a:schemeClr val="accent1">
                  <a:lumMod val="5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 name="组合 3"/>
              <p:cNvGrpSpPr/>
              <p:nvPr/>
            </p:nvGrpSpPr>
            <p:grpSpPr>
              <a:xfrm>
                <a:off x="1066602" y="106738"/>
                <a:ext cx="1440000" cy="2422915"/>
                <a:chOff x="1066602" y="106738"/>
                <a:chExt cx="1440000" cy="2422915"/>
              </a:xfrm>
            </p:grpSpPr>
            <p:sp>
              <p:nvSpPr>
                <p:cNvPr id="5" name="矩形 4"/>
                <p:cNvSpPr/>
                <p:nvPr/>
              </p:nvSpPr>
              <p:spPr>
                <a:xfrm>
                  <a:off x="1246602" y="778195"/>
                  <a:ext cx="1080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sp>
              <p:nvSpPr>
                <p:cNvPr id="12" name="文本框 11"/>
                <p:cNvSpPr txBox="1"/>
                <p:nvPr/>
              </p:nvSpPr>
              <p:spPr>
                <a:xfrm>
                  <a:off x="1066602" y="106738"/>
                  <a:ext cx="1440000" cy="2422915"/>
                </a:xfrm>
                <a:prstGeom prst="rect">
                  <a:avLst/>
                </a:prstGeom>
                <a:noFill/>
              </p:spPr>
              <p:txBody>
                <a:bodyPr wrap="square" rtlCol="0" anchor="ctr">
                  <a:spAutoFit/>
                </a:bodyPr>
                <a:lstStyle/>
                <a:p>
                  <a:pPr algn="ctr"/>
                  <a:endParaRPr lang="zh-CN" altLang="en-US" sz="3600" b="1" dirty="0">
                    <a:solidFill>
                      <a:schemeClr val="bg1"/>
                    </a:solidFill>
                    <a:latin typeface="Times New Roman" panose="02020603050405020304" pitchFamily="18" charset="0"/>
                    <a:ea typeface="Times New Roman" panose="02020603050405020304" pitchFamily="18" charset="0"/>
                  </a:endParaRPr>
                </a:p>
              </p:txBody>
            </p:sp>
          </p:grpSp>
        </p:grpSp>
        <p:sp>
          <p:nvSpPr>
            <p:cNvPr id="13" name="文本框 12"/>
            <p:cNvSpPr txBox="1"/>
            <p:nvPr/>
          </p:nvSpPr>
          <p:spPr>
            <a:xfrm>
              <a:off x="5681" y="4564"/>
              <a:ext cx="1759" cy="1252"/>
            </a:xfrm>
            <a:prstGeom prst="rect">
              <a:avLst/>
            </a:prstGeom>
            <a:noFill/>
          </p:spPr>
          <p:txBody>
            <a:bodyPr wrap="square" rtlCol="0" anchor="t">
              <a:noAutofit/>
            </a:bodyPr>
            <a:lstStyle/>
            <a:p>
              <a:pPr algn="ctr"/>
              <a:r>
                <a:rPr lang="en-US" altLang="zh-CN" sz="3600" b="1">
                  <a:solidFill>
                    <a:schemeClr val="bg1"/>
                  </a:solidFill>
                  <a:latin typeface="+mn-ea"/>
                  <a:sym typeface="+mn-ea"/>
                </a:rPr>
                <a:t>01</a:t>
              </a:r>
            </a:p>
          </p:txBody>
        </p:sp>
      </p:grpSp>
      <p:sp>
        <p:nvSpPr>
          <p:cNvPr id="6" name="灯片编号占位符 5"/>
          <p:cNvSpPr>
            <a:spLocks noGrp="1"/>
          </p:cNvSpPr>
          <p:nvPr>
            <p:ph type="sldNum" sz="quarter" idx="12"/>
          </p:nvPr>
        </p:nvSpPr>
        <p:spPr/>
        <p:txBody>
          <a:bodyPr/>
          <a:lstStyle/>
          <a:p>
            <a:fld id="{CD60BC21-56A7-4259-9FCC-E9E7CBD795A8}" type="slidenum">
              <a:rPr lang="zh-CN" altLang="en-US" smtClean="0"/>
              <a:t>3</a:t>
            </a:fld>
            <a:endParaRPr lang="zh-CN" altLang="en-US" dirty="0"/>
          </a:p>
        </p:txBody>
      </p:sp>
      <p:sp>
        <p:nvSpPr>
          <p:cNvPr id="9" name="页脚占位符 8"/>
          <p:cNvSpPr>
            <a:spLocks noGrp="1"/>
          </p:cNvSpPr>
          <p:nvPr>
            <p:ph type="ftr" sz="quarter" idx="11"/>
          </p:nvPr>
        </p:nvSpPr>
        <p:spPr/>
        <p:txBody>
          <a:bodyPr/>
          <a:lstStyle/>
          <a:p>
            <a:r>
              <a:rPr lang="zh-CN" altLang="en-US"/>
              <a:t>TWEPP 2025</a:t>
            </a:r>
          </a:p>
        </p:txBody>
      </p:sp>
    </p:spTree>
  </p:cSld>
  <p:clrMapOvr>
    <a:masterClrMapping/>
  </p:clrMapOvr>
  <mc:AlternateContent xmlns:mc="http://schemas.openxmlformats.org/markup-compatibility/2006" xmlns:p14="http://schemas.microsoft.com/office/powerpoint/2010/main">
    <mc:Choice Requires="p14">
      <p:transition spd="med" p14:dur="700" advTm="553">
        <p:fade/>
      </p:transition>
    </mc:Choice>
    <mc:Fallback xmlns="">
      <p:transition spd="med" advTm="553">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5"/>
          <a:srcRect l="8663" t="50374" b="14746"/>
          <a:stretch>
            <a:fillRect/>
          </a:stretch>
        </p:blipFill>
        <p:spPr>
          <a:xfrm>
            <a:off x="5996305" y="3193415"/>
            <a:ext cx="6195695" cy="1729740"/>
          </a:xfrm>
          <a:prstGeom prst="rect">
            <a:avLst/>
          </a:prstGeom>
        </p:spPr>
      </p:pic>
      <p:pic>
        <p:nvPicPr>
          <p:cNvPr id="5" name="图片 4"/>
          <p:cNvPicPr>
            <a:picLocks noChangeAspect="1"/>
          </p:cNvPicPr>
          <p:nvPr/>
        </p:nvPicPr>
        <p:blipFill>
          <a:blip r:embed="rId6"/>
          <a:srcRect t="54200" b="7647"/>
          <a:stretch>
            <a:fillRect/>
          </a:stretch>
        </p:blipFill>
        <p:spPr>
          <a:xfrm>
            <a:off x="0" y="3183890"/>
            <a:ext cx="6017260" cy="1739265"/>
          </a:xfrm>
          <a:prstGeom prst="rect">
            <a:avLst/>
          </a:prstGeom>
        </p:spPr>
      </p:pic>
      <p:sp>
        <p:nvSpPr>
          <p:cNvPr id="2" name="文本框 1"/>
          <p:cNvSpPr txBox="1"/>
          <p:nvPr/>
        </p:nvSpPr>
        <p:spPr>
          <a:xfrm>
            <a:off x="1270000" y="173077"/>
            <a:ext cx="8622394" cy="953135"/>
          </a:xfrm>
          <a:prstGeom prst="rect">
            <a:avLst/>
          </a:prstGeom>
          <a:noFill/>
        </p:spPr>
        <p:txBody>
          <a:bodyPr wrap="square" rtlCol="0">
            <a:spAutoFit/>
          </a:bodyPr>
          <a:lstStyle/>
          <a:p>
            <a:r>
              <a:rPr lang="en-US" altLang="zh-CN" sz="2800" b="1" dirty="0">
                <a:solidFill>
                  <a:schemeClr val="tx2"/>
                </a:solidFill>
                <a:latin typeface="+mn-ea"/>
                <a:sym typeface="+mn-ea"/>
              </a:rPr>
              <a:t>4.1 </a:t>
            </a:r>
            <a:r>
              <a:rPr lang="en-US" altLang="zh-CN" sz="2800" b="1" dirty="0">
                <a:solidFill>
                  <a:schemeClr val="tx2"/>
                </a:solidFill>
                <a:latin typeface="+mn-ea"/>
              </a:rPr>
              <a:t>Output edges</a:t>
            </a:r>
          </a:p>
          <a:p>
            <a:endParaRPr lang="en-US" altLang="zh-CN" sz="2800" b="1" dirty="0">
              <a:solidFill>
                <a:schemeClr val="tx2"/>
              </a:solidFill>
              <a:latin typeface="+mn-ea"/>
            </a:endParaRPr>
          </a:p>
        </p:txBody>
      </p:sp>
      <p:pic>
        <p:nvPicPr>
          <p:cNvPr id="9" name="图片 8" descr="C:/Users/Southland/Desktop/同济大学 TJU todo.png同济大学 TJU todo"/>
          <p:cNvPicPr>
            <a:picLocks noChangeAspect="1"/>
          </p:cNvPicPr>
          <p:nvPr/>
        </p:nvPicPr>
        <p:blipFill>
          <a:blip r:embed="rId7">
            <a:duotone>
              <a:schemeClr val="accent1">
                <a:shade val="45000"/>
                <a:satMod val="135000"/>
              </a:schemeClr>
              <a:prstClr val="white"/>
            </a:duotone>
          </a:blip>
          <a:srcRect t="28266" b="46033"/>
          <a:stretch>
            <a:fillRect/>
          </a:stretch>
        </p:blipFill>
        <p:spPr>
          <a:xfrm>
            <a:off x="9575800" y="82550"/>
            <a:ext cx="2534285" cy="664845"/>
          </a:xfrm>
          <a:prstGeom prst="rect">
            <a:avLst/>
          </a:prstGeom>
        </p:spPr>
      </p:pic>
      <p:grpSp>
        <p:nvGrpSpPr>
          <p:cNvPr id="3" name="组合 2"/>
          <p:cNvGrpSpPr/>
          <p:nvPr/>
        </p:nvGrpSpPr>
        <p:grpSpPr>
          <a:xfrm>
            <a:off x="637540" y="82550"/>
            <a:ext cx="543560" cy="824230"/>
            <a:chOff x="886602" y="106738"/>
            <a:chExt cx="1620000" cy="2422915"/>
          </a:xfrm>
        </p:grpSpPr>
        <p:sp>
          <p:nvSpPr>
            <p:cNvPr id="10" name="矩形 9"/>
            <p:cNvSpPr/>
            <p:nvPr/>
          </p:nvSpPr>
          <p:spPr>
            <a:xfrm>
              <a:off x="886602" y="418195"/>
              <a:ext cx="720000" cy="720000"/>
            </a:xfrm>
            <a:prstGeom prst="rect">
              <a:avLst/>
            </a:prstGeom>
            <a:solidFill>
              <a:schemeClr val="accent1">
                <a:lumMod val="5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组合 10"/>
            <p:cNvGrpSpPr/>
            <p:nvPr/>
          </p:nvGrpSpPr>
          <p:grpSpPr>
            <a:xfrm>
              <a:off x="1066602" y="106738"/>
              <a:ext cx="1440000" cy="2422915"/>
              <a:chOff x="1066602" y="106738"/>
              <a:chExt cx="1440000" cy="2422915"/>
            </a:xfrm>
          </p:grpSpPr>
          <p:sp>
            <p:nvSpPr>
              <p:cNvPr id="12" name="矩形 11"/>
              <p:cNvSpPr/>
              <p:nvPr/>
            </p:nvSpPr>
            <p:spPr>
              <a:xfrm>
                <a:off x="1246602" y="778195"/>
                <a:ext cx="1080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sp>
            <p:nvSpPr>
              <p:cNvPr id="13" name="文本框 12"/>
              <p:cNvSpPr txBox="1"/>
              <p:nvPr/>
            </p:nvSpPr>
            <p:spPr>
              <a:xfrm>
                <a:off x="1066602" y="106738"/>
                <a:ext cx="1440000" cy="2422915"/>
              </a:xfrm>
              <a:prstGeom prst="rect">
                <a:avLst/>
              </a:prstGeom>
              <a:noFill/>
            </p:spPr>
            <p:txBody>
              <a:bodyPr wrap="square" rtlCol="0" anchor="ctr">
                <a:spAutoFit/>
              </a:bodyPr>
              <a:lstStyle/>
              <a:p>
                <a:pPr algn="ctr"/>
                <a:endParaRPr lang="zh-CN" altLang="en-US" sz="3600" b="1" dirty="0">
                  <a:solidFill>
                    <a:schemeClr val="bg1"/>
                  </a:solidFill>
                  <a:latin typeface="Times New Roman" panose="02020603050405020304" pitchFamily="18" charset="0"/>
                  <a:ea typeface="Times New Roman" panose="02020603050405020304" pitchFamily="18" charset="0"/>
                </a:endParaRPr>
              </a:p>
            </p:txBody>
          </p:sp>
        </p:grpSp>
      </p:grpSp>
      <p:grpSp>
        <p:nvGrpSpPr>
          <p:cNvPr id="26" name="组合 25"/>
          <p:cNvGrpSpPr/>
          <p:nvPr/>
        </p:nvGrpSpPr>
        <p:grpSpPr>
          <a:xfrm>
            <a:off x="511810" y="5551266"/>
            <a:ext cx="11168380" cy="1080135"/>
            <a:chOff x="800" y="8218"/>
            <a:chExt cx="17588" cy="1701"/>
          </a:xfrm>
        </p:grpSpPr>
        <p:grpSp>
          <p:nvGrpSpPr>
            <p:cNvPr id="27" name="组合 26"/>
            <p:cNvGrpSpPr/>
            <p:nvPr/>
          </p:nvGrpSpPr>
          <p:grpSpPr>
            <a:xfrm>
              <a:off x="800" y="8218"/>
              <a:ext cx="17588" cy="1701"/>
              <a:chOff x="800" y="8218"/>
              <a:chExt cx="17588" cy="1701"/>
            </a:xfrm>
          </p:grpSpPr>
          <p:sp>
            <p:nvSpPr>
              <p:cNvPr id="31" name="矩形: 圆角 2"/>
              <p:cNvSpPr/>
              <p:nvPr>
                <p:custDataLst>
                  <p:tags r:id="rId2"/>
                </p:custDataLst>
              </p:nvPr>
            </p:nvSpPr>
            <p:spPr>
              <a:xfrm>
                <a:off x="800" y="8218"/>
                <a:ext cx="17588" cy="1701"/>
              </a:xfrm>
              <a:prstGeom prst="roundRect">
                <a:avLst>
                  <a:gd name="adj" fmla="val 4162"/>
                </a:avLst>
              </a:prstGeom>
              <a:solidFill>
                <a:schemeClr val="bg1"/>
              </a:solidFill>
              <a:ln w="12700">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2806" y="8445"/>
                <a:ext cx="3115" cy="1190"/>
              </a:xfrm>
              <a:prstGeom prst="rect">
                <a:avLst/>
              </a:prstGeom>
              <a:noFill/>
            </p:spPr>
            <p:txBody>
              <a:bodyPr wrap="square">
                <a:spAutoFit/>
              </a:bodyPr>
              <a:lstStyle/>
              <a:p>
                <a:pPr algn="ctr">
                  <a:lnSpc>
                    <a:spcPct val="120000"/>
                  </a:lnSpc>
                </a:pPr>
                <a:r>
                  <a:rPr lang="en-US" altLang="zh-CN" dirty="0" err="1">
                    <a:latin typeface="+mn-ea"/>
                  </a:rPr>
                  <a:t>signal_in</a:t>
                </a:r>
                <a:r>
                  <a:rPr lang="en-US" altLang="zh-CN" dirty="0">
                    <a:latin typeface="+mn-ea"/>
                  </a:rPr>
                  <a:t> turns high</a:t>
                </a:r>
              </a:p>
            </p:txBody>
          </p:sp>
          <p:sp>
            <p:nvSpPr>
              <p:cNvPr id="33" name="文本框 32"/>
              <p:cNvSpPr txBox="1"/>
              <p:nvPr/>
            </p:nvSpPr>
            <p:spPr>
              <a:xfrm>
                <a:off x="8018" y="8445"/>
                <a:ext cx="3920" cy="1190"/>
              </a:xfrm>
              <a:prstGeom prst="rect">
                <a:avLst/>
              </a:prstGeom>
              <a:noFill/>
            </p:spPr>
            <p:txBody>
              <a:bodyPr wrap="square">
                <a:spAutoFit/>
              </a:bodyPr>
              <a:lstStyle/>
              <a:p>
                <a:pPr algn="ctr">
                  <a:lnSpc>
                    <a:spcPct val="120000"/>
                  </a:lnSpc>
                </a:pPr>
                <a:r>
                  <a:rPr lang="en-US" altLang="zh-CN" dirty="0">
                    <a:latin typeface="+mn-ea"/>
                  </a:rPr>
                  <a:t>q is pulled up on the next clock rising edge</a:t>
                </a:r>
              </a:p>
            </p:txBody>
          </p:sp>
          <p:sp>
            <p:nvSpPr>
              <p:cNvPr id="34" name="文本框 33"/>
              <p:cNvSpPr txBox="1"/>
              <p:nvPr/>
            </p:nvSpPr>
            <p:spPr>
              <a:xfrm>
                <a:off x="13301" y="8555"/>
                <a:ext cx="4543" cy="667"/>
              </a:xfrm>
              <a:prstGeom prst="rect">
                <a:avLst/>
              </a:prstGeom>
              <a:noFill/>
            </p:spPr>
            <p:txBody>
              <a:bodyPr wrap="square">
                <a:spAutoFit/>
              </a:bodyPr>
              <a:lstStyle/>
              <a:p>
                <a:pPr algn="ctr">
                  <a:lnSpc>
                    <a:spcPct val="120000"/>
                  </a:lnSpc>
                </a:pPr>
                <a:r>
                  <a:rPr lang="en-US" altLang="zh-CN" dirty="0">
                    <a:latin typeface="+mn-ea"/>
                  </a:rPr>
                  <a:t>edge1 = !q and </a:t>
                </a:r>
                <a:r>
                  <a:rPr lang="en-US" altLang="zh-CN" dirty="0" err="1">
                    <a:latin typeface="+mn-ea"/>
                  </a:rPr>
                  <a:t>signal_in</a:t>
                </a:r>
                <a:endParaRPr lang="zh-CN" altLang="en-US" dirty="0">
                  <a:latin typeface="+mn-ea"/>
                </a:endParaRPr>
              </a:p>
            </p:txBody>
          </p:sp>
        </p:grpSp>
        <p:grpSp>
          <p:nvGrpSpPr>
            <p:cNvPr id="28" name="组合 27"/>
            <p:cNvGrpSpPr/>
            <p:nvPr/>
          </p:nvGrpSpPr>
          <p:grpSpPr>
            <a:xfrm>
              <a:off x="800" y="8226"/>
              <a:ext cx="1948" cy="1693"/>
              <a:chOff x="800" y="8226"/>
              <a:chExt cx="1948" cy="1693"/>
            </a:xfrm>
          </p:grpSpPr>
          <p:sp>
            <p:nvSpPr>
              <p:cNvPr id="29" name="燕尾形 50"/>
              <p:cNvSpPr/>
              <p:nvPr/>
            </p:nvSpPr>
            <p:spPr>
              <a:xfrm>
                <a:off x="2017" y="8233"/>
                <a:ext cx="731" cy="1672"/>
              </a:xfrm>
              <a:prstGeom prst="chevron">
                <a:avLst/>
              </a:prstGeom>
              <a:solidFill>
                <a:schemeClr val="tx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0" name="矩形: 圆角 2"/>
              <p:cNvSpPr/>
              <p:nvPr>
                <p:custDataLst>
                  <p:tags r:id="rId1"/>
                </p:custDataLst>
              </p:nvPr>
            </p:nvSpPr>
            <p:spPr>
              <a:xfrm>
                <a:off x="800" y="8226"/>
                <a:ext cx="1601" cy="1693"/>
              </a:xfrm>
              <a:prstGeom prst="roundRect">
                <a:avLst>
                  <a:gd name="adj" fmla="val 4162"/>
                </a:avLst>
              </a:prstGeom>
              <a:solidFill>
                <a:schemeClr val="tx2"/>
              </a:solidFill>
              <a:ln w="12700">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5" name="燕尾形 47"/>
          <p:cNvSpPr/>
          <p:nvPr/>
        </p:nvSpPr>
        <p:spPr>
          <a:xfrm>
            <a:off x="4197352" y="5560156"/>
            <a:ext cx="464185" cy="1061720"/>
          </a:xfrm>
          <a:prstGeom prst="chevron">
            <a:avLst/>
          </a:prstGeom>
          <a:solidFill>
            <a:schemeClr val="tx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6" name="燕尾形 49"/>
          <p:cNvSpPr/>
          <p:nvPr/>
        </p:nvSpPr>
        <p:spPr>
          <a:xfrm>
            <a:off x="7907022" y="5560156"/>
            <a:ext cx="464185" cy="1061085"/>
          </a:xfrm>
          <a:prstGeom prst="chevron">
            <a:avLst/>
          </a:prstGeom>
          <a:solidFill>
            <a:schemeClr val="tx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7" name="矩形: 圆角 10"/>
          <p:cNvSpPr/>
          <p:nvPr/>
        </p:nvSpPr>
        <p:spPr>
          <a:xfrm>
            <a:off x="511175" y="5695315"/>
            <a:ext cx="1127125" cy="791845"/>
          </a:xfrm>
          <a:prstGeom prst="roundRect">
            <a:avLst/>
          </a:prstGeom>
          <a:noFill/>
          <a:ln>
            <a:noFill/>
          </a:ln>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2000" b="1" dirty="0"/>
              <a:t>output</a:t>
            </a:r>
          </a:p>
          <a:p>
            <a:pPr algn="ctr"/>
            <a:r>
              <a:rPr lang="en-US" altLang="zh-CN" sz="2000" b="1" dirty="0"/>
              <a:t>process</a:t>
            </a:r>
          </a:p>
        </p:txBody>
      </p:sp>
      <p:sp>
        <p:nvSpPr>
          <p:cNvPr id="4" name="灯片编号占位符 3"/>
          <p:cNvSpPr>
            <a:spLocks noGrp="1"/>
          </p:cNvSpPr>
          <p:nvPr>
            <p:ph type="sldNum" sz="quarter" idx="12"/>
          </p:nvPr>
        </p:nvSpPr>
        <p:spPr/>
        <p:txBody>
          <a:bodyPr/>
          <a:lstStyle/>
          <a:p>
            <a:fld id="{CD60BC21-56A7-4259-9FCC-E9E7CBD795A8}" type="slidenum">
              <a:rPr lang="zh-CN" altLang="en-US" smtClean="0"/>
              <a:t>30</a:t>
            </a:fld>
            <a:endParaRPr lang="zh-CN" altLang="en-US"/>
          </a:p>
        </p:txBody>
      </p:sp>
      <p:sp>
        <p:nvSpPr>
          <p:cNvPr id="7" name="页脚占位符 6"/>
          <p:cNvSpPr>
            <a:spLocks noGrp="1"/>
          </p:cNvSpPr>
          <p:nvPr>
            <p:ph type="ftr" sz="quarter" idx="11"/>
          </p:nvPr>
        </p:nvSpPr>
        <p:spPr/>
        <p:txBody>
          <a:bodyPr/>
          <a:lstStyle/>
          <a:p>
            <a:r>
              <a:rPr lang="zh-CN" altLang="en-US"/>
              <a:t>TWEPP 2025</a:t>
            </a:r>
          </a:p>
        </p:txBody>
      </p:sp>
      <p:pic>
        <p:nvPicPr>
          <p:cNvPr id="8" name="图片 7"/>
          <p:cNvPicPr>
            <a:picLocks noChangeAspect="1"/>
          </p:cNvPicPr>
          <p:nvPr/>
        </p:nvPicPr>
        <p:blipFill>
          <a:blip r:embed="rId6"/>
          <a:srcRect b="53420"/>
          <a:stretch>
            <a:fillRect/>
          </a:stretch>
        </p:blipFill>
        <p:spPr>
          <a:xfrm>
            <a:off x="0" y="713105"/>
            <a:ext cx="6017260" cy="2123440"/>
          </a:xfrm>
          <a:prstGeom prst="rect">
            <a:avLst/>
          </a:prstGeom>
        </p:spPr>
      </p:pic>
      <p:pic>
        <p:nvPicPr>
          <p:cNvPr id="14" name="图片 13"/>
          <p:cNvPicPr>
            <a:picLocks noChangeAspect="1"/>
          </p:cNvPicPr>
          <p:nvPr/>
        </p:nvPicPr>
        <p:blipFill>
          <a:blip r:embed="rId5"/>
          <a:srcRect l="8663" b="57207"/>
          <a:stretch>
            <a:fillRect/>
          </a:stretch>
        </p:blipFill>
        <p:spPr>
          <a:xfrm>
            <a:off x="5996305" y="695325"/>
            <a:ext cx="6195695" cy="2122170"/>
          </a:xfrm>
          <a:prstGeom prst="rect">
            <a:avLst/>
          </a:prstGeom>
        </p:spPr>
      </p:pic>
      <p:sp>
        <p:nvSpPr>
          <p:cNvPr id="15" name="文本框 14"/>
          <p:cNvSpPr txBox="1"/>
          <p:nvPr/>
        </p:nvSpPr>
        <p:spPr>
          <a:xfrm>
            <a:off x="1638300" y="2836545"/>
            <a:ext cx="2543810" cy="368300"/>
          </a:xfrm>
          <a:prstGeom prst="rect">
            <a:avLst/>
          </a:prstGeom>
          <a:noFill/>
        </p:spPr>
        <p:txBody>
          <a:bodyPr wrap="square" rtlCol="0">
            <a:spAutoFit/>
          </a:bodyPr>
          <a:lstStyle/>
          <a:p>
            <a:r>
              <a:rPr lang="en-US" altLang="zh-CN"/>
              <a:t>(a) edge1 output module</a:t>
            </a:r>
          </a:p>
        </p:txBody>
      </p:sp>
      <p:sp>
        <p:nvSpPr>
          <p:cNvPr id="16" name="文本框 15"/>
          <p:cNvSpPr txBox="1"/>
          <p:nvPr/>
        </p:nvSpPr>
        <p:spPr>
          <a:xfrm>
            <a:off x="7584440" y="2836545"/>
            <a:ext cx="2543810" cy="368300"/>
          </a:xfrm>
          <a:prstGeom prst="rect">
            <a:avLst/>
          </a:prstGeom>
          <a:noFill/>
        </p:spPr>
        <p:txBody>
          <a:bodyPr wrap="square" rtlCol="0">
            <a:spAutoFit/>
          </a:bodyPr>
          <a:lstStyle/>
          <a:p>
            <a:r>
              <a:rPr lang="en-US" altLang="zh-CN"/>
              <a:t>(a) edge2 output module</a:t>
            </a:r>
          </a:p>
        </p:txBody>
      </p:sp>
      <p:sp>
        <p:nvSpPr>
          <p:cNvPr id="18" name="文本框 17"/>
          <p:cNvSpPr txBox="1"/>
          <p:nvPr/>
        </p:nvSpPr>
        <p:spPr>
          <a:xfrm>
            <a:off x="1638300" y="4914900"/>
            <a:ext cx="2806700" cy="368300"/>
          </a:xfrm>
          <a:prstGeom prst="rect">
            <a:avLst/>
          </a:prstGeom>
          <a:noFill/>
        </p:spPr>
        <p:txBody>
          <a:bodyPr wrap="square" rtlCol="0">
            <a:spAutoFit/>
          </a:bodyPr>
          <a:lstStyle/>
          <a:p>
            <a:r>
              <a:rPr lang="en-US" altLang="zh-CN"/>
              <a:t>(b) edge1 output waveform</a:t>
            </a:r>
          </a:p>
        </p:txBody>
      </p:sp>
      <p:sp>
        <p:nvSpPr>
          <p:cNvPr id="19" name="文本框 18"/>
          <p:cNvSpPr txBox="1"/>
          <p:nvPr/>
        </p:nvSpPr>
        <p:spPr>
          <a:xfrm>
            <a:off x="7584440" y="4914900"/>
            <a:ext cx="2873375" cy="368300"/>
          </a:xfrm>
          <a:prstGeom prst="rect">
            <a:avLst/>
          </a:prstGeom>
          <a:noFill/>
        </p:spPr>
        <p:txBody>
          <a:bodyPr wrap="square" rtlCol="0">
            <a:spAutoFit/>
          </a:bodyPr>
          <a:lstStyle/>
          <a:p>
            <a:r>
              <a:rPr lang="en-US" altLang="zh-CN"/>
              <a:t>(b) edge2 output waveform</a:t>
            </a:r>
          </a:p>
        </p:txBody>
      </p:sp>
    </p:spTree>
  </p:cSld>
  <p:clrMapOvr>
    <a:masterClrMapping/>
  </p:clrMapOvr>
  <mc:AlternateContent xmlns:mc="http://schemas.openxmlformats.org/markup-compatibility/2006" xmlns:p14="http://schemas.microsoft.com/office/powerpoint/2010/main">
    <mc:Choice Requires="p14">
      <p:transition spd="med" p14:dur="700" advTm="20620">
        <p:fade/>
      </p:transition>
    </mc:Choice>
    <mc:Fallback xmlns="">
      <p:transition spd="med" advTm="20620">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srcRect t="51341" b="7656"/>
          <a:stretch>
            <a:fillRect/>
          </a:stretch>
        </p:blipFill>
        <p:spPr>
          <a:xfrm>
            <a:off x="546735" y="3644900"/>
            <a:ext cx="5609590" cy="1989455"/>
          </a:xfrm>
          <a:prstGeom prst="rect">
            <a:avLst/>
          </a:prstGeom>
        </p:spPr>
      </p:pic>
      <p:sp>
        <p:nvSpPr>
          <p:cNvPr id="14" name="矩形: 圆角 2"/>
          <p:cNvSpPr/>
          <p:nvPr>
            <p:custDataLst>
              <p:tags r:id="rId1"/>
            </p:custDataLst>
          </p:nvPr>
        </p:nvSpPr>
        <p:spPr>
          <a:xfrm>
            <a:off x="6471820" y="1154097"/>
            <a:ext cx="4752649" cy="4705165"/>
          </a:xfrm>
          <a:prstGeom prst="roundRect">
            <a:avLst>
              <a:gd name="adj" fmla="val 4162"/>
            </a:avLst>
          </a:prstGeom>
          <a:solidFill>
            <a:schemeClr val="bg1"/>
          </a:solidFill>
          <a:ln w="12700">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1270000" y="173077"/>
            <a:ext cx="8622394" cy="521970"/>
          </a:xfrm>
          <a:prstGeom prst="rect">
            <a:avLst/>
          </a:prstGeom>
          <a:noFill/>
        </p:spPr>
        <p:txBody>
          <a:bodyPr wrap="square" rtlCol="0">
            <a:spAutoFit/>
          </a:bodyPr>
          <a:lstStyle/>
          <a:p>
            <a:r>
              <a:rPr lang="en-US" altLang="zh-CN" sz="2800" b="1" dirty="0">
                <a:solidFill>
                  <a:schemeClr val="tx2"/>
                </a:solidFill>
                <a:latin typeface="+mn-ea"/>
                <a:sym typeface="+mn-ea"/>
              </a:rPr>
              <a:t>4.1 Output edges</a:t>
            </a:r>
            <a:endParaRPr lang="zh-CN" altLang="en-US" sz="2800" b="1" dirty="0">
              <a:solidFill>
                <a:schemeClr val="tx2"/>
              </a:solidFill>
              <a:latin typeface="+mn-ea"/>
            </a:endParaRPr>
          </a:p>
        </p:txBody>
      </p:sp>
      <p:sp>
        <p:nvSpPr>
          <p:cNvPr id="16" name="文本框 15"/>
          <p:cNvSpPr txBox="1"/>
          <p:nvPr/>
        </p:nvSpPr>
        <p:spPr>
          <a:xfrm>
            <a:off x="6671894" y="3465831"/>
            <a:ext cx="4352500" cy="2168525"/>
          </a:xfrm>
          <a:prstGeom prst="rect">
            <a:avLst/>
          </a:prstGeom>
          <a:noFill/>
        </p:spPr>
        <p:txBody>
          <a:bodyPr wrap="square" rtlCol="0">
            <a:spAutoFit/>
          </a:bodyPr>
          <a:lstStyle/>
          <a:p>
            <a:pPr>
              <a:lnSpc>
                <a:spcPct val="150000"/>
              </a:lnSpc>
            </a:pPr>
            <a:r>
              <a:rPr lang="en-US" altLang="zh-CN" dirty="0">
                <a:sym typeface="+mn-ea"/>
              </a:rPr>
              <a:t>Others</a:t>
            </a:r>
            <a:r>
              <a:rPr lang="zh-CN" altLang="en-US" dirty="0">
                <a:sym typeface="+mn-ea"/>
              </a:rPr>
              <a:t> remain the same, but q is used as an input to another trigger, resulting in a delayed_q that is one clock cycle later. </a:t>
            </a:r>
          </a:p>
          <a:p>
            <a:pPr>
              <a:lnSpc>
                <a:spcPct val="150000"/>
              </a:lnSpc>
            </a:pPr>
            <a:r>
              <a:rPr lang="en-US" altLang="zh-CN" dirty="0">
                <a:sym typeface="+mn-ea"/>
              </a:rPr>
              <a:t>A</a:t>
            </a:r>
            <a:r>
              <a:rPr lang="zh-CN" altLang="en-US" dirty="0">
                <a:sym typeface="+mn-ea"/>
              </a:rPr>
              <a:t>fter the delay:</a:t>
            </a:r>
            <a:endParaRPr lang="en-US" altLang="zh-CN" dirty="0"/>
          </a:p>
          <a:p>
            <a:pPr>
              <a:lnSpc>
                <a:spcPct val="150000"/>
              </a:lnSpc>
            </a:pPr>
            <a:r>
              <a:rPr lang="en-US" altLang="zh-CN" dirty="0">
                <a:sym typeface="+mn-ea"/>
              </a:rPr>
              <a:t>edge1= !</a:t>
            </a:r>
            <a:r>
              <a:rPr lang="en-US" altLang="zh-CN" dirty="0" err="1">
                <a:sym typeface="+mn-ea"/>
              </a:rPr>
              <a:t>delayed_q   and signal_in </a:t>
            </a:r>
            <a:endParaRPr lang="zh-CN" altLang="en-US" dirty="0"/>
          </a:p>
        </p:txBody>
      </p:sp>
      <p:sp>
        <p:nvSpPr>
          <p:cNvPr id="18" name="文本框 17"/>
          <p:cNvSpPr txBox="1"/>
          <p:nvPr/>
        </p:nvSpPr>
        <p:spPr>
          <a:xfrm>
            <a:off x="6836348" y="1271267"/>
            <a:ext cx="3816856" cy="2584450"/>
          </a:xfrm>
          <a:prstGeom prst="rect">
            <a:avLst/>
          </a:prstGeom>
          <a:noFill/>
        </p:spPr>
        <p:txBody>
          <a:bodyPr wrap="square" rtlCol="0">
            <a:spAutoFit/>
          </a:bodyPr>
          <a:lstStyle/>
          <a:p>
            <a:pPr>
              <a:lnSpc>
                <a:spcPct val="150000"/>
              </a:lnSpc>
            </a:pPr>
            <a:r>
              <a:rPr lang="zh-CN" altLang="en-US" b="1" dirty="0">
                <a:solidFill>
                  <a:schemeClr val="tx2"/>
                </a:solidFill>
                <a:sym typeface="+mn-ea"/>
              </a:rPr>
              <a:t>The current </a:t>
            </a:r>
            <a:r>
              <a:rPr lang="en-US" altLang="zh-CN" b="1" dirty="0">
                <a:solidFill>
                  <a:schemeClr val="tx2"/>
                </a:solidFill>
                <a:sym typeface="+mn-ea"/>
              </a:rPr>
              <a:t>edge</a:t>
            </a:r>
            <a:r>
              <a:rPr lang="zh-CN" altLang="en-US" b="1" dirty="0">
                <a:solidFill>
                  <a:schemeClr val="tx2"/>
                </a:solidFill>
                <a:sym typeface="+mn-ea"/>
              </a:rPr>
              <a:t> </a:t>
            </a:r>
            <a:r>
              <a:rPr lang="en-US" altLang="zh-CN" b="1" dirty="0">
                <a:solidFill>
                  <a:schemeClr val="tx2"/>
                </a:solidFill>
                <a:sym typeface="+mn-ea"/>
              </a:rPr>
              <a:t>width </a:t>
            </a:r>
            <a:r>
              <a:rPr lang="zh-CN" altLang="en-US" b="1" dirty="0">
                <a:solidFill>
                  <a:schemeClr val="tx2"/>
                </a:solidFill>
                <a:sym typeface="+mn-ea"/>
              </a:rPr>
              <a:t>is randomly in a clock cycle of 10ns. When the </a:t>
            </a:r>
            <a:r>
              <a:rPr lang="en-US" altLang="zh-CN" b="1" dirty="0">
                <a:solidFill>
                  <a:schemeClr val="tx2"/>
                </a:solidFill>
                <a:sym typeface="+mn-ea"/>
              </a:rPr>
              <a:t>width</a:t>
            </a:r>
            <a:r>
              <a:rPr lang="zh-CN" altLang="en-US" b="1" dirty="0">
                <a:solidFill>
                  <a:schemeClr val="tx2"/>
                </a:solidFill>
                <a:sym typeface="+mn-ea"/>
              </a:rPr>
              <a:t> is less than 5ns, </a:t>
            </a:r>
            <a:r>
              <a:rPr lang="en-US" altLang="zh-CN" b="1" dirty="0">
                <a:solidFill>
                  <a:schemeClr val="tx2"/>
                </a:solidFill>
                <a:sym typeface="+mn-ea"/>
              </a:rPr>
              <a:t>it can’t</a:t>
            </a:r>
            <a:r>
              <a:rPr lang="zh-CN" altLang="en-US" b="1" dirty="0">
                <a:solidFill>
                  <a:schemeClr val="tx2"/>
                </a:solidFill>
                <a:sym typeface="+mn-ea"/>
              </a:rPr>
              <a:t> be </a:t>
            </a:r>
            <a:r>
              <a:rPr lang="en-US" altLang="zh-CN" b="1" dirty="0">
                <a:solidFill>
                  <a:schemeClr val="tx2"/>
                </a:solidFill>
                <a:sym typeface="+mn-ea"/>
              </a:rPr>
              <a:t>stretched</a:t>
            </a:r>
            <a:r>
              <a:rPr lang="zh-CN" altLang="en-US" b="1" dirty="0">
                <a:solidFill>
                  <a:schemeClr val="tx2"/>
                </a:solidFill>
                <a:sym typeface="+mn-ea"/>
              </a:rPr>
              <a:t> effectively. Therefore, an additional clock cycle is added to it.</a:t>
            </a:r>
            <a:endParaRPr lang="zh-CN" altLang="en-US" b="1" dirty="0">
              <a:solidFill>
                <a:schemeClr val="tx2"/>
              </a:solidFill>
            </a:endParaRPr>
          </a:p>
          <a:p>
            <a:pPr>
              <a:lnSpc>
                <a:spcPct val="150000"/>
              </a:lnSpc>
            </a:pPr>
            <a:endParaRPr lang="zh-CN" altLang="en-US" b="1" dirty="0">
              <a:solidFill>
                <a:schemeClr val="tx2"/>
              </a:solidFill>
            </a:endParaRPr>
          </a:p>
        </p:txBody>
      </p:sp>
      <p:pic>
        <p:nvPicPr>
          <p:cNvPr id="9" name="图片 8" descr="C:/Users/Southland/Desktop/同济大学 TJU todo.png同济大学 TJU todo"/>
          <p:cNvPicPr>
            <a:picLocks noChangeAspect="1"/>
          </p:cNvPicPr>
          <p:nvPr/>
        </p:nvPicPr>
        <p:blipFill>
          <a:blip r:embed="rId5">
            <a:duotone>
              <a:schemeClr val="accent1">
                <a:shade val="45000"/>
                <a:satMod val="135000"/>
              </a:schemeClr>
              <a:prstClr val="white"/>
            </a:duotone>
          </a:blip>
          <a:srcRect t="28266" b="46033"/>
          <a:stretch>
            <a:fillRect/>
          </a:stretch>
        </p:blipFill>
        <p:spPr>
          <a:xfrm>
            <a:off x="9575800" y="82550"/>
            <a:ext cx="2534285" cy="664845"/>
          </a:xfrm>
          <a:prstGeom prst="rect">
            <a:avLst/>
          </a:prstGeom>
        </p:spPr>
      </p:pic>
      <p:grpSp>
        <p:nvGrpSpPr>
          <p:cNvPr id="3" name="组合 2"/>
          <p:cNvGrpSpPr/>
          <p:nvPr/>
        </p:nvGrpSpPr>
        <p:grpSpPr>
          <a:xfrm>
            <a:off x="637540" y="82550"/>
            <a:ext cx="543560" cy="824230"/>
            <a:chOff x="886602" y="106738"/>
            <a:chExt cx="1620000" cy="2422915"/>
          </a:xfrm>
        </p:grpSpPr>
        <p:sp>
          <p:nvSpPr>
            <p:cNvPr id="10" name="矩形 9"/>
            <p:cNvSpPr/>
            <p:nvPr/>
          </p:nvSpPr>
          <p:spPr>
            <a:xfrm>
              <a:off x="886602" y="418195"/>
              <a:ext cx="720000" cy="720000"/>
            </a:xfrm>
            <a:prstGeom prst="rect">
              <a:avLst/>
            </a:prstGeom>
            <a:solidFill>
              <a:schemeClr val="accent1">
                <a:lumMod val="5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组合 10"/>
            <p:cNvGrpSpPr/>
            <p:nvPr/>
          </p:nvGrpSpPr>
          <p:grpSpPr>
            <a:xfrm>
              <a:off x="1066602" y="106738"/>
              <a:ext cx="1440000" cy="2422915"/>
              <a:chOff x="1066602" y="106738"/>
              <a:chExt cx="1440000" cy="2422915"/>
            </a:xfrm>
          </p:grpSpPr>
          <p:sp>
            <p:nvSpPr>
              <p:cNvPr id="12" name="矩形 11"/>
              <p:cNvSpPr/>
              <p:nvPr/>
            </p:nvSpPr>
            <p:spPr>
              <a:xfrm>
                <a:off x="1246602" y="778195"/>
                <a:ext cx="1080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sp>
            <p:nvSpPr>
              <p:cNvPr id="13" name="文本框 12"/>
              <p:cNvSpPr txBox="1"/>
              <p:nvPr/>
            </p:nvSpPr>
            <p:spPr>
              <a:xfrm>
                <a:off x="1066602" y="106738"/>
                <a:ext cx="1440000" cy="2422915"/>
              </a:xfrm>
              <a:prstGeom prst="rect">
                <a:avLst/>
              </a:prstGeom>
              <a:noFill/>
            </p:spPr>
            <p:txBody>
              <a:bodyPr wrap="square" rtlCol="0" anchor="ctr">
                <a:spAutoFit/>
              </a:bodyPr>
              <a:lstStyle/>
              <a:p>
                <a:pPr algn="ctr"/>
                <a:endParaRPr lang="zh-CN" altLang="en-US" sz="3600" b="1" dirty="0">
                  <a:solidFill>
                    <a:schemeClr val="bg1"/>
                  </a:solidFill>
                  <a:latin typeface="Times New Roman" panose="02020603050405020304" pitchFamily="18" charset="0"/>
                  <a:ea typeface="Times New Roman" panose="02020603050405020304" pitchFamily="18" charset="0"/>
                </a:endParaRPr>
              </a:p>
            </p:txBody>
          </p:sp>
        </p:grpSp>
      </p:grpSp>
      <p:sp>
        <p:nvSpPr>
          <p:cNvPr id="4" name="灯片编号占位符 3"/>
          <p:cNvSpPr>
            <a:spLocks noGrp="1"/>
          </p:cNvSpPr>
          <p:nvPr>
            <p:ph type="sldNum" sz="quarter" idx="12"/>
          </p:nvPr>
        </p:nvSpPr>
        <p:spPr/>
        <p:txBody>
          <a:bodyPr/>
          <a:lstStyle/>
          <a:p>
            <a:fld id="{CD60BC21-56A7-4259-9FCC-E9E7CBD795A8}" type="slidenum">
              <a:rPr lang="zh-CN" altLang="en-US" smtClean="0"/>
              <a:t>31</a:t>
            </a:fld>
            <a:endParaRPr lang="zh-CN" altLang="en-US"/>
          </a:p>
        </p:txBody>
      </p:sp>
      <p:sp>
        <p:nvSpPr>
          <p:cNvPr id="5" name="页脚占位符 4"/>
          <p:cNvSpPr>
            <a:spLocks noGrp="1"/>
          </p:cNvSpPr>
          <p:nvPr>
            <p:ph type="ftr" sz="quarter" idx="11"/>
          </p:nvPr>
        </p:nvSpPr>
        <p:spPr/>
        <p:txBody>
          <a:bodyPr/>
          <a:lstStyle/>
          <a:p>
            <a:r>
              <a:rPr lang="zh-CN" altLang="en-US"/>
              <a:t>TWEPP 2025</a:t>
            </a:r>
          </a:p>
        </p:txBody>
      </p:sp>
      <p:pic>
        <p:nvPicPr>
          <p:cNvPr id="6" name="图片 5"/>
          <p:cNvPicPr>
            <a:picLocks noChangeAspect="1"/>
          </p:cNvPicPr>
          <p:nvPr/>
        </p:nvPicPr>
        <p:blipFill>
          <a:blip r:embed="rId4"/>
          <a:srcRect b="55896"/>
          <a:stretch>
            <a:fillRect/>
          </a:stretch>
        </p:blipFill>
        <p:spPr>
          <a:xfrm>
            <a:off x="546735" y="1153795"/>
            <a:ext cx="5609590" cy="2139950"/>
          </a:xfrm>
          <a:prstGeom prst="rect">
            <a:avLst/>
          </a:prstGeom>
        </p:spPr>
      </p:pic>
      <p:sp>
        <p:nvSpPr>
          <p:cNvPr id="15" name="文本框 14"/>
          <p:cNvSpPr txBox="1"/>
          <p:nvPr/>
        </p:nvSpPr>
        <p:spPr>
          <a:xfrm>
            <a:off x="1638300" y="3204845"/>
            <a:ext cx="3361690" cy="368300"/>
          </a:xfrm>
          <a:prstGeom prst="rect">
            <a:avLst/>
          </a:prstGeom>
          <a:noFill/>
        </p:spPr>
        <p:txBody>
          <a:bodyPr wrap="square" rtlCol="0">
            <a:spAutoFit/>
          </a:bodyPr>
          <a:lstStyle/>
          <a:p>
            <a:r>
              <a:rPr lang="en-US" altLang="zh-CN"/>
              <a:t>(a) modified edge1 output module</a:t>
            </a:r>
          </a:p>
        </p:txBody>
      </p:sp>
      <p:sp>
        <p:nvSpPr>
          <p:cNvPr id="8" name="文本框 7"/>
          <p:cNvSpPr txBox="1"/>
          <p:nvPr/>
        </p:nvSpPr>
        <p:spPr>
          <a:xfrm>
            <a:off x="1638300" y="5634355"/>
            <a:ext cx="3822700" cy="368300"/>
          </a:xfrm>
          <a:prstGeom prst="rect">
            <a:avLst/>
          </a:prstGeom>
          <a:noFill/>
        </p:spPr>
        <p:txBody>
          <a:bodyPr wrap="square" rtlCol="0">
            <a:spAutoFit/>
          </a:bodyPr>
          <a:lstStyle/>
          <a:p>
            <a:r>
              <a:rPr lang="en-US" altLang="zh-CN"/>
              <a:t>(b) modified edge1 output waveform</a:t>
            </a:r>
          </a:p>
        </p:txBody>
      </p:sp>
    </p:spTree>
  </p:cSld>
  <p:clrMapOvr>
    <a:masterClrMapping/>
  </p:clrMapOvr>
  <mc:AlternateContent xmlns:mc="http://schemas.openxmlformats.org/markup-compatibility/2006" xmlns:p14="http://schemas.microsoft.com/office/powerpoint/2010/main">
    <mc:Choice Requires="p14">
      <p:transition spd="med" p14:dur="700" advTm="28377">
        <p:fade/>
      </p:transition>
    </mc:Choice>
    <mc:Fallback xmlns="">
      <p:transition spd="med" advTm="28377">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圆角 2"/>
          <p:cNvSpPr/>
          <p:nvPr>
            <p:custDataLst>
              <p:tags r:id="rId2"/>
            </p:custDataLst>
          </p:nvPr>
        </p:nvSpPr>
        <p:spPr>
          <a:xfrm>
            <a:off x="1120140" y="5271770"/>
            <a:ext cx="9852660" cy="1412875"/>
          </a:xfrm>
          <a:prstGeom prst="roundRect">
            <a:avLst>
              <a:gd name="adj" fmla="val 4162"/>
            </a:avLst>
          </a:prstGeom>
          <a:solidFill>
            <a:schemeClr val="bg1"/>
          </a:solidFill>
          <a:ln w="12700">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1270000" y="173077"/>
            <a:ext cx="8622394" cy="521970"/>
          </a:xfrm>
          <a:prstGeom prst="rect">
            <a:avLst/>
          </a:prstGeom>
          <a:noFill/>
        </p:spPr>
        <p:txBody>
          <a:bodyPr wrap="square" rtlCol="0">
            <a:spAutoFit/>
          </a:bodyPr>
          <a:lstStyle/>
          <a:p>
            <a:r>
              <a:rPr lang="en-US" altLang="zh-CN" sz="2800" b="1" dirty="0">
                <a:solidFill>
                  <a:schemeClr val="tx2"/>
                </a:solidFill>
                <a:latin typeface="+mn-ea"/>
                <a:sym typeface="+mn-ea"/>
              </a:rPr>
              <a:t>Calibration</a:t>
            </a:r>
            <a:endParaRPr lang="zh-CN" altLang="en-US" sz="2800" b="1" dirty="0">
              <a:solidFill>
                <a:schemeClr val="tx2"/>
              </a:solidFill>
              <a:latin typeface="+mn-ea"/>
            </a:endParaRPr>
          </a:p>
        </p:txBody>
      </p:sp>
      <p:sp>
        <p:nvSpPr>
          <p:cNvPr id="16" name="文本框 15"/>
          <p:cNvSpPr txBox="1"/>
          <p:nvPr/>
        </p:nvSpPr>
        <p:spPr>
          <a:xfrm>
            <a:off x="1120775" y="5304790"/>
            <a:ext cx="5374005" cy="1198880"/>
          </a:xfrm>
          <a:prstGeom prst="rect">
            <a:avLst/>
          </a:prstGeom>
          <a:noFill/>
        </p:spPr>
        <p:txBody>
          <a:bodyPr wrap="square" rtlCol="0">
            <a:spAutoFit/>
          </a:bodyPr>
          <a:lstStyle/>
          <a:p>
            <a:pPr>
              <a:lnSpc>
                <a:spcPct val="150000"/>
              </a:lnSpc>
            </a:pPr>
            <a:r>
              <a:rPr lang="zh-CN" altLang="en-US" sz="1600" dirty="0">
                <a:sym typeface="+mn-ea"/>
              </a:rPr>
              <a:t>The calibration curve contains a large number of data points</a:t>
            </a:r>
            <a:endParaRPr lang="en-US" altLang="zh-CN" sz="1600" dirty="0"/>
          </a:p>
          <a:p>
            <a:pPr>
              <a:lnSpc>
                <a:spcPct val="150000"/>
              </a:lnSpc>
            </a:pPr>
            <a:r>
              <a:rPr lang="zh-CN" altLang="en-US" sz="1600" dirty="0">
                <a:sym typeface="+mn-ea"/>
              </a:rPr>
              <a:t>(Enter one data point every 0.5ns)</a:t>
            </a:r>
            <a:endParaRPr lang="en-US" altLang="zh-CN" sz="1600" dirty="0"/>
          </a:p>
          <a:p>
            <a:pPr>
              <a:lnSpc>
                <a:spcPct val="150000"/>
              </a:lnSpc>
            </a:pPr>
            <a:r>
              <a:rPr lang="zh-CN" altLang="en-US" sz="1600" dirty="0">
                <a:sym typeface="+mn-ea"/>
              </a:rPr>
              <a:t>Reducing the lookup table reduces the difficulty of the scale</a:t>
            </a:r>
          </a:p>
        </p:txBody>
      </p:sp>
      <p:sp>
        <p:nvSpPr>
          <p:cNvPr id="17" name="箭头: 下 16"/>
          <p:cNvSpPr/>
          <p:nvPr/>
        </p:nvSpPr>
        <p:spPr>
          <a:xfrm rot="16200000">
            <a:off x="6241189" y="5762909"/>
            <a:ext cx="342900" cy="304800"/>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latin typeface="+mn-ea"/>
            </a:endParaRPr>
          </a:p>
        </p:txBody>
      </p:sp>
      <p:sp>
        <p:nvSpPr>
          <p:cNvPr id="18" name="文本框 17"/>
          <p:cNvSpPr txBox="1"/>
          <p:nvPr/>
        </p:nvSpPr>
        <p:spPr>
          <a:xfrm>
            <a:off x="7179310" y="5307965"/>
            <a:ext cx="3793490" cy="1337945"/>
          </a:xfrm>
          <a:prstGeom prst="rect">
            <a:avLst/>
          </a:prstGeom>
          <a:noFill/>
        </p:spPr>
        <p:txBody>
          <a:bodyPr wrap="square" rtlCol="0">
            <a:spAutoFit/>
          </a:bodyPr>
          <a:lstStyle/>
          <a:p>
            <a:pPr>
              <a:lnSpc>
                <a:spcPct val="150000"/>
              </a:lnSpc>
            </a:pPr>
            <a:r>
              <a:rPr lang="zh-CN" altLang="en-US" b="1" dirty="0">
                <a:solidFill>
                  <a:schemeClr val="tx2"/>
                </a:solidFill>
                <a:sym typeface="+mn-ea"/>
              </a:rPr>
              <a:t>Similar resolution performance can be achieved with far fewer data points than are currently available</a:t>
            </a:r>
            <a:endParaRPr lang="zh-CN" altLang="en-US" b="1" dirty="0">
              <a:solidFill>
                <a:schemeClr val="tx2"/>
              </a:solidFill>
            </a:endParaRPr>
          </a:p>
        </p:txBody>
      </p:sp>
      <p:pic>
        <p:nvPicPr>
          <p:cNvPr id="9" name="图片 8" descr="C:/Users/Southland/Desktop/同济大学 TJU todo.png同济大学 TJU todo"/>
          <p:cNvPicPr>
            <a:picLocks noChangeAspect="1"/>
          </p:cNvPicPr>
          <p:nvPr/>
        </p:nvPicPr>
        <p:blipFill>
          <a:blip r:embed="rId5">
            <a:duotone>
              <a:schemeClr val="accent1">
                <a:shade val="45000"/>
                <a:satMod val="135000"/>
              </a:schemeClr>
              <a:prstClr val="white"/>
            </a:duotone>
          </a:blip>
          <a:srcRect t="28266" b="46033"/>
          <a:stretch>
            <a:fillRect/>
          </a:stretch>
        </p:blipFill>
        <p:spPr>
          <a:xfrm>
            <a:off x="9575800" y="82550"/>
            <a:ext cx="2534285" cy="664845"/>
          </a:xfrm>
          <a:prstGeom prst="rect">
            <a:avLst/>
          </a:prstGeom>
        </p:spPr>
      </p:pic>
      <p:grpSp>
        <p:nvGrpSpPr>
          <p:cNvPr id="3" name="组合 2"/>
          <p:cNvGrpSpPr/>
          <p:nvPr/>
        </p:nvGrpSpPr>
        <p:grpSpPr>
          <a:xfrm>
            <a:off x="637540" y="82550"/>
            <a:ext cx="543560" cy="824230"/>
            <a:chOff x="886602" y="106738"/>
            <a:chExt cx="1620000" cy="2422915"/>
          </a:xfrm>
        </p:grpSpPr>
        <p:sp>
          <p:nvSpPr>
            <p:cNvPr id="10" name="矩形 9"/>
            <p:cNvSpPr/>
            <p:nvPr/>
          </p:nvSpPr>
          <p:spPr>
            <a:xfrm>
              <a:off x="886602" y="418195"/>
              <a:ext cx="720000" cy="720000"/>
            </a:xfrm>
            <a:prstGeom prst="rect">
              <a:avLst/>
            </a:prstGeom>
            <a:solidFill>
              <a:schemeClr val="accent1">
                <a:lumMod val="5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组合 10"/>
            <p:cNvGrpSpPr/>
            <p:nvPr/>
          </p:nvGrpSpPr>
          <p:grpSpPr>
            <a:xfrm>
              <a:off x="1066602" y="106738"/>
              <a:ext cx="1440000" cy="2422915"/>
              <a:chOff x="1066602" y="106738"/>
              <a:chExt cx="1440000" cy="2422915"/>
            </a:xfrm>
          </p:grpSpPr>
          <p:sp>
            <p:nvSpPr>
              <p:cNvPr id="12" name="矩形 11"/>
              <p:cNvSpPr/>
              <p:nvPr/>
            </p:nvSpPr>
            <p:spPr>
              <a:xfrm>
                <a:off x="1246602" y="778195"/>
                <a:ext cx="1080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sp>
            <p:nvSpPr>
              <p:cNvPr id="13" name="文本框 12"/>
              <p:cNvSpPr txBox="1"/>
              <p:nvPr/>
            </p:nvSpPr>
            <p:spPr>
              <a:xfrm>
                <a:off x="1066602" y="106738"/>
                <a:ext cx="1440000" cy="2422915"/>
              </a:xfrm>
              <a:prstGeom prst="rect">
                <a:avLst/>
              </a:prstGeom>
              <a:noFill/>
            </p:spPr>
            <p:txBody>
              <a:bodyPr wrap="square" rtlCol="0" anchor="ctr">
                <a:spAutoFit/>
              </a:bodyPr>
              <a:lstStyle/>
              <a:p>
                <a:pPr algn="ctr"/>
                <a:endParaRPr lang="zh-CN" altLang="en-US" sz="3600" b="1" dirty="0">
                  <a:solidFill>
                    <a:schemeClr val="bg1"/>
                  </a:solidFill>
                  <a:latin typeface="Times New Roman" panose="02020603050405020304" pitchFamily="18" charset="0"/>
                  <a:ea typeface="Times New Roman" panose="02020603050405020304" pitchFamily="18" charset="0"/>
                </a:endParaRPr>
              </a:p>
            </p:txBody>
          </p:sp>
        </p:grpSp>
      </p:grpSp>
      <p:pic>
        <p:nvPicPr>
          <p:cNvPr id="5" name="图片 4"/>
          <p:cNvPicPr>
            <a:picLocks noChangeAspect="1"/>
          </p:cNvPicPr>
          <p:nvPr/>
        </p:nvPicPr>
        <p:blipFill>
          <a:blip r:embed="rId6"/>
          <a:stretch>
            <a:fillRect/>
          </a:stretch>
        </p:blipFill>
        <p:spPr>
          <a:xfrm>
            <a:off x="397752" y="1114141"/>
            <a:ext cx="5927852" cy="3510218"/>
          </a:xfrm>
          <a:prstGeom prst="rect">
            <a:avLst/>
          </a:prstGeom>
        </p:spPr>
      </p:pic>
      <p:sp>
        <p:nvSpPr>
          <p:cNvPr id="4" name="文本框 3"/>
          <p:cNvSpPr txBox="1"/>
          <p:nvPr/>
        </p:nvSpPr>
        <p:spPr>
          <a:xfrm>
            <a:off x="6565265" y="967105"/>
            <a:ext cx="4883150" cy="2168525"/>
          </a:xfrm>
          <a:prstGeom prst="rect">
            <a:avLst/>
          </a:prstGeom>
          <a:noFill/>
        </p:spPr>
        <p:txBody>
          <a:bodyPr wrap="square" rtlCol="0">
            <a:spAutoFit/>
          </a:bodyPr>
          <a:lstStyle/>
          <a:p>
            <a:pPr>
              <a:lnSpc>
                <a:spcPct val="150000"/>
              </a:lnSpc>
            </a:pPr>
            <a:r>
              <a:rPr lang="zh-CN" altLang="en-US" dirty="0">
                <a:sym typeface="+mn-ea"/>
              </a:rPr>
              <a:t>The left figure shows the comparison of resolution when using different lookup tables. The blue data point is every 0.5ns, while the red data point is every 2ns. The lookup table is significantly smaller than the blue</a:t>
            </a:r>
            <a:endParaRPr lang="zh-CN" altLang="en-US" dirty="0"/>
          </a:p>
        </p:txBody>
      </p:sp>
      <p:sp>
        <p:nvSpPr>
          <p:cNvPr id="6" name="文本框 5"/>
          <p:cNvSpPr txBox="1"/>
          <p:nvPr/>
        </p:nvSpPr>
        <p:spPr>
          <a:xfrm>
            <a:off x="6616065" y="3135630"/>
            <a:ext cx="4737735" cy="1860550"/>
          </a:xfrm>
          <a:prstGeom prst="rect">
            <a:avLst/>
          </a:prstGeom>
          <a:noFill/>
        </p:spPr>
        <p:txBody>
          <a:bodyPr wrap="square" rtlCol="0">
            <a:noAutofit/>
          </a:bodyPr>
          <a:lstStyle/>
          <a:p>
            <a:pPr>
              <a:lnSpc>
                <a:spcPct val="150000"/>
              </a:lnSpc>
            </a:pPr>
            <a:r>
              <a:rPr lang="en-US" altLang="zh-CN" dirty="0">
                <a:sym typeface="+mn-ea"/>
              </a:rPr>
              <a:t>I</a:t>
            </a:r>
            <a:r>
              <a:rPr lang="zh-CN" altLang="en-US" dirty="0">
                <a:sym typeface="+mn-ea"/>
              </a:rPr>
              <a:t>n the case of a large number of channels, it is impossible for TDC to use the oscilloscope scale. One method is to input a signal with a known width and use an additional scale to TDC the amplification factor per step of the scale.</a:t>
            </a:r>
            <a:endParaRPr lang="zh-CN" altLang="en-US" b="1" dirty="0"/>
          </a:p>
        </p:txBody>
      </p:sp>
      <p:sp>
        <p:nvSpPr>
          <p:cNvPr id="7" name="灯片编号占位符 6"/>
          <p:cNvSpPr>
            <a:spLocks noGrp="1"/>
          </p:cNvSpPr>
          <p:nvPr>
            <p:ph type="sldNum" sz="quarter" idx="12"/>
          </p:nvPr>
        </p:nvSpPr>
        <p:spPr/>
        <p:txBody>
          <a:bodyPr/>
          <a:lstStyle/>
          <a:p>
            <a:fld id="{CD60BC21-56A7-4259-9FCC-E9E7CBD795A8}" type="slidenum">
              <a:rPr lang="zh-CN" altLang="en-US" smtClean="0"/>
              <a:t>32</a:t>
            </a:fld>
            <a:endParaRPr lang="zh-CN" altLang="en-US"/>
          </a:p>
        </p:txBody>
      </p:sp>
      <p:sp>
        <p:nvSpPr>
          <p:cNvPr id="8" name="页脚占位符 7"/>
          <p:cNvSpPr>
            <a:spLocks noGrp="1"/>
          </p:cNvSpPr>
          <p:nvPr>
            <p:ph type="ftr" sz="quarter" idx="11"/>
          </p:nvPr>
        </p:nvSpPr>
        <p:spPr/>
        <p:txBody>
          <a:bodyPr/>
          <a:lstStyle/>
          <a:p>
            <a:r>
              <a:rPr lang="zh-CN" altLang="en-US"/>
              <a:t>TWEPP 2025</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advTm="38928">
        <p:fade/>
      </p:transition>
    </mc:Choice>
    <mc:Fallback xmlns="">
      <p:transition spd="med" advTm="3892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P spid="18" grpId="0"/>
      <p:bldP spid="4" grpId="0"/>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圆角 2"/>
          <p:cNvSpPr/>
          <p:nvPr>
            <p:custDataLst>
              <p:tags r:id="rId2"/>
            </p:custDataLst>
          </p:nvPr>
        </p:nvSpPr>
        <p:spPr>
          <a:xfrm>
            <a:off x="1120140" y="5271770"/>
            <a:ext cx="9852660" cy="1412875"/>
          </a:xfrm>
          <a:prstGeom prst="roundRect">
            <a:avLst>
              <a:gd name="adj" fmla="val 4162"/>
            </a:avLst>
          </a:prstGeom>
          <a:solidFill>
            <a:schemeClr val="bg1"/>
          </a:solidFill>
          <a:ln w="12700">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1270000" y="173077"/>
            <a:ext cx="8622394" cy="521970"/>
          </a:xfrm>
          <a:prstGeom prst="rect">
            <a:avLst/>
          </a:prstGeom>
          <a:noFill/>
        </p:spPr>
        <p:txBody>
          <a:bodyPr wrap="square" rtlCol="0">
            <a:spAutoFit/>
          </a:bodyPr>
          <a:lstStyle/>
          <a:p>
            <a:r>
              <a:rPr lang="en-US" altLang="zh-CN" sz="2800" b="1" dirty="0">
                <a:solidFill>
                  <a:schemeClr val="tx2"/>
                </a:solidFill>
                <a:latin typeface="+mn-ea"/>
                <a:sym typeface="+mn-ea"/>
              </a:rPr>
              <a:t>Calibration</a:t>
            </a:r>
            <a:endParaRPr lang="zh-CN" altLang="en-US" sz="2800" b="1" dirty="0">
              <a:solidFill>
                <a:schemeClr val="tx2"/>
              </a:solidFill>
              <a:latin typeface="+mn-ea"/>
            </a:endParaRPr>
          </a:p>
        </p:txBody>
      </p:sp>
      <p:sp>
        <p:nvSpPr>
          <p:cNvPr id="16" name="文本框 15"/>
          <p:cNvSpPr txBox="1"/>
          <p:nvPr/>
        </p:nvSpPr>
        <p:spPr>
          <a:xfrm>
            <a:off x="1181100" y="5194300"/>
            <a:ext cx="4785360" cy="1568450"/>
          </a:xfrm>
          <a:prstGeom prst="rect">
            <a:avLst/>
          </a:prstGeom>
          <a:noFill/>
        </p:spPr>
        <p:txBody>
          <a:bodyPr wrap="square" rtlCol="0">
            <a:spAutoFit/>
          </a:bodyPr>
          <a:lstStyle/>
          <a:p>
            <a:pPr>
              <a:lnSpc>
                <a:spcPct val="150000"/>
              </a:lnSpc>
            </a:pPr>
            <a:r>
              <a:rPr lang="zh-CN" altLang="en-US" sz="1600" dirty="0">
                <a:sym typeface="+mn-ea"/>
              </a:rPr>
              <a:t>The figure above simulates the use of 0.5ns and 2ns clock cycles as scale for TDC. The left figure shows the time resolution, and the right figure shows the deviation from the true value</a:t>
            </a:r>
          </a:p>
        </p:txBody>
      </p:sp>
      <p:sp>
        <p:nvSpPr>
          <p:cNvPr id="18" name="文本框 17"/>
          <p:cNvSpPr txBox="1"/>
          <p:nvPr/>
        </p:nvSpPr>
        <p:spPr>
          <a:xfrm>
            <a:off x="7102677" y="5284950"/>
            <a:ext cx="3674813" cy="1337945"/>
          </a:xfrm>
          <a:prstGeom prst="rect">
            <a:avLst/>
          </a:prstGeom>
          <a:noFill/>
        </p:spPr>
        <p:txBody>
          <a:bodyPr wrap="square" rtlCol="0">
            <a:spAutoFit/>
          </a:bodyPr>
          <a:lstStyle/>
          <a:p>
            <a:pPr>
              <a:lnSpc>
                <a:spcPct val="150000"/>
              </a:lnSpc>
            </a:pPr>
            <a:r>
              <a:rPr lang="zh-CN" altLang="en-US" b="1" dirty="0">
                <a:solidFill>
                  <a:schemeClr val="tx2"/>
                </a:solidFill>
                <a:sym typeface="+mn-ea"/>
              </a:rPr>
              <a:t>There is almost no effect on the resolution, but the 2ns clock will cause an additional fixed deviation.</a:t>
            </a:r>
            <a:endParaRPr lang="zh-CN" altLang="en-US" b="1" dirty="0">
              <a:solidFill>
                <a:schemeClr val="tx2"/>
              </a:solidFill>
            </a:endParaRPr>
          </a:p>
        </p:txBody>
      </p:sp>
      <p:pic>
        <p:nvPicPr>
          <p:cNvPr id="9" name="图片 8" descr="C:/Users/Southland/Desktop/同济大学 TJU todo.png同济大学 TJU todo"/>
          <p:cNvPicPr>
            <a:picLocks noChangeAspect="1"/>
          </p:cNvPicPr>
          <p:nvPr/>
        </p:nvPicPr>
        <p:blipFill>
          <a:blip r:embed="rId5">
            <a:duotone>
              <a:schemeClr val="accent1">
                <a:shade val="45000"/>
                <a:satMod val="135000"/>
              </a:schemeClr>
              <a:prstClr val="white"/>
            </a:duotone>
          </a:blip>
          <a:srcRect t="28266" b="46033"/>
          <a:stretch>
            <a:fillRect/>
          </a:stretch>
        </p:blipFill>
        <p:spPr>
          <a:xfrm>
            <a:off x="9575800" y="82550"/>
            <a:ext cx="2534285" cy="664845"/>
          </a:xfrm>
          <a:prstGeom prst="rect">
            <a:avLst/>
          </a:prstGeom>
        </p:spPr>
      </p:pic>
      <p:grpSp>
        <p:nvGrpSpPr>
          <p:cNvPr id="3" name="组合 2"/>
          <p:cNvGrpSpPr/>
          <p:nvPr/>
        </p:nvGrpSpPr>
        <p:grpSpPr>
          <a:xfrm>
            <a:off x="637540" y="82550"/>
            <a:ext cx="543560" cy="824230"/>
            <a:chOff x="886602" y="106738"/>
            <a:chExt cx="1620000" cy="2422915"/>
          </a:xfrm>
        </p:grpSpPr>
        <p:sp>
          <p:nvSpPr>
            <p:cNvPr id="10" name="矩形 9"/>
            <p:cNvSpPr/>
            <p:nvPr/>
          </p:nvSpPr>
          <p:spPr>
            <a:xfrm>
              <a:off x="886602" y="418195"/>
              <a:ext cx="720000" cy="720000"/>
            </a:xfrm>
            <a:prstGeom prst="rect">
              <a:avLst/>
            </a:prstGeom>
            <a:solidFill>
              <a:schemeClr val="accent1">
                <a:lumMod val="5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组合 10"/>
            <p:cNvGrpSpPr/>
            <p:nvPr/>
          </p:nvGrpSpPr>
          <p:grpSpPr>
            <a:xfrm>
              <a:off x="1066602" y="106738"/>
              <a:ext cx="1440000" cy="2422915"/>
              <a:chOff x="1066602" y="106738"/>
              <a:chExt cx="1440000" cy="2422915"/>
            </a:xfrm>
          </p:grpSpPr>
          <p:sp>
            <p:nvSpPr>
              <p:cNvPr id="12" name="矩形 11"/>
              <p:cNvSpPr/>
              <p:nvPr/>
            </p:nvSpPr>
            <p:spPr>
              <a:xfrm>
                <a:off x="1246602" y="778195"/>
                <a:ext cx="1080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sp>
            <p:nvSpPr>
              <p:cNvPr id="13" name="文本框 12"/>
              <p:cNvSpPr txBox="1"/>
              <p:nvPr/>
            </p:nvSpPr>
            <p:spPr>
              <a:xfrm>
                <a:off x="1066602" y="106738"/>
                <a:ext cx="1440000" cy="2422915"/>
              </a:xfrm>
              <a:prstGeom prst="rect">
                <a:avLst/>
              </a:prstGeom>
              <a:noFill/>
            </p:spPr>
            <p:txBody>
              <a:bodyPr wrap="square" rtlCol="0" anchor="ctr">
                <a:spAutoFit/>
              </a:bodyPr>
              <a:lstStyle/>
              <a:p>
                <a:pPr algn="ctr"/>
                <a:endParaRPr lang="zh-CN" altLang="en-US" sz="3600" b="1" dirty="0">
                  <a:solidFill>
                    <a:schemeClr val="bg1"/>
                  </a:solidFill>
                  <a:latin typeface="Times New Roman" panose="02020603050405020304" pitchFamily="18" charset="0"/>
                  <a:ea typeface="Times New Roman" panose="02020603050405020304" pitchFamily="18" charset="0"/>
                </a:endParaRPr>
              </a:p>
            </p:txBody>
          </p:sp>
        </p:grpSp>
      </p:grpSp>
      <p:pic>
        <p:nvPicPr>
          <p:cNvPr id="6" name="图片 5"/>
          <p:cNvPicPr>
            <a:picLocks noChangeAspect="1"/>
          </p:cNvPicPr>
          <p:nvPr/>
        </p:nvPicPr>
        <p:blipFill>
          <a:blip r:embed="rId6"/>
          <a:stretch>
            <a:fillRect/>
          </a:stretch>
        </p:blipFill>
        <p:spPr>
          <a:xfrm>
            <a:off x="448060" y="1014824"/>
            <a:ext cx="5601152" cy="3353807"/>
          </a:xfrm>
          <a:prstGeom prst="rect">
            <a:avLst/>
          </a:prstGeom>
        </p:spPr>
      </p:pic>
      <p:pic>
        <p:nvPicPr>
          <p:cNvPr id="8" name="图片 7"/>
          <p:cNvPicPr>
            <a:picLocks noChangeAspect="1"/>
          </p:cNvPicPr>
          <p:nvPr/>
        </p:nvPicPr>
        <p:blipFill>
          <a:blip r:embed="rId7"/>
          <a:stretch>
            <a:fillRect/>
          </a:stretch>
        </p:blipFill>
        <p:spPr>
          <a:xfrm>
            <a:off x="6049213" y="997307"/>
            <a:ext cx="5690430" cy="3397197"/>
          </a:xfrm>
          <a:prstGeom prst="rect">
            <a:avLst/>
          </a:prstGeom>
        </p:spPr>
      </p:pic>
      <p:sp>
        <p:nvSpPr>
          <p:cNvPr id="4" name="箭头: 下 3"/>
          <p:cNvSpPr/>
          <p:nvPr/>
        </p:nvSpPr>
        <p:spPr>
          <a:xfrm rot="16200000">
            <a:off x="6241189" y="5762909"/>
            <a:ext cx="342900" cy="304800"/>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latin typeface="+mn-ea"/>
            </a:endParaRPr>
          </a:p>
        </p:txBody>
      </p:sp>
      <p:sp>
        <p:nvSpPr>
          <p:cNvPr id="5" name="文本框 4"/>
          <p:cNvSpPr txBox="1"/>
          <p:nvPr/>
        </p:nvSpPr>
        <p:spPr>
          <a:xfrm>
            <a:off x="6668135" y="4095750"/>
            <a:ext cx="5335905" cy="1647825"/>
          </a:xfrm>
          <a:prstGeom prst="rect">
            <a:avLst/>
          </a:prstGeom>
          <a:noFill/>
        </p:spPr>
        <p:txBody>
          <a:bodyPr wrap="square" rtlCol="0">
            <a:noAutofit/>
          </a:bodyPr>
          <a:lstStyle/>
          <a:p>
            <a:pPr>
              <a:lnSpc>
                <a:spcPct val="150000"/>
              </a:lnSpc>
            </a:pPr>
            <a:r>
              <a:rPr lang="zh-CN" altLang="en-US" sz="1600" b="1" dirty="0">
                <a:solidFill>
                  <a:schemeClr val="tx2"/>
                </a:solidFill>
                <a:sym typeface="+mn-ea"/>
              </a:rPr>
              <a:t>If the deviation can be physically derived, such as the trajectory of different particles on a PV, then the deviation can be scaled so that it does not affect the measurement.</a:t>
            </a:r>
          </a:p>
        </p:txBody>
      </p:sp>
      <p:sp>
        <p:nvSpPr>
          <p:cNvPr id="7" name="灯片编号占位符 6"/>
          <p:cNvSpPr>
            <a:spLocks noGrp="1"/>
          </p:cNvSpPr>
          <p:nvPr>
            <p:ph type="sldNum" sz="quarter" idx="12"/>
          </p:nvPr>
        </p:nvSpPr>
        <p:spPr/>
        <p:txBody>
          <a:bodyPr/>
          <a:lstStyle/>
          <a:p>
            <a:fld id="{CD60BC21-56A7-4259-9FCC-E9E7CBD795A8}" type="slidenum">
              <a:rPr lang="zh-CN" altLang="en-US" smtClean="0"/>
              <a:t>33</a:t>
            </a:fld>
            <a:endParaRPr lang="zh-CN" altLang="en-US" dirty="0"/>
          </a:p>
        </p:txBody>
      </p:sp>
      <p:sp>
        <p:nvSpPr>
          <p:cNvPr id="14" name="页脚占位符 13"/>
          <p:cNvSpPr>
            <a:spLocks noGrp="1"/>
          </p:cNvSpPr>
          <p:nvPr>
            <p:ph type="ftr" sz="quarter" idx="11"/>
          </p:nvPr>
        </p:nvSpPr>
        <p:spPr/>
        <p:txBody>
          <a:bodyPr/>
          <a:lstStyle/>
          <a:p>
            <a:r>
              <a:rPr lang="zh-CN" altLang="en-US"/>
              <a:t>TWEPP 2025</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advTm="47516">
        <p:fade/>
      </p:transition>
    </mc:Choice>
    <mc:Fallback xmlns="">
      <p:transition spd="med" advTm="47516">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4" grpId="0" bldLvl="0" animBg="1"/>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矩形: 圆角 291"/>
          <p:cNvSpPr/>
          <p:nvPr/>
        </p:nvSpPr>
        <p:spPr>
          <a:xfrm>
            <a:off x="6167120" y="3239770"/>
            <a:ext cx="5621655" cy="2337435"/>
          </a:xfrm>
          <a:prstGeom prst="roundRect">
            <a:avLst>
              <a:gd name="adj" fmla="val 5160"/>
            </a:avLst>
          </a:prstGeom>
          <a:noFill/>
          <a:ln w="19050">
            <a:solidFill>
              <a:schemeClr val="accent1">
                <a:alpha val="8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Times New Roman" panose="02020603050405020304" pitchFamily="18" charset="0"/>
              <a:ea typeface="Times New Roman" panose="02020603050405020304" pitchFamily="18" charset="0"/>
            </a:endParaRPr>
          </a:p>
        </p:txBody>
      </p:sp>
      <p:sp>
        <p:nvSpPr>
          <p:cNvPr id="27" name="文本框 26"/>
          <p:cNvSpPr txBox="1"/>
          <p:nvPr/>
        </p:nvSpPr>
        <p:spPr>
          <a:xfrm>
            <a:off x="1270000" y="173077"/>
            <a:ext cx="4826000" cy="521970"/>
          </a:xfrm>
          <a:prstGeom prst="rect">
            <a:avLst/>
          </a:prstGeom>
          <a:noFill/>
        </p:spPr>
        <p:txBody>
          <a:bodyPr wrap="square" rtlCol="0">
            <a:spAutoFit/>
          </a:bodyPr>
          <a:lstStyle/>
          <a:p>
            <a:r>
              <a:rPr lang="en-US" altLang="zh-CN" sz="2800" b="1">
                <a:solidFill>
                  <a:schemeClr val="tx2"/>
                </a:solidFill>
                <a:latin typeface="+mn-ea"/>
              </a:rPr>
              <a:t>1.1 Background</a:t>
            </a:r>
            <a:endParaRPr lang="zh-CN" altLang="en-US" sz="2800" b="1">
              <a:solidFill>
                <a:schemeClr val="tx2"/>
              </a:solidFill>
              <a:latin typeface="+mn-ea"/>
              <a:sym typeface="+mn-ea"/>
            </a:endParaRPr>
          </a:p>
        </p:txBody>
      </p:sp>
      <p:pic>
        <p:nvPicPr>
          <p:cNvPr id="31" name="图片 30" descr="C:/Users/Southland/Desktop/同济大学 TJU todo.png同济大学 TJU todo"/>
          <p:cNvPicPr>
            <a:picLocks noChangeAspect="1"/>
          </p:cNvPicPr>
          <p:nvPr/>
        </p:nvPicPr>
        <p:blipFill>
          <a:blip r:embed="rId7">
            <a:duotone>
              <a:schemeClr val="accent1">
                <a:shade val="45000"/>
                <a:satMod val="135000"/>
              </a:schemeClr>
              <a:prstClr val="white"/>
            </a:duotone>
          </a:blip>
          <a:srcRect t="28266" b="46033"/>
          <a:stretch>
            <a:fillRect/>
          </a:stretch>
        </p:blipFill>
        <p:spPr>
          <a:xfrm>
            <a:off x="9575800" y="82550"/>
            <a:ext cx="2534285" cy="664845"/>
          </a:xfrm>
          <a:prstGeom prst="rect">
            <a:avLst/>
          </a:prstGeom>
        </p:spPr>
      </p:pic>
      <p:grpSp>
        <p:nvGrpSpPr>
          <p:cNvPr id="3" name="组合 2"/>
          <p:cNvGrpSpPr/>
          <p:nvPr/>
        </p:nvGrpSpPr>
        <p:grpSpPr>
          <a:xfrm>
            <a:off x="637540" y="82550"/>
            <a:ext cx="543560" cy="824230"/>
            <a:chOff x="886602" y="106738"/>
            <a:chExt cx="1620000" cy="2422915"/>
          </a:xfrm>
        </p:grpSpPr>
        <p:sp>
          <p:nvSpPr>
            <p:cNvPr id="2" name="矩形 1"/>
            <p:cNvSpPr/>
            <p:nvPr/>
          </p:nvSpPr>
          <p:spPr>
            <a:xfrm>
              <a:off x="886602" y="418195"/>
              <a:ext cx="720000" cy="720000"/>
            </a:xfrm>
            <a:prstGeom prst="rect">
              <a:avLst/>
            </a:prstGeom>
            <a:solidFill>
              <a:schemeClr val="accent1">
                <a:lumMod val="5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 name="组合 3"/>
            <p:cNvGrpSpPr/>
            <p:nvPr/>
          </p:nvGrpSpPr>
          <p:grpSpPr>
            <a:xfrm>
              <a:off x="1066602" y="106738"/>
              <a:ext cx="1440000" cy="2422915"/>
              <a:chOff x="1066602" y="106738"/>
              <a:chExt cx="1440000" cy="2422915"/>
            </a:xfrm>
          </p:grpSpPr>
          <p:sp>
            <p:nvSpPr>
              <p:cNvPr id="5" name="矩形 4"/>
              <p:cNvSpPr/>
              <p:nvPr/>
            </p:nvSpPr>
            <p:spPr>
              <a:xfrm>
                <a:off x="1246602" y="778195"/>
                <a:ext cx="1080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sp>
            <p:nvSpPr>
              <p:cNvPr id="6" name="文本框 5"/>
              <p:cNvSpPr txBox="1"/>
              <p:nvPr/>
            </p:nvSpPr>
            <p:spPr>
              <a:xfrm>
                <a:off x="1066602" y="106738"/>
                <a:ext cx="1440000" cy="2422915"/>
              </a:xfrm>
              <a:prstGeom prst="rect">
                <a:avLst/>
              </a:prstGeom>
              <a:noFill/>
            </p:spPr>
            <p:txBody>
              <a:bodyPr wrap="square" rtlCol="0" anchor="ctr">
                <a:spAutoFit/>
              </a:bodyPr>
              <a:lstStyle/>
              <a:p>
                <a:pPr algn="ctr"/>
                <a:endParaRPr lang="zh-CN" altLang="en-US" sz="3600" b="1" dirty="0">
                  <a:solidFill>
                    <a:schemeClr val="bg1"/>
                  </a:solidFill>
                  <a:latin typeface="Times New Roman" panose="02020603050405020304" pitchFamily="18" charset="0"/>
                  <a:ea typeface="Times New Roman" panose="02020603050405020304" pitchFamily="18" charset="0"/>
                </a:endParaRPr>
              </a:p>
            </p:txBody>
          </p:sp>
        </p:grpSp>
      </p:grpSp>
      <p:sp>
        <p:nvSpPr>
          <p:cNvPr id="7" name="矩形: 圆角 4"/>
          <p:cNvSpPr/>
          <p:nvPr/>
        </p:nvSpPr>
        <p:spPr>
          <a:xfrm>
            <a:off x="389890" y="3240405"/>
            <a:ext cx="5579745" cy="2360930"/>
          </a:xfrm>
          <a:prstGeom prst="roundRect">
            <a:avLst>
              <a:gd name="adj" fmla="val 5160"/>
            </a:avLst>
          </a:prstGeom>
          <a:solidFill>
            <a:schemeClr val="bg1">
              <a:alpha val="30196"/>
            </a:schemeClr>
          </a:solidFill>
          <a:ln w="19050">
            <a:solidFill>
              <a:schemeClr val="accent1">
                <a:alpha val="8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Times New Roman" panose="02020603050405020304" pitchFamily="18" charset="0"/>
              <a:ea typeface="Times New Roman" panose="02020603050405020304" pitchFamily="18" charset="0"/>
            </a:endParaRPr>
          </a:p>
        </p:txBody>
      </p:sp>
      <p:sp>
        <p:nvSpPr>
          <p:cNvPr id="297" name="文本框 296"/>
          <p:cNvSpPr txBox="1"/>
          <p:nvPr/>
        </p:nvSpPr>
        <p:spPr>
          <a:xfrm>
            <a:off x="7070090" y="3108325"/>
            <a:ext cx="3511550" cy="245110"/>
          </a:xfrm>
          <a:prstGeom prst="rect">
            <a:avLst/>
          </a:prstGeom>
          <a:solidFill>
            <a:schemeClr val="bg1"/>
          </a:solidFill>
        </p:spPr>
        <p:txBody>
          <a:bodyPr wrap="square" rtlCol="0">
            <a:noAutofit/>
          </a:bodyPr>
          <a:lstStyle/>
          <a:p>
            <a:pPr algn="ctr"/>
            <a:r>
              <a:rPr lang="en-US" sz="1600" b="1" dirty="0">
                <a:latin typeface="Times New Roman" panose="02020603050405020304" pitchFamily="18" charset="0"/>
                <a:ea typeface="Times New Roman" panose="02020603050405020304" pitchFamily="18" charset="0"/>
                <a:sym typeface="+mn-ea"/>
              </a:rPr>
              <a:t>Tracks in 20ps range</a:t>
            </a:r>
            <a:endParaRPr lang="en-US" sz="1600" b="1" dirty="0">
              <a:latin typeface="Times New Roman" panose="02020603050405020304" pitchFamily="18" charset="0"/>
              <a:ea typeface="Times New Roman" panose="02020603050405020304" pitchFamily="18" charset="0"/>
              <a:cs typeface="Calibri" panose="020F0502020204030204" charset="0"/>
              <a:sym typeface="+mn-ea"/>
            </a:endParaRPr>
          </a:p>
        </p:txBody>
      </p:sp>
      <p:sp>
        <p:nvSpPr>
          <p:cNvPr id="360" name="矩形: 圆角 359"/>
          <p:cNvSpPr/>
          <p:nvPr/>
        </p:nvSpPr>
        <p:spPr>
          <a:xfrm>
            <a:off x="389890" y="1134745"/>
            <a:ext cx="11398885" cy="1665605"/>
          </a:xfrm>
          <a:prstGeom prst="roundRect">
            <a:avLst>
              <a:gd name="adj" fmla="val 1988"/>
            </a:avLst>
          </a:prstGeom>
          <a:solidFill>
            <a:schemeClr val="accent1">
              <a:alpha val="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0" rIns="0" bIns="0" rtlCol="0" anchor="ctr"/>
          <a:lstStyle/>
          <a:p>
            <a:pPr marL="285750" indent="-285750">
              <a:lnSpc>
                <a:spcPct val="125000"/>
              </a:lnSpc>
              <a:buClr>
                <a:schemeClr val="accent1"/>
              </a:buClr>
              <a:buFont typeface="Arial" panose="020B0604020202020204" pitchFamily="34" charset="0"/>
              <a:buChar char="•"/>
            </a:pPr>
            <a:r>
              <a:rPr lang="en-US" altLang="zh-CN" b="1" dirty="0">
                <a:solidFill>
                  <a:schemeClr val="tx1"/>
                </a:solidFill>
                <a:latin typeface="Times New Roman" panose="02020603050405020304" pitchFamily="18" charset="0"/>
                <a:ea typeface="Times New Roman" panose="02020603050405020304" pitchFamily="18" charset="0"/>
              </a:rPr>
              <a:t>Timing precision at the tens of ps level is critical for high-energy physics experiments.</a:t>
            </a:r>
          </a:p>
          <a:p>
            <a:pPr marL="285750" indent="-285750">
              <a:lnSpc>
                <a:spcPct val="125000"/>
              </a:lnSpc>
              <a:buClr>
                <a:schemeClr val="accent1"/>
              </a:buClr>
              <a:buFont typeface="Arial" panose="020B0604020202020204" pitchFamily="34" charset="0"/>
              <a:buChar char="•"/>
            </a:pPr>
            <a:r>
              <a:rPr lang="en-US" altLang="zh-CN" dirty="0">
                <a:solidFill>
                  <a:schemeClr val="tx1"/>
                </a:solidFill>
                <a:latin typeface="Times New Roman" panose="02020603050405020304" pitchFamily="18" charset="0"/>
                <a:ea typeface="Times New Roman" panose="02020603050405020304" pitchFamily="18" charset="0"/>
              </a:rPr>
              <a:t>For example, in hadron colliders, precise timing of charged particles is essential for efficient vertex reconstruction and pileup mitigation under high-luminosity conditions.</a:t>
            </a:r>
          </a:p>
          <a:p>
            <a:pPr marL="285750" indent="-285750">
              <a:lnSpc>
                <a:spcPct val="125000"/>
              </a:lnSpc>
              <a:buClr>
                <a:schemeClr val="accent1"/>
              </a:buClr>
              <a:buFont typeface="Arial" panose="020B0604020202020204" pitchFamily="34" charset="0"/>
              <a:buChar char="•"/>
            </a:pPr>
            <a:r>
              <a:rPr lang="en-US" altLang="zh-CN" b="1" dirty="0">
                <a:solidFill>
                  <a:schemeClr val="tx1"/>
                </a:solidFill>
                <a:latin typeface="Times New Roman" panose="02020603050405020304" pitchFamily="18" charset="0"/>
                <a:ea typeface="Times New Roman" panose="02020603050405020304" pitchFamily="18" charset="0"/>
              </a:rPr>
              <a:t>Future 4D pixel detectors require TDCs providing tens of ps resolution with power consumption at the tens of </a:t>
            </a:r>
            <a:r>
              <a:rPr lang="en-US" altLang="en-US" b="1" dirty="0">
                <a:solidFill>
                  <a:schemeClr val="tx1"/>
                </a:solidFill>
                <a:latin typeface="Times New Roman" panose="02020603050405020304" pitchFamily="18" charset="0"/>
                <a:ea typeface="Times New Roman" panose="02020603050405020304" pitchFamily="18" charset="0"/>
              </a:rPr>
              <a:t>µ</a:t>
            </a:r>
            <a:r>
              <a:rPr lang="en-US" altLang="zh-CN" b="1" dirty="0">
                <a:solidFill>
                  <a:schemeClr val="tx1"/>
                </a:solidFill>
                <a:latin typeface="Times New Roman" panose="02020603050405020304" pitchFamily="18" charset="0"/>
                <a:ea typeface="Times New Roman" panose="02020603050405020304" pitchFamily="18" charset="0"/>
              </a:rPr>
              <a:t>W per channel level.</a:t>
            </a:r>
          </a:p>
        </p:txBody>
      </p:sp>
      <p:sp>
        <p:nvSpPr>
          <p:cNvPr id="69" name="矩形: 圆角 10"/>
          <p:cNvSpPr/>
          <p:nvPr/>
        </p:nvSpPr>
        <p:spPr>
          <a:xfrm>
            <a:off x="503555" y="5361940"/>
            <a:ext cx="1241425" cy="791845"/>
          </a:xfrm>
          <a:prstGeom prst="roundRect">
            <a:avLst/>
          </a:prstGeom>
          <a:noFill/>
          <a:ln>
            <a:noFill/>
          </a:ln>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2000" b="1"/>
              <a:t>Back-</a:t>
            </a:r>
          </a:p>
          <a:p>
            <a:pPr algn="ctr"/>
            <a:r>
              <a:rPr lang="en-US" altLang="zh-CN" sz="2000" b="1"/>
              <a:t>ground</a:t>
            </a:r>
          </a:p>
        </p:txBody>
      </p:sp>
      <p:sp>
        <p:nvSpPr>
          <p:cNvPr id="74" name="文本框 73"/>
          <p:cNvSpPr txBox="1"/>
          <p:nvPr/>
        </p:nvSpPr>
        <p:spPr>
          <a:xfrm>
            <a:off x="4872355" y="4537710"/>
            <a:ext cx="949960" cy="855345"/>
          </a:xfrm>
          <a:prstGeom prst="rect">
            <a:avLst/>
          </a:prstGeom>
          <a:solidFill>
            <a:schemeClr val="bg1"/>
          </a:solidFill>
        </p:spPr>
        <p:txBody>
          <a:bodyPr wrap="square" rtlCol="0">
            <a:noAutofit/>
          </a:bodyPr>
          <a:lstStyle/>
          <a:p>
            <a:pPr algn="ctr"/>
            <a:r>
              <a:rPr lang="en-US" b="1" baseline="30000" dirty="0">
                <a:latin typeface="Times New Roman" panose="02020603050405020304" pitchFamily="18" charset="0"/>
                <a:ea typeface="Times New Roman" panose="02020603050405020304" pitchFamily="18" charset="0"/>
                <a:cs typeface="Calibri" panose="020F0502020204030204" charset="0"/>
              </a:rPr>
              <a:t>42 collisions,</a:t>
            </a:r>
          </a:p>
          <a:p>
            <a:pPr algn="ctr"/>
            <a:r>
              <a:rPr lang="en-US" b="1" baseline="30000" dirty="0">
                <a:latin typeface="Times New Roman" panose="02020603050405020304" pitchFamily="18" charset="0"/>
                <a:ea typeface="Times New Roman" panose="02020603050405020304" pitchFamily="18" charset="0"/>
                <a:cs typeface="Calibri" panose="020F0502020204030204" charset="0"/>
              </a:rPr>
              <a:t>difficult to distinguish</a:t>
            </a:r>
          </a:p>
        </p:txBody>
      </p:sp>
      <p:sp>
        <p:nvSpPr>
          <p:cNvPr id="78" name="文本框 77"/>
          <p:cNvSpPr txBox="1"/>
          <p:nvPr/>
        </p:nvSpPr>
        <p:spPr>
          <a:xfrm>
            <a:off x="10581005" y="4537710"/>
            <a:ext cx="1094740" cy="450215"/>
          </a:xfrm>
          <a:prstGeom prst="rect">
            <a:avLst/>
          </a:prstGeom>
          <a:solidFill>
            <a:schemeClr val="bg1"/>
          </a:solidFill>
        </p:spPr>
        <p:txBody>
          <a:bodyPr wrap="square" rtlCol="0">
            <a:noAutofit/>
          </a:bodyPr>
          <a:lstStyle/>
          <a:p>
            <a:pPr algn="ctr"/>
            <a:r>
              <a:rPr lang="en-US" altLang="zh-CN" b="1" baseline="30000" dirty="0">
                <a:latin typeface="Times New Roman" panose="02020603050405020304" pitchFamily="18" charset="0"/>
                <a:ea typeface="Times New Roman" panose="02020603050405020304" pitchFamily="18" charset="0"/>
                <a:cs typeface="Calibri" panose="020F0502020204030204" charset="0"/>
              </a:rPr>
              <a:t>track numbers decreased significantly</a:t>
            </a:r>
          </a:p>
        </p:txBody>
      </p:sp>
      <p:pic>
        <p:nvPicPr>
          <p:cNvPr id="8" name="图片 7"/>
          <p:cNvPicPr>
            <a:picLocks noChangeAspect="1"/>
          </p:cNvPicPr>
          <p:nvPr>
            <p:custDataLst>
              <p:tags r:id="rId2"/>
            </p:custDataLst>
          </p:nvPr>
        </p:nvPicPr>
        <p:blipFill>
          <a:blip r:embed="rId8"/>
          <a:stretch>
            <a:fillRect/>
          </a:stretch>
        </p:blipFill>
        <p:spPr>
          <a:xfrm>
            <a:off x="878840" y="3653155"/>
            <a:ext cx="4072913" cy="1800000"/>
          </a:xfrm>
          <a:prstGeom prst="rect">
            <a:avLst/>
          </a:prstGeom>
        </p:spPr>
      </p:pic>
      <p:pic>
        <p:nvPicPr>
          <p:cNvPr id="9" name="图片 8"/>
          <p:cNvPicPr>
            <a:picLocks noChangeAspect="1"/>
          </p:cNvPicPr>
          <p:nvPr>
            <p:custDataLst>
              <p:tags r:id="rId3"/>
            </p:custDataLst>
          </p:nvPr>
        </p:nvPicPr>
        <p:blipFill>
          <a:blip r:embed="rId9"/>
          <a:stretch>
            <a:fillRect/>
          </a:stretch>
        </p:blipFill>
        <p:spPr>
          <a:xfrm>
            <a:off x="6426200" y="3661410"/>
            <a:ext cx="4072913" cy="1800000"/>
          </a:xfrm>
          <a:prstGeom prst="rect">
            <a:avLst/>
          </a:prstGeom>
        </p:spPr>
      </p:pic>
      <p:sp>
        <p:nvSpPr>
          <p:cNvPr id="358" name="箭头: 右 357"/>
          <p:cNvSpPr/>
          <p:nvPr/>
        </p:nvSpPr>
        <p:spPr>
          <a:xfrm rot="360000">
            <a:off x="3398520" y="4465955"/>
            <a:ext cx="1457325" cy="327025"/>
          </a:xfrm>
          <a:prstGeom prst="rightArrow">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Times New Roman" panose="02020603050405020304" pitchFamily="18" charset="0"/>
              <a:ea typeface="Times New Roman" panose="02020603050405020304" pitchFamily="18" charset="0"/>
            </a:endParaRPr>
          </a:p>
        </p:txBody>
      </p:sp>
      <p:sp>
        <p:nvSpPr>
          <p:cNvPr id="10" name="箭头: 右 357"/>
          <p:cNvSpPr/>
          <p:nvPr>
            <p:custDataLst>
              <p:tags r:id="rId4"/>
            </p:custDataLst>
          </p:nvPr>
        </p:nvSpPr>
        <p:spPr>
          <a:xfrm rot="360000">
            <a:off x="9253855" y="4390390"/>
            <a:ext cx="1457325" cy="327025"/>
          </a:xfrm>
          <a:prstGeom prst="rightArrow">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Times New Roman" panose="02020603050405020304" pitchFamily="18" charset="0"/>
              <a:ea typeface="Times New Roman" panose="02020603050405020304" pitchFamily="18" charset="0"/>
            </a:endParaRPr>
          </a:p>
        </p:txBody>
      </p:sp>
      <p:sp>
        <p:nvSpPr>
          <p:cNvPr id="11" name="灯片编号占位符 10"/>
          <p:cNvSpPr>
            <a:spLocks noGrp="1"/>
          </p:cNvSpPr>
          <p:nvPr>
            <p:ph type="sldNum" sz="quarter" idx="12"/>
          </p:nvPr>
        </p:nvSpPr>
        <p:spPr/>
        <p:txBody>
          <a:bodyPr/>
          <a:lstStyle/>
          <a:p>
            <a:fld id="{CD60BC21-56A7-4259-9FCC-E9E7CBD795A8}" type="slidenum">
              <a:rPr lang="zh-CN" altLang="en-US" smtClean="0"/>
              <a:t>4</a:t>
            </a:fld>
            <a:endParaRPr lang="zh-CN" altLang="en-US"/>
          </a:p>
        </p:txBody>
      </p:sp>
      <p:sp>
        <p:nvSpPr>
          <p:cNvPr id="13" name="页脚占位符 12"/>
          <p:cNvSpPr>
            <a:spLocks noGrp="1"/>
          </p:cNvSpPr>
          <p:nvPr>
            <p:ph type="ftr" sz="quarter" idx="11"/>
          </p:nvPr>
        </p:nvSpPr>
        <p:spPr/>
        <p:txBody>
          <a:bodyPr/>
          <a:lstStyle/>
          <a:p>
            <a:r>
              <a:rPr lang="zh-CN" altLang="en-US"/>
              <a:t>TWEPP 2025</a:t>
            </a:r>
          </a:p>
        </p:txBody>
      </p:sp>
      <p:sp>
        <p:nvSpPr>
          <p:cNvPr id="296" name="文本框 295"/>
          <p:cNvSpPr txBox="1"/>
          <p:nvPr/>
        </p:nvSpPr>
        <p:spPr>
          <a:xfrm>
            <a:off x="1524000" y="3028315"/>
            <a:ext cx="3427730" cy="245110"/>
          </a:xfrm>
          <a:prstGeom prst="rect">
            <a:avLst/>
          </a:prstGeom>
          <a:solidFill>
            <a:schemeClr val="bg1"/>
          </a:solidFill>
        </p:spPr>
        <p:txBody>
          <a:bodyPr wrap="square" rtlCol="0">
            <a:noAutofit/>
          </a:bodyPr>
          <a:lstStyle/>
          <a:p>
            <a:pPr algn="ctr"/>
            <a:r>
              <a:rPr lang="en-US" altLang="zh-CN" sz="1600" b="1" dirty="0">
                <a:latin typeface="Times New Roman" panose="02020603050405020304" pitchFamily="18" charset="0"/>
                <a:ea typeface="Times New Roman" panose="02020603050405020304" pitchFamily="18" charset="0"/>
                <a:cs typeface="Calibri" panose="020F0502020204030204" charset="0"/>
              </a:rPr>
              <a:t>The tracks spread over </a:t>
            </a:r>
          </a:p>
          <a:p>
            <a:pPr algn="ctr"/>
            <a:r>
              <a:rPr lang="en-US" altLang="zh-CN" sz="1600" b="1" dirty="0">
                <a:latin typeface="Times New Roman" panose="02020603050405020304" pitchFamily="18" charset="0"/>
                <a:ea typeface="Times New Roman" panose="02020603050405020304" pitchFamily="18" charset="0"/>
                <a:cs typeface="Calibri" panose="020F0502020204030204" charset="0"/>
              </a:rPr>
              <a:t>a bunch crossing (~1ns)</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advTm="49627">
        <p:fade/>
      </p:transition>
    </mc:Choice>
    <mc:Fallback xmlns="">
      <p:transition spd="med" advTm="49627">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fade">
                                      <p:cBhvr>
                                        <p:cTn id="7" dur="500"/>
                                        <p:tgtEl>
                                          <p:spTgt spid="7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58"/>
                                        </p:tgtEl>
                                        <p:attrNameLst>
                                          <p:attrName>style.visibility</p:attrName>
                                        </p:attrNameLst>
                                      </p:cBhvr>
                                      <p:to>
                                        <p:strVal val="visible"/>
                                      </p:to>
                                    </p:set>
                                    <p:animEffect transition="in" filter="fade">
                                      <p:cBhvr>
                                        <p:cTn id="10" dur="500"/>
                                        <p:tgtEl>
                                          <p:spTgt spid="35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4"/>
                                        </p:tgtEl>
                                        <p:attrNameLst>
                                          <p:attrName>style.visibility</p:attrName>
                                        </p:attrNameLst>
                                      </p:cBhvr>
                                      <p:to>
                                        <p:strVal val="visible"/>
                                      </p:to>
                                    </p:set>
                                    <p:animEffect transition="in" filter="fade">
                                      <p:cBhvr>
                                        <p:cTn id="13" dur="500"/>
                                        <p:tgtEl>
                                          <p:spTgt spid="7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bldLvl="0" animBg="1"/>
      <p:bldP spid="78" grpId="0" bldLvl="0" animBg="1"/>
      <p:bldP spid="358" grpId="0" bldLvl="0" animBg="1"/>
      <p:bldP spid="10"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custDataLst>
              <p:tags r:id="rId2"/>
            </p:custDataLst>
          </p:nvPr>
        </p:nvGrpSpPr>
        <p:grpSpPr>
          <a:xfrm>
            <a:off x="8172521" y="2605288"/>
            <a:ext cx="3427095" cy="2128569"/>
            <a:chOff x="2144" y="5012"/>
            <a:chExt cx="5109" cy="5434"/>
          </a:xfrm>
        </p:grpSpPr>
        <p:sp>
          <p:nvSpPr>
            <p:cNvPr id="31" name="矩形: 圆角 2"/>
            <p:cNvSpPr/>
            <p:nvPr>
              <p:custDataLst>
                <p:tags r:id="rId9"/>
              </p:custDataLst>
            </p:nvPr>
          </p:nvSpPr>
          <p:spPr>
            <a:xfrm>
              <a:off x="2144" y="5012"/>
              <a:ext cx="5109" cy="5434"/>
            </a:xfrm>
            <a:prstGeom prst="roundRect">
              <a:avLst>
                <a:gd name="adj" fmla="val 4162"/>
              </a:avLst>
            </a:prstGeom>
            <a:solidFill>
              <a:schemeClr val="bg1"/>
            </a:solidFill>
            <a:ln w="12700">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custDataLst>
                <p:tags r:id="rId10"/>
              </p:custDataLst>
            </p:nvPr>
          </p:nvSpPr>
          <p:spPr>
            <a:xfrm>
              <a:off x="2144" y="5339"/>
              <a:ext cx="4844" cy="4948"/>
            </a:xfrm>
            <a:prstGeom prst="rect">
              <a:avLst/>
            </a:prstGeom>
            <a:noFill/>
          </p:spPr>
          <p:txBody>
            <a:bodyPr wrap="square">
              <a:spAutoFit/>
            </a:bodyPr>
            <a:lstStyle/>
            <a:p>
              <a:pPr algn="l">
                <a:lnSpc>
                  <a:spcPct val="150000"/>
                </a:lnSpc>
                <a:buClrTx/>
                <a:buSzTx/>
                <a:buFontTx/>
              </a:pPr>
              <a:r>
                <a:rPr lang="en-US" altLang="zh-CN" sz="1600" b="1" dirty="0">
                  <a:latin typeface="+mn-ea"/>
                  <a:sym typeface="+mn-ea"/>
                </a:rPr>
                <a:t>Time-stretching TDC</a:t>
              </a:r>
              <a:endParaRPr lang="en-US" altLang="zh-CN" sz="1600" dirty="0">
                <a:latin typeface="+mn-ea"/>
                <a:sym typeface="+mn-ea"/>
              </a:endParaRPr>
            </a:p>
            <a:p>
              <a:pPr algn="l">
                <a:lnSpc>
                  <a:spcPct val="150000"/>
                </a:lnSpc>
                <a:buClrTx/>
                <a:buSzTx/>
                <a:buFontTx/>
              </a:pPr>
              <a:r>
                <a:rPr lang="en-US" altLang="zh-CN" sz="1600" dirty="0">
                  <a:latin typeface="+mn-ea"/>
                  <a:sym typeface="+mn-ea"/>
                </a:rPr>
                <a:t>C</a:t>
              </a:r>
              <a:r>
                <a:rPr lang="zh-CN" altLang="en-US" sz="1600" dirty="0">
                  <a:latin typeface="+mn-ea"/>
                  <a:sym typeface="+mn-ea"/>
                </a:rPr>
                <a:t>an achieve high resolution with a low frequency clock, </a:t>
              </a:r>
              <a:r>
                <a:rPr lang="en-US" altLang="zh-CN" sz="1600" dirty="0">
                  <a:latin typeface="+mn-ea"/>
                  <a:sym typeface="+mn-ea"/>
                </a:rPr>
                <a:t>low </a:t>
              </a:r>
              <a:r>
                <a:rPr lang="zh-CN" altLang="en-US" sz="1600" kern="100" dirty="0">
                  <a:latin typeface="+mn-ea"/>
                  <a:cs typeface="微软雅黑" panose="020B0503020204020204" charset="-122"/>
                  <a:sym typeface="+mn-ea"/>
                </a:rPr>
                <a:t>power consumption</a:t>
              </a:r>
              <a:r>
                <a:rPr lang="en-US" altLang="zh-CN" sz="1600" dirty="0">
                  <a:latin typeface="+mn-ea"/>
                  <a:sym typeface="+mn-ea"/>
                </a:rPr>
                <a:t> </a:t>
              </a:r>
              <a:endParaRPr lang="zh-CN" altLang="en-US" sz="1600" dirty="0">
                <a:latin typeface="+mn-ea"/>
                <a:sym typeface="+mn-ea"/>
              </a:endParaRPr>
            </a:p>
            <a:p>
              <a:pPr algn="l">
                <a:lnSpc>
                  <a:spcPct val="150000"/>
                </a:lnSpc>
                <a:buClrTx/>
                <a:buSzTx/>
                <a:buFontTx/>
              </a:pPr>
              <a:r>
                <a:rPr lang="en-US" altLang="zh-CN" sz="1600" b="1" dirty="0">
                  <a:solidFill>
                    <a:schemeClr val="tx2"/>
                  </a:solidFill>
                  <a:latin typeface="+mn-ea"/>
                  <a:sym typeface="+mn-ea"/>
                </a:rPr>
                <a:t>T</a:t>
              </a:r>
              <a:r>
                <a:rPr lang="zh-CN" altLang="en-US" sz="1600" b="1" dirty="0">
                  <a:solidFill>
                    <a:schemeClr val="tx2"/>
                  </a:solidFill>
                  <a:latin typeface="+mn-ea"/>
                  <a:sym typeface="+mn-ea"/>
                </a:rPr>
                <a:t>he dead time is extremely long</a:t>
              </a:r>
            </a:p>
          </p:txBody>
        </p:sp>
      </p:grpSp>
      <p:grpSp>
        <p:nvGrpSpPr>
          <p:cNvPr id="15" name="组合 14"/>
          <p:cNvGrpSpPr/>
          <p:nvPr>
            <p:custDataLst>
              <p:tags r:id="rId3"/>
            </p:custDataLst>
          </p:nvPr>
        </p:nvGrpSpPr>
        <p:grpSpPr>
          <a:xfrm>
            <a:off x="4420941" y="2582428"/>
            <a:ext cx="3246120" cy="2163497"/>
            <a:chOff x="2141" y="5012"/>
            <a:chExt cx="5112" cy="5457"/>
          </a:xfrm>
        </p:grpSpPr>
        <p:sp>
          <p:nvSpPr>
            <p:cNvPr id="22" name="矩形: 圆角 2"/>
            <p:cNvSpPr/>
            <p:nvPr>
              <p:custDataLst>
                <p:tags r:id="rId7"/>
              </p:custDataLst>
            </p:nvPr>
          </p:nvSpPr>
          <p:spPr>
            <a:xfrm>
              <a:off x="2144" y="5012"/>
              <a:ext cx="5109" cy="5457"/>
            </a:xfrm>
            <a:prstGeom prst="roundRect">
              <a:avLst>
                <a:gd name="adj" fmla="val 4162"/>
              </a:avLst>
            </a:prstGeom>
            <a:solidFill>
              <a:schemeClr val="bg1"/>
            </a:solidFill>
            <a:ln w="12700">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custDataLst>
                <p:tags r:id="rId8"/>
              </p:custDataLst>
            </p:nvPr>
          </p:nvSpPr>
          <p:spPr>
            <a:xfrm>
              <a:off x="2141" y="5339"/>
              <a:ext cx="5110" cy="4888"/>
            </a:xfrm>
            <a:prstGeom prst="rect">
              <a:avLst/>
            </a:prstGeom>
            <a:noFill/>
          </p:spPr>
          <p:txBody>
            <a:bodyPr wrap="square">
              <a:spAutoFit/>
            </a:bodyPr>
            <a:lstStyle/>
            <a:p>
              <a:pPr>
                <a:lnSpc>
                  <a:spcPct val="150000"/>
                </a:lnSpc>
              </a:pPr>
              <a:r>
                <a:rPr lang="en-US" altLang="zh-CN" sz="1600" b="1" dirty="0">
                  <a:latin typeface="+mn-ea"/>
                  <a:sym typeface="+mn-ea"/>
                </a:rPr>
                <a:t>Delayline TDC</a:t>
              </a:r>
              <a:endParaRPr lang="zh-CN" altLang="en-US" sz="1600" dirty="0">
                <a:latin typeface="+mn-ea"/>
                <a:sym typeface="+mn-ea"/>
              </a:endParaRPr>
            </a:p>
            <a:p>
              <a:pPr>
                <a:lnSpc>
                  <a:spcPct val="150000"/>
                </a:lnSpc>
              </a:pPr>
              <a:r>
                <a:rPr lang="en-US" altLang="zh-CN" sz="1600" dirty="0">
                  <a:latin typeface="+mn-ea"/>
                  <a:sym typeface="+mn-ea"/>
                </a:rPr>
                <a:t>H</a:t>
              </a:r>
              <a:r>
                <a:rPr lang="zh-CN" altLang="en-US" sz="1600" dirty="0">
                  <a:latin typeface="+mn-ea"/>
                  <a:sym typeface="+mn-ea"/>
                </a:rPr>
                <a:t>igh time resolution</a:t>
              </a:r>
              <a:endParaRPr lang="zh-CN" altLang="en-US" sz="1600" b="1" dirty="0">
                <a:solidFill>
                  <a:schemeClr val="tx2"/>
                </a:solidFill>
                <a:latin typeface="+mn-ea"/>
                <a:sym typeface="+mn-ea"/>
              </a:endParaRPr>
            </a:p>
            <a:p>
              <a:pPr>
                <a:lnSpc>
                  <a:spcPct val="150000"/>
                </a:lnSpc>
              </a:pPr>
              <a:r>
                <a:rPr lang="en-US" altLang="zh-CN" sz="1600" b="1" dirty="0">
                  <a:solidFill>
                    <a:schemeClr val="tx2"/>
                  </a:solidFill>
                  <a:latin typeface="+mn-ea"/>
                  <a:sym typeface="+mn-ea"/>
                </a:rPr>
                <a:t>Limited by c</a:t>
              </a:r>
              <a:r>
                <a:rPr lang="zh-CN" altLang="en-US" sz="1600" b="1" dirty="0">
                  <a:solidFill>
                    <a:schemeClr val="tx2"/>
                  </a:solidFill>
                  <a:latin typeface="+mn-ea"/>
                  <a:sym typeface="+mn-ea"/>
                </a:rPr>
                <a:t>ircuit design difficulty and power consumption</a:t>
              </a:r>
              <a:r>
                <a:rPr lang="en-US" altLang="zh-CN" sz="1600" b="1" dirty="0">
                  <a:solidFill>
                    <a:schemeClr val="tx2"/>
                  </a:solidFill>
                  <a:latin typeface="+mn-ea"/>
                  <a:sym typeface="+mn-ea"/>
                </a:rPr>
                <a:t>, difficult to calibrate</a:t>
              </a:r>
            </a:p>
          </p:txBody>
        </p:sp>
      </p:grpSp>
      <p:sp>
        <p:nvSpPr>
          <p:cNvPr id="11" name="矩形: 圆角 10"/>
          <p:cNvSpPr/>
          <p:nvPr/>
        </p:nvSpPr>
        <p:spPr>
          <a:xfrm>
            <a:off x="860425" y="853440"/>
            <a:ext cx="10471150" cy="1332865"/>
          </a:xfrm>
          <a:prstGeom prst="roundRect">
            <a:avLst>
              <a:gd name="adj" fmla="val 7092"/>
            </a:avLst>
          </a:prstGeom>
          <a:noFill/>
          <a:ln w="127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80000" tIns="72000" rIns="180000" bIns="72000" rtlCol="0" anchor="ctr"/>
          <a:lstStyle/>
          <a:p>
            <a:pPr>
              <a:lnSpc>
                <a:spcPct val="150000"/>
              </a:lnSpc>
            </a:pPr>
            <a:endParaRPr lang="en-US" altLang="zh-CN" b="1" kern="100" dirty="0">
              <a:solidFill>
                <a:schemeClr val="tx1"/>
              </a:solidFill>
              <a:latin typeface="+mn-ea"/>
              <a:cs typeface="Times New Roman" panose="02020603050405020304" pitchFamily="18" charset="0"/>
              <a:sym typeface="+mn-ea"/>
            </a:endParaRPr>
          </a:p>
          <a:p>
            <a:pPr>
              <a:lnSpc>
                <a:spcPct val="150000"/>
              </a:lnSpc>
            </a:pPr>
            <a:endParaRPr lang="en-US" altLang="zh-CN" b="1" kern="100" dirty="0">
              <a:solidFill>
                <a:schemeClr val="tx1"/>
              </a:solidFill>
              <a:latin typeface="+mn-ea"/>
              <a:cs typeface="Times New Roman" panose="02020603050405020304" pitchFamily="18" charset="0"/>
              <a:sym typeface="+mn-ea"/>
            </a:endParaRPr>
          </a:p>
          <a:p>
            <a:pPr>
              <a:lnSpc>
                <a:spcPct val="150000"/>
              </a:lnSpc>
            </a:pPr>
            <a:r>
              <a:rPr lang="en-US" altLang="zh-CN" b="1" kern="100" dirty="0">
                <a:solidFill>
                  <a:schemeClr val="tx1"/>
                </a:solidFill>
                <a:latin typeface="+mn-ea"/>
                <a:cs typeface="Times New Roman" panose="02020603050405020304" pitchFamily="18" charset="0"/>
                <a:sym typeface="+mn-ea"/>
              </a:rPr>
              <a:t>Various TDCs have limitations in time resolution, power consumption, dead time and so on.</a:t>
            </a:r>
          </a:p>
          <a:p>
            <a:pPr>
              <a:lnSpc>
                <a:spcPct val="150000"/>
              </a:lnSpc>
            </a:pPr>
            <a:endParaRPr lang="en-US" altLang="zh-CN" kern="100" dirty="0">
              <a:solidFill>
                <a:schemeClr val="tx1"/>
              </a:solidFill>
              <a:latin typeface="+mn-ea"/>
              <a:cs typeface="Times New Roman" panose="02020603050405020304" pitchFamily="18" charset="0"/>
              <a:sym typeface="+mn-ea"/>
            </a:endParaRPr>
          </a:p>
          <a:p>
            <a:pPr>
              <a:lnSpc>
                <a:spcPct val="150000"/>
              </a:lnSpc>
            </a:pPr>
            <a:endParaRPr lang="en-US" altLang="zh-CN" kern="100" dirty="0">
              <a:solidFill>
                <a:schemeClr val="tx1"/>
              </a:solidFill>
              <a:latin typeface="+mn-ea"/>
              <a:cs typeface="Times New Roman" panose="02020603050405020304" pitchFamily="18" charset="0"/>
              <a:sym typeface="+mn-ea"/>
            </a:endParaRPr>
          </a:p>
          <a:p>
            <a:pPr>
              <a:lnSpc>
                <a:spcPct val="150000"/>
              </a:lnSpc>
            </a:pPr>
            <a:endParaRPr lang="zh-CN" altLang="en-US" kern="100" dirty="0">
              <a:solidFill>
                <a:schemeClr val="tx1"/>
              </a:solidFill>
              <a:latin typeface="+mn-ea"/>
              <a:cs typeface="Times New Roman" panose="02020603050405020304" pitchFamily="18" charset="0"/>
              <a:sym typeface="+mn-ea"/>
            </a:endParaRPr>
          </a:p>
        </p:txBody>
      </p:sp>
      <p:pic>
        <p:nvPicPr>
          <p:cNvPr id="9" name="图片 8" descr="C:/Users/Southland/Desktop/同济大学 TJU todo.png同济大学 TJU todo"/>
          <p:cNvPicPr>
            <a:picLocks noChangeAspect="1"/>
          </p:cNvPicPr>
          <p:nvPr/>
        </p:nvPicPr>
        <p:blipFill>
          <a:blip r:embed="rId13">
            <a:duotone>
              <a:schemeClr val="accent1">
                <a:shade val="45000"/>
                <a:satMod val="135000"/>
              </a:schemeClr>
              <a:prstClr val="white"/>
            </a:duotone>
          </a:blip>
          <a:srcRect t="28266" b="46033"/>
          <a:stretch>
            <a:fillRect/>
          </a:stretch>
        </p:blipFill>
        <p:spPr>
          <a:xfrm>
            <a:off x="9575800" y="82550"/>
            <a:ext cx="2534285" cy="664845"/>
          </a:xfrm>
          <a:prstGeom prst="rect">
            <a:avLst/>
          </a:prstGeom>
        </p:spPr>
      </p:pic>
      <p:grpSp>
        <p:nvGrpSpPr>
          <p:cNvPr id="3" name="组合 2"/>
          <p:cNvGrpSpPr/>
          <p:nvPr/>
        </p:nvGrpSpPr>
        <p:grpSpPr>
          <a:xfrm>
            <a:off x="637540" y="82550"/>
            <a:ext cx="543560" cy="824230"/>
            <a:chOff x="886602" y="106738"/>
            <a:chExt cx="1620000" cy="2422915"/>
          </a:xfrm>
        </p:grpSpPr>
        <p:sp>
          <p:nvSpPr>
            <p:cNvPr id="18" name="矩形 17"/>
            <p:cNvSpPr/>
            <p:nvPr/>
          </p:nvSpPr>
          <p:spPr>
            <a:xfrm>
              <a:off x="886602" y="418195"/>
              <a:ext cx="720000" cy="720000"/>
            </a:xfrm>
            <a:prstGeom prst="rect">
              <a:avLst/>
            </a:prstGeom>
            <a:solidFill>
              <a:schemeClr val="accent1">
                <a:lumMod val="5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9" name="组合 18"/>
            <p:cNvGrpSpPr/>
            <p:nvPr/>
          </p:nvGrpSpPr>
          <p:grpSpPr>
            <a:xfrm>
              <a:off x="1066602" y="106738"/>
              <a:ext cx="1440000" cy="2422915"/>
              <a:chOff x="1066602" y="106738"/>
              <a:chExt cx="1440000" cy="2422915"/>
            </a:xfrm>
          </p:grpSpPr>
          <p:sp>
            <p:nvSpPr>
              <p:cNvPr id="4" name="矩形 3"/>
              <p:cNvSpPr/>
              <p:nvPr/>
            </p:nvSpPr>
            <p:spPr>
              <a:xfrm>
                <a:off x="1246602" y="778195"/>
                <a:ext cx="1080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sp>
            <p:nvSpPr>
              <p:cNvPr id="5" name="文本框 4"/>
              <p:cNvSpPr txBox="1"/>
              <p:nvPr/>
            </p:nvSpPr>
            <p:spPr>
              <a:xfrm>
                <a:off x="1066602" y="106738"/>
                <a:ext cx="1440000" cy="2422915"/>
              </a:xfrm>
              <a:prstGeom prst="rect">
                <a:avLst/>
              </a:prstGeom>
              <a:noFill/>
            </p:spPr>
            <p:txBody>
              <a:bodyPr wrap="square" rtlCol="0" anchor="ctr">
                <a:spAutoFit/>
              </a:bodyPr>
              <a:lstStyle/>
              <a:p>
                <a:pPr algn="ctr"/>
                <a:endParaRPr lang="zh-CN" altLang="en-US" sz="3600" b="1" dirty="0">
                  <a:solidFill>
                    <a:schemeClr val="bg1"/>
                  </a:solidFill>
                  <a:latin typeface="Times New Roman" panose="02020603050405020304" pitchFamily="18" charset="0"/>
                  <a:ea typeface="Times New Roman" panose="02020603050405020304" pitchFamily="18" charset="0"/>
                </a:endParaRPr>
              </a:p>
            </p:txBody>
          </p:sp>
        </p:grpSp>
      </p:grpSp>
      <p:grpSp>
        <p:nvGrpSpPr>
          <p:cNvPr id="14" name="组合 13"/>
          <p:cNvGrpSpPr/>
          <p:nvPr>
            <p:custDataLst>
              <p:tags r:id="rId4"/>
            </p:custDataLst>
          </p:nvPr>
        </p:nvGrpSpPr>
        <p:grpSpPr>
          <a:xfrm>
            <a:off x="697936" y="2578618"/>
            <a:ext cx="3244215" cy="2291363"/>
            <a:chOff x="2144" y="5012"/>
            <a:chExt cx="5109" cy="5768"/>
          </a:xfrm>
        </p:grpSpPr>
        <p:sp>
          <p:nvSpPr>
            <p:cNvPr id="10" name="矩形: 圆角 2"/>
            <p:cNvSpPr/>
            <p:nvPr>
              <p:custDataLst>
                <p:tags r:id="rId5"/>
              </p:custDataLst>
            </p:nvPr>
          </p:nvSpPr>
          <p:spPr>
            <a:xfrm>
              <a:off x="2144" y="5012"/>
              <a:ext cx="5109" cy="5393"/>
            </a:xfrm>
            <a:prstGeom prst="roundRect">
              <a:avLst>
                <a:gd name="adj" fmla="val 4162"/>
              </a:avLst>
            </a:prstGeom>
            <a:solidFill>
              <a:schemeClr val="bg1"/>
            </a:solidFill>
            <a:ln w="12700">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custDataLst>
                <p:tags r:id="rId6"/>
              </p:custDataLst>
            </p:nvPr>
          </p:nvSpPr>
          <p:spPr>
            <a:xfrm>
              <a:off x="2144" y="5340"/>
              <a:ext cx="5070" cy="5440"/>
            </a:xfrm>
            <a:prstGeom prst="rect">
              <a:avLst/>
            </a:prstGeom>
            <a:noFill/>
          </p:spPr>
          <p:txBody>
            <a:bodyPr wrap="square">
              <a:noAutofit/>
            </a:bodyPr>
            <a:lstStyle/>
            <a:p>
              <a:pPr>
                <a:lnSpc>
                  <a:spcPct val="150000"/>
                </a:lnSpc>
              </a:pPr>
              <a:r>
                <a:rPr lang="en-US" altLang="zh-CN" sz="1600" b="1" dirty="0">
                  <a:latin typeface="+mn-ea"/>
                </a:rPr>
                <a:t>Clock based TDC</a:t>
              </a:r>
              <a:endParaRPr lang="zh-CN" altLang="en-US" sz="1600" dirty="0">
                <a:latin typeface="+mn-ea"/>
                <a:sym typeface="+mn-ea"/>
              </a:endParaRPr>
            </a:p>
            <a:p>
              <a:pPr>
                <a:lnSpc>
                  <a:spcPct val="150000"/>
                </a:lnSpc>
              </a:pPr>
              <a:r>
                <a:rPr lang="en-US" altLang="zh-CN" sz="1600" dirty="0">
                  <a:latin typeface="+mn-ea"/>
                  <a:sym typeface="+mn-ea"/>
                </a:rPr>
                <a:t>No </a:t>
              </a:r>
              <a:r>
                <a:rPr lang="zh-CN" altLang="en-US" sz="1600" dirty="0">
                  <a:latin typeface="+mn-ea"/>
                  <a:sym typeface="+mn-ea"/>
                </a:rPr>
                <a:t>conversion time,</a:t>
              </a:r>
            </a:p>
            <a:p>
              <a:pPr>
                <a:lnSpc>
                  <a:spcPct val="150000"/>
                </a:lnSpc>
              </a:pPr>
              <a:r>
                <a:rPr lang="en-US" altLang="zh-CN" sz="1600" b="1" dirty="0">
                  <a:solidFill>
                    <a:schemeClr val="tx2"/>
                  </a:solidFill>
                  <a:latin typeface="+mn-ea"/>
                  <a:sym typeface="+mn-ea"/>
                </a:rPr>
                <a:t>R</a:t>
              </a:r>
              <a:r>
                <a:rPr lang="zh-CN" altLang="en-US" sz="1600" b="1" dirty="0">
                  <a:solidFill>
                    <a:schemeClr val="tx2"/>
                  </a:solidFill>
                  <a:latin typeface="+mn-ea"/>
                  <a:sym typeface="+mn-ea"/>
                </a:rPr>
                <a:t>equires high frequency clock and high power consumption</a:t>
              </a:r>
            </a:p>
          </p:txBody>
        </p:sp>
      </p:grpSp>
      <p:grpSp>
        <p:nvGrpSpPr>
          <p:cNvPr id="36" name="组合 35"/>
          <p:cNvGrpSpPr/>
          <p:nvPr/>
        </p:nvGrpSpPr>
        <p:grpSpPr>
          <a:xfrm>
            <a:off x="2365375" y="2185683"/>
            <a:ext cx="7603490" cy="392933"/>
            <a:chOff x="3725" y="4034"/>
            <a:chExt cx="11974" cy="952"/>
          </a:xfrm>
        </p:grpSpPr>
        <p:cxnSp>
          <p:nvCxnSpPr>
            <p:cNvPr id="27" name="连接符: 曲线 26"/>
            <p:cNvCxnSpPr>
              <a:stCxn id="11" idx="2"/>
            </p:cNvCxnSpPr>
            <p:nvPr/>
          </p:nvCxnSpPr>
          <p:spPr>
            <a:xfrm rot="5400000" flipV="1">
              <a:off x="9143" y="4491"/>
              <a:ext cx="925" cy="11"/>
            </a:xfrm>
            <a:prstGeom prst="curvedConnector3">
              <a:avLst>
                <a:gd name="adj1" fmla="val 50030"/>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V="1">
              <a:off x="3725" y="4383"/>
              <a:ext cx="11974" cy="2"/>
            </a:xfrm>
            <a:prstGeom prst="line">
              <a:avLst/>
            </a:prstGeom>
            <a:ln w="9525">
              <a:solidFill>
                <a:schemeClr val="accent1"/>
              </a:solidFill>
            </a:ln>
          </p:spPr>
          <p:style>
            <a:lnRef idx="2">
              <a:schemeClr val="accent1"/>
            </a:lnRef>
            <a:fillRef idx="0">
              <a:srgbClr val="FFFFFF"/>
            </a:fillRef>
            <a:effectRef idx="0">
              <a:srgbClr val="FFFFFF"/>
            </a:effectRef>
            <a:fontRef idx="minor">
              <a:schemeClr val="tx1"/>
            </a:fontRef>
          </p:style>
        </p:cxnSp>
        <p:cxnSp>
          <p:nvCxnSpPr>
            <p:cNvPr id="34" name="连接符: 曲线 26"/>
            <p:cNvCxnSpPr/>
            <p:nvPr/>
          </p:nvCxnSpPr>
          <p:spPr>
            <a:xfrm rot="5400000">
              <a:off x="3430" y="4673"/>
              <a:ext cx="617" cy="9"/>
            </a:xfrm>
            <a:prstGeom prst="curvedConnector3">
              <a:avLst>
                <a:gd name="adj1" fmla="val 50081"/>
              </a:avLst>
            </a:prstGeom>
            <a:ln>
              <a:tailEnd type="triangle"/>
            </a:ln>
          </p:spPr>
          <p:style>
            <a:lnRef idx="1">
              <a:schemeClr val="accent1"/>
            </a:lnRef>
            <a:fillRef idx="0">
              <a:schemeClr val="accent1"/>
            </a:fillRef>
            <a:effectRef idx="0">
              <a:schemeClr val="accent1"/>
            </a:effectRef>
            <a:fontRef idx="minor">
              <a:schemeClr val="tx1"/>
            </a:fontRef>
          </p:style>
        </p:cxnSp>
      </p:grpSp>
      <p:cxnSp>
        <p:nvCxnSpPr>
          <p:cNvPr id="35" name="连接符: 曲线 26"/>
          <p:cNvCxnSpPr/>
          <p:nvPr/>
        </p:nvCxnSpPr>
        <p:spPr>
          <a:xfrm rot="5400000">
            <a:off x="9818960" y="2450303"/>
            <a:ext cx="248060" cy="8574"/>
          </a:xfrm>
          <a:prstGeom prst="curved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pic>
        <p:nvPicPr>
          <p:cNvPr id="12" name="图片 11"/>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559649" y="4829299"/>
            <a:ext cx="3021695" cy="1947694"/>
          </a:xfrm>
          <a:prstGeom prst="rect">
            <a:avLst/>
          </a:prstGeom>
        </p:spPr>
      </p:pic>
      <p:pic>
        <p:nvPicPr>
          <p:cNvPr id="17" name="图片 16"/>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8684551" y="4810663"/>
            <a:ext cx="3062443" cy="1947694"/>
          </a:xfrm>
          <a:prstGeom prst="rect">
            <a:avLst/>
          </a:prstGeom>
        </p:spPr>
      </p:pic>
      <p:pic>
        <p:nvPicPr>
          <p:cNvPr id="37" name="图片 36"/>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754241" y="5107778"/>
            <a:ext cx="4757321" cy="1107525"/>
          </a:xfrm>
          <a:prstGeom prst="rect">
            <a:avLst/>
          </a:prstGeom>
        </p:spPr>
      </p:pic>
      <p:sp>
        <p:nvSpPr>
          <p:cNvPr id="6" name="灯片编号占位符 5"/>
          <p:cNvSpPr>
            <a:spLocks noGrp="1"/>
          </p:cNvSpPr>
          <p:nvPr>
            <p:ph type="sldNum" sz="quarter" idx="12"/>
          </p:nvPr>
        </p:nvSpPr>
        <p:spPr/>
        <p:txBody>
          <a:bodyPr/>
          <a:lstStyle/>
          <a:p>
            <a:fld id="{CD60BC21-56A7-4259-9FCC-E9E7CBD795A8}" type="slidenum">
              <a:rPr lang="zh-CN" altLang="en-US" smtClean="0"/>
              <a:t>5</a:t>
            </a:fld>
            <a:endParaRPr lang="zh-CN" altLang="en-US"/>
          </a:p>
        </p:txBody>
      </p:sp>
      <p:sp>
        <p:nvSpPr>
          <p:cNvPr id="7" name="页脚占位符 6"/>
          <p:cNvSpPr>
            <a:spLocks noGrp="1"/>
          </p:cNvSpPr>
          <p:nvPr>
            <p:ph type="ftr" sz="quarter" idx="11"/>
          </p:nvPr>
        </p:nvSpPr>
        <p:spPr/>
        <p:txBody>
          <a:bodyPr/>
          <a:lstStyle/>
          <a:p>
            <a:r>
              <a:rPr lang="zh-CN" altLang="en-US"/>
              <a:t>TWEPP 2025</a:t>
            </a:r>
          </a:p>
        </p:txBody>
      </p:sp>
      <p:sp>
        <p:nvSpPr>
          <p:cNvPr id="2" name="文本框 1"/>
          <p:cNvSpPr txBox="1"/>
          <p:nvPr/>
        </p:nvSpPr>
        <p:spPr>
          <a:xfrm>
            <a:off x="1270000" y="173077"/>
            <a:ext cx="4826000" cy="953135"/>
          </a:xfrm>
          <a:prstGeom prst="rect">
            <a:avLst/>
          </a:prstGeom>
          <a:noFill/>
        </p:spPr>
        <p:txBody>
          <a:bodyPr wrap="square" rtlCol="0">
            <a:spAutoFit/>
          </a:bodyPr>
          <a:lstStyle/>
          <a:p>
            <a:r>
              <a:rPr lang="en-US" altLang="zh-CN" sz="2800" b="1">
                <a:solidFill>
                  <a:schemeClr val="tx2"/>
                </a:solidFill>
                <a:latin typeface="+mn-ea"/>
              </a:rPr>
              <a:t>1.2 Time-stretching principle</a:t>
            </a:r>
          </a:p>
          <a:p>
            <a:endParaRPr lang="en-US" altLang="zh-CN" sz="2800" b="1">
              <a:solidFill>
                <a:schemeClr val="tx2"/>
              </a:solidFill>
              <a:latin typeface="+mn-ea"/>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advTm="49758">
        <p:fade/>
      </p:transition>
    </mc:Choice>
    <mc:Fallback xmlns="">
      <p:transition spd="med" advTm="49758">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custDataLst>
              <p:tags r:id="rId2"/>
            </p:custDataLst>
          </p:nvPr>
        </p:nvGrpSpPr>
        <p:grpSpPr>
          <a:xfrm>
            <a:off x="1994606" y="1300363"/>
            <a:ext cx="3427095" cy="2128569"/>
            <a:chOff x="2144" y="5012"/>
            <a:chExt cx="5109" cy="5434"/>
          </a:xfrm>
        </p:grpSpPr>
        <p:sp>
          <p:nvSpPr>
            <p:cNvPr id="31" name="矩形: 圆角 2"/>
            <p:cNvSpPr/>
            <p:nvPr>
              <p:custDataLst>
                <p:tags r:id="rId3"/>
              </p:custDataLst>
            </p:nvPr>
          </p:nvSpPr>
          <p:spPr>
            <a:xfrm>
              <a:off x="2144" y="5012"/>
              <a:ext cx="5109" cy="5434"/>
            </a:xfrm>
            <a:prstGeom prst="roundRect">
              <a:avLst>
                <a:gd name="adj" fmla="val 4162"/>
              </a:avLst>
            </a:prstGeom>
            <a:solidFill>
              <a:schemeClr val="bg1"/>
            </a:solidFill>
            <a:ln w="12700">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custDataLst>
                <p:tags r:id="rId4"/>
              </p:custDataLst>
            </p:nvPr>
          </p:nvSpPr>
          <p:spPr>
            <a:xfrm>
              <a:off x="2144" y="5339"/>
              <a:ext cx="4844" cy="4948"/>
            </a:xfrm>
            <a:prstGeom prst="rect">
              <a:avLst/>
            </a:prstGeom>
            <a:noFill/>
          </p:spPr>
          <p:txBody>
            <a:bodyPr wrap="square">
              <a:spAutoFit/>
            </a:bodyPr>
            <a:lstStyle/>
            <a:p>
              <a:pPr algn="l">
                <a:lnSpc>
                  <a:spcPct val="150000"/>
                </a:lnSpc>
                <a:buClrTx/>
                <a:buSzTx/>
                <a:buFontTx/>
              </a:pPr>
              <a:r>
                <a:rPr lang="en-US" altLang="zh-CN" sz="1600" b="1" dirty="0">
                  <a:latin typeface="+mn-ea"/>
                  <a:sym typeface="+mn-ea"/>
                </a:rPr>
                <a:t>Time-stretching TDC</a:t>
              </a:r>
              <a:endParaRPr lang="en-US" altLang="zh-CN" sz="1600" dirty="0">
                <a:latin typeface="+mn-ea"/>
                <a:sym typeface="+mn-ea"/>
              </a:endParaRPr>
            </a:p>
            <a:p>
              <a:pPr algn="l">
                <a:lnSpc>
                  <a:spcPct val="150000"/>
                </a:lnSpc>
                <a:buClrTx/>
                <a:buSzTx/>
                <a:buFontTx/>
              </a:pPr>
              <a:r>
                <a:rPr lang="en-US" altLang="zh-CN" sz="1600" dirty="0">
                  <a:latin typeface="+mn-ea"/>
                  <a:sym typeface="+mn-ea"/>
                </a:rPr>
                <a:t>C</a:t>
              </a:r>
              <a:r>
                <a:rPr lang="zh-CN" altLang="en-US" sz="1600" dirty="0">
                  <a:latin typeface="+mn-ea"/>
                  <a:sym typeface="+mn-ea"/>
                </a:rPr>
                <a:t>an achieve high resolution with a low frequency clock, </a:t>
              </a:r>
              <a:r>
                <a:rPr lang="en-US" altLang="zh-CN" sz="1600" dirty="0">
                  <a:latin typeface="+mn-ea"/>
                  <a:sym typeface="+mn-ea"/>
                </a:rPr>
                <a:t>low </a:t>
              </a:r>
              <a:r>
                <a:rPr lang="zh-CN" altLang="en-US" sz="1600" kern="100" dirty="0">
                  <a:latin typeface="+mn-ea"/>
                  <a:cs typeface="微软雅黑" panose="020B0503020204020204" charset="-122"/>
                  <a:sym typeface="+mn-ea"/>
                </a:rPr>
                <a:t>power consumption</a:t>
              </a:r>
              <a:r>
                <a:rPr lang="en-US" altLang="zh-CN" sz="1600" dirty="0">
                  <a:latin typeface="+mn-ea"/>
                  <a:sym typeface="+mn-ea"/>
                </a:rPr>
                <a:t> </a:t>
              </a:r>
              <a:endParaRPr lang="zh-CN" altLang="en-US" sz="1600" dirty="0">
                <a:latin typeface="+mn-ea"/>
                <a:sym typeface="+mn-ea"/>
              </a:endParaRPr>
            </a:p>
            <a:p>
              <a:pPr algn="l">
                <a:lnSpc>
                  <a:spcPct val="150000"/>
                </a:lnSpc>
                <a:buClrTx/>
                <a:buSzTx/>
                <a:buFontTx/>
              </a:pPr>
              <a:r>
                <a:rPr lang="en-US" altLang="zh-CN" sz="1600" b="1" dirty="0">
                  <a:solidFill>
                    <a:schemeClr val="tx2"/>
                  </a:solidFill>
                  <a:latin typeface="+mn-ea"/>
                  <a:sym typeface="+mn-ea"/>
                </a:rPr>
                <a:t>T</a:t>
              </a:r>
              <a:r>
                <a:rPr lang="zh-CN" altLang="en-US" sz="1600" b="1" dirty="0">
                  <a:solidFill>
                    <a:schemeClr val="tx2"/>
                  </a:solidFill>
                  <a:latin typeface="+mn-ea"/>
                  <a:sym typeface="+mn-ea"/>
                </a:rPr>
                <a:t>he dead time is extremely long</a:t>
              </a:r>
            </a:p>
          </p:txBody>
        </p:sp>
      </p:grpSp>
      <p:pic>
        <p:nvPicPr>
          <p:cNvPr id="9" name="图片 8" descr="C:/Users/Southland/Desktop/同济大学 TJU todo.png同济大学 TJU todo"/>
          <p:cNvPicPr>
            <a:picLocks noChangeAspect="1"/>
          </p:cNvPicPr>
          <p:nvPr/>
        </p:nvPicPr>
        <p:blipFill>
          <a:blip r:embed="rId7">
            <a:duotone>
              <a:schemeClr val="accent1">
                <a:shade val="45000"/>
                <a:satMod val="135000"/>
              </a:schemeClr>
              <a:prstClr val="white"/>
            </a:duotone>
          </a:blip>
          <a:srcRect t="28266" b="46033"/>
          <a:stretch>
            <a:fillRect/>
          </a:stretch>
        </p:blipFill>
        <p:spPr>
          <a:xfrm>
            <a:off x="9575800" y="82550"/>
            <a:ext cx="2534285" cy="664845"/>
          </a:xfrm>
          <a:prstGeom prst="rect">
            <a:avLst/>
          </a:prstGeom>
        </p:spPr>
      </p:pic>
      <p:grpSp>
        <p:nvGrpSpPr>
          <p:cNvPr id="3" name="组合 2"/>
          <p:cNvGrpSpPr/>
          <p:nvPr/>
        </p:nvGrpSpPr>
        <p:grpSpPr>
          <a:xfrm>
            <a:off x="637540" y="82550"/>
            <a:ext cx="543560" cy="824230"/>
            <a:chOff x="886602" y="106738"/>
            <a:chExt cx="1620000" cy="2422915"/>
          </a:xfrm>
        </p:grpSpPr>
        <p:sp>
          <p:nvSpPr>
            <p:cNvPr id="18" name="矩形 17"/>
            <p:cNvSpPr/>
            <p:nvPr/>
          </p:nvSpPr>
          <p:spPr>
            <a:xfrm>
              <a:off x="886602" y="418195"/>
              <a:ext cx="720000" cy="720000"/>
            </a:xfrm>
            <a:prstGeom prst="rect">
              <a:avLst/>
            </a:prstGeom>
            <a:solidFill>
              <a:schemeClr val="accent1">
                <a:lumMod val="5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9" name="组合 18"/>
            <p:cNvGrpSpPr/>
            <p:nvPr/>
          </p:nvGrpSpPr>
          <p:grpSpPr>
            <a:xfrm>
              <a:off x="1066602" y="106738"/>
              <a:ext cx="1440000" cy="2422915"/>
              <a:chOff x="1066602" y="106738"/>
              <a:chExt cx="1440000" cy="2422915"/>
            </a:xfrm>
          </p:grpSpPr>
          <p:sp>
            <p:nvSpPr>
              <p:cNvPr id="4" name="矩形 3"/>
              <p:cNvSpPr/>
              <p:nvPr/>
            </p:nvSpPr>
            <p:spPr>
              <a:xfrm>
                <a:off x="1246602" y="778195"/>
                <a:ext cx="1080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sp>
            <p:nvSpPr>
              <p:cNvPr id="5" name="文本框 4"/>
              <p:cNvSpPr txBox="1"/>
              <p:nvPr/>
            </p:nvSpPr>
            <p:spPr>
              <a:xfrm>
                <a:off x="1066602" y="106738"/>
                <a:ext cx="1440000" cy="2422915"/>
              </a:xfrm>
              <a:prstGeom prst="rect">
                <a:avLst/>
              </a:prstGeom>
              <a:noFill/>
            </p:spPr>
            <p:txBody>
              <a:bodyPr wrap="square" rtlCol="0" anchor="ctr">
                <a:spAutoFit/>
              </a:bodyPr>
              <a:lstStyle/>
              <a:p>
                <a:pPr algn="ctr"/>
                <a:endParaRPr lang="zh-CN" altLang="en-US" sz="3600" b="1" dirty="0">
                  <a:solidFill>
                    <a:schemeClr val="bg1"/>
                  </a:solidFill>
                  <a:latin typeface="Times New Roman" panose="02020603050405020304" pitchFamily="18" charset="0"/>
                  <a:ea typeface="Times New Roman" panose="02020603050405020304" pitchFamily="18" charset="0"/>
                </a:endParaRPr>
              </a:p>
            </p:txBody>
          </p:sp>
        </p:grpSp>
      </p:grpSp>
      <p:pic>
        <p:nvPicPr>
          <p:cNvPr id="17" name="图片 1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469671" y="1419128"/>
            <a:ext cx="3062443" cy="1947694"/>
          </a:xfrm>
          <a:prstGeom prst="rect">
            <a:avLst/>
          </a:prstGeom>
        </p:spPr>
      </p:pic>
      <p:sp>
        <p:nvSpPr>
          <p:cNvPr id="6" name="灯片编号占位符 5"/>
          <p:cNvSpPr>
            <a:spLocks noGrp="1"/>
          </p:cNvSpPr>
          <p:nvPr>
            <p:ph type="sldNum" sz="quarter" idx="12"/>
          </p:nvPr>
        </p:nvSpPr>
        <p:spPr/>
        <p:txBody>
          <a:bodyPr/>
          <a:lstStyle/>
          <a:p>
            <a:fld id="{CD60BC21-56A7-4259-9FCC-E9E7CBD795A8}" type="slidenum">
              <a:rPr lang="zh-CN" altLang="en-US" smtClean="0"/>
              <a:t>6</a:t>
            </a:fld>
            <a:endParaRPr lang="zh-CN" altLang="en-US"/>
          </a:p>
        </p:txBody>
      </p:sp>
      <p:sp>
        <p:nvSpPr>
          <p:cNvPr id="7" name="页脚占位符 6"/>
          <p:cNvSpPr>
            <a:spLocks noGrp="1"/>
          </p:cNvSpPr>
          <p:nvPr>
            <p:ph type="ftr" sz="quarter" idx="11"/>
          </p:nvPr>
        </p:nvSpPr>
        <p:spPr/>
        <p:txBody>
          <a:bodyPr/>
          <a:lstStyle/>
          <a:p>
            <a:r>
              <a:rPr lang="zh-CN" altLang="en-US"/>
              <a:t>TWEPP 2025</a:t>
            </a:r>
          </a:p>
        </p:txBody>
      </p:sp>
      <p:sp>
        <p:nvSpPr>
          <p:cNvPr id="2" name="文本框 1"/>
          <p:cNvSpPr txBox="1"/>
          <p:nvPr/>
        </p:nvSpPr>
        <p:spPr>
          <a:xfrm>
            <a:off x="1270000" y="173077"/>
            <a:ext cx="4826000" cy="953135"/>
          </a:xfrm>
          <a:prstGeom prst="rect">
            <a:avLst/>
          </a:prstGeom>
          <a:noFill/>
        </p:spPr>
        <p:txBody>
          <a:bodyPr wrap="square" rtlCol="0">
            <a:spAutoFit/>
          </a:bodyPr>
          <a:lstStyle/>
          <a:p>
            <a:r>
              <a:rPr lang="en-US" altLang="zh-CN" sz="2800" b="1">
                <a:solidFill>
                  <a:schemeClr val="tx2"/>
                </a:solidFill>
                <a:latin typeface="+mn-ea"/>
              </a:rPr>
              <a:t>1.2 Time-stretching principle</a:t>
            </a:r>
          </a:p>
          <a:p>
            <a:endParaRPr lang="en-US" altLang="zh-CN" sz="2800" b="1">
              <a:solidFill>
                <a:schemeClr val="tx2"/>
              </a:solidFill>
              <a:latin typeface="+mn-ea"/>
            </a:endParaRPr>
          </a:p>
        </p:txBody>
      </p:sp>
      <p:sp>
        <p:nvSpPr>
          <p:cNvPr id="11" name="文本框 10"/>
          <p:cNvSpPr txBox="1"/>
          <p:nvPr/>
        </p:nvSpPr>
        <p:spPr>
          <a:xfrm>
            <a:off x="1568450" y="3914775"/>
            <a:ext cx="9171305" cy="645160"/>
          </a:xfrm>
          <a:prstGeom prst="rect">
            <a:avLst/>
          </a:prstGeom>
          <a:noFill/>
        </p:spPr>
        <p:txBody>
          <a:bodyPr wrap="square">
            <a:spAutoFit/>
          </a:bodyPr>
          <a:lstStyle/>
          <a:p>
            <a:r>
              <a:rPr lang="zh-CN" altLang="en-US" kern="100" dirty="0">
                <a:latin typeface="+mn-ea"/>
                <a:cs typeface="微软雅黑" panose="020B0503020204020204" charset="-122"/>
                <a:sym typeface="+mn-ea"/>
              </a:rPr>
              <a:t>This study proposes to reduce the dead time through </a:t>
            </a:r>
            <a:r>
              <a:rPr lang="zh-CN" altLang="en-US" b="1" kern="100" dirty="0">
                <a:latin typeface="+mn-ea"/>
                <a:cs typeface="微软雅黑" panose="020B0503020204020204" charset="-122"/>
                <a:sym typeface="+mn-ea"/>
              </a:rPr>
              <a:t>multi-stage time</a:t>
            </a:r>
            <a:r>
              <a:rPr lang="en-US" altLang="zh-CN" b="1" kern="100" dirty="0">
                <a:latin typeface="+mn-ea"/>
                <a:cs typeface="微软雅黑" panose="020B0503020204020204" charset="-122"/>
                <a:sym typeface="+mn-ea"/>
              </a:rPr>
              <a:t>-stretching</a:t>
            </a:r>
            <a:r>
              <a:rPr lang="zh-CN" altLang="en-US" b="1" kern="100" dirty="0">
                <a:latin typeface="+mn-ea"/>
                <a:cs typeface="微软雅黑" panose="020B0503020204020204" charset="-122"/>
                <a:sym typeface="+mn-ea"/>
              </a:rPr>
              <a:t>.</a:t>
            </a:r>
            <a:endParaRPr lang="zh-CN" altLang="en-US" b="1" dirty="0"/>
          </a:p>
          <a:p>
            <a:endParaRPr lang="zh-CN" altLang="en-US" b="1"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advTm="49758">
        <p:fade/>
      </p:transition>
    </mc:Choice>
    <mc:Fallback xmlns="">
      <p:transition spd="med" advTm="4975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矩形: 圆角 5"/>
              <p:cNvSpPr/>
              <p:nvPr/>
            </p:nvSpPr>
            <p:spPr>
              <a:xfrm>
                <a:off x="2541270" y="1061720"/>
                <a:ext cx="2178685" cy="612140"/>
              </a:xfrm>
              <a:prstGeom prst="roundRect">
                <a:avLst>
                  <a:gd name="adj" fmla="val 16000"/>
                </a:avLst>
              </a:prstGeom>
              <a:solidFill>
                <a:srgbClr val="DEACB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chorCtr="0">
                <a:noAutofit/>
              </a:bodyPr>
              <a:lstStyle/>
              <a:p>
                <a:pPr algn="ctr"/>
                <a:r>
                  <a:rPr kumimoji="1" lang="en-US" altLang="zh-CN" b="1" dirty="0">
                    <a:solidFill>
                      <a:schemeClr val="tx1"/>
                    </a:solidFill>
                    <a:latin typeface="Times New Roman" panose="02020603050405020304" pitchFamily="18" charset="0"/>
                    <a:ea typeface="Times New Roman" panose="02020603050405020304" pitchFamily="18" charset="0"/>
                    <a:sym typeface="Arial" panose="020B0604020202020204" pitchFamily="34" charset="0"/>
                  </a:rPr>
                  <a:t>stretch </a:t>
                </a:r>
                <a14:m>
                  <m:oMath xmlns:m="http://schemas.openxmlformats.org/officeDocument/2006/math">
                    <m:r>
                      <a:rPr kumimoji="1" lang="en-US" altLang="zh-CN" b="1" i="1" dirty="0">
                        <a:solidFill>
                          <a:schemeClr val="tx1"/>
                        </a:solidFill>
                        <a:latin typeface="Cambria Math" panose="02040503050406030204" pitchFamily="18" charset="0"/>
                        <a:ea typeface="Times New Roman" panose="02020603050405020304" pitchFamily="18" charset="0"/>
                        <a:sym typeface="Arial" panose="020B0604020202020204" pitchFamily="34" charset="0"/>
                      </a:rPr>
                      <m:t>𝑺</m:t>
                    </m:r>
                  </m:oMath>
                </a14:m>
                <a:r>
                  <a:rPr kumimoji="1" lang="en-US" altLang="zh-CN" b="1" dirty="0">
                    <a:solidFill>
                      <a:schemeClr val="tx1"/>
                    </a:solidFill>
                    <a:latin typeface="Cambria Math" panose="02040503050406030204" pitchFamily="18" charset="0"/>
                    <a:ea typeface="Times New Roman" panose="02020603050405020304" pitchFamily="18" charset="0"/>
                    <a:cs typeface="Cambria Math" panose="02040503050406030204" pitchFamily="18" charset="0"/>
                    <a:sym typeface="Arial" panose="020B0604020202020204" pitchFamily="34" charset="0"/>
                  </a:rPr>
                  <a:t> times in one step</a:t>
                </a:r>
              </a:p>
            </p:txBody>
          </p:sp>
        </mc:Choice>
        <mc:Fallback xmlns="">
          <p:sp>
            <p:nvSpPr>
              <p:cNvPr id="6" name="矩形: 圆角 5"/>
              <p:cNvSpPr>
                <a:spLocks noRot="1" noChangeAspect="1" noMove="1" noResize="1" noEditPoints="1" noAdjustHandles="1" noChangeArrowheads="1" noChangeShapeType="1" noTextEdit="1"/>
              </p:cNvSpPr>
              <p:nvPr/>
            </p:nvSpPr>
            <p:spPr>
              <a:xfrm>
                <a:off x="2541270" y="1061720"/>
                <a:ext cx="2178685" cy="612140"/>
              </a:xfrm>
              <a:prstGeom prst="roundRect">
                <a:avLst>
                  <a:gd name="adj" fmla="val 16000"/>
                </a:avLst>
              </a:prstGeom>
              <a:blipFill rotWithShape="1">
                <a:blip r:embed="rId4"/>
                <a:stretch>
                  <a:fillRect l="-291" t="-1037" r="-291" b="-1037"/>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6" name="文本框 25"/>
              <p:cNvSpPr txBox="1"/>
              <p:nvPr/>
            </p:nvSpPr>
            <p:spPr>
              <a:xfrm>
                <a:off x="491326" y="5430251"/>
                <a:ext cx="5891719" cy="810260"/>
              </a:xfrm>
              <a:prstGeom prst="rect">
                <a:avLst/>
              </a:prstGeom>
              <a:noFill/>
            </p:spPr>
            <p:txBody>
              <a:bodyPr wrap="square">
                <a:spAutoFit/>
              </a:bodyPr>
              <a:lstStyle/>
              <a:p>
                <a:pPr algn="ctr">
                  <a:lnSpc>
                    <a:spcPct val="130000"/>
                  </a:lnSpc>
                </a:pPr>
                <a:r>
                  <a:rPr lang="en-US" altLang="zh-CN" b="1" dirty="0">
                    <a:latin typeface="Times New Roman" panose="02020603050405020304" pitchFamily="18" charset="0"/>
                    <a:ea typeface="Times New Roman" panose="02020603050405020304" pitchFamily="18" charset="0"/>
                    <a:sym typeface="Arial" panose="020B0604020202020204" pitchFamily="34" charset="0"/>
                  </a:rPr>
                  <a:t>The stretching factor is </a:t>
                </a:r>
                <a14:m>
                  <m:oMath xmlns:m="http://schemas.openxmlformats.org/officeDocument/2006/math">
                    <m:r>
                      <a:rPr kumimoji="1" lang="en-US" altLang="zh-CN" b="1" i="1" dirty="0">
                        <a:solidFill>
                          <a:schemeClr val="tx1"/>
                        </a:solidFill>
                        <a:latin typeface="Cambria Math" panose="02040503050406030204" pitchFamily="18" charset="0"/>
                        <a:ea typeface="Times New Roman" panose="02020603050405020304" pitchFamily="18" charset="0"/>
                        <a:cs typeface="Cambria Math" panose="02040503050406030204" pitchFamily="18" charset="0"/>
                        <a:sym typeface="Arial" panose="020B0604020202020204" pitchFamily="34" charset="0"/>
                      </a:rPr>
                      <m:t>𝑺</m:t>
                    </m:r>
                    <m:r>
                      <a:rPr kumimoji="1" lang="en-US" altLang="zh-CN" b="1" i="1" dirty="0">
                        <a:solidFill>
                          <a:schemeClr val="tx1"/>
                        </a:solidFill>
                        <a:latin typeface="Cambria Math" panose="02040503050406030204" pitchFamily="18" charset="0"/>
                        <a:ea typeface="Times New Roman" panose="02020603050405020304" pitchFamily="18" charset="0"/>
                        <a:cs typeface="Cambria Math" panose="02040503050406030204" pitchFamily="18" charset="0"/>
                        <a:sym typeface="Arial" panose="020B0604020202020204" pitchFamily="34" charset="0"/>
                      </a:rPr>
                      <m:t> </m:t>
                    </m:r>
                  </m:oMath>
                </a14:m>
                <a:r>
                  <a:rPr lang="en-US" altLang="zh-CN" b="1" dirty="0">
                    <a:latin typeface="Times New Roman" panose="02020603050405020304" pitchFamily="18" charset="0"/>
                    <a:ea typeface="Times New Roman" panose="02020603050405020304" pitchFamily="18" charset="0"/>
                    <a:sym typeface="Arial" panose="020B0604020202020204" pitchFamily="34" charset="0"/>
                  </a:rPr>
                  <a:t>, dead time is </a:t>
                </a:r>
                <a14:m>
                  <m:oMath xmlns:m="http://schemas.openxmlformats.org/officeDocument/2006/math">
                    <m:sSub>
                      <m:sSubPr>
                        <m:ctrlPr>
                          <a:rPr kumimoji="1" lang="en-US" altLang="zh-CN" b="1" i="1" dirty="0">
                            <a:latin typeface="Cambria Math" panose="02040503050406030204" pitchFamily="18" charset="0"/>
                            <a:ea typeface="Times New Roman" panose="02020603050405020304" pitchFamily="18" charset="0"/>
                            <a:sym typeface="Arial" panose="020B0604020202020204" pitchFamily="34" charset="0"/>
                          </a:rPr>
                        </m:ctrlPr>
                      </m:sSubPr>
                      <m:e>
                        <m:r>
                          <a:rPr kumimoji="1" lang="en-US" altLang="zh-CN" b="1" i="1" dirty="0">
                            <a:latin typeface="Cambria Math" panose="02040503050406030204" pitchFamily="18" charset="0"/>
                            <a:ea typeface="Times New Roman" panose="02020603050405020304" pitchFamily="18" charset="0"/>
                            <a:sym typeface="Arial" panose="020B0604020202020204" pitchFamily="34" charset="0"/>
                          </a:rPr>
                          <m:t>𝑻</m:t>
                        </m:r>
                      </m:e>
                      <m:sub>
                        <m:r>
                          <a:rPr kumimoji="1" lang="en-US" altLang="zh-CN" b="1" i="1" dirty="0">
                            <a:latin typeface="Cambria Math" panose="02040503050406030204" pitchFamily="18" charset="0"/>
                            <a:ea typeface="Times New Roman" panose="02020603050405020304" pitchFamily="18" charset="0"/>
                            <a:sym typeface="Arial" panose="020B0604020202020204" pitchFamily="34" charset="0"/>
                          </a:rPr>
                          <m:t>𝟎</m:t>
                        </m:r>
                      </m:sub>
                    </m:sSub>
                    <m:r>
                      <a:rPr kumimoji="1" lang="en-US" altLang="zh-CN" b="1" i="1" dirty="0">
                        <a:latin typeface="Cambria Math" panose="02040503050406030204" pitchFamily="18" charset="0"/>
                        <a:ea typeface="Times New Roman" panose="02020603050405020304" pitchFamily="18" charset="0"/>
                        <a:sym typeface="Arial" panose="020B0604020202020204" pitchFamily="34" charset="0"/>
                      </a:rPr>
                      <m:t>𝑺</m:t>
                    </m:r>
                  </m:oMath>
                </a14:m>
                <a:r>
                  <a:rPr lang="en-US" altLang="zh-CN" b="1" dirty="0">
                    <a:latin typeface="Times New Roman" panose="02020603050405020304" pitchFamily="18" charset="0"/>
                    <a:ea typeface="Times New Roman" panose="02020603050405020304" pitchFamily="18" charset="0"/>
                    <a:sym typeface="Arial" panose="020B0604020202020204" pitchFamily="34" charset="0"/>
                  </a:rPr>
                  <a:t>,</a:t>
                </a:r>
              </a:p>
              <a:p>
                <a:pPr algn="ctr">
                  <a:lnSpc>
                    <a:spcPct val="130000"/>
                  </a:lnSpc>
                </a:pPr>
                <a:r>
                  <a:rPr kumimoji="1" lang="en-US" altLang="zh-CN" b="1" dirty="0">
                    <a:ea typeface="Times New Roman" panose="02020603050405020304" pitchFamily="18" charset="0"/>
                    <a:sym typeface="Arial" panose="020B0604020202020204" pitchFamily="34" charset="0"/>
                  </a:rPr>
                  <a:t>where </a:t>
                </a:r>
                <a14:m>
                  <m:oMath xmlns:m="http://schemas.openxmlformats.org/officeDocument/2006/math">
                    <m:sSub>
                      <m:sSubPr>
                        <m:ctrlPr>
                          <a:rPr kumimoji="1" lang="en-US" altLang="zh-CN" b="1" i="1" dirty="0">
                            <a:latin typeface="Cambria Math" panose="02040503050406030204" pitchFamily="18" charset="0"/>
                            <a:ea typeface="Times New Roman" panose="02020603050405020304" pitchFamily="18" charset="0"/>
                            <a:sym typeface="Arial" panose="020B0604020202020204" pitchFamily="34" charset="0"/>
                          </a:rPr>
                        </m:ctrlPr>
                      </m:sSubPr>
                      <m:e>
                        <m:r>
                          <a:rPr kumimoji="1" lang="en-US" altLang="zh-CN" b="1" i="1" dirty="0">
                            <a:latin typeface="Cambria Math" panose="02040503050406030204" pitchFamily="18" charset="0"/>
                            <a:ea typeface="Times New Roman" panose="02020603050405020304" pitchFamily="18" charset="0"/>
                            <a:sym typeface="Arial" panose="020B0604020202020204" pitchFamily="34" charset="0"/>
                          </a:rPr>
                          <m:t>𝑻</m:t>
                        </m:r>
                      </m:e>
                      <m:sub>
                        <m:r>
                          <a:rPr kumimoji="1" lang="en-US" altLang="zh-CN" b="1" i="1" dirty="0">
                            <a:latin typeface="Cambria Math" panose="02040503050406030204" pitchFamily="18" charset="0"/>
                            <a:ea typeface="Times New Roman" panose="02020603050405020304" pitchFamily="18" charset="0"/>
                            <a:sym typeface="Arial" panose="020B0604020202020204" pitchFamily="34" charset="0"/>
                          </a:rPr>
                          <m:t>𝟎</m:t>
                        </m:r>
                      </m:sub>
                    </m:sSub>
                  </m:oMath>
                </a14:m>
                <a:r>
                  <a:rPr lang="en-US" altLang="zh-CN" b="1" dirty="0">
                    <a:latin typeface="Times New Roman" panose="02020603050405020304" pitchFamily="18" charset="0"/>
                    <a:ea typeface="Times New Roman" panose="02020603050405020304" pitchFamily="18" charset="0"/>
                    <a:sym typeface="Arial" panose="020B0604020202020204" pitchFamily="34" charset="0"/>
                  </a:rPr>
                  <a:t> is TOA range.</a:t>
                </a:r>
              </a:p>
            </p:txBody>
          </p:sp>
        </mc:Choice>
        <mc:Fallback xmlns="">
          <p:sp>
            <p:nvSpPr>
              <p:cNvPr id="26" name="文本框 25"/>
              <p:cNvSpPr txBox="1">
                <a:spLocks noRot="1" noChangeAspect="1" noMove="1" noResize="1" noEditPoints="1" noAdjustHandles="1" noChangeArrowheads="1" noChangeShapeType="1" noTextEdit="1"/>
              </p:cNvSpPr>
              <p:nvPr/>
            </p:nvSpPr>
            <p:spPr>
              <a:xfrm>
                <a:off x="491326" y="5430251"/>
                <a:ext cx="5891719" cy="810260"/>
              </a:xfrm>
              <a:prstGeom prst="rect">
                <a:avLst/>
              </a:prstGeom>
              <a:blipFill rotWithShape="1">
                <a:blip r:embed="rId5"/>
                <a:stretch>
                  <a:fillRect l="-8" t="-45" b="45"/>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7" name="文本框 26"/>
              <p:cNvSpPr txBox="1"/>
              <p:nvPr/>
            </p:nvSpPr>
            <p:spPr>
              <a:xfrm>
                <a:off x="6960870" y="5167612"/>
                <a:ext cx="4612640" cy="2003444"/>
              </a:xfrm>
              <a:prstGeom prst="rect">
                <a:avLst/>
              </a:prstGeom>
              <a:noFill/>
            </p:spPr>
            <p:txBody>
              <a:bodyPr wrap="square">
                <a:noAutofit/>
              </a:bodyPr>
              <a:lstStyle/>
              <a:p>
                <a:pPr algn="ctr">
                  <a:lnSpc>
                    <a:spcPct val="130000"/>
                  </a:lnSpc>
                </a:pPr>
                <a:r>
                  <a:rPr lang="en-US" altLang="zh-CN" b="1" dirty="0">
                    <a:latin typeface="Times New Roman" panose="02020603050405020304" pitchFamily="18" charset="0"/>
                    <a:ea typeface="Times New Roman" panose="02020603050405020304" pitchFamily="18" charset="0"/>
                    <a:sym typeface="Arial" panose="020B0604020202020204" pitchFamily="34" charset="0"/>
                  </a:rPr>
                  <a:t>The stretching factor is </a:t>
                </a:r>
                <a14:m>
                  <m:oMath xmlns:m="http://schemas.openxmlformats.org/officeDocument/2006/math">
                    <m:sSub>
                      <m:sSubPr>
                        <m:ctrlPr>
                          <a:rPr lang="en-US" altLang="zh-CN" b="1" i="1" dirty="0">
                            <a:solidFill>
                              <a:schemeClr val="tx1"/>
                            </a:solidFill>
                            <a:latin typeface="Cambria Math" panose="02040503050406030204" pitchFamily="18" charset="0"/>
                            <a:ea typeface="Times New Roman" panose="02020603050405020304" pitchFamily="18" charset="0"/>
                            <a:sym typeface="Arial" panose="020B0604020202020204" pitchFamily="34" charset="0"/>
                          </a:rPr>
                        </m:ctrlPr>
                      </m:sSubPr>
                      <m:e>
                        <m:r>
                          <a:rPr lang="en-US" altLang="zh-CN" b="1" dirty="0">
                            <a:solidFill>
                              <a:schemeClr val="tx1"/>
                            </a:solidFill>
                            <a:latin typeface="Cambria Math" panose="02040503050406030204" pitchFamily="18" charset="0"/>
                            <a:ea typeface="Times New Roman" panose="02020603050405020304" pitchFamily="18" charset="0"/>
                            <a:sym typeface="Arial" panose="020B0604020202020204" pitchFamily="34" charset="0"/>
                          </a:rPr>
                          <m:t>𝑺</m:t>
                        </m:r>
                      </m:e>
                      <m:sub>
                        <m:r>
                          <a:rPr lang="en-US" altLang="zh-CN" b="1" dirty="0">
                            <a:solidFill>
                              <a:schemeClr val="tx1"/>
                            </a:solidFill>
                            <a:latin typeface="Cambria Math" panose="02040503050406030204" pitchFamily="18" charset="0"/>
                            <a:ea typeface="Times New Roman" panose="02020603050405020304" pitchFamily="18" charset="0"/>
                            <a:sym typeface="Arial" panose="020B0604020202020204" pitchFamily="34" charset="0"/>
                          </a:rPr>
                          <m:t>𝟎</m:t>
                        </m:r>
                      </m:sub>
                    </m:sSub>
                    <m:sSub>
                      <m:sSubPr>
                        <m:ctrlPr>
                          <a:rPr lang="en-US" altLang="zh-CN" b="1" i="1" dirty="0">
                            <a:solidFill>
                              <a:schemeClr val="tx1"/>
                            </a:solidFill>
                            <a:latin typeface="Cambria Math" panose="02040503050406030204" pitchFamily="18" charset="0"/>
                            <a:ea typeface="Times New Roman" panose="02020603050405020304" pitchFamily="18" charset="0"/>
                            <a:sym typeface="Arial" panose="020B0604020202020204" pitchFamily="34" charset="0"/>
                          </a:rPr>
                        </m:ctrlPr>
                      </m:sSubPr>
                      <m:e>
                        <m:r>
                          <a:rPr lang="en-US" altLang="zh-CN" b="1" dirty="0">
                            <a:solidFill>
                              <a:schemeClr val="tx1"/>
                            </a:solidFill>
                            <a:latin typeface="Cambria Math" panose="02040503050406030204" pitchFamily="18" charset="0"/>
                            <a:ea typeface="Times New Roman" panose="02020603050405020304" pitchFamily="18" charset="0"/>
                            <a:sym typeface="Arial" panose="020B0604020202020204" pitchFamily="34" charset="0"/>
                          </a:rPr>
                          <m:t>𝑺</m:t>
                        </m:r>
                      </m:e>
                      <m:sub>
                        <m:r>
                          <a:rPr lang="en-US" altLang="zh-CN" b="1" dirty="0">
                            <a:solidFill>
                              <a:schemeClr val="tx1"/>
                            </a:solidFill>
                            <a:latin typeface="Cambria Math" panose="02040503050406030204" pitchFamily="18" charset="0"/>
                            <a:ea typeface="Times New Roman" panose="02020603050405020304" pitchFamily="18" charset="0"/>
                            <a:sym typeface="Arial" panose="020B0604020202020204" pitchFamily="34" charset="0"/>
                          </a:rPr>
                          <m:t>𝟏</m:t>
                        </m:r>
                      </m:sub>
                    </m:sSub>
                  </m:oMath>
                </a14:m>
                <a:r>
                  <a:rPr lang="en-US" altLang="zh-CN" b="1" dirty="0">
                    <a:latin typeface="Times New Roman" panose="02020603050405020304" pitchFamily="18" charset="0"/>
                    <a:ea typeface="Times New Roman" panose="02020603050405020304" pitchFamily="18" charset="0"/>
                    <a:sym typeface="Arial" panose="020B0604020202020204" pitchFamily="34" charset="0"/>
                  </a:rPr>
                  <a:t>, </a:t>
                </a:r>
              </a:p>
              <a:p>
                <a:pPr algn="ctr">
                  <a:lnSpc>
                    <a:spcPct val="130000"/>
                  </a:lnSpc>
                </a:pPr>
                <a:r>
                  <a:rPr lang="en-US" altLang="zh-CN" b="1" dirty="0">
                    <a:latin typeface="Times New Roman" panose="02020603050405020304" pitchFamily="18" charset="0"/>
                    <a:ea typeface="Times New Roman" panose="02020603050405020304" pitchFamily="18" charset="0"/>
                    <a:sym typeface="Arial" panose="020B0604020202020204" pitchFamily="34" charset="0"/>
                  </a:rPr>
                  <a:t>dead time is </a:t>
                </a:r>
                <a14:m>
                  <m:oMath xmlns:m="http://schemas.openxmlformats.org/officeDocument/2006/math">
                    <m:sSub>
                      <m:sSubPr>
                        <m:ctrlPr>
                          <a:rPr lang="en-US" altLang="zh-CN" b="1" i="1" dirty="0">
                            <a:latin typeface="Cambria Math" panose="02040503050406030204" pitchFamily="18" charset="0"/>
                            <a:ea typeface="Times New Roman" panose="02020603050405020304" pitchFamily="18" charset="0"/>
                            <a:sym typeface="Arial" panose="020B0604020202020204" pitchFamily="34" charset="0"/>
                          </a:rPr>
                        </m:ctrlPr>
                      </m:sSubPr>
                      <m:e>
                        <m:r>
                          <a:rPr lang="en-US" altLang="zh-CN" b="1" dirty="0">
                            <a:latin typeface="Cambria Math" panose="02040503050406030204" pitchFamily="18" charset="0"/>
                            <a:ea typeface="Times New Roman" panose="02020603050405020304" pitchFamily="18" charset="0"/>
                            <a:sym typeface="Arial" panose="020B0604020202020204" pitchFamily="34" charset="0"/>
                          </a:rPr>
                          <m:t>𝑻</m:t>
                        </m:r>
                      </m:e>
                      <m:sub>
                        <m:r>
                          <a:rPr lang="en-US" altLang="zh-CN" b="1" dirty="0">
                            <a:latin typeface="Cambria Math" panose="02040503050406030204" pitchFamily="18" charset="0"/>
                            <a:ea typeface="Times New Roman" panose="02020603050405020304" pitchFamily="18" charset="0"/>
                            <a:sym typeface="Arial" panose="020B0604020202020204" pitchFamily="34" charset="0"/>
                          </a:rPr>
                          <m:t>𝟎</m:t>
                        </m:r>
                      </m:sub>
                    </m:sSub>
                    <m:sSub>
                      <m:sSubPr>
                        <m:ctrlPr>
                          <a:rPr lang="en-US" altLang="zh-CN" b="1" i="1" dirty="0">
                            <a:latin typeface="Cambria Math" panose="02040503050406030204" pitchFamily="18" charset="0"/>
                            <a:ea typeface="Times New Roman" panose="02020603050405020304" pitchFamily="18" charset="0"/>
                            <a:sym typeface="Arial" panose="020B0604020202020204" pitchFamily="34" charset="0"/>
                          </a:rPr>
                        </m:ctrlPr>
                      </m:sSubPr>
                      <m:e>
                        <m:r>
                          <a:rPr lang="en-US" altLang="zh-CN" b="1" dirty="0">
                            <a:latin typeface="Cambria Math" panose="02040503050406030204" pitchFamily="18" charset="0"/>
                            <a:ea typeface="Times New Roman" panose="02020603050405020304" pitchFamily="18" charset="0"/>
                            <a:sym typeface="Arial" panose="020B0604020202020204" pitchFamily="34" charset="0"/>
                          </a:rPr>
                          <m:t>𝑺</m:t>
                        </m:r>
                      </m:e>
                      <m:sub>
                        <m:r>
                          <a:rPr lang="en-US" altLang="zh-CN" b="1" dirty="0">
                            <a:latin typeface="Cambria Math" panose="02040503050406030204" pitchFamily="18" charset="0"/>
                            <a:ea typeface="Times New Roman" panose="02020603050405020304" pitchFamily="18" charset="0"/>
                            <a:sym typeface="Arial" panose="020B0604020202020204" pitchFamily="34" charset="0"/>
                          </a:rPr>
                          <m:t>𝟎</m:t>
                        </m:r>
                      </m:sub>
                    </m:sSub>
                    <m:r>
                      <a:rPr lang="en-US" altLang="zh-CN" b="1" dirty="0">
                        <a:latin typeface="Cambria Math" panose="02040503050406030204" pitchFamily="18" charset="0"/>
                        <a:ea typeface="Times New Roman" panose="02020603050405020304" pitchFamily="18" charset="0"/>
                        <a:sym typeface="Arial" panose="020B0604020202020204" pitchFamily="34" charset="0"/>
                      </a:rPr>
                      <m:t>+</m:t>
                    </m:r>
                    <m:sSub>
                      <m:sSubPr>
                        <m:ctrlPr>
                          <a:rPr lang="en-US" altLang="zh-CN" b="1" i="1" dirty="0">
                            <a:latin typeface="Cambria Math" panose="02040503050406030204" pitchFamily="18" charset="0"/>
                            <a:ea typeface="Times New Roman" panose="02020603050405020304" pitchFamily="18" charset="0"/>
                            <a:sym typeface="Arial" panose="020B0604020202020204" pitchFamily="34" charset="0"/>
                          </a:rPr>
                        </m:ctrlPr>
                      </m:sSubPr>
                      <m:e>
                        <m:r>
                          <a:rPr lang="en-US" altLang="zh-CN" b="1" dirty="0">
                            <a:latin typeface="Cambria Math" panose="02040503050406030204" pitchFamily="18" charset="0"/>
                            <a:ea typeface="Times New Roman" panose="02020603050405020304" pitchFamily="18" charset="0"/>
                            <a:sym typeface="Arial" panose="020B0604020202020204" pitchFamily="34" charset="0"/>
                          </a:rPr>
                          <m:t>𝑻</m:t>
                        </m:r>
                      </m:e>
                      <m:sub>
                        <m:r>
                          <a:rPr lang="en-US" altLang="zh-CN" b="1" dirty="0">
                            <a:latin typeface="Cambria Math" panose="02040503050406030204" pitchFamily="18" charset="0"/>
                            <a:ea typeface="Times New Roman" panose="02020603050405020304" pitchFamily="18" charset="0"/>
                            <a:sym typeface="Arial" panose="020B0604020202020204" pitchFamily="34" charset="0"/>
                          </a:rPr>
                          <m:t>𝟏</m:t>
                        </m:r>
                      </m:sub>
                    </m:sSub>
                    <m:sSub>
                      <m:sSubPr>
                        <m:ctrlPr>
                          <a:rPr lang="en-US" altLang="zh-CN" b="1" i="1" dirty="0">
                            <a:latin typeface="Cambria Math" panose="02040503050406030204" pitchFamily="18" charset="0"/>
                            <a:ea typeface="Times New Roman" panose="02020603050405020304" pitchFamily="18" charset="0"/>
                            <a:sym typeface="Arial" panose="020B0604020202020204" pitchFamily="34" charset="0"/>
                          </a:rPr>
                        </m:ctrlPr>
                      </m:sSubPr>
                      <m:e>
                        <m:r>
                          <a:rPr lang="en-US" altLang="zh-CN" b="1" dirty="0">
                            <a:latin typeface="Cambria Math" panose="02040503050406030204" pitchFamily="18" charset="0"/>
                            <a:ea typeface="Times New Roman" panose="02020603050405020304" pitchFamily="18" charset="0"/>
                            <a:sym typeface="Arial" panose="020B0604020202020204" pitchFamily="34" charset="0"/>
                          </a:rPr>
                          <m:t>𝑺</m:t>
                        </m:r>
                      </m:e>
                      <m:sub>
                        <m:r>
                          <a:rPr lang="en-US" altLang="zh-CN" b="1" dirty="0">
                            <a:latin typeface="Cambria Math" panose="02040503050406030204" pitchFamily="18" charset="0"/>
                            <a:ea typeface="Times New Roman" panose="02020603050405020304" pitchFamily="18" charset="0"/>
                            <a:sym typeface="Arial" panose="020B0604020202020204" pitchFamily="34" charset="0"/>
                          </a:rPr>
                          <m:t>𝟏</m:t>
                        </m:r>
                      </m:sub>
                    </m:sSub>
                  </m:oMath>
                </a14:m>
                <a:r>
                  <a:rPr lang="en-US" altLang="zh-CN" b="1" dirty="0">
                    <a:latin typeface="Times New Roman" panose="02020603050405020304" pitchFamily="18" charset="0"/>
                    <a:ea typeface="Times New Roman" panose="02020603050405020304" pitchFamily="18" charset="0"/>
                    <a:sym typeface="Arial" panose="020B0604020202020204" pitchFamily="34" charset="0"/>
                  </a:rPr>
                  <a:t>, </a:t>
                </a:r>
              </a:p>
              <a:p>
                <a:pPr algn="ctr">
                  <a:lnSpc>
                    <a:spcPct val="130000"/>
                  </a:lnSpc>
                </a:pPr>
                <a:r>
                  <a:rPr lang="en-US" altLang="zh-CN" b="1" dirty="0">
                    <a:latin typeface="Times New Roman" panose="02020603050405020304" pitchFamily="18" charset="0"/>
                    <a:ea typeface="Times New Roman" panose="02020603050405020304" pitchFamily="18" charset="0"/>
                    <a:sym typeface="Arial" panose="020B0604020202020204" pitchFamily="34" charset="0"/>
                  </a:rPr>
                  <a:t>where </a:t>
                </a:r>
                <a14:m>
                  <m:oMath xmlns:m="http://schemas.openxmlformats.org/officeDocument/2006/math">
                    <m:sSub>
                      <m:sSubPr>
                        <m:ctrlPr>
                          <a:rPr lang="en-US" altLang="zh-CN" b="1" i="1" dirty="0">
                            <a:latin typeface="Cambria Math" panose="02040503050406030204" pitchFamily="18" charset="0"/>
                            <a:ea typeface="Times New Roman" panose="02020603050405020304" pitchFamily="18" charset="0"/>
                            <a:sym typeface="Arial" panose="020B0604020202020204" pitchFamily="34" charset="0"/>
                          </a:rPr>
                        </m:ctrlPr>
                      </m:sSubPr>
                      <m:e>
                        <m:r>
                          <a:rPr lang="en-US" altLang="zh-CN" b="1" dirty="0">
                            <a:latin typeface="Cambria Math" panose="02040503050406030204" pitchFamily="18" charset="0"/>
                            <a:ea typeface="Times New Roman" panose="02020603050405020304" pitchFamily="18" charset="0"/>
                            <a:sym typeface="Arial" panose="020B0604020202020204" pitchFamily="34" charset="0"/>
                          </a:rPr>
                          <m:t>𝑻</m:t>
                        </m:r>
                      </m:e>
                      <m:sub>
                        <m:r>
                          <a:rPr lang="en-US" altLang="zh-CN" b="1" dirty="0">
                            <a:latin typeface="Cambria Math" panose="02040503050406030204" pitchFamily="18" charset="0"/>
                            <a:ea typeface="Times New Roman" panose="02020603050405020304" pitchFamily="18" charset="0"/>
                            <a:sym typeface="Arial" panose="020B0604020202020204" pitchFamily="34" charset="0"/>
                          </a:rPr>
                          <m:t>𝟏</m:t>
                        </m:r>
                      </m:sub>
                    </m:sSub>
                  </m:oMath>
                </a14:m>
                <a:r>
                  <a:rPr lang="en-US" altLang="zh-CN" b="1" dirty="0">
                    <a:latin typeface="Times New Roman" panose="02020603050405020304" pitchFamily="18" charset="0"/>
                    <a:ea typeface="Times New Roman" panose="02020603050405020304" pitchFamily="18" charset="0"/>
                    <a:sym typeface="Arial" panose="020B0604020202020204" pitchFamily="34" charset="0"/>
                  </a:rPr>
                  <a:t> is the length of a clock cycle.</a:t>
                </a:r>
              </a:p>
            </p:txBody>
          </p:sp>
        </mc:Choice>
        <mc:Fallback xmlns="">
          <p:sp>
            <p:nvSpPr>
              <p:cNvPr id="27" name="文本框 26"/>
              <p:cNvSpPr txBox="1">
                <a:spLocks noRot="1" noChangeAspect="1" noMove="1" noResize="1" noEditPoints="1" noAdjustHandles="1" noChangeArrowheads="1" noChangeShapeType="1" noTextEdit="1"/>
              </p:cNvSpPr>
              <p:nvPr/>
            </p:nvSpPr>
            <p:spPr>
              <a:xfrm>
                <a:off x="6960870" y="5167612"/>
                <a:ext cx="4612640" cy="2003444"/>
              </a:xfrm>
              <a:prstGeom prst="rect">
                <a:avLst/>
              </a:prstGeom>
              <a:blipFill rotWithShape="1">
                <a:blip r:embed="rId6"/>
                <a:stretch>
                  <a:fillRect t="-31"/>
                </a:stretch>
              </a:blipFill>
            </p:spPr>
            <p:txBody>
              <a:bodyPr/>
              <a:lstStyle/>
              <a:p>
                <a:r>
                  <a:rPr lang="zh-CN" altLang="en-US">
                    <a:noFill/>
                  </a:rPr>
                  <a:t> </a:t>
                </a:r>
              </a:p>
            </p:txBody>
          </p:sp>
        </mc:Fallback>
      </mc:AlternateContent>
      <p:sp>
        <p:nvSpPr>
          <p:cNvPr id="85" name="矩形: 圆角 84"/>
          <p:cNvSpPr/>
          <p:nvPr/>
        </p:nvSpPr>
        <p:spPr>
          <a:xfrm>
            <a:off x="414020" y="874395"/>
            <a:ext cx="6055360" cy="4114800"/>
          </a:xfrm>
          <a:prstGeom prst="roundRect">
            <a:avLst>
              <a:gd name="adj" fmla="val 2401"/>
            </a:avLst>
          </a:prstGeom>
          <a:noFill/>
          <a:ln w="28575">
            <a:solidFill>
              <a:schemeClr val="tx2">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chorCtr="0">
            <a:noAutofit/>
          </a:bodyPr>
          <a:lstStyle/>
          <a:p>
            <a:pPr algn="ctr"/>
            <a:endParaRPr kumimoji="1" lang="en-US" altLang="zh-CN" b="1" dirty="0">
              <a:solidFill>
                <a:srgbClr val="FFFFFF"/>
              </a:solidFill>
              <a:latin typeface="Times New Roman" panose="02020603050405020304" pitchFamily="18" charset="0"/>
              <a:ea typeface="Times New Roman" panose="02020603050405020304" pitchFamily="18" charset="0"/>
              <a:sym typeface="Arial" panose="020B0604020202020204" pitchFamily="34" charset="0"/>
            </a:endParaRPr>
          </a:p>
        </p:txBody>
      </p:sp>
      <p:sp>
        <p:nvSpPr>
          <p:cNvPr id="86" name="箭头: 下 22"/>
          <p:cNvSpPr/>
          <p:nvPr/>
        </p:nvSpPr>
        <p:spPr>
          <a:xfrm rot="16200000">
            <a:off x="6399530" y="591820"/>
            <a:ext cx="360045" cy="1605280"/>
          </a:xfrm>
          <a:prstGeom prst="downArrow">
            <a:avLst>
              <a:gd name="adj1" fmla="val 34897"/>
              <a:gd name="adj2" fmla="val 65647"/>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00" name="矩形: 圆角 99"/>
              <p:cNvSpPr/>
              <p:nvPr/>
            </p:nvSpPr>
            <p:spPr>
              <a:xfrm>
                <a:off x="7947025" y="1061720"/>
                <a:ext cx="2578100" cy="612140"/>
              </a:xfrm>
              <a:prstGeom prst="roundRect">
                <a:avLst>
                  <a:gd name="adj" fmla="val 16000"/>
                </a:avLst>
              </a:prstGeom>
              <a:solidFill>
                <a:srgbClr val="FBE89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chorCtr="0">
                <a:noAutofit/>
              </a:bodyPr>
              <a:lstStyle/>
              <a:p>
                <a:pPr algn="ctr"/>
                <a:r>
                  <a:rPr kumimoji="1" lang="en-US" altLang="zh-CN" b="1" dirty="0">
                    <a:solidFill>
                      <a:schemeClr val="tx1"/>
                    </a:solidFill>
                    <a:latin typeface="Times New Roman" panose="02020603050405020304" pitchFamily="18" charset="0"/>
                    <a:ea typeface="Times New Roman" panose="02020603050405020304" pitchFamily="18" charset="0"/>
                    <a:sym typeface="Arial" panose="020B0604020202020204" pitchFamily="34" charset="0"/>
                  </a:rPr>
                  <a:t>stretch </a:t>
                </a:r>
                <a14:m>
                  <m:oMath xmlns:m="http://schemas.openxmlformats.org/officeDocument/2006/math">
                    <m:sSub>
                      <m:sSubPr>
                        <m:ctrlPr>
                          <a:rPr kumimoji="1" lang="en-US" altLang="zh-CN" b="1" i="1" dirty="0">
                            <a:solidFill>
                              <a:schemeClr val="tx1"/>
                            </a:solidFill>
                            <a:latin typeface="Cambria Math" panose="02040503050406030204" pitchFamily="18" charset="0"/>
                            <a:ea typeface="Times New Roman" panose="02020603050405020304" pitchFamily="18" charset="0"/>
                            <a:cs typeface="Cambria Math" panose="02040503050406030204" pitchFamily="18" charset="0"/>
                            <a:sym typeface="Arial" panose="020B0604020202020204" pitchFamily="34" charset="0"/>
                          </a:rPr>
                        </m:ctrlPr>
                      </m:sSubPr>
                      <m:e>
                        <m:r>
                          <a:rPr kumimoji="1" lang="en-US" altLang="zh-CN" b="1" i="1" dirty="0">
                            <a:solidFill>
                              <a:schemeClr val="tx1"/>
                            </a:solidFill>
                            <a:latin typeface="Cambria Math" panose="02040503050406030204" pitchFamily="18" charset="0"/>
                            <a:ea typeface="Times New Roman" panose="02020603050405020304" pitchFamily="18" charset="0"/>
                            <a:cs typeface="Cambria Math" panose="02040503050406030204" pitchFamily="18" charset="0"/>
                            <a:sym typeface="Arial" panose="020B0604020202020204" pitchFamily="34" charset="0"/>
                          </a:rPr>
                          <m:t>𝑺</m:t>
                        </m:r>
                      </m:e>
                      <m:sub>
                        <m:r>
                          <a:rPr kumimoji="1" lang="en-US" altLang="zh-CN" b="1" i="1" dirty="0">
                            <a:solidFill>
                              <a:schemeClr val="tx1"/>
                            </a:solidFill>
                            <a:latin typeface="Cambria Math" panose="02040503050406030204" pitchFamily="18" charset="0"/>
                            <a:ea typeface="Times New Roman" panose="02020603050405020304" pitchFamily="18" charset="0"/>
                            <a:cs typeface="Cambria Math" panose="02040503050406030204" pitchFamily="18" charset="0"/>
                            <a:sym typeface="Arial" panose="020B0604020202020204" pitchFamily="34" charset="0"/>
                          </a:rPr>
                          <m:t>𝟎</m:t>
                        </m:r>
                      </m:sub>
                    </m:sSub>
                    <m:r>
                      <a:rPr kumimoji="1" lang="en-US" altLang="zh-CN" b="1" i="1" dirty="0">
                        <a:solidFill>
                          <a:schemeClr val="tx1"/>
                        </a:solidFill>
                        <a:latin typeface="Cambria Math" panose="02040503050406030204" pitchFamily="18" charset="0"/>
                        <a:ea typeface="Times New Roman" panose="02020603050405020304" pitchFamily="18" charset="0"/>
                        <a:cs typeface="Cambria Math" panose="02040503050406030204" pitchFamily="18" charset="0"/>
                        <a:sym typeface="Arial" panose="020B0604020202020204" pitchFamily="34" charset="0"/>
                      </a:rPr>
                      <m:t>, </m:t>
                    </m:r>
                    <m:sSub>
                      <m:sSubPr>
                        <m:ctrlPr>
                          <a:rPr kumimoji="1" lang="en-US" altLang="zh-CN" b="1" i="1" dirty="0">
                            <a:solidFill>
                              <a:schemeClr val="tx1"/>
                            </a:solidFill>
                            <a:latin typeface="Cambria Math" panose="02040503050406030204" pitchFamily="18" charset="0"/>
                            <a:ea typeface="Times New Roman" panose="02020603050405020304" pitchFamily="18" charset="0"/>
                            <a:cs typeface="Cambria Math" panose="02040503050406030204" pitchFamily="18" charset="0"/>
                            <a:sym typeface="Arial" panose="020B0604020202020204" pitchFamily="34" charset="0"/>
                          </a:rPr>
                        </m:ctrlPr>
                      </m:sSubPr>
                      <m:e>
                        <m:r>
                          <a:rPr kumimoji="1" lang="en-US" altLang="zh-CN" b="1" i="1" dirty="0">
                            <a:solidFill>
                              <a:schemeClr val="tx1"/>
                            </a:solidFill>
                            <a:latin typeface="Cambria Math" panose="02040503050406030204" pitchFamily="18" charset="0"/>
                            <a:ea typeface="Times New Roman" panose="02020603050405020304" pitchFamily="18" charset="0"/>
                            <a:cs typeface="Cambria Math" panose="02040503050406030204" pitchFamily="18" charset="0"/>
                            <a:sym typeface="Arial" panose="020B0604020202020204" pitchFamily="34" charset="0"/>
                          </a:rPr>
                          <m:t>𝑺</m:t>
                        </m:r>
                      </m:e>
                      <m:sub>
                        <m:r>
                          <a:rPr kumimoji="1" lang="en-US" altLang="zh-CN" b="1" i="1" dirty="0">
                            <a:solidFill>
                              <a:schemeClr val="tx1"/>
                            </a:solidFill>
                            <a:latin typeface="Cambria Math" panose="02040503050406030204" pitchFamily="18" charset="0"/>
                            <a:ea typeface="Times New Roman" panose="02020603050405020304" pitchFamily="18" charset="0"/>
                            <a:cs typeface="Cambria Math" panose="02040503050406030204" pitchFamily="18" charset="0"/>
                            <a:sym typeface="Arial" panose="020B0604020202020204" pitchFamily="34" charset="0"/>
                          </a:rPr>
                          <m:t>𝟏</m:t>
                        </m:r>
                      </m:sub>
                    </m:sSub>
                  </m:oMath>
                </a14:m>
                <a:r>
                  <a:rPr kumimoji="1" lang="en-US" altLang="zh-CN" b="1" dirty="0">
                    <a:solidFill>
                      <a:schemeClr val="tx1"/>
                    </a:solidFill>
                    <a:latin typeface="Cambria Math" panose="02040503050406030204" pitchFamily="18" charset="0"/>
                    <a:ea typeface="Times New Roman" panose="02020603050405020304" pitchFamily="18" charset="0"/>
                    <a:cs typeface="Cambria Math" panose="02040503050406030204" pitchFamily="18" charset="0"/>
                    <a:sym typeface="Arial" panose="020B0604020202020204" pitchFamily="34" charset="0"/>
                  </a:rPr>
                  <a:t> times </a:t>
                </a:r>
              </a:p>
              <a:p>
                <a:pPr algn="ctr"/>
                <a:r>
                  <a:rPr kumimoji="1" lang="en-US" altLang="zh-CN" b="1" dirty="0">
                    <a:solidFill>
                      <a:schemeClr val="tx1"/>
                    </a:solidFill>
                    <a:latin typeface="Cambria Math" panose="02040503050406030204" pitchFamily="18" charset="0"/>
                    <a:ea typeface="Times New Roman" panose="02020603050405020304" pitchFamily="18" charset="0"/>
                    <a:cs typeface="Cambria Math" panose="02040503050406030204" pitchFamily="18" charset="0"/>
                    <a:sym typeface="Arial" panose="020B0604020202020204" pitchFamily="34" charset="0"/>
                  </a:rPr>
                  <a:t>in two steps</a:t>
                </a:r>
                <a:endParaRPr kumimoji="1" lang="en-US" altLang="zh-CN" b="1" dirty="0">
                  <a:solidFill>
                    <a:schemeClr val="tx1"/>
                  </a:solidFill>
                  <a:latin typeface="Times New Roman" panose="02020603050405020304" pitchFamily="18" charset="0"/>
                  <a:ea typeface="Times New Roman" panose="02020603050405020304" pitchFamily="18" charset="0"/>
                  <a:sym typeface="Arial" panose="020B0604020202020204" pitchFamily="34" charset="0"/>
                </a:endParaRPr>
              </a:p>
            </p:txBody>
          </p:sp>
        </mc:Choice>
        <mc:Fallback xmlns="">
          <p:sp>
            <p:nvSpPr>
              <p:cNvPr id="100" name="矩形: 圆角 99"/>
              <p:cNvSpPr>
                <a:spLocks noRot="1" noChangeAspect="1" noMove="1" noResize="1" noEditPoints="1" noAdjustHandles="1" noChangeArrowheads="1" noChangeShapeType="1" noTextEdit="1"/>
              </p:cNvSpPr>
              <p:nvPr/>
            </p:nvSpPr>
            <p:spPr>
              <a:xfrm>
                <a:off x="7947025" y="1061720"/>
                <a:ext cx="2578100" cy="612140"/>
              </a:xfrm>
              <a:prstGeom prst="roundRect">
                <a:avLst>
                  <a:gd name="adj" fmla="val 16000"/>
                </a:avLst>
              </a:prstGeom>
              <a:blipFill rotWithShape="1">
                <a:blip r:embed="rId7"/>
                <a:stretch>
                  <a:fillRect l="-246" t="-1037" r="-246" b="-1037"/>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lstStyle/>
              <a:p>
                <a:r>
                  <a:rPr lang="zh-CN" altLang="en-US">
                    <a:noFill/>
                  </a:rPr>
                  <a:t> </a:t>
                </a:r>
              </a:p>
            </p:txBody>
          </p:sp>
        </mc:Fallback>
      </mc:AlternateContent>
      <p:sp>
        <p:nvSpPr>
          <p:cNvPr id="108" name="矩形: 圆角 107"/>
          <p:cNvSpPr/>
          <p:nvPr/>
        </p:nvSpPr>
        <p:spPr>
          <a:xfrm>
            <a:off x="6805984" y="873506"/>
            <a:ext cx="4860000" cy="4115744"/>
          </a:xfrm>
          <a:prstGeom prst="roundRect">
            <a:avLst>
              <a:gd name="adj" fmla="val 2401"/>
            </a:avLst>
          </a:prstGeom>
          <a:noFill/>
          <a:ln w="28575">
            <a:solidFill>
              <a:schemeClr val="tx2">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chorCtr="0">
            <a:noAutofit/>
          </a:bodyPr>
          <a:lstStyle/>
          <a:p>
            <a:pPr algn="ctr"/>
            <a:endParaRPr kumimoji="1" lang="en-US" altLang="zh-CN" b="1" dirty="0">
              <a:solidFill>
                <a:srgbClr val="FFFFFF"/>
              </a:solidFill>
              <a:latin typeface="Times New Roman" panose="02020603050405020304" pitchFamily="18" charset="0"/>
              <a:ea typeface="Times New Roman" panose="02020603050405020304" pitchFamily="18" charset="0"/>
              <a:sym typeface="Arial" panose="020B0604020202020204" pitchFamily="34" charset="0"/>
            </a:endParaRPr>
          </a:p>
        </p:txBody>
      </p:sp>
      <p:sp>
        <p:nvSpPr>
          <p:cNvPr id="2" name="文本框 1"/>
          <p:cNvSpPr txBox="1"/>
          <p:nvPr/>
        </p:nvSpPr>
        <p:spPr>
          <a:xfrm>
            <a:off x="1270000" y="173355"/>
            <a:ext cx="8207375" cy="521970"/>
          </a:xfrm>
          <a:prstGeom prst="rect">
            <a:avLst/>
          </a:prstGeom>
          <a:noFill/>
        </p:spPr>
        <p:txBody>
          <a:bodyPr wrap="square" rtlCol="0">
            <a:spAutoFit/>
          </a:bodyPr>
          <a:lstStyle/>
          <a:p>
            <a:r>
              <a:rPr lang="en-US" altLang="zh-CN" sz="2800" b="1">
                <a:solidFill>
                  <a:schemeClr val="tx2"/>
                </a:solidFill>
                <a:latin typeface="+mn-ea"/>
              </a:rPr>
              <a:t>1.3 Multi-stage t</a:t>
            </a:r>
            <a:r>
              <a:rPr lang="en-US" altLang="zh-CN" sz="2800" b="1">
                <a:solidFill>
                  <a:schemeClr val="tx2"/>
                </a:solidFill>
                <a:latin typeface="+mn-ea"/>
                <a:sym typeface="+mn-ea"/>
              </a:rPr>
              <a:t>ime-stretching principle</a:t>
            </a:r>
            <a:endParaRPr lang="zh-CN" altLang="en-US" sz="2800" b="1">
              <a:solidFill>
                <a:schemeClr val="tx2"/>
              </a:solidFill>
              <a:latin typeface="+mn-ea"/>
            </a:endParaRPr>
          </a:p>
        </p:txBody>
      </p:sp>
      <p:pic>
        <p:nvPicPr>
          <p:cNvPr id="31" name="图片 30" descr="C:/Users/Southland/Desktop/同济大学 TJU todo.png同济大学 TJU todo"/>
          <p:cNvPicPr>
            <a:picLocks noChangeAspect="1"/>
          </p:cNvPicPr>
          <p:nvPr/>
        </p:nvPicPr>
        <p:blipFill>
          <a:blip r:embed="rId8">
            <a:duotone>
              <a:schemeClr val="accent1">
                <a:shade val="45000"/>
                <a:satMod val="135000"/>
              </a:schemeClr>
              <a:prstClr val="white"/>
            </a:duotone>
          </a:blip>
          <a:srcRect t="28266" b="46033"/>
          <a:stretch>
            <a:fillRect/>
          </a:stretch>
        </p:blipFill>
        <p:spPr>
          <a:xfrm>
            <a:off x="9575800" y="82550"/>
            <a:ext cx="2534285" cy="664845"/>
          </a:xfrm>
          <a:prstGeom prst="rect">
            <a:avLst/>
          </a:prstGeom>
        </p:spPr>
      </p:pic>
      <p:grpSp>
        <p:nvGrpSpPr>
          <p:cNvPr id="3" name="组合 2"/>
          <p:cNvGrpSpPr/>
          <p:nvPr/>
        </p:nvGrpSpPr>
        <p:grpSpPr>
          <a:xfrm>
            <a:off x="637540" y="82550"/>
            <a:ext cx="543560" cy="824230"/>
            <a:chOff x="886602" y="106738"/>
            <a:chExt cx="1620000" cy="2422915"/>
          </a:xfrm>
        </p:grpSpPr>
        <p:sp>
          <p:nvSpPr>
            <p:cNvPr id="18" name="矩形 17"/>
            <p:cNvSpPr/>
            <p:nvPr/>
          </p:nvSpPr>
          <p:spPr>
            <a:xfrm>
              <a:off x="886602" y="418195"/>
              <a:ext cx="720000" cy="720000"/>
            </a:xfrm>
            <a:prstGeom prst="rect">
              <a:avLst/>
            </a:prstGeom>
            <a:solidFill>
              <a:schemeClr val="accent1">
                <a:lumMod val="5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9" name="组合 18"/>
            <p:cNvGrpSpPr/>
            <p:nvPr/>
          </p:nvGrpSpPr>
          <p:grpSpPr>
            <a:xfrm>
              <a:off x="1066602" y="106738"/>
              <a:ext cx="1440000" cy="2422915"/>
              <a:chOff x="1066602" y="106738"/>
              <a:chExt cx="1440000" cy="2422915"/>
            </a:xfrm>
          </p:grpSpPr>
          <p:sp>
            <p:nvSpPr>
              <p:cNvPr id="7" name="矩形 6"/>
              <p:cNvSpPr/>
              <p:nvPr/>
            </p:nvSpPr>
            <p:spPr>
              <a:xfrm>
                <a:off x="1246602" y="778195"/>
                <a:ext cx="1080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sp>
            <p:nvSpPr>
              <p:cNvPr id="8" name="文本框 7"/>
              <p:cNvSpPr txBox="1"/>
              <p:nvPr/>
            </p:nvSpPr>
            <p:spPr>
              <a:xfrm>
                <a:off x="1066602" y="106738"/>
                <a:ext cx="1440000" cy="2422915"/>
              </a:xfrm>
              <a:prstGeom prst="rect">
                <a:avLst/>
              </a:prstGeom>
              <a:noFill/>
            </p:spPr>
            <p:txBody>
              <a:bodyPr wrap="square" rtlCol="0" anchor="ctr">
                <a:spAutoFit/>
              </a:bodyPr>
              <a:lstStyle/>
              <a:p>
                <a:pPr algn="ctr"/>
                <a:endParaRPr lang="zh-CN" altLang="en-US" sz="3600" b="1" dirty="0">
                  <a:solidFill>
                    <a:schemeClr val="bg1"/>
                  </a:solidFill>
                  <a:latin typeface="Times New Roman" panose="02020603050405020304" pitchFamily="18" charset="0"/>
                  <a:ea typeface="Times New Roman" panose="02020603050405020304" pitchFamily="18" charset="0"/>
                </a:endParaRPr>
              </a:p>
            </p:txBody>
          </p:sp>
        </p:grpSp>
      </p:grpSp>
      <p:pic>
        <p:nvPicPr>
          <p:cNvPr id="9" name="图片 8"/>
          <p:cNvPicPr>
            <a:picLocks noChangeAspect="1"/>
          </p:cNvPicPr>
          <p:nvPr>
            <p:custDataLst>
              <p:tags r:id="rId1"/>
            </p:custDataLst>
          </p:nvPr>
        </p:nvPicPr>
        <p:blipFill>
          <a:blip r:embed="rId9"/>
          <a:srcRect r="28390" b="25842"/>
          <a:stretch>
            <a:fillRect/>
          </a:stretch>
        </p:blipFill>
        <p:spPr>
          <a:xfrm>
            <a:off x="7498080" y="2138680"/>
            <a:ext cx="3538220" cy="2669540"/>
          </a:xfrm>
          <a:prstGeom prst="rect">
            <a:avLst/>
          </a:prstGeom>
        </p:spPr>
      </p:pic>
      <p:sp>
        <p:nvSpPr>
          <p:cNvPr id="4" name="文本框 3"/>
          <p:cNvSpPr txBox="1"/>
          <p:nvPr/>
        </p:nvSpPr>
        <p:spPr>
          <a:xfrm>
            <a:off x="2021205" y="4050665"/>
            <a:ext cx="3667125" cy="1050925"/>
          </a:xfrm>
          <a:prstGeom prst="rect">
            <a:avLst/>
          </a:prstGeom>
          <a:noFill/>
        </p:spPr>
        <p:txBody>
          <a:bodyPr wrap="square">
            <a:spAutoFit/>
          </a:bodyPr>
          <a:lstStyle/>
          <a:p>
            <a:pPr algn="ctr">
              <a:lnSpc>
                <a:spcPct val="130000"/>
              </a:lnSpc>
            </a:pPr>
            <a:r>
              <a:rPr lang="en-US" altLang="zh-CN" sz="1600" b="1" dirty="0">
                <a:latin typeface="Times New Roman" panose="02020603050405020304" pitchFamily="18" charset="0"/>
                <a:ea typeface="Times New Roman" panose="02020603050405020304" pitchFamily="18" charset="0"/>
                <a:sym typeface="Arial" panose="020B0604020202020204" pitchFamily="34" charset="0"/>
              </a:rPr>
              <a:t>Use a large current to discharge and a small current to charge a capacitor</a:t>
            </a:r>
          </a:p>
          <a:p>
            <a:pPr algn="ctr">
              <a:lnSpc>
                <a:spcPct val="130000"/>
              </a:lnSpc>
            </a:pPr>
            <a:endParaRPr lang="en-US" altLang="zh-CN" sz="1600" b="1" dirty="0">
              <a:latin typeface="Times New Roman" panose="02020603050405020304" pitchFamily="18" charset="0"/>
              <a:ea typeface="Times New Roman" panose="02020603050405020304" pitchFamily="18" charset="0"/>
              <a:sym typeface="Arial" panose="020B0604020202020204" pitchFamily="34" charset="0"/>
            </a:endParaRPr>
          </a:p>
        </p:txBody>
      </p:sp>
      <p:sp>
        <p:nvSpPr>
          <p:cNvPr id="5" name="箭头: 右 4"/>
          <p:cNvSpPr/>
          <p:nvPr/>
        </p:nvSpPr>
        <p:spPr>
          <a:xfrm rot="13004004">
            <a:off x="2757783" y="3662232"/>
            <a:ext cx="577853" cy="199767"/>
          </a:xfrm>
          <a:prstGeom prst="rightArrow">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Times New Roman" panose="02020603050405020304" pitchFamily="18" charset="0"/>
              <a:ea typeface="Times New Roman" panose="02020603050405020304" pitchFamily="18" charset="0"/>
            </a:endParaRPr>
          </a:p>
        </p:txBody>
      </p:sp>
      <p:sp>
        <p:nvSpPr>
          <p:cNvPr id="11" name="灯片编号占位符 10"/>
          <p:cNvSpPr>
            <a:spLocks noGrp="1"/>
          </p:cNvSpPr>
          <p:nvPr>
            <p:ph type="sldNum" sz="quarter" idx="12"/>
          </p:nvPr>
        </p:nvSpPr>
        <p:spPr/>
        <p:txBody>
          <a:bodyPr/>
          <a:lstStyle/>
          <a:p>
            <a:fld id="{6973E886-DE44-40B2-9298-ECBB239BA4AC}" type="slidenum">
              <a:rPr lang="en-US" smtClean="0"/>
              <a:t>7</a:t>
            </a:fld>
            <a:endParaRPr lang="en-US"/>
          </a:p>
        </p:txBody>
      </p:sp>
      <p:sp>
        <p:nvSpPr>
          <p:cNvPr id="12" name="页脚占位符 11"/>
          <p:cNvSpPr>
            <a:spLocks noGrp="1"/>
          </p:cNvSpPr>
          <p:nvPr>
            <p:ph type="ftr" sz="quarter" idx="11"/>
          </p:nvPr>
        </p:nvSpPr>
        <p:spPr/>
        <p:txBody>
          <a:bodyPr/>
          <a:lstStyle/>
          <a:p>
            <a:r>
              <a:rPr lang="en-US"/>
              <a:t>TWEPP 2025</a:t>
            </a:r>
          </a:p>
        </p:txBody>
      </p:sp>
      <p:pic>
        <p:nvPicPr>
          <p:cNvPr id="13" name="图片 12"/>
          <p:cNvPicPr>
            <a:picLocks noChangeAspect="1"/>
          </p:cNvPicPr>
          <p:nvPr/>
        </p:nvPicPr>
        <p:blipFill>
          <a:blip r:embed="rId10"/>
          <a:stretch>
            <a:fillRect/>
          </a:stretch>
        </p:blipFill>
        <p:spPr>
          <a:xfrm>
            <a:off x="758190" y="2409190"/>
            <a:ext cx="5499100" cy="1045845"/>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30725">
        <p:fade/>
      </p:transition>
    </mc:Choice>
    <mc:Fallback xmlns="">
      <p:transition spd="med" advTm="30725">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6" name="文本框 25"/>
              <p:cNvSpPr txBox="1"/>
              <p:nvPr/>
            </p:nvSpPr>
            <p:spPr>
              <a:xfrm>
                <a:off x="491490" y="1401445"/>
                <a:ext cx="11431905" cy="3406775"/>
              </a:xfrm>
              <a:prstGeom prst="rect">
                <a:avLst/>
              </a:prstGeom>
              <a:noFill/>
            </p:spPr>
            <p:txBody>
              <a:bodyPr wrap="square">
                <a:spAutoFit/>
              </a:bodyPr>
              <a:lstStyle/>
              <a:p>
                <a:pPr algn="l">
                  <a:lnSpc>
                    <a:spcPct val="130000"/>
                  </a:lnSpc>
                </a:pPr>
                <a:r>
                  <a:rPr lang="en-US" altLang="zh-CN" dirty="0">
                    <a:latin typeface="Times New Roman" panose="02020603050405020304" pitchFamily="18" charset="0"/>
                    <a:ea typeface="Times New Roman" panose="02020603050405020304" pitchFamily="18" charset="0"/>
                    <a:sym typeface="Arial" panose="020B0604020202020204" pitchFamily="34" charset="0"/>
                  </a:rPr>
                  <a:t>Example:</a:t>
                </a:r>
              </a:p>
              <a:p>
                <a:pPr algn="l">
                  <a:lnSpc>
                    <a:spcPct val="130000"/>
                  </a:lnSpc>
                </a:pPr>
                <a:r>
                  <a:rPr lang="en-US" altLang="zh-CN" dirty="0">
                    <a:latin typeface="Times New Roman" panose="02020603050405020304" pitchFamily="18" charset="0"/>
                    <a:ea typeface="Times New Roman" panose="02020603050405020304" pitchFamily="18" charset="0"/>
                    <a:sym typeface="Arial" panose="020B0604020202020204" pitchFamily="34" charset="0"/>
                  </a:rPr>
                  <a:t>When </a:t>
                </a:r>
                <a14:m>
                  <m:oMath xmlns:m="http://schemas.openxmlformats.org/officeDocument/2006/math">
                    <m:sSub>
                      <m:sSubPr>
                        <m:ctrlPr>
                          <a:rPr lang="en-US" altLang="zh-CN" i="1" dirty="0">
                            <a:solidFill>
                              <a:schemeClr val="tx1"/>
                            </a:solidFill>
                            <a:latin typeface="Cambria Math" panose="02040503050406030204" pitchFamily="18" charset="0"/>
                            <a:ea typeface="Times New Roman" panose="02020603050405020304" pitchFamily="18" charset="0"/>
                            <a:sym typeface="Arial" panose="020B0604020202020204" pitchFamily="34" charset="0"/>
                          </a:rPr>
                        </m:ctrlPr>
                      </m:sSubPr>
                      <m:e>
                        <m:r>
                          <a:rPr lang="en-US" altLang="zh-CN" i="1" dirty="0">
                            <a:solidFill>
                              <a:schemeClr val="tx1"/>
                            </a:solidFill>
                            <a:latin typeface="Cambria Math" panose="02040503050406030204" pitchFamily="18" charset="0"/>
                            <a:ea typeface="Times New Roman" panose="02020603050405020304" pitchFamily="18" charset="0"/>
                            <a:sym typeface="Arial" panose="020B0604020202020204" pitchFamily="34" charset="0"/>
                          </a:rPr>
                          <m:t>𝑆</m:t>
                        </m:r>
                      </m:e>
                      <m:sub>
                        <m:r>
                          <a:rPr lang="en-US" altLang="zh-CN" i="1" dirty="0">
                            <a:solidFill>
                              <a:schemeClr val="tx1"/>
                            </a:solidFill>
                            <a:latin typeface="Cambria Math" panose="02040503050406030204" pitchFamily="18" charset="0"/>
                            <a:ea typeface="Times New Roman" panose="02020603050405020304" pitchFamily="18" charset="0"/>
                            <a:sym typeface="Arial" panose="020B0604020202020204" pitchFamily="34" charset="0"/>
                          </a:rPr>
                          <m:t>0</m:t>
                        </m:r>
                      </m:sub>
                    </m:sSub>
                    <m:r>
                      <a:rPr lang="en-US" altLang="zh-CN" i="1" dirty="0">
                        <a:solidFill>
                          <a:schemeClr val="tx1"/>
                        </a:solidFill>
                        <a:latin typeface="Cambria Math" panose="02040503050406030204" pitchFamily="18" charset="0"/>
                        <a:ea typeface="Times New Roman" panose="02020603050405020304" pitchFamily="18" charset="0"/>
                        <a:sym typeface="Arial" panose="020B0604020202020204" pitchFamily="34" charset="0"/>
                      </a:rPr>
                      <m:t>=</m:t>
                    </m:r>
                    <m:sSub>
                      <m:sSubPr>
                        <m:ctrlPr>
                          <a:rPr lang="en-US" altLang="zh-CN" i="1" dirty="0">
                            <a:solidFill>
                              <a:schemeClr val="tx1"/>
                            </a:solidFill>
                            <a:latin typeface="Cambria Math" panose="02040503050406030204" pitchFamily="18" charset="0"/>
                            <a:ea typeface="Times New Roman" panose="02020603050405020304" pitchFamily="18" charset="0"/>
                            <a:sym typeface="Arial" panose="020B0604020202020204" pitchFamily="34" charset="0"/>
                          </a:rPr>
                        </m:ctrlPr>
                      </m:sSubPr>
                      <m:e>
                        <m:r>
                          <a:rPr lang="en-US" altLang="zh-CN" i="1" dirty="0">
                            <a:solidFill>
                              <a:schemeClr val="tx1"/>
                            </a:solidFill>
                            <a:latin typeface="Cambria Math" panose="02040503050406030204" pitchFamily="18" charset="0"/>
                            <a:ea typeface="Times New Roman" panose="02020603050405020304" pitchFamily="18" charset="0"/>
                            <a:sym typeface="Arial" panose="020B0604020202020204" pitchFamily="34" charset="0"/>
                          </a:rPr>
                          <m:t>𝑆</m:t>
                        </m:r>
                      </m:e>
                      <m:sub>
                        <m:r>
                          <a:rPr lang="en-US" altLang="zh-CN" i="1" dirty="0">
                            <a:solidFill>
                              <a:schemeClr val="tx1"/>
                            </a:solidFill>
                            <a:latin typeface="Cambria Math" panose="02040503050406030204" pitchFamily="18" charset="0"/>
                            <a:ea typeface="Times New Roman" panose="02020603050405020304" pitchFamily="18" charset="0"/>
                            <a:sym typeface="Arial" panose="020B0604020202020204" pitchFamily="34" charset="0"/>
                          </a:rPr>
                          <m:t>1</m:t>
                        </m:r>
                      </m:sub>
                    </m:sSub>
                    <m:r>
                      <a:rPr lang="en-US" altLang="zh-CN" i="1" dirty="0">
                        <a:solidFill>
                          <a:schemeClr val="tx1"/>
                        </a:solidFill>
                        <a:latin typeface="Cambria Math" panose="02040503050406030204" pitchFamily="18" charset="0"/>
                        <a:ea typeface="Times New Roman" panose="02020603050405020304" pitchFamily="18" charset="0"/>
                        <a:sym typeface="Arial" panose="020B0604020202020204" pitchFamily="34" charset="0"/>
                      </a:rPr>
                      <m:t>=10 (</m:t>
                    </m:r>
                    <m:r>
                      <a:rPr lang="en-US" altLang="zh-CN" i="1" dirty="0">
                        <a:latin typeface="Cambria Math" panose="02040503050406030204" pitchFamily="18" charset="0"/>
                        <a:ea typeface="Times New Roman" panose="02020603050405020304" pitchFamily="18" charset="0"/>
                        <a:sym typeface="Arial" panose="020B0604020202020204" pitchFamily="34" charset="0"/>
                      </a:rPr>
                      <m:t>𝑆</m:t>
                    </m:r>
                    <m:r>
                      <a:rPr lang="en-US" altLang="zh-CN" i="1" dirty="0">
                        <a:latin typeface="Cambria Math" panose="02040503050406030204" pitchFamily="18" charset="0"/>
                        <a:ea typeface="Times New Roman" panose="02020603050405020304" pitchFamily="18" charset="0"/>
                        <a:sym typeface="Arial" panose="020B0604020202020204" pitchFamily="34" charset="0"/>
                      </a:rPr>
                      <m:t> = 100)</m:t>
                    </m:r>
                  </m:oMath>
                </a14:m>
                <a:r>
                  <a:rPr lang="en-US" altLang="zh-CN" dirty="0">
                    <a:latin typeface="Times New Roman" panose="02020603050405020304" pitchFamily="18" charset="0"/>
                    <a:ea typeface="Times New Roman" panose="02020603050405020304" pitchFamily="18" charset="0"/>
                    <a:sym typeface="Arial" panose="020B0604020202020204" pitchFamily="34" charset="0"/>
                  </a:rPr>
                  <a:t> and </a:t>
                </a:r>
                <a14:m>
                  <m:oMath xmlns:m="http://schemas.openxmlformats.org/officeDocument/2006/math">
                    <m:sSub>
                      <m:sSubPr>
                        <m:ctrlPr>
                          <a:rPr lang="en-US" altLang="zh-CN" i="1" dirty="0">
                            <a:solidFill>
                              <a:schemeClr val="tx1"/>
                            </a:solidFill>
                            <a:latin typeface="Cambria Math" panose="02040503050406030204" pitchFamily="18" charset="0"/>
                            <a:ea typeface="Times New Roman" panose="02020603050405020304" pitchFamily="18" charset="0"/>
                            <a:sym typeface="Arial" panose="020B0604020202020204" pitchFamily="34" charset="0"/>
                          </a:rPr>
                        </m:ctrlPr>
                      </m:sSubPr>
                      <m:e>
                        <m:r>
                          <a:rPr lang="en-US" altLang="zh-CN" i="1" dirty="0">
                            <a:solidFill>
                              <a:schemeClr val="tx1"/>
                            </a:solidFill>
                            <a:latin typeface="Cambria Math" panose="02040503050406030204" pitchFamily="18" charset="0"/>
                            <a:ea typeface="Times New Roman" panose="02020603050405020304" pitchFamily="18" charset="0"/>
                            <a:sym typeface="Arial" panose="020B0604020202020204" pitchFamily="34" charset="0"/>
                          </a:rPr>
                          <m:t>𝑇</m:t>
                        </m:r>
                      </m:e>
                      <m:sub>
                        <m:r>
                          <a:rPr lang="en-US" altLang="zh-CN" i="1" dirty="0">
                            <a:solidFill>
                              <a:schemeClr val="tx1"/>
                            </a:solidFill>
                            <a:latin typeface="Cambria Math" panose="02040503050406030204" pitchFamily="18" charset="0"/>
                            <a:ea typeface="Times New Roman" panose="02020603050405020304" pitchFamily="18" charset="0"/>
                            <a:sym typeface="Arial" panose="020B0604020202020204" pitchFamily="34" charset="0"/>
                          </a:rPr>
                          <m:t>0</m:t>
                        </m:r>
                      </m:sub>
                    </m:sSub>
                    <m:r>
                      <a:rPr lang="en-US" altLang="zh-CN" i="1" dirty="0">
                        <a:solidFill>
                          <a:schemeClr val="tx1"/>
                        </a:solidFill>
                        <a:latin typeface="Cambria Math" panose="02040503050406030204" pitchFamily="18" charset="0"/>
                        <a:ea typeface="Times New Roman" panose="02020603050405020304" pitchFamily="18" charset="0"/>
                        <a:sym typeface="Arial" panose="020B0604020202020204" pitchFamily="34" charset="0"/>
                      </a:rPr>
                      <m:t>=</m:t>
                    </m:r>
                    <m:sSub>
                      <m:sSubPr>
                        <m:ctrlPr>
                          <a:rPr lang="en-US" altLang="zh-CN" i="1" dirty="0">
                            <a:solidFill>
                              <a:schemeClr val="tx1"/>
                            </a:solidFill>
                            <a:latin typeface="Cambria Math" panose="02040503050406030204" pitchFamily="18" charset="0"/>
                            <a:ea typeface="Times New Roman" panose="02020603050405020304" pitchFamily="18" charset="0"/>
                            <a:sym typeface="Arial" panose="020B0604020202020204" pitchFamily="34" charset="0"/>
                          </a:rPr>
                        </m:ctrlPr>
                      </m:sSubPr>
                      <m:e>
                        <m:r>
                          <a:rPr lang="en-US" altLang="zh-CN" i="1" dirty="0">
                            <a:solidFill>
                              <a:schemeClr val="tx1"/>
                            </a:solidFill>
                            <a:latin typeface="Cambria Math" panose="02040503050406030204" pitchFamily="18" charset="0"/>
                            <a:ea typeface="Times New Roman" panose="02020603050405020304" pitchFamily="18" charset="0"/>
                            <a:sym typeface="Arial" panose="020B0604020202020204" pitchFamily="34" charset="0"/>
                          </a:rPr>
                          <m:t>𝑇</m:t>
                        </m:r>
                      </m:e>
                      <m:sub>
                        <m:r>
                          <a:rPr lang="en-US" altLang="zh-CN" i="1" dirty="0">
                            <a:solidFill>
                              <a:schemeClr val="tx1"/>
                            </a:solidFill>
                            <a:latin typeface="Cambria Math" panose="02040503050406030204" pitchFamily="18" charset="0"/>
                            <a:ea typeface="Times New Roman" panose="02020603050405020304" pitchFamily="18" charset="0"/>
                            <a:sym typeface="Arial" panose="020B0604020202020204" pitchFamily="34" charset="0"/>
                          </a:rPr>
                          <m:t>1</m:t>
                        </m:r>
                      </m:sub>
                    </m:sSub>
                    <m:r>
                      <a:rPr lang="en-US" altLang="zh-CN" i="1" dirty="0">
                        <a:solidFill>
                          <a:schemeClr val="tx1"/>
                        </a:solidFill>
                        <a:latin typeface="Cambria Math" panose="02040503050406030204" pitchFamily="18" charset="0"/>
                        <a:ea typeface="Times New Roman" panose="02020603050405020304" pitchFamily="18" charset="0"/>
                        <a:sym typeface="Arial" panose="020B0604020202020204" pitchFamily="34" charset="0"/>
                      </a:rPr>
                      <m:t>=10</m:t>
                    </m:r>
                    <m:r>
                      <a:rPr lang="en-US" altLang="zh-CN" i="1" dirty="0">
                        <a:solidFill>
                          <a:schemeClr val="tx1"/>
                        </a:solidFill>
                        <a:latin typeface="Cambria Math" panose="02040503050406030204" pitchFamily="18" charset="0"/>
                        <a:ea typeface="Times New Roman" panose="02020603050405020304" pitchFamily="18" charset="0"/>
                        <a:sym typeface="Arial" panose="020B0604020202020204" pitchFamily="34" charset="0"/>
                      </a:rPr>
                      <m:t>𝑛𝑠</m:t>
                    </m:r>
                    <m:r>
                      <a:rPr lang="en-US" altLang="zh-CN" i="1" dirty="0">
                        <a:solidFill>
                          <a:schemeClr val="tx1"/>
                        </a:solidFill>
                        <a:latin typeface="Cambria Math" panose="02040503050406030204" pitchFamily="18" charset="0"/>
                        <a:ea typeface="Times New Roman" panose="02020603050405020304" pitchFamily="18" charset="0"/>
                        <a:sym typeface="Arial" panose="020B0604020202020204" pitchFamily="34" charset="0"/>
                      </a:rPr>
                      <m:t> (100</m:t>
                    </m:r>
                    <m:r>
                      <m:rPr>
                        <m:sty m:val="p"/>
                      </m:rPr>
                      <a:rPr lang="en-US" altLang="zh-CN" dirty="0">
                        <a:solidFill>
                          <a:schemeClr val="tx1"/>
                        </a:solidFill>
                        <a:latin typeface="Cambria Math" panose="02040503050406030204" pitchFamily="18" charset="0"/>
                        <a:ea typeface="Times New Roman" panose="02020603050405020304" pitchFamily="18" charset="0"/>
                        <a:sym typeface="Arial" panose="020B0604020202020204" pitchFamily="34" charset="0"/>
                      </a:rPr>
                      <m:t>MHz</m:t>
                    </m:r>
                    <m:r>
                      <a:rPr lang="en-US" altLang="zh-CN" dirty="0">
                        <a:solidFill>
                          <a:schemeClr val="tx1"/>
                        </a:solidFill>
                        <a:latin typeface="Cambria Math" panose="02040503050406030204" pitchFamily="18" charset="0"/>
                        <a:ea typeface="Times New Roman" panose="02020603050405020304" pitchFamily="18" charset="0"/>
                        <a:sym typeface="Arial" panose="020B0604020202020204" pitchFamily="34" charset="0"/>
                      </a:rPr>
                      <m:t> </m:t>
                    </m:r>
                    <m:r>
                      <m:rPr>
                        <m:sty m:val="p"/>
                      </m:rPr>
                      <a:rPr lang="en-US" altLang="zh-CN" dirty="0">
                        <a:solidFill>
                          <a:schemeClr val="tx1"/>
                        </a:solidFill>
                        <a:latin typeface="Cambria Math" panose="02040503050406030204" pitchFamily="18" charset="0"/>
                        <a:ea typeface="Times New Roman" panose="02020603050405020304" pitchFamily="18" charset="0"/>
                        <a:sym typeface="Arial" panose="020B0604020202020204" pitchFamily="34" charset="0"/>
                      </a:rPr>
                      <m:t>clock</m:t>
                    </m:r>
                    <m:r>
                      <a:rPr lang="en-US" altLang="zh-CN" i="1" dirty="0">
                        <a:solidFill>
                          <a:schemeClr val="tx1"/>
                        </a:solidFill>
                        <a:latin typeface="Cambria Math" panose="02040503050406030204" pitchFamily="18" charset="0"/>
                        <a:ea typeface="Times New Roman" panose="02020603050405020304" pitchFamily="18" charset="0"/>
                        <a:sym typeface="Arial" panose="020B0604020202020204" pitchFamily="34" charset="0"/>
                      </a:rPr>
                      <m:t>)</m:t>
                    </m:r>
                  </m:oMath>
                </a14:m>
                <a:r>
                  <a:rPr lang="en-US" altLang="zh-CN" dirty="0">
                    <a:latin typeface="Times New Roman" panose="02020603050405020304" pitchFamily="18" charset="0"/>
                    <a:ea typeface="Times New Roman" panose="02020603050405020304" pitchFamily="18" charset="0"/>
                    <a:sym typeface="Arial" panose="020B0604020202020204" pitchFamily="34" charset="0"/>
                  </a:rPr>
                  <a:t>, </a:t>
                </a:r>
              </a:p>
              <a:p>
                <a:pPr algn="l">
                  <a:lnSpc>
                    <a:spcPct val="130000"/>
                  </a:lnSpc>
                </a:pPr>
                <a:r>
                  <a:rPr lang="en-US" altLang="zh-CN" dirty="0">
                    <a:latin typeface="Times New Roman" panose="02020603050405020304" pitchFamily="18" charset="0"/>
                    <a:ea typeface="Times New Roman" panose="02020603050405020304" pitchFamily="18" charset="0"/>
                    <a:sym typeface="Arial" panose="020B0604020202020204" pitchFamily="34" charset="0"/>
                  </a:rPr>
                  <a:t>the dead time is reduced from </a:t>
                </a:r>
                <a14:m>
                  <m:oMath xmlns:m="http://schemas.openxmlformats.org/officeDocument/2006/math">
                    <m:sSub>
                      <m:sSubPr>
                        <m:ctrlPr>
                          <a:rPr kumimoji="1" lang="en-US" altLang="zh-CN" i="1" dirty="0">
                            <a:latin typeface="Cambria Math" panose="02040503050406030204" pitchFamily="18" charset="0"/>
                            <a:ea typeface="Times New Roman" panose="02020603050405020304" pitchFamily="18" charset="0"/>
                            <a:sym typeface="Arial" panose="020B0604020202020204" pitchFamily="34" charset="0"/>
                          </a:rPr>
                        </m:ctrlPr>
                      </m:sSubPr>
                      <m:e>
                        <m:r>
                          <a:rPr kumimoji="1" lang="en-US" altLang="zh-CN" i="1" dirty="0">
                            <a:latin typeface="Cambria Math" panose="02040503050406030204" pitchFamily="18" charset="0"/>
                            <a:ea typeface="Times New Roman" panose="02020603050405020304" pitchFamily="18" charset="0"/>
                            <a:sym typeface="Arial" panose="020B0604020202020204" pitchFamily="34" charset="0"/>
                          </a:rPr>
                          <m:t>𝑇</m:t>
                        </m:r>
                      </m:e>
                      <m:sub>
                        <m:r>
                          <a:rPr kumimoji="1" lang="en-US" altLang="zh-CN" i="1" dirty="0">
                            <a:latin typeface="Cambria Math" panose="02040503050406030204" pitchFamily="18" charset="0"/>
                            <a:ea typeface="Times New Roman" panose="02020603050405020304" pitchFamily="18" charset="0"/>
                            <a:sym typeface="Arial" panose="020B0604020202020204" pitchFamily="34" charset="0"/>
                          </a:rPr>
                          <m:t>0</m:t>
                        </m:r>
                      </m:sub>
                    </m:sSub>
                    <m:r>
                      <a:rPr kumimoji="1" lang="en-US" altLang="zh-CN" i="1" dirty="0">
                        <a:latin typeface="Cambria Math" panose="02040503050406030204" pitchFamily="18" charset="0"/>
                        <a:ea typeface="Times New Roman" panose="02020603050405020304" pitchFamily="18" charset="0"/>
                        <a:sym typeface="Arial" panose="020B0604020202020204" pitchFamily="34" charset="0"/>
                      </a:rPr>
                      <m:t>𝑆</m:t>
                    </m:r>
                    <m:r>
                      <a:rPr kumimoji="1" lang="en-US" altLang="zh-CN" i="1" dirty="0">
                        <a:latin typeface="Cambria Math" panose="02040503050406030204" pitchFamily="18" charset="0"/>
                        <a:ea typeface="Times New Roman" panose="02020603050405020304" pitchFamily="18" charset="0"/>
                        <a:sym typeface="Arial" panose="020B0604020202020204" pitchFamily="34" charset="0"/>
                      </a:rPr>
                      <m:t>=1000 </m:t>
                    </m:r>
                    <m:r>
                      <a:rPr kumimoji="1" lang="en-US" altLang="zh-CN" i="1" dirty="0">
                        <a:latin typeface="Cambria Math" panose="02040503050406030204" pitchFamily="18" charset="0"/>
                        <a:ea typeface="Times New Roman" panose="02020603050405020304" pitchFamily="18" charset="0"/>
                        <a:sym typeface="Arial" panose="020B0604020202020204" pitchFamily="34" charset="0"/>
                      </a:rPr>
                      <m:t>𝑛𝑠</m:t>
                    </m:r>
                  </m:oMath>
                </a14:m>
                <a:r>
                  <a:rPr lang="en-US" altLang="zh-CN" i="1" dirty="0">
                    <a:latin typeface="Times New Roman" panose="02020603050405020304" pitchFamily="18" charset="0"/>
                    <a:ea typeface="Times New Roman" panose="02020603050405020304" pitchFamily="18" charset="0"/>
                    <a:sym typeface="Arial" panose="020B0604020202020204" pitchFamily="34" charset="0"/>
                  </a:rPr>
                  <a:t> </a:t>
                </a:r>
                <a:r>
                  <a:rPr lang="en-US" altLang="zh-CN" dirty="0">
                    <a:latin typeface="Times New Roman" panose="02020603050405020304" pitchFamily="18" charset="0"/>
                    <a:ea typeface="Times New Roman" panose="02020603050405020304" pitchFamily="18" charset="0"/>
                    <a:sym typeface="Arial" panose="020B0604020202020204" pitchFamily="34" charset="0"/>
                  </a:rPr>
                  <a:t>to</a:t>
                </a:r>
                <a:r>
                  <a:rPr lang="en-US" altLang="zh-CN" i="1" dirty="0">
                    <a:latin typeface="Times New Roman" panose="02020603050405020304" pitchFamily="18" charset="0"/>
                    <a:ea typeface="Times New Roman" panose="02020603050405020304" pitchFamily="18" charset="0"/>
                    <a:sym typeface="Arial" panose="020B0604020202020204" pitchFamily="34" charset="0"/>
                  </a:rPr>
                  <a:t> </a:t>
                </a:r>
                <a14:m>
                  <m:oMath xmlns:m="http://schemas.openxmlformats.org/officeDocument/2006/math">
                    <m:sSub>
                      <m:sSubPr>
                        <m:ctrlPr>
                          <a:rPr lang="en-US" altLang="zh-CN" i="1" dirty="0">
                            <a:latin typeface="Cambria Math" panose="02040503050406030204" pitchFamily="18" charset="0"/>
                            <a:ea typeface="Times New Roman" panose="02020603050405020304" pitchFamily="18" charset="0"/>
                            <a:sym typeface="Arial" panose="020B0604020202020204" pitchFamily="34" charset="0"/>
                          </a:rPr>
                        </m:ctrlPr>
                      </m:sSubPr>
                      <m:e>
                        <m:r>
                          <a:rPr lang="en-US" altLang="zh-CN" i="1" dirty="0">
                            <a:latin typeface="Cambria Math" panose="02040503050406030204" pitchFamily="18" charset="0"/>
                            <a:ea typeface="Times New Roman" panose="02020603050405020304" pitchFamily="18" charset="0"/>
                            <a:sym typeface="Arial" panose="020B0604020202020204" pitchFamily="34" charset="0"/>
                          </a:rPr>
                          <m:t>𝑇</m:t>
                        </m:r>
                      </m:e>
                      <m:sub>
                        <m:r>
                          <a:rPr lang="en-US" altLang="zh-CN" i="1" dirty="0">
                            <a:latin typeface="Cambria Math" panose="02040503050406030204" pitchFamily="18" charset="0"/>
                            <a:ea typeface="Times New Roman" panose="02020603050405020304" pitchFamily="18" charset="0"/>
                            <a:sym typeface="Arial" panose="020B0604020202020204" pitchFamily="34" charset="0"/>
                          </a:rPr>
                          <m:t>0</m:t>
                        </m:r>
                      </m:sub>
                    </m:sSub>
                    <m:sSub>
                      <m:sSubPr>
                        <m:ctrlPr>
                          <a:rPr lang="en-US" altLang="zh-CN" i="1" dirty="0">
                            <a:latin typeface="Cambria Math" panose="02040503050406030204" pitchFamily="18" charset="0"/>
                            <a:ea typeface="Times New Roman" panose="02020603050405020304" pitchFamily="18" charset="0"/>
                            <a:sym typeface="Arial" panose="020B0604020202020204" pitchFamily="34" charset="0"/>
                          </a:rPr>
                        </m:ctrlPr>
                      </m:sSubPr>
                      <m:e>
                        <m:r>
                          <a:rPr lang="en-US" altLang="zh-CN" i="1" dirty="0">
                            <a:latin typeface="Cambria Math" panose="02040503050406030204" pitchFamily="18" charset="0"/>
                            <a:ea typeface="Times New Roman" panose="02020603050405020304" pitchFamily="18" charset="0"/>
                            <a:sym typeface="Arial" panose="020B0604020202020204" pitchFamily="34" charset="0"/>
                          </a:rPr>
                          <m:t>𝑆</m:t>
                        </m:r>
                      </m:e>
                      <m:sub>
                        <m:r>
                          <a:rPr lang="en-US" altLang="zh-CN" i="1" dirty="0">
                            <a:latin typeface="Cambria Math" panose="02040503050406030204" pitchFamily="18" charset="0"/>
                            <a:ea typeface="Times New Roman" panose="02020603050405020304" pitchFamily="18" charset="0"/>
                            <a:sym typeface="Arial" panose="020B0604020202020204" pitchFamily="34" charset="0"/>
                          </a:rPr>
                          <m:t>0</m:t>
                        </m:r>
                      </m:sub>
                    </m:sSub>
                    <m:r>
                      <a:rPr lang="en-US" altLang="zh-CN" i="1" dirty="0">
                        <a:latin typeface="Cambria Math" panose="02040503050406030204" pitchFamily="18" charset="0"/>
                        <a:ea typeface="Times New Roman" panose="02020603050405020304" pitchFamily="18" charset="0"/>
                        <a:sym typeface="Arial" panose="020B0604020202020204" pitchFamily="34" charset="0"/>
                      </a:rPr>
                      <m:t>+</m:t>
                    </m:r>
                    <m:sSub>
                      <m:sSubPr>
                        <m:ctrlPr>
                          <a:rPr lang="en-US" altLang="zh-CN" i="1" dirty="0">
                            <a:latin typeface="Cambria Math" panose="02040503050406030204" pitchFamily="18" charset="0"/>
                            <a:ea typeface="Times New Roman" panose="02020603050405020304" pitchFamily="18" charset="0"/>
                            <a:sym typeface="Arial" panose="020B0604020202020204" pitchFamily="34" charset="0"/>
                          </a:rPr>
                        </m:ctrlPr>
                      </m:sSubPr>
                      <m:e>
                        <m:r>
                          <a:rPr lang="en-US" altLang="zh-CN" i="1" dirty="0">
                            <a:latin typeface="Cambria Math" panose="02040503050406030204" pitchFamily="18" charset="0"/>
                            <a:ea typeface="Times New Roman" panose="02020603050405020304" pitchFamily="18" charset="0"/>
                            <a:sym typeface="Arial" panose="020B0604020202020204" pitchFamily="34" charset="0"/>
                          </a:rPr>
                          <m:t>𝑇</m:t>
                        </m:r>
                      </m:e>
                      <m:sub>
                        <m:r>
                          <a:rPr lang="en-US" altLang="zh-CN" i="1" dirty="0">
                            <a:latin typeface="Cambria Math" panose="02040503050406030204" pitchFamily="18" charset="0"/>
                            <a:ea typeface="Times New Roman" panose="02020603050405020304" pitchFamily="18" charset="0"/>
                            <a:sym typeface="Arial" panose="020B0604020202020204" pitchFamily="34" charset="0"/>
                          </a:rPr>
                          <m:t>1</m:t>
                        </m:r>
                      </m:sub>
                    </m:sSub>
                    <m:sSub>
                      <m:sSubPr>
                        <m:ctrlPr>
                          <a:rPr lang="en-US" altLang="zh-CN" i="1" dirty="0">
                            <a:latin typeface="Cambria Math" panose="02040503050406030204" pitchFamily="18" charset="0"/>
                            <a:ea typeface="Times New Roman" panose="02020603050405020304" pitchFamily="18" charset="0"/>
                            <a:sym typeface="Arial" panose="020B0604020202020204" pitchFamily="34" charset="0"/>
                          </a:rPr>
                        </m:ctrlPr>
                      </m:sSubPr>
                      <m:e>
                        <m:r>
                          <a:rPr lang="en-US" altLang="zh-CN" i="1" dirty="0">
                            <a:latin typeface="Cambria Math" panose="02040503050406030204" pitchFamily="18" charset="0"/>
                            <a:ea typeface="Times New Roman" panose="02020603050405020304" pitchFamily="18" charset="0"/>
                            <a:sym typeface="Arial" panose="020B0604020202020204" pitchFamily="34" charset="0"/>
                          </a:rPr>
                          <m:t>𝑆</m:t>
                        </m:r>
                      </m:e>
                      <m:sub>
                        <m:r>
                          <a:rPr lang="en-US" altLang="zh-CN" i="1" dirty="0">
                            <a:latin typeface="Cambria Math" panose="02040503050406030204" pitchFamily="18" charset="0"/>
                            <a:ea typeface="Times New Roman" panose="02020603050405020304" pitchFamily="18" charset="0"/>
                            <a:sym typeface="Arial" panose="020B0604020202020204" pitchFamily="34" charset="0"/>
                          </a:rPr>
                          <m:t>1</m:t>
                        </m:r>
                      </m:sub>
                    </m:sSub>
                    <m:r>
                      <a:rPr lang="en-US" altLang="zh-CN" i="1" dirty="0">
                        <a:latin typeface="Cambria Math" panose="02040503050406030204" pitchFamily="18" charset="0"/>
                        <a:ea typeface="Times New Roman" panose="02020603050405020304" pitchFamily="18" charset="0"/>
                        <a:sym typeface="Arial" panose="020B0604020202020204" pitchFamily="34" charset="0"/>
                      </a:rPr>
                      <m:t>=200 </m:t>
                    </m:r>
                    <m:r>
                      <a:rPr lang="en-US" altLang="zh-CN" i="1" dirty="0">
                        <a:latin typeface="Cambria Math" panose="02040503050406030204" pitchFamily="18" charset="0"/>
                        <a:ea typeface="Times New Roman" panose="02020603050405020304" pitchFamily="18" charset="0"/>
                        <a:sym typeface="Arial" panose="020B0604020202020204" pitchFamily="34" charset="0"/>
                      </a:rPr>
                      <m:t>𝑛𝑠</m:t>
                    </m:r>
                  </m:oMath>
                </a14:m>
                <a:r>
                  <a:rPr lang="en-US" altLang="zh-CN" dirty="0">
                    <a:latin typeface="Times New Roman" panose="02020603050405020304" pitchFamily="18" charset="0"/>
                    <a:ea typeface="Times New Roman" panose="02020603050405020304" pitchFamily="18" charset="0"/>
                    <a:sym typeface="Arial" panose="020B0604020202020204" pitchFamily="34" charset="0"/>
                  </a:rPr>
                  <a:t> and the LSB is 100ps.</a:t>
                </a:r>
              </a:p>
              <a:p>
                <a:pPr algn="l">
                  <a:lnSpc>
                    <a:spcPct val="130000"/>
                  </a:lnSpc>
                </a:pPr>
                <a:endParaRPr lang="en-US" altLang="zh-CN" dirty="0">
                  <a:latin typeface="Times New Roman" panose="02020603050405020304" pitchFamily="18" charset="0"/>
                  <a:ea typeface="Times New Roman" panose="02020603050405020304" pitchFamily="18" charset="0"/>
                  <a:sym typeface="Arial" panose="020B0604020202020204" pitchFamily="34" charset="0"/>
                </a:endParaRPr>
              </a:p>
              <a:p>
                <a:pPr algn="l">
                  <a:lnSpc>
                    <a:spcPct val="130000"/>
                  </a:lnSpc>
                </a:pPr>
                <a:r>
                  <a:rPr lang="en-US" altLang="zh-CN" dirty="0">
                    <a:latin typeface="Times New Roman" panose="02020603050405020304" pitchFamily="18" charset="0"/>
                    <a:ea typeface="Times New Roman" panose="02020603050405020304" pitchFamily="18" charset="0"/>
                    <a:sym typeface="Arial" panose="020B0604020202020204" pitchFamily="34" charset="0"/>
                  </a:rPr>
                  <a:t>The same overall stretching factor is achieved, but with </a:t>
                </a:r>
                <a:r>
                  <a:rPr lang="en-US" altLang="zh-CN" b="1" dirty="0">
                    <a:solidFill>
                      <a:schemeClr val="tx1"/>
                    </a:solidFill>
                    <a:latin typeface="Times New Roman" panose="02020603050405020304" pitchFamily="18" charset="0"/>
                    <a:ea typeface="Times New Roman" panose="02020603050405020304" pitchFamily="18" charset="0"/>
                    <a:sym typeface="Arial" panose="020B0604020202020204" pitchFamily="34" charset="0"/>
                  </a:rPr>
                  <a:t>five times lower dead time</a:t>
                </a:r>
                <a:r>
                  <a:rPr lang="en-US" altLang="zh-CN" dirty="0">
                    <a:latin typeface="Times New Roman" panose="02020603050405020304" pitchFamily="18" charset="0"/>
                    <a:ea typeface="Times New Roman" panose="02020603050405020304" pitchFamily="18" charset="0"/>
                    <a:sym typeface="Arial" panose="020B0604020202020204" pitchFamily="34" charset="0"/>
                  </a:rPr>
                  <a:t>.</a:t>
                </a:r>
              </a:p>
              <a:p>
                <a:pPr algn="l">
                  <a:lnSpc>
                    <a:spcPct val="130000"/>
                  </a:lnSpc>
                </a:pPr>
                <a:endParaRPr lang="en-US" altLang="zh-CN" dirty="0">
                  <a:latin typeface="Times New Roman" panose="02020603050405020304" pitchFamily="18" charset="0"/>
                  <a:ea typeface="Times New Roman" panose="02020603050405020304" pitchFamily="18" charset="0"/>
                  <a:sym typeface="Arial" panose="020B0604020202020204" pitchFamily="34" charset="0"/>
                </a:endParaRPr>
              </a:p>
              <a:p>
                <a:pPr algn="l">
                  <a:lnSpc>
                    <a:spcPct val="130000"/>
                  </a:lnSpc>
                </a:pPr>
                <a:r>
                  <a:rPr lang="en-US" altLang="zh-CN" dirty="0">
                    <a:latin typeface="Times New Roman" panose="02020603050405020304" pitchFamily="18" charset="0"/>
                    <a:ea typeface="Times New Roman" panose="02020603050405020304" pitchFamily="18" charset="0"/>
                    <a:sym typeface="Arial" panose="020B0604020202020204" pitchFamily="34" charset="0"/>
                  </a:rPr>
                  <a:t>This work aims to </a:t>
                </a:r>
                <a:r>
                  <a:rPr lang="en-US" altLang="zh-CN" b="1" dirty="0">
                    <a:latin typeface="Times New Roman" panose="02020603050405020304" pitchFamily="18" charset="0"/>
                    <a:ea typeface="Times New Roman" panose="02020603050405020304" pitchFamily="18" charset="0"/>
                    <a:sym typeface="Arial" panose="020B0604020202020204" pitchFamily="34" charset="0"/>
                  </a:rPr>
                  <a:t>demonstrate the feasibility of multi-stage time-stretching</a:t>
                </a:r>
                <a:r>
                  <a:rPr lang="en-US" altLang="zh-CN" dirty="0">
                    <a:latin typeface="Times New Roman" panose="02020603050405020304" pitchFamily="18" charset="0"/>
                    <a:ea typeface="Times New Roman" panose="02020603050405020304" pitchFamily="18" charset="0"/>
                    <a:sym typeface="Arial" panose="020B0604020202020204" pitchFamily="34" charset="0"/>
                  </a:rPr>
                  <a:t>.</a:t>
                </a:r>
              </a:p>
              <a:p>
                <a:pPr algn="l">
                  <a:lnSpc>
                    <a:spcPct val="130000"/>
                  </a:lnSpc>
                </a:pPr>
                <a:r>
                  <a:rPr lang="en-US" altLang="zh-CN" b="1" dirty="0">
                    <a:latin typeface="Times New Roman" panose="02020603050405020304" pitchFamily="18" charset="0"/>
                    <a:ea typeface="Times New Roman" panose="02020603050405020304" pitchFamily="18" charset="0"/>
                    <a:sym typeface="Arial" panose="020B0604020202020204" pitchFamily="34" charset="0"/>
                  </a:rPr>
                  <a:t>Discrete components are used for rapid prototyping and low cost.</a:t>
                </a:r>
              </a:p>
              <a:p>
                <a:pPr algn="l">
                  <a:lnSpc>
                    <a:spcPct val="130000"/>
                  </a:lnSpc>
                </a:pPr>
                <a:r>
                  <a:rPr lang="en-US" altLang="zh-CN" b="1" i="1" dirty="0">
                    <a:latin typeface="Times New Roman" panose="02020603050405020304" pitchFamily="18" charset="0"/>
                    <a:ea typeface="Times New Roman" panose="02020603050405020304" pitchFamily="18" charset="0"/>
                    <a:sym typeface="Arial" panose="020B0604020202020204" pitchFamily="34" charset="0"/>
                  </a:rPr>
                  <a:t> </a:t>
                </a:r>
              </a:p>
            </p:txBody>
          </p:sp>
        </mc:Choice>
        <mc:Fallback xmlns="">
          <p:sp>
            <p:nvSpPr>
              <p:cNvPr id="26" name="文本框 25"/>
              <p:cNvSpPr txBox="1">
                <a:spLocks noRot="1" noChangeAspect="1" noMove="1" noResize="1" noEditPoints="1" noAdjustHandles="1" noChangeArrowheads="1" noChangeShapeType="1" noTextEdit="1"/>
              </p:cNvSpPr>
              <p:nvPr/>
            </p:nvSpPr>
            <p:spPr>
              <a:xfrm>
                <a:off x="491490" y="1401445"/>
                <a:ext cx="11431905" cy="3406775"/>
              </a:xfrm>
              <a:prstGeom prst="rect">
                <a:avLst/>
              </a:prstGeom>
              <a:blipFill rotWithShape="1">
                <a:blip r:embed="rId3"/>
                <a:stretch>
                  <a:fillRect/>
                </a:stretch>
              </a:blipFill>
            </p:spPr>
            <p:txBody>
              <a:bodyPr/>
              <a:lstStyle/>
              <a:p>
                <a:r>
                  <a:rPr lang="zh-CN" altLang="en-US">
                    <a:noFill/>
                  </a:rPr>
                  <a:t> </a:t>
                </a:r>
              </a:p>
            </p:txBody>
          </p:sp>
        </mc:Fallback>
      </mc:AlternateContent>
      <p:sp>
        <p:nvSpPr>
          <p:cNvPr id="2" name="文本框 1"/>
          <p:cNvSpPr txBox="1"/>
          <p:nvPr/>
        </p:nvSpPr>
        <p:spPr>
          <a:xfrm>
            <a:off x="1270000" y="173355"/>
            <a:ext cx="8207375" cy="521970"/>
          </a:xfrm>
          <a:prstGeom prst="rect">
            <a:avLst/>
          </a:prstGeom>
          <a:noFill/>
        </p:spPr>
        <p:txBody>
          <a:bodyPr wrap="square" rtlCol="0">
            <a:spAutoFit/>
          </a:bodyPr>
          <a:lstStyle/>
          <a:p>
            <a:r>
              <a:rPr lang="en-US" altLang="zh-CN" sz="2800" b="1">
                <a:solidFill>
                  <a:schemeClr val="tx2"/>
                </a:solidFill>
                <a:latin typeface="+mn-ea"/>
              </a:rPr>
              <a:t>1.3 Multi-stage t</a:t>
            </a:r>
            <a:r>
              <a:rPr lang="en-US" altLang="zh-CN" sz="2800" b="1">
                <a:solidFill>
                  <a:schemeClr val="tx2"/>
                </a:solidFill>
                <a:latin typeface="+mn-ea"/>
                <a:sym typeface="+mn-ea"/>
              </a:rPr>
              <a:t>ime-stretching principle</a:t>
            </a:r>
            <a:endParaRPr lang="zh-CN" altLang="en-US" sz="2800" b="1">
              <a:solidFill>
                <a:schemeClr val="tx2"/>
              </a:solidFill>
              <a:latin typeface="+mn-ea"/>
            </a:endParaRPr>
          </a:p>
        </p:txBody>
      </p:sp>
      <p:pic>
        <p:nvPicPr>
          <p:cNvPr id="31" name="图片 30" descr="C:/Users/Southland/Desktop/同济大学 TJU todo.png同济大学 TJU todo"/>
          <p:cNvPicPr>
            <a:picLocks noChangeAspect="1"/>
          </p:cNvPicPr>
          <p:nvPr/>
        </p:nvPicPr>
        <p:blipFill>
          <a:blip r:embed="rId4">
            <a:duotone>
              <a:schemeClr val="accent1">
                <a:shade val="45000"/>
                <a:satMod val="135000"/>
              </a:schemeClr>
              <a:prstClr val="white"/>
            </a:duotone>
          </a:blip>
          <a:srcRect t="28266" b="46033"/>
          <a:stretch>
            <a:fillRect/>
          </a:stretch>
        </p:blipFill>
        <p:spPr>
          <a:xfrm>
            <a:off x="9575800" y="82550"/>
            <a:ext cx="2534285" cy="664845"/>
          </a:xfrm>
          <a:prstGeom prst="rect">
            <a:avLst/>
          </a:prstGeom>
        </p:spPr>
      </p:pic>
      <p:grpSp>
        <p:nvGrpSpPr>
          <p:cNvPr id="3" name="组合 2"/>
          <p:cNvGrpSpPr/>
          <p:nvPr/>
        </p:nvGrpSpPr>
        <p:grpSpPr>
          <a:xfrm>
            <a:off x="637540" y="82550"/>
            <a:ext cx="543560" cy="824230"/>
            <a:chOff x="886602" y="106738"/>
            <a:chExt cx="1620000" cy="2422915"/>
          </a:xfrm>
        </p:grpSpPr>
        <p:sp>
          <p:nvSpPr>
            <p:cNvPr id="18" name="矩形 17"/>
            <p:cNvSpPr/>
            <p:nvPr/>
          </p:nvSpPr>
          <p:spPr>
            <a:xfrm>
              <a:off x="886602" y="418195"/>
              <a:ext cx="720000" cy="720000"/>
            </a:xfrm>
            <a:prstGeom prst="rect">
              <a:avLst/>
            </a:prstGeom>
            <a:solidFill>
              <a:schemeClr val="accent1">
                <a:lumMod val="5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9" name="组合 18"/>
            <p:cNvGrpSpPr/>
            <p:nvPr/>
          </p:nvGrpSpPr>
          <p:grpSpPr>
            <a:xfrm>
              <a:off x="1066602" y="106738"/>
              <a:ext cx="1440000" cy="2422915"/>
              <a:chOff x="1066602" y="106738"/>
              <a:chExt cx="1440000" cy="2422915"/>
            </a:xfrm>
          </p:grpSpPr>
          <p:sp>
            <p:nvSpPr>
              <p:cNvPr id="7" name="矩形 6"/>
              <p:cNvSpPr/>
              <p:nvPr/>
            </p:nvSpPr>
            <p:spPr>
              <a:xfrm>
                <a:off x="1246602" y="778195"/>
                <a:ext cx="1080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sp>
            <p:nvSpPr>
              <p:cNvPr id="8" name="文本框 7"/>
              <p:cNvSpPr txBox="1"/>
              <p:nvPr/>
            </p:nvSpPr>
            <p:spPr>
              <a:xfrm>
                <a:off x="1066602" y="106738"/>
                <a:ext cx="1440000" cy="2422915"/>
              </a:xfrm>
              <a:prstGeom prst="rect">
                <a:avLst/>
              </a:prstGeom>
              <a:noFill/>
            </p:spPr>
            <p:txBody>
              <a:bodyPr wrap="square" rtlCol="0" anchor="ctr">
                <a:spAutoFit/>
              </a:bodyPr>
              <a:lstStyle/>
              <a:p>
                <a:pPr algn="ctr"/>
                <a:endParaRPr lang="zh-CN" altLang="en-US" sz="3600" b="1" dirty="0">
                  <a:solidFill>
                    <a:schemeClr val="bg1"/>
                  </a:solidFill>
                  <a:latin typeface="Times New Roman" panose="02020603050405020304" pitchFamily="18" charset="0"/>
                  <a:ea typeface="Times New Roman" panose="02020603050405020304" pitchFamily="18" charset="0"/>
                </a:endParaRPr>
              </a:p>
            </p:txBody>
          </p:sp>
        </p:grpSp>
      </p:grpSp>
      <p:sp>
        <p:nvSpPr>
          <p:cNvPr id="11" name="灯片编号占位符 10"/>
          <p:cNvSpPr>
            <a:spLocks noGrp="1"/>
          </p:cNvSpPr>
          <p:nvPr>
            <p:ph type="sldNum" sz="quarter" idx="12"/>
          </p:nvPr>
        </p:nvSpPr>
        <p:spPr/>
        <p:txBody>
          <a:bodyPr/>
          <a:lstStyle/>
          <a:p>
            <a:fld id="{6973E886-DE44-40B2-9298-ECBB239BA4AC}" type="slidenum">
              <a:rPr lang="en-US" smtClean="0"/>
              <a:t>8</a:t>
            </a:fld>
            <a:endParaRPr lang="en-US"/>
          </a:p>
        </p:txBody>
      </p:sp>
      <p:sp>
        <p:nvSpPr>
          <p:cNvPr id="12" name="页脚占位符 11"/>
          <p:cNvSpPr>
            <a:spLocks noGrp="1"/>
          </p:cNvSpPr>
          <p:nvPr>
            <p:ph type="ftr" sz="quarter" idx="11"/>
          </p:nvPr>
        </p:nvSpPr>
        <p:spPr/>
        <p:txBody>
          <a:bodyPr/>
          <a:lstStyle/>
          <a:p>
            <a:r>
              <a:rPr lang="en-US"/>
              <a:t>TWEPP 2025</a:t>
            </a:r>
          </a:p>
        </p:txBody>
      </p:sp>
    </p:spTree>
  </p:cSld>
  <p:clrMapOvr>
    <a:masterClrMapping/>
  </p:clrMapOvr>
  <mc:AlternateContent xmlns:mc="http://schemas.openxmlformats.org/markup-compatibility/2006" xmlns:p14="http://schemas.microsoft.com/office/powerpoint/2010/main">
    <mc:Choice Requires="p14">
      <p:transition spd="med" p14:dur="700" advTm="30725">
        <p:fade/>
      </p:transition>
    </mc:Choice>
    <mc:Fallback xmlns="">
      <p:transition spd="med" advTm="30725">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4935220" y="2526665"/>
            <a:ext cx="5090795" cy="1568450"/>
          </a:xfrm>
          <a:prstGeom prst="rect">
            <a:avLst/>
          </a:prstGeom>
          <a:noFill/>
        </p:spPr>
        <p:txBody>
          <a:bodyPr wrap="square" rtlCol="0">
            <a:spAutoFit/>
          </a:bodyPr>
          <a:lstStyle/>
          <a:p>
            <a:r>
              <a:rPr lang="en-US" altLang="zh-CN" sz="4800" b="1" dirty="0">
                <a:solidFill>
                  <a:schemeClr val="tx2"/>
                </a:solidFill>
                <a:latin typeface="+mn-ea"/>
              </a:rPr>
              <a:t>TDC design</a:t>
            </a:r>
            <a:endParaRPr lang="zh-CN" altLang="en-US" sz="4800" b="1" dirty="0">
              <a:solidFill>
                <a:schemeClr val="tx2"/>
              </a:solidFill>
              <a:latin typeface="+mn-ea"/>
            </a:endParaRPr>
          </a:p>
          <a:p>
            <a:endParaRPr lang="zh-CN" altLang="en-US" sz="4800" b="1" dirty="0">
              <a:solidFill>
                <a:schemeClr val="tx2"/>
              </a:solidFill>
              <a:latin typeface="+mn-ea"/>
            </a:endParaRPr>
          </a:p>
        </p:txBody>
      </p:sp>
      <p:sp>
        <p:nvSpPr>
          <p:cNvPr id="10" name="文本框 9"/>
          <p:cNvSpPr txBox="1"/>
          <p:nvPr/>
        </p:nvSpPr>
        <p:spPr>
          <a:xfrm>
            <a:off x="4935220" y="4090670"/>
            <a:ext cx="4455160" cy="922020"/>
          </a:xfrm>
          <a:prstGeom prst="rect">
            <a:avLst/>
          </a:prstGeom>
          <a:noFill/>
        </p:spPr>
        <p:txBody>
          <a:bodyPr wrap="square" rtlCol="0">
            <a:spAutoFit/>
          </a:bodyPr>
          <a:lstStyle/>
          <a:p>
            <a:pPr marL="285750" indent="-285750">
              <a:lnSpc>
                <a:spcPct val="150000"/>
              </a:lnSpc>
              <a:buFont typeface="Wingdings" panose="05000000000000000000" pitchFamily="2" charset="2"/>
              <a:buChar char="l"/>
            </a:pPr>
            <a:r>
              <a:rPr lang="en-US" altLang="zh-CN" dirty="0">
                <a:latin typeface="+mn-ea"/>
              </a:rPr>
              <a:t>Time-stretching circuit</a:t>
            </a:r>
          </a:p>
          <a:p>
            <a:pPr marL="285750" indent="-285750">
              <a:lnSpc>
                <a:spcPct val="150000"/>
              </a:lnSpc>
              <a:buFont typeface="Wingdings" panose="05000000000000000000" pitchFamily="2" charset="2"/>
              <a:buChar char="l"/>
            </a:pPr>
            <a:r>
              <a:rPr lang="en-US" altLang="zh-CN" dirty="0">
                <a:latin typeface="+mn-ea"/>
              </a:rPr>
              <a:t>Multi-stage time-stretching</a:t>
            </a:r>
          </a:p>
        </p:txBody>
      </p:sp>
      <p:pic>
        <p:nvPicPr>
          <p:cNvPr id="8" name="图片 7" descr="C:/Users/Southland/Desktop/同济大学 TJU todo.png同济大学 TJU todo"/>
          <p:cNvPicPr>
            <a:picLocks noChangeAspect="1"/>
          </p:cNvPicPr>
          <p:nvPr/>
        </p:nvPicPr>
        <p:blipFill>
          <a:blip r:embed="rId2">
            <a:duotone>
              <a:schemeClr val="accent1">
                <a:shade val="45000"/>
                <a:satMod val="135000"/>
              </a:schemeClr>
              <a:prstClr val="white"/>
            </a:duotone>
          </a:blip>
          <a:srcRect t="28266" b="46033"/>
          <a:stretch>
            <a:fillRect/>
          </a:stretch>
        </p:blipFill>
        <p:spPr>
          <a:xfrm>
            <a:off x="9575800" y="82550"/>
            <a:ext cx="2534285" cy="664845"/>
          </a:xfrm>
          <a:prstGeom prst="rect">
            <a:avLst/>
          </a:prstGeom>
        </p:spPr>
      </p:pic>
      <p:sp>
        <p:nvSpPr>
          <p:cNvPr id="11" name="文本框 10"/>
          <p:cNvSpPr txBox="1"/>
          <p:nvPr/>
        </p:nvSpPr>
        <p:spPr>
          <a:xfrm>
            <a:off x="516255" y="82550"/>
            <a:ext cx="3547110" cy="583565"/>
          </a:xfrm>
          <a:prstGeom prst="rect">
            <a:avLst/>
          </a:prstGeom>
          <a:noFill/>
        </p:spPr>
        <p:txBody>
          <a:bodyPr wrap="square" rtlCol="0">
            <a:spAutoFit/>
          </a:bodyPr>
          <a:lstStyle/>
          <a:p>
            <a:r>
              <a:rPr lang="zh-CN" altLang="en-US" sz="3200">
                <a:latin typeface="+mn-ea"/>
              </a:rPr>
              <a:t> </a:t>
            </a:r>
            <a:r>
              <a:rPr lang="en-US" altLang="zh-CN" sz="2800">
                <a:solidFill>
                  <a:schemeClr val="bg1">
                    <a:lumMod val="65000"/>
                  </a:schemeClr>
                </a:solidFill>
                <a:latin typeface="+mn-ea"/>
              </a:rPr>
              <a:t>CONTENT</a:t>
            </a:r>
          </a:p>
        </p:txBody>
      </p:sp>
      <p:grpSp>
        <p:nvGrpSpPr>
          <p:cNvPr id="19" name="组合 18"/>
          <p:cNvGrpSpPr/>
          <p:nvPr/>
        </p:nvGrpSpPr>
        <p:grpSpPr>
          <a:xfrm>
            <a:off x="3403600" y="2244725"/>
            <a:ext cx="1320800" cy="2002790"/>
            <a:chOff x="5360" y="3535"/>
            <a:chExt cx="2080" cy="3154"/>
          </a:xfrm>
        </p:grpSpPr>
        <p:grpSp>
          <p:nvGrpSpPr>
            <p:cNvPr id="3" name="组合 2"/>
            <p:cNvGrpSpPr/>
            <p:nvPr/>
          </p:nvGrpSpPr>
          <p:grpSpPr>
            <a:xfrm>
              <a:off x="5360" y="3535"/>
              <a:ext cx="2080" cy="3155"/>
              <a:chOff x="886602" y="106738"/>
              <a:chExt cx="1620000" cy="2422915"/>
            </a:xfrm>
          </p:grpSpPr>
          <p:sp>
            <p:nvSpPr>
              <p:cNvPr id="2" name="矩形 1"/>
              <p:cNvSpPr/>
              <p:nvPr/>
            </p:nvSpPr>
            <p:spPr>
              <a:xfrm>
                <a:off x="886602" y="418195"/>
                <a:ext cx="720000" cy="720000"/>
              </a:xfrm>
              <a:prstGeom prst="rect">
                <a:avLst/>
              </a:prstGeom>
              <a:solidFill>
                <a:schemeClr val="accent1">
                  <a:lumMod val="50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 name="组合 3"/>
              <p:cNvGrpSpPr/>
              <p:nvPr/>
            </p:nvGrpSpPr>
            <p:grpSpPr>
              <a:xfrm>
                <a:off x="1066602" y="106738"/>
                <a:ext cx="1440000" cy="2422915"/>
                <a:chOff x="1066602" y="106738"/>
                <a:chExt cx="1440000" cy="2422915"/>
              </a:xfrm>
            </p:grpSpPr>
            <p:sp>
              <p:nvSpPr>
                <p:cNvPr id="5" name="矩形 4"/>
                <p:cNvSpPr/>
                <p:nvPr/>
              </p:nvSpPr>
              <p:spPr>
                <a:xfrm>
                  <a:off x="1246602" y="778195"/>
                  <a:ext cx="1080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sp>
              <p:nvSpPr>
                <p:cNvPr id="12" name="文本框 11"/>
                <p:cNvSpPr txBox="1"/>
                <p:nvPr/>
              </p:nvSpPr>
              <p:spPr>
                <a:xfrm>
                  <a:off x="1066602" y="106738"/>
                  <a:ext cx="1440000" cy="2422915"/>
                </a:xfrm>
                <a:prstGeom prst="rect">
                  <a:avLst/>
                </a:prstGeom>
                <a:noFill/>
              </p:spPr>
              <p:txBody>
                <a:bodyPr wrap="square" rtlCol="0" anchor="ctr">
                  <a:spAutoFit/>
                </a:bodyPr>
                <a:lstStyle/>
                <a:p>
                  <a:pPr algn="ctr"/>
                  <a:endParaRPr lang="zh-CN" altLang="en-US" sz="3600" b="1" dirty="0">
                    <a:solidFill>
                      <a:schemeClr val="bg1"/>
                    </a:solidFill>
                    <a:latin typeface="Times New Roman" panose="02020603050405020304" pitchFamily="18" charset="0"/>
                    <a:ea typeface="Times New Roman" panose="02020603050405020304" pitchFamily="18" charset="0"/>
                  </a:endParaRPr>
                </a:p>
              </p:txBody>
            </p:sp>
          </p:grpSp>
        </p:grpSp>
        <p:sp>
          <p:nvSpPr>
            <p:cNvPr id="13" name="文本框 12"/>
            <p:cNvSpPr txBox="1"/>
            <p:nvPr/>
          </p:nvSpPr>
          <p:spPr>
            <a:xfrm>
              <a:off x="5681" y="4564"/>
              <a:ext cx="1759" cy="1252"/>
            </a:xfrm>
            <a:prstGeom prst="rect">
              <a:avLst/>
            </a:prstGeom>
            <a:noFill/>
          </p:spPr>
          <p:txBody>
            <a:bodyPr wrap="square" rtlCol="0" anchor="t">
              <a:noAutofit/>
            </a:bodyPr>
            <a:lstStyle/>
            <a:p>
              <a:pPr algn="ctr"/>
              <a:r>
                <a:rPr lang="en-US" altLang="zh-CN" sz="3600" b="1">
                  <a:solidFill>
                    <a:schemeClr val="bg1"/>
                  </a:solidFill>
                  <a:latin typeface="+mn-ea"/>
                  <a:sym typeface="+mn-ea"/>
                </a:rPr>
                <a:t>02</a:t>
              </a:r>
            </a:p>
          </p:txBody>
        </p:sp>
      </p:grpSp>
      <p:sp>
        <p:nvSpPr>
          <p:cNvPr id="6" name="灯片编号占位符 5"/>
          <p:cNvSpPr>
            <a:spLocks noGrp="1"/>
          </p:cNvSpPr>
          <p:nvPr>
            <p:ph type="sldNum" sz="quarter" idx="12"/>
          </p:nvPr>
        </p:nvSpPr>
        <p:spPr/>
        <p:txBody>
          <a:bodyPr/>
          <a:lstStyle/>
          <a:p>
            <a:fld id="{CD60BC21-56A7-4259-9FCC-E9E7CBD795A8}" type="slidenum">
              <a:rPr lang="zh-CN" altLang="en-US" smtClean="0"/>
              <a:t>9</a:t>
            </a:fld>
            <a:endParaRPr lang="zh-CN" altLang="en-US"/>
          </a:p>
        </p:txBody>
      </p:sp>
      <p:sp>
        <p:nvSpPr>
          <p:cNvPr id="9" name="页脚占位符 8"/>
          <p:cNvSpPr>
            <a:spLocks noGrp="1"/>
          </p:cNvSpPr>
          <p:nvPr>
            <p:ph type="ftr" sz="quarter" idx="11"/>
          </p:nvPr>
        </p:nvSpPr>
        <p:spPr/>
        <p:txBody>
          <a:bodyPr/>
          <a:lstStyle/>
          <a:p>
            <a:r>
              <a:rPr lang="zh-CN" altLang="en-US"/>
              <a:t>TWEPP 2025</a:t>
            </a:r>
          </a:p>
        </p:txBody>
      </p:sp>
    </p:spTree>
  </p:cSld>
  <p:clrMapOvr>
    <a:masterClrMapping/>
  </p:clrMapOvr>
  <mc:AlternateContent xmlns:mc="http://schemas.openxmlformats.org/markup-compatibility/2006" xmlns:p14="http://schemas.microsoft.com/office/powerpoint/2010/main">
    <mc:Choice Requires="p14">
      <p:transition spd="med" p14:dur="700" advTm="5026">
        <p:fade/>
      </p:transition>
    </mc:Choice>
    <mc:Fallback xmlns="">
      <p:transition spd="med" advTm="5026">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KSO_WPP_MARK_KEY" val="9f58fd30-1e5a-46d7-9881-60025482c2f8"/>
  <p:tag name="COMMONDATA" val="eyJoZGlkIjoiYjExMjIyZTQxZWZjMzdmZWU1MzJkNTcwZTFjOWFmYTYifQ=="/>
</p:tagLst>
</file>

<file path=ppt/tags/tag10.xml><?xml version="1.0" encoding="utf-8"?>
<p:tagLst xmlns:a="http://schemas.openxmlformats.org/drawingml/2006/main" xmlns:r="http://schemas.openxmlformats.org/officeDocument/2006/relationships" xmlns:p="http://schemas.openxmlformats.org/presentationml/2006/main">
  <p:tag name="KSO_WM_DIAGRAM_VIRTUALLY_FRAME" val="{&quot;height&quot;:378.5696062992126,&quot;left&quot;:478.70787401574796,&quot;top&quot;:113.43039370078739,&quot;width&quot;:397}"/>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wm#"/>
  <p:tag name="KSO_WM_UNIT_TYPE" val="l_h_a"/>
  <p:tag name="KSO_WM_UNIT_INDEX" val="1_5_1"/>
  <p:tag name="KSO_WM_UNIT_ID" val="diagram19882022_6*l_h_a*1_5_1"/>
  <p:tag name="KSO_WM_TEMPLATE_INDEX" val="19882022"/>
  <p:tag name="KSO_WM_TAG_VERSION" val="2.0"/>
  <p:tag name="KSO_WM_DIAGRAM_GROUP_CODE" val="l1-1"/>
  <p:tag name="KSO_WM_DIAGRAM_VIRTUALLY_FRAME" val="{&quot;height&quot;:378.5696062992126,&quot;left&quot;:478.70787401574796,&quot;top&quot;:113.43039370078739,&quot;width&quot;:397}"/>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wm#"/>
  <p:tag name="KSO_WM_UNIT_TYPE" val="l_h_i"/>
  <p:tag name="KSO_WM_UNIT_INDEX" val="1_5_1"/>
  <p:tag name="KSO_WM_UNIT_ID" val="diagram19882022_6*l_h_i*1_5_1"/>
  <p:tag name="KSO_WM_TEMPLATE_INDEX" val="19882022"/>
  <p:tag name="KSO_WM_TAG_VERSION" val="2.0"/>
  <p:tag name="KSO_WM_DIAGRAM_GROUP_CODE" val="l1-1"/>
  <p:tag name="KSO_WM_UNIT_SUBTYPE" val="d"/>
  <p:tag name="KSO_WM_DIAGRAM_VIRTUALLY_FRAME" val="{&quot;height&quot;:378.5696062992126,&quot;left&quot;:478.70787401574796,&quot;top&quot;:113.43039370078739,&quot;width&quot;:397}"/>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wm#"/>
  <p:tag name="KSO_WM_UNIT_TYPE" val="l_h_i"/>
  <p:tag name="KSO_WM_UNIT_INDEX" val="1_5_2"/>
  <p:tag name="KSO_WM_UNIT_ID" val="diagram19882022_6*l_h_i*1_5_2"/>
  <p:tag name="KSO_WM_TEMPLATE_INDEX" val="19882022"/>
  <p:tag name="KSO_WM_TAG_VERSION" val="2.0"/>
  <p:tag name="KSO_WM_DIAGRAM_GROUP_CODE" val="l1-1"/>
  <p:tag name="KSO_WM_DIAGRAM_VIRTUALLY_FRAME" val="{&quot;height&quot;:378.5696062992126,&quot;left&quot;:478.70787401574796,&quot;top&quot;:113.43039370078739,&quot;width&quot;:397}"/>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wm#"/>
  <p:tag name="KSO_WM_UNIT_TYPE" val="l_h_i"/>
  <p:tag name="KSO_WM_UNIT_INDEX" val="1_5_3"/>
  <p:tag name="KSO_WM_UNIT_ID" val="diagram19882022_6*l_h_i*1_5_3"/>
  <p:tag name="KSO_WM_TEMPLATE_INDEX" val="19882022"/>
  <p:tag name="KSO_WM_TAG_VERSION" val="2.0"/>
  <p:tag name="KSO_WM_DIAGRAM_GROUP_CODE" val="l1-1"/>
  <p:tag name="KSO_WM_DIAGRAM_VIRTUALLY_FRAME" val="{&quot;height&quot;:378.5696062992126,&quot;left&quot;:478.70787401574796,&quot;top&quot;:113.43039370078739,&quot;width&quot;:397}"/>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wm#"/>
  <p:tag name="KSO_WM_UNIT_TYPE" val="l_h_i"/>
  <p:tag name="KSO_WM_UNIT_INDEX" val="1_4_2"/>
  <p:tag name="KSO_WM_UNIT_ID" val="diagram19882022_6*l_h_i*1_4_2"/>
  <p:tag name="KSO_WM_TEMPLATE_INDEX" val="19882022"/>
  <p:tag name="KSO_WM_TAG_VERSION" val="2.0"/>
  <p:tag name="KSO_WM_DIAGRAM_GROUP_CODE" val="l1-1"/>
  <p:tag name="KSO_WM_DIAGRAM_VIRTUALLY_FRAME" val="{&quot;height&quot;:378.5696062992126,&quot;left&quot;:478.70787401574796,&quot;top&quot;:113.43039370078739,&quot;width&quot;:397}"/>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wm#"/>
  <p:tag name="KSO_WM_UNIT_TYPE" val="l_h_i"/>
  <p:tag name="KSO_WM_UNIT_INDEX" val="1_4_3"/>
  <p:tag name="KSO_WM_UNIT_ID" val="diagram19882022_6*l_h_i*1_4_3"/>
  <p:tag name="KSO_WM_TEMPLATE_INDEX" val="19882022"/>
  <p:tag name="KSO_WM_TAG_VERSION" val="2.0"/>
  <p:tag name="KSO_WM_DIAGRAM_GROUP_CODE" val="l1-1"/>
  <p:tag name="KSO_WM_DIAGRAM_VIRTUALLY_FRAME" val="{&quot;height&quot;:378.5696062992126,&quot;left&quot;:478.70787401574796,&quot;top&quot;:113.43039370078739,&quot;width&quot;:397}"/>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wm#"/>
  <p:tag name="KSO_WM_UNIT_TYPE" val="l_h_i"/>
  <p:tag name="KSO_WM_UNIT_INDEX" val="1_4_1"/>
  <p:tag name="KSO_WM_UNIT_ID" val="diagram19882022_6*l_h_i*1_4_1"/>
  <p:tag name="KSO_WM_TEMPLATE_INDEX" val="19882022"/>
  <p:tag name="KSO_WM_TAG_VERSION" val="2.0"/>
  <p:tag name="KSO_WM_DIAGRAM_GROUP_CODE" val="l1-1"/>
  <p:tag name="KSO_WM_UNIT_SUBTYPE" val="d"/>
  <p:tag name="KSO_WM_DIAGRAM_VIRTUALLY_FRAME" val="{&quot;height&quot;:378.5696062992126,&quot;left&quot;:478.70787401574796,&quot;top&quot;:113.43039370078739,&quot;width&quot;:397}"/>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wm#"/>
  <p:tag name="KSO_WM_UNIT_TYPE" val="l_h_a"/>
  <p:tag name="KSO_WM_UNIT_INDEX" val="1_4_1"/>
  <p:tag name="KSO_WM_UNIT_ID" val="diagram19882022_6*l_h_a*1_4_1"/>
  <p:tag name="KSO_WM_TEMPLATE_INDEX" val="19882022"/>
  <p:tag name="KSO_WM_TAG_VERSION" val="2.0"/>
  <p:tag name="KSO_WM_DIAGRAM_GROUP_CODE" val="l1-1"/>
  <p:tag name="KSO_WM_DIAGRAM_VIRTUALLY_FRAME" val="{&quot;height&quot;:378.5696062992126,&quot;left&quot;:478.70787401574796,&quot;top&quot;:113.43039370078739,&quot;width&quot;:397}"/>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wm#"/>
  <p:tag name="KSO_WM_UNIT_TYPE" val="l_h_i"/>
  <p:tag name="KSO_WM_UNIT_INDEX" val="1_3_1"/>
  <p:tag name="KSO_WM_UNIT_ID" val="diagram19882022_6*l_h_i*1_3_1"/>
  <p:tag name="KSO_WM_TEMPLATE_INDEX" val="19882022"/>
  <p:tag name="KSO_WM_TAG_VERSION" val="2.0"/>
  <p:tag name="KSO_WM_DIAGRAM_GROUP_CODE" val="l1-1"/>
  <p:tag name="KSO_WM_UNIT_SUBTYPE" val="d"/>
  <p:tag name="KSO_WM_DIAGRAM_VIRTUALLY_FRAME" val="{&quot;height&quot;:378.5696062992126,&quot;left&quot;:478.70787401574796,&quot;top&quot;:113.43039370078739,&quot;width&quot;:397}"/>
</p:tagLst>
</file>

<file path=ppt/tags/tag2.xml><?xml version="1.0" encoding="utf-8"?>
<p:tagLst xmlns:a="http://schemas.openxmlformats.org/drawingml/2006/main" xmlns:r="http://schemas.openxmlformats.org/officeDocument/2006/relationships" xmlns:p="http://schemas.openxmlformats.org/presentationml/2006/main">
  <p:tag name="KSO_WM_DIAGRAM_VIRTUALLY_FRAME" val="{&quot;height&quot;:378.5696062992126,&quot;left&quot;:478.70787401574796,&quot;top&quot;:113.43039370078739,&quot;width&quot;:397}"/>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wm#"/>
  <p:tag name="KSO_WM_UNIT_TYPE" val="l_h_a"/>
  <p:tag name="KSO_WM_UNIT_INDEX" val="1_3_1"/>
  <p:tag name="KSO_WM_UNIT_ID" val="diagram19882022_6*l_h_a*1_3_1"/>
  <p:tag name="KSO_WM_TEMPLATE_INDEX" val="19882022"/>
  <p:tag name="KSO_WM_TAG_VERSION" val="2.0"/>
  <p:tag name="KSO_WM_DIAGRAM_GROUP_CODE" val="l1-1"/>
  <p:tag name="KSO_WM_DIAGRAM_VIRTUALLY_FRAME" val="{&quot;height&quot;:378.5696062992126,&quot;left&quot;:478.70787401574796,&quot;top&quot;:113.43039370078739,&quot;width&quot;:397}"/>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wm#"/>
  <p:tag name="KSO_WM_UNIT_TYPE" val="l_h_i"/>
  <p:tag name="KSO_WM_UNIT_INDEX" val="1_3_2"/>
  <p:tag name="KSO_WM_UNIT_ID" val="diagram19882022_6*l_h_i*1_3_2"/>
  <p:tag name="KSO_WM_TEMPLATE_INDEX" val="19882022"/>
  <p:tag name="KSO_WM_TAG_VERSION" val="2.0"/>
  <p:tag name="KSO_WM_DIAGRAM_GROUP_CODE" val="l1-1"/>
  <p:tag name="KSO_WM_DIAGRAM_VIRTUALLY_FRAME" val="{&quot;height&quot;:378.5696062992126,&quot;left&quot;:478.70787401574796,&quot;top&quot;:113.43039370078739,&quot;width&quot;:397}"/>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wm#"/>
  <p:tag name="KSO_WM_UNIT_TYPE" val="l_h_i"/>
  <p:tag name="KSO_WM_UNIT_INDEX" val="1_3_3"/>
  <p:tag name="KSO_WM_UNIT_ID" val="diagram19882022_6*l_h_i*1_3_3"/>
  <p:tag name="KSO_WM_TEMPLATE_INDEX" val="19882022"/>
  <p:tag name="KSO_WM_TAG_VERSION" val="2.0"/>
  <p:tag name="KSO_WM_DIAGRAM_GROUP_CODE" val="l1-1"/>
  <p:tag name="KSO_WM_DIAGRAM_VIRTUALLY_FRAME" val="{&quot;height&quot;:378.5696062992126,&quot;left&quot;:478.70787401574796,&quot;top&quot;:113.43039370078739,&quot;width&quot;:397}"/>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wm#"/>
  <p:tag name="KSO_WM_UNIT_TYPE" val="l_h_i"/>
  <p:tag name="KSO_WM_UNIT_INDEX" val="1_2_1"/>
  <p:tag name="KSO_WM_UNIT_ID" val="diagram19882022_6*l_h_i*1_2_1"/>
  <p:tag name="KSO_WM_TEMPLATE_INDEX" val="19882022"/>
  <p:tag name="KSO_WM_TAG_VERSION" val="2.0"/>
  <p:tag name="KSO_WM_DIAGRAM_GROUP_CODE" val="l1-1"/>
  <p:tag name="KSO_WM_UNIT_SUBTYPE" val="d"/>
  <p:tag name="KSO_WM_DIAGRAM_VIRTUALLY_FRAME" val="{&quot;height&quot;:378.5696062992126,&quot;left&quot;:478.70787401574796,&quot;top&quot;:113.43039370078739,&quot;width&quot;:397}"/>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wm#"/>
  <p:tag name="KSO_WM_UNIT_TYPE" val="l_h_a"/>
  <p:tag name="KSO_WM_UNIT_INDEX" val="1_2_1"/>
  <p:tag name="KSO_WM_UNIT_ID" val="diagram19882022_6*l_h_a*1_2_1"/>
  <p:tag name="KSO_WM_TEMPLATE_INDEX" val="19882022"/>
  <p:tag name="KSO_WM_TAG_VERSION" val="2.0"/>
  <p:tag name="KSO_WM_DIAGRAM_GROUP_CODE" val="l1-1"/>
  <p:tag name="KSO_WM_DIAGRAM_VIRTUALLY_FRAME" val="{&quot;height&quot;:378.5696062992126,&quot;left&quot;:478.70787401574796,&quot;top&quot;:113.43039370078739,&quot;width&quot;:397}"/>
</p:tagLst>
</file>

<file path=ppt/tags/tag25.xml><?xml version="1.0" encoding="utf-8"?>
<p:tagLst xmlns:a="http://schemas.openxmlformats.org/drawingml/2006/main" xmlns:r="http://schemas.openxmlformats.org/officeDocument/2006/relationships" xmlns:p="http://schemas.openxmlformats.org/presentationml/2006/main">
  <p:tag name="KSO_WM_BEAUTIFY_FLAG" val="#wm#"/>
  <p:tag name="KSO_WM_UNIT_TYPE" val="l_h_i"/>
  <p:tag name="KSO_WM_UNIT_INDEX" val="1_2_2"/>
  <p:tag name="KSO_WM_UNIT_ID" val="diagram19882022_6*l_h_i*1_2_2"/>
  <p:tag name="KSO_WM_TEMPLATE_INDEX" val="19882022"/>
  <p:tag name="KSO_WM_TAG_VERSION" val="2.0"/>
  <p:tag name="KSO_WM_DIAGRAM_GROUP_CODE" val="l1-1"/>
  <p:tag name="KSO_WM_DIAGRAM_VIRTUALLY_FRAME" val="{&quot;height&quot;:378.5696062992126,&quot;left&quot;:478.70787401574796,&quot;top&quot;:113.43039370078739,&quot;width&quot;:397}"/>
</p:tagLst>
</file>

<file path=ppt/tags/tag26.xml><?xml version="1.0" encoding="utf-8"?>
<p:tagLst xmlns:a="http://schemas.openxmlformats.org/drawingml/2006/main" xmlns:r="http://schemas.openxmlformats.org/officeDocument/2006/relationships" xmlns:p="http://schemas.openxmlformats.org/presentationml/2006/main">
  <p:tag name="KSO_WM_BEAUTIFY_FLAG" val="#wm#"/>
  <p:tag name="KSO_WM_UNIT_TYPE" val="l_h_i"/>
  <p:tag name="KSO_WM_UNIT_INDEX" val="1_2_3"/>
  <p:tag name="KSO_WM_UNIT_ID" val="diagram19882022_6*l_h_i*1_2_3"/>
  <p:tag name="KSO_WM_TEMPLATE_INDEX" val="19882022"/>
  <p:tag name="KSO_WM_TAG_VERSION" val="2.0"/>
  <p:tag name="KSO_WM_DIAGRAM_GROUP_CODE" val="l1-1"/>
  <p:tag name="KSO_WM_DIAGRAM_VIRTUALLY_FRAME" val="{&quot;height&quot;:378.5696062992126,&quot;left&quot;:478.70787401574796,&quot;top&quot;:113.43039370078739,&quot;width&quot;:397}"/>
</p:tagLst>
</file>

<file path=ppt/tags/tag27.xml><?xml version="1.0" encoding="utf-8"?>
<p:tagLst xmlns:a="http://schemas.openxmlformats.org/drawingml/2006/main" xmlns:r="http://schemas.openxmlformats.org/officeDocument/2006/relationships" xmlns:p="http://schemas.openxmlformats.org/presentationml/2006/main">
  <p:tag name="KSO_WM_BEAUTIFY_FLAG" val="#wm#"/>
  <p:tag name="KSO_WM_UNIT_TYPE" val="l_h_i"/>
  <p:tag name="KSO_WM_UNIT_INDEX" val="1_1_1"/>
  <p:tag name="KSO_WM_UNIT_ID" val="diagram19882022_6*l_h_i*1_1_1"/>
  <p:tag name="KSO_WM_TEMPLATE_INDEX" val="19882022"/>
  <p:tag name="KSO_WM_TAG_VERSION" val="2.0"/>
  <p:tag name="KSO_WM_DIAGRAM_GROUP_CODE" val="l1-1"/>
  <p:tag name="KSO_WM_UNIT_SUBTYPE" val="d"/>
  <p:tag name="KSO_WM_DIAGRAM_VIRTUALLY_FRAME" val="{&quot;height&quot;:378.5696062992126,&quot;left&quot;:478.70787401574796,&quot;top&quot;:113.43039370078739,&quot;width&quot;:397}"/>
</p:tagLst>
</file>

<file path=ppt/tags/tag28.xml><?xml version="1.0" encoding="utf-8"?>
<p:tagLst xmlns:a="http://schemas.openxmlformats.org/drawingml/2006/main" xmlns:r="http://schemas.openxmlformats.org/officeDocument/2006/relationships" xmlns:p="http://schemas.openxmlformats.org/presentationml/2006/main">
  <p:tag name="KSO_WM_BEAUTIFY_FLAG" val="#wm#"/>
  <p:tag name="KSO_WM_UNIT_TYPE" val="l_h_a"/>
  <p:tag name="KSO_WM_UNIT_INDEX" val="1_1_1"/>
  <p:tag name="KSO_WM_UNIT_ID" val="diagram19882022_6*l_h_a*1_1_1"/>
  <p:tag name="KSO_WM_TEMPLATE_INDEX" val="19882022"/>
  <p:tag name="KSO_WM_TAG_VERSION" val="2.0"/>
  <p:tag name="KSO_WM_DIAGRAM_GROUP_CODE" val="l1-1"/>
  <p:tag name="KSO_WM_DIAGRAM_VIRTUALLY_FRAME" val="{&quot;height&quot;:378.5696062992126,&quot;left&quot;:478.70787401574796,&quot;top&quot;:113.43039370078739,&quot;width&quot;:397}"/>
</p:tagLst>
</file>

<file path=ppt/tags/tag29.xml><?xml version="1.0" encoding="utf-8"?>
<p:tagLst xmlns:a="http://schemas.openxmlformats.org/drawingml/2006/main" xmlns:r="http://schemas.openxmlformats.org/officeDocument/2006/relationships" xmlns:p="http://schemas.openxmlformats.org/presentationml/2006/main">
  <p:tag name="KSO_WM_BEAUTIFY_FLAG" val="#wm#"/>
  <p:tag name="KSO_WM_UNIT_TYPE" val="l_h_i"/>
  <p:tag name="KSO_WM_UNIT_INDEX" val="1_1_2"/>
  <p:tag name="KSO_WM_UNIT_ID" val="diagram19882022_6*l_h_i*1_1_2"/>
  <p:tag name="KSO_WM_TEMPLATE_INDEX" val="19882022"/>
  <p:tag name="KSO_WM_TAG_VERSION" val="2.0"/>
  <p:tag name="KSO_WM_DIAGRAM_GROUP_CODE" val="l1-1"/>
  <p:tag name="KSO_WM_DIAGRAM_VIRTUALLY_FRAME" val="{&quot;height&quot;:378.5696062992126,&quot;left&quot;:478.70787401574796,&quot;top&quot;:113.43039370078739,&quot;width&quot;:397}"/>
</p:tagLst>
</file>

<file path=ppt/tags/tag3.xml><?xml version="1.0" encoding="utf-8"?>
<p:tagLst xmlns:a="http://schemas.openxmlformats.org/drawingml/2006/main" xmlns:r="http://schemas.openxmlformats.org/officeDocument/2006/relationships" xmlns:p="http://schemas.openxmlformats.org/presentationml/2006/main">
  <p:tag name="KSO_WM_DIAGRAM_VIRTUALLY_FRAME" val="{&quot;height&quot;:378.5696062992126,&quot;left&quot;:478.70787401574796,&quot;top&quot;:113.43039370078739,&quot;width&quot;:397}"/>
</p:tagLst>
</file>

<file path=ppt/tags/tag30.xml><?xml version="1.0" encoding="utf-8"?>
<p:tagLst xmlns:a="http://schemas.openxmlformats.org/drawingml/2006/main" xmlns:r="http://schemas.openxmlformats.org/officeDocument/2006/relationships" xmlns:p="http://schemas.openxmlformats.org/presentationml/2006/main">
  <p:tag name="KSO_WM_BEAUTIFY_FLAG" val="#wm#"/>
  <p:tag name="KSO_WM_UNIT_TYPE" val="l_h_i"/>
  <p:tag name="KSO_WM_UNIT_INDEX" val="1_1_3"/>
  <p:tag name="KSO_WM_UNIT_ID" val="diagram19882022_6*l_h_i*1_1_3"/>
  <p:tag name="KSO_WM_TEMPLATE_INDEX" val="19882022"/>
  <p:tag name="KSO_WM_TAG_VERSION" val="2.0"/>
  <p:tag name="KSO_WM_DIAGRAM_GROUP_CODE" val="l1-1"/>
  <p:tag name="KSO_WM_DIAGRAM_VIRTUALLY_FRAME" val="{&quot;height&quot;:378.5696062992126,&quot;left&quot;:478.70787401574796,&quot;top&quot;:113.43039370078739,&quot;width&quot;:397}"/>
</p:tagLst>
</file>

<file path=ppt/tags/tag31.xml><?xml version="1.0" encoding="utf-8"?>
<p:tagLst xmlns:a="http://schemas.openxmlformats.org/drawingml/2006/main" xmlns:r="http://schemas.openxmlformats.org/officeDocument/2006/relationships" xmlns:p="http://schemas.openxmlformats.org/presentationml/2006/main">
  <p:tag name="TIMING" val="|24.121"/>
</p:tagLst>
</file>

<file path=ppt/tags/tag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xml><?xml version="1.0" encoding="utf-8"?>
<p:tagLst xmlns:a="http://schemas.openxmlformats.org/drawingml/2006/main" xmlns:r="http://schemas.openxmlformats.org/officeDocument/2006/relationships" xmlns:p="http://schemas.openxmlformats.org/presentationml/2006/main">
  <p:tag name="TIMING" val="|37.767"/>
</p:tagLst>
</file>

<file path=ppt/tags/tag36.xml><?xml version="1.0" encoding="utf-8"?>
<p:tagLst xmlns:a="http://schemas.openxmlformats.org/drawingml/2006/main" xmlns:r="http://schemas.openxmlformats.org/officeDocument/2006/relationships" xmlns:p="http://schemas.openxmlformats.org/presentationml/2006/main">
  <p:tag name="KSO_WM_DIAGRAM_VIRTUALLY_FRAME" val="{&quot;height&quot;:300.9592125984252,&quot;left&quot;:54.9555905511811,&quot;top&quot;:203.0407874015748,&quot;width&quot;:863.144409448819}"/>
</p:tagLst>
</file>

<file path=ppt/tags/tag37.xml><?xml version="1.0" encoding="utf-8"?>
<p:tagLst xmlns:a="http://schemas.openxmlformats.org/drawingml/2006/main" xmlns:r="http://schemas.openxmlformats.org/officeDocument/2006/relationships" xmlns:p="http://schemas.openxmlformats.org/presentationml/2006/main">
  <p:tag name="KSO_WM_DIAGRAM_VIRTUALLY_FRAME" val="{&quot;height&quot;:300.9592125984252,&quot;left&quot;:54.9555905511811,&quot;top&quot;:203.0407874015748,&quot;width&quot;:863.144409448819}"/>
</p:tagLst>
</file>

<file path=ppt/tags/tag38.xml><?xml version="1.0" encoding="utf-8"?>
<p:tagLst xmlns:a="http://schemas.openxmlformats.org/drawingml/2006/main" xmlns:r="http://schemas.openxmlformats.org/officeDocument/2006/relationships" xmlns:p="http://schemas.openxmlformats.org/presentationml/2006/main">
  <p:tag name="KSO_WM_DIAGRAM_VIRTUALLY_FRAME" val="{&quot;height&quot;:300.9592125984252,&quot;left&quot;:54.9555905511811,&quot;top&quot;:203.0407874015748,&quot;width&quot;:863.144409448819}"/>
</p:tagLst>
</file>

<file path=ppt/tags/tag39.xml><?xml version="1.0" encoding="utf-8"?>
<p:tagLst xmlns:a="http://schemas.openxmlformats.org/drawingml/2006/main" xmlns:r="http://schemas.openxmlformats.org/officeDocument/2006/relationships" xmlns:p="http://schemas.openxmlformats.org/presentationml/2006/main">
  <p:tag name="KSO_WM_DIAGRAM_VIRTUALLY_FRAME" val="{&quot;height&quot;:300.9592125984252,&quot;left&quot;:54.9555905511811,&quot;top&quot;:203.0407874015748,&quot;width&quot;:863.144409448819}"/>
</p:tagLst>
</file>

<file path=ppt/tags/tag4.xml><?xml version="1.0" encoding="utf-8"?>
<p:tagLst xmlns:a="http://schemas.openxmlformats.org/drawingml/2006/main" xmlns:r="http://schemas.openxmlformats.org/officeDocument/2006/relationships" xmlns:p="http://schemas.openxmlformats.org/presentationml/2006/main">
  <p:tag name="KSO_WM_DIAGRAM_VIRTUALLY_FRAME" val="{&quot;height&quot;:378.5696062992126,&quot;left&quot;:478.70787401574796,&quot;top&quot;:113.43039370078739,&quot;width&quot;:397}"/>
</p:tagLst>
</file>

<file path=ppt/tags/tag40.xml><?xml version="1.0" encoding="utf-8"?>
<p:tagLst xmlns:a="http://schemas.openxmlformats.org/drawingml/2006/main" xmlns:r="http://schemas.openxmlformats.org/officeDocument/2006/relationships" xmlns:p="http://schemas.openxmlformats.org/presentationml/2006/main">
  <p:tag name="KSO_WM_DIAGRAM_VIRTUALLY_FRAME" val="{&quot;height&quot;:300.9592125984252,&quot;left&quot;:54.9555905511811,&quot;top&quot;:203.0407874015748,&quot;width&quot;:863.144409448819}"/>
</p:tagLst>
</file>

<file path=ppt/tags/tag41.xml><?xml version="1.0" encoding="utf-8"?>
<p:tagLst xmlns:a="http://schemas.openxmlformats.org/drawingml/2006/main" xmlns:r="http://schemas.openxmlformats.org/officeDocument/2006/relationships" xmlns:p="http://schemas.openxmlformats.org/presentationml/2006/main">
  <p:tag name="KSO_WM_DIAGRAM_VIRTUALLY_FRAME" val="{&quot;height&quot;:300.9592125984252,&quot;left&quot;:54.9555905511811,&quot;top&quot;:203.0407874015748,&quot;width&quot;:863.144409448819}"/>
</p:tagLst>
</file>

<file path=ppt/tags/tag42.xml><?xml version="1.0" encoding="utf-8"?>
<p:tagLst xmlns:a="http://schemas.openxmlformats.org/drawingml/2006/main" xmlns:r="http://schemas.openxmlformats.org/officeDocument/2006/relationships" xmlns:p="http://schemas.openxmlformats.org/presentationml/2006/main">
  <p:tag name="KSO_WM_DIAGRAM_VIRTUALLY_FRAME" val="{&quot;height&quot;:300.9592125984252,&quot;left&quot;:54.9555905511811,&quot;top&quot;:203.0407874015748,&quot;width&quot;:863.144409448819}"/>
</p:tagLst>
</file>

<file path=ppt/tags/tag43.xml><?xml version="1.0" encoding="utf-8"?>
<p:tagLst xmlns:a="http://schemas.openxmlformats.org/drawingml/2006/main" xmlns:r="http://schemas.openxmlformats.org/officeDocument/2006/relationships" xmlns:p="http://schemas.openxmlformats.org/presentationml/2006/main">
  <p:tag name="KSO_WM_DIAGRAM_VIRTUALLY_FRAME" val="{&quot;height&quot;:300.9592125984252,&quot;left&quot;:54.9555905511811,&quot;top&quot;:203.0407874015748,&quot;width&quot;:863.144409448819}"/>
</p:tagLst>
</file>

<file path=ppt/tags/tag44.xml><?xml version="1.0" encoding="utf-8"?>
<p:tagLst xmlns:a="http://schemas.openxmlformats.org/drawingml/2006/main" xmlns:r="http://schemas.openxmlformats.org/officeDocument/2006/relationships" xmlns:p="http://schemas.openxmlformats.org/presentationml/2006/main">
  <p:tag name="KSO_WM_DIAGRAM_VIRTUALLY_FRAME" val="{&quot;height&quot;:300.9592125984252,&quot;left&quot;:54.9555905511811,&quot;top&quot;:203.0407874015748,&quot;width&quot;:863.144409448819}"/>
</p:tagLst>
</file>

<file path=ppt/tags/tag45.xml><?xml version="1.0" encoding="utf-8"?>
<p:tagLst xmlns:a="http://schemas.openxmlformats.org/drawingml/2006/main" xmlns:r="http://schemas.openxmlformats.org/officeDocument/2006/relationships" xmlns:p="http://schemas.openxmlformats.org/presentationml/2006/main">
  <p:tag name="TIMING" val="|37.767"/>
</p:tagLst>
</file>

<file path=ppt/tags/tag46.xml><?xml version="1.0" encoding="utf-8"?>
<p:tagLst xmlns:a="http://schemas.openxmlformats.org/drawingml/2006/main" xmlns:r="http://schemas.openxmlformats.org/officeDocument/2006/relationships" xmlns:p="http://schemas.openxmlformats.org/presentationml/2006/main">
  <p:tag name="KSO_WM_DIAGRAM_VIRTUALLY_FRAME" val="{&quot;height&quot;:401.6092125984252,&quot;left&quot;:54.9555905511811,&quot;top&quot;:102.39078740157478,&quot;width&quot;:863.144409448819}"/>
</p:tagLst>
</file>

<file path=ppt/tags/tag47.xml><?xml version="1.0" encoding="utf-8"?>
<p:tagLst xmlns:a="http://schemas.openxmlformats.org/drawingml/2006/main" xmlns:r="http://schemas.openxmlformats.org/officeDocument/2006/relationships" xmlns:p="http://schemas.openxmlformats.org/presentationml/2006/main">
  <p:tag name="KSO_WM_DIAGRAM_VIRTUALLY_FRAME" val="{&quot;height&quot;:401.6092125984252,&quot;left&quot;:54.9555905511811,&quot;top&quot;:102.39078740157478,&quot;width&quot;:863.144409448819}"/>
</p:tagLst>
</file>

<file path=ppt/tags/tag48.xml><?xml version="1.0" encoding="utf-8"?>
<p:tagLst xmlns:a="http://schemas.openxmlformats.org/drawingml/2006/main" xmlns:r="http://schemas.openxmlformats.org/officeDocument/2006/relationships" xmlns:p="http://schemas.openxmlformats.org/presentationml/2006/main">
  <p:tag name="KSO_WM_DIAGRAM_VIRTUALLY_FRAME" val="{&quot;height&quot;:401.6092125984252,&quot;left&quot;:54.9555905511811,&quot;top&quot;:102.39078740157478,&quot;width&quot;:863.144409448819}"/>
</p:tagLst>
</file>

<file path=ppt/tags/tag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DIAGRAM_VIRTUALLY_FRAME" val="{&quot;height&quot;:378.5696062992126,&quot;left&quot;:478.70787401574796,&quot;top&quot;:113.43039370078739,&quot;width&quot;:397}"/>
</p:tagLst>
</file>

<file path=ppt/tags/tag50.xml><?xml version="1.0" encoding="utf-8"?>
<p:tagLst xmlns:a="http://schemas.openxmlformats.org/drawingml/2006/main" xmlns:r="http://schemas.openxmlformats.org/officeDocument/2006/relationships" xmlns:p="http://schemas.openxmlformats.org/presentationml/2006/main">
  <p:tag name="KSO_WM_DIAGRAM_VIRTUALLY_FRAME" val="{&quot;height&quot;:254.65,&quot;left&quot;:59.7,&quot;top&quot;:249.35,&quot;width&quot;:858.4}"/>
</p:tagLst>
</file>

<file path=ppt/tags/tag51.xml><?xml version="1.0" encoding="utf-8"?>
<p:tagLst xmlns:a="http://schemas.openxmlformats.org/drawingml/2006/main" xmlns:r="http://schemas.openxmlformats.org/officeDocument/2006/relationships" xmlns:p="http://schemas.openxmlformats.org/presentationml/2006/main">
  <p:tag name="KSO_WM_DIAGRAM_VIRTUALLY_FRAME" val="{&quot;height&quot;:254.65,&quot;left&quot;:59.7,&quot;top&quot;:249.35,&quot;width&quot;:858.4}"/>
</p:tagLst>
</file>

<file path=ppt/tags/tag52.xml><?xml version="1.0" encoding="utf-8"?>
<p:tagLst xmlns:a="http://schemas.openxmlformats.org/drawingml/2006/main" xmlns:r="http://schemas.openxmlformats.org/officeDocument/2006/relationships" xmlns:p="http://schemas.openxmlformats.org/presentationml/2006/main">
  <p:tag name="TIMING" val="|9.035"/>
</p:tagLst>
</file>

<file path=ppt/tags/tag53.xml><?xml version="1.0" encoding="utf-8"?>
<p:tagLst xmlns:a="http://schemas.openxmlformats.org/drawingml/2006/main" xmlns:r="http://schemas.openxmlformats.org/officeDocument/2006/relationships" xmlns:p="http://schemas.openxmlformats.org/presentationml/2006/main">
  <p:tag name="KSO_WM_DIAGRAM_VIRTUALLY_FRAME" val="{&quot;height&quot;:254.65,&quot;left&quot;:59.7,&quot;top&quot;:249.35,&quot;width&quot;:858.4}"/>
</p:tagLst>
</file>

<file path=ppt/tags/tag54.xml><?xml version="1.0" encoding="utf-8"?>
<p:tagLst xmlns:a="http://schemas.openxmlformats.org/drawingml/2006/main" xmlns:r="http://schemas.openxmlformats.org/officeDocument/2006/relationships" xmlns:p="http://schemas.openxmlformats.org/presentationml/2006/main">
  <p:tag name="TIMING" val="|17.387"/>
</p:tagLst>
</file>

<file path=ppt/tags/tag55.xml><?xml version="1.0" encoding="utf-8"?>
<p:tagLst xmlns:a="http://schemas.openxmlformats.org/drawingml/2006/main" xmlns:r="http://schemas.openxmlformats.org/officeDocument/2006/relationships" xmlns:p="http://schemas.openxmlformats.org/presentationml/2006/main">
  <p:tag name="KSO_WM_DIAGRAM_VIRTUALLY_FRAME" val="{&quot;height&quot;:254.65,&quot;left&quot;:59.7,&quot;top&quot;:249.35,&quot;width&quot;:858.4}"/>
</p:tagLst>
</file>

<file path=ppt/tags/tag56.xml><?xml version="1.0" encoding="utf-8"?>
<p:tagLst xmlns:a="http://schemas.openxmlformats.org/drawingml/2006/main" xmlns:r="http://schemas.openxmlformats.org/officeDocument/2006/relationships" xmlns:p="http://schemas.openxmlformats.org/presentationml/2006/main">
  <p:tag name="TIMING" val="|16.379|6.782"/>
</p:tagLst>
</file>

<file path=ppt/tags/tag57.xml><?xml version="1.0" encoding="utf-8"?>
<p:tagLst xmlns:a="http://schemas.openxmlformats.org/drawingml/2006/main" xmlns:r="http://schemas.openxmlformats.org/officeDocument/2006/relationships" xmlns:p="http://schemas.openxmlformats.org/presentationml/2006/main">
  <p:tag name="KSO_WM_DIAGRAM_VIRTUALLY_FRAME" val="{&quot;height&quot;:254.65,&quot;left&quot;:59.7,&quot;top&quot;:249.35,&quot;width&quot;:858.4}"/>
</p:tagLst>
</file>

<file path=ppt/tags/tag58.xml><?xml version="1.0" encoding="utf-8"?>
<p:tagLst xmlns:a="http://schemas.openxmlformats.org/drawingml/2006/main" xmlns:r="http://schemas.openxmlformats.org/officeDocument/2006/relationships" xmlns:p="http://schemas.openxmlformats.org/presentationml/2006/main">
  <p:tag name="TIMING" val="|0.691"/>
</p:tagLst>
</file>

<file path=ppt/tags/tag59.xml><?xml version="1.0" encoding="utf-8"?>
<p:tagLst xmlns:a="http://schemas.openxmlformats.org/drawingml/2006/main" xmlns:r="http://schemas.openxmlformats.org/officeDocument/2006/relationships" xmlns:p="http://schemas.openxmlformats.org/presentationml/2006/main">
  <p:tag name="TIMING" val="|0.691"/>
</p:tagLst>
</file>

<file path=ppt/tags/tag6.xml><?xml version="1.0" encoding="utf-8"?>
<p:tagLst xmlns:a="http://schemas.openxmlformats.org/drawingml/2006/main" xmlns:r="http://schemas.openxmlformats.org/officeDocument/2006/relationships" xmlns:p="http://schemas.openxmlformats.org/presentationml/2006/main">
  <p:tag name="KSO_WM_DIAGRAM_VIRTUALLY_FRAME" val="{&quot;height&quot;:378.5696062992126,&quot;left&quot;:478.70787401574796,&quot;top&quot;:113.43039370078739,&quot;width&quot;:397}"/>
</p:tagLst>
</file>

<file path=ppt/tags/tag60.xml><?xml version="1.0" encoding="utf-8"?>
<p:tagLst xmlns:a="http://schemas.openxmlformats.org/drawingml/2006/main" xmlns:r="http://schemas.openxmlformats.org/officeDocument/2006/relationships" xmlns:p="http://schemas.openxmlformats.org/presentationml/2006/main">
  <p:tag name="KSO_WM_DIAGRAM_VIRTUALLY_FRAME" val="{&quot;height&quot;:254.65,&quot;left&quot;:59.7,&quot;top&quot;:249.35,&quot;width&quot;:858.4}"/>
</p:tagLst>
</file>

<file path=ppt/tags/tag61.xml><?xml version="1.0" encoding="utf-8"?>
<p:tagLst xmlns:a="http://schemas.openxmlformats.org/drawingml/2006/main" xmlns:r="http://schemas.openxmlformats.org/officeDocument/2006/relationships" xmlns:p="http://schemas.openxmlformats.org/presentationml/2006/main">
  <p:tag name="TIMING" val="|12.087"/>
</p:tagLst>
</file>

<file path=ppt/tags/tag610.xml><?xml version="1.0" encoding="utf-8"?>
<p:tagLst xmlns:p="http://schemas.openxmlformats.org/presentationml/2006/main">
  <p:tag name="KSO_WM_DIAGRAM_VIRTUALLY_FRAME" val="{&quot;height&quot;:254.65,&quot;left&quot;:59.7,&quot;top&quot;:249.35,&quot;width&quot;:858.4}"/>
</p:tagLst>
</file>

<file path=ppt/tags/tag62.xml><?xml version="1.0" encoding="utf-8"?>
<p:tagLst xmlns:a="http://schemas.openxmlformats.org/drawingml/2006/main" xmlns:r="http://schemas.openxmlformats.org/officeDocument/2006/relationships" xmlns:p="http://schemas.openxmlformats.org/presentationml/2006/main">
  <p:tag name="KSO_WM_DIAGRAM_VIRTUALLY_FRAME" val="{&quot;height&quot;:254.65,&quot;left&quot;:59.7,&quot;top&quot;:249.35,&quot;width&quot;:858.4}"/>
</p:tagLst>
</file>

<file path=ppt/tags/tag63.xml><?xml version="1.0" encoding="utf-8"?>
<p:tagLst xmlns:a="http://schemas.openxmlformats.org/drawingml/2006/main" xmlns:r="http://schemas.openxmlformats.org/officeDocument/2006/relationships" xmlns:p="http://schemas.openxmlformats.org/presentationml/2006/main">
  <p:tag name="TIMING" val="|28.789"/>
</p:tagLst>
</file>

<file path=ppt/tags/tag64.xml><?xml version="1.0" encoding="utf-8"?>
<p:tagLst xmlns:a="http://schemas.openxmlformats.org/drawingml/2006/main" xmlns:r="http://schemas.openxmlformats.org/officeDocument/2006/relationships" xmlns:p="http://schemas.openxmlformats.org/presentationml/2006/main">
  <p:tag name="KSO_WM_DIAGRAM_VIRTUALLY_FRAME" val="{&quot;height&quot;:254.65,&quot;left&quot;:59.7,&quot;top&quot;:249.35,&quot;width&quot;:858.4}"/>
</p:tagLst>
</file>

<file path=ppt/tags/tag65.xml><?xml version="1.0" encoding="utf-8"?>
<p:tagLst xmlns:a="http://schemas.openxmlformats.org/drawingml/2006/main" xmlns:r="http://schemas.openxmlformats.org/officeDocument/2006/relationships" xmlns:p="http://schemas.openxmlformats.org/presentationml/2006/main">
  <p:tag name="KSO_WM_DIAGRAM_VIRTUALLY_FRAME" val="{&quot;height&quot;:365.98637795275596,&quot;left&quot;:64.67370078740157,&quot;top&quot;:101.11732283464566,&quot;width&quot;:830.6525984251969}"/>
</p:tagLst>
</file>

<file path=ppt/tags/tag66.xml><?xml version="1.0" encoding="utf-8"?>
<p:tagLst xmlns:a="http://schemas.openxmlformats.org/drawingml/2006/main" xmlns:r="http://schemas.openxmlformats.org/officeDocument/2006/relationships" xmlns:p="http://schemas.openxmlformats.org/presentationml/2006/main">
  <p:tag name="KSO_WM_DIAGRAM_VIRTUALLY_FRAME" val="{&quot;height&quot;:365.98637795275596,&quot;left&quot;:64.67370078740157,&quot;top&quot;:101.11732283464566,&quot;width&quot;:830.6525984251969}"/>
</p:tagLst>
</file>

<file path=ppt/tags/tag67.xml><?xml version="1.0" encoding="utf-8"?>
<p:tagLst xmlns:a="http://schemas.openxmlformats.org/drawingml/2006/main" xmlns:r="http://schemas.openxmlformats.org/officeDocument/2006/relationships" xmlns:p="http://schemas.openxmlformats.org/presentationml/2006/main">
  <p:tag name="KSO_WM_DIAGRAM_VIRTUALLY_FRAME" val="{&quot;height&quot;:365.98637795275596,&quot;left&quot;:64.67370078740157,&quot;top&quot;:101.11732283464566,&quot;width&quot;:830.6525984251969}"/>
</p:tagLst>
</file>

<file path=ppt/tags/tag68.xml><?xml version="1.0" encoding="utf-8"?>
<p:tagLst xmlns:a="http://schemas.openxmlformats.org/drawingml/2006/main" xmlns:r="http://schemas.openxmlformats.org/officeDocument/2006/relationships" xmlns:p="http://schemas.openxmlformats.org/presentationml/2006/main">
  <p:tag name="KSO_WM_DIAGRAM_VIRTUALLY_FRAME" val="{&quot;height&quot;:365.98637795275596,&quot;left&quot;:64.67370078740157,&quot;top&quot;:101.11732283464566,&quot;width&quot;:830.6525984251969}"/>
</p:tagLst>
</file>

<file path=ppt/tags/tag69.xml><?xml version="1.0" encoding="utf-8"?>
<p:tagLst xmlns:a="http://schemas.openxmlformats.org/drawingml/2006/main" xmlns:r="http://schemas.openxmlformats.org/officeDocument/2006/relationships" xmlns:p="http://schemas.openxmlformats.org/presentationml/2006/main">
  <p:tag name="KSO_WM_DIAGRAM_VIRTUALLY_FRAME" val="{&quot;height&quot;:365.98637795275596,&quot;left&quot;:64.67370078740157,&quot;top&quot;:101.11732283464566,&quot;width&quot;:830.6525984251969}"/>
</p:tagLst>
</file>

<file path=ppt/tags/tag7.xml><?xml version="1.0" encoding="utf-8"?>
<p:tagLst xmlns:a="http://schemas.openxmlformats.org/drawingml/2006/main" xmlns:r="http://schemas.openxmlformats.org/officeDocument/2006/relationships" xmlns:p="http://schemas.openxmlformats.org/presentationml/2006/main">
  <p:tag name="KSO_WM_DIAGRAM_VIRTUALLY_FRAME" val="{&quot;height&quot;:378.5696062992126,&quot;left&quot;:478.70787401574796,&quot;top&quot;:113.43039370078739,&quot;width&quot;:397}"/>
</p:tagLst>
</file>

<file path=ppt/tags/tag70.xml><?xml version="1.0" encoding="utf-8"?>
<p:tagLst xmlns:a="http://schemas.openxmlformats.org/drawingml/2006/main" xmlns:r="http://schemas.openxmlformats.org/officeDocument/2006/relationships" xmlns:p="http://schemas.openxmlformats.org/presentationml/2006/main">
  <p:tag name="KSO_WM_DIAGRAM_VIRTUALLY_FRAME" val="{&quot;height&quot;:365.98637795275596,&quot;left&quot;:64.67370078740157,&quot;top&quot;:101.11732283464566,&quot;width&quot;:830.6525984251969}"/>
</p:tagLst>
</file>

<file path=ppt/tags/tag71.xml><?xml version="1.0" encoding="utf-8"?>
<p:tagLst xmlns:a="http://schemas.openxmlformats.org/drawingml/2006/main" xmlns:r="http://schemas.openxmlformats.org/officeDocument/2006/relationships" xmlns:p="http://schemas.openxmlformats.org/presentationml/2006/main">
  <p:tag name="KSO_WM_DIAGRAM_VIRTUALLY_FRAME" val="{&quot;height&quot;:376.6922834645669,&quot;left&quot;:71.75,&quot;top&quot;:99.73330708661418,&quot;width&quot;:805.25}"/>
</p:tagLst>
</file>

<file path=ppt/tags/tag72.xml><?xml version="1.0" encoding="utf-8"?>
<p:tagLst xmlns:a="http://schemas.openxmlformats.org/drawingml/2006/main" xmlns:r="http://schemas.openxmlformats.org/officeDocument/2006/relationships" xmlns:p="http://schemas.openxmlformats.org/presentationml/2006/main">
  <p:tag name="KSO_WM_DIAGRAM_VIRTUALLY_FRAME" val="{&quot;height&quot;:376.6922834645669,&quot;left&quot;:71.75,&quot;top&quot;:99.73330708661418,&quot;width&quot;:805.25}"/>
</p:tagLst>
</file>

<file path=ppt/tags/tag73.xml><?xml version="1.0" encoding="utf-8"?>
<p:tagLst xmlns:a="http://schemas.openxmlformats.org/drawingml/2006/main" xmlns:r="http://schemas.openxmlformats.org/officeDocument/2006/relationships" xmlns:p="http://schemas.openxmlformats.org/presentationml/2006/main">
  <p:tag name="KSO_WM_DIAGRAM_VIRTUALLY_FRAME" val="{&quot;height&quot;:376.6922834645669,&quot;left&quot;:71.75,&quot;top&quot;:99.73330708661418,&quot;width&quot;:805.25}"/>
</p:tagLst>
</file>

<file path=ppt/tags/tag74.xml><?xml version="1.0" encoding="utf-8"?>
<p:tagLst xmlns:a="http://schemas.openxmlformats.org/drawingml/2006/main" xmlns:r="http://schemas.openxmlformats.org/officeDocument/2006/relationships" xmlns:p="http://schemas.openxmlformats.org/presentationml/2006/main">
  <p:tag name="KSO_WM_DIAGRAM_VIRTUALLY_FRAME" val="{&quot;height&quot;:376.6922834645669,&quot;left&quot;:71.75,&quot;top&quot;:99.73330708661418,&quot;width&quot;:805.25}"/>
</p:tagLst>
</file>

<file path=ppt/tags/tag75.xml><?xml version="1.0" encoding="utf-8"?>
<p:tagLst xmlns:a="http://schemas.openxmlformats.org/drawingml/2006/main" xmlns:r="http://schemas.openxmlformats.org/officeDocument/2006/relationships" xmlns:p="http://schemas.openxmlformats.org/presentationml/2006/main">
  <p:tag name="KSO_WM_DIAGRAM_VIRTUALLY_FRAME" val="{&quot;height&quot;:376.6922834645669,&quot;left&quot;:71.75,&quot;top&quot;:99.73330708661418,&quot;width&quot;:805.25}"/>
</p:tagLst>
</file>

<file path=ppt/tags/tag76.xml><?xml version="1.0" encoding="utf-8"?>
<p:tagLst xmlns:a="http://schemas.openxmlformats.org/drawingml/2006/main" xmlns:r="http://schemas.openxmlformats.org/officeDocument/2006/relationships" xmlns:p="http://schemas.openxmlformats.org/presentationml/2006/main">
  <p:tag name="KSO_WM_DIAGRAM_VIRTUALLY_FRAME" val="{&quot;height&quot;:376.6922834645669,&quot;left&quot;:71.75,&quot;top&quot;:99.73330708661418,&quot;width&quot;:805.25}"/>
</p:tagLst>
</file>

<file path=ppt/tags/tag77.xml><?xml version="1.0" encoding="utf-8"?>
<p:tagLst xmlns:a="http://schemas.openxmlformats.org/drawingml/2006/main" xmlns:r="http://schemas.openxmlformats.org/officeDocument/2006/relationships" xmlns:p="http://schemas.openxmlformats.org/presentationml/2006/main">
  <p:tag name="KSO_WM_DIAGRAM_VIRTUALLY_FRAME" val="{&quot;height&quot;:376.6922834645669,&quot;left&quot;:71.75,&quot;top&quot;:99.73330708661418,&quot;width&quot;:805.25}"/>
</p:tagLst>
</file>

<file path=ppt/tags/tag78.xml><?xml version="1.0" encoding="utf-8"?>
<p:tagLst xmlns:a="http://schemas.openxmlformats.org/drawingml/2006/main" xmlns:r="http://schemas.openxmlformats.org/officeDocument/2006/relationships" xmlns:p="http://schemas.openxmlformats.org/presentationml/2006/main">
  <p:tag name="KSO_WM_DIAGRAM_VIRTUALLY_FRAME" val="{&quot;height&quot;:376.6922834645669,&quot;left&quot;:71.75,&quot;top&quot;:99.73330708661418,&quot;width&quot;:805.25}"/>
</p:tagLst>
</file>

<file path=ppt/tags/tag79.xml><?xml version="1.0" encoding="utf-8"?>
<p:tagLst xmlns:a="http://schemas.openxmlformats.org/drawingml/2006/main" xmlns:r="http://schemas.openxmlformats.org/officeDocument/2006/relationships" xmlns:p="http://schemas.openxmlformats.org/presentationml/2006/main">
  <p:tag name="KSO_WM_DIAGRAM_VIRTUALLY_FRAME" val="{&quot;height&quot;:376.6922834645669,&quot;left&quot;:71.75,&quot;top&quot;:99.73330708661418,&quot;width&quot;:805.25}"/>
</p:tagLst>
</file>

<file path=ppt/tags/tag8.xml><?xml version="1.0" encoding="utf-8"?>
<p:tagLst xmlns:a="http://schemas.openxmlformats.org/drawingml/2006/main" xmlns:r="http://schemas.openxmlformats.org/officeDocument/2006/relationships" xmlns:p="http://schemas.openxmlformats.org/presentationml/2006/main">
  <p:tag name="KSO_WM_DIAGRAM_VIRTUALLY_FRAME" val="{&quot;height&quot;:378.5696062992126,&quot;left&quot;:478.70787401574796,&quot;top&quot;:113.43039370078739,&quot;width&quot;:397}"/>
</p:tagLst>
</file>

<file path=ppt/tags/tag80.xml><?xml version="1.0" encoding="utf-8"?>
<p:tagLst xmlns:a="http://schemas.openxmlformats.org/drawingml/2006/main" xmlns:r="http://schemas.openxmlformats.org/officeDocument/2006/relationships" xmlns:p="http://schemas.openxmlformats.org/presentationml/2006/main">
  <p:tag name="TIMING" val="|14.343"/>
</p:tagLst>
</file>

<file path=ppt/tags/tag81.xml><?xml version="1.0" encoding="utf-8"?>
<p:tagLst xmlns:a="http://schemas.openxmlformats.org/drawingml/2006/main" xmlns:r="http://schemas.openxmlformats.org/officeDocument/2006/relationships" xmlns:p="http://schemas.openxmlformats.org/presentationml/2006/main">
  <p:tag name="KSO_WM_DIAGRAM_VIRTUALLY_FRAME" val="{&quot;height&quot;:254.65,&quot;left&quot;:59.7,&quot;top&quot;:249.35,&quot;width&quot;:858.4}"/>
</p:tagLst>
</file>

<file path=ppt/tags/tag82.xml><?xml version="1.0" encoding="utf-8"?>
<p:tagLst xmlns:a="http://schemas.openxmlformats.org/drawingml/2006/main" xmlns:r="http://schemas.openxmlformats.org/officeDocument/2006/relationships" xmlns:p="http://schemas.openxmlformats.org/presentationml/2006/main">
  <p:tag name="TIMING" val="|12.405"/>
</p:tagLst>
</file>

<file path=ppt/tags/tag83.xml><?xml version="1.0" encoding="utf-8"?>
<p:tagLst xmlns:a="http://schemas.openxmlformats.org/drawingml/2006/main" xmlns:r="http://schemas.openxmlformats.org/officeDocument/2006/relationships" xmlns:p="http://schemas.openxmlformats.org/presentationml/2006/main">
  <p:tag name="KSO_WM_DIAGRAM_VIRTUALLY_FRAME" val="{&quot;height&quot;:254.65,&quot;left&quot;:59.7,&quot;top&quot;:249.35,&quot;width&quot;:858.4}"/>
</p:tagLst>
</file>

<file path=ppt/tags/tag84.xml><?xml version="1.0" encoding="utf-8"?>
<p:tagLst xmlns:a="http://schemas.openxmlformats.org/drawingml/2006/main" xmlns:r="http://schemas.openxmlformats.org/officeDocument/2006/relationships" xmlns:p="http://schemas.openxmlformats.org/presentationml/2006/main">
  <p:tag name="KSO_WM_DIAGRAM_VIRTUALLY_FRAME" val="{&quot;height&quot;:254.65,&quot;left&quot;:59.7,&quot;top&quot;:249.35,&quot;width&quot;:858.4}"/>
</p:tagLst>
</file>

<file path=ppt/tags/tag85.xml><?xml version="1.0" encoding="utf-8"?>
<p:tagLst xmlns:a="http://schemas.openxmlformats.org/drawingml/2006/main" xmlns:r="http://schemas.openxmlformats.org/officeDocument/2006/relationships" xmlns:p="http://schemas.openxmlformats.org/presentationml/2006/main">
  <p:tag name="KSO_WM_DIAGRAM_VIRTUALLY_FRAME" val="{&quot;height&quot;:254.65,&quot;left&quot;:59.7,&quot;top&quot;:249.35,&quot;width&quot;:858.4}"/>
</p:tagLst>
</file>

<file path=ppt/tags/tag86.xml><?xml version="1.0" encoding="utf-8"?>
<p:tagLst xmlns:a="http://schemas.openxmlformats.org/drawingml/2006/main" xmlns:r="http://schemas.openxmlformats.org/officeDocument/2006/relationships" xmlns:p="http://schemas.openxmlformats.org/presentationml/2006/main">
  <p:tag name="KSO_WM_DIAGRAM_VIRTUALLY_FRAME" val="{&quot;height&quot;:254.65,&quot;left&quot;:59.7,&quot;top&quot;:249.35,&quot;width&quot;:858.4}"/>
</p:tagLst>
</file>

<file path=ppt/tags/tag87.xml><?xml version="1.0" encoding="utf-8"?>
<p:tagLst xmlns:a="http://schemas.openxmlformats.org/drawingml/2006/main" xmlns:r="http://schemas.openxmlformats.org/officeDocument/2006/relationships" xmlns:p="http://schemas.openxmlformats.org/presentationml/2006/main">
  <p:tag name="TIMING" val="|21.773|2.902"/>
</p:tagLst>
</file>

<file path=ppt/tags/tag88.xml><?xml version="1.0" encoding="utf-8"?>
<p:tagLst xmlns:a="http://schemas.openxmlformats.org/drawingml/2006/main" xmlns:r="http://schemas.openxmlformats.org/officeDocument/2006/relationships" xmlns:p="http://schemas.openxmlformats.org/presentationml/2006/main">
  <p:tag name="KSO_WM_DIAGRAM_VIRTUALLY_FRAME" val="{&quot;height&quot;:254.65,&quot;left&quot;:59.7,&quot;top&quot;:249.35,&quot;width&quot;:858.4}"/>
</p:tagLst>
</file>

<file path=ppt/tags/tag89.xml><?xml version="1.0" encoding="utf-8"?>
<p:tagLst xmlns:a="http://schemas.openxmlformats.org/drawingml/2006/main" xmlns:r="http://schemas.openxmlformats.org/officeDocument/2006/relationships" xmlns:p="http://schemas.openxmlformats.org/presentationml/2006/main">
  <p:tag name="TIMING" val="|24.586|10.751"/>
</p:tagLst>
</file>

<file path=ppt/tags/tag9.xml><?xml version="1.0" encoding="utf-8"?>
<p:tagLst xmlns:a="http://schemas.openxmlformats.org/drawingml/2006/main" xmlns:r="http://schemas.openxmlformats.org/officeDocument/2006/relationships" xmlns:p="http://schemas.openxmlformats.org/presentationml/2006/main">
  <p:tag name="KSO_WM_DIAGRAM_VIRTUALLY_FRAME" val="{&quot;height&quot;:378.5696062992126,&quot;left&quot;:478.70787401574796,&quot;top&quot;:113.43039370078739,&quot;width&quot;:397}"/>
</p:tagLst>
</file>

<file path=ppt/tags/tag90.xml><?xml version="1.0" encoding="utf-8"?>
<p:tagLst xmlns:a="http://schemas.openxmlformats.org/drawingml/2006/main" xmlns:r="http://schemas.openxmlformats.org/officeDocument/2006/relationships" xmlns:p="http://schemas.openxmlformats.org/presentationml/2006/main">
  <p:tag name="KSO_WM_DIAGRAM_VIRTUALLY_FRAME" val="{&quot;height&quot;:254.65,&quot;left&quot;:59.7,&quot;top&quot;:249.35,&quot;width&quot;:858.4}"/>
</p:tagLst>
</file>

<file path=ppt/theme/theme1.xml><?xml version="1.0" encoding="utf-8"?>
<a:theme xmlns:a="http://schemas.openxmlformats.org/drawingml/2006/main" name="Office 主题​​">
  <a:themeElements>
    <a:clrScheme name="蓝色-1">
      <a:dk1>
        <a:srgbClr val="000000"/>
      </a:dk1>
      <a:lt1>
        <a:srgbClr val="FFFFFF"/>
      </a:lt1>
      <a:dk2>
        <a:srgbClr val="2E75B5"/>
      </a:dk2>
      <a:lt2>
        <a:srgbClr val="FFFFFF"/>
      </a:lt2>
      <a:accent1>
        <a:srgbClr val="2E75B5"/>
      </a:accent1>
      <a:accent2>
        <a:srgbClr val="77ACDC"/>
      </a:accent2>
      <a:accent3>
        <a:srgbClr val="A4C8E8"/>
      </a:accent3>
      <a:accent4>
        <a:srgbClr val="D1E3F3"/>
      </a:accent4>
      <a:accent5>
        <a:srgbClr val="FFFFFF"/>
      </a:accent5>
      <a:accent6>
        <a:srgbClr val="B56E2E"/>
      </a:accent6>
      <a:hlink>
        <a:srgbClr val="FFFFFF"/>
      </a:hlink>
      <a:folHlink>
        <a:srgbClr val="FFFFFF"/>
      </a:folHlink>
    </a:clrScheme>
    <a:fontScheme name="全部微软雅黑">
      <a:majorFont>
        <a:latin typeface="Times New Roman"/>
        <a:ea typeface="Times New Roman"/>
        <a:cs typeface=""/>
      </a:majorFont>
      <a:minorFont>
        <a:latin typeface="Times New Roman"/>
        <a:ea typeface="Times New Roma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7C2E9A"/>
      </a:dk2>
      <a:lt2>
        <a:srgbClr val="FFFFFF"/>
      </a:lt2>
      <a:accent1>
        <a:srgbClr val="5D2374"/>
      </a:accent1>
      <a:accent2>
        <a:srgbClr val="B870D4"/>
      </a:accent2>
      <a:accent3>
        <a:srgbClr val="D0A0E2"/>
      </a:accent3>
      <a:accent4>
        <a:srgbClr val="E7CFF1"/>
      </a:accent4>
      <a:accent5>
        <a:srgbClr val="FFFFFF"/>
      </a:accent5>
      <a:accent6>
        <a:srgbClr val="FFFFFF"/>
      </a:accent6>
      <a:hlink>
        <a:srgbClr val="FFFFFF"/>
      </a:hlink>
      <a:folHlink>
        <a:srgbClr val="FFFFFF"/>
      </a:folHlink>
    </a:clrScheme>
    <a:fontScheme name="全部微软雅黑">
      <a:majorFont>
        <a:latin typeface="Times New Roman"/>
        <a:ea typeface="Times New Roman"/>
        <a:cs typeface=""/>
      </a:majorFont>
      <a:minorFont>
        <a:latin typeface="Times New Roman"/>
        <a:ea typeface="Times New Roma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
      <a:dk1>
        <a:srgbClr val="000000"/>
      </a:dk1>
      <a:lt1>
        <a:srgbClr val="FFFFFF"/>
      </a:lt1>
      <a:dk2>
        <a:srgbClr val="7C2E9A"/>
      </a:dk2>
      <a:lt2>
        <a:srgbClr val="FFFFFF"/>
      </a:lt2>
      <a:accent1>
        <a:srgbClr val="5D2374"/>
      </a:accent1>
      <a:accent2>
        <a:srgbClr val="B870D4"/>
      </a:accent2>
      <a:accent3>
        <a:srgbClr val="D0A0E2"/>
      </a:accent3>
      <a:accent4>
        <a:srgbClr val="E7CFF1"/>
      </a:accent4>
      <a:accent5>
        <a:srgbClr val="FFFFFF"/>
      </a:accent5>
      <a:accent6>
        <a:srgbClr val="FFFFFF"/>
      </a:accent6>
      <a:hlink>
        <a:srgbClr val="FFFFFF"/>
      </a:hlink>
      <a:folHlink>
        <a:srgbClr val="FFFFFF"/>
      </a:folHlink>
    </a:clrScheme>
    <a:fontScheme name="全部微软雅黑">
      <a:majorFont>
        <a:latin typeface="Times New Roman"/>
        <a:ea typeface="Times New Roman"/>
        <a:cs typeface=""/>
      </a:majorFont>
      <a:minorFont>
        <a:latin typeface="Times New Roman"/>
        <a:ea typeface="Times New Roma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1957</Words>
  <Application>Microsoft Office PowerPoint</Application>
  <PresentationFormat>宽屏</PresentationFormat>
  <Paragraphs>348</Paragraphs>
  <Slides>33</Slides>
  <Notes>29</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33</vt:i4>
      </vt:variant>
    </vt:vector>
  </HeadingPairs>
  <TitlesOfParts>
    <vt:vector size="43" baseType="lpstr">
      <vt:lpstr>华文彩云</vt:lpstr>
      <vt:lpstr>华文宋体</vt:lpstr>
      <vt:lpstr>Arial</vt:lpstr>
      <vt:lpstr>Calibri</vt:lpstr>
      <vt:lpstr>Cambria Math</vt:lpstr>
      <vt:lpstr>Times New Roman</vt:lpstr>
      <vt:lpstr>Wingdings</vt:lpstr>
      <vt:lpstr>Office 主题​​</vt:lpstr>
      <vt:lpstr>1_Office 主题​​</vt:lpstr>
      <vt:lpstr>2_Office 主题​​</vt:lpstr>
      <vt:lpstr>5‘’++‘’4</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5‘’++‘’4</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衍博 褚</cp:lastModifiedBy>
  <cp:revision>360</cp:revision>
  <dcterms:created xsi:type="dcterms:W3CDTF">2025-05-12T15:40:00Z</dcterms:created>
  <dcterms:modified xsi:type="dcterms:W3CDTF">2025-10-08T13:33:17Z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15F36191844948179DE097A3BBC98FA5_13</vt:lpwstr>
  </property>
  <property fmtid="{D5CDD505-2E9C-101B-9397-08002B2CF9AE}" pid="3" name="KSOProductBuildVer">
    <vt:lpwstr>2052-12.1.0.21541</vt:lpwstr>
  </property>
</Properties>
</file>