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71" r:id="rId6"/>
    <p:sldMasterId id="2147483674" r:id="rId7"/>
  </p:sldMasterIdLst>
  <p:notesMasterIdLst>
    <p:notesMasterId r:id="rId32"/>
  </p:notesMasterIdLst>
  <p:handoutMasterIdLst>
    <p:handoutMasterId r:id="rId33"/>
  </p:handoutMasterIdLst>
  <p:sldIdLst>
    <p:sldId id="268" r:id="rId8"/>
    <p:sldId id="1018" r:id="rId9"/>
    <p:sldId id="1007" r:id="rId10"/>
    <p:sldId id="284" r:id="rId11"/>
    <p:sldId id="1009" r:id="rId12"/>
    <p:sldId id="1070" r:id="rId13"/>
    <p:sldId id="1073" r:id="rId14"/>
    <p:sldId id="264" r:id="rId15"/>
    <p:sldId id="1067" r:id="rId16"/>
    <p:sldId id="1019" r:id="rId17"/>
    <p:sldId id="1020" r:id="rId18"/>
    <p:sldId id="1060" r:id="rId19"/>
    <p:sldId id="1061" r:id="rId20"/>
    <p:sldId id="1064" r:id="rId21"/>
    <p:sldId id="1012" r:id="rId22"/>
    <p:sldId id="1015" r:id="rId23"/>
    <p:sldId id="1010" r:id="rId24"/>
    <p:sldId id="1016" r:id="rId25"/>
    <p:sldId id="1069" r:id="rId26"/>
    <p:sldId id="1011" r:id="rId27"/>
    <p:sldId id="1066" r:id="rId28"/>
    <p:sldId id="1059" r:id="rId29"/>
    <p:sldId id="1068" r:id="rId30"/>
    <p:sldId id="1074" r:id="rId31"/>
  </p:sldIdLst>
  <p:sldSz cx="12192000" cy="6858000"/>
  <p:notesSz cx="6858000" cy="99456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3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selle, Michele (IPE)" initials="CM(" lastIdx="1" clrIdx="0">
    <p:extLst>
      <p:ext uri="{19B8F6BF-5375-455C-9EA6-DF929625EA0E}">
        <p15:presenceInfo xmlns:p15="http://schemas.microsoft.com/office/powerpoint/2012/main" userId="S-1-5-21-1202744845-3101423955-345487624-1143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3ED"/>
    <a:srgbClr val="233666"/>
    <a:srgbClr val="003E60"/>
    <a:srgbClr val="C0504D"/>
    <a:srgbClr val="6C9A33"/>
    <a:srgbClr val="90BD5B"/>
    <a:srgbClr val="54712F"/>
    <a:srgbClr val="FE7604"/>
    <a:srgbClr val="FD9239"/>
    <a:srgbClr val="FF6D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0395" autoAdjust="0"/>
  </p:normalViewPr>
  <p:slideViewPr>
    <p:cSldViewPr snapToGrid="0" showGuides="1">
      <p:cViewPr varScale="1">
        <p:scale>
          <a:sx n="86" d="100"/>
          <a:sy n="86" d="100"/>
        </p:scale>
        <p:origin x="634" y="67"/>
      </p:cViewPr>
      <p:guideLst>
        <p:guide orient="horz" pos="2183"/>
        <p:guide pos="33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301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7A4C8F-AFEB-4584-A5DF-7C86681790AC}" type="doc">
      <dgm:prSet loTypeId="urn:microsoft.com/office/officeart/2005/8/layout/architecture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BA246A0A-A8BF-4E6E-BD04-4D3569DE7849}">
      <dgm:prSet phldrT="[Text]" custT="1"/>
      <dgm:spPr>
        <a:xfrm>
          <a:off x="394" y="3289190"/>
          <a:ext cx="6508040" cy="754244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FPGA firmware </a:t>
          </a:r>
        </a:p>
      </dgm:t>
    </dgm:pt>
    <dgm:pt modelId="{C08542FF-DE39-48EC-BD82-D8AF402A24A2}" type="parTrans" cxnId="{47CD44D4-A435-4CD9-88F9-91FE06635165}">
      <dgm:prSet/>
      <dgm:spPr/>
      <dgm:t>
        <a:bodyPr/>
        <a:lstStyle/>
        <a:p>
          <a:endParaRPr lang="en-GB" sz="900"/>
        </a:p>
      </dgm:t>
    </dgm:pt>
    <dgm:pt modelId="{F0049DEB-E740-4F5D-921B-B962BD0A8F79}" type="sibTrans" cxnId="{47CD44D4-A435-4CD9-88F9-91FE06635165}">
      <dgm:prSet/>
      <dgm:spPr/>
      <dgm:t>
        <a:bodyPr/>
        <a:lstStyle/>
        <a:p>
          <a:endParaRPr lang="en-GB" sz="900"/>
        </a:p>
      </dgm:t>
    </dgm:pt>
    <dgm:pt modelId="{33D4167A-890C-4741-A957-254AA2970D8A}">
      <dgm:prSet phldrT="[Text]" custT="1"/>
      <dgm:spPr>
        <a:xfrm>
          <a:off x="394" y="2466959"/>
          <a:ext cx="6508040" cy="75424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AXI interface</a:t>
          </a:r>
        </a:p>
      </dgm:t>
    </dgm:pt>
    <dgm:pt modelId="{41599209-F78D-4B24-846E-0327EC6BA837}" type="parTrans" cxnId="{955827FE-53B2-40F0-880D-59591B665526}">
      <dgm:prSet/>
      <dgm:spPr/>
      <dgm:t>
        <a:bodyPr/>
        <a:lstStyle/>
        <a:p>
          <a:endParaRPr lang="en-GB" sz="900"/>
        </a:p>
      </dgm:t>
    </dgm:pt>
    <dgm:pt modelId="{E3A26155-2E27-430A-87C0-5D4EB9A08CEB}" type="sibTrans" cxnId="{955827FE-53B2-40F0-880D-59591B665526}">
      <dgm:prSet/>
      <dgm:spPr/>
      <dgm:t>
        <a:bodyPr/>
        <a:lstStyle/>
        <a:p>
          <a:endParaRPr lang="en-GB" sz="900"/>
        </a:p>
      </dgm:t>
    </dgm:pt>
    <dgm:pt modelId="{58A86E48-A15A-4E3E-921B-F8D82B665BF8}">
      <dgm:prSet phldrT="[Text]" custT="1"/>
      <dgm:spPr>
        <a:xfrm>
          <a:off x="394" y="822496"/>
          <a:ext cx="1601782" cy="754244"/>
        </a:xfrm>
        <a:prstGeom prst="roundRect">
          <a:avLst>
            <a:gd name="adj" fmla="val 10000"/>
          </a:avLst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Python GUI</a:t>
          </a:r>
        </a:p>
      </dgm:t>
    </dgm:pt>
    <dgm:pt modelId="{FE374D67-97D0-4F50-8DED-CBAEFD376EC6}" type="parTrans" cxnId="{5F3103D2-C08F-4888-AA80-8B9FE35C5BBB}">
      <dgm:prSet/>
      <dgm:spPr/>
      <dgm:t>
        <a:bodyPr/>
        <a:lstStyle/>
        <a:p>
          <a:endParaRPr lang="en-GB" sz="900"/>
        </a:p>
      </dgm:t>
    </dgm:pt>
    <dgm:pt modelId="{A9008567-F679-41DA-9D99-DDEB75552AB2}" type="sibTrans" cxnId="{5F3103D2-C08F-4888-AA80-8B9FE35C5BBB}">
      <dgm:prSet/>
      <dgm:spPr/>
      <dgm:t>
        <a:bodyPr/>
        <a:lstStyle/>
        <a:p>
          <a:endParaRPr lang="en-GB" sz="900"/>
        </a:p>
      </dgm:t>
    </dgm:pt>
    <dgm:pt modelId="{8D8BA62C-E2B9-4276-955A-A234383FD836}">
      <dgm:prSet phldrT="[Text]" custT="1"/>
      <dgm:spPr>
        <a:xfrm>
          <a:off x="1635813" y="822496"/>
          <a:ext cx="1601782" cy="754244"/>
        </a:xfrm>
        <a:prstGeom prst="roundRect">
          <a:avLst>
            <a:gd name="adj" fmla="val 10000"/>
          </a:avLst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Python ETH server</a:t>
          </a:r>
        </a:p>
      </dgm:t>
    </dgm:pt>
    <dgm:pt modelId="{15048D2D-66A7-497D-8308-2842FFB3D54C}" type="parTrans" cxnId="{2D567DB9-AB15-485C-88AE-0A47DD4946E5}">
      <dgm:prSet/>
      <dgm:spPr/>
      <dgm:t>
        <a:bodyPr/>
        <a:lstStyle/>
        <a:p>
          <a:endParaRPr lang="en-GB" sz="900"/>
        </a:p>
      </dgm:t>
    </dgm:pt>
    <dgm:pt modelId="{0E22F580-4889-447E-BA3D-825E86095F38}" type="sibTrans" cxnId="{2D567DB9-AB15-485C-88AE-0A47DD4946E5}">
      <dgm:prSet/>
      <dgm:spPr/>
      <dgm:t>
        <a:bodyPr/>
        <a:lstStyle/>
        <a:p>
          <a:endParaRPr lang="en-GB" sz="900"/>
        </a:p>
      </dgm:t>
    </dgm:pt>
    <dgm:pt modelId="{F5290A6E-FAC4-4E04-B535-8E30DCC5C785}">
      <dgm:prSet phldrT="[Text]" custT="1"/>
      <dgm:spPr>
        <a:xfrm>
          <a:off x="3271233" y="822496"/>
          <a:ext cx="1601782" cy="754244"/>
        </a:xfrm>
        <a:prstGeom prst="roundRect">
          <a:avLst>
            <a:gd name="adj" fmla="val 10000"/>
          </a:avLst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SAMBA</a:t>
          </a:r>
        </a:p>
      </dgm:t>
    </dgm:pt>
    <dgm:pt modelId="{506E1B95-9FFE-4425-AC13-CC79EDEE84FE}" type="sibTrans" cxnId="{2E76E2E8-C9B5-49F9-B3BC-51C7E71956B8}">
      <dgm:prSet/>
      <dgm:spPr/>
      <dgm:t>
        <a:bodyPr/>
        <a:lstStyle/>
        <a:p>
          <a:endParaRPr lang="en-GB" sz="900"/>
        </a:p>
      </dgm:t>
    </dgm:pt>
    <dgm:pt modelId="{AEEA7B81-BCF5-421C-881C-E56549FF0ACE}" type="parTrans" cxnId="{2E76E2E8-C9B5-49F9-B3BC-51C7E71956B8}">
      <dgm:prSet/>
      <dgm:spPr/>
      <dgm:t>
        <a:bodyPr/>
        <a:lstStyle/>
        <a:p>
          <a:endParaRPr lang="en-GB" sz="900"/>
        </a:p>
      </dgm:t>
    </dgm:pt>
    <dgm:pt modelId="{F5AB8092-66F0-4A31-BC26-21265269F163}">
      <dgm:prSet phldrT="[Text]" custT="1"/>
      <dgm:spPr>
        <a:xfrm>
          <a:off x="394" y="1644727"/>
          <a:ext cx="6508040" cy="754244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Python custom driver (MMAP and KIT DMA)</a:t>
          </a:r>
        </a:p>
      </dgm:t>
    </dgm:pt>
    <dgm:pt modelId="{0E6FE936-F813-4DC7-8412-09916C6BE064}" type="sibTrans" cxnId="{4BCC2C5A-7630-4DA1-B147-B77AB307A09B}">
      <dgm:prSet/>
      <dgm:spPr/>
      <dgm:t>
        <a:bodyPr/>
        <a:lstStyle/>
        <a:p>
          <a:endParaRPr lang="en-GB" sz="900"/>
        </a:p>
      </dgm:t>
    </dgm:pt>
    <dgm:pt modelId="{072DF676-5CC7-4077-B4CB-ACC958B76081}" type="parTrans" cxnId="{4BCC2C5A-7630-4DA1-B147-B77AB307A09B}">
      <dgm:prSet/>
      <dgm:spPr/>
      <dgm:t>
        <a:bodyPr/>
        <a:lstStyle/>
        <a:p>
          <a:endParaRPr lang="en-GB" sz="900"/>
        </a:p>
      </dgm:t>
    </dgm:pt>
    <dgm:pt modelId="{77392BF8-7BFD-4172-B728-571511789E86}">
      <dgm:prSet phldrT="[Text]" custT="1"/>
      <dgm:spPr>
        <a:xfrm>
          <a:off x="394" y="264"/>
          <a:ext cx="1601782" cy="754244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Server Web</a:t>
          </a:r>
        </a:p>
      </dgm:t>
    </dgm:pt>
    <dgm:pt modelId="{B2B62FFE-BEDE-4C97-8098-A643B3D76D2F}" type="parTrans" cxnId="{D9243C50-3DCC-4384-9351-50E718A08420}">
      <dgm:prSet/>
      <dgm:spPr/>
      <dgm:t>
        <a:bodyPr/>
        <a:lstStyle/>
        <a:p>
          <a:endParaRPr lang="en-GB" sz="900"/>
        </a:p>
      </dgm:t>
    </dgm:pt>
    <dgm:pt modelId="{44777146-3692-4742-9E51-4D45F202CB22}" type="sibTrans" cxnId="{D9243C50-3DCC-4384-9351-50E718A08420}">
      <dgm:prSet/>
      <dgm:spPr/>
      <dgm:t>
        <a:bodyPr/>
        <a:lstStyle/>
        <a:p>
          <a:endParaRPr lang="en-GB" sz="900"/>
        </a:p>
      </dgm:t>
    </dgm:pt>
    <dgm:pt modelId="{0B4E807F-017E-47BA-BC1B-7BB19F5C9637}">
      <dgm:prSet custT="1"/>
      <dgm:spPr>
        <a:xfrm>
          <a:off x="4906652" y="822496"/>
          <a:ext cx="1601782" cy="754244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Calibration</a:t>
          </a:r>
        </a:p>
      </dgm:t>
    </dgm:pt>
    <dgm:pt modelId="{00D19D5B-2C7E-4A32-AB0D-F4E74CF55A14}" type="parTrans" cxnId="{2890D043-31F7-427D-ABCB-AF9A9BA4FE3A}">
      <dgm:prSet/>
      <dgm:spPr/>
      <dgm:t>
        <a:bodyPr/>
        <a:lstStyle/>
        <a:p>
          <a:endParaRPr lang="en-GB" sz="1050"/>
        </a:p>
      </dgm:t>
    </dgm:pt>
    <dgm:pt modelId="{35CAAF2B-355A-45B4-BF28-4DF88A82C18D}" type="sibTrans" cxnId="{2890D043-31F7-427D-ABCB-AF9A9BA4FE3A}">
      <dgm:prSet/>
      <dgm:spPr/>
      <dgm:t>
        <a:bodyPr/>
        <a:lstStyle/>
        <a:p>
          <a:endParaRPr lang="en-GB" sz="1050"/>
        </a:p>
      </dgm:t>
    </dgm:pt>
    <dgm:pt modelId="{DE089944-2660-4D8F-ACE6-6E2426B02926}" type="pres">
      <dgm:prSet presAssocID="{607A4C8F-AFEB-4584-A5DF-7C86681790A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D4B859D-9874-4906-BA8F-5F9C77D00252}" type="pres">
      <dgm:prSet presAssocID="{BA246A0A-A8BF-4E6E-BD04-4D3569DE7849}" presName="vertOne" presStyleCnt="0"/>
      <dgm:spPr/>
    </dgm:pt>
    <dgm:pt modelId="{86728CF6-A6EF-46A8-A6B0-006F2E93EBCB}" type="pres">
      <dgm:prSet presAssocID="{BA246A0A-A8BF-4E6E-BD04-4D3569DE7849}" presName="txOne" presStyleLbl="node0" presStyleIdx="0" presStyleCnt="1">
        <dgm:presLayoutVars>
          <dgm:chPref val="3"/>
        </dgm:presLayoutVars>
      </dgm:prSet>
      <dgm:spPr/>
    </dgm:pt>
    <dgm:pt modelId="{A460853F-FEEA-43FC-B1D1-830C3513AB46}" type="pres">
      <dgm:prSet presAssocID="{BA246A0A-A8BF-4E6E-BD04-4D3569DE7849}" presName="parTransOne" presStyleCnt="0"/>
      <dgm:spPr/>
    </dgm:pt>
    <dgm:pt modelId="{79946189-F890-4E88-9EAB-8D050428C9E7}" type="pres">
      <dgm:prSet presAssocID="{BA246A0A-A8BF-4E6E-BD04-4D3569DE7849}" presName="horzOne" presStyleCnt="0"/>
      <dgm:spPr/>
    </dgm:pt>
    <dgm:pt modelId="{83EF299E-C208-48CC-BF17-4894A947F031}" type="pres">
      <dgm:prSet presAssocID="{33D4167A-890C-4741-A957-254AA2970D8A}" presName="vertTwo" presStyleCnt="0"/>
      <dgm:spPr/>
    </dgm:pt>
    <dgm:pt modelId="{D63D6EAD-D496-4714-9AC9-608A7DF07623}" type="pres">
      <dgm:prSet presAssocID="{33D4167A-890C-4741-A957-254AA2970D8A}" presName="txTwo" presStyleLbl="node2" presStyleIdx="0" presStyleCnt="1">
        <dgm:presLayoutVars>
          <dgm:chPref val="3"/>
        </dgm:presLayoutVars>
      </dgm:prSet>
      <dgm:spPr/>
    </dgm:pt>
    <dgm:pt modelId="{830117AD-1E3A-4F5E-9923-AB1F22036C62}" type="pres">
      <dgm:prSet presAssocID="{33D4167A-890C-4741-A957-254AA2970D8A}" presName="parTransTwo" presStyleCnt="0"/>
      <dgm:spPr/>
    </dgm:pt>
    <dgm:pt modelId="{6DBF76BD-6730-41FF-AA4C-AEFA2514ABB7}" type="pres">
      <dgm:prSet presAssocID="{33D4167A-890C-4741-A957-254AA2970D8A}" presName="horzTwo" presStyleCnt="0"/>
      <dgm:spPr/>
    </dgm:pt>
    <dgm:pt modelId="{33E33A22-1B61-4D01-B728-123C0234EAC1}" type="pres">
      <dgm:prSet presAssocID="{F5AB8092-66F0-4A31-BC26-21265269F163}" presName="vertThree" presStyleCnt="0"/>
      <dgm:spPr/>
    </dgm:pt>
    <dgm:pt modelId="{5E658224-123B-4DB1-B498-8DCA2B0C3A8B}" type="pres">
      <dgm:prSet presAssocID="{F5AB8092-66F0-4A31-BC26-21265269F163}" presName="txThree" presStyleLbl="node3" presStyleIdx="0" presStyleCnt="1">
        <dgm:presLayoutVars>
          <dgm:chPref val="3"/>
        </dgm:presLayoutVars>
      </dgm:prSet>
      <dgm:spPr/>
    </dgm:pt>
    <dgm:pt modelId="{BA9AA587-EC34-491B-9E60-AF8EAC86C8C7}" type="pres">
      <dgm:prSet presAssocID="{F5AB8092-66F0-4A31-BC26-21265269F163}" presName="parTransThree" presStyleCnt="0"/>
      <dgm:spPr/>
    </dgm:pt>
    <dgm:pt modelId="{62F1904E-0762-4F75-8407-70ADB6B77F17}" type="pres">
      <dgm:prSet presAssocID="{F5AB8092-66F0-4A31-BC26-21265269F163}" presName="horzThree" presStyleCnt="0"/>
      <dgm:spPr/>
    </dgm:pt>
    <dgm:pt modelId="{32434D1B-0D34-4EF9-BB8F-CF4158A10F1F}" type="pres">
      <dgm:prSet presAssocID="{58A86E48-A15A-4E3E-921B-F8D82B665BF8}" presName="vertFour" presStyleCnt="0">
        <dgm:presLayoutVars>
          <dgm:chPref val="3"/>
        </dgm:presLayoutVars>
      </dgm:prSet>
      <dgm:spPr/>
    </dgm:pt>
    <dgm:pt modelId="{D5466D29-9EA2-4727-A338-3497AE0E65EE}" type="pres">
      <dgm:prSet presAssocID="{58A86E48-A15A-4E3E-921B-F8D82B665BF8}" presName="txFour" presStyleLbl="node4" presStyleIdx="0" presStyleCnt="5">
        <dgm:presLayoutVars>
          <dgm:chPref val="3"/>
        </dgm:presLayoutVars>
      </dgm:prSet>
      <dgm:spPr/>
    </dgm:pt>
    <dgm:pt modelId="{4B7B7C7C-57A7-4852-AF20-94CD9826A1EB}" type="pres">
      <dgm:prSet presAssocID="{58A86E48-A15A-4E3E-921B-F8D82B665BF8}" presName="parTransFour" presStyleCnt="0"/>
      <dgm:spPr/>
    </dgm:pt>
    <dgm:pt modelId="{5D54723E-17BD-44E3-84F7-6B51237CE547}" type="pres">
      <dgm:prSet presAssocID="{58A86E48-A15A-4E3E-921B-F8D82B665BF8}" presName="horzFour" presStyleCnt="0"/>
      <dgm:spPr/>
    </dgm:pt>
    <dgm:pt modelId="{500A2F3A-5BDE-4776-8F1E-C7029325AF47}" type="pres">
      <dgm:prSet presAssocID="{77392BF8-7BFD-4172-B728-571511789E86}" presName="vertFour" presStyleCnt="0">
        <dgm:presLayoutVars>
          <dgm:chPref val="3"/>
        </dgm:presLayoutVars>
      </dgm:prSet>
      <dgm:spPr/>
    </dgm:pt>
    <dgm:pt modelId="{96FAD9DA-B238-49AD-A5C7-4AFAE4C752A6}" type="pres">
      <dgm:prSet presAssocID="{77392BF8-7BFD-4172-B728-571511789E86}" presName="txFour" presStyleLbl="node4" presStyleIdx="1" presStyleCnt="5" custLinFactX="-100000" custLinFactY="-100630" custLinFactNeighborX="-108491" custLinFactNeighborY="-200000">
        <dgm:presLayoutVars>
          <dgm:chPref val="3"/>
        </dgm:presLayoutVars>
      </dgm:prSet>
      <dgm:spPr/>
    </dgm:pt>
    <dgm:pt modelId="{43F04208-D881-4FE9-AFBB-2F537E987219}" type="pres">
      <dgm:prSet presAssocID="{77392BF8-7BFD-4172-B728-571511789E86}" presName="horzFour" presStyleCnt="0"/>
      <dgm:spPr/>
    </dgm:pt>
    <dgm:pt modelId="{54AD6087-A97F-4FFD-95CA-5D59F8C7A227}" type="pres">
      <dgm:prSet presAssocID="{A9008567-F679-41DA-9D99-DDEB75552AB2}" presName="sibSpaceFour" presStyleCnt="0"/>
      <dgm:spPr/>
    </dgm:pt>
    <dgm:pt modelId="{E4163C93-84B5-4D94-8B89-773224E0AD25}" type="pres">
      <dgm:prSet presAssocID="{8D8BA62C-E2B9-4276-955A-A234383FD836}" presName="vertFour" presStyleCnt="0">
        <dgm:presLayoutVars>
          <dgm:chPref val="3"/>
        </dgm:presLayoutVars>
      </dgm:prSet>
      <dgm:spPr/>
    </dgm:pt>
    <dgm:pt modelId="{DFF628A3-06E2-474D-B959-1583693563C3}" type="pres">
      <dgm:prSet presAssocID="{8D8BA62C-E2B9-4276-955A-A234383FD836}" presName="txFour" presStyleLbl="node4" presStyleIdx="2" presStyleCnt="5">
        <dgm:presLayoutVars>
          <dgm:chPref val="3"/>
        </dgm:presLayoutVars>
      </dgm:prSet>
      <dgm:spPr/>
    </dgm:pt>
    <dgm:pt modelId="{8DD00B89-95B0-4DFE-827D-1DD18383CE76}" type="pres">
      <dgm:prSet presAssocID="{8D8BA62C-E2B9-4276-955A-A234383FD836}" presName="horzFour" presStyleCnt="0"/>
      <dgm:spPr/>
    </dgm:pt>
    <dgm:pt modelId="{80FA897A-857C-4A71-B8DF-1CDC0A0A87D2}" type="pres">
      <dgm:prSet presAssocID="{0E22F580-4889-447E-BA3D-825E86095F38}" presName="sibSpaceFour" presStyleCnt="0"/>
      <dgm:spPr/>
    </dgm:pt>
    <dgm:pt modelId="{B53E9214-2FE5-4148-A956-FBE719CA38B4}" type="pres">
      <dgm:prSet presAssocID="{F5290A6E-FAC4-4E04-B535-8E30DCC5C785}" presName="vertFour" presStyleCnt="0">
        <dgm:presLayoutVars>
          <dgm:chPref val="3"/>
        </dgm:presLayoutVars>
      </dgm:prSet>
      <dgm:spPr/>
    </dgm:pt>
    <dgm:pt modelId="{642F312E-8957-42F7-9221-DC226A6A45A2}" type="pres">
      <dgm:prSet presAssocID="{F5290A6E-FAC4-4E04-B535-8E30DCC5C785}" presName="txFour" presStyleLbl="node4" presStyleIdx="3" presStyleCnt="5">
        <dgm:presLayoutVars>
          <dgm:chPref val="3"/>
        </dgm:presLayoutVars>
      </dgm:prSet>
      <dgm:spPr/>
    </dgm:pt>
    <dgm:pt modelId="{043C33CE-3711-453D-BAE2-39ED5E266B59}" type="pres">
      <dgm:prSet presAssocID="{F5290A6E-FAC4-4E04-B535-8E30DCC5C785}" presName="horzFour" presStyleCnt="0"/>
      <dgm:spPr/>
    </dgm:pt>
    <dgm:pt modelId="{351238E0-F5C1-4FE7-A7AC-A588FD48A93E}" type="pres">
      <dgm:prSet presAssocID="{506E1B95-9FFE-4425-AC13-CC79EDEE84FE}" presName="sibSpaceFour" presStyleCnt="0"/>
      <dgm:spPr/>
    </dgm:pt>
    <dgm:pt modelId="{37388E53-5C90-40AA-88BC-2904C298792B}" type="pres">
      <dgm:prSet presAssocID="{0B4E807F-017E-47BA-BC1B-7BB19F5C9637}" presName="vertFour" presStyleCnt="0">
        <dgm:presLayoutVars>
          <dgm:chPref val="3"/>
        </dgm:presLayoutVars>
      </dgm:prSet>
      <dgm:spPr/>
    </dgm:pt>
    <dgm:pt modelId="{988AF29F-92CA-4FA7-AEB3-8FAC21948EBD}" type="pres">
      <dgm:prSet presAssocID="{0B4E807F-017E-47BA-BC1B-7BB19F5C9637}" presName="txFour" presStyleLbl="node4" presStyleIdx="4" presStyleCnt="5">
        <dgm:presLayoutVars>
          <dgm:chPref val="3"/>
        </dgm:presLayoutVars>
      </dgm:prSet>
      <dgm:spPr/>
    </dgm:pt>
    <dgm:pt modelId="{AA817545-8FB0-4B15-8407-786F95FBDDC4}" type="pres">
      <dgm:prSet presAssocID="{0B4E807F-017E-47BA-BC1B-7BB19F5C9637}" presName="horzFour" presStyleCnt="0"/>
      <dgm:spPr/>
    </dgm:pt>
  </dgm:ptLst>
  <dgm:cxnLst>
    <dgm:cxn modelId="{6A50F312-C548-498E-AD0F-359F2076CFB5}" type="presOf" srcId="{607A4C8F-AFEB-4584-A5DF-7C86681790AC}" destId="{DE089944-2660-4D8F-ACE6-6E2426B02926}" srcOrd="0" destOrd="0" presId="urn:microsoft.com/office/officeart/2005/8/layout/architecture"/>
    <dgm:cxn modelId="{1D3C1E14-F5A7-4BB5-89DD-C979181F72E6}" type="presOf" srcId="{58A86E48-A15A-4E3E-921B-F8D82B665BF8}" destId="{D5466D29-9EA2-4727-A338-3497AE0E65EE}" srcOrd="0" destOrd="0" presId="urn:microsoft.com/office/officeart/2005/8/layout/architecture"/>
    <dgm:cxn modelId="{0BE95C1E-E412-47B9-866A-95C5F5FFCF9D}" type="presOf" srcId="{F5290A6E-FAC4-4E04-B535-8E30DCC5C785}" destId="{642F312E-8957-42F7-9221-DC226A6A45A2}" srcOrd="0" destOrd="0" presId="urn:microsoft.com/office/officeart/2005/8/layout/architecture"/>
    <dgm:cxn modelId="{84C46F5D-BAB5-44C1-B269-A90B1E65193D}" type="presOf" srcId="{8D8BA62C-E2B9-4276-955A-A234383FD836}" destId="{DFF628A3-06E2-474D-B959-1583693563C3}" srcOrd="0" destOrd="0" presId="urn:microsoft.com/office/officeart/2005/8/layout/architecture"/>
    <dgm:cxn modelId="{2890D043-31F7-427D-ABCB-AF9A9BA4FE3A}" srcId="{F5AB8092-66F0-4A31-BC26-21265269F163}" destId="{0B4E807F-017E-47BA-BC1B-7BB19F5C9637}" srcOrd="3" destOrd="0" parTransId="{00D19D5B-2C7E-4A32-AB0D-F4E74CF55A14}" sibTransId="{35CAAF2B-355A-45B4-BF28-4DF88A82C18D}"/>
    <dgm:cxn modelId="{D9243C50-3DCC-4384-9351-50E718A08420}" srcId="{58A86E48-A15A-4E3E-921B-F8D82B665BF8}" destId="{77392BF8-7BFD-4172-B728-571511789E86}" srcOrd="0" destOrd="0" parTransId="{B2B62FFE-BEDE-4C97-8098-A643B3D76D2F}" sibTransId="{44777146-3692-4742-9E51-4D45F202CB22}"/>
    <dgm:cxn modelId="{0ACB9A51-8437-4507-AB4F-10A16D13037D}" type="presOf" srcId="{BA246A0A-A8BF-4E6E-BD04-4D3569DE7849}" destId="{86728CF6-A6EF-46A8-A6B0-006F2E93EBCB}" srcOrd="0" destOrd="0" presId="urn:microsoft.com/office/officeart/2005/8/layout/architecture"/>
    <dgm:cxn modelId="{4BCC2C5A-7630-4DA1-B147-B77AB307A09B}" srcId="{33D4167A-890C-4741-A957-254AA2970D8A}" destId="{F5AB8092-66F0-4A31-BC26-21265269F163}" srcOrd="0" destOrd="0" parTransId="{072DF676-5CC7-4077-B4CB-ACC958B76081}" sibTransId="{0E6FE936-F813-4DC7-8412-09916C6BE064}"/>
    <dgm:cxn modelId="{EA9F387A-D209-4235-9209-344E611AB694}" type="presOf" srcId="{0B4E807F-017E-47BA-BC1B-7BB19F5C9637}" destId="{988AF29F-92CA-4FA7-AEB3-8FAC21948EBD}" srcOrd="0" destOrd="0" presId="urn:microsoft.com/office/officeart/2005/8/layout/architecture"/>
    <dgm:cxn modelId="{2D567DB9-AB15-485C-88AE-0A47DD4946E5}" srcId="{F5AB8092-66F0-4A31-BC26-21265269F163}" destId="{8D8BA62C-E2B9-4276-955A-A234383FD836}" srcOrd="1" destOrd="0" parTransId="{15048D2D-66A7-497D-8308-2842FFB3D54C}" sibTransId="{0E22F580-4889-447E-BA3D-825E86095F38}"/>
    <dgm:cxn modelId="{CF008BC0-498D-486D-9E60-553F16D9A07C}" type="presOf" srcId="{77392BF8-7BFD-4172-B728-571511789E86}" destId="{96FAD9DA-B238-49AD-A5C7-4AFAE4C752A6}" srcOrd="0" destOrd="0" presId="urn:microsoft.com/office/officeart/2005/8/layout/architecture"/>
    <dgm:cxn modelId="{5F3103D2-C08F-4888-AA80-8B9FE35C5BBB}" srcId="{F5AB8092-66F0-4A31-BC26-21265269F163}" destId="{58A86E48-A15A-4E3E-921B-F8D82B665BF8}" srcOrd="0" destOrd="0" parTransId="{FE374D67-97D0-4F50-8DED-CBAEFD376EC6}" sibTransId="{A9008567-F679-41DA-9D99-DDEB75552AB2}"/>
    <dgm:cxn modelId="{DA4EB1D2-404F-4472-96FE-1EB8741717F7}" type="presOf" srcId="{33D4167A-890C-4741-A957-254AA2970D8A}" destId="{D63D6EAD-D496-4714-9AC9-608A7DF07623}" srcOrd="0" destOrd="0" presId="urn:microsoft.com/office/officeart/2005/8/layout/architecture"/>
    <dgm:cxn modelId="{47CD44D4-A435-4CD9-88F9-91FE06635165}" srcId="{607A4C8F-AFEB-4584-A5DF-7C86681790AC}" destId="{BA246A0A-A8BF-4E6E-BD04-4D3569DE7849}" srcOrd="0" destOrd="0" parTransId="{C08542FF-DE39-48EC-BD82-D8AF402A24A2}" sibTransId="{F0049DEB-E740-4F5D-921B-B962BD0A8F79}"/>
    <dgm:cxn modelId="{046340E5-98E0-437A-86CD-3829CFE37F93}" type="presOf" srcId="{F5AB8092-66F0-4A31-BC26-21265269F163}" destId="{5E658224-123B-4DB1-B498-8DCA2B0C3A8B}" srcOrd="0" destOrd="0" presId="urn:microsoft.com/office/officeart/2005/8/layout/architecture"/>
    <dgm:cxn modelId="{2E76E2E8-C9B5-49F9-B3BC-51C7E71956B8}" srcId="{F5AB8092-66F0-4A31-BC26-21265269F163}" destId="{F5290A6E-FAC4-4E04-B535-8E30DCC5C785}" srcOrd="2" destOrd="0" parTransId="{AEEA7B81-BCF5-421C-881C-E56549FF0ACE}" sibTransId="{506E1B95-9FFE-4425-AC13-CC79EDEE84FE}"/>
    <dgm:cxn modelId="{955827FE-53B2-40F0-880D-59591B665526}" srcId="{BA246A0A-A8BF-4E6E-BD04-4D3569DE7849}" destId="{33D4167A-890C-4741-A957-254AA2970D8A}" srcOrd="0" destOrd="0" parTransId="{41599209-F78D-4B24-846E-0327EC6BA837}" sibTransId="{E3A26155-2E27-430A-87C0-5D4EB9A08CEB}"/>
    <dgm:cxn modelId="{B3DE1D75-C7C4-487C-88E2-1937A0ACAFB3}" type="presParOf" srcId="{DE089944-2660-4D8F-ACE6-6E2426B02926}" destId="{3D4B859D-9874-4906-BA8F-5F9C77D00252}" srcOrd="0" destOrd="0" presId="urn:microsoft.com/office/officeart/2005/8/layout/architecture"/>
    <dgm:cxn modelId="{0EF7E76F-41F3-44D5-A8A0-2D8E319C7788}" type="presParOf" srcId="{3D4B859D-9874-4906-BA8F-5F9C77D00252}" destId="{86728CF6-A6EF-46A8-A6B0-006F2E93EBCB}" srcOrd="0" destOrd="0" presId="urn:microsoft.com/office/officeart/2005/8/layout/architecture"/>
    <dgm:cxn modelId="{2E0FC547-2F94-40D9-889F-735FD391F8BA}" type="presParOf" srcId="{3D4B859D-9874-4906-BA8F-5F9C77D00252}" destId="{A460853F-FEEA-43FC-B1D1-830C3513AB46}" srcOrd="1" destOrd="0" presId="urn:microsoft.com/office/officeart/2005/8/layout/architecture"/>
    <dgm:cxn modelId="{1E0D7BF4-2407-4ABF-91B3-1C564A836BAA}" type="presParOf" srcId="{3D4B859D-9874-4906-BA8F-5F9C77D00252}" destId="{79946189-F890-4E88-9EAB-8D050428C9E7}" srcOrd="2" destOrd="0" presId="urn:microsoft.com/office/officeart/2005/8/layout/architecture"/>
    <dgm:cxn modelId="{1F1D244E-C128-4D2A-9211-2AB018EAB3F6}" type="presParOf" srcId="{79946189-F890-4E88-9EAB-8D050428C9E7}" destId="{83EF299E-C208-48CC-BF17-4894A947F031}" srcOrd="0" destOrd="0" presId="urn:microsoft.com/office/officeart/2005/8/layout/architecture"/>
    <dgm:cxn modelId="{53B0F3FA-591F-444E-ABC1-1396BA9567A3}" type="presParOf" srcId="{83EF299E-C208-48CC-BF17-4894A947F031}" destId="{D63D6EAD-D496-4714-9AC9-608A7DF07623}" srcOrd="0" destOrd="0" presId="urn:microsoft.com/office/officeart/2005/8/layout/architecture"/>
    <dgm:cxn modelId="{19168C01-A7E2-4011-AC5D-B8177AC7627F}" type="presParOf" srcId="{83EF299E-C208-48CC-BF17-4894A947F031}" destId="{830117AD-1E3A-4F5E-9923-AB1F22036C62}" srcOrd="1" destOrd="0" presId="urn:microsoft.com/office/officeart/2005/8/layout/architecture"/>
    <dgm:cxn modelId="{0F2D6990-04A7-4441-B62C-BDBDCDE5E8D4}" type="presParOf" srcId="{83EF299E-C208-48CC-BF17-4894A947F031}" destId="{6DBF76BD-6730-41FF-AA4C-AEFA2514ABB7}" srcOrd="2" destOrd="0" presId="urn:microsoft.com/office/officeart/2005/8/layout/architecture"/>
    <dgm:cxn modelId="{A642CFF2-C025-444E-9251-87879AB58502}" type="presParOf" srcId="{6DBF76BD-6730-41FF-AA4C-AEFA2514ABB7}" destId="{33E33A22-1B61-4D01-B728-123C0234EAC1}" srcOrd="0" destOrd="0" presId="urn:microsoft.com/office/officeart/2005/8/layout/architecture"/>
    <dgm:cxn modelId="{7DDA7CAE-DA23-424C-A503-08CE7A8CB26A}" type="presParOf" srcId="{33E33A22-1B61-4D01-B728-123C0234EAC1}" destId="{5E658224-123B-4DB1-B498-8DCA2B0C3A8B}" srcOrd="0" destOrd="0" presId="urn:microsoft.com/office/officeart/2005/8/layout/architecture"/>
    <dgm:cxn modelId="{95BFE151-FA5B-4302-B3E6-C278A6E0480B}" type="presParOf" srcId="{33E33A22-1B61-4D01-B728-123C0234EAC1}" destId="{BA9AA587-EC34-491B-9E60-AF8EAC86C8C7}" srcOrd="1" destOrd="0" presId="urn:microsoft.com/office/officeart/2005/8/layout/architecture"/>
    <dgm:cxn modelId="{8EEFA383-AF60-4072-B99A-B6570D7BAE65}" type="presParOf" srcId="{33E33A22-1B61-4D01-B728-123C0234EAC1}" destId="{62F1904E-0762-4F75-8407-70ADB6B77F17}" srcOrd="2" destOrd="0" presId="urn:microsoft.com/office/officeart/2005/8/layout/architecture"/>
    <dgm:cxn modelId="{A51F68AF-4CB3-4173-9AB2-959362464151}" type="presParOf" srcId="{62F1904E-0762-4F75-8407-70ADB6B77F17}" destId="{32434D1B-0D34-4EF9-BB8F-CF4158A10F1F}" srcOrd="0" destOrd="0" presId="urn:microsoft.com/office/officeart/2005/8/layout/architecture"/>
    <dgm:cxn modelId="{7E6B980B-DE24-44E2-BDBE-C435997D6DCB}" type="presParOf" srcId="{32434D1B-0D34-4EF9-BB8F-CF4158A10F1F}" destId="{D5466D29-9EA2-4727-A338-3497AE0E65EE}" srcOrd="0" destOrd="0" presId="urn:microsoft.com/office/officeart/2005/8/layout/architecture"/>
    <dgm:cxn modelId="{63185D6B-C1E5-46FB-95E0-2968969210DA}" type="presParOf" srcId="{32434D1B-0D34-4EF9-BB8F-CF4158A10F1F}" destId="{4B7B7C7C-57A7-4852-AF20-94CD9826A1EB}" srcOrd="1" destOrd="0" presId="urn:microsoft.com/office/officeart/2005/8/layout/architecture"/>
    <dgm:cxn modelId="{0154B2D6-3E17-47B4-B568-4957480C0D06}" type="presParOf" srcId="{32434D1B-0D34-4EF9-BB8F-CF4158A10F1F}" destId="{5D54723E-17BD-44E3-84F7-6B51237CE547}" srcOrd="2" destOrd="0" presId="urn:microsoft.com/office/officeart/2005/8/layout/architecture"/>
    <dgm:cxn modelId="{A16C0511-7394-40E4-BB06-5551701DE951}" type="presParOf" srcId="{5D54723E-17BD-44E3-84F7-6B51237CE547}" destId="{500A2F3A-5BDE-4776-8F1E-C7029325AF47}" srcOrd="0" destOrd="0" presId="urn:microsoft.com/office/officeart/2005/8/layout/architecture"/>
    <dgm:cxn modelId="{DE9889BF-0C4F-4C4A-A672-30572218830D}" type="presParOf" srcId="{500A2F3A-5BDE-4776-8F1E-C7029325AF47}" destId="{96FAD9DA-B238-49AD-A5C7-4AFAE4C752A6}" srcOrd="0" destOrd="0" presId="urn:microsoft.com/office/officeart/2005/8/layout/architecture"/>
    <dgm:cxn modelId="{9AC1CBC1-98D5-49A1-ABB1-83A5E0C6D506}" type="presParOf" srcId="{500A2F3A-5BDE-4776-8F1E-C7029325AF47}" destId="{43F04208-D881-4FE9-AFBB-2F537E987219}" srcOrd="1" destOrd="0" presId="urn:microsoft.com/office/officeart/2005/8/layout/architecture"/>
    <dgm:cxn modelId="{B4EF94A4-17C7-448E-882D-5BA8AF8A0C15}" type="presParOf" srcId="{62F1904E-0762-4F75-8407-70ADB6B77F17}" destId="{54AD6087-A97F-4FFD-95CA-5D59F8C7A227}" srcOrd="1" destOrd="0" presId="urn:microsoft.com/office/officeart/2005/8/layout/architecture"/>
    <dgm:cxn modelId="{85E82062-EEB8-4387-858D-F6D710A4E056}" type="presParOf" srcId="{62F1904E-0762-4F75-8407-70ADB6B77F17}" destId="{E4163C93-84B5-4D94-8B89-773224E0AD25}" srcOrd="2" destOrd="0" presId="urn:microsoft.com/office/officeart/2005/8/layout/architecture"/>
    <dgm:cxn modelId="{7B645025-E891-47B1-80DD-ECF9DA543494}" type="presParOf" srcId="{E4163C93-84B5-4D94-8B89-773224E0AD25}" destId="{DFF628A3-06E2-474D-B959-1583693563C3}" srcOrd="0" destOrd="0" presId="urn:microsoft.com/office/officeart/2005/8/layout/architecture"/>
    <dgm:cxn modelId="{EF49CDF7-F925-492D-A98A-96A56117DA7E}" type="presParOf" srcId="{E4163C93-84B5-4D94-8B89-773224E0AD25}" destId="{8DD00B89-95B0-4DFE-827D-1DD18383CE76}" srcOrd="1" destOrd="0" presId="urn:microsoft.com/office/officeart/2005/8/layout/architecture"/>
    <dgm:cxn modelId="{859291DD-78F1-4C46-8CDF-8FDA0BDA2888}" type="presParOf" srcId="{62F1904E-0762-4F75-8407-70ADB6B77F17}" destId="{80FA897A-857C-4A71-B8DF-1CDC0A0A87D2}" srcOrd="3" destOrd="0" presId="urn:microsoft.com/office/officeart/2005/8/layout/architecture"/>
    <dgm:cxn modelId="{8003D2B2-507C-431B-AD80-916A421E423A}" type="presParOf" srcId="{62F1904E-0762-4F75-8407-70ADB6B77F17}" destId="{B53E9214-2FE5-4148-A956-FBE719CA38B4}" srcOrd="4" destOrd="0" presId="urn:microsoft.com/office/officeart/2005/8/layout/architecture"/>
    <dgm:cxn modelId="{9140057A-B833-4ED8-A6BD-F59617444FBA}" type="presParOf" srcId="{B53E9214-2FE5-4148-A956-FBE719CA38B4}" destId="{642F312E-8957-42F7-9221-DC226A6A45A2}" srcOrd="0" destOrd="0" presId="urn:microsoft.com/office/officeart/2005/8/layout/architecture"/>
    <dgm:cxn modelId="{9421B801-03AC-4506-9423-4B473C421E40}" type="presParOf" srcId="{B53E9214-2FE5-4148-A956-FBE719CA38B4}" destId="{043C33CE-3711-453D-BAE2-39ED5E266B59}" srcOrd="1" destOrd="0" presId="urn:microsoft.com/office/officeart/2005/8/layout/architecture"/>
    <dgm:cxn modelId="{861AFC48-D96B-4ADA-9DBB-5B7EC8C95BB4}" type="presParOf" srcId="{62F1904E-0762-4F75-8407-70ADB6B77F17}" destId="{351238E0-F5C1-4FE7-A7AC-A588FD48A93E}" srcOrd="5" destOrd="0" presId="urn:microsoft.com/office/officeart/2005/8/layout/architecture"/>
    <dgm:cxn modelId="{2424F1CF-E25B-4FDB-B526-5C7FC370433A}" type="presParOf" srcId="{62F1904E-0762-4F75-8407-70ADB6B77F17}" destId="{37388E53-5C90-40AA-88BC-2904C298792B}" srcOrd="6" destOrd="0" presId="urn:microsoft.com/office/officeart/2005/8/layout/architecture"/>
    <dgm:cxn modelId="{8EBE255B-91EE-4101-871A-00CB46F5287E}" type="presParOf" srcId="{37388E53-5C90-40AA-88BC-2904C298792B}" destId="{988AF29F-92CA-4FA7-AEB3-8FAC21948EBD}" srcOrd="0" destOrd="0" presId="urn:microsoft.com/office/officeart/2005/8/layout/architecture"/>
    <dgm:cxn modelId="{24775432-6AC3-413A-AC4D-EFB7AD771006}" type="presParOf" srcId="{37388E53-5C90-40AA-88BC-2904C298792B}" destId="{AA817545-8FB0-4B15-8407-786F95FBDDC4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728CF6-A6EF-46A8-A6B0-006F2E93EBCB}">
      <dsp:nvSpPr>
        <dsp:cNvPr id="0" name=""/>
        <dsp:cNvSpPr/>
      </dsp:nvSpPr>
      <dsp:spPr>
        <a:xfrm>
          <a:off x="226" y="1892004"/>
          <a:ext cx="3743547" cy="433855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FPGA firmware </a:t>
          </a:r>
        </a:p>
      </dsp:txBody>
      <dsp:txXfrm>
        <a:off x="12933" y="1904711"/>
        <a:ext cx="3718133" cy="408441"/>
      </dsp:txXfrm>
    </dsp:sp>
    <dsp:sp modelId="{D63D6EAD-D496-4714-9AC9-608A7DF07623}">
      <dsp:nvSpPr>
        <dsp:cNvPr id="0" name=""/>
        <dsp:cNvSpPr/>
      </dsp:nvSpPr>
      <dsp:spPr>
        <a:xfrm>
          <a:off x="226" y="1419041"/>
          <a:ext cx="3743547" cy="433855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AXI interface</a:t>
          </a:r>
        </a:p>
      </dsp:txBody>
      <dsp:txXfrm>
        <a:off x="12933" y="1431748"/>
        <a:ext cx="3718133" cy="408441"/>
      </dsp:txXfrm>
    </dsp:sp>
    <dsp:sp modelId="{5E658224-123B-4DB1-B498-8DCA2B0C3A8B}">
      <dsp:nvSpPr>
        <dsp:cNvPr id="0" name=""/>
        <dsp:cNvSpPr/>
      </dsp:nvSpPr>
      <dsp:spPr>
        <a:xfrm>
          <a:off x="226" y="946078"/>
          <a:ext cx="3743547" cy="433855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Python custom driver (MMAP and KIT DMA)</a:t>
          </a:r>
        </a:p>
      </dsp:txBody>
      <dsp:txXfrm>
        <a:off x="12933" y="958785"/>
        <a:ext cx="3718133" cy="408441"/>
      </dsp:txXfrm>
    </dsp:sp>
    <dsp:sp modelId="{D5466D29-9EA2-4727-A338-3497AE0E65EE}">
      <dsp:nvSpPr>
        <dsp:cNvPr id="0" name=""/>
        <dsp:cNvSpPr/>
      </dsp:nvSpPr>
      <dsp:spPr>
        <a:xfrm>
          <a:off x="226" y="473115"/>
          <a:ext cx="921375" cy="433855"/>
        </a:xfrm>
        <a:prstGeom prst="roundRect">
          <a:avLst>
            <a:gd name="adj" fmla="val 10000"/>
          </a:avLst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Python GUI</a:t>
          </a:r>
        </a:p>
      </dsp:txBody>
      <dsp:txXfrm>
        <a:off x="12933" y="485822"/>
        <a:ext cx="895961" cy="408441"/>
      </dsp:txXfrm>
    </dsp:sp>
    <dsp:sp modelId="{96FAD9DA-B238-49AD-A5C7-4AFAE4C752A6}">
      <dsp:nvSpPr>
        <dsp:cNvPr id="0" name=""/>
        <dsp:cNvSpPr/>
      </dsp:nvSpPr>
      <dsp:spPr>
        <a:xfrm>
          <a:off x="0" y="0"/>
          <a:ext cx="921375" cy="433855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Server Web</a:t>
          </a:r>
        </a:p>
      </dsp:txBody>
      <dsp:txXfrm>
        <a:off x="12707" y="12707"/>
        <a:ext cx="895961" cy="408441"/>
      </dsp:txXfrm>
    </dsp:sp>
    <dsp:sp modelId="{DFF628A3-06E2-474D-B959-1583693563C3}">
      <dsp:nvSpPr>
        <dsp:cNvPr id="0" name=""/>
        <dsp:cNvSpPr/>
      </dsp:nvSpPr>
      <dsp:spPr>
        <a:xfrm>
          <a:off x="940950" y="473115"/>
          <a:ext cx="921375" cy="433855"/>
        </a:xfrm>
        <a:prstGeom prst="roundRect">
          <a:avLst>
            <a:gd name="adj" fmla="val 10000"/>
          </a:avLst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Python ETH server</a:t>
          </a:r>
        </a:p>
      </dsp:txBody>
      <dsp:txXfrm>
        <a:off x="953657" y="485822"/>
        <a:ext cx="895961" cy="408441"/>
      </dsp:txXfrm>
    </dsp:sp>
    <dsp:sp modelId="{642F312E-8957-42F7-9221-DC226A6A45A2}">
      <dsp:nvSpPr>
        <dsp:cNvPr id="0" name=""/>
        <dsp:cNvSpPr/>
      </dsp:nvSpPr>
      <dsp:spPr>
        <a:xfrm>
          <a:off x="1881674" y="473115"/>
          <a:ext cx="921375" cy="433855"/>
        </a:xfrm>
        <a:prstGeom prst="roundRect">
          <a:avLst>
            <a:gd name="adj" fmla="val 10000"/>
          </a:avLst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SAMBA</a:t>
          </a:r>
        </a:p>
      </dsp:txBody>
      <dsp:txXfrm>
        <a:off x="1894381" y="485822"/>
        <a:ext cx="895961" cy="408441"/>
      </dsp:txXfrm>
    </dsp:sp>
    <dsp:sp modelId="{988AF29F-92CA-4FA7-AEB3-8FAC21948EBD}">
      <dsp:nvSpPr>
        <dsp:cNvPr id="0" name=""/>
        <dsp:cNvSpPr/>
      </dsp:nvSpPr>
      <dsp:spPr>
        <a:xfrm>
          <a:off x="2822399" y="473115"/>
          <a:ext cx="921375" cy="433855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Calibration</a:t>
          </a:r>
        </a:p>
      </dsp:txBody>
      <dsp:txXfrm>
        <a:off x="2835106" y="485822"/>
        <a:ext cx="895961" cy="408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97008-5A80-491E-BE13-934481939984}" type="datetimeFigureOut">
              <a:rPr lang="it-IT" smtClean="0"/>
              <a:t>09/10/2025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CF82-CBDD-42C1-9B63-A5CC225C7AF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6523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D742A-6C2E-46CB-8465-B22E9173811F}" type="datetimeFigureOut">
              <a:rPr lang="en-GB" smtClean="0"/>
              <a:t>09/10/2025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F631B-DD29-4563-B558-3C39AFEA9C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1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257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0" dirty="0" err="1"/>
              <a:t>Electroless</a:t>
            </a:r>
            <a:r>
              <a:rPr lang="it-IT" b="0" dirty="0"/>
              <a:t> Nickel Immersion Gold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180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F85D2-B891-F9C7-A96B-F01972E87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BF5E12-A98F-8B3E-D3D2-2B9B597FA6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2BD499-657D-3443-1D0E-148F85069C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F07103-424A-FC05-ED7E-F7125C3E2E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270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204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108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891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1517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KIT dosimeter developed within the ALCYONE project — based on the </a:t>
            </a:r>
            <a:r>
              <a:rPr lang="en-GB" dirty="0" err="1"/>
              <a:t>Timepix</a:t>
            </a:r>
            <a:r>
              <a:rPr lang="en-GB" dirty="0"/>
              <a:t> family of hybrid pixel detectors combined with a high-granularity LGAD sensor — has attracted significant attention as an innovative, high-performance dosimetry system. Its unique characteristics make it a strong candidate for deployment not only within ALCYONE but also in a wide range of future space exploration missions where precise, compact, and autonomous radiation monitoring is essential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3466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958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FC444-6A40-3829-ACBE-52EE82F1D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DEC5C8-2944-48BF-5E59-B60AB496E8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AE9F18-61E1-B80B-3A87-B7DC7184C6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spc="-1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7F789-CDA8-8E69-E237-A7E399839D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640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74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377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rgbClr val="003E60"/>
                </a:solidFill>
              </a:rPr>
              <a:t>This structure will later undergo wafer-to-wafer (W2W) bonding to achieve a sealed environment.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851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7AA65-2470-246B-2E89-99FC1416E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0ED3BF-BF08-9F74-E2E1-0BFBA211D9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6C9542-E301-752B-AA4E-541BC16FB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rgbClr val="003E60"/>
                </a:solidFill>
              </a:rPr>
              <a:t>This structure will later undergo wafer-to-wafer (W2W) bonding to achieve a sealed environment.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2F85C-6323-4413-6A9B-ACBCFB902B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066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DBEA7-D89E-3E5C-1F84-7C5EC465C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DB80F5-E6E7-34D8-5CDA-19ECE82B3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753806-47FE-411E-30A6-2D09F8B83A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rgbClr val="003E60"/>
                </a:solidFill>
              </a:rPr>
              <a:t>This structure will later undergo wafer-to-wafer (W2W) bonding to achieve a sealed environment.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18E74C-A422-66CC-7DDC-902F132641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026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99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234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F631B-DD29-4563-B558-3C39AFEA9C6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21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97904" y="1645960"/>
            <a:ext cx="6913364" cy="4320480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Clic to </a:t>
            </a:r>
            <a:r>
              <a:rPr lang="it-IT" dirty="0" err="1"/>
              <a:t>add</a:t>
            </a:r>
            <a:r>
              <a:rPr lang="it-IT" dirty="0"/>
              <a:t> the </a:t>
            </a:r>
            <a:r>
              <a:rPr lang="it-IT" dirty="0" err="1"/>
              <a:t>title</a:t>
            </a:r>
            <a:r>
              <a:rPr lang="it-IT" dirty="0"/>
              <a:t> of the </a:t>
            </a:r>
            <a:r>
              <a:rPr lang="it-IT" dirty="0" err="1"/>
              <a:t>presentation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163790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rgbClr val="003E60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Name </a:t>
            </a:r>
            <a:r>
              <a:rPr lang="it-IT" dirty="0" err="1"/>
              <a:t>Surname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661918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rgbClr val="003E60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Department/</a:t>
            </a:r>
            <a:r>
              <a:rPr lang="it-IT" dirty="0" err="1"/>
              <a:t>Structure</a:t>
            </a:r>
            <a:r>
              <a:rPr lang="it-IT" dirty="0"/>
              <a:t>/Company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F0C31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Clic to </a:t>
            </a:r>
            <a:r>
              <a:rPr lang="it-IT" dirty="0" err="1"/>
              <a:t>modify</a:t>
            </a:r>
            <a:r>
              <a:rPr lang="it-IT" dirty="0"/>
              <a:t> the slide </a:t>
            </a:r>
            <a:r>
              <a:rPr lang="it-IT" dirty="0" err="1"/>
              <a:t>title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53640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rgbClr val="003E60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Clic to </a:t>
            </a:r>
            <a:r>
              <a:rPr lang="it-IT" dirty="0" err="1"/>
              <a:t>modify</a:t>
            </a:r>
            <a:r>
              <a:rPr lang="it-IT" dirty="0"/>
              <a:t> the text</a:t>
            </a:r>
          </a:p>
        </p:txBody>
      </p:sp>
    </p:spTree>
    <p:extLst>
      <p:ext uri="{BB962C8B-B14F-4D97-AF65-F5344CB8AC3E}">
        <p14:creationId xmlns:p14="http://schemas.microsoft.com/office/powerpoint/2010/main" val="341815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  <a:p>
            <a:pPr lvl="1"/>
            <a:r>
              <a:rPr lang="en-US" altLang="de-DE" dirty="0" err="1"/>
              <a:t>Zweite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2"/>
            <a:r>
              <a:rPr lang="en-US" altLang="de-DE" dirty="0" err="1"/>
              <a:t>Dritte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3"/>
            <a:r>
              <a:rPr lang="en-US" altLang="de-DE" dirty="0" err="1"/>
              <a:t>Vierte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  <a:p>
            <a:pPr lvl="4"/>
            <a:r>
              <a:rPr lang="en-US" altLang="de-DE" dirty="0" err="1"/>
              <a:t>Fünfte</a:t>
            </a:r>
            <a:r>
              <a:rPr lang="en-US" altLang="de-DE" dirty="0"/>
              <a:t> </a:t>
            </a:r>
            <a:r>
              <a:rPr lang="en-US" altLang="de-DE" dirty="0" err="1"/>
              <a:t>Ebene</a:t>
            </a:r>
            <a:endParaRPr lang="en-US" alt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FA6A-9A63-4E2D-92C0-C77BFA750EDB}" type="datetime1">
              <a:rPr lang="de-DE" noProof="0" smtClean="0"/>
              <a:t>09.10.2025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 err="1"/>
              <a:t>Mastertitelformat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7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3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33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2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6321240C-5704-BF90-3324-5812046FD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100264" y="6301184"/>
            <a:ext cx="5832475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1"/>
              <a:t>Scientific evaluation of the research field Helmholtz Matter at KIT</a:t>
            </a:r>
            <a:r>
              <a:rPr lang="de-DE" noProof="1"/>
              <a:t> –Michele Caselle</a:t>
            </a:r>
          </a:p>
        </p:txBody>
      </p:sp>
    </p:spTree>
    <p:extLst>
      <p:ext uri="{BB962C8B-B14F-4D97-AF65-F5344CB8AC3E}">
        <p14:creationId xmlns:p14="http://schemas.microsoft.com/office/powerpoint/2010/main" val="201349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854300"/>
            <a:ext cx="9505949" cy="208686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it-IT" dirty="0" err="1"/>
              <a:t>Add</a:t>
            </a:r>
            <a:r>
              <a:rPr lang="it-IT" dirty="0"/>
              <a:t> contact </a:t>
            </a:r>
            <a:r>
              <a:rPr lang="it-IT" dirty="0" err="1"/>
              <a:t>details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945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F0C31"/>
                </a:solidFill>
                <a:latin typeface="+mj-lt"/>
              </a:defRPr>
            </a:lvl1pPr>
          </a:lstStyle>
          <a:p>
            <a:pPr lvl="0"/>
            <a:r>
              <a:rPr lang="it-IT"/>
              <a:t>Clic to </a:t>
            </a:r>
            <a:r>
              <a:rPr lang="it-IT" err="1"/>
              <a:t>modify</a:t>
            </a:r>
            <a:r>
              <a:rPr lang="it-IT"/>
              <a:t> the slide </a:t>
            </a:r>
            <a:r>
              <a:rPr lang="it-IT" err="1"/>
              <a:t>title</a:t>
            </a:r>
            <a:endParaRPr lang="it-IT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53640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rgbClr val="003E60"/>
                </a:solidFill>
                <a:latin typeface="+mj-lt"/>
              </a:defRPr>
            </a:lvl1pPr>
          </a:lstStyle>
          <a:p>
            <a:pPr lvl="0"/>
            <a:r>
              <a:rPr lang="it-IT"/>
              <a:t>Clic to </a:t>
            </a:r>
            <a:r>
              <a:rPr lang="it-IT" err="1"/>
              <a:t>modify</a:t>
            </a:r>
            <a:r>
              <a:rPr lang="it-IT"/>
              <a:t> the text</a:t>
            </a:r>
          </a:p>
        </p:txBody>
      </p:sp>
    </p:spTree>
    <p:extLst>
      <p:ext uri="{BB962C8B-B14F-4D97-AF65-F5344CB8AC3E}">
        <p14:creationId xmlns:p14="http://schemas.microsoft.com/office/powerpoint/2010/main" val="236992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F24FC-0077-9586-4C4B-8FB220957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015773-42E5-F286-F03F-591CA5A67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5CF8D-2516-FBC3-69AB-78FFE9B83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7255-C51A-4F25-80CB-E13CF084D339}" type="datetimeFigureOut">
              <a:rPr lang="it-IT" smtClean="0"/>
              <a:t>09/10/2025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1CA25-FA47-1939-2F02-F1A2D4FE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37C8B-718A-3BD3-1284-7C057F2D8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2ACC-46AF-47D7-B7CD-597A6193D1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285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035F382-9D9E-6A36-059A-11462CC3A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98288" y="308156"/>
            <a:ext cx="1558324" cy="1551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Alma Mater Studiorum Universita di Bologna">
            <a:extLst>
              <a:ext uri="{FF2B5EF4-FFF2-40B4-BE49-F238E27FC236}">
                <a16:creationId xmlns:a16="http://schemas.microsoft.com/office/drawing/2014/main" id="{3E59FA5E-20FD-5F70-F321-BFE0CB301E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0488"/>
            <a:ext cx="1547838" cy="1019609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University of Twente (UT) | Research University in Enschede | The  Netherlands">
            <a:extLst>
              <a:ext uri="{FF2B5EF4-FFF2-40B4-BE49-F238E27FC236}">
                <a16:creationId xmlns:a16="http://schemas.microsoft.com/office/drawing/2014/main" id="{E8ECEE3D-F96A-249C-7017-C99731C854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714" y="4989999"/>
            <a:ext cx="1287292" cy="643647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UNIVERSITA DEGLI STUDI DI ROMA LA SAPIENZA | InteGRIDy">
            <a:extLst>
              <a:ext uri="{FF2B5EF4-FFF2-40B4-BE49-F238E27FC236}">
                <a16:creationId xmlns:a16="http://schemas.microsoft.com/office/drawing/2014/main" id="{A19303C4-1639-26DB-0DB8-CFA197DB077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0" b="35290"/>
          <a:stretch/>
        </p:blipFill>
        <p:spPr bwMode="auto">
          <a:xfrm>
            <a:off x="340183" y="5052547"/>
            <a:ext cx="1620470" cy="51855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Kayser Italia – a private independent aerospace system engineering company">
            <a:extLst>
              <a:ext uri="{FF2B5EF4-FFF2-40B4-BE49-F238E27FC236}">
                <a16:creationId xmlns:a16="http://schemas.microsoft.com/office/drawing/2014/main" id="{0E29AFDE-ABD5-7AC1-D44C-8DCCB498BC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14" y="5564205"/>
            <a:ext cx="707212" cy="815493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omepage Università degli Studi di Roma Tor Vergata">
            <a:extLst>
              <a:ext uri="{FF2B5EF4-FFF2-40B4-BE49-F238E27FC236}">
                <a16:creationId xmlns:a16="http://schemas.microsoft.com/office/drawing/2014/main" id="{BA76CB7A-CD11-23CE-9F01-D4BD169BD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125" y="6192913"/>
            <a:ext cx="1938153" cy="447267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D89EDE-C69D-04F7-A860-70EEC23D773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507054" y="6140673"/>
            <a:ext cx="1103491" cy="5517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CD0AE42-2B49-4835-02FF-2D7041BAEDA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483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6128810"/>
            <a:ext cx="12192000" cy="729190"/>
          </a:xfrm>
          <a:prstGeom prst="rect">
            <a:avLst/>
          </a:prstGeom>
          <a:solidFill>
            <a:srgbClr val="003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srgbClr val="DB9285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9360363" y="6362265"/>
            <a:ext cx="2485567" cy="289086"/>
          </a:xfrm>
          <a:prstGeom prst="rect">
            <a:avLst/>
          </a:prstGeom>
        </p:spPr>
      </p:pic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679EDC3-7DC9-4B32-B4D0-F92E75DFD59E}"/>
              </a:ext>
            </a:extLst>
          </p:cNvPr>
          <p:cNvSpPr txBox="1">
            <a:spLocks/>
          </p:cNvSpPr>
          <p:nvPr userDrawn="1"/>
        </p:nvSpPr>
        <p:spPr>
          <a:xfrm>
            <a:off x="5231904" y="6385723"/>
            <a:ext cx="1765244" cy="325178"/>
          </a:xfrm>
          <a:prstGeom prst="rect">
            <a:avLst/>
          </a:prstGeom>
        </p:spPr>
        <p:txBody>
          <a:bodyPr/>
          <a:lstStyle>
            <a:lvl1pPr marL="342900" indent="-34290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1"/>
                </a:solidFill>
              </a:rPr>
              <a:t>Michele Caselle (KIT)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72E441-D989-4DDC-885D-D68B4450C80E}"/>
              </a:ext>
            </a:extLst>
          </p:cNvPr>
          <p:cNvSpPr txBox="1">
            <a:spLocks/>
          </p:cNvSpPr>
          <p:nvPr userDrawn="1"/>
        </p:nvSpPr>
        <p:spPr>
          <a:xfrm>
            <a:off x="434610" y="6362264"/>
            <a:ext cx="4899390" cy="310679"/>
          </a:xfrm>
          <a:prstGeom prst="rect">
            <a:avLst/>
          </a:prstGeom>
        </p:spPr>
        <p:txBody>
          <a:bodyPr/>
          <a:lstStyle>
            <a:lvl1pPr marL="342900" indent="-34290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1"/>
                </a:solidFill>
              </a:rPr>
              <a:t>TWEPP 2025  meeting 	</a:t>
            </a:r>
            <a:r>
              <a:rPr lang="en-US" sz="1200" dirty="0">
                <a:solidFill>
                  <a:schemeClr val="bg1"/>
                </a:solidFill>
              </a:rPr>
              <a:t>Oct 6 – 10, 2025 </a:t>
            </a:r>
            <a:r>
              <a:rPr lang="en-US" sz="1200" dirty="0" err="1">
                <a:solidFill>
                  <a:schemeClr val="bg1"/>
                </a:solidFill>
              </a:rPr>
              <a:t>Rethymno</a:t>
            </a:r>
            <a:r>
              <a:rPr lang="en-US" sz="1200" dirty="0">
                <a:solidFill>
                  <a:schemeClr val="bg1"/>
                </a:solidFill>
              </a:rPr>
              <a:t> (Crete)</a:t>
            </a:r>
          </a:p>
        </p:txBody>
      </p:sp>
    </p:spTree>
    <p:extLst>
      <p:ext uri="{BB962C8B-B14F-4D97-AF65-F5344CB8AC3E}">
        <p14:creationId xmlns:p14="http://schemas.microsoft.com/office/powerpoint/2010/main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73273" y="5865383"/>
            <a:ext cx="3122928" cy="444004"/>
          </a:xfrm>
          <a:prstGeom prst="rect">
            <a:avLst/>
          </a:prstGeom>
        </p:spPr>
      </p:pic>
      <p:grpSp>
        <p:nvGrpSpPr>
          <p:cNvPr id="16" name="Gruppo 15">
            <a:extLst>
              <a:ext uri="{FF2B5EF4-FFF2-40B4-BE49-F238E27FC236}">
                <a16:creationId xmlns:a16="http://schemas.microsoft.com/office/drawing/2014/main" id="{AFFF9D45-CB42-E48D-3AC6-AD1079DCC0E7}"/>
              </a:ext>
            </a:extLst>
          </p:cNvPr>
          <p:cNvGrpSpPr/>
          <p:nvPr userDrawn="1"/>
        </p:nvGrpSpPr>
        <p:grpSpPr>
          <a:xfrm>
            <a:off x="4583831" y="4653137"/>
            <a:ext cx="3672409" cy="1008111"/>
            <a:chOff x="2976914" y="4653136"/>
            <a:chExt cx="3363717" cy="1008111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17B20184-7021-B0B7-7C33-4C90713340A5}"/>
                </a:ext>
              </a:extLst>
            </p:cNvPr>
            <p:cNvSpPr/>
            <p:nvPr userDrawn="1"/>
          </p:nvSpPr>
          <p:spPr>
            <a:xfrm>
              <a:off x="2976914" y="4653136"/>
              <a:ext cx="3363717" cy="10081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it-IT" sz="1200" b="1" dirty="0">
                  <a:solidFill>
                    <a:schemeClr val="tx1"/>
                  </a:solidFill>
                </a:rPr>
                <a:t>Horizon Europe Grant agreement No. 101082679</a:t>
              </a:r>
            </a:p>
          </p:txBody>
        </p:sp>
        <p:pic>
          <p:nvPicPr>
            <p:cNvPr id="15" name="Immagine 14" descr="Immagine che contiene Carattere, Blu elettrico, blu, testo&#10;&#10;Descrizione generata automaticamente">
              <a:extLst>
                <a:ext uri="{FF2B5EF4-FFF2-40B4-BE49-F238E27FC236}">
                  <a16:creationId xmlns:a16="http://schemas.microsoft.com/office/drawing/2014/main" id="{4760DBC1-D438-7364-C187-4E6A590B1A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982449" y="4671608"/>
              <a:ext cx="3352807" cy="704089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D9A865F-EED1-486D-B162-FAC4E411FF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5161" y="1107365"/>
            <a:ext cx="1621677" cy="749873"/>
          </a:xfrm>
          <a:prstGeom prst="rect">
            <a:avLst/>
          </a:prstGeom>
          <a:solidFill>
            <a:schemeClr val="bg1"/>
          </a:solidFill>
          <a:effectLst>
            <a:reflection blurRad="6350" stA="52000" endA="300" endPos="3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6128810"/>
            <a:ext cx="12192000" cy="729190"/>
          </a:xfrm>
          <a:prstGeom prst="rect">
            <a:avLst/>
          </a:prstGeom>
          <a:solidFill>
            <a:srgbClr val="003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srgbClr val="DB9285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9360363" y="6362265"/>
            <a:ext cx="2485567" cy="28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9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1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61.jpeg"/><Relationship Id="rId10" Type="http://schemas.openxmlformats.org/officeDocument/2006/relationships/image" Target="../media/image18.png"/><Relationship Id="rId4" Type="http://schemas.openxmlformats.org/officeDocument/2006/relationships/image" Target="../media/image60.jpe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2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7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6.png"/><Relationship Id="rId4" Type="http://schemas.openxmlformats.org/officeDocument/2006/relationships/diagramData" Target="../diagrams/data1.xml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3.jpeg"/><Relationship Id="rId7" Type="http://schemas.openxmlformats.org/officeDocument/2006/relationships/image" Target="../media/image6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jp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hyperlink" Target="https://www.google.com/search?q=Artemis+II&amp;rlz=1C1GCEU_deDE1027DE1027&amp;oq=next+moon+uman+mission&amp;gs_lcrp=EgZjaHJvbWUyBggAEEUYOTIICAEQABgWGB4yCAgCEAAYFhgeMg0IAxAAGIYDGIAEGIoFMg0IBBAAGIYDGIAEGIoFMg0IBRAAGIYDGIAEGIoFMgoIBhAAGKIEGIkF0gEKMTAyNTRqMGoxNagCCLACAfEFORZOpBRvnF3xBTkWTqQUb5xd&amp;sourceid=chrome&amp;ie=UTF-8&amp;mstk=AUtExfATsvoJhkZ3FckAahHlP1bbYeeQ9-nTuCBFZvxyXHyja1w7GZa2VjvZH_qr-fjChPglOxlJr6eSshVlLu10syu5uN_TJMjfJUXTtpOCJbzRHY5fvOtubMlXUr45O0BtXI7hyV8FKeFOp-MW5AbflzSDm_Q34_luXcGfM4iTwbWnYWc&amp;csui=3&amp;ved=2ahUKEwi76p2klu-PAxUlBdsEHaf9I3gQgK4QegQIARAE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6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45.emf"/><Relationship Id="rId5" Type="http://schemas.openxmlformats.org/officeDocument/2006/relationships/image" Target="../media/image4.png"/><Relationship Id="rId10" Type="http://schemas.openxmlformats.org/officeDocument/2006/relationships/image" Target="../media/image70.emf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5.png"/><Relationship Id="rId20" Type="http://schemas.openxmlformats.org/officeDocument/2006/relationships/image" Target="../media/image3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Relationship Id="rId1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4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4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18.png"/><Relationship Id="rId3" Type="http://schemas.openxmlformats.org/officeDocument/2006/relationships/image" Target="../media/image47.png"/><Relationship Id="rId7" Type="http://schemas.openxmlformats.org/officeDocument/2006/relationships/image" Target="../media/image25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16.png"/><Relationship Id="rId5" Type="http://schemas.openxmlformats.org/officeDocument/2006/relationships/image" Target="../media/image24.png"/><Relationship Id="rId10" Type="http://schemas.openxmlformats.org/officeDocument/2006/relationships/image" Target="../media/image15.png"/><Relationship Id="rId4" Type="http://schemas.openxmlformats.org/officeDocument/2006/relationships/image" Target="../media/image26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6.png"/><Relationship Id="rId3" Type="http://schemas.openxmlformats.org/officeDocument/2006/relationships/image" Target="../media/image15.png"/><Relationship Id="rId7" Type="http://schemas.openxmlformats.org/officeDocument/2006/relationships/image" Target="../media/image47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5.png"/><Relationship Id="rId5" Type="http://schemas.openxmlformats.org/officeDocument/2006/relationships/image" Target="../media/image17.png"/><Relationship Id="rId10" Type="http://schemas.openxmlformats.org/officeDocument/2006/relationships/image" Target="../media/image34.png"/><Relationship Id="rId4" Type="http://schemas.openxmlformats.org/officeDocument/2006/relationships/image" Target="../media/image16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36EC-6ADC-476D-9056-37A8BC3320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86351" y="4838455"/>
            <a:ext cx="7105649" cy="791418"/>
          </a:xfrm>
        </p:spPr>
        <p:txBody>
          <a:bodyPr/>
          <a:lstStyle/>
          <a:p>
            <a:r>
              <a:rPr lang="it-IT" sz="2400" b="1" dirty="0">
                <a:ea typeface="Calibri"/>
                <a:cs typeface="Calibri"/>
              </a:rPr>
              <a:t>Michele Caselle on </a:t>
            </a:r>
            <a:r>
              <a:rPr lang="en-GB" sz="2400" b="1" dirty="0">
                <a:ea typeface="Calibri"/>
                <a:cs typeface="Calibri"/>
              </a:rPr>
              <a:t>behalf</a:t>
            </a:r>
            <a:r>
              <a:rPr lang="it-IT" sz="2400" b="1" dirty="0">
                <a:ea typeface="Calibri"/>
                <a:cs typeface="Calibri"/>
              </a:rPr>
              <a:t> of ALCYONE collaboration </a:t>
            </a:r>
          </a:p>
        </p:txBody>
      </p:sp>
      <p:pic>
        <p:nvPicPr>
          <p:cNvPr id="5" name="Immagine 5" descr="Immagine che contiene testo, Carattere, schermata, logo&#10;&#10;Descrizione generata automaticamente">
            <a:extLst>
              <a:ext uri="{FF2B5EF4-FFF2-40B4-BE49-F238E27FC236}">
                <a16:creationId xmlns:a16="http://schemas.microsoft.com/office/drawing/2014/main" id="{995A8101-C5E7-405A-84D6-11ECCAD72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54" y="155072"/>
            <a:ext cx="4799717" cy="823373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B347A3-87DF-4D50-A5EE-4D05C807D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5597" y="3434552"/>
            <a:ext cx="1636769" cy="107017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文本框 5">
            <a:extLst>
              <a:ext uri="{FF2B5EF4-FFF2-40B4-BE49-F238E27FC236}">
                <a16:creationId xmlns:a16="http://schemas.microsoft.com/office/drawing/2014/main" id="{2FD8569A-EDEB-33D6-E151-6E3D5209F62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5782" y="1360770"/>
            <a:ext cx="8646037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000" dirty="0"/>
              <a:t>A Low-Power LGAD–</a:t>
            </a:r>
            <a:r>
              <a:rPr lang="en-GB" sz="4000" dirty="0" err="1"/>
              <a:t>Timepix</a:t>
            </a:r>
            <a:r>
              <a:rPr lang="en-GB" sz="4000" dirty="0"/>
              <a:t> Dosimeter for Biological Space Radiation Monitoring</a:t>
            </a:r>
            <a:endParaRPr lang="en-GB" sz="400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GB" altLang="zh-CN" sz="2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GB" altLang="zh-CN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GB" altLang="zh-CN" sz="2400" b="1" dirty="0">
                <a:latin typeface="Calibri" panose="020F0502020204030204" pitchFamily="34" charset="0"/>
              </a:rPr>
              <a:t>Space Exploration Technologies</a:t>
            </a:r>
            <a:endParaRPr lang="de-DE" sz="2400" b="1" dirty="0">
              <a:latin typeface="Calibri" panose="020F0502020204030204" pitchFamily="34" charset="0"/>
            </a:endParaRPr>
          </a:p>
        </p:txBody>
      </p:sp>
      <p:pic>
        <p:nvPicPr>
          <p:cNvPr id="2050" name="Picture 2" descr="TWEPP 2025 Topical Workshop on Electronics for Particle Physics">
            <a:extLst>
              <a:ext uri="{FF2B5EF4-FFF2-40B4-BE49-F238E27FC236}">
                <a16:creationId xmlns:a16="http://schemas.microsoft.com/office/drawing/2014/main" id="{69266B34-AFE4-7D21-8703-40984FD66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171" y="5578573"/>
            <a:ext cx="4691743" cy="1116141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69CC94-52F5-B506-89C9-AE22648C36B8}"/>
              </a:ext>
            </a:extLst>
          </p:cNvPr>
          <p:cNvSpPr txBox="1"/>
          <p:nvPr/>
        </p:nvSpPr>
        <p:spPr>
          <a:xfrm>
            <a:off x="8669837" y="4460729"/>
            <a:ext cx="325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HORIZON-CL4-2022-SPACE-01</a:t>
            </a:r>
          </a:p>
        </p:txBody>
      </p:sp>
    </p:spTree>
    <p:extLst>
      <p:ext uri="{BB962C8B-B14F-4D97-AF65-F5344CB8AC3E}">
        <p14:creationId xmlns:p14="http://schemas.microsoft.com/office/powerpoint/2010/main" val="3145495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FFB216-EB3B-A785-9385-745A4BB050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63" t="11496" r="30312" b="2751"/>
          <a:stretch/>
        </p:blipFill>
        <p:spPr>
          <a:xfrm>
            <a:off x="4811228" y="2760313"/>
            <a:ext cx="3483724" cy="3240001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BAE56A5-0CC2-8FAA-E309-86C5F3DFC370}"/>
              </a:ext>
            </a:extLst>
          </p:cNvPr>
          <p:cNvSpPr/>
          <p:nvPr/>
        </p:nvSpPr>
        <p:spPr>
          <a:xfrm>
            <a:off x="7570517" y="4987777"/>
            <a:ext cx="293586" cy="33789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1148CD5-B533-C6FA-89EB-3D4B1F018966}"/>
              </a:ext>
            </a:extLst>
          </p:cNvPr>
          <p:cNvSpPr/>
          <p:nvPr/>
        </p:nvSpPr>
        <p:spPr>
          <a:xfrm>
            <a:off x="7880688" y="2668880"/>
            <a:ext cx="545634" cy="2651912"/>
          </a:xfrm>
          <a:custGeom>
            <a:avLst/>
            <a:gdLst>
              <a:gd name="connsiteX0" fmla="*/ 0 w 1722120"/>
              <a:gd name="connsiteY0" fmla="*/ 655320 h 2651760"/>
              <a:gd name="connsiteX1" fmla="*/ 3810 w 1722120"/>
              <a:gd name="connsiteY1" fmla="*/ 1101090 h 2651760"/>
              <a:gd name="connsiteX2" fmla="*/ 1718310 w 1722120"/>
              <a:gd name="connsiteY2" fmla="*/ 2651760 h 2651760"/>
              <a:gd name="connsiteX3" fmla="*/ 1722120 w 1722120"/>
              <a:gd name="connsiteY3" fmla="*/ 0 h 2651760"/>
              <a:gd name="connsiteX4" fmla="*/ 0 w 1722120"/>
              <a:gd name="connsiteY4" fmla="*/ 655320 h 2651760"/>
              <a:gd name="connsiteX0" fmla="*/ 0 w 1718310"/>
              <a:gd name="connsiteY0" fmla="*/ 922102 h 2918542"/>
              <a:gd name="connsiteX1" fmla="*/ 3810 w 1718310"/>
              <a:gd name="connsiteY1" fmla="*/ 1367872 h 2918542"/>
              <a:gd name="connsiteX2" fmla="*/ 1718310 w 1718310"/>
              <a:gd name="connsiteY2" fmla="*/ 2918542 h 2918542"/>
              <a:gd name="connsiteX3" fmla="*/ 757893 w 1718310"/>
              <a:gd name="connsiteY3" fmla="*/ 0 h 2918542"/>
              <a:gd name="connsiteX4" fmla="*/ 0 w 1718310"/>
              <a:gd name="connsiteY4" fmla="*/ 922102 h 2918542"/>
              <a:gd name="connsiteX0" fmla="*/ 0 w 1729744"/>
              <a:gd name="connsiteY0" fmla="*/ 917814 h 2918542"/>
              <a:gd name="connsiteX1" fmla="*/ 15244 w 1729744"/>
              <a:gd name="connsiteY1" fmla="*/ 1367872 h 2918542"/>
              <a:gd name="connsiteX2" fmla="*/ 1729744 w 1729744"/>
              <a:gd name="connsiteY2" fmla="*/ 2918542 h 2918542"/>
              <a:gd name="connsiteX3" fmla="*/ 769327 w 1729744"/>
              <a:gd name="connsiteY3" fmla="*/ 0 h 2918542"/>
              <a:gd name="connsiteX4" fmla="*/ 0 w 1729744"/>
              <a:gd name="connsiteY4" fmla="*/ 917814 h 2918542"/>
              <a:gd name="connsiteX0" fmla="*/ 0 w 1729744"/>
              <a:gd name="connsiteY0" fmla="*/ 917814 h 2918542"/>
              <a:gd name="connsiteX1" fmla="*/ 3810 w 1729744"/>
              <a:gd name="connsiteY1" fmla="*/ 1209232 h 2918542"/>
              <a:gd name="connsiteX2" fmla="*/ 1729744 w 1729744"/>
              <a:gd name="connsiteY2" fmla="*/ 2918542 h 2918542"/>
              <a:gd name="connsiteX3" fmla="*/ 769327 w 1729744"/>
              <a:gd name="connsiteY3" fmla="*/ 0 h 2918542"/>
              <a:gd name="connsiteX4" fmla="*/ 0 w 1729744"/>
              <a:gd name="connsiteY4" fmla="*/ 917814 h 2918542"/>
              <a:gd name="connsiteX0" fmla="*/ 0 w 778475"/>
              <a:gd name="connsiteY0" fmla="*/ 917814 h 1967273"/>
              <a:gd name="connsiteX1" fmla="*/ 3810 w 778475"/>
              <a:gd name="connsiteY1" fmla="*/ 1209232 h 1967273"/>
              <a:gd name="connsiteX2" fmla="*/ 778475 w 778475"/>
              <a:gd name="connsiteY2" fmla="*/ 1967273 h 1967273"/>
              <a:gd name="connsiteX3" fmla="*/ 769327 w 778475"/>
              <a:gd name="connsiteY3" fmla="*/ 0 h 1967273"/>
              <a:gd name="connsiteX4" fmla="*/ 0 w 778475"/>
              <a:gd name="connsiteY4" fmla="*/ 917814 h 1967273"/>
              <a:gd name="connsiteX0" fmla="*/ 0 w 778475"/>
              <a:gd name="connsiteY0" fmla="*/ 1735311 h 2784770"/>
              <a:gd name="connsiteX1" fmla="*/ 3810 w 778475"/>
              <a:gd name="connsiteY1" fmla="*/ 2026729 h 2784770"/>
              <a:gd name="connsiteX2" fmla="*/ 778475 w 778475"/>
              <a:gd name="connsiteY2" fmla="*/ 2784770 h 2784770"/>
              <a:gd name="connsiteX3" fmla="*/ 417746 w 778475"/>
              <a:gd name="connsiteY3" fmla="*/ 0 h 2784770"/>
              <a:gd name="connsiteX4" fmla="*/ 0 w 778475"/>
              <a:gd name="connsiteY4" fmla="*/ 1735311 h 2784770"/>
              <a:gd name="connsiteX0" fmla="*/ 0 w 418425"/>
              <a:gd name="connsiteY0" fmla="*/ 1735311 h 2026729"/>
              <a:gd name="connsiteX1" fmla="*/ 3810 w 418425"/>
              <a:gd name="connsiteY1" fmla="*/ 2026729 h 2026729"/>
              <a:gd name="connsiteX2" fmla="*/ 415461 w 418425"/>
              <a:gd name="connsiteY2" fmla="*/ 1892955 h 2026729"/>
              <a:gd name="connsiteX3" fmla="*/ 417746 w 418425"/>
              <a:gd name="connsiteY3" fmla="*/ 0 h 2026729"/>
              <a:gd name="connsiteX4" fmla="*/ 0 w 418425"/>
              <a:gd name="connsiteY4" fmla="*/ 1735311 h 2026729"/>
              <a:gd name="connsiteX0" fmla="*/ 0 w 418425"/>
              <a:gd name="connsiteY0" fmla="*/ 1735311 h 1949553"/>
              <a:gd name="connsiteX1" fmla="*/ 12385 w 418425"/>
              <a:gd name="connsiteY1" fmla="*/ 1949553 h 1949553"/>
              <a:gd name="connsiteX2" fmla="*/ 415461 w 418425"/>
              <a:gd name="connsiteY2" fmla="*/ 1892955 h 1949553"/>
              <a:gd name="connsiteX3" fmla="*/ 417746 w 418425"/>
              <a:gd name="connsiteY3" fmla="*/ 0 h 1949553"/>
              <a:gd name="connsiteX4" fmla="*/ 0 w 418425"/>
              <a:gd name="connsiteY4" fmla="*/ 1735311 h 1949553"/>
              <a:gd name="connsiteX0" fmla="*/ 0 w 412708"/>
              <a:gd name="connsiteY0" fmla="*/ 1806770 h 1949553"/>
              <a:gd name="connsiteX1" fmla="*/ 6668 w 412708"/>
              <a:gd name="connsiteY1" fmla="*/ 1949553 h 1949553"/>
              <a:gd name="connsiteX2" fmla="*/ 409744 w 412708"/>
              <a:gd name="connsiteY2" fmla="*/ 1892955 h 1949553"/>
              <a:gd name="connsiteX3" fmla="*/ 412029 w 412708"/>
              <a:gd name="connsiteY3" fmla="*/ 0 h 1949553"/>
              <a:gd name="connsiteX4" fmla="*/ 0 w 412708"/>
              <a:gd name="connsiteY4" fmla="*/ 1806770 h 1949553"/>
              <a:gd name="connsiteX0" fmla="*/ 0 w 414137"/>
              <a:gd name="connsiteY0" fmla="*/ 1798195 h 1949553"/>
              <a:gd name="connsiteX1" fmla="*/ 8097 w 414137"/>
              <a:gd name="connsiteY1" fmla="*/ 1949553 h 1949553"/>
              <a:gd name="connsiteX2" fmla="*/ 411173 w 414137"/>
              <a:gd name="connsiteY2" fmla="*/ 1892955 h 1949553"/>
              <a:gd name="connsiteX3" fmla="*/ 413458 w 414137"/>
              <a:gd name="connsiteY3" fmla="*/ 0 h 1949553"/>
              <a:gd name="connsiteX4" fmla="*/ 0 w 414137"/>
              <a:gd name="connsiteY4" fmla="*/ 1798195 h 1949553"/>
              <a:gd name="connsiteX0" fmla="*/ 3336 w 417473"/>
              <a:gd name="connsiteY0" fmla="*/ 1798195 h 1945265"/>
              <a:gd name="connsiteX1" fmla="*/ 0 w 417473"/>
              <a:gd name="connsiteY1" fmla="*/ 1945265 h 1945265"/>
              <a:gd name="connsiteX2" fmla="*/ 414509 w 417473"/>
              <a:gd name="connsiteY2" fmla="*/ 1892955 h 1945265"/>
              <a:gd name="connsiteX3" fmla="*/ 416794 w 417473"/>
              <a:gd name="connsiteY3" fmla="*/ 0 h 1945265"/>
              <a:gd name="connsiteX4" fmla="*/ 3336 w 417473"/>
              <a:gd name="connsiteY4" fmla="*/ 1798195 h 1945265"/>
              <a:gd name="connsiteX0" fmla="*/ 0 w 425570"/>
              <a:gd name="connsiteY0" fmla="*/ 1805341 h 1945265"/>
              <a:gd name="connsiteX1" fmla="*/ 8097 w 425570"/>
              <a:gd name="connsiteY1" fmla="*/ 1945265 h 1945265"/>
              <a:gd name="connsiteX2" fmla="*/ 422606 w 425570"/>
              <a:gd name="connsiteY2" fmla="*/ 1892955 h 1945265"/>
              <a:gd name="connsiteX3" fmla="*/ 424891 w 425570"/>
              <a:gd name="connsiteY3" fmla="*/ 0 h 1945265"/>
              <a:gd name="connsiteX4" fmla="*/ 0 w 425570"/>
              <a:gd name="connsiteY4" fmla="*/ 1805341 h 1945265"/>
              <a:gd name="connsiteX0" fmla="*/ 0 w 425570"/>
              <a:gd name="connsiteY0" fmla="*/ 1805341 h 1946694"/>
              <a:gd name="connsiteX1" fmla="*/ 2380 w 425570"/>
              <a:gd name="connsiteY1" fmla="*/ 1946694 h 1946694"/>
              <a:gd name="connsiteX2" fmla="*/ 422606 w 425570"/>
              <a:gd name="connsiteY2" fmla="*/ 1892955 h 1946694"/>
              <a:gd name="connsiteX3" fmla="*/ 424891 w 425570"/>
              <a:gd name="connsiteY3" fmla="*/ 0 h 1946694"/>
              <a:gd name="connsiteX4" fmla="*/ 0 w 425570"/>
              <a:gd name="connsiteY4" fmla="*/ 1805341 h 1946694"/>
              <a:gd name="connsiteX0" fmla="*/ 9096 w 434666"/>
              <a:gd name="connsiteY0" fmla="*/ 1805341 h 1938119"/>
              <a:gd name="connsiteX1" fmla="*/ 42 w 434666"/>
              <a:gd name="connsiteY1" fmla="*/ 1938119 h 1938119"/>
              <a:gd name="connsiteX2" fmla="*/ 431702 w 434666"/>
              <a:gd name="connsiteY2" fmla="*/ 1892955 h 1938119"/>
              <a:gd name="connsiteX3" fmla="*/ 433987 w 434666"/>
              <a:gd name="connsiteY3" fmla="*/ 0 h 1938119"/>
              <a:gd name="connsiteX4" fmla="*/ 9096 w 434666"/>
              <a:gd name="connsiteY4" fmla="*/ 1805341 h 1938119"/>
              <a:gd name="connsiteX0" fmla="*/ 9096 w 434287"/>
              <a:gd name="connsiteY0" fmla="*/ 1805341 h 1938119"/>
              <a:gd name="connsiteX1" fmla="*/ 42 w 434287"/>
              <a:gd name="connsiteY1" fmla="*/ 1938119 h 1938119"/>
              <a:gd name="connsiteX2" fmla="*/ 418839 w 434287"/>
              <a:gd name="connsiteY2" fmla="*/ 1935831 h 1938119"/>
              <a:gd name="connsiteX3" fmla="*/ 433987 w 434287"/>
              <a:gd name="connsiteY3" fmla="*/ 0 h 1938119"/>
              <a:gd name="connsiteX4" fmla="*/ 9096 w 434287"/>
              <a:gd name="connsiteY4" fmla="*/ 1805341 h 1938119"/>
              <a:gd name="connsiteX0" fmla="*/ 0 w 443771"/>
              <a:gd name="connsiteY0" fmla="*/ 1776757 h 1938119"/>
              <a:gd name="connsiteX1" fmla="*/ 9526 w 443771"/>
              <a:gd name="connsiteY1" fmla="*/ 1938119 h 1938119"/>
              <a:gd name="connsiteX2" fmla="*/ 428323 w 443771"/>
              <a:gd name="connsiteY2" fmla="*/ 1935831 h 1938119"/>
              <a:gd name="connsiteX3" fmla="*/ 443471 w 443771"/>
              <a:gd name="connsiteY3" fmla="*/ 0 h 1938119"/>
              <a:gd name="connsiteX4" fmla="*/ 0 w 443771"/>
              <a:gd name="connsiteY4" fmla="*/ 1776757 h 1938119"/>
              <a:gd name="connsiteX0" fmla="*/ 0 w 440913"/>
              <a:gd name="connsiteY0" fmla="*/ 1781045 h 1938119"/>
              <a:gd name="connsiteX1" fmla="*/ 6668 w 440913"/>
              <a:gd name="connsiteY1" fmla="*/ 1938119 h 1938119"/>
              <a:gd name="connsiteX2" fmla="*/ 425465 w 440913"/>
              <a:gd name="connsiteY2" fmla="*/ 1935831 h 1938119"/>
              <a:gd name="connsiteX3" fmla="*/ 440613 w 440913"/>
              <a:gd name="connsiteY3" fmla="*/ 0 h 1938119"/>
              <a:gd name="connsiteX4" fmla="*/ 0 w 440913"/>
              <a:gd name="connsiteY4" fmla="*/ 1781045 h 1938119"/>
              <a:gd name="connsiteX0" fmla="*/ 0 w 435196"/>
              <a:gd name="connsiteY0" fmla="*/ 1781045 h 1938119"/>
              <a:gd name="connsiteX1" fmla="*/ 951 w 435196"/>
              <a:gd name="connsiteY1" fmla="*/ 1938119 h 1938119"/>
              <a:gd name="connsiteX2" fmla="*/ 419748 w 435196"/>
              <a:gd name="connsiteY2" fmla="*/ 1935831 h 1938119"/>
              <a:gd name="connsiteX3" fmla="*/ 434896 w 435196"/>
              <a:gd name="connsiteY3" fmla="*/ 0 h 1938119"/>
              <a:gd name="connsiteX4" fmla="*/ 0 w 435196"/>
              <a:gd name="connsiteY4" fmla="*/ 1781045 h 1938119"/>
              <a:gd name="connsiteX0" fmla="*/ 0 w 439409"/>
              <a:gd name="connsiteY0" fmla="*/ 1640101 h 1938119"/>
              <a:gd name="connsiteX1" fmla="*/ 5164 w 439409"/>
              <a:gd name="connsiteY1" fmla="*/ 1938119 h 1938119"/>
              <a:gd name="connsiteX2" fmla="*/ 423961 w 439409"/>
              <a:gd name="connsiteY2" fmla="*/ 1935831 h 1938119"/>
              <a:gd name="connsiteX3" fmla="*/ 439109 w 439409"/>
              <a:gd name="connsiteY3" fmla="*/ 0 h 1938119"/>
              <a:gd name="connsiteX4" fmla="*/ 0 w 439409"/>
              <a:gd name="connsiteY4" fmla="*/ 1640101 h 1938119"/>
              <a:gd name="connsiteX0" fmla="*/ 0 w 439409"/>
              <a:gd name="connsiteY0" fmla="*/ 1651663 h 1938119"/>
              <a:gd name="connsiteX1" fmla="*/ 5164 w 439409"/>
              <a:gd name="connsiteY1" fmla="*/ 1938119 h 1938119"/>
              <a:gd name="connsiteX2" fmla="*/ 423961 w 439409"/>
              <a:gd name="connsiteY2" fmla="*/ 1935831 h 1938119"/>
              <a:gd name="connsiteX3" fmla="*/ 439109 w 439409"/>
              <a:gd name="connsiteY3" fmla="*/ 0 h 1938119"/>
              <a:gd name="connsiteX4" fmla="*/ 0 w 439409"/>
              <a:gd name="connsiteY4" fmla="*/ 1651663 h 1938119"/>
              <a:gd name="connsiteX0" fmla="*/ 0 w 450820"/>
              <a:gd name="connsiteY0" fmla="*/ 1651663 h 1938119"/>
              <a:gd name="connsiteX1" fmla="*/ 5164 w 450820"/>
              <a:gd name="connsiteY1" fmla="*/ 1938119 h 1938119"/>
              <a:gd name="connsiteX2" fmla="*/ 450820 w 450820"/>
              <a:gd name="connsiteY2" fmla="*/ 1767358 h 1938119"/>
              <a:gd name="connsiteX3" fmla="*/ 439109 w 450820"/>
              <a:gd name="connsiteY3" fmla="*/ 0 h 1938119"/>
              <a:gd name="connsiteX4" fmla="*/ 0 w 450820"/>
              <a:gd name="connsiteY4" fmla="*/ 1651663 h 1938119"/>
              <a:gd name="connsiteX0" fmla="*/ 0 w 452534"/>
              <a:gd name="connsiteY0" fmla="*/ 2012833 h 2299289"/>
              <a:gd name="connsiteX1" fmla="*/ 5164 w 452534"/>
              <a:gd name="connsiteY1" fmla="*/ 2299289 h 2299289"/>
              <a:gd name="connsiteX2" fmla="*/ 450820 w 452534"/>
              <a:gd name="connsiteY2" fmla="*/ 2128528 h 2299289"/>
              <a:gd name="connsiteX3" fmla="*/ 451749 w 452534"/>
              <a:gd name="connsiteY3" fmla="*/ 0 h 2299289"/>
              <a:gd name="connsiteX4" fmla="*/ 0 w 452534"/>
              <a:gd name="connsiteY4" fmla="*/ 2012833 h 2299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534" h="2299289">
                <a:moveTo>
                  <a:pt x="0" y="2012833"/>
                </a:moveTo>
                <a:cubicBezTo>
                  <a:pt x="793" y="2059951"/>
                  <a:pt x="4371" y="2252171"/>
                  <a:pt x="5164" y="2299289"/>
                </a:cubicBezTo>
                <a:lnTo>
                  <a:pt x="450820" y="2128528"/>
                </a:lnTo>
                <a:cubicBezTo>
                  <a:pt x="447771" y="1472770"/>
                  <a:pt x="454798" y="655758"/>
                  <a:pt x="451749" y="0"/>
                </a:cubicBezTo>
                <a:cubicBezTo>
                  <a:pt x="306784" y="593682"/>
                  <a:pt x="144965" y="1419151"/>
                  <a:pt x="0" y="2012833"/>
                </a:cubicBezTo>
                <a:close/>
              </a:path>
            </a:pathLst>
          </a:custGeom>
          <a:solidFill>
            <a:schemeClr val="bg1">
              <a:alpha val="62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399"/>
          </a:p>
        </p:txBody>
      </p:sp>
      <p:sp>
        <p:nvSpPr>
          <p:cNvPr id="22" name="Segnaposto testo 1">
            <a:extLst>
              <a:ext uri="{FF2B5EF4-FFF2-40B4-BE49-F238E27FC236}">
                <a16:creationId xmlns:a16="http://schemas.microsoft.com/office/drawing/2014/main" id="{60D479C4-A22A-7951-A1E7-FFEAFBEF8304}"/>
              </a:ext>
            </a:extLst>
          </p:cNvPr>
          <p:cNvSpPr txBox="1">
            <a:spLocks/>
          </p:cNvSpPr>
          <p:nvPr/>
        </p:nvSpPr>
        <p:spPr>
          <a:xfrm>
            <a:off x="4326194" y="267123"/>
            <a:ext cx="7482348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BF0C31"/>
                </a:solidFill>
                <a:latin typeface="+mj-lt"/>
              </a:rPr>
              <a:t>Trench Isolated LGAD engineering run </a:t>
            </a:r>
            <a:endParaRPr lang="en-GB" sz="3600" b="1" dirty="0">
              <a:solidFill>
                <a:srgbClr val="BF0C31"/>
              </a:solidFill>
              <a:latin typeface="+mj-lt"/>
            </a:endParaRPr>
          </a:p>
        </p:txBody>
      </p:sp>
      <p:pic>
        <p:nvPicPr>
          <p:cNvPr id="3" name="Picture 2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6B1203EF-C598-DC7F-EE4A-306C70BFF9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899" r="21154" b="10655"/>
          <a:stretch>
            <a:fillRect/>
          </a:stretch>
        </p:blipFill>
        <p:spPr>
          <a:xfrm>
            <a:off x="1882" y="1058"/>
            <a:ext cx="4082438" cy="6125422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DBA2E6F-B2AF-7434-EBD7-DE2328DEAEAF}"/>
              </a:ext>
            </a:extLst>
          </p:cNvPr>
          <p:cNvSpPr txBox="1">
            <a:spLocks/>
          </p:cNvSpPr>
          <p:nvPr/>
        </p:nvSpPr>
        <p:spPr bwMode="gray">
          <a:xfrm>
            <a:off x="4533657" y="999559"/>
            <a:ext cx="7148050" cy="11863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2500" indent="-20250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2500" indent="-20250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chemeClr val="accent1"/>
              </a:buClr>
              <a:buFont typeface="+mj-lt"/>
              <a:buAutoNum type="arabicPeriod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05000" indent="-2025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5000" indent="-2025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Font typeface="+mj-lt"/>
              <a:buAutoNum type="alphaLcPeriod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85000"/>
              </a:lnSpc>
              <a:spcBef>
                <a:spcPts val="900"/>
              </a:spcBef>
              <a:spcAft>
                <a:spcPts val="450"/>
              </a:spcAft>
              <a:buFont typeface="Arial" panose="020B0604020202020204" pitchFamily="34" charset="0"/>
              <a:buNone/>
              <a:defRPr sz="15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-314325" algn="just" defTabSz="914400" fontAlgn="base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GB" sz="1800" b="1" dirty="0">
                <a:solidFill>
                  <a:srgbClr val="003E60"/>
                </a:solidFill>
              </a:rPr>
              <a:t>Produced the first engineering run of Trench Isolated LGAD </a:t>
            </a:r>
            <a:r>
              <a:rPr lang="en-GB" sz="1800" dirty="0">
                <a:solidFill>
                  <a:srgbClr val="003E60"/>
                </a:solidFill>
              </a:rPr>
              <a:t>sensors, featuring a full-</a:t>
            </a:r>
            <a:r>
              <a:rPr lang="en-GB" sz="1800" dirty="0" err="1">
                <a:solidFill>
                  <a:srgbClr val="003E60"/>
                </a:solidFill>
              </a:rPr>
              <a:t>reticle</a:t>
            </a:r>
            <a:r>
              <a:rPr lang="en-GB" sz="1800" dirty="0">
                <a:solidFill>
                  <a:srgbClr val="003E60"/>
                </a:solidFill>
              </a:rPr>
              <a:t> area design with high spatial (pixel pitch 55 </a:t>
            </a:r>
            <a:r>
              <a:rPr lang="en-GB" sz="1800" dirty="0" err="1">
                <a:solidFill>
                  <a:srgbClr val="003E60"/>
                </a:solidFill>
              </a:rPr>
              <a:t>μm</a:t>
            </a:r>
            <a:r>
              <a:rPr lang="en-GB" sz="1800" dirty="0">
                <a:solidFill>
                  <a:srgbClr val="003E60"/>
                </a:solidFill>
              </a:rPr>
              <a:t>) and time resolution expected </a:t>
            </a:r>
            <a:r>
              <a:rPr lang="en-US" sz="1800" dirty="0">
                <a:solidFill>
                  <a:srgbClr val="003E60"/>
                </a:solidFill>
              </a:rPr>
              <a:t>of a few tens of picoseconds</a:t>
            </a:r>
            <a:endParaRPr lang="en-GB" sz="1800" dirty="0">
              <a:solidFill>
                <a:srgbClr val="003E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60C7A7-FD36-10F3-E91E-9A088F809CDD}"/>
              </a:ext>
            </a:extLst>
          </p:cNvPr>
          <p:cNvSpPr txBox="1"/>
          <p:nvPr/>
        </p:nvSpPr>
        <p:spPr>
          <a:xfrm>
            <a:off x="609599" y="2615380"/>
            <a:ext cx="2087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</a:rPr>
              <a:t>ALCYONE Pixel </a:t>
            </a:r>
          </a:p>
          <a:p>
            <a:pPr algn="ctr"/>
            <a:r>
              <a:rPr lang="en-GB" b="1" dirty="0">
                <a:solidFill>
                  <a:srgbClr val="0070C0"/>
                </a:solidFill>
              </a:rPr>
              <a:t>TI-LGAD sensor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CBE0913-4559-02C8-0FC3-AA718B99E159}"/>
              </a:ext>
            </a:extLst>
          </p:cNvPr>
          <p:cNvSpPr/>
          <p:nvPr/>
        </p:nvSpPr>
        <p:spPr>
          <a:xfrm>
            <a:off x="-12089" y="2420702"/>
            <a:ext cx="3239527" cy="1039553"/>
          </a:xfrm>
          <a:custGeom>
            <a:avLst/>
            <a:gdLst>
              <a:gd name="connsiteX0" fmla="*/ 0 w 3254478"/>
              <a:gd name="connsiteY0" fmla="*/ 78658 h 1120877"/>
              <a:gd name="connsiteX1" fmla="*/ 383458 w 3254478"/>
              <a:gd name="connsiteY1" fmla="*/ 1120877 h 1120877"/>
              <a:gd name="connsiteX2" fmla="*/ 3254478 w 3254478"/>
              <a:gd name="connsiteY2" fmla="*/ 1022555 h 1120877"/>
              <a:gd name="connsiteX3" fmla="*/ 2359742 w 3254478"/>
              <a:gd name="connsiteY3" fmla="*/ 0 h 1120877"/>
              <a:gd name="connsiteX4" fmla="*/ 0 w 3254478"/>
              <a:gd name="connsiteY4" fmla="*/ 78658 h 1120877"/>
              <a:gd name="connsiteX0" fmla="*/ 0 w 3178278"/>
              <a:gd name="connsiteY0" fmla="*/ 78658 h 1120877"/>
              <a:gd name="connsiteX1" fmla="*/ 383458 w 3178278"/>
              <a:gd name="connsiteY1" fmla="*/ 1120877 h 1120877"/>
              <a:gd name="connsiteX2" fmla="*/ 3178278 w 3178278"/>
              <a:gd name="connsiteY2" fmla="*/ 1053035 h 1120877"/>
              <a:gd name="connsiteX3" fmla="*/ 2359742 w 3178278"/>
              <a:gd name="connsiteY3" fmla="*/ 0 h 1120877"/>
              <a:gd name="connsiteX4" fmla="*/ 0 w 3178278"/>
              <a:gd name="connsiteY4" fmla="*/ 78658 h 1120877"/>
              <a:gd name="connsiteX0" fmla="*/ 0 w 3178278"/>
              <a:gd name="connsiteY0" fmla="*/ 17698 h 1059917"/>
              <a:gd name="connsiteX1" fmla="*/ 383458 w 3178278"/>
              <a:gd name="connsiteY1" fmla="*/ 1059917 h 1059917"/>
              <a:gd name="connsiteX2" fmla="*/ 3178278 w 3178278"/>
              <a:gd name="connsiteY2" fmla="*/ 992075 h 1059917"/>
              <a:gd name="connsiteX3" fmla="*/ 2423242 w 3178278"/>
              <a:gd name="connsiteY3" fmla="*/ 0 h 1059917"/>
              <a:gd name="connsiteX4" fmla="*/ 0 w 3178278"/>
              <a:gd name="connsiteY4" fmla="*/ 17698 h 1059917"/>
              <a:gd name="connsiteX0" fmla="*/ 0 w 3226538"/>
              <a:gd name="connsiteY0" fmla="*/ 12618 h 1059917"/>
              <a:gd name="connsiteX1" fmla="*/ 431718 w 3226538"/>
              <a:gd name="connsiteY1" fmla="*/ 1059917 h 1059917"/>
              <a:gd name="connsiteX2" fmla="*/ 3226538 w 3226538"/>
              <a:gd name="connsiteY2" fmla="*/ 992075 h 1059917"/>
              <a:gd name="connsiteX3" fmla="*/ 2471502 w 3226538"/>
              <a:gd name="connsiteY3" fmla="*/ 0 h 1059917"/>
              <a:gd name="connsiteX4" fmla="*/ 0 w 3226538"/>
              <a:gd name="connsiteY4" fmla="*/ 12618 h 1059917"/>
              <a:gd name="connsiteX0" fmla="*/ 0 w 3226538"/>
              <a:gd name="connsiteY0" fmla="*/ 12618 h 1039597"/>
              <a:gd name="connsiteX1" fmla="*/ 462198 w 3226538"/>
              <a:gd name="connsiteY1" fmla="*/ 1039597 h 1039597"/>
              <a:gd name="connsiteX2" fmla="*/ 3226538 w 3226538"/>
              <a:gd name="connsiteY2" fmla="*/ 992075 h 1039597"/>
              <a:gd name="connsiteX3" fmla="*/ 2471502 w 3226538"/>
              <a:gd name="connsiteY3" fmla="*/ 0 h 1039597"/>
              <a:gd name="connsiteX4" fmla="*/ 0 w 3226538"/>
              <a:gd name="connsiteY4" fmla="*/ 12618 h 1039597"/>
              <a:gd name="connsiteX0" fmla="*/ 0 w 3226538"/>
              <a:gd name="connsiteY0" fmla="*/ 12618 h 1042195"/>
              <a:gd name="connsiteX1" fmla="*/ 436221 w 3226538"/>
              <a:gd name="connsiteY1" fmla="*/ 1042195 h 1042195"/>
              <a:gd name="connsiteX2" fmla="*/ 3226538 w 3226538"/>
              <a:gd name="connsiteY2" fmla="*/ 992075 h 1042195"/>
              <a:gd name="connsiteX3" fmla="*/ 2471502 w 3226538"/>
              <a:gd name="connsiteY3" fmla="*/ 0 h 1042195"/>
              <a:gd name="connsiteX4" fmla="*/ 0 w 3226538"/>
              <a:gd name="connsiteY4" fmla="*/ 12618 h 1042195"/>
              <a:gd name="connsiteX0" fmla="*/ 0 w 3239527"/>
              <a:gd name="connsiteY0" fmla="*/ 17814 h 1042195"/>
              <a:gd name="connsiteX1" fmla="*/ 449210 w 3239527"/>
              <a:gd name="connsiteY1" fmla="*/ 1042195 h 1042195"/>
              <a:gd name="connsiteX2" fmla="*/ 3239527 w 3239527"/>
              <a:gd name="connsiteY2" fmla="*/ 992075 h 1042195"/>
              <a:gd name="connsiteX3" fmla="*/ 2484491 w 3239527"/>
              <a:gd name="connsiteY3" fmla="*/ 0 h 1042195"/>
              <a:gd name="connsiteX4" fmla="*/ 0 w 3239527"/>
              <a:gd name="connsiteY4" fmla="*/ 17814 h 1042195"/>
              <a:gd name="connsiteX0" fmla="*/ 0 w 3239527"/>
              <a:gd name="connsiteY0" fmla="*/ 17814 h 1034402"/>
              <a:gd name="connsiteX1" fmla="*/ 464796 w 3239527"/>
              <a:gd name="connsiteY1" fmla="*/ 1034402 h 1034402"/>
              <a:gd name="connsiteX2" fmla="*/ 3239527 w 3239527"/>
              <a:gd name="connsiteY2" fmla="*/ 992075 h 1034402"/>
              <a:gd name="connsiteX3" fmla="*/ 2484491 w 3239527"/>
              <a:gd name="connsiteY3" fmla="*/ 0 h 1034402"/>
              <a:gd name="connsiteX4" fmla="*/ 0 w 3239527"/>
              <a:gd name="connsiteY4" fmla="*/ 17814 h 1034402"/>
              <a:gd name="connsiteX0" fmla="*/ 0 w 3239527"/>
              <a:gd name="connsiteY0" fmla="*/ 17814 h 1039553"/>
              <a:gd name="connsiteX1" fmla="*/ 464796 w 3239527"/>
              <a:gd name="connsiteY1" fmla="*/ 1034402 h 1039553"/>
              <a:gd name="connsiteX2" fmla="*/ 484875 w 3239527"/>
              <a:gd name="connsiteY2" fmla="*/ 1039471 h 1039553"/>
              <a:gd name="connsiteX3" fmla="*/ 3239527 w 3239527"/>
              <a:gd name="connsiteY3" fmla="*/ 992075 h 1039553"/>
              <a:gd name="connsiteX4" fmla="*/ 2484491 w 3239527"/>
              <a:gd name="connsiteY4" fmla="*/ 0 h 1039553"/>
              <a:gd name="connsiteX5" fmla="*/ 0 w 3239527"/>
              <a:gd name="connsiteY5" fmla="*/ 17814 h 103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9527" h="1039553">
                <a:moveTo>
                  <a:pt x="0" y="17814"/>
                </a:moveTo>
                <a:lnTo>
                  <a:pt x="464796" y="1034402"/>
                </a:lnTo>
                <a:cubicBezTo>
                  <a:pt x="471489" y="1033494"/>
                  <a:pt x="478182" y="1040379"/>
                  <a:pt x="484875" y="1039471"/>
                </a:cubicBezTo>
                <a:lnTo>
                  <a:pt x="3239527" y="992075"/>
                </a:lnTo>
                <a:lnTo>
                  <a:pt x="2484491" y="0"/>
                </a:lnTo>
                <a:lnTo>
                  <a:pt x="0" y="17814"/>
                </a:lnTo>
                <a:close/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DFE1FC-EFA1-DFFD-2DF6-156DE6DE55EC}"/>
              </a:ext>
            </a:extLst>
          </p:cNvPr>
          <p:cNvSpPr txBox="1"/>
          <p:nvPr/>
        </p:nvSpPr>
        <p:spPr>
          <a:xfrm>
            <a:off x="4770440" y="5698058"/>
            <a:ext cx="323941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TI-LGAD sensor produced by FBK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B2BEAB-7FBA-223F-EF49-2EE814C02042}"/>
              </a:ext>
            </a:extLst>
          </p:cNvPr>
          <p:cNvGrpSpPr/>
          <p:nvPr/>
        </p:nvGrpSpPr>
        <p:grpSpPr>
          <a:xfrm>
            <a:off x="8425836" y="2588015"/>
            <a:ext cx="2463953" cy="2476499"/>
            <a:chOff x="805027" y="924561"/>
            <a:chExt cx="2463953" cy="24764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61B8929-052F-E9C8-A5F6-8805364BC94D}"/>
                </a:ext>
              </a:extLst>
            </p:cNvPr>
            <p:cNvSpPr txBox="1"/>
            <p:nvPr/>
          </p:nvSpPr>
          <p:spPr bwMode="gray">
            <a:xfrm>
              <a:off x="1435894" y="1757362"/>
              <a:ext cx="1050131" cy="6429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180000" indent="-180000" algn="l" defTabSz="914347">
                <a:lnSpc>
                  <a:spcPct val="11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SzPct val="90000"/>
                <a:buFont typeface="Wingdings" panose="05000000000000000000" pitchFamily="2" charset="2"/>
                <a:buChar char="§"/>
              </a:pPr>
              <a:r>
                <a:rPr lang="en-GB" sz="1400" dirty="0"/>
                <a:t>pixel</a:t>
              </a:r>
            </a:p>
          </p:txBody>
        </p:sp>
        <p:pic>
          <p:nvPicPr>
            <p:cNvPr id="25" name="Picture 24" descr="A grid with a square pattern&#10;&#10;AI-generated content may be incorrect.">
              <a:extLst>
                <a:ext uri="{FF2B5EF4-FFF2-40B4-BE49-F238E27FC236}">
                  <a16:creationId xmlns:a16="http://schemas.microsoft.com/office/drawing/2014/main" id="{9A423651-F36F-FC5E-EB34-F0D88537D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5027" y="924561"/>
              <a:ext cx="2463953" cy="24544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" name="Picture 25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A80BB091-9612-5636-1591-E68E2C6BC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06880" y="2263140"/>
              <a:ext cx="1280160" cy="113792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9F03DBF-17DC-4B1E-276E-44571BED6AC0}"/>
                </a:ext>
              </a:extLst>
            </p:cNvPr>
            <p:cNvSpPr/>
            <p:nvPr/>
          </p:nvSpPr>
          <p:spPr bwMode="gray">
            <a:xfrm>
              <a:off x="1857375" y="1842135"/>
              <a:ext cx="36000" cy="360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F81C544-15C0-BCB9-B10D-676D5B91BC7C}"/>
                </a:ext>
              </a:extLst>
            </p:cNvPr>
            <p:cNvCxnSpPr/>
            <p:nvPr/>
          </p:nvCxnSpPr>
          <p:spPr bwMode="gray">
            <a:xfrm flipH="1">
              <a:off x="1697355" y="1872615"/>
              <a:ext cx="156210" cy="390525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85B519E-D5EE-3949-D409-DD0FCD9A4894}"/>
                </a:ext>
              </a:extLst>
            </p:cNvPr>
            <p:cNvCxnSpPr>
              <a:cxnSpLocks/>
              <a:stCxn id="27" idx="3"/>
            </p:cNvCxnSpPr>
            <p:nvPr/>
          </p:nvCxnSpPr>
          <p:spPr bwMode="gray">
            <a:xfrm>
              <a:off x="1893375" y="1860135"/>
              <a:ext cx="1091760" cy="399195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760FB04-FB6F-BE67-3F41-E8C9CC9100DA}"/>
                </a:ext>
              </a:extLst>
            </p:cNvPr>
            <p:cNvSpPr txBox="1"/>
            <p:nvPr/>
          </p:nvSpPr>
          <p:spPr bwMode="gray">
            <a:xfrm>
              <a:off x="2159280" y="3088540"/>
              <a:ext cx="414376" cy="241825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  <a:effectLst>
              <a:softEdge rad="50800"/>
            </a:effectLst>
          </p:spPr>
          <p:txBody>
            <a:bodyPr wrap="none" lIns="0" tIns="0" rIns="0" bIns="0" rtlCol="0">
              <a:noAutofit/>
            </a:bodyPr>
            <a:lstStyle/>
            <a:p>
              <a:pPr algn="l" defTabSz="914347">
                <a:lnSpc>
                  <a:spcPct val="11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SzPct val="90000"/>
              </a:pPr>
              <a:r>
                <a:rPr lang="en-GB" sz="1400" dirty="0">
                  <a:solidFill>
                    <a:srgbClr val="000000"/>
                  </a:solidFill>
                </a:rPr>
                <a:t>Pixel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F28D5AA-A15F-D265-9939-D98EFF20CA02}"/>
              </a:ext>
            </a:extLst>
          </p:cNvPr>
          <p:cNvGrpSpPr>
            <a:grpSpLocks noChangeAspect="1"/>
          </p:cNvGrpSpPr>
          <p:nvPr/>
        </p:nvGrpSpPr>
        <p:grpSpPr>
          <a:xfrm>
            <a:off x="242338" y="3434131"/>
            <a:ext cx="3739051" cy="2257635"/>
            <a:chOff x="4968951" y="2117966"/>
            <a:chExt cx="3948624" cy="238417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8DB4D8B-5EAC-AF6A-D515-ED8A05A32D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5285" t="16736" r="6495" b="17358"/>
            <a:stretch/>
          </p:blipFill>
          <p:spPr>
            <a:xfrm>
              <a:off x="4968951" y="2117966"/>
              <a:ext cx="3948624" cy="2384175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33" name="TextBox 15">
              <a:extLst>
                <a:ext uri="{FF2B5EF4-FFF2-40B4-BE49-F238E27FC236}">
                  <a16:creationId xmlns:a16="http://schemas.microsoft.com/office/drawing/2014/main" id="{3C0A2CB4-9F2B-59D3-442B-5A5A31DCF861}"/>
                </a:ext>
              </a:extLst>
            </p:cNvPr>
            <p:cNvSpPr txBox="1"/>
            <p:nvPr/>
          </p:nvSpPr>
          <p:spPr>
            <a:xfrm>
              <a:off x="5736602" y="2124325"/>
              <a:ext cx="635546" cy="298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Pixel 1</a:t>
              </a:r>
            </a:p>
          </p:txBody>
        </p:sp>
        <p:sp>
          <p:nvSpPr>
            <p:cNvPr id="34" name="TextBox 16">
              <a:extLst>
                <a:ext uri="{FF2B5EF4-FFF2-40B4-BE49-F238E27FC236}">
                  <a16:creationId xmlns:a16="http://schemas.microsoft.com/office/drawing/2014/main" id="{D7C4D96F-3E81-F97E-9F34-8AE7FABCB534}"/>
                </a:ext>
              </a:extLst>
            </p:cNvPr>
            <p:cNvSpPr txBox="1"/>
            <p:nvPr/>
          </p:nvSpPr>
          <p:spPr>
            <a:xfrm>
              <a:off x="7415586" y="2129492"/>
              <a:ext cx="635546" cy="298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Pixel 2</a:t>
              </a:r>
            </a:p>
          </p:txBody>
        </p:sp>
      </p:grpSp>
      <p:sp>
        <p:nvSpPr>
          <p:cNvPr id="35" name="TextBox 23">
            <a:extLst>
              <a:ext uri="{FF2B5EF4-FFF2-40B4-BE49-F238E27FC236}">
                <a16:creationId xmlns:a16="http://schemas.microsoft.com/office/drawing/2014/main" id="{3DDC9E8F-C7B9-32FF-1C72-313C4172FCE1}"/>
              </a:ext>
            </a:extLst>
          </p:cNvPr>
          <p:cNvSpPr txBox="1"/>
          <p:nvPr/>
        </p:nvSpPr>
        <p:spPr>
          <a:xfrm>
            <a:off x="9434035" y="0"/>
            <a:ext cx="2757965" cy="338426"/>
          </a:xfrm>
          <a:prstGeom prst="rect">
            <a:avLst/>
          </a:prstGeom>
          <a:noFill/>
          <a:effectLst>
            <a:softEdge rad="762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99" i="1" dirty="0"/>
              <a:t>Funded by BMBF: 05K22VK2</a:t>
            </a:r>
            <a:endParaRPr lang="en-GB" sz="2399" i="1" dirty="0">
              <a:solidFill>
                <a:srgbClr val="003E60"/>
              </a:solidFill>
              <a:latin typeface="+mj-lt"/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03096DEE-C790-8066-483B-F70389238CBE}"/>
              </a:ext>
            </a:extLst>
          </p:cNvPr>
          <p:cNvSpPr txBox="1">
            <a:spLocks/>
          </p:cNvSpPr>
          <p:nvPr/>
        </p:nvSpPr>
        <p:spPr bwMode="gray">
          <a:xfrm>
            <a:off x="8425836" y="5251059"/>
            <a:ext cx="3648504" cy="8754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2500" indent="-20250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2500" indent="-20250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chemeClr val="accent1"/>
              </a:buClr>
              <a:buFont typeface="+mj-lt"/>
              <a:buAutoNum type="arabicPeriod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05000" indent="-2025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5000" indent="-2025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Font typeface="+mj-lt"/>
              <a:buAutoNum type="alphaLcPeriod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85000"/>
              </a:lnSpc>
              <a:spcBef>
                <a:spcPts val="900"/>
              </a:spcBef>
              <a:spcAft>
                <a:spcPts val="450"/>
              </a:spcAft>
              <a:buFont typeface="Arial" panose="020B0604020202020204" pitchFamily="34" charset="0"/>
              <a:buNone/>
              <a:defRPr sz="15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None/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-314325" algn="just" defTabSz="914400" fontAlgn="base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GB" sz="1800" i="1" dirty="0">
                <a:solidFill>
                  <a:srgbClr val="003E60"/>
                </a:solidFill>
              </a:rPr>
              <a:t>First batch delivered </a:t>
            </a:r>
          </a:p>
          <a:p>
            <a:pPr marL="0" marR="0" lvl="1" indent="-314325" algn="just" defTabSz="914400" fontAlgn="base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GB" sz="1800" i="1" dirty="0">
                <a:solidFill>
                  <a:srgbClr val="003E60"/>
                </a:solidFill>
              </a:rPr>
              <a:t>TCT characterization ECFA DRD3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93F694-7CFD-A6BE-7F1F-906F0190277B}"/>
              </a:ext>
            </a:extLst>
          </p:cNvPr>
          <p:cNvSpPr txBox="1"/>
          <p:nvPr/>
        </p:nvSpPr>
        <p:spPr>
          <a:xfrm>
            <a:off x="213065" y="5601811"/>
            <a:ext cx="3648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Courtesy of: INFN-TO and UZH. A scanning </a:t>
            </a:r>
            <a:r>
              <a:rPr lang="en-GB" sz="1400" i="1" dirty="0">
                <a:solidFill>
                  <a:schemeClr val="bg1"/>
                </a:solidFill>
              </a:rPr>
              <a:t>Transient Current Technique </a:t>
            </a:r>
            <a:endParaRPr lang="it-IT" sz="1400" dirty="0">
              <a:solidFill>
                <a:schemeClr val="bg1"/>
              </a:solidFill>
            </a:endParaRPr>
          </a:p>
          <a:p>
            <a:pPr algn="ctr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3F42E6-0637-ADDC-4A07-C1C24F7BDF4A}"/>
              </a:ext>
            </a:extLst>
          </p:cNvPr>
          <p:cNvSpPr txBox="1"/>
          <p:nvPr/>
        </p:nvSpPr>
        <p:spPr>
          <a:xfrm>
            <a:off x="4341181" y="2272682"/>
            <a:ext cx="3295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Microstrip for future </a:t>
            </a:r>
          </a:p>
          <a:p>
            <a:r>
              <a:rPr lang="en-GB" dirty="0">
                <a:solidFill>
                  <a:schemeClr val="tx2"/>
                </a:solidFill>
              </a:rPr>
              <a:t>beam diagnostic instrumentation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4D22F3A-6DA6-9877-9724-95C6666FE6E6}"/>
              </a:ext>
            </a:extLst>
          </p:cNvPr>
          <p:cNvSpPr/>
          <p:nvPr/>
        </p:nvSpPr>
        <p:spPr>
          <a:xfrm>
            <a:off x="4710328" y="2938509"/>
            <a:ext cx="483109" cy="710213"/>
          </a:xfrm>
          <a:custGeom>
            <a:avLst/>
            <a:gdLst>
              <a:gd name="connsiteX0" fmla="*/ 30348 w 483109"/>
              <a:gd name="connsiteY0" fmla="*/ 0 h 710213"/>
              <a:gd name="connsiteX1" fmla="*/ 48103 w 483109"/>
              <a:gd name="connsiteY1" fmla="*/ 452761 h 710213"/>
              <a:gd name="connsiteX2" fmla="*/ 483109 w 483109"/>
              <a:gd name="connsiteY2" fmla="*/ 710213 h 71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3109" h="710213">
                <a:moveTo>
                  <a:pt x="30348" y="0"/>
                </a:moveTo>
                <a:cubicBezTo>
                  <a:pt x="1495" y="167196"/>
                  <a:pt x="-27357" y="334392"/>
                  <a:pt x="48103" y="452761"/>
                </a:cubicBezTo>
                <a:cubicBezTo>
                  <a:pt x="123563" y="571130"/>
                  <a:pt x="303336" y="640671"/>
                  <a:pt x="483109" y="710213"/>
                </a:cubicBezTo>
              </a:path>
            </a:pathLst>
          </a:custGeom>
          <a:noFill/>
          <a:ln>
            <a:solidFill>
              <a:schemeClr val="accent1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20E05C-7D94-2C06-B3DA-5B35E0185423}"/>
              </a:ext>
            </a:extLst>
          </p:cNvPr>
          <p:cNvSpPr txBox="1"/>
          <p:nvPr/>
        </p:nvSpPr>
        <p:spPr>
          <a:xfrm>
            <a:off x="9624768" y="2139885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Pixel matrix (Timepix3)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3D39432-3817-DA46-7EB2-CB09AB7BA446}"/>
              </a:ext>
            </a:extLst>
          </p:cNvPr>
          <p:cNvSpPr/>
          <p:nvPr/>
        </p:nvSpPr>
        <p:spPr>
          <a:xfrm>
            <a:off x="10724225" y="2450237"/>
            <a:ext cx="577049" cy="568171"/>
          </a:xfrm>
          <a:custGeom>
            <a:avLst/>
            <a:gdLst>
              <a:gd name="connsiteX0" fmla="*/ 577049 w 577049"/>
              <a:gd name="connsiteY0" fmla="*/ 0 h 568171"/>
              <a:gd name="connsiteX1" fmla="*/ 443884 w 577049"/>
              <a:gd name="connsiteY1" fmla="*/ 417250 h 568171"/>
              <a:gd name="connsiteX2" fmla="*/ 0 w 577049"/>
              <a:gd name="connsiteY2" fmla="*/ 568171 h 56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7049" h="568171">
                <a:moveTo>
                  <a:pt x="577049" y="0"/>
                </a:moveTo>
                <a:cubicBezTo>
                  <a:pt x="558554" y="161277"/>
                  <a:pt x="540059" y="322555"/>
                  <a:pt x="443884" y="417250"/>
                </a:cubicBezTo>
                <a:cubicBezTo>
                  <a:pt x="347709" y="511945"/>
                  <a:pt x="173854" y="540058"/>
                  <a:pt x="0" y="568171"/>
                </a:cubicBezTo>
              </a:path>
            </a:pathLst>
          </a:custGeom>
          <a:noFill/>
          <a:ln>
            <a:solidFill>
              <a:schemeClr val="accent1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52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A7D31-5904-862D-3FFB-DDDBC23DE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E3A3F8B8-F73C-09AB-273A-CF2F71215AB4}"/>
              </a:ext>
            </a:extLst>
          </p:cNvPr>
          <p:cNvSpPr txBox="1">
            <a:spLocks/>
          </p:cNvSpPr>
          <p:nvPr/>
        </p:nvSpPr>
        <p:spPr>
          <a:xfrm>
            <a:off x="4028510" y="105016"/>
            <a:ext cx="7773670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BF0C31"/>
                </a:solidFill>
                <a:latin typeface="+mj-lt"/>
              </a:rPr>
              <a:t>Bump-bonding technology at KIT </a:t>
            </a:r>
            <a:endParaRPr lang="en-GB" sz="3600" b="1" dirty="0">
              <a:solidFill>
                <a:srgbClr val="BF0C31"/>
              </a:solidFill>
              <a:latin typeface="+mj-lt"/>
            </a:endParaRPr>
          </a:p>
        </p:txBody>
      </p:sp>
      <p:sp>
        <p:nvSpPr>
          <p:cNvPr id="3" name="CasellaDiTesto 9">
            <a:extLst>
              <a:ext uri="{FF2B5EF4-FFF2-40B4-BE49-F238E27FC236}">
                <a16:creationId xmlns:a16="http://schemas.microsoft.com/office/drawing/2014/main" id="{02BB3379-2222-73CC-A87A-8B0A0EEB689B}"/>
              </a:ext>
            </a:extLst>
          </p:cNvPr>
          <p:cNvSpPr txBox="1"/>
          <p:nvPr/>
        </p:nvSpPr>
        <p:spPr>
          <a:xfrm>
            <a:off x="3809344" y="1018801"/>
            <a:ext cx="8095459" cy="13554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noProof="0" dirty="0">
                <a:solidFill>
                  <a:srgbClr val="003E60"/>
                </a:solidFill>
              </a:rPr>
              <a:t>ALCYONE combines agile in‑house Au‑Stud and low‑temperature In-Sn/UBM bump‑bonding technologies to enable rapid Si-Timepix3 prototyping and robust </a:t>
            </a:r>
            <a:r>
              <a:rPr lang="en-GB" noProof="0" dirty="0" err="1">
                <a:solidFill>
                  <a:srgbClr val="003E60"/>
                </a:solidFill>
              </a:rPr>
              <a:t>CdTe</a:t>
            </a:r>
            <a:r>
              <a:rPr lang="en-GB" noProof="0" dirty="0">
                <a:solidFill>
                  <a:srgbClr val="003E60"/>
                </a:solidFill>
              </a:rPr>
              <a:t> hybridization, extending detector capabilities from silicon to high‑energy photon detection for space exploration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B2959F-1D78-8FFF-988B-5AB3A676C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4" y="0"/>
            <a:ext cx="3789680" cy="613959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4EF8C91-9649-68A4-9C27-846BE6B284FA}"/>
              </a:ext>
            </a:extLst>
          </p:cNvPr>
          <p:cNvSpPr txBox="1"/>
          <p:nvPr/>
        </p:nvSpPr>
        <p:spPr>
          <a:xfrm>
            <a:off x="7684542" y="5487479"/>
            <a:ext cx="392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Further details, talk by A. Lale, Integration, Intercon. &amp; Packaging session</a:t>
            </a:r>
          </a:p>
        </p:txBody>
      </p:sp>
      <p:pic>
        <p:nvPicPr>
          <p:cNvPr id="19" name="Picture 18" descr="A close-up of a small square&#10;&#10;AI-generated content may be incorrect.">
            <a:extLst>
              <a:ext uri="{FF2B5EF4-FFF2-40B4-BE49-F238E27FC236}">
                <a16:creationId xmlns:a16="http://schemas.microsoft.com/office/drawing/2014/main" id="{A10581D2-DC9D-002E-D255-DABEA755C26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053" t="765" r="30797" b="569"/>
          <a:stretch>
            <a:fillRect/>
          </a:stretch>
        </p:blipFill>
        <p:spPr>
          <a:xfrm rot="5400000">
            <a:off x="9223453" y="2754990"/>
            <a:ext cx="2125907" cy="2604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98D0E62B-2271-40AE-B574-358649659DF7}"/>
              </a:ext>
            </a:extLst>
          </p:cNvPr>
          <p:cNvSpPr/>
          <p:nvPr/>
        </p:nvSpPr>
        <p:spPr>
          <a:xfrm>
            <a:off x="7226423" y="5558967"/>
            <a:ext cx="440451" cy="380194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5004FD1-0126-A057-E693-722D218152A2}"/>
              </a:ext>
            </a:extLst>
          </p:cNvPr>
          <p:cNvGrpSpPr/>
          <p:nvPr/>
        </p:nvGrpSpPr>
        <p:grpSpPr>
          <a:xfrm>
            <a:off x="4307969" y="2366723"/>
            <a:ext cx="2928381" cy="1928003"/>
            <a:chOff x="9243955" y="4213278"/>
            <a:chExt cx="2928381" cy="19280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826CF7-8882-418B-B845-C4DE5B3A5F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630" t="2365" r="11704" b="3795"/>
            <a:stretch/>
          </p:blipFill>
          <p:spPr>
            <a:xfrm>
              <a:off x="9243955" y="4213278"/>
              <a:ext cx="2928381" cy="19280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FA12C93-A2E6-49F1-B7CB-B48001020D53}"/>
                </a:ext>
              </a:extLst>
            </p:cNvPr>
            <p:cNvSpPr txBox="1"/>
            <p:nvPr/>
          </p:nvSpPr>
          <p:spPr>
            <a:xfrm>
              <a:off x="9773246" y="5590279"/>
              <a:ext cx="2143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In–Sn bumps @ IZM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A8F7B5-E0F5-20DD-5685-EB06AB02995B}"/>
              </a:ext>
            </a:extLst>
          </p:cNvPr>
          <p:cNvGrpSpPr/>
          <p:nvPr/>
        </p:nvGrpSpPr>
        <p:grpSpPr>
          <a:xfrm>
            <a:off x="4341102" y="4151135"/>
            <a:ext cx="2814299" cy="2089867"/>
            <a:chOff x="6613786" y="4213278"/>
            <a:chExt cx="2656110" cy="192800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8523253-9685-4A2F-9415-0325291E3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750" t="1559" r="16875" b="4821"/>
            <a:stretch/>
          </p:blipFill>
          <p:spPr>
            <a:xfrm>
              <a:off x="6613786" y="4213278"/>
              <a:ext cx="2656110" cy="19280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8AC6486-04B1-49AC-9046-5E6A21EBD49C}"/>
                </a:ext>
              </a:extLst>
            </p:cNvPr>
            <p:cNvSpPr txBox="1"/>
            <p:nvPr/>
          </p:nvSpPr>
          <p:spPr>
            <a:xfrm>
              <a:off x="6643693" y="5605668"/>
              <a:ext cx="2523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ENIG (Zn/Ni/Au) @ CERN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4918B6B-2077-49A4-B978-A8F041198082}"/>
              </a:ext>
            </a:extLst>
          </p:cNvPr>
          <p:cNvSpPr txBox="1"/>
          <p:nvPr/>
        </p:nvSpPr>
        <p:spPr>
          <a:xfrm>
            <a:off x="9071656" y="2416607"/>
            <a:ext cx="2437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3E60"/>
                </a:solidFill>
              </a:rPr>
              <a:t>Bump-Bonded structure @KIT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3C01570-E97B-643E-C0C3-3D4E82E339B1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7286920" y="4057196"/>
            <a:ext cx="1697282" cy="741047"/>
          </a:xfrm>
          <a:prstGeom prst="straightConnector1">
            <a:avLst/>
          </a:prstGeom>
          <a:ln w="31750">
            <a:solidFill>
              <a:schemeClr val="accent1">
                <a:shade val="95000"/>
                <a:satMod val="105000"/>
                <a:alpha val="4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1490BE4-8EC7-59DF-B78C-1CEB6C2832C7}"/>
              </a:ext>
            </a:extLst>
          </p:cNvPr>
          <p:cNvCxnSpPr>
            <a:cxnSpLocks/>
          </p:cNvCxnSpPr>
          <p:nvPr/>
        </p:nvCxnSpPr>
        <p:spPr>
          <a:xfrm>
            <a:off x="7428322" y="3054285"/>
            <a:ext cx="1517715" cy="876692"/>
          </a:xfrm>
          <a:prstGeom prst="straightConnector1">
            <a:avLst/>
          </a:prstGeom>
          <a:ln w="31750">
            <a:solidFill>
              <a:schemeClr val="accent1">
                <a:shade val="95000"/>
                <a:satMod val="105000"/>
                <a:alpha val="4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689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5371F-3EAD-8665-20C9-48024CBAB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C996A03-19EF-6A4E-084C-C0C27D578671}"/>
              </a:ext>
            </a:extLst>
          </p:cNvPr>
          <p:cNvGrpSpPr/>
          <p:nvPr/>
        </p:nvGrpSpPr>
        <p:grpSpPr>
          <a:xfrm>
            <a:off x="726859" y="1956618"/>
            <a:ext cx="6308286" cy="3995862"/>
            <a:chOff x="2713005" y="1161703"/>
            <a:chExt cx="7648687" cy="49338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DAF4D7-4D42-1138-7986-E371CE8818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713005" y="1161703"/>
              <a:ext cx="7648687" cy="4933870"/>
            </a:xfrm>
            <a:prstGeom prst="rect">
              <a:avLst/>
            </a:prstGeom>
            <a:effectLst>
              <a:softEdge rad="101600"/>
            </a:effec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B9D9A70-3246-EC69-1EA9-8F9FEB0D8741}"/>
                </a:ext>
              </a:extLst>
            </p:cNvPr>
            <p:cNvSpPr txBox="1"/>
            <p:nvPr/>
          </p:nvSpPr>
          <p:spPr>
            <a:xfrm>
              <a:off x="4654574" y="3319188"/>
              <a:ext cx="1839280" cy="456031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none" rtlCol="0">
              <a:spAutoFit/>
            </a:bodyPr>
            <a:lstStyle/>
            <a:p>
              <a:r>
                <a:rPr lang="en-GB" dirty="0"/>
                <a:t>Detector card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B4EC286-A85B-92DB-B3B8-96FE2BAF70DB}"/>
                </a:ext>
              </a:extLst>
            </p:cNvPr>
            <p:cNvSpPr txBox="1"/>
            <p:nvPr/>
          </p:nvSpPr>
          <p:spPr>
            <a:xfrm>
              <a:off x="5002804" y="4699272"/>
              <a:ext cx="3069915" cy="798054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/>
                <a:t>System-on-Module readout acquisition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20C6446-718F-5474-4DC0-5767FE493B62}"/>
                </a:ext>
              </a:extLst>
            </p:cNvPr>
            <p:cNvSpPr txBox="1"/>
            <p:nvPr/>
          </p:nvSpPr>
          <p:spPr>
            <a:xfrm>
              <a:off x="8209380" y="2463396"/>
              <a:ext cx="1459493" cy="456031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C00000"/>
                  </a:solidFill>
                </a:rPr>
                <a:t>ZYNQ US+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E5F17E-40F8-9ED3-1531-2746963B0EEF}"/>
                </a:ext>
              </a:extLst>
            </p:cNvPr>
            <p:cNvSpPr txBox="1"/>
            <p:nvPr/>
          </p:nvSpPr>
          <p:spPr>
            <a:xfrm>
              <a:off x="8626922" y="4289361"/>
              <a:ext cx="1684906" cy="456031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C00000"/>
                  </a:solidFill>
                </a:rPr>
                <a:t>ETH (1GbE)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71077E-289C-0930-834C-7DF97E5303B8}"/>
                </a:ext>
              </a:extLst>
            </p:cNvPr>
            <p:cNvSpPr txBox="1"/>
            <p:nvPr/>
          </p:nvSpPr>
          <p:spPr>
            <a:xfrm>
              <a:off x="5932677" y="2287510"/>
              <a:ext cx="1355629" cy="456031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C00000"/>
                  </a:solidFill>
                </a:rPr>
                <a:t>Timepix3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98F576-8D55-C988-322C-8664B23F1DB4}"/>
                </a:ext>
              </a:extLst>
            </p:cNvPr>
            <p:cNvSpPr txBox="1"/>
            <p:nvPr/>
          </p:nvSpPr>
          <p:spPr>
            <a:xfrm>
              <a:off x="2713005" y="4126254"/>
              <a:ext cx="2182477" cy="456031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/>
                <a:t>Detector housing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90FD33D-1C90-A0F0-2025-0A5562D7C29B}"/>
              </a:ext>
            </a:extLst>
          </p:cNvPr>
          <p:cNvSpPr txBox="1"/>
          <p:nvPr/>
        </p:nvSpPr>
        <p:spPr>
          <a:xfrm>
            <a:off x="2973453" y="4273946"/>
            <a:ext cx="1369542" cy="369332"/>
          </a:xfrm>
          <a:prstGeom prst="rect">
            <a:avLst/>
          </a:prstGeom>
          <a:solidFill>
            <a:schemeClr val="bg1"/>
          </a:solidFill>
          <a:effectLst>
            <a:softEdge rad="101600"/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Service card 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EB16A3E0-AAFD-200A-E298-2D05900035E9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76668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Dosimeter system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F1EDA3-286A-91BC-19CE-2EFB08569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8599" y="5301154"/>
            <a:ext cx="1209366" cy="6781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C34BFC0-C588-11F1-ECFB-69E19299A487}"/>
              </a:ext>
            </a:extLst>
          </p:cNvPr>
          <p:cNvSpPr txBox="1"/>
          <p:nvPr/>
        </p:nvSpPr>
        <p:spPr>
          <a:xfrm>
            <a:off x="491613" y="951225"/>
            <a:ext cx="11315688" cy="714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noProof="0" dirty="0">
                <a:solidFill>
                  <a:srgbClr val="003E60"/>
                </a:solidFill>
              </a:rPr>
              <a:t>ALCYONE combines bespoke KIT‑developed readout electronics with </a:t>
            </a:r>
            <a:r>
              <a:rPr lang="en-GB" noProof="0" dirty="0" err="1">
                <a:solidFill>
                  <a:srgbClr val="003E60"/>
                </a:solidFill>
              </a:rPr>
              <a:t>iWave’s</a:t>
            </a:r>
            <a:r>
              <a:rPr lang="en-GB" noProof="0" dirty="0">
                <a:solidFill>
                  <a:srgbClr val="003E60"/>
                </a:solidFill>
              </a:rPr>
              <a:t> </a:t>
            </a:r>
            <a:r>
              <a:rPr lang="en-GB" dirty="0">
                <a:solidFill>
                  <a:srgbClr val="003E60"/>
                </a:solidFill>
              </a:rPr>
              <a:t>low‑power </a:t>
            </a:r>
            <a:r>
              <a:rPr lang="en-GB" noProof="0" dirty="0">
                <a:solidFill>
                  <a:srgbClr val="003E60"/>
                </a:solidFill>
              </a:rPr>
              <a:t>DAQ based on Zynq UltraScale+ processing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8ADF2C1-E1EF-06DE-73C4-8806F97D8504}"/>
              </a:ext>
            </a:extLst>
          </p:cNvPr>
          <p:cNvCxnSpPr/>
          <p:nvPr/>
        </p:nvCxnSpPr>
        <p:spPr>
          <a:xfrm>
            <a:off x="3323303" y="1976284"/>
            <a:ext cx="3628104" cy="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5A2E389-8EF7-05ED-2235-9C0D52CD3102}"/>
              </a:ext>
            </a:extLst>
          </p:cNvPr>
          <p:cNvSpPr txBox="1"/>
          <p:nvPr/>
        </p:nvSpPr>
        <p:spPr>
          <a:xfrm>
            <a:off x="4562168" y="168131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~ 10 cm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AF0E93-2C2F-9A50-87B7-2D67FC7EA585}"/>
              </a:ext>
            </a:extLst>
          </p:cNvPr>
          <p:cNvSpPr txBox="1"/>
          <p:nvPr/>
        </p:nvSpPr>
        <p:spPr>
          <a:xfrm>
            <a:off x="7150915" y="1524764"/>
            <a:ext cx="4729317" cy="39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 dirty="0">
                <a:solidFill>
                  <a:srgbClr val="003E60"/>
                </a:solidFill>
              </a:rPr>
              <a:t>Key Components</a:t>
            </a:r>
            <a:r>
              <a:rPr lang="en-GB" sz="2000" noProof="0" dirty="0">
                <a:solidFill>
                  <a:srgbClr val="003E60"/>
                </a:solidFill>
              </a:rPr>
              <a:t>:</a:t>
            </a:r>
          </a:p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b="1" noProof="0" dirty="0">
                <a:solidFill>
                  <a:srgbClr val="003E60"/>
                </a:solidFill>
              </a:rPr>
              <a:t>Custom PCB (KIT): </a:t>
            </a:r>
            <a:r>
              <a:rPr lang="en-US" noProof="0" dirty="0">
                <a:solidFill>
                  <a:srgbClr val="003E60"/>
                </a:solidFill>
              </a:rPr>
              <a:t>low‑noise readout ASICs optimized for maximum data throughput of Timepix3, with a modular approach allowing multiple detector cards to be mounted</a:t>
            </a:r>
          </a:p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rgbClr val="003E60"/>
                </a:solidFill>
              </a:rPr>
              <a:t>Potential integration of the detector with </a:t>
            </a:r>
            <a:r>
              <a:rPr lang="en-US" b="1" dirty="0">
                <a:solidFill>
                  <a:srgbClr val="003E60"/>
                </a:solidFill>
              </a:rPr>
              <a:t>TI‑LGAD </a:t>
            </a:r>
            <a:r>
              <a:rPr lang="en-US" dirty="0">
                <a:solidFill>
                  <a:srgbClr val="003E60"/>
                </a:solidFill>
              </a:rPr>
              <a:t>and </a:t>
            </a:r>
            <a:r>
              <a:rPr lang="en-US" b="1" dirty="0" err="1">
                <a:solidFill>
                  <a:srgbClr val="003E60"/>
                </a:solidFill>
              </a:rPr>
              <a:t>CdTe</a:t>
            </a:r>
            <a:r>
              <a:rPr lang="en-US" dirty="0">
                <a:solidFill>
                  <a:srgbClr val="003E60"/>
                </a:solidFill>
              </a:rPr>
              <a:t> sensors to extend  detector capabilities</a:t>
            </a:r>
          </a:p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b="1" noProof="0" dirty="0">
                <a:solidFill>
                  <a:srgbClr val="003E60"/>
                </a:solidFill>
              </a:rPr>
              <a:t>DAQ System</a:t>
            </a:r>
            <a:r>
              <a:rPr lang="en-GB" noProof="0" dirty="0">
                <a:solidFill>
                  <a:srgbClr val="003E60"/>
                </a:solidFill>
              </a:rPr>
              <a:t> (iWave): scalable, high‑throughput architecture with real‑time data processing and storage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7896B1-55A8-D936-D710-362C41B20D42}"/>
              </a:ext>
            </a:extLst>
          </p:cNvPr>
          <p:cNvSpPr txBox="1"/>
          <p:nvPr/>
        </p:nvSpPr>
        <p:spPr>
          <a:xfrm>
            <a:off x="7782471" y="5528880"/>
            <a:ext cx="2900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233666"/>
                </a:solidFill>
              </a:rPr>
              <a:t>Collaboration on-going with</a:t>
            </a:r>
          </a:p>
        </p:txBody>
      </p:sp>
    </p:spTree>
    <p:extLst>
      <p:ext uri="{BB962C8B-B14F-4D97-AF65-F5344CB8AC3E}">
        <p14:creationId xmlns:p14="http://schemas.microsoft.com/office/powerpoint/2010/main" val="152450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F88CB273-0CCF-D2A6-719D-9FC1E8E9D774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33149" cy="743745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The Innovation: Fully Standalone Intelligent Detector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BC063DC-BD48-2060-3C2B-376059780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77" y="1096570"/>
            <a:ext cx="11233149" cy="9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rgbClr val="003E60"/>
                </a:solidFill>
              </a:rPr>
              <a:t>Timepix3/4 detectors normally require a PC to host all software components required for normal operation, calibration, characterization, threshold equalization, and graphical user interface control</a:t>
            </a:r>
          </a:p>
          <a:p>
            <a:pPr marL="0" indent="0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None/>
              <a:defRPr/>
            </a:pPr>
            <a:endParaRPr lang="en-GB" dirty="0">
              <a:solidFill>
                <a:srgbClr val="003E6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FE1BDA5-F7CC-B4EC-D923-F562FFF12CD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6982" b="8937"/>
          <a:stretch>
            <a:fillRect/>
          </a:stretch>
        </p:blipFill>
        <p:spPr>
          <a:xfrm>
            <a:off x="639357" y="1896326"/>
            <a:ext cx="2286723" cy="2031904"/>
          </a:xfrm>
          <a:prstGeom prst="rect">
            <a:avLst/>
          </a:prstGeom>
          <a:ln>
            <a:noFill/>
          </a:ln>
          <a:effectLst>
            <a:softEdge rad="139700"/>
          </a:effectLst>
        </p:spPr>
      </p:pic>
      <p:pic>
        <p:nvPicPr>
          <p:cNvPr id="3074" name="Picture 2" descr="Pc Icon Clipart Png Images - Desktop Computer Logo Png, Transparent Png -  3680x2830(#232177) - PngFind">
            <a:extLst>
              <a:ext uri="{FF2B5EF4-FFF2-40B4-BE49-F238E27FC236}">
                <a16:creationId xmlns:a16="http://schemas.microsoft.com/office/drawing/2014/main" id="{E0C81272-85C7-B9E5-CB1B-0BA5E61B0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648" y="2348361"/>
            <a:ext cx="1384369" cy="1122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F8ACA4C7-86B8-45D9-97C3-98BC95746713}"/>
              </a:ext>
            </a:extLst>
          </p:cNvPr>
          <p:cNvCxnSpPr>
            <a:cxnSpLocks/>
            <a:stCxn id="14" idx="3"/>
            <a:endCxn id="3074" idx="1"/>
          </p:cNvCxnSpPr>
          <p:nvPr/>
        </p:nvCxnSpPr>
        <p:spPr>
          <a:xfrm flipV="1">
            <a:off x="2926080" y="2909557"/>
            <a:ext cx="1230568" cy="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68048E5-B1BA-4E29-BCD0-0C675134067A}"/>
              </a:ext>
            </a:extLst>
          </p:cNvPr>
          <p:cNvSpPr txBox="1"/>
          <p:nvPr/>
        </p:nvSpPr>
        <p:spPr>
          <a:xfrm>
            <a:off x="3238035" y="2640875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PC-link</a:t>
            </a:r>
          </a:p>
        </p:txBody>
      </p:sp>
    </p:spTree>
    <p:extLst>
      <p:ext uri="{BB962C8B-B14F-4D97-AF65-F5344CB8AC3E}">
        <p14:creationId xmlns:p14="http://schemas.microsoft.com/office/powerpoint/2010/main" val="179774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FE1BDA5-F7CC-B4EC-D923-F562FFF12C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982" b="8937"/>
          <a:stretch>
            <a:fillRect/>
          </a:stretch>
        </p:blipFill>
        <p:spPr>
          <a:xfrm>
            <a:off x="639357" y="1896326"/>
            <a:ext cx="2286723" cy="2031904"/>
          </a:xfrm>
          <a:prstGeom prst="rect">
            <a:avLst/>
          </a:prstGeom>
          <a:ln>
            <a:noFill/>
          </a:ln>
          <a:effectLst>
            <a:softEdge rad="139700"/>
          </a:effectLst>
        </p:spPr>
      </p:pic>
      <p:pic>
        <p:nvPicPr>
          <p:cNvPr id="3074" name="Picture 2" descr="Pc Icon Clipart Png Images - Desktop Computer Logo Png, Transparent Png -  3680x2830(#232177) - PngFind">
            <a:extLst>
              <a:ext uri="{FF2B5EF4-FFF2-40B4-BE49-F238E27FC236}">
                <a16:creationId xmlns:a16="http://schemas.microsoft.com/office/drawing/2014/main" id="{E0C81272-85C7-B9E5-CB1B-0BA5E61B0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648" y="2348361"/>
            <a:ext cx="1384369" cy="1122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F8ACA4C7-86B8-45D9-97C3-98BC95746713}"/>
              </a:ext>
            </a:extLst>
          </p:cNvPr>
          <p:cNvCxnSpPr>
            <a:cxnSpLocks/>
            <a:stCxn id="14" idx="3"/>
            <a:endCxn id="3074" idx="1"/>
          </p:cNvCxnSpPr>
          <p:nvPr/>
        </p:nvCxnSpPr>
        <p:spPr>
          <a:xfrm flipV="1">
            <a:off x="2926080" y="2909557"/>
            <a:ext cx="1230568" cy="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68048E5-B1BA-4E29-BCD0-0C675134067A}"/>
              </a:ext>
            </a:extLst>
          </p:cNvPr>
          <p:cNvSpPr txBox="1"/>
          <p:nvPr/>
        </p:nvSpPr>
        <p:spPr>
          <a:xfrm>
            <a:off x="3238035" y="2640875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PC-link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D1520-DF0F-436B-B2F7-5AC3B8D8B8C3}"/>
              </a:ext>
            </a:extLst>
          </p:cNvPr>
          <p:cNvCxnSpPr/>
          <p:nvPr/>
        </p:nvCxnSpPr>
        <p:spPr>
          <a:xfrm>
            <a:off x="3815443" y="2231571"/>
            <a:ext cx="2100943" cy="1333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1AEB153-F67E-4A14-A5EF-AEF43E22B032}"/>
              </a:ext>
            </a:extLst>
          </p:cNvPr>
          <p:cNvCxnSpPr>
            <a:cxnSpLocks/>
          </p:cNvCxnSpPr>
          <p:nvPr/>
        </p:nvCxnSpPr>
        <p:spPr>
          <a:xfrm flipH="1">
            <a:off x="3967843" y="2383971"/>
            <a:ext cx="2100943" cy="1333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testo 1">
            <a:extLst>
              <a:ext uri="{FF2B5EF4-FFF2-40B4-BE49-F238E27FC236}">
                <a16:creationId xmlns:a16="http://schemas.microsoft.com/office/drawing/2014/main" id="{AD574AD3-299A-4572-825F-F78890F37D66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33149" cy="743745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The Innovation: Fully Standalone Intelligent Detector</a:t>
            </a:r>
          </a:p>
        </p:txBody>
      </p:sp>
      <p:pic>
        <p:nvPicPr>
          <p:cNvPr id="10" name="Picture 4" descr="Earth Images – Browse 14,987,440 Stock Photos, Vectors, and Video | Adobe  Stock">
            <a:extLst>
              <a:ext uri="{FF2B5EF4-FFF2-40B4-BE49-F238E27FC236}">
                <a16:creationId xmlns:a16="http://schemas.microsoft.com/office/drawing/2014/main" id="{490B1566-BB37-4E88-A6AF-B70116D15A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02729" y="3439751"/>
            <a:ext cx="3157471" cy="1683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IMAGE 4.jpg">
            <a:extLst>
              <a:ext uri="{FF2B5EF4-FFF2-40B4-BE49-F238E27FC236}">
                <a16:creationId xmlns:a16="http://schemas.microsoft.com/office/drawing/2014/main" id="{46C99CAC-AFE9-490F-868C-1B962DB280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66" b="15335"/>
          <a:stretch/>
        </p:blipFill>
        <p:spPr>
          <a:xfrm rot="678821">
            <a:off x="9599472" y="1713239"/>
            <a:ext cx="2505126" cy="1361976"/>
          </a:xfrm>
          <a:prstGeom prst="rect">
            <a:avLst/>
          </a:prstGeom>
        </p:spPr>
      </p:pic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9DBDBE2E-E83D-4651-A0BB-5BA5D91145D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5803812" y="2948652"/>
            <a:ext cx="4377653" cy="491099"/>
          </a:xfrm>
          <a:prstGeom prst="bentConnector2">
            <a:avLst/>
          </a:prstGeom>
          <a:ln w="15875">
            <a:solidFill>
              <a:srgbClr val="C0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E1593F0-78F9-4613-8D6D-BE793EF243CE}"/>
              </a:ext>
            </a:extLst>
          </p:cNvPr>
          <p:cNvSpPr txBox="1"/>
          <p:nvPr/>
        </p:nvSpPr>
        <p:spPr>
          <a:xfrm>
            <a:off x="6677025" y="2540225"/>
            <a:ext cx="30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limited bandwidth and access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237876B1-818F-4102-AEF8-977AFDC5A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77" y="1096570"/>
            <a:ext cx="11233149" cy="9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rgbClr val="003E60"/>
                </a:solidFill>
              </a:rPr>
              <a:t>Timepix3/4 detectors normally require a PC to host all software components required for normal operation, calibration, characterization, threshold equalization, and graphical user interface control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86946C-219B-EF1B-57C3-B391E19CA763}"/>
              </a:ext>
            </a:extLst>
          </p:cNvPr>
          <p:cNvSpPr/>
          <p:nvPr/>
        </p:nvSpPr>
        <p:spPr>
          <a:xfrm>
            <a:off x="527050" y="4186642"/>
            <a:ext cx="8001907" cy="1041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Furthermore, Timepix3/4 detectors generate large volumes of data per acquisition. With limited bandwidth for communication with Earth, efficient on‑detector data compression becomes essential</a:t>
            </a:r>
          </a:p>
        </p:txBody>
      </p:sp>
    </p:spTree>
    <p:extLst>
      <p:ext uri="{BB962C8B-B14F-4D97-AF65-F5344CB8AC3E}">
        <p14:creationId xmlns:p14="http://schemas.microsoft.com/office/powerpoint/2010/main" val="3157168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F5BBDEC-734E-EFD0-6D3F-7788AC7F48FA}"/>
              </a:ext>
            </a:extLst>
          </p:cNvPr>
          <p:cNvSpPr/>
          <p:nvPr/>
        </p:nvSpPr>
        <p:spPr>
          <a:xfrm>
            <a:off x="3720200" y="2751223"/>
            <a:ext cx="926151" cy="2445915"/>
          </a:xfrm>
          <a:custGeom>
            <a:avLst/>
            <a:gdLst>
              <a:gd name="connsiteX0" fmla="*/ 487680 w 525780"/>
              <a:gd name="connsiteY0" fmla="*/ 0 h 2857500"/>
              <a:gd name="connsiteX1" fmla="*/ 525780 w 525780"/>
              <a:gd name="connsiteY1" fmla="*/ 2857500 h 2857500"/>
              <a:gd name="connsiteX2" fmla="*/ 0 w 525780"/>
              <a:gd name="connsiteY2" fmla="*/ 1958340 h 2857500"/>
              <a:gd name="connsiteX3" fmla="*/ 7620 w 525780"/>
              <a:gd name="connsiteY3" fmla="*/ 411480 h 2857500"/>
              <a:gd name="connsiteX4" fmla="*/ 487680 w 525780"/>
              <a:gd name="connsiteY4" fmla="*/ 0 h 2857500"/>
              <a:gd name="connsiteX0" fmla="*/ 1048501 w 1086601"/>
              <a:gd name="connsiteY0" fmla="*/ 0 h 2857500"/>
              <a:gd name="connsiteX1" fmla="*/ 1086601 w 1086601"/>
              <a:gd name="connsiteY1" fmla="*/ 2857500 h 2857500"/>
              <a:gd name="connsiteX2" fmla="*/ 0 w 1086601"/>
              <a:gd name="connsiteY2" fmla="*/ 890811 h 2857500"/>
              <a:gd name="connsiteX3" fmla="*/ 568441 w 1086601"/>
              <a:gd name="connsiteY3" fmla="*/ 411480 h 2857500"/>
              <a:gd name="connsiteX4" fmla="*/ 1048501 w 1086601"/>
              <a:gd name="connsiteY4" fmla="*/ 0 h 2857500"/>
              <a:gd name="connsiteX0" fmla="*/ 1075318 w 1113418"/>
              <a:gd name="connsiteY0" fmla="*/ 700325 h 3557825"/>
              <a:gd name="connsiteX1" fmla="*/ 1113418 w 1113418"/>
              <a:gd name="connsiteY1" fmla="*/ 3557825 h 3557825"/>
              <a:gd name="connsiteX2" fmla="*/ 26817 w 1113418"/>
              <a:gd name="connsiteY2" fmla="*/ 1591136 h 3557825"/>
              <a:gd name="connsiteX3" fmla="*/ 0 w 1113418"/>
              <a:gd name="connsiteY3" fmla="*/ 0 h 3557825"/>
              <a:gd name="connsiteX4" fmla="*/ 1075318 w 1113418"/>
              <a:gd name="connsiteY4" fmla="*/ 700325 h 3557825"/>
              <a:gd name="connsiteX0" fmla="*/ 1091400 w 1113418"/>
              <a:gd name="connsiteY0" fmla="*/ 396761 h 3557825"/>
              <a:gd name="connsiteX1" fmla="*/ 1113418 w 1113418"/>
              <a:gd name="connsiteY1" fmla="*/ 3557825 h 3557825"/>
              <a:gd name="connsiteX2" fmla="*/ 26817 w 1113418"/>
              <a:gd name="connsiteY2" fmla="*/ 1591136 h 3557825"/>
              <a:gd name="connsiteX3" fmla="*/ 0 w 1113418"/>
              <a:gd name="connsiteY3" fmla="*/ 0 h 3557825"/>
              <a:gd name="connsiteX4" fmla="*/ 1091400 w 1113418"/>
              <a:gd name="connsiteY4" fmla="*/ 396761 h 3557825"/>
              <a:gd name="connsiteX0" fmla="*/ 1118204 w 1140222"/>
              <a:gd name="connsiteY0" fmla="*/ 182478 h 3343542"/>
              <a:gd name="connsiteX1" fmla="*/ 1140222 w 1140222"/>
              <a:gd name="connsiteY1" fmla="*/ 3343542 h 3343542"/>
              <a:gd name="connsiteX2" fmla="*/ 53621 w 1140222"/>
              <a:gd name="connsiteY2" fmla="*/ 1376853 h 3343542"/>
              <a:gd name="connsiteX3" fmla="*/ 0 w 1140222"/>
              <a:gd name="connsiteY3" fmla="*/ 0 h 3343542"/>
              <a:gd name="connsiteX4" fmla="*/ 1118204 w 1140222"/>
              <a:gd name="connsiteY4" fmla="*/ 182478 h 3343542"/>
              <a:gd name="connsiteX0" fmla="*/ 1118204 w 1140222"/>
              <a:gd name="connsiteY0" fmla="*/ 182478 h 3343542"/>
              <a:gd name="connsiteX1" fmla="*/ 1140222 w 1140222"/>
              <a:gd name="connsiteY1" fmla="*/ 3343542 h 3343542"/>
              <a:gd name="connsiteX2" fmla="*/ 14 w 1140222"/>
              <a:gd name="connsiteY2" fmla="*/ 1287569 h 3343542"/>
              <a:gd name="connsiteX3" fmla="*/ 0 w 1140222"/>
              <a:gd name="connsiteY3" fmla="*/ 0 h 3343542"/>
              <a:gd name="connsiteX4" fmla="*/ 1118204 w 1140222"/>
              <a:gd name="connsiteY4" fmla="*/ 182478 h 334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222" h="3343542">
                <a:moveTo>
                  <a:pt x="1118204" y="182478"/>
                </a:moveTo>
                <a:lnTo>
                  <a:pt x="1140222" y="3343542"/>
                </a:lnTo>
                <a:lnTo>
                  <a:pt x="14" y="1287569"/>
                </a:lnTo>
                <a:cubicBezTo>
                  <a:pt x="9" y="858379"/>
                  <a:pt x="5" y="429190"/>
                  <a:pt x="0" y="0"/>
                </a:cubicBezTo>
                <a:lnTo>
                  <a:pt x="1118204" y="18247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391CF93-8475-418B-BFA9-FD3D29D05053}"/>
              </a:ext>
            </a:extLst>
          </p:cNvPr>
          <p:cNvGrpSpPr>
            <a:grpSpLocks noChangeAspect="1"/>
          </p:cNvGrpSpPr>
          <p:nvPr/>
        </p:nvGrpSpPr>
        <p:grpSpPr>
          <a:xfrm>
            <a:off x="457377" y="1899090"/>
            <a:ext cx="3420305" cy="2956073"/>
            <a:chOff x="1749205" y="1995960"/>
            <a:chExt cx="3757153" cy="324719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68EFC2D-FADE-3391-6E60-9BC4DD6C2DB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49205" y="1995960"/>
              <a:ext cx="3757153" cy="3247196"/>
              <a:chOff x="4654574" y="1161703"/>
              <a:chExt cx="5707118" cy="493387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FEEC8DC0-BED7-993D-0AA5-E4673AF59A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14393" y="1161703"/>
                <a:ext cx="5247299" cy="4933870"/>
              </a:xfrm>
              <a:prstGeom prst="rect">
                <a:avLst/>
              </a:prstGeom>
              <a:effectLst>
                <a:softEdge rad="101600"/>
              </a:effectLst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924BC3-7D03-C792-EF19-F62E5C52C21A}"/>
                  </a:ext>
                </a:extLst>
              </p:cNvPr>
              <p:cNvSpPr txBox="1"/>
              <p:nvPr/>
            </p:nvSpPr>
            <p:spPr>
              <a:xfrm>
                <a:off x="4654574" y="3319190"/>
                <a:ext cx="1788351" cy="462329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01600"/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Detector card 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2ACFDD-938D-8DF3-310D-BD99F6326F28}"/>
                  </a:ext>
                </a:extLst>
              </p:cNvPr>
              <p:cNvSpPr txBox="1"/>
              <p:nvPr/>
            </p:nvSpPr>
            <p:spPr>
              <a:xfrm>
                <a:off x="5722507" y="4699271"/>
                <a:ext cx="2350210" cy="770548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01600"/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System-on-Module readout acquisition 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346E6C-3769-D2A9-6EDB-9FF5157577A0}"/>
                  </a:ext>
                </a:extLst>
              </p:cNvPr>
              <p:cNvSpPr txBox="1"/>
              <p:nvPr/>
            </p:nvSpPr>
            <p:spPr>
              <a:xfrm>
                <a:off x="8209380" y="2463396"/>
                <a:ext cx="1459494" cy="420879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01600"/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C00000"/>
                    </a:solidFill>
                  </a:rPr>
                  <a:t>ZYNQ US+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65E8AB-6E7A-FFC2-E345-5E087BBE5651}"/>
                  </a:ext>
                </a:extLst>
              </p:cNvPr>
              <p:cNvSpPr txBox="1"/>
              <p:nvPr/>
            </p:nvSpPr>
            <p:spPr>
              <a:xfrm>
                <a:off x="8789526" y="4204377"/>
                <a:ext cx="1486536" cy="420879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01600"/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C00000"/>
                    </a:solidFill>
                  </a:rPr>
                  <a:t>ETH (1GbE)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0C2A986-47D6-B193-340A-3C185ED9551B}"/>
                  </a:ext>
                </a:extLst>
              </p:cNvPr>
              <p:cNvSpPr txBox="1"/>
              <p:nvPr/>
            </p:nvSpPr>
            <p:spPr>
              <a:xfrm>
                <a:off x="5988031" y="2287511"/>
                <a:ext cx="1300274" cy="462329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01600"/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C00000"/>
                    </a:solidFill>
                  </a:rPr>
                  <a:t>Timepix3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A23D8B-27B7-D691-CD53-9965AC8C11B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146928" y="3785663"/>
              <a:ext cx="1102416" cy="304279"/>
            </a:xfrm>
            <a:prstGeom prst="rect">
              <a:avLst/>
            </a:prstGeom>
            <a:solidFill>
              <a:schemeClr val="bg1"/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Service card 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1BCDDE6-6650-476D-A01E-FFC0BBB68A1B}"/>
              </a:ext>
            </a:extLst>
          </p:cNvPr>
          <p:cNvSpPr txBox="1"/>
          <p:nvPr/>
        </p:nvSpPr>
        <p:spPr>
          <a:xfrm>
            <a:off x="8102535" y="1673262"/>
            <a:ext cx="2934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3E60"/>
                </a:solidFill>
              </a:rPr>
              <a:t>User operation via web-browser (GUI)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95F662-135C-464F-8812-56D748CFEBF0}"/>
              </a:ext>
            </a:extLst>
          </p:cNvPr>
          <p:cNvSpPr txBox="1"/>
          <p:nvPr/>
        </p:nvSpPr>
        <p:spPr>
          <a:xfrm>
            <a:off x="8102535" y="1995025"/>
            <a:ext cx="4118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3E60"/>
                </a:solidFill>
              </a:rPr>
              <a:t>Control/Readout from/to mission‑control electronics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BC9FC8-F363-4F90-8DE2-948005CFD133}"/>
              </a:ext>
            </a:extLst>
          </p:cNvPr>
          <p:cNvSpPr txBox="1"/>
          <p:nvPr/>
        </p:nvSpPr>
        <p:spPr>
          <a:xfrm>
            <a:off x="8102535" y="2316788"/>
            <a:ext cx="2551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3E60"/>
                </a:solidFill>
              </a:rPr>
              <a:t>Sharing files from/to subsystems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0B25FDFD-4EC5-4311-A419-2D504F89170B}"/>
              </a:ext>
            </a:extLst>
          </p:cNvPr>
          <p:cNvCxnSpPr>
            <a:cxnSpLocks/>
            <a:stCxn id="24" idx="0"/>
            <a:endCxn id="18" idx="1"/>
          </p:cNvCxnSpPr>
          <p:nvPr/>
        </p:nvCxnSpPr>
        <p:spPr>
          <a:xfrm rot="5400000" flipH="1" flipV="1">
            <a:off x="6088789" y="881369"/>
            <a:ext cx="1067964" cy="2959528"/>
          </a:xfrm>
          <a:prstGeom prst="bentConnector2">
            <a:avLst/>
          </a:prstGeom>
          <a:ln>
            <a:solidFill>
              <a:srgbClr val="0070C0">
                <a:alpha val="3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Brace 36">
            <a:extLst>
              <a:ext uri="{FF2B5EF4-FFF2-40B4-BE49-F238E27FC236}">
                <a16:creationId xmlns:a16="http://schemas.microsoft.com/office/drawing/2014/main" id="{89D29B7B-0F41-EC13-6A69-D79A29F44D93}"/>
              </a:ext>
            </a:extLst>
          </p:cNvPr>
          <p:cNvSpPr/>
          <p:nvPr/>
        </p:nvSpPr>
        <p:spPr>
          <a:xfrm>
            <a:off x="9111910" y="3306197"/>
            <a:ext cx="249630" cy="1031765"/>
          </a:xfrm>
          <a:prstGeom prst="rightBrace">
            <a:avLst/>
          </a:prstGeom>
          <a:noFill/>
          <a:ln w="6350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BE7351-62A4-375C-D828-6F204238B78C}"/>
              </a:ext>
            </a:extLst>
          </p:cNvPr>
          <p:cNvSpPr txBox="1"/>
          <p:nvPr/>
        </p:nvSpPr>
        <p:spPr>
          <a:xfrm>
            <a:off x="9353685" y="3579835"/>
            <a:ext cx="120257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</a:rPr>
              <a:t>PetaLinux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FC4960DA-5A6B-44C1-AD91-7F01C256D2FE}"/>
              </a:ext>
            </a:extLst>
          </p:cNvPr>
          <p:cNvSpPr/>
          <p:nvPr/>
        </p:nvSpPr>
        <p:spPr>
          <a:xfrm>
            <a:off x="9110794" y="4337963"/>
            <a:ext cx="250746" cy="933350"/>
          </a:xfrm>
          <a:prstGeom prst="rightBrac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25A90C-36BB-4717-B67A-BDE043050D37}"/>
              </a:ext>
            </a:extLst>
          </p:cNvPr>
          <p:cNvSpPr txBox="1"/>
          <p:nvPr/>
        </p:nvSpPr>
        <p:spPr>
          <a:xfrm>
            <a:off x="9353685" y="4592579"/>
            <a:ext cx="74732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FPGA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8A34A1A-95F7-4714-A1C5-7BBD696D45F8}"/>
              </a:ext>
            </a:extLst>
          </p:cNvPr>
          <p:cNvSpPr/>
          <p:nvPr/>
        </p:nvSpPr>
        <p:spPr>
          <a:xfrm>
            <a:off x="8443263" y="3320661"/>
            <a:ext cx="685150" cy="1003266"/>
          </a:xfrm>
          <a:prstGeom prst="roundRect">
            <a:avLst/>
          </a:prstGeom>
          <a:solidFill>
            <a:srgbClr val="C00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FPGA </a:t>
            </a:r>
            <a:r>
              <a:rPr lang="en-GB" sz="1200" dirty="0" err="1"/>
              <a:t>reconf</a:t>
            </a:r>
            <a:r>
              <a:rPr lang="en-GB" sz="1200" dirty="0"/>
              <a:t>.</a:t>
            </a:r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id="{3D1FA288-9B8A-4902-A31A-458C5BCE21BE}"/>
              </a:ext>
            </a:extLst>
          </p:cNvPr>
          <p:cNvSpPr/>
          <p:nvPr/>
        </p:nvSpPr>
        <p:spPr>
          <a:xfrm rot="10800000">
            <a:off x="8420256" y="4379106"/>
            <a:ext cx="429068" cy="711803"/>
          </a:xfrm>
          <a:prstGeom prst="bentArrow">
            <a:avLst/>
          </a:prstGeom>
          <a:solidFill>
            <a:srgbClr val="C00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90507B-EAC0-40FD-8FCA-A550E016D944}"/>
              </a:ext>
            </a:extLst>
          </p:cNvPr>
          <p:cNvSpPr/>
          <p:nvPr/>
        </p:nvSpPr>
        <p:spPr>
          <a:xfrm>
            <a:off x="5066730" y="2895115"/>
            <a:ext cx="152554" cy="14283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5A57211-625E-4B4F-A487-B664C082C5B6}"/>
              </a:ext>
            </a:extLst>
          </p:cNvPr>
          <p:cNvSpPr/>
          <p:nvPr/>
        </p:nvSpPr>
        <p:spPr>
          <a:xfrm>
            <a:off x="6005968" y="3320522"/>
            <a:ext cx="152554" cy="14283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6DCC350-2FDB-4377-81E3-A19E6B7F19AA}"/>
              </a:ext>
            </a:extLst>
          </p:cNvPr>
          <p:cNvSpPr/>
          <p:nvPr/>
        </p:nvSpPr>
        <p:spPr>
          <a:xfrm>
            <a:off x="6900231" y="3337940"/>
            <a:ext cx="152554" cy="14283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34A96C8-5877-445F-A15B-CC2F36D61EAB}"/>
              </a:ext>
            </a:extLst>
          </p:cNvPr>
          <p:cNvSpPr/>
          <p:nvPr/>
        </p:nvSpPr>
        <p:spPr>
          <a:xfrm>
            <a:off x="7838930" y="3326927"/>
            <a:ext cx="152554" cy="14283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DD0703-D3F8-4993-9B41-283C71438E43}"/>
              </a:ext>
            </a:extLst>
          </p:cNvPr>
          <p:cNvSpPr/>
          <p:nvPr/>
        </p:nvSpPr>
        <p:spPr>
          <a:xfrm>
            <a:off x="9497586" y="2937367"/>
            <a:ext cx="24031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i="1" dirty="0">
                <a:solidFill>
                  <a:srgbClr val="003E60"/>
                </a:solidFill>
              </a:rPr>
              <a:t>Fast and reliable partial or full FPGA reconfiguration without reboot.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1495B56-2E5F-441B-8D76-1C75A73287F9}"/>
              </a:ext>
            </a:extLst>
          </p:cNvPr>
          <p:cNvCxnSpPr>
            <a:cxnSpLocks/>
            <a:stCxn id="31" idx="0"/>
            <a:endCxn id="26" idx="1"/>
          </p:cNvCxnSpPr>
          <p:nvPr/>
        </p:nvCxnSpPr>
        <p:spPr>
          <a:xfrm rot="5400000" flipH="1" flipV="1">
            <a:off x="6506586" y="1724573"/>
            <a:ext cx="1171608" cy="2020290"/>
          </a:xfrm>
          <a:prstGeom prst="bentConnector2">
            <a:avLst/>
          </a:prstGeom>
          <a:ln>
            <a:solidFill>
              <a:srgbClr val="0070C0">
                <a:alpha val="3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06765623-EE96-4611-9D43-E918A006A266}"/>
              </a:ext>
            </a:extLst>
          </p:cNvPr>
          <p:cNvCxnSpPr>
            <a:cxnSpLocks/>
            <a:stCxn id="32" idx="0"/>
            <a:endCxn id="27" idx="1"/>
          </p:cNvCxnSpPr>
          <p:nvPr/>
        </p:nvCxnSpPr>
        <p:spPr>
          <a:xfrm rot="5400000" flipH="1" flipV="1">
            <a:off x="7105890" y="2341296"/>
            <a:ext cx="867263" cy="1126027"/>
          </a:xfrm>
          <a:prstGeom prst="bentConnector2">
            <a:avLst/>
          </a:prstGeom>
          <a:ln>
            <a:solidFill>
              <a:srgbClr val="0070C0">
                <a:alpha val="3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96F9FED9-285B-4950-BDC0-CC874F3EC3D8}"/>
              </a:ext>
            </a:extLst>
          </p:cNvPr>
          <p:cNvCxnSpPr>
            <a:cxnSpLocks/>
            <a:stCxn id="33" idx="0"/>
            <a:endCxn id="60" idx="1"/>
          </p:cNvCxnSpPr>
          <p:nvPr/>
        </p:nvCxnSpPr>
        <p:spPr>
          <a:xfrm rot="5400000" flipH="1" flipV="1">
            <a:off x="7741628" y="2966020"/>
            <a:ext cx="534486" cy="187328"/>
          </a:xfrm>
          <a:prstGeom prst="bentConnector2">
            <a:avLst/>
          </a:prstGeom>
          <a:ln>
            <a:solidFill>
              <a:srgbClr val="0070C0">
                <a:alpha val="3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Diagram 55">
            <a:extLst>
              <a:ext uri="{FF2B5EF4-FFF2-40B4-BE49-F238E27FC236}">
                <a16:creationId xmlns:a16="http://schemas.microsoft.com/office/drawing/2014/main" id="{164E4945-3312-4695-A011-5721DF93E8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485751"/>
              </p:ext>
            </p:extLst>
          </p:nvPr>
        </p:nvGraphicFramePr>
        <p:xfrm>
          <a:off x="4658578" y="2866042"/>
          <a:ext cx="3744001" cy="2326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0" name="Rectangle 59">
            <a:extLst>
              <a:ext uri="{FF2B5EF4-FFF2-40B4-BE49-F238E27FC236}">
                <a16:creationId xmlns:a16="http://schemas.microsoft.com/office/drawing/2014/main" id="{399071E9-0B0B-4345-8F7F-031FC6BD2D95}"/>
              </a:ext>
            </a:extLst>
          </p:cNvPr>
          <p:cNvSpPr/>
          <p:nvPr/>
        </p:nvSpPr>
        <p:spPr>
          <a:xfrm>
            <a:off x="8102535" y="2638552"/>
            <a:ext cx="32129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003E60"/>
                </a:solidFill>
              </a:rPr>
              <a:t>Detector calibration and threshold equal. 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5AAD9DB-AE68-48F0-BDE5-A791FF482FC3}"/>
              </a:ext>
            </a:extLst>
          </p:cNvPr>
          <p:cNvSpPr/>
          <p:nvPr/>
        </p:nvSpPr>
        <p:spPr>
          <a:xfrm>
            <a:off x="8663820" y="3306488"/>
            <a:ext cx="152554" cy="14283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7E5018A0-394E-4AE3-897A-67EE9B399F9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061349" y="2884425"/>
            <a:ext cx="121684" cy="715957"/>
          </a:xfrm>
          <a:prstGeom prst="bentConnector2">
            <a:avLst/>
          </a:prstGeom>
          <a:ln>
            <a:solidFill>
              <a:srgbClr val="C00000">
                <a:alpha val="3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Segnaposto testo 1">
            <a:extLst>
              <a:ext uri="{FF2B5EF4-FFF2-40B4-BE49-F238E27FC236}">
                <a16:creationId xmlns:a16="http://schemas.microsoft.com/office/drawing/2014/main" id="{38AB2210-4932-4B6E-8D3D-6EE2AD07BB90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33149" cy="743745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The Innovation: Fully Standalone Intelligent Detector</a:t>
            </a:r>
          </a:p>
        </p:txBody>
      </p:sp>
      <p:sp>
        <p:nvSpPr>
          <p:cNvPr id="69" name="Rectangle 3">
            <a:extLst>
              <a:ext uri="{FF2B5EF4-FFF2-40B4-BE49-F238E27FC236}">
                <a16:creationId xmlns:a16="http://schemas.microsoft.com/office/drawing/2014/main" id="{E3F20D87-0B55-4286-804E-BBA72F2C4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77" y="1007791"/>
            <a:ext cx="11233149" cy="68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rgbClr val="003E60"/>
                </a:solidFill>
              </a:rPr>
              <a:t>All tier‑levels: FPGA, </a:t>
            </a:r>
            <a:r>
              <a:rPr lang="en-GB" sz="1800" dirty="0" err="1">
                <a:solidFill>
                  <a:srgbClr val="003E60"/>
                </a:solidFill>
              </a:rPr>
              <a:t>PetaLinux</a:t>
            </a:r>
            <a:r>
              <a:rPr lang="en-GB" sz="1800" dirty="0">
                <a:solidFill>
                  <a:srgbClr val="003E60"/>
                </a:solidFill>
              </a:rPr>
              <a:t>, custom drivers, application layers, and servers, are deployed and executed natively on‑device, making it ideal for a compact, standalone dosimeter</a:t>
            </a:r>
            <a:endParaRPr lang="en-GB" sz="1800" b="1" i="1" dirty="0">
              <a:solidFill>
                <a:srgbClr val="003E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C3FFCC-71E9-4F39-8B5E-207209ADB8E7}"/>
              </a:ext>
            </a:extLst>
          </p:cNvPr>
          <p:cNvSpPr txBox="1"/>
          <p:nvPr/>
        </p:nvSpPr>
        <p:spPr>
          <a:xfrm>
            <a:off x="9497586" y="3926221"/>
            <a:ext cx="2527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Thanks to M. Gruber (Uni. Bonn) 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9B336C69-13F2-F987-DF00-4E6FF8270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730" y="5294534"/>
            <a:ext cx="11233149" cy="68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indent="-313200" algn="just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003E60"/>
                </a:solidFill>
              </a:rPr>
              <a:t>The detector operates autonomously, acquiring and processing data in real time, performing calibration, combined into a compact, low-power design, paving the way for </a:t>
            </a:r>
            <a:r>
              <a:rPr lang="en-US" sz="1800" b="1" dirty="0">
                <a:solidFill>
                  <a:srgbClr val="003E60"/>
                </a:solidFill>
              </a:rPr>
              <a:t>intelligent space-borne detection</a:t>
            </a:r>
            <a:endParaRPr lang="en-GB" sz="1800" b="1" dirty="0">
              <a:solidFill>
                <a:srgbClr val="003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77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1D664-2D00-428A-DFD7-E3A79358D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701220A9-4CDB-92E4-3E7B-3724242144E8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33149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Dosimeter: Mission Operation Overview</a:t>
            </a:r>
          </a:p>
        </p:txBody>
      </p:sp>
      <p:sp>
        <p:nvSpPr>
          <p:cNvPr id="6" name="CasellaDiTesto 9">
            <a:extLst>
              <a:ext uri="{FF2B5EF4-FFF2-40B4-BE49-F238E27FC236}">
                <a16:creationId xmlns:a16="http://schemas.microsoft.com/office/drawing/2014/main" id="{F53870AF-71EE-55BC-1703-332966460A51}"/>
              </a:ext>
            </a:extLst>
          </p:cNvPr>
          <p:cNvSpPr txBox="1"/>
          <p:nvPr/>
        </p:nvSpPr>
        <p:spPr>
          <a:xfrm>
            <a:off x="519185" y="958049"/>
            <a:ext cx="11029348" cy="7210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The ALCYONE dosimeter system is designed with flexibility to support both laboratory testing and future integration into space-borne platforms</a:t>
            </a:r>
            <a:endParaRPr lang="en-US" dirty="0">
              <a:solidFill>
                <a:srgbClr val="003E6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D7DAB9A-811E-41C9-BDC4-FCF3FC2D3FDE}"/>
              </a:ext>
            </a:extLst>
          </p:cNvPr>
          <p:cNvSpPr/>
          <p:nvPr/>
        </p:nvSpPr>
        <p:spPr>
          <a:xfrm>
            <a:off x="6971323" y="1441178"/>
            <a:ext cx="4883738" cy="4067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600" b="1" dirty="0">
                <a:solidFill>
                  <a:srgbClr val="003E60"/>
                </a:solidFill>
              </a:rPr>
              <a:t>System Interface</a:t>
            </a:r>
            <a:r>
              <a:rPr lang="en-GB" sz="1600" dirty="0">
                <a:solidFill>
                  <a:srgbClr val="003E60"/>
                </a:solidFill>
              </a:rPr>
              <a:t>: Standard Ethernet connection between dosimeter and spacecraft BreadBoard (BB)</a:t>
            </a:r>
          </a:p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600" b="1" dirty="0">
                <a:solidFill>
                  <a:srgbClr val="003E60"/>
                </a:solidFill>
              </a:rPr>
              <a:t>Normal Operation</a:t>
            </a:r>
            <a:r>
              <a:rPr lang="en-GB" sz="1600" dirty="0">
                <a:solidFill>
                  <a:srgbClr val="003E60"/>
                </a:solidFill>
              </a:rPr>
              <a:t>: </a:t>
            </a:r>
            <a:r>
              <a:rPr lang="en-US" sz="1600" dirty="0">
                <a:solidFill>
                  <a:srgbClr val="003E60"/>
                </a:solidFill>
              </a:rPr>
              <a:t>Only the total accumulated dose integrated over the entire sensor matrix is stored</a:t>
            </a:r>
            <a:r>
              <a:rPr lang="en-GB" sz="1600" dirty="0">
                <a:solidFill>
                  <a:srgbClr val="003E60"/>
                </a:solidFill>
              </a:rPr>
              <a:t>, integration period and acquisition rate are programmable</a:t>
            </a:r>
          </a:p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600" b="1" dirty="0">
                <a:solidFill>
                  <a:srgbClr val="003E60"/>
                </a:solidFill>
              </a:rPr>
              <a:t>Special Event Mode</a:t>
            </a:r>
            <a:r>
              <a:rPr lang="en-US" sz="1600" dirty="0">
                <a:solidFill>
                  <a:srgbClr val="003E60"/>
                </a:solidFill>
              </a:rPr>
              <a:t>: Triggered by high‑radiation events (e.g., solar particle events), the dosimeter acquires a full dataset, including per‑pixel energy and timing information. Data are processed and compressed on the dosimeter into formats such as PNG and stored in a shared folder for retrieval</a:t>
            </a:r>
            <a:endParaRPr lang="en-GB" sz="1600" dirty="0">
              <a:solidFill>
                <a:srgbClr val="003E60"/>
              </a:solidFill>
            </a:endParaRPr>
          </a:p>
        </p:txBody>
      </p:sp>
      <p:sp>
        <p:nvSpPr>
          <p:cNvPr id="66" name="CasellaDiTesto 9">
            <a:extLst>
              <a:ext uri="{FF2B5EF4-FFF2-40B4-BE49-F238E27FC236}">
                <a16:creationId xmlns:a16="http://schemas.microsoft.com/office/drawing/2014/main" id="{ECD04864-89B3-47CC-9928-DDD9C9594E9B}"/>
              </a:ext>
            </a:extLst>
          </p:cNvPr>
          <p:cNvSpPr txBox="1"/>
          <p:nvPr/>
        </p:nvSpPr>
        <p:spPr>
          <a:xfrm>
            <a:off x="519185" y="5418029"/>
            <a:ext cx="11250441" cy="7210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Software‑defined error detection and autonomous operation can be reprogrammed on‑the‑fly from Earth without any power‑cycle interruption</a:t>
            </a:r>
            <a:endParaRPr lang="en-US" dirty="0">
              <a:solidFill>
                <a:srgbClr val="003E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24638A-A274-7DC8-8939-C128F44D92C2}"/>
              </a:ext>
            </a:extLst>
          </p:cNvPr>
          <p:cNvSpPr txBox="1"/>
          <p:nvPr/>
        </p:nvSpPr>
        <p:spPr>
          <a:xfrm>
            <a:off x="3997361" y="3971902"/>
            <a:ext cx="1614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Space-borne platform</a:t>
            </a:r>
          </a:p>
        </p:txBody>
      </p:sp>
      <p:pic>
        <p:nvPicPr>
          <p:cNvPr id="41" name="Picture 8" descr="IconExperience » V-Collection » Folder Network Icon">
            <a:extLst>
              <a:ext uri="{FF2B5EF4-FFF2-40B4-BE49-F238E27FC236}">
                <a16:creationId xmlns:a16="http://schemas.microsoft.com/office/drawing/2014/main" id="{A9746063-066F-4671-9134-03F6F9262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607" y="2730543"/>
            <a:ext cx="770927" cy="77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112831D-B66A-4965-B720-C7C06164E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790"/>
          <a:stretch/>
        </p:blipFill>
        <p:spPr>
          <a:xfrm>
            <a:off x="529358" y="3548747"/>
            <a:ext cx="1216531" cy="1147441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F7ECDA4-BF25-4789-9159-8948B3E39A3D}"/>
              </a:ext>
            </a:extLst>
          </p:cNvPr>
          <p:cNvSpPr txBox="1"/>
          <p:nvPr/>
        </p:nvSpPr>
        <p:spPr>
          <a:xfrm>
            <a:off x="2396289" y="2904936"/>
            <a:ext cx="593313" cy="4111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Shared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folder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4F06DE-8585-41C2-96E4-4910D427E805}"/>
              </a:ext>
            </a:extLst>
          </p:cNvPr>
          <p:cNvSpPr txBox="1"/>
          <p:nvPr/>
        </p:nvSpPr>
        <p:spPr>
          <a:xfrm>
            <a:off x="564452" y="4611290"/>
            <a:ext cx="789328" cy="253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Dosimeter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E9CE8A-FBB9-4924-AC49-F22FB470ED99}"/>
              </a:ext>
            </a:extLst>
          </p:cNvPr>
          <p:cNvSpPr txBox="1"/>
          <p:nvPr/>
        </p:nvSpPr>
        <p:spPr>
          <a:xfrm>
            <a:off x="3592595" y="3784562"/>
            <a:ext cx="20810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Lab-on-chip and mission electronics</a:t>
            </a:r>
          </a:p>
        </p:txBody>
      </p:sp>
      <p:pic>
        <p:nvPicPr>
          <p:cNvPr id="46" name="Picture 6" descr="Web Interface png images | PNGEgg">
            <a:extLst>
              <a:ext uri="{FF2B5EF4-FFF2-40B4-BE49-F238E27FC236}">
                <a16:creationId xmlns:a16="http://schemas.microsoft.com/office/drawing/2014/main" id="{72F61A70-A888-4947-9B98-C95AAD5BA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677" y="4470796"/>
            <a:ext cx="844797" cy="844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48DAE59E-140B-4C9B-8F70-4ECD82F0EEDC}"/>
              </a:ext>
            </a:extLst>
          </p:cNvPr>
          <p:cNvGrpSpPr/>
          <p:nvPr/>
        </p:nvGrpSpPr>
        <p:grpSpPr>
          <a:xfrm>
            <a:off x="169148" y="1884774"/>
            <a:ext cx="1941863" cy="1283630"/>
            <a:chOff x="1198550" y="-44367"/>
            <a:chExt cx="4626619" cy="3084412"/>
          </a:xfrm>
        </p:grpSpPr>
        <p:pic>
          <p:nvPicPr>
            <p:cNvPr id="58" name="Picture 57" descr="A blue screen with pink dots&#10;&#10;AI-generated content may be incorrect.">
              <a:extLst>
                <a:ext uri="{FF2B5EF4-FFF2-40B4-BE49-F238E27FC236}">
                  <a16:creationId xmlns:a16="http://schemas.microsoft.com/office/drawing/2014/main" id="{48BF0F22-272B-4FD8-868F-F2EC8D845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550" y="-44367"/>
              <a:ext cx="4626619" cy="30844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4583074-66F3-49A8-863F-5964F4766337}"/>
                </a:ext>
              </a:extLst>
            </p:cNvPr>
            <p:cNvSpPr txBox="1"/>
            <p:nvPr/>
          </p:nvSpPr>
          <p:spPr>
            <a:xfrm>
              <a:off x="2004908" y="1544319"/>
              <a:ext cx="2649832" cy="9879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Timepix3 data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Heatmap 3D-plot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BA9B7BE-BB46-4BE4-91A8-6AF772012DB8}"/>
              </a:ext>
            </a:extLst>
          </p:cNvPr>
          <p:cNvSpPr txBox="1"/>
          <p:nvPr/>
        </p:nvSpPr>
        <p:spPr>
          <a:xfrm>
            <a:off x="5173631" y="4682744"/>
            <a:ext cx="6960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User GUI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prstClr val="black"/>
                </a:solidFill>
              </a:rPr>
              <a:t>(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Kayser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06E1B3A-0A93-4F90-AEF3-ED99A25EA091}"/>
              </a:ext>
            </a:extLst>
          </p:cNvPr>
          <p:cNvSpPr txBox="1"/>
          <p:nvPr/>
        </p:nvSpPr>
        <p:spPr>
          <a:xfrm>
            <a:off x="1660306" y="4547706"/>
            <a:ext cx="2318263" cy="289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fontAlgn="base">
              <a:lnSpc>
                <a:spcPts val="1700"/>
              </a:lnSpc>
              <a:buClr>
                <a:srgbClr val="BD2B0B"/>
              </a:buClr>
              <a:buSzPct val="100000"/>
              <a:tabLst/>
              <a:defRPr/>
            </a:pPr>
            <a:r>
              <a:rPr lang="en-GB" sz="1000" dirty="0">
                <a:solidFill>
                  <a:srgbClr val="003E60"/>
                </a:solidFill>
              </a:rPr>
              <a:t>Power ON/OFF, Calibration  and Readout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2A6BAFC8-E48E-4356-9B81-54C018AE83FA}"/>
              </a:ext>
            </a:extLst>
          </p:cNvPr>
          <p:cNvCxnSpPr>
            <a:cxnSpLocks/>
            <a:stCxn id="53" idx="3"/>
          </p:cNvCxnSpPr>
          <p:nvPr/>
        </p:nvCxnSpPr>
        <p:spPr>
          <a:xfrm flipV="1">
            <a:off x="2462914" y="2648973"/>
            <a:ext cx="1150867" cy="1888302"/>
          </a:xfrm>
          <a:prstGeom prst="bentConnector3">
            <a:avLst>
              <a:gd name="adj1" fmla="val 83106"/>
            </a:avLst>
          </a:prstGeom>
          <a:noFill/>
          <a:ln w="19050" cap="flat" cmpd="sng" algn="ctr">
            <a:solidFill>
              <a:srgbClr val="4472C4"/>
            </a:solidFill>
            <a:prstDash val="dash"/>
            <a:miter lim="800000"/>
            <a:headEnd type="arrow"/>
            <a:tailEnd type="arrow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02BCD02-2838-4B60-A70C-889A05A1EF8C}"/>
              </a:ext>
            </a:extLst>
          </p:cNvPr>
          <p:cNvSpPr txBox="1"/>
          <p:nvPr/>
        </p:nvSpPr>
        <p:spPr>
          <a:xfrm>
            <a:off x="1711731" y="4024918"/>
            <a:ext cx="932633" cy="268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ETH (TCP/IP)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2E3DADC-F74F-4E3A-B901-5E9CC115D755}"/>
              </a:ext>
            </a:extLst>
          </p:cNvPr>
          <p:cNvSpPr txBox="1"/>
          <p:nvPr/>
        </p:nvSpPr>
        <p:spPr>
          <a:xfrm>
            <a:off x="1660409" y="4418678"/>
            <a:ext cx="802505" cy="237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ETH request </a:t>
            </a: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C46D35A1-8F89-4AFD-B96F-151CCBEA6631}"/>
              </a:ext>
            </a:extLst>
          </p:cNvPr>
          <p:cNvCxnSpPr>
            <a:cxnSpLocks/>
            <a:stCxn id="41" idx="0"/>
          </p:cNvCxnSpPr>
          <p:nvPr/>
        </p:nvCxnSpPr>
        <p:spPr>
          <a:xfrm rot="5400000" flipH="1" flipV="1">
            <a:off x="2991941" y="1991027"/>
            <a:ext cx="484647" cy="994386"/>
          </a:xfrm>
          <a:prstGeom prst="bentConnector2">
            <a:avLst/>
          </a:prstGeom>
          <a:noFill/>
          <a:ln w="19050" cap="flat" cmpd="sng" algn="ctr">
            <a:solidFill>
              <a:srgbClr val="4472C4"/>
            </a:solidFill>
            <a:prstDash val="dash"/>
            <a:miter lim="800000"/>
            <a:headEnd type="arrow"/>
            <a:tailEnd type="arrow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F5251BE-030C-4736-8032-F75D323A6C22}"/>
              </a:ext>
            </a:extLst>
          </p:cNvPr>
          <p:cNvSpPr txBox="1"/>
          <p:nvPr/>
        </p:nvSpPr>
        <p:spPr>
          <a:xfrm>
            <a:off x="2460905" y="2020296"/>
            <a:ext cx="1469614" cy="268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Shared folder with BB</a:t>
            </a: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44FE7549-7FDC-44A9-B2E6-CE9FD1355544}"/>
              </a:ext>
            </a:extLst>
          </p:cNvPr>
          <p:cNvCxnSpPr>
            <a:cxnSpLocks/>
            <a:endCxn id="41" idx="2"/>
          </p:cNvCxnSpPr>
          <p:nvPr/>
        </p:nvCxnSpPr>
        <p:spPr>
          <a:xfrm flipV="1">
            <a:off x="1852718" y="3501481"/>
            <a:ext cx="884353" cy="734548"/>
          </a:xfrm>
          <a:prstGeom prst="bentConnector2">
            <a:avLst/>
          </a:prstGeom>
          <a:noFill/>
          <a:ln w="19050" cap="flat" cmpd="sng" algn="ctr">
            <a:solidFill>
              <a:srgbClr val="4472C4"/>
            </a:solidFill>
            <a:prstDash val="dash"/>
            <a:miter lim="800000"/>
            <a:headEnd type="arrow"/>
            <a:tailEnd type="arrow"/>
          </a:ln>
          <a:effectLst/>
        </p:spPr>
      </p:cxnSp>
      <p:cxnSp>
        <p:nvCxnSpPr>
          <p:cNvPr id="57" name="Connector: Curved 56">
            <a:extLst>
              <a:ext uri="{FF2B5EF4-FFF2-40B4-BE49-F238E27FC236}">
                <a16:creationId xmlns:a16="http://schemas.microsoft.com/office/drawing/2014/main" id="{8D5EB6A4-7890-4B3F-8DC3-0CB1C6675E09}"/>
              </a:ext>
            </a:extLst>
          </p:cNvPr>
          <p:cNvCxnSpPr>
            <a:cxnSpLocks/>
            <a:stCxn id="58" idx="3"/>
            <a:endCxn id="41" idx="1"/>
          </p:cNvCxnSpPr>
          <p:nvPr/>
        </p:nvCxnSpPr>
        <p:spPr>
          <a:xfrm>
            <a:off x="2111011" y="2526589"/>
            <a:ext cx="240596" cy="589423"/>
          </a:xfrm>
          <a:prstGeom prst="curvedConnector3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09A4E15-E1E7-AA8C-FB44-72DF31C660C7}"/>
              </a:ext>
            </a:extLst>
          </p:cNvPr>
          <p:cNvSpPr txBox="1"/>
          <p:nvPr/>
        </p:nvSpPr>
        <p:spPr>
          <a:xfrm>
            <a:off x="2760951" y="2308194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ETH (1GbE)</a:t>
            </a:r>
          </a:p>
        </p:txBody>
      </p:sp>
      <p:pic>
        <p:nvPicPr>
          <p:cNvPr id="5" name="Picture 4" descr="A close-up of several electronic components&#10;&#10;AI-generated content may be incorrect.">
            <a:extLst>
              <a:ext uri="{FF2B5EF4-FFF2-40B4-BE49-F238E27FC236}">
                <a16:creationId xmlns:a16="http://schemas.microsoft.com/office/drawing/2014/main" id="{10E3B488-8E44-2AA1-06D8-355B430C907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4168" t="21359" r="17839" b="15469"/>
          <a:stretch>
            <a:fillRect/>
          </a:stretch>
        </p:blipFill>
        <p:spPr>
          <a:xfrm rot="16200000">
            <a:off x="4040828" y="1074949"/>
            <a:ext cx="2316211" cy="3364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Kayser Italia – a private independent aerospace system engineering company">
            <a:extLst>
              <a:ext uri="{FF2B5EF4-FFF2-40B4-BE49-F238E27FC236}">
                <a16:creationId xmlns:a16="http://schemas.microsoft.com/office/drawing/2014/main" id="{0A29F0ED-AF29-4BC8-95C8-7E40A885B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734" y="2496650"/>
            <a:ext cx="390032" cy="44975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EF4A39-F59D-C631-20E4-36990FED16C1}"/>
              </a:ext>
            </a:extLst>
          </p:cNvPr>
          <p:cNvSpPr txBox="1"/>
          <p:nvPr/>
        </p:nvSpPr>
        <p:spPr>
          <a:xfrm>
            <a:off x="4116688" y="2601015"/>
            <a:ext cx="988669" cy="338554"/>
          </a:xfrm>
          <a:prstGeom prst="rect">
            <a:avLst/>
          </a:prstGeom>
          <a:solidFill>
            <a:schemeClr val="bg1">
              <a:alpha val="61000"/>
            </a:schemeClr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Incubator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BBB601-A31C-E32B-A81E-026B2B908C26}"/>
              </a:ext>
            </a:extLst>
          </p:cNvPr>
          <p:cNvSpPr txBox="1"/>
          <p:nvPr/>
        </p:nvSpPr>
        <p:spPr>
          <a:xfrm>
            <a:off x="4697105" y="2128413"/>
            <a:ext cx="986745" cy="338554"/>
          </a:xfrm>
          <a:prstGeom prst="rect">
            <a:avLst/>
          </a:prstGeom>
          <a:solidFill>
            <a:schemeClr val="bg1">
              <a:alpha val="61000"/>
            </a:schemeClr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Actuators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BE390D-4C8F-4917-EEC6-258F32DC33E0}"/>
              </a:ext>
            </a:extLst>
          </p:cNvPr>
          <p:cNvSpPr txBox="1"/>
          <p:nvPr/>
        </p:nvSpPr>
        <p:spPr>
          <a:xfrm>
            <a:off x="5816680" y="1665434"/>
            <a:ext cx="1169807" cy="338554"/>
          </a:xfrm>
          <a:prstGeom prst="rect">
            <a:avLst/>
          </a:prstGeom>
          <a:solidFill>
            <a:schemeClr val="bg1">
              <a:alpha val="61000"/>
            </a:schemeClr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BreadBoard</a:t>
            </a:r>
          </a:p>
        </p:txBody>
      </p: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95037EF-10F1-48A6-9E6C-0C9DAB949EA5}"/>
              </a:ext>
            </a:extLst>
          </p:cNvPr>
          <p:cNvCxnSpPr>
            <a:cxnSpLocks/>
            <a:stCxn id="46" idx="0"/>
          </p:cNvCxnSpPr>
          <p:nvPr/>
        </p:nvCxnSpPr>
        <p:spPr>
          <a:xfrm rot="5400000" flipH="1" flipV="1">
            <a:off x="5460087" y="3506635"/>
            <a:ext cx="1704150" cy="224173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1582F"/>
            </a:solidFill>
            <a:prstDash val="dash"/>
            <a:miter lim="800000"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59065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9">
            <a:extLst>
              <a:ext uri="{FF2B5EF4-FFF2-40B4-BE49-F238E27FC236}">
                <a16:creationId xmlns:a16="http://schemas.microsoft.com/office/drawing/2014/main" id="{8C466CBF-87A3-D252-6BDE-ADBF64410B3D}"/>
              </a:ext>
            </a:extLst>
          </p:cNvPr>
          <p:cNvSpPr txBox="1"/>
          <p:nvPr/>
        </p:nvSpPr>
        <p:spPr>
          <a:xfrm>
            <a:off x="518401" y="957600"/>
            <a:ext cx="11232356" cy="244374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b="1" dirty="0">
                <a:solidFill>
                  <a:srgbClr val="003E60"/>
                </a:solidFill>
              </a:rPr>
              <a:t>ALCYONE’s Mission</a:t>
            </a:r>
            <a:r>
              <a:rPr lang="en-GB" dirty="0">
                <a:solidFill>
                  <a:srgbClr val="003E60"/>
                </a:solidFill>
              </a:rPr>
              <a:t>: Develop fundamental technologies for future long‑duration human space missions</a:t>
            </a:r>
          </a:p>
          <a:p>
            <a:pPr marL="314325" indent="-314325" fontAlgn="base">
              <a:lnSpc>
                <a:spcPts val="2500"/>
              </a:lnSpc>
              <a:spcBef>
                <a:spcPts val="12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b="1" dirty="0">
                <a:solidFill>
                  <a:srgbClr val="003E60"/>
                </a:solidFill>
              </a:rPr>
              <a:t>TI‑LGAD as Key Sensor Technology</a:t>
            </a:r>
            <a:r>
              <a:rPr lang="en-GB" dirty="0">
                <a:solidFill>
                  <a:srgbClr val="003E60"/>
                </a:solidFill>
              </a:rPr>
              <a:t>: </a:t>
            </a:r>
          </a:p>
          <a:p>
            <a:pPr marL="771525" lvl="1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Significant reduction in </a:t>
            </a:r>
            <a:r>
              <a:rPr lang="en-GB" dirty="0" err="1">
                <a:solidFill>
                  <a:srgbClr val="003E60"/>
                </a:solidFill>
              </a:rPr>
              <a:t>Timepix</a:t>
            </a:r>
            <a:r>
              <a:rPr lang="en-GB" dirty="0">
                <a:solidFill>
                  <a:srgbClr val="003E60"/>
                </a:solidFill>
              </a:rPr>
              <a:t> power consumption: </a:t>
            </a:r>
          </a:p>
          <a:p>
            <a:pPr marL="1228725" lvl="2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Analog power: 600 </a:t>
            </a:r>
            <a:r>
              <a:rPr lang="en-GB" dirty="0" err="1">
                <a:solidFill>
                  <a:srgbClr val="003E60"/>
                </a:solidFill>
              </a:rPr>
              <a:t>mW</a:t>
            </a:r>
            <a:r>
              <a:rPr lang="en-GB" dirty="0">
                <a:solidFill>
                  <a:srgbClr val="003E60"/>
                </a:solidFill>
              </a:rPr>
              <a:t> → 56 </a:t>
            </a:r>
            <a:r>
              <a:rPr lang="en-GB" dirty="0" err="1">
                <a:solidFill>
                  <a:srgbClr val="003E60"/>
                </a:solidFill>
              </a:rPr>
              <a:t>mW</a:t>
            </a:r>
            <a:endParaRPr lang="en-GB" dirty="0">
              <a:solidFill>
                <a:srgbClr val="003E60"/>
              </a:solidFill>
            </a:endParaRPr>
          </a:p>
          <a:p>
            <a:pPr marL="1228725" lvl="2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Digital power: 320 </a:t>
            </a:r>
            <a:r>
              <a:rPr lang="en-GB" dirty="0" err="1">
                <a:solidFill>
                  <a:srgbClr val="003E60"/>
                </a:solidFill>
              </a:rPr>
              <a:t>mW</a:t>
            </a:r>
            <a:r>
              <a:rPr lang="en-GB" dirty="0">
                <a:solidFill>
                  <a:srgbClr val="003E60"/>
                </a:solidFill>
              </a:rPr>
              <a:t> → 159 </a:t>
            </a:r>
            <a:r>
              <a:rPr lang="en-GB" dirty="0" err="1">
                <a:solidFill>
                  <a:srgbClr val="003E60"/>
                </a:solidFill>
              </a:rPr>
              <a:t>mW</a:t>
            </a:r>
            <a:r>
              <a:rPr lang="en-GB" dirty="0">
                <a:solidFill>
                  <a:srgbClr val="003E60"/>
                </a:solidFill>
              </a:rPr>
              <a:t>, achieved by reducing data lines and matrix clock frequency to 5 MHz</a:t>
            </a:r>
          </a:p>
        </p:txBody>
      </p:sp>
      <p:sp>
        <p:nvSpPr>
          <p:cNvPr id="5" name="Segnaposto testo 1">
            <a:extLst>
              <a:ext uri="{FF2B5EF4-FFF2-40B4-BE49-F238E27FC236}">
                <a16:creationId xmlns:a16="http://schemas.microsoft.com/office/drawing/2014/main" id="{84078F5E-76C3-6C43-4901-CF139C1939A7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32356" cy="64807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rgbClr val="BD2B0B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3600" dirty="0">
                <a:solidFill>
                  <a:srgbClr val="BF0C31"/>
                </a:solidFill>
                <a:latin typeface="+mj-lt"/>
              </a:rPr>
              <a:t>Conclusions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922A89-C197-856A-F620-6D40BBE925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931" t="10617" r="23464" b="10864"/>
          <a:stretch/>
        </p:blipFill>
        <p:spPr>
          <a:xfrm>
            <a:off x="9508125" y="3283387"/>
            <a:ext cx="2242632" cy="2780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asellaDiTesto 9">
            <a:extLst>
              <a:ext uri="{FF2B5EF4-FFF2-40B4-BE49-F238E27FC236}">
                <a16:creationId xmlns:a16="http://schemas.microsoft.com/office/drawing/2014/main" id="{CAD9A210-5B3A-4FDA-817A-93668955EEB1}"/>
              </a:ext>
            </a:extLst>
          </p:cNvPr>
          <p:cNvSpPr txBox="1"/>
          <p:nvPr/>
        </p:nvSpPr>
        <p:spPr>
          <a:xfrm>
            <a:off x="518400" y="3612199"/>
            <a:ext cx="8924957" cy="2137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fontAlgn="base">
              <a:lnSpc>
                <a:spcPts val="2500"/>
              </a:lnSpc>
              <a:spcBef>
                <a:spcPts val="30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b="1" dirty="0">
                <a:solidFill>
                  <a:srgbClr val="003E60"/>
                </a:solidFill>
              </a:rPr>
              <a:t>Mid-Term EU Evaluation</a:t>
            </a:r>
            <a:r>
              <a:rPr lang="en-US" dirty="0">
                <a:solidFill>
                  <a:srgbClr val="003E60"/>
                </a:solidFill>
              </a:rPr>
              <a:t>: The program received an outstanding overall assessment, with special recognition for the dosimeter system and its enabling technologies</a:t>
            </a:r>
          </a:p>
          <a:p>
            <a:pPr marL="314325" indent="-314325" fontAlgn="base">
              <a:lnSpc>
                <a:spcPts val="2500"/>
              </a:lnSpc>
              <a:spcBef>
                <a:spcPts val="30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b="1" dirty="0">
                <a:solidFill>
                  <a:srgbClr val="003E60"/>
                </a:solidFill>
              </a:rPr>
              <a:t>Don’t miss it! </a:t>
            </a:r>
            <a:r>
              <a:rPr lang="en-GB" dirty="0">
                <a:solidFill>
                  <a:srgbClr val="003E60"/>
                </a:solidFill>
              </a:rPr>
              <a:t>We invite you to visit </a:t>
            </a:r>
            <a:r>
              <a:rPr lang="en-GB" b="1" dirty="0">
                <a:solidFill>
                  <a:srgbClr val="003E60"/>
                </a:solidFill>
              </a:rPr>
              <a:t>Poster ID: 184 (N. Sharif) </a:t>
            </a:r>
            <a:r>
              <a:rPr lang="en-GB" dirty="0">
                <a:solidFill>
                  <a:srgbClr val="003E60"/>
                </a:solidFill>
              </a:rPr>
              <a:t>for a detailed technical discussion and comprehensive insights into the latest advancements in detector and space instrumentation technology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E384DFB-F74E-447F-897D-A0401E5199E7}"/>
              </a:ext>
            </a:extLst>
          </p:cNvPr>
          <p:cNvSpPr/>
          <p:nvPr/>
        </p:nvSpPr>
        <p:spPr>
          <a:xfrm>
            <a:off x="314524" y="4714479"/>
            <a:ext cx="594944" cy="37407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87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70EE9E-C271-B48F-023A-819E520D3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NASA's</a:t>
            </a:r>
            <a:r>
              <a:rPr lang="it-IT" dirty="0"/>
              <a:t> </a:t>
            </a:r>
            <a:r>
              <a:rPr lang="it-IT" b="1" dirty="0">
                <a:hlinkClick r:id="rId2"/>
              </a:rPr>
              <a:t>Artemis II</a:t>
            </a:r>
            <a:r>
              <a:rPr lang="it-IT" dirty="0"/>
              <a:t>, </a:t>
            </a:r>
            <a:endParaRPr lang="en-GB" dirty="0"/>
          </a:p>
        </p:txBody>
      </p:sp>
      <p:pic>
        <p:nvPicPr>
          <p:cNvPr id="1026" name="Picture 2" descr="Artemis - NASA">
            <a:extLst>
              <a:ext uri="{FF2B5EF4-FFF2-40B4-BE49-F238E27FC236}">
                <a16:creationId xmlns:a16="http://schemas.microsoft.com/office/drawing/2014/main" id="{AC2590B3-BB52-3B80-7E22-3ED2AC408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ABA3496-FBB5-923F-79DC-FE81B8F78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31" y="5890245"/>
            <a:ext cx="6878548" cy="76774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Thanks for your attention</a:t>
            </a:r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id="{09EFA9B4-C93A-4C1D-A8D2-081025F531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26098" y="1583512"/>
            <a:ext cx="3122928" cy="444004"/>
          </a:xfrm>
          <a:prstGeom prst="rect">
            <a:avLst/>
          </a:prstGeom>
        </p:spPr>
      </p:pic>
      <p:grpSp>
        <p:nvGrpSpPr>
          <p:cNvPr id="6" name="Gruppo 15">
            <a:extLst>
              <a:ext uri="{FF2B5EF4-FFF2-40B4-BE49-F238E27FC236}">
                <a16:creationId xmlns:a16="http://schemas.microsoft.com/office/drawing/2014/main" id="{8C542462-C142-44A1-AC22-0ED0DF259162}"/>
              </a:ext>
            </a:extLst>
          </p:cNvPr>
          <p:cNvGrpSpPr/>
          <p:nvPr/>
        </p:nvGrpSpPr>
        <p:grpSpPr>
          <a:xfrm>
            <a:off x="8136656" y="371266"/>
            <a:ext cx="3672409" cy="1008111"/>
            <a:chOff x="2976914" y="4653136"/>
            <a:chExt cx="3363717" cy="1008111"/>
          </a:xfrm>
        </p:grpSpPr>
        <p:sp>
          <p:nvSpPr>
            <p:cNvPr id="7" name="Rettangolo 11">
              <a:extLst>
                <a:ext uri="{FF2B5EF4-FFF2-40B4-BE49-F238E27FC236}">
                  <a16:creationId xmlns:a16="http://schemas.microsoft.com/office/drawing/2014/main" id="{5D00AFB7-05DA-41C7-A887-E8F983819EA8}"/>
                </a:ext>
              </a:extLst>
            </p:cNvPr>
            <p:cNvSpPr/>
            <p:nvPr userDrawn="1"/>
          </p:nvSpPr>
          <p:spPr>
            <a:xfrm>
              <a:off x="2976914" y="4653136"/>
              <a:ext cx="3363717" cy="10081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it-IT" sz="1200" b="1" dirty="0">
                  <a:solidFill>
                    <a:schemeClr val="tx1"/>
                  </a:solidFill>
                </a:rPr>
                <a:t>Horizon Europe Grant agreement No. 101082679</a:t>
              </a:r>
            </a:p>
          </p:txBody>
        </p:sp>
        <p:pic>
          <p:nvPicPr>
            <p:cNvPr id="8" name="Immagine 14" descr="Immagine che contiene Carattere, Blu elettrico, blu, testo&#10;&#10;Descrizione generata automaticamente">
              <a:extLst>
                <a:ext uri="{FF2B5EF4-FFF2-40B4-BE49-F238E27FC236}">
                  <a16:creationId xmlns:a16="http://schemas.microsoft.com/office/drawing/2014/main" id="{F3C2D72E-BEF3-459E-A23E-2B96079FB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982449" y="4671608"/>
              <a:ext cx="3352807" cy="704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0422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BCDAE2-DE7E-A05E-5E91-1E514AA35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134" y="2685310"/>
            <a:ext cx="9158904" cy="767748"/>
          </a:xfrm>
        </p:spPr>
        <p:txBody>
          <a:bodyPr/>
          <a:lstStyle/>
          <a:p>
            <a:r>
              <a:rPr lang="en-GB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70294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C8243-31E8-121E-CA68-60EE98FD4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5A138200-AB56-CF26-DF34-8E087C8DE02B}"/>
              </a:ext>
            </a:extLst>
          </p:cNvPr>
          <p:cNvSpPr txBox="1">
            <a:spLocks/>
          </p:cNvSpPr>
          <p:nvPr/>
        </p:nvSpPr>
        <p:spPr>
          <a:xfrm>
            <a:off x="527051" y="381000"/>
            <a:ext cx="11233149" cy="743745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Background and motivation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1BFE9CB-B556-F465-A6D0-5E0075A08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143" y="1166614"/>
            <a:ext cx="7690344" cy="385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b="1" dirty="0">
                <a:solidFill>
                  <a:srgbClr val="003E60"/>
                </a:solidFill>
              </a:rPr>
              <a:t>What is the major limiting factor for a sustained human presence in deep space, such as on Mars?</a:t>
            </a:r>
          </a:p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E60"/>
                </a:solidFill>
              </a:rPr>
              <a:t>The Global Exploration Roadmap (GER) from the International Space Exploration Coordination Group identifies radiation exposure as the foremost of the top five spaceflight hazards in deep-space manned exploration missions</a:t>
            </a:r>
          </a:p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b="1" dirty="0">
              <a:solidFill>
                <a:srgbClr val="003E60"/>
              </a:solidFill>
            </a:endParaRPr>
          </a:p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b="1" dirty="0">
                <a:solidFill>
                  <a:srgbClr val="003E60"/>
                </a:solidFill>
              </a:rPr>
              <a:t>Addressing this challenge is essential for the future of human space exploration</a:t>
            </a:r>
            <a:endParaRPr lang="en-GB" b="1" dirty="0">
              <a:solidFill>
                <a:srgbClr val="003E60"/>
              </a:solidFill>
            </a:endParaRPr>
          </a:p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GB" dirty="0">
              <a:solidFill>
                <a:srgbClr val="003E6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2138DA-3627-00AC-C351-D3DFBF25DF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9963" y="956115"/>
            <a:ext cx="3532487" cy="3421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C28488-3FE8-1D31-D10D-DA8C3600A023}"/>
              </a:ext>
            </a:extLst>
          </p:cNvPr>
          <p:cNvSpPr txBox="1"/>
          <p:nvPr/>
        </p:nvSpPr>
        <p:spPr>
          <a:xfrm>
            <a:off x="1630136" y="4863878"/>
            <a:ext cx="68280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3E60"/>
                </a:solidFill>
              </a:rPr>
              <a:t>How can we make humans and plants radiation-tolerant for long-term deep-space missions?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5C4F15F-90FB-0521-DA25-EE09ED684C75}"/>
              </a:ext>
            </a:extLst>
          </p:cNvPr>
          <p:cNvSpPr/>
          <p:nvPr/>
        </p:nvSpPr>
        <p:spPr>
          <a:xfrm>
            <a:off x="544286" y="4833257"/>
            <a:ext cx="849086" cy="903514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6271E22-C47B-B622-DFC0-67707C0840C4}"/>
              </a:ext>
            </a:extLst>
          </p:cNvPr>
          <p:cNvSpPr/>
          <p:nvPr/>
        </p:nvSpPr>
        <p:spPr>
          <a:xfrm>
            <a:off x="8599714" y="4767943"/>
            <a:ext cx="849086" cy="903514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magine 8">
            <a:extLst>
              <a:ext uri="{FF2B5EF4-FFF2-40B4-BE49-F238E27FC236}">
                <a16:creationId xmlns:a16="http://schemas.microsoft.com/office/drawing/2014/main" id="{33D4A0AC-5755-DD67-0F2C-B8BF4E00D44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445219" y="4303191"/>
            <a:ext cx="2440431" cy="167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67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B22A9A19-7345-592D-B0E8-535D318DA3A4}"/>
              </a:ext>
            </a:extLst>
          </p:cNvPr>
          <p:cNvSpPr txBox="1">
            <a:spLocks/>
          </p:cNvSpPr>
          <p:nvPr/>
        </p:nvSpPr>
        <p:spPr>
          <a:xfrm>
            <a:off x="439082" y="267123"/>
            <a:ext cx="11276668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Micro-incubators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D93566-BE1D-8F15-4E44-376FEDE418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335" t="37654" r="13840" b="9012"/>
          <a:stretch/>
        </p:blipFill>
        <p:spPr>
          <a:xfrm>
            <a:off x="8481179" y="795260"/>
            <a:ext cx="3327401" cy="36576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D70475-F6AE-BBC2-C2CA-EFB52C0523EA}"/>
              </a:ext>
            </a:extLst>
          </p:cNvPr>
          <p:cNvSpPr txBox="1"/>
          <p:nvPr/>
        </p:nvSpPr>
        <p:spPr>
          <a:xfrm>
            <a:off x="8548914" y="4554462"/>
            <a:ext cx="332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solidFill>
                  <a:srgbClr val="003E60"/>
                </a:solidFill>
              </a:rPr>
              <a:t>A cell culture capable of growing under well-controlled conditions inside a lab-on-chip incubator.</a:t>
            </a:r>
          </a:p>
        </p:txBody>
      </p:sp>
      <p:pic>
        <p:nvPicPr>
          <p:cNvPr id="8" name="Picture 7" descr="University of Twente (UT) | Research University in Enschede | The  Netherlands">
            <a:extLst>
              <a:ext uri="{FF2B5EF4-FFF2-40B4-BE49-F238E27FC236}">
                <a16:creationId xmlns:a16="http://schemas.microsoft.com/office/drawing/2014/main" id="{079A9B9F-06B4-47B4-805E-A097E258A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09" y="318327"/>
            <a:ext cx="1287292" cy="643647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UNIVERSITA DEGLI STUDI DI ROMA LA SAPIENZA | InteGRIDy">
            <a:extLst>
              <a:ext uri="{FF2B5EF4-FFF2-40B4-BE49-F238E27FC236}">
                <a16:creationId xmlns:a16="http://schemas.microsoft.com/office/drawing/2014/main" id="{44A31D32-B37B-483B-8F08-DB49A100F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0" b="35290"/>
          <a:stretch/>
        </p:blipFill>
        <p:spPr bwMode="auto">
          <a:xfrm>
            <a:off x="4093779" y="366465"/>
            <a:ext cx="1620470" cy="51855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0F54774C-2E86-4A87-A831-4EA552BA3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143" y="1166614"/>
            <a:ext cx="7750214" cy="205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b="1" dirty="0">
                <a:solidFill>
                  <a:srgbClr val="003E60"/>
                </a:solidFill>
              </a:rPr>
              <a:t>Lab-on-a-chip innovation: Designing for microgravity</a:t>
            </a:r>
          </a:p>
          <a:p>
            <a:pPr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rgbClr val="003E60"/>
                </a:solidFill>
              </a:rPr>
              <a:t>Thin-film sensors and actuators onto the same substrates that constitute the micro-incubator, making it a ‘real’ lab-on-chip device that does not require external laboratory instrumentation for handling the local environmental conditions as well as for monitoring the status of the incubated biological samples.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9D44A6-5F06-48B1-A5BA-FB03891D74C1}"/>
              </a:ext>
            </a:extLst>
          </p:cNvPr>
          <p:cNvSpPr txBox="1"/>
          <p:nvPr/>
        </p:nvSpPr>
        <p:spPr>
          <a:xfrm>
            <a:off x="250964" y="3316442"/>
            <a:ext cx="1501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Photo-Sensor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0B4D60-99DA-4D76-AFA8-18064E3E003C}"/>
              </a:ext>
            </a:extLst>
          </p:cNvPr>
          <p:cNvSpPr txBox="1"/>
          <p:nvPr/>
        </p:nvSpPr>
        <p:spPr>
          <a:xfrm>
            <a:off x="6583339" y="3210757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Thermal-Sensor</a:t>
            </a:r>
            <a:r>
              <a:rPr lang="en-GB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CD329D-8DBF-4229-8D5F-C9BF00FEFB2E}"/>
              </a:ext>
            </a:extLst>
          </p:cNvPr>
          <p:cNvSpPr txBox="1"/>
          <p:nvPr/>
        </p:nvSpPr>
        <p:spPr>
          <a:xfrm>
            <a:off x="205922" y="4562978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>
                <a:solidFill>
                  <a:srgbClr val="003E60"/>
                </a:solidFill>
              </a:defRPr>
            </a:lvl1pPr>
          </a:lstStyle>
          <a:p>
            <a:r>
              <a:rPr lang="en-GB" dirty="0"/>
              <a:t>Cell-incubator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EA6E9-0AD4-48F3-889A-D34B91AA4485}"/>
              </a:ext>
            </a:extLst>
          </p:cNvPr>
          <p:cNvSpPr txBox="1"/>
          <p:nvPr/>
        </p:nvSpPr>
        <p:spPr>
          <a:xfrm>
            <a:off x="6704848" y="4453340"/>
            <a:ext cx="168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Resistive</a:t>
            </a:r>
            <a:r>
              <a:rPr lang="en-GB" dirty="0"/>
              <a:t> </a:t>
            </a:r>
            <a:r>
              <a:rPr lang="en-GB" dirty="0">
                <a:solidFill>
                  <a:srgbClr val="003E60"/>
                </a:solidFill>
              </a:rPr>
              <a:t>Heater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D567DB-3230-47D2-90BB-F3AB8F272E5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839" t="18426" r="4187" b="26627"/>
          <a:stretch/>
        </p:blipFill>
        <p:spPr>
          <a:xfrm>
            <a:off x="1850413" y="3069377"/>
            <a:ext cx="4763409" cy="2767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FB2261-CCF7-4D34-BEFF-93B3BDDBA08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0142" t="34780" r="15315" b="1"/>
          <a:stretch/>
        </p:blipFill>
        <p:spPr>
          <a:xfrm>
            <a:off x="6400569" y="4916232"/>
            <a:ext cx="2027392" cy="1559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7C3FD64-CBB0-445D-A340-141A2F999D4F}"/>
              </a:ext>
            </a:extLst>
          </p:cNvPr>
          <p:cNvSpPr/>
          <p:nvPr/>
        </p:nvSpPr>
        <p:spPr>
          <a:xfrm>
            <a:off x="332014" y="3684812"/>
            <a:ext cx="2928257" cy="315685"/>
          </a:xfrm>
          <a:custGeom>
            <a:avLst/>
            <a:gdLst>
              <a:gd name="connsiteX0" fmla="*/ 0 w 2928257"/>
              <a:gd name="connsiteY0" fmla="*/ 16328 h 315685"/>
              <a:gd name="connsiteX1" fmla="*/ 1273629 w 2928257"/>
              <a:gd name="connsiteY1" fmla="*/ 0 h 315685"/>
              <a:gd name="connsiteX2" fmla="*/ 2928257 w 2928257"/>
              <a:gd name="connsiteY2" fmla="*/ 315685 h 315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257" h="315685">
                <a:moveTo>
                  <a:pt x="0" y="16328"/>
                </a:moveTo>
                <a:lnTo>
                  <a:pt x="1273629" y="0"/>
                </a:lnTo>
                <a:lnTo>
                  <a:pt x="2928257" y="315685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7B05810-9DC8-4208-BC26-F0775B92E58D}"/>
              </a:ext>
            </a:extLst>
          </p:cNvPr>
          <p:cNvSpPr/>
          <p:nvPr/>
        </p:nvSpPr>
        <p:spPr>
          <a:xfrm>
            <a:off x="402771" y="4844140"/>
            <a:ext cx="2792186" cy="59872"/>
          </a:xfrm>
          <a:custGeom>
            <a:avLst/>
            <a:gdLst>
              <a:gd name="connsiteX0" fmla="*/ 0 w 2792186"/>
              <a:gd name="connsiteY0" fmla="*/ 59872 h 59872"/>
              <a:gd name="connsiteX1" fmla="*/ 1170214 w 2792186"/>
              <a:gd name="connsiteY1" fmla="*/ 38100 h 59872"/>
              <a:gd name="connsiteX2" fmla="*/ 2792186 w 2792186"/>
              <a:gd name="connsiteY2" fmla="*/ 0 h 5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92186" h="59872">
                <a:moveTo>
                  <a:pt x="0" y="59872"/>
                </a:moveTo>
                <a:lnTo>
                  <a:pt x="1170214" y="38100"/>
                </a:lnTo>
                <a:lnTo>
                  <a:pt x="2792186" y="0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C98754F-5E20-4E6E-BEF8-E63847FF6181}"/>
              </a:ext>
            </a:extLst>
          </p:cNvPr>
          <p:cNvSpPr/>
          <p:nvPr/>
        </p:nvSpPr>
        <p:spPr>
          <a:xfrm>
            <a:off x="4816928" y="3516083"/>
            <a:ext cx="3282043" cy="468086"/>
          </a:xfrm>
          <a:custGeom>
            <a:avLst/>
            <a:gdLst>
              <a:gd name="connsiteX0" fmla="*/ 3282043 w 3282043"/>
              <a:gd name="connsiteY0" fmla="*/ 10886 h 468086"/>
              <a:gd name="connsiteX1" fmla="*/ 1883229 w 3282043"/>
              <a:gd name="connsiteY1" fmla="*/ 0 h 468086"/>
              <a:gd name="connsiteX2" fmla="*/ 0 w 3282043"/>
              <a:gd name="connsiteY2" fmla="*/ 468086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2043" h="468086">
                <a:moveTo>
                  <a:pt x="3282043" y="10886"/>
                </a:moveTo>
                <a:lnTo>
                  <a:pt x="1883229" y="0"/>
                </a:lnTo>
                <a:lnTo>
                  <a:pt x="0" y="468086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6B38568-4F11-4265-8929-9D2FAEF29C8C}"/>
              </a:ext>
            </a:extLst>
          </p:cNvPr>
          <p:cNvSpPr/>
          <p:nvPr/>
        </p:nvSpPr>
        <p:spPr>
          <a:xfrm>
            <a:off x="5034643" y="4659083"/>
            <a:ext cx="3124200" cy="141514"/>
          </a:xfrm>
          <a:custGeom>
            <a:avLst/>
            <a:gdLst>
              <a:gd name="connsiteX0" fmla="*/ 3124200 w 3124200"/>
              <a:gd name="connsiteY0" fmla="*/ 141514 h 141514"/>
              <a:gd name="connsiteX1" fmla="*/ 1817914 w 3124200"/>
              <a:gd name="connsiteY1" fmla="*/ 125186 h 141514"/>
              <a:gd name="connsiteX2" fmla="*/ 0 w 3124200"/>
              <a:gd name="connsiteY2" fmla="*/ 0 h 14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4200" h="141514">
                <a:moveTo>
                  <a:pt x="3124200" y="141514"/>
                </a:moveTo>
                <a:lnTo>
                  <a:pt x="1817914" y="125186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C000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DDF2AB-AA74-4AA2-82A0-9A44C43EA430}"/>
              </a:ext>
            </a:extLst>
          </p:cNvPr>
          <p:cNvSpPr txBox="1"/>
          <p:nvPr/>
        </p:nvSpPr>
        <p:spPr>
          <a:xfrm>
            <a:off x="40967" y="5833851"/>
            <a:ext cx="3865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 of: Augusto Nascetti and Han Gardeniers</a:t>
            </a:r>
          </a:p>
        </p:txBody>
      </p:sp>
    </p:spTree>
    <p:extLst>
      <p:ext uri="{BB962C8B-B14F-4D97-AF65-F5344CB8AC3E}">
        <p14:creationId xmlns:p14="http://schemas.microsoft.com/office/powerpoint/2010/main" val="1503360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1D664-2D00-428A-DFD7-E3A79358D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701220A9-4CDB-92E4-3E7B-3724242144E8}"/>
              </a:ext>
            </a:extLst>
          </p:cNvPr>
          <p:cNvSpPr txBox="1">
            <a:spLocks/>
          </p:cNvSpPr>
          <p:nvPr/>
        </p:nvSpPr>
        <p:spPr>
          <a:xfrm>
            <a:off x="536478" y="222150"/>
            <a:ext cx="11233149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Contribution of the KIT team (</a:t>
            </a:r>
            <a:r>
              <a:rPr lang="en-GB" sz="3600" b="1" dirty="0" err="1">
                <a:solidFill>
                  <a:srgbClr val="BF0C31"/>
                </a:solidFill>
                <a:latin typeface="+mj-lt"/>
              </a:rPr>
              <a:t>dosimenter</a:t>
            </a:r>
            <a:r>
              <a:rPr lang="en-GB" sz="3600" b="1" dirty="0">
                <a:solidFill>
                  <a:srgbClr val="BF0C31"/>
                </a:solidFill>
                <a:latin typeface="+mj-lt"/>
              </a:rPr>
              <a:t> for space)</a:t>
            </a:r>
          </a:p>
        </p:txBody>
      </p:sp>
      <p:sp>
        <p:nvSpPr>
          <p:cNvPr id="6" name="CasellaDiTesto 9">
            <a:extLst>
              <a:ext uri="{FF2B5EF4-FFF2-40B4-BE49-F238E27FC236}">
                <a16:creationId xmlns:a16="http://schemas.microsoft.com/office/drawing/2014/main" id="{F53870AF-71EE-55BC-1703-332966460A51}"/>
              </a:ext>
            </a:extLst>
          </p:cNvPr>
          <p:cNvSpPr txBox="1"/>
          <p:nvPr/>
        </p:nvSpPr>
        <p:spPr>
          <a:xfrm>
            <a:off x="519186" y="958049"/>
            <a:ext cx="11029348" cy="7210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2000" dirty="0">
                <a:solidFill>
                  <a:srgbClr val="003E60"/>
                </a:solidFill>
              </a:rPr>
              <a:t>The ALCYONE dosimeter system is designed with flexibility to support both laboratory testing and future integration into space-borne platforms.</a:t>
            </a:r>
            <a:endParaRPr lang="en-US" sz="2000" dirty="0">
              <a:solidFill>
                <a:srgbClr val="003E60"/>
              </a:solidFill>
            </a:endParaRPr>
          </a:p>
        </p:txBody>
      </p:sp>
      <p:pic>
        <p:nvPicPr>
          <p:cNvPr id="7" name="Picture 6" descr="A computer hardware diagram with a computer and a computer chip&#10;&#10;AI-generated content may be incorrect.">
            <a:extLst>
              <a:ext uri="{FF2B5EF4-FFF2-40B4-BE49-F238E27FC236}">
                <a16:creationId xmlns:a16="http://schemas.microsoft.com/office/drawing/2014/main" id="{2BAD1A74-951A-9925-4AAD-F3740D67C8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21" y="1965113"/>
            <a:ext cx="5074179" cy="2452012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B87B13-C554-F088-54BA-8083153D5AD7}"/>
              </a:ext>
            </a:extLst>
          </p:cNvPr>
          <p:cNvSpPr txBox="1"/>
          <p:nvPr/>
        </p:nvSpPr>
        <p:spPr>
          <a:xfrm>
            <a:off x="431800" y="4464671"/>
            <a:ext cx="5562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003E60"/>
                </a:solidFill>
              </a:rPr>
              <a:t>During standard mission operation, the dosimeter operates in a low-bandwidth mode, transmitting only the total accumulated dose. In special conditions, such as the detection of a solar particle event or other high-radiation phenomena, the BB can request the complete dataset.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642A45-2E2C-8F04-0737-E983A6D57B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399" y="1600166"/>
            <a:ext cx="5427133" cy="2899443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4EC246-46AE-6F54-A560-0BB9F105A54A}"/>
              </a:ext>
            </a:extLst>
          </p:cNvPr>
          <p:cNvSpPr txBox="1"/>
          <p:nvPr/>
        </p:nvSpPr>
        <p:spPr>
          <a:xfrm>
            <a:off x="6375401" y="4669135"/>
            <a:ext cx="52747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defRPr>
                <a:solidFill>
                  <a:srgbClr val="003E60"/>
                </a:solidFill>
              </a:defRPr>
            </a:lvl1pPr>
          </a:lstStyle>
          <a:p>
            <a:r>
              <a:rPr lang="en-GB" dirty="0"/>
              <a:t>Dosimeter system is employed for experimental setups dedicated to bioluminescence detection, where extremely high sensitivity and precise spatial resolution are required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24638A-A274-7DC8-8939-C128F44D92C2}"/>
              </a:ext>
            </a:extLst>
          </p:cNvPr>
          <p:cNvSpPr txBox="1"/>
          <p:nvPr/>
        </p:nvSpPr>
        <p:spPr>
          <a:xfrm>
            <a:off x="567267" y="1803399"/>
            <a:ext cx="2152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Space-born platform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0791E7-F6F5-3177-E9BC-34BB56D531D8}"/>
              </a:ext>
            </a:extLst>
          </p:cNvPr>
          <p:cNvSpPr txBox="1"/>
          <p:nvPr/>
        </p:nvSpPr>
        <p:spPr>
          <a:xfrm>
            <a:off x="9787467" y="1608666"/>
            <a:ext cx="1866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Lab-test detector </a:t>
            </a:r>
          </a:p>
        </p:txBody>
      </p:sp>
    </p:spTree>
    <p:extLst>
      <p:ext uri="{BB962C8B-B14F-4D97-AF65-F5344CB8AC3E}">
        <p14:creationId xmlns:p14="http://schemas.microsoft.com/office/powerpoint/2010/main" val="3625413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CDB42-B9E0-A38F-23A5-7DD714FBB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2D8B65B-3A7E-43AB-803B-F8A7DA8E702B}"/>
              </a:ext>
            </a:extLst>
          </p:cNvPr>
          <p:cNvSpPr txBox="1">
            <a:spLocks/>
          </p:cNvSpPr>
          <p:nvPr/>
        </p:nvSpPr>
        <p:spPr>
          <a:xfrm>
            <a:off x="817290" y="6273801"/>
            <a:ext cx="10205505" cy="584200"/>
          </a:xfrm>
          <a:prstGeom prst="rect">
            <a:avLst/>
          </a:prstGeom>
        </p:spPr>
        <p:txBody>
          <a:bodyPr vert="horz" lIns="0" tIns="47985" rIns="0" bIns="0" rtlCol="0" anchor="ctr">
            <a:noAutofit/>
          </a:bodyPr>
          <a:lstStyle>
            <a:defPPr>
              <a:defRPr lang="en-US"/>
            </a:defPPr>
            <a:lvl1pPr>
              <a:defRPr sz="825"/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noProof="1"/>
              <a:t>PhotonDiag 2025, Sep 2 – 4, 2025, Liverpool Guild of Students 	        </a:t>
            </a:r>
            <a:r>
              <a:rPr lang="de-DE" sz="1100" noProof="1"/>
              <a:t>Andreas </a:t>
            </a:r>
            <a:r>
              <a:rPr lang="en-GB" sz="1100" dirty="0"/>
              <a:t>Ebersoldt</a:t>
            </a:r>
            <a:endParaRPr lang="de-DE" sz="1100" noProof="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0E23492-B3B8-E74A-A1B7-EBA800AD5DA2}"/>
              </a:ext>
            </a:extLst>
          </p:cNvPr>
          <p:cNvSpPr txBox="1">
            <a:spLocks/>
          </p:cNvSpPr>
          <p:nvPr/>
        </p:nvSpPr>
        <p:spPr>
          <a:xfrm>
            <a:off x="480100" y="292710"/>
            <a:ext cx="11228534" cy="495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altLang="zh-CN" sz="3199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 novel beam diagnostic detectors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E23B179-0559-53C7-B340-C9604CA35C6E}"/>
              </a:ext>
            </a:extLst>
          </p:cNvPr>
          <p:cNvSpPr txBox="1">
            <a:spLocks/>
          </p:cNvSpPr>
          <p:nvPr/>
        </p:nvSpPr>
        <p:spPr>
          <a:xfrm>
            <a:off x="480099" y="861188"/>
            <a:ext cx="10650174" cy="6585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0000" rtl="0" eaLnBrk="1" latinLnBrk="0" hangingPunct="1">
              <a:lnSpc>
                <a:spcPts val="18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None/>
              <a:tabLst>
                <a:tab pos="180000" algn="l"/>
                <a:tab pos="360000" algn="l"/>
              </a:tabLst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462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0125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8CB423"/>
              </a:buClr>
              <a:defRPr/>
            </a:pPr>
            <a:r>
              <a:rPr lang="en-GB" sz="2133" dirty="0">
                <a:solidFill>
                  <a:srgbClr val="009682"/>
                </a:solidFill>
                <a:ea typeface="黑体" panose="02010609060101010101" pitchFamily="49" charset="-122"/>
              </a:rPr>
              <a:t>Novel Sensors Enabling Novel Instrumentation</a:t>
            </a:r>
            <a:endParaRPr lang="de-DE" sz="2133" dirty="0">
              <a:solidFill>
                <a:srgbClr val="009682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D69919-368D-63E6-B2F7-B84E19D6A171}"/>
              </a:ext>
            </a:extLst>
          </p:cNvPr>
          <p:cNvSpPr txBox="1"/>
          <p:nvPr/>
        </p:nvSpPr>
        <p:spPr>
          <a:xfrm>
            <a:off x="445858" y="1200087"/>
            <a:ext cx="7071303" cy="424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48" indent="-271448" defTabSz="914347">
              <a:lnSpc>
                <a:spcPts val="2799"/>
              </a:lnSpc>
              <a:spcBef>
                <a:spcPts val="400"/>
              </a:spcBef>
              <a:spcAft>
                <a:spcPts val="400"/>
              </a:spcAft>
              <a:buSzPct val="88000"/>
              <a:buBlip>
                <a:blip r:embed="rId3"/>
              </a:buBlip>
            </a:pPr>
            <a:r>
              <a:rPr lang="en-GB" sz="1866" dirty="0"/>
              <a:t>Large-area pixelated 2D matrix with 55 µm pixel pitch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1AA8C1-82B4-64D4-BD48-8398F57CB9C9}"/>
              </a:ext>
            </a:extLst>
          </p:cNvPr>
          <p:cNvSpPr txBox="1"/>
          <p:nvPr/>
        </p:nvSpPr>
        <p:spPr>
          <a:xfrm>
            <a:off x="598874" y="3931978"/>
            <a:ext cx="10352108" cy="424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48" indent="-271448" defTabSz="914347">
              <a:lnSpc>
                <a:spcPts val="2799"/>
              </a:lnSpc>
              <a:spcBef>
                <a:spcPts val="800"/>
              </a:spcBef>
              <a:spcAft>
                <a:spcPts val="800"/>
              </a:spcAft>
              <a:buSzPct val="88000"/>
              <a:buBlip>
                <a:blip r:embed="rId3"/>
              </a:buBlip>
            </a:pPr>
            <a:r>
              <a:rPr lang="en-GB" sz="1866" dirty="0"/>
              <a:t>Microstrip sensor with 25 µm channel pitch operating in continuous mode over 20 </a:t>
            </a:r>
            <a:r>
              <a:rPr lang="en-GB" sz="1866" dirty="0" err="1"/>
              <a:t>Mfps</a:t>
            </a:r>
            <a:endParaRPr lang="en-GB" sz="1866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AAB4D7B-55AF-1D70-94F0-9C4DCB1F5864}"/>
              </a:ext>
            </a:extLst>
          </p:cNvPr>
          <p:cNvGrpSpPr/>
          <p:nvPr/>
        </p:nvGrpSpPr>
        <p:grpSpPr>
          <a:xfrm>
            <a:off x="8621471" y="622956"/>
            <a:ext cx="3284257" cy="3300980"/>
            <a:chOff x="805027" y="924561"/>
            <a:chExt cx="2463953" cy="247649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BDF5618-22F8-B953-5AC5-037401376D1E}"/>
                </a:ext>
              </a:extLst>
            </p:cNvPr>
            <p:cNvSpPr txBox="1"/>
            <p:nvPr/>
          </p:nvSpPr>
          <p:spPr bwMode="gray">
            <a:xfrm>
              <a:off x="1435894" y="1757362"/>
              <a:ext cx="1050131" cy="6429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239922" indent="-239922" defTabSz="1218733">
                <a:lnSpc>
                  <a:spcPct val="1100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accent1"/>
                </a:buClr>
                <a:buSzPct val="90000"/>
                <a:buFont typeface="Wingdings" panose="05000000000000000000" pitchFamily="2" charset="2"/>
                <a:buChar char="§"/>
              </a:pPr>
              <a:r>
                <a:rPr lang="en-GB" sz="1866" dirty="0"/>
                <a:t>pixel</a:t>
              </a:r>
            </a:p>
          </p:txBody>
        </p:sp>
        <p:pic>
          <p:nvPicPr>
            <p:cNvPr id="7" name="Picture 6" descr="A grid with a square pattern&#10;&#10;AI-generated content may be incorrect.">
              <a:extLst>
                <a:ext uri="{FF2B5EF4-FFF2-40B4-BE49-F238E27FC236}">
                  <a16:creationId xmlns:a16="http://schemas.microsoft.com/office/drawing/2014/main" id="{79633199-EE36-704D-5503-F5F4A004A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5027" y="924561"/>
              <a:ext cx="2463953" cy="24544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8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906AA0F-2373-834E-19C5-B3DDA4077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06880" y="2263140"/>
              <a:ext cx="1280160" cy="113792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129461-DB12-86C6-DCCB-33E405FF608C}"/>
                </a:ext>
              </a:extLst>
            </p:cNvPr>
            <p:cNvSpPr/>
            <p:nvPr/>
          </p:nvSpPr>
          <p:spPr bwMode="gray">
            <a:xfrm>
              <a:off x="1857375" y="1842135"/>
              <a:ext cx="36000" cy="360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91941" tIns="191941" rIns="191941" bIns="191941" rtlCol="0" anchor="ctr"/>
            <a:lstStyle/>
            <a:p>
              <a:pPr algn="ctr"/>
              <a:endParaRPr lang="en-GB" sz="1866" b="1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289CE75-2563-C516-7581-59DA5FEB025E}"/>
                </a:ext>
              </a:extLst>
            </p:cNvPr>
            <p:cNvCxnSpPr/>
            <p:nvPr/>
          </p:nvCxnSpPr>
          <p:spPr bwMode="gray">
            <a:xfrm flipH="1">
              <a:off x="1697355" y="1872615"/>
              <a:ext cx="156210" cy="390525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DD89FA-C7DD-15B2-E76B-FD54DAF985A3}"/>
                </a:ext>
              </a:extLst>
            </p:cNvPr>
            <p:cNvCxnSpPr>
              <a:cxnSpLocks/>
              <a:stCxn id="14" idx="3"/>
            </p:cNvCxnSpPr>
            <p:nvPr/>
          </p:nvCxnSpPr>
          <p:spPr bwMode="gray">
            <a:xfrm>
              <a:off x="1893375" y="1860135"/>
              <a:ext cx="1091760" cy="399195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2DD4E3-009F-6B57-6A92-6F6FA8EE8827}"/>
                </a:ext>
              </a:extLst>
            </p:cNvPr>
            <p:cNvSpPr txBox="1"/>
            <p:nvPr/>
          </p:nvSpPr>
          <p:spPr bwMode="gray">
            <a:xfrm>
              <a:off x="2159280" y="3088540"/>
              <a:ext cx="414376" cy="241825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  <a:effectLst>
              <a:softEdge rad="50800"/>
            </a:effectLst>
          </p:spPr>
          <p:txBody>
            <a:bodyPr wrap="none" lIns="0" tIns="0" rIns="0" bIns="0" rtlCol="0">
              <a:noAutofit/>
            </a:bodyPr>
            <a:lstStyle/>
            <a:p>
              <a:pPr defTabSz="1218733">
                <a:lnSpc>
                  <a:spcPct val="1100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accent1"/>
                </a:buClr>
                <a:buSzPct val="90000"/>
              </a:pPr>
              <a:r>
                <a:rPr lang="en-GB" sz="1866" dirty="0">
                  <a:solidFill>
                    <a:srgbClr val="000000"/>
                  </a:solidFill>
                </a:rPr>
                <a:t>Pixel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2ECC2A9-1541-5A0A-0C35-7A9693458D54}"/>
              </a:ext>
            </a:extLst>
          </p:cNvPr>
          <p:cNvSpPr txBox="1"/>
          <p:nvPr/>
        </p:nvSpPr>
        <p:spPr>
          <a:xfrm>
            <a:off x="6883943" y="4497052"/>
            <a:ext cx="5184295" cy="1502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48" indent="-271448" defTabSz="914347">
              <a:lnSpc>
                <a:spcPts val="2799"/>
              </a:lnSpc>
              <a:spcBef>
                <a:spcPts val="400"/>
              </a:spcBef>
              <a:spcAft>
                <a:spcPts val="400"/>
              </a:spcAft>
              <a:buSzPct val="88000"/>
              <a:buBlip>
                <a:blip r:embed="rId3"/>
              </a:buBlip>
            </a:pPr>
            <a:r>
              <a:rPr lang="en-GB" sz="1866" i="1" dirty="0"/>
              <a:t>Longitudinal</a:t>
            </a:r>
            <a:r>
              <a:rPr lang="en-GB" sz="1866" dirty="0"/>
              <a:t> beam profile measurement when coupled with electro-optical spectral decoding and </a:t>
            </a:r>
            <a:r>
              <a:rPr lang="en-GB" sz="1866" i="1" dirty="0"/>
              <a:t>transverse</a:t>
            </a:r>
            <a:r>
              <a:rPr lang="en-GB" sz="1866" dirty="0"/>
              <a:t> beam profile measurement for precise energy spread determination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1958ADD-2524-E390-3019-80E424274FD6}"/>
              </a:ext>
            </a:extLst>
          </p:cNvPr>
          <p:cNvGrpSpPr/>
          <p:nvPr/>
        </p:nvGrpSpPr>
        <p:grpSpPr>
          <a:xfrm>
            <a:off x="265325" y="4595981"/>
            <a:ext cx="6546734" cy="1339013"/>
            <a:chOff x="471964" y="3798570"/>
            <a:chExt cx="4911566" cy="1004570"/>
          </a:xfrm>
        </p:grpSpPr>
        <p:pic>
          <p:nvPicPr>
            <p:cNvPr id="25" name="Picture 24" descr="A rectangular object with a green border&#10;&#10;AI-generated content may be incorrect.">
              <a:extLst>
                <a:ext uri="{FF2B5EF4-FFF2-40B4-BE49-F238E27FC236}">
                  <a16:creationId xmlns:a16="http://schemas.microsoft.com/office/drawing/2014/main" id="{7B382E69-6344-6C60-7CD7-F17CD0B9E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71964" y="3798570"/>
              <a:ext cx="4911566" cy="9461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Picture 22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22F89B25-A2C1-836C-6533-DFB7C239F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249204" y="4011310"/>
              <a:ext cx="701516" cy="771670"/>
            </a:xfrm>
            <a:prstGeom prst="rect">
              <a:avLst/>
            </a:prstGeom>
            <a:ln w="19050">
              <a:solidFill>
                <a:schemeClr val="bg1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9D7C244-C864-CA92-3C09-4A09B1A145AB}"/>
                </a:ext>
              </a:extLst>
            </p:cNvPr>
            <p:cNvSpPr/>
            <p:nvPr/>
          </p:nvSpPr>
          <p:spPr bwMode="gray">
            <a:xfrm>
              <a:off x="2288381" y="4263390"/>
              <a:ext cx="49053" cy="13887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91941" tIns="191941" rIns="191941" bIns="191941" rtlCol="0" anchor="ctr"/>
            <a:lstStyle/>
            <a:p>
              <a:pPr algn="ctr"/>
              <a:endParaRPr lang="en-GB" sz="1866" b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0E6BEF5-EC10-A0FE-AEF7-F20BD0CF5889}"/>
                </a:ext>
              </a:extLst>
            </p:cNvPr>
            <p:cNvCxnSpPr/>
            <p:nvPr/>
          </p:nvCxnSpPr>
          <p:spPr bwMode="gray">
            <a:xfrm flipH="1" flipV="1">
              <a:off x="1955800" y="4005580"/>
              <a:ext cx="330200" cy="26162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8AA0A3E-88E1-630A-6AD6-B35D6E1721A2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1953260" y="4396740"/>
              <a:ext cx="325120" cy="40640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E97CCDF-4391-C5E4-1077-F39F6EFDA110}"/>
                </a:ext>
              </a:extLst>
            </p:cNvPr>
            <p:cNvSpPr txBox="1"/>
            <p:nvPr/>
          </p:nvSpPr>
          <p:spPr bwMode="gray">
            <a:xfrm>
              <a:off x="1443000" y="4246780"/>
              <a:ext cx="414376" cy="241825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  <a:effectLst>
              <a:softEdge rad="50800"/>
            </a:effectLst>
          </p:spPr>
          <p:txBody>
            <a:bodyPr wrap="none" lIns="0" tIns="0" rIns="0" bIns="0" rtlCol="0">
              <a:noAutofit/>
            </a:bodyPr>
            <a:lstStyle/>
            <a:p>
              <a:pPr defTabSz="1218733">
                <a:lnSpc>
                  <a:spcPct val="110000"/>
                </a:lnSpc>
                <a:spcBef>
                  <a:spcPts val="400"/>
                </a:spcBef>
                <a:spcAft>
                  <a:spcPts val="400"/>
                </a:spcAft>
                <a:buClr>
                  <a:schemeClr val="accent1"/>
                </a:buClr>
                <a:buSzPct val="90000"/>
              </a:pPr>
              <a:r>
                <a:rPr lang="en-GB" sz="1866" dirty="0">
                  <a:solidFill>
                    <a:srgbClr val="000000"/>
                  </a:solidFill>
                </a:rPr>
                <a:t>µstrip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5C5610F-B735-63E6-D3AE-F5EF208F1CA7}"/>
              </a:ext>
            </a:extLst>
          </p:cNvPr>
          <p:cNvSpPr txBox="1"/>
          <p:nvPr/>
        </p:nvSpPr>
        <p:spPr>
          <a:xfrm>
            <a:off x="466172" y="1565734"/>
            <a:ext cx="7275240" cy="2168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48" indent="-271448" defTabSz="914347">
              <a:lnSpc>
                <a:spcPts val="2799"/>
              </a:lnSpc>
              <a:spcBef>
                <a:spcPts val="400"/>
              </a:spcBef>
              <a:spcAft>
                <a:spcPts val="400"/>
              </a:spcAft>
              <a:buSzPct val="88000"/>
              <a:buBlip>
                <a:blip r:embed="rId3"/>
              </a:buBlip>
            </a:pPr>
            <a:r>
              <a:rPr lang="en-GB" sz="1866" dirty="0"/>
              <a:t>Three operation modes:</a:t>
            </a:r>
          </a:p>
          <a:p>
            <a:pPr marL="880850" lvl="1" indent="-271448" defTabSz="914347">
              <a:lnSpc>
                <a:spcPts val="2799"/>
              </a:lnSpc>
              <a:spcBef>
                <a:spcPts val="400"/>
              </a:spcBef>
              <a:spcAft>
                <a:spcPts val="400"/>
              </a:spcAft>
              <a:buSzPct val="88000"/>
              <a:buBlip>
                <a:blip r:embed="rId3"/>
              </a:buBlip>
            </a:pPr>
            <a:r>
              <a:rPr lang="en-GB" sz="1866" dirty="0"/>
              <a:t>2D beam profile at high-event rate ( &gt; 80 Event/sec)</a:t>
            </a:r>
          </a:p>
          <a:p>
            <a:pPr marL="880850" lvl="1" indent="-271448" defTabSz="914347">
              <a:lnSpc>
                <a:spcPts val="2799"/>
              </a:lnSpc>
              <a:spcBef>
                <a:spcPts val="400"/>
              </a:spcBef>
              <a:spcAft>
                <a:spcPts val="400"/>
              </a:spcAft>
              <a:buSzPct val="88000"/>
              <a:buBlip>
                <a:blip r:embed="rId3"/>
              </a:buBlip>
            </a:pPr>
            <a:r>
              <a:rPr lang="en-GB" sz="1866" dirty="0"/>
              <a:t>Arrival time measurements with 1.5 ns resolution (current system), optionally down to 200 </a:t>
            </a:r>
            <a:r>
              <a:rPr lang="en-GB" sz="1866" dirty="0" err="1"/>
              <a:t>ps</a:t>
            </a:r>
            <a:r>
              <a:rPr lang="en-GB" sz="1866" dirty="0"/>
              <a:t> </a:t>
            </a:r>
          </a:p>
          <a:p>
            <a:pPr marL="880850" lvl="1" indent="-271448" defTabSz="914347">
              <a:lnSpc>
                <a:spcPts val="2799"/>
              </a:lnSpc>
              <a:spcBef>
                <a:spcPts val="400"/>
              </a:spcBef>
              <a:spcAft>
                <a:spcPts val="400"/>
              </a:spcAft>
              <a:buSzPct val="88000"/>
              <a:buBlip>
                <a:blip r:embed="rId3"/>
              </a:buBlip>
            </a:pPr>
            <a:r>
              <a:rPr lang="en-GB" sz="1866" dirty="0"/>
              <a:t>Time and energy measurements per each particle/photon</a:t>
            </a:r>
          </a:p>
        </p:txBody>
      </p:sp>
    </p:spTree>
    <p:extLst>
      <p:ext uri="{BB962C8B-B14F-4D97-AF65-F5344CB8AC3E}">
        <p14:creationId xmlns:p14="http://schemas.microsoft.com/office/powerpoint/2010/main" val="260733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87789015-4C1B-43A7-9B3A-B92A5A9E2B66}"/>
              </a:ext>
            </a:extLst>
          </p:cNvPr>
          <p:cNvSpPr txBox="1">
            <a:spLocks/>
          </p:cNvSpPr>
          <p:nvPr/>
        </p:nvSpPr>
        <p:spPr>
          <a:xfrm>
            <a:off x="439200" y="273600"/>
            <a:ext cx="11233149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Dosimeter: Mission Operation Overview</a:t>
            </a:r>
          </a:p>
        </p:txBody>
      </p:sp>
      <p:sp>
        <p:nvSpPr>
          <p:cNvPr id="5" name="CasellaDiTesto 9">
            <a:extLst>
              <a:ext uri="{FF2B5EF4-FFF2-40B4-BE49-F238E27FC236}">
                <a16:creationId xmlns:a16="http://schemas.microsoft.com/office/drawing/2014/main" id="{25FB2A9E-C96D-4825-9550-8DBA107F69AD}"/>
              </a:ext>
            </a:extLst>
          </p:cNvPr>
          <p:cNvSpPr txBox="1"/>
          <p:nvPr/>
        </p:nvSpPr>
        <p:spPr>
          <a:xfrm>
            <a:off x="519184" y="958049"/>
            <a:ext cx="11233149" cy="10348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rgbClr val="003E60"/>
                </a:solidFill>
              </a:rPr>
              <a:t>The ALCYONE dosimeter provides a web-based GUI for efficient detector control, enabling configuration, real-time monitoring, and data acquisition from any device. This interface allows operators to perform routine tasks quickly and easily</a:t>
            </a:r>
          </a:p>
        </p:txBody>
      </p:sp>
      <p:pic>
        <p:nvPicPr>
          <p:cNvPr id="6" name="Grafik 1057">
            <a:extLst>
              <a:ext uri="{FF2B5EF4-FFF2-40B4-BE49-F238E27FC236}">
                <a16:creationId xmlns:a16="http://schemas.microsoft.com/office/drawing/2014/main" id="{2BA7DA34-9A2B-4AB5-95E2-DCB3A6BF4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78" y="2045265"/>
            <a:ext cx="7549039" cy="2987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1062">
            <a:extLst>
              <a:ext uri="{FF2B5EF4-FFF2-40B4-BE49-F238E27FC236}">
                <a16:creationId xmlns:a16="http://schemas.microsoft.com/office/drawing/2014/main" id="{69CBB437-FD07-4ED4-B96C-6D9EDB54F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934" y="2009753"/>
            <a:ext cx="3478191" cy="30406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99E5745-EFA0-44F9-BEE6-DFC544889E82}"/>
              </a:ext>
            </a:extLst>
          </p:cNvPr>
          <p:cNvSpPr/>
          <p:nvPr/>
        </p:nvSpPr>
        <p:spPr>
          <a:xfrm>
            <a:off x="519184" y="5165149"/>
            <a:ext cx="11362941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rgbClr val="003E60"/>
                </a:solidFill>
              </a:rPr>
              <a:t>Advanced calibration, including S‑curve measurements, is available via a command‑line shell, complementing the web GUI for ease of use. Both are accessible through the main onboard control system (BreadBoard) and thus can be operated from Earth</a:t>
            </a:r>
            <a:endParaRPr lang="en-GB" dirty="0">
              <a:solidFill>
                <a:srgbClr val="003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05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A4339B-B732-BD8E-B3D8-9E9E00071F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722" t="28996" r="16236" b="10422"/>
          <a:stretch>
            <a:fillRect/>
          </a:stretch>
        </p:blipFill>
        <p:spPr>
          <a:xfrm>
            <a:off x="0" y="0"/>
            <a:ext cx="10784400" cy="600130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FA7F014-8D7C-A0E8-789B-6F32AA9EE353}"/>
              </a:ext>
            </a:extLst>
          </p:cNvPr>
          <p:cNvSpPr/>
          <p:nvPr/>
        </p:nvSpPr>
        <p:spPr>
          <a:xfrm>
            <a:off x="5299969" y="390617"/>
            <a:ext cx="603681" cy="177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68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9">
            <a:extLst>
              <a:ext uri="{FF2B5EF4-FFF2-40B4-BE49-F238E27FC236}">
                <a16:creationId xmlns:a16="http://schemas.microsoft.com/office/drawing/2014/main" id="{0FB0B9DC-1DB2-7310-DF0E-00FA1E9F42BD}"/>
              </a:ext>
            </a:extLst>
          </p:cNvPr>
          <p:cNvSpPr txBox="1"/>
          <p:nvPr/>
        </p:nvSpPr>
        <p:spPr>
          <a:xfrm>
            <a:off x="3722915" y="1180908"/>
            <a:ext cx="7943850" cy="10416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algn="just" fontAlgn="base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rgbClr val="003E60"/>
                </a:solidFill>
              </a:rPr>
              <a:t>The </a:t>
            </a:r>
            <a:r>
              <a:rPr lang="en-US" b="1" i="1" dirty="0">
                <a:solidFill>
                  <a:srgbClr val="003E60"/>
                </a:solidFill>
              </a:rPr>
              <a:t>project</a:t>
            </a:r>
            <a:r>
              <a:rPr lang="en-US" dirty="0">
                <a:solidFill>
                  <a:srgbClr val="003E60"/>
                </a:solidFill>
              </a:rPr>
              <a:t> proposes a compact, low-power scientific payload that enables the autonomous execution of experiments on cell cultures matching designed for nanosatellite missions and other space platforms, key components are:</a:t>
            </a:r>
          </a:p>
        </p:txBody>
      </p:sp>
      <p:sp>
        <p:nvSpPr>
          <p:cNvPr id="8" name="CasellaDiTesto 10">
            <a:extLst>
              <a:ext uri="{FF2B5EF4-FFF2-40B4-BE49-F238E27FC236}">
                <a16:creationId xmlns:a16="http://schemas.microsoft.com/office/drawing/2014/main" id="{74E3C4EB-C26F-8F44-B858-AEF7E7CD064A}"/>
              </a:ext>
            </a:extLst>
          </p:cNvPr>
          <p:cNvSpPr txBox="1"/>
          <p:nvPr/>
        </p:nvSpPr>
        <p:spPr>
          <a:xfrm>
            <a:off x="3962401" y="2453073"/>
            <a:ext cx="7598228" cy="24929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3E60"/>
                </a:solidFill>
              </a:rPr>
              <a:t>Bio‑analytical strategy</a:t>
            </a:r>
            <a:r>
              <a:rPr lang="en-US" dirty="0">
                <a:solidFill>
                  <a:srgbClr val="003E60"/>
                </a:solidFill>
              </a:rPr>
              <a:t>: Bioluminescent cell‑based biosensors to develop a living‑cell radiation sensor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3E60"/>
                </a:solidFill>
              </a:rPr>
              <a:t>Lab‑on‑chip technology</a:t>
            </a:r>
            <a:r>
              <a:rPr lang="en-US" dirty="0">
                <a:solidFill>
                  <a:srgbClr val="003E60"/>
                </a:solidFill>
              </a:rPr>
              <a:t>: Integrated thin‑film electronics to sustain and monitor live cell cultures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3E60"/>
                </a:solidFill>
              </a:rPr>
              <a:t>Low‑power dosimeter system</a:t>
            </a:r>
            <a:r>
              <a:rPr lang="en-US" dirty="0">
                <a:solidFill>
                  <a:srgbClr val="003E60"/>
                </a:solidFill>
              </a:rPr>
              <a:t>: Dual‑use application as a space dosimeter, and potentially as laboratory diagnostic instrumentation for bioluminescence applications not currently available on the market.</a:t>
            </a:r>
          </a:p>
        </p:txBody>
      </p:sp>
      <p:sp>
        <p:nvSpPr>
          <p:cNvPr id="9" name="Segnaposto testo 1">
            <a:extLst>
              <a:ext uri="{FF2B5EF4-FFF2-40B4-BE49-F238E27FC236}">
                <a16:creationId xmlns:a16="http://schemas.microsoft.com/office/drawing/2014/main" id="{AB7D22F5-2A71-3FF0-764C-6E5243AAA725}"/>
              </a:ext>
            </a:extLst>
          </p:cNvPr>
          <p:cNvSpPr txBox="1">
            <a:spLocks/>
          </p:cNvSpPr>
          <p:nvPr/>
        </p:nvSpPr>
        <p:spPr>
          <a:xfrm>
            <a:off x="3875656" y="476674"/>
            <a:ext cx="7913573" cy="64807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rgbClr val="BD2B0B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solidFill>
                  <a:srgbClr val="BF0C31"/>
                </a:solidFill>
                <a:latin typeface="+mj-lt"/>
              </a:rPr>
              <a:t>ALCYONE project</a:t>
            </a:r>
          </a:p>
        </p:txBody>
      </p:sp>
      <p:pic>
        <p:nvPicPr>
          <p:cNvPr id="2" name="Picture 2" descr="Artemis - NASA">
            <a:extLst>
              <a:ext uri="{FF2B5EF4-FFF2-40B4-BE49-F238E27FC236}">
                <a16:creationId xmlns:a16="http://schemas.microsoft.com/office/drawing/2014/main" id="{C519FA0F-F158-F772-DABE-4499A3B9C1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22915" cy="61613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lma Mater Studiorum Universita di Bologna">
            <a:extLst>
              <a:ext uri="{FF2B5EF4-FFF2-40B4-BE49-F238E27FC236}">
                <a16:creationId xmlns:a16="http://schemas.microsoft.com/office/drawing/2014/main" id="{90392A0D-ADED-0470-EA5C-3F261A572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822" y="5383174"/>
            <a:ext cx="1097027" cy="722651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University of Twente (UT) | Research University in Enschede | The  Netherlands">
            <a:extLst>
              <a:ext uri="{FF2B5EF4-FFF2-40B4-BE49-F238E27FC236}">
                <a16:creationId xmlns:a16="http://schemas.microsoft.com/office/drawing/2014/main" id="{ECF2C47F-0900-43B2-C966-16E9B0514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338" y="5516406"/>
            <a:ext cx="912366" cy="456187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UNIVERSITA DEGLI STUDI DI ROMA LA SAPIENZA | InteGRIDy">
            <a:extLst>
              <a:ext uri="{FF2B5EF4-FFF2-40B4-BE49-F238E27FC236}">
                <a16:creationId xmlns:a16="http://schemas.microsoft.com/office/drawing/2014/main" id="{5E5061D0-CA95-6E80-FBF8-9A4A8FAB46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0" b="35290"/>
          <a:stretch/>
        </p:blipFill>
        <p:spPr bwMode="auto">
          <a:xfrm>
            <a:off x="3962401" y="5560737"/>
            <a:ext cx="1148505" cy="367524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Kayser Italia – a private independent aerospace system engineering company">
            <a:extLst>
              <a:ext uri="{FF2B5EF4-FFF2-40B4-BE49-F238E27FC236}">
                <a16:creationId xmlns:a16="http://schemas.microsoft.com/office/drawing/2014/main" id="{739879CD-1188-4C2A-0F41-ECD029A00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976" y="5455508"/>
            <a:ext cx="501235" cy="577983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omepage Università degli Studi di Roma Tor Vergata">
            <a:extLst>
              <a:ext uri="{FF2B5EF4-FFF2-40B4-BE49-F238E27FC236}">
                <a16:creationId xmlns:a16="http://schemas.microsoft.com/office/drawing/2014/main" id="{A52D3EE6-2B97-11CC-8B22-D36A43395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033" y="5585998"/>
            <a:ext cx="1373662" cy="317002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05A969-26ED-467F-E487-FACFC3AB8F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0831" y="5548973"/>
            <a:ext cx="782097" cy="3910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BA8321-3144-4A56-B627-A78D509EAC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29712" y="24639"/>
            <a:ext cx="1636769" cy="107017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45F6883-6CF7-4B84-860D-821AF5814D0A}"/>
              </a:ext>
            </a:extLst>
          </p:cNvPr>
          <p:cNvSpPr txBox="1"/>
          <p:nvPr/>
        </p:nvSpPr>
        <p:spPr>
          <a:xfrm>
            <a:off x="9797144" y="49201"/>
            <a:ext cx="20334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rgbClr val="003E60"/>
                </a:solidFill>
              </a:rPr>
              <a:t>HORIZON-CL4-2022-SPACE-01</a:t>
            </a:r>
          </a:p>
        </p:txBody>
      </p:sp>
    </p:spTree>
    <p:extLst>
      <p:ext uri="{BB962C8B-B14F-4D97-AF65-F5344CB8AC3E}">
        <p14:creationId xmlns:p14="http://schemas.microsoft.com/office/powerpoint/2010/main" val="201638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11803-0531-C676-DE3A-E58120A71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xplosion: 14 Points 35">
            <a:extLst>
              <a:ext uri="{FF2B5EF4-FFF2-40B4-BE49-F238E27FC236}">
                <a16:creationId xmlns:a16="http://schemas.microsoft.com/office/drawing/2014/main" id="{391EE469-7457-7349-182B-0CACF66DE6B3}"/>
              </a:ext>
            </a:extLst>
          </p:cNvPr>
          <p:cNvSpPr/>
          <p:nvPr/>
        </p:nvSpPr>
        <p:spPr>
          <a:xfrm>
            <a:off x="6088004" y="4505687"/>
            <a:ext cx="730694" cy="785832"/>
          </a:xfrm>
          <a:prstGeom prst="irregularSeal2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4DF1C8-AEFC-23E4-C0CF-D971144B24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501" t="30393" r="72029" b="46815"/>
          <a:stretch>
            <a:fillRect/>
          </a:stretch>
        </p:blipFill>
        <p:spPr>
          <a:xfrm>
            <a:off x="9166226" y="3612059"/>
            <a:ext cx="2078984" cy="2052286"/>
          </a:xfrm>
          <a:prstGeom prst="ellipse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9C68774-65A2-9B1C-F779-635ABD737B3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949" r="56235"/>
          <a:stretch>
            <a:fillRect/>
          </a:stretch>
        </p:blipFill>
        <p:spPr>
          <a:xfrm>
            <a:off x="6642254" y="1459724"/>
            <a:ext cx="662127" cy="944185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F31CF07-4A3C-0565-A1CE-B4B36045C3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661732">
            <a:off x="10778003" y="1175344"/>
            <a:ext cx="723979" cy="1375559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13C97A1-F5D0-D15C-0890-BD7C63CF5A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89964">
            <a:off x="8454086" y="1490979"/>
            <a:ext cx="954048" cy="1002876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95B898E-ADA9-0DCA-1983-3498C96E09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884670" y="1463574"/>
            <a:ext cx="794913" cy="840695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B342BE-4CEC-D0B2-290C-51B42BCD4E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949" r="56235"/>
          <a:stretch>
            <a:fillRect/>
          </a:stretch>
        </p:blipFill>
        <p:spPr>
          <a:xfrm>
            <a:off x="1146142" y="133070"/>
            <a:ext cx="755567" cy="1077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BB8980-AC96-86D6-E994-DB4D180FA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661732">
            <a:off x="1111944" y="1431930"/>
            <a:ext cx="723979" cy="13755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CAB50E-9D36-4DD2-FE6D-E67F087B56E8}"/>
              </a:ext>
            </a:extLst>
          </p:cNvPr>
          <p:cNvSpPr txBox="1"/>
          <p:nvPr/>
        </p:nvSpPr>
        <p:spPr>
          <a:xfrm>
            <a:off x="6710" y="-180836"/>
            <a:ext cx="12192000" cy="755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Roboto" panose="02000000000000000000" pitchFamily="2" charset="0"/>
                <a:cs typeface="Roboto" panose="02000000000000000000" pitchFamily="2" charset="0"/>
              </a:rPr>
              <a:t>Biosensors based on luciferase reporters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09CA35-CD84-B2E8-B6F8-5738A58DFC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301017">
            <a:off x="1016353" y="4576583"/>
            <a:ext cx="1015147" cy="10671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0FC238-945B-D00C-63A1-06F9B0F66F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1018231" y="3073871"/>
            <a:ext cx="911407" cy="963899"/>
          </a:xfrm>
          <a:prstGeom prst="rect">
            <a:avLst/>
          </a:prstGeom>
          <a:effectLst/>
        </p:spPr>
      </p:pic>
      <p:pic>
        <p:nvPicPr>
          <p:cNvPr id="13" name="Graphic 12" descr="DNA with solid fill">
            <a:extLst>
              <a:ext uri="{FF2B5EF4-FFF2-40B4-BE49-F238E27FC236}">
                <a16:creationId xmlns:a16="http://schemas.microsoft.com/office/drawing/2014/main" id="{4F9ACEB0-75FA-984E-0A79-E14F4C5178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13447">
            <a:off x="3207543" y="2866118"/>
            <a:ext cx="670524" cy="11826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2D112F-2750-5C6A-0799-1AAA1F6600D6}"/>
              </a:ext>
            </a:extLst>
          </p:cNvPr>
          <p:cNvSpPr txBox="1"/>
          <p:nvPr/>
        </p:nvSpPr>
        <p:spPr>
          <a:xfrm>
            <a:off x="2662942" y="2373868"/>
            <a:ext cx="17145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GENETIC ENGINEERING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2B633B-0977-60A2-6D2B-6E3BBF6B4C44}"/>
              </a:ext>
            </a:extLst>
          </p:cNvPr>
          <p:cNvSpPr txBox="1"/>
          <p:nvPr/>
        </p:nvSpPr>
        <p:spPr>
          <a:xfrm>
            <a:off x="0" y="4033946"/>
            <a:ext cx="294787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Roboto" panose="02000000000000000000" pitchFamily="2" charset="0"/>
                <a:cs typeface="Roboto" panose="02000000000000000000" pitchFamily="2" charset="0"/>
              </a:rPr>
              <a:t>Bacterium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Roboto" panose="02000000000000000000" pitchFamily="2" charset="0"/>
                <a:cs typeface="Roboto" panose="02000000000000000000" pitchFamily="2" charset="0"/>
              </a:rPr>
              <a:t>Escherichia coli</a:t>
            </a:r>
            <a:endParaRPr kumimoji="0" lang="en-GB" sz="13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Palatino Linotype" panose="02040502050505030304" pitchFamily="18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3014E0-3449-0E7E-A681-B984874BB050}"/>
              </a:ext>
            </a:extLst>
          </p:cNvPr>
          <p:cNvSpPr txBox="1"/>
          <p:nvPr/>
        </p:nvSpPr>
        <p:spPr>
          <a:xfrm>
            <a:off x="0" y="5604343"/>
            <a:ext cx="280328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Cyanobacterium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Chroococcidiopsis</a:t>
            </a: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 sp. CCMEE 029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504358-20CE-600C-5D11-B14FA2CC2863}"/>
              </a:ext>
            </a:extLst>
          </p:cNvPr>
          <p:cNvSpPr txBox="1"/>
          <p:nvPr/>
        </p:nvSpPr>
        <p:spPr>
          <a:xfrm>
            <a:off x="-1" y="1167743"/>
            <a:ext cx="296350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Yeast</a:t>
            </a:r>
            <a:b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</a:br>
            <a:r>
              <a:rPr kumimoji="0" lang="en-GB" sz="13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Saccharomyces cerevisiae </a:t>
            </a:r>
            <a:endParaRPr kumimoji="0" lang="en-GB" sz="13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3ACB3D-C1BA-2E31-46EF-62E776E1BBCB}"/>
              </a:ext>
            </a:extLst>
          </p:cNvPr>
          <p:cNvSpPr txBox="1"/>
          <p:nvPr/>
        </p:nvSpPr>
        <p:spPr>
          <a:xfrm>
            <a:off x="0" y="2593640"/>
            <a:ext cx="294787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Mammalian</a:t>
            </a:r>
            <a:b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</a:b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HEK293</a:t>
            </a:r>
          </a:p>
        </p:txBody>
      </p:sp>
      <p:sp>
        <p:nvSpPr>
          <p:cNvPr id="41" name="Right Brace 40">
            <a:extLst>
              <a:ext uri="{FF2B5EF4-FFF2-40B4-BE49-F238E27FC236}">
                <a16:creationId xmlns:a16="http://schemas.microsoft.com/office/drawing/2014/main" id="{6540C1A7-DBA9-8FFF-82A7-19604FA52CB6}"/>
              </a:ext>
            </a:extLst>
          </p:cNvPr>
          <p:cNvSpPr/>
          <p:nvPr/>
        </p:nvSpPr>
        <p:spPr>
          <a:xfrm>
            <a:off x="2570017" y="574755"/>
            <a:ext cx="233265" cy="5195203"/>
          </a:xfrm>
          <a:prstGeom prst="rightBrace">
            <a:avLst>
              <a:gd name="adj1" fmla="val 152333"/>
              <a:gd name="adj2" fmla="val 49282"/>
            </a:avLst>
          </a:prstGeom>
          <a:ln w="28575">
            <a:solidFill>
              <a:srgbClr val="003E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Graphic 42" descr="Gears with solid fill">
            <a:extLst>
              <a:ext uri="{FF2B5EF4-FFF2-40B4-BE49-F238E27FC236}">
                <a16:creationId xmlns:a16="http://schemas.microsoft.com/office/drawing/2014/main" id="{10ADD3FC-3EBE-11F7-FAD1-ABDA78753A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6423133">
            <a:off x="3163748" y="3000259"/>
            <a:ext cx="914400" cy="9144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2FE53C4-0F4E-8359-4AA6-33038BA19F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949" r="56235"/>
          <a:stretch>
            <a:fillRect/>
          </a:stretch>
        </p:blipFill>
        <p:spPr>
          <a:xfrm>
            <a:off x="6642254" y="1459724"/>
            <a:ext cx="662127" cy="944185"/>
          </a:xfrm>
          <a:prstGeom prst="rect">
            <a:avLst/>
          </a:prstGeom>
          <a:effectLst/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CDBA368-CBCE-A816-6560-F964660C9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661732">
            <a:off x="10778003" y="1175344"/>
            <a:ext cx="723979" cy="1375559"/>
          </a:xfrm>
          <a:prstGeom prst="rect">
            <a:avLst/>
          </a:prstGeom>
          <a:effectLst/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2CF995C-2001-4AD8-64C2-9F343B6A6E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89964">
            <a:off x="8454086" y="1490979"/>
            <a:ext cx="954048" cy="1002876"/>
          </a:xfrm>
          <a:prstGeom prst="rect">
            <a:avLst/>
          </a:prstGeom>
          <a:effectLst/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F2620A7-DF45-8328-596F-E4F775F205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884670" y="1463574"/>
            <a:ext cx="794913" cy="840695"/>
          </a:xfrm>
          <a:prstGeom prst="rect">
            <a:avLst/>
          </a:prstGeom>
          <a:effectLst/>
        </p:spPr>
      </p:pic>
      <p:pic>
        <p:nvPicPr>
          <p:cNvPr id="48" name="Immagine 9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A0F34906-2244-EA96-1A51-E53EB4B3DCC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062" y="6041712"/>
            <a:ext cx="2979143" cy="775635"/>
          </a:xfrm>
          <a:prstGeom prst="rect">
            <a:avLst/>
          </a:prstGeom>
        </p:spPr>
      </p:pic>
      <p:pic>
        <p:nvPicPr>
          <p:cNvPr id="54" name="Immagine 11" descr="Immagine che contiene testo, Carattere, logo, emblema&#10;&#10;Descrizione generata automaticamente">
            <a:extLst>
              <a:ext uri="{FF2B5EF4-FFF2-40B4-BE49-F238E27FC236}">
                <a16:creationId xmlns:a16="http://schemas.microsoft.com/office/drawing/2014/main" id="{50396BB6-E0AA-1071-BF03-B1F5B9483BB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6081" y="6142166"/>
            <a:ext cx="3607270" cy="539917"/>
          </a:xfrm>
          <a:prstGeom prst="rect">
            <a:avLst/>
          </a:prstGeom>
        </p:spPr>
      </p:pic>
      <p:pic>
        <p:nvPicPr>
          <p:cNvPr id="56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8B01653D-0D90-991B-39D1-3334D9BA6B6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4710" y="1919886"/>
            <a:ext cx="412450" cy="417445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57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AADA3C0F-0AF1-9788-E812-D73C7F838840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88129" y="1666787"/>
            <a:ext cx="342207" cy="346351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58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650BD6BC-8C52-EBD4-5413-79B128C4C385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88947">
            <a:off x="8968201" y="1982149"/>
            <a:ext cx="321610" cy="325505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59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6B211FCB-EA93-DEA2-5BAD-DAF672375DB6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88947">
            <a:off x="8968201" y="1551137"/>
            <a:ext cx="321610" cy="325505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60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1C07F7DB-72CE-191C-2AE2-EEA1768DA006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88947">
            <a:off x="8522967" y="2057082"/>
            <a:ext cx="321610" cy="325505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61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8A48D5E6-9803-3402-96DB-6C213A75BD7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88947">
            <a:off x="8522967" y="1678415"/>
            <a:ext cx="321610" cy="325505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pic>
        <p:nvPicPr>
          <p:cNvPr id="62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CE768CAA-1888-FD21-DD61-69E70B337DDF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3858" y="1583418"/>
            <a:ext cx="193185" cy="195524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E98FE179-6351-65D1-1F8E-25F018FFAB55}"/>
              </a:ext>
            </a:extLst>
          </p:cNvPr>
          <p:cNvSpPr/>
          <p:nvPr/>
        </p:nvSpPr>
        <p:spPr>
          <a:xfrm>
            <a:off x="4355004" y="574756"/>
            <a:ext cx="7718628" cy="5370642"/>
          </a:xfrm>
          <a:prstGeom prst="rect">
            <a:avLst/>
          </a:prstGeom>
          <a:noFill/>
          <a:ln w="28575">
            <a:solidFill>
              <a:srgbClr val="003E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38DBAC9F-45B6-2C89-14D4-248219FE35B1}"/>
              </a:ext>
            </a:extLst>
          </p:cNvPr>
          <p:cNvSpPr txBox="1"/>
          <p:nvPr/>
        </p:nvSpPr>
        <p:spPr>
          <a:xfrm>
            <a:off x="4347385" y="988499"/>
            <a:ext cx="77186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Cells are transformed into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BIOSENSORS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through a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luciferase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synthetic plasmid</a:t>
            </a: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2531D703-E48D-EA28-A743-06F72CDE56C7}"/>
              </a:ext>
            </a:extLst>
          </p:cNvPr>
          <p:cNvSpPr txBox="1"/>
          <p:nvPr/>
        </p:nvSpPr>
        <p:spPr>
          <a:xfrm>
            <a:off x="4335939" y="2511104"/>
            <a:ext cx="77186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BIOSENSORS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are activated by DNA damage repair system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F19436C4-31A6-D386-FFFD-2C517B0233D7}"/>
              </a:ext>
            </a:extLst>
          </p:cNvPr>
          <p:cNvSpPr txBox="1"/>
          <p:nvPr/>
        </p:nvSpPr>
        <p:spPr>
          <a:xfrm>
            <a:off x="4326974" y="3947503"/>
            <a:ext cx="2356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Radiation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22297A86-8C4F-92EC-3297-3B5D2C8113E6}"/>
              </a:ext>
            </a:extLst>
          </p:cNvPr>
          <p:cNvSpPr txBox="1"/>
          <p:nvPr/>
        </p:nvSpPr>
        <p:spPr>
          <a:xfrm>
            <a:off x="4398900" y="2859762"/>
            <a:ext cx="76747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DNA damage can be inducted via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space radiation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and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altered gravity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Activated biosensors express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luciferase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measured in counts (n)</a:t>
            </a:r>
          </a:p>
        </p:txBody>
      </p:sp>
      <p:cxnSp>
        <p:nvCxnSpPr>
          <p:cNvPr id="1039" name="Straight Arrow Connector 1038">
            <a:extLst>
              <a:ext uri="{FF2B5EF4-FFF2-40B4-BE49-F238E27FC236}">
                <a16:creationId xmlns:a16="http://schemas.microsoft.com/office/drawing/2014/main" id="{A665F48D-7FAF-B783-C44E-A30871CCB78F}"/>
              </a:ext>
            </a:extLst>
          </p:cNvPr>
          <p:cNvCxnSpPr>
            <a:cxnSpLocks/>
          </p:cNvCxnSpPr>
          <p:nvPr/>
        </p:nvCxnSpPr>
        <p:spPr>
          <a:xfrm>
            <a:off x="8508918" y="3415291"/>
            <a:ext cx="794942" cy="101807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72A2632-B165-F314-3D80-8375B287C19E}"/>
              </a:ext>
            </a:extLst>
          </p:cNvPr>
          <p:cNvSpPr txBox="1"/>
          <p:nvPr/>
        </p:nvSpPr>
        <p:spPr>
          <a:xfrm>
            <a:off x="5750439" y="3647383"/>
            <a:ext cx="2356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Altered Gravity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5F85C1-895C-510C-6F15-4DF9DA2B6F04}"/>
              </a:ext>
            </a:extLst>
          </p:cNvPr>
          <p:cNvSpPr txBox="1"/>
          <p:nvPr/>
        </p:nvSpPr>
        <p:spPr>
          <a:xfrm>
            <a:off x="6716828" y="5278805"/>
            <a:ext cx="136963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Biosensors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on lab-on-chip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D75DBE6-58C1-FF84-DCC1-D45819FD34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867777">
            <a:off x="9932603" y="-33324"/>
            <a:ext cx="1148398" cy="124846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36B5B8E-4EDD-8673-604D-D66E1D356BDA}"/>
              </a:ext>
            </a:extLst>
          </p:cNvPr>
          <p:cNvSpPr txBox="1"/>
          <p:nvPr/>
        </p:nvSpPr>
        <p:spPr>
          <a:xfrm>
            <a:off x="-133063" y="6694413"/>
            <a:ext cx="29791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Lab. Astrobiology and Molecular Biology of Cyanobacteria</a:t>
            </a:r>
            <a:endParaRPr kumimoji="0" lang="it-IT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BDCAA4-DAD4-5F05-4862-4F2927BD8798}"/>
              </a:ext>
            </a:extLst>
          </p:cNvPr>
          <p:cNvSpPr txBox="1"/>
          <p:nvPr/>
        </p:nvSpPr>
        <p:spPr>
          <a:xfrm>
            <a:off x="10033125" y="6690961"/>
            <a:ext cx="222237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Images created with www.BioRender.com</a:t>
            </a:r>
            <a:endParaRPr kumimoji="0" lang="it-IT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F5E3EB-7128-917D-E9FB-192D254FECCD}"/>
              </a:ext>
            </a:extLst>
          </p:cNvPr>
          <p:cNvSpPr txBox="1"/>
          <p:nvPr/>
        </p:nvSpPr>
        <p:spPr>
          <a:xfrm>
            <a:off x="8775914" y="5930274"/>
            <a:ext cx="32900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3E6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Credit: Lab. Astrobiology and Molecular Biology of Cyanobacteria</a:t>
            </a:r>
            <a:endParaRPr kumimoji="0" lang="it-IT" sz="800" b="1" i="1" u="none" strike="noStrike" kern="1200" cap="none" spc="0" normalizeH="0" baseline="0" noProof="0" dirty="0">
              <a:ln>
                <a:noFill/>
              </a:ln>
              <a:solidFill>
                <a:srgbClr val="003E6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pic>
        <p:nvPicPr>
          <p:cNvPr id="23" name="Graphic 22" descr="Processor with solid fill">
            <a:extLst>
              <a:ext uri="{FF2B5EF4-FFF2-40B4-BE49-F238E27FC236}">
                <a16:creationId xmlns:a16="http://schemas.microsoft.com/office/drawing/2014/main" id="{CD100CAB-1F21-C9C8-8754-FC26B32C785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664908" y="4151928"/>
            <a:ext cx="1538776" cy="153877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97509A-C4C6-8B1D-F391-56BE8B73AE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949" r="56235"/>
          <a:stretch>
            <a:fillRect/>
          </a:stretch>
        </p:blipFill>
        <p:spPr>
          <a:xfrm>
            <a:off x="6223553" y="4916459"/>
            <a:ext cx="163549" cy="233219"/>
          </a:xfrm>
          <a:prstGeom prst="rect">
            <a:avLst/>
          </a:prstGeom>
          <a:effectLst/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6B5F45E-80E1-2D85-7992-6C310D661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55985">
            <a:off x="6466361" y="4624342"/>
            <a:ext cx="178827" cy="339771"/>
          </a:xfrm>
          <a:prstGeom prst="rect">
            <a:avLst/>
          </a:prstGeom>
          <a:effectLst/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FB9B875-2D90-0414-7C01-ECA6225211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89964">
            <a:off x="6435114" y="4913916"/>
            <a:ext cx="235654" cy="247715"/>
          </a:xfrm>
          <a:prstGeom prst="rect">
            <a:avLst/>
          </a:prstGeom>
          <a:effectLst/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A9F11E1-3AA9-1AFC-001A-9A103D85B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6170282" y="4751684"/>
            <a:ext cx="196349" cy="207657"/>
          </a:xfrm>
          <a:prstGeom prst="rect">
            <a:avLst/>
          </a:prstGeom>
          <a:effectLst/>
        </p:spPr>
      </p:pic>
      <p:sp>
        <p:nvSpPr>
          <p:cNvPr id="1033" name="Lightning Bolt 1032">
            <a:extLst>
              <a:ext uri="{FF2B5EF4-FFF2-40B4-BE49-F238E27FC236}">
                <a16:creationId xmlns:a16="http://schemas.microsoft.com/office/drawing/2014/main" id="{72038D22-6AF3-F711-F3B8-553DE1FE83FE}"/>
              </a:ext>
            </a:extLst>
          </p:cNvPr>
          <p:cNvSpPr/>
          <p:nvPr/>
        </p:nvSpPr>
        <p:spPr>
          <a:xfrm rot="698635">
            <a:off x="5810410" y="3858130"/>
            <a:ext cx="736405" cy="93598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E6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35" name="Plus Sign 34">
            <a:extLst>
              <a:ext uri="{FF2B5EF4-FFF2-40B4-BE49-F238E27FC236}">
                <a16:creationId xmlns:a16="http://schemas.microsoft.com/office/drawing/2014/main" id="{DB9536F1-913D-267E-7A02-35248EA6072F}"/>
              </a:ext>
            </a:extLst>
          </p:cNvPr>
          <p:cNvSpPr/>
          <p:nvPr/>
        </p:nvSpPr>
        <p:spPr>
          <a:xfrm>
            <a:off x="6128526" y="4589247"/>
            <a:ext cx="589607" cy="626919"/>
          </a:xfrm>
          <a:prstGeom prst="mathPlus">
            <a:avLst>
              <a:gd name="adj1" fmla="val 0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1146CD-CA09-4A18-B6E9-763141A00262}"/>
              </a:ext>
            </a:extLst>
          </p:cNvPr>
          <p:cNvSpPr txBox="1"/>
          <p:nvPr/>
        </p:nvSpPr>
        <p:spPr>
          <a:xfrm>
            <a:off x="7832508" y="5676509"/>
            <a:ext cx="4265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 of: Costanza Maria </a:t>
            </a:r>
            <a:r>
              <a:rPr lang="en-GB" sz="1400" i="1" dirty="0" err="1"/>
              <a:t>Martella</a:t>
            </a:r>
            <a:r>
              <a:rPr lang="en-GB" sz="1400" i="1" dirty="0"/>
              <a:t> and Mara Mirasoli</a:t>
            </a:r>
          </a:p>
        </p:txBody>
      </p:sp>
    </p:spTree>
    <p:extLst>
      <p:ext uri="{BB962C8B-B14F-4D97-AF65-F5344CB8AC3E}">
        <p14:creationId xmlns:p14="http://schemas.microsoft.com/office/powerpoint/2010/main" val="44425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B5D0E5E-6280-94D1-7264-82184B74B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811" y="3524435"/>
            <a:ext cx="5165189" cy="2415171"/>
          </a:xfrm>
          <a:prstGeom prst="rect">
            <a:avLst/>
          </a:prstGeom>
        </p:spPr>
      </p:pic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679BA55C-E558-7CF3-0E97-4D31511AC234}"/>
              </a:ext>
            </a:extLst>
          </p:cNvPr>
          <p:cNvSpPr txBox="1">
            <a:spLocks/>
          </p:cNvSpPr>
          <p:nvPr/>
        </p:nvSpPr>
        <p:spPr>
          <a:xfrm>
            <a:off x="439082" y="267123"/>
            <a:ext cx="11276668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Overall system view -scientific payload</a:t>
            </a: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2B82656A-0126-02C9-D3D0-1FDDA9CCB2C8}"/>
              </a:ext>
            </a:extLst>
          </p:cNvPr>
          <p:cNvSpPr txBox="1"/>
          <p:nvPr/>
        </p:nvSpPr>
        <p:spPr>
          <a:xfrm>
            <a:off x="406145" y="3637655"/>
            <a:ext cx="6536522" cy="27501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14325" indent="-314325" algn="just" fontAlgn="base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b="1" dirty="0">
                <a:solidFill>
                  <a:srgbClr val="003E60"/>
                </a:solidFill>
              </a:rPr>
              <a:t>Biology-focused CubeSats. </a:t>
            </a:r>
            <a:r>
              <a:rPr lang="en-GB" dirty="0">
                <a:solidFill>
                  <a:srgbClr val="003E60"/>
                </a:solidFill>
              </a:rPr>
              <a:t>The incubator for cell culture requires advanced technologies. </a:t>
            </a:r>
            <a:r>
              <a:rPr lang="en-US" dirty="0">
                <a:solidFill>
                  <a:srgbClr val="003E60"/>
                </a:solidFill>
              </a:rPr>
              <a:t>It provides all necessary support to keep the cell alive. </a:t>
            </a:r>
            <a:r>
              <a:rPr lang="en-GB" dirty="0">
                <a:solidFill>
                  <a:srgbClr val="003E60"/>
                </a:solidFill>
              </a:rPr>
              <a:t>The system integrates micro-heaters, as well as gas delivery systems for oxygen (O₂), carbon dioxide (CO₂), and all necessary nutrients. Additionally, it incorporates amorphous silicon sensors for both light detection and temperature monitoring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AC2B1-2128-4C12-4111-17FAA13FAAF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6826" y="-62523"/>
            <a:ext cx="3970332" cy="2940755"/>
          </a:xfrm>
          <a:prstGeom prst="rect">
            <a:avLst/>
          </a:prstGeom>
        </p:spPr>
      </p:pic>
      <p:pic>
        <p:nvPicPr>
          <p:cNvPr id="12" name="Picture 4" descr="IMAGE 2.jpg">
            <a:extLst>
              <a:ext uri="{FF2B5EF4-FFF2-40B4-BE49-F238E27FC236}">
                <a16:creationId xmlns:a16="http://schemas.microsoft.com/office/drawing/2014/main" id="{F5296C73-69DD-9BB4-05D6-3B739A8F7A1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0564" y="1037153"/>
            <a:ext cx="2933452" cy="2441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5FDFF1-777B-37E9-D598-73810832EF11}"/>
              </a:ext>
            </a:extLst>
          </p:cNvPr>
          <p:cNvSpPr txBox="1"/>
          <p:nvPr/>
        </p:nvSpPr>
        <p:spPr>
          <a:xfrm>
            <a:off x="1446349" y="3256522"/>
            <a:ext cx="130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3E60"/>
                </a:solidFill>
              </a:rPr>
              <a:t> </a:t>
            </a:r>
            <a:r>
              <a:rPr lang="en-US" sz="2000" dirty="0" err="1">
                <a:solidFill>
                  <a:srgbClr val="003E60"/>
                </a:solidFill>
              </a:rPr>
              <a:t>Cubesats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dirty="0">
              <a:solidFill>
                <a:srgbClr val="003E60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A666A7D-21FB-25BA-258B-092972204056}"/>
              </a:ext>
            </a:extLst>
          </p:cNvPr>
          <p:cNvSpPr/>
          <p:nvPr/>
        </p:nvSpPr>
        <p:spPr>
          <a:xfrm>
            <a:off x="2808682" y="1266571"/>
            <a:ext cx="2023534" cy="1667933"/>
          </a:xfrm>
          <a:custGeom>
            <a:avLst/>
            <a:gdLst>
              <a:gd name="connsiteX0" fmla="*/ 1921934 w 2023534"/>
              <a:gd name="connsiteY0" fmla="*/ 0 h 1667933"/>
              <a:gd name="connsiteX1" fmla="*/ 2023534 w 2023534"/>
              <a:gd name="connsiteY1" fmla="*/ 1667933 h 1667933"/>
              <a:gd name="connsiteX2" fmla="*/ 33867 w 2023534"/>
              <a:gd name="connsiteY2" fmla="*/ 1193800 h 1667933"/>
              <a:gd name="connsiteX3" fmla="*/ 0 w 2023534"/>
              <a:gd name="connsiteY3" fmla="*/ 304800 h 1667933"/>
              <a:gd name="connsiteX4" fmla="*/ 1921934 w 2023534"/>
              <a:gd name="connsiteY4" fmla="*/ 0 h 1667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3534" h="1667933">
                <a:moveTo>
                  <a:pt x="1921934" y="0"/>
                </a:moveTo>
                <a:lnTo>
                  <a:pt x="2023534" y="1667933"/>
                </a:lnTo>
                <a:lnTo>
                  <a:pt x="33867" y="1193800"/>
                </a:lnTo>
                <a:lnTo>
                  <a:pt x="0" y="304800"/>
                </a:lnTo>
                <a:lnTo>
                  <a:pt x="1921934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7" descr="IMAGE 4.jpg">
            <a:extLst>
              <a:ext uri="{FF2B5EF4-FFF2-40B4-BE49-F238E27FC236}">
                <a16:creationId xmlns:a16="http://schemas.microsoft.com/office/drawing/2014/main" id="{8B05E4A9-9D9C-3B77-A2A2-C1CA71D6192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35" y="948557"/>
            <a:ext cx="3763486" cy="2374067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04D2687-C550-D3D1-0E87-2308E607CB5E}"/>
              </a:ext>
            </a:extLst>
          </p:cNvPr>
          <p:cNvSpPr/>
          <p:nvPr/>
        </p:nvSpPr>
        <p:spPr>
          <a:xfrm>
            <a:off x="7375316" y="1052089"/>
            <a:ext cx="1036320" cy="1383792"/>
          </a:xfrm>
          <a:custGeom>
            <a:avLst/>
            <a:gdLst>
              <a:gd name="connsiteX0" fmla="*/ 908304 w 999744"/>
              <a:gd name="connsiteY0" fmla="*/ 1383792 h 1383792"/>
              <a:gd name="connsiteX1" fmla="*/ 30480 w 999744"/>
              <a:gd name="connsiteY1" fmla="*/ 950976 h 1383792"/>
              <a:gd name="connsiteX2" fmla="*/ 0 w 999744"/>
              <a:gd name="connsiteY2" fmla="*/ 487680 h 1383792"/>
              <a:gd name="connsiteX3" fmla="*/ 999744 w 999744"/>
              <a:gd name="connsiteY3" fmla="*/ 0 h 1383792"/>
              <a:gd name="connsiteX4" fmla="*/ 908304 w 999744"/>
              <a:gd name="connsiteY4" fmla="*/ 1383792 h 1383792"/>
              <a:gd name="connsiteX0" fmla="*/ 1036320 w 1036320"/>
              <a:gd name="connsiteY0" fmla="*/ 1383792 h 1383792"/>
              <a:gd name="connsiteX1" fmla="*/ 30480 w 1036320"/>
              <a:gd name="connsiteY1" fmla="*/ 950976 h 1383792"/>
              <a:gd name="connsiteX2" fmla="*/ 0 w 1036320"/>
              <a:gd name="connsiteY2" fmla="*/ 487680 h 1383792"/>
              <a:gd name="connsiteX3" fmla="*/ 999744 w 1036320"/>
              <a:gd name="connsiteY3" fmla="*/ 0 h 1383792"/>
              <a:gd name="connsiteX4" fmla="*/ 1036320 w 1036320"/>
              <a:gd name="connsiteY4" fmla="*/ 1383792 h 138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1383792">
                <a:moveTo>
                  <a:pt x="1036320" y="1383792"/>
                </a:moveTo>
                <a:lnTo>
                  <a:pt x="30480" y="950976"/>
                </a:lnTo>
                <a:lnTo>
                  <a:pt x="0" y="487680"/>
                </a:lnTo>
                <a:lnTo>
                  <a:pt x="999744" y="0"/>
                </a:lnTo>
                <a:lnTo>
                  <a:pt x="1036320" y="138379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90EBFD-B7F6-04A0-70E8-04C853DC2BBC}"/>
              </a:ext>
            </a:extLst>
          </p:cNvPr>
          <p:cNvSpPr txBox="1"/>
          <p:nvPr/>
        </p:nvSpPr>
        <p:spPr>
          <a:xfrm>
            <a:off x="2635073" y="6457890"/>
            <a:ext cx="185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3E60"/>
                </a:solidFill>
              </a:rPr>
              <a:t>KIT contribution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9E934DE-C7F7-C19F-A9EC-40BB6F2AD84E}"/>
              </a:ext>
            </a:extLst>
          </p:cNvPr>
          <p:cNvSpPr/>
          <p:nvPr/>
        </p:nvSpPr>
        <p:spPr>
          <a:xfrm>
            <a:off x="11315700" y="2430780"/>
            <a:ext cx="624840" cy="1196340"/>
          </a:xfrm>
          <a:custGeom>
            <a:avLst/>
            <a:gdLst>
              <a:gd name="connsiteX0" fmla="*/ 320040 w 494247"/>
              <a:gd name="connsiteY0" fmla="*/ 0 h 1562100"/>
              <a:gd name="connsiteX1" fmla="*/ 480060 w 494247"/>
              <a:gd name="connsiteY1" fmla="*/ 449580 h 1562100"/>
              <a:gd name="connsiteX2" fmla="*/ 0 w 494247"/>
              <a:gd name="connsiteY2" fmla="*/ 1562100 h 1562100"/>
              <a:gd name="connsiteX3" fmla="*/ 0 w 494247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247" h="1562100">
                <a:moveTo>
                  <a:pt x="320040" y="0"/>
                </a:moveTo>
                <a:cubicBezTo>
                  <a:pt x="426720" y="94615"/>
                  <a:pt x="533400" y="189230"/>
                  <a:pt x="480060" y="449580"/>
                </a:cubicBezTo>
                <a:cubicBezTo>
                  <a:pt x="426720" y="709930"/>
                  <a:pt x="0" y="1562100"/>
                  <a:pt x="0" y="1562100"/>
                </a:cubicBezTo>
                <a:lnTo>
                  <a:pt x="0" y="1562100"/>
                </a:lnTo>
              </a:path>
            </a:pathLst>
          </a:custGeom>
          <a:noFill/>
          <a:ln w="73025">
            <a:solidFill>
              <a:schemeClr val="accent1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BFA4CA-F0DC-884D-9ACB-12864EC74823}"/>
              </a:ext>
            </a:extLst>
          </p:cNvPr>
          <p:cNvSpPr txBox="1"/>
          <p:nvPr/>
        </p:nvSpPr>
        <p:spPr>
          <a:xfrm>
            <a:off x="3579949" y="1930642"/>
            <a:ext cx="130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3E60"/>
                </a:solidFill>
              </a:rPr>
              <a:t> </a:t>
            </a:r>
            <a:r>
              <a:rPr lang="en-US" sz="2000" b="1" dirty="0">
                <a:solidFill>
                  <a:srgbClr val="003E60"/>
                </a:solidFill>
              </a:rPr>
              <a:t>payload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A947E3-CBDC-D981-AF5D-B423470127A3}"/>
              </a:ext>
            </a:extLst>
          </p:cNvPr>
          <p:cNvSpPr txBox="1"/>
          <p:nvPr/>
        </p:nvSpPr>
        <p:spPr>
          <a:xfrm>
            <a:off x="7509428" y="2415882"/>
            <a:ext cx="189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E60"/>
                </a:solidFill>
              </a:rPr>
              <a:t>Lab-on-chip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855A7C-25B7-F8F1-57FA-BA04159F297A}"/>
              </a:ext>
            </a:extLst>
          </p:cNvPr>
          <p:cNvSpPr txBox="1"/>
          <p:nvPr/>
        </p:nvSpPr>
        <p:spPr>
          <a:xfrm>
            <a:off x="10828019" y="5565527"/>
            <a:ext cx="136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 dirty="0">
                <a:solidFill>
                  <a:srgbClr val="003E60"/>
                </a:solidFill>
              </a:rPr>
              <a:t>Incubator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7D41B1F-04EA-C5F7-50E1-25ED0B791221}"/>
              </a:ext>
            </a:extLst>
          </p:cNvPr>
          <p:cNvSpPr/>
          <p:nvPr/>
        </p:nvSpPr>
        <p:spPr>
          <a:xfrm>
            <a:off x="6243320" y="1722120"/>
            <a:ext cx="909320" cy="553720"/>
          </a:xfrm>
          <a:custGeom>
            <a:avLst/>
            <a:gdLst>
              <a:gd name="connsiteX0" fmla="*/ 0 w 909320"/>
              <a:gd name="connsiteY0" fmla="*/ 76200 h 553720"/>
              <a:gd name="connsiteX1" fmla="*/ 10160 w 909320"/>
              <a:gd name="connsiteY1" fmla="*/ 497840 h 553720"/>
              <a:gd name="connsiteX2" fmla="*/ 726440 w 909320"/>
              <a:gd name="connsiteY2" fmla="*/ 553720 h 553720"/>
              <a:gd name="connsiteX3" fmla="*/ 909320 w 909320"/>
              <a:gd name="connsiteY3" fmla="*/ 421640 h 553720"/>
              <a:gd name="connsiteX4" fmla="*/ 889000 w 909320"/>
              <a:gd name="connsiteY4" fmla="*/ 30480 h 553720"/>
              <a:gd name="connsiteX5" fmla="*/ 284480 w 909320"/>
              <a:gd name="connsiteY5" fmla="*/ 0 h 553720"/>
              <a:gd name="connsiteX6" fmla="*/ 0 w 909320"/>
              <a:gd name="connsiteY6" fmla="*/ 76200 h 55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9320" h="553720">
                <a:moveTo>
                  <a:pt x="0" y="76200"/>
                </a:moveTo>
                <a:lnTo>
                  <a:pt x="10160" y="497840"/>
                </a:lnTo>
                <a:lnTo>
                  <a:pt x="726440" y="553720"/>
                </a:lnTo>
                <a:lnTo>
                  <a:pt x="909320" y="421640"/>
                </a:lnTo>
                <a:lnTo>
                  <a:pt x="889000" y="30480"/>
                </a:lnTo>
                <a:lnTo>
                  <a:pt x="284480" y="0"/>
                </a:lnTo>
                <a:lnTo>
                  <a:pt x="0" y="76200"/>
                </a:lnTo>
                <a:close/>
              </a:path>
            </a:pathLst>
          </a:custGeom>
          <a:solidFill>
            <a:schemeClr val="bg1">
              <a:alpha val="21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1BDF8C-DB0E-C3E9-9207-ED96D2AA791B}"/>
              </a:ext>
            </a:extLst>
          </p:cNvPr>
          <p:cNvSpPr txBox="1"/>
          <p:nvPr/>
        </p:nvSpPr>
        <p:spPr>
          <a:xfrm>
            <a:off x="6427432" y="5894773"/>
            <a:ext cx="5750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*PDMS stands for Polydimethylsiloxane, a silicone-based low toxicity, and unique hydrophobicity.</a:t>
            </a:r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9505CB-77F8-9C8C-09C0-6AFEEB40B3A3}"/>
              </a:ext>
            </a:extLst>
          </p:cNvPr>
          <p:cNvSpPr txBox="1"/>
          <p:nvPr/>
        </p:nvSpPr>
        <p:spPr>
          <a:xfrm>
            <a:off x="3047260" y="3268747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which provides all necessary support to keep the cell alive.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22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8A1D7-1BAB-F8D0-1B34-1128D7355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687B0CE-D8B3-201C-6D02-84D1AB8107F9}"/>
              </a:ext>
            </a:extLst>
          </p:cNvPr>
          <p:cNvSpPr/>
          <p:nvPr/>
        </p:nvSpPr>
        <p:spPr>
          <a:xfrm>
            <a:off x="4352870" y="3642212"/>
            <a:ext cx="3071673" cy="2281561"/>
          </a:xfrm>
          <a:custGeom>
            <a:avLst/>
            <a:gdLst>
              <a:gd name="connsiteX0" fmla="*/ 17755 w 3071673"/>
              <a:gd name="connsiteY0" fmla="*/ 0 h 2281561"/>
              <a:gd name="connsiteX1" fmla="*/ 0 w 3071673"/>
              <a:gd name="connsiteY1" fmla="*/ 2281561 h 2281561"/>
              <a:gd name="connsiteX2" fmla="*/ 3071673 w 3071673"/>
              <a:gd name="connsiteY2" fmla="*/ 1251751 h 2281561"/>
              <a:gd name="connsiteX3" fmla="*/ 3071673 w 3071673"/>
              <a:gd name="connsiteY3" fmla="*/ 1056443 h 2281561"/>
              <a:gd name="connsiteX4" fmla="*/ 17755 w 3071673"/>
              <a:gd name="connsiteY4" fmla="*/ 0 h 228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673" h="2281561">
                <a:moveTo>
                  <a:pt x="17755" y="0"/>
                </a:moveTo>
                <a:lnTo>
                  <a:pt x="0" y="2281561"/>
                </a:lnTo>
                <a:lnTo>
                  <a:pt x="3071673" y="1251751"/>
                </a:lnTo>
                <a:lnTo>
                  <a:pt x="3071673" y="1056443"/>
                </a:lnTo>
                <a:lnTo>
                  <a:pt x="17755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alpha val="4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F65065-C3CA-E58C-39E8-8BE1F4CAB9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841" b="19460"/>
          <a:stretch>
            <a:fillRect/>
          </a:stretch>
        </p:blipFill>
        <p:spPr>
          <a:xfrm>
            <a:off x="6977849" y="2947387"/>
            <a:ext cx="3553054" cy="2929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EE1D3D5F-892D-5941-5567-3585BE30C999}"/>
              </a:ext>
            </a:extLst>
          </p:cNvPr>
          <p:cNvSpPr txBox="1">
            <a:spLocks/>
          </p:cNvSpPr>
          <p:nvPr/>
        </p:nvSpPr>
        <p:spPr>
          <a:xfrm>
            <a:off x="439082" y="267123"/>
            <a:ext cx="11276668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Overall system view -scientific payload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C19CA8-5190-F857-DB88-43F970149AB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6826" y="-62523"/>
            <a:ext cx="3970332" cy="2940755"/>
          </a:xfrm>
          <a:prstGeom prst="rect">
            <a:avLst/>
          </a:prstGeom>
        </p:spPr>
      </p:pic>
      <p:pic>
        <p:nvPicPr>
          <p:cNvPr id="12" name="Picture 4" descr="IMAGE 2.jpg">
            <a:extLst>
              <a:ext uri="{FF2B5EF4-FFF2-40B4-BE49-F238E27FC236}">
                <a16:creationId xmlns:a16="http://schemas.microsoft.com/office/drawing/2014/main" id="{B5C7A374-1818-17D0-8A88-2A4F6165CB6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0564" y="1037153"/>
            <a:ext cx="2933452" cy="2441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22E2DF-0FFB-B542-C580-61E19C326B40}"/>
              </a:ext>
            </a:extLst>
          </p:cNvPr>
          <p:cNvSpPr txBox="1"/>
          <p:nvPr/>
        </p:nvSpPr>
        <p:spPr>
          <a:xfrm>
            <a:off x="1446349" y="3256522"/>
            <a:ext cx="130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3E60"/>
                </a:solidFill>
              </a:rPr>
              <a:t> </a:t>
            </a:r>
            <a:r>
              <a:rPr lang="en-US" sz="2000" dirty="0" err="1">
                <a:solidFill>
                  <a:srgbClr val="003E60"/>
                </a:solidFill>
              </a:rPr>
              <a:t>Cubesats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dirty="0">
              <a:solidFill>
                <a:srgbClr val="003E60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39E4B1B-6418-E1F5-8BE7-10E662D39045}"/>
              </a:ext>
            </a:extLst>
          </p:cNvPr>
          <p:cNvSpPr/>
          <p:nvPr/>
        </p:nvSpPr>
        <p:spPr>
          <a:xfrm>
            <a:off x="2808682" y="1266571"/>
            <a:ext cx="2023534" cy="1667933"/>
          </a:xfrm>
          <a:custGeom>
            <a:avLst/>
            <a:gdLst>
              <a:gd name="connsiteX0" fmla="*/ 1921934 w 2023534"/>
              <a:gd name="connsiteY0" fmla="*/ 0 h 1667933"/>
              <a:gd name="connsiteX1" fmla="*/ 2023534 w 2023534"/>
              <a:gd name="connsiteY1" fmla="*/ 1667933 h 1667933"/>
              <a:gd name="connsiteX2" fmla="*/ 33867 w 2023534"/>
              <a:gd name="connsiteY2" fmla="*/ 1193800 h 1667933"/>
              <a:gd name="connsiteX3" fmla="*/ 0 w 2023534"/>
              <a:gd name="connsiteY3" fmla="*/ 304800 h 1667933"/>
              <a:gd name="connsiteX4" fmla="*/ 1921934 w 2023534"/>
              <a:gd name="connsiteY4" fmla="*/ 0 h 1667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3534" h="1667933">
                <a:moveTo>
                  <a:pt x="1921934" y="0"/>
                </a:moveTo>
                <a:lnTo>
                  <a:pt x="2023534" y="1667933"/>
                </a:lnTo>
                <a:lnTo>
                  <a:pt x="33867" y="1193800"/>
                </a:lnTo>
                <a:lnTo>
                  <a:pt x="0" y="304800"/>
                </a:lnTo>
                <a:lnTo>
                  <a:pt x="1921934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7" descr="IMAGE 4.jpg">
            <a:extLst>
              <a:ext uri="{FF2B5EF4-FFF2-40B4-BE49-F238E27FC236}">
                <a16:creationId xmlns:a16="http://schemas.microsoft.com/office/drawing/2014/main" id="{37163937-3187-C8BF-1220-508C1FBA0CB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35" y="948557"/>
            <a:ext cx="3763486" cy="2374067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D57F4A6-F610-7E00-5951-EF07BCE900F2}"/>
              </a:ext>
            </a:extLst>
          </p:cNvPr>
          <p:cNvSpPr/>
          <p:nvPr/>
        </p:nvSpPr>
        <p:spPr>
          <a:xfrm>
            <a:off x="7375316" y="1052089"/>
            <a:ext cx="1036320" cy="1383792"/>
          </a:xfrm>
          <a:custGeom>
            <a:avLst/>
            <a:gdLst>
              <a:gd name="connsiteX0" fmla="*/ 908304 w 999744"/>
              <a:gd name="connsiteY0" fmla="*/ 1383792 h 1383792"/>
              <a:gd name="connsiteX1" fmla="*/ 30480 w 999744"/>
              <a:gd name="connsiteY1" fmla="*/ 950976 h 1383792"/>
              <a:gd name="connsiteX2" fmla="*/ 0 w 999744"/>
              <a:gd name="connsiteY2" fmla="*/ 487680 h 1383792"/>
              <a:gd name="connsiteX3" fmla="*/ 999744 w 999744"/>
              <a:gd name="connsiteY3" fmla="*/ 0 h 1383792"/>
              <a:gd name="connsiteX4" fmla="*/ 908304 w 999744"/>
              <a:gd name="connsiteY4" fmla="*/ 1383792 h 1383792"/>
              <a:gd name="connsiteX0" fmla="*/ 1036320 w 1036320"/>
              <a:gd name="connsiteY0" fmla="*/ 1383792 h 1383792"/>
              <a:gd name="connsiteX1" fmla="*/ 30480 w 1036320"/>
              <a:gd name="connsiteY1" fmla="*/ 950976 h 1383792"/>
              <a:gd name="connsiteX2" fmla="*/ 0 w 1036320"/>
              <a:gd name="connsiteY2" fmla="*/ 487680 h 1383792"/>
              <a:gd name="connsiteX3" fmla="*/ 999744 w 1036320"/>
              <a:gd name="connsiteY3" fmla="*/ 0 h 1383792"/>
              <a:gd name="connsiteX4" fmla="*/ 1036320 w 1036320"/>
              <a:gd name="connsiteY4" fmla="*/ 1383792 h 138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1383792">
                <a:moveTo>
                  <a:pt x="1036320" y="1383792"/>
                </a:moveTo>
                <a:lnTo>
                  <a:pt x="30480" y="950976"/>
                </a:lnTo>
                <a:lnTo>
                  <a:pt x="0" y="487680"/>
                </a:lnTo>
                <a:lnTo>
                  <a:pt x="999744" y="0"/>
                </a:lnTo>
                <a:lnTo>
                  <a:pt x="1036320" y="138379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3C2CA0-47AD-9265-BDFA-9F7A7D985D6A}"/>
              </a:ext>
            </a:extLst>
          </p:cNvPr>
          <p:cNvSpPr txBox="1"/>
          <p:nvPr/>
        </p:nvSpPr>
        <p:spPr>
          <a:xfrm>
            <a:off x="2635073" y="6457890"/>
            <a:ext cx="185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3E60"/>
                </a:solidFill>
              </a:rPr>
              <a:t>KIT contribution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8E1227C-C60C-41F8-5A49-4E27743399E9}"/>
              </a:ext>
            </a:extLst>
          </p:cNvPr>
          <p:cNvSpPr/>
          <p:nvPr/>
        </p:nvSpPr>
        <p:spPr>
          <a:xfrm>
            <a:off x="10422384" y="2270982"/>
            <a:ext cx="1074272" cy="907224"/>
          </a:xfrm>
          <a:custGeom>
            <a:avLst/>
            <a:gdLst>
              <a:gd name="connsiteX0" fmla="*/ 320040 w 494247"/>
              <a:gd name="connsiteY0" fmla="*/ 0 h 1562100"/>
              <a:gd name="connsiteX1" fmla="*/ 480060 w 494247"/>
              <a:gd name="connsiteY1" fmla="*/ 449580 h 1562100"/>
              <a:gd name="connsiteX2" fmla="*/ 0 w 494247"/>
              <a:gd name="connsiteY2" fmla="*/ 1562100 h 1562100"/>
              <a:gd name="connsiteX3" fmla="*/ 0 w 494247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247" h="1562100">
                <a:moveTo>
                  <a:pt x="320040" y="0"/>
                </a:moveTo>
                <a:cubicBezTo>
                  <a:pt x="426720" y="94615"/>
                  <a:pt x="533400" y="189230"/>
                  <a:pt x="480060" y="449580"/>
                </a:cubicBezTo>
                <a:cubicBezTo>
                  <a:pt x="426720" y="709930"/>
                  <a:pt x="0" y="1562100"/>
                  <a:pt x="0" y="1562100"/>
                </a:cubicBezTo>
                <a:lnTo>
                  <a:pt x="0" y="1562100"/>
                </a:lnTo>
              </a:path>
            </a:pathLst>
          </a:custGeom>
          <a:noFill/>
          <a:ln w="73025">
            <a:solidFill>
              <a:schemeClr val="accent1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F76776-F6F9-9281-D53F-10F07585ACE7}"/>
              </a:ext>
            </a:extLst>
          </p:cNvPr>
          <p:cNvSpPr txBox="1"/>
          <p:nvPr/>
        </p:nvSpPr>
        <p:spPr>
          <a:xfrm>
            <a:off x="3579949" y="1930642"/>
            <a:ext cx="130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3E60"/>
                </a:solidFill>
              </a:rPr>
              <a:t> </a:t>
            </a:r>
            <a:r>
              <a:rPr lang="en-US" sz="2000" b="1" dirty="0">
                <a:solidFill>
                  <a:srgbClr val="003E60"/>
                </a:solidFill>
              </a:rPr>
              <a:t>payload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85BB3D-169F-D6E4-93C9-65B562CAD439}"/>
              </a:ext>
            </a:extLst>
          </p:cNvPr>
          <p:cNvSpPr txBox="1"/>
          <p:nvPr/>
        </p:nvSpPr>
        <p:spPr>
          <a:xfrm>
            <a:off x="7509428" y="2415882"/>
            <a:ext cx="189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E60"/>
                </a:solidFill>
              </a:rPr>
              <a:t>Lab-on-chip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207B36-F8A1-8AC7-F4C3-24BF08991535}"/>
              </a:ext>
            </a:extLst>
          </p:cNvPr>
          <p:cNvSpPr txBox="1"/>
          <p:nvPr/>
        </p:nvSpPr>
        <p:spPr>
          <a:xfrm>
            <a:off x="10739242" y="5618793"/>
            <a:ext cx="136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 dirty="0">
                <a:solidFill>
                  <a:srgbClr val="003E60"/>
                </a:solidFill>
              </a:rPr>
              <a:t>Incubator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048D083-1E21-E00A-E57B-CD6F332FA8C6}"/>
              </a:ext>
            </a:extLst>
          </p:cNvPr>
          <p:cNvSpPr/>
          <p:nvPr/>
        </p:nvSpPr>
        <p:spPr>
          <a:xfrm>
            <a:off x="6243320" y="1722120"/>
            <a:ext cx="909320" cy="553720"/>
          </a:xfrm>
          <a:custGeom>
            <a:avLst/>
            <a:gdLst>
              <a:gd name="connsiteX0" fmla="*/ 0 w 909320"/>
              <a:gd name="connsiteY0" fmla="*/ 76200 h 553720"/>
              <a:gd name="connsiteX1" fmla="*/ 10160 w 909320"/>
              <a:gd name="connsiteY1" fmla="*/ 497840 h 553720"/>
              <a:gd name="connsiteX2" fmla="*/ 726440 w 909320"/>
              <a:gd name="connsiteY2" fmla="*/ 553720 h 553720"/>
              <a:gd name="connsiteX3" fmla="*/ 909320 w 909320"/>
              <a:gd name="connsiteY3" fmla="*/ 421640 h 553720"/>
              <a:gd name="connsiteX4" fmla="*/ 889000 w 909320"/>
              <a:gd name="connsiteY4" fmla="*/ 30480 h 553720"/>
              <a:gd name="connsiteX5" fmla="*/ 284480 w 909320"/>
              <a:gd name="connsiteY5" fmla="*/ 0 h 553720"/>
              <a:gd name="connsiteX6" fmla="*/ 0 w 909320"/>
              <a:gd name="connsiteY6" fmla="*/ 76200 h 55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9320" h="553720">
                <a:moveTo>
                  <a:pt x="0" y="76200"/>
                </a:moveTo>
                <a:lnTo>
                  <a:pt x="10160" y="497840"/>
                </a:lnTo>
                <a:lnTo>
                  <a:pt x="726440" y="553720"/>
                </a:lnTo>
                <a:lnTo>
                  <a:pt x="909320" y="421640"/>
                </a:lnTo>
                <a:lnTo>
                  <a:pt x="889000" y="30480"/>
                </a:lnTo>
                <a:lnTo>
                  <a:pt x="284480" y="0"/>
                </a:lnTo>
                <a:lnTo>
                  <a:pt x="0" y="76200"/>
                </a:lnTo>
                <a:close/>
              </a:path>
            </a:pathLst>
          </a:custGeom>
          <a:solidFill>
            <a:schemeClr val="bg1">
              <a:alpha val="21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2B6FE-4876-CAFB-4170-469E35A21EFC}"/>
              </a:ext>
            </a:extLst>
          </p:cNvPr>
          <p:cNvSpPr txBox="1"/>
          <p:nvPr/>
        </p:nvSpPr>
        <p:spPr>
          <a:xfrm>
            <a:off x="4964859" y="3414170"/>
            <a:ext cx="1501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Photo-Sensor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53E5F2-5828-EC16-28F8-5BBE8FC14B29}"/>
              </a:ext>
            </a:extLst>
          </p:cNvPr>
          <p:cNvSpPr txBox="1"/>
          <p:nvPr/>
        </p:nvSpPr>
        <p:spPr>
          <a:xfrm>
            <a:off x="10454002" y="3255145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Thermal-Sensor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E48C91-6B3B-B1BD-8A5E-6725CD6C22AB}"/>
              </a:ext>
            </a:extLst>
          </p:cNvPr>
          <p:cNvSpPr txBox="1"/>
          <p:nvPr/>
        </p:nvSpPr>
        <p:spPr>
          <a:xfrm>
            <a:off x="4988397" y="4470206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>
                <a:solidFill>
                  <a:srgbClr val="003E60"/>
                </a:solidFill>
              </a:defRPr>
            </a:lvl1pPr>
          </a:lstStyle>
          <a:p>
            <a:r>
              <a:rPr lang="en-GB" dirty="0"/>
              <a:t>Cell-incubator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BA437D-5A03-7803-2526-6F249498ED9F}"/>
              </a:ext>
            </a:extLst>
          </p:cNvPr>
          <p:cNvSpPr txBox="1"/>
          <p:nvPr/>
        </p:nvSpPr>
        <p:spPr>
          <a:xfrm>
            <a:off x="10451225" y="4497728"/>
            <a:ext cx="168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Resistive</a:t>
            </a:r>
            <a:r>
              <a:rPr lang="en-GB" dirty="0"/>
              <a:t> </a:t>
            </a:r>
            <a:r>
              <a:rPr lang="en-GB" dirty="0">
                <a:solidFill>
                  <a:srgbClr val="003E60"/>
                </a:solidFill>
              </a:rPr>
              <a:t>Heater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071A31-A073-6529-6849-165E1FF3D9B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142" t="34780" r="15315" b="1"/>
          <a:stretch/>
        </p:blipFill>
        <p:spPr>
          <a:xfrm>
            <a:off x="9235210" y="4922705"/>
            <a:ext cx="1202974" cy="92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A4CD2CA-FED4-9F0F-9D5C-A771444BBD01}"/>
              </a:ext>
            </a:extLst>
          </p:cNvPr>
          <p:cNvSpPr/>
          <p:nvPr/>
        </p:nvSpPr>
        <p:spPr>
          <a:xfrm>
            <a:off x="5045909" y="3782540"/>
            <a:ext cx="2928257" cy="315685"/>
          </a:xfrm>
          <a:custGeom>
            <a:avLst/>
            <a:gdLst>
              <a:gd name="connsiteX0" fmla="*/ 0 w 2928257"/>
              <a:gd name="connsiteY0" fmla="*/ 16328 h 315685"/>
              <a:gd name="connsiteX1" fmla="*/ 1273629 w 2928257"/>
              <a:gd name="connsiteY1" fmla="*/ 0 h 315685"/>
              <a:gd name="connsiteX2" fmla="*/ 2928257 w 2928257"/>
              <a:gd name="connsiteY2" fmla="*/ 315685 h 315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257" h="315685">
                <a:moveTo>
                  <a:pt x="0" y="16328"/>
                </a:moveTo>
                <a:lnTo>
                  <a:pt x="1273629" y="0"/>
                </a:lnTo>
                <a:lnTo>
                  <a:pt x="2928257" y="315685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6156772-6526-2F0F-3654-6235D0085716}"/>
              </a:ext>
            </a:extLst>
          </p:cNvPr>
          <p:cNvSpPr/>
          <p:nvPr/>
        </p:nvSpPr>
        <p:spPr>
          <a:xfrm>
            <a:off x="5006340" y="4682788"/>
            <a:ext cx="3093012" cy="163532"/>
          </a:xfrm>
          <a:custGeom>
            <a:avLst/>
            <a:gdLst>
              <a:gd name="connsiteX0" fmla="*/ 0 w 2792186"/>
              <a:gd name="connsiteY0" fmla="*/ 59872 h 59872"/>
              <a:gd name="connsiteX1" fmla="*/ 1170214 w 2792186"/>
              <a:gd name="connsiteY1" fmla="*/ 38100 h 59872"/>
              <a:gd name="connsiteX2" fmla="*/ 2792186 w 2792186"/>
              <a:gd name="connsiteY2" fmla="*/ 0 h 59872"/>
              <a:gd name="connsiteX0" fmla="*/ 0 w 3149057"/>
              <a:gd name="connsiteY0" fmla="*/ 43614 h 43614"/>
              <a:gd name="connsiteX1" fmla="*/ 1527085 w 3149057"/>
              <a:gd name="connsiteY1" fmla="*/ 38100 h 43614"/>
              <a:gd name="connsiteX2" fmla="*/ 3149057 w 3149057"/>
              <a:gd name="connsiteY2" fmla="*/ 0 h 43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49057" h="43614">
                <a:moveTo>
                  <a:pt x="0" y="43614"/>
                </a:moveTo>
                <a:lnTo>
                  <a:pt x="1527085" y="38100"/>
                </a:lnTo>
                <a:lnTo>
                  <a:pt x="3149057" y="0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697277D-E5C0-6499-2C6D-9EA971D11BA2}"/>
              </a:ext>
            </a:extLst>
          </p:cNvPr>
          <p:cNvSpPr/>
          <p:nvPr/>
        </p:nvSpPr>
        <p:spPr>
          <a:xfrm>
            <a:off x="9372600" y="3560471"/>
            <a:ext cx="2632546" cy="407010"/>
          </a:xfrm>
          <a:custGeom>
            <a:avLst/>
            <a:gdLst>
              <a:gd name="connsiteX0" fmla="*/ 3282043 w 3282043"/>
              <a:gd name="connsiteY0" fmla="*/ 10886 h 468086"/>
              <a:gd name="connsiteX1" fmla="*/ 1883229 w 3282043"/>
              <a:gd name="connsiteY1" fmla="*/ 0 h 468086"/>
              <a:gd name="connsiteX2" fmla="*/ 0 w 3282043"/>
              <a:gd name="connsiteY2" fmla="*/ 468086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2043" h="468086">
                <a:moveTo>
                  <a:pt x="3282043" y="10886"/>
                </a:moveTo>
                <a:lnTo>
                  <a:pt x="1883229" y="0"/>
                </a:lnTo>
                <a:lnTo>
                  <a:pt x="0" y="468086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2CCDA0C-7F17-2458-F495-A5C974DC83E2}"/>
              </a:ext>
            </a:extLst>
          </p:cNvPr>
          <p:cNvSpPr/>
          <p:nvPr/>
        </p:nvSpPr>
        <p:spPr>
          <a:xfrm>
            <a:off x="9220200" y="4744720"/>
            <a:ext cx="2844818" cy="100265"/>
          </a:xfrm>
          <a:custGeom>
            <a:avLst/>
            <a:gdLst>
              <a:gd name="connsiteX0" fmla="*/ 3124200 w 3124200"/>
              <a:gd name="connsiteY0" fmla="*/ 141514 h 141514"/>
              <a:gd name="connsiteX1" fmla="*/ 1817914 w 3124200"/>
              <a:gd name="connsiteY1" fmla="*/ 125186 h 141514"/>
              <a:gd name="connsiteX2" fmla="*/ 0 w 3124200"/>
              <a:gd name="connsiteY2" fmla="*/ 0 h 14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4200" h="141514">
                <a:moveTo>
                  <a:pt x="3124200" y="141514"/>
                </a:moveTo>
                <a:lnTo>
                  <a:pt x="1817914" y="125186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C000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395CCD-F668-C116-3C80-C4FBF00F1142}"/>
              </a:ext>
            </a:extLst>
          </p:cNvPr>
          <p:cNvSpPr txBox="1"/>
          <p:nvPr/>
        </p:nvSpPr>
        <p:spPr>
          <a:xfrm>
            <a:off x="6424011" y="5833852"/>
            <a:ext cx="3865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 of: Augusto Nascetti and Han Gardeniers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40D7A0-DB83-A0B6-C907-32866156FA3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7335" t="37654" r="13840" b="9012"/>
          <a:stretch/>
        </p:blipFill>
        <p:spPr>
          <a:xfrm>
            <a:off x="2675183" y="3435658"/>
            <a:ext cx="2282176" cy="250865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7C683BA-23A0-41DE-5E40-A1453DB75A78}"/>
              </a:ext>
            </a:extLst>
          </p:cNvPr>
          <p:cNvSpPr txBox="1"/>
          <p:nvPr/>
        </p:nvSpPr>
        <p:spPr>
          <a:xfrm>
            <a:off x="88777" y="3977414"/>
            <a:ext cx="25834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solidFill>
                  <a:srgbClr val="003E60"/>
                </a:solidFill>
              </a:rPr>
              <a:t>A cell culture capable of growing under well-controlled conditions inside a lab-on-chip incubator</a:t>
            </a:r>
          </a:p>
        </p:txBody>
      </p:sp>
    </p:spTree>
    <p:extLst>
      <p:ext uri="{BB962C8B-B14F-4D97-AF65-F5344CB8AC3E}">
        <p14:creationId xmlns:p14="http://schemas.microsoft.com/office/powerpoint/2010/main" val="2966940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68696-F5D8-08CC-8F4C-A7315853D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B7F8673-A595-CB1E-F558-3040CC2B5199}"/>
              </a:ext>
            </a:extLst>
          </p:cNvPr>
          <p:cNvSpPr/>
          <p:nvPr/>
        </p:nvSpPr>
        <p:spPr>
          <a:xfrm>
            <a:off x="4352870" y="3642212"/>
            <a:ext cx="3071673" cy="2281561"/>
          </a:xfrm>
          <a:custGeom>
            <a:avLst/>
            <a:gdLst>
              <a:gd name="connsiteX0" fmla="*/ 17755 w 3071673"/>
              <a:gd name="connsiteY0" fmla="*/ 0 h 2281561"/>
              <a:gd name="connsiteX1" fmla="*/ 0 w 3071673"/>
              <a:gd name="connsiteY1" fmla="*/ 2281561 h 2281561"/>
              <a:gd name="connsiteX2" fmla="*/ 3071673 w 3071673"/>
              <a:gd name="connsiteY2" fmla="*/ 1251751 h 2281561"/>
              <a:gd name="connsiteX3" fmla="*/ 3071673 w 3071673"/>
              <a:gd name="connsiteY3" fmla="*/ 1056443 h 2281561"/>
              <a:gd name="connsiteX4" fmla="*/ 17755 w 3071673"/>
              <a:gd name="connsiteY4" fmla="*/ 0 h 228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673" h="2281561">
                <a:moveTo>
                  <a:pt x="17755" y="0"/>
                </a:moveTo>
                <a:lnTo>
                  <a:pt x="0" y="2281561"/>
                </a:lnTo>
                <a:lnTo>
                  <a:pt x="3071673" y="1251751"/>
                </a:lnTo>
                <a:lnTo>
                  <a:pt x="3071673" y="1056443"/>
                </a:lnTo>
                <a:lnTo>
                  <a:pt x="17755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alpha val="4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8A8AD9-E617-8251-70AB-79DD7F25B71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841" b="19460"/>
          <a:stretch>
            <a:fillRect/>
          </a:stretch>
        </p:blipFill>
        <p:spPr>
          <a:xfrm>
            <a:off x="6977849" y="2947387"/>
            <a:ext cx="3553054" cy="2929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DFC0D3B2-C9B7-4CDC-47E7-9FC74CF261B2}"/>
              </a:ext>
            </a:extLst>
          </p:cNvPr>
          <p:cNvSpPr txBox="1">
            <a:spLocks/>
          </p:cNvSpPr>
          <p:nvPr/>
        </p:nvSpPr>
        <p:spPr>
          <a:xfrm>
            <a:off x="439082" y="267123"/>
            <a:ext cx="11276668" cy="648071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>
                <a:solidFill>
                  <a:srgbClr val="BF0C31"/>
                </a:solidFill>
                <a:latin typeface="+mj-lt"/>
              </a:rPr>
              <a:t>Overall system view -scientific payload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93E462-AA86-FB72-9A1A-E7FB5CEF0F6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6826" y="-62523"/>
            <a:ext cx="3970332" cy="2940755"/>
          </a:xfrm>
          <a:prstGeom prst="rect">
            <a:avLst/>
          </a:prstGeom>
        </p:spPr>
      </p:pic>
      <p:pic>
        <p:nvPicPr>
          <p:cNvPr id="12" name="Picture 4" descr="IMAGE 2.jpg">
            <a:extLst>
              <a:ext uri="{FF2B5EF4-FFF2-40B4-BE49-F238E27FC236}">
                <a16:creationId xmlns:a16="http://schemas.microsoft.com/office/drawing/2014/main" id="{1F00C76D-BB71-F9EC-7637-1A01512E463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0564" y="1037153"/>
            <a:ext cx="2933452" cy="2441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ED082D-0AD4-1CEB-2352-2271B2340ACA}"/>
              </a:ext>
            </a:extLst>
          </p:cNvPr>
          <p:cNvSpPr txBox="1"/>
          <p:nvPr/>
        </p:nvSpPr>
        <p:spPr>
          <a:xfrm>
            <a:off x="1446349" y="3256522"/>
            <a:ext cx="130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3E60"/>
                </a:solidFill>
              </a:rPr>
              <a:t> </a:t>
            </a:r>
            <a:r>
              <a:rPr lang="en-US" sz="2000" dirty="0" err="1">
                <a:solidFill>
                  <a:srgbClr val="003E60"/>
                </a:solidFill>
              </a:rPr>
              <a:t>Cubesats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dirty="0">
              <a:solidFill>
                <a:srgbClr val="003E60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A2B23C3-8D6C-19A7-EFAE-7F4F013295C0}"/>
              </a:ext>
            </a:extLst>
          </p:cNvPr>
          <p:cNvSpPr/>
          <p:nvPr/>
        </p:nvSpPr>
        <p:spPr>
          <a:xfrm>
            <a:off x="2808682" y="1266571"/>
            <a:ext cx="2023534" cy="1667933"/>
          </a:xfrm>
          <a:custGeom>
            <a:avLst/>
            <a:gdLst>
              <a:gd name="connsiteX0" fmla="*/ 1921934 w 2023534"/>
              <a:gd name="connsiteY0" fmla="*/ 0 h 1667933"/>
              <a:gd name="connsiteX1" fmla="*/ 2023534 w 2023534"/>
              <a:gd name="connsiteY1" fmla="*/ 1667933 h 1667933"/>
              <a:gd name="connsiteX2" fmla="*/ 33867 w 2023534"/>
              <a:gd name="connsiteY2" fmla="*/ 1193800 h 1667933"/>
              <a:gd name="connsiteX3" fmla="*/ 0 w 2023534"/>
              <a:gd name="connsiteY3" fmla="*/ 304800 h 1667933"/>
              <a:gd name="connsiteX4" fmla="*/ 1921934 w 2023534"/>
              <a:gd name="connsiteY4" fmla="*/ 0 h 1667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3534" h="1667933">
                <a:moveTo>
                  <a:pt x="1921934" y="0"/>
                </a:moveTo>
                <a:lnTo>
                  <a:pt x="2023534" y="1667933"/>
                </a:lnTo>
                <a:lnTo>
                  <a:pt x="33867" y="1193800"/>
                </a:lnTo>
                <a:lnTo>
                  <a:pt x="0" y="304800"/>
                </a:lnTo>
                <a:lnTo>
                  <a:pt x="1921934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7" descr="IMAGE 4.jpg">
            <a:extLst>
              <a:ext uri="{FF2B5EF4-FFF2-40B4-BE49-F238E27FC236}">
                <a16:creationId xmlns:a16="http://schemas.microsoft.com/office/drawing/2014/main" id="{335A1513-5A02-6D88-B984-0657D7D2CF4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35" y="948557"/>
            <a:ext cx="3763486" cy="2374067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0681BD5-0F98-06A7-37EA-5C85476EBB58}"/>
              </a:ext>
            </a:extLst>
          </p:cNvPr>
          <p:cNvSpPr/>
          <p:nvPr/>
        </p:nvSpPr>
        <p:spPr>
          <a:xfrm>
            <a:off x="7375316" y="1052089"/>
            <a:ext cx="1036320" cy="1383792"/>
          </a:xfrm>
          <a:custGeom>
            <a:avLst/>
            <a:gdLst>
              <a:gd name="connsiteX0" fmla="*/ 908304 w 999744"/>
              <a:gd name="connsiteY0" fmla="*/ 1383792 h 1383792"/>
              <a:gd name="connsiteX1" fmla="*/ 30480 w 999744"/>
              <a:gd name="connsiteY1" fmla="*/ 950976 h 1383792"/>
              <a:gd name="connsiteX2" fmla="*/ 0 w 999744"/>
              <a:gd name="connsiteY2" fmla="*/ 487680 h 1383792"/>
              <a:gd name="connsiteX3" fmla="*/ 999744 w 999744"/>
              <a:gd name="connsiteY3" fmla="*/ 0 h 1383792"/>
              <a:gd name="connsiteX4" fmla="*/ 908304 w 999744"/>
              <a:gd name="connsiteY4" fmla="*/ 1383792 h 1383792"/>
              <a:gd name="connsiteX0" fmla="*/ 1036320 w 1036320"/>
              <a:gd name="connsiteY0" fmla="*/ 1383792 h 1383792"/>
              <a:gd name="connsiteX1" fmla="*/ 30480 w 1036320"/>
              <a:gd name="connsiteY1" fmla="*/ 950976 h 1383792"/>
              <a:gd name="connsiteX2" fmla="*/ 0 w 1036320"/>
              <a:gd name="connsiteY2" fmla="*/ 487680 h 1383792"/>
              <a:gd name="connsiteX3" fmla="*/ 999744 w 1036320"/>
              <a:gd name="connsiteY3" fmla="*/ 0 h 1383792"/>
              <a:gd name="connsiteX4" fmla="*/ 1036320 w 1036320"/>
              <a:gd name="connsiteY4" fmla="*/ 1383792 h 138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1383792">
                <a:moveTo>
                  <a:pt x="1036320" y="1383792"/>
                </a:moveTo>
                <a:lnTo>
                  <a:pt x="30480" y="950976"/>
                </a:lnTo>
                <a:lnTo>
                  <a:pt x="0" y="487680"/>
                </a:lnTo>
                <a:lnTo>
                  <a:pt x="999744" y="0"/>
                </a:lnTo>
                <a:lnTo>
                  <a:pt x="1036320" y="138379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24000"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CCB65B-426D-DE77-375C-732DAFDABB15}"/>
              </a:ext>
            </a:extLst>
          </p:cNvPr>
          <p:cNvSpPr txBox="1"/>
          <p:nvPr/>
        </p:nvSpPr>
        <p:spPr>
          <a:xfrm>
            <a:off x="2635073" y="6457890"/>
            <a:ext cx="185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3E60"/>
                </a:solidFill>
              </a:rPr>
              <a:t>KIT contribution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1A43BEF-069B-44D7-C306-832772E5C208}"/>
              </a:ext>
            </a:extLst>
          </p:cNvPr>
          <p:cNvSpPr/>
          <p:nvPr/>
        </p:nvSpPr>
        <p:spPr>
          <a:xfrm>
            <a:off x="10422384" y="2270982"/>
            <a:ext cx="1074272" cy="907224"/>
          </a:xfrm>
          <a:custGeom>
            <a:avLst/>
            <a:gdLst>
              <a:gd name="connsiteX0" fmla="*/ 320040 w 494247"/>
              <a:gd name="connsiteY0" fmla="*/ 0 h 1562100"/>
              <a:gd name="connsiteX1" fmla="*/ 480060 w 494247"/>
              <a:gd name="connsiteY1" fmla="*/ 449580 h 1562100"/>
              <a:gd name="connsiteX2" fmla="*/ 0 w 494247"/>
              <a:gd name="connsiteY2" fmla="*/ 1562100 h 1562100"/>
              <a:gd name="connsiteX3" fmla="*/ 0 w 494247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247" h="1562100">
                <a:moveTo>
                  <a:pt x="320040" y="0"/>
                </a:moveTo>
                <a:cubicBezTo>
                  <a:pt x="426720" y="94615"/>
                  <a:pt x="533400" y="189230"/>
                  <a:pt x="480060" y="449580"/>
                </a:cubicBezTo>
                <a:cubicBezTo>
                  <a:pt x="426720" y="709930"/>
                  <a:pt x="0" y="1562100"/>
                  <a:pt x="0" y="1562100"/>
                </a:cubicBezTo>
                <a:lnTo>
                  <a:pt x="0" y="1562100"/>
                </a:lnTo>
              </a:path>
            </a:pathLst>
          </a:custGeom>
          <a:noFill/>
          <a:ln w="73025">
            <a:solidFill>
              <a:schemeClr val="accent1"/>
            </a:solidFill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A0D1F1-72B8-D44A-AFE8-EDFBE19A0CEE}"/>
              </a:ext>
            </a:extLst>
          </p:cNvPr>
          <p:cNvSpPr txBox="1"/>
          <p:nvPr/>
        </p:nvSpPr>
        <p:spPr>
          <a:xfrm>
            <a:off x="3579949" y="1930642"/>
            <a:ext cx="130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3E60"/>
                </a:solidFill>
              </a:rPr>
              <a:t> </a:t>
            </a:r>
            <a:r>
              <a:rPr lang="en-US" sz="2000" b="1" dirty="0">
                <a:solidFill>
                  <a:srgbClr val="003E60"/>
                </a:solidFill>
              </a:rPr>
              <a:t>payload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D4FD30-5C60-1C93-6B47-1A64EF3E1933}"/>
              </a:ext>
            </a:extLst>
          </p:cNvPr>
          <p:cNvSpPr txBox="1"/>
          <p:nvPr/>
        </p:nvSpPr>
        <p:spPr>
          <a:xfrm>
            <a:off x="7509428" y="2415882"/>
            <a:ext cx="189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E60"/>
                </a:solidFill>
              </a:rPr>
              <a:t>Lab-on-chip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33AF280-67B6-E4A3-0579-57E9509AF466}"/>
              </a:ext>
            </a:extLst>
          </p:cNvPr>
          <p:cNvSpPr txBox="1"/>
          <p:nvPr/>
        </p:nvSpPr>
        <p:spPr>
          <a:xfrm>
            <a:off x="10739242" y="5618793"/>
            <a:ext cx="136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 dirty="0">
                <a:solidFill>
                  <a:srgbClr val="003E60"/>
                </a:solidFill>
              </a:rPr>
              <a:t>Incubator</a:t>
            </a:r>
            <a:endParaRPr lang="en-GB" sz="2000" b="1" dirty="0">
              <a:solidFill>
                <a:srgbClr val="003E60"/>
              </a:solidFill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7654AD1-4BEA-A434-4553-FE5EFFE4D94D}"/>
              </a:ext>
            </a:extLst>
          </p:cNvPr>
          <p:cNvSpPr/>
          <p:nvPr/>
        </p:nvSpPr>
        <p:spPr>
          <a:xfrm>
            <a:off x="6243320" y="1722120"/>
            <a:ext cx="909320" cy="553720"/>
          </a:xfrm>
          <a:custGeom>
            <a:avLst/>
            <a:gdLst>
              <a:gd name="connsiteX0" fmla="*/ 0 w 909320"/>
              <a:gd name="connsiteY0" fmla="*/ 76200 h 553720"/>
              <a:gd name="connsiteX1" fmla="*/ 10160 w 909320"/>
              <a:gd name="connsiteY1" fmla="*/ 497840 h 553720"/>
              <a:gd name="connsiteX2" fmla="*/ 726440 w 909320"/>
              <a:gd name="connsiteY2" fmla="*/ 553720 h 553720"/>
              <a:gd name="connsiteX3" fmla="*/ 909320 w 909320"/>
              <a:gd name="connsiteY3" fmla="*/ 421640 h 553720"/>
              <a:gd name="connsiteX4" fmla="*/ 889000 w 909320"/>
              <a:gd name="connsiteY4" fmla="*/ 30480 h 553720"/>
              <a:gd name="connsiteX5" fmla="*/ 284480 w 909320"/>
              <a:gd name="connsiteY5" fmla="*/ 0 h 553720"/>
              <a:gd name="connsiteX6" fmla="*/ 0 w 909320"/>
              <a:gd name="connsiteY6" fmla="*/ 76200 h 55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9320" h="553720">
                <a:moveTo>
                  <a:pt x="0" y="76200"/>
                </a:moveTo>
                <a:lnTo>
                  <a:pt x="10160" y="497840"/>
                </a:lnTo>
                <a:lnTo>
                  <a:pt x="726440" y="553720"/>
                </a:lnTo>
                <a:lnTo>
                  <a:pt x="909320" y="421640"/>
                </a:lnTo>
                <a:lnTo>
                  <a:pt x="889000" y="30480"/>
                </a:lnTo>
                <a:lnTo>
                  <a:pt x="284480" y="0"/>
                </a:lnTo>
                <a:lnTo>
                  <a:pt x="0" y="76200"/>
                </a:lnTo>
                <a:close/>
              </a:path>
            </a:pathLst>
          </a:custGeom>
          <a:solidFill>
            <a:schemeClr val="bg1">
              <a:alpha val="21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EB7C1F-D14A-7CB3-E343-EF8E5C9F9668}"/>
              </a:ext>
            </a:extLst>
          </p:cNvPr>
          <p:cNvSpPr txBox="1"/>
          <p:nvPr/>
        </p:nvSpPr>
        <p:spPr>
          <a:xfrm>
            <a:off x="4964859" y="3414170"/>
            <a:ext cx="1501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Photo-Sensor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3DE9E0-066E-0995-5DB5-94C97C4C8ABA}"/>
              </a:ext>
            </a:extLst>
          </p:cNvPr>
          <p:cNvSpPr txBox="1"/>
          <p:nvPr/>
        </p:nvSpPr>
        <p:spPr>
          <a:xfrm>
            <a:off x="10454002" y="3255145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Thermal-Sensor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3347D4-4797-0877-2438-28F21DE67368}"/>
              </a:ext>
            </a:extLst>
          </p:cNvPr>
          <p:cNvSpPr txBox="1"/>
          <p:nvPr/>
        </p:nvSpPr>
        <p:spPr>
          <a:xfrm>
            <a:off x="4988397" y="4470206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>
                <a:solidFill>
                  <a:srgbClr val="003E60"/>
                </a:solidFill>
              </a:defRPr>
            </a:lvl1pPr>
          </a:lstStyle>
          <a:p>
            <a:r>
              <a:rPr lang="en-GB" dirty="0"/>
              <a:t>Cell-incubator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4E0F52-E49C-F138-0BBC-E7D962350401}"/>
              </a:ext>
            </a:extLst>
          </p:cNvPr>
          <p:cNvSpPr txBox="1"/>
          <p:nvPr/>
        </p:nvSpPr>
        <p:spPr>
          <a:xfrm>
            <a:off x="10451225" y="4497728"/>
            <a:ext cx="168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E60"/>
                </a:solidFill>
              </a:rPr>
              <a:t>Resistive</a:t>
            </a:r>
            <a:r>
              <a:rPr lang="en-GB" dirty="0"/>
              <a:t> </a:t>
            </a:r>
            <a:r>
              <a:rPr lang="en-GB" dirty="0">
                <a:solidFill>
                  <a:srgbClr val="003E60"/>
                </a:solidFill>
              </a:rPr>
              <a:t>Heater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5E8C1F-7E9C-182D-A264-381AF1487E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142" t="34780" r="15315" b="1"/>
          <a:stretch/>
        </p:blipFill>
        <p:spPr>
          <a:xfrm>
            <a:off x="9235210" y="4922705"/>
            <a:ext cx="1202974" cy="92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1BFF8F5-8A0D-CDCD-79A8-7F39DA71C915}"/>
              </a:ext>
            </a:extLst>
          </p:cNvPr>
          <p:cNvSpPr/>
          <p:nvPr/>
        </p:nvSpPr>
        <p:spPr>
          <a:xfrm>
            <a:off x="5045909" y="3782540"/>
            <a:ext cx="2928257" cy="315685"/>
          </a:xfrm>
          <a:custGeom>
            <a:avLst/>
            <a:gdLst>
              <a:gd name="connsiteX0" fmla="*/ 0 w 2928257"/>
              <a:gd name="connsiteY0" fmla="*/ 16328 h 315685"/>
              <a:gd name="connsiteX1" fmla="*/ 1273629 w 2928257"/>
              <a:gd name="connsiteY1" fmla="*/ 0 h 315685"/>
              <a:gd name="connsiteX2" fmla="*/ 2928257 w 2928257"/>
              <a:gd name="connsiteY2" fmla="*/ 315685 h 315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257" h="315685">
                <a:moveTo>
                  <a:pt x="0" y="16328"/>
                </a:moveTo>
                <a:lnTo>
                  <a:pt x="1273629" y="0"/>
                </a:lnTo>
                <a:lnTo>
                  <a:pt x="2928257" y="315685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2BFEFD3-816F-106D-19E9-B579C21AB47C}"/>
              </a:ext>
            </a:extLst>
          </p:cNvPr>
          <p:cNvSpPr/>
          <p:nvPr/>
        </p:nvSpPr>
        <p:spPr>
          <a:xfrm>
            <a:off x="5006340" y="4682788"/>
            <a:ext cx="3093012" cy="163532"/>
          </a:xfrm>
          <a:custGeom>
            <a:avLst/>
            <a:gdLst>
              <a:gd name="connsiteX0" fmla="*/ 0 w 2792186"/>
              <a:gd name="connsiteY0" fmla="*/ 59872 h 59872"/>
              <a:gd name="connsiteX1" fmla="*/ 1170214 w 2792186"/>
              <a:gd name="connsiteY1" fmla="*/ 38100 h 59872"/>
              <a:gd name="connsiteX2" fmla="*/ 2792186 w 2792186"/>
              <a:gd name="connsiteY2" fmla="*/ 0 h 59872"/>
              <a:gd name="connsiteX0" fmla="*/ 0 w 3149057"/>
              <a:gd name="connsiteY0" fmla="*/ 43614 h 43614"/>
              <a:gd name="connsiteX1" fmla="*/ 1527085 w 3149057"/>
              <a:gd name="connsiteY1" fmla="*/ 38100 h 43614"/>
              <a:gd name="connsiteX2" fmla="*/ 3149057 w 3149057"/>
              <a:gd name="connsiteY2" fmla="*/ 0 h 43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49057" h="43614">
                <a:moveTo>
                  <a:pt x="0" y="43614"/>
                </a:moveTo>
                <a:lnTo>
                  <a:pt x="1527085" y="38100"/>
                </a:lnTo>
                <a:lnTo>
                  <a:pt x="3149057" y="0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22D89B5-4102-899A-B0B7-0847C6710229}"/>
              </a:ext>
            </a:extLst>
          </p:cNvPr>
          <p:cNvSpPr/>
          <p:nvPr/>
        </p:nvSpPr>
        <p:spPr>
          <a:xfrm>
            <a:off x="9372600" y="3560471"/>
            <a:ext cx="2632546" cy="407010"/>
          </a:xfrm>
          <a:custGeom>
            <a:avLst/>
            <a:gdLst>
              <a:gd name="connsiteX0" fmla="*/ 3282043 w 3282043"/>
              <a:gd name="connsiteY0" fmla="*/ 10886 h 468086"/>
              <a:gd name="connsiteX1" fmla="*/ 1883229 w 3282043"/>
              <a:gd name="connsiteY1" fmla="*/ 0 h 468086"/>
              <a:gd name="connsiteX2" fmla="*/ 0 w 3282043"/>
              <a:gd name="connsiteY2" fmla="*/ 468086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2043" h="468086">
                <a:moveTo>
                  <a:pt x="3282043" y="10886"/>
                </a:moveTo>
                <a:lnTo>
                  <a:pt x="1883229" y="0"/>
                </a:lnTo>
                <a:lnTo>
                  <a:pt x="0" y="468086"/>
                </a:lnTo>
              </a:path>
            </a:pathLst>
          </a:custGeom>
          <a:noFill/>
          <a:ln>
            <a:solidFill>
              <a:srgbClr val="FFC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166E1FF-2448-220B-E616-242E60BEBAB0}"/>
              </a:ext>
            </a:extLst>
          </p:cNvPr>
          <p:cNvSpPr/>
          <p:nvPr/>
        </p:nvSpPr>
        <p:spPr>
          <a:xfrm>
            <a:off x="9220200" y="4744720"/>
            <a:ext cx="2844818" cy="100265"/>
          </a:xfrm>
          <a:custGeom>
            <a:avLst/>
            <a:gdLst>
              <a:gd name="connsiteX0" fmla="*/ 3124200 w 3124200"/>
              <a:gd name="connsiteY0" fmla="*/ 141514 h 141514"/>
              <a:gd name="connsiteX1" fmla="*/ 1817914 w 3124200"/>
              <a:gd name="connsiteY1" fmla="*/ 125186 h 141514"/>
              <a:gd name="connsiteX2" fmla="*/ 0 w 3124200"/>
              <a:gd name="connsiteY2" fmla="*/ 0 h 14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4200" h="141514">
                <a:moveTo>
                  <a:pt x="3124200" y="141514"/>
                </a:moveTo>
                <a:lnTo>
                  <a:pt x="1817914" y="125186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C000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48C409-4A0F-CF52-B21E-D4F033A70422}"/>
              </a:ext>
            </a:extLst>
          </p:cNvPr>
          <p:cNvSpPr txBox="1"/>
          <p:nvPr/>
        </p:nvSpPr>
        <p:spPr>
          <a:xfrm>
            <a:off x="6424011" y="5833852"/>
            <a:ext cx="3865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 of: Augusto Nascetti and Han Gardeniers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29A08F-111B-E364-E73A-F4AE30B0273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7335" t="37654" r="13840" b="9012"/>
          <a:stretch/>
        </p:blipFill>
        <p:spPr>
          <a:xfrm>
            <a:off x="2675183" y="3435658"/>
            <a:ext cx="2282176" cy="250865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065DA52-FE91-E6A3-7801-BAB71C88C4AB}"/>
              </a:ext>
            </a:extLst>
          </p:cNvPr>
          <p:cNvSpPr txBox="1"/>
          <p:nvPr/>
        </p:nvSpPr>
        <p:spPr>
          <a:xfrm>
            <a:off x="88777" y="3977414"/>
            <a:ext cx="25834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solidFill>
                  <a:srgbClr val="003E60"/>
                </a:solidFill>
              </a:rPr>
              <a:t>A cell culture capable of growing under well-controlled conditions inside a lab-on-chip incubator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FD2D80-1432-6A3E-8DA8-CDBA078B73C8}"/>
              </a:ext>
            </a:extLst>
          </p:cNvPr>
          <p:cNvSpPr txBox="1"/>
          <p:nvPr/>
        </p:nvSpPr>
        <p:spPr>
          <a:xfrm>
            <a:off x="10887516" y="756684"/>
            <a:ext cx="1213281" cy="369332"/>
          </a:xfrm>
          <a:prstGeom prst="rect">
            <a:avLst/>
          </a:prstGeom>
          <a:solidFill>
            <a:srgbClr val="E0E3ED"/>
          </a:solidFill>
          <a:effectLst>
            <a:softEdge rad="88900"/>
          </a:effectLst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Dosimeter 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3D468D6-186E-7504-3C60-D381F0DFC290}"/>
              </a:ext>
            </a:extLst>
          </p:cNvPr>
          <p:cNvSpPr/>
          <p:nvPr/>
        </p:nvSpPr>
        <p:spPr>
          <a:xfrm>
            <a:off x="10030231" y="1278427"/>
            <a:ext cx="1347765" cy="734553"/>
          </a:xfrm>
          <a:custGeom>
            <a:avLst/>
            <a:gdLst>
              <a:gd name="connsiteX0" fmla="*/ 1347765 w 1347765"/>
              <a:gd name="connsiteY0" fmla="*/ 136509 h 734553"/>
              <a:gd name="connsiteX1" fmla="*/ 823394 w 1347765"/>
              <a:gd name="connsiteY1" fmla="*/ 734553 h 734553"/>
              <a:gd name="connsiteX2" fmla="*/ 6501 w 1347765"/>
              <a:gd name="connsiteY2" fmla="*/ 543873 h 734553"/>
              <a:gd name="connsiteX3" fmla="*/ 0 w 1347765"/>
              <a:gd name="connsiteY3" fmla="*/ 442032 h 734553"/>
              <a:gd name="connsiteX4" fmla="*/ 585043 w 1347765"/>
              <a:gd name="connsiteY4" fmla="*/ 0 h 734553"/>
              <a:gd name="connsiteX5" fmla="*/ 1347765 w 1347765"/>
              <a:gd name="connsiteY5" fmla="*/ 136509 h 734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7765" h="734553">
                <a:moveTo>
                  <a:pt x="1347765" y="136509"/>
                </a:moveTo>
                <a:lnTo>
                  <a:pt x="823394" y="734553"/>
                </a:lnTo>
                <a:lnTo>
                  <a:pt x="6501" y="543873"/>
                </a:lnTo>
                <a:lnTo>
                  <a:pt x="0" y="442032"/>
                </a:lnTo>
                <a:lnTo>
                  <a:pt x="585043" y="0"/>
                </a:lnTo>
                <a:lnTo>
                  <a:pt x="1347765" y="136509"/>
                </a:lnTo>
                <a:close/>
              </a:path>
            </a:pathLst>
          </a:custGeom>
          <a:solidFill>
            <a:schemeClr val="bg1">
              <a:alpha val="41000"/>
            </a:schemeClr>
          </a:solidFill>
          <a:ln w="63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84D31D8-6ED8-BDBB-A488-81F1901F0726}"/>
              </a:ext>
            </a:extLst>
          </p:cNvPr>
          <p:cNvCxnSpPr/>
          <p:nvPr/>
        </p:nvCxnSpPr>
        <p:spPr>
          <a:xfrm flipH="1">
            <a:off x="10831956" y="1035742"/>
            <a:ext cx="273020" cy="42903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3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39200" y="266400"/>
            <a:ext cx="11233149" cy="648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3600" dirty="0"/>
              <a:t>Precise dosimeter for lab- and space- applications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E0BE9B-46C3-5788-08F1-0E6071A6E1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000" t="5952" r="12889" b="7143"/>
          <a:stretch/>
        </p:blipFill>
        <p:spPr>
          <a:xfrm>
            <a:off x="9052570" y="974345"/>
            <a:ext cx="2789221" cy="188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5A4579-68B0-E719-3421-6A4A2F5EAAD9}"/>
              </a:ext>
            </a:extLst>
          </p:cNvPr>
          <p:cNvSpPr txBox="1"/>
          <p:nvPr/>
        </p:nvSpPr>
        <p:spPr>
          <a:xfrm>
            <a:off x="6210314" y="989722"/>
            <a:ext cx="28990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rgbClr val="003E60"/>
                </a:solidFill>
              </a:rPr>
              <a:t>Solar flare or coronal mass ejection (CME) emissions radiation</a:t>
            </a:r>
            <a:endParaRPr lang="en-GB" sz="1600" dirty="0">
              <a:solidFill>
                <a:srgbClr val="003E6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E2385F-46C9-576F-EF19-670ABCBD8CC6}"/>
              </a:ext>
            </a:extLst>
          </p:cNvPr>
          <p:cNvSpPr txBox="1"/>
          <p:nvPr/>
        </p:nvSpPr>
        <p:spPr>
          <a:xfrm>
            <a:off x="8403599" y="4044887"/>
            <a:ext cx="34515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3E60"/>
                </a:solidFill>
              </a:rPr>
              <a:t>Single bacteria photon  emission </a:t>
            </a:r>
            <a:endParaRPr lang="en-GB" dirty="0">
              <a:solidFill>
                <a:srgbClr val="003E60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370DA26-8163-B69B-2408-CAA819DC3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655114" y="3119708"/>
            <a:ext cx="794913" cy="840695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A34E346-8479-15B6-F332-FC6EAEC88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655114" y="3119708"/>
            <a:ext cx="794913" cy="840695"/>
          </a:xfrm>
          <a:prstGeom prst="rect">
            <a:avLst/>
          </a:prstGeom>
          <a:effectLst/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88F231DB-E7E3-DE56-669B-CFB5BC969953}"/>
              </a:ext>
            </a:extLst>
          </p:cNvPr>
          <p:cNvGrpSpPr/>
          <p:nvPr/>
        </p:nvGrpSpPr>
        <p:grpSpPr>
          <a:xfrm>
            <a:off x="9781680" y="2831723"/>
            <a:ext cx="723979" cy="1375559"/>
            <a:chOff x="13738917" y="4081829"/>
            <a:chExt cx="723979" cy="1375559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B098F12-4213-BE08-88D5-CDABDBBD6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661732">
              <a:off x="13738917" y="4081829"/>
              <a:ext cx="723979" cy="1375559"/>
            </a:xfrm>
            <a:prstGeom prst="rect">
              <a:avLst/>
            </a:prstGeom>
            <a:effectLst>
              <a:glow rad="228600">
                <a:srgbClr val="FFFF00">
                  <a:alpha val="40000"/>
                </a:srgbClr>
              </a:glow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950BE36-7485-3E85-0609-F904D23FB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661732">
              <a:off x="13738917" y="4081829"/>
              <a:ext cx="723979" cy="1375559"/>
            </a:xfrm>
            <a:prstGeom prst="rect">
              <a:avLst/>
            </a:prstGeom>
            <a:effectLst/>
          </p:spPr>
        </p:pic>
        <p:pic>
          <p:nvPicPr>
            <p:cNvPr id="38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87BB723F-20E8-CF7E-1FBB-C3433D9BD8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949043" y="4573272"/>
              <a:ext cx="342207" cy="346351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8764F8-3F43-6088-9190-EEA3E0A047F4}"/>
              </a:ext>
            </a:extLst>
          </p:cNvPr>
          <p:cNvGrpSpPr/>
          <p:nvPr/>
        </p:nvGrpSpPr>
        <p:grpSpPr>
          <a:xfrm>
            <a:off x="10694490" y="3193729"/>
            <a:ext cx="1002876" cy="954048"/>
            <a:chOff x="11390586" y="4421878"/>
            <a:chExt cx="1002876" cy="95404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0A9ED7F-B96F-D1BD-F69E-40AB30DEB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989964">
              <a:off x="11415000" y="4397464"/>
              <a:ext cx="954048" cy="1002876"/>
            </a:xfrm>
            <a:prstGeom prst="rect">
              <a:avLst/>
            </a:prstGeom>
            <a:effectLst>
              <a:glow rad="228600">
                <a:srgbClr val="FFFF00">
                  <a:alpha val="40000"/>
                </a:srgbClr>
              </a:glow>
            </a:effectLst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03E7D19-35A3-78B2-4721-1F2302DB9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989964">
              <a:off x="11415000" y="4397464"/>
              <a:ext cx="954048" cy="1002876"/>
            </a:xfrm>
            <a:prstGeom prst="rect">
              <a:avLst/>
            </a:prstGeom>
            <a:effectLst/>
          </p:spPr>
        </p:pic>
        <p:pic>
          <p:nvPicPr>
            <p:cNvPr id="39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04E499B4-4ED2-B05E-A347-09E3448BDB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929115" y="4888634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  <p:pic>
          <p:nvPicPr>
            <p:cNvPr id="40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EC6A81F7-6DE9-73B7-5D0D-64DBD2F483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929115" y="4457622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  <p:pic>
          <p:nvPicPr>
            <p:cNvPr id="41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BC1EA1FC-A418-9DDF-89FB-9546382503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483881" y="4963567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  <p:pic>
          <p:nvPicPr>
            <p:cNvPr id="42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32530660-0DDE-57AC-5DB4-BEBC1709E3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483881" y="4584900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</p:grpSp>
      <p:pic>
        <p:nvPicPr>
          <p:cNvPr id="43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C6224AEF-3D49-73D5-CE4A-5E562BF148A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04302" y="3239552"/>
            <a:ext cx="193185" cy="195524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29" name="Rectangle 3">
            <a:extLst>
              <a:ext uri="{FF2B5EF4-FFF2-40B4-BE49-F238E27FC236}">
                <a16:creationId xmlns:a16="http://schemas.microsoft.com/office/drawing/2014/main" id="{4F3CE0F6-DB05-458C-AE80-0645A20C6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34" y="1185130"/>
            <a:ext cx="7970112" cy="28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2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2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2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None/>
              <a:defRPr/>
            </a:pPr>
            <a:r>
              <a:rPr lang="en-GB" altLang="de-DE" b="1" dirty="0">
                <a:solidFill>
                  <a:srgbClr val="003E60"/>
                </a:solidFill>
              </a:rPr>
              <a:t>Key features are</a:t>
            </a:r>
            <a:r>
              <a:rPr lang="en-GB" altLang="de-DE" dirty="0">
                <a:solidFill>
                  <a:srgbClr val="003E60"/>
                </a:solidFill>
              </a:rPr>
              <a:t>: </a:t>
            </a:r>
          </a:p>
          <a:p>
            <a:pPr marL="0" lvl="1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de-DE" sz="2000" dirty="0">
                <a:solidFill>
                  <a:srgbClr val="003E60"/>
                </a:solidFill>
              </a:rPr>
              <a:t>Space application:</a:t>
            </a:r>
          </a:p>
          <a:p>
            <a:pPr marL="419100" lvl="2" algn="just" eaLnBrk="1" hangingPunct="1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de-DE" sz="1800" dirty="0">
                <a:solidFill>
                  <a:srgbClr val="003E60"/>
                </a:solidFill>
              </a:rPr>
              <a:t>low-power and high-efficiency </a:t>
            </a:r>
            <a:r>
              <a:rPr lang="en-GB" sz="1800" dirty="0">
                <a:solidFill>
                  <a:srgbClr val="003E60"/>
                </a:solidFill>
              </a:rPr>
              <a:t>dosimeter</a:t>
            </a:r>
          </a:p>
          <a:p>
            <a:pPr marL="419100" lvl="2" algn="just" eaLnBrk="1" hangingPunct="1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rgbClr val="003E60"/>
                </a:solidFill>
              </a:rPr>
              <a:t>High-granularity pixelated detector</a:t>
            </a:r>
          </a:p>
          <a:p>
            <a:pPr marL="0" lvl="1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2000" dirty="0">
                <a:solidFill>
                  <a:srgbClr val="003E60"/>
                </a:solidFill>
              </a:rPr>
              <a:t>Laboratory setup for high-sensitivity bioluminescence detection</a:t>
            </a:r>
          </a:p>
          <a:p>
            <a:pPr marL="419100" lvl="2" algn="just" eaLnBrk="1" hangingPunct="1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003E60"/>
                </a:solidFill>
              </a:rPr>
              <a:t>Capable of detecting the faint luciferase light</a:t>
            </a:r>
            <a:endParaRPr lang="en-GB" sz="1800" dirty="0">
              <a:solidFill>
                <a:srgbClr val="003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45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39200" y="266400"/>
            <a:ext cx="11233149" cy="648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3600" dirty="0"/>
              <a:t>Precise dosimeter for lab- and space- applications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BF67B9E-14FD-4E4D-8ECA-58A870164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34" y="1185130"/>
            <a:ext cx="7970112" cy="28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None/>
              <a:defRPr/>
            </a:pPr>
            <a:r>
              <a:rPr lang="en-GB" altLang="de-DE" b="1" dirty="0">
                <a:solidFill>
                  <a:srgbClr val="003E60"/>
                </a:solidFill>
              </a:rPr>
              <a:t>Key features are</a:t>
            </a:r>
            <a:r>
              <a:rPr lang="en-GB" altLang="de-DE" dirty="0">
                <a:solidFill>
                  <a:srgbClr val="003E60"/>
                </a:solidFill>
              </a:rPr>
              <a:t>: </a:t>
            </a:r>
          </a:p>
          <a:p>
            <a:pPr marL="0" lvl="1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de-DE" sz="2000" dirty="0">
                <a:solidFill>
                  <a:srgbClr val="003E60"/>
                </a:solidFill>
              </a:rPr>
              <a:t>Space application:</a:t>
            </a:r>
          </a:p>
          <a:p>
            <a:pPr marL="419100" lvl="2" algn="just" eaLnBrk="1" hangingPunct="1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de-DE" sz="1800" dirty="0">
                <a:solidFill>
                  <a:srgbClr val="003E60"/>
                </a:solidFill>
              </a:rPr>
              <a:t>low-power and high-efficiency </a:t>
            </a:r>
            <a:r>
              <a:rPr lang="en-GB" sz="1800" dirty="0">
                <a:solidFill>
                  <a:srgbClr val="003E60"/>
                </a:solidFill>
              </a:rPr>
              <a:t>dosimeter </a:t>
            </a:r>
          </a:p>
          <a:p>
            <a:pPr marL="419100" lvl="2" algn="just" eaLnBrk="1" hangingPunct="1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rgbClr val="003E60"/>
                </a:solidFill>
              </a:rPr>
              <a:t>High-granularity pixelated detector</a:t>
            </a:r>
          </a:p>
          <a:p>
            <a:pPr marL="0" lvl="1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sz="2000" dirty="0">
                <a:solidFill>
                  <a:srgbClr val="003E60"/>
                </a:solidFill>
              </a:rPr>
              <a:t>Laboratory setup for high-sensitivity bioluminescence detection</a:t>
            </a:r>
          </a:p>
          <a:p>
            <a:pPr marL="419100" lvl="2" algn="just" eaLnBrk="1" hangingPunct="1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003E60"/>
                </a:solidFill>
              </a:rPr>
              <a:t>Capable of detecting the faint luciferase light</a:t>
            </a:r>
            <a:endParaRPr lang="en-GB" sz="1800" dirty="0">
              <a:solidFill>
                <a:srgbClr val="003E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E0BE9B-46C3-5788-08F1-0E6071A6E1B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5000" t="5952" r="12889" b="7143"/>
          <a:stretch/>
        </p:blipFill>
        <p:spPr>
          <a:xfrm>
            <a:off x="9052570" y="974345"/>
            <a:ext cx="2789221" cy="188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5A4579-68B0-E719-3421-6A4A2F5EAAD9}"/>
              </a:ext>
            </a:extLst>
          </p:cNvPr>
          <p:cNvSpPr txBox="1"/>
          <p:nvPr/>
        </p:nvSpPr>
        <p:spPr>
          <a:xfrm>
            <a:off x="6210314" y="989722"/>
            <a:ext cx="28990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rgbClr val="003E60"/>
                </a:solidFill>
              </a:rPr>
              <a:t>Solar flare or coronal mass ejection (CME) emissions radiation</a:t>
            </a:r>
            <a:endParaRPr lang="en-GB" sz="1600" dirty="0">
              <a:solidFill>
                <a:srgbClr val="003E6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E2385F-46C9-576F-EF19-670ABCBD8CC6}"/>
              </a:ext>
            </a:extLst>
          </p:cNvPr>
          <p:cNvSpPr txBox="1"/>
          <p:nvPr/>
        </p:nvSpPr>
        <p:spPr>
          <a:xfrm>
            <a:off x="8403599" y="4044887"/>
            <a:ext cx="34515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3E60"/>
                </a:solidFill>
              </a:rPr>
              <a:t>Single bacteria photon  emission </a:t>
            </a:r>
            <a:endParaRPr lang="en-GB" dirty="0">
              <a:solidFill>
                <a:srgbClr val="003E60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370DA26-8163-B69B-2408-CAA819DC30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8655114" y="3119708"/>
            <a:ext cx="794913" cy="840695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A34E346-8479-15B6-F332-FC6EAEC88D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8655114" y="3119708"/>
            <a:ext cx="794913" cy="840695"/>
          </a:xfrm>
          <a:prstGeom prst="rect">
            <a:avLst/>
          </a:prstGeom>
          <a:effectLst/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88F231DB-E7E3-DE56-669B-CFB5BC969953}"/>
              </a:ext>
            </a:extLst>
          </p:cNvPr>
          <p:cNvGrpSpPr/>
          <p:nvPr/>
        </p:nvGrpSpPr>
        <p:grpSpPr>
          <a:xfrm>
            <a:off x="9781680" y="2831723"/>
            <a:ext cx="723979" cy="1375559"/>
            <a:chOff x="13738917" y="4081829"/>
            <a:chExt cx="723979" cy="1375559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B098F12-4213-BE08-88D5-CDABDBBD6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661732">
              <a:off x="13738917" y="4081829"/>
              <a:ext cx="723979" cy="1375559"/>
            </a:xfrm>
            <a:prstGeom prst="rect">
              <a:avLst/>
            </a:prstGeom>
            <a:effectLst>
              <a:glow rad="228600">
                <a:srgbClr val="FFFF00">
                  <a:alpha val="40000"/>
                </a:srgbClr>
              </a:glow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950BE36-7485-3E85-0609-F904D23FB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661732">
              <a:off x="13738917" y="4081829"/>
              <a:ext cx="723979" cy="1375559"/>
            </a:xfrm>
            <a:prstGeom prst="rect">
              <a:avLst/>
            </a:prstGeom>
            <a:effectLst/>
          </p:spPr>
        </p:pic>
        <p:pic>
          <p:nvPicPr>
            <p:cNvPr id="38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87BB723F-20E8-CF7E-1FBB-C3433D9BD8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949043" y="4573272"/>
              <a:ext cx="342207" cy="346351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8764F8-3F43-6088-9190-EEA3E0A047F4}"/>
              </a:ext>
            </a:extLst>
          </p:cNvPr>
          <p:cNvGrpSpPr/>
          <p:nvPr/>
        </p:nvGrpSpPr>
        <p:grpSpPr>
          <a:xfrm>
            <a:off x="10694490" y="3193729"/>
            <a:ext cx="1002876" cy="954048"/>
            <a:chOff x="11390586" y="4421878"/>
            <a:chExt cx="1002876" cy="95404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0A9ED7F-B96F-D1BD-F69E-40AB30DEB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2989964">
              <a:off x="11415000" y="4397464"/>
              <a:ext cx="954048" cy="1002876"/>
            </a:xfrm>
            <a:prstGeom prst="rect">
              <a:avLst/>
            </a:prstGeom>
            <a:effectLst>
              <a:glow rad="228600">
                <a:srgbClr val="FFFF00">
                  <a:alpha val="40000"/>
                </a:srgbClr>
              </a:glow>
            </a:effectLst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03E7D19-35A3-78B2-4721-1F2302DB9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2989964">
              <a:off x="11415000" y="4397464"/>
              <a:ext cx="954048" cy="1002876"/>
            </a:xfrm>
            <a:prstGeom prst="rect">
              <a:avLst/>
            </a:prstGeom>
            <a:effectLst/>
          </p:spPr>
        </p:pic>
        <p:pic>
          <p:nvPicPr>
            <p:cNvPr id="39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04E499B4-4ED2-B05E-A347-09E3448BDB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929115" y="4888634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  <p:pic>
          <p:nvPicPr>
            <p:cNvPr id="40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EC6A81F7-6DE9-73B7-5D0D-64DBD2F483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929115" y="4457622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  <p:pic>
          <p:nvPicPr>
            <p:cNvPr id="41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BC1EA1FC-A418-9DDF-89FB-9546382503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483881" y="4963567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  <p:pic>
          <p:nvPicPr>
            <p:cNvPr id="42" name="Immagine 43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32530660-0DDE-57AC-5DB4-BEBC1709E3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alphaModFix amt="5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288947">
              <a:off x="11483881" y="4584900"/>
              <a:ext cx="321610" cy="325505"/>
            </a:xfrm>
            <a:prstGeom prst="ellipse">
              <a:avLst/>
            </a:prstGeom>
            <a:noFill/>
            <a:ln>
              <a:noFill/>
            </a:ln>
            <a:effectLst>
              <a:softEdge rad="0"/>
            </a:effectLst>
          </p:spPr>
        </p:pic>
      </p:grpSp>
      <p:pic>
        <p:nvPicPr>
          <p:cNvPr id="43" name="Immagine 4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C6224AEF-3D49-73D5-CE4A-5E562BF148A6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04302" y="3239552"/>
            <a:ext cx="193185" cy="195524"/>
          </a:xfrm>
          <a:prstGeom prst="ellipse">
            <a:avLst/>
          </a:prstGeom>
          <a:noFill/>
          <a:ln>
            <a:noFill/>
          </a:ln>
          <a:effectLst>
            <a:softEdge rad="0"/>
          </a:effectLst>
        </p:spPr>
      </p:pic>
      <p:sp>
        <p:nvSpPr>
          <p:cNvPr id="27" name="Rectangle 3">
            <a:extLst>
              <a:ext uri="{FF2B5EF4-FFF2-40B4-BE49-F238E27FC236}">
                <a16:creationId xmlns:a16="http://schemas.microsoft.com/office/drawing/2014/main" id="{B3420323-6B33-414F-AC69-15D706A8F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34" y="4056218"/>
            <a:ext cx="11392166" cy="199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None/>
              <a:defRPr/>
            </a:pPr>
            <a:r>
              <a:rPr lang="en-GB" altLang="de-DE" b="1" dirty="0">
                <a:solidFill>
                  <a:srgbClr val="003E60"/>
                </a:solidFill>
              </a:rPr>
              <a:t>Why LGADs ?</a:t>
            </a:r>
            <a:r>
              <a:rPr lang="en-GB" altLang="de-DE" dirty="0">
                <a:solidFill>
                  <a:srgbClr val="003E60"/>
                </a:solidFill>
              </a:rPr>
              <a:t>  </a:t>
            </a:r>
          </a:p>
          <a:p>
            <a:pPr marL="0" lvl="1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de-DE" b="1" dirty="0">
                <a:solidFill>
                  <a:srgbClr val="003E60"/>
                </a:solidFill>
              </a:rPr>
              <a:t>Space Applications</a:t>
            </a:r>
            <a:r>
              <a:rPr lang="en-GB" altLang="de-DE" dirty="0">
                <a:solidFill>
                  <a:srgbClr val="003E60"/>
                </a:solidFill>
              </a:rPr>
              <a:t>: additional signal gain reduces Timepix3 power consumption without significant performance loss, crucial for nanosatellite constraints</a:t>
            </a:r>
          </a:p>
          <a:p>
            <a:pPr marL="0" lvl="1" algn="just" eaLnBrk="1" hangingPunct="1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>
                <a:srgbClr val="BD2B0B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de-DE" b="1" dirty="0">
                <a:solidFill>
                  <a:srgbClr val="003E60"/>
                </a:solidFill>
              </a:rPr>
              <a:t>Bio‑Lab Instrumentation</a:t>
            </a:r>
            <a:r>
              <a:rPr lang="en-GB" altLang="de-DE" dirty="0">
                <a:solidFill>
                  <a:srgbClr val="003E60"/>
                </a:solidFill>
              </a:rPr>
              <a:t>: gain significantly enhances detection of weak biological signals, enabling improved sensitivity for bacterial light detection</a:t>
            </a:r>
            <a:endParaRPr lang="en-GB" sz="1600" dirty="0">
              <a:solidFill>
                <a:srgbClr val="003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51565"/>
      </p:ext>
    </p:extLst>
  </p:cSld>
  <p:clrMapOvr>
    <a:masterClrMapping/>
  </p:clrMapOvr>
</p:sld>
</file>

<file path=ppt/theme/theme1.xml><?xml version="1.0" encoding="utf-8"?>
<a:theme xmlns:a="http://schemas.openxmlformats.org/drawingml/2006/main" name="COPERT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EEECE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IAPOSI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7e184d-8b6a-45b7-9806-1e25cd33cb3b">
      <Terms xmlns="http://schemas.microsoft.com/office/infopath/2007/PartnerControls"/>
    </lcf76f155ced4ddcb4097134ff3c332f>
    <TaxCatchAll xmlns="34c1eb9d-37c8-4eef-9ddd-dacfee288d1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1B4AAE1D3DF647BF7E052CF30DA9A9" ma:contentTypeVersion="11" ma:contentTypeDescription="Create a new document." ma:contentTypeScope="" ma:versionID="dade24e98a267644c066316c7286d095">
  <xsd:schema xmlns:xsd="http://www.w3.org/2001/XMLSchema" xmlns:xs="http://www.w3.org/2001/XMLSchema" xmlns:p="http://schemas.microsoft.com/office/2006/metadata/properties" xmlns:ns2="c67e184d-8b6a-45b7-9806-1e25cd33cb3b" xmlns:ns3="34c1eb9d-37c8-4eef-9ddd-dacfee288d19" targetNamespace="http://schemas.microsoft.com/office/2006/metadata/properties" ma:root="true" ma:fieldsID="2298414aee68cd4fb5a8ae0fd2cc9542" ns2:_="" ns3:_="">
    <xsd:import namespace="c67e184d-8b6a-45b7-9806-1e25cd33cb3b"/>
    <xsd:import namespace="34c1eb9d-37c8-4eef-9ddd-dacfee288d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e184d-8b6a-45b7-9806-1e25cd33cb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77b169b-7464-4c14-89c9-ab876efcba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c1eb9d-37c8-4eef-9ddd-dacfee288d1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8558908a-842a-4713-b42f-2ef78c4f1f3b}" ma:internalName="TaxCatchAll" ma:showField="CatchAllData" ma:web="34c1eb9d-37c8-4eef-9ddd-dacfee288d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1936A9-AE6A-41B0-A727-4976523855FB}">
  <ds:schemaRefs>
    <ds:schemaRef ds:uri="34c1eb9d-37c8-4eef-9ddd-dacfee288d19"/>
    <ds:schemaRef ds:uri="http://schemas.openxmlformats.org/package/2006/metadata/core-properties"/>
    <ds:schemaRef ds:uri="http://purl.org/dc/terms/"/>
    <ds:schemaRef ds:uri="c67e184d-8b6a-45b7-9806-1e25cd33cb3b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ACF0C93-8271-4D02-9A1D-F40B331B0F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7e184d-8b6a-45b7-9806-1e25cd33cb3b"/>
    <ds:schemaRef ds:uri="34c1eb9d-37c8-4eef-9ddd-dacfee288d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234AB4-2625-402C-B3B2-DA20C2A907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2040</Words>
  <Application>Microsoft Office PowerPoint</Application>
  <PresentationFormat>Widescreen</PresentationFormat>
  <Paragraphs>252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黑体</vt:lpstr>
      <vt:lpstr>Arial</vt:lpstr>
      <vt:lpstr>Calibri</vt:lpstr>
      <vt:lpstr>Palatino Linotype</vt:lpstr>
      <vt:lpstr>Wingdings</vt:lpstr>
      <vt:lpstr>COPERTINA</vt:lpstr>
      <vt:lpstr>DIAPOSITIVE</vt:lpstr>
      <vt:lpstr>CHIUSURA</vt:lpstr>
      <vt:lpstr>1_DIAPOSITIVE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Università di Bologna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Caselle, Michele (IPE)</cp:lastModifiedBy>
  <cp:revision>663</cp:revision>
  <cp:lastPrinted>2025-10-04T09:25:09Z</cp:lastPrinted>
  <dcterms:created xsi:type="dcterms:W3CDTF">2017-11-13T10:11:35Z</dcterms:created>
  <dcterms:modified xsi:type="dcterms:W3CDTF">2025-10-09T10:38:36Z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0x0101005F1B4AAE1D3DF647BF7E052CF30DA9A9</vt:lpwstr>
  </property>
  <property fmtid="{D5CDD505-2E9C-101B-9397-08002B2CF9AE}" pid="3" name="MediaServiceImageTags">
    <vt:lpwstr/>
  </property>
</Properties>
</file>