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96" r:id="rId2"/>
    <p:sldId id="301" r:id="rId3"/>
    <p:sldId id="386" r:id="rId4"/>
    <p:sldId id="358" r:id="rId5"/>
    <p:sldId id="383" r:id="rId6"/>
    <p:sldId id="307" r:id="rId7"/>
    <p:sldId id="312" r:id="rId8"/>
    <p:sldId id="360" r:id="rId9"/>
    <p:sldId id="372" r:id="rId10"/>
    <p:sldId id="362" r:id="rId11"/>
    <p:sldId id="373" r:id="rId12"/>
    <p:sldId id="367" r:id="rId13"/>
    <p:sldId id="316" r:id="rId14"/>
    <p:sldId id="314" r:id="rId15"/>
    <p:sldId id="317" r:id="rId16"/>
    <p:sldId id="341" r:id="rId17"/>
    <p:sldId id="376" r:id="rId18"/>
    <p:sldId id="365" r:id="rId19"/>
    <p:sldId id="371" r:id="rId20"/>
    <p:sldId id="369" r:id="rId21"/>
    <p:sldId id="326" r:id="rId22"/>
    <p:sldId id="320" r:id="rId23"/>
    <p:sldId id="370" r:id="rId24"/>
    <p:sldId id="357" r:id="rId25"/>
    <p:sldId id="347" r:id="rId26"/>
    <p:sldId id="342" r:id="rId27"/>
    <p:sldId id="364" r:id="rId28"/>
    <p:sldId id="378" r:id="rId29"/>
    <p:sldId id="330" r:id="rId30"/>
    <p:sldId id="334" r:id="rId31"/>
    <p:sldId id="333" r:id="rId32"/>
    <p:sldId id="385" r:id="rId33"/>
    <p:sldId id="336" r:id="rId34"/>
    <p:sldId id="331" r:id="rId35"/>
    <p:sldId id="332" r:id="rId36"/>
    <p:sldId id="337" r:id="rId37"/>
    <p:sldId id="374" r:id="rId38"/>
    <p:sldId id="382" r:id="rId39"/>
    <p:sldId id="375" r:id="rId40"/>
    <p:sldId id="319" r:id="rId41"/>
    <p:sldId id="34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8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30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indico.cern.ch/event/1456663/contributions/6184370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hyperlink" Target="https://indico.cern.ch/event/1502285/contributions/6554384/" TargetMode="External"/><Relationship Id="rId2" Type="http://schemas.openxmlformats.org/officeDocument/2006/relationships/hyperlink" Target="https://indico.cern.ch/event/1556239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4.169664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8027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06018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Designing ASICs for HEP Experiments: </a:t>
            </a:r>
            <a:r>
              <a:rPr lang="en-GB" sz="4800" dirty="0">
                <a:solidFill>
                  <a:schemeClr val="accent2"/>
                </a:solidFill>
              </a:rPr>
              <a:t>Turning painful mistakes into practical guidelines for future 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Davide Ceresa</a:t>
            </a:r>
          </a:p>
          <a:p>
            <a:r>
              <a:rPr lang="en-GB" dirty="0"/>
              <a:t>Thursday 9</a:t>
            </a:r>
            <a:r>
              <a:rPr lang="en-GB" baseline="30000" dirty="0"/>
              <a:t>th</a:t>
            </a:r>
            <a:r>
              <a:rPr lang="en-GB" dirty="0"/>
              <a:t> of October 2025 – TWEPP 2025 – </a:t>
            </a:r>
            <a:r>
              <a:rPr lang="en-GB" dirty="0" err="1"/>
              <a:t>Rethymno</a:t>
            </a:r>
            <a:r>
              <a:rPr lang="en-GB" dirty="0"/>
              <a:t>, </a:t>
            </a:r>
            <a:r>
              <a:rPr lang="en-GB" dirty="0" err="1"/>
              <a:t>Creete</a:t>
            </a:r>
            <a:r>
              <a:rPr lang="en-GB" dirty="0"/>
              <a:t>, Greece</a:t>
            </a:r>
          </a:p>
          <a:p>
            <a:endParaRPr lang="en-GB" b="0" dirty="0"/>
          </a:p>
        </p:txBody>
      </p:sp>
      <p:pic>
        <p:nvPicPr>
          <p:cNvPr id="8" name="Picture 7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DFB869B1-7496-FD18-7871-1D71FD196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959" y="5181646"/>
            <a:ext cx="2335741" cy="148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ED8CB-A6C1-96C1-7677-B3C9200A1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C257E5-91F3-FC65-6724-FE70BF892A4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The Digital Impact: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Digital-on-Top flow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3696B-2D2B-F148-DA56-64C57C7A6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BB74D-B34F-1B91-C390-2913A36AA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7301D-BC95-A60E-7C02-A8C9CF40B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A2663A5F-2DFE-A7AA-D86F-7F5F868C437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3241" y="237732"/>
            <a:ext cx="1697189" cy="2545783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7CC52E8E-9E0F-DCDE-A30A-54B76DB79CCF}"/>
              </a:ext>
            </a:extLst>
          </p:cNvPr>
          <p:cNvSpPr/>
          <p:nvPr/>
        </p:nvSpPr>
        <p:spPr>
          <a:xfrm>
            <a:off x="2614366" y="1936004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AF95C16-5DC0-9DDC-DF4D-9ADC5240C6DF}"/>
              </a:ext>
            </a:extLst>
          </p:cNvPr>
          <p:cNvSpPr/>
          <p:nvPr/>
        </p:nvSpPr>
        <p:spPr>
          <a:xfrm>
            <a:off x="2833517" y="2144752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CE9772F-9615-2E47-E2AC-33B415056154}"/>
              </a:ext>
            </a:extLst>
          </p:cNvPr>
          <p:cNvSpPr/>
          <p:nvPr/>
        </p:nvSpPr>
        <p:spPr>
          <a:xfrm>
            <a:off x="2833516" y="2719260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93F9827-9C59-4F12-D5E6-F55D4B074883}"/>
              </a:ext>
            </a:extLst>
          </p:cNvPr>
          <p:cNvSpPr/>
          <p:nvPr/>
        </p:nvSpPr>
        <p:spPr>
          <a:xfrm>
            <a:off x="7223437" y="1929892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F95861-E80A-12E3-D047-849CAD483599}"/>
              </a:ext>
            </a:extLst>
          </p:cNvPr>
          <p:cNvSpPr/>
          <p:nvPr/>
        </p:nvSpPr>
        <p:spPr>
          <a:xfrm>
            <a:off x="7453299" y="2142788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F53DF0A-76B5-5A08-11EF-537DD6F11E90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 flipH="1">
            <a:off x="3839356" y="2510512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FC628FA2-0C50-B736-490D-0886242D0548}"/>
              </a:ext>
            </a:extLst>
          </p:cNvPr>
          <p:cNvSpPr/>
          <p:nvPr/>
        </p:nvSpPr>
        <p:spPr>
          <a:xfrm>
            <a:off x="2833515" y="4014857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01150AC-3B9E-9257-DAF3-6555CE11F09F}"/>
              </a:ext>
            </a:extLst>
          </p:cNvPr>
          <p:cNvSpPr/>
          <p:nvPr/>
        </p:nvSpPr>
        <p:spPr>
          <a:xfrm>
            <a:off x="7453299" y="4014857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Chip Implementation</a:t>
            </a:r>
            <a:endParaRPr lang="en-GB" sz="16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77AB2A9-E5B8-53A6-3CB2-14284AC793A0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8487524" y="2508548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1154570-9395-D14B-F2C4-0F219676A5A0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3839356" y="3085020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A1C0648C-10DC-AE36-4ADC-B106671BA07B}"/>
              </a:ext>
            </a:extLst>
          </p:cNvPr>
          <p:cNvSpPr/>
          <p:nvPr/>
        </p:nvSpPr>
        <p:spPr>
          <a:xfrm>
            <a:off x="7452053" y="326198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B823AF8-01CF-D460-5A3B-10995A9980EA}"/>
              </a:ext>
            </a:extLst>
          </p:cNvPr>
          <p:cNvCxnSpPr>
            <a:cxnSpLocks/>
            <a:endCxn id="63" idx="0"/>
          </p:cNvCxnSpPr>
          <p:nvPr/>
        </p:nvCxnSpPr>
        <p:spPr>
          <a:xfrm>
            <a:off x="8487524" y="3087968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53971A8-FF1B-85B5-14A2-3568F2FD38DE}"/>
              </a:ext>
            </a:extLst>
          </p:cNvPr>
          <p:cNvCxnSpPr>
            <a:cxnSpLocks/>
          </p:cNvCxnSpPr>
          <p:nvPr/>
        </p:nvCxnSpPr>
        <p:spPr>
          <a:xfrm>
            <a:off x="8466519" y="3624514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2EAE019F-3966-770E-D7D9-1A06E819D052}"/>
              </a:ext>
            </a:extLst>
          </p:cNvPr>
          <p:cNvSpPr/>
          <p:nvPr/>
        </p:nvSpPr>
        <p:spPr>
          <a:xfrm>
            <a:off x="579120" y="2144751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196A68D-3821-B1AD-6DA9-8F1578613ED9}"/>
              </a:ext>
            </a:extLst>
          </p:cNvPr>
          <p:cNvCxnSpPr>
            <a:cxnSpLocks/>
            <a:stCxn id="66" idx="3"/>
            <a:endCxn id="53" idx="1"/>
          </p:cNvCxnSpPr>
          <p:nvPr/>
        </p:nvCxnSpPr>
        <p:spPr>
          <a:xfrm>
            <a:off x="2385750" y="2326650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0B34794-82D8-C838-DA0F-A3C0A9698D73}"/>
              </a:ext>
            </a:extLst>
          </p:cNvPr>
          <p:cNvSpPr/>
          <p:nvPr/>
        </p:nvSpPr>
        <p:spPr>
          <a:xfrm>
            <a:off x="9911416" y="2721223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91D7D1F-62FA-1F1A-2755-CD091CC8582F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9522995" y="2904596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8EE40B49-03A8-55D6-CDC6-739A490DDF09}"/>
              </a:ext>
            </a:extLst>
          </p:cNvPr>
          <p:cNvSpPr/>
          <p:nvPr/>
        </p:nvSpPr>
        <p:spPr>
          <a:xfrm>
            <a:off x="2614366" y="4938505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D62D92F-B1EB-830B-6060-40B4B948BD5C}"/>
              </a:ext>
            </a:extLst>
          </p:cNvPr>
          <p:cNvSpPr/>
          <p:nvPr/>
        </p:nvSpPr>
        <p:spPr>
          <a:xfrm>
            <a:off x="2833517" y="511359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DEDA13-4449-1EC3-37D0-3D67B58AF3BD}"/>
              </a:ext>
            </a:extLst>
          </p:cNvPr>
          <p:cNvSpPr/>
          <p:nvPr/>
        </p:nvSpPr>
        <p:spPr>
          <a:xfrm>
            <a:off x="7223436" y="4938505"/>
            <a:ext cx="2468083" cy="750751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2D33347-713E-F798-8880-A1A89CCE12DB}"/>
              </a:ext>
            </a:extLst>
          </p:cNvPr>
          <p:cNvSpPr/>
          <p:nvPr/>
        </p:nvSpPr>
        <p:spPr>
          <a:xfrm>
            <a:off x="7404475" y="511359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simulation</a:t>
            </a:r>
            <a:endParaRPr lang="en-GB" sz="1600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878CEEA-CBBE-7A5D-6621-AFE18D93BFF7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8457893" y="4380617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7C9911-C7F9-8455-5DBD-FCEE820652EC}"/>
              </a:ext>
            </a:extLst>
          </p:cNvPr>
          <p:cNvCxnSpPr>
            <a:cxnSpLocks/>
          </p:cNvCxnSpPr>
          <p:nvPr/>
        </p:nvCxnSpPr>
        <p:spPr>
          <a:xfrm>
            <a:off x="3828054" y="4380617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CADE8E83-18A4-A2E9-834E-D4727048F156}"/>
              </a:ext>
            </a:extLst>
          </p:cNvPr>
          <p:cNvSpPr txBox="1"/>
          <p:nvPr/>
        </p:nvSpPr>
        <p:spPr>
          <a:xfrm>
            <a:off x="579120" y="4103618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A135008-E9FA-4E36-6BF2-3467118B1621}"/>
              </a:ext>
            </a:extLst>
          </p:cNvPr>
          <p:cNvSpPr txBox="1"/>
          <p:nvPr/>
        </p:nvSpPr>
        <p:spPr>
          <a:xfrm>
            <a:off x="579119" y="4613010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D440FB4-3840-6CAF-6CCD-71BD64C601AC}"/>
              </a:ext>
            </a:extLst>
          </p:cNvPr>
          <p:cNvCxnSpPr>
            <a:cxnSpLocks/>
          </p:cNvCxnSpPr>
          <p:nvPr/>
        </p:nvCxnSpPr>
        <p:spPr>
          <a:xfrm>
            <a:off x="579120" y="4543873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AB517993-D95A-D132-9FC6-C82FABC993B3}"/>
              </a:ext>
            </a:extLst>
          </p:cNvPr>
          <p:cNvSpPr/>
          <p:nvPr/>
        </p:nvSpPr>
        <p:spPr>
          <a:xfrm>
            <a:off x="9911415" y="2150544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6D8D81C-31A8-4280-45A7-80C68779A946}"/>
              </a:ext>
            </a:extLst>
          </p:cNvPr>
          <p:cNvCxnSpPr>
            <a:cxnSpLocks/>
            <a:stCxn id="82" idx="2"/>
            <a:endCxn id="68" idx="0"/>
          </p:cNvCxnSpPr>
          <p:nvPr/>
        </p:nvCxnSpPr>
        <p:spPr>
          <a:xfrm>
            <a:off x="10812337" y="2514341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2262F60-3EA7-6039-D744-92141EC4FB83}"/>
              </a:ext>
            </a:extLst>
          </p:cNvPr>
          <p:cNvCxnSpPr>
            <a:cxnSpLocks/>
          </p:cNvCxnSpPr>
          <p:nvPr/>
        </p:nvCxnSpPr>
        <p:spPr>
          <a:xfrm>
            <a:off x="6096000" y="2920964"/>
            <a:ext cx="135605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DA36DF6-02AE-071A-5CE2-E070DBAF343F}"/>
              </a:ext>
            </a:extLst>
          </p:cNvPr>
          <p:cNvCxnSpPr>
            <a:cxnSpLocks/>
          </p:cNvCxnSpPr>
          <p:nvPr/>
        </p:nvCxnSpPr>
        <p:spPr>
          <a:xfrm>
            <a:off x="6096000" y="5286269"/>
            <a:ext cx="130847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3683EC-0D37-D611-E38E-004CA546784A}"/>
              </a:ext>
            </a:extLst>
          </p:cNvPr>
          <p:cNvCxnSpPr>
            <a:cxnSpLocks/>
          </p:cNvCxnSpPr>
          <p:nvPr/>
        </p:nvCxnSpPr>
        <p:spPr>
          <a:xfrm flipH="1">
            <a:off x="4845196" y="4197737"/>
            <a:ext cx="125080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D20E9DD-23B8-9182-9027-D81804D51355}"/>
              </a:ext>
            </a:extLst>
          </p:cNvPr>
          <p:cNvCxnSpPr>
            <a:cxnSpLocks/>
          </p:cNvCxnSpPr>
          <p:nvPr/>
        </p:nvCxnSpPr>
        <p:spPr>
          <a:xfrm>
            <a:off x="6096000" y="2920964"/>
            <a:ext cx="0" cy="236530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E7C9B42F-2BA3-09B4-7219-BA687213D1FA}"/>
              </a:ext>
            </a:extLst>
          </p:cNvPr>
          <p:cNvSpPr txBox="1"/>
          <p:nvPr/>
        </p:nvSpPr>
        <p:spPr>
          <a:xfrm>
            <a:off x="3118555" y="1643957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E9BD05B-34A7-867B-BDA9-7C4E20DAAE9B}"/>
              </a:ext>
            </a:extLst>
          </p:cNvPr>
          <p:cNvSpPr txBox="1"/>
          <p:nvPr/>
        </p:nvSpPr>
        <p:spPr>
          <a:xfrm>
            <a:off x="7695510" y="164735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D6B87CB-EDEF-318F-2183-759575EBED17}"/>
              </a:ext>
            </a:extLst>
          </p:cNvPr>
          <p:cNvSpPr txBox="1"/>
          <p:nvPr/>
        </p:nvSpPr>
        <p:spPr>
          <a:xfrm>
            <a:off x="5033542" y="3953546"/>
            <a:ext cx="1095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accent1"/>
                </a:solidFill>
              </a:rPr>
              <a:t>Model</a:t>
            </a:r>
            <a:endParaRPr lang="en-GB" sz="1600" i="1" dirty="0">
              <a:solidFill>
                <a:schemeClr val="accent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53B433-5173-4222-C85F-105478606CF1}"/>
              </a:ext>
            </a:extLst>
          </p:cNvPr>
          <p:cNvSpPr/>
          <p:nvPr/>
        </p:nvSpPr>
        <p:spPr>
          <a:xfrm>
            <a:off x="7452053" y="2722208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Synthesis + P&amp;R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7757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AD306-E278-104C-E5D6-B9CA66591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ACD60B6-A246-282C-53BC-605384BE7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503" y="1546860"/>
            <a:ext cx="2209724" cy="331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54EB5F-4D15-44ED-7E58-9B613F7D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Digital Impact: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The digital designer’s point of 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E0144-3F0E-150B-82F2-E87E3EB6D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0CA3F-A071-5B06-B29A-ACCBEC4AD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89CC-DEF0-8804-5E5C-D38DE1DF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6C1BA7B-33CD-8241-71FD-69A7E647D112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/>
                </a:solidFill>
              </a:rPr>
              <a:t>Implementation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C8CF59-51F9-D33E-696C-14CB0E870979}"/>
              </a:ext>
            </a:extLst>
          </p:cNvPr>
          <p:cNvSpPr txBox="1"/>
          <p:nvPr/>
        </p:nvSpPr>
        <p:spPr>
          <a:xfrm>
            <a:off x="4832032" y="5289927"/>
            <a:ext cx="252793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Integration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5C07160-D48D-4920-EF19-6651167814AC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Signoff </a:t>
            </a:r>
            <a:b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Analysis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264F0095-C626-4F03-2033-30255EDF480E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11445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AA0C842-67BA-18F9-477C-48011A6B9D6E}"/>
              </a:ext>
            </a:extLst>
          </p:cNvPr>
          <p:cNvCxnSpPr>
            <a:cxnSpLocks/>
          </p:cNvCxnSpPr>
          <p:nvPr/>
        </p:nvCxnSpPr>
        <p:spPr>
          <a:xfrm>
            <a:off x="3744863" y="5517633"/>
            <a:ext cx="0" cy="18261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71699B16-6E73-FC96-5CA5-C3C01909DD4D}"/>
              </a:ext>
            </a:extLst>
          </p:cNvPr>
          <p:cNvCxnSpPr>
            <a:cxnSpLocks/>
          </p:cNvCxnSpPr>
          <p:nvPr/>
        </p:nvCxnSpPr>
        <p:spPr>
          <a:xfrm>
            <a:off x="5341849" y="5517633"/>
            <a:ext cx="0" cy="18261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2989F302-1AE2-3EA4-57D1-62374C12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RTL Design and Implementation: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Data Aggregation Problem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BF62D-B32F-F998-D9E5-368BD5E1D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66310-0B2D-EA0C-B780-FAF19765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A6CCA-4EC9-6F07-AEEA-8396BC933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EEB9806-AEBA-6219-5A80-89D4629AFF7A}"/>
              </a:ext>
            </a:extLst>
          </p:cNvPr>
          <p:cNvGrpSpPr/>
          <p:nvPr/>
        </p:nvGrpSpPr>
        <p:grpSpPr>
          <a:xfrm>
            <a:off x="6405094" y="4540682"/>
            <a:ext cx="5167563" cy="1212255"/>
            <a:chOff x="6340642" y="1525053"/>
            <a:chExt cx="5167563" cy="12122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6BDD437-F14D-0D4A-9C1E-AD57BCA77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340" t="36242" r="2304" b="21144"/>
            <a:stretch>
              <a:fillRect/>
            </a:stretch>
          </p:blipFill>
          <p:spPr>
            <a:xfrm>
              <a:off x="6340642" y="1871033"/>
              <a:ext cx="5167563" cy="866275"/>
            </a:xfrm>
            <a:prstGeom prst="rect">
              <a:avLst/>
            </a:prstGeom>
            <a:ln w="28575">
              <a:solidFill>
                <a:schemeClr val="tx2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02CFA3-D60F-C2EE-17E1-3BF03F0A7D1A}"/>
                </a:ext>
              </a:extLst>
            </p:cNvPr>
            <p:cNvSpPr txBox="1"/>
            <p:nvPr/>
          </p:nvSpPr>
          <p:spPr>
            <a:xfrm>
              <a:off x="7338873" y="1525053"/>
              <a:ext cx="330000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i="1" dirty="0">
                  <a:solidFill>
                    <a:schemeClr val="tx2"/>
                  </a:solidFill>
                </a:rPr>
                <a:t>Verification Regression report</a:t>
              </a:r>
              <a:endParaRPr lang="en-GB" b="1" i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626B81E-038B-94AF-27F9-0DC4C970546B}"/>
              </a:ext>
            </a:extLst>
          </p:cNvPr>
          <p:cNvSpPr txBox="1"/>
          <p:nvPr/>
        </p:nvSpPr>
        <p:spPr>
          <a:xfrm>
            <a:off x="6580185" y="2808126"/>
            <a:ext cx="13208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Event frame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41044B-BB57-9C21-7706-A0E9700D8633}"/>
              </a:ext>
            </a:extLst>
          </p:cNvPr>
          <p:cNvSpPr txBox="1"/>
          <p:nvPr/>
        </p:nvSpPr>
        <p:spPr>
          <a:xfrm>
            <a:off x="7727645" y="1532689"/>
            <a:ext cx="38848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i="1" dirty="0">
                <a:solidFill>
                  <a:schemeClr val="tx2"/>
                </a:solidFill>
              </a:rPr>
              <a:t>Frame size depends on FE occupancy and mode of operation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2A3431-4E39-C880-158A-F5D9BFB026AD}"/>
              </a:ext>
            </a:extLst>
          </p:cNvPr>
          <p:cNvGrpSpPr/>
          <p:nvPr/>
        </p:nvGrpSpPr>
        <p:grpSpPr>
          <a:xfrm>
            <a:off x="8529452" y="2373665"/>
            <a:ext cx="2034988" cy="1282513"/>
            <a:chOff x="3663506" y="3559017"/>
            <a:chExt cx="2034988" cy="182024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692BA56-1C79-C31C-6644-D18F74DB8526}"/>
                </a:ext>
              </a:extLst>
            </p:cNvPr>
            <p:cNvSpPr/>
            <p:nvPr/>
          </p:nvSpPr>
          <p:spPr>
            <a:xfrm>
              <a:off x="3663506" y="3559017"/>
              <a:ext cx="2034988" cy="36512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HEADER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0B737B0-D76F-1B35-470E-8868FFC550E5}"/>
                </a:ext>
              </a:extLst>
            </p:cNvPr>
            <p:cNvSpPr/>
            <p:nvPr/>
          </p:nvSpPr>
          <p:spPr>
            <a:xfrm>
              <a:off x="3663506" y="3924142"/>
              <a:ext cx="2034988" cy="36512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PKT #1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417BE62-2FE9-419D-4C2F-80B512EA29BF}"/>
                </a:ext>
              </a:extLst>
            </p:cNvPr>
            <p:cNvSpPr/>
            <p:nvPr/>
          </p:nvSpPr>
          <p:spPr>
            <a:xfrm>
              <a:off x="3663506" y="4288314"/>
              <a:ext cx="2034988" cy="36512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PKT #2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62E035-8035-4513-92EB-0447CF2554C0}"/>
                </a:ext>
              </a:extLst>
            </p:cNvPr>
            <p:cNvSpPr/>
            <p:nvPr/>
          </p:nvSpPr>
          <p:spPr>
            <a:xfrm>
              <a:off x="3663506" y="5014141"/>
              <a:ext cx="2034988" cy="36512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PKT #500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27DD5A-ACA8-C728-0ADD-DDF01E71694B}"/>
                </a:ext>
              </a:extLst>
            </p:cNvPr>
            <p:cNvSpPr txBox="1"/>
            <p:nvPr/>
          </p:nvSpPr>
          <p:spPr>
            <a:xfrm rot="5400000">
              <a:off x="4578407" y="4707299"/>
              <a:ext cx="20518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…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E1052E3-4FB2-3F96-F79C-1CD5E715512A}"/>
              </a:ext>
            </a:extLst>
          </p:cNvPr>
          <p:cNvGrpSpPr/>
          <p:nvPr/>
        </p:nvGrpSpPr>
        <p:grpSpPr>
          <a:xfrm rot="16200000">
            <a:off x="2791309" y="1803983"/>
            <a:ext cx="476254" cy="1277286"/>
            <a:chOff x="3499886" y="1971130"/>
            <a:chExt cx="647703" cy="127728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E025CB7-8915-A303-5BA4-1B5BF58E550F}"/>
                </a:ext>
              </a:extLst>
            </p:cNvPr>
            <p:cNvSpPr/>
            <p:nvPr/>
          </p:nvSpPr>
          <p:spPr>
            <a:xfrm rot="5400000">
              <a:off x="3725256" y="1745763"/>
              <a:ext cx="196965" cy="6477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484AC8-79A9-2878-C88C-75BFD60AF9CD}"/>
                </a:ext>
              </a:extLst>
            </p:cNvPr>
            <p:cNvSpPr/>
            <p:nvPr/>
          </p:nvSpPr>
          <p:spPr>
            <a:xfrm rot="5400000">
              <a:off x="3725255" y="1942729"/>
              <a:ext cx="196965" cy="6477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3E39F43-4C06-E22E-23CF-96C42473A556}"/>
                </a:ext>
              </a:extLst>
            </p:cNvPr>
            <p:cNvSpPr/>
            <p:nvPr/>
          </p:nvSpPr>
          <p:spPr>
            <a:xfrm rot="5400000">
              <a:off x="3480546" y="2384405"/>
              <a:ext cx="686383" cy="64770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horz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FIFO 0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83784A4-7670-78A5-8C0D-233A80B651AE}"/>
                </a:ext>
              </a:extLst>
            </p:cNvPr>
            <p:cNvSpPr/>
            <p:nvPr/>
          </p:nvSpPr>
          <p:spPr>
            <a:xfrm rot="5400000">
              <a:off x="3725254" y="2826083"/>
              <a:ext cx="196965" cy="64770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5176500-9CC9-8ECA-7DDE-0FC4B9AB6DCC}"/>
              </a:ext>
            </a:extLst>
          </p:cNvPr>
          <p:cNvGrpSpPr/>
          <p:nvPr/>
        </p:nvGrpSpPr>
        <p:grpSpPr>
          <a:xfrm rot="16200000">
            <a:off x="2791310" y="2757376"/>
            <a:ext cx="476254" cy="1277286"/>
            <a:chOff x="3499886" y="1971130"/>
            <a:chExt cx="647703" cy="1277286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E177AA8-278F-61A3-D291-9DF1D3772006}"/>
                </a:ext>
              </a:extLst>
            </p:cNvPr>
            <p:cNvSpPr/>
            <p:nvPr/>
          </p:nvSpPr>
          <p:spPr>
            <a:xfrm rot="5400000">
              <a:off x="3725256" y="1745763"/>
              <a:ext cx="196965" cy="6477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DD6ACE2-5626-04BE-9AEF-D4B468FD901D}"/>
                </a:ext>
              </a:extLst>
            </p:cNvPr>
            <p:cNvSpPr/>
            <p:nvPr/>
          </p:nvSpPr>
          <p:spPr>
            <a:xfrm rot="5400000">
              <a:off x="3725255" y="1942729"/>
              <a:ext cx="196965" cy="6477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69B9C9E-6630-5354-4192-3DBD9A58A551}"/>
                </a:ext>
              </a:extLst>
            </p:cNvPr>
            <p:cNvSpPr/>
            <p:nvPr/>
          </p:nvSpPr>
          <p:spPr>
            <a:xfrm rot="5400000">
              <a:off x="3480546" y="2384405"/>
              <a:ext cx="686383" cy="64770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horz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FIFO N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84668C4-C01A-518C-7C72-E741A88BA5D7}"/>
                </a:ext>
              </a:extLst>
            </p:cNvPr>
            <p:cNvSpPr/>
            <p:nvPr/>
          </p:nvSpPr>
          <p:spPr>
            <a:xfrm rot="5400000">
              <a:off x="3725254" y="2826083"/>
              <a:ext cx="196965" cy="64770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" name="Rounded Rectangle 18">
            <a:extLst>
              <a:ext uri="{FF2B5EF4-FFF2-40B4-BE49-F238E27FC236}">
                <a16:creationId xmlns:a16="http://schemas.microsoft.com/office/drawing/2014/main" id="{297AE6CC-351B-160F-8F37-1728075DAC4E}"/>
              </a:ext>
            </a:extLst>
          </p:cNvPr>
          <p:cNvSpPr/>
          <p:nvPr/>
        </p:nvSpPr>
        <p:spPr>
          <a:xfrm>
            <a:off x="4061637" y="2139752"/>
            <a:ext cx="2087547" cy="1719176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</a:t>
            </a:r>
            <a:r>
              <a:rPr lang="en-GB" sz="1600" dirty="0" err="1">
                <a:solidFill>
                  <a:schemeClr val="tx2"/>
                </a:solidFill>
              </a:rPr>
              <a:t>ata</a:t>
            </a:r>
            <a:r>
              <a:rPr lang="en-GB" sz="1600" dirty="0">
                <a:solidFill>
                  <a:schemeClr val="tx2"/>
                </a:solidFill>
              </a:rPr>
              <a:t> Aggregation 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dirty="0">
                <a:solidFill>
                  <a:schemeClr val="tx2"/>
                </a:solidFill>
              </a:rPr>
              <a:t>&amp;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dirty="0">
                <a:solidFill>
                  <a:schemeClr val="tx2"/>
                </a:solidFill>
              </a:rPr>
              <a:t>Formatting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7BA0567-7458-70F9-83EA-62D8D4AACBF2}"/>
              </a:ext>
            </a:extLst>
          </p:cNvPr>
          <p:cNvCxnSpPr>
            <a:cxnSpLocks/>
          </p:cNvCxnSpPr>
          <p:nvPr/>
        </p:nvCxnSpPr>
        <p:spPr>
          <a:xfrm>
            <a:off x="1854012" y="2462019"/>
            <a:ext cx="536782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F4C3EF2-F39F-467D-5C73-85555A50BE42}"/>
              </a:ext>
            </a:extLst>
          </p:cNvPr>
          <p:cNvCxnSpPr>
            <a:cxnSpLocks/>
          </p:cNvCxnSpPr>
          <p:nvPr/>
        </p:nvCxnSpPr>
        <p:spPr>
          <a:xfrm>
            <a:off x="1854012" y="3408503"/>
            <a:ext cx="536782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46EE659-85D6-97F5-7742-FA2828690AD3}"/>
              </a:ext>
            </a:extLst>
          </p:cNvPr>
          <p:cNvCxnSpPr>
            <a:cxnSpLocks/>
          </p:cNvCxnSpPr>
          <p:nvPr/>
        </p:nvCxnSpPr>
        <p:spPr>
          <a:xfrm>
            <a:off x="3668080" y="2430694"/>
            <a:ext cx="393556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C42C4D0-EBA1-C792-7285-15BDAF44CF81}"/>
              </a:ext>
            </a:extLst>
          </p:cNvPr>
          <p:cNvCxnSpPr>
            <a:cxnSpLocks/>
          </p:cNvCxnSpPr>
          <p:nvPr/>
        </p:nvCxnSpPr>
        <p:spPr>
          <a:xfrm>
            <a:off x="3668081" y="3408503"/>
            <a:ext cx="393556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807D6D4-EE37-52D1-CA97-23F6CFC1869B}"/>
              </a:ext>
            </a:extLst>
          </p:cNvPr>
          <p:cNvCxnSpPr>
            <a:cxnSpLocks/>
          </p:cNvCxnSpPr>
          <p:nvPr/>
        </p:nvCxnSpPr>
        <p:spPr>
          <a:xfrm>
            <a:off x="6149184" y="2962089"/>
            <a:ext cx="393556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ight Bracket 72">
            <a:extLst>
              <a:ext uri="{FF2B5EF4-FFF2-40B4-BE49-F238E27FC236}">
                <a16:creationId xmlns:a16="http://schemas.microsoft.com/office/drawing/2014/main" id="{B94CDB24-C2C3-D41E-9A82-DD843D3B4274}"/>
              </a:ext>
            </a:extLst>
          </p:cNvPr>
          <p:cNvSpPr/>
          <p:nvPr/>
        </p:nvSpPr>
        <p:spPr>
          <a:xfrm rot="10800000">
            <a:off x="8135005" y="2156696"/>
            <a:ext cx="394447" cy="1702232"/>
          </a:xfrm>
          <a:prstGeom prst="righ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1F769F3-D7D8-D6A4-CB88-C64E90C83442}"/>
              </a:ext>
            </a:extLst>
          </p:cNvPr>
          <p:cNvSpPr txBox="1"/>
          <p:nvPr/>
        </p:nvSpPr>
        <p:spPr>
          <a:xfrm>
            <a:off x="1043961" y="2133406"/>
            <a:ext cx="1051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FE Data 0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651FAB4-DA6E-4429-6AEF-2DC2D91EDF9F}"/>
              </a:ext>
            </a:extLst>
          </p:cNvPr>
          <p:cNvSpPr txBox="1"/>
          <p:nvPr/>
        </p:nvSpPr>
        <p:spPr>
          <a:xfrm>
            <a:off x="1026635" y="3061056"/>
            <a:ext cx="10900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FE Data N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8BE2E40-CB38-A4F1-2A15-F3E24FBA62AE}"/>
              </a:ext>
            </a:extLst>
          </p:cNvPr>
          <p:cNvSpPr txBox="1"/>
          <p:nvPr/>
        </p:nvSpPr>
        <p:spPr>
          <a:xfrm rot="5400000">
            <a:off x="3055634" y="2744685"/>
            <a:ext cx="1445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…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2A0FC77-A8E3-E8D1-FA89-F6DDCF005A1D}"/>
              </a:ext>
            </a:extLst>
          </p:cNvPr>
          <p:cNvSpPr txBox="1"/>
          <p:nvPr/>
        </p:nvSpPr>
        <p:spPr>
          <a:xfrm rot="5400000">
            <a:off x="1620572" y="2713065"/>
            <a:ext cx="1445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…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C82BD765-3B6B-6F20-7422-B9852867F8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879343" y="1280416"/>
            <a:ext cx="872798" cy="1309197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2DB339CB-6A8C-BED6-5214-CEECE933F1EE}"/>
              </a:ext>
            </a:extLst>
          </p:cNvPr>
          <p:cNvSpPr/>
          <p:nvPr/>
        </p:nvSpPr>
        <p:spPr>
          <a:xfrm>
            <a:off x="3413487" y="4430477"/>
            <a:ext cx="2468083" cy="1713176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E75B865-8DD5-F73A-6643-D49E59C7E472}"/>
              </a:ext>
            </a:extLst>
          </p:cNvPr>
          <p:cNvSpPr/>
          <p:nvPr/>
        </p:nvSpPr>
        <p:spPr>
          <a:xfrm>
            <a:off x="4137768" y="4717773"/>
            <a:ext cx="830192" cy="674886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DUT</a:t>
            </a:r>
            <a:endParaRPr lang="en-GB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9E1255C-F608-78C7-319A-09A300F7000F}"/>
              </a:ext>
            </a:extLst>
          </p:cNvPr>
          <p:cNvSpPr txBox="1"/>
          <p:nvPr/>
        </p:nvSpPr>
        <p:spPr>
          <a:xfrm>
            <a:off x="1878944" y="4619635"/>
            <a:ext cx="14106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i="1" dirty="0">
                <a:solidFill>
                  <a:schemeClr val="accent3"/>
                </a:solidFill>
              </a:rPr>
              <a:t>Verification</a:t>
            </a:r>
            <a:br>
              <a:rPr lang="en-US" b="1" i="1" dirty="0">
                <a:solidFill>
                  <a:schemeClr val="accent3"/>
                </a:solidFill>
              </a:rPr>
            </a:br>
            <a:r>
              <a:rPr lang="en-US" b="1" i="1" dirty="0">
                <a:solidFill>
                  <a:schemeClr val="accent3"/>
                </a:solidFill>
              </a:rPr>
              <a:t>Environment</a:t>
            </a:r>
            <a:endParaRPr lang="en-GB" b="1" i="1" dirty="0">
              <a:solidFill>
                <a:schemeClr val="accent3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17122E0-7134-58C5-88BD-007DD0598992}"/>
              </a:ext>
            </a:extLst>
          </p:cNvPr>
          <p:cNvSpPr/>
          <p:nvPr/>
        </p:nvSpPr>
        <p:spPr>
          <a:xfrm>
            <a:off x="4770781" y="3924537"/>
            <a:ext cx="196208" cy="413213"/>
          </a:xfrm>
          <a:custGeom>
            <a:avLst/>
            <a:gdLst>
              <a:gd name="connsiteX0" fmla="*/ 108285 w 196208"/>
              <a:gd name="connsiteY0" fmla="*/ 0 h 757989"/>
              <a:gd name="connsiteX1" fmla="*/ 192506 w 196208"/>
              <a:gd name="connsiteY1" fmla="*/ 342900 h 757989"/>
              <a:gd name="connsiteX2" fmla="*/ 0 w 196208"/>
              <a:gd name="connsiteY2" fmla="*/ 757989 h 75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208" h="757989">
                <a:moveTo>
                  <a:pt x="108285" y="0"/>
                </a:moveTo>
                <a:cubicBezTo>
                  <a:pt x="159419" y="108284"/>
                  <a:pt x="210554" y="216569"/>
                  <a:pt x="192506" y="342900"/>
                </a:cubicBezTo>
                <a:cubicBezTo>
                  <a:pt x="174459" y="469232"/>
                  <a:pt x="87229" y="613610"/>
                  <a:pt x="0" y="757989"/>
                </a:cubicBezTo>
              </a:path>
            </a:pathLst>
          </a:custGeom>
          <a:noFill/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8950F44-0459-9816-4AB3-0FCEA3B38751}"/>
              </a:ext>
            </a:extLst>
          </p:cNvPr>
          <p:cNvSpPr txBox="1"/>
          <p:nvPr/>
        </p:nvSpPr>
        <p:spPr>
          <a:xfrm>
            <a:off x="5053275" y="4103586"/>
            <a:ext cx="11670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chemeClr val="accent5"/>
                </a:solidFill>
              </a:rPr>
              <a:t>RTL design</a:t>
            </a:r>
            <a:endParaRPr lang="en-GB" i="1" dirty="0">
              <a:solidFill>
                <a:schemeClr val="accent5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37DCF5E-CD40-EA84-DD91-F33F0E29FE88}"/>
              </a:ext>
            </a:extLst>
          </p:cNvPr>
          <p:cNvSpPr/>
          <p:nvPr/>
        </p:nvSpPr>
        <p:spPr>
          <a:xfrm rot="16200000">
            <a:off x="3242545" y="4878403"/>
            <a:ext cx="1004637" cy="310626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STIMULI</a:t>
            </a:r>
            <a:endParaRPr lang="en-GB" sz="1400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B2FB344-DF96-A97B-C147-846D7DED3C06}"/>
              </a:ext>
            </a:extLst>
          </p:cNvPr>
          <p:cNvSpPr/>
          <p:nvPr/>
        </p:nvSpPr>
        <p:spPr>
          <a:xfrm rot="16200000">
            <a:off x="4850979" y="4885970"/>
            <a:ext cx="1019773" cy="310626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MONITOR</a:t>
            </a:r>
            <a:endParaRPr lang="en-GB" sz="1400" dirty="0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B43FF2A-F6A9-0738-DD89-5AC6964D39C3}"/>
              </a:ext>
            </a:extLst>
          </p:cNvPr>
          <p:cNvCxnSpPr>
            <a:cxnSpLocks/>
          </p:cNvCxnSpPr>
          <p:nvPr/>
        </p:nvCxnSpPr>
        <p:spPr>
          <a:xfrm>
            <a:off x="3900177" y="5095210"/>
            <a:ext cx="237591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04D28821-520C-A5AD-A063-110911A533C4}"/>
              </a:ext>
            </a:extLst>
          </p:cNvPr>
          <p:cNvCxnSpPr>
            <a:cxnSpLocks/>
          </p:cNvCxnSpPr>
          <p:nvPr/>
        </p:nvCxnSpPr>
        <p:spPr>
          <a:xfrm>
            <a:off x="4966989" y="5095210"/>
            <a:ext cx="237591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6949214F-F0AA-ADC3-B60F-3694277E0E84}"/>
              </a:ext>
            </a:extLst>
          </p:cNvPr>
          <p:cNvSpPr/>
          <p:nvPr/>
        </p:nvSpPr>
        <p:spPr>
          <a:xfrm>
            <a:off x="3589549" y="5700243"/>
            <a:ext cx="1926629" cy="297449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SCOREBOARD</a:t>
            </a:r>
            <a:endParaRPr lang="en-GB" sz="1200" dirty="0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CE5BE963-1AE5-D373-0D82-14E8A4E62EF5}"/>
              </a:ext>
            </a:extLst>
          </p:cNvPr>
          <p:cNvSpPr/>
          <p:nvPr/>
        </p:nvSpPr>
        <p:spPr>
          <a:xfrm>
            <a:off x="5605463" y="5648325"/>
            <a:ext cx="661987" cy="304253"/>
          </a:xfrm>
          <a:custGeom>
            <a:avLst/>
            <a:gdLst>
              <a:gd name="connsiteX0" fmla="*/ 0 w 661987"/>
              <a:gd name="connsiteY0" fmla="*/ 252413 h 304253"/>
              <a:gd name="connsiteX1" fmla="*/ 314325 w 661987"/>
              <a:gd name="connsiteY1" fmla="*/ 285750 h 304253"/>
              <a:gd name="connsiteX2" fmla="*/ 661987 w 661987"/>
              <a:gd name="connsiteY2" fmla="*/ 0 h 30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987" h="304253">
                <a:moveTo>
                  <a:pt x="0" y="252413"/>
                </a:moveTo>
                <a:cubicBezTo>
                  <a:pt x="101997" y="290116"/>
                  <a:pt x="203994" y="327819"/>
                  <a:pt x="314325" y="285750"/>
                </a:cubicBezTo>
                <a:cubicBezTo>
                  <a:pt x="424656" y="243681"/>
                  <a:pt x="543321" y="121840"/>
                  <a:pt x="661987" y="0"/>
                </a:cubicBezTo>
              </a:path>
            </a:pathLst>
          </a:custGeom>
          <a:noFill/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601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F71CC-FF1C-0886-A22D-AD2D569CA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1C53F-5B3B-4A19-79C5-9CCD374F4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8EB89-9B1B-279B-A79B-07BBBEF23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4848E-57FF-2ECD-7BB2-517E9A31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C1DEFF-C064-4B18-3756-75E032CA0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556906"/>
            <a:ext cx="7573257" cy="37441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DAF404-1A08-C2A1-05C3-3894DD72625B}"/>
              </a:ext>
            </a:extLst>
          </p:cNvPr>
          <p:cNvSpPr txBox="1"/>
          <p:nvPr/>
        </p:nvSpPr>
        <p:spPr>
          <a:xfrm>
            <a:off x="4810066" y="1926258"/>
            <a:ext cx="375593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accent3"/>
                </a:solidFill>
              </a:rPr>
              <a:t>&gt; 10s failures appeared after fixing coverage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0B0243-491C-A73B-344F-2F75E84145EB}"/>
              </a:ext>
            </a:extLst>
          </p:cNvPr>
          <p:cNvSpPr/>
          <p:nvPr/>
        </p:nvSpPr>
        <p:spPr>
          <a:xfrm>
            <a:off x="5412747" y="2757255"/>
            <a:ext cx="2550568" cy="200004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BAA77-7CE4-66AA-F4AF-85964C69A4EF}"/>
              </a:ext>
            </a:extLst>
          </p:cNvPr>
          <p:cNvSpPr txBox="1"/>
          <p:nvPr/>
        </p:nvSpPr>
        <p:spPr>
          <a:xfrm>
            <a:off x="8724214" y="2975530"/>
            <a:ext cx="30210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i="1" dirty="0">
                <a:solidFill>
                  <a:schemeClr val="accent3"/>
                </a:solidFill>
              </a:rPr>
              <a:t>Verification MUST include Coverage</a:t>
            </a:r>
            <a:endParaRPr lang="en-US" sz="2400" b="1" i="1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D650DE-FDDE-F54C-A3F5-7EDD5724A008}"/>
              </a:ext>
            </a:extLst>
          </p:cNvPr>
          <p:cNvSpPr txBox="1"/>
          <p:nvPr/>
        </p:nvSpPr>
        <p:spPr>
          <a:xfrm>
            <a:off x="1555877" y="5315756"/>
            <a:ext cx="4310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2"/>
                </a:solidFill>
              </a:rPr>
              <a:t>Coverage for a fully passing regression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E244349-0297-4767-10DA-D4E512857CD5}"/>
              </a:ext>
            </a:extLst>
          </p:cNvPr>
          <p:cNvSpPr/>
          <p:nvPr/>
        </p:nvSpPr>
        <p:spPr>
          <a:xfrm>
            <a:off x="3231933" y="5670446"/>
            <a:ext cx="2510118" cy="185968"/>
          </a:xfrm>
          <a:custGeom>
            <a:avLst/>
            <a:gdLst>
              <a:gd name="connsiteX0" fmla="*/ 0 w 2510118"/>
              <a:gd name="connsiteY0" fmla="*/ 0 h 116541"/>
              <a:gd name="connsiteX1" fmla="*/ 2510118 w 2510118"/>
              <a:gd name="connsiteY1" fmla="*/ 17929 h 116541"/>
              <a:gd name="connsiteX2" fmla="*/ 8965 w 2510118"/>
              <a:gd name="connsiteY2" fmla="*/ 71718 h 116541"/>
              <a:gd name="connsiteX3" fmla="*/ 2456330 w 2510118"/>
              <a:gd name="connsiteY3" fmla="*/ 89647 h 116541"/>
              <a:gd name="connsiteX4" fmla="*/ 143435 w 2510118"/>
              <a:gd name="connsiteY4" fmla="*/ 116541 h 11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118" h="116541">
                <a:moveTo>
                  <a:pt x="0" y="0"/>
                </a:moveTo>
                <a:lnTo>
                  <a:pt x="2510118" y="17929"/>
                </a:lnTo>
                <a:cubicBezTo>
                  <a:pt x="2511612" y="29882"/>
                  <a:pt x="17930" y="59765"/>
                  <a:pt x="8965" y="71718"/>
                </a:cubicBezTo>
                <a:cubicBezTo>
                  <a:pt x="0" y="83671"/>
                  <a:pt x="2433918" y="82177"/>
                  <a:pt x="2456330" y="89647"/>
                </a:cubicBezTo>
                <a:cubicBezTo>
                  <a:pt x="2478742" y="97118"/>
                  <a:pt x="512482" y="107576"/>
                  <a:pt x="143435" y="116541"/>
                </a:cubicBezTo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5B311F01-CDD0-BEAD-D93C-80704C9C9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RTL Design and Implementation: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Data Aggregation Problem</a:t>
            </a:r>
            <a:endParaRPr lang="en-GB" dirty="0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DC56D433-D660-A8E8-FD18-BC9CD65C6E76}"/>
              </a:ext>
            </a:extLst>
          </p:cNvPr>
          <p:cNvSpPr/>
          <p:nvPr/>
        </p:nvSpPr>
        <p:spPr>
          <a:xfrm rot="15358224">
            <a:off x="8266162" y="3263136"/>
            <a:ext cx="373380" cy="4267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363030D3-13E0-AD3F-15A0-E1E3AA512CD3}"/>
              </a:ext>
            </a:extLst>
          </p:cNvPr>
          <p:cNvSpPr/>
          <p:nvPr/>
        </p:nvSpPr>
        <p:spPr>
          <a:xfrm rot="18642485">
            <a:off x="8266162" y="4175002"/>
            <a:ext cx="373380" cy="42672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451F78-BF38-81AB-7DE0-B57661F1AD27}"/>
              </a:ext>
            </a:extLst>
          </p:cNvPr>
          <p:cNvSpPr txBox="1"/>
          <p:nvPr/>
        </p:nvSpPr>
        <p:spPr>
          <a:xfrm>
            <a:off x="8565996" y="4668014"/>
            <a:ext cx="326078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i="1" dirty="0">
                <a:solidFill>
                  <a:schemeClr val="accent3"/>
                </a:solidFill>
              </a:rPr>
              <a:t>Avoid Data-dependent Control logic</a:t>
            </a:r>
          </a:p>
        </p:txBody>
      </p:sp>
    </p:spTree>
    <p:extLst>
      <p:ext uri="{BB962C8B-B14F-4D97-AF65-F5344CB8AC3E}">
        <p14:creationId xmlns:p14="http://schemas.microsoft.com/office/powerpoint/2010/main" val="303796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2" grpId="0"/>
      <p:bldP spid="17" grpId="0" animBg="1"/>
      <p:bldP spid="25" grpId="0" animBg="1"/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A1E60-20D0-EB56-F71A-71D1281F7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B1C386-E896-CB71-AE32-6D2EF9972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0739923" cy="4608512"/>
          </a:xfrm>
        </p:spPr>
        <p:txBody>
          <a:bodyPr/>
          <a:lstStyle/>
          <a:p>
            <a:r>
              <a:rPr lang="en-GB" dirty="0"/>
              <a:t>The digital flow offers designers enormous flexibility.</a:t>
            </a:r>
          </a:p>
          <a:p>
            <a:r>
              <a:rPr lang="en-GB" dirty="0">
                <a:solidFill>
                  <a:schemeClr val="accent3"/>
                </a:solidFill>
              </a:rPr>
              <a:t>But the hidden cost of such flexibility often surfaces late, </a:t>
            </a:r>
            <a:r>
              <a:rPr lang="en-GB" b="0" dirty="0">
                <a:solidFill>
                  <a:schemeClr val="accent3"/>
                </a:solidFill>
              </a:rPr>
              <a:t>typically during functional coverage analysis, or worse, only after integration and system testing.</a:t>
            </a:r>
            <a:endParaRPr lang="en-US" b="0" dirty="0">
              <a:solidFill>
                <a:schemeClr val="accent3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B6B5D9-94CB-5538-5822-B7DC5B910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RTL Design and Implementation: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The Hidden Cost of Clever Logic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57DA1-7E63-F7FC-B386-52483E940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E4D8B-652A-0BE3-24EF-87B89EBC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29A8F-841B-E911-E355-F48E6E04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6006092-5138-B27A-3E37-0F7A7AE3D5D8}"/>
              </a:ext>
            </a:extLst>
          </p:cNvPr>
          <p:cNvGrpSpPr/>
          <p:nvPr/>
        </p:nvGrpSpPr>
        <p:grpSpPr>
          <a:xfrm>
            <a:off x="8512217" y="2804665"/>
            <a:ext cx="2969590" cy="3609309"/>
            <a:chOff x="9315509" y="2010677"/>
            <a:chExt cx="2316238" cy="28152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B754976-8984-7489-7F2B-28216AAB2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5976"/>
            <a:stretch>
              <a:fillRect/>
            </a:stretch>
          </p:blipFill>
          <p:spPr>
            <a:xfrm>
              <a:off x="9315509" y="2010677"/>
              <a:ext cx="2316238" cy="25312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AB3A9D-D601-71E9-DC18-1AD310578FD5}"/>
                </a:ext>
              </a:extLst>
            </p:cNvPr>
            <p:cNvSpPr txBox="1"/>
            <p:nvPr/>
          </p:nvSpPr>
          <p:spPr>
            <a:xfrm>
              <a:off x="9603869" y="4548888"/>
              <a:ext cx="165095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chemeClr val="tx2"/>
                  </a:solidFill>
                </a:rPr>
                <a:t>Spiderman #1, 1962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5473B6E-CC42-AAB2-E9E4-85CEA092A5DC}"/>
              </a:ext>
            </a:extLst>
          </p:cNvPr>
          <p:cNvGrpSpPr/>
          <p:nvPr/>
        </p:nvGrpSpPr>
        <p:grpSpPr>
          <a:xfrm>
            <a:off x="710193" y="3095389"/>
            <a:ext cx="6238453" cy="3046746"/>
            <a:chOff x="5464425" y="3095389"/>
            <a:chExt cx="6238453" cy="30467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7E3F4E-0DEC-C608-2966-332113E7B3C7}"/>
                </a:ext>
              </a:extLst>
            </p:cNvPr>
            <p:cNvSpPr/>
            <p:nvPr/>
          </p:nvSpPr>
          <p:spPr>
            <a:xfrm>
              <a:off x="6952398" y="3683333"/>
              <a:ext cx="2468083" cy="1878335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C74FD37-48D3-4372-A296-CFEAA39ACB79}"/>
                </a:ext>
              </a:extLst>
            </p:cNvPr>
            <p:cNvSpPr txBox="1"/>
            <p:nvPr/>
          </p:nvSpPr>
          <p:spPr>
            <a:xfrm>
              <a:off x="7424471" y="3229675"/>
              <a:ext cx="123110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i="1" dirty="0">
                  <a:solidFill>
                    <a:schemeClr val="accent5"/>
                  </a:solidFill>
                </a:rPr>
                <a:t>Digital flow</a:t>
              </a:r>
              <a:endParaRPr lang="en-GB" b="1" i="1" dirty="0">
                <a:solidFill>
                  <a:schemeClr val="accent5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E82B572-EBBD-5FC4-80B8-A632E2B28716}"/>
                </a:ext>
              </a:extLst>
            </p:cNvPr>
            <p:cNvSpPr/>
            <p:nvPr/>
          </p:nvSpPr>
          <p:spPr>
            <a:xfrm>
              <a:off x="7182260" y="3896229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RTL design</a:t>
              </a:r>
              <a:endParaRPr lang="en-GB" sz="160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BAE5563-FD29-FA92-D55A-F6A61B2BB071}"/>
                </a:ext>
              </a:extLst>
            </p:cNvPr>
            <p:cNvSpPr/>
            <p:nvPr/>
          </p:nvSpPr>
          <p:spPr>
            <a:xfrm>
              <a:off x="7181014" y="4475649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P&amp;R flow design</a:t>
              </a:r>
              <a:endParaRPr lang="en-GB" sz="16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8995453-9D45-064C-1DA7-FECA07F9F5E9}"/>
                </a:ext>
              </a:extLst>
            </p:cNvPr>
            <p:cNvSpPr/>
            <p:nvPr/>
          </p:nvSpPr>
          <p:spPr>
            <a:xfrm>
              <a:off x="7182260" y="5776375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Digital block</a:t>
              </a:r>
              <a:endParaRPr lang="en-GB" sz="16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3C2496-0CD0-2696-AA15-67F5CF788064}"/>
                </a:ext>
              </a:extLst>
            </p:cNvPr>
            <p:cNvSpPr/>
            <p:nvPr/>
          </p:nvSpPr>
          <p:spPr>
            <a:xfrm>
              <a:off x="7181014" y="5015422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Signoff Analysis</a:t>
              </a:r>
              <a:endParaRPr lang="en-GB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B685A1-5231-0578-0C92-46DDE3305CE5}"/>
                </a:ext>
              </a:extLst>
            </p:cNvPr>
            <p:cNvSpPr/>
            <p:nvPr/>
          </p:nvSpPr>
          <p:spPr>
            <a:xfrm>
              <a:off x="9640377" y="4474664"/>
              <a:ext cx="1806630" cy="36379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Gate Library</a:t>
              </a:r>
              <a:endParaRPr lang="en-GB" sz="16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FE9EE6-F696-6C3D-4BF1-CD2B9908AAB7}"/>
                </a:ext>
              </a:extLst>
            </p:cNvPr>
            <p:cNvSpPr/>
            <p:nvPr/>
          </p:nvSpPr>
          <p:spPr>
            <a:xfrm>
              <a:off x="9640376" y="3903985"/>
              <a:ext cx="1801843" cy="36379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Transistor model</a:t>
              </a:r>
              <a:endParaRPr lang="en-GB" sz="16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47D734B-3436-9E46-DF59-7C2758FC3C22}"/>
                </a:ext>
              </a:extLst>
            </p:cNvPr>
            <p:cNvSpPr txBox="1"/>
            <p:nvPr/>
          </p:nvSpPr>
          <p:spPr>
            <a:xfrm rot="20855518">
              <a:off x="9135148" y="3172705"/>
              <a:ext cx="125675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i="1" dirty="0">
                  <a:solidFill>
                    <a:srgbClr val="C00000"/>
                  </a:solidFill>
                </a:rPr>
                <a:t>Code-based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272FD8-74A5-90B0-BACB-F412C95FC6BD}"/>
                </a:ext>
              </a:extLst>
            </p:cNvPr>
            <p:cNvSpPr txBox="1"/>
            <p:nvPr/>
          </p:nvSpPr>
          <p:spPr>
            <a:xfrm rot="20956854">
              <a:off x="9830571" y="5187246"/>
              <a:ext cx="187230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C00000"/>
                  </a:solidFill>
                </a:rPr>
                <a:t>Higher abstraction</a:t>
              </a:r>
            </a:p>
            <a:p>
              <a:pPr algn="ctr"/>
              <a:r>
                <a:rPr lang="en-US" i="1" dirty="0">
                  <a:solidFill>
                    <a:srgbClr val="C00000"/>
                  </a:solidFill>
                </a:rPr>
                <a:t> level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0ABD81-26AA-90F9-1323-CC4C3B05A1AB}"/>
                </a:ext>
              </a:extLst>
            </p:cNvPr>
            <p:cNvSpPr/>
            <p:nvPr/>
          </p:nvSpPr>
          <p:spPr>
            <a:xfrm>
              <a:off x="8728181" y="3485894"/>
              <a:ext cx="358140" cy="312420"/>
            </a:xfrm>
            <a:custGeom>
              <a:avLst/>
              <a:gdLst>
                <a:gd name="connsiteX0" fmla="*/ 358140 w 358140"/>
                <a:gd name="connsiteY0" fmla="*/ 0 h 312420"/>
                <a:gd name="connsiteX1" fmla="*/ 129540 w 358140"/>
                <a:gd name="connsiteY1" fmla="*/ 83820 h 312420"/>
                <a:gd name="connsiteX2" fmla="*/ 0 w 358140"/>
                <a:gd name="connsiteY2" fmla="*/ 31242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140" h="312420">
                  <a:moveTo>
                    <a:pt x="358140" y="0"/>
                  </a:moveTo>
                  <a:cubicBezTo>
                    <a:pt x="273685" y="15875"/>
                    <a:pt x="189230" y="31750"/>
                    <a:pt x="129540" y="83820"/>
                  </a:cubicBezTo>
                  <a:cubicBezTo>
                    <a:pt x="69850" y="135890"/>
                    <a:pt x="34925" y="224155"/>
                    <a:pt x="0" y="312420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CEB88CB-7342-A089-999D-1FA2E0C049D0}"/>
                </a:ext>
              </a:extLst>
            </p:cNvPr>
            <p:cNvSpPr/>
            <p:nvPr/>
          </p:nvSpPr>
          <p:spPr>
            <a:xfrm rot="16200000">
              <a:off x="6295462" y="3700231"/>
              <a:ext cx="974567" cy="587453"/>
            </a:xfrm>
            <a:custGeom>
              <a:avLst/>
              <a:gdLst>
                <a:gd name="connsiteX0" fmla="*/ 358140 w 358140"/>
                <a:gd name="connsiteY0" fmla="*/ 0 h 312420"/>
                <a:gd name="connsiteX1" fmla="*/ 129540 w 358140"/>
                <a:gd name="connsiteY1" fmla="*/ 83820 h 312420"/>
                <a:gd name="connsiteX2" fmla="*/ 0 w 358140"/>
                <a:gd name="connsiteY2" fmla="*/ 31242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140" h="312420">
                  <a:moveTo>
                    <a:pt x="358140" y="0"/>
                  </a:moveTo>
                  <a:cubicBezTo>
                    <a:pt x="273685" y="15875"/>
                    <a:pt x="189230" y="31750"/>
                    <a:pt x="129540" y="83820"/>
                  </a:cubicBezTo>
                  <a:cubicBezTo>
                    <a:pt x="69850" y="135890"/>
                    <a:pt x="34925" y="224155"/>
                    <a:pt x="0" y="312420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BA5339-3632-4B07-239E-9BB6944BD5D4}"/>
                </a:ext>
              </a:extLst>
            </p:cNvPr>
            <p:cNvSpPr txBox="1"/>
            <p:nvPr/>
          </p:nvSpPr>
          <p:spPr>
            <a:xfrm rot="21150893">
              <a:off x="5464425" y="3095389"/>
              <a:ext cx="18168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1" dirty="0">
                  <a:solidFill>
                    <a:srgbClr val="C00000"/>
                  </a:solidFill>
                </a:rPr>
                <a:t>Automated flow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C25991-C4FD-9DED-CF8A-1006F33182C4}"/>
                </a:ext>
              </a:extLst>
            </p:cNvPr>
            <p:cNvSpPr txBox="1"/>
            <p:nvPr/>
          </p:nvSpPr>
          <p:spPr>
            <a:xfrm rot="20674868">
              <a:off x="5817375" y="5641602"/>
              <a:ext cx="98745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i="1" dirty="0">
                  <a:solidFill>
                    <a:srgbClr val="C00000"/>
                  </a:solidFill>
                </a:rPr>
                <a:t>Analytical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FBC1B7D-E45B-9E6C-194D-349CD87F3DF8}"/>
                </a:ext>
              </a:extLst>
            </p:cNvPr>
            <p:cNvSpPr/>
            <p:nvPr/>
          </p:nvSpPr>
          <p:spPr>
            <a:xfrm rot="11654734">
              <a:off x="6921463" y="5437158"/>
              <a:ext cx="358140" cy="312420"/>
            </a:xfrm>
            <a:custGeom>
              <a:avLst/>
              <a:gdLst>
                <a:gd name="connsiteX0" fmla="*/ 358140 w 358140"/>
                <a:gd name="connsiteY0" fmla="*/ 0 h 312420"/>
                <a:gd name="connsiteX1" fmla="*/ 129540 w 358140"/>
                <a:gd name="connsiteY1" fmla="*/ 83820 h 312420"/>
                <a:gd name="connsiteX2" fmla="*/ 0 w 358140"/>
                <a:gd name="connsiteY2" fmla="*/ 31242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140" h="312420">
                  <a:moveTo>
                    <a:pt x="358140" y="0"/>
                  </a:moveTo>
                  <a:cubicBezTo>
                    <a:pt x="273685" y="15875"/>
                    <a:pt x="189230" y="31750"/>
                    <a:pt x="129540" y="83820"/>
                  </a:cubicBezTo>
                  <a:cubicBezTo>
                    <a:pt x="69850" y="135890"/>
                    <a:pt x="34925" y="224155"/>
                    <a:pt x="0" y="312420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01A927B-B807-CF91-AAE2-52271D30A93E}"/>
                </a:ext>
              </a:extLst>
            </p:cNvPr>
            <p:cNvSpPr/>
            <p:nvPr/>
          </p:nvSpPr>
          <p:spPr>
            <a:xfrm>
              <a:off x="10406985" y="4887616"/>
              <a:ext cx="107800" cy="342900"/>
            </a:xfrm>
            <a:custGeom>
              <a:avLst/>
              <a:gdLst>
                <a:gd name="connsiteX0" fmla="*/ 167064 w 167064"/>
                <a:gd name="connsiteY0" fmla="*/ 342900 h 342900"/>
                <a:gd name="connsiteX1" fmla="*/ 14664 w 167064"/>
                <a:gd name="connsiteY1" fmla="*/ 114300 h 342900"/>
                <a:gd name="connsiteX2" fmla="*/ 14664 w 167064"/>
                <a:gd name="connsiteY2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064" h="342900">
                  <a:moveTo>
                    <a:pt x="167064" y="342900"/>
                  </a:moveTo>
                  <a:cubicBezTo>
                    <a:pt x="103564" y="257175"/>
                    <a:pt x="40064" y="171450"/>
                    <a:pt x="14664" y="114300"/>
                  </a:cubicBezTo>
                  <a:cubicBezTo>
                    <a:pt x="-10736" y="57150"/>
                    <a:pt x="1964" y="28575"/>
                    <a:pt x="14664" y="0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EEE13D4-8A9F-64E4-CF6A-95FEADE0D2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5491" y="4263904"/>
              <a:ext cx="623" cy="213660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5459484-7B81-5993-E6B9-FE674743FD40}"/>
                </a:ext>
              </a:extLst>
            </p:cNvPr>
            <p:cNvCxnSpPr>
              <a:cxnSpLocks/>
            </p:cNvCxnSpPr>
            <p:nvPr/>
          </p:nvCxnSpPr>
          <p:spPr>
            <a:xfrm>
              <a:off x="8215491" y="4843324"/>
              <a:ext cx="0" cy="174013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4DD7D47-134D-7CC6-8D88-6C47F6F07265}"/>
                </a:ext>
              </a:extLst>
            </p:cNvPr>
            <p:cNvCxnSpPr>
              <a:cxnSpLocks/>
            </p:cNvCxnSpPr>
            <p:nvPr/>
          </p:nvCxnSpPr>
          <p:spPr>
            <a:xfrm>
              <a:off x="8194486" y="5379870"/>
              <a:ext cx="0" cy="389274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2102375-8EAD-5C31-A0FE-2FD3C51517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50962" y="4659952"/>
              <a:ext cx="388421" cy="492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DF19394-9C63-0EF6-C066-42F78C7671C8}"/>
                </a:ext>
              </a:extLst>
            </p:cNvPr>
            <p:cNvCxnSpPr>
              <a:cxnSpLocks/>
            </p:cNvCxnSpPr>
            <p:nvPr/>
          </p:nvCxnSpPr>
          <p:spPr>
            <a:xfrm>
              <a:off x="10540304" y="4269697"/>
              <a:ext cx="2394" cy="206882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1226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DD688-011A-1679-AA1C-600D7B837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D16B9E-4974-A364-434B-EB0206BC9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Guidelines I: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A Versatile, not overcomplicated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F7F92-588B-5F32-1B81-0DB924A54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254E9-0774-524C-4F22-BE8E668B5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2601B-DB75-828C-9A57-9E1774CF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81FB14-5376-4E55-C323-4D8E99FACB45}"/>
              </a:ext>
            </a:extLst>
          </p:cNvPr>
          <p:cNvSpPr txBox="1"/>
          <p:nvPr/>
        </p:nvSpPr>
        <p:spPr>
          <a:xfrm>
            <a:off x="3878580" y="1754876"/>
            <a:ext cx="74599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1. Clear separation of data and control paths</a:t>
            </a:r>
          </a:p>
          <a:p>
            <a:endParaRPr lang="en-GB" sz="2000" b="1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2. Design with Hardware and Verification in Mind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3. Static configuration with controlled start-up sequence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4. Early and comprehensive coverage analysis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EC2CB17-DEAC-3665-C0ED-70770AF60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503" y="1546860"/>
            <a:ext cx="2209724" cy="331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78F21B-155A-F399-5827-AA50CEF7C6D0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/>
                </a:solidFill>
              </a:rPr>
              <a:t>Implementation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504EB-3249-417D-D861-FF22566C69ED}"/>
              </a:ext>
            </a:extLst>
          </p:cNvPr>
          <p:cNvSpPr txBox="1"/>
          <p:nvPr/>
        </p:nvSpPr>
        <p:spPr>
          <a:xfrm>
            <a:off x="4832032" y="5289927"/>
            <a:ext cx="252793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Integration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494065-017D-829A-A442-F234DE94771B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Signoff </a:t>
            </a:r>
            <a:b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Analysis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17481C05-1603-4028-B4AE-321E3D101439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32711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FDFFFA-56C2-1F81-BB89-AC29941BF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LA-</a:t>
            </a:r>
            <a:r>
              <a:rPr lang="en-US" sz="1800" dirty="0" err="1">
                <a:hlinkClick r:id="rId2"/>
              </a:rPr>
              <a:t>Picopix</a:t>
            </a:r>
            <a:r>
              <a:rPr lang="en-US" sz="1800" dirty="0"/>
              <a:t> : </a:t>
            </a:r>
            <a:r>
              <a:rPr lang="en-US" sz="1800" dirty="0">
                <a:solidFill>
                  <a:schemeClr val="accent3"/>
                </a:solidFill>
              </a:rPr>
              <a:t>A 4-lane 100 Gbps Data-Driven Pixel Readout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Use a single packet size aligned with the Physical 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Support multiple packet types, minimizing impact on control/data transfer.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Avoid mixing packet formats; any mode change requires a soft reset.</a:t>
            </a: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4BD341-E1DC-D5EA-2849-D1A37F030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Practice Examples: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Data formatting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77EF5-63B0-1F7D-C62E-C176A208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34BD4-003D-FBB3-2B7E-695B35B64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F3DE5-7DF7-5B5B-223D-4FF41B44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0ADBC11-ED3A-F91C-B8D5-31AC795A8890}"/>
              </a:ext>
            </a:extLst>
          </p:cNvPr>
          <p:cNvGrpSpPr/>
          <p:nvPr/>
        </p:nvGrpSpPr>
        <p:grpSpPr>
          <a:xfrm>
            <a:off x="8239264" y="657225"/>
            <a:ext cx="3686886" cy="5552015"/>
            <a:chOff x="8146970" y="716609"/>
            <a:chExt cx="3641830" cy="548416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95E2EA9-93A3-60B7-2AD7-EDA647D8E0A0}"/>
                </a:ext>
              </a:extLst>
            </p:cNvPr>
            <p:cNvGrpSpPr/>
            <p:nvPr/>
          </p:nvGrpSpPr>
          <p:grpSpPr>
            <a:xfrm>
              <a:off x="8146970" y="716609"/>
              <a:ext cx="3641830" cy="5484165"/>
              <a:chOff x="7565587" y="716609"/>
              <a:chExt cx="3641830" cy="548416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ED79F14-510E-858D-FC34-F90F26519B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BF7F2"/>
                  </a:clrFrom>
                  <a:clrTo>
                    <a:srgbClr val="FBF7F2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565587" y="716609"/>
                <a:ext cx="3641829" cy="5484165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CB5111B-6A6B-FDFD-7CF3-BB8D90D23F07}"/>
                  </a:ext>
                </a:extLst>
              </p:cNvPr>
              <p:cNvSpPr/>
              <p:nvPr/>
            </p:nvSpPr>
            <p:spPr>
              <a:xfrm>
                <a:off x="10341143" y="5005137"/>
                <a:ext cx="866274" cy="26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D71658-1BE7-04E2-3C67-708E1D7EE1C1}"/>
                </a:ext>
              </a:extLst>
            </p:cNvPr>
            <p:cNvSpPr/>
            <p:nvPr/>
          </p:nvSpPr>
          <p:spPr>
            <a:xfrm>
              <a:off x="8617340" y="4070101"/>
              <a:ext cx="2701089" cy="386437"/>
            </a:xfrm>
            <a:prstGeom prst="rect">
              <a:avLst/>
            </a:prstGeom>
            <a:solidFill>
              <a:schemeClr val="accent3">
                <a:alpha val="25000"/>
              </a:schemeClr>
            </a:solidFill>
            <a:ln w="28575">
              <a:solidFill>
                <a:schemeClr val="accent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CCF5B21-0DBA-7D10-63B9-B1918FE471DF}"/>
              </a:ext>
            </a:extLst>
          </p:cNvPr>
          <p:cNvGrpSpPr/>
          <p:nvPr/>
        </p:nvGrpSpPr>
        <p:grpSpPr>
          <a:xfrm>
            <a:off x="2012495" y="3354162"/>
            <a:ext cx="4116354" cy="2533080"/>
            <a:chOff x="883920" y="3651342"/>
            <a:chExt cx="4116354" cy="25330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8DF4927-B88E-9746-2161-A166221FB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7730" y="3651342"/>
              <a:ext cx="3722544" cy="2135218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587E0AF-EBAE-6F03-B892-EDD082473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4909" y="3844387"/>
              <a:ext cx="3686886" cy="2158102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C7D4B03-7B06-D297-7C16-B9DCD5F56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3920" y="4086163"/>
              <a:ext cx="3897630" cy="209825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7E4EE2B-DBC1-A84C-82A7-BA8B72EB4C1D}"/>
              </a:ext>
            </a:extLst>
          </p:cNvPr>
          <p:cNvSpPr txBox="1"/>
          <p:nvPr/>
        </p:nvSpPr>
        <p:spPr>
          <a:xfrm>
            <a:off x="1476092" y="6001630"/>
            <a:ext cx="53540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&gt;10 operation modes share the same packet size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87545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A97092-1B88-62BB-E27D-563B805A1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Topic: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Toward standardization &amp; programmability?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688B7-390A-B530-094A-64F3641D2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FA851-4B4C-EFA8-D7BA-C4149EC25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3B947-3A08-3AE9-A935-99C0D1C3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157E8B6-7EC9-474C-F07A-CF100AB6C7DD}"/>
              </a:ext>
            </a:extLst>
          </p:cNvPr>
          <p:cNvGrpSpPr/>
          <p:nvPr/>
        </p:nvGrpSpPr>
        <p:grpSpPr>
          <a:xfrm>
            <a:off x="407988" y="1695228"/>
            <a:ext cx="6385506" cy="1196687"/>
            <a:chOff x="864136" y="1711367"/>
            <a:chExt cx="6385506" cy="119668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6E8599-622A-8214-33EC-78D67B770C3F}"/>
                </a:ext>
              </a:extLst>
            </p:cNvPr>
            <p:cNvSpPr txBox="1"/>
            <p:nvPr/>
          </p:nvSpPr>
          <p:spPr>
            <a:xfrm>
              <a:off x="864136" y="2600277"/>
              <a:ext cx="39401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hlinkClick r:id="rId2"/>
                </a:rPr>
                <a:t>https://indico.cern.ch/event/1556239/</a:t>
              </a:r>
              <a:r>
                <a:rPr lang="en-US" sz="1400" dirty="0"/>
                <a:t> </a:t>
              </a:r>
              <a:endParaRPr lang="en-CH" sz="14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C276513-48DA-2BAF-92A8-151AFC899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3439" y="1711367"/>
              <a:ext cx="1596055" cy="91741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EC1226-1BE4-CA16-3730-2B063591DE2E}"/>
                </a:ext>
              </a:extLst>
            </p:cNvPr>
            <p:cNvSpPr txBox="1"/>
            <p:nvPr/>
          </p:nvSpPr>
          <p:spPr>
            <a:xfrm>
              <a:off x="2704487" y="2284363"/>
              <a:ext cx="454515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400" b="1" i="1" dirty="0"/>
                <a:t>Workshop: </a:t>
              </a:r>
              <a:r>
                <a:rPr lang="en-US" sz="2400" b="1" i="1" dirty="0" err="1"/>
                <a:t>RadTol</a:t>
              </a:r>
              <a:r>
                <a:rPr lang="en-US" sz="2400" b="1" i="1" dirty="0"/>
                <a:t> RISC-V SoC</a:t>
              </a:r>
              <a:endParaRPr lang="en-GB" sz="2400" b="1" i="1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1AA7E33-BA54-A771-1AAB-93642363A2B6}"/>
              </a:ext>
            </a:extLst>
          </p:cNvPr>
          <p:cNvGrpSpPr/>
          <p:nvPr/>
        </p:nvGrpSpPr>
        <p:grpSpPr>
          <a:xfrm>
            <a:off x="821346" y="3207829"/>
            <a:ext cx="3057174" cy="2557710"/>
            <a:chOff x="659159" y="3473812"/>
            <a:chExt cx="3057174" cy="255771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3E95871-C34D-053B-5B28-4D31D96FE255}"/>
                </a:ext>
              </a:extLst>
            </p:cNvPr>
            <p:cNvGrpSpPr/>
            <p:nvPr/>
          </p:nvGrpSpPr>
          <p:grpSpPr>
            <a:xfrm>
              <a:off x="659159" y="3473812"/>
              <a:ext cx="3057174" cy="2266711"/>
              <a:chOff x="5186721" y="2420134"/>
              <a:chExt cx="3504579" cy="259843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CFEFEB44-B974-201F-AACA-946164E8CA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38593" y="2748350"/>
                <a:ext cx="3352707" cy="2270219"/>
              </a:xfrm>
              <a:prstGeom prst="rect">
                <a:avLst/>
              </a:prstGeom>
            </p:spPr>
          </p:pic>
          <p:pic>
            <p:nvPicPr>
              <p:cNvPr id="17" name="Picture 2">
                <a:extLst>
                  <a:ext uri="{FF2B5EF4-FFF2-40B4-BE49-F238E27FC236}">
                    <a16:creationId xmlns:a16="http://schemas.microsoft.com/office/drawing/2014/main" id="{B7196360-28CB-5187-0CA2-89B62AE48A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6721" y="2420134"/>
                <a:ext cx="1818558" cy="6564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AA9E57D-66C2-7142-3094-CC6D87892298}"/>
                </a:ext>
              </a:extLst>
            </p:cNvPr>
            <p:cNvSpPr txBox="1"/>
            <p:nvPr/>
          </p:nvSpPr>
          <p:spPr>
            <a:xfrm>
              <a:off x="1307952" y="5723745"/>
              <a:ext cx="166712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b="1" i="1" dirty="0"/>
                <a:t>RIBEX 28 nm </a:t>
              </a:r>
              <a:endParaRPr lang="en-GB" sz="2000" b="1" i="1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D13A43D-3765-E202-E921-550D5F216C44}"/>
              </a:ext>
            </a:extLst>
          </p:cNvPr>
          <p:cNvGrpSpPr/>
          <p:nvPr/>
        </p:nvGrpSpPr>
        <p:grpSpPr>
          <a:xfrm>
            <a:off x="4862469" y="3559642"/>
            <a:ext cx="4942418" cy="1639624"/>
            <a:chOff x="4545138" y="4291704"/>
            <a:chExt cx="4942418" cy="1639624"/>
          </a:xfrm>
        </p:grpSpPr>
        <p:pic>
          <p:nvPicPr>
            <p:cNvPr id="21" name="Picture 20" descr="A close-up of a circuit board&#10;&#10;AI-generated content may be incorrect.">
              <a:extLst>
                <a:ext uri="{FF2B5EF4-FFF2-40B4-BE49-F238E27FC236}">
                  <a16:creationId xmlns:a16="http://schemas.microsoft.com/office/drawing/2014/main" id="{FC44E77B-AA8F-B9A7-7A2C-FC85874EE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31" r="6464" b="11443"/>
            <a:stretch>
              <a:fillRect/>
            </a:stretch>
          </p:blipFill>
          <p:spPr>
            <a:xfrm>
              <a:off x="4936176" y="4291704"/>
              <a:ext cx="2648310" cy="1094082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ED9FDCE-2463-395B-D873-9200CB32EE3E}"/>
                </a:ext>
              </a:extLst>
            </p:cNvPr>
            <p:cNvSpPr txBox="1"/>
            <p:nvPr/>
          </p:nvSpPr>
          <p:spPr>
            <a:xfrm>
              <a:off x="4545138" y="5654329"/>
              <a:ext cx="494241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hlinkClick r:id="rId7"/>
                </a:rPr>
                <a:t>https://indico.cern.ch/event/1502285/contributions/6554384/</a:t>
              </a:r>
              <a:r>
                <a:rPr lang="en-US" sz="1200" dirty="0"/>
                <a:t> </a:t>
              </a:r>
              <a:endParaRPr lang="en-CH" sz="12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676E5F5-22BE-9869-1E89-BBE109990882}"/>
                </a:ext>
              </a:extLst>
            </p:cNvPr>
            <p:cNvSpPr txBox="1"/>
            <p:nvPr/>
          </p:nvSpPr>
          <p:spPr>
            <a:xfrm>
              <a:off x="5436336" y="5396792"/>
              <a:ext cx="174586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b="1" i="1" dirty="0" err="1"/>
                <a:t>TriglaV</a:t>
              </a:r>
              <a:r>
                <a:rPr lang="en-US" sz="2000" b="1" i="1" dirty="0"/>
                <a:t> 28 nm </a:t>
              </a:r>
              <a:endParaRPr lang="en-GB" sz="2000" b="1" i="1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76F6491-DE33-A48A-DCCB-976781A7F141}"/>
              </a:ext>
            </a:extLst>
          </p:cNvPr>
          <p:cNvGrpSpPr/>
          <p:nvPr/>
        </p:nvGrpSpPr>
        <p:grpSpPr>
          <a:xfrm>
            <a:off x="8633845" y="1927064"/>
            <a:ext cx="2470291" cy="2691565"/>
            <a:chOff x="8267940" y="2579011"/>
            <a:chExt cx="2470291" cy="269156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EB58C5A-3057-96A5-D513-310571E1C094}"/>
                </a:ext>
              </a:extLst>
            </p:cNvPr>
            <p:cNvGrpSpPr/>
            <p:nvPr/>
          </p:nvGrpSpPr>
          <p:grpSpPr>
            <a:xfrm>
              <a:off x="8267940" y="2579011"/>
              <a:ext cx="2470291" cy="2355117"/>
              <a:chOff x="1488182" y="3642664"/>
              <a:chExt cx="2470291" cy="235511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34D730F-F138-671C-2782-7C7156CAA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t="14210"/>
              <a:stretch>
                <a:fillRect/>
              </a:stretch>
            </p:blipFill>
            <p:spPr>
              <a:xfrm>
                <a:off x="1672759" y="3814637"/>
                <a:ext cx="2285714" cy="218314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0F7B856-7FA7-5921-5880-AF673942EE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88182" y="3642664"/>
                <a:ext cx="1736314" cy="626744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367A33-B4A4-9198-D636-B2875E3F9DF0}"/>
                </a:ext>
              </a:extLst>
            </p:cNvPr>
            <p:cNvSpPr txBox="1"/>
            <p:nvPr/>
          </p:nvSpPr>
          <p:spPr>
            <a:xfrm>
              <a:off x="8811505" y="4962799"/>
              <a:ext cx="156773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b="1" i="1" dirty="0"/>
                <a:t>STRV 28 nm </a:t>
              </a:r>
              <a:endParaRPr lang="en-GB" sz="2000" b="1" i="1" dirty="0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E68DA88-A743-8D37-10D1-D45001C4BBE0}"/>
              </a:ext>
            </a:extLst>
          </p:cNvPr>
          <p:cNvSpPr/>
          <p:nvPr/>
        </p:nvSpPr>
        <p:spPr>
          <a:xfrm>
            <a:off x="3386667" y="2921001"/>
            <a:ext cx="1202931" cy="508000"/>
          </a:xfrm>
          <a:custGeom>
            <a:avLst/>
            <a:gdLst>
              <a:gd name="connsiteX0" fmla="*/ 1202266 w 1202931"/>
              <a:gd name="connsiteY0" fmla="*/ 0 h 1024467"/>
              <a:gd name="connsiteX1" fmla="*/ 1007533 w 1202931"/>
              <a:gd name="connsiteY1" fmla="*/ 558800 h 1024467"/>
              <a:gd name="connsiteX2" fmla="*/ 0 w 1202931"/>
              <a:gd name="connsiteY2" fmla="*/ 1024467 h 102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2931" h="1024467">
                <a:moveTo>
                  <a:pt x="1202266" y="0"/>
                </a:moveTo>
                <a:cubicBezTo>
                  <a:pt x="1205088" y="194028"/>
                  <a:pt x="1207911" y="388056"/>
                  <a:pt x="1007533" y="558800"/>
                </a:cubicBezTo>
                <a:cubicBezTo>
                  <a:pt x="807155" y="729544"/>
                  <a:pt x="403577" y="877005"/>
                  <a:pt x="0" y="1024467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F5A37FB-E2A2-0DBA-AAAE-D9D3A2F1CA8C}"/>
              </a:ext>
            </a:extLst>
          </p:cNvPr>
          <p:cNvSpPr/>
          <p:nvPr/>
        </p:nvSpPr>
        <p:spPr>
          <a:xfrm rot="14288279">
            <a:off x="7125386" y="2135534"/>
            <a:ext cx="1202931" cy="1024467"/>
          </a:xfrm>
          <a:custGeom>
            <a:avLst/>
            <a:gdLst>
              <a:gd name="connsiteX0" fmla="*/ 1202266 w 1202931"/>
              <a:gd name="connsiteY0" fmla="*/ 0 h 1024467"/>
              <a:gd name="connsiteX1" fmla="*/ 1007533 w 1202931"/>
              <a:gd name="connsiteY1" fmla="*/ 558800 h 1024467"/>
              <a:gd name="connsiteX2" fmla="*/ 0 w 1202931"/>
              <a:gd name="connsiteY2" fmla="*/ 1024467 h 102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2931" h="1024467">
                <a:moveTo>
                  <a:pt x="1202266" y="0"/>
                </a:moveTo>
                <a:cubicBezTo>
                  <a:pt x="1205088" y="194028"/>
                  <a:pt x="1207911" y="388056"/>
                  <a:pt x="1007533" y="558800"/>
                </a:cubicBezTo>
                <a:cubicBezTo>
                  <a:pt x="807155" y="729544"/>
                  <a:pt x="403577" y="877005"/>
                  <a:pt x="0" y="1024467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F5554FB-8F9E-57B8-351D-ED1D61B1F0A2}"/>
              </a:ext>
            </a:extLst>
          </p:cNvPr>
          <p:cNvSpPr/>
          <p:nvPr/>
        </p:nvSpPr>
        <p:spPr>
          <a:xfrm rot="11870323" flipV="1">
            <a:off x="5285313" y="2833824"/>
            <a:ext cx="751779" cy="397171"/>
          </a:xfrm>
          <a:custGeom>
            <a:avLst/>
            <a:gdLst>
              <a:gd name="connsiteX0" fmla="*/ 1202266 w 1202931"/>
              <a:gd name="connsiteY0" fmla="*/ 0 h 1024467"/>
              <a:gd name="connsiteX1" fmla="*/ 1007533 w 1202931"/>
              <a:gd name="connsiteY1" fmla="*/ 558800 h 1024467"/>
              <a:gd name="connsiteX2" fmla="*/ 0 w 1202931"/>
              <a:gd name="connsiteY2" fmla="*/ 1024467 h 102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2931" h="1024467">
                <a:moveTo>
                  <a:pt x="1202266" y="0"/>
                </a:moveTo>
                <a:cubicBezTo>
                  <a:pt x="1205088" y="194028"/>
                  <a:pt x="1207911" y="388056"/>
                  <a:pt x="1007533" y="558800"/>
                </a:cubicBezTo>
                <a:cubicBezTo>
                  <a:pt x="807155" y="729544"/>
                  <a:pt x="403577" y="877005"/>
                  <a:pt x="0" y="1024467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06A7B7-4B8D-1CD8-5905-FD3DBCE7477F}"/>
              </a:ext>
            </a:extLst>
          </p:cNvPr>
          <p:cNvSpPr txBox="1"/>
          <p:nvPr/>
        </p:nvSpPr>
        <p:spPr>
          <a:xfrm>
            <a:off x="3137262" y="5892103"/>
            <a:ext cx="857446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i="1" dirty="0"/>
              <a:t>…other solutions needs to be explored: </a:t>
            </a:r>
            <a:r>
              <a:rPr lang="en-US" sz="2400" b="1" i="1" dirty="0" err="1"/>
              <a:t>eFPGA</a:t>
            </a:r>
            <a:r>
              <a:rPr lang="en-US" sz="2400" b="1" i="1" dirty="0"/>
              <a:t>, CGRA, … .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466736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D9437-316A-18B0-E51C-8DAD0DBA6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DDAB958-8F76-020F-DE87-CDE68FDE8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45" y="1835737"/>
            <a:ext cx="3877495" cy="258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EE4461-C637-43DE-F255-4358666B5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Digital Impact: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The digital designer’s point of 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7927A-24CA-9E72-8D29-31B6B845C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FC06C-25E8-CFD4-1E11-4FE88A8EF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ABA37-DEE4-D9D3-687C-CE8D08CB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073A241-2FCA-A062-EEEC-ABB7CB98886A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Implementation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8A9D463-E64E-7723-8C05-4C0A0CDF7114}"/>
              </a:ext>
            </a:extLst>
          </p:cNvPr>
          <p:cNvSpPr txBox="1"/>
          <p:nvPr/>
        </p:nvSpPr>
        <p:spPr>
          <a:xfrm>
            <a:off x="4814399" y="5289927"/>
            <a:ext cx="2563202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/>
                </a:solidFill>
              </a:rPr>
              <a:t>Integration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CBE5EF-FAD2-F773-629A-DBDEAA987B00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Signoff </a:t>
            </a:r>
            <a:b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Analysis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954642CF-8EF3-2EFA-1BDC-EBCD30617EF5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899154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DF3D-BCB3-15EC-1240-56445C271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F0513F-40C2-ABDD-9E25-FA7E81A6FFA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Non-Digital Block Integration: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Characterization step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C0091-6D11-2B8A-2184-F213EBCC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A4388-41BB-F265-A39A-1C3B85A2B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51384-86F1-EBE8-7103-70375747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1216B3-F642-8713-B0A3-543267E3261F}"/>
              </a:ext>
            </a:extLst>
          </p:cNvPr>
          <p:cNvSpPr/>
          <p:nvPr/>
        </p:nvSpPr>
        <p:spPr>
          <a:xfrm>
            <a:off x="2614366" y="1936004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1626CA-6A3B-F8B4-EB63-AE2FEABA10EC}"/>
              </a:ext>
            </a:extLst>
          </p:cNvPr>
          <p:cNvSpPr/>
          <p:nvPr/>
        </p:nvSpPr>
        <p:spPr>
          <a:xfrm>
            <a:off x="2833517" y="2144752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358ACC-C2EE-53FF-EF5F-5C25EA6C66F2}"/>
              </a:ext>
            </a:extLst>
          </p:cNvPr>
          <p:cNvSpPr/>
          <p:nvPr/>
        </p:nvSpPr>
        <p:spPr>
          <a:xfrm>
            <a:off x="2833516" y="2719260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BCAA43-8BEE-5B64-1DCC-8935BF91ED6E}"/>
              </a:ext>
            </a:extLst>
          </p:cNvPr>
          <p:cNvSpPr/>
          <p:nvPr/>
        </p:nvSpPr>
        <p:spPr>
          <a:xfrm>
            <a:off x="7223437" y="1929892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26CB4C-560A-F634-15E3-C4858FF0C1DB}"/>
              </a:ext>
            </a:extLst>
          </p:cNvPr>
          <p:cNvSpPr/>
          <p:nvPr/>
        </p:nvSpPr>
        <p:spPr>
          <a:xfrm>
            <a:off x="7453299" y="2142788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FEE55F-076A-7C5A-E942-95B74B9F0563}"/>
              </a:ext>
            </a:extLst>
          </p:cNvPr>
          <p:cNvSpPr/>
          <p:nvPr/>
        </p:nvSpPr>
        <p:spPr>
          <a:xfrm>
            <a:off x="7452053" y="2722208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P&amp;R flow design</a:t>
            </a:r>
            <a:endParaRPr lang="en-GB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B41F19B-C884-402B-FC24-F0963A0845E1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3839356" y="2510512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26F77BD3-4F04-6EC2-A2D8-4ED1F7B7B175}"/>
              </a:ext>
            </a:extLst>
          </p:cNvPr>
          <p:cNvSpPr/>
          <p:nvPr/>
        </p:nvSpPr>
        <p:spPr>
          <a:xfrm>
            <a:off x="2833515" y="4014857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ECD3148-B860-4C71-88C0-CEA318C6F488}"/>
              </a:ext>
            </a:extLst>
          </p:cNvPr>
          <p:cNvSpPr/>
          <p:nvPr/>
        </p:nvSpPr>
        <p:spPr>
          <a:xfrm>
            <a:off x="7453299" y="4014857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Chip Implementation</a:t>
            </a:r>
            <a:endParaRPr lang="en-GB" sz="1600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3725125-3839-4F60-6A76-C86CEB70E716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8487524" y="2508548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1BDC179-EE56-270F-D27E-AD76DB4FD3EB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839356" y="3085020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6F47F36C-397F-7388-E942-85A49AA92B02}"/>
              </a:ext>
            </a:extLst>
          </p:cNvPr>
          <p:cNvSpPr/>
          <p:nvPr/>
        </p:nvSpPr>
        <p:spPr>
          <a:xfrm>
            <a:off x="7452053" y="326198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5FE4893-ABE3-C9C7-841C-EB3588FE66C9}"/>
              </a:ext>
            </a:extLst>
          </p:cNvPr>
          <p:cNvCxnSpPr>
            <a:cxnSpLocks/>
            <a:stCxn id="15" idx="2"/>
            <a:endCxn id="90" idx="0"/>
          </p:cNvCxnSpPr>
          <p:nvPr/>
        </p:nvCxnSpPr>
        <p:spPr>
          <a:xfrm>
            <a:off x="8487524" y="3087968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5068AD8-A3F5-2602-00BB-B6A04B4327AA}"/>
              </a:ext>
            </a:extLst>
          </p:cNvPr>
          <p:cNvCxnSpPr>
            <a:cxnSpLocks/>
          </p:cNvCxnSpPr>
          <p:nvPr/>
        </p:nvCxnSpPr>
        <p:spPr>
          <a:xfrm>
            <a:off x="8466519" y="3624514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CEA3D10-B702-A100-2E49-57FD3ADF0CDF}"/>
              </a:ext>
            </a:extLst>
          </p:cNvPr>
          <p:cNvSpPr/>
          <p:nvPr/>
        </p:nvSpPr>
        <p:spPr>
          <a:xfrm>
            <a:off x="579120" y="2144751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20A43AF2-FABB-356C-1FAB-6CD35CBEA3C1}"/>
              </a:ext>
            </a:extLst>
          </p:cNvPr>
          <p:cNvCxnSpPr>
            <a:cxnSpLocks/>
            <a:stCxn id="114" idx="3"/>
            <a:endCxn id="9" idx="1"/>
          </p:cNvCxnSpPr>
          <p:nvPr/>
        </p:nvCxnSpPr>
        <p:spPr>
          <a:xfrm>
            <a:off x="2385750" y="2326650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F23DA18-DA8D-C89E-1E19-BB31A6C70258}"/>
              </a:ext>
            </a:extLst>
          </p:cNvPr>
          <p:cNvSpPr/>
          <p:nvPr/>
        </p:nvSpPr>
        <p:spPr>
          <a:xfrm>
            <a:off x="9911416" y="2721223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6667B746-9821-E38C-B342-1B2666B96DAB}"/>
              </a:ext>
            </a:extLst>
          </p:cNvPr>
          <p:cNvCxnSpPr>
            <a:cxnSpLocks/>
            <a:stCxn id="123" idx="1"/>
            <a:endCxn id="15" idx="3"/>
          </p:cNvCxnSpPr>
          <p:nvPr/>
        </p:nvCxnSpPr>
        <p:spPr>
          <a:xfrm flipH="1">
            <a:off x="9522995" y="2904596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FFB4B95-7DBB-6BAA-C429-A6D51C359D70}"/>
              </a:ext>
            </a:extLst>
          </p:cNvPr>
          <p:cNvSpPr/>
          <p:nvPr/>
        </p:nvSpPr>
        <p:spPr>
          <a:xfrm>
            <a:off x="2614366" y="4938505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6CC019B-0F75-499B-841E-A1CFE5ED962C}"/>
              </a:ext>
            </a:extLst>
          </p:cNvPr>
          <p:cNvSpPr/>
          <p:nvPr/>
        </p:nvSpPr>
        <p:spPr>
          <a:xfrm>
            <a:off x="2833517" y="511359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5F0A02F-8714-CBCB-B8D9-E9FDA7D6022C}"/>
              </a:ext>
            </a:extLst>
          </p:cNvPr>
          <p:cNvSpPr/>
          <p:nvPr/>
        </p:nvSpPr>
        <p:spPr>
          <a:xfrm>
            <a:off x="7223436" y="4938505"/>
            <a:ext cx="2468083" cy="1244327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14D797F-CA84-8696-C0C0-AA8EE69E61EF}"/>
              </a:ext>
            </a:extLst>
          </p:cNvPr>
          <p:cNvSpPr/>
          <p:nvPr/>
        </p:nvSpPr>
        <p:spPr>
          <a:xfrm>
            <a:off x="7404475" y="511359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Functional simulation</a:t>
            </a:r>
            <a:endParaRPr lang="en-GB" sz="1600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8F477DA-562A-B7F8-A416-64D7ECAC2048}"/>
              </a:ext>
            </a:extLst>
          </p:cNvPr>
          <p:cNvSpPr/>
          <p:nvPr/>
        </p:nvSpPr>
        <p:spPr>
          <a:xfrm>
            <a:off x="7404475" y="563175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Formal simulation</a:t>
            </a:r>
            <a:endParaRPr lang="en-GB" sz="1600" dirty="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CCFA784-6820-5AEF-83EB-4016FE107519}"/>
              </a:ext>
            </a:extLst>
          </p:cNvPr>
          <p:cNvCxnSpPr>
            <a:cxnSpLocks/>
            <a:endCxn id="132" idx="0"/>
          </p:cNvCxnSpPr>
          <p:nvPr/>
        </p:nvCxnSpPr>
        <p:spPr>
          <a:xfrm>
            <a:off x="8457893" y="4380617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07D5A260-E3B3-AD3D-E546-1663041AD1D4}"/>
              </a:ext>
            </a:extLst>
          </p:cNvPr>
          <p:cNvCxnSpPr>
            <a:cxnSpLocks/>
          </p:cNvCxnSpPr>
          <p:nvPr/>
        </p:nvCxnSpPr>
        <p:spPr>
          <a:xfrm>
            <a:off x="3828054" y="4380617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EE8B1433-04CB-77C7-E1BF-53A86DBA2F3D}"/>
              </a:ext>
            </a:extLst>
          </p:cNvPr>
          <p:cNvSpPr txBox="1"/>
          <p:nvPr/>
        </p:nvSpPr>
        <p:spPr>
          <a:xfrm>
            <a:off x="579120" y="4103618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136D7CD-09D5-32A6-89EF-8F6D63BA272A}"/>
              </a:ext>
            </a:extLst>
          </p:cNvPr>
          <p:cNvSpPr txBox="1"/>
          <p:nvPr/>
        </p:nvSpPr>
        <p:spPr>
          <a:xfrm>
            <a:off x="579119" y="4613010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6CD6587-C713-A4FB-E106-576AED1F0BD1}"/>
              </a:ext>
            </a:extLst>
          </p:cNvPr>
          <p:cNvCxnSpPr>
            <a:cxnSpLocks/>
          </p:cNvCxnSpPr>
          <p:nvPr/>
        </p:nvCxnSpPr>
        <p:spPr>
          <a:xfrm>
            <a:off x="579120" y="4543873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AE570CA-8EC5-7652-8765-C2DFCDC82BEF}"/>
              </a:ext>
            </a:extLst>
          </p:cNvPr>
          <p:cNvSpPr/>
          <p:nvPr/>
        </p:nvSpPr>
        <p:spPr>
          <a:xfrm>
            <a:off x="9911415" y="2150544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4BAA7EE-FCAF-DB6D-1A3C-5FA23AB26219}"/>
              </a:ext>
            </a:extLst>
          </p:cNvPr>
          <p:cNvCxnSpPr>
            <a:cxnSpLocks/>
            <a:stCxn id="148" idx="2"/>
            <a:endCxn id="123" idx="0"/>
          </p:cNvCxnSpPr>
          <p:nvPr/>
        </p:nvCxnSpPr>
        <p:spPr>
          <a:xfrm>
            <a:off x="10812337" y="2514341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CBDA69-BCB4-EAC5-1166-E7856A8188DE}"/>
              </a:ext>
            </a:extLst>
          </p:cNvPr>
          <p:cNvCxnSpPr>
            <a:cxnSpLocks/>
          </p:cNvCxnSpPr>
          <p:nvPr/>
        </p:nvCxnSpPr>
        <p:spPr>
          <a:xfrm>
            <a:off x="6096000" y="2920964"/>
            <a:ext cx="135605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0725F59-7020-C883-FE9B-B466BC80B345}"/>
              </a:ext>
            </a:extLst>
          </p:cNvPr>
          <p:cNvCxnSpPr>
            <a:cxnSpLocks/>
          </p:cNvCxnSpPr>
          <p:nvPr/>
        </p:nvCxnSpPr>
        <p:spPr>
          <a:xfrm>
            <a:off x="6096000" y="5286269"/>
            <a:ext cx="130847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6372AFC-F74C-6D52-EBD8-0AEB903204DE}"/>
              </a:ext>
            </a:extLst>
          </p:cNvPr>
          <p:cNvCxnSpPr>
            <a:cxnSpLocks/>
          </p:cNvCxnSpPr>
          <p:nvPr/>
        </p:nvCxnSpPr>
        <p:spPr>
          <a:xfrm flipH="1">
            <a:off x="4845196" y="4197737"/>
            <a:ext cx="125080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CF7BF36-F432-47CD-5E06-DEC11654BA5A}"/>
              </a:ext>
            </a:extLst>
          </p:cNvPr>
          <p:cNvCxnSpPr>
            <a:cxnSpLocks/>
          </p:cNvCxnSpPr>
          <p:nvPr/>
        </p:nvCxnSpPr>
        <p:spPr>
          <a:xfrm>
            <a:off x="6096000" y="2920964"/>
            <a:ext cx="0" cy="236530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7D151B5-9652-D579-12C9-5966392510B7}"/>
              </a:ext>
            </a:extLst>
          </p:cNvPr>
          <p:cNvSpPr txBox="1"/>
          <p:nvPr/>
        </p:nvSpPr>
        <p:spPr>
          <a:xfrm>
            <a:off x="3118555" y="1643957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D85242-69B9-DC8C-9B4A-A7632CFA41CA}"/>
              </a:ext>
            </a:extLst>
          </p:cNvPr>
          <p:cNvSpPr txBox="1"/>
          <p:nvPr/>
        </p:nvSpPr>
        <p:spPr>
          <a:xfrm>
            <a:off x="7695510" y="164735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7C8726-EB4E-F908-B614-09A8E4AEC692}"/>
              </a:ext>
            </a:extLst>
          </p:cNvPr>
          <p:cNvSpPr txBox="1"/>
          <p:nvPr/>
        </p:nvSpPr>
        <p:spPr>
          <a:xfrm>
            <a:off x="5033542" y="3953546"/>
            <a:ext cx="1095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accent1"/>
                </a:solidFill>
              </a:rPr>
              <a:t>Model</a:t>
            </a:r>
            <a:endParaRPr lang="en-GB" sz="16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94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154AAD-E44C-41E5-C1DF-1676FB51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10+ years into ASIC design for HEP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C8020-02EA-ADF4-A5A0-2EE9D23E7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DE4B4-A0AD-A5DE-0871-3CF43CDBD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36AC-DDEA-3A75-3FAA-7B55EE25A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3056C0-ADAE-DE08-8D8D-E96C714BF9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04" r="5634" b="17055"/>
          <a:stretch>
            <a:fillRect/>
          </a:stretch>
        </p:blipFill>
        <p:spPr>
          <a:xfrm>
            <a:off x="4623759" y="2091368"/>
            <a:ext cx="6556076" cy="40075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8A52A4E-7162-C8FD-226C-C8F614AC3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11" y="1738821"/>
            <a:ext cx="3083625" cy="4360054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EAAEB36F-B634-DFAC-2F00-800CD4F809B3}"/>
              </a:ext>
            </a:extLst>
          </p:cNvPr>
          <p:cNvSpPr/>
          <p:nvPr/>
        </p:nvSpPr>
        <p:spPr>
          <a:xfrm>
            <a:off x="7220308" y="4559300"/>
            <a:ext cx="348891" cy="349131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CF85FD7-AA36-7173-F68B-201CD77DA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96" y="2380890"/>
            <a:ext cx="6047433" cy="1948039"/>
          </a:xfrm>
          <a:prstGeom prst="rect">
            <a:avLst/>
          </a:prstGeom>
        </p:spPr>
      </p:pic>
      <p:sp>
        <p:nvSpPr>
          <p:cNvPr id="23" name="Arrow: Down 22">
            <a:extLst>
              <a:ext uri="{FF2B5EF4-FFF2-40B4-BE49-F238E27FC236}">
                <a16:creationId xmlns:a16="http://schemas.microsoft.com/office/drawing/2014/main" id="{2905CE07-9E29-632C-914D-DCA2879132CD}"/>
              </a:ext>
            </a:extLst>
          </p:cNvPr>
          <p:cNvSpPr/>
          <p:nvPr/>
        </p:nvSpPr>
        <p:spPr>
          <a:xfrm rot="8105282">
            <a:off x="7526387" y="4900016"/>
            <a:ext cx="593195" cy="618067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795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80D9C-2E44-2E9E-2E19-676A096BE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60FB50-6C18-D5C4-59CE-92B7F6A49EA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Non-Digital Block Integration: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Characterization step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DE14-4E31-BE9F-7539-E591DFA7E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022F-ACAA-EEA1-E1B1-7B4EA9B8E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46A93-9CA3-A067-D386-1862E0DD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C19A6E-D00C-A5EA-D100-F944BECA24D5}"/>
              </a:ext>
            </a:extLst>
          </p:cNvPr>
          <p:cNvSpPr/>
          <p:nvPr/>
        </p:nvSpPr>
        <p:spPr>
          <a:xfrm>
            <a:off x="2614366" y="1936004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625D2F-C276-18CC-ABA8-54DC086C45CF}"/>
              </a:ext>
            </a:extLst>
          </p:cNvPr>
          <p:cNvSpPr/>
          <p:nvPr/>
        </p:nvSpPr>
        <p:spPr>
          <a:xfrm>
            <a:off x="2833517" y="2144752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DD1AAD-3785-8CA2-EBD9-D2565220845A}"/>
              </a:ext>
            </a:extLst>
          </p:cNvPr>
          <p:cNvSpPr/>
          <p:nvPr/>
        </p:nvSpPr>
        <p:spPr>
          <a:xfrm>
            <a:off x="2833516" y="2719260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E3FDA2-9787-C46F-67CC-1590EDA7ECD5}"/>
              </a:ext>
            </a:extLst>
          </p:cNvPr>
          <p:cNvSpPr/>
          <p:nvPr/>
        </p:nvSpPr>
        <p:spPr>
          <a:xfrm>
            <a:off x="7223437" y="1929892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B40A7E-6A75-0A9F-5B07-009176C3F77A}"/>
              </a:ext>
            </a:extLst>
          </p:cNvPr>
          <p:cNvSpPr/>
          <p:nvPr/>
        </p:nvSpPr>
        <p:spPr>
          <a:xfrm>
            <a:off x="7453299" y="2142788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438272-6EE0-080F-BB11-EBDF85B53248}"/>
              </a:ext>
            </a:extLst>
          </p:cNvPr>
          <p:cNvSpPr/>
          <p:nvPr/>
        </p:nvSpPr>
        <p:spPr>
          <a:xfrm>
            <a:off x="7452053" y="2722208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P&amp;R flow design</a:t>
            </a:r>
            <a:endParaRPr lang="en-GB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7F5B40-1D10-8AEE-8124-DC46B5F903D9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3839356" y="2510512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198BF35A-56C5-EB54-97DC-464EB0D12BC5}"/>
              </a:ext>
            </a:extLst>
          </p:cNvPr>
          <p:cNvSpPr/>
          <p:nvPr/>
        </p:nvSpPr>
        <p:spPr>
          <a:xfrm>
            <a:off x="2833515" y="4014857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3838E8-69F5-BDF3-A402-1D0AB5416890}"/>
              </a:ext>
            </a:extLst>
          </p:cNvPr>
          <p:cNvSpPr/>
          <p:nvPr/>
        </p:nvSpPr>
        <p:spPr>
          <a:xfrm>
            <a:off x="7453299" y="4014857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Chip Implementation</a:t>
            </a:r>
            <a:endParaRPr lang="en-GB" sz="1600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9B8F702-B95B-2F02-F6BD-C3A02F03B619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8487524" y="2508548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320F0B2-CF6A-5BB2-4D45-3F3E8D8B68C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839356" y="3085020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CAD4C410-0D9C-0264-DAD1-998DE5614083}"/>
              </a:ext>
            </a:extLst>
          </p:cNvPr>
          <p:cNvSpPr/>
          <p:nvPr/>
        </p:nvSpPr>
        <p:spPr>
          <a:xfrm>
            <a:off x="7452053" y="326198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B60AF3F-D5E1-6B5C-05B0-0B95CBD0F97C}"/>
              </a:ext>
            </a:extLst>
          </p:cNvPr>
          <p:cNvCxnSpPr>
            <a:cxnSpLocks/>
            <a:stCxn id="15" idx="2"/>
            <a:endCxn id="90" idx="0"/>
          </p:cNvCxnSpPr>
          <p:nvPr/>
        </p:nvCxnSpPr>
        <p:spPr>
          <a:xfrm>
            <a:off x="8487524" y="3087968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C6E663C-EEA7-1822-A26B-F492202B825A}"/>
              </a:ext>
            </a:extLst>
          </p:cNvPr>
          <p:cNvCxnSpPr>
            <a:cxnSpLocks/>
          </p:cNvCxnSpPr>
          <p:nvPr/>
        </p:nvCxnSpPr>
        <p:spPr>
          <a:xfrm>
            <a:off x="8466519" y="3624514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63EA4FC0-B0E9-785C-7C09-06BC0390BCA0}"/>
              </a:ext>
            </a:extLst>
          </p:cNvPr>
          <p:cNvSpPr/>
          <p:nvPr/>
        </p:nvSpPr>
        <p:spPr>
          <a:xfrm>
            <a:off x="579120" y="2144751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D2AF2ABF-B08D-197D-689A-EF48A5B80B27}"/>
              </a:ext>
            </a:extLst>
          </p:cNvPr>
          <p:cNvCxnSpPr>
            <a:cxnSpLocks/>
            <a:stCxn id="114" idx="3"/>
            <a:endCxn id="9" idx="1"/>
          </p:cNvCxnSpPr>
          <p:nvPr/>
        </p:nvCxnSpPr>
        <p:spPr>
          <a:xfrm>
            <a:off x="2385750" y="2326650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C728F20-0AE0-5E8D-2B64-83C0A28F50F1}"/>
              </a:ext>
            </a:extLst>
          </p:cNvPr>
          <p:cNvSpPr/>
          <p:nvPr/>
        </p:nvSpPr>
        <p:spPr>
          <a:xfrm>
            <a:off x="9911416" y="2721223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6C00A68-B02E-37DB-0B5C-CCADC5B33B0F}"/>
              </a:ext>
            </a:extLst>
          </p:cNvPr>
          <p:cNvCxnSpPr>
            <a:cxnSpLocks/>
            <a:stCxn id="123" idx="1"/>
            <a:endCxn id="15" idx="3"/>
          </p:cNvCxnSpPr>
          <p:nvPr/>
        </p:nvCxnSpPr>
        <p:spPr>
          <a:xfrm flipH="1">
            <a:off x="9522995" y="2904596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4AA919B5-39FE-7974-FFE9-9E5C98128E68}"/>
              </a:ext>
            </a:extLst>
          </p:cNvPr>
          <p:cNvSpPr/>
          <p:nvPr/>
        </p:nvSpPr>
        <p:spPr>
          <a:xfrm>
            <a:off x="2614366" y="4938505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794468BF-FC79-4538-3800-CA6D2675C6E1}"/>
              </a:ext>
            </a:extLst>
          </p:cNvPr>
          <p:cNvSpPr/>
          <p:nvPr/>
        </p:nvSpPr>
        <p:spPr>
          <a:xfrm>
            <a:off x="2833517" y="511359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DD89790-BFBF-4C3A-F0BF-FDC55EAFDE4E}"/>
              </a:ext>
            </a:extLst>
          </p:cNvPr>
          <p:cNvSpPr/>
          <p:nvPr/>
        </p:nvSpPr>
        <p:spPr>
          <a:xfrm>
            <a:off x="7223436" y="4938505"/>
            <a:ext cx="2468083" cy="1244327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84AC8F4-09D7-827E-8494-EA440616FF09}"/>
              </a:ext>
            </a:extLst>
          </p:cNvPr>
          <p:cNvSpPr/>
          <p:nvPr/>
        </p:nvSpPr>
        <p:spPr>
          <a:xfrm>
            <a:off x="7404475" y="511359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Functional simulation</a:t>
            </a:r>
            <a:endParaRPr lang="en-GB" sz="1600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9B92226-ACF4-5329-9C3E-D93835897D63}"/>
              </a:ext>
            </a:extLst>
          </p:cNvPr>
          <p:cNvSpPr/>
          <p:nvPr/>
        </p:nvSpPr>
        <p:spPr>
          <a:xfrm>
            <a:off x="7404475" y="563175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Formal simulation</a:t>
            </a:r>
            <a:endParaRPr lang="en-GB" sz="1600" dirty="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B7E55964-0187-7175-A910-83ED66490E31}"/>
              </a:ext>
            </a:extLst>
          </p:cNvPr>
          <p:cNvCxnSpPr>
            <a:cxnSpLocks/>
            <a:endCxn id="132" idx="0"/>
          </p:cNvCxnSpPr>
          <p:nvPr/>
        </p:nvCxnSpPr>
        <p:spPr>
          <a:xfrm>
            <a:off x="8457893" y="4380617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006A253-DA89-0D1F-65F0-FE53D07A7045}"/>
              </a:ext>
            </a:extLst>
          </p:cNvPr>
          <p:cNvCxnSpPr>
            <a:cxnSpLocks/>
          </p:cNvCxnSpPr>
          <p:nvPr/>
        </p:nvCxnSpPr>
        <p:spPr>
          <a:xfrm>
            <a:off x="3828054" y="4380617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2B259EAC-3A62-3656-9038-F5BE84242056}"/>
              </a:ext>
            </a:extLst>
          </p:cNvPr>
          <p:cNvSpPr txBox="1"/>
          <p:nvPr/>
        </p:nvSpPr>
        <p:spPr>
          <a:xfrm>
            <a:off x="579120" y="4103618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705F5EA-F9E4-4227-B33C-2B6369FFD8AE}"/>
              </a:ext>
            </a:extLst>
          </p:cNvPr>
          <p:cNvSpPr txBox="1"/>
          <p:nvPr/>
        </p:nvSpPr>
        <p:spPr>
          <a:xfrm>
            <a:off x="579119" y="4613010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5532868-97CA-6730-FAD0-7A4EE10B9A8A}"/>
              </a:ext>
            </a:extLst>
          </p:cNvPr>
          <p:cNvCxnSpPr>
            <a:cxnSpLocks/>
          </p:cNvCxnSpPr>
          <p:nvPr/>
        </p:nvCxnSpPr>
        <p:spPr>
          <a:xfrm>
            <a:off x="579120" y="4543873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064E140-FE04-F0F5-3411-EC13C0737C5A}"/>
              </a:ext>
            </a:extLst>
          </p:cNvPr>
          <p:cNvSpPr/>
          <p:nvPr/>
        </p:nvSpPr>
        <p:spPr>
          <a:xfrm>
            <a:off x="9911415" y="2150544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4132C73D-3F1E-70B6-18D6-D955452CD7ED}"/>
              </a:ext>
            </a:extLst>
          </p:cNvPr>
          <p:cNvCxnSpPr>
            <a:cxnSpLocks/>
            <a:stCxn id="148" idx="2"/>
            <a:endCxn id="123" idx="0"/>
          </p:cNvCxnSpPr>
          <p:nvPr/>
        </p:nvCxnSpPr>
        <p:spPr>
          <a:xfrm>
            <a:off x="10812337" y="2514341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36C77F-7F5C-E82C-2762-F74CD21A944F}"/>
              </a:ext>
            </a:extLst>
          </p:cNvPr>
          <p:cNvCxnSpPr>
            <a:cxnSpLocks/>
          </p:cNvCxnSpPr>
          <p:nvPr/>
        </p:nvCxnSpPr>
        <p:spPr>
          <a:xfrm>
            <a:off x="7064095" y="2920964"/>
            <a:ext cx="3879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3C20D2-4348-4B8F-3F93-C2F5A48A1489}"/>
              </a:ext>
            </a:extLst>
          </p:cNvPr>
          <p:cNvCxnSpPr>
            <a:cxnSpLocks/>
          </p:cNvCxnSpPr>
          <p:nvPr/>
        </p:nvCxnSpPr>
        <p:spPr>
          <a:xfrm>
            <a:off x="7064095" y="5286269"/>
            <a:ext cx="34038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45F015-58B9-BB1C-66B7-A7F2FD692E2A}"/>
              </a:ext>
            </a:extLst>
          </p:cNvPr>
          <p:cNvCxnSpPr>
            <a:cxnSpLocks/>
          </p:cNvCxnSpPr>
          <p:nvPr/>
        </p:nvCxnSpPr>
        <p:spPr>
          <a:xfrm flipH="1">
            <a:off x="4845196" y="4197737"/>
            <a:ext cx="125080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54FA0F-C30F-DC25-D8A6-F4025EE3EF1C}"/>
              </a:ext>
            </a:extLst>
          </p:cNvPr>
          <p:cNvGrpSpPr/>
          <p:nvPr/>
        </p:nvGrpSpPr>
        <p:grpSpPr>
          <a:xfrm>
            <a:off x="4920445" y="2044878"/>
            <a:ext cx="2585466" cy="1785406"/>
            <a:chOff x="1569750" y="4468067"/>
            <a:chExt cx="3468462" cy="178540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0769560-B412-368D-6E18-4C24467844D4}"/>
                </a:ext>
              </a:extLst>
            </p:cNvPr>
            <p:cNvGrpSpPr/>
            <p:nvPr/>
          </p:nvGrpSpPr>
          <p:grpSpPr>
            <a:xfrm>
              <a:off x="2212655" y="5022639"/>
              <a:ext cx="2229156" cy="1230834"/>
              <a:chOff x="2212655" y="5090521"/>
              <a:chExt cx="2229156" cy="1230834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6DD58AE-4042-86C8-E355-21A2E14118BC}"/>
                  </a:ext>
                </a:extLst>
              </p:cNvPr>
              <p:cNvSpPr/>
              <p:nvPr/>
            </p:nvSpPr>
            <p:spPr>
              <a:xfrm>
                <a:off x="2371151" y="5090521"/>
                <a:ext cx="2070660" cy="95097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1BAA519-08CD-CB56-9929-7A7FD609E716}"/>
                  </a:ext>
                </a:extLst>
              </p:cNvPr>
              <p:cNvSpPr/>
              <p:nvPr/>
            </p:nvSpPr>
            <p:spPr>
              <a:xfrm>
                <a:off x="2291903" y="5221763"/>
                <a:ext cx="2070660" cy="95097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BE0016C-774C-F430-9B1B-E97E03165E2C}"/>
                  </a:ext>
                </a:extLst>
              </p:cNvPr>
              <p:cNvSpPr/>
              <p:nvPr/>
            </p:nvSpPr>
            <p:spPr>
              <a:xfrm>
                <a:off x="2212655" y="5370379"/>
                <a:ext cx="2070660" cy="95097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Timing, power, signal integrity data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725F9-8F4F-5FC8-D3AD-24EA8AB9E70A}"/>
                </a:ext>
              </a:extLst>
            </p:cNvPr>
            <p:cNvSpPr txBox="1"/>
            <p:nvPr/>
          </p:nvSpPr>
          <p:spPr>
            <a:xfrm>
              <a:off x="1569750" y="4468067"/>
              <a:ext cx="34684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1600" b="1" i="1" dirty="0">
                  <a:solidFill>
                    <a:schemeClr val="accent1"/>
                  </a:solidFill>
                  <a:latin typeface="+mj-lt"/>
                </a:rPr>
                <a:t>Implementation</a:t>
              </a:r>
              <a:br>
                <a:rPr lang="en-GB" sz="1600" b="1" i="1" dirty="0">
                  <a:solidFill>
                    <a:schemeClr val="accent1"/>
                  </a:solidFill>
                  <a:latin typeface="+mj-lt"/>
                </a:rPr>
              </a:br>
              <a:r>
                <a:rPr lang="en-GB" sz="1600" b="1" i="1" dirty="0">
                  <a:solidFill>
                    <a:schemeClr val="accent1"/>
                  </a:solidFill>
                  <a:latin typeface="+mj-lt"/>
                </a:rPr>
                <a:t>models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ED6A44B-5207-007B-C15E-A95EE3FA8F33}"/>
              </a:ext>
            </a:extLst>
          </p:cNvPr>
          <p:cNvGrpSpPr/>
          <p:nvPr/>
        </p:nvGrpSpPr>
        <p:grpSpPr>
          <a:xfrm>
            <a:off x="4878704" y="4717641"/>
            <a:ext cx="2585466" cy="1603640"/>
            <a:chOff x="1523453" y="5022639"/>
            <a:chExt cx="3468462" cy="160364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66FC23D-1ECD-A8EE-97AA-A64F738674A4}"/>
                </a:ext>
              </a:extLst>
            </p:cNvPr>
            <p:cNvGrpSpPr/>
            <p:nvPr/>
          </p:nvGrpSpPr>
          <p:grpSpPr>
            <a:xfrm>
              <a:off x="2212655" y="5022639"/>
              <a:ext cx="2229156" cy="1015081"/>
              <a:chOff x="2212655" y="5090521"/>
              <a:chExt cx="2229156" cy="1015081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94C787B-022B-B3E7-3A4D-DDB0732AC185}"/>
                  </a:ext>
                </a:extLst>
              </p:cNvPr>
              <p:cNvSpPr/>
              <p:nvPr/>
            </p:nvSpPr>
            <p:spPr>
              <a:xfrm>
                <a:off x="2371151" y="5090521"/>
                <a:ext cx="2070660" cy="735223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EA5967E-B93B-0F51-0DE5-03923BB8D962}"/>
                  </a:ext>
                </a:extLst>
              </p:cNvPr>
              <p:cNvSpPr/>
              <p:nvPr/>
            </p:nvSpPr>
            <p:spPr>
              <a:xfrm>
                <a:off x="2291903" y="5221763"/>
                <a:ext cx="2070660" cy="73522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6D73F1A-355B-1A51-B655-B493AD3F642E}"/>
                  </a:ext>
                </a:extLst>
              </p:cNvPr>
              <p:cNvSpPr/>
              <p:nvPr/>
            </p:nvSpPr>
            <p:spPr>
              <a:xfrm>
                <a:off x="2212655" y="5370379"/>
                <a:ext cx="2070660" cy="73522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lvl="0" algn="ctr" defTabSz="457200">
                  <a:defRPr/>
                </a:pPr>
                <a:r>
                  <a:rPr lang="en-GB" sz="1400" kern="0" dirty="0">
                    <a:solidFill>
                      <a:prstClr val="black"/>
                    </a:solidFill>
                  </a:rPr>
                  <a:t>Verilog, Verilog-AMS,…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44C1C40-058C-B0D5-4B5A-D40D01DC36C9}"/>
                </a:ext>
              </a:extLst>
            </p:cNvPr>
            <p:cNvSpPr txBox="1"/>
            <p:nvPr/>
          </p:nvSpPr>
          <p:spPr>
            <a:xfrm>
              <a:off x="1523453" y="6041504"/>
              <a:ext cx="34684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1600" b="1" i="1" dirty="0">
                  <a:solidFill>
                    <a:schemeClr val="accent1"/>
                  </a:solidFill>
                  <a:latin typeface="+mj-lt"/>
                </a:rPr>
                <a:t>Simulation </a:t>
              </a:r>
              <a:br>
                <a:rPr lang="en-GB" sz="1600" b="1" i="1" dirty="0">
                  <a:solidFill>
                    <a:schemeClr val="accent1"/>
                  </a:solidFill>
                  <a:latin typeface="+mj-lt"/>
                </a:rPr>
              </a:br>
              <a:r>
                <a:rPr lang="en-GB" sz="1600" b="1" i="1" dirty="0">
                  <a:solidFill>
                    <a:schemeClr val="accent1"/>
                  </a:solidFill>
                  <a:latin typeface="+mj-lt"/>
                </a:rPr>
                <a:t>models</a:t>
              </a:r>
            </a:p>
          </p:txBody>
        </p: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1739E1-1B15-DA6A-7595-C3C9836DC016}"/>
              </a:ext>
            </a:extLst>
          </p:cNvPr>
          <p:cNvCxnSpPr>
            <a:cxnSpLocks/>
          </p:cNvCxnSpPr>
          <p:nvPr/>
        </p:nvCxnSpPr>
        <p:spPr>
          <a:xfrm flipH="1">
            <a:off x="6088278" y="3830284"/>
            <a:ext cx="7722" cy="876846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305834D-EF11-8C06-3DD9-0F9816D41330}"/>
              </a:ext>
            </a:extLst>
          </p:cNvPr>
          <p:cNvSpPr/>
          <p:nvPr/>
        </p:nvSpPr>
        <p:spPr>
          <a:xfrm>
            <a:off x="5392450" y="4033231"/>
            <a:ext cx="1676128" cy="36576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5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Characterization</a:t>
            </a:r>
            <a:endParaRPr lang="en-GB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B01F17-4A51-FC9F-D85F-B8BB6396FE1B}"/>
              </a:ext>
            </a:extLst>
          </p:cNvPr>
          <p:cNvSpPr txBox="1"/>
          <p:nvPr/>
        </p:nvSpPr>
        <p:spPr>
          <a:xfrm>
            <a:off x="3118555" y="1643957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C760ED-AD69-F279-F1B1-58DADE864A1D}"/>
              </a:ext>
            </a:extLst>
          </p:cNvPr>
          <p:cNvSpPr txBox="1"/>
          <p:nvPr/>
        </p:nvSpPr>
        <p:spPr>
          <a:xfrm>
            <a:off x="7695510" y="164735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47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B7732-A7C3-21AE-5399-1757760BB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285166-5A48-453B-A559-8689CB30E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Non-Digital Block Integration: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Corrupted model</a:t>
            </a:r>
            <a:endParaRPr lang="en-CH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43DE1-2ACA-8781-6F7E-612E84412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C56FB-8858-849E-E9A3-CEDE48A5C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986ED-6823-0D2A-07BC-13661C79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614DBCE-39C0-2BE0-F874-DCC01A15AD3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9" y="1592263"/>
            <a:ext cx="7045169" cy="4406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chemeClr val="tx2"/>
                </a:solidFill>
              </a:rPr>
              <a:t>Example: </a:t>
            </a:r>
            <a:r>
              <a:rPr lang="en-GB" dirty="0">
                <a:solidFill>
                  <a:schemeClr val="tx2"/>
                </a:solidFill>
              </a:rPr>
              <a:t>Integration of an</a:t>
            </a:r>
            <a:r>
              <a:rPr lang="en-GB" b="0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2"/>
                </a:solidFill>
              </a:rPr>
              <a:t>SRAM </a:t>
            </a:r>
            <a:r>
              <a:rPr lang="en-GB" dirty="0"/>
              <a:t>compiler-generated</a:t>
            </a:r>
            <a:endParaRPr lang="en-GB" b="1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Observed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C00000"/>
                </a:solidFill>
              </a:rPr>
              <a:t>Failures detected during testing.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No failures predicted by analog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No violations during P&amp;R and sign-off analysis.</a:t>
            </a:r>
          </a:p>
          <a:p>
            <a:pPr>
              <a:lnSpc>
                <a:spcPct val="120000"/>
              </a:lnSpc>
            </a:pPr>
            <a:r>
              <a:rPr lang="en-GB" sz="1800" b="1" dirty="0">
                <a:solidFill>
                  <a:schemeClr val="accent1"/>
                </a:solidFill>
              </a:rPr>
              <a:t>Findings: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i="1" dirty="0"/>
              <a:t>Large capacitance </a:t>
            </a:r>
            <a:r>
              <a:rPr lang="en-US" sz="1800" b="0" dirty="0"/>
              <a:t>at SRAM clock input.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Simulations and characterization assumed an </a:t>
            </a:r>
            <a:r>
              <a:rPr lang="en-US" sz="1800" dirty="0"/>
              <a:t>ideal clock buffer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chemeClr val="accent1"/>
                </a:solidFill>
              </a:rPr>
              <a:t>Root Cause: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C00000"/>
                </a:solidFill>
              </a:rPr>
              <a:t>Hidden timing failure </a:t>
            </a:r>
            <a:r>
              <a:rPr lang="en-US" sz="1800" b="0" dirty="0"/>
              <a:t>due to a mismatch between idealized simulation assumptions and actual integrated load conditions.</a:t>
            </a:r>
          </a:p>
        </p:txBody>
      </p:sp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C6129D64-39D7-8F7D-6459-31FBAADFD3A6}"/>
              </a:ext>
            </a:extLst>
          </p:cNvPr>
          <p:cNvSpPr txBox="1">
            <a:spLocks/>
          </p:cNvSpPr>
          <p:nvPr/>
        </p:nvSpPr>
        <p:spPr>
          <a:xfrm>
            <a:off x="490469" y="2107842"/>
            <a:ext cx="6364713" cy="19346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GB" sz="1800" i="1" dirty="0">
              <a:solidFill>
                <a:schemeClr val="accent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8D7139A-4428-5A01-5CAC-A8D65811D485}"/>
              </a:ext>
            </a:extLst>
          </p:cNvPr>
          <p:cNvGrpSpPr/>
          <p:nvPr/>
        </p:nvGrpSpPr>
        <p:grpSpPr>
          <a:xfrm>
            <a:off x="7615897" y="1168995"/>
            <a:ext cx="3952417" cy="2720663"/>
            <a:chOff x="7615897" y="1168995"/>
            <a:chExt cx="3952417" cy="2720663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CF17396-9A1F-DB57-7CBD-5BEB798FB4E2}"/>
                </a:ext>
              </a:extLst>
            </p:cNvPr>
            <p:cNvGrpSpPr/>
            <p:nvPr/>
          </p:nvGrpSpPr>
          <p:grpSpPr>
            <a:xfrm>
              <a:off x="7616061" y="1439335"/>
              <a:ext cx="3952253" cy="2450323"/>
              <a:chOff x="7831760" y="3740926"/>
              <a:chExt cx="3952253" cy="2450323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7797E18-0CDB-4926-DB49-104DADCED9C5}"/>
                  </a:ext>
                </a:extLst>
              </p:cNvPr>
              <p:cNvSpPr/>
              <p:nvPr/>
            </p:nvSpPr>
            <p:spPr>
              <a:xfrm>
                <a:off x="9199657" y="3740926"/>
                <a:ext cx="2584356" cy="2450323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b="1" dirty="0">
                    <a:solidFill>
                      <a:schemeClr val="tx2"/>
                    </a:solidFill>
                  </a:rPr>
                  <a:t>SRAM MACRO</a:t>
                </a:r>
                <a:endParaRPr lang="en-CH" b="1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EDF6FAE-7DD7-13F8-878F-1A2832793C86}"/>
                  </a:ext>
                </a:extLst>
              </p:cNvPr>
              <p:cNvGrpSpPr/>
              <p:nvPr/>
            </p:nvGrpSpPr>
            <p:grpSpPr>
              <a:xfrm>
                <a:off x="9199657" y="5013973"/>
                <a:ext cx="903288" cy="886764"/>
                <a:chOff x="7029450" y="4133850"/>
                <a:chExt cx="781050" cy="766762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913011DC-506E-2140-6412-013CD0B132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9450" y="4133850"/>
                  <a:ext cx="65246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2DEFD81E-1E90-CCBE-35C9-D878E7548B7F}"/>
                    </a:ext>
                  </a:extLst>
                </p:cNvPr>
                <p:cNvCxnSpPr/>
                <p:nvPr/>
              </p:nvCxnSpPr>
              <p:spPr>
                <a:xfrm>
                  <a:off x="7572374" y="4448175"/>
                  <a:ext cx="238125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736B29B9-C3F2-AA4D-515A-186837FE34DC}"/>
                    </a:ext>
                  </a:extLst>
                </p:cNvPr>
                <p:cNvCxnSpPr/>
                <p:nvPr/>
              </p:nvCxnSpPr>
              <p:spPr>
                <a:xfrm>
                  <a:off x="7572375" y="4533900"/>
                  <a:ext cx="238125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05987882-DA84-6538-FDCF-52AB695B5C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81911" y="4133850"/>
                  <a:ext cx="0" cy="31432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5E73C984-48B3-C820-2DB1-2111BF53CE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91436" y="4533900"/>
                  <a:ext cx="0" cy="31432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799C1824-CAF3-E314-C373-CFC6773F0976}"/>
                    </a:ext>
                  </a:extLst>
                </p:cNvPr>
                <p:cNvCxnSpPr/>
                <p:nvPr/>
              </p:nvCxnSpPr>
              <p:spPr>
                <a:xfrm>
                  <a:off x="7572375" y="4848225"/>
                  <a:ext cx="238125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BD3BEEDC-18BD-86C8-F958-19AFF4454C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15236" y="4873626"/>
                  <a:ext cx="1524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A5B1E12-BA27-68B8-0586-B1F6105489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58098" y="4900612"/>
                  <a:ext cx="7234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6E589C8-2AB8-DDFC-3F7C-A84E6368166E}"/>
                  </a:ext>
                </a:extLst>
              </p:cNvPr>
              <p:cNvSpPr txBox="1"/>
              <p:nvPr/>
            </p:nvSpPr>
            <p:spPr>
              <a:xfrm>
                <a:off x="9352523" y="4755229"/>
                <a:ext cx="448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CLK</a:t>
                </a:r>
                <a:endParaRPr lang="en-CH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CE2233D-4290-685D-0D02-DF1EB138CA18}"/>
                  </a:ext>
                </a:extLst>
              </p:cNvPr>
              <p:cNvSpPr txBox="1"/>
              <p:nvPr/>
            </p:nvSpPr>
            <p:spPr>
              <a:xfrm>
                <a:off x="10034860" y="4660325"/>
                <a:ext cx="152605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i="1" dirty="0">
                    <a:solidFill>
                      <a:schemeClr val="accent1"/>
                    </a:solidFill>
                  </a:rPr>
                  <a:t>Large internal</a:t>
                </a:r>
              </a:p>
              <a:p>
                <a:pPr algn="ctr"/>
                <a:r>
                  <a:rPr lang="en-US" b="1" i="1" dirty="0">
                    <a:solidFill>
                      <a:schemeClr val="accent1"/>
                    </a:solidFill>
                  </a:rPr>
                  <a:t>capacitance</a:t>
                </a:r>
                <a:endParaRPr lang="en-CH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8" name="Isosceles Triangle 57">
                <a:extLst>
                  <a:ext uri="{FF2B5EF4-FFF2-40B4-BE49-F238E27FC236}">
                    <a16:creationId xmlns:a16="http://schemas.microsoft.com/office/drawing/2014/main" id="{E39CF579-C573-8859-3D1C-47D20CE1813B}"/>
                  </a:ext>
                </a:extLst>
              </p:cNvPr>
              <p:cNvSpPr/>
              <p:nvPr/>
            </p:nvSpPr>
            <p:spPr>
              <a:xfrm rot="5400000">
                <a:off x="8206696" y="4785373"/>
                <a:ext cx="526212" cy="457200"/>
              </a:xfrm>
              <a:prstGeom prst="triangl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9E54FDB3-327D-93AA-EA9C-19965D4C6E2F}"/>
                  </a:ext>
                </a:extLst>
              </p:cNvPr>
              <p:cNvSpPr/>
              <p:nvPr/>
            </p:nvSpPr>
            <p:spPr>
              <a:xfrm>
                <a:off x="9126727" y="4970713"/>
                <a:ext cx="153559" cy="86519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80CF154-B29D-7CED-7084-DF6CDDADA3D5}"/>
                  </a:ext>
                </a:extLst>
              </p:cNvPr>
              <p:cNvCxnSpPr>
                <a:cxnSpLocks/>
                <a:stCxn id="58" idx="0"/>
                <a:endCxn id="59" idx="1"/>
              </p:cNvCxnSpPr>
              <p:nvPr/>
            </p:nvCxnSpPr>
            <p:spPr>
              <a:xfrm>
                <a:off x="8698402" y="5013973"/>
                <a:ext cx="428325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77436A2-88EA-6046-4607-854763B4C4CC}"/>
                  </a:ext>
                </a:extLst>
              </p:cNvPr>
              <p:cNvSpPr txBox="1"/>
              <p:nvPr/>
            </p:nvSpPr>
            <p:spPr>
              <a:xfrm>
                <a:off x="7831760" y="5377491"/>
                <a:ext cx="12439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i="1" dirty="0">
                    <a:solidFill>
                      <a:schemeClr val="accent1"/>
                    </a:solidFill>
                  </a:rPr>
                  <a:t>Ideal buffer</a:t>
                </a:r>
                <a:endParaRPr lang="en-CH" b="1" i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7E8D97E-4C86-74C7-CB72-2F65D22B4A9F}"/>
                </a:ext>
              </a:extLst>
            </p:cNvPr>
            <p:cNvGrpSpPr/>
            <p:nvPr/>
          </p:nvGrpSpPr>
          <p:grpSpPr>
            <a:xfrm>
              <a:off x="7616061" y="1168995"/>
              <a:ext cx="903070" cy="600096"/>
              <a:chOff x="7616061" y="1292215"/>
              <a:chExt cx="903070" cy="600096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A33D75C-D59B-A65C-D1E5-12F7950728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6061" y="1887031"/>
                <a:ext cx="464827" cy="0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A47C483-E514-1F89-14BD-178765515D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0724" y="1292215"/>
                <a:ext cx="0" cy="600096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10F39DE-4D37-A871-DFB7-E0E2EF3F3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0888" y="1292215"/>
                <a:ext cx="438243" cy="0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59E87D4-2BF5-B4E2-15D2-AD56B8A4537A}"/>
                </a:ext>
              </a:extLst>
            </p:cNvPr>
            <p:cNvGrpSpPr/>
            <p:nvPr/>
          </p:nvGrpSpPr>
          <p:grpSpPr>
            <a:xfrm>
              <a:off x="7615897" y="1444615"/>
              <a:ext cx="1368061" cy="594816"/>
              <a:chOff x="7615897" y="1444615"/>
              <a:chExt cx="1368061" cy="594816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6EC7589-5026-B3F0-6E96-2667E4BDC3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5897" y="2039431"/>
                <a:ext cx="464827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548D803-B899-7268-65BC-2130DE9513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80888" y="1444615"/>
                <a:ext cx="464827" cy="59481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EF0EE86-4257-EE27-A802-C7D1F2F8E5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45715" y="1444615"/>
                <a:ext cx="43824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4DD10BB-FDDD-22A0-78FC-B20A99DA3869}"/>
              </a:ext>
            </a:extLst>
          </p:cNvPr>
          <p:cNvSpPr txBox="1"/>
          <p:nvPr/>
        </p:nvSpPr>
        <p:spPr>
          <a:xfrm>
            <a:off x="8982848" y="4539901"/>
            <a:ext cx="25854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600" b="1" i="1" dirty="0">
                <a:solidFill>
                  <a:srgbClr val="C00000"/>
                </a:solidFill>
                <a:latin typeface="+mj-lt"/>
              </a:rPr>
              <a:t>Wrong Setup/Hold timing margin in implementation model </a:t>
            </a:r>
            <a:br>
              <a:rPr lang="en-GB" sz="1600" b="1" i="1" dirty="0">
                <a:solidFill>
                  <a:srgbClr val="C00000"/>
                </a:solidFill>
                <a:latin typeface="+mj-lt"/>
              </a:rPr>
            </a:br>
            <a:endParaRPr lang="en-GB" sz="16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335AB145-DEB1-EF27-7E1E-2BA2E8719610}"/>
              </a:ext>
            </a:extLst>
          </p:cNvPr>
          <p:cNvSpPr/>
          <p:nvPr/>
        </p:nvSpPr>
        <p:spPr>
          <a:xfrm>
            <a:off x="9963509" y="4042448"/>
            <a:ext cx="362310" cy="34839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22992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978888-147A-365B-E1AC-D69070CFE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Non-Digital Block Integration: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Macro integration in a DoT design</a:t>
            </a:r>
            <a:endParaRPr lang="en-CH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8F12D-AFD1-FA30-F568-CFD370D58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3C6F2-29E9-1E73-4CC2-6824B864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4497B-E087-6B06-9A97-4BB383211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FDF53B0-9F46-2489-CEB7-4C018FE67DF2}"/>
              </a:ext>
            </a:extLst>
          </p:cNvPr>
          <p:cNvGrpSpPr/>
          <p:nvPr/>
        </p:nvGrpSpPr>
        <p:grpSpPr>
          <a:xfrm>
            <a:off x="6427550" y="1082038"/>
            <a:ext cx="5828536" cy="5118737"/>
            <a:chOff x="6586815" y="846667"/>
            <a:chExt cx="5828536" cy="511873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20E76F-9A66-A25F-8739-6AC244A27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4F4F6"/>
                </a:clrFrom>
                <a:clrTo>
                  <a:srgbClr val="F4F4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86815" y="846667"/>
              <a:ext cx="5828536" cy="511873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920082-3B8A-3650-732C-CEAE7485C154}"/>
                </a:ext>
              </a:extLst>
            </p:cNvPr>
            <p:cNvSpPr txBox="1"/>
            <p:nvPr/>
          </p:nvSpPr>
          <p:spPr>
            <a:xfrm rot="20050443">
              <a:off x="8673908" y="3637875"/>
              <a:ext cx="187413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2800" b="1" dirty="0"/>
                <a:t>Validation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38C8FF-3DAF-AA50-A732-7DFB882235A3}"/>
                </a:ext>
              </a:extLst>
            </p:cNvPr>
            <p:cNvSpPr txBox="1"/>
            <p:nvPr/>
          </p:nvSpPr>
          <p:spPr>
            <a:xfrm rot="19936329">
              <a:off x="9928810" y="4136203"/>
              <a:ext cx="21687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2800" b="1" dirty="0"/>
                <a:t>Verification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4E92A5F-BFDC-9C71-AEDD-020AC2D17C91}"/>
                </a:ext>
              </a:extLst>
            </p:cNvPr>
            <p:cNvSpPr txBox="1"/>
            <p:nvPr/>
          </p:nvSpPr>
          <p:spPr>
            <a:xfrm rot="20337062">
              <a:off x="7186198" y="3240078"/>
              <a:ext cx="17676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2800" b="1" dirty="0" err="1"/>
                <a:t>Modeling</a:t>
              </a:r>
              <a:endParaRPr lang="en-GB" sz="28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13E63A-FC0E-31A1-7F16-B35C7BE8D78C}"/>
                </a:ext>
              </a:extLst>
            </p:cNvPr>
            <p:cNvSpPr txBox="1"/>
            <p:nvPr/>
          </p:nvSpPr>
          <p:spPr>
            <a:xfrm>
              <a:off x="8516782" y="1936968"/>
              <a:ext cx="208327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800" b="1" dirty="0"/>
                <a:t>Integration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100177A-A18B-C0CB-1C86-AD751B7E0EFC}"/>
                </a:ext>
              </a:extLst>
            </p:cNvPr>
            <p:cNvGrpSpPr/>
            <p:nvPr/>
          </p:nvGrpSpPr>
          <p:grpSpPr>
            <a:xfrm rot="1394214">
              <a:off x="9281583" y="3197154"/>
              <a:ext cx="562768" cy="323180"/>
              <a:chOff x="9281583" y="3197154"/>
              <a:chExt cx="562768" cy="32318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D67C51A-260E-DE96-178D-7F4928E557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1583" y="3237569"/>
                <a:ext cx="189058" cy="168466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CB60ADFC-0F75-ABD1-E6BD-437A751EDC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456444" y="3237569"/>
                <a:ext cx="96827" cy="264119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137F5BB-4DB5-B158-21B9-6E7010535B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55058" y="3197154"/>
                <a:ext cx="158257" cy="32318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F4531C5-7BC9-C4C9-59D7-E1EEF40577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09375" y="3214777"/>
                <a:ext cx="134976" cy="154851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F42BF35-CE1B-3B5E-02B9-E6B51D75CA34}"/>
                </a:ext>
              </a:extLst>
            </p:cNvPr>
            <p:cNvGrpSpPr/>
            <p:nvPr/>
          </p:nvGrpSpPr>
          <p:grpSpPr>
            <a:xfrm rot="19992616">
              <a:off x="9211730" y="4434436"/>
              <a:ext cx="630913" cy="441118"/>
              <a:chOff x="9281583" y="3197154"/>
              <a:chExt cx="562768" cy="323180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C88EDFD-0A94-C3C2-70C2-CAA3F0B327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1583" y="3237569"/>
                <a:ext cx="189058" cy="168466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416AC49-C882-E37F-B449-1C9E2B6A0B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456444" y="3237569"/>
                <a:ext cx="96827" cy="264119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431E2D1-0F16-7A08-6C6F-DD4622658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55058" y="3197154"/>
                <a:ext cx="158257" cy="32318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E288DCF-CF5E-4352-13B7-43FF61B489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09375" y="3214777"/>
                <a:ext cx="134976" cy="154851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C5A5FC2-7389-4B2A-4C9E-5D8DE073B27A}"/>
                </a:ext>
              </a:extLst>
            </p:cNvPr>
            <p:cNvGrpSpPr/>
            <p:nvPr/>
          </p:nvGrpSpPr>
          <p:grpSpPr>
            <a:xfrm rot="9275776">
              <a:off x="10558641" y="3218306"/>
              <a:ext cx="626776" cy="237065"/>
              <a:chOff x="9281583" y="3197154"/>
              <a:chExt cx="562768" cy="323180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7B310C0-4EFB-871D-0FCB-60D61F3FB8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1583" y="3237569"/>
                <a:ext cx="189058" cy="168466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1D9E974-C022-D45F-63E2-B25D5232FE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456444" y="3237569"/>
                <a:ext cx="96827" cy="264119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E2BA4D1-9305-24FD-C53A-4EB195A91C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55058" y="3197154"/>
                <a:ext cx="158257" cy="32318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2CCF20C3-382D-2079-3764-6700306083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09375" y="3214777"/>
                <a:ext cx="134976" cy="154851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87FF815-2A7D-A36B-4DC2-443281B97F30}"/>
                </a:ext>
              </a:extLst>
            </p:cNvPr>
            <p:cNvGrpSpPr/>
            <p:nvPr/>
          </p:nvGrpSpPr>
          <p:grpSpPr>
            <a:xfrm rot="12137423">
              <a:off x="10563921" y="3739815"/>
              <a:ext cx="607358" cy="237065"/>
              <a:chOff x="9281583" y="3197154"/>
              <a:chExt cx="562768" cy="323180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B143B85-4C44-C27E-ED34-496A53C748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1583" y="3237569"/>
                <a:ext cx="189058" cy="168466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CED1143D-1ABD-7F56-F02B-FFB65116D4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456444" y="3237569"/>
                <a:ext cx="96827" cy="264119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01D16C3-27EF-0DC0-85B6-9F5413A520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55058" y="3197154"/>
                <a:ext cx="158257" cy="32318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41BE8E18-19E3-3098-F072-77546CA381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09375" y="3214777"/>
                <a:ext cx="134976" cy="154851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10A720A-EFE8-CBF9-6384-7034BA53CC5E}"/>
              </a:ext>
            </a:extLst>
          </p:cNvPr>
          <p:cNvSpPr/>
          <p:nvPr/>
        </p:nvSpPr>
        <p:spPr>
          <a:xfrm>
            <a:off x="554028" y="1987908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2A5C182-8A1E-C3B9-FD5A-1A6D693F2029}"/>
              </a:ext>
            </a:extLst>
          </p:cNvPr>
          <p:cNvSpPr/>
          <p:nvPr/>
        </p:nvSpPr>
        <p:spPr>
          <a:xfrm>
            <a:off x="773179" y="2196656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3274B31-0FCB-2573-1175-9C920167DF40}"/>
              </a:ext>
            </a:extLst>
          </p:cNvPr>
          <p:cNvSpPr/>
          <p:nvPr/>
        </p:nvSpPr>
        <p:spPr>
          <a:xfrm>
            <a:off x="773178" y="2771164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0BE7862-C70A-EF56-5C50-770D5645298F}"/>
              </a:ext>
            </a:extLst>
          </p:cNvPr>
          <p:cNvSpPr/>
          <p:nvPr/>
        </p:nvSpPr>
        <p:spPr>
          <a:xfrm>
            <a:off x="3856119" y="1981796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BAB8EF5-E616-08D7-421C-060256EA5168}"/>
              </a:ext>
            </a:extLst>
          </p:cNvPr>
          <p:cNvSpPr/>
          <p:nvPr/>
        </p:nvSpPr>
        <p:spPr>
          <a:xfrm>
            <a:off x="4085981" y="2194692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E2CA5AB-CFDC-2D8D-AA5D-297425AAB6A5}"/>
              </a:ext>
            </a:extLst>
          </p:cNvPr>
          <p:cNvSpPr/>
          <p:nvPr/>
        </p:nvSpPr>
        <p:spPr>
          <a:xfrm>
            <a:off x="4084735" y="2774112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P&amp;R flow design</a:t>
            </a:r>
            <a:endParaRPr lang="en-GB" sz="1600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4AD16AC2-AE89-CC2F-679A-04359890A5CA}"/>
              </a:ext>
            </a:extLst>
          </p:cNvPr>
          <p:cNvCxnSpPr>
            <a:cxnSpLocks/>
            <a:stCxn id="75" idx="2"/>
            <a:endCxn id="76" idx="0"/>
          </p:cNvCxnSpPr>
          <p:nvPr/>
        </p:nvCxnSpPr>
        <p:spPr>
          <a:xfrm flipH="1">
            <a:off x="1779018" y="2562416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C3E9D104-3399-7CD2-BE64-05E792928E4E}"/>
              </a:ext>
            </a:extLst>
          </p:cNvPr>
          <p:cNvSpPr/>
          <p:nvPr/>
        </p:nvSpPr>
        <p:spPr>
          <a:xfrm>
            <a:off x="773177" y="4066761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F97E2F5-64A5-1A0A-6CD7-6D5EA832723C}"/>
              </a:ext>
            </a:extLst>
          </p:cNvPr>
          <p:cNvSpPr/>
          <p:nvPr/>
        </p:nvSpPr>
        <p:spPr>
          <a:xfrm>
            <a:off x="4085981" y="4066761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Chip Implementation</a:t>
            </a:r>
            <a:endParaRPr lang="en-GB" sz="1600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63098D7-7A31-869B-8B43-59F973EA2B31}"/>
              </a:ext>
            </a:extLst>
          </p:cNvPr>
          <p:cNvCxnSpPr>
            <a:cxnSpLocks/>
            <a:stCxn id="78" idx="2"/>
            <a:endCxn id="79" idx="0"/>
          </p:cNvCxnSpPr>
          <p:nvPr/>
        </p:nvCxnSpPr>
        <p:spPr>
          <a:xfrm flipH="1">
            <a:off x="5120206" y="2560452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0153AAB-208B-5E3B-0DD2-3F9F7519C42A}"/>
              </a:ext>
            </a:extLst>
          </p:cNvPr>
          <p:cNvCxnSpPr>
            <a:cxnSpLocks/>
            <a:stCxn id="76" idx="2"/>
          </p:cNvCxnSpPr>
          <p:nvPr/>
        </p:nvCxnSpPr>
        <p:spPr>
          <a:xfrm>
            <a:off x="1779018" y="3136924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709368BA-5B5F-053E-84C4-9840F3B322C6}"/>
              </a:ext>
            </a:extLst>
          </p:cNvPr>
          <p:cNvSpPr/>
          <p:nvPr/>
        </p:nvSpPr>
        <p:spPr>
          <a:xfrm>
            <a:off x="4084735" y="3313885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BB655BF-EA0B-CCF5-B60F-620E75FB6A89}"/>
              </a:ext>
            </a:extLst>
          </p:cNvPr>
          <p:cNvCxnSpPr>
            <a:cxnSpLocks/>
            <a:stCxn id="79" idx="2"/>
            <a:endCxn id="85" idx="0"/>
          </p:cNvCxnSpPr>
          <p:nvPr/>
        </p:nvCxnSpPr>
        <p:spPr>
          <a:xfrm>
            <a:off x="5120206" y="3139872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F4CF9558-5794-DDE6-0DC4-82AFCA3869A0}"/>
              </a:ext>
            </a:extLst>
          </p:cNvPr>
          <p:cNvCxnSpPr>
            <a:cxnSpLocks/>
          </p:cNvCxnSpPr>
          <p:nvPr/>
        </p:nvCxnSpPr>
        <p:spPr>
          <a:xfrm>
            <a:off x="5099201" y="3676418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B4F0220A-9F3C-64C0-A2FA-BA84137C55DB}"/>
              </a:ext>
            </a:extLst>
          </p:cNvPr>
          <p:cNvSpPr/>
          <p:nvPr/>
        </p:nvSpPr>
        <p:spPr>
          <a:xfrm>
            <a:off x="554028" y="4990409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F17E0B4-3F52-D257-D34B-EFA3A7F6D9B1}"/>
              </a:ext>
            </a:extLst>
          </p:cNvPr>
          <p:cNvSpPr/>
          <p:nvPr/>
        </p:nvSpPr>
        <p:spPr>
          <a:xfrm>
            <a:off x="773179" y="5165494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00FFCD2-2C3B-DFCE-6343-C1F228099F12}"/>
              </a:ext>
            </a:extLst>
          </p:cNvPr>
          <p:cNvSpPr/>
          <p:nvPr/>
        </p:nvSpPr>
        <p:spPr>
          <a:xfrm>
            <a:off x="3856118" y="4990409"/>
            <a:ext cx="2468083" cy="750751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44D1B60-5092-F3CB-2EBF-77D9903B6081}"/>
              </a:ext>
            </a:extLst>
          </p:cNvPr>
          <p:cNvSpPr/>
          <p:nvPr/>
        </p:nvSpPr>
        <p:spPr>
          <a:xfrm>
            <a:off x="4037157" y="5165494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simulation</a:t>
            </a:r>
            <a:endParaRPr lang="en-GB" sz="16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D33B2859-78AD-6A8E-F505-D228C1ACBC5C}"/>
              </a:ext>
            </a:extLst>
          </p:cNvPr>
          <p:cNvCxnSpPr>
            <a:cxnSpLocks/>
            <a:endCxn id="91" idx="0"/>
          </p:cNvCxnSpPr>
          <p:nvPr/>
        </p:nvCxnSpPr>
        <p:spPr>
          <a:xfrm>
            <a:off x="5090575" y="4432521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D44CFDA9-26F7-2F26-0A97-705AE42D42F6}"/>
              </a:ext>
            </a:extLst>
          </p:cNvPr>
          <p:cNvCxnSpPr>
            <a:cxnSpLocks/>
          </p:cNvCxnSpPr>
          <p:nvPr/>
        </p:nvCxnSpPr>
        <p:spPr>
          <a:xfrm>
            <a:off x="1767716" y="4432521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1805C91-6475-C014-1DDA-A67BD5E02CD2}"/>
              </a:ext>
            </a:extLst>
          </p:cNvPr>
          <p:cNvCxnSpPr>
            <a:cxnSpLocks/>
          </p:cNvCxnSpPr>
          <p:nvPr/>
        </p:nvCxnSpPr>
        <p:spPr>
          <a:xfrm>
            <a:off x="3478631" y="2972868"/>
            <a:ext cx="536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C83FB9B-8567-87AC-090F-C3C8D9CB74F1}"/>
              </a:ext>
            </a:extLst>
          </p:cNvPr>
          <p:cNvCxnSpPr>
            <a:cxnSpLocks/>
          </p:cNvCxnSpPr>
          <p:nvPr/>
        </p:nvCxnSpPr>
        <p:spPr>
          <a:xfrm flipH="1">
            <a:off x="2784858" y="4249641"/>
            <a:ext cx="693773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BAEEB8A8-8CEE-E741-A826-95F040AB0B89}"/>
              </a:ext>
            </a:extLst>
          </p:cNvPr>
          <p:cNvCxnSpPr>
            <a:cxnSpLocks/>
          </p:cNvCxnSpPr>
          <p:nvPr/>
        </p:nvCxnSpPr>
        <p:spPr>
          <a:xfrm>
            <a:off x="3478631" y="2972868"/>
            <a:ext cx="0" cy="236530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D81287B-8D05-0E7B-24DC-74722247BC20}"/>
              </a:ext>
            </a:extLst>
          </p:cNvPr>
          <p:cNvSpPr txBox="1"/>
          <p:nvPr/>
        </p:nvSpPr>
        <p:spPr>
          <a:xfrm>
            <a:off x="1058217" y="1695861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B594C6C-7910-A688-5852-AA3D556D7864}"/>
              </a:ext>
            </a:extLst>
          </p:cNvPr>
          <p:cNvSpPr txBox="1"/>
          <p:nvPr/>
        </p:nvSpPr>
        <p:spPr>
          <a:xfrm>
            <a:off x="4328192" y="1699254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CEB49D2-1FEF-F03D-1E71-65BA43C553F5}"/>
              </a:ext>
            </a:extLst>
          </p:cNvPr>
          <p:cNvSpPr txBox="1"/>
          <p:nvPr/>
        </p:nvSpPr>
        <p:spPr>
          <a:xfrm>
            <a:off x="2572544" y="3967056"/>
            <a:ext cx="10958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accent1"/>
                </a:solidFill>
              </a:rPr>
              <a:t>Model</a:t>
            </a:r>
            <a:endParaRPr lang="en-GB" sz="1600" i="1" dirty="0">
              <a:solidFill>
                <a:schemeClr val="accent1"/>
              </a:solidFill>
            </a:endParaRP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8E970585-B7FB-F356-1E66-B8F790FA7869}"/>
              </a:ext>
            </a:extLst>
          </p:cNvPr>
          <p:cNvCxnSpPr>
            <a:cxnSpLocks/>
          </p:cNvCxnSpPr>
          <p:nvPr/>
        </p:nvCxnSpPr>
        <p:spPr>
          <a:xfrm>
            <a:off x="3478631" y="5338173"/>
            <a:ext cx="5363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065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2861DE-C9FA-738A-12D3-F2A97AFE6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A09170-8779-CCA0-8B67-F5E9A3EBEF52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Non-Digital Block Integration: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Characterization step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1EABE-DB2D-D897-A66B-8C6F75C1E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D7F5E-8A24-999C-1235-C49EB2E84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9C0CE-8FA4-BF65-6D97-145E37BF3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EF28C7-871E-5C2F-C1D5-498742F11E01}"/>
              </a:ext>
            </a:extLst>
          </p:cNvPr>
          <p:cNvSpPr/>
          <p:nvPr/>
        </p:nvSpPr>
        <p:spPr>
          <a:xfrm>
            <a:off x="2614366" y="1940597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F4C6AD-5D96-11F6-3A10-7D202790B9B7}"/>
              </a:ext>
            </a:extLst>
          </p:cNvPr>
          <p:cNvSpPr txBox="1"/>
          <p:nvPr/>
        </p:nvSpPr>
        <p:spPr>
          <a:xfrm>
            <a:off x="3118555" y="1648550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A7BF6B-A3E2-EB47-65DE-B2CFC4C83BBA}"/>
              </a:ext>
            </a:extLst>
          </p:cNvPr>
          <p:cNvSpPr/>
          <p:nvPr/>
        </p:nvSpPr>
        <p:spPr>
          <a:xfrm>
            <a:off x="2833517" y="2149345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2C2BDB-7B99-DBDC-DC62-F55346167F4A}"/>
              </a:ext>
            </a:extLst>
          </p:cNvPr>
          <p:cNvSpPr/>
          <p:nvPr/>
        </p:nvSpPr>
        <p:spPr>
          <a:xfrm>
            <a:off x="2833516" y="2723853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73A1C2-8CE2-65D0-82F3-1ADC419825E8}"/>
              </a:ext>
            </a:extLst>
          </p:cNvPr>
          <p:cNvSpPr/>
          <p:nvPr/>
        </p:nvSpPr>
        <p:spPr>
          <a:xfrm>
            <a:off x="7223437" y="1934485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4A0FF0-9E67-8EA3-62BE-C62C39A18756}"/>
              </a:ext>
            </a:extLst>
          </p:cNvPr>
          <p:cNvSpPr txBox="1"/>
          <p:nvPr/>
        </p:nvSpPr>
        <p:spPr>
          <a:xfrm>
            <a:off x="7695510" y="1651943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96646A-ABD8-73B3-A24C-28B02C5160ED}"/>
              </a:ext>
            </a:extLst>
          </p:cNvPr>
          <p:cNvSpPr/>
          <p:nvPr/>
        </p:nvSpPr>
        <p:spPr>
          <a:xfrm>
            <a:off x="7453299" y="2147381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5FA6FC-B028-08AC-649F-3B013486375B}"/>
              </a:ext>
            </a:extLst>
          </p:cNvPr>
          <p:cNvSpPr/>
          <p:nvPr/>
        </p:nvSpPr>
        <p:spPr>
          <a:xfrm>
            <a:off x="7452053" y="272680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P&amp;R flow design</a:t>
            </a:r>
            <a:endParaRPr lang="en-GB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993D23A-C8BE-48A1-3131-164BBEA01D35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3839356" y="2515105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356141D2-DC21-399B-8F06-433F06266678}"/>
              </a:ext>
            </a:extLst>
          </p:cNvPr>
          <p:cNvSpPr/>
          <p:nvPr/>
        </p:nvSpPr>
        <p:spPr>
          <a:xfrm>
            <a:off x="2833515" y="4019450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A1D61CC-69F7-DB97-B0D4-199E65EC6CCE}"/>
              </a:ext>
            </a:extLst>
          </p:cNvPr>
          <p:cNvSpPr/>
          <p:nvPr/>
        </p:nvSpPr>
        <p:spPr>
          <a:xfrm>
            <a:off x="7453299" y="4019450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Block</a:t>
            </a:r>
            <a:endParaRPr lang="en-GB" sz="1600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1F76F64-7B9E-82E1-6E0A-B2E5917BA681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8487524" y="2513141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E39293B-8324-10D4-9FED-C575D4D451F3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839356" y="3089613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2E312BC7-9B5E-55E7-E134-8161D5FBE268}"/>
              </a:ext>
            </a:extLst>
          </p:cNvPr>
          <p:cNvSpPr/>
          <p:nvPr/>
        </p:nvSpPr>
        <p:spPr>
          <a:xfrm>
            <a:off x="7452053" y="3266574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9A39E2A-013A-93E3-24E0-3057BCE437F2}"/>
              </a:ext>
            </a:extLst>
          </p:cNvPr>
          <p:cNvCxnSpPr>
            <a:cxnSpLocks/>
            <a:stCxn id="15" idx="2"/>
            <a:endCxn id="90" idx="0"/>
          </p:cNvCxnSpPr>
          <p:nvPr/>
        </p:nvCxnSpPr>
        <p:spPr>
          <a:xfrm>
            <a:off x="8487524" y="3092561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464BA5A3-0740-C4C7-62CB-64CCD12B2E81}"/>
              </a:ext>
            </a:extLst>
          </p:cNvPr>
          <p:cNvCxnSpPr>
            <a:cxnSpLocks/>
          </p:cNvCxnSpPr>
          <p:nvPr/>
        </p:nvCxnSpPr>
        <p:spPr>
          <a:xfrm>
            <a:off x="8466519" y="3629107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D142C5E-5F92-3DC6-D0C0-A388DA5CE948}"/>
              </a:ext>
            </a:extLst>
          </p:cNvPr>
          <p:cNvSpPr/>
          <p:nvPr/>
        </p:nvSpPr>
        <p:spPr>
          <a:xfrm>
            <a:off x="579120" y="2149344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B755FE9-1009-74BB-F875-A61415080A5B}"/>
              </a:ext>
            </a:extLst>
          </p:cNvPr>
          <p:cNvCxnSpPr>
            <a:cxnSpLocks/>
            <a:stCxn id="114" idx="3"/>
            <a:endCxn id="9" idx="1"/>
          </p:cNvCxnSpPr>
          <p:nvPr/>
        </p:nvCxnSpPr>
        <p:spPr>
          <a:xfrm>
            <a:off x="2385750" y="2331243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A3EC176-41CE-8996-B20B-9AF33A4786AF}"/>
              </a:ext>
            </a:extLst>
          </p:cNvPr>
          <p:cNvSpPr/>
          <p:nvPr/>
        </p:nvSpPr>
        <p:spPr>
          <a:xfrm>
            <a:off x="9911416" y="2725816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A8FAE8C-C4E8-7A6C-B224-173208CC8525}"/>
              </a:ext>
            </a:extLst>
          </p:cNvPr>
          <p:cNvCxnSpPr>
            <a:cxnSpLocks/>
            <a:stCxn id="123" idx="1"/>
            <a:endCxn id="15" idx="3"/>
          </p:cNvCxnSpPr>
          <p:nvPr/>
        </p:nvCxnSpPr>
        <p:spPr>
          <a:xfrm flipH="1">
            <a:off x="9522995" y="2909189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E184A9B-0EFC-5F23-5AD3-C339DC4B23C6}"/>
              </a:ext>
            </a:extLst>
          </p:cNvPr>
          <p:cNvSpPr/>
          <p:nvPr/>
        </p:nvSpPr>
        <p:spPr>
          <a:xfrm>
            <a:off x="2614366" y="4943098"/>
            <a:ext cx="2419176" cy="1244154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3ECB272-F6B8-81F4-F620-47C87C910F89}"/>
              </a:ext>
            </a:extLst>
          </p:cNvPr>
          <p:cNvSpPr/>
          <p:nvPr/>
        </p:nvSpPr>
        <p:spPr>
          <a:xfrm>
            <a:off x="2833517" y="5118183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1CB7C176-6E0A-7B6D-1F34-89C84DBDBAD2}"/>
              </a:ext>
            </a:extLst>
          </p:cNvPr>
          <p:cNvSpPr/>
          <p:nvPr/>
        </p:nvSpPr>
        <p:spPr>
          <a:xfrm>
            <a:off x="7223436" y="4943098"/>
            <a:ext cx="2468083" cy="1244327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069C2E32-C25E-2B40-1C07-1649B0DAA3A4}"/>
              </a:ext>
            </a:extLst>
          </p:cNvPr>
          <p:cNvSpPr/>
          <p:nvPr/>
        </p:nvSpPr>
        <p:spPr>
          <a:xfrm>
            <a:off x="7404475" y="5118183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Functional simulation</a:t>
            </a:r>
            <a:endParaRPr lang="en-GB" sz="1600" dirty="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BDB3228-0C18-6C33-C264-98879541EAE4}"/>
              </a:ext>
            </a:extLst>
          </p:cNvPr>
          <p:cNvCxnSpPr>
            <a:cxnSpLocks/>
            <a:endCxn id="132" idx="0"/>
          </p:cNvCxnSpPr>
          <p:nvPr/>
        </p:nvCxnSpPr>
        <p:spPr>
          <a:xfrm>
            <a:off x="8457893" y="4385210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12D76368-1F77-2662-05A3-2DC848A3BEA5}"/>
              </a:ext>
            </a:extLst>
          </p:cNvPr>
          <p:cNvCxnSpPr>
            <a:cxnSpLocks/>
          </p:cNvCxnSpPr>
          <p:nvPr/>
        </p:nvCxnSpPr>
        <p:spPr>
          <a:xfrm>
            <a:off x="3828054" y="4385210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B7B182DB-B3DF-6DEB-F058-2CFF1D2FDF7C}"/>
              </a:ext>
            </a:extLst>
          </p:cNvPr>
          <p:cNvSpPr txBox="1"/>
          <p:nvPr/>
        </p:nvSpPr>
        <p:spPr>
          <a:xfrm>
            <a:off x="579120" y="4108211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C1BACB4-A752-B3EE-1080-AC9275D5F482}"/>
              </a:ext>
            </a:extLst>
          </p:cNvPr>
          <p:cNvSpPr txBox="1"/>
          <p:nvPr/>
        </p:nvSpPr>
        <p:spPr>
          <a:xfrm>
            <a:off x="579119" y="4617603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11B2737B-71F1-7BD0-6453-C9E7CDBB1B5A}"/>
              </a:ext>
            </a:extLst>
          </p:cNvPr>
          <p:cNvCxnSpPr>
            <a:cxnSpLocks/>
          </p:cNvCxnSpPr>
          <p:nvPr/>
        </p:nvCxnSpPr>
        <p:spPr>
          <a:xfrm>
            <a:off x="579120" y="4548466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8BA9DF4-0E47-2EC1-1930-9992962B4655}"/>
              </a:ext>
            </a:extLst>
          </p:cNvPr>
          <p:cNvSpPr/>
          <p:nvPr/>
        </p:nvSpPr>
        <p:spPr>
          <a:xfrm>
            <a:off x="9911415" y="2155137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754EC277-DD2B-BC68-0BC0-2FA4CD5AF6BA}"/>
              </a:ext>
            </a:extLst>
          </p:cNvPr>
          <p:cNvCxnSpPr>
            <a:cxnSpLocks/>
            <a:stCxn id="148" idx="2"/>
            <a:endCxn id="123" idx="0"/>
          </p:cNvCxnSpPr>
          <p:nvPr/>
        </p:nvCxnSpPr>
        <p:spPr>
          <a:xfrm>
            <a:off x="10812337" y="2518934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CC32B0-C90B-6B7E-D259-0328B8729E9B}"/>
              </a:ext>
            </a:extLst>
          </p:cNvPr>
          <p:cNvCxnSpPr>
            <a:cxnSpLocks/>
          </p:cNvCxnSpPr>
          <p:nvPr/>
        </p:nvCxnSpPr>
        <p:spPr>
          <a:xfrm>
            <a:off x="6338444" y="2925557"/>
            <a:ext cx="111360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736FB9F-CAA4-B8A2-43C8-68E5CB7EB0AA}"/>
              </a:ext>
            </a:extLst>
          </p:cNvPr>
          <p:cNvCxnSpPr>
            <a:cxnSpLocks/>
          </p:cNvCxnSpPr>
          <p:nvPr/>
        </p:nvCxnSpPr>
        <p:spPr>
          <a:xfrm>
            <a:off x="6338444" y="5290862"/>
            <a:ext cx="106603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058934D-A702-3440-3129-42A953C6C45A}"/>
              </a:ext>
            </a:extLst>
          </p:cNvPr>
          <p:cNvCxnSpPr>
            <a:cxnSpLocks/>
          </p:cNvCxnSpPr>
          <p:nvPr/>
        </p:nvCxnSpPr>
        <p:spPr>
          <a:xfrm flipH="1">
            <a:off x="4845196" y="4202330"/>
            <a:ext cx="125080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956A929-31A1-B248-98B5-B4FC6E0F4E1D}"/>
              </a:ext>
            </a:extLst>
          </p:cNvPr>
          <p:cNvCxnSpPr>
            <a:cxnSpLocks/>
          </p:cNvCxnSpPr>
          <p:nvPr/>
        </p:nvCxnSpPr>
        <p:spPr>
          <a:xfrm>
            <a:off x="6338444" y="2925557"/>
            <a:ext cx="0" cy="236530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367361B5-1817-44BB-1B8F-7410839BBD9C}"/>
              </a:ext>
            </a:extLst>
          </p:cNvPr>
          <p:cNvSpPr/>
          <p:nvPr/>
        </p:nvSpPr>
        <p:spPr>
          <a:xfrm>
            <a:off x="5392450" y="3337842"/>
            <a:ext cx="1676128" cy="1065742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5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Characterization</a:t>
            </a:r>
            <a:br>
              <a:rPr lang="en-US" sz="1600" dirty="0"/>
            </a:br>
            <a:r>
              <a:rPr lang="en-US" sz="1600" dirty="0"/>
              <a:t>&amp;</a:t>
            </a:r>
            <a:br>
              <a:rPr lang="en-US" sz="1600" dirty="0"/>
            </a:br>
            <a:r>
              <a:rPr lang="en-US" sz="1600" b="1" dirty="0"/>
              <a:t>Validation</a:t>
            </a:r>
            <a:endParaRPr lang="en-GB" sz="16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9BFE327-6636-676A-5A82-96B61236EFF3}"/>
              </a:ext>
            </a:extLst>
          </p:cNvPr>
          <p:cNvSpPr/>
          <p:nvPr/>
        </p:nvSpPr>
        <p:spPr>
          <a:xfrm>
            <a:off x="2833517" y="5652328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Mixed-Signal sim.</a:t>
            </a:r>
            <a:endParaRPr lang="en-GB" sz="16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9A823CD-2470-7BB5-1BC1-00D5BBB0D829}"/>
              </a:ext>
            </a:extLst>
          </p:cNvPr>
          <p:cNvCxnSpPr>
            <a:cxnSpLocks/>
          </p:cNvCxnSpPr>
          <p:nvPr/>
        </p:nvCxnSpPr>
        <p:spPr>
          <a:xfrm flipH="1">
            <a:off x="4852153" y="5835208"/>
            <a:ext cx="774415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8180348-C60F-4ACE-F941-BD9379119C02}"/>
              </a:ext>
            </a:extLst>
          </p:cNvPr>
          <p:cNvCxnSpPr>
            <a:cxnSpLocks/>
          </p:cNvCxnSpPr>
          <p:nvPr/>
        </p:nvCxnSpPr>
        <p:spPr>
          <a:xfrm>
            <a:off x="5623560" y="4751696"/>
            <a:ext cx="2833917" cy="0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C973F3-8EDD-50C8-46E9-86353072252E}"/>
              </a:ext>
            </a:extLst>
          </p:cNvPr>
          <p:cNvCxnSpPr>
            <a:cxnSpLocks/>
          </p:cNvCxnSpPr>
          <p:nvPr/>
        </p:nvCxnSpPr>
        <p:spPr>
          <a:xfrm>
            <a:off x="5626568" y="4735009"/>
            <a:ext cx="0" cy="1100199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CAA153D-F0D9-04EA-9085-04084215FB66}"/>
              </a:ext>
            </a:extLst>
          </p:cNvPr>
          <p:cNvSpPr txBox="1"/>
          <p:nvPr/>
        </p:nvSpPr>
        <p:spPr>
          <a:xfrm rot="20934655">
            <a:off x="4935934" y="5802605"/>
            <a:ext cx="19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i="1" dirty="0">
                <a:solidFill>
                  <a:srgbClr val="00B050"/>
                </a:solidFill>
                <a:latin typeface="+mj-lt"/>
              </a:rPr>
              <a:t>Close the loop!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2F89E7-9399-3478-93A8-0C77FFF202C7}"/>
              </a:ext>
            </a:extLst>
          </p:cNvPr>
          <p:cNvSpPr txBox="1"/>
          <p:nvPr/>
        </p:nvSpPr>
        <p:spPr>
          <a:xfrm>
            <a:off x="611653" y="5076318"/>
            <a:ext cx="197490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C00000"/>
                </a:solidFill>
              </a:rPr>
              <a:t>Accurate,</a:t>
            </a:r>
          </a:p>
          <a:p>
            <a:pPr algn="l"/>
            <a:r>
              <a:rPr lang="en-US" b="1" i="1" dirty="0">
                <a:solidFill>
                  <a:srgbClr val="C00000"/>
                </a:solidFill>
              </a:rPr>
              <a:t>transistor-level,</a:t>
            </a:r>
            <a:br>
              <a:rPr lang="en-US" b="1" i="1" dirty="0">
                <a:solidFill>
                  <a:srgbClr val="C00000"/>
                </a:solidFill>
              </a:rPr>
            </a:br>
            <a:r>
              <a:rPr lang="en-US" b="1" i="1" dirty="0">
                <a:solidFill>
                  <a:srgbClr val="C00000"/>
                </a:solidFill>
              </a:rPr>
              <a:t>continuous signal</a:t>
            </a:r>
            <a:endParaRPr lang="en-GB" b="1" i="1" dirty="0">
              <a:solidFill>
                <a:srgbClr val="C00000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254F871-2646-E258-0184-7C52E46785E5}"/>
              </a:ext>
            </a:extLst>
          </p:cNvPr>
          <p:cNvSpPr/>
          <p:nvPr/>
        </p:nvSpPr>
        <p:spPr>
          <a:xfrm rot="12772297">
            <a:off x="2492422" y="5822882"/>
            <a:ext cx="235504" cy="205440"/>
          </a:xfrm>
          <a:custGeom>
            <a:avLst/>
            <a:gdLst>
              <a:gd name="connsiteX0" fmla="*/ 358140 w 358140"/>
              <a:gd name="connsiteY0" fmla="*/ 0 h 312420"/>
              <a:gd name="connsiteX1" fmla="*/ 129540 w 358140"/>
              <a:gd name="connsiteY1" fmla="*/ 83820 h 312420"/>
              <a:gd name="connsiteX2" fmla="*/ 0 w 358140"/>
              <a:gd name="connsiteY2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40" h="312420">
                <a:moveTo>
                  <a:pt x="358140" y="0"/>
                </a:moveTo>
                <a:cubicBezTo>
                  <a:pt x="273685" y="15875"/>
                  <a:pt x="189230" y="31750"/>
                  <a:pt x="129540" y="83820"/>
                </a:cubicBezTo>
                <a:cubicBezTo>
                  <a:pt x="69850" y="135890"/>
                  <a:pt x="34925" y="224155"/>
                  <a:pt x="0" y="31242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EB760A-2397-D2EC-1BE4-5CEF69D0D83D}"/>
              </a:ext>
            </a:extLst>
          </p:cNvPr>
          <p:cNvSpPr/>
          <p:nvPr/>
        </p:nvSpPr>
        <p:spPr>
          <a:xfrm>
            <a:off x="7404475" y="5614626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Post-Layout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85CA41-4D42-1BEC-4266-6A69424EA1A3}"/>
              </a:ext>
            </a:extLst>
          </p:cNvPr>
          <p:cNvSpPr txBox="1"/>
          <p:nvPr/>
        </p:nvSpPr>
        <p:spPr>
          <a:xfrm rot="20934655">
            <a:off x="4665835" y="2613260"/>
            <a:ext cx="199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i="1" dirty="0">
                <a:solidFill>
                  <a:srgbClr val="00B050"/>
                </a:solidFill>
                <a:latin typeface="+mj-lt"/>
              </a:rPr>
              <a:t>Included </a:t>
            </a:r>
          </a:p>
          <a:p>
            <a:pPr algn="ctr" defTabSz="457200"/>
            <a:r>
              <a:rPr lang="en-GB" b="1" i="1" dirty="0">
                <a:solidFill>
                  <a:srgbClr val="00B050"/>
                </a:solidFill>
                <a:latin typeface="+mj-lt"/>
              </a:rPr>
              <a:t>in the tool</a:t>
            </a:r>
          </a:p>
        </p:txBody>
      </p:sp>
    </p:spTree>
    <p:extLst>
      <p:ext uri="{BB962C8B-B14F-4D97-AF65-F5344CB8AC3E}">
        <p14:creationId xmlns:p14="http://schemas.microsoft.com/office/powerpoint/2010/main" val="778925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1A9D5-889D-93FC-573A-8C7564A27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ABA121F-BF6C-302C-AEA6-F274DF354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51" y="1912409"/>
            <a:ext cx="3877495" cy="258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65D61DA-1862-A90A-0F93-2D67B5A8F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Guidelines II: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A Robust Mixed-Signal Implementation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ED571-3B7B-1307-3EBA-5D548E870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A0EEF-25DC-21D5-2524-FD93AFB8F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9EA6E-4E4C-758C-C1AA-E06BA443D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72EE8F-07E9-3205-2B2A-99B17D5F6BCD}"/>
              </a:ext>
            </a:extLst>
          </p:cNvPr>
          <p:cNvSpPr txBox="1"/>
          <p:nvPr/>
        </p:nvSpPr>
        <p:spPr>
          <a:xfrm>
            <a:off x="632460" y="1837209"/>
            <a:ext cx="70408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1. Identify analog–digital boundaries and critical blocks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2. </a:t>
            </a:r>
            <a:r>
              <a:rPr lang="en-US" sz="2000" b="1" dirty="0">
                <a:solidFill>
                  <a:schemeClr val="tx2"/>
                </a:solidFill>
              </a:rPr>
              <a:t>Address timing-critical blocks with care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3. </a:t>
            </a:r>
            <a:r>
              <a:rPr lang="en-US" sz="2000" b="1" dirty="0">
                <a:solidFill>
                  <a:schemeClr val="tx2"/>
                </a:solidFill>
              </a:rPr>
              <a:t>Extend verification beyond digital-only approaches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4.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Validate macro quality and modeling 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4CB8DF-3A20-D871-A01E-818F2D9129FF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Implementation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325DAB-3521-7E67-2337-CE8C71BD7D5B}"/>
              </a:ext>
            </a:extLst>
          </p:cNvPr>
          <p:cNvSpPr txBox="1"/>
          <p:nvPr/>
        </p:nvSpPr>
        <p:spPr>
          <a:xfrm>
            <a:off x="4814399" y="5289927"/>
            <a:ext cx="2563202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/>
                </a:solidFill>
              </a:rPr>
              <a:t>Integration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2C5A5-CD76-1B57-8F2A-EC6F3452192B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Signoff </a:t>
            </a:r>
            <a:b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Analysis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A5894E-DFA8-6D75-7C48-97C1237CE897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4852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8C47D-1153-B0F5-17A2-70492539A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97668-A0EB-CA1B-5147-6458E30FF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LHCb </a:t>
            </a:r>
            <a:r>
              <a:rPr lang="en-US" dirty="0" err="1"/>
              <a:t>FastRICH</a:t>
            </a:r>
            <a:r>
              <a:rPr lang="en-US" dirty="0"/>
              <a:t> Example: </a:t>
            </a:r>
            <a:r>
              <a:rPr lang="en-US" dirty="0">
                <a:solidFill>
                  <a:schemeClr val="accent3"/>
                </a:solidFill>
              </a:rPr>
              <a:t>A 16-channel TDC-based Fast Timing (25 </a:t>
            </a:r>
            <a:r>
              <a:rPr lang="en-US" dirty="0" err="1">
                <a:solidFill>
                  <a:schemeClr val="accent3"/>
                </a:solidFill>
              </a:rPr>
              <a:t>ps</a:t>
            </a:r>
            <a:r>
              <a:rPr lang="en-US" dirty="0">
                <a:solidFill>
                  <a:schemeClr val="accent3"/>
                </a:solidFill>
              </a:rPr>
              <a:t>) readout chip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16A928-1EE0-2EF6-5D0E-102644813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Practice Examples: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Analog-Digital-Mixed Signal boundaries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523B4-E53D-D490-E6E3-7CBBC5355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1650-19B3-4BD0-874D-4D5C64A56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C965A-71E4-E4CF-CB07-9465D4682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3DB8DBF-094C-E122-1952-6DF7EBAD0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53" y="2752630"/>
            <a:ext cx="10008693" cy="360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CC1539-20E3-71D2-47D8-7A78A5256481}"/>
              </a:ext>
            </a:extLst>
          </p:cNvPr>
          <p:cNvSpPr/>
          <p:nvPr/>
        </p:nvSpPr>
        <p:spPr>
          <a:xfrm>
            <a:off x="6338474" y="2822975"/>
            <a:ext cx="5028773" cy="3538258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8CC6CA-8EDD-EC9C-54E9-F55ACFDFAE84}"/>
              </a:ext>
            </a:extLst>
          </p:cNvPr>
          <p:cNvSpPr/>
          <p:nvPr/>
        </p:nvSpPr>
        <p:spPr>
          <a:xfrm>
            <a:off x="3316941" y="5391924"/>
            <a:ext cx="3021533" cy="969309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633561-694A-E82F-7FFA-8D88FF7C619F}"/>
              </a:ext>
            </a:extLst>
          </p:cNvPr>
          <p:cNvSpPr/>
          <p:nvPr/>
        </p:nvSpPr>
        <p:spPr>
          <a:xfrm>
            <a:off x="1091653" y="4829949"/>
            <a:ext cx="2225288" cy="1531283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AB22D1-FBD9-9276-D357-0F511ACB7709}"/>
              </a:ext>
            </a:extLst>
          </p:cNvPr>
          <p:cNvSpPr txBox="1"/>
          <p:nvPr/>
        </p:nvSpPr>
        <p:spPr>
          <a:xfrm>
            <a:off x="8413320" y="2475631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Digital Domain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3DD97D-97F3-6942-6564-337232E6A09E}"/>
              </a:ext>
            </a:extLst>
          </p:cNvPr>
          <p:cNvSpPr/>
          <p:nvPr/>
        </p:nvSpPr>
        <p:spPr>
          <a:xfrm>
            <a:off x="1091654" y="2822975"/>
            <a:ext cx="2225288" cy="2006974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C9147D-A6A2-30DA-3B03-8518892653BC}"/>
              </a:ext>
            </a:extLst>
          </p:cNvPr>
          <p:cNvSpPr txBox="1"/>
          <p:nvPr/>
        </p:nvSpPr>
        <p:spPr>
          <a:xfrm>
            <a:off x="802394" y="2502022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3"/>
                </a:solidFill>
              </a:rPr>
              <a:t>Analog Domain</a:t>
            </a:r>
            <a:endParaRPr lang="en-GB" b="1" i="1" dirty="0">
              <a:solidFill>
                <a:schemeClr val="accent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BCFBB9-DC64-E2BB-CC42-39BE3B5A4DE1}"/>
              </a:ext>
            </a:extLst>
          </p:cNvPr>
          <p:cNvSpPr/>
          <p:nvPr/>
        </p:nvSpPr>
        <p:spPr>
          <a:xfrm>
            <a:off x="3316939" y="3723308"/>
            <a:ext cx="3021535" cy="1668616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EE3D7B-8D99-96A2-1241-99117E89EB34}"/>
              </a:ext>
            </a:extLst>
          </p:cNvPr>
          <p:cNvSpPr/>
          <p:nvPr/>
        </p:nvSpPr>
        <p:spPr>
          <a:xfrm>
            <a:off x="3316942" y="2818028"/>
            <a:ext cx="3021531" cy="905280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C2AB39-FD13-D36B-24DA-618BEC2F55DD}"/>
              </a:ext>
            </a:extLst>
          </p:cNvPr>
          <p:cNvSpPr/>
          <p:nvPr/>
        </p:nvSpPr>
        <p:spPr>
          <a:xfrm>
            <a:off x="5260847" y="2582049"/>
            <a:ext cx="266714" cy="525901"/>
          </a:xfrm>
          <a:custGeom>
            <a:avLst/>
            <a:gdLst>
              <a:gd name="connsiteX0" fmla="*/ 266714 w 266714"/>
              <a:gd name="connsiteY0" fmla="*/ 609600 h 609600"/>
              <a:gd name="connsiteX1" fmla="*/ 14 w 266714"/>
              <a:gd name="connsiteY1" fmla="*/ 104775 h 609600"/>
              <a:gd name="connsiteX2" fmla="*/ 257189 w 266714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714" h="609600">
                <a:moveTo>
                  <a:pt x="266714" y="609600"/>
                </a:moveTo>
                <a:cubicBezTo>
                  <a:pt x="134157" y="407987"/>
                  <a:pt x="1601" y="206375"/>
                  <a:pt x="14" y="104775"/>
                </a:cubicBezTo>
                <a:cubicBezTo>
                  <a:pt x="-1574" y="3175"/>
                  <a:pt x="127807" y="1587"/>
                  <a:pt x="257189" y="0"/>
                </a:cubicBez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B2776D-2B9C-55B8-55CC-F5E54E3BF1A4}"/>
              </a:ext>
            </a:extLst>
          </p:cNvPr>
          <p:cNvSpPr txBox="1"/>
          <p:nvPr/>
        </p:nvSpPr>
        <p:spPr>
          <a:xfrm>
            <a:off x="5576781" y="2428920"/>
            <a:ext cx="23559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⚠</a:t>
            </a:r>
            <a:r>
              <a:rPr lang="en-US" b="1" i="1" dirty="0">
                <a:solidFill>
                  <a:srgbClr val="C00000"/>
                </a:solidFill>
              </a:rPr>
              <a:t> Custom Flip-Flop </a:t>
            </a:r>
            <a:endParaRPr lang="en-GB" b="1" i="1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046586-89D1-63EC-53F0-EF0F6E2A37A2}"/>
              </a:ext>
            </a:extLst>
          </p:cNvPr>
          <p:cNvSpPr txBox="1"/>
          <p:nvPr/>
        </p:nvSpPr>
        <p:spPr>
          <a:xfrm>
            <a:off x="8686341" y="1860275"/>
            <a:ext cx="31024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https://doi.org/10.1016/j.nima.2024.169664</a:t>
            </a:r>
            <a:r>
              <a:rPr lang="en-GB" sz="1200" dirty="0"/>
              <a:t>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903E64-CAF8-2C3D-48CD-993B466979BE}"/>
              </a:ext>
            </a:extLst>
          </p:cNvPr>
          <p:cNvCxnSpPr>
            <a:cxnSpLocks/>
          </p:cNvCxnSpPr>
          <p:nvPr/>
        </p:nvCxnSpPr>
        <p:spPr>
          <a:xfrm>
            <a:off x="3316939" y="2582049"/>
            <a:ext cx="0" cy="1141259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52B8A3-7938-81C8-8F96-871F2ED3C2E8}"/>
              </a:ext>
            </a:extLst>
          </p:cNvPr>
          <p:cNvCxnSpPr>
            <a:cxnSpLocks/>
          </p:cNvCxnSpPr>
          <p:nvPr/>
        </p:nvCxnSpPr>
        <p:spPr>
          <a:xfrm>
            <a:off x="3316939" y="3723308"/>
            <a:ext cx="3021534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9F1774-8B55-5656-4FA7-8EF795553412}"/>
              </a:ext>
            </a:extLst>
          </p:cNvPr>
          <p:cNvCxnSpPr>
            <a:cxnSpLocks/>
          </p:cNvCxnSpPr>
          <p:nvPr/>
        </p:nvCxnSpPr>
        <p:spPr>
          <a:xfrm>
            <a:off x="6338474" y="3723308"/>
            <a:ext cx="0" cy="1668616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83324B-5468-CBB0-33CC-B6D9934D324E}"/>
              </a:ext>
            </a:extLst>
          </p:cNvPr>
          <p:cNvCxnSpPr>
            <a:cxnSpLocks/>
          </p:cNvCxnSpPr>
          <p:nvPr/>
        </p:nvCxnSpPr>
        <p:spPr>
          <a:xfrm>
            <a:off x="3316939" y="5391924"/>
            <a:ext cx="3021534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4344A0-C75C-97AA-EE84-7E9190DDC65F}"/>
              </a:ext>
            </a:extLst>
          </p:cNvPr>
          <p:cNvCxnSpPr>
            <a:cxnSpLocks/>
          </p:cNvCxnSpPr>
          <p:nvPr/>
        </p:nvCxnSpPr>
        <p:spPr>
          <a:xfrm>
            <a:off x="3316942" y="4829949"/>
            <a:ext cx="0" cy="56197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9C3657D-C443-1C1F-4BB1-AC5204282FDF}"/>
              </a:ext>
            </a:extLst>
          </p:cNvPr>
          <p:cNvCxnSpPr>
            <a:cxnSpLocks/>
          </p:cNvCxnSpPr>
          <p:nvPr/>
        </p:nvCxnSpPr>
        <p:spPr>
          <a:xfrm>
            <a:off x="905435" y="4829949"/>
            <a:ext cx="2411507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20C7621-1E8F-B4B9-788A-BA30340BC769}"/>
              </a:ext>
            </a:extLst>
          </p:cNvPr>
          <p:cNvSpPr/>
          <p:nvPr/>
        </p:nvSpPr>
        <p:spPr>
          <a:xfrm>
            <a:off x="5238750" y="3119438"/>
            <a:ext cx="371475" cy="30956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F8E7C6-343D-7D72-0B57-CAFCCB61F7E0}"/>
              </a:ext>
            </a:extLst>
          </p:cNvPr>
          <p:cNvSpPr/>
          <p:nvPr/>
        </p:nvSpPr>
        <p:spPr>
          <a:xfrm>
            <a:off x="3542246" y="3007394"/>
            <a:ext cx="3711042" cy="6625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72DCA7-351E-62B4-6697-89233703FFCC}"/>
              </a:ext>
            </a:extLst>
          </p:cNvPr>
          <p:cNvSpPr txBox="1"/>
          <p:nvPr/>
        </p:nvSpPr>
        <p:spPr>
          <a:xfrm>
            <a:off x="3742226" y="2699951"/>
            <a:ext cx="12933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Digital TDC</a:t>
            </a:r>
            <a:endParaRPr lang="en-GB" b="1" i="1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F5D54A-60E2-5F6B-8C54-FEF30ED5BE92}"/>
              </a:ext>
            </a:extLst>
          </p:cNvPr>
          <p:cNvSpPr txBox="1"/>
          <p:nvPr/>
        </p:nvSpPr>
        <p:spPr>
          <a:xfrm>
            <a:off x="2740242" y="2201165"/>
            <a:ext cx="23559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A/D Boundary</a:t>
            </a:r>
            <a:endParaRPr lang="en-GB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3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7" grpId="0" animBg="1"/>
      <p:bldP spid="9" grpId="0" animBg="1"/>
      <p:bldP spid="22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E9D94-B405-E487-CE45-A643E746C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DC756E-77DC-5E41-431A-715A6E8DE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85978"/>
          </a:xfrm>
        </p:spPr>
        <p:txBody>
          <a:bodyPr/>
          <a:lstStyle/>
          <a:p>
            <a:r>
              <a:rPr lang="en-US" dirty="0"/>
              <a:t>Example: </a:t>
            </a:r>
            <a:r>
              <a:rPr lang="en-US" dirty="0">
                <a:solidFill>
                  <a:schemeClr val="accent3"/>
                </a:solidFill>
              </a:rPr>
              <a:t>Mixed-Signal flow for a Latch-based Time-to-Digital Converter block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6194A3-F1DB-EAF4-A0B2-7EF5EC5F0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Practice Examples: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Integration and Verification flow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18E86-0520-9517-48F1-EE6A7DD84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19975-A470-AF71-58C6-8BD895C37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3A4E9-9AC4-3119-050F-8530024BD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4A4429-453B-BD26-6459-E838C527A651}"/>
              </a:ext>
            </a:extLst>
          </p:cNvPr>
          <p:cNvGrpSpPr/>
          <p:nvPr/>
        </p:nvGrpSpPr>
        <p:grpSpPr>
          <a:xfrm>
            <a:off x="3588428" y="2110678"/>
            <a:ext cx="2863989" cy="1676443"/>
            <a:chOff x="1969354" y="2187363"/>
            <a:chExt cx="2863989" cy="167644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A116041-F349-AAB5-42B8-02AC3FFA35E6}"/>
                </a:ext>
              </a:extLst>
            </p:cNvPr>
            <p:cNvSpPr/>
            <p:nvPr/>
          </p:nvSpPr>
          <p:spPr>
            <a:xfrm>
              <a:off x="1969354" y="2492206"/>
              <a:ext cx="2743200" cy="137160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7155DE8-CCC3-3645-1EA5-7468B5C7993C}"/>
                </a:ext>
              </a:extLst>
            </p:cNvPr>
            <p:cNvSpPr txBox="1"/>
            <p:nvPr/>
          </p:nvSpPr>
          <p:spPr>
            <a:xfrm>
              <a:off x="1969354" y="2187363"/>
              <a:ext cx="28639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i="1" dirty="0"/>
                <a:t>Capture FF Analog design</a:t>
              </a:r>
              <a:endParaRPr lang="en-GB" b="1" i="1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5D0D412-C391-CC91-7344-DCE30E6A58D9}"/>
                </a:ext>
              </a:extLst>
            </p:cNvPr>
            <p:cNvSpPr/>
            <p:nvPr/>
          </p:nvSpPr>
          <p:spPr>
            <a:xfrm>
              <a:off x="2237412" y="2700954"/>
              <a:ext cx="2011680" cy="3657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Schematic &amp; Layout</a:t>
              </a:r>
              <a:endParaRPr lang="en-GB" sz="16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F777CC4-E439-9204-391B-0CD17E2F0A8A}"/>
                </a:ext>
              </a:extLst>
            </p:cNvPr>
            <p:cNvSpPr/>
            <p:nvPr/>
          </p:nvSpPr>
          <p:spPr>
            <a:xfrm>
              <a:off x="2237411" y="3275462"/>
              <a:ext cx="2011680" cy="3657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SPICE Simulation</a:t>
              </a:r>
              <a:endParaRPr lang="en-GB" sz="1600" dirty="0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06AB73FD-C1E1-8D10-BBB8-5ED4F3177CFB}"/>
              </a:ext>
            </a:extLst>
          </p:cNvPr>
          <p:cNvSpPr/>
          <p:nvPr/>
        </p:nvSpPr>
        <p:spPr>
          <a:xfrm>
            <a:off x="3856486" y="3957340"/>
            <a:ext cx="1965758" cy="35831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Capture FF block</a:t>
            </a:r>
            <a:endParaRPr lang="en-GB" sz="14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430E1A5-D67C-747B-C112-D373174D646C}"/>
              </a:ext>
            </a:extLst>
          </p:cNvPr>
          <p:cNvGrpSpPr/>
          <p:nvPr/>
        </p:nvGrpSpPr>
        <p:grpSpPr>
          <a:xfrm>
            <a:off x="8547465" y="2158538"/>
            <a:ext cx="2743200" cy="1695655"/>
            <a:chOff x="1969354" y="4212331"/>
            <a:chExt cx="2743200" cy="169565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235198-FD31-3ACD-63CB-9BD97AAE4B8D}"/>
                </a:ext>
              </a:extLst>
            </p:cNvPr>
            <p:cNvSpPr/>
            <p:nvPr/>
          </p:nvSpPr>
          <p:spPr>
            <a:xfrm>
              <a:off x="1969354" y="4536386"/>
              <a:ext cx="2743200" cy="1371600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0D4484-027A-4B19-F36D-EA83DAA6F78E}"/>
                </a:ext>
              </a:extLst>
            </p:cNvPr>
            <p:cNvSpPr txBox="1"/>
            <p:nvPr/>
          </p:nvSpPr>
          <p:spPr>
            <a:xfrm>
              <a:off x="2237411" y="4212331"/>
              <a:ext cx="1972476" cy="25932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i="1" dirty="0">
                  <a:solidFill>
                    <a:schemeClr val="accent5"/>
                  </a:solidFill>
                </a:rPr>
                <a:t>TDC Digital design</a:t>
              </a:r>
              <a:endParaRPr lang="en-GB" b="1" i="1" dirty="0">
                <a:solidFill>
                  <a:schemeClr val="accent5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1DEC1BB-9563-C1D7-F5C5-E41E917EB159}"/>
                </a:ext>
              </a:extLst>
            </p:cNvPr>
            <p:cNvSpPr/>
            <p:nvPr/>
          </p:nvSpPr>
          <p:spPr>
            <a:xfrm>
              <a:off x="2286235" y="4736795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RTL design</a:t>
              </a:r>
              <a:endParaRPr lang="en-GB" sz="16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544CA32-A2D8-12FE-729C-C1184E40A917}"/>
                </a:ext>
              </a:extLst>
            </p:cNvPr>
            <p:cNvSpPr/>
            <p:nvPr/>
          </p:nvSpPr>
          <p:spPr>
            <a:xfrm>
              <a:off x="2284989" y="5302963"/>
              <a:ext cx="2011680" cy="365760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P&amp;R flow design</a:t>
              </a:r>
              <a:endParaRPr lang="en-GB" sz="1600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5AD19E5-ABC8-4C8E-B6E6-EBB2122AF715}"/>
              </a:ext>
            </a:extLst>
          </p:cNvPr>
          <p:cNvSpPr/>
          <p:nvPr/>
        </p:nvSpPr>
        <p:spPr>
          <a:xfrm>
            <a:off x="8504238" y="4534574"/>
            <a:ext cx="2743200" cy="1371600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986DFB-95F7-CB40-AACB-5DD0F8C88C3B}"/>
              </a:ext>
            </a:extLst>
          </p:cNvPr>
          <p:cNvSpPr txBox="1"/>
          <p:nvPr/>
        </p:nvSpPr>
        <p:spPr>
          <a:xfrm>
            <a:off x="8331492" y="5941265"/>
            <a:ext cx="31845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3"/>
                </a:solidFill>
              </a:rPr>
              <a:t>Chip-level Digital Verification</a:t>
            </a:r>
            <a:endParaRPr lang="en-GB" b="1" i="1" dirty="0">
              <a:solidFill>
                <a:schemeClr val="accent3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38FCC1E-B938-978C-ED3E-DF648EE0C2C8}"/>
              </a:ext>
            </a:extLst>
          </p:cNvPr>
          <p:cNvSpPr/>
          <p:nvPr/>
        </p:nvSpPr>
        <p:spPr>
          <a:xfrm>
            <a:off x="8891392" y="4812675"/>
            <a:ext cx="201168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Functional</a:t>
            </a:r>
            <a:endParaRPr lang="en-GB" sz="16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502DDE2-8DA5-84DB-3648-E7565A2E78E4}"/>
              </a:ext>
            </a:extLst>
          </p:cNvPr>
          <p:cNvSpPr/>
          <p:nvPr/>
        </p:nvSpPr>
        <p:spPr>
          <a:xfrm>
            <a:off x="8891393" y="5328616"/>
            <a:ext cx="201168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Post-Layout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E87CF2-1136-7508-48BD-9FCF79484869}"/>
              </a:ext>
            </a:extLst>
          </p:cNvPr>
          <p:cNvSpPr/>
          <p:nvPr/>
        </p:nvSpPr>
        <p:spPr>
          <a:xfrm>
            <a:off x="8864347" y="3947571"/>
            <a:ext cx="2010434" cy="37520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TDC block</a:t>
            </a:r>
            <a:endParaRPr lang="en-GB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5F48A6-0490-50C4-55BD-BFFF8FC6FC37}"/>
              </a:ext>
            </a:extLst>
          </p:cNvPr>
          <p:cNvSpPr/>
          <p:nvPr/>
        </p:nvSpPr>
        <p:spPr>
          <a:xfrm>
            <a:off x="3552189" y="4559490"/>
            <a:ext cx="2743200" cy="1371600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A371562-A9ED-AD58-6DE0-7F2892556E8D}"/>
              </a:ext>
            </a:extLst>
          </p:cNvPr>
          <p:cNvSpPr/>
          <p:nvPr/>
        </p:nvSpPr>
        <p:spPr>
          <a:xfrm>
            <a:off x="3782785" y="476558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3177040-C7D3-AC02-3709-35BF1B3EF2CD}"/>
              </a:ext>
            </a:extLst>
          </p:cNvPr>
          <p:cNvSpPr txBox="1"/>
          <p:nvPr/>
        </p:nvSpPr>
        <p:spPr>
          <a:xfrm>
            <a:off x="3815051" y="5953365"/>
            <a:ext cx="2094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00B050"/>
                </a:solidFill>
              </a:rPr>
              <a:t>Analog Verification</a:t>
            </a:r>
            <a:endParaRPr lang="en-GB" b="1" i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8EBF38-D50E-638D-FEBF-FE926130F066}"/>
              </a:ext>
            </a:extLst>
          </p:cNvPr>
          <p:cNvSpPr/>
          <p:nvPr/>
        </p:nvSpPr>
        <p:spPr>
          <a:xfrm>
            <a:off x="3782784" y="5348414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MS simulation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C69F39-F0CC-9C3E-125D-5124C4D90A7A}"/>
              </a:ext>
            </a:extLst>
          </p:cNvPr>
          <p:cNvSpPr txBox="1"/>
          <p:nvPr/>
        </p:nvSpPr>
        <p:spPr>
          <a:xfrm>
            <a:off x="7602519" y="2887076"/>
            <a:ext cx="66043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i="1" dirty="0"/>
              <a:t>models</a:t>
            </a:r>
            <a:endParaRPr lang="en-GB" sz="1600" i="1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7D39C99-D457-6736-7187-AD9F03803048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5822244" y="4129667"/>
            <a:ext cx="774435" cy="68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FCDBB71-E3D1-F6C9-778E-139F46CA6B57}"/>
              </a:ext>
            </a:extLst>
          </p:cNvPr>
          <p:cNvCxnSpPr>
            <a:cxnSpLocks/>
          </p:cNvCxnSpPr>
          <p:nvPr/>
        </p:nvCxnSpPr>
        <p:spPr>
          <a:xfrm>
            <a:off x="8084002" y="3194274"/>
            <a:ext cx="428451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E6486FD-CC91-9E9A-8EE8-46B2E4113E57}"/>
              </a:ext>
            </a:extLst>
          </p:cNvPr>
          <p:cNvCxnSpPr>
            <a:cxnSpLocks/>
          </p:cNvCxnSpPr>
          <p:nvPr/>
        </p:nvCxnSpPr>
        <p:spPr>
          <a:xfrm>
            <a:off x="8101915" y="5281346"/>
            <a:ext cx="402323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83AC0A3-07ED-AF0D-BD5A-69E64247416C}"/>
              </a:ext>
            </a:extLst>
          </p:cNvPr>
          <p:cNvCxnSpPr>
            <a:cxnSpLocks/>
          </p:cNvCxnSpPr>
          <p:nvPr/>
        </p:nvCxnSpPr>
        <p:spPr>
          <a:xfrm>
            <a:off x="8101915" y="3194274"/>
            <a:ext cx="0" cy="2096588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098911B-99D0-59D2-3F58-A81A4DF51D69}"/>
              </a:ext>
            </a:extLst>
          </p:cNvPr>
          <p:cNvSpPr/>
          <p:nvPr/>
        </p:nvSpPr>
        <p:spPr>
          <a:xfrm>
            <a:off x="6596679" y="3614930"/>
            <a:ext cx="1676128" cy="695442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5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Characterization</a:t>
            </a:r>
            <a:br>
              <a:rPr lang="en-US" sz="1600" dirty="0"/>
            </a:br>
            <a:r>
              <a:rPr lang="en-US" sz="1600" dirty="0"/>
              <a:t> &amp; Validation</a:t>
            </a:r>
            <a:endParaRPr lang="en-GB" sz="16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08D6424-E5EC-3B4A-41DA-6D070FCD8F7F}"/>
              </a:ext>
            </a:extLst>
          </p:cNvPr>
          <p:cNvCxnSpPr>
            <a:cxnSpLocks/>
          </p:cNvCxnSpPr>
          <p:nvPr/>
        </p:nvCxnSpPr>
        <p:spPr>
          <a:xfrm>
            <a:off x="4802822" y="3564537"/>
            <a:ext cx="0" cy="3800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A2FC5B9-83F7-47FD-4BB6-57D3CAB2F7F1}"/>
              </a:ext>
            </a:extLst>
          </p:cNvPr>
          <p:cNvCxnSpPr>
            <a:cxnSpLocks/>
          </p:cNvCxnSpPr>
          <p:nvPr/>
        </p:nvCxnSpPr>
        <p:spPr>
          <a:xfrm>
            <a:off x="4802822" y="4315654"/>
            <a:ext cx="0" cy="4499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371B209-3340-77D9-A3D8-9E81A791DFE0}"/>
              </a:ext>
            </a:extLst>
          </p:cNvPr>
          <p:cNvCxnSpPr>
            <a:cxnSpLocks/>
          </p:cNvCxnSpPr>
          <p:nvPr/>
        </p:nvCxnSpPr>
        <p:spPr>
          <a:xfrm>
            <a:off x="9805416" y="3553431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4EB6B80-E9BD-540E-E79E-B151BC2F126E}"/>
              </a:ext>
            </a:extLst>
          </p:cNvPr>
          <p:cNvCxnSpPr>
            <a:cxnSpLocks/>
          </p:cNvCxnSpPr>
          <p:nvPr/>
        </p:nvCxnSpPr>
        <p:spPr>
          <a:xfrm>
            <a:off x="9828115" y="4307138"/>
            <a:ext cx="0" cy="52426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60A390E-1AA4-FB5B-437D-AC2ACC25F975}"/>
              </a:ext>
            </a:extLst>
          </p:cNvPr>
          <p:cNvCxnSpPr>
            <a:cxnSpLocks/>
          </p:cNvCxnSpPr>
          <p:nvPr/>
        </p:nvCxnSpPr>
        <p:spPr>
          <a:xfrm flipH="1">
            <a:off x="5794464" y="5404456"/>
            <a:ext cx="774415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B2C9AA3-46CF-3AFC-375A-DD73757FBA37}"/>
              </a:ext>
            </a:extLst>
          </p:cNvPr>
          <p:cNvCxnSpPr>
            <a:cxnSpLocks/>
          </p:cNvCxnSpPr>
          <p:nvPr/>
        </p:nvCxnSpPr>
        <p:spPr>
          <a:xfrm>
            <a:off x="6574229" y="4534574"/>
            <a:ext cx="3275938" cy="0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E4E1D62-12AC-0D4E-9B80-722B8E381DBD}"/>
              </a:ext>
            </a:extLst>
          </p:cNvPr>
          <p:cNvCxnSpPr>
            <a:cxnSpLocks/>
          </p:cNvCxnSpPr>
          <p:nvPr/>
        </p:nvCxnSpPr>
        <p:spPr>
          <a:xfrm>
            <a:off x="6574229" y="4534574"/>
            <a:ext cx="0" cy="86988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88BAFB5-C5CA-B378-6821-53BA53F7F541}"/>
              </a:ext>
            </a:extLst>
          </p:cNvPr>
          <p:cNvSpPr txBox="1"/>
          <p:nvPr/>
        </p:nvSpPr>
        <p:spPr>
          <a:xfrm>
            <a:off x="6613777" y="4576877"/>
            <a:ext cx="95699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i="1" dirty="0">
                <a:solidFill>
                  <a:schemeClr val="accent5"/>
                </a:solidFill>
              </a:rPr>
              <a:t>Schematic</a:t>
            </a:r>
          </a:p>
          <a:p>
            <a:pPr algn="l"/>
            <a:r>
              <a:rPr lang="en-US" sz="1600" i="1" dirty="0">
                <a:solidFill>
                  <a:schemeClr val="accent5"/>
                </a:solidFill>
              </a:rPr>
              <a:t> &amp; Layout</a:t>
            </a:r>
            <a:endParaRPr lang="en-GB" sz="1600" i="1" dirty="0">
              <a:solidFill>
                <a:schemeClr val="accent5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2872720-0415-B15E-247D-A805190FF80C}"/>
              </a:ext>
            </a:extLst>
          </p:cNvPr>
          <p:cNvCxnSpPr>
            <a:cxnSpLocks/>
          </p:cNvCxnSpPr>
          <p:nvPr/>
        </p:nvCxnSpPr>
        <p:spPr>
          <a:xfrm flipH="1">
            <a:off x="5794463" y="5556856"/>
            <a:ext cx="3096930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0D1B8129-A022-0E54-9D10-44A83F0DCC8A}"/>
              </a:ext>
            </a:extLst>
          </p:cNvPr>
          <p:cNvSpPr txBox="1"/>
          <p:nvPr/>
        </p:nvSpPr>
        <p:spPr>
          <a:xfrm>
            <a:off x="6508584" y="5305699"/>
            <a:ext cx="173284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accent3"/>
                </a:solidFill>
              </a:rPr>
              <a:t>Stimuli and </a:t>
            </a:r>
          </a:p>
          <a:p>
            <a:pPr algn="ctr"/>
            <a:r>
              <a:rPr lang="en-US" sz="1600" i="1" dirty="0">
                <a:solidFill>
                  <a:schemeClr val="accent3"/>
                </a:solidFill>
              </a:rPr>
              <a:t>expected response</a:t>
            </a:r>
            <a:endParaRPr lang="en-GB" sz="1600" i="1" dirty="0">
              <a:solidFill>
                <a:schemeClr val="accent3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525DEEE-7458-6F59-F56B-77473D4E76C4}"/>
              </a:ext>
            </a:extLst>
          </p:cNvPr>
          <p:cNvSpPr txBox="1"/>
          <p:nvPr/>
        </p:nvSpPr>
        <p:spPr>
          <a:xfrm>
            <a:off x="436302" y="4089947"/>
            <a:ext cx="268454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00B050"/>
                </a:solidFill>
              </a:rPr>
              <a:t>VCD simulation</a:t>
            </a:r>
            <a:br>
              <a:rPr lang="en-US" i="1" dirty="0"/>
            </a:br>
            <a:r>
              <a:rPr lang="en-US" i="1" dirty="0">
                <a:solidFill>
                  <a:schemeClr val="tx2"/>
                </a:solidFill>
              </a:rPr>
              <a:t>Post-Layout analog simulation with stimuli and expected response from Verification environment</a:t>
            </a:r>
            <a:endParaRPr lang="en-CH" i="1" dirty="0">
              <a:solidFill>
                <a:schemeClr val="tx2"/>
              </a:solidFill>
            </a:endParaRP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CE94D522-23CF-B67E-0965-322BFEF1F0CF}"/>
              </a:ext>
            </a:extLst>
          </p:cNvPr>
          <p:cNvSpPr/>
          <p:nvPr/>
        </p:nvSpPr>
        <p:spPr>
          <a:xfrm>
            <a:off x="1838919" y="5572257"/>
            <a:ext cx="1837267" cy="365126"/>
          </a:xfrm>
          <a:custGeom>
            <a:avLst/>
            <a:gdLst>
              <a:gd name="connsiteX0" fmla="*/ 0 w 1329267"/>
              <a:gd name="connsiteY0" fmla="*/ 33867 h 296506"/>
              <a:gd name="connsiteX1" fmla="*/ 262467 w 1329267"/>
              <a:gd name="connsiteY1" fmla="*/ 296334 h 296506"/>
              <a:gd name="connsiteX2" fmla="*/ 1329267 w 1329267"/>
              <a:gd name="connsiteY2" fmla="*/ 0 h 29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9267" h="296506">
                <a:moveTo>
                  <a:pt x="0" y="33867"/>
                </a:moveTo>
                <a:cubicBezTo>
                  <a:pt x="20461" y="167922"/>
                  <a:pt x="40923" y="301978"/>
                  <a:pt x="262467" y="296334"/>
                </a:cubicBezTo>
                <a:cubicBezTo>
                  <a:pt x="484011" y="290690"/>
                  <a:pt x="906639" y="145345"/>
                  <a:pt x="1329267" y="0"/>
                </a:cubicBezTo>
              </a:path>
            </a:pathLst>
          </a:custGeom>
          <a:noFill/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0586D3-53B0-2186-3BF8-799F44CB5293}"/>
              </a:ext>
            </a:extLst>
          </p:cNvPr>
          <p:cNvGrpSpPr/>
          <p:nvPr/>
        </p:nvGrpSpPr>
        <p:grpSpPr>
          <a:xfrm>
            <a:off x="519968" y="2172870"/>
            <a:ext cx="2595292" cy="1713916"/>
            <a:chOff x="445602" y="1922759"/>
            <a:chExt cx="2877775" cy="1965243"/>
          </a:xfrm>
        </p:grpSpPr>
        <p:pic>
          <p:nvPicPr>
            <p:cNvPr id="2050" name="Picture 2" descr="Generazione immagine completata">
              <a:extLst>
                <a:ext uri="{FF2B5EF4-FFF2-40B4-BE49-F238E27FC236}">
                  <a16:creationId xmlns:a16="http://schemas.microsoft.com/office/drawing/2014/main" id="{439EC09A-0958-5167-2D56-0A91310FCB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53" b="18297"/>
            <a:stretch>
              <a:fillRect/>
            </a:stretch>
          </p:blipFill>
          <p:spPr bwMode="auto">
            <a:xfrm>
              <a:off x="1357619" y="1922759"/>
              <a:ext cx="1965758" cy="1965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4978550-C974-24F4-F0CD-2C328A8413B6}"/>
                </a:ext>
              </a:extLst>
            </p:cNvPr>
            <p:cNvSpPr txBox="1"/>
            <p:nvPr/>
          </p:nvSpPr>
          <p:spPr>
            <a:xfrm>
              <a:off x="445602" y="3303443"/>
              <a:ext cx="1098415" cy="4940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b="1" i="1" dirty="0">
                  <a:solidFill>
                    <a:schemeClr val="tx2"/>
                  </a:solidFill>
                </a:rPr>
                <a:t>CONFORT </a:t>
              </a:r>
            </a:p>
            <a:p>
              <a:pPr algn="r"/>
              <a:r>
                <a:rPr lang="en-US" sz="1400" b="1" i="1" dirty="0">
                  <a:solidFill>
                    <a:schemeClr val="tx2"/>
                  </a:solidFill>
                </a:rPr>
                <a:t>ZONE</a:t>
              </a:r>
              <a:endParaRPr lang="en-GB" sz="1400" b="1" i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241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8" grpId="0"/>
      <p:bldP spid="89" grpId="0"/>
      <p:bldP spid="95" grpId="0"/>
      <p:bldP spid="9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3B2DE-009A-03E5-BBC4-E0B80F1DF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D16AE4A-0A33-F930-E8A2-3173EF148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967" y="1285913"/>
            <a:ext cx="2382374" cy="357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0C79FBA-64E3-D8E9-A307-714861389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Digital Impact: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The digital designer’s point of 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57997-CDAD-02B1-E88C-892BBEF09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25EBC-DB26-E788-698E-3039EC1C1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DA872-5DCC-81AB-6382-80F296F8F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62DED6A-597F-DD03-E938-966F5C342B42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Implementation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D77519D-6214-1A58-BAE0-F05A501A7D0E}"/>
              </a:ext>
            </a:extLst>
          </p:cNvPr>
          <p:cNvSpPr txBox="1"/>
          <p:nvPr/>
        </p:nvSpPr>
        <p:spPr>
          <a:xfrm>
            <a:off x="4832032" y="5289927"/>
            <a:ext cx="252793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Integration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E307E86-80B8-2F80-E0F7-D8C3C40792B3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Signoff </a:t>
            </a:r>
            <a:br>
              <a:rPr lang="en-US" sz="2400" b="1" dirty="0">
                <a:solidFill>
                  <a:schemeClr val="accent5"/>
                </a:solidFill>
              </a:rPr>
            </a:br>
            <a:r>
              <a:rPr lang="en-US" sz="2400" b="1" dirty="0">
                <a:solidFill>
                  <a:schemeClr val="accent5"/>
                </a:solidFill>
              </a:rPr>
              <a:t>Analysis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4E46A9C5-D26E-A6E5-3067-6883725378D3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40AB48-7279-77AB-C7BB-214AA560DC88}"/>
              </a:ext>
            </a:extLst>
          </p:cNvPr>
          <p:cNvGrpSpPr/>
          <p:nvPr/>
        </p:nvGrpSpPr>
        <p:grpSpPr>
          <a:xfrm>
            <a:off x="8843637" y="1962567"/>
            <a:ext cx="1797408" cy="1950999"/>
            <a:chOff x="8784918" y="1912341"/>
            <a:chExt cx="1797408" cy="195099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6EF1F1A-75EE-3C5D-2831-0FCD55F6EC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30943"/>
            <a:stretch>
              <a:fillRect/>
            </a:stretch>
          </p:blipFill>
          <p:spPr>
            <a:xfrm>
              <a:off x="8784918" y="1912341"/>
              <a:ext cx="1797408" cy="1861841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1747237-7710-1961-E4D1-C95FE306E90D}"/>
                </a:ext>
              </a:extLst>
            </p:cNvPr>
            <p:cNvSpPr/>
            <p:nvPr/>
          </p:nvSpPr>
          <p:spPr>
            <a:xfrm>
              <a:off x="9318458" y="3717758"/>
              <a:ext cx="770021" cy="145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21487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DCBD9-E7D2-1C91-F8DA-52A8BE11F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C3D92B-2E59-63E8-B1A2-AC723009F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What is an Analysis!?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7CC15-3BEE-0469-80A4-3F2DC07D9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EB760-8BA0-CE5F-CC96-1BB64042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38F67-5527-3E82-BE3E-E1B3CECBF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FF15A8-4089-3C76-3D28-99BB2E273AE6}"/>
              </a:ext>
            </a:extLst>
          </p:cNvPr>
          <p:cNvSpPr txBox="1"/>
          <p:nvPr/>
        </p:nvSpPr>
        <p:spPr>
          <a:xfrm>
            <a:off x="324848" y="1500655"/>
            <a:ext cx="60075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Example: </a:t>
            </a:r>
            <a:r>
              <a:rPr lang="en-GB" b="1" dirty="0">
                <a:solidFill>
                  <a:schemeClr val="tx2"/>
                </a:solidFill>
              </a:rPr>
              <a:t>Static Timing Analysis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Analytical calculation based on the gate library: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Setup/Hold/Propagation Delay/…/ for a certain corner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8BC2F3-E020-801E-1980-5CEF9E1BA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318" y="811574"/>
            <a:ext cx="4779954" cy="5060668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23EE36-8E20-268B-EA53-7BA188490821}"/>
              </a:ext>
            </a:extLst>
          </p:cNvPr>
          <p:cNvSpPr/>
          <p:nvPr/>
        </p:nvSpPr>
        <p:spPr>
          <a:xfrm>
            <a:off x="3474003" y="3039303"/>
            <a:ext cx="2510118" cy="185968"/>
          </a:xfrm>
          <a:custGeom>
            <a:avLst/>
            <a:gdLst>
              <a:gd name="connsiteX0" fmla="*/ 0 w 2510118"/>
              <a:gd name="connsiteY0" fmla="*/ 0 h 116541"/>
              <a:gd name="connsiteX1" fmla="*/ 2510118 w 2510118"/>
              <a:gd name="connsiteY1" fmla="*/ 17929 h 116541"/>
              <a:gd name="connsiteX2" fmla="*/ 8965 w 2510118"/>
              <a:gd name="connsiteY2" fmla="*/ 71718 h 116541"/>
              <a:gd name="connsiteX3" fmla="*/ 2456330 w 2510118"/>
              <a:gd name="connsiteY3" fmla="*/ 89647 h 116541"/>
              <a:gd name="connsiteX4" fmla="*/ 143435 w 2510118"/>
              <a:gd name="connsiteY4" fmla="*/ 116541 h 11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118" h="116541">
                <a:moveTo>
                  <a:pt x="0" y="0"/>
                </a:moveTo>
                <a:lnTo>
                  <a:pt x="2510118" y="17929"/>
                </a:lnTo>
                <a:cubicBezTo>
                  <a:pt x="2511612" y="29882"/>
                  <a:pt x="17930" y="59765"/>
                  <a:pt x="8965" y="71718"/>
                </a:cubicBezTo>
                <a:cubicBezTo>
                  <a:pt x="0" y="83671"/>
                  <a:pt x="2433918" y="82177"/>
                  <a:pt x="2456330" y="89647"/>
                </a:cubicBezTo>
                <a:cubicBezTo>
                  <a:pt x="2478742" y="97118"/>
                  <a:pt x="512482" y="107576"/>
                  <a:pt x="143435" y="116541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C7823-FA8F-7F30-F8F4-D10DDB123ABA}"/>
              </a:ext>
            </a:extLst>
          </p:cNvPr>
          <p:cNvSpPr txBox="1"/>
          <p:nvPr/>
        </p:nvSpPr>
        <p:spPr>
          <a:xfrm>
            <a:off x="1086576" y="4038892"/>
            <a:ext cx="47391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1" dirty="0">
                <a:solidFill>
                  <a:srgbClr val="C00000"/>
                </a:solidFill>
              </a:rPr>
              <a:t>Checking compliance</a:t>
            </a:r>
            <a:br>
              <a:rPr lang="en-GB" sz="2400" b="1" i="1" dirty="0">
                <a:solidFill>
                  <a:srgbClr val="C00000"/>
                </a:solidFill>
              </a:rPr>
            </a:br>
            <a:r>
              <a:rPr lang="en-GB" sz="2400" b="1" i="1" dirty="0">
                <a:solidFill>
                  <a:srgbClr val="C00000"/>
                </a:solidFill>
              </a:rPr>
              <a:t>under static assumptions</a:t>
            </a:r>
            <a:r>
              <a:rPr lang="en-US" sz="2400" b="1" i="1" dirty="0">
                <a:solidFill>
                  <a:srgbClr val="C00000"/>
                </a:solidFill>
              </a:rPr>
              <a:t> for Process-Voltage-Temperature</a:t>
            </a:r>
            <a:endParaRPr lang="en-GB" sz="2400" b="1" i="1" dirty="0">
              <a:solidFill>
                <a:srgbClr val="C00000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CA9C60-E94E-F58B-0D54-ADC23A7EFE9B}"/>
              </a:ext>
            </a:extLst>
          </p:cNvPr>
          <p:cNvSpPr/>
          <p:nvPr/>
        </p:nvSpPr>
        <p:spPr>
          <a:xfrm>
            <a:off x="4019909" y="3381555"/>
            <a:ext cx="413808" cy="586596"/>
          </a:xfrm>
          <a:custGeom>
            <a:avLst/>
            <a:gdLst>
              <a:gd name="connsiteX0" fmla="*/ 345057 w 413808"/>
              <a:gd name="connsiteY0" fmla="*/ 0 h 586596"/>
              <a:gd name="connsiteX1" fmla="*/ 388189 w 413808"/>
              <a:gd name="connsiteY1" fmla="*/ 301924 h 586596"/>
              <a:gd name="connsiteX2" fmla="*/ 0 w 413808"/>
              <a:gd name="connsiteY2" fmla="*/ 586596 h 58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3808" h="586596">
                <a:moveTo>
                  <a:pt x="345057" y="0"/>
                </a:moveTo>
                <a:cubicBezTo>
                  <a:pt x="395378" y="102079"/>
                  <a:pt x="445699" y="204158"/>
                  <a:pt x="388189" y="301924"/>
                </a:cubicBezTo>
                <a:cubicBezTo>
                  <a:pt x="330679" y="399690"/>
                  <a:pt x="165339" y="493143"/>
                  <a:pt x="0" y="586596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8327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42EF45-72F5-E337-36F0-7738746C1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4497315"/>
            <a:ext cx="10953750" cy="1865810"/>
          </a:xfrm>
        </p:spPr>
        <p:txBody>
          <a:bodyPr>
            <a:normAutofit/>
          </a:bodyPr>
          <a:lstStyle/>
          <a:p>
            <a:r>
              <a:rPr lang="en-GB" b="0" dirty="0"/>
              <a:t>In ASICs with a large digital component, current consumption is </a:t>
            </a:r>
            <a:r>
              <a:rPr lang="en-GB" dirty="0"/>
              <a:t>highly dynamic</a:t>
            </a:r>
            <a:r>
              <a:rPr lang="en-GB" b="0" dirty="0"/>
              <a:t>.</a:t>
            </a:r>
          </a:p>
          <a:p>
            <a:r>
              <a:rPr lang="en-GB" b="0" dirty="0"/>
              <a:t>Specifications typically define current consumption in terms of </a:t>
            </a:r>
            <a:r>
              <a:rPr lang="en-GB" dirty="0"/>
              <a:t>average values</a:t>
            </a:r>
            <a:r>
              <a:rPr lang="en-GB" b="0" dirty="0"/>
              <a:t>.</a:t>
            </a:r>
          </a:p>
          <a:p>
            <a:r>
              <a:rPr lang="en-GB" b="0" dirty="0"/>
              <a:t>The </a:t>
            </a:r>
            <a:r>
              <a:rPr lang="en-GB" dirty="0"/>
              <a:t>Power Delivery Network (PDN) </a:t>
            </a:r>
            <a:r>
              <a:rPr lang="en-GB" b="0" dirty="0"/>
              <a:t>is designed based on these specifications, considering factors such as b</a:t>
            </a:r>
            <a:r>
              <a:rPr lang="en-US" b="0" dirty="0" err="1"/>
              <a:t>onding</a:t>
            </a:r>
            <a:r>
              <a:rPr lang="en-US" b="0" dirty="0"/>
              <a:t> approach (Wire vs Bump), package type, and module design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43F0F4-00D3-5BCE-5CC9-E63BBEA24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Dynamic vs Static current consumption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25E26-161B-6941-A28F-B4A046BFA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8BA4A-6236-2453-9F65-24001AD00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4CA24-2247-4173-1803-5D89E78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BD9C644-D6EB-A687-60E0-463D0ED40191}"/>
              </a:ext>
            </a:extLst>
          </p:cNvPr>
          <p:cNvGrpSpPr/>
          <p:nvPr/>
        </p:nvGrpSpPr>
        <p:grpSpPr>
          <a:xfrm>
            <a:off x="2678970" y="1891830"/>
            <a:ext cx="6586410" cy="2286404"/>
            <a:chOff x="5921448" y="4369272"/>
            <a:chExt cx="5285950" cy="183496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7AA327F-1532-8ACF-282D-629B6172741E}"/>
                </a:ext>
              </a:extLst>
            </p:cNvPr>
            <p:cNvGrpSpPr/>
            <p:nvPr/>
          </p:nvGrpSpPr>
          <p:grpSpPr>
            <a:xfrm>
              <a:off x="5921448" y="4369272"/>
              <a:ext cx="5285950" cy="1834963"/>
              <a:chOff x="6144859" y="4001921"/>
              <a:chExt cx="5285950" cy="1834963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D879B4E-ACFD-39EC-3C6E-95945B8DB7A2}"/>
                  </a:ext>
                </a:extLst>
              </p:cNvPr>
              <p:cNvGrpSpPr/>
              <p:nvPr/>
            </p:nvGrpSpPr>
            <p:grpSpPr>
              <a:xfrm>
                <a:off x="6767459" y="4001921"/>
                <a:ext cx="4663350" cy="1834963"/>
                <a:chOff x="5175740" y="2398910"/>
                <a:chExt cx="3418249" cy="1345033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54823CFE-84EE-FFDD-0BD1-97DB51941876}"/>
                    </a:ext>
                  </a:extLst>
                </p:cNvPr>
                <p:cNvGrpSpPr/>
                <p:nvPr/>
              </p:nvGrpSpPr>
              <p:grpSpPr>
                <a:xfrm>
                  <a:off x="5175740" y="2523947"/>
                  <a:ext cx="3418249" cy="1219996"/>
                  <a:chOff x="2711938" y="4213661"/>
                  <a:chExt cx="4557662" cy="1626661"/>
                </a:xfrm>
              </p:grpSpPr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DC84212F-C65D-E422-6765-54B2FAFE07FD}"/>
                      </a:ext>
                    </a:extLst>
                  </p:cNvPr>
                  <p:cNvSpPr/>
                  <p:nvPr/>
                </p:nvSpPr>
                <p:spPr>
                  <a:xfrm>
                    <a:off x="2868246" y="4908062"/>
                    <a:ext cx="3892062" cy="289169"/>
                  </a:xfrm>
                  <a:prstGeom prst="rect">
                    <a:avLst/>
                  </a:prstGeom>
                  <a:solidFill>
                    <a:srgbClr val="ED7D31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3E2C39F2-3ED0-3661-0988-5D86EEEBF65D}"/>
                      </a:ext>
                    </a:extLst>
                  </p:cNvPr>
                  <p:cNvCxnSpPr/>
                  <p:nvPr/>
                </p:nvCxnSpPr>
                <p:spPr>
                  <a:xfrm>
                    <a:off x="2711938" y="5197231"/>
                    <a:ext cx="4368800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30" name="Freeform 18">
                    <a:extLst>
                      <a:ext uri="{FF2B5EF4-FFF2-40B4-BE49-F238E27FC236}">
                        <a16:creationId xmlns:a16="http://schemas.microsoft.com/office/drawing/2014/main" id="{2567184A-F970-6B92-C49B-2C933E563EAE}"/>
                      </a:ext>
                    </a:extLst>
                  </p:cNvPr>
                  <p:cNvSpPr/>
                  <p:nvPr/>
                </p:nvSpPr>
                <p:spPr>
                  <a:xfrm>
                    <a:off x="2868246" y="4213661"/>
                    <a:ext cx="3868615" cy="986385"/>
                  </a:xfrm>
                  <a:custGeom>
                    <a:avLst/>
                    <a:gdLst>
                      <a:gd name="connsiteX0" fmla="*/ 0 w 3735753"/>
                      <a:gd name="connsiteY0" fmla="*/ 983570 h 983570"/>
                      <a:gd name="connsiteX1" fmla="*/ 156307 w 3735753"/>
                      <a:gd name="connsiteY1" fmla="*/ 967939 h 983570"/>
                      <a:gd name="connsiteX2" fmla="*/ 257907 w 3735753"/>
                      <a:gd name="connsiteY2" fmla="*/ 819447 h 983570"/>
                      <a:gd name="connsiteX3" fmla="*/ 445476 w 3735753"/>
                      <a:gd name="connsiteY3" fmla="*/ 772554 h 983570"/>
                      <a:gd name="connsiteX4" fmla="*/ 531446 w 3735753"/>
                      <a:gd name="connsiteY4" fmla="*/ 420862 h 983570"/>
                      <a:gd name="connsiteX5" fmla="*/ 633046 w 3735753"/>
                      <a:gd name="connsiteY5" fmla="*/ 725662 h 983570"/>
                      <a:gd name="connsiteX6" fmla="*/ 797169 w 3735753"/>
                      <a:gd name="connsiteY6" fmla="*/ 22277 h 983570"/>
                      <a:gd name="connsiteX7" fmla="*/ 914400 w 3735753"/>
                      <a:gd name="connsiteY7" fmla="*/ 272370 h 983570"/>
                      <a:gd name="connsiteX8" fmla="*/ 1141046 w 3735753"/>
                      <a:gd name="connsiteY8" fmla="*/ 366154 h 983570"/>
                      <a:gd name="connsiteX9" fmla="*/ 1227015 w 3735753"/>
                      <a:gd name="connsiteY9" fmla="*/ 491200 h 983570"/>
                      <a:gd name="connsiteX10" fmla="*/ 1359876 w 3735753"/>
                      <a:gd name="connsiteY10" fmla="*/ 530277 h 983570"/>
                      <a:gd name="connsiteX11" fmla="*/ 1383323 w 3735753"/>
                      <a:gd name="connsiteY11" fmla="*/ 600616 h 983570"/>
                      <a:gd name="connsiteX12" fmla="*/ 1477107 w 3735753"/>
                      <a:gd name="connsiteY12" fmla="*/ 639693 h 983570"/>
                      <a:gd name="connsiteX13" fmla="*/ 1602153 w 3735753"/>
                      <a:gd name="connsiteY13" fmla="*/ 584985 h 983570"/>
                      <a:gd name="connsiteX14" fmla="*/ 1758461 w 3735753"/>
                      <a:gd name="connsiteY14" fmla="*/ 772554 h 983570"/>
                      <a:gd name="connsiteX15" fmla="*/ 1875692 w 3735753"/>
                      <a:gd name="connsiteY15" fmla="*/ 764739 h 983570"/>
                      <a:gd name="connsiteX16" fmla="*/ 2024184 w 3735753"/>
                      <a:gd name="connsiteY16" fmla="*/ 897600 h 983570"/>
                      <a:gd name="connsiteX17" fmla="*/ 2266461 w 3735753"/>
                      <a:gd name="connsiteY17" fmla="*/ 905416 h 983570"/>
                      <a:gd name="connsiteX18" fmla="*/ 2321169 w 3735753"/>
                      <a:gd name="connsiteY18" fmla="*/ 819447 h 983570"/>
                      <a:gd name="connsiteX19" fmla="*/ 2422769 w 3735753"/>
                      <a:gd name="connsiteY19" fmla="*/ 897600 h 983570"/>
                      <a:gd name="connsiteX20" fmla="*/ 2555630 w 3735753"/>
                      <a:gd name="connsiteY20" fmla="*/ 819447 h 983570"/>
                      <a:gd name="connsiteX21" fmla="*/ 2618153 w 3735753"/>
                      <a:gd name="connsiteY21" fmla="*/ 897600 h 983570"/>
                      <a:gd name="connsiteX22" fmla="*/ 2696307 w 3735753"/>
                      <a:gd name="connsiteY22" fmla="*/ 811631 h 983570"/>
                      <a:gd name="connsiteX23" fmla="*/ 2797907 w 3735753"/>
                      <a:gd name="connsiteY23" fmla="*/ 780370 h 983570"/>
                      <a:gd name="connsiteX24" fmla="*/ 2860430 w 3735753"/>
                      <a:gd name="connsiteY24" fmla="*/ 14462 h 983570"/>
                      <a:gd name="connsiteX25" fmla="*/ 2938584 w 3735753"/>
                      <a:gd name="connsiteY25" fmla="*/ 280185 h 983570"/>
                      <a:gd name="connsiteX26" fmla="*/ 2993292 w 3735753"/>
                      <a:gd name="connsiteY26" fmla="*/ 295816 h 983570"/>
                      <a:gd name="connsiteX27" fmla="*/ 3016738 w 3735753"/>
                      <a:gd name="connsiteY27" fmla="*/ 248923 h 983570"/>
                      <a:gd name="connsiteX28" fmla="*/ 3087076 w 3735753"/>
                      <a:gd name="connsiteY28" fmla="*/ 319262 h 983570"/>
                      <a:gd name="connsiteX29" fmla="*/ 3118338 w 3735753"/>
                      <a:gd name="connsiteY29" fmla="*/ 217662 h 983570"/>
                      <a:gd name="connsiteX30" fmla="*/ 3266830 w 3735753"/>
                      <a:gd name="connsiteY30" fmla="*/ 608431 h 983570"/>
                      <a:gd name="connsiteX31" fmla="*/ 3376246 w 3735753"/>
                      <a:gd name="connsiteY31" fmla="*/ 569354 h 983570"/>
                      <a:gd name="connsiteX32" fmla="*/ 3415323 w 3735753"/>
                      <a:gd name="connsiteY32" fmla="*/ 631877 h 983570"/>
                      <a:gd name="connsiteX33" fmla="*/ 3477846 w 3735753"/>
                      <a:gd name="connsiteY33" fmla="*/ 616247 h 983570"/>
                      <a:gd name="connsiteX34" fmla="*/ 3524738 w 3735753"/>
                      <a:gd name="connsiteY34" fmla="*/ 655323 h 983570"/>
                      <a:gd name="connsiteX35" fmla="*/ 3587261 w 3735753"/>
                      <a:gd name="connsiteY35" fmla="*/ 678770 h 983570"/>
                      <a:gd name="connsiteX36" fmla="*/ 3688861 w 3735753"/>
                      <a:gd name="connsiteY36" fmla="*/ 866339 h 983570"/>
                      <a:gd name="connsiteX37" fmla="*/ 3735753 w 3735753"/>
                      <a:gd name="connsiteY37" fmla="*/ 921047 h 983570"/>
                      <a:gd name="connsiteX0" fmla="*/ 0 w 3868615"/>
                      <a:gd name="connsiteY0" fmla="*/ 983570 h 983570"/>
                      <a:gd name="connsiteX1" fmla="*/ 156307 w 3868615"/>
                      <a:gd name="connsiteY1" fmla="*/ 967939 h 983570"/>
                      <a:gd name="connsiteX2" fmla="*/ 257907 w 3868615"/>
                      <a:gd name="connsiteY2" fmla="*/ 819447 h 983570"/>
                      <a:gd name="connsiteX3" fmla="*/ 445476 w 3868615"/>
                      <a:gd name="connsiteY3" fmla="*/ 772554 h 983570"/>
                      <a:gd name="connsiteX4" fmla="*/ 531446 w 3868615"/>
                      <a:gd name="connsiteY4" fmla="*/ 420862 h 983570"/>
                      <a:gd name="connsiteX5" fmla="*/ 633046 w 3868615"/>
                      <a:gd name="connsiteY5" fmla="*/ 725662 h 983570"/>
                      <a:gd name="connsiteX6" fmla="*/ 797169 w 3868615"/>
                      <a:gd name="connsiteY6" fmla="*/ 22277 h 983570"/>
                      <a:gd name="connsiteX7" fmla="*/ 914400 w 3868615"/>
                      <a:gd name="connsiteY7" fmla="*/ 272370 h 983570"/>
                      <a:gd name="connsiteX8" fmla="*/ 1141046 w 3868615"/>
                      <a:gd name="connsiteY8" fmla="*/ 366154 h 983570"/>
                      <a:gd name="connsiteX9" fmla="*/ 1227015 w 3868615"/>
                      <a:gd name="connsiteY9" fmla="*/ 491200 h 983570"/>
                      <a:gd name="connsiteX10" fmla="*/ 1359876 w 3868615"/>
                      <a:gd name="connsiteY10" fmla="*/ 530277 h 983570"/>
                      <a:gd name="connsiteX11" fmla="*/ 1383323 w 3868615"/>
                      <a:gd name="connsiteY11" fmla="*/ 600616 h 983570"/>
                      <a:gd name="connsiteX12" fmla="*/ 1477107 w 3868615"/>
                      <a:gd name="connsiteY12" fmla="*/ 639693 h 983570"/>
                      <a:gd name="connsiteX13" fmla="*/ 1602153 w 3868615"/>
                      <a:gd name="connsiteY13" fmla="*/ 584985 h 983570"/>
                      <a:gd name="connsiteX14" fmla="*/ 1758461 w 3868615"/>
                      <a:gd name="connsiteY14" fmla="*/ 772554 h 983570"/>
                      <a:gd name="connsiteX15" fmla="*/ 1875692 w 3868615"/>
                      <a:gd name="connsiteY15" fmla="*/ 764739 h 983570"/>
                      <a:gd name="connsiteX16" fmla="*/ 2024184 w 3868615"/>
                      <a:gd name="connsiteY16" fmla="*/ 897600 h 983570"/>
                      <a:gd name="connsiteX17" fmla="*/ 2266461 w 3868615"/>
                      <a:gd name="connsiteY17" fmla="*/ 905416 h 983570"/>
                      <a:gd name="connsiteX18" fmla="*/ 2321169 w 3868615"/>
                      <a:gd name="connsiteY18" fmla="*/ 819447 h 983570"/>
                      <a:gd name="connsiteX19" fmla="*/ 2422769 w 3868615"/>
                      <a:gd name="connsiteY19" fmla="*/ 897600 h 983570"/>
                      <a:gd name="connsiteX20" fmla="*/ 2555630 w 3868615"/>
                      <a:gd name="connsiteY20" fmla="*/ 819447 h 983570"/>
                      <a:gd name="connsiteX21" fmla="*/ 2618153 w 3868615"/>
                      <a:gd name="connsiteY21" fmla="*/ 897600 h 983570"/>
                      <a:gd name="connsiteX22" fmla="*/ 2696307 w 3868615"/>
                      <a:gd name="connsiteY22" fmla="*/ 811631 h 983570"/>
                      <a:gd name="connsiteX23" fmla="*/ 2797907 w 3868615"/>
                      <a:gd name="connsiteY23" fmla="*/ 780370 h 983570"/>
                      <a:gd name="connsiteX24" fmla="*/ 2860430 w 3868615"/>
                      <a:gd name="connsiteY24" fmla="*/ 14462 h 983570"/>
                      <a:gd name="connsiteX25" fmla="*/ 2938584 w 3868615"/>
                      <a:gd name="connsiteY25" fmla="*/ 280185 h 983570"/>
                      <a:gd name="connsiteX26" fmla="*/ 2993292 w 3868615"/>
                      <a:gd name="connsiteY26" fmla="*/ 295816 h 983570"/>
                      <a:gd name="connsiteX27" fmla="*/ 3016738 w 3868615"/>
                      <a:gd name="connsiteY27" fmla="*/ 248923 h 983570"/>
                      <a:gd name="connsiteX28" fmla="*/ 3087076 w 3868615"/>
                      <a:gd name="connsiteY28" fmla="*/ 319262 h 983570"/>
                      <a:gd name="connsiteX29" fmla="*/ 3118338 w 3868615"/>
                      <a:gd name="connsiteY29" fmla="*/ 217662 h 983570"/>
                      <a:gd name="connsiteX30" fmla="*/ 3266830 w 3868615"/>
                      <a:gd name="connsiteY30" fmla="*/ 608431 h 983570"/>
                      <a:gd name="connsiteX31" fmla="*/ 3376246 w 3868615"/>
                      <a:gd name="connsiteY31" fmla="*/ 569354 h 983570"/>
                      <a:gd name="connsiteX32" fmla="*/ 3415323 w 3868615"/>
                      <a:gd name="connsiteY32" fmla="*/ 631877 h 983570"/>
                      <a:gd name="connsiteX33" fmla="*/ 3477846 w 3868615"/>
                      <a:gd name="connsiteY33" fmla="*/ 616247 h 983570"/>
                      <a:gd name="connsiteX34" fmla="*/ 3524738 w 3868615"/>
                      <a:gd name="connsiteY34" fmla="*/ 655323 h 983570"/>
                      <a:gd name="connsiteX35" fmla="*/ 3587261 w 3868615"/>
                      <a:gd name="connsiteY35" fmla="*/ 678770 h 983570"/>
                      <a:gd name="connsiteX36" fmla="*/ 3688861 w 3868615"/>
                      <a:gd name="connsiteY36" fmla="*/ 866339 h 983570"/>
                      <a:gd name="connsiteX37" fmla="*/ 3868615 w 3868615"/>
                      <a:gd name="connsiteY37" fmla="*/ 967939 h 983570"/>
                      <a:gd name="connsiteX0" fmla="*/ 0 w 3868615"/>
                      <a:gd name="connsiteY0" fmla="*/ 983570 h 983570"/>
                      <a:gd name="connsiteX1" fmla="*/ 156307 w 3868615"/>
                      <a:gd name="connsiteY1" fmla="*/ 967939 h 983570"/>
                      <a:gd name="connsiteX2" fmla="*/ 257907 w 3868615"/>
                      <a:gd name="connsiteY2" fmla="*/ 819447 h 983570"/>
                      <a:gd name="connsiteX3" fmla="*/ 445476 w 3868615"/>
                      <a:gd name="connsiteY3" fmla="*/ 772554 h 983570"/>
                      <a:gd name="connsiteX4" fmla="*/ 531446 w 3868615"/>
                      <a:gd name="connsiteY4" fmla="*/ 420862 h 983570"/>
                      <a:gd name="connsiteX5" fmla="*/ 633046 w 3868615"/>
                      <a:gd name="connsiteY5" fmla="*/ 725662 h 983570"/>
                      <a:gd name="connsiteX6" fmla="*/ 797169 w 3868615"/>
                      <a:gd name="connsiteY6" fmla="*/ 22277 h 983570"/>
                      <a:gd name="connsiteX7" fmla="*/ 914400 w 3868615"/>
                      <a:gd name="connsiteY7" fmla="*/ 272370 h 983570"/>
                      <a:gd name="connsiteX8" fmla="*/ 1141046 w 3868615"/>
                      <a:gd name="connsiteY8" fmla="*/ 366154 h 983570"/>
                      <a:gd name="connsiteX9" fmla="*/ 1227015 w 3868615"/>
                      <a:gd name="connsiteY9" fmla="*/ 491200 h 983570"/>
                      <a:gd name="connsiteX10" fmla="*/ 1359876 w 3868615"/>
                      <a:gd name="connsiteY10" fmla="*/ 530277 h 983570"/>
                      <a:gd name="connsiteX11" fmla="*/ 1383323 w 3868615"/>
                      <a:gd name="connsiteY11" fmla="*/ 600616 h 983570"/>
                      <a:gd name="connsiteX12" fmla="*/ 1477107 w 3868615"/>
                      <a:gd name="connsiteY12" fmla="*/ 639693 h 983570"/>
                      <a:gd name="connsiteX13" fmla="*/ 1602153 w 3868615"/>
                      <a:gd name="connsiteY13" fmla="*/ 584985 h 983570"/>
                      <a:gd name="connsiteX14" fmla="*/ 1758461 w 3868615"/>
                      <a:gd name="connsiteY14" fmla="*/ 772554 h 983570"/>
                      <a:gd name="connsiteX15" fmla="*/ 1875692 w 3868615"/>
                      <a:gd name="connsiteY15" fmla="*/ 764739 h 983570"/>
                      <a:gd name="connsiteX16" fmla="*/ 2024184 w 3868615"/>
                      <a:gd name="connsiteY16" fmla="*/ 897600 h 983570"/>
                      <a:gd name="connsiteX17" fmla="*/ 2266461 w 3868615"/>
                      <a:gd name="connsiteY17" fmla="*/ 905416 h 983570"/>
                      <a:gd name="connsiteX18" fmla="*/ 2321169 w 3868615"/>
                      <a:gd name="connsiteY18" fmla="*/ 819447 h 983570"/>
                      <a:gd name="connsiteX19" fmla="*/ 2422769 w 3868615"/>
                      <a:gd name="connsiteY19" fmla="*/ 897600 h 983570"/>
                      <a:gd name="connsiteX20" fmla="*/ 2555630 w 3868615"/>
                      <a:gd name="connsiteY20" fmla="*/ 819447 h 983570"/>
                      <a:gd name="connsiteX21" fmla="*/ 2618153 w 3868615"/>
                      <a:gd name="connsiteY21" fmla="*/ 897600 h 983570"/>
                      <a:gd name="connsiteX22" fmla="*/ 2696307 w 3868615"/>
                      <a:gd name="connsiteY22" fmla="*/ 811631 h 983570"/>
                      <a:gd name="connsiteX23" fmla="*/ 2797907 w 3868615"/>
                      <a:gd name="connsiteY23" fmla="*/ 780370 h 983570"/>
                      <a:gd name="connsiteX24" fmla="*/ 2860430 w 3868615"/>
                      <a:gd name="connsiteY24" fmla="*/ 14462 h 983570"/>
                      <a:gd name="connsiteX25" fmla="*/ 2938584 w 3868615"/>
                      <a:gd name="connsiteY25" fmla="*/ 280185 h 983570"/>
                      <a:gd name="connsiteX26" fmla="*/ 2993292 w 3868615"/>
                      <a:gd name="connsiteY26" fmla="*/ 295816 h 983570"/>
                      <a:gd name="connsiteX27" fmla="*/ 3016738 w 3868615"/>
                      <a:gd name="connsiteY27" fmla="*/ 248923 h 983570"/>
                      <a:gd name="connsiteX28" fmla="*/ 3087076 w 3868615"/>
                      <a:gd name="connsiteY28" fmla="*/ 319262 h 983570"/>
                      <a:gd name="connsiteX29" fmla="*/ 3118338 w 3868615"/>
                      <a:gd name="connsiteY29" fmla="*/ 217662 h 983570"/>
                      <a:gd name="connsiteX30" fmla="*/ 3266830 w 3868615"/>
                      <a:gd name="connsiteY30" fmla="*/ 608431 h 983570"/>
                      <a:gd name="connsiteX31" fmla="*/ 3376246 w 3868615"/>
                      <a:gd name="connsiteY31" fmla="*/ 569354 h 983570"/>
                      <a:gd name="connsiteX32" fmla="*/ 3415323 w 3868615"/>
                      <a:gd name="connsiteY32" fmla="*/ 631877 h 983570"/>
                      <a:gd name="connsiteX33" fmla="*/ 3477846 w 3868615"/>
                      <a:gd name="connsiteY33" fmla="*/ 616247 h 983570"/>
                      <a:gd name="connsiteX34" fmla="*/ 3524738 w 3868615"/>
                      <a:gd name="connsiteY34" fmla="*/ 655323 h 983570"/>
                      <a:gd name="connsiteX35" fmla="*/ 3587261 w 3868615"/>
                      <a:gd name="connsiteY35" fmla="*/ 678770 h 983570"/>
                      <a:gd name="connsiteX36" fmla="*/ 3696677 w 3868615"/>
                      <a:gd name="connsiteY36" fmla="*/ 897601 h 983570"/>
                      <a:gd name="connsiteX37" fmla="*/ 3868615 w 3868615"/>
                      <a:gd name="connsiteY37" fmla="*/ 967939 h 983570"/>
                      <a:gd name="connsiteX0" fmla="*/ 0 w 3868615"/>
                      <a:gd name="connsiteY0" fmla="*/ 983570 h 983570"/>
                      <a:gd name="connsiteX1" fmla="*/ 156307 w 3868615"/>
                      <a:gd name="connsiteY1" fmla="*/ 967939 h 983570"/>
                      <a:gd name="connsiteX2" fmla="*/ 257907 w 3868615"/>
                      <a:gd name="connsiteY2" fmla="*/ 819447 h 983570"/>
                      <a:gd name="connsiteX3" fmla="*/ 445476 w 3868615"/>
                      <a:gd name="connsiteY3" fmla="*/ 772554 h 983570"/>
                      <a:gd name="connsiteX4" fmla="*/ 531446 w 3868615"/>
                      <a:gd name="connsiteY4" fmla="*/ 420862 h 983570"/>
                      <a:gd name="connsiteX5" fmla="*/ 633046 w 3868615"/>
                      <a:gd name="connsiteY5" fmla="*/ 725662 h 983570"/>
                      <a:gd name="connsiteX6" fmla="*/ 797169 w 3868615"/>
                      <a:gd name="connsiteY6" fmla="*/ 22277 h 983570"/>
                      <a:gd name="connsiteX7" fmla="*/ 914400 w 3868615"/>
                      <a:gd name="connsiteY7" fmla="*/ 272370 h 983570"/>
                      <a:gd name="connsiteX8" fmla="*/ 1141046 w 3868615"/>
                      <a:gd name="connsiteY8" fmla="*/ 366154 h 983570"/>
                      <a:gd name="connsiteX9" fmla="*/ 1227015 w 3868615"/>
                      <a:gd name="connsiteY9" fmla="*/ 491200 h 983570"/>
                      <a:gd name="connsiteX10" fmla="*/ 1359876 w 3868615"/>
                      <a:gd name="connsiteY10" fmla="*/ 530277 h 983570"/>
                      <a:gd name="connsiteX11" fmla="*/ 1383323 w 3868615"/>
                      <a:gd name="connsiteY11" fmla="*/ 600616 h 983570"/>
                      <a:gd name="connsiteX12" fmla="*/ 1477107 w 3868615"/>
                      <a:gd name="connsiteY12" fmla="*/ 639693 h 983570"/>
                      <a:gd name="connsiteX13" fmla="*/ 1602153 w 3868615"/>
                      <a:gd name="connsiteY13" fmla="*/ 584985 h 983570"/>
                      <a:gd name="connsiteX14" fmla="*/ 1758461 w 3868615"/>
                      <a:gd name="connsiteY14" fmla="*/ 772554 h 983570"/>
                      <a:gd name="connsiteX15" fmla="*/ 1875692 w 3868615"/>
                      <a:gd name="connsiteY15" fmla="*/ 764739 h 983570"/>
                      <a:gd name="connsiteX16" fmla="*/ 2024184 w 3868615"/>
                      <a:gd name="connsiteY16" fmla="*/ 967939 h 983570"/>
                      <a:gd name="connsiteX17" fmla="*/ 2266461 w 3868615"/>
                      <a:gd name="connsiteY17" fmla="*/ 905416 h 983570"/>
                      <a:gd name="connsiteX18" fmla="*/ 2321169 w 3868615"/>
                      <a:gd name="connsiteY18" fmla="*/ 819447 h 983570"/>
                      <a:gd name="connsiteX19" fmla="*/ 2422769 w 3868615"/>
                      <a:gd name="connsiteY19" fmla="*/ 897600 h 983570"/>
                      <a:gd name="connsiteX20" fmla="*/ 2555630 w 3868615"/>
                      <a:gd name="connsiteY20" fmla="*/ 819447 h 983570"/>
                      <a:gd name="connsiteX21" fmla="*/ 2618153 w 3868615"/>
                      <a:gd name="connsiteY21" fmla="*/ 897600 h 983570"/>
                      <a:gd name="connsiteX22" fmla="*/ 2696307 w 3868615"/>
                      <a:gd name="connsiteY22" fmla="*/ 811631 h 983570"/>
                      <a:gd name="connsiteX23" fmla="*/ 2797907 w 3868615"/>
                      <a:gd name="connsiteY23" fmla="*/ 780370 h 983570"/>
                      <a:gd name="connsiteX24" fmla="*/ 2860430 w 3868615"/>
                      <a:gd name="connsiteY24" fmla="*/ 14462 h 983570"/>
                      <a:gd name="connsiteX25" fmla="*/ 2938584 w 3868615"/>
                      <a:gd name="connsiteY25" fmla="*/ 280185 h 983570"/>
                      <a:gd name="connsiteX26" fmla="*/ 2993292 w 3868615"/>
                      <a:gd name="connsiteY26" fmla="*/ 295816 h 983570"/>
                      <a:gd name="connsiteX27" fmla="*/ 3016738 w 3868615"/>
                      <a:gd name="connsiteY27" fmla="*/ 248923 h 983570"/>
                      <a:gd name="connsiteX28" fmla="*/ 3087076 w 3868615"/>
                      <a:gd name="connsiteY28" fmla="*/ 319262 h 983570"/>
                      <a:gd name="connsiteX29" fmla="*/ 3118338 w 3868615"/>
                      <a:gd name="connsiteY29" fmla="*/ 217662 h 983570"/>
                      <a:gd name="connsiteX30" fmla="*/ 3266830 w 3868615"/>
                      <a:gd name="connsiteY30" fmla="*/ 608431 h 983570"/>
                      <a:gd name="connsiteX31" fmla="*/ 3376246 w 3868615"/>
                      <a:gd name="connsiteY31" fmla="*/ 569354 h 983570"/>
                      <a:gd name="connsiteX32" fmla="*/ 3415323 w 3868615"/>
                      <a:gd name="connsiteY32" fmla="*/ 631877 h 983570"/>
                      <a:gd name="connsiteX33" fmla="*/ 3477846 w 3868615"/>
                      <a:gd name="connsiteY33" fmla="*/ 616247 h 983570"/>
                      <a:gd name="connsiteX34" fmla="*/ 3524738 w 3868615"/>
                      <a:gd name="connsiteY34" fmla="*/ 655323 h 983570"/>
                      <a:gd name="connsiteX35" fmla="*/ 3587261 w 3868615"/>
                      <a:gd name="connsiteY35" fmla="*/ 678770 h 983570"/>
                      <a:gd name="connsiteX36" fmla="*/ 3696677 w 3868615"/>
                      <a:gd name="connsiteY36" fmla="*/ 897601 h 983570"/>
                      <a:gd name="connsiteX37" fmla="*/ 3868615 w 3868615"/>
                      <a:gd name="connsiteY37" fmla="*/ 967939 h 983570"/>
                      <a:gd name="connsiteX0" fmla="*/ 0 w 3868615"/>
                      <a:gd name="connsiteY0" fmla="*/ 983570 h 986385"/>
                      <a:gd name="connsiteX1" fmla="*/ 156307 w 3868615"/>
                      <a:gd name="connsiteY1" fmla="*/ 967939 h 986385"/>
                      <a:gd name="connsiteX2" fmla="*/ 257907 w 3868615"/>
                      <a:gd name="connsiteY2" fmla="*/ 819447 h 986385"/>
                      <a:gd name="connsiteX3" fmla="*/ 445476 w 3868615"/>
                      <a:gd name="connsiteY3" fmla="*/ 772554 h 986385"/>
                      <a:gd name="connsiteX4" fmla="*/ 531446 w 3868615"/>
                      <a:gd name="connsiteY4" fmla="*/ 420862 h 986385"/>
                      <a:gd name="connsiteX5" fmla="*/ 633046 w 3868615"/>
                      <a:gd name="connsiteY5" fmla="*/ 725662 h 986385"/>
                      <a:gd name="connsiteX6" fmla="*/ 797169 w 3868615"/>
                      <a:gd name="connsiteY6" fmla="*/ 22277 h 986385"/>
                      <a:gd name="connsiteX7" fmla="*/ 914400 w 3868615"/>
                      <a:gd name="connsiteY7" fmla="*/ 272370 h 986385"/>
                      <a:gd name="connsiteX8" fmla="*/ 1141046 w 3868615"/>
                      <a:gd name="connsiteY8" fmla="*/ 366154 h 986385"/>
                      <a:gd name="connsiteX9" fmla="*/ 1227015 w 3868615"/>
                      <a:gd name="connsiteY9" fmla="*/ 491200 h 986385"/>
                      <a:gd name="connsiteX10" fmla="*/ 1359876 w 3868615"/>
                      <a:gd name="connsiteY10" fmla="*/ 530277 h 986385"/>
                      <a:gd name="connsiteX11" fmla="*/ 1383323 w 3868615"/>
                      <a:gd name="connsiteY11" fmla="*/ 600616 h 986385"/>
                      <a:gd name="connsiteX12" fmla="*/ 1477107 w 3868615"/>
                      <a:gd name="connsiteY12" fmla="*/ 639693 h 986385"/>
                      <a:gd name="connsiteX13" fmla="*/ 1602153 w 3868615"/>
                      <a:gd name="connsiteY13" fmla="*/ 584985 h 986385"/>
                      <a:gd name="connsiteX14" fmla="*/ 1758461 w 3868615"/>
                      <a:gd name="connsiteY14" fmla="*/ 772554 h 986385"/>
                      <a:gd name="connsiteX15" fmla="*/ 1875692 w 3868615"/>
                      <a:gd name="connsiteY15" fmla="*/ 764739 h 986385"/>
                      <a:gd name="connsiteX16" fmla="*/ 2024184 w 3868615"/>
                      <a:gd name="connsiteY16" fmla="*/ 967939 h 986385"/>
                      <a:gd name="connsiteX17" fmla="*/ 2266461 w 3868615"/>
                      <a:gd name="connsiteY17" fmla="*/ 960124 h 986385"/>
                      <a:gd name="connsiteX18" fmla="*/ 2321169 w 3868615"/>
                      <a:gd name="connsiteY18" fmla="*/ 819447 h 986385"/>
                      <a:gd name="connsiteX19" fmla="*/ 2422769 w 3868615"/>
                      <a:gd name="connsiteY19" fmla="*/ 897600 h 986385"/>
                      <a:gd name="connsiteX20" fmla="*/ 2555630 w 3868615"/>
                      <a:gd name="connsiteY20" fmla="*/ 819447 h 986385"/>
                      <a:gd name="connsiteX21" fmla="*/ 2618153 w 3868615"/>
                      <a:gd name="connsiteY21" fmla="*/ 897600 h 986385"/>
                      <a:gd name="connsiteX22" fmla="*/ 2696307 w 3868615"/>
                      <a:gd name="connsiteY22" fmla="*/ 811631 h 986385"/>
                      <a:gd name="connsiteX23" fmla="*/ 2797907 w 3868615"/>
                      <a:gd name="connsiteY23" fmla="*/ 780370 h 986385"/>
                      <a:gd name="connsiteX24" fmla="*/ 2860430 w 3868615"/>
                      <a:gd name="connsiteY24" fmla="*/ 14462 h 986385"/>
                      <a:gd name="connsiteX25" fmla="*/ 2938584 w 3868615"/>
                      <a:gd name="connsiteY25" fmla="*/ 280185 h 986385"/>
                      <a:gd name="connsiteX26" fmla="*/ 2993292 w 3868615"/>
                      <a:gd name="connsiteY26" fmla="*/ 295816 h 986385"/>
                      <a:gd name="connsiteX27" fmla="*/ 3016738 w 3868615"/>
                      <a:gd name="connsiteY27" fmla="*/ 248923 h 986385"/>
                      <a:gd name="connsiteX28" fmla="*/ 3087076 w 3868615"/>
                      <a:gd name="connsiteY28" fmla="*/ 319262 h 986385"/>
                      <a:gd name="connsiteX29" fmla="*/ 3118338 w 3868615"/>
                      <a:gd name="connsiteY29" fmla="*/ 217662 h 986385"/>
                      <a:gd name="connsiteX30" fmla="*/ 3266830 w 3868615"/>
                      <a:gd name="connsiteY30" fmla="*/ 608431 h 986385"/>
                      <a:gd name="connsiteX31" fmla="*/ 3376246 w 3868615"/>
                      <a:gd name="connsiteY31" fmla="*/ 569354 h 986385"/>
                      <a:gd name="connsiteX32" fmla="*/ 3415323 w 3868615"/>
                      <a:gd name="connsiteY32" fmla="*/ 631877 h 986385"/>
                      <a:gd name="connsiteX33" fmla="*/ 3477846 w 3868615"/>
                      <a:gd name="connsiteY33" fmla="*/ 616247 h 986385"/>
                      <a:gd name="connsiteX34" fmla="*/ 3524738 w 3868615"/>
                      <a:gd name="connsiteY34" fmla="*/ 655323 h 986385"/>
                      <a:gd name="connsiteX35" fmla="*/ 3587261 w 3868615"/>
                      <a:gd name="connsiteY35" fmla="*/ 678770 h 986385"/>
                      <a:gd name="connsiteX36" fmla="*/ 3696677 w 3868615"/>
                      <a:gd name="connsiteY36" fmla="*/ 897601 h 986385"/>
                      <a:gd name="connsiteX37" fmla="*/ 3868615 w 3868615"/>
                      <a:gd name="connsiteY37" fmla="*/ 967939 h 986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3868615" h="986385">
                        <a:moveTo>
                          <a:pt x="0" y="983570"/>
                        </a:moveTo>
                        <a:lnTo>
                          <a:pt x="156307" y="967939"/>
                        </a:lnTo>
                        <a:cubicBezTo>
                          <a:pt x="199292" y="940585"/>
                          <a:pt x="209712" y="852011"/>
                          <a:pt x="257907" y="819447"/>
                        </a:cubicBezTo>
                        <a:cubicBezTo>
                          <a:pt x="306102" y="786883"/>
                          <a:pt x="399886" y="838985"/>
                          <a:pt x="445476" y="772554"/>
                        </a:cubicBezTo>
                        <a:cubicBezTo>
                          <a:pt x="491066" y="706123"/>
                          <a:pt x="500184" y="428677"/>
                          <a:pt x="531446" y="420862"/>
                        </a:cubicBezTo>
                        <a:cubicBezTo>
                          <a:pt x="562708" y="413047"/>
                          <a:pt x="588759" y="792093"/>
                          <a:pt x="633046" y="725662"/>
                        </a:cubicBezTo>
                        <a:cubicBezTo>
                          <a:pt x="677333" y="659231"/>
                          <a:pt x="750277" y="97826"/>
                          <a:pt x="797169" y="22277"/>
                        </a:cubicBezTo>
                        <a:cubicBezTo>
                          <a:pt x="844061" y="-53272"/>
                          <a:pt x="857087" y="215057"/>
                          <a:pt x="914400" y="272370"/>
                        </a:cubicBezTo>
                        <a:cubicBezTo>
                          <a:pt x="971713" y="329683"/>
                          <a:pt x="1088944" y="329682"/>
                          <a:pt x="1141046" y="366154"/>
                        </a:cubicBezTo>
                        <a:cubicBezTo>
                          <a:pt x="1193148" y="402626"/>
                          <a:pt x="1190543" y="463846"/>
                          <a:pt x="1227015" y="491200"/>
                        </a:cubicBezTo>
                        <a:cubicBezTo>
                          <a:pt x="1263487" y="518554"/>
                          <a:pt x="1333825" y="512041"/>
                          <a:pt x="1359876" y="530277"/>
                        </a:cubicBezTo>
                        <a:cubicBezTo>
                          <a:pt x="1385927" y="548513"/>
                          <a:pt x="1363785" y="582380"/>
                          <a:pt x="1383323" y="600616"/>
                        </a:cubicBezTo>
                        <a:cubicBezTo>
                          <a:pt x="1402861" y="618852"/>
                          <a:pt x="1440635" y="642298"/>
                          <a:pt x="1477107" y="639693"/>
                        </a:cubicBezTo>
                        <a:cubicBezTo>
                          <a:pt x="1513579" y="637088"/>
                          <a:pt x="1555261" y="562841"/>
                          <a:pt x="1602153" y="584985"/>
                        </a:cubicBezTo>
                        <a:cubicBezTo>
                          <a:pt x="1649045" y="607128"/>
                          <a:pt x="1712871" y="742595"/>
                          <a:pt x="1758461" y="772554"/>
                        </a:cubicBezTo>
                        <a:cubicBezTo>
                          <a:pt x="1804051" y="802513"/>
                          <a:pt x="1831405" y="732175"/>
                          <a:pt x="1875692" y="764739"/>
                        </a:cubicBezTo>
                        <a:cubicBezTo>
                          <a:pt x="1919979" y="797303"/>
                          <a:pt x="1959056" y="935375"/>
                          <a:pt x="2024184" y="967939"/>
                        </a:cubicBezTo>
                        <a:cubicBezTo>
                          <a:pt x="2089312" y="1000503"/>
                          <a:pt x="2216964" y="984873"/>
                          <a:pt x="2266461" y="960124"/>
                        </a:cubicBezTo>
                        <a:cubicBezTo>
                          <a:pt x="2315958" y="935375"/>
                          <a:pt x="2295118" y="829868"/>
                          <a:pt x="2321169" y="819447"/>
                        </a:cubicBezTo>
                        <a:cubicBezTo>
                          <a:pt x="2347220" y="809026"/>
                          <a:pt x="2383692" y="897600"/>
                          <a:pt x="2422769" y="897600"/>
                        </a:cubicBezTo>
                        <a:cubicBezTo>
                          <a:pt x="2461846" y="897600"/>
                          <a:pt x="2523066" y="819447"/>
                          <a:pt x="2555630" y="819447"/>
                        </a:cubicBezTo>
                        <a:cubicBezTo>
                          <a:pt x="2588194" y="819447"/>
                          <a:pt x="2594707" y="898903"/>
                          <a:pt x="2618153" y="897600"/>
                        </a:cubicBezTo>
                        <a:cubicBezTo>
                          <a:pt x="2641599" y="896297"/>
                          <a:pt x="2666348" y="831169"/>
                          <a:pt x="2696307" y="811631"/>
                        </a:cubicBezTo>
                        <a:cubicBezTo>
                          <a:pt x="2726266" y="792093"/>
                          <a:pt x="2770553" y="913231"/>
                          <a:pt x="2797907" y="780370"/>
                        </a:cubicBezTo>
                        <a:cubicBezTo>
                          <a:pt x="2825261" y="647508"/>
                          <a:pt x="2836984" y="97826"/>
                          <a:pt x="2860430" y="14462"/>
                        </a:cubicBezTo>
                        <a:cubicBezTo>
                          <a:pt x="2883876" y="-68902"/>
                          <a:pt x="2916440" y="233293"/>
                          <a:pt x="2938584" y="280185"/>
                        </a:cubicBezTo>
                        <a:cubicBezTo>
                          <a:pt x="2960728" y="327077"/>
                          <a:pt x="2980266" y="301026"/>
                          <a:pt x="2993292" y="295816"/>
                        </a:cubicBezTo>
                        <a:cubicBezTo>
                          <a:pt x="3006318" y="290606"/>
                          <a:pt x="3001107" y="245015"/>
                          <a:pt x="3016738" y="248923"/>
                        </a:cubicBezTo>
                        <a:cubicBezTo>
                          <a:pt x="3032369" y="252831"/>
                          <a:pt x="3070143" y="324472"/>
                          <a:pt x="3087076" y="319262"/>
                        </a:cubicBezTo>
                        <a:cubicBezTo>
                          <a:pt x="3104009" y="314052"/>
                          <a:pt x="3088379" y="169467"/>
                          <a:pt x="3118338" y="217662"/>
                        </a:cubicBezTo>
                        <a:cubicBezTo>
                          <a:pt x="3148297" y="265857"/>
                          <a:pt x="3223845" y="549816"/>
                          <a:pt x="3266830" y="608431"/>
                        </a:cubicBezTo>
                        <a:cubicBezTo>
                          <a:pt x="3309815" y="667046"/>
                          <a:pt x="3351497" y="565446"/>
                          <a:pt x="3376246" y="569354"/>
                        </a:cubicBezTo>
                        <a:cubicBezTo>
                          <a:pt x="3400995" y="573262"/>
                          <a:pt x="3398390" y="624062"/>
                          <a:pt x="3415323" y="631877"/>
                        </a:cubicBezTo>
                        <a:cubicBezTo>
                          <a:pt x="3432256" y="639692"/>
                          <a:pt x="3459610" y="612339"/>
                          <a:pt x="3477846" y="616247"/>
                        </a:cubicBezTo>
                        <a:cubicBezTo>
                          <a:pt x="3496082" y="620155"/>
                          <a:pt x="3506502" y="644903"/>
                          <a:pt x="3524738" y="655323"/>
                        </a:cubicBezTo>
                        <a:cubicBezTo>
                          <a:pt x="3542974" y="665743"/>
                          <a:pt x="3558605" y="638390"/>
                          <a:pt x="3587261" y="678770"/>
                        </a:cubicBezTo>
                        <a:cubicBezTo>
                          <a:pt x="3615917" y="719150"/>
                          <a:pt x="3649785" y="849406"/>
                          <a:pt x="3696677" y="897601"/>
                        </a:cubicBezTo>
                        <a:cubicBezTo>
                          <a:pt x="3743569" y="945796"/>
                          <a:pt x="3821723" y="957519"/>
                          <a:pt x="3868615" y="967939"/>
                        </a:cubicBezTo>
                      </a:path>
                    </a:pathLst>
                  </a:custGeom>
                  <a:noFill/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96910812-D53C-F932-4A76-792E957FFB7F}"/>
                      </a:ext>
                    </a:extLst>
                  </p:cNvPr>
                  <p:cNvSpPr txBox="1"/>
                  <p:nvPr/>
                </p:nvSpPr>
                <p:spPr>
                  <a:xfrm>
                    <a:off x="3060581" y="5374026"/>
                    <a:ext cx="302014" cy="2655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en-GB" sz="16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1</a:t>
                    </a:r>
                    <a:endPara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32" name="Elbow Connector 20">
                    <a:extLst>
                      <a:ext uri="{FF2B5EF4-FFF2-40B4-BE49-F238E27FC236}">
                        <a16:creationId xmlns:a16="http://schemas.microsoft.com/office/drawing/2014/main" id="{07F37EEF-5096-79D3-57EE-F1A9D4F63039}"/>
                      </a:ext>
                    </a:extLst>
                  </p:cNvPr>
                  <p:cNvCxnSpPr/>
                  <p:nvPr/>
                </p:nvCxnSpPr>
                <p:spPr>
                  <a:xfrm rot="10800000" flipV="1">
                    <a:off x="2849850" y="5282119"/>
                    <a:ext cx="586154" cy="553147"/>
                  </a:xfrm>
                  <a:prstGeom prst="bentConnector3">
                    <a:avLst>
                      <a:gd name="adj1" fmla="val 70000"/>
                    </a:avLst>
                  </a:prstGeom>
                  <a:noFill/>
                  <a:ln w="19050" cap="flat" cmpd="sng" algn="ctr">
                    <a:solidFill>
                      <a:srgbClr val="5B9BD5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FFF9350D-B5A5-8EAA-DBDE-92DECB6401B5}"/>
                      </a:ext>
                    </a:extLst>
                  </p:cNvPr>
                  <p:cNvSpPr txBox="1"/>
                  <p:nvPr/>
                </p:nvSpPr>
                <p:spPr>
                  <a:xfrm>
                    <a:off x="5028914" y="5379082"/>
                    <a:ext cx="302014" cy="2655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en-GB" sz="16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2</a:t>
                    </a:r>
                    <a:endPara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34" name="Elbow Connector 22">
                    <a:extLst>
                      <a:ext uri="{FF2B5EF4-FFF2-40B4-BE49-F238E27FC236}">
                        <a16:creationId xmlns:a16="http://schemas.microsoft.com/office/drawing/2014/main" id="{437EBC5E-4123-6139-7256-BC6998A124E0}"/>
                      </a:ext>
                    </a:extLst>
                  </p:cNvPr>
                  <p:cNvCxnSpPr/>
                  <p:nvPr/>
                </p:nvCxnSpPr>
                <p:spPr>
                  <a:xfrm rot="10800000" flipV="1">
                    <a:off x="4818184" y="5287175"/>
                    <a:ext cx="586154" cy="553147"/>
                  </a:xfrm>
                  <a:prstGeom prst="bentConnector3">
                    <a:avLst>
                      <a:gd name="adj1" fmla="val 70000"/>
                    </a:avLst>
                  </a:prstGeom>
                  <a:noFill/>
                  <a:ln w="19050" cap="flat" cmpd="sng" algn="ctr">
                    <a:solidFill>
                      <a:srgbClr val="5B9BD5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BD7168BD-E92B-505F-9A88-C3F7D6004C87}"/>
                      </a:ext>
                    </a:extLst>
                  </p:cNvPr>
                  <p:cNvSpPr txBox="1"/>
                  <p:nvPr/>
                </p:nvSpPr>
                <p:spPr>
                  <a:xfrm>
                    <a:off x="6767670" y="5227385"/>
                    <a:ext cx="501930" cy="2655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Time</a:t>
                    </a:r>
                  </a:p>
                </p:txBody>
              </p:sp>
            </p:grp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687FBEE-762C-0315-F160-4330FF744D23}"/>
                    </a:ext>
                  </a:extLst>
                </p:cNvPr>
                <p:cNvSpPr txBox="1"/>
                <p:nvPr/>
              </p:nvSpPr>
              <p:spPr>
                <a:xfrm>
                  <a:off x="6236632" y="2665990"/>
                  <a:ext cx="967713" cy="1991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ED7D31"/>
                      </a:solidFill>
                      <a:effectLst/>
                      <a:uLnTx/>
                      <a:uFillTx/>
                    </a:rPr>
                    <a:t>Average current</a:t>
                  </a: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E15B49E3-3A62-FD6F-8132-F83704F912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55426" y="2840078"/>
                  <a:ext cx="108435" cy="13573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DFA5A06-9CF4-48FF-D597-A95A9EA39F84}"/>
                    </a:ext>
                  </a:extLst>
                </p:cNvPr>
                <p:cNvSpPr txBox="1"/>
                <p:nvPr/>
              </p:nvSpPr>
              <p:spPr>
                <a:xfrm>
                  <a:off x="7540550" y="2398910"/>
                  <a:ext cx="793256" cy="1991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</a:rPr>
                    <a:t>Peak current</a:t>
                  </a: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9992456E-B4C6-3F79-A784-D824964689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18790" y="2523946"/>
                  <a:ext cx="182175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4546A"/>
                  </a:solidFill>
                  <a:prstDash val="sysDot"/>
                  <a:miter lim="800000"/>
                </a:ln>
                <a:effectLst/>
              </p:spPr>
            </p:cxnSp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F5DE507-FBF7-A36E-411C-AEAC74C34E6C}"/>
                  </a:ext>
                </a:extLst>
              </p:cNvPr>
              <p:cNvSpPr txBox="1"/>
              <p:nvPr/>
            </p:nvSpPr>
            <p:spPr>
              <a:xfrm>
                <a:off x="6144859" y="4169042"/>
                <a:ext cx="694966" cy="271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Current</a:t>
                </a: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E383F55-4D76-AE7A-44DF-5772BC23A8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1144" y="4385767"/>
              <a:ext cx="0" cy="124732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267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4A682-C0DD-BC2D-F979-4849525A5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CFCE05-EE5B-03B8-6E0D-59AA9002F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711780"/>
            <a:ext cx="6297610" cy="444076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Non-replicable systems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System-level complexity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Longevity and reliability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Limited resources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 design and testing cycles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40429-6A08-9B8F-410A-D0350C7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ASICs for HEP Experiments</a:t>
            </a:r>
            <a:r>
              <a:rPr lang="en-US" dirty="0"/>
              <a:t>: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Key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862E3-AFEE-8A95-C367-BEC3DDB9F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D35E6-B836-5762-FB5F-CDAC3C66F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56465-CF9A-55CC-D46A-719CCAC9B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F5DE7D-28A8-7B00-CE9F-97759C24C2AF}"/>
              </a:ext>
            </a:extLst>
          </p:cNvPr>
          <p:cNvGrpSpPr/>
          <p:nvPr/>
        </p:nvGrpSpPr>
        <p:grpSpPr>
          <a:xfrm>
            <a:off x="4599864" y="1121434"/>
            <a:ext cx="7346029" cy="4103097"/>
            <a:chOff x="4599864" y="1121434"/>
            <a:chExt cx="7346029" cy="41030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7D9C08E-27C0-A1CE-5FF4-A3D021E94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2035" y="1121434"/>
              <a:ext cx="7233858" cy="4103097"/>
            </a:xfrm>
            <a:prstGeom prst="rect">
              <a:avLst/>
            </a:prstGeom>
          </p:spPr>
        </p:pic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F698587-EB59-97BE-A5B5-066D33A93BCE}"/>
                </a:ext>
              </a:extLst>
            </p:cNvPr>
            <p:cNvSpPr/>
            <p:nvPr/>
          </p:nvSpPr>
          <p:spPr>
            <a:xfrm rot="20822299" flipV="1">
              <a:off x="4599864" y="2486822"/>
              <a:ext cx="2021770" cy="183532"/>
            </a:xfrm>
            <a:custGeom>
              <a:avLst/>
              <a:gdLst>
                <a:gd name="connsiteX0" fmla="*/ 0 w 1457864"/>
                <a:gd name="connsiteY0" fmla="*/ 69011 h 302677"/>
                <a:gd name="connsiteX1" fmla="*/ 983411 w 1457864"/>
                <a:gd name="connsiteY1" fmla="*/ 301924 h 302677"/>
                <a:gd name="connsiteX2" fmla="*/ 1457864 w 1457864"/>
                <a:gd name="connsiteY2" fmla="*/ 0 h 302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57864" h="302677">
                  <a:moveTo>
                    <a:pt x="0" y="69011"/>
                  </a:moveTo>
                  <a:cubicBezTo>
                    <a:pt x="370217" y="191218"/>
                    <a:pt x="740434" y="313426"/>
                    <a:pt x="983411" y="301924"/>
                  </a:cubicBezTo>
                  <a:cubicBezTo>
                    <a:pt x="1226388" y="290422"/>
                    <a:pt x="1342126" y="145211"/>
                    <a:pt x="1457864" y="0"/>
                  </a:cubicBezTo>
                </a:path>
              </a:pathLst>
            </a:custGeom>
            <a:noFill/>
            <a:ln w="2857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429327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F2CD1-846A-6B3F-2997-9525F0F305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4A2B56-0506-7993-A434-DB170C5A0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Power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056C9-3DD2-962B-B64E-3A4C0F5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E01A8-F99C-2CD5-6E7D-94628A6F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C92CD-02EB-E701-1716-E8A8606D2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430DA8-FEE7-9E1C-8BCB-8F5E28738271}"/>
              </a:ext>
            </a:extLst>
          </p:cNvPr>
          <p:cNvSpPr txBox="1"/>
          <p:nvPr/>
        </p:nvSpPr>
        <p:spPr>
          <a:xfrm>
            <a:off x="324847" y="1500655"/>
            <a:ext cx="11459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Real-life example: </a:t>
            </a:r>
            <a:r>
              <a:rPr lang="en-GB" b="1" dirty="0">
                <a:solidFill>
                  <a:schemeClr val="tx2"/>
                </a:solidFill>
              </a:rPr>
              <a:t>Dynamic power Analysis based on post-layout netlist simulation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DCF714-312F-BDEA-0C6E-2E89D32DAE47}"/>
              </a:ext>
            </a:extLst>
          </p:cNvPr>
          <p:cNvSpPr/>
          <p:nvPr/>
        </p:nvSpPr>
        <p:spPr>
          <a:xfrm>
            <a:off x="895957" y="2187990"/>
            <a:ext cx="1603874" cy="1025225"/>
          </a:xfrm>
          <a:prstGeom prst="rect">
            <a:avLst/>
          </a:prstGeom>
          <a:solidFill>
            <a:srgbClr val="FF9F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+mj-lt"/>
              </a:rPr>
              <a:t>P</a:t>
            </a:r>
            <a:r>
              <a:rPr lang="en-GB" kern="0" dirty="0" err="1">
                <a:solidFill>
                  <a:prstClr val="black"/>
                </a:solidFill>
                <a:latin typeface="+mj-lt"/>
              </a:rPr>
              <a:t>ost</a:t>
            </a:r>
            <a:r>
              <a:rPr lang="en-GB" kern="0" dirty="0">
                <a:solidFill>
                  <a:prstClr val="black"/>
                </a:solidFill>
                <a:latin typeface="+mj-lt"/>
              </a:rPr>
              <a:t>-Layout simulation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83448D7-33CF-29FA-F532-95178847B4D0}"/>
              </a:ext>
            </a:extLst>
          </p:cNvPr>
          <p:cNvSpPr/>
          <p:nvPr/>
        </p:nvSpPr>
        <p:spPr>
          <a:xfrm>
            <a:off x="4184802" y="2187990"/>
            <a:ext cx="1603874" cy="102522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Extraction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F0F074F-FADF-A03D-EF22-3D4AC22307BB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>
            <a:off x="2499831" y="2700603"/>
            <a:ext cx="16849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B94DB16-A3F4-515B-774D-21DD8150851C}"/>
              </a:ext>
            </a:extLst>
          </p:cNvPr>
          <p:cNvSpPr txBox="1"/>
          <p:nvPr/>
        </p:nvSpPr>
        <p:spPr>
          <a:xfrm>
            <a:off x="2631408" y="2357159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Chip activity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CD9D4B3-A9EE-E0E3-1EAB-29532A568C5D}"/>
              </a:ext>
            </a:extLst>
          </p:cNvPr>
          <p:cNvGrpSpPr/>
          <p:nvPr/>
        </p:nvGrpSpPr>
        <p:grpSpPr>
          <a:xfrm>
            <a:off x="1577502" y="3644785"/>
            <a:ext cx="4595672" cy="2668099"/>
            <a:chOff x="407989" y="3644785"/>
            <a:chExt cx="4595672" cy="26680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46E3045-EBB1-EFA9-E657-7EA49899F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9" y="3934320"/>
              <a:ext cx="4325376" cy="23785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A86BF8-E929-329F-B27F-D6AF185FC809}"/>
                </a:ext>
              </a:extLst>
            </p:cNvPr>
            <p:cNvSpPr txBox="1"/>
            <p:nvPr/>
          </p:nvSpPr>
          <p:spPr>
            <a:xfrm>
              <a:off x="463892" y="3644785"/>
              <a:ext cx="453976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Vector-based current profile in FF corner </a:t>
              </a:r>
              <a:endParaRPr lang="en-GB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012B5D7-29EF-0B33-163F-3C77A207A490}"/>
                </a:ext>
              </a:extLst>
            </p:cNvPr>
            <p:cNvSpPr txBox="1"/>
            <p:nvPr/>
          </p:nvSpPr>
          <p:spPr>
            <a:xfrm>
              <a:off x="1180816" y="4507585"/>
              <a:ext cx="1057982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rising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6F49ECF-1C54-465D-B8E9-88A465D559D0}"/>
                </a:ext>
              </a:extLst>
            </p:cNvPr>
            <p:cNvSpPr txBox="1"/>
            <p:nvPr/>
          </p:nvSpPr>
          <p:spPr>
            <a:xfrm>
              <a:off x="3539150" y="4849054"/>
              <a:ext cx="110286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falling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ED4233C-6CD9-E1AE-D922-6CEC6726A2BB}"/>
              </a:ext>
            </a:extLst>
          </p:cNvPr>
          <p:cNvCxnSpPr>
            <a:cxnSpLocks/>
          </p:cNvCxnSpPr>
          <p:nvPr/>
        </p:nvCxnSpPr>
        <p:spPr>
          <a:xfrm>
            <a:off x="4890571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AC49646-BF6C-6B0C-3C8E-3594329B7428}"/>
              </a:ext>
            </a:extLst>
          </p:cNvPr>
          <p:cNvCxnSpPr>
            <a:cxnSpLocks/>
          </p:cNvCxnSpPr>
          <p:nvPr/>
        </p:nvCxnSpPr>
        <p:spPr>
          <a:xfrm>
            <a:off x="1543365" y="5809568"/>
            <a:ext cx="4014667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5FD5D10F-B09B-2C24-8CDE-8800001E0C78}"/>
              </a:ext>
            </a:extLst>
          </p:cNvPr>
          <p:cNvSpPr txBox="1"/>
          <p:nvPr/>
        </p:nvSpPr>
        <p:spPr>
          <a:xfrm>
            <a:off x="407988" y="5470202"/>
            <a:ext cx="12346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Avg. Current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~ 500 mA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065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87F1C-224F-28F6-3433-3E5901DB8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9B9A6-DA7C-F995-B21B-B5543088D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B2DAC-1120-3BE8-68A3-541289E6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9F2F589-DE59-6055-0C2A-511696721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Power Analysis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3A3301-0D36-497C-36EB-528F99D751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27" b="20741"/>
          <a:stretch>
            <a:fillRect/>
          </a:stretch>
        </p:blipFill>
        <p:spPr>
          <a:xfrm>
            <a:off x="2955600" y="1851396"/>
            <a:ext cx="8833200" cy="352484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8026AB-9C7D-D6C2-2F00-8422252BC0A2}"/>
              </a:ext>
            </a:extLst>
          </p:cNvPr>
          <p:cNvCxnSpPr>
            <a:cxnSpLocks/>
          </p:cNvCxnSpPr>
          <p:nvPr/>
        </p:nvCxnSpPr>
        <p:spPr>
          <a:xfrm>
            <a:off x="2881781" y="1851396"/>
            <a:ext cx="0" cy="352484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B357123-150B-F6BC-FF11-81481594F544}"/>
              </a:ext>
            </a:extLst>
          </p:cNvPr>
          <p:cNvSpPr txBox="1"/>
          <p:nvPr/>
        </p:nvSpPr>
        <p:spPr>
          <a:xfrm>
            <a:off x="375678" y="4004427"/>
            <a:ext cx="2332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The clock is aligned for most of the logic in the chip </a:t>
            </a:r>
          </a:p>
          <a:p>
            <a:pPr algn="ctr"/>
            <a:r>
              <a:rPr lang="en-US" b="1" i="1" dirty="0"/>
              <a:t>Skew &lt; 200ps</a:t>
            </a:r>
            <a:endParaRPr lang="en-CH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98F532-32BC-2F2C-65D7-5135686A1CC6}"/>
              </a:ext>
            </a:extLst>
          </p:cNvPr>
          <p:cNvSpPr txBox="1"/>
          <p:nvPr/>
        </p:nvSpPr>
        <p:spPr>
          <a:xfrm rot="16200000">
            <a:off x="1372576" y="2788804"/>
            <a:ext cx="2550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Insertion delay [ns]</a:t>
            </a:r>
            <a:endParaRPr lang="en-CH" sz="1600" i="1" dirty="0">
              <a:solidFill>
                <a:schemeClr val="tx2"/>
              </a:solidFill>
            </a:endParaRPr>
          </a:p>
        </p:txBody>
      </p:sp>
      <p:sp>
        <p:nvSpPr>
          <p:cNvPr id="13" name="Left Bracket 12">
            <a:extLst>
              <a:ext uri="{FF2B5EF4-FFF2-40B4-BE49-F238E27FC236}">
                <a16:creationId xmlns:a16="http://schemas.microsoft.com/office/drawing/2014/main" id="{2BC412EB-C51D-47DC-EDC5-24783F10F4FC}"/>
              </a:ext>
            </a:extLst>
          </p:cNvPr>
          <p:cNvSpPr/>
          <p:nvPr/>
        </p:nvSpPr>
        <p:spPr>
          <a:xfrm>
            <a:off x="3450586" y="5013196"/>
            <a:ext cx="104775" cy="191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37A16F8-6A13-50E6-4E1E-67C6312AA12A}"/>
              </a:ext>
            </a:extLst>
          </p:cNvPr>
          <p:cNvSpPr/>
          <p:nvPr/>
        </p:nvSpPr>
        <p:spPr>
          <a:xfrm>
            <a:off x="2371725" y="5142843"/>
            <a:ext cx="952500" cy="57150"/>
          </a:xfrm>
          <a:custGeom>
            <a:avLst/>
            <a:gdLst>
              <a:gd name="connsiteX0" fmla="*/ 952500 w 952500"/>
              <a:gd name="connsiteY0" fmla="*/ 0 h 57150"/>
              <a:gd name="connsiteX1" fmla="*/ 895350 w 952500"/>
              <a:gd name="connsiteY1" fmla="*/ 0 h 57150"/>
              <a:gd name="connsiteX2" fmla="*/ 161925 w 952500"/>
              <a:gd name="connsiteY2" fmla="*/ 57150 h 57150"/>
              <a:gd name="connsiteX3" fmla="*/ 0 w 952500"/>
              <a:gd name="connsiteY3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57150">
                <a:moveTo>
                  <a:pt x="952500" y="0"/>
                </a:moveTo>
                <a:lnTo>
                  <a:pt x="895350" y="0"/>
                </a:lnTo>
                <a:cubicBezTo>
                  <a:pt x="763588" y="9525"/>
                  <a:pt x="311150" y="57150"/>
                  <a:pt x="161925" y="57150"/>
                </a:cubicBezTo>
                <a:cubicBezTo>
                  <a:pt x="12700" y="57150"/>
                  <a:pt x="6350" y="28575"/>
                  <a:pt x="0" y="0"/>
                </a:cubicBezTo>
              </a:path>
            </a:pathLst>
          </a:custGeom>
          <a:noFill/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0FB8F4D-53AD-827E-746E-139A34C6A2EB}"/>
              </a:ext>
            </a:extLst>
          </p:cNvPr>
          <p:cNvSpPr/>
          <p:nvPr/>
        </p:nvSpPr>
        <p:spPr>
          <a:xfrm>
            <a:off x="1137801" y="3215058"/>
            <a:ext cx="144899" cy="711200"/>
          </a:xfrm>
          <a:custGeom>
            <a:avLst/>
            <a:gdLst>
              <a:gd name="connsiteX0" fmla="*/ 144899 w 144899"/>
              <a:gd name="connsiteY0" fmla="*/ 711200 h 711200"/>
              <a:gd name="connsiteX1" fmla="*/ 5199 w 144899"/>
              <a:gd name="connsiteY1" fmla="*/ 317500 h 711200"/>
              <a:gd name="connsiteX2" fmla="*/ 43299 w 144899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99" h="711200">
                <a:moveTo>
                  <a:pt x="144899" y="711200"/>
                </a:moveTo>
                <a:cubicBezTo>
                  <a:pt x="83515" y="573616"/>
                  <a:pt x="22132" y="436033"/>
                  <a:pt x="5199" y="317500"/>
                </a:cubicBezTo>
                <a:cubicBezTo>
                  <a:pt x="-11734" y="198967"/>
                  <a:pt x="15782" y="99483"/>
                  <a:pt x="43299" y="0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911B4A-176B-E0E9-6130-01BF080B1AA1}"/>
              </a:ext>
            </a:extLst>
          </p:cNvPr>
          <p:cNvSpPr txBox="1"/>
          <p:nvPr/>
        </p:nvSpPr>
        <p:spPr>
          <a:xfrm>
            <a:off x="146173" y="2190128"/>
            <a:ext cx="2332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</a:rPr>
              <a:t>Causes a large current peak at clock switching</a:t>
            </a:r>
            <a:endParaRPr lang="en-CH" i="1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3925CC-9E1F-1717-F5DB-381788494435}"/>
              </a:ext>
            </a:extLst>
          </p:cNvPr>
          <p:cNvSpPr txBox="1"/>
          <p:nvPr/>
        </p:nvSpPr>
        <p:spPr>
          <a:xfrm>
            <a:off x="5891342" y="1544277"/>
            <a:ext cx="36292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Triplicated clock distribution tree</a:t>
            </a:r>
            <a:endParaRPr lang="en-GB" b="1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7C35CC-8576-4905-8091-A6F22B94D9D7}"/>
              </a:ext>
            </a:extLst>
          </p:cNvPr>
          <p:cNvSpPr/>
          <p:nvPr/>
        </p:nvSpPr>
        <p:spPr>
          <a:xfrm rot="18462810" flipV="1">
            <a:off x="1507549" y="5246263"/>
            <a:ext cx="248080" cy="690228"/>
          </a:xfrm>
          <a:custGeom>
            <a:avLst/>
            <a:gdLst>
              <a:gd name="connsiteX0" fmla="*/ 144899 w 144899"/>
              <a:gd name="connsiteY0" fmla="*/ 711200 h 711200"/>
              <a:gd name="connsiteX1" fmla="*/ 5199 w 144899"/>
              <a:gd name="connsiteY1" fmla="*/ 317500 h 711200"/>
              <a:gd name="connsiteX2" fmla="*/ 43299 w 144899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99" h="711200">
                <a:moveTo>
                  <a:pt x="144899" y="711200"/>
                </a:moveTo>
                <a:cubicBezTo>
                  <a:pt x="83515" y="573616"/>
                  <a:pt x="22132" y="436033"/>
                  <a:pt x="5199" y="317500"/>
                </a:cubicBezTo>
                <a:cubicBezTo>
                  <a:pt x="-11734" y="198967"/>
                  <a:pt x="15782" y="99483"/>
                  <a:pt x="43299" y="0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774AE-4E03-B83D-9069-41B9FCE18791}"/>
              </a:ext>
            </a:extLst>
          </p:cNvPr>
          <p:cNvSpPr txBox="1"/>
          <p:nvPr/>
        </p:nvSpPr>
        <p:spPr>
          <a:xfrm>
            <a:off x="1715566" y="5500271"/>
            <a:ext cx="2778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</a:rPr>
              <a:t>Consequence of over-optimized design </a:t>
            </a:r>
            <a:endParaRPr lang="en-CH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438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0B9FA-6A52-0C33-51E6-DA6CCC139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C52AC4-42A5-7B9D-0F9B-9EFF4A969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Power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78B90-A59E-DB93-EBFF-BBFA14EB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18B0A-31FD-39BC-CA5A-40A7736CC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388E3-18B6-9D65-4D6E-C759345D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EF342E-8C7B-04C6-3F9E-DBA6031315F4}"/>
              </a:ext>
            </a:extLst>
          </p:cNvPr>
          <p:cNvSpPr txBox="1"/>
          <p:nvPr/>
        </p:nvSpPr>
        <p:spPr>
          <a:xfrm>
            <a:off x="324847" y="1500655"/>
            <a:ext cx="11459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Real-life Example: Dynamic power Analysis based on post-layout netlist simulation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70C422-06E5-9145-0368-C70A6BA2428E}"/>
              </a:ext>
            </a:extLst>
          </p:cNvPr>
          <p:cNvSpPr/>
          <p:nvPr/>
        </p:nvSpPr>
        <p:spPr>
          <a:xfrm>
            <a:off x="895957" y="2187990"/>
            <a:ext cx="1603874" cy="1025225"/>
          </a:xfrm>
          <a:prstGeom prst="rect">
            <a:avLst/>
          </a:prstGeom>
          <a:solidFill>
            <a:srgbClr val="FF9F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+mj-lt"/>
              </a:rPr>
              <a:t>P</a:t>
            </a:r>
            <a:r>
              <a:rPr lang="en-GB" kern="0" dirty="0" err="1">
                <a:solidFill>
                  <a:prstClr val="black"/>
                </a:solidFill>
                <a:latin typeface="+mj-lt"/>
              </a:rPr>
              <a:t>ost</a:t>
            </a:r>
            <a:r>
              <a:rPr lang="en-GB" kern="0" dirty="0">
                <a:solidFill>
                  <a:prstClr val="black"/>
                </a:solidFill>
                <a:latin typeface="+mj-lt"/>
              </a:rPr>
              <a:t>-Layout simulation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EEEC92-506C-73A3-CA6D-DBE0DAA6A288}"/>
              </a:ext>
            </a:extLst>
          </p:cNvPr>
          <p:cNvSpPr/>
          <p:nvPr/>
        </p:nvSpPr>
        <p:spPr>
          <a:xfrm>
            <a:off x="4184802" y="2187990"/>
            <a:ext cx="1603874" cy="102522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Extraction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0DA666F-A308-0343-8F9A-04A380B72A21}"/>
              </a:ext>
            </a:extLst>
          </p:cNvPr>
          <p:cNvSpPr/>
          <p:nvPr/>
        </p:nvSpPr>
        <p:spPr>
          <a:xfrm>
            <a:off x="7542802" y="2187990"/>
            <a:ext cx="2261749" cy="1025225"/>
          </a:xfrm>
          <a:prstGeom prst="rect">
            <a:avLst/>
          </a:prstGeom>
          <a:solidFill>
            <a:srgbClr val="FEFF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V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oltage</a:t>
            </a:r>
            <a:r>
              <a:rPr lang="en-GB" sz="1600" kern="0" dirty="0">
                <a:solidFill>
                  <a:prstClr val="black"/>
                </a:solidFill>
                <a:latin typeface="+mj-lt"/>
              </a:rPr>
              <a:t> rail analysis with package 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parasitics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48030F-0F4B-C28B-9B08-731B0CF152A0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>
            <a:off x="2499831" y="2700603"/>
            <a:ext cx="16849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245CECD-8A56-80C0-715B-EDE700961B5D}"/>
              </a:ext>
            </a:extLst>
          </p:cNvPr>
          <p:cNvSpPr txBox="1"/>
          <p:nvPr/>
        </p:nvSpPr>
        <p:spPr>
          <a:xfrm>
            <a:off x="2631408" y="2357159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Chip activity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BDE784-A39B-D97C-21E7-ABF3B49AA8D1}"/>
              </a:ext>
            </a:extLst>
          </p:cNvPr>
          <p:cNvSpPr txBox="1"/>
          <p:nvPr/>
        </p:nvSpPr>
        <p:spPr>
          <a:xfrm>
            <a:off x="5934769" y="2381363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Current profile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64CED6F-AE0E-4601-047B-C975E4C212BB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>
            <a:off x="5788676" y="2700603"/>
            <a:ext cx="175412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1BFB163-BE4F-77A1-E670-2E0CAD8C7E05}"/>
              </a:ext>
            </a:extLst>
          </p:cNvPr>
          <p:cNvGrpSpPr/>
          <p:nvPr/>
        </p:nvGrpSpPr>
        <p:grpSpPr>
          <a:xfrm>
            <a:off x="1577502" y="3644785"/>
            <a:ext cx="4595672" cy="2668099"/>
            <a:chOff x="407989" y="3644785"/>
            <a:chExt cx="4595672" cy="26680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08DDAD0-F369-460D-D18A-D575CC928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9" y="3934320"/>
              <a:ext cx="4325376" cy="23785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CC854EC-72BE-07BC-735B-6D2CA86AD2F2}"/>
                </a:ext>
              </a:extLst>
            </p:cNvPr>
            <p:cNvSpPr txBox="1"/>
            <p:nvPr/>
          </p:nvSpPr>
          <p:spPr>
            <a:xfrm>
              <a:off x="463892" y="3644785"/>
              <a:ext cx="453976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Vector-based current profile in FF corner </a:t>
              </a:r>
              <a:endParaRPr lang="en-GB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2C28560-837F-E0B9-BCA0-CA66AC83371C}"/>
                </a:ext>
              </a:extLst>
            </p:cNvPr>
            <p:cNvSpPr txBox="1"/>
            <p:nvPr/>
          </p:nvSpPr>
          <p:spPr>
            <a:xfrm>
              <a:off x="1180816" y="4507585"/>
              <a:ext cx="1057982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rising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5DE2545-E0AE-D144-A931-55647EFEC700}"/>
                </a:ext>
              </a:extLst>
            </p:cNvPr>
            <p:cNvSpPr txBox="1"/>
            <p:nvPr/>
          </p:nvSpPr>
          <p:spPr>
            <a:xfrm>
              <a:off x="3539150" y="4849054"/>
              <a:ext cx="110286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falling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EA3226-8296-FACA-8E67-C7A25B1C527A}"/>
              </a:ext>
            </a:extLst>
          </p:cNvPr>
          <p:cNvCxnSpPr>
            <a:cxnSpLocks/>
          </p:cNvCxnSpPr>
          <p:nvPr/>
        </p:nvCxnSpPr>
        <p:spPr>
          <a:xfrm>
            <a:off x="4890571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50D4575-548F-498A-10D4-3F39C8C30781}"/>
              </a:ext>
            </a:extLst>
          </p:cNvPr>
          <p:cNvCxnSpPr>
            <a:cxnSpLocks/>
          </p:cNvCxnSpPr>
          <p:nvPr/>
        </p:nvCxnSpPr>
        <p:spPr>
          <a:xfrm>
            <a:off x="1543365" y="5809568"/>
            <a:ext cx="4014667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54AC82B-DE19-0F6B-4616-D895F7C6D769}"/>
              </a:ext>
            </a:extLst>
          </p:cNvPr>
          <p:cNvSpPr txBox="1"/>
          <p:nvPr/>
        </p:nvSpPr>
        <p:spPr>
          <a:xfrm>
            <a:off x="407988" y="5470202"/>
            <a:ext cx="12346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Avg. Current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~ 500 mA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B79528-2E89-3293-0D80-3256556F59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7" r="45363" b="9185"/>
          <a:stretch>
            <a:fillRect/>
          </a:stretch>
        </p:blipFill>
        <p:spPr>
          <a:xfrm>
            <a:off x="6742387" y="3904260"/>
            <a:ext cx="3463046" cy="1699092"/>
          </a:xfrm>
          <a:prstGeom prst="rect">
            <a:avLst/>
          </a:prstGeom>
          <a:ln w="28575">
            <a:noFill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88C955-FCE3-FE1B-9908-44B356FD7C2D}"/>
              </a:ext>
            </a:extLst>
          </p:cNvPr>
          <p:cNvCxnSpPr>
            <a:cxnSpLocks/>
          </p:cNvCxnSpPr>
          <p:nvPr/>
        </p:nvCxnSpPr>
        <p:spPr>
          <a:xfrm>
            <a:off x="8673677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50237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D2014-18B0-3F27-B43C-59AB453FC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3DE67F-B89C-A5F5-B2D6-EC88A4291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Power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7380C-64E6-CE7E-ADF0-C81D7A911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40A44-68E1-F35C-63DB-72224DBB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65534-79F5-E19F-1532-505B80FC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8500E9D-08D0-2FBB-D41E-E17DA707C64B}"/>
              </a:ext>
            </a:extLst>
          </p:cNvPr>
          <p:cNvGrpSpPr/>
          <p:nvPr/>
        </p:nvGrpSpPr>
        <p:grpSpPr>
          <a:xfrm>
            <a:off x="6206563" y="3644784"/>
            <a:ext cx="5352114" cy="2656138"/>
            <a:chOff x="5463287" y="3644784"/>
            <a:chExt cx="5352114" cy="265613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38275AB-2060-E039-D122-AF5759194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3287" y="3921784"/>
              <a:ext cx="5352114" cy="237913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7E9A14-7AD9-83B8-88F9-F1044AB4542C}"/>
                </a:ext>
              </a:extLst>
            </p:cNvPr>
            <p:cNvSpPr txBox="1"/>
            <p:nvPr/>
          </p:nvSpPr>
          <p:spPr>
            <a:xfrm>
              <a:off x="7007291" y="3644784"/>
              <a:ext cx="281699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Voltage (VDD – VSS) drop</a:t>
              </a:r>
              <a:endParaRPr lang="en-GB" b="1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D028D1C-87A9-BFA7-5BC5-916CBC999FFF}"/>
              </a:ext>
            </a:extLst>
          </p:cNvPr>
          <p:cNvSpPr txBox="1"/>
          <p:nvPr/>
        </p:nvSpPr>
        <p:spPr>
          <a:xfrm>
            <a:off x="324847" y="1500655"/>
            <a:ext cx="11459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Real-life Example: Dynamic power Analysis based on post-layout netlist simulation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C2BD4C-E9F9-A51D-A115-36AEB29C1F12}"/>
              </a:ext>
            </a:extLst>
          </p:cNvPr>
          <p:cNvSpPr/>
          <p:nvPr/>
        </p:nvSpPr>
        <p:spPr>
          <a:xfrm>
            <a:off x="895957" y="2187990"/>
            <a:ext cx="1603874" cy="1025225"/>
          </a:xfrm>
          <a:prstGeom prst="rect">
            <a:avLst/>
          </a:prstGeom>
          <a:solidFill>
            <a:srgbClr val="FF9F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+mj-lt"/>
              </a:rPr>
              <a:t>P</a:t>
            </a:r>
            <a:r>
              <a:rPr lang="en-GB" kern="0" dirty="0" err="1">
                <a:solidFill>
                  <a:prstClr val="black"/>
                </a:solidFill>
                <a:latin typeface="+mj-lt"/>
              </a:rPr>
              <a:t>ost</a:t>
            </a:r>
            <a:r>
              <a:rPr lang="en-GB" kern="0" dirty="0">
                <a:solidFill>
                  <a:prstClr val="black"/>
                </a:solidFill>
                <a:latin typeface="+mj-lt"/>
              </a:rPr>
              <a:t>-Layout simulation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D2D188-84FE-F594-A1D0-1419B6B75907}"/>
              </a:ext>
            </a:extLst>
          </p:cNvPr>
          <p:cNvSpPr/>
          <p:nvPr/>
        </p:nvSpPr>
        <p:spPr>
          <a:xfrm>
            <a:off x="4184802" y="2187990"/>
            <a:ext cx="1603874" cy="102522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Extraction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6C1FA12-C5C8-94B6-92F5-B82799491991}"/>
              </a:ext>
            </a:extLst>
          </p:cNvPr>
          <p:cNvSpPr/>
          <p:nvPr/>
        </p:nvSpPr>
        <p:spPr>
          <a:xfrm>
            <a:off x="7542802" y="2187990"/>
            <a:ext cx="2261749" cy="1025225"/>
          </a:xfrm>
          <a:prstGeom prst="rect">
            <a:avLst/>
          </a:prstGeom>
          <a:solidFill>
            <a:srgbClr val="FEFF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V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oltage</a:t>
            </a:r>
            <a:r>
              <a:rPr lang="en-GB" sz="1600" kern="0" dirty="0">
                <a:solidFill>
                  <a:prstClr val="black"/>
                </a:solidFill>
                <a:latin typeface="+mj-lt"/>
              </a:rPr>
              <a:t> rail analysis with package 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parasitics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E714FA5-16FA-A61B-CA66-58975411ECCF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>
            <a:off x="2499831" y="2700603"/>
            <a:ext cx="16849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26B8CBA-576D-C6A9-73E8-F62F8B2FF7B5}"/>
              </a:ext>
            </a:extLst>
          </p:cNvPr>
          <p:cNvSpPr txBox="1"/>
          <p:nvPr/>
        </p:nvSpPr>
        <p:spPr>
          <a:xfrm>
            <a:off x="2631408" y="2357159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Chip activity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AA999F-CAE9-CA17-0F45-37392F65EE10}"/>
              </a:ext>
            </a:extLst>
          </p:cNvPr>
          <p:cNvSpPr txBox="1"/>
          <p:nvPr/>
        </p:nvSpPr>
        <p:spPr>
          <a:xfrm>
            <a:off x="5934769" y="2381363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Current profile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1FE8587-269B-4EE5-6B3B-1D9F16DE7978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>
            <a:off x="5788676" y="2700603"/>
            <a:ext cx="175412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17D8C6B-C56E-3790-2E1E-87490C88F946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8673677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30E92F7-0C3A-E8BB-45A9-5D02894850C2}"/>
              </a:ext>
            </a:extLst>
          </p:cNvPr>
          <p:cNvGrpSpPr/>
          <p:nvPr/>
        </p:nvGrpSpPr>
        <p:grpSpPr>
          <a:xfrm>
            <a:off x="1577502" y="3644785"/>
            <a:ext cx="4595672" cy="2668099"/>
            <a:chOff x="407989" y="3644785"/>
            <a:chExt cx="4595672" cy="26680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72E37BA-0677-2A19-822E-3277F325B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989" y="3934320"/>
              <a:ext cx="4325376" cy="23785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D9EF4A-B2FF-4EA0-3009-894EC284C62E}"/>
                </a:ext>
              </a:extLst>
            </p:cNvPr>
            <p:cNvSpPr txBox="1"/>
            <p:nvPr/>
          </p:nvSpPr>
          <p:spPr>
            <a:xfrm>
              <a:off x="463892" y="3644785"/>
              <a:ext cx="453976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Vector-based current profile in FF corner </a:t>
              </a:r>
              <a:endParaRPr lang="en-GB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3FE55EF-7EE5-359D-69A2-69C069FDA089}"/>
                </a:ext>
              </a:extLst>
            </p:cNvPr>
            <p:cNvSpPr txBox="1"/>
            <p:nvPr/>
          </p:nvSpPr>
          <p:spPr>
            <a:xfrm>
              <a:off x="1180816" y="4507585"/>
              <a:ext cx="1057982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rising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2E6BCEF-E7F6-CA1B-4BC4-46719F074D9C}"/>
                </a:ext>
              </a:extLst>
            </p:cNvPr>
            <p:cNvSpPr txBox="1"/>
            <p:nvPr/>
          </p:nvSpPr>
          <p:spPr>
            <a:xfrm>
              <a:off x="3539150" y="4849054"/>
              <a:ext cx="110286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falling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AE91951-C54A-9963-D471-CB3DCA8C8CB2}"/>
              </a:ext>
            </a:extLst>
          </p:cNvPr>
          <p:cNvCxnSpPr>
            <a:cxnSpLocks/>
          </p:cNvCxnSpPr>
          <p:nvPr/>
        </p:nvCxnSpPr>
        <p:spPr>
          <a:xfrm>
            <a:off x="4890571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3F178DD-2592-4D49-CAAC-67E326894944}"/>
              </a:ext>
            </a:extLst>
          </p:cNvPr>
          <p:cNvSpPr txBox="1"/>
          <p:nvPr/>
        </p:nvSpPr>
        <p:spPr>
          <a:xfrm>
            <a:off x="10071090" y="2301557"/>
            <a:ext cx="148758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 err="1"/>
              <a:t>Wirebond</a:t>
            </a:r>
            <a:r>
              <a:rPr lang="en-US" i="1" dirty="0"/>
              <a:t> in</a:t>
            </a:r>
            <a:br>
              <a:rPr lang="en-US" i="1" dirty="0"/>
            </a:br>
            <a:r>
              <a:rPr lang="en-US" i="1" dirty="0"/>
              <a:t> QFN package</a:t>
            </a:r>
            <a:endParaRPr lang="en-GB" i="1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4C73264D-91D1-7FA2-696D-DE9E861072EE}"/>
              </a:ext>
            </a:extLst>
          </p:cNvPr>
          <p:cNvSpPr/>
          <p:nvPr/>
        </p:nvSpPr>
        <p:spPr>
          <a:xfrm>
            <a:off x="9269937" y="2913529"/>
            <a:ext cx="1138610" cy="331695"/>
          </a:xfrm>
          <a:custGeom>
            <a:avLst/>
            <a:gdLst>
              <a:gd name="connsiteX0" fmla="*/ 0 w 1138610"/>
              <a:gd name="connsiteY0" fmla="*/ 0 h 331695"/>
              <a:gd name="connsiteX1" fmla="*/ 950258 w 1138610"/>
              <a:gd name="connsiteY1" fmla="*/ 331695 h 331695"/>
              <a:gd name="connsiteX2" fmla="*/ 1138517 w 1138610"/>
              <a:gd name="connsiteY2" fmla="*/ 0 h 33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8610" h="331695">
                <a:moveTo>
                  <a:pt x="0" y="0"/>
                </a:moveTo>
                <a:cubicBezTo>
                  <a:pt x="380252" y="165847"/>
                  <a:pt x="760505" y="331695"/>
                  <a:pt x="950258" y="331695"/>
                </a:cubicBezTo>
                <a:cubicBezTo>
                  <a:pt x="1140011" y="331695"/>
                  <a:pt x="1139264" y="165847"/>
                  <a:pt x="1138517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B42D02A-60F7-A0EC-BC4B-6A561CCDE4DC}"/>
              </a:ext>
            </a:extLst>
          </p:cNvPr>
          <p:cNvCxnSpPr>
            <a:cxnSpLocks/>
          </p:cNvCxnSpPr>
          <p:nvPr/>
        </p:nvCxnSpPr>
        <p:spPr>
          <a:xfrm>
            <a:off x="1543365" y="5809568"/>
            <a:ext cx="4014667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CBAE2E06-320D-51FB-1106-13A543A29A51}"/>
              </a:ext>
            </a:extLst>
          </p:cNvPr>
          <p:cNvSpPr txBox="1"/>
          <p:nvPr/>
        </p:nvSpPr>
        <p:spPr>
          <a:xfrm>
            <a:off x="407988" y="5470202"/>
            <a:ext cx="12346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Avg. Current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~ 500 mA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761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23CD08-F739-17F7-CEF8-C48390480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Power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8E8C9-5B70-5A50-1659-5203C57A7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BDCB-C231-1B85-0D04-1BDDB60EA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22F88-FBDF-64CA-7D73-49EEE9316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598939-D6F8-F9B2-E8B9-9F67001369AD}"/>
              </a:ext>
            </a:extLst>
          </p:cNvPr>
          <p:cNvSpPr/>
          <p:nvPr/>
        </p:nvSpPr>
        <p:spPr>
          <a:xfrm>
            <a:off x="895957" y="2187990"/>
            <a:ext cx="1603874" cy="1025225"/>
          </a:xfrm>
          <a:prstGeom prst="rect">
            <a:avLst/>
          </a:prstGeom>
          <a:solidFill>
            <a:srgbClr val="FF9F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+mj-lt"/>
              </a:rPr>
              <a:t>P</a:t>
            </a:r>
            <a:r>
              <a:rPr lang="en-GB" kern="0" dirty="0" err="1">
                <a:solidFill>
                  <a:prstClr val="black"/>
                </a:solidFill>
                <a:latin typeface="+mj-lt"/>
              </a:rPr>
              <a:t>ost</a:t>
            </a:r>
            <a:r>
              <a:rPr lang="en-GB" kern="0" dirty="0">
                <a:solidFill>
                  <a:prstClr val="black"/>
                </a:solidFill>
                <a:latin typeface="+mj-lt"/>
              </a:rPr>
              <a:t>-Layout simulation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CEB9D3-1478-06B4-08A6-195B1396B2A3}"/>
              </a:ext>
            </a:extLst>
          </p:cNvPr>
          <p:cNvSpPr/>
          <p:nvPr/>
        </p:nvSpPr>
        <p:spPr>
          <a:xfrm>
            <a:off x="4184802" y="2187990"/>
            <a:ext cx="1603874" cy="102522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Extraction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4D903F-EC25-09AF-F24E-C3FAA8605D6C}"/>
              </a:ext>
            </a:extLst>
          </p:cNvPr>
          <p:cNvSpPr/>
          <p:nvPr/>
        </p:nvSpPr>
        <p:spPr>
          <a:xfrm>
            <a:off x="7542802" y="2187990"/>
            <a:ext cx="2261749" cy="1025225"/>
          </a:xfrm>
          <a:prstGeom prst="rect">
            <a:avLst/>
          </a:prstGeom>
          <a:solidFill>
            <a:srgbClr val="FEFF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V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oltage</a:t>
            </a:r>
            <a:r>
              <a:rPr lang="en-GB" sz="1600" kern="0" dirty="0">
                <a:solidFill>
                  <a:prstClr val="black"/>
                </a:solidFill>
                <a:latin typeface="+mj-lt"/>
              </a:rPr>
              <a:t> rail analysis with package 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parasitics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7BAAD5-F0D4-0892-8DEC-DAE0A7AFDF3B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>
            <a:off x="2499831" y="2700603"/>
            <a:ext cx="16849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F410A26-6B70-3246-5C8F-67A6C90A29C6}"/>
              </a:ext>
            </a:extLst>
          </p:cNvPr>
          <p:cNvSpPr txBox="1"/>
          <p:nvPr/>
        </p:nvSpPr>
        <p:spPr>
          <a:xfrm>
            <a:off x="2631408" y="2357159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Chip activity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12518B-D7CC-E19C-3BA3-CC61E2CD3C02}"/>
              </a:ext>
            </a:extLst>
          </p:cNvPr>
          <p:cNvSpPr txBox="1"/>
          <p:nvPr/>
        </p:nvSpPr>
        <p:spPr>
          <a:xfrm>
            <a:off x="5934769" y="2381363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Current profile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B2C9438-6D84-29CA-AB0B-F60FB7BF63B7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>
            <a:off x="5788676" y="2700603"/>
            <a:ext cx="175412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332D95E-20B5-3138-07B3-F2674D4A5522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8673677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B49D698-4376-A594-1A6D-8C9BD294B956}"/>
              </a:ext>
            </a:extLst>
          </p:cNvPr>
          <p:cNvGrpSpPr/>
          <p:nvPr/>
        </p:nvGrpSpPr>
        <p:grpSpPr>
          <a:xfrm>
            <a:off x="1577502" y="3644785"/>
            <a:ext cx="4595672" cy="2668099"/>
            <a:chOff x="407989" y="3644785"/>
            <a:chExt cx="4595672" cy="26680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9C46BEC-9DA6-C61F-1F6D-77B100558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9" y="3934320"/>
              <a:ext cx="4325376" cy="23785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E0C553-C545-36C8-2E79-395C40665F77}"/>
                </a:ext>
              </a:extLst>
            </p:cNvPr>
            <p:cNvSpPr txBox="1"/>
            <p:nvPr/>
          </p:nvSpPr>
          <p:spPr>
            <a:xfrm>
              <a:off x="463892" y="3644785"/>
              <a:ext cx="453976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Vector-based current profile in FF corner </a:t>
              </a:r>
              <a:endParaRPr lang="en-GB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386AEAD-D4D9-49E4-4F0C-5090BB34A30C}"/>
                </a:ext>
              </a:extLst>
            </p:cNvPr>
            <p:cNvSpPr txBox="1"/>
            <p:nvPr/>
          </p:nvSpPr>
          <p:spPr>
            <a:xfrm>
              <a:off x="1180816" y="4507585"/>
              <a:ext cx="1057982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rising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53F9734-954F-9DAC-315E-2457CE004AC7}"/>
                </a:ext>
              </a:extLst>
            </p:cNvPr>
            <p:cNvSpPr txBox="1"/>
            <p:nvPr/>
          </p:nvSpPr>
          <p:spPr>
            <a:xfrm>
              <a:off x="3539150" y="4849054"/>
              <a:ext cx="110286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Clock falling</a:t>
              </a:r>
            </a:p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 edge</a:t>
              </a:r>
              <a:endParaRPr lang="en-CH" sz="16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5F467C9-81AE-4335-844A-60A4B99FD5D6}"/>
              </a:ext>
            </a:extLst>
          </p:cNvPr>
          <p:cNvCxnSpPr>
            <a:cxnSpLocks/>
          </p:cNvCxnSpPr>
          <p:nvPr/>
        </p:nvCxnSpPr>
        <p:spPr>
          <a:xfrm>
            <a:off x="4890571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5CA4708-FB62-454D-4130-E44DFC697922}"/>
              </a:ext>
            </a:extLst>
          </p:cNvPr>
          <p:cNvSpPr txBox="1"/>
          <p:nvPr/>
        </p:nvSpPr>
        <p:spPr>
          <a:xfrm>
            <a:off x="10071090" y="2301557"/>
            <a:ext cx="148758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 err="1"/>
              <a:t>Wirebond</a:t>
            </a:r>
            <a:r>
              <a:rPr lang="en-US" i="1" dirty="0"/>
              <a:t> in</a:t>
            </a:r>
            <a:br>
              <a:rPr lang="en-US" i="1" dirty="0"/>
            </a:br>
            <a:r>
              <a:rPr lang="en-US" i="1" dirty="0"/>
              <a:t> QFN package</a:t>
            </a:r>
            <a:endParaRPr lang="en-GB" i="1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409DDDE-9A07-DE85-34C0-FF08407882B9}"/>
              </a:ext>
            </a:extLst>
          </p:cNvPr>
          <p:cNvSpPr/>
          <p:nvPr/>
        </p:nvSpPr>
        <p:spPr>
          <a:xfrm>
            <a:off x="9269937" y="2913529"/>
            <a:ext cx="1138610" cy="331695"/>
          </a:xfrm>
          <a:custGeom>
            <a:avLst/>
            <a:gdLst>
              <a:gd name="connsiteX0" fmla="*/ 0 w 1138610"/>
              <a:gd name="connsiteY0" fmla="*/ 0 h 331695"/>
              <a:gd name="connsiteX1" fmla="*/ 950258 w 1138610"/>
              <a:gd name="connsiteY1" fmla="*/ 331695 h 331695"/>
              <a:gd name="connsiteX2" fmla="*/ 1138517 w 1138610"/>
              <a:gd name="connsiteY2" fmla="*/ 0 h 33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8610" h="331695">
                <a:moveTo>
                  <a:pt x="0" y="0"/>
                </a:moveTo>
                <a:cubicBezTo>
                  <a:pt x="380252" y="165847"/>
                  <a:pt x="760505" y="331695"/>
                  <a:pt x="950258" y="331695"/>
                </a:cubicBezTo>
                <a:cubicBezTo>
                  <a:pt x="1140011" y="331695"/>
                  <a:pt x="1139264" y="165847"/>
                  <a:pt x="1138517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023C39B-BF80-6948-D9D1-42282D7E557F}"/>
              </a:ext>
            </a:extLst>
          </p:cNvPr>
          <p:cNvCxnSpPr>
            <a:cxnSpLocks/>
          </p:cNvCxnSpPr>
          <p:nvPr/>
        </p:nvCxnSpPr>
        <p:spPr>
          <a:xfrm>
            <a:off x="1543365" y="5809568"/>
            <a:ext cx="4014667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71D5844-66ED-ECE2-732E-330829D8EA53}"/>
              </a:ext>
            </a:extLst>
          </p:cNvPr>
          <p:cNvSpPr txBox="1"/>
          <p:nvPr/>
        </p:nvSpPr>
        <p:spPr>
          <a:xfrm>
            <a:off x="407988" y="5470202"/>
            <a:ext cx="12346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Avg. Current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~ 500 mA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9F8CA0A6-D02F-F0F2-7CCA-568A3AEAC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124" y="3915058"/>
            <a:ext cx="4818422" cy="2354984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E3AD4F70-D09E-BE2E-975A-112ED1E6DCD2}"/>
              </a:ext>
            </a:extLst>
          </p:cNvPr>
          <p:cNvSpPr txBox="1"/>
          <p:nvPr/>
        </p:nvSpPr>
        <p:spPr>
          <a:xfrm>
            <a:off x="7061008" y="3644784"/>
            <a:ext cx="38557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Voltage for different pkg. parasitic</a:t>
            </a:r>
            <a:endParaRPr lang="en-GB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03DCE61-D484-5287-8C06-3211A58C54BE}"/>
              </a:ext>
            </a:extLst>
          </p:cNvPr>
          <p:cNvSpPr txBox="1"/>
          <p:nvPr/>
        </p:nvSpPr>
        <p:spPr>
          <a:xfrm>
            <a:off x="10071090" y="5316314"/>
            <a:ext cx="17607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</a:rPr>
              <a:t>Strong supply oscillation</a:t>
            </a:r>
            <a:endParaRPr lang="en-CH" i="1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B8AB3D-16A4-1883-5F9D-EC1FE3E2D645}"/>
              </a:ext>
            </a:extLst>
          </p:cNvPr>
          <p:cNvSpPr txBox="1"/>
          <p:nvPr/>
        </p:nvSpPr>
        <p:spPr>
          <a:xfrm>
            <a:off x="324847" y="1500655"/>
            <a:ext cx="11459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Real-life Example: Dynamic power Analysis based on post-layout netlist simulation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71C38C-09F7-12ED-6E73-A3EEC899D07A}"/>
              </a:ext>
            </a:extLst>
          </p:cNvPr>
          <p:cNvSpPr txBox="1"/>
          <p:nvPr/>
        </p:nvSpPr>
        <p:spPr>
          <a:xfrm>
            <a:off x="396434" y="3946857"/>
            <a:ext cx="17607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</a:rPr>
              <a:t>Assumes stable supply</a:t>
            </a:r>
            <a:endParaRPr lang="en-CH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520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C90-5F43-D41E-63C0-842DFE5A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FC169-33C7-FEF2-249E-CB58EEBB8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002A-6890-FF23-2560-B6BFE75F8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2A8943A3-81B5-097F-D4EC-8D62272B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Signoff Analysis:</a:t>
            </a:r>
            <a:br>
              <a:rPr lang="en-US" dirty="0"/>
            </a:br>
            <a:r>
              <a:rPr lang="en-GB" dirty="0">
                <a:solidFill>
                  <a:schemeClr val="accent2"/>
                </a:solidFill>
              </a:rPr>
              <a:t>Dynamic Current &amp; Parasitic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712DC3-3400-0C66-76E2-1A4B0D90ACB8}"/>
              </a:ext>
            </a:extLst>
          </p:cNvPr>
          <p:cNvGrpSpPr/>
          <p:nvPr/>
        </p:nvGrpSpPr>
        <p:grpSpPr>
          <a:xfrm>
            <a:off x="446599" y="2100339"/>
            <a:ext cx="8272354" cy="3594847"/>
            <a:chOff x="5658725" y="2998294"/>
            <a:chExt cx="6421341" cy="279046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D21A9C0-3582-E891-4C5F-A64E5CB951CF}"/>
                </a:ext>
              </a:extLst>
            </p:cNvPr>
            <p:cNvGrpSpPr/>
            <p:nvPr/>
          </p:nvGrpSpPr>
          <p:grpSpPr>
            <a:xfrm>
              <a:off x="5658725" y="2998294"/>
              <a:ext cx="6421341" cy="2769059"/>
              <a:chOff x="5111878" y="3186552"/>
              <a:chExt cx="6421341" cy="2769059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BB3BCE7-1090-6BF9-48C2-A60AAEF8F9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30927"/>
              <a:stretch>
                <a:fillRect/>
              </a:stretch>
            </p:blipFill>
            <p:spPr>
              <a:xfrm>
                <a:off x="5111878" y="3407591"/>
                <a:ext cx="6421341" cy="254802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366D92-DA65-1A7C-5B59-D203CC7B9C1C}"/>
                  </a:ext>
                </a:extLst>
              </p:cNvPr>
              <p:cNvSpPr txBox="1"/>
              <p:nvPr/>
            </p:nvSpPr>
            <p:spPr>
              <a:xfrm>
                <a:off x="7030624" y="3196938"/>
                <a:ext cx="112986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b="1" dirty="0">
                    <a:solidFill>
                      <a:schemeClr val="tx2"/>
                    </a:solidFill>
                  </a:rPr>
                  <a:t>NO ACTIVITY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32603C-3986-F6EC-FAD5-0910D9BB3DFB}"/>
                  </a:ext>
                </a:extLst>
              </p:cNvPr>
              <p:cNvSpPr txBox="1"/>
              <p:nvPr/>
            </p:nvSpPr>
            <p:spPr>
              <a:xfrm>
                <a:off x="8503824" y="3196938"/>
                <a:ext cx="118917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b="1" dirty="0">
                    <a:solidFill>
                      <a:schemeClr val="tx2"/>
                    </a:solidFill>
                  </a:rPr>
                  <a:t>MID ACTIVITY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B2C197-5B26-1D53-DDFA-D1612251E305}"/>
                  </a:ext>
                </a:extLst>
              </p:cNvPr>
              <p:cNvSpPr txBox="1"/>
              <p:nvPr/>
            </p:nvSpPr>
            <p:spPr>
              <a:xfrm>
                <a:off x="9845396" y="3186552"/>
                <a:ext cx="130939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b="1" dirty="0">
                    <a:solidFill>
                      <a:schemeClr val="tx2"/>
                    </a:solidFill>
                  </a:rPr>
                  <a:t>HIGH ACTIVITY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B11B18-D1E9-E7E0-9BF0-7974FEE50DFB}"/>
                </a:ext>
              </a:extLst>
            </p:cNvPr>
            <p:cNvSpPr/>
            <p:nvPr/>
          </p:nvSpPr>
          <p:spPr>
            <a:xfrm>
              <a:off x="5764306" y="5558118"/>
              <a:ext cx="230644" cy="2306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B745B67-A000-BEFD-2C8C-7E74349A95DE}"/>
              </a:ext>
            </a:extLst>
          </p:cNvPr>
          <p:cNvSpPr txBox="1"/>
          <p:nvPr/>
        </p:nvSpPr>
        <p:spPr>
          <a:xfrm>
            <a:off x="3115975" y="1656744"/>
            <a:ext cx="30734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u="sng" dirty="0"/>
              <a:t>Voltage probing on-package</a:t>
            </a:r>
            <a:endParaRPr lang="en-GB" b="1" u="sng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D31124-9155-C5AE-1295-B52EAA9DD552}"/>
              </a:ext>
            </a:extLst>
          </p:cNvPr>
          <p:cNvSpPr/>
          <p:nvPr/>
        </p:nvSpPr>
        <p:spPr>
          <a:xfrm rot="888707">
            <a:off x="7984517" y="2359467"/>
            <a:ext cx="941294" cy="234192"/>
          </a:xfrm>
          <a:custGeom>
            <a:avLst/>
            <a:gdLst>
              <a:gd name="connsiteX0" fmla="*/ 0 w 941294"/>
              <a:gd name="connsiteY0" fmla="*/ 162474 h 234192"/>
              <a:gd name="connsiteX1" fmla="*/ 591670 w 941294"/>
              <a:gd name="connsiteY1" fmla="*/ 1109 h 234192"/>
              <a:gd name="connsiteX2" fmla="*/ 941294 w 941294"/>
              <a:gd name="connsiteY2" fmla="*/ 234192 h 23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1294" h="234192">
                <a:moveTo>
                  <a:pt x="0" y="162474"/>
                </a:moveTo>
                <a:cubicBezTo>
                  <a:pt x="217394" y="75815"/>
                  <a:pt x="434788" y="-10844"/>
                  <a:pt x="591670" y="1109"/>
                </a:cubicBezTo>
                <a:cubicBezTo>
                  <a:pt x="748552" y="13062"/>
                  <a:pt x="844923" y="123627"/>
                  <a:pt x="941294" y="23419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253CC4-67C8-F932-A59A-90174C05E13E}"/>
              </a:ext>
            </a:extLst>
          </p:cNvPr>
          <p:cNvSpPr txBox="1"/>
          <p:nvPr/>
        </p:nvSpPr>
        <p:spPr>
          <a:xfrm>
            <a:off x="8455165" y="2853233"/>
            <a:ext cx="3082412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Data Corruption caused by large dynamic current in combination with significant parasitic inductance  </a:t>
            </a:r>
            <a:endParaRPr lang="en-GB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997B40C-904F-A36E-B4E1-86D9223AE5B1}"/>
                  </a:ext>
                </a:extLst>
              </p:cNvPr>
              <p:cNvSpPr txBox="1"/>
              <p:nvPr/>
            </p:nvSpPr>
            <p:spPr>
              <a:xfrm>
                <a:off x="9405664" y="4544516"/>
                <a:ext cx="1181414" cy="584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GB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GB" sz="20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sz="20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0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num>
                        <m:den>
                          <m:r>
                            <a:rPr lang="en-GB" sz="20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0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997B40C-904F-A36E-B4E1-86D9223AE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5664" y="4544516"/>
                <a:ext cx="1181414" cy="5845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210B2FE-A889-6510-70FA-3B77A87E4BDC}"/>
              </a:ext>
            </a:extLst>
          </p:cNvPr>
          <p:cNvSpPr/>
          <p:nvPr/>
        </p:nvSpPr>
        <p:spPr>
          <a:xfrm rot="2092542" flipV="1">
            <a:off x="4803190" y="5717034"/>
            <a:ext cx="916879" cy="323361"/>
          </a:xfrm>
          <a:custGeom>
            <a:avLst/>
            <a:gdLst>
              <a:gd name="connsiteX0" fmla="*/ 0 w 941294"/>
              <a:gd name="connsiteY0" fmla="*/ 162474 h 234192"/>
              <a:gd name="connsiteX1" fmla="*/ 591670 w 941294"/>
              <a:gd name="connsiteY1" fmla="*/ 1109 h 234192"/>
              <a:gd name="connsiteX2" fmla="*/ 941294 w 941294"/>
              <a:gd name="connsiteY2" fmla="*/ 234192 h 23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1294" h="234192">
                <a:moveTo>
                  <a:pt x="0" y="162474"/>
                </a:moveTo>
                <a:cubicBezTo>
                  <a:pt x="217394" y="75815"/>
                  <a:pt x="434788" y="-10844"/>
                  <a:pt x="591670" y="1109"/>
                </a:cubicBezTo>
                <a:cubicBezTo>
                  <a:pt x="748552" y="13062"/>
                  <a:pt x="844923" y="123627"/>
                  <a:pt x="941294" y="23419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C94E79-B366-9D91-B2F4-62E3CAA7CB2E}"/>
              </a:ext>
            </a:extLst>
          </p:cNvPr>
          <p:cNvSpPr txBox="1"/>
          <p:nvPr/>
        </p:nvSpPr>
        <p:spPr>
          <a:xfrm>
            <a:off x="5824688" y="5695186"/>
            <a:ext cx="308241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Static assumption is not valid anymore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509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7201A-C58B-29A4-510D-C246192AB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A968BD-516F-48DD-CCEE-774878E97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Guidelines III: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System-level integration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9B7AD-3522-283F-A32B-7CC95902A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0EAF1-A8A7-FAB2-CF55-E52752248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CA143-AD83-7560-9B39-CD7BAEB27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935A87-2D8F-745D-6B27-BD8B87534FF0}"/>
              </a:ext>
            </a:extLst>
          </p:cNvPr>
          <p:cNvSpPr txBox="1"/>
          <p:nvPr/>
        </p:nvSpPr>
        <p:spPr>
          <a:xfrm>
            <a:off x="643572" y="1693658"/>
            <a:ext cx="1103343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sz="2000" b="1" dirty="0">
                <a:solidFill>
                  <a:schemeClr val="tx2"/>
                </a:solidFill>
              </a:rPr>
              <a:t>Perform early system-level power modelling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2. Co-design ASIC, PCB, and packaging with PDN awareness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3. Allocate sufficient on-chip decoupling capacitance during </a:t>
            </a:r>
            <a:r>
              <a:rPr lang="en-GB" sz="2000" b="1" dirty="0" err="1">
                <a:solidFill>
                  <a:schemeClr val="tx2"/>
                </a:solidFill>
              </a:rPr>
              <a:t>floorplanning</a:t>
            </a:r>
            <a:endParaRPr lang="en-GB" sz="2000" b="1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4. 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Validate with IR-drop and EM simulations including package parasitic</a:t>
            </a:r>
            <a:br>
              <a:rPr lang="en-GB" sz="2000" b="1" dirty="0">
                <a:solidFill>
                  <a:schemeClr val="bg2">
                    <a:lumMod val="10000"/>
                  </a:schemeClr>
                </a:solidFill>
              </a:rPr>
            </a:b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BB1FC-DF4C-353C-3FF8-F3C6E507ABDA}"/>
              </a:ext>
            </a:extLst>
          </p:cNvPr>
          <p:cNvSpPr txBox="1"/>
          <p:nvPr/>
        </p:nvSpPr>
        <p:spPr>
          <a:xfrm>
            <a:off x="1404748" y="5303210"/>
            <a:ext cx="22730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RTL Design &amp; 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Implementation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0A237C-A0CB-5C1C-5938-194D772CE357}"/>
              </a:ext>
            </a:extLst>
          </p:cNvPr>
          <p:cNvSpPr txBox="1"/>
          <p:nvPr/>
        </p:nvSpPr>
        <p:spPr>
          <a:xfrm>
            <a:off x="4832032" y="5289927"/>
            <a:ext cx="252793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Non-Digital block</a:t>
            </a:r>
          </a:p>
          <a:p>
            <a:pPr algn="ctr"/>
            <a:r>
              <a:rPr 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Integration</a:t>
            </a:r>
            <a:endParaRPr lang="en-GB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C11A31-34A3-BCE4-ECCF-052451598FA7}"/>
              </a:ext>
            </a:extLst>
          </p:cNvPr>
          <p:cNvSpPr txBox="1"/>
          <p:nvPr/>
        </p:nvSpPr>
        <p:spPr>
          <a:xfrm>
            <a:off x="8355689" y="5272901"/>
            <a:ext cx="126637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Signoff </a:t>
            </a:r>
            <a:br>
              <a:rPr lang="en-US" sz="2400" b="1" dirty="0">
                <a:solidFill>
                  <a:schemeClr val="accent5"/>
                </a:solidFill>
              </a:rPr>
            </a:br>
            <a:r>
              <a:rPr lang="en-US" sz="2400" b="1" dirty="0">
                <a:solidFill>
                  <a:schemeClr val="accent5"/>
                </a:solidFill>
              </a:rPr>
              <a:t>Analysis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9524A41-0DE7-E058-2D5B-84E412E65609}"/>
              </a:ext>
            </a:extLst>
          </p:cNvPr>
          <p:cNvSpPr/>
          <p:nvPr/>
        </p:nvSpPr>
        <p:spPr>
          <a:xfrm>
            <a:off x="701040" y="4103680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F7694C-8A3C-6337-DE8A-3E0A9D5F8E96}"/>
              </a:ext>
            </a:extLst>
          </p:cNvPr>
          <p:cNvGrpSpPr/>
          <p:nvPr/>
        </p:nvGrpSpPr>
        <p:grpSpPr>
          <a:xfrm>
            <a:off x="9991392" y="359260"/>
            <a:ext cx="1797408" cy="1950999"/>
            <a:chOff x="8784918" y="1912341"/>
            <a:chExt cx="1797408" cy="195099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765123-B1BF-E91B-0419-EAB3CB143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30943"/>
            <a:stretch>
              <a:fillRect/>
            </a:stretch>
          </p:blipFill>
          <p:spPr>
            <a:xfrm>
              <a:off x="8784918" y="1912341"/>
              <a:ext cx="1797408" cy="186184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10B0D9-8140-F73C-A3EF-F2D7F8CE1715}"/>
                </a:ext>
              </a:extLst>
            </p:cNvPr>
            <p:cNvSpPr/>
            <p:nvPr/>
          </p:nvSpPr>
          <p:spPr>
            <a:xfrm>
              <a:off x="9318458" y="3717758"/>
              <a:ext cx="770021" cy="145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2">
            <a:extLst>
              <a:ext uri="{FF2B5EF4-FFF2-40B4-BE49-F238E27FC236}">
                <a16:creationId xmlns:a16="http://schemas.microsoft.com/office/drawing/2014/main" id="{C4B8FFBC-8990-A252-1AD0-67215CAAF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722" y="-317394"/>
            <a:ext cx="2382374" cy="357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1101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D18E9-8B2D-7BA2-2BA5-0A34280BC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B1A4E8-51B1-62A3-7A70-AD7D52E06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860" y="4697741"/>
            <a:ext cx="4873145" cy="11055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dirty="0"/>
              <a:t>1 - Develop a Simplified Power Model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Include average and peak current sources.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Model on-chip </a:t>
            </a:r>
            <a:r>
              <a:rPr lang="en-GB" sz="1600" b="0" dirty="0" err="1"/>
              <a:t>parasitics</a:t>
            </a:r>
            <a:r>
              <a:rPr lang="en-GB" sz="1600" b="0" dirty="0"/>
              <a:t> and off-chip </a:t>
            </a:r>
            <a:r>
              <a:rPr lang="en-GB" sz="1600" b="0" dirty="0" err="1"/>
              <a:t>parasitics</a:t>
            </a:r>
            <a:r>
              <a:rPr lang="en-GB" sz="1600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7D3ABC-AC72-CFF2-AD1C-B0B64EC96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 Example: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A module-level power model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60E3A-B5F8-C6AE-CECD-514182B06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307AF-20F9-C533-6020-1FD3D2A9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7FD6B-CF95-C836-E43E-C44B67637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E535612-FDF9-1849-D675-FAD8F101C607}"/>
              </a:ext>
            </a:extLst>
          </p:cNvPr>
          <p:cNvGrpSpPr/>
          <p:nvPr/>
        </p:nvGrpSpPr>
        <p:grpSpPr>
          <a:xfrm>
            <a:off x="348562" y="1965345"/>
            <a:ext cx="5095374" cy="2572394"/>
            <a:chOff x="5921883" y="1712514"/>
            <a:chExt cx="5931729" cy="299462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1545DBB-9280-7135-36FA-585C92F42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7716" y="1712514"/>
              <a:ext cx="5865896" cy="245718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4C13C5C-5392-A721-9CB2-8519EAD8198D}"/>
                </a:ext>
              </a:extLst>
            </p:cNvPr>
            <p:cNvSpPr txBox="1"/>
            <p:nvPr/>
          </p:nvSpPr>
          <p:spPr>
            <a:xfrm>
              <a:off x="5921883" y="4169698"/>
              <a:ext cx="5673024" cy="537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2"/>
                  </a:solidFill>
                </a:rPr>
                <a:t>Signal and Power Integrity using Ansys Electronics Desktop: Practical Case Studies, F. Martina [ </a:t>
              </a:r>
              <a:r>
                <a:rPr lang="en-GB" sz="1200" dirty="0">
                  <a:solidFill>
                    <a:srgbClr val="6D2466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https://indico.cern.ch/event/1518027</a:t>
              </a:r>
              <a:r>
                <a:rPr lang="en-GB" sz="1200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/</a:t>
              </a:r>
              <a:r>
                <a:rPr lang="en-GB" sz="1200" dirty="0">
                  <a:solidFill>
                    <a:schemeClr val="tx2"/>
                  </a:solidFill>
                </a:rPr>
                <a:t> ]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52372A1-BE02-75A7-520E-B54B767C3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038" y="1434891"/>
            <a:ext cx="3156284" cy="230027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E878F4-9C31-9A3C-84C4-5C549D547E02}"/>
              </a:ext>
            </a:extLst>
          </p:cNvPr>
          <p:cNvSpPr txBox="1"/>
          <p:nvPr/>
        </p:nvSpPr>
        <p:spPr>
          <a:xfrm>
            <a:off x="5443935" y="4000988"/>
            <a:ext cx="6634555" cy="877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chemeClr val="tx2"/>
                </a:solidFill>
              </a:rPr>
              <a:t>2 - Evaluate Power Delivery Network (PDN)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Assess PDN quality under defined current and parasitic conditions.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9BD6D0-9E0A-68C1-7BC0-71EBC3A1B709}"/>
              </a:ext>
            </a:extLst>
          </p:cNvPr>
          <p:cNvSpPr txBox="1"/>
          <p:nvPr/>
        </p:nvSpPr>
        <p:spPr>
          <a:xfrm>
            <a:off x="5443935" y="4878664"/>
            <a:ext cx="6176565" cy="1247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chemeClr val="tx2"/>
                </a:solidFill>
              </a:rPr>
              <a:t>3 - Set Implementation Constraints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Define package and assembly specifications.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Verify ASIC and package compliance with specs.</a:t>
            </a:r>
          </a:p>
        </p:txBody>
      </p:sp>
    </p:spTree>
    <p:extLst>
      <p:ext uri="{BB962C8B-B14F-4D97-AF65-F5344CB8AC3E}">
        <p14:creationId xmlns:p14="http://schemas.microsoft.com/office/powerpoint/2010/main" val="31020303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AF6C9-EB5F-DE28-F02D-4EC5868D7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5BE23A-90E4-B88C-9FED-35FB7134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Topic: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IR-drop induced Jitter Analysis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822E6-E2E8-8733-BD3B-B251B5A4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96839-66B1-C91C-506C-D8F10A21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40C9A-E52F-55D2-B42C-CF25B3BF4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28F09-1120-D5A2-71C7-1EFC007D2D2C}"/>
              </a:ext>
            </a:extLst>
          </p:cNvPr>
          <p:cNvSpPr/>
          <p:nvPr/>
        </p:nvSpPr>
        <p:spPr>
          <a:xfrm>
            <a:off x="895957" y="2187990"/>
            <a:ext cx="1603874" cy="1025225"/>
          </a:xfrm>
          <a:prstGeom prst="rect">
            <a:avLst/>
          </a:prstGeom>
          <a:solidFill>
            <a:srgbClr val="FF9F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+mj-lt"/>
              </a:rPr>
              <a:t>P</a:t>
            </a:r>
            <a:r>
              <a:rPr lang="en-GB" kern="0" dirty="0" err="1">
                <a:solidFill>
                  <a:prstClr val="black"/>
                </a:solidFill>
                <a:latin typeface="+mj-lt"/>
              </a:rPr>
              <a:t>ost</a:t>
            </a:r>
            <a:r>
              <a:rPr lang="en-GB" kern="0" dirty="0">
                <a:solidFill>
                  <a:prstClr val="black"/>
                </a:solidFill>
                <a:latin typeface="+mj-lt"/>
              </a:rPr>
              <a:t>-Layout simulation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57B5B-E6E4-3755-18A4-3C3E184C1912}"/>
              </a:ext>
            </a:extLst>
          </p:cNvPr>
          <p:cNvSpPr/>
          <p:nvPr/>
        </p:nvSpPr>
        <p:spPr>
          <a:xfrm>
            <a:off x="4184802" y="2187990"/>
            <a:ext cx="1603874" cy="102522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Extraction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09D461-A977-F6D7-A9BC-46F656CC932B}"/>
              </a:ext>
            </a:extLst>
          </p:cNvPr>
          <p:cNvSpPr/>
          <p:nvPr/>
        </p:nvSpPr>
        <p:spPr>
          <a:xfrm>
            <a:off x="7542802" y="2187990"/>
            <a:ext cx="2261749" cy="1025225"/>
          </a:xfrm>
          <a:prstGeom prst="rect">
            <a:avLst/>
          </a:prstGeom>
          <a:solidFill>
            <a:srgbClr val="FEFF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V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oltage</a:t>
            </a:r>
            <a:r>
              <a:rPr lang="en-GB" sz="1600" kern="0" dirty="0">
                <a:solidFill>
                  <a:prstClr val="black"/>
                </a:solidFill>
                <a:latin typeface="+mj-lt"/>
              </a:rPr>
              <a:t> rail analysis with package </a:t>
            </a:r>
            <a:r>
              <a:rPr lang="en-GB" sz="1600" kern="0" dirty="0" err="1">
                <a:solidFill>
                  <a:prstClr val="black"/>
                </a:solidFill>
                <a:latin typeface="+mj-lt"/>
              </a:rPr>
              <a:t>parasitics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EF05603-85DB-824A-71E3-E00BF4119ABB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>
            <a:off x="2499831" y="2700603"/>
            <a:ext cx="16849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BA54F87-7651-38CD-0220-436FE0DD4CB7}"/>
              </a:ext>
            </a:extLst>
          </p:cNvPr>
          <p:cNvSpPr txBox="1"/>
          <p:nvPr/>
        </p:nvSpPr>
        <p:spPr>
          <a:xfrm>
            <a:off x="2631408" y="2357159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Chip activity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5B3339-A931-3305-24B8-01E639A13BA2}"/>
              </a:ext>
            </a:extLst>
          </p:cNvPr>
          <p:cNvSpPr txBox="1"/>
          <p:nvPr/>
        </p:nvSpPr>
        <p:spPr>
          <a:xfrm>
            <a:off x="5934769" y="2381363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Current profile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F06DB35-2F50-F2C4-6E15-32A12B32A12A}"/>
              </a:ext>
            </a:extLst>
          </p:cNvPr>
          <p:cNvCxnSpPr>
            <a:cxnSpLocks/>
            <a:stCxn id="13" idx="3"/>
            <a:endCxn id="36" idx="1"/>
          </p:cNvCxnSpPr>
          <p:nvPr/>
        </p:nvCxnSpPr>
        <p:spPr>
          <a:xfrm>
            <a:off x="5788676" y="2700603"/>
            <a:ext cx="175412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3C1CB57-D6D6-EA24-9F5D-2869312F0118}"/>
              </a:ext>
            </a:extLst>
          </p:cNvPr>
          <p:cNvCxnSpPr>
            <a:cxnSpLocks/>
          </p:cNvCxnSpPr>
          <p:nvPr/>
        </p:nvCxnSpPr>
        <p:spPr>
          <a:xfrm>
            <a:off x="8673677" y="3213215"/>
            <a:ext cx="0" cy="3470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4C19A8F5-82CE-8171-764E-E3DF508D93C9}"/>
              </a:ext>
            </a:extLst>
          </p:cNvPr>
          <p:cNvSpPr/>
          <p:nvPr/>
        </p:nvSpPr>
        <p:spPr>
          <a:xfrm>
            <a:off x="7542801" y="3560303"/>
            <a:ext cx="2261749" cy="102522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IR-drop induced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+mj-lt"/>
              </a:rPr>
              <a:t>Jitter Analysis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040CE03-BB59-1351-894B-2A01A77D6031}"/>
              </a:ext>
            </a:extLst>
          </p:cNvPr>
          <p:cNvGrpSpPr/>
          <p:nvPr/>
        </p:nvGrpSpPr>
        <p:grpSpPr>
          <a:xfrm>
            <a:off x="1393707" y="3352504"/>
            <a:ext cx="5334897" cy="2970556"/>
            <a:chOff x="5974197" y="2574835"/>
            <a:chExt cx="5393050" cy="3738048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FBAB74C-678E-D587-C003-D5C450F4B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74197" y="2893712"/>
              <a:ext cx="5393047" cy="3419171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1416AC2-C5B2-DAC0-1A03-C2A0256BF41F}"/>
                </a:ext>
              </a:extLst>
            </p:cNvPr>
            <p:cNvSpPr txBox="1"/>
            <p:nvPr/>
          </p:nvSpPr>
          <p:spPr>
            <a:xfrm>
              <a:off x="7530360" y="2574835"/>
              <a:ext cx="237244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TIE Jitter across cycles</a:t>
              </a:r>
              <a:endParaRPr lang="en-GB" dirty="0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D77C048-FDEB-FEBE-8D55-3B4874991E7C}"/>
                </a:ext>
              </a:extLst>
            </p:cNvPr>
            <p:cNvCxnSpPr/>
            <p:nvPr/>
          </p:nvCxnSpPr>
          <p:spPr>
            <a:xfrm>
              <a:off x="6355976" y="5925671"/>
              <a:ext cx="501127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3F2FFC9-AF38-E1A5-D421-0669D20414A8}"/>
                </a:ext>
              </a:extLst>
            </p:cNvPr>
            <p:cNvSpPr txBox="1"/>
            <p:nvPr/>
          </p:nvSpPr>
          <p:spPr>
            <a:xfrm>
              <a:off x="7218926" y="5777080"/>
              <a:ext cx="7053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- 40 </a:t>
              </a:r>
              <a:r>
                <a:rPr lang="en-US" dirty="0" err="1"/>
                <a:t>ps</a:t>
              </a:r>
              <a:endParaRPr lang="en-GB" dirty="0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02F2D6-16B2-EB9F-98E4-57CFBA98726E}"/>
                </a:ext>
              </a:extLst>
            </p:cNvPr>
            <p:cNvCxnSpPr>
              <a:cxnSpLocks/>
            </p:cNvCxnSpPr>
            <p:nvPr/>
          </p:nvCxnSpPr>
          <p:spPr>
            <a:xfrm>
              <a:off x="6357827" y="3286788"/>
              <a:ext cx="482920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11FB7A1-8CC1-52D1-9AEA-709F7492AD06}"/>
                </a:ext>
              </a:extLst>
            </p:cNvPr>
            <p:cNvSpPr txBox="1"/>
            <p:nvPr/>
          </p:nvSpPr>
          <p:spPr>
            <a:xfrm>
              <a:off x="6767331" y="3152001"/>
              <a:ext cx="7630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+ 40 </a:t>
              </a:r>
              <a:r>
                <a:rPr lang="en-US" dirty="0" err="1"/>
                <a:t>ps</a:t>
              </a:r>
              <a:endParaRPr lang="en-GB" dirty="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F845A10-37F9-D114-65B1-F957D9BF989C}"/>
              </a:ext>
            </a:extLst>
          </p:cNvPr>
          <p:cNvCxnSpPr>
            <a:cxnSpLocks/>
            <a:stCxn id="48" idx="1"/>
          </p:cNvCxnSpPr>
          <p:nvPr/>
        </p:nvCxnSpPr>
        <p:spPr>
          <a:xfrm flipH="1" flipV="1">
            <a:off x="6728604" y="4072914"/>
            <a:ext cx="814197" cy="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EBC1C3A-B5B9-DC4B-A1CA-3CB589407C23}"/>
              </a:ext>
            </a:extLst>
          </p:cNvPr>
          <p:cNvSpPr txBox="1"/>
          <p:nvPr/>
        </p:nvSpPr>
        <p:spPr>
          <a:xfrm>
            <a:off x="8212347" y="4668366"/>
            <a:ext cx="255646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Presented at TWEPP ‘23</a:t>
            </a:r>
          </a:p>
          <a:p>
            <a:pPr algn="l"/>
            <a:r>
              <a:rPr lang="en-US" sz="1200" dirty="0">
                <a:hlinkClick r:id="rId3"/>
              </a:rPr>
              <a:t>https://cds.cern.ch/record/2906018</a:t>
            </a:r>
            <a:r>
              <a:rPr lang="en-US" sz="12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45163-4882-6362-E2B0-B03B095FFE6D}"/>
              </a:ext>
            </a:extLst>
          </p:cNvPr>
          <p:cNvSpPr txBox="1"/>
          <p:nvPr/>
        </p:nvSpPr>
        <p:spPr>
          <a:xfrm>
            <a:off x="8894012" y="3229994"/>
            <a:ext cx="1821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Instances Voltage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003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454E4BFB-37D7-4474-7BB7-13386FC1ED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94"/>
          <a:stretch>
            <a:fillRect/>
          </a:stretch>
        </p:blipFill>
        <p:spPr bwMode="auto">
          <a:xfrm flipH="1">
            <a:off x="7613258" y="2552918"/>
            <a:ext cx="1551219" cy="258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CDDD7-85F5-AEFF-FC42-FBA5B3AE5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D340A-7397-7293-B01C-1087E2C11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1BB8C-3B86-47DD-27C8-B3333951D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DD7ED-AEB8-456A-9656-CBC9548C5D1A}"/>
              </a:ext>
            </a:extLst>
          </p:cNvPr>
          <p:cNvSpPr txBox="1"/>
          <p:nvPr/>
        </p:nvSpPr>
        <p:spPr>
          <a:xfrm>
            <a:off x="2028318" y="5811763"/>
            <a:ext cx="102592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Design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55818-C4D8-681F-C477-7B22318A8B5B}"/>
              </a:ext>
            </a:extLst>
          </p:cNvPr>
          <p:cNvSpPr txBox="1"/>
          <p:nvPr/>
        </p:nvSpPr>
        <p:spPr>
          <a:xfrm>
            <a:off x="5301714" y="5798480"/>
            <a:ext cx="158857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Integration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4DA94F-8FB9-E1B6-EFC8-9840DB5715CF}"/>
              </a:ext>
            </a:extLst>
          </p:cNvPr>
          <p:cNvSpPr txBox="1"/>
          <p:nvPr/>
        </p:nvSpPr>
        <p:spPr>
          <a:xfrm>
            <a:off x="8355689" y="5781454"/>
            <a:ext cx="126637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Analysis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BFBFE11-C898-90CF-5CE2-61D078DC69B2}"/>
              </a:ext>
            </a:extLst>
          </p:cNvPr>
          <p:cNvSpPr/>
          <p:nvPr/>
        </p:nvSpPr>
        <p:spPr>
          <a:xfrm>
            <a:off x="701040" y="4785321"/>
            <a:ext cx="10406506" cy="9961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Path toward submission</a:t>
            </a:r>
            <a:endParaRPr lang="en-GB" sz="2400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9CCD29-A1B5-F5C8-D685-CA83750930B5}"/>
              </a:ext>
            </a:extLst>
          </p:cNvPr>
          <p:cNvGrpSpPr/>
          <p:nvPr/>
        </p:nvGrpSpPr>
        <p:grpSpPr>
          <a:xfrm>
            <a:off x="7051199" y="1313245"/>
            <a:ext cx="4162868" cy="2339102"/>
            <a:chOff x="4251274" y="1436752"/>
            <a:chExt cx="4162868" cy="233910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42B326-F41B-4E7A-48B4-708EF0266FC2}"/>
                </a:ext>
              </a:extLst>
            </p:cNvPr>
            <p:cNvSpPr txBox="1"/>
            <p:nvPr/>
          </p:nvSpPr>
          <p:spPr>
            <a:xfrm>
              <a:off x="4251274" y="1436752"/>
              <a:ext cx="4162868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i="1" dirty="0"/>
                <a:t>Where to implement these guidelines</a:t>
              </a:r>
              <a:endParaRPr lang="en-GB" sz="2800" b="1" i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5EE56A-1503-E3B0-5763-74C05352C2A9}"/>
                </a:ext>
              </a:extLst>
            </p:cNvPr>
            <p:cNvSpPr txBox="1"/>
            <p:nvPr/>
          </p:nvSpPr>
          <p:spPr>
            <a:xfrm>
              <a:off x="5813045" y="2298526"/>
              <a:ext cx="751809" cy="14773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9600" b="1" dirty="0"/>
                <a:t>?</a:t>
              </a:r>
              <a:endParaRPr lang="en-GB" sz="9600" b="1" dirty="0"/>
            </a:p>
          </p:txBody>
        </p:sp>
      </p:grpSp>
      <p:sp>
        <p:nvSpPr>
          <p:cNvPr id="13" name="Title 2">
            <a:extLst>
              <a:ext uri="{FF2B5EF4-FFF2-40B4-BE49-F238E27FC236}">
                <a16:creationId xmlns:a16="http://schemas.microsoft.com/office/drawing/2014/main" id="{9C995087-B2EE-592D-0809-225661F76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Guidelines: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Summary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B9D04A-6303-1F69-DC8C-CF499368960D}"/>
              </a:ext>
            </a:extLst>
          </p:cNvPr>
          <p:cNvSpPr txBox="1"/>
          <p:nvPr/>
        </p:nvSpPr>
        <p:spPr>
          <a:xfrm>
            <a:off x="2267009" y="1740322"/>
            <a:ext cx="4784190" cy="2862322"/>
          </a:xfrm>
          <a:custGeom>
            <a:avLst/>
            <a:gdLst>
              <a:gd name="connsiteX0" fmla="*/ 0 w 4784190"/>
              <a:gd name="connsiteY0" fmla="*/ 0 h 2862322"/>
              <a:gd name="connsiteX1" fmla="*/ 731298 w 4784190"/>
              <a:gd name="connsiteY1" fmla="*/ 0 h 2862322"/>
              <a:gd name="connsiteX2" fmla="*/ 1366911 w 4784190"/>
              <a:gd name="connsiteY2" fmla="*/ 0 h 2862322"/>
              <a:gd name="connsiteX3" fmla="*/ 2002525 w 4784190"/>
              <a:gd name="connsiteY3" fmla="*/ 0 h 2862322"/>
              <a:gd name="connsiteX4" fmla="*/ 2781665 w 4784190"/>
              <a:gd name="connsiteY4" fmla="*/ 0 h 2862322"/>
              <a:gd name="connsiteX5" fmla="*/ 3465120 w 4784190"/>
              <a:gd name="connsiteY5" fmla="*/ 0 h 2862322"/>
              <a:gd name="connsiteX6" fmla="*/ 4148576 w 4784190"/>
              <a:gd name="connsiteY6" fmla="*/ 0 h 2862322"/>
              <a:gd name="connsiteX7" fmla="*/ 4784190 w 4784190"/>
              <a:gd name="connsiteY7" fmla="*/ 0 h 2862322"/>
              <a:gd name="connsiteX8" fmla="*/ 4784190 w 4784190"/>
              <a:gd name="connsiteY8" fmla="*/ 572464 h 2862322"/>
              <a:gd name="connsiteX9" fmla="*/ 4784190 w 4784190"/>
              <a:gd name="connsiteY9" fmla="*/ 1059059 h 2862322"/>
              <a:gd name="connsiteX10" fmla="*/ 4784190 w 4784190"/>
              <a:gd name="connsiteY10" fmla="*/ 1631524 h 2862322"/>
              <a:gd name="connsiteX11" fmla="*/ 4784190 w 4784190"/>
              <a:gd name="connsiteY11" fmla="*/ 2232611 h 2862322"/>
              <a:gd name="connsiteX12" fmla="*/ 4784190 w 4784190"/>
              <a:gd name="connsiteY12" fmla="*/ 2862322 h 2862322"/>
              <a:gd name="connsiteX13" fmla="*/ 4196418 w 4784190"/>
              <a:gd name="connsiteY13" fmla="*/ 2862322 h 2862322"/>
              <a:gd name="connsiteX14" fmla="*/ 3656488 w 4784190"/>
              <a:gd name="connsiteY14" fmla="*/ 2862322 h 2862322"/>
              <a:gd name="connsiteX15" fmla="*/ 2877349 w 4784190"/>
              <a:gd name="connsiteY15" fmla="*/ 2862322 h 2862322"/>
              <a:gd name="connsiteX16" fmla="*/ 2289577 w 4784190"/>
              <a:gd name="connsiteY16" fmla="*/ 2862322 h 2862322"/>
              <a:gd name="connsiteX17" fmla="*/ 1606121 w 4784190"/>
              <a:gd name="connsiteY17" fmla="*/ 2862322 h 2862322"/>
              <a:gd name="connsiteX18" fmla="*/ 874823 w 4784190"/>
              <a:gd name="connsiteY18" fmla="*/ 2862322 h 2862322"/>
              <a:gd name="connsiteX19" fmla="*/ 0 w 4784190"/>
              <a:gd name="connsiteY19" fmla="*/ 2862322 h 2862322"/>
              <a:gd name="connsiteX20" fmla="*/ 0 w 4784190"/>
              <a:gd name="connsiteY20" fmla="*/ 2347104 h 2862322"/>
              <a:gd name="connsiteX21" fmla="*/ 0 w 4784190"/>
              <a:gd name="connsiteY21" fmla="*/ 1774640 h 2862322"/>
              <a:gd name="connsiteX22" fmla="*/ 0 w 4784190"/>
              <a:gd name="connsiteY22" fmla="*/ 1259422 h 2862322"/>
              <a:gd name="connsiteX23" fmla="*/ 0 w 4784190"/>
              <a:gd name="connsiteY23" fmla="*/ 715581 h 2862322"/>
              <a:gd name="connsiteX24" fmla="*/ 0 w 4784190"/>
              <a:gd name="connsiteY24" fmla="*/ 0 h 286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784190" h="2862322" extrusionOk="0">
                <a:moveTo>
                  <a:pt x="0" y="0"/>
                </a:moveTo>
                <a:cubicBezTo>
                  <a:pt x="253644" y="-1298"/>
                  <a:pt x="469489" y="12294"/>
                  <a:pt x="731298" y="0"/>
                </a:cubicBezTo>
                <a:cubicBezTo>
                  <a:pt x="993107" y="-12294"/>
                  <a:pt x="1196751" y="3898"/>
                  <a:pt x="1366911" y="0"/>
                </a:cubicBezTo>
                <a:cubicBezTo>
                  <a:pt x="1537071" y="-3898"/>
                  <a:pt x="1762947" y="-10221"/>
                  <a:pt x="2002525" y="0"/>
                </a:cubicBezTo>
                <a:cubicBezTo>
                  <a:pt x="2242103" y="10221"/>
                  <a:pt x="2569197" y="-35323"/>
                  <a:pt x="2781665" y="0"/>
                </a:cubicBezTo>
                <a:cubicBezTo>
                  <a:pt x="2994133" y="35323"/>
                  <a:pt x="3277573" y="-28233"/>
                  <a:pt x="3465120" y="0"/>
                </a:cubicBezTo>
                <a:cubicBezTo>
                  <a:pt x="3652667" y="28233"/>
                  <a:pt x="3943835" y="-7163"/>
                  <a:pt x="4148576" y="0"/>
                </a:cubicBezTo>
                <a:cubicBezTo>
                  <a:pt x="4353317" y="7163"/>
                  <a:pt x="4603998" y="-14540"/>
                  <a:pt x="4784190" y="0"/>
                </a:cubicBezTo>
                <a:cubicBezTo>
                  <a:pt x="4761735" y="252032"/>
                  <a:pt x="4770885" y="416837"/>
                  <a:pt x="4784190" y="572464"/>
                </a:cubicBezTo>
                <a:cubicBezTo>
                  <a:pt x="4797495" y="728091"/>
                  <a:pt x="4765718" y="821012"/>
                  <a:pt x="4784190" y="1059059"/>
                </a:cubicBezTo>
                <a:cubicBezTo>
                  <a:pt x="4802662" y="1297106"/>
                  <a:pt x="4781372" y="1387260"/>
                  <a:pt x="4784190" y="1631524"/>
                </a:cubicBezTo>
                <a:cubicBezTo>
                  <a:pt x="4787008" y="1875788"/>
                  <a:pt x="4759538" y="2019185"/>
                  <a:pt x="4784190" y="2232611"/>
                </a:cubicBezTo>
                <a:cubicBezTo>
                  <a:pt x="4808842" y="2446037"/>
                  <a:pt x="4794379" y="2560383"/>
                  <a:pt x="4784190" y="2862322"/>
                </a:cubicBezTo>
                <a:cubicBezTo>
                  <a:pt x="4534469" y="2858737"/>
                  <a:pt x="4421482" y="2835643"/>
                  <a:pt x="4196418" y="2862322"/>
                </a:cubicBezTo>
                <a:cubicBezTo>
                  <a:pt x="3971354" y="2889001"/>
                  <a:pt x="3857017" y="2875100"/>
                  <a:pt x="3656488" y="2862322"/>
                </a:cubicBezTo>
                <a:cubicBezTo>
                  <a:pt x="3455959" y="2849545"/>
                  <a:pt x="3050354" y="2870044"/>
                  <a:pt x="2877349" y="2862322"/>
                </a:cubicBezTo>
                <a:cubicBezTo>
                  <a:pt x="2704344" y="2854600"/>
                  <a:pt x="2437332" y="2859963"/>
                  <a:pt x="2289577" y="2862322"/>
                </a:cubicBezTo>
                <a:cubicBezTo>
                  <a:pt x="2141822" y="2864681"/>
                  <a:pt x="1760275" y="2844810"/>
                  <a:pt x="1606121" y="2862322"/>
                </a:cubicBezTo>
                <a:cubicBezTo>
                  <a:pt x="1451967" y="2879834"/>
                  <a:pt x="1048313" y="2835270"/>
                  <a:pt x="874823" y="2862322"/>
                </a:cubicBezTo>
                <a:cubicBezTo>
                  <a:pt x="701333" y="2889374"/>
                  <a:pt x="310425" y="2902683"/>
                  <a:pt x="0" y="2862322"/>
                </a:cubicBezTo>
                <a:cubicBezTo>
                  <a:pt x="-20189" y="2623373"/>
                  <a:pt x="8485" y="2469747"/>
                  <a:pt x="0" y="2347104"/>
                </a:cubicBezTo>
                <a:cubicBezTo>
                  <a:pt x="-8485" y="2224461"/>
                  <a:pt x="-6826" y="1911536"/>
                  <a:pt x="0" y="1774640"/>
                </a:cubicBezTo>
                <a:cubicBezTo>
                  <a:pt x="6826" y="1637744"/>
                  <a:pt x="-6102" y="1405469"/>
                  <a:pt x="0" y="1259422"/>
                </a:cubicBezTo>
                <a:cubicBezTo>
                  <a:pt x="6102" y="1113375"/>
                  <a:pt x="-15466" y="931255"/>
                  <a:pt x="0" y="715581"/>
                </a:cubicBezTo>
                <a:cubicBezTo>
                  <a:pt x="15466" y="499907"/>
                  <a:pt x="23143" y="28088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 sd="75586844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GB" sz="1200" b="1" i="1" dirty="0">
                <a:solidFill>
                  <a:schemeClr val="accent3"/>
                </a:solidFill>
              </a:rPr>
              <a:t>Design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1. Clear separation of data and control paths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2. Design with Hardware and Verification in Mind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3. Static configuration with controlled start-up sequence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4. Early and comprehensive coverage analysis</a:t>
            </a:r>
          </a:p>
          <a:p>
            <a:r>
              <a:rPr lang="en-GB" sz="1200" b="1" i="1" dirty="0">
                <a:solidFill>
                  <a:schemeClr val="accent3"/>
                </a:solidFill>
              </a:rPr>
              <a:t>Integration</a:t>
            </a:r>
          </a:p>
          <a:p>
            <a:r>
              <a:rPr lang="en-US" sz="1200" b="1" i="1" dirty="0">
                <a:solidFill>
                  <a:schemeClr val="tx2"/>
                </a:solidFill>
              </a:rPr>
              <a:t>1. Identify analog–digital boundaries and critical blocks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2. </a:t>
            </a:r>
            <a:r>
              <a:rPr lang="en-US" sz="1200" b="1" i="1" dirty="0">
                <a:solidFill>
                  <a:schemeClr val="tx2"/>
                </a:solidFill>
              </a:rPr>
              <a:t>Address timing-critical blocks with care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3. </a:t>
            </a:r>
            <a:r>
              <a:rPr lang="en-US" sz="1200" b="1" i="1" dirty="0">
                <a:solidFill>
                  <a:schemeClr val="tx2"/>
                </a:solidFill>
              </a:rPr>
              <a:t>Extend verification beyond digital-only approaches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4. </a:t>
            </a:r>
            <a:r>
              <a:rPr lang="en-US" sz="1200" b="1" i="1" dirty="0">
                <a:solidFill>
                  <a:schemeClr val="bg2">
                    <a:lumMod val="10000"/>
                  </a:schemeClr>
                </a:solidFill>
              </a:rPr>
              <a:t>Validate macro quality and modeling accuracy</a:t>
            </a:r>
          </a:p>
          <a:p>
            <a:r>
              <a:rPr lang="en-GB" sz="1200" b="1" i="1" dirty="0">
                <a:solidFill>
                  <a:schemeClr val="accent3"/>
                </a:solidFill>
              </a:rPr>
              <a:t>Analysis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1. Perform early system-level power modelling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2. Co-design ASIC, PCB, and packaging with PDN awareness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3. Allocate sufficient on-chip decoupling capacitance</a:t>
            </a:r>
          </a:p>
          <a:p>
            <a:r>
              <a:rPr lang="en-GB" sz="1200" b="1" i="1" dirty="0">
                <a:solidFill>
                  <a:schemeClr val="tx2"/>
                </a:solidFill>
              </a:rPr>
              <a:t>4. </a:t>
            </a:r>
            <a:r>
              <a:rPr lang="en-GB" sz="1200" b="1" i="1" dirty="0">
                <a:solidFill>
                  <a:schemeClr val="bg2">
                    <a:lumMod val="10000"/>
                  </a:schemeClr>
                </a:solidFill>
              </a:rPr>
              <a:t>Validate with IR-drop and EM simulations before </a:t>
            </a:r>
            <a:r>
              <a:rPr lang="en-GB" sz="1200" b="1" i="1" dirty="0" err="1">
                <a:solidFill>
                  <a:schemeClr val="bg2">
                    <a:lumMod val="10000"/>
                  </a:schemeClr>
                </a:solidFill>
              </a:rPr>
              <a:t>tapeout</a:t>
            </a:r>
            <a:endParaRPr lang="en-GB" sz="1200" b="1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85AD0-D598-1634-AB1C-3E19DD284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72291B-DE8F-E9E6-C15F-2DA7D4951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711780"/>
            <a:ext cx="6297610" cy="444076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Non-replicable systems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System-level complexity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Longevity and reliability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Limited resources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 design and testing cycles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F594CB-907C-6555-E0C5-12E8B1B84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ASICs for HEP Experiments</a:t>
            </a:r>
            <a:r>
              <a:rPr lang="en-US" dirty="0"/>
              <a:t>: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Key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1B8D-303B-8DE8-2FA7-77D1FB2B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8425E-FA0E-87A0-AB69-AA9F874F7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F7EA8-DD00-74AB-C9EB-704C6986D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D723D-47D4-EF3B-175B-3201091DF545}"/>
              </a:ext>
            </a:extLst>
          </p:cNvPr>
          <p:cNvGrpSpPr/>
          <p:nvPr/>
        </p:nvGrpSpPr>
        <p:grpSpPr>
          <a:xfrm>
            <a:off x="3778370" y="1537825"/>
            <a:ext cx="8005638" cy="3604271"/>
            <a:chOff x="3778370" y="1537825"/>
            <a:chExt cx="8005638" cy="3604271"/>
          </a:xfrm>
        </p:grpSpPr>
        <p:graphicFrame>
          <p:nvGraphicFramePr>
            <p:cNvPr id="7" name="Content Placeholder 6">
              <a:extLst>
                <a:ext uri="{FF2B5EF4-FFF2-40B4-BE49-F238E27FC236}">
                  <a16:creationId xmlns:a16="http://schemas.microsoft.com/office/drawing/2014/main" id="{98961DA2-F107-53B3-5303-F70B60D6AF3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25752161"/>
                </p:ext>
              </p:extLst>
            </p:nvPr>
          </p:nvGraphicFramePr>
          <p:xfrm>
            <a:off x="5236234" y="1537825"/>
            <a:ext cx="6547774" cy="3043685"/>
          </p:xfrm>
          <a:graphic>
            <a:graphicData uri="http://schemas.openxmlformats.org/drawingml/2006/table">
              <a:tbl>
                <a:tblPr firstRow="1" firstCol="1">
                  <a:tableStyleId>{85BE263C-DBD7-4A20-BB59-AAB30ACAA65A}</a:tableStyleId>
                </a:tblPr>
                <a:tblGrid>
                  <a:gridCol w="1874969">
                    <a:extLst>
                      <a:ext uri="{9D8B030D-6E8A-4147-A177-3AD203B41FA5}">
                        <a16:colId xmlns:a16="http://schemas.microsoft.com/office/drawing/2014/main" val="2113346798"/>
                      </a:ext>
                    </a:extLst>
                  </a:gridCol>
                  <a:gridCol w="2102889">
                    <a:extLst>
                      <a:ext uri="{9D8B030D-6E8A-4147-A177-3AD203B41FA5}">
                        <a16:colId xmlns:a16="http://schemas.microsoft.com/office/drawing/2014/main" val="148867719"/>
                      </a:ext>
                    </a:extLst>
                  </a:gridCol>
                  <a:gridCol w="2569916">
                    <a:extLst>
                      <a:ext uri="{9D8B030D-6E8A-4147-A177-3AD203B41FA5}">
                        <a16:colId xmlns:a16="http://schemas.microsoft.com/office/drawing/2014/main" val="2655289187"/>
                      </a:ext>
                    </a:extLst>
                  </a:gridCol>
                </a:tblGrid>
                <a:tr h="612723"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/>
                          <a:t>Aspect</a:t>
                        </a:r>
                      </a:p>
                    </a:txBody>
                    <a:tcPr anchor="ctr">
                      <a:solidFill>
                        <a:schemeClr val="accen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/>
                          <a:t>CERN HL-LHC ASICs</a:t>
                        </a:r>
                      </a:p>
                    </a:txBody>
                    <a:tcPr anchor="ctr">
                      <a:solidFill>
                        <a:schemeClr val="accen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/>
                          <a:t>Big Semi (Qualcomm, Broadcom,…)</a:t>
                        </a:r>
                      </a:p>
                    </a:txBody>
                    <a:tcPr anchor="ctr">
                      <a:solidFill>
                        <a:schemeClr val="accent1">
                          <a:alpha val="9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39473914"/>
                    </a:ext>
                  </a:extLst>
                </a:tr>
                <a:tr h="612723"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dirty="0"/>
                          <a:t>Engineers per ASIC</a:t>
                        </a:r>
                        <a:endParaRPr lang="en-US" dirty="0"/>
                      </a:p>
                    </a:txBody>
                    <a:tcPr anchor="ctr">
                      <a:solidFill>
                        <a:schemeClr val="accent2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~2–10</a:t>
                        </a:r>
                      </a:p>
                    </a:txBody>
                    <a:tcPr anchor="ctr"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50–1000</a:t>
                        </a:r>
                      </a:p>
                    </a:txBody>
                    <a:tcPr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161193226"/>
                    </a:ext>
                  </a:extLst>
                </a:tr>
                <a:tr h="612723"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dirty="0"/>
                          <a:t>Total ASIC designers</a:t>
                        </a:r>
                        <a:endParaRPr lang="en-US" dirty="0"/>
                      </a:p>
                    </a:txBody>
                    <a:tcPr anchor="ctr">
                      <a:solidFill>
                        <a:schemeClr val="accent2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~150–200</a:t>
                        </a:r>
                      </a:p>
                    </a:txBody>
                    <a:tcPr anchor="ctr"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2000–10,000+</a:t>
                        </a:r>
                      </a:p>
                    </a:txBody>
                    <a:tcPr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71653157"/>
                    </a:ext>
                  </a:extLst>
                </a:tr>
                <a:tr h="483365"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dirty="0"/>
                          <a:t>Timescale</a:t>
                        </a:r>
                        <a:endParaRPr lang="en-US" dirty="0"/>
                      </a:p>
                    </a:txBody>
                    <a:tcPr anchor="ctr">
                      <a:solidFill>
                        <a:schemeClr val="accent2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5–10 years</a:t>
                        </a:r>
                      </a:p>
                    </a:txBody>
                    <a:tcPr anchor="ctr"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dirty="0">
                            <a:solidFill>
                              <a:schemeClr val="tx2"/>
                            </a:solidFill>
                          </a:rPr>
                          <a:t>1.5–2 years</a:t>
                        </a:r>
                      </a:p>
                    </a:txBody>
                    <a:tcPr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875342781"/>
                    </a:ext>
                  </a:extLst>
                </a:tr>
                <a:tr h="612723"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dirty="0"/>
                          <a:t>Unique ASIC / cycle</a:t>
                        </a:r>
                        <a:endParaRPr lang="en-US" dirty="0"/>
                      </a:p>
                    </a:txBody>
                    <a:tcPr anchor="ctr">
                      <a:solidFill>
                        <a:schemeClr val="accent2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i="1" dirty="0">
                            <a:solidFill>
                              <a:schemeClr val="tx2"/>
                            </a:solidFill>
                            <a:highlight>
                              <a:srgbClr val="FFFF00"/>
                            </a:highlight>
                          </a:rPr>
                          <a:t>~50–60 across 4 experiments</a:t>
                        </a:r>
                      </a:p>
                    </a:txBody>
                    <a:tcPr anchor="ctr"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buNone/>
                        </a:pPr>
                        <a:r>
                          <a:rPr lang="en-US" b="1" i="1" dirty="0">
                            <a:solidFill>
                              <a:schemeClr val="tx2"/>
                            </a:solidFill>
                            <a:highlight>
                              <a:srgbClr val="FFFF00"/>
                            </a:highlight>
                          </a:rPr>
                          <a:t>50+ across product families</a:t>
                        </a:r>
                      </a:p>
                    </a:txBody>
                    <a:tcPr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solidFill>
                        <a:schemeClr val="lt1">
                          <a:alpha val="9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70656541"/>
                    </a:ext>
                  </a:extLst>
                </a:tr>
              </a:tbl>
            </a:graphicData>
          </a:graphic>
        </p:graphicFrame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4D6DA05-E689-52E1-B83E-BC999BA6845E}"/>
                </a:ext>
              </a:extLst>
            </p:cNvPr>
            <p:cNvSpPr/>
            <p:nvPr/>
          </p:nvSpPr>
          <p:spPr>
            <a:xfrm>
              <a:off x="3778370" y="4839419"/>
              <a:ext cx="1457864" cy="302677"/>
            </a:xfrm>
            <a:custGeom>
              <a:avLst/>
              <a:gdLst>
                <a:gd name="connsiteX0" fmla="*/ 0 w 1457864"/>
                <a:gd name="connsiteY0" fmla="*/ 69011 h 302677"/>
                <a:gd name="connsiteX1" fmla="*/ 983411 w 1457864"/>
                <a:gd name="connsiteY1" fmla="*/ 301924 h 302677"/>
                <a:gd name="connsiteX2" fmla="*/ 1457864 w 1457864"/>
                <a:gd name="connsiteY2" fmla="*/ 0 h 302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57864" h="302677">
                  <a:moveTo>
                    <a:pt x="0" y="69011"/>
                  </a:moveTo>
                  <a:cubicBezTo>
                    <a:pt x="370217" y="191218"/>
                    <a:pt x="740434" y="313426"/>
                    <a:pt x="983411" y="301924"/>
                  </a:cubicBezTo>
                  <a:cubicBezTo>
                    <a:pt x="1226388" y="290422"/>
                    <a:pt x="1342126" y="145211"/>
                    <a:pt x="1457864" y="0"/>
                  </a:cubicBezTo>
                </a:path>
              </a:pathLst>
            </a:custGeom>
            <a:noFill/>
            <a:ln w="2857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2361453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58AD5-F454-C73F-9F7E-5822A1FD5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E3477A95-A463-70A4-E723-E15301AD4E34}"/>
              </a:ext>
            </a:extLst>
          </p:cNvPr>
          <p:cNvSpPr txBox="1"/>
          <p:nvPr/>
        </p:nvSpPr>
        <p:spPr>
          <a:xfrm>
            <a:off x="407988" y="4162705"/>
            <a:ext cx="11660966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100" b="1" dirty="0">
                <a:solidFill>
                  <a:schemeClr val="tx2"/>
                </a:solidFill>
              </a:rPr>
              <a:t>HEP projects evolve </a:t>
            </a:r>
            <a:r>
              <a:rPr lang="en-GB" sz="2100" dirty="0">
                <a:solidFill>
                  <a:schemeClr val="tx2"/>
                </a:solidFill>
              </a:rPr>
              <a:t>→ specifications cannot be expected to remain fixed from the start.</a:t>
            </a:r>
          </a:p>
          <a:p>
            <a:pPr>
              <a:lnSpc>
                <a:spcPct val="150000"/>
              </a:lnSpc>
            </a:pPr>
            <a:r>
              <a:rPr lang="en-GB" sz="2100" dirty="0">
                <a:solidFill>
                  <a:schemeClr val="tx2"/>
                </a:solidFill>
              </a:rPr>
              <a:t>Control this evolution with </a:t>
            </a:r>
            <a:r>
              <a:rPr lang="en-GB" sz="2100" b="1" dirty="0">
                <a:solidFill>
                  <a:schemeClr val="tx2"/>
                </a:solidFill>
              </a:rPr>
              <a:t>Infrastructural specifications, aka the “chip skeleton”: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/>
                </a:solidFill>
              </a:rPr>
              <a:t>Defined early in the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/>
                </a:solidFill>
              </a:rPr>
              <a:t>Assessed through initial virtual prototyping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/>
                </a:solidFill>
              </a:rPr>
              <a:t>Discussed and/or reviewed with external experts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F356AF-F4FE-C6FA-BF47-5737C2396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Chip Skeleton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0DA38-5459-D3B2-6A47-45147B42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6F4E2-6654-2582-3FF6-F0B5EA1D3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A8DAE-00C7-D117-911D-069A9FB68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F1AE35-4B34-6EDF-07AE-58DF3444C9E3}"/>
              </a:ext>
            </a:extLst>
          </p:cNvPr>
          <p:cNvGrpSpPr/>
          <p:nvPr/>
        </p:nvGrpSpPr>
        <p:grpSpPr>
          <a:xfrm>
            <a:off x="407988" y="447257"/>
            <a:ext cx="11165627" cy="3517397"/>
            <a:chOff x="407988" y="2830961"/>
            <a:chExt cx="11165627" cy="3517397"/>
          </a:xfrm>
        </p:grpSpPr>
        <p:pic>
          <p:nvPicPr>
            <p:cNvPr id="1026" name="Picture 2" descr="Generazione immagine completata">
              <a:extLst>
                <a:ext uri="{FF2B5EF4-FFF2-40B4-BE49-F238E27FC236}">
                  <a16:creationId xmlns:a16="http://schemas.microsoft.com/office/drawing/2014/main" id="{A3FA6554-4707-4F82-C98C-6C988F7AA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43420" y="4289730"/>
              <a:ext cx="3087942" cy="2058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ECA4E0A-FF7B-C369-4D20-2B28342A6A8E}"/>
                </a:ext>
              </a:extLst>
            </p:cNvPr>
            <p:cNvGrpSpPr/>
            <p:nvPr/>
          </p:nvGrpSpPr>
          <p:grpSpPr>
            <a:xfrm>
              <a:off x="7539304" y="2830961"/>
              <a:ext cx="4034311" cy="3436241"/>
              <a:chOff x="7600873" y="1763515"/>
              <a:chExt cx="3958522" cy="4381429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54820F3-D526-1B48-EB49-59344609FAD5}"/>
                  </a:ext>
                </a:extLst>
              </p:cNvPr>
              <p:cNvGrpSpPr/>
              <p:nvPr/>
            </p:nvGrpSpPr>
            <p:grpSpPr>
              <a:xfrm>
                <a:off x="7600873" y="2070825"/>
                <a:ext cx="3958522" cy="4074119"/>
                <a:chOff x="7083288" y="2353832"/>
                <a:chExt cx="3958522" cy="3875820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0694A932-BD4A-8943-0A32-66D0314B6C12}"/>
                    </a:ext>
                  </a:extLst>
                </p:cNvPr>
                <p:cNvSpPr/>
                <p:nvPr/>
              </p:nvSpPr>
              <p:spPr>
                <a:xfrm>
                  <a:off x="7083288" y="2353832"/>
                  <a:ext cx="3958522" cy="3875820"/>
                </a:xfrm>
                <a:custGeom>
                  <a:avLst/>
                  <a:gdLst>
                    <a:gd name="connsiteX0" fmla="*/ 0 w 3958522"/>
                    <a:gd name="connsiteY0" fmla="*/ 0 h 3875820"/>
                    <a:gd name="connsiteX1" fmla="*/ 738924 w 3958522"/>
                    <a:gd name="connsiteY1" fmla="*/ 0 h 3875820"/>
                    <a:gd name="connsiteX2" fmla="*/ 1477848 w 3958522"/>
                    <a:gd name="connsiteY2" fmla="*/ 0 h 3875820"/>
                    <a:gd name="connsiteX3" fmla="*/ 2216772 w 3958522"/>
                    <a:gd name="connsiteY3" fmla="*/ 0 h 3875820"/>
                    <a:gd name="connsiteX4" fmla="*/ 2916111 w 3958522"/>
                    <a:gd name="connsiteY4" fmla="*/ 0 h 3875820"/>
                    <a:gd name="connsiteX5" fmla="*/ 3958522 w 3958522"/>
                    <a:gd name="connsiteY5" fmla="*/ 0 h 3875820"/>
                    <a:gd name="connsiteX6" fmla="*/ 3958522 w 3958522"/>
                    <a:gd name="connsiteY6" fmla="*/ 723486 h 3875820"/>
                    <a:gd name="connsiteX7" fmla="*/ 3958522 w 3958522"/>
                    <a:gd name="connsiteY7" fmla="*/ 1369456 h 3875820"/>
                    <a:gd name="connsiteX8" fmla="*/ 3958522 w 3958522"/>
                    <a:gd name="connsiteY8" fmla="*/ 1937910 h 3875820"/>
                    <a:gd name="connsiteX9" fmla="*/ 3958522 w 3958522"/>
                    <a:gd name="connsiteY9" fmla="*/ 2545122 h 3875820"/>
                    <a:gd name="connsiteX10" fmla="*/ 3958522 w 3958522"/>
                    <a:gd name="connsiteY10" fmla="*/ 3191092 h 3875820"/>
                    <a:gd name="connsiteX11" fmla="*/ 3958522 w 3958522"/>
                    <a:gd name="connsiteY11" fmla="*/ 3875820 h 3875820"/>
                    <a:gd name="connsiteX12" fmla="*/ 3219598 w 3958522"/>
                    <a:gd name="connsiteY12" fmla="*/ 3875820 h 3875820"/>
                    <a:gd name="connsiteX13" fmla="*/ 2639015 w 3958522"/>
                    <a:gd name="connsiteY13" fmla="*/ 3875820 h 3875820"/>
                    <a:gd name="connsiteX14" fmla="*/ 2098017 w 3958522"/>
                    <a:gd name="connsiteY14" fmla="*/ 3875820 h 3875820"/>
                    <a:gd name="connsiteX15" fmla="*/ 1398678 w 3958522"/>
                    <a:gd name="connsiteY15" fmla="*/ 3875820 h 3875820"/>
                    <a:gd name="connsiteX16" fmla="*/ 818095 w 3958522"/>
                    <a:gd name="connsiteY16" fmla="*/ 3875820 h 3875820"/>
                    <a:gd name="connsiteX17" fmla="*/ 0 w 3958522"/>
                    <a:gd name="connsiteY17" fmla="*/ 3875820 h 3875820"/>
                    <a:gd name="connsiteX18" fmla="*/ 0 w 3958522"/>
                    <a:gd name="connsiteY18" fmla="*/ 3191092 h 3875820"/>
                    <a:gd name="connsiteX19" fmla="*/ 0 w 3958522"/>
                    <a:gd name="connsiteY19" fmla="*/ 2506364 h 3875820"/>
                    <a:gd name="connsiteX20" fmla="*/ 0 w 3958522"/>
                    <a:gd name="connsiteY20" fmla="*/ 1821635 h 3875820"/>
                    <a:gd name="connsiteX21" fmla="*/ 0 w 3958522"/>
                    <a:gd name="connsiteY21" fmla="*/ 1291940 h 3875820"/>
                    <a:gd name="connsiteX22" fmla="*/ 0 w 3958522"/>
                    <a:gd name="connsiteY22" fmla="*/ 684728 h 3875820"/>
                    <a:gd name="connsiteX23" fmla="*/ 0 w 3958522"/>
                    <a:gd name="connsiteY23" fmla="*/ 0 h 38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958522" h="3875820" extrusionOk="0">
                      <a:moveTo>
                        <a:pt x="0" y="0"/>
                      </a:moveTo>
                      <a:cubicBezTo>
                        <a:pt x="226051" y="-3658"/>
                        <a:pt x="565414" y="9444"/>
                        <a:pt x="738924" y="0"/>
                      </a:cubicBezTo>
                      <a:cubicBezTo>
                        <a:pt x="912434" y="-9444"/>
                        <a:pt x="1134330" y="24734"/>
                        <a:pt x="1477848" y="0"/>
                      </a:cubicBezTo>
                      <a:cubicBezTo>
                        <a:pt x="1821366" y="-24734"/>
                        <a:pt x="1939873" y="-10129"/>
                        <a:pt x="2216772" y="0"/>
                      </a:cubicBezTo>
                      <a:cubicBezTo>
                        <a:pt x="2493671" y="10129"/>
                        <a:pt x="2569382" y="1324"/>
                        <a:pt x="2916111" y="0"/>
                      </a:cubicBezTo>
                      <a:cubicBezTo>
                        <a:pt x="3262840" y="-1324"/>
                        <a:pt x="3535796" y="49868"/>
                        <a:pt x="3958522" y="0"/>
                      </a:cubicBezTo>
                      <a:cubicBezTo>
                        <a:pt x="3948119" y="195336"/>
                        <a:pt x="3961800" y="539073"/>
                        <a:pt x="3958522" y="723486"/>
                      </a:cubicBezTo>
                      <a:cubicBezTo>
                        <a:pt x="3955244" y="907899"/>
                        <a:pt x="3967174" y="1052001"/>
                        <a:pt x="3958522" y="1369456"/>
                      </a:cubicBezTo>
                      <a:cubicBezTo>
                        <a:pt x="3949871" y="1686911"/>
                        <a:pt x="3986902" y="1703597"/>
                        <a:pt x="3958522" y="1937910"/>
                      </a:cubicBezTo>
                      <a:cubicBezTo>
                        <a:pt x="3930142" y="2172223"/>
                        <a:pt x="3945493" y="2286202"/>
                        <a:pt x="3958522" y="2545122"/>
                      </a:cubicBezTo>
                      <a:cubicBezTo>
                        <a:pt x="3971551" y="2804042"/>
                        <a:pt x="3928417" y="3015257"/>
                        <a:pt x="3958522" y="3191092"/>
                      </a:cubicBezTo>
                      <a:cubicBezTo>
                        <a:pt x="3988628" y="3366927"/>
                        <a:pt x="3957035" y="3671598"/>
                        <a:pt x="3958522" y="3875820"/>
                      </a:cubicBezTo>
                      <a:cubicBezTo>
                        <a:pt x="3698893" y="3878363"/>
                        <a:pt x="3487753" y="3902323"/>
                        <a:pt x="3219598" y="3875820"/>
                      </a:cubicBezTo>
                      <a:cubicBezTo>
                        <a:pt x="2951443" y="3849317"/>
                        <a:pt x="2786215" y="3883905"/>
                        <a:pt x="2639015" y="3875820"/>
                      </a:cubicBezTo>
                      <a:cubicBezTo>
                        <a:pt x="2491815" y="3867735"/>
                        <a:pt x="2324486" y="3892754"/>
                        <a:pt x="2098017" y="3875820"/>
                      </a:cubicBezTo>
                      <a:cubicBezTo>
                        <a:pt x="1871548" y="3858886"/>
                        <a:pt x="1540757" y="3896019"/>
                        <a:pt x="1398678" y="3875820"/>
                      </a:cubicBezTo>
                      <a:cubicBezTo>
                        <a:pt x="1256599" y="3855621"/>
                        <a:pt x="1105239" y="3897260"/>
                        <a:pt x="818095" y="3875820"/>
                      </a:cubicBezTo>
                      <a:cubicBezTo>
                        <a:pt x="530951" y="3854380"/>
                        <a:pt x="377211" y="3864200"/>
                        <a:pt x="0" y="3875820"/>
                      </a:cubicBezTo>
                      <a:cubicBezTo>
                        <a:pt x="-21400" y="3689252"/>
                        <a:pt x="2837" y="3398893"/>
                        <a:pt x="0" y="3191092"/>
                      </a:cubicBezTo>
                      <a:cubicBezTo>
                        <a:pt x="-2837" y="2983291"/>
                        <a:pt x="20844" y="2797398"/>
                        <a:pt x="0" y="2506364"/>
                      </a:cubicBezTo>
                      <a:cubicBezTo>
                        <a:pt x="-20844" y="2215330"/>
                        <a:pt x="-29241" y="1986046"/>
                        <a:pt x="0" y="1821635"/>
                      </a:cubicBezTo>
                      <a:cubicBezTo>
                        <a:pt x="29241" y="1657224"/>
                        <a:pt x="-11543" y="1433125"/>
                        <a:pt x="0" y="1291940"/>
                      </a:cubicBezTo>
                      <a:cubicBezTo>
                        <a:pt x="11543" y="1150756"/>
                        <a:pt x="21597" y="905201"/>
                        <a:pt x="0" y="684728"/>
                      </a:cubicBezTo>
                      <a:cubicBezTo>
                        <a:pt x="-21597" y="464255"/>
                        <a:pt x="-12355" y="335587"/>
                        <a:pt x="0" y="0"/>
                      </a:cubicBez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170946798">
                        <a:prstGeom prst="rect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7A288F7-16EC-CDE7-39C9-6F1B2C23374D}"/>
                    </a:ext>
                  </a:extLst>
                </p:cNvPr>
                <p:cNvSpPr txBox="1"/>
                <p:nvPr/>
              </p:nvSpPr>
              <p:spPr>
                <a:xfrm>
                  <a:off x="7264304" y="2668194"/>
                  <a:ext cx="3673931" cy="34720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Block Diagram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Macro requirements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A/D Boundaries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Early Power model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Architecture Exploration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Packaging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System integration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Verification flow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2"/>
                      </a:solidFill>
                    </a:rPr>
                    <a:t>…</a:t>
                  </a:r>
                  <a:endParaRPr lang="en-CH" sz="2000" dirty="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584390-593D-1010-E974-DBAEC44C95EA}"/>
                  </a:ext>
                </a:extLst>
              </p:cNvPr>
              <p:cNvSpPr txBox="1"/>
              <p:nvPr/>
            </p:nvSpPr>
            <p:spPr>
              <a:xfrm>
                <a:off x="8693408" y="1763515"/>
                <a:ext cx="1853709" cy="5101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000" b="1" dirty="0"/>
                  <a:t>Chip Skeleton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2697A9F-4C82-BC90-DDEF-AAE34D7FFBD0}"/>
                </a:ext>
              </a:extLst>
            </p:cNvPr>
            <p:cNvGrpSpPr/>
            <p:nvPr/>
          </p:nvGrpSpPr>
          <p:grpSpPr>
            <a:xfrm>
              <a:off x="2325861" y="5336192"/>
              <a:ext cx="560717" cy="773220"/>
              <a:chOff x="1276709" y="1837426"/>
              <a:chExt cx="1552755" cy="86264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832035B-58A1-7F38-A2E8-E534A6907B77}"/>
                  </a:ext>
                </a:extLst>
              </p:cNvPr>
              <p:cNvSpPr/>
              <p:nvPr/>
            </p:nvSpPr>
            <p:spPr>
              <a:xfrm>
                <a:off x="1276709" y="1837426"/>
                <a:ext cx="1552755" cy="862642"/>
              </a:xfrm>
              <a:custGeom>
                <a:avLst/>
                <a:gdLst>
                  <a:gd name="connsiteX0" fmla="*/ 0 w 1552755"/>
                  <a:gd name="connsiteY0" fmla="*/ 0 h 862642"/>
                  <a:gd name="connsiteX1" fmla="*/ 486530 w 1552755"/>
                  <a:gd name="connsiteY1" fmla="*/ 0 h 862642"/>
                  <a:gd name="connsiteX2" fmla="*/ 1035170 w 1552755"/>
                  <a:gd name="connsiteY2" fmla="*/ 0 h 862642"/>
                  <a:gd name="connsiteX3" fmla="*/ 1552755 w 1552755"/>
                  <a:gd name="connsiteY3" fmla="*/ 0 h 862642"/>
                  <a:gd name="connsiteX4" fmla="*/ 1552755 w 1552755"/>
                  <a:gd name="connsiteY4" fmla="*/ 448574 h 862642"/>
                  <a:gd name="connsiteX5" fmla="*/ 1552755 w 1552755"/>
                  <a:gd name="connsiteY5" fmla="*/ 862642 h 862642"/>
                  <a:gd name="connsiteX6" fmla="*/ 1004115 w 1552755"/>
                  <a:gd name="connsiteY6" fmla="*/ 862642 h 862642"/>
                  <a:gd name="connsiteX7" fmla="*/ 502057 w 1552755"/>
                  <a:gd name="connsiteY7" fmla="*/ 862642 h 862642"/>
                  <a:gd name="connsiteX8" fmla="*/ 0 w 1552755"/>
                  <a:gd name="connsiteY8" fmla="*/ 862642 h 862642"/>
                  <a:gd name="connsiteX9" fmla="*/ 0 w 1552755"/>
                  <a:gd name="connsiteY9" fmla="*/ 414068 h 862642"/>
                  <a:gd name="connsiteX10" fmla="*/ 0 w 1552755"/>
                  <a:gd name="connsiteY10" fmla="*/ 0 h 862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2755" h="862642" fill="none" extrusionOk="0">
                    <a:moveTo>
                      <a:pt x="0" y="0"/>
                    </a:moveTo>
                    <a:cubicBezTo>
                      <a:pt x="213262" y="16310"/>
                      <a:pt x="311444" y="-5575"/>
                      <a:pt x="486530" y="0"/>
                    </a:cubicBezTo>
                    <a:cubicBezTo>
                      <a:pt x="661616" y="5575"/>
                      <a:pt x="864897" y="-10640"/>
                      <a:pt x="1035170" y="0"/>
                    </a:cubicBezTo>
                    <a:cubicBezTo>
                      <a:pt x="1205443" y="10640"/>
                      <a:pt x="1421230" y="13250"/>
                      <a:pt x="1552755" y="0"/>
                    </a:cubicBezTo>
                    <a:cubicBezTo>
                      <a:pt x="1557034" y="219806"/>
                      <a:pt x="1562874" y="227141"/>
                      <a:pt x="1552755" y="448574"/>
                    </a:cubicBezTo>
                    <a:cubicBezTo>
                      <a:pt x="1542636" y="670007"/>
                      <a:pt x="1564146" y="659759"/>
                      <a:pt x="1552755" y="862642"/>
                    </a:cubicBezTo>
                    <a:cubicBezTo>
                      <a:pt x="1389134" y="888559"/>
                      <a:pt x="1169126" y="879477"/>
                      <a:pt x="1004115" y="862642"/>
                    </a:cubicBezTo>
                    <a:cubicBezTo>
                      <a:pt x="839104" y="845807"/>
                      <a:pt x="632870" y="857801"/>
                      <a:pt x="502057" y="862642"/>
                    </a:cubicBezTo>
                    <a:cubicBezTo>
                      <a:pt x="371244" y="867483"/>
                      <a:pt x="150426" y="879552"/>
                      <a:pt x="0" y="862642"/>
                    </a:cubicBezTo>
                    <a:cubicBezTo>
                      <a:pt x="-10978" y="699318"/>
                      <a:pt x="-8424" y="552050"/>
                      <a:pt x="0" y="414068"/>
                    </a:cubicBezTo>
                    <a:cubicBezTo>
                      <a:pt x="8424" y="276086"/>
                      <a:pt x="10440" y="120281"/>
                      <a:pt x="0" y="0"/>
                    </a:cubicBezTo>
                    <a:close/>
                  </a:path>
                  <a:path w="1552755" h="862642" stroke="0" extrusionOk="0">
                    <a:moveTo>
                      <a:pt x="0" y="0"/>
                    </a:moveTo>
                    <a:cubicBezTo>
                      <a:pt x="114555" y="1744"/>
                      <a:pt x="326442" y="9677"/>
                      <a:pt x="533113" y="0"/>
                    </a:cubicBezTo>
                    <a:cubicBezTo>
                      <a:pt x="739784" y="-9677"/>
                      <a:pt x="822029" y="3442"/>
                      <a:pt x="1081753" y="0"/>
                    </a:cubicBezTo>
                    <a:cubicBezTo>
                      <a:pt x="1341477" y="-3442"/>
                      <a:pt x="1342463" y="6536"/>
                      <a:pt x="1552755" y="0"/>
                    </a:cubicBezTo>
                    <a:cubicBezTo>
                      <a:pt x="1543565" y="192567"/>
                      <a:pt x="1571805" y="311040"/>
                      <a:pt x="1552755" y="414068"/>
                    </a:cubicBezTo>
                    <a:cubicBezTo>
                      <a:pt x="1533705" y="517096"/>
                      <a:pt x="1559414" y="639133"/>
                      <a:pt x="1552755" y="862642"/>
                    </a:cubicBezTo>
                    <a:cubicBezTo>
                      <a:pt x="1380616" y="884547"/>
                      <a:pt x="1255529" y="846124"/>
                      <a:pt x="1019642" y="862642"/>
                    </a:cubicBezTo>
                    <a:cubicBezTo>
                      <a:pt x="783755" y="879160"/>
                      <a:pt x="619728" y="840368"/>
                      <a:pt x="517585" y="862642"/>
                    </a:cubicBezTo>
                    <a:cubicBezTo>
                      <a:pt x="415442" y="884916"/>
                      <a:pt x="140397" y="877555"/>
                      <a:pt x="0" y="862642"/>
                    </a:cubicBezTo>
                    <a:cubicBezTo>
                      <a:pt x="-15065" y="668830"/>
                      <a:pt x="-5371" y="545759"/>
                      <a:pt x="0" y="457200"/>
                    </a:cubicBezTo>
                    <a:cubicBezTo>
                      <a:pt x="5371" y="368641"/>
                      <a:pt x="5229" y="125028"/>
                      <a:pt x="0" y="0"/>
                    </a:cubicBezTo>
                    <a:close/>
                  </a:path>
                </a:pathLst>
              </a:custGeom>
              <a:ln w="38100">
                <a:extLst>
                  <a:ext uri="{C807C97D-BFC1-408E-A445-0C87EB9F89A2}">
                    <ask:lineSketchStyleProps xmlns:ask="http://schemas.microsoft.com/office/drawing/2018/sketchyshapes" sd="3709551324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64A7770-5256-719F-6D95-659D381DB95C}"/>
                  </a:ext>
                </a:extLst>
              </p:cNvPr>
              <p:cNvSpPr/>
              <p:nvPr/>
            </p:nvSpPr>
            <p:spPr>
              <a:xfrm>
                <a:off x="1500996" y="1955889"/>
                <a:ext cx="1078302" cy="183939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A3F5431-C4ED-573A-EF21-6B0CDD86BFED}"/>
                  </a:ext>
                </a:extLst>
              </p:cNvPr>
              <p:cNvSpPr/>
              <p:nvPr/>
            </p:nvSpPr>
            <p:spPr>
              <a:xfrm flipV="1">
                <a:off x="1429108" y="2176777"/>
                <a:ext cx="839639" cy="183939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D3EBBA9-0E8D-FBDD-FA37-86D3D13D7004}"/>
                  </a:ext>
                </a:extLst>
              </p:cNvPr>
              <p:cNvSpPr/>
              <p:nvPr/>
            </p:nvSpPr>
            <p:spPr>
              <a:xfrm flipV="1">
                <a:off x="1429108" y="2409841"/>
                <a:ext cx="1269521" cy="128078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888F30-2458-C271-1A21-6C953BB70A54}"/>
                </a:ext>
              </a:extLst>
            </p:cNvPr>
            <p:cNvSpPr txBox="1"/>
            <p:nvPr/>
          </p:nvSpPr>
          <p:spPr>
            <a:xfrm>
              <a:off x="407988" y="5463831"/>
              <a:ext cx="25802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Requirements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4DDBC1-598B-DB6E-D2E1-EF20F9DF52BC}"/>
                </a:ext>
              </a:extLst>
            </p:cNvPr>
            <p:cNvSpPr txBox="1"/>
            <p:nvPr/>
          </p:nvSpPr>
          <p:spPr>
            <a:xfrm>
              <a:off x="450752" y="4259051"/>
              <a:ext cx="25802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Guidelines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BBFF8DA-BE55-18D1-2477-4A1FF0AD8008}"/>
                </a:ext>
              </a:extLst>
            </p:cNvPr>
            <p:cNvGrpSpPr/>
            <p:nvPr/>
          </p:nvGrpSpPr>
          <p:grpSpPr>
            <a:xfrm rot="10800000">
              <a:off x="2084901" y="4203600"/>
              <a:ext cx="642811" cy="594985"/>
              <a:chOff x="1276709" y="1837426"/>
              <a:chExt cx="1552755" cy="862642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C2973FE-C5A1-BBF6-506D-7D7B5F9CF4F2}"/>
                  </a:ext>
                </a:extLst>
              </p:cNvPr>
              <p:cNvSpPr/>
              <p:nvPr/>
            </p:nvSpPr>
            <p:spPr>
              <a:xfrm>
                <a:off x="1276709" y="1837426"/>
                <a:ext cx="1552755" cy="862642"/>
              </a:xfrm>
              <a:custGeom>
                <a:avLst/>
                <a:gdLst>
                  <a:gd name="connsiteX0" fmla="*/ 0 w 1552755"/>
                  <a:gd name="connsiteY0" fmla="*/ 0 h 862642"/>
                  <a:gd name="connsiteX1" fmla="*/ 486530 w 1552755"/>
                  <a:gd name="connsiteY1" fmla="*/ 0 h 862642"/>
                  <a:gd name="connsiteX2" fmla="*/ 1035170 w 1552755"/>
                  <a:gd name="connsiteY2" fmla="*/ 0 h 862642"/>
                  <a:gd name="connsiteX3" fmla="*/ 1552755 w 1552755"/>
                  <a:gd name="connsiteY3" fmla="*/ 0 h 862642"/>
                  <a:gd name="connsiteX4" fmla="*/ 1552755 w 1552755"/>
                  <a:gd name="connsiteY4" fmla="*/ 448574 h 862642"/>
                  <a:gd name="connsiteX5" fmla="*/ 1552755 w 1552755"/>
                  <a:gd name="connsiteY5" fmla="*/ 862642 h 862642"/>
                  <a:gd name="connsiteX6" fmla="*/ 1004115 w 1552755"/>
                  <a:gd name="connsiteY6" fmla="*/ 862642 h 862642"/>
                  <a:gd name="connsiteX7" fmla="*/ 502057 w 1552755"/>
                  <a:gd name="connsiteY7" fmla="*/ 862642 h 862642"/>
                  <a:gd name="connsiteX8" fmla="*/ 0 w 1552755"/>
                  <a:gd name="connsiteY8" fmla="*/ 862642 h 862642"/>
                  <a:gd name="connsiteX9" fmla="*/ 0 w 1552755"/>
                  <a:gd name="connsiteY9" fmla="*/ 414068 h 862642"/>
                  <a:gd name="connsiteX10" fmla="*/ 0 w 1552755"/>
                  <a:gd name="connsiteY10" fmla="*/ 0 h 862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2755" h="862642" fill="none" extrusionOk="0">
                    <a:moveTo>
                      <a:pt x="0" y="0"/>
                    </a:moveTo>
                    <a:cubicBezTo>
                      <a:pt x="213262" y="16310"/>
                      <a:pt x="311444" y="-5575"/>
                      <a:pt x="486530" y="0"/>
                    </a:cubicBezTo>
                    <a:cubicBezTo>
                      <a:pt x="661616" y="5575"/>
                      <a:pt x="864897" y="-10640"/>
                      <a:pt x="1035170" y="0"/>
                    </a:cubicBezTo>
                    <a:cubicBezTo>
                      <a:pt x="1205443" y="10640"/>
                      <a:pt x="1421230" y="13250"/>
                      <a:pt x="1552755" y="0"/>
                    </a:cubicBezTo>
                    <a:cubicBezTo>
                      <a:pt x="1557034" y="219806"/>
                      <a:pt x="1562874" y="227141"/>
                      <a:pt x="1552755" y="448574"/>
                    </a:cubicBezTo>
                    <a:cubicBezTo>
                      <a:pt x="1542636" y="670007"/>
                      <a:pt x="1564146" y="659759"/>
                      <a:pt x="1552755" y="862642"/>
                    </a:cubicBezTo>
                    <a:cubicBezTo>
                      <a:pt x="1389134" y="888559"/>
                      <a:pt x="1169126" y="879477"/>
                      <a:pt x="1004115" y="862642"/>
                    </a:cubicBezTo>
                    <a:cubicBezTo>
                      <a:pt x="839104" y="845807"/>
                      <a:pt x="632870" y="857801"/>
                      <a:pt x="502057" y="862642"/>
                    </a:cubicBezTo>
                    <a:cubicBezTo>
                      <a:pt x="371244" y="867483"/>
                      <a:pt x="150426" y="879552"/>
                      <a:pt x="0" y="862642"/>
                    </a:cubicBezTo>
                    <a:cubicBezTo>
                      <a:pt x="-10978" y="699318"/>
                      <a:pt x="-8424" y="552050"/>
                      <a:pt x="0" y="414068"/>
                    </a:cubicBezTo>
                    <a:cubicBezTo>
                      <a:pt x="8424" y="276086"/>
                      <a:pt x="10440" y="120281"/>
                      <a:pt x="0" y="0"/>
                    </a:cubicBezTo>
                    <a:close/>
                  </a:path>
                  <a:path w="1552755" h="862642" stroke="0" extrusionOk="0">
                    <a:moveTo>
                      <a:pt x="0" y="0"/>
                    </a:moveTo>
                    <a:cubicBezTo>
                      <a:pt x="114555" y="1744"/>
                      <a:pt x="326442" y="9677"/>
                      <a:pt x="533113" y="0"/>
                    </a:cubicBezTo>
                    <a:cubicBezTo>
                      <a:pt x="739784" y="-9677"/>
                      <a:pt x="822029" y="3442"/>
                      <a:pt x="1081753" y="0"/>
                    </a:cubicBezTo>
                    <a:cubicBezTo>
                      <a:pt x="1341477" y="-3442"/>
                      <a:pt x="1342463" y="6536"/>
                      <a:pt x="1552755" y="0"/>
                    </a:cubicBezTo>
                    <a:cubicBezTo>
                      <a:pt x="1543565" y="192567"/>
                      <a:pt x="1571805" y="311040"/>
                      <a:pt x="1552755" y="414068"/>
                    </a:cubicBezTo>
                    <a:cubicBezTo>
                      <a:pt x="1533705" y="517096"/>
                      <a:pt x="1559414" y="639133"/>
                      <a:pt x="1552755" y="862642"/>
                    </a:cubicBezTo>
                    <a:cubicBezTo>
                      <a:pt x="1380616" y="884547"/>
                      <a:pt x="1255529" y="846124"/>
                      <a:pt x="1019642" y="862642"/>
                    </a:cubicBezTo>
                    <a:cubicBezTo>
                      <a:pt x="783755" y="879160"/>
                      <a:pt x="619728" y="840368"/>
                      <a:pt x="517585" y="862642"/>
                    </a:cubicBezTo>
                    <a:cubicBezTo>
                      <a:pt x="415442" y="884916"/>
                      <a:pt x="140397" y="877555"/>
                      <a:pt x="0" y="862642"/>
                    </a:cubicBezTo>
                    <a:cubicBezTo>
                      <a:pt x="-15065" y="668830"/>
                      <a:pt x="-5371" y="545759"/>
                      <a:pt x="0" y="457200"/>
                    </a:cubicBezTo>
                    <a:cubicBezTo>
                      <a:pt x="5371" y="368641"/>
                      <a:pt x="5229" y="125028"/>
                      <a:pt x="0" y="0"/>
                    </a:cubicBezTo>
                    <a:close/>
                  </a:path>
                </a:pathLst>
              </a:custGeom>
              <a:ln w="38100">
                <a:extLst>
                  <a:ext uri="{C807C97D-BFC1-408E-A445-0C87EB9F89A2}">
                    <ask:lineSketchStyleProps xmlns:ask="http://schemas.microsoft.com/office/drawing/2018/sketchyshapes" sd="3709551324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D2B0B45-20B6-9096-3EE1-626AC9EECB54}"/>
                  </a:ext>
                </a:extLst>
              </p:cNvPr>
              <p:cNvSpPr/>
              <p:nvPr/>
            </p:nvSpPr>
            <p:spPr>
              <a:xfrm>
                <a:off x="1500996" y="1955889"/>
                <a:ext cx="1078302" cy="183939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AED0574-11C6-0392-6B6A-DE66755E4F40}"/>
                  </a:ext>
                </a:extLst>
              </p:cNvPr>
              <p:cNvSpPr/>
              <p:nvPr/>
            </p:nvSpPr>
            <p:spPr>
              <a:xfrm flipV="1">
                <a:off x="1808672" y="2096726"/>
                <a:ext cx="839639" cy="183939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4AE01C1F-3B16-88C9-7A91-462F334651B4}"/>
                  </a:ext>
                </a:extLst>
              </p:cNvPr>
              <p:cNvSpPr/>
              <p:nvPr/>
            </p:nvSpPr>
            <p:spPr>
              <a:xfrm flipV="1">
                <a:off x="1429108" y="2409841"/>
                <a:ext cx="1269521" cy="128078"/>
              </a:xfrm>
              <a:custGeom>
                <a:avLst/>
                <a:gdLst>
                  <a:gd name="connsiteX0" fmla="*/ 0 w 1078302"/>
                  <a:gd name="connsiteY0" fmla="*/ 88571 h 183939"/>
                  <a:gd name="connsiteX1" fmla="*/ 69012 w 1078302"/>
                  <a:gd name="connsiteY1" fmla="*/ 10934 h 183939"/>
                  <a:gd name="connsiteX2" fmla="*/ 172529 w 1078302"/>
                  <a:gd name="connsiteY2" fmla="*/ 62692 h 183939"/>
                  <a:gd name="connsiteX3" fmla="*/ 267419 w 1078302"/>
                  <a:gd name="connsiteY3" fmla="*/ 19560 h 183939"/>
                  <a:gd name="connsiteX4" fmla="*/ 362310 w 1078302"/>
                  <a:gd name="connsiteY4" fmla="*/ 54066 h 183939"/>
                  <a:gd name="connsiteX5" fmla="*/ 431321 w 1078302"/>
                  <a:gd name="connsiteY5" fmla="*/ 183462 h 183939"/>
                  <a:gd name="connsiteX6" fmla="*/ 543464 w 1078302"/>
                  <a:gd name="connsiteY6" fmla="*/ 2307 h 183939"/>
                  <a:gd name="connsiteX7" fmla="*/ 552091 w 1078302"/>
                  <a:gd name="connsiteY7" fmla="*/ 79945 h 183939"/>
                  <a:gd name="connsiteX8" fmla="*/ 603849 w 1078302"/>
                  <a:gd name="connsiteY8" fmla="*/ 62692 h 183939"/>
                  <a:gd name="connsiteX9" fmla="*/ 741872 w 1078302"/>
                  <a:gd name="connsiteY9" fmla="*/ 79945 h 183939"/>
                  <a:gd name="connsiteX10" fmla="*/ 871268 w 1078302"/>
                  <a:gd name="connsiteY10" fmla="*/ 79945 h 183939"/>
                  <a:gd name="connsiteX11" fmla="*/ 948906 w 1078302"/>
                  <a:gd name="connsiteY11" fmla="*/ 10934 h 183939"/>
                  <a:gd name="connsiteX12" fmla="*/ 974785 w 1078302"/>
                  <a:gd name="connsiteY12" fmla="*/ 45439 h 183939"/>
                  <a:gd name="connsiteX13" fmla="*/ 1078302 w 1078302"/>
                  <a:gd name="connsiteY13" fmla="*/ 45439 h 183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78302" h="183939">
                    <a:moveTo>
                      <a:pt x="0" y="88571"/>
                    </a:moveTo>
                    <a:cubicBezTo>
                      <a:pt x="23004" y="62692"/>
                      <a:pt x="40257" y="15247"/>
                      <a:pt x="69012" y="10934"/>
                    </a:cubicBezTo>
                    <a:cubicBezTo>
                      <a:pt x="97767" y="6621"/>
                      <a:pt x="139461" y="61254"/>
                      <a:pt x="172529" y="62692"/>
                    </a:cubicBezTo>
                    <a:cubicBezTo>
                      <a:pt x="205597" y="64130"/>
                      <a:pt x="235789" y="20998"/>
                      <a:pt x="267419" y="19560"/>
                    </a:cubicBezTo>
                    <a:cubicBezTo>
                      <a:pt x="299049" y="18122"/>
                      <a:pt x="334993" y="26749"/>
                      <a:pt x="362310" y="54066"/>
                    </a:cubicBezTo>
                    <a:cubicBezTo>
                      <a:pt x="389627" y="81383"/>
                      <a:pt x="401129" y="192089"/>
                      <a:pt x="431321" y="183462"/>
                    </a:cubicBezTo>
                    <a:cubicBezTo>
                      <a:pt x="461513" y="174836"/>
                      <a:pt x="523336" y="19560"/>
                      <a:pt x="543464" y="2307"/>
                    </a:cubicBezTo>
                    <a:cubicBezTo>
                      <a:pt x="563592" y="-14946"/>
                      <a:pt x="542027" y="69881"/>
                      <a:pt x="552091" y="79945"/>
                    </a:cubicBezTo>
                    <a:cubicBezTo>
                      <a:pt x="562155" y="90009"/>
                      <a:pt x="572219" y="62692"/>
                      <a:pt x="603849" y="62692"/>
                    </a:cubicBezTo>
                    <a:cubicBezTo>
                      <a:pt x="635479" y="62692"/>
                      <a:pt x="697302" y="77070"/>
                      <a:pt x="741872" y="79945"/>
                    </a:cubicBezTo>
                    <a:cubicBezTo>
                      <a:pt x="786442" y="82820"/>
                      <a:pt x="836762" y="91447"/>
                      <a:pt x="871268" y="79945"/>
                    </a:cubicBezTo>
                    <a:cubicBezTo>
                      <a:pt x="905774" y="68443"/>
                      <a:pt x="948906" y="10934"/>
                      <a:pt x="948906" y="10934"/>
                    </a:cubicBezTo>
                    <a:cubicBezTo>
                      <a:pt x="966159" y="5183"/>
                      <a:pt x="953219" y="39688"/>
                      <a:pt x="974785" y="45439"/>
                    </a:cubicBezTo>
                    <a:cubicBezTo>
                      <a:pt x="996351" y="51190"/>
                      <a:pt x="1037326" y="48314"/>
                      <a:pt x="1078302" y="45439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77CEC30-AE84-3B6C-66DA-1CA84964721C}"/>
                </a:ext>
              </a:extLst>
            </p:cNvPr>
            <p:cNvSpPr txBox="1"/>
            <p:nvPr/>
          </p:nvSpPr>
          <p:spPr>
            <a:xfrm>
              <a:off x="3787826" y="3915328"/>
              <a:ext cx="403431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Early Virtual Prototyping</a:t>
              </a: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720D407-8C67-F548-E566-C3AC3909C92E}"/>
                </a:ext>
              </a:extLst>
            </p:cNvPr>
            <p:cNvSpPr/>
            <p:nvPr/>
          </p:nvSpPr>
          <p:spPr>
            <a:xfrm rot="21356073">
              <a:off x="3097219" y="5665603"/>
              <a:ext cx="715992" cy="113483"/>
            </a:xfrm>
            <a:custGeom>
              <a:avLst/>
              <a:gdLst>
                <a:gd name="connsiteX0" fmla="*/ 0 w 715992"/>
                <a:gd name="connsiteY0" fmla="*/ 51758 h 113483"/>
                <a:gd name="connsiteX1" fmla="*/ 293298 w 715992"/>
                <a:gd name="connsiteY1" fmla="*/ 112143 h 113483"/>
                <a:gd name="connsiteX2" fmla="*/ 715992 w 715992"/>
                <a:gd name="connsiteY2" fmla="*/ 0 h 113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5992" h="113483">
                  <a:moveTo>
                    <a:pt x="0" y="51758"/>
                  </a:moveTo>
                  <a:cubicBezTo>
                    <a:pt x="86983" y="86263"/>
                    <a:pt x="173966" y="120769"/>
                    <a:pt x="293298" y="112143"/>
                  </a:cubicBezTo>
                  <a:cubicBezTo>
                    <a:pt x="412630" y="103517"/>
                    <a:pt x="564311" y="51758"/>
                    <a:pt x="715992" y="0"/>
                  </a:cubicBez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DE59EFB-C1C6-D771-BE3D-68C635567EB9}"/>
                </a:ext>
              </a:extLst>
            </p:cNvPr>
            <p:cNvSpPr/>
            <p:nvPr/>
          </p:nvSpPr>
          <p:spPr>
            <a:xfrm rot="669461" flipV="1">
              <a:off x="2967542" y="4506332"/>
              <a:ext cx="715992" cy="113483"/>
            </a:xfrm>
            <a:custGeom>
              <a:avLst/>
              <a:gdLst>
                <a:gd name="connsiteX0" fmla="*/ 0 w 715992"/>
                <a:gd name="connsiteY0" fmla="*/ 51758 h 113483"/>
                <a:gd name="connsiteX1" fmla="*/ 293298 w 715992"/>
                <a:gd name="connsiteY1" fmla="*/ 112143 h 113483"/>
                <a:gd name="connsiteX2" fmla="*/ 715992 w 715992"/>
                <a:gd name="connsiteY2" fmla="*/ 0 h 113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5992" h="113483">
                  <a:moveTo>
                    <a:pt x="0" y="51758"/>
                  </a:moveTo>
                  <a:cubicBezTo>
                    <a:pt x="86983" y="86263"/>
                    <a:pt x="173966" y="120769"/>
                    <a:pt x="293298" y="112143"/>
                  </a:cubicBezTo>
                  <a:cubicBezTo>
                    <a:pt x="412630" y="103517"/>
                    <a:pt x="564311" y="51758"/>
                    <a:pt x="715992" y="0"/>
                  </a:cubicBez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0391AC9-F41F-C1FB-6525-80715B138853}"/>
                </a:ext>
              </a:extLst>
            </p:cNvPr>
            <p:cNvSpPr/>
            <p:nvPr/>
          </p:nvSpPr>
          <p:spPr>
            <a:xfrm rot="21356073">
              <a:off x="6373366" y="5467613"/>
              <a:ext cx="715992" cy="113483"/>
            </a:xfrm>
            <a:custGeom>
              <a:avLst/>
              <a:gdLst>
                <a:gd name="connsiteX0" fmla="*/ 0 w 715992"/>
                <a:gd name="connsiteY0" fmla="*/ 51758 h 113483"/>
                <a:gd name="connsiteX1" fmla="*/ 293298 w 715992"/>
                <a:gd name="connsiteY1" fmla="*/ 112143 h 113483"/>
                <a:gd name="connsiteX2" fmla="*/ 715992 w 715992"/>
                <a:gd name="connsiteY2" fmla="*/ 0 h 113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5992" h="113483">
                  <a:moveTo>
                    <a:pt x="0" y="51758"/>
                  </a:moveTo>
                  <a:cubicBezTo>
                    <a:pt x="86983" y="86263"/>
                    <a:pt x="173966" y="120769"/>
                    <a:pt x="293298" y="112143"/>
                  </a:cubicBezTo>
                  <a:cubicBezTo>
                    <a:pt x="412630" y="103517"/>
                    <a:pt x="564311" y="51758"/>
                    <a:pt x="715992" y="0"/>
                  </a:cubicBezTo>
                </a:path>
              </a:pathLst>
            </a:cu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8837978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FF0A4-7510-446E-8128-8DBFE4B00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93824E-F1E1-0DD0-8876-F1299EE72F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462" b="23545"/>
          <a:stretch>
            <a:fillRect/>
          </a:stretch>
        </p:blipFill>
        <p:spPr>
          <a:xfrm>
            <a:off x="0" y="-1"/>
            <a:ext cx="12471094" cy="6858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70430F-5E3E-7ECA-9B6B-F26E8E649EF7}"/>
              </a:ext>
            </a:extLst>
          </p:cNvPr>
          <p:cNvSpPr txBox="1"/>
          <p:nvPr/>
        </p:nvSpPr>
        <p:spPr>
          <a:xfrm>
            <a:off x="614995" y="5549899"/>
            <a:ext cx="358290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7200" b="1" i="1" dirty="0">
                <a:solidFill>
                  <a:schemeClr val="bg1"/>
                </a:solidFill>
                <a:latin typeface="Brush Script MT" panose="03060802040406070304" pitchFamily="66" charset="0"/>
              </a:rPr>
              <a:t>Thank You!</a:t>
            </a:r>
            <a:endParaRPr lang="en-CH" sz="7200" b="1" i="1" dirty="0">
              <a:solidFill>
                <a:schemeClr val="bg1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2" name="Picture 1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31F76DC2-86A7-A055-AB13-2A1EA8FFC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8279" y="263899"/>
            <a:ext cx="2335741" cy="148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95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AC31C-2042-FA34-1B78-A768C2AA2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557FC9-56D4-EF73-053B-B8F7A8E8E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711780"/>
            <a:ext cx="6297610" cy="444076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Non-replicable systems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System-level complexity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Longevity and reliability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Limited resources</a:t>
            </a:r>
          </a:p>
          <a:p>
            <a:pPr>
              <a:lnSpc>
                <a:spcPct val="200000"/>
              </a:lnSpc>
            </a:pPr>
            <a:r>
              <a:rPr lang="en-GB" sz="2400" dirty="0">
                <a:solidFill>
                  <a:schemeClr val="tx1"/>
                </a:solidFill>
              </a:rPr>
              <a:t>🔑 Long design and testing cycles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AF6B6D-CAB7-D503-041A-F8CA4E7B2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ASICs for HEP Experiments</a:t>
            </a:r>
            <a:r>
              <a:rPr lang="en-US" dirty="0"/>
              <a:t>: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Key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F1809-C63B-C526-3548-F2CD0A80C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D5C47-D3FD-A5DD-318E-1F1B79E04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15DCF-4F29-7D61-DC94-B50FBEC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25B4ED-8121-7407-5B76-9BEEA78D9C43}"/>
              </a:ext>
            </a:extLst>
          </p:cNvPr>
          <p:cNvSpPr txBox="1"/>
          <p:nvPr/>
        </p:nvSpPr>
        <p:spPr>
          <a:xfrm>
            <a:off x="6591605" y="3188269"/>
            <a:ext cx="519719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i="1" dirty="0">
                <a:solidFill>
                  <a:schemeClr val="accent3"/>
                </a:solidFill>
              </a:rPr>
              <a:t>Each design cycle introduces new technologies, methodologies, and challenges. </a:t>
            </a:r>
          </a:p>
        </p:txBody>
      </p:sp>
      <p:sp>
        <p:nvSpPr>
          <p:cNvPr id="11" name="Right Bracket 10">
            <a:extLst>
              <a:ext uri="{FF2B5EF4-FFF2-40B4-BE49-F238E27FC236}">
                <a16:creationId xmlns:a16="http://schemas.microsoft.com/office/drawing/2014/main" id="{4E7D8FB0-643C-2F0A-3C6A-166B638D30BD}"/>
              </a:ext>
            </a:extLst>
          </p:cNvPr>
          <p:cNvSpPr/>
          <p:nvPr/>
        </p:nvSpPr>
        <p:spPr>
          <a:xfrm>
            <a:off x="5554133" y="1734724"/>
            <a:ext cx="541867" cy="4394880"/>
          </a:xfrm>
          <a:prstGeom prst="rightBracke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50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FA0055-3CC4-A97F-9A72-5F9AA80EF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8" y="373593"/>
            <a:ext cx="11376025" cy="1065742"/>
          </a:xfrm>
        </p:spPr>
        <p:txBody>
          <a:bodyPr/>
          <a:lstStyle/>
          <a:p>
            <a:r>
              <a:rPr lang="en-US" dirty="0"/>
              <a:t>The Digital Impact: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Mixed-Signal ASICs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C6060-A27C-C76D-2434-12B9F1A1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F7C90-D342-5454-1875-46B75DE44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5C5DA-FF32-B024-1BDD-EDF690B4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C6F42C-8811-5C4E-93C4-EE28DCA87EEA}"/>
              </a:ext>
            </a:extLst>
          </p:cNvPr>
          <p:cNvSpPr txBox="1"/>
          <p:nvPr/>
        </p:nvSpPr>
        <p:spPr>
          <a:xfrm>
            <a:off x="415608" y="1441221"/>
            <a:ext cx="106919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Analog accuracy drives performance, while digital logic drives system behavior and integration.</a:t>
            </a:r>
            <a:endParaRPr lang="en-CH" sz="2000" dirty="0">
              <a:solidFill>
                <a:schemeClr val="accent3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62ABEE4-90A5-C3DD-9D74-23912EA39DDB}"/>
              </a:ext>
            </a:extLst>
          </p:cNvPr>
          <p:cNvGrpSpPr/>
          <p:nvPr/>
        </p:nvGrpSpPr>
        <p:grpSpPr>
          <a:xfrm>
            <a:off x="2781843" y="2463098"/>
            <a:ext cx="5959467" cy="1935251"/>
            <a:chOff x="4532777" y="4097168"/>
            <a:chExt cx="5959467" cy="1935251"/>
          </a:xfrm>
        </p:grpSpPr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4C0B8A0B-384A-9B83-EDD9-18C41909CC11}"/>
                </a:ext>
              </a:extLst>
            </p:cNvPr>
            <p:cNvGrpSpPr/>
            <p:nvPr/>
          </p:nvGrpSpPr>
          <p:grpSpPr>
            <a:xfrm>
              <a:off x="5441924" y="4472560"/>
              <a:ext cx="5050320" cy="1559859"/>
              <a:chOff x="6404146" y="1653822"/>
              <a:chExt cx="5050320" cy="1559859"/>
            </a:xfrm>
          </p:grpSpPr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2CAB23BA-2BFD-6906-142C-662B726AB776}"/>
                  </a:ext>
                </a:extLst>
              </p:cNvPr>
              <p:cNvSpPr/>
              <p:nvPr/>
            </p:nvSpPr>
            <p:spPr>
              <a:xfrm>
                <a:off x="8341202" y="1653822"/>
                <a:ext cx="3113263" cy="1559859"/>
              </a:xfrm>
              <a:prstGeom prst="rect">
                <a:avLst/>
              </a:prstGeom>
              <a:solidFill>
                <a:schemeClr val="accent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594F6A09-A037-26B1-C10A-735D19683584}"/>
                  </a:ext>
                </a:extLst>
              </p:cNvPr>
              <p:cNvSpPr/>
              <p:nvPr/>
            </p:nvSpPr>
            <p:spPr>
              <a:xfrm>
                <a:off x="6404146" y="1653822"/>
                <a:ext cx="1926686" cy="1559859"/>
              </a:xfrm>
              <a:prstGeom prst="rect">
                <a:avLst/>
              </a:prstGeom>
              <a:solidFill>
                <a:schemeClr val="accent3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Trapezoid 141">
                <a:extLst>
                  <a:ext uri="{FF2B5EF4-FFF2-40B4-BE49-F238E27FC236}">
                    <a16:creationId xmlns:a16="http://schemas.microsoft.com/office/drawing/2014/main" id="{B3FAB0DE-0C82-59F7-707D-4FBC43F7A190}"/>
                  </a:ext>
                </a:extLst>
              </p:cNvPr>
              <p:cNvSpPr/>
              <p:nvPr/>
            </p:nvSpPr>
            <p:spPr>
              <a:xfrm rot="5400000">
                <a:off x="8836554" y="2149315"/>
                <a:ext cx="1128806" cy="484094"/>
              </a:xfrm>
              <a:prstGeom prst="trapezoid">
                <a:avLst>
                  <a:gd name="adj" fmla="val 38117"/>
                </a:avLst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Readout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43" name="Isosceles Triangle 142">
                <a:extLst>
                  <a:ext uri="{FF2B5EF4-FFF2-40B4-BE49-F238E27FC236}">
                    <a16:creationId xmlns:a16="http://schemas.microsoft.com/office/drawing/2014/main" id="{F68385F3-6027-72EA-0FEA-88F1D8AD6666}"/>
                  </a:ext>
                </a:extLst>
              </p:cNvPr>
              <p:cNvSpPr/>
              <p:nvPr/>
            </p:nvSpPr>
            <p:spPr>
              <a:xfrm rot="5400000">
                <a:off x="6543726" y="1859718"/>
                <a:ext cx="873559" cy="808042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44" name="Isosceles Triangle 143">
                <a:extLst>
                  <a:ext uri="{FF2B5EF4-FFF2-40B4-BE49-F238E27FC236}">
                    <a16:creationId xmlns:a16="http://schemas.microsoft.com/office/drawing/2014/main" id="{62BB9B44-752F-8B20-B174-04419114AB19}"/>
                  </a:ext>
                </a:extLst>
              </p:cNvPr>
              <p:cNvSpPr/>
              <p:nvPr/>
            </p:nvSpPr>
            <p:spPr>
              <a:xfrm rot="5400000">
                <a:off x="6696126" y="2012118"/>
                <a:ext cx="873559" cy="808042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783FDC2A-D939-5877-0D12-11BFD9F15BBC}"/>
                  </a:ext>
                </a:extLst>
              </p:cNvPr>
              <p:cNvGrpSpPr/>
              <p:nvPr/>
            </p:nvGrpSpPr>
            <p:grpSpPr>
              <a:xfrm>
                <a:off x="6881285" y="2131759"/>
                <a:ext cx="808042" cy="873559"/>
                <a:chOff x="1402692" y="2279525"/>
                <a:chExt cx="808042" cy="873559"/>
              </a:xfrm>
              <a:solidFill>
                <a:schemeClr val="bg1"/>
              </a:solidFill>
            </p:grpSpPr>
            <p:sp>
              <p:nvSpPr>
                <p:cNvPr id="146" name="Isosceles Triangle 145">
                  <a:extLst>
                    <a:ext uri="{FF2B5EF4-FFF2-40B4-BE49-F238E27FC236}">
                      <a16:creationId xmlns:a16="http://schemas.microsoft.com/office/drawing/2014/main" id="{C2ACE2B3-B515-1F01-64AD-EC50DF6CDBE2}"/>
                    </a:ext>
                  </a:extLst>
                </p:cNvPr>
                <p:cNvSpPr/>
                <p:nvPr/>
              </p:nvSpPr>
              <p:spPr>
                <a:xfrm rot="5400000">
                  <a:off x="1369933" y="2312284"/>
                  <a:ext cx="873559" cy="808042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E9995BE2-E6B6-A4A8-826D-5553E4B02CC2}"/>
                    </a:ext>
                  </a:extLst>
                </p:cNvPr>
                <p:cNvSpPr txBox="1"/>
                <p:nvPr/>
              </p:nvSpPr>
              <p:spPr>
                <a:xfrm>
                  <a:off x="1434353" y="2500862"/>
                  <a:ext cx="416781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Front</a:t>
                  </a:r>
                </a:p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End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p:grp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D3C6EE8D-0D44-6E10-A97D-9879749BC379}"/>
                  </a:ext>
                </a:extLst>
              </p:cNvPr>
              <p:cNvCxnSpPr>
                <a:cxnSpLocks/>
                <a:stCxn id="143" idx="0"/>
              </p:cNvCxnSpPr>
              <p:nvPr/>
            </p:nvCxnSpPr>
            <p:spPr>
              <a:xfrm>
                <a:off x="7384527" y="2263740"/>
                <a:ext cx="17743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F54B7C51-B483-0C4A-E817-97AF7C6E16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6927" y="2416140"/>
                <a:ext cx="16219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E4CCF353-03BA-767F-4C1F-1E7DCD9B18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9327" y="2568540"/>
                <a:ext cx="14695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921FE674-620B-D687-911F-26F0A7D71177}"/>
                  </a:ext>
                </a:extLst>
              </p:cNvPr>
              <p:cNvGrpSpPr/>
              <p:nvPr/>
            </p:nvGrpSpPr>
            <p:grpSpPr>
              <a:xfrm>
                <a:off x="10864601" y="2122235"/>
                <a:ext cx="436780" cy="586740"/>
                <a:chOff x="4695141" y="2234677"/>
                <a:chExt cx="436780" cy="586740"/>
              </a:xfrm>
              <a:solidFill>
                <a:srgbClr val="92D050"/>
              </a:solidFill>
            </p:grpSpPr>
            <p:sp>
              <p:nvSpPr>
                <p:cNvPr id="152" name="Isosceles Triangle 151">
                  <a:extLst>
                    <a:ext uri="{FF2B5EF4-FFF2-40B4-BE49-F238E27FC236}">
                      <a16:creationId xmlns:a16="http://schemas.microsoft.com/office/drawing/2014/main" id="{EFE53EFF-88F0-2511-3BE4-AA065DED62CF}"/>
                    </a:ext>
                  </a:extLst>
                </p:cNvPr>
                <p:cNvSpPr/>
                <p:nvPr/>
              </p:nvSpPr>
              <p:spPr>
                <a:xfrm rot="5400000">
                  <a:off x="4620161" y="2309657"/>
                  <a:ext cx="586740" cy="43678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B3935866-708C-3FB9-BED9-83CD5083E83D}"/>
                    </a:ext>
                  </a:extLst>
                </p:cNvPr>
                <p:cNvSpPr/>
                <p:nvPr/>
              </p:nvSpPr>
              <p:spPr>
                <a:xfrm>
                  <a:off x="4862730" y="2695701"/>
                  <a:ext cx="79375" cy="85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E7006B84-9E0E-EFD8-E40F-F1CF630CE9E6}"/>
                  </a:ext>
                </a:extLst>
              </p:cNvPr>
              <p:cNvSpPr/>
              <p:nvPr/>
            </p:nvSpPr>
            <p:spPr>
              <a:xfrm>
                <a:off x="9853850" y="2233577"/>
                <a:ext cx="828079" cy="3651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Serializer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C507FDBD-66D0-8787-65B1-83A475752A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39484" y="2391362"/>
                <a:ext cx="21436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9B6768E-8125-34D4-CC9C-2EB91DDD63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43004" y="2416139"/>
                <a:ext cx="21084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49F818CC-ABF4-8A86-F206-1C035BD67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39484" y="2442209"/>
                <a:ext cx="21436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4A365EAE-E339-DB5A-DA91-1CC863275131}"/>
                  </a:ext>
                </a:extLst>
              </p:cNvPr>
              <p:cNvCxnSpPr>
                <a:cxnSpLocks/>
                <a:stCxn id="154" idx="3"/>
                <a:endCxn id="152" idx="3"/>
              </p:cNvCxnSpPr>
              <p:nvPr/>
            </p:nvCxnSpPr>
            <p:spPr>
              <a:xfrm flipV="1">
                <a:off x="10681929" y="2415605"/>
                <a:ext cx="182672" cy="53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2BD61D1C-178D-E5C7-103D-6BD51AB026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82991" y="2263740"/>
                <a:ext cx="371475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27FD2C52-6ABF-6F62-1729-6ECC2B5B9C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10196" y="2623803"/>
                <a:ext cx="344270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D8F60456-730F-380D-3364-71337FD3C9E9}"/>
                  </a:ext>
                </a:extLst>
              </p:cNvPr>
              <p:cNvSpPr/>
              <p:nvPr/>
            </p:nvSpPr>
            <p:spPr>
              <a:xfrm>
                <a:off x="7704463" y="21337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0099CF63-C1EA-0499-048A-CD8FD315D1B1}"/>
                  </a:ext>
                </a:extLst>
              </p:cNvPr>
              <p:cNvSpPr/>
              <p:nvPr/>
            </p:nvSpPr>
            <p:spPr>
              <a:xfrm>
                <a:off x="7856863" y="22861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6CE39474-078B-1A22-04C3-0E20F3B3B24A}"/>
                  </a:ext>
                </a:extLst>
              </p:cNvPr>
              <p:cNvSpPr/>
              <p:nvPr/>
            </p:nvSpPr>
            <p:spPr>
              <a:xfrm>
                <a:off x="8009263" y="24385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Digitizer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9BC082BB-1CD5-A3CC-5B47-0E1A82A7588B}"/>
                  </a:ext>
                </a:extLst>
              </p:cNvPr>
              <p:cNvSpPr txBox="1"/>
              <p:nvPr/>
            </p:nvSpPr>
            <p:spPr>
              <a:xfrm>
                <a:off x="7123161" y="1692457"/>
                <a:ext cx="10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bg1"/>
                    </a:solidFill>
                  </a:rPr>
                  <a:t>ANALOG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F2B80568-154A-06A0-3254-DEA8F606EF75}"/>
                  </a:ext>
                </a:extLst>
              </p:cNvPr>
              <p:cNvSpPr txBox="1"/>
              <p:nvPr/>
            </p:nvSpPr>
            <p:spPr>
              <a:xfrm>
                <a:off x="10498931" y="1699606"/>
                <a:ext cx="90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bg1"/>
                    </a:solidFill>
                  </a:rPr>
                  <a:t>DIGITAL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36DA323-0690-14DE-15BE-A256D11D8D95}"/>
                </a:ext>
              </a:extLst>
            </p:cNvPr>
            <p:cNvGrpSpPr/>
            <p:nvPr/>
          </p:nvGrpSpPr>
          <p:grpSpPr>
            <a:xfrm rot="16200000">
              <a:off x="4601111" y="5082832"/>
              <a:ext cx="513072" cy="349740"/>
              <a:chOff x="631161" y="2842164"/>
              <a:chExt cx="882462" cy="34974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7A9CF05-E379-1EBD-18BA-A831E5D493C6}"/>
                  </a:ext>
                </a:extLst>
              </p:cNvPr>
              <p:cNvSpPr/>
              <p:nvPr/>
            </p:nvSpPr>
            <p:spPr>
              <a:xfrm>
                <a:off x="631161" y="2842164"/>
                <a:ext cx="296113" cy="3492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837FBD8-0CCD-28F8-C3CC-64B636ED26A0}"/>
                  </a:ext>
                </a:extLst>
              </p:cNvPr>
              <p:cNvSpPr/>
              <p:nvPr/>
            </p:nvSpPr>
            <p:spPr>
              <a:xfrm>
                <a:off x="922704" y="2842686"/>
                <a:ext cx="296116" cy="3492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648DADB-B76C-0435-6919-78E73728F260}"/>
                  </a:ext>
                </a:extLst>
              </p:cNvPr>
              <p:cNvSpPr/>
              <p:nvPr/>
            </p:nvSpPr>
            <p:spPr>
              <a:xfrm>
                <a:off x="1217505" y="2842164"/>
                <a:ext cx="296118" cy="3492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305E6F-0B2B-EECD-C88C-2B67228327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0169" y="5100165"/>
              <a:ext cx="574093" cy="1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FB53F69-5D61-C0FC-A28B-C55E109558CF}"/>
                </a:ext>
              </a:extLst>
            </p:cNvPr>
            <p:cNvCxnSpPr>
              <a:cxnSpLocks/>
            </p:cNvCxnSpPr>
            <p:nvPr/>
          </p:nvCxnSpPr>
          <p:spPr>
            <a:xfrm>
              <a:off x="5036015" y="5266038"/>
              <a:ext cx="72931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F42A351-F076-15A2-E7DC-8924A020704D}"/>
                </a:ext>
              </a:extLst>
            </p:cNvPr>
            <p:cNvCxnSpPr>
              <a:cxnSpLocks/>
            </p:cNvCxnSpPr>
            <p:nvPr/>
          </p:nvCxnSpPr>
          <p:spPr>
            <a:xfrm>
              <a:off x="5036015" y="5430298"/>
              <a:ext cx="882395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2A0AA4-FB33-9F38-0982-F47564087AF8}"/>
                </a:ext>
              </a:extLst>
            </p:cNvPr>
            <p:cNvSpPr txBox="1"/>
            <p:nvPr/>
          </p:nvSpPr>
          <p:spPr>
            <a:xfrm>
              <a:off x="4532777" y="5545510"/>
              <a:ext cx="64921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tx2"/>
                  </a:solidFill>
                </a:rPr>
                <a:t>Sensor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CC2F1F-647C-BA3D-9C5F-6FAACE6DCE4B}"/>
                </a:ext>
              </a:extLst>
            </p:cNvPr>
            <p:cNvSpPr txBox="1"/>
            <p:nvPr/>
          </p:nvSpPr>
          <p:spPr>
            <a:xfrm>
              <a:off x="6518832" y="4097168"/>
              <a:ext cx="30178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u="sng" dirty="0"/>
                <a:t>Mixed-Signal Readout ASIC</a:t>
              </a:r>
              <a:endParaRPr lang="en-GB" b="1" u="sng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EE1643F-0398-BE9C-0940-759C9656DD41}"/>
              </a:ext>
            </a:extLst>
          </p:cNvPr>
          <p:cNvGrpSpPr/>
          <p:nvPr/>
        </p:nvGrpSpPr>
        <p:grpSpPr>
          <a:xfrm>
            <a:off x="5321379" y="3976777"/>
            <a:ext cx="5946688" cy="2229106"/>
            <a:chOff x="5321379" y="3976777"/>
            <a:chExt cx="5946688" cy="22291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A6CE8-BEF1-1743-93B1-0B40E01A36A7}"/>
                </a:ext>
              </a:extLst>
            </p:cNvPr>
            <p:cNvSpPr txBox="1"/>
            <p:nvPr/>
          </p:nvSpPr>
          <p:spPr>
            <a:xfrm>
              <a:off x="5710146" y="4574667"/>
              <a:ext cx="5557921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</a:rPr>
                <a:t>Digitizers enable a fully digital readout: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b="1" dirty="0"/>
                <a:t>Robust to Noise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b="1" dirty="0"/>
                <a:t>High Bandwidth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b="1" dirty="0"/>
                <a:t>On-chip data compression and selection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b="1" dirty="0"/>
                <a:t>Multi-chip data aggregation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606E417-D8FD-E750-E820-C18F1030BE6D}"/>
                </a:ext>
              </a:extLst>
            </p:cNvPr>
            <p:cNvSpPr/>
            <p:nvPr/>
          </p:nvSpPr>
          <p:spPr>
            <a:xfrm>
              <a:off x="5321379" y="3976777"/>
              <a:ext cx="372055" cy="789964"/>
            </a:xfrm>
            <a:custGeom>
              <a:avLst/>
              <a:gdLst>
                <a:gd name="connsiteX0" fmla="*/ 139142 w 372055"/>
                <a:gd name="connsiteY0" fmla="*/ 0 h 819510"/>
                <a:gd name="connsiteX1" fmla="*/ 9746 w 372055"/>
                <a:gd name="connsiteY1" fmla="*/ 664234 h 819510"/>
                <a:gd name="connsiteX2" fmla="*/ 372055 w 372055"/>
                <a:gd name="connsiteY2" fmla="*/ 819510 h 81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055" h="819510">
                  <a:moveTo>
                    <a:pt x="139142" y="0"/>
                  </a:moveTo>
                  <a:cubicBezTo>
                    <a:pt x="55034" y="263824"/>
                    <a:pt x="-29073" y="527649"/>
                    <a:pt x="9746" y="664234"/>
                  </a:cubicBezTo>
                  <a:cubicBezTo>
                    <a:pt x="48565" y="800819"/>
                    <a:pt x="210310" y="810164"/>
                    <a:pt x="372055" y="819510"/>
                  </a:cubicBezTo>
                </a:path>
              </a:pathLst>
            </a:custGeom>
            <a:noFill/>
            <a:ln w="28575">
              <a:solidFill>
                <a:schemeClr val="accent3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77486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DA40E7-4670-FCF4-9B83-B2B5FBBF9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505552"/>
            <a:ext cx="11167239" cy="1737847"/>
          </a:xfrm>
        </p:spPr>
        <p:txBody>
          <a:bodyPr/>
          <a:lstStyle/>
          <a:p>
            <a:r>
              <a:rPr lang="en-US" sz="2400" dirty="0">
                <a:solidFill>
                  <a:schemeClr val="accent3"/>
                </a:solidFill>
              </a:rPr>
              <a:t>Bring the advantages of the digital domain to the chip-level!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Top-level RTL description for </a:t>
            </a:r>
            <a:r>
              <a:rPr lang="en-GB" dirty="0">
                <a:sym typeface="Wingdings" panose="05000000000000000000" pitchFamily="2" charset="2"/>
              </a:rPr>
              <a:t>full-chip verification </a:t>
            </a:r>
            <a:r>
              <a:rPr lang="en-GB" b="0" dirty="0">
                <a:sym typeface="Wingdings" panose="05000000000000000000" pitchFamily="2" charset="2"/>
              </a:rPr>
              <a:t>and </a:t>
            </a:r>
            <a:r>
              <a:rPr lang="en-GB" dirty="0">
                <a:sym typeface="Wingdings" panose="05000000000000000000" pitchFamily="2" charset="2"/>
              </a:rPr>
              <a:t>system-level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Automated flow, </a:t>
            </a:r>
            <a:r>
              <a:rPr lang="en-GB" b="0" dirty="0">
                <a:sym typeface="Wingdings" panose="05000000000000000000" pitchFamily="2" charset="2"/>
              </a:rPr>
              <a:t>easy to modify and </a:t>
            </a:r>
            <a:r>
              <a:rPr lang="en-GB" b="0" dirty="0" err="1">
                <a:sym typeface="Wingdings" panose="05000000000000000000" pitchFamily="2" charset="2"/>
              </a:rPr>
              <a:t>respin</a:t>
            </a:r>
            <a:endParaRPr lang="en-GB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Chip-level</a:t>
            </a:r>
            <a:r>
              <a:rPr lang="en-GB" b="0" dirty="0"/>
              <a:t> timing and power </a:t>
            </a:r>
            <a:r>
              <a:rPr lang="en-GB" dirty="0"/>
              <a:t>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accent1"/>
              </a:solidFill>
            </a:endParaRPr>
          </a:p>
          <a:p>
            <a:endParaRPr lang="en-GB" b="0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endParaRPr lang="en-GB" b="0" i="1" dirty="0">
              <a:solidFill>
                <a:schemeClr val="accent3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BEB1E8-AF16-2F0D-BD63-44A25FBBE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Digital Impact: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Digital-on-Top (DoT) methodology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DD6CB-3F47-2959-3189-4C013576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C742-B911-9A84-F81A-0E1746F6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BDD41-4F30-FEAA-7EA1-6339F0B9F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3E95D6C-0361-6525-B9EB-967ACB8CE9EF}"/>
              </a:ext>
            </a:extLst>
          </p:cNvPr>
          <p:cNvGrpSpPr/>
          <p:nvPr/>
        </p:nvGrpSpPr>
        <p:grpSpPr>
          <a:xfrm>
            <a:off x="3450232" y="1996879"/>
            <a:ext cx="5291536" cy="2013815"/>
            <a:chOff x="6338318" y="2838346"/>
            <a:chExt cx="5291536" cy="20138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D10A873-3467-B774-25D8-9513AF2EC6F0}"/>
                </a:ext>
              </a:extLst>
            </p:cNvPr>
            <p:cNvGrpSpPr/>
            <p:nvPr/>
          </p:nvGrpSpPr>
          <p:grpSpPr>
            <a:xfrm>
              <a:off x="6633560" y="2838346"/>
              <a:ext cx="4996294" cy="2013814"/>
              <a:chOff x="6458172" y="1358208"/>
              <a:chExt cx="4996294" cy="201381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D978C6C-2FC5-63E0-82C8-62057412242E}"/>
                  </a:ext>
                </a:extLst>
              </p:cNvPr>
              <p:cNvSpPr/>
              <p:nvPr/>
            </p:nvSpPr>
            <p:spPr>
              <a:xfrm>
                <a:off x="8345968" y="1358208"/>
                <a:ext cx="3108497" cy="2013814"/>
              </a:xfrm>
              <a:prstGeom prst="rect">
                <a:avLst/>
              </a:prstGeom>
              <a:solidFill>
                <a:schemeClr val="accent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F2CD72E-3551-261B-EDD1-7D3730096651}"/>
                  </a:ext>
                </a:extLst>
              </p:cNvPr>
              <p:cNvSpPr/>
              <p:nvPr/>
            </p:nvSpPr>
            <p:spPr>
              <a:xfrm>
                <a:off x="6458172" y="1653822"/>
                <a:ext cx="1838928" cy="1523765"/>
              </a:xfrm>
              <a:prstGeom prst="rect">
                <a:avLst/>
              </a:prstGeom>
              <a:solidFill>
                <a:schemeClr val="accent3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rapezoid 9">
                <a:extLst>
                  <a:ext uri="{FF2B5EF4-FFF2-40B4-BE49-F238E27FC236}">
                    <a16:creationId xmlns:a16="http://schemas.microsoft.com/office/drawing/2014/main" id="{5ECEAABC-B89E-C179-5215-939AEAF071EB}"/>
                  </a:ext>
                </a:extLst>
              </p:cNvPr>
              <p:cNvSpPr/>
              <p:nvPr/>
            </p:nvSpPr>
            <p:spPr>
              <a:xfrm rot="5400000">
                <a:off x="8836554" y="2149315"/>
                <a:ext cx="1128806" cy="484094"/>
              </a:xfrm>
              <a:prstGeom prst="trapezoid">
                <a:avLst>
                  <a:gd name="adj" fmla="val 38117"/>
                </a:avLst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Readout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C0B3C838-DC12-488D-C8E9-9DF2D9E118A7}"/>
                  </a:ext>
                </a:extLst>
              </p:cNvPr>
              <p:cNvSpPr/>
              <p:nvPr/>
            </p:nvSpPr>
            <p:spPr>
              <a:xfrm rot="5400000">
                <a:off x="6543726" y="1859718"/>
                <a:ext cx="873559" cy="808042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991EE4E2-3D61-65EC-B540-91BE138E1618}"/>
                  </a:ext>
                </a:extLst>
              </p:cNvPr>
              <p:cNvSpPr/>
              <p:nvPr/>
            </p:nvSpPr>
            <p:spPr>
              <a:xfrm rot="5400000">
                <a:off x="6696126" y="2012118"/>
                <a:ext cx="873559" cy="808042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9D93C56-380F-BA54-10DE-464619CE860C}"/>
                  </a:ext>
                </a:extLst>
              </p:cNvPr>
              <p:cNvGrpSpPr/>
              <p:nvPr/>
            </p:nvGrpSpPr>
            <p:grpSpPr>
              <a:xfrm>
                <a:off x="6881285" y="2131759"/>
                <a:ext cx="808042" cy="873559"/>
                <a:chOff x="1402692" y="2279525"/>
                <a:chExt cx="808042" cy="873559"/>
              </a:xfrm>
              <a:solidFill>
                <a:schemeClr val="bg1"/>
              </a:solidFill>
            </p:grpSpPr>
            <p:sp>
              <p:nvSpPr>
                <p:cNvPr id="32" name="Isosceles Triangle 31">
                  <a:extLst>
                    <a:ext uri="{FF2B5EF4-FFF2-40B4-BE49-F238E27FC236}">
                      <a16:creationId xmlns:a16="http://schemas.microsoft.com/office/drawing/2014/main" id="{7CDB20AD-0EB1-22AC-608D-2B11D4B3D4FA}"/>
                    </a:ext>
                  </a:extLst>
                </p:cNvPr>
                <p:cNvSpPr/>
                <p:nvPr/>
              </p:nvSpPr>
              <p:spPr>
                <a:xfrm rot="5400000">
                  <a:off x="1369933" y="2312284"/>
                  <a:ext cx="873559" cy="808042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A054562-17CA-2EF3-8EC2-79DCB555CC2A}"/>
                    </a:ext>
                  </a:extLst>
                </p:cNvPr>
                <p:cNvSpPr txBox="1"/>
                <p:nvPr/>
              </p:nvSpPr>
              <p:spPr>
                <a:xfrm>
                  <a:off x="1434353" y="2500862"/>
                  <a:ext cx="416781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Front</a:t>
                  </a:r>
                </a:p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End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153FAB58-1F3F-9DBA-746F-F5D9191408B3}"/>
                  </a:ext>
                </a:extLst>
              </p:cNvPr>
              <p:cNvCxnSpPr>
                <a:cxnSpLocks/>
                <a:stCxn id="11" idx="0"/>
              </p:cNvCxnSpPr>
              <p:nvPr/>
            </p:nvCxnSpPr>
            <p:spPr>
              <a:xfrm>
                <a:off x="7384527" y="2263740"/>
                <a:ext cx="17743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7F2595B-3D7E-0519-7EC2-B232119D7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6927" y="2416140"/>
                <a:ext cx="16219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91C2E06-77DD-9848-D7BB-55DD9C0C63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9327" y="2568540"/>
                <a:ext cx="1469583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9DDF244D-BB4C-1A45-13F1-7514B6D52C82}"/>
                  </a:ext>
                </a:extLst>
              </p:cNvPr>
              <p:cNvGrpSpPr/>
              <p:nvPr/>
            </p:nvGrpSpPr>
            <p:grpSpPr>
              <a:xfrm>
                <a:off x="10864601" y="2122235"/>
                <a:ext cx="436780" cy="586740"/>
                <a:chOff x="4695141" y="2234677"/>
                <a:chExt cx="436780" cy="586740"/>
              </a:xfrm>
              <a:solidFill>
                <a:srgbClr val="92D050"/>
              </a:solidFill>
            </p:grpSpPr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83C17745-01A6-1A56-4627-FAE70B9611AF}"/>
                    </a:ext>
                  </a:extLst>
                </p:cNvPr>
                <p:cNvSpPr/>
                <p:nvPr/>
              </p:nvSpPr>
              <p:spPr>
                <a:xfrm rot="5400000">
                  <a:off x="4620161" y="2309657"/>
                  <a:ext cx="586740" cy="43678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41D5A42-621A-080F-D829-96F5DC983939}"/>
                    </a:ext>
                  </a:extLst>
                </p:cNvPr>
                <p:cNvSpPr/>
                <p:nvPr/>
              </p:nvSpPr>
              <p:spPr>
                <a:xfrm>
                  <a:off x="4862730" y="2695701"/>
                  <a:ext cx="79375" cy="85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73F8AA5-E185-6CEA-B7DB-E47A15E600FC}"/>
                  </a:ext>
                </a:extLst>
              </p:cNvPr>
              <p:cNvSpPr/>
              <p:nvPr/>
            </p:nvSpPr>
            <p:spPr>
              <a:xfrm>
                <a:off x="9853850" y="2233577"/>
                <a:ext cx="828079" cy="3651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Serializer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3343914-B277-67D5-6261-A1C71BDCA2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39484" y="2391362"/>
                <a:ext cx="21436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4894224-EA66-5FA7-B7FB-DC69A31B81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43004" y="2416139"/>
                <a:ext cx="21084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37A88EF-F302-EBE2-B4E7-54E8E2504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39484" y="2442209"/>
                <a:ext cx="214366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BC86AA1-7293-C943-8CE6-ABCED3D2EC8B}"/>
                  </a:ext>
                </a:extLst>
              </p:cNvPr>
              <p:cNvCxnSpPr>
                <a:cxnSpLocks/>
                <a:stCxn id="18" idx="3"/>
                <a:endCxn id="30" idx="3"/>
              </p:cNvCxnSpPr>
              <p:nvPr/>
            </p:nvCxnSpPr>
            <p:spPr>
              <a:xfrm flipV="1">
                <a:off x="10681929" y="2415605"/>
                <a:ext cx="182672" cy="535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68D356F-624D-17A6-C34A-F6E201FB5E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82991" y="2263740"/>
                <a:ext cx="371475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C8E32EF-49A3-E2BA-2C5D-9880185AB8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10196" y="2623803"/>
                <a:ext cx="344270" cy="0"/>
              </a:xfrm>
              <a:prstGeom prst="line">
                <a:avLst/>
              </a:prstGeom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9B9EAE1-F9C5-978F-168D-836A4D818819}"/>
                  </a:ext>
                </a:extLst>
              </p:cNvPr>
              <p:cNvSpPr/>
              <p:nvPr/>
            </p:nvSpPr>
            <p:spPr>
              <a:xfrm>
                <a:off x="7704463" y="21337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6011C19-41FE-AE60-5570-4F53CA4C99DC}"/>
                  </a:ext>
                </a:extLst>
              </p:cNvPr>
              <p:cNvSpPr/>
              <p:nvPr/>
            </p:nvSpPr>
            <p:spPr>
              <a:xfrm>
                <a:off x="7856863" y="22861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60DAE04-7B64-5D1E-93B2-D08E3F132A6B}"/>
                  </a:ext>
                </a:extLst>
              </p:cNvPr>
              <p:cNvSpPr/>
              <p:nvPr/>
            </p:nvSpPr>
            <p:spPr>
              <a:xfrm>
                <a:off x="8009263" y="2438581"/>
                <a:ext cx="828079" cy="219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Digitizer</a:t>
                </a:r>
                <a:endParaRPr lang="en-GB" sz="1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57C6263-8877-DD80-6DA7-8807862D650B}"/>
                  </a:ext>
                </a:extLst>
              </p:cNvPr>
              <p:cNvSpPr txBox="1"/>
              <p:nvPr/>
            </p:nvSpPr>
            <p:spPr>
              <a:xfrm>
                <a:off x="7244064" y="1692457"/>
                <a:ext cx="10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bg1"/>
                    </a:solidFill>
                  </a:rPr>
                  <a:t>ANALOG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D644DFD-AE78-2AFC-BFDB-49121105A383}"/>
                  </a:ext>
                </a:extLst>
              </p:cNvPr>
              <p:cNvSpPr txBox="1"/>
              <p:nvPr/>
            </p:nvSpPr>
            <p:spPr>
              <a:xfrm>
                <a:off x="10411868" y="1422607"/>
                <a:ext cx="90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bg1"/>
                    </a:solidFill>
                  </a:rPr>
                  <a:t>DIGITAL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AFCC9A1-36E8-045D-071D-547A42089F6B}"/>
                </a:ext>
              </a:extLst>
            </p:cNvPr>
            <p:cNvSpPr/>
            <p:nvPr/>
          </p:nvSpPr>
          <p:spPr>
            <a:xfrm>
              <a:off x="6338318" y="2838346"/>
              <a:ext cx="221344" cy="2013815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AE6B320-FDEF-1099-4847-FFAA896AC3CD}"/>
                </a:ext>
              </a:extLst>
            </p:cNvPr>
            <p:cNvSpPr/>
            <p:nvPr/>
          </p:nvSpPr>
          <p:spPr>
            <a:xfrm>
              <a:off x="6559662" y="2838346"/>
              <a:ext cx="1961694" cy="247415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7E568B7-AB71-1EF9-EBCB-7FE150F598EE}"/>
                </a:ext>
              </a:extLst>
            </p:cNvPr>
            <p:cNvSpPr/>
            <p:nvPr/>
          </p:nvSpPr>
          <p:spPr>
            <a:xfrm>
              <a:off x="6559662" y="4703723"/>
              <a:ext cx="1961694" cy="14843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19DFE01-1701-F7EB-1533-DDF67F7741EC}"/>
              </a:ext>
            </a:extLst>
          </p:cNvPr>
          <p:cNvSpPr txBox="1"/>
          <p:nvPr/>
        </p:nvSpPr>
        <p:spPr>
          <a:xfrm>
            <a:off x="3649693" y="1662148"/>
            <a:ext cx="46294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u="sng" dirty="0"/>
              <a:t>Digital-on-Top Mixed-Signal Readout ASIC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898147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9578EE-1DB2-8954-2666-674544C90A1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The Digital Impact: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Analog vs Digital flow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538DF-2D4C-78C5-D732-426D50D46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16B63-8A92-E187-5A1F-3433A4EF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EAC69-62F8-3093-FFCD-B4011EF48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B7F9CAC-C11C-02A0-C434-361AF0FB6829}"/>
              </a:ext>
            </a:extLst>
          </p:cNvPr>
          <p:cNvCxnSpPr>
            <a:cxnSpLocks/>
          </p:cNvCxnSpPr>
          <p:nvPr/>
        </p:nvCxnSpPr>
        <p:spPr>
          <a:xfrm flipV="1">
            <a:off x="4845197" y="2314388"/>
            <a:ext cx="2608102" cy="1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970B1D3-E54A-F9E5-7DE7-A50A3A259B59}"/>
              </a:ext>
            </a:extLst>
          </p:cNvPr>
          <p:cNvCxnSpPr>
            <a:cxnSpLocks/>
          </p:cNvCxnSpPr>
          <p:nvPr/>
        </p:nvCxnSpPr>
        <p:spPr>
          <a:xfrm>
            <a:off x="4845196" y="2890860"/>
            <a:ext cx="2606857" cy="2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601FF170-4697-D067-3C6C-61A93B0BF457}"/>
              </a:ext>
            </a:extLst>
          </p:cNvPr>
          <p:cNvCxnSpPr>
            <a:cxnSpLocks/>
          </p:cNvCxnSpPr>
          <p:nvPr/>
        </p:nvCxnSpPr>
        <p:spPr>
          <a:xfrm>
            <a:off x="5335458" y="3428233"/>
            <a:ext cx="21095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DBF29F4-2D74-E92C-309F-502044476916}"/>
              </a:ext>
            </a:extLst>
          </p:cNvPr>
          <p:cNvSpPr txBox="1"/>
          <p:nvPr/>
        </p:nvSpPr>
        <p:spPr>
          <a:xfrm>
            <a:off x="5548090" y="3307604"/>
            <a:ext cx="109582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Analysis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566D716-AEFD-40D9-ABCA-F6FDFDCADF1D}"/>
              </a:ext>
            </a:extLst>
          </p:cNvPr>
          <p:cNvSpPr txBox="1"/>
          <p:nvPr/>
        </p:nvSpPr>
        <p:spPr>
          <a:xfrm>
            <a:off x="5262158" y="2770697"/>
            <a:ext cx="173349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Implementation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BF9B4ADA-F79F-9F75-0C4C-C10C161DF54D}"/>
              </a:ext>
            </a:extLst>
          </p:cNvPr>
          <p:cNvSpPr txBox="1"/>
          <p:nvPr/>
        </p:nvSpPr>
        <p:spPr>
          <a:xfrm>
            <a:off x="5262158" y="2195708"/>
            <a:ext cx="173473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Block description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A80AA6D4-9A6C-6AC9-01B9-69743BDAFE3C}"/>
              </a:ext>
            </a:extLst>
          </p:cNvPr>
          <p:cNvSpPr/>
          <p:nvPr/>
        </p:nvSpPr>
        <p:spPr>
          <a:xfrm>
            <a:off x="2614366" y="1936004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06EBE87-8335-9897-CEB4-AC143FF57277}"/>
              </a:ext>
            </a:extLst>
          </p:cNvPr>
          <p:cNvSpPr/>
          <p:nvPr/>
        </p:nvSpPr>
        <p:spPr>
          <a:xfrm>
            <a:off x="2833517" y="2144752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FC7BED4-12F4-8260-6FFB-078354E099B2}"/>
              </a:ext>
            </a:extLst>
          </p:cNvPr>
          <p:cNvSpPr/>
          <p:nvPr/>
        </p:nvSpPr>
        <p:spPr>
          <a:xfrm>
            <a:off x="2833516" y="2719260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608323B-2834-FFAF-656F-7576F80C4664}"/>
              </a:ext>
            </a:extLst>
          </p:cNvPr>
          <p:cNvSpPr/>
          <p:nvPr/>
        </p:nvSpPr>
        <p:spPr>
          <a:xfrm>
            <a:off x="7223437" y="1929892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C7CF56DC-E0E9-3C81-81F2-A81805A3AE87}"/>
              </a:ext>
            </a:extLst>
          </p:cNvPr>
          <p:cNvSpPr/>
          <p:nvPr/>
        </p:nvSpPr>
        <p:spPr>
          <a:xfrm>
            <a:off x="7453299" y="2142788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407408A-4711-99FC-D0EB-ACB0CAAE44D0}"/>
              </a:ext>
            </a:extLst>
          </p:cNvPr>
          <p:cNvSpPr/>
          <p:nvPr/>
        </p:nvSpPr>
        <p:spPr>
          <a:xfrm>
            <a:off x="7452053" y="2722208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Synthesis + P&amp;R</a:t>
            </a:r>
            <a:endParaRPr lang="en-GB" sz="1600" dirty="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C5FC967-3F62-79BD-8C3F-FF8C0D771550}"/>
              </a:ext>
            </a:extLst>
          </p:cNvPr>
          <p:cNvCxnSpPr>
            <a:cxnSpLocks/>
            <a:stCxn id="159" idx="2"/>
            <a:endCxn id="160" idx="0"/>
          </p:cNvCxnSpPr>
          <p:nvPr/>
        </p:nvCxnSpPr>
        <p:spPr>
          <a:xfrm flipH="1">
            <a:off x="3839356" y="2510512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DDA62F6E-3935-069A-F82E-5A150F044EF3}"/>
              </a:ext>
            </a:extLst>
          </p:cNvPr>
          <p:cNvSpPr/>
          <p:nvPr/>
        </p:nvSpPr>
        <p:spPr>
          <a:xfrm>
            <a:off x="2833515" y="4014857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EA657521-C3B0-B920-3D8F-4C4F8A480107}"/>
              </a:ext>
            </a:extLst>
          </p:cNvPr>
          <p:cNvSpPr/>
          <p:nvPr/>
        </p:nvSpPr>
        <p:spPr>
          <a:xfrm>
            <a:off x="7453299" y="4014857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block</a:t>
            </a:r>
            <a:endParaRPr lang="en-GB" sz="1600" dirty="0"/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9AE6ABB-D6BD-2CB9-21EB-246B7F500F89}"/>
              </a:ext>
            </a:extLst>
          </p:cNvPr>
          <p:cNvCxnSpPr>
            <a:cxnSpLocks/>
            <a:stCxn id="162" idx="2"/>
            <a:endCxn id="163" idx="0"/>
          </p:cNvCxnSpPr>
          <p:nvPr/>
        </p:nvCxnSpPr>
        <p:spPr>
          <a:xfrm flipH="1">
            <a:off x="8487524" y="2508548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71221832-050D-DB6F-3353-4CB05163B10B}"/>
              </a:ext>
            </a:extLst>
          </p:cNvPr>
          <p:cNvCxnSpPr>
            <a:cxnSpLocks/>
            <a:stCxn id="160" idx="2"/>
          </p:cNvCxnSpPr>
          <p:nvPr/>
        </p:nvCxnSpPr>
        <p:spPr>
          <a:xfrm>
            <a:off x="3839356" y="3085020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0E356477-5D66-26D3-1931-107E00CAF321}"/>
              </a:ext>
            </a:extLst>
          </p:cNvPr>
          <p:cNvSpPr/>
          <p:nvPr/>
        </p:nvSpPr>
        <p:spPr>
          <a:xfrm>
            <a:off x="7452053" y="326198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46B679CD-1CE5-BC7F-CDAA-EB166C5CF67A}"/>
              </a:ext>
            </a:extLst>
          </p:cNvPr>
          <p:cNvCxnSpPr>
            <a:cxnSpLocks/>
            <a:stCxn id="163" idx="2"/>
            <a:endCxn id="169" idx="0"/>
          </p:cNvCxnSpPr>
          <p:nvPr/>
        </p:nvCxnSpPr>
        <p:spPr>
          <a:xfrm>
            <a:off x="8487524" y="3087968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3A65F7CC-43B0-B1EC-2E6C-D452B455C3DE}"/>
              </a:ext>
            </a:extLst>
          </p:cNvPr>
          <p:cNvCxnSpPr>
            <a:cxnSpLocks/>
          </p:cNvCxnSpPr>
          <p:nvPr/>
        </p:nvCxnSpPr>
        <p:spPr>
          <a:xfrm>
            <a:off x="8466519" y="3624514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104E75F-3313-B9D2-84B6-D0AB04669F02}"/>
              </a:ext>
            </a:extLst>
          </p:cNvPr>
          <p:cNvSpPr/>
          <p:nvPr/>
        </p:nvSpPr>
        <p:spPr>
          <a:xfrm>
            <a:off x="579120" y="2144751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7AD0A917-F279-39A4-CCD5-AB8C6202E7B0}"/>
              </a:ext>
            </a:extLst>
          </p:cNvPr>
          <p:cNvCxnSpPr>
            <a:cxnSpLocks/>
            <a:stCxn id="172" idx="3"/>
            <a:endCxn id="159" idx="1"/>
          </p:cNvCxnSpPr>
          <p:nvPr/>
        </p:nvCxnSpPr>
        <p:spPr>
          <a:xfrm>
            <a:off x="2385750" y="2326650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>
            <a:extLst>
              <a:ext uri="{FF2B5EF4-FFF2-40B4-BE49-F238E27FC236}">
                <a16:creationId xmlns:a16="http://schemas.microsoft.com/office/drawing/2014/main" id="{8455DB74-662C-D670-F615-31211C148734}"/>
              </a:ext>
            </a:extLst>
          </p:cNvPr>
          <p:cNvSpPr/>
          <p:nvPr/>
        </p:nvSpPr>
        <p:spPr>
          <a:xfrm>
            <a:off x="9911416" y="2721223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ACACD236-D602-AEF1-410E-D6F8A88DFAC1}"/>
              </a:ext>
            </a:extLst>
          </p:cNvPr>
          <p:cNvCxnSpPr>
            <a:cxnSpLocks/>
            <a:stCxn id="174" idx="1"/>
            <a:endCxn id="163" idx="3"/>
          </p:cNvCxnSpPr>
          <p:nvPr/>
        </p:nvCxnSpPr>
        <p:spPr>
          <a:xfrm flipH="1">
            <a:off x="9522995" y="2904596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6116DFC5-99E7-3266-DE37-E2CF0992DB6D}"/>
              </a:ext>
            </a:extLst>
          </p:cNvPr>
          <p:cNvSpPr/>
          <p:nvPr/>
        </p:nvSpPr>
        <p:spPr>
          <a:xfrm>
            <a:off x="2614366" y="4938505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F48BC5D8-644E-35C3-5906-4DCD8E343199}"/>
              </a:ext>
            </a:extLst>
          </p:cNvPr>
          <p:cNvSpPr/>
          <p:nvPr/>
        </p:nvSpPr>
        <p:spPr>
          <a:xfrm>
            <a:off x="2833517" y="511359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E22C1FBF-CFEA-4CD5-236D-3C0C3A9D10AB}"/>
              </a:ext>
            </a:extLst>
          </p:cNvPr>
          <p:cNvSpPr/>
          <p:nvPr/>
        </p:nvSpPr>
        <p:spPr>
          <a:xfrm>
            <a:off x="7223436" y="4938505"/>
            <a:ext cx="2468083" cy="750751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D03E1D9-D4A0-7978-0D90-B15380971830}"/>
              </a:ext>
            </a:extLst>
          </p:cNvPr>
          <p:cNvSpPr/>
          <p:nvPr/>
        </p:nvSpPr>
        <p:spPr>
          <a:xfrm>
            <a:off x="7404475" y="511359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simulation</a:t>
            </a:r>
            <a:endParaRPr lang="en-GB" sz="1600" dirty="0"/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C292A38D-637E-87A9-DCC7-3F2057AB4D34}"/>
              </a:ext>
            </a:extLst>
          </p:cNvPr>
          <p:cNvCxnSpPr>
            <a:cxnSpLocks/>
            <a:endCxn id="179" idx="0"/>
          </p:cNvCxnSpPr>
          <p:nvPr/>
        </p:nvCxnSpPr>
        <p:spPr>
          <a:xfrm>
            <a:off x="8457893" y="4380617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40F58CE7-F11C-963A-B8CC-7C6460E15DAB}"/>
              </a:ext>
            </a:extLst>
          </p:cNvPr>
          <p:cNvCxnSpPr>
            <a:cxnSpLocks/>
          </p:cNvCxnSpPr>
          <p:nvPr/>
        </p:nvCxnSpPr>
        <p:spPr>
          <a:xfrm>
            <a:off x="3828054" y="4380617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2997F057-ADD1-98BA-8597-551C4BA56D57}"/>
              </a:ext>
            </a:extLst>
          </p:cNvPr>
          <p:cNvSpPr txBox="1"/>
          <p:nvPr/>
        </p:nvSpPr>
        <p:spPr>
          <a:xfrm>
            <a:off x="579120" y="4103618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F5A563B6-B058-ACB9-B0BA-C0AF7F2377FF}"/>
              </a:ext>
            </a:extLst>
          </p:cNvPr>
          <p:cNvSpPr txBox="1"/>
          <p:nvPr/>
        </p:nvSpPr>
        <p:spPr>
          <a:xfrm>
            <a:off x="579119" y="4613010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B5A7500C-9995-BE0C-55B8-DF26BE7E0599}"/>
              </a:ext>
            </a:extLst>
          </p:cNvPr>
          <p:cNvCxnSpPr>
            <a:cxnSpLocks/>
          </p:cNvCxnSpPr>
          <p:nvPr/>
        </p:nvCxnSpPr>
        <p:spPr>
          <a:xfrm>
            <a:off x="579120" y="4543873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89CFEE53-47CF-18E3-677B-EFDC59A886A6}"/>
              </a:ext>
            </a:extLst>
          </p:cNvPr>
          <p:cNvSpPr/>
          <p:nvPr/>
        </p:nvSpPr>
        <p:spPr>
          <a:xfrm>
            <a:off x="9911415" y="2150544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3957B0BC-1709-2E8D-28EE-DD63F76E36A2}"/>
              </a:ext>
            </a:extLst>
          </p:cNvPr>
          <p:cNvCxnSpPr>
            <a:cxnSpLocks/>
            <a:stCxn id="186" idx="2"/>
            <a:endCxn id="174" idx="0"/>
          </p:cNvCxnSpPr>
          <p:nvPr/>
        </p:nvCxnSpPr>
        <p:spPr>
          <a:xfrm>
            <a:off x="10812337" y="2514341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F05E8E83-4DDF-6CC7-51F8-3089B53D793B}"/>
              </a:ext>
            </a:extLst>
          </p:cNvPr>
          <p:cNvSpPr txBox="1"/>
          <p:nvPr/>
        </p:nvSpPr>
        <p:spPr>
          <a:xfrm>
            <a:off x="3118555" y="1643957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BD9CABE-46AB-37D9-B63A-1E9DE4949C6F}"/>
              </a:ext>
            </a:extLst>
          </p:cNvPr>
          <p:cNvSpPr txBox="1"/>
          <p:nvPr/>
        </p:nvSpPr>
        <p:spPr>
          <a:xfrm>
            <a:off x="7695510" y="164735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B91FDE-3097-59A6-3061-6BEE5E565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761" y="3278639"/>
            <a:ext cx="1855385" cy="870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D8D639-6AF9-7022-8CF5-BD8E293302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4878"/>
          <a:stretch>
            <a:fillRect/>
          </a:stretch>
        </p:blipFill>
        <p:spPr>
          <a:xfrm>
            <a:off x="489103" y="2740941"/>
            <a:ext cx="1791481" cy="8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61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C121D-5F44-3E05-6493-32A70CD1F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9C0467-7BDC-E2E8-C58C-32BD8487564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The Digital Impact: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Analog vs Digital flow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1C0BB-EAEB-1366-974A-9F7E7A37F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9 October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0C5F2-E89A-70F6-6A37-9CA9A04A9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Davide Ceresa | Designing ASICs for HEP Experiments: Turning painful mistakes into practical guidelines for future 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3F277-EEAB-7F41-6A18-1A9D8ED1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5F53A7-5DDA-2995-74F1-8CE049AC0EA0}"/>
              </a:ext>
            </a:extLst>
          </p:cNvPr>
          <p:cNvCxnSpPr>
            <a:cxnSpLocks/>
          </p:cNvCxnSpPr>
          <p:nvPr/>
        </p:nvCxnSpPr>
        <p:spPr>
          <a:xfrm flipV="1">
            <a:off x="4845197" y="2314388"/>
            <a:ext cx="2608102" cy="1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A47482C-D065-7A11-CB0D-852307FA92E0}"/>
              </a:ext>
            </a:extLst>
          </p:cNvPr>
          <p:cNvCxnSpPr>
            <a:cxnSpLocks/>
          </p:cNvCxnSpPr>
          <p:nvPr/>
        </p:nvCxnSpPr>
        <p:spPr>
          <a:xfrm>
            <a:off x="4845196" y="2890860"/>
            <a:ext cx="2606857" cy="2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1DF30C2-D5D4-4612-782D-0DA51F699C4D}"/>
              </a:ext>
            </a:extLst>
          </p:cNvPr>
          <p:cNvCxnSpPr>
            <a:cxnSpLocks/>
          </p:cNvCxnSpPr>
          <p:nvPr/>
        </p:nvCxnSpPr>
        <p:spPr>
          <a:xfrm>
            <a:off x="5335458" y="3428233"/>
            <a:ext cx="21095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C6FAF751-E089-35AE-D14E-3A7264AB60AA}"/>
              </a:ext>
            </a:extLst>
          </p:cNvPr>
          <p:cNvSpPr txBox="1"/>
          <p:nvPr/>
        </p:nvSpPr>
        <p:spPr>
          <a:xfrm>
            <a:off x="5548090" y="3307604"/>
            <a:ext cx="109582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Analysis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73E092A-C3FA-2B4D-36E1-91C4C85CCB63}"/>
              </a:ext>
            </a:extLst>
          </p:cNvPr>
          <p:cNvSpPr txBox="1"/>
          <p:nvPr/>
        </p:nvSpPr>
        <p:spPr>
          <a:xfrm>
            <a:off x="5262158" y="2770697"/>
            <a:ext cx="173349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Implementation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F13A93DB-1C4A-8CA5-9FAC-9C0417350954}"/>
              </a:ext>
            </a:extLst>
          </p:cNvPr>
          <p:cNvSpPr txBox="1"/>
          <p:nvPr/>
        </p:nvSpPr>
        <p:spPr>
          <a:xfrm>
            <a:off x="5262158" y="2195708"/>
            <a:ext cx="173473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tx2"/>
                </a:solidFill>
              </a:rPr>
              <a:t>Block description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47487AAD-C047-F3C1-CAAF-BD77AA8F654D}"/>
              </a:ext>
            </a:extLst>
          </p:cNvPr>
          <p:cNvSpPr/>
          <p:nvPr/>
        </p:nvSpPr>
        <p:spPr>
          <a:xfrm>
            <a:off x="2614366" y="1936004"/>
            <a:ext cx="2419176" cy="137160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1AD09677-2BDE-046B-C9B9-290CC4268482}"/>
              </a:ext>
            </a:extLst>
          </p:cNvPr>
          <p:cNvSpPr/>
          <p:nvPr/>
        </p:nvSpPr>
        <p:spPr>
          <a:xfrm>
            <a:off x="2833517" y="2144752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Schematic design</a:t>
            </a:r>
            <a:endParaRPr lang="en-GB" sz="1600" dirty="0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0CD8DBF8-B092-C224-87C0-94CD888F14F5}"/>
              </a:ext>
            </a:extLst>
          </p:cNvPr>
          <p:cNvSpPr/>
          <p:nvPr/>
        </p:nvSpPr>
        <p:spPr>
          <a:xfrm>
            <a:off x="2833516" y="2719260"/>
            <a:ext cx="2011680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Full-Custom Layout</a:t>
            </a:r>
            <a:endParaRPr lang="en-GB" sz="1600" dirty="0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850FD882-EC1F-042E-7816-2BFA94DEBB09}"/>
              </a:ext>
            </a:extLst>
          </p:cNvPr>
          <p:cNvSpPr/>
          <p:nvPr/>
        </p:nvSpPr>
        <p:spPr>
          <a:xfrm>
            <a:off x="7223437" y="1929892"/>
            <a:ext cx="2468083" cy="1878335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9C42907C-87E6-F24D-1973-EA3D983564CE}"/>
              </a:ext>
            </a:extLst>
          </p:cNvPr>
          <p:cNvSpPr/>
          <p:nvPr/>
        </p:nvSpPr>
        <p:spPr>
          <a:xfrm>
            <a:off x="7453299" y="2142788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RTL design</a:t>
            </a:r>
            <a:endParaRPr lang="en-GB" sz="1600" dirty="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B7ABEC5C-35FD-386A-96CD-B3B3CA17AE5D}"/>
              </a:ext>
            </a:extLst>
          </p:cNvPr>
          <p:cNvCxnSpPr>
            <a:cxnSpLocks/>
            <a:stCxn id="159" idx="2"/>
            <a:endCxn id="160" idx="0"/>
          </p:cNvCxnSpPr>
          <p:nvPr/>
        </p:nvCxnSpPr>
        <p:spPr>
          <a:xfrm flipH="1">
            <a:off x="3839356" y="2510512"/>
            <a:ext cx="1" cy="2087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F664046-6DDF-E374-DCDA-E3A4FBD398C1}"/>
              </a:ext>
            </a:extLst>
          </p:cNvPr>
          <p:cNvSpPr/>
          <p:nvPr/>
        </p:nvSpPr>
        <p:spPr>
          <a:xfrm>
            <a:off x="2833515" y="4014857"/>
            <a:ext cx="2011681" cy="365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block</a:t>
            </a:r>
            <a:endParaRPr lang="en-GB" sz="1600" dirty="0"/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261E280A-6DA1-A99C-2CCC-E5FB5163B3C9}"/>
              </a:ext>
            </a:extLst>
          </p:cNvPr>
          <p:cNvCxnSpPr>
            <a:cxnSpLocks/>
            <a:stCxn id="162" idx="2"/>
          </p:cNvCxnSpPr>
          <p:nvPr/>
        </p:nvCxnSpPr>
        <p:spPr>
          <a:xfrm flipH="1">
            <a:off x="8487524" y="2508548"/>
            <a:ext cx="623" cy="21366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33BB507-9D06-6C66-CAA1-2B455C4D7A23}"/>
              </a:ext>
            </a:extLst>
          </p:cNvPr>
          <p:cNvCxnSpPr>
            <a:cxnSpLocks/>
            <a:stCxn id="160" idx="2"/>
          </p:cNvCxnSpPr>
          <p:nvPr/>
        </p:nvCxnSpPr>
        <p:spPr>
          <a:xfrm>
            <a:off x="3839356" y="3085020"/>
            <a:ext cx="0" cy="9379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DC224FA4-205A-A249-3F21-8DF22E492FBE}"/>
              </a:ext>
            </a:extLst>
          </p:cNvPr>
          <p:cNvSpPr/>
          <p:nvPr/>
        </p:nvSpPr>
        <p:spPr>
          <a:xfrm>
            <a:off x="7452053" y="3261981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Signoff Analysis</a:t>
            </a:r>
            <a:endParaRPr lang="en-GB" sz="1600" dirty="0"/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8E5C503-D38C-A933-E0BD-A7ABE04ABB2D}"/>
              </a:ext>
            </a:extLst>
          </p:cNvPr>
          <p:cNvCxnSpPr>
            <a:cxnSpLocks/>
            <a:endCxn id="169" idx="0"/>
          </p:cNvCxnSpPr>
          <p:nvPr/>
        </p:nvCxnSpPr>
        <p:spPr>
          <a:xfrm>
            <a:off x="8487524" y="3087968"/>
            <a:ext cx="0" cy="17401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1C1A938-DC87-6ED7-E954-E8D9717C1AF9}"/>
              </a:ext>
            </a:extLst>
          </p:cNvPr>
          <p:cNvCxnSpPr>
            <a:cxnSpLocks/>
          </p:cNvCxnSpPr>
          <p:nvPr/>
        </p:nvCxnSpPr>
        <p:spPr>
          <a:xfrm>
            <a:off x="8466519" y="3624514"/>
            <a:ext cx="0" cy="38927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C948E4E6-E3B4-5E4F-6F27-83C19C169208}"/>
              </a:ext>
            </a:extLst>
          </p:cNvPr>
          <p:cNvSpPr/>
          <p:nvPr/>
        </p:nvSpPr>
        <p:spPr>
          <a:xfrm>
            <a:off x="579120" y="2144751"/>
            <a:ext cx="1806630" cy="363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B7CB072-F2C1-C0CD-9E06-6A4BDE6A05B4}"/>
              </a:ext>
            </a:extLst>
          </p:cNvPr>
          <p:cNvCxnSpPr>
            <a:cxnSpLocks/>
            <a:stCxn id="172" idx="3"/>
            <a:endCxn id="159" idx="1"/>
          </p:cNvCxnSpPr>
          <p:nvPr/>
        </p:nvCxnSpPr>
        <p:spPr>
          <a:xfrm>
            <a:off x="2385750" y="2326650"/>
            <a:ext cx="447767" cy="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A2C6DDE-DFE4-4CAB-4044-99045BB77059}"/>
              </a:ext>
            </a:extLst>
          </p:cNvPr>
          <p:cNvSpPr/>
          <p:nvPr/>
        </p:nvSpPr>
        <p:spPr>
          <a:xfrm>
            <a:off x="9911416" y="2721223"/>
            <a:ext cx="1806630" cy="36674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Gate Library</a:t>
            </a:r>
            <a:endParaRPr lang="en-GB" sz="1600" dirty="0"/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3D064E6C-9BD5-6166-8F79-81AD3854B552}"/>
              </a:ext>
            </a:extLst>
          </p:cNvPr>
          <p:cNvCxnSpPr>
            <a:cxnSpLocks/>
            <a:stCxn id="174" idx="1"/>
          </p:cNvCxnSpPr>
          <p:nvPr/>
        </p:nvCxnSpPr>
        <p:spPr>
          <a:xfrm flipH="1">
            <a:off x="9522995" y="2904596"/>
            <a:ext cx="388421" cy="49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997CD450-5B8F-500B-31B4-3C8A4D5B965F}"/>
              </a:ext>
            </a:extLst>
          </p:cNvPr>
          <p:cNvSpPr/>
          <p:nvPr/>
        </p:nvSpPr>
        <p:spPr>
          <a:xfrm>
            <a:off x="2614366" y="4938505"/>
            <a:ext cx="2419176" cy="75075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674B4DC-4EB8-BE6C-094E-6D075789F135}"/>
              </a:ext>
            </a:extLst>
          </p:cNvPr>
          <p:cNvSpPr/>
          <p:nvPr/>
        </p:nvSpPr>
        <p:spPr>
          <a:xfrm>
            <a:off x="2833517" y="5113590"/>
            <a:ext cx="2011680" cy="3657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simulation</a:t>
            </a:r>
            <a:endParaRPr lang="en-GB" sz="1600" dirty="0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A0D72F55-B758-78BF-4519-12B0BFF69989}"/>
              </a:ext>
            </a:extLst>
          </p:cNvPr>
          <p:cNvSpPr/>
          <p:nvPr/>
        </p:nvSpPr>
        <p:spPr>
          <a:xfrm>
            <a:off x="7223436" y="4938505"/>
            <a:ext cx="2468083" cy="750751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995E7484-2ED9-50F7-A817-0DDDFFAA4438}"/>
              </a:ext>
            </a:extLst>
          </p:cNvPr>
          <p:cNvSpPr/>
          <p:nvPr/>
        </p:nvSpPr>
        <p:spPr>
          <a:xfrm>
            <a:off x="7404475" y="5113590"/>
            <a:ext cx="2118520" cy="36576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simulation</a:t>
            </a:r>
            <a:endParaRPr lang="en-GB" sz="1600" dirty="0"/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6E180AF2-18DD-0D95-10A5-75540FFC6D4C}"/>
              </a:ext>
            </a:extLst>
          </p:cNvPr>
          <p:cNvCxnSpPr>
            <a:cxnSpLocks/>
            <a:endCxn id="179" idx="0"/>
          </p:cNvCxnSpPr>
          <p:nvPr/>
        </p:nvCxnSpPr>
        <p:spPr>
          <a:xfrm>
            <a:off x="8457893" y="4380617"/>
            <a:ext cx="5842" cy="73297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366F5A58-D7AE-8FAC-F8A6-FB50FFDC1A52}"/>
              </a:ext>
            </a:extLst>
          </p:cNvPr>
          <p:cNvCxnSpPr>
            <a:cxnSpLocks/>
          </p:cNvCxnSpPr>
          <p:nvPr/>
        </p:nvCxnSpPr>
        <p:spPr>
          <a:xfrm>
            <a:off x="3828054" y="4380617"/>
            <a:ext cx="0" cy="7329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09AD6801-6BEE-FE03-A5B9-9604D2DE0DCF}"/>
              </a:ext>
            </a:extLst>
          </p:cNvPr>
          <p:cNvSpPr txBox="1"/>
          <p:nvPr/>
        </p:nvSpPr>
        <p:spPr>
          <a:xfrm>
            <a:off x="579120" y="4103618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Design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A161265A-0DCC-4321-066A-077B562E4824}"/>
              </a:ext>
            </a:extLst>
          </p:cNvPr>
          <p:cNvSpPr txBox="1"/>
          <p:nvPr/>
        </p:nvSpPr>
        <p:spPr>
          <a:xfrm>
            <a:off x="579119" y="4613010"/>
            <a:ext cx="1248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</a:rPr>
              <a:t>Verification</a:t>
            </a:r>
            <a:endParaRPr lang="en-GB" b="1" i="1" dirty="0">
              <a:solidFill>
                <a:schemeClr val="accent2"/>
              </a:solidFill>
            </a:endParaRPr>
          </a:p>
        </p:txBody>
      </p: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C5901214-6E38-754D-845E-3888A4330542}"/>
              </a:ext>
            </a:extLst>
          </p:cNvPr>
          <p:cNvCxnSpPr>
            <a:cxnSpLocks/>
          </p:cNvCxnSpPr>
          <p:nvPr/>
        </p:nvCxnSpPr>
        <p:spPr>
          <a:xfrm>
            <a:off x="579120" y="4543873"/>
            <a:ext cx="1008888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C391500A-78BA-1742-8294-091B28A72BA5}"/>
              </a:ext>
            </a:extLst>
          </p:cNvPr>
          <p:cNvSpPr/>
          <p:nvPr/>
        </p:nvSpPr>
        <p:spPr>
          <a:xfrm>
            <a:off x="9911415" y="2150544"/>
            <a:ext cx="1801843" cy="363797"/>
          </a:xfrm>
          <a:prstGeom prst="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Transistor model</a:t>
            </a:r>
            <a:endParaRPr lang="en-GB" sz="1600" dirty="0"/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7834182C-2750-6068-92AA-518727F64BA7}"/>
              </a:ext>
            </a:extLst>
          </p:cNvPr>
          <p:cNvCxnSpPr>
            <a:cxnSpLocks/>
            <a:stCxn id="186" idx="2"/>
            <a:endCxn id="174" idx="0"/>
          </p:cNvCxnSpPr>
          <p:nvPr/>
        </p:nvCxnSpPr>
        <p:spPr>
          <a:xfrm>
            <a:off x="10812337" y="2514341"/>
            <a:ext cx="2394" cy="2068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2A9516F2-1B77-C5AB-4C2F-BBE43CE77CF8}"/>
              </a:ext>
            </a:extLst>
          </p:cNvPr>
          <p:cNvSpPr txBox="1"/>
          <p:nvPr/>
        </p:nvSpPr>
        <p:spPr>
          <a:xfrm>
            <a:off x="3118555" y="1643957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/>
              <a:t>Analog Domain</a:t>
            </a:r>
            <a:endParaRPr lang="en-GB" b="1" i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6E227E49-1001-B962-3901-696B680C1781}"/>
              </a:ext>
            </a:extLst>
          </p:cNvPr>
          <p:cNvSpPr txBox="1"/>
          <p:nvPr/>
        </p:nvSpPr>
        <p:spPr>
          <a:xfrm>
            <a:off x="7695510" y="164735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accent5"/>
                </a:solidFill>
              </a:rPr>
              <a:t>Digital Domain</a:t>
            </a:r>
            <a:endParaRPr lang="en-GB" b="1" i="1" dirty="0">
              <a:solidFill>
                <a:schemeClr val="accent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719844-3F0B-B4DC-FDC4-1326E43D9BFD}"/>
              </a:ext>
            </a:extLst>
          </p:cNvPr>
          <p:cNvSpPr txBox="1"/>
          <p:nvPr/>
        </p:nvSpPr>
        <p:spPr>
          <a:xfrm rot="20855518">
            <a:off x="9805259" y="1451449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rgbClr val="C00000"/>
                </a:solidFill>
              </a:rPr>
              <a:t>Code-based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7A0293-CD74-BB8B-CC01-700060F2A822}"/>
              </a:ext>
            </a:extLst>
          </p:cNvPr>
          <p:cNvSpPr txBox="1"/>
          <p:nvPr/>
        </p:nvSpPr>
        <p:spPr>
          <a:xfrm rot="20956854">
            <a:off x="10101610" y="3473610"/>
            <a:ext cx="187230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</a:rPr>
              <a:t>Higher abstraction</a:t>
            </a:r>
          </a:p>
          <a:p>
            <a:pPr algn="ctr"/>
            <a:r>
              <a:rPr lang="en-US" i="1" dirty="0">
                <a:solidFill>
                  <a:srgbClr val="C00000"/>
                </a:solidFill>
              </a:rPr>
              <a:t> level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AE358A-70AF-440A-8C38-4C54E274F989}"/>
              </a:ext>
            </a:extLst>
          </p:cNvPr>
          <p:cNvSpPr/>
          <p:nvPr/>
        </p:nvSpPr>
        <p:spPr>
          <a:xfrm>
            <a:off x="10697360" y="3220058"/>
            <a:ext cx="107800" cy="342900"/>
          </a:xfrm>
          <a:custGeom>
            <a:avLst/>
            <a:gdLst>
              <a:gd name="connsiteX0" fmla="*/ 167064 w 167064"/>
              <a:gd name="connsiteY0" fmla="*/ 342900 h 342900"/>
              <a:gd name="connsiteX1" fmla="*/ 14664 w 167064"/>
              <a:gd name="connsiteY1" fmla="*/ 114300 h 342900"/>
              <a:gd name="connsiteX2" fmla="*/ 14664 w 167064"/>
              <a:gd name="connsiteY2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064" h="342900">
                <a:moveTo>
                  <a:pt x="167064" y="342900"/>
                </a:moveTo>
                <a:cubicBezTo>
                  <a:pt x="103564" y="257175"/>
                  <a:pt x="40064" y="171450"/>
                  <a:pt x="14664" y="114300"/>
                </a:cubicBezTo>
                <a:cubicBezTo>
                  <a:pt x="-10736" y="57150"/>
                  <a:pt x="1964" y="28575"/>
                  <a:pt x="1466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A7D6B41-8511-5A02-CD9F-FEFEECA99096}"/>
              </a:ext>
            </a:extLst>
          </p:cNvPr>
          <p:cNvSpPr/>
          <p:nvPr/>
        </p:nvSpPr>
        <p:spPr>
          <a:xfrm>
            <a:off x="9398292" y="1764638"/>
            <a:ext cx="358140" cy="312420"/>
          </a:xfrm>
          <a:custGeom>
            <a:avLst/>
            <a:gdLst>
              <a:gd name="connsiteX0" fmla="*/ 358140 w 358140"/>
              <a:gd name="connsiteY0" fmla="*/ 0 h 312420"/>
              <a:gd name="connsiteX1" fmla="*/ 129540 w 358140"/>
              <a:gd name="connsiteY1" fmla="*/ 83820 h 312420"/>
              <a:gd name="connsiteX2" fmla="*/ 0 w 358140"/>
              <a:gd name="connsiteY2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40" h="312420">
                <a:moveTo>
                  <a:pt x="358140" y="0"/>
                </a:moveTo>
                <a:cubicBezTo>
                  <a:pt x="273685" y="15875"/>
                  <a:pt x="189230" y="31750"/>
                  <a:pt x="129540" y="83820"/>
                </a:cubicBezTo>
                <a:cubicBezTo>
                  <a:pt x="69850" y="135890"/>
                  <a:pt x="34925" y="224155"/>
                  <a:pt x="0" y="31242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F651DCB-FD78-C316-29B0-68C5BF6BA057}"/>
              </a:ext>
            </a:extLst>
          </p:cNvPr>
          <p:cNvSpPr/>
          <p:nvPr/>
        </p:nvSpPr>
        <p:spPr>
          <a:xfrm rot="16200000">
            <a:off x="6677046" y="2100231"/>
            <a:ext cx="753477" cy="587453"/>
          </a:xfrm>
          <a:custGeom>
            <a:avLst/>
            <a:gdLst>
              <a:gd name="connsiteX0" fmla="*/ 358140 w 358140"/>
              <a:gd name="connsiteY0" fmla="*/ 0 h 312420"/>
              <a:gd name="connsiteX1" fmla="*/ 129540 w 358140"/>
              <a:gd name="connsiteY1" fmla="*/ 83820 h 312420"/>
              <a:gd name="connsiteX2" fmla="*/ 0 w 358140"/>
              <a:gd name="connsiteY2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40" h="312420">
                <a:moveTo>
                  <a:pt x="358140" y="0"/>
                </a:moveTo>
                <a:cubicBezTo>
                  <a:pt x="273685" y="15875"/>
                  <a:pt x="189230" y="31750"/>
                  <a:pt x="129540" y="83820"/>
                </a:cubicBezTo>
                <a:cubicBezTo>
                  <a:pt x="69850" y="135890"/>
                  <a:pt x="34925" y="224155"/>
                  <a:pt x="0" y="31242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A9AF4C-8A7B-282E-73A2-05C448E4F7E4}"/>
              </a:ext>
            </a:extLst>
          </p:cNvPr>
          <p:cNvSpPr txBox="1"/>
          <p:nvPr/>
        </p:nvSpPr>
        <p:spPr>
          <a:xfrm rot="21150893">
            <a:off x="5735464" y="1605935"/>
            <a:ext cx="1816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rgbClr val="C00000"/>
                </a:solidFill>
              </a:rPr>
              <a:t>Automated flow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68990B-E358-1931-B503-7E926F55D36A}"/>
              </a:ext>
            </a:extLst>
          </p:cNvPr>
          <p:cNvSpPr/>
          <p:nvPr/>
        </p:nvSpPr>
        <p:spPr>
          <a:xfrm rot="18417193">
            <a:off x="9702532" y="5212814"/>
            <a:ext cx="107800" cy="342900"/>
          </a:xfrm>
          <a:custGeom>
            <a:avLst/>
            <a:gdLst>
              <a:gd name="connsiteX0" fmla="*/ 167064 w 167064"/>
              <a:gd name="connsiteY0" fmla="*/ 342900 h 342900"/>
              <a:gd name="connsiteX1" fmla="*/ 14664 w 167064"/>
              <a:gd name="connsiteY1" fmla="*/ 114300 h 342900"/>
              <a:gd name="connsiteX2" fmla="*/ 14664 w 167064"/>
              <a:gd name="connsiteY2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064" h="342900">
                <a:moveTo>
                  <a:pt x="167064" y="342900"/>
                </a:moveTo>
                <a:cubicBezTo>
                  <a:pt x="103564" y="257175"/>
                  <a:pt x="40064" y="171450"/>
                  <a:pt x="14664" y="114300"/>
                </a:cubicBezTo>
                <a:cubicBezTo>
                  <a:pt x="-10736" y="57150"/>
                  <a:pt x="1964" y="28575"/>
                  <a:pt x="14664" y="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C9CF41-4CB4-B08B-2EB3-586140E9DAE7}"/>
              </a:ext>
            </a:extLst>
          </p:cNvPr>
          <p:cNvSpPr txBox="1"/>
          <p:nvPr/>
        </p:nvSpPr>
        <p:spPr>
          <a:xfrm rot="20855518">
            <a:off x="10010441" y="5233587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rgbClr val="C00000"/>
                </a:solidFill>
              </a:rPr>
              <a:t>Discrete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8EF965-61CD-CB00-FB80-19B705FE18CB}"/>
              </a:ext>
            </a:extLst>
          </p:cNvPr>
          <p:cNvSpPr/>
          <p:nvPr/>
        </p:nvSpPr>
        <p:spPr>
          <a:xfrm>
            <a:off x="2714879" y="1399340"/>
            <a:ext cx="2510118" cy="185968"/>
          </a:xfrm>
          <a:custGeom>
            <a:avLst/>
            <a:gdLst>
              <a:gd name="connsiteX0" fmla="*/ 0 w 2510118"/>
              <a:gd name="connsiteY0" fmla="*/ 0 h 116541"/>
              <a:gd name="connsiteX1" fmla="*/ 2510118 w 2510118"/>
              <a:gd name="connsiteY1" fmla="*/ 17929 h 116541"/>
              <a:gd name="connsiteX2" fmla="*/ 8965 w 2510118"/>
              <a:gd name="connsiteY2" fmla="*/ 71718 h 116541"/>
              <a:gd name="connsiteX3" fmla="*/ 2456330 w 2510118"/>
              <a:gd name="connsiteY3" fmla="*/ 89647 h 116541"/>
              <a:gd name="connsiteX4" fmla="*/ 143435 w 2510118"/>
              <a:gd name="connsiteY4" fmla="*/ 116541 h 11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118" h="116541">
                <a:moveTo>
                  <a:pt x="0" y="0"/>
                </a:moveTo>
                <a:lnTo>
                  <a:pt x="2510118" y="17929"/>
                </a:lnTo>
                <a:cubicBezTo>
                  <a:pt x="2511612" y="29882"/>
                  <a:pt x="17930" y="59765"/>
                  <a:pt x="8965" y="71718"/>
                </a:cubicBezTo>
                <a:cubicBezTo>
                  <a:pt x="0" y="83671"/>
                  <a:pt x="2433918" y="82177"/>
                  <a:pt x="2456330" y="89647"/>
                </a:cubicBezTo>
                <a:cubicBezTo>
                  <a:pt x="2478742" y="97118"/>
                  <a:pt x="512482" y="107576"/>
                  <a:pt x="143435" y="116541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BD285F-5FD3-444A-FD30-207E17555315}"/>
              </a:ext>
            </a:extLst>
          </p:cNvPr>
          <p:cNvSpPr txBox="1"/>
          <p:nvPr/>
        </p:nvSpPr>
        <p:spPr>
          <a:xfrm rot="21150893">
            <a:off x="5172764" y="541024"/>
            <a:ext cx="19122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i="1" dirty="0">
                <a:solidFill>
                  <a:srgbClr val="C00000"/>
                </a:solidFill>
              </a:rPr>
              <a:t>handle huge complexity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EBE9E4-5E49-F8D0-2492-B2C0AE6C6E5F}"/>
              </a:ext>
            </a:extLst>
          </p:cNvPr>
          <p:cNvSpPr txBox="1"/>
          <p:nvPr/>
        </p:nvSpPr>
        <p:spPr>
          <a:xfrm rot="20674868">
            <a:off x="6088415" y="3876358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rgbClr val="C00000"/>
                </a:solidFill>
              </a:rPr>
              <a:t>Analytical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5D1DB3-18C2-A77E-DF04-EC35DC4896C5}"/>
              </a:ext>
            </a:extLst>
          </p:cNvPr>
          <p:cNvSpPr/>
          <p:nvPr/>
        </p:nvSpPr>
        <p:spPr>
          <a:xfrm rot="11654734">
            <a:off x="7192503" y="3671914"/>
            <a:ext cx="358140" cy="312420"/>
          </a:xfrm>
          <a:custGeom>
            <a:avLst/>
            <a:gdLst>
              <a:gd name="connsiteX0" fmla="*/ 358140 w 358140"/>
              <a:gd name="connsiteY0" fmla="*/ 0 h 312420"/>
              <a:gd name="connsiteX1" fmla="*/ 129540 w 358140"/>
              <a:gd name="connsiteY1" fmla="*/ 83820 h 312420"/>
              <a:gd name="connsiteX2" fmla="*/ 0 w 358140"/>
              <a:gd name="connsiteY2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40" h="312420">
                <a:moveTo>
                  <a:pt x="358140" y="0"/>
                </a:moveTo>
                <a:cubicBezTo>
                  <a:pt x="273685" y="15875"/>
                  <a:pt x="189230" y="31750"/>
                  <a:pt x="129540" y="83820"/>
                </a:cubicBezTo>
                <a:cubicBezTo>
                  <a:pt x="69850" y="135890"/>
                  <a:pt x="34925" y="224155"/>
                  <a:pt x="0" y="312420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848584-5FCE-AE95-8085-8B7EBD7F407A}"/>
              </a:ext>
            </a:extLst>
          </p:cNvPr>
          <p:cNvSpPr/>
          <p:nvPr/>
        </p:nvSpPr>
        <p:spPr>
          <a:xfrm>
            <a:off x="7452053" y="2722208"/>
            <a:ext cx="2070942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Synthesis + P&amp;R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C2537F-244D-83BF-981F-8D946A671DC5}"/>
              </a:ext>
            </a:extLst>
          </p:cNvPr>
          <p:cNvSpPr/>
          <p:nvPr/>
        </p:nvSpPr>
        <p:spPr>
          <a:xfrm>
            <a:off x="7453299" y="4014857"/>
            <a:ext cx="2069696" cy="3657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block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254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9429</TotalTime>
  <Words>3066</Words>
  <Application>Microsoft Office PowerPoint</Application>
  <PresentationFormat>Widescreen</PresentationFormat>
  <Paragraphs>663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Brush Script MT</vt:lpstr>
      <vt:lpstr>Calibri</vt:lpstr>
      <vt:lpstr>Cambria Math</vt:lpstr>
      <vt:lpstr>Wingdings</vt:lpstr>
      <vt:lpstr>Office Theme</vt:lpstr>
      <vt:lpstr>Designing ASICs for HEP Experiments: Turning painful mistakes into practical guidelines for future ASICs</vt:lpstr>
      <vt:lpstr>About Me: 10+ years into ASIC design for HEP</vt:lpstr>
      <vt:lpstr>Designing ASICs for HEP Experiments:  Key Challenges</vt:lpstr>
      <vt:lpstr>Designing ASICs for HEP Experiments:  Key Challenges</vt:lpstr>
      <vt:lpstr>Designing ASICs for HEP Experiments:  Key Challenges</vt:lpstr>
      <vt:lpstr>The Digital Impact: Mixed-Signal ASICs</vt:lpstr>
      <vt:lpstr>The Digital Impact: Digital-on-Top (DoT) methodology</vt:lpstr>
      <vt:lpstr>The Digital Impact:  Analog vs Digital flow </vt:lpstr>
      <vt:lpstr>The Digital Impact:  Analog vs Digital flow </vt:lpstr>
      <vt:lpstr>The Digital Impact:  Digital-on-Top flow </vt:lpstr>
      <vt:lpstr>The Digital Impact: The digital designer’s point of view</vt:lpstr>
      <vt:lpstr>RTL Design and Implementation: Data Aggregation Problem</vt:lpstr>
      <vt:lpstr>RTL Design and Implementation: Data Aggregation Problem</vt:lpstr>
      <vt:lpstr>RTL Design and Implementation:  The Hidden Cost of Clever Logic</vt:lpstr>
      <vt:lpstr>Guidelines I: A Versatile, not overcomplicated design</vt:lpstr>
      <vt:lpstr>Best Practice Examples: Data formatting</vt:lpstr>
      <vt:lpstr>R&amp;D Topic: Toward standardization &amp; programmability? </vt:lpstr>
      <vt:lpstr>The Digital Impact: The digital designer’s point of view</vt:lpstr>
      <vt:lpstr>Non-Digital Block Integration: Characterization step </vt:lpstr>
      <vt:lpstr>Non-Digital Block Integration: Characterization step </vt:lpstr>
      <vt:lpstr>Non-Digital Block Integration: Corrupted model</vt:lpstr>
      <vt:lpstr>Non-Digital Block Integration:  Macro integration in a DoT design</vt:lpstr>
      <vt:lpstr>Non-Digital Block Integration: Characterization step </vt:lpstr>
      <vt:lpstr>Guidelines II: A Robust Mixed-Signal Implementation Flow</vt:lpstr>
      <vt:lpstr>Best Practice Examples: Analog-Digital-Mixed Signal boundaries </vt:lpstr>
      <vt:lpstr>Best Practice Examples: Integration and Verification flow</vt:lpstr>
      <vt:lpstr>The Digital Impact: The digital designer’s point of view</vt:lpstr>
      <vt:lpstr>Signoff Analysis: What is an Analysis!?</vt:lpstr>
      <vt:lpstr>Signoff Analysis: Dynamic vs Static current consumption</vt:lpstr>
      <vt:lpstr>Signoff Analysis: Dynamic Power Analysis</vt:lpstr>
      <vt:lpstr>Signoff Analysis: Dynamic Power Analysis</vt:lpstr>
      <vt:lpstr>Signoff Analysis: Dynamic Power Analysis</vt:lpstr>
      <vt:lpstr>Signoff Analysis: Dynamic Power Analysis</vt:lpstr>
      <vt:lpstr>Signoff Analysis: Dynamic Power Analysis</vt:lpstr>
      <vt:lpstr>Signoff Analysis: Dynamic Current &amp; Parasitic</vt:lpstr>
      <vt:lpstr>Guidelines III: System-level integration flow</vt:lpstr>
      <vt:lpstr>Best Practice Example: A module-level power model</vt:lpstr>
      <vt:lpstr>R&amp;D Topic: IR-drop induced Jitter Analysis</vt:lpstr>
      <vt:lpstr>Guidelines: Summary</vt:lpstr>
      <vt:lpstr>Conclusion: Chip Skeleton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Davide Ceresa</dc:creator>
  <cp:lastModifiedBy>Davide Ceresa</cp:lastModifiedBy>
  <cp:revision>214</cp:revision>
  <dcterms:created xsi:type="dcterms:W3CDTF">2025-09-01T13:07:25Z</dcterms:created>
  <dcterms:modified xsi:type="dcterms:W3CDTF">2025-10-09T12:06:17Z</dcterms:modified>
</cp:coreProperties>
</file>