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svg" ContentType="image/svg"/>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20" d="100"/>
          <a:sy n="120" d="100"/>
        </p:scale>
        <p:origin x="80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el-GR" sz="1800" b="0" u="none" strike="noStrike">
                <a:solidFill>
                  <a:schemeClr val="dk1"/>
                </a:solidFill>
                <a:effectLst/>
                <a:uFillTx/>
                <a:latin typeface="Calibri"/>
              </a:rPr>
              <a:t>Click to move the slide</a:t>
            </a:r>
          </a:p>
        </p:txBody>
      </p:sp>
      <p:sp>
        <p:nvSpPr>
          <p:cNvPr id="22"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indent="0">
              <a:buNone/>
            </a:pPr>
            <a:r>
              <a:rPr lang="en-US" sz="2000" b="0" u="none" strike="noStrike">
                <a:solidFill>
                  <a:srgbClr val="000000"/>
                </a:solidFill>
                <a:effectLst/>
                <a:uFillTx/>
                <a:latin typeface="Arial"/>
              </a:rPr>
              <a:t>Click to edit the notes format</a:t>
            </a:r>
          </a:p>
        </p:txBody>
      </p:sp>
      <p:sp>
        <p:nvSpPr>
          <p:cNvPr id="23"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en-US" sz="1400" b="0" u="none" strike="noStrike">
                <a:solidFill>
                  <a:srgbClr val="000000"/>
                </a:solidFill>
                <a:effectLst/>
                <a:uFillTx/>
                <a:latin typeface="Times New Roman"/>
              </a:rPr>
              <a:t>&lt;header&gt;</a:t>
            </a:r>
          </a:p>
        </p:txBody>
      </p:sp>
      <p:sp>
        <p:nvSpPr>
          <p:cNvPr id="24" name="PlaceHolder 4"/>
          <p:cNvSpPr>
            <a:spLocks noGrp="1"/>
          </p:cNvSpPr>
          <p:nvPr>
            <p:ph type="dt" idx="1"/>
          </p:nvPr>
        </p:nvSpPr>
        <p:spPr>
          <a:xfrm>
            <a:off x="4278960" y="0"/>
            <a:ext cx="3280680" cy="534240"/>
          </a:xfrm>
          <a:prstGeom prst="rect">
            <a:avLst/>
          </a:prstGeom>
          <a:noFill/>
          <a:ln w="0">
            <a:noFill/>
          </a:ln>
        </p:spPr>
        <p:txBody>
          <a:bodyPr lIns="0" tIns="0" rIns="0" bIns="0" anchor="t">
            <a:noAutofit/>
          </a:bodyPr>
          <a:lstStyle>
            <a:lvl1pPr indent="0" algn="r">
              <a:buNone/>
              <a:defRPr lang="en-US" sz="1400" b="0" u="none" strike="noStrike">
                <a:solidFill>
                  <a:srgbClr val="000000"/>
                </a:solidFill>
                <a:effectLst/>
                <a:uFillTx/>
                <a:latin typeface="Times New Roman"/>
              </a:defRPr>
            </a:lvl1pPr>
          </a:lstStyle>
          <a:p>
            <a:pPr indent="0" algn="r">
              <a:buNone/>
            </a:pPr>
            <a:r>
              <a:rPr lang="en-US" sz="1400" b="0" u="none" strike="noStrike">
                <a:solidFill>
                  <a:srgbClr val="000000"/>
                </a:solidFill>
                <a:effectLst/>
                <a:uFillTx/>
                <a:latin typeface="Times New Roman"/>
              </a:rPr>
              <a:t>&lt;date/time&gt;</a:t>
            </a:r>
          </a:p>
        </p:txBody>
      </p:sp>
      <p:sp>
        <p:nvSpPr>
          <p:cNvPr id="25" name="PlaceHolder 5"/>
          <p:cNvSpPr>
            <a:spLocks noGrp="1"/>
          </p:cNvSpPr>
          <p:nvPr>
            <p:ph type="ftr" idx="2"/>
          </p:nvPr>
        </p:nvSpPr>
        <p:spPr>
          <a:xfrm>
            <a:off x="0" y="10157400"/>
            <a:ext cx="3280680" cy="534240"/>
          </a:xfrm>
          <a:prstGeom prst="rect">
            <a:avLst/>
          </a:prstGeom>
          <a:noFill/>
          <a:ln w="0">
            <a:noFill/>
          </a:ln>
        </p:spPr>
        <p:txBody>
          <a:bodyPr lIns="0" tIns="0" rIns="0" bIns="0" anchor="b">
            <a:noAutofit/>
          </a:bodyPr>
          <a:lstStyle>
            <a:lvl1pPr indent="0">
              <a:buNone/>
              <a:defRPr lang="en-US" sz="1400" b="0" u="none" strike="noStrike">
                <a:solidFill>
                  <a:srgbClr val="000000"/>
                </a:solidFill>
                <a:effectLst/>
                <a:uFillTx/>
                <a:latin typeface="Times New Roman"/>
              </a:defRPr>
            </a:lvl1pPr>
          </a:lstStyle>
          <a:p>
            <a:pPr indent="0">
              <a:buNone/>
            </a:pPr>
            <a:r>
              <a:rPr lang="en-US" sz="1400" b="0" u="none" strike="noStrike">
                <a:solidFill>
                  <a:srgbClr val="000000"/>
                </a:solidFill>
                <a:effectLst/>
                <a:uFillTx/>
                <a:latin typeface="Times New Roman"/>
              </a:rPr>
              <a:t>&lt;footer&gt;</a:t>
            </a:r>
          </a:p>
        </p:txBody>
      </p:sp>
      <p:sp>
        <p:nvSpPr>
          <p:cNvPr id="26" name="PlaceHolder 6"/>
          <p:cNvSpPr>
            <a:spLocks noGrp="1"/>
          </p:cNvSpPr>
          <p:nvPr>
            <p:ph type="sldNum" idx="3"/>
          </p:nvPr>
        </p:nvSpPr>
        <p:spPr>
          <a:xfrm>
            <a:off x="4278960" y="10157400"/>
            <a:ext cx="3280680" cy="534240"/>
          </a:xfrm>
          <a:prstGeom prst="rect">
            <a:avLst/>
          </a:prstGeom>
          <a:noFill/>
          <a:ln w="0">
            <a:noFill/>
          </a:ln>
        </p:spPr>
        <p:txBody>
          <a:bodyPr lIns="0" tIns="0" rIns="0" bIns="0" anchor="b">
            <a:noAutofit/>
          </a:bodyPr>
          <a:lstStyle>
            <a:lvl1pPr indent="0" algn="r">
              <a:buNone/>
              <a:defRPr lang="en-US" sz="1400" b="0" u="none" strike="noStrike">
                <a:solidFill>
                  <a:srgbClr val="000000"/>
                </a:solidFill>
                <a:effectLst/>
                <a:uFillTx/>
                <a:latin typeface="Times New Roman"/>
              </a:defRPr>
            </a:lvl1pPr>
          </a:lstStyle>
          <a:p>
            <a:pPr indent="0" algn="r">
              <a:buNone/>
            </a:pPr>
            <a:fld id="{2887CA14-9A65-41C1-BB3E-4FBB77A45B4D}" type="slidenum">
              <a:rPr lang="en-US" sz="1400" b="0" u="none" strike="noStrike">
                <a:solidFill>
                  <a:srgbClr val="000000"/>
                </a:solidFill>
                <a:effectLst/>
                <a:uFillTx/>
                <a:latin typeface="Times New Roman"/>
              </a:rPr>
              <a:t>‹#›</a:t>
            </a:fld>
            <a:endParaRPr lang="en-US" sz="1400" b="0" u="none" strike="noStrike">
              <a:solidFill>
                <a:srgbClr val="000000"/>
              </a:solidFill>
              <a:effectLst/>
              <a:uFillTx/>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PlaceHolder 1"/>
          <p:cNvSpPr>
            <a:spLocks noGrp="1" noRot="1" noChangeAspect="1"/>
          </p:cNvSpPr>
          <p:nvPr>
            <p:ph type="sldImg"/>
          </p:nvPr>
        </p:nvSpPr>
        <p:spPr>
          <a:xfrm>
            <a:off x="380880" y="685800"/>
            <a:ext cx="6095520" cy="3428640"/>
          </a:xfrm>
          <a:prstGeom prst="rect">
            <a:avLst/>
          </a:prstGeom>
          <a:ln w="0">
            <a:noFill/>
          </a:ln>
        </p:spPr>
      </p:sp>
      <p:sp>
        <p:nvSpPr>
          <p:cNvPr id="675"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76" name="PlaceHolder 3"/>
          <p:cNvSpPr>
            <a:spLocks noGrp="1"/>
          </p:cNvSpPr>
          <p:nvPr>
            <p:ph type="sldNum" idx="8"/>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US" sz="1200" b="0" u="none" strike="noStrike">
                <a:solidFill>
                  <a:srgbClr val="000000"/>
                </a:solidFill>
                <a:effectLst/>
                <a:uFillTx/>
                <a:latin typeface="Times New Roman"/>
              </a:defRPr>
            </a:lvl1pPr>
          </a:lstStyle>
          <a:p>
            <a:pPr indent="0" algn="r">
              <a:lnSpc>
                <a:spcPct val="100000"/>
              </a:lnSpc>
              <a:buNone/>
            </a:pPr>
            <a:fld id="{9A63AC9B-19C0-4171-A419-10706CD80EC4}" type="slidenum">
              <a:rPr lang="en-US" sz="1200" b="0" u="none" strike="noStrike">
                <a:solidFill>
                  <a:srgbClr val="000000"/>
                </a:solidFill>
                <a:effectLst/>
                <a:uFillTx/>
                <a:latin typeface="Times New Roman"/>
              </a:rPr>
              <a:t>12</a:t>
            </a:fld>
            <a:endParaRPr lang="en-US" sz="1200" b="0" u="none" strike="noStrike">
              <a:solidFill>
                <a:srgbClr val="000000"/>
              </a:solidFill>
              <a:effectLst/>
              <a:uFillTx/>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 name="PlaceHolder 1"/>
          <p:cNvSpPr>
            <a:spLocks noGrp="1" noRot="1" noChangeAspect="1"/>
          </p:cNvSpPr>
          <p:nvPr>
            <p:ph type="sldImg"/>
          </p:nvPr>
        </p:nvSpPr>
        <p:spPr>
          <a:xfrm>
            <a:off x="380880" y="685800"/>
            <a:ext cx="6095520" cy="3428640"/>
          </a:xfrm>
          <a:prstGeom prst="rect">
            <a:avLst/>
          </a:prstGeom>
          <a:ln w="0">
            <a:noFill/>
          </a:ln>
        </p:spPr>
      </p:sp>
      <p:sp>
        <p:nvSpPr>
          <p:cNvPr id="702"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03" name="PlaceHolder 3"/>
          <p:cNvSpPr>
            <a:spLocks noGrp="1"/>
          </p:cNvSpPr>
          <p:nvPr>
            <p:ph type="sldNum" idx="17"/>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F60AD216-AE21-43E9-B64C-7A955F96B674}" type="slidenum">
              <a:rPr lang="en-GB" sz="1200" b="0" u="none" strike="noStrike">
                <a:solidFill>
                  <a:srgbClr val="000000"/>
                </a:solidFill>
                <a:effectLst/>
                <a:uFillTx/>
                <a:latin typeface="Times New Roman"/>
              </a:rPr>
              <a:t>22</a:t>
            </a:fld>
            <a:endParaRPr lang="en-US" sz="1200" b="0" u="none" strike="noStrike">
              <a:solidFill>
                <a:srgbClr val="000000"/>
              </a:solidFill>
              <a:effectLst/>
              <a:uFillTx/>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PlaceHolder 1"/>
          <p:cNvSpPr>
            <a:spLocks noGrp="1" noRot="1" noChangeAspect="1"/>
          </p:cNvSpPr>
          <p:nvPr>
            <p:ph type="sldImg"/>
          </p:nvPr>
        </p:nvSpPr>
        <p:spPr>
          <a:xfrm>
            <a:off x="380880" y="685800"/>
            <a:ext cx="6095520" cy="3428640"/>
          </a:xfrm>
          <a:prstGeom prst="rect">
            <a:avLst/>
          </a:prstGeom>
          <a:ln w="0">
            <a:noFill/>
          </a:ln>
        </p:spPr>
      </p:sp>
      <p:sp>
        <p:nvSpPr>
          <p:cNvPr id="705"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06" name="PlaceHolder 3"/>
          <p:cNvSpPr>
            <a:spLocks noGrp="1"/>
          </p:cNvSpPr>
          <p:nvPr>
            <p:ph type="sldNum" idx="18"/>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BA2E444A-22C4-41AB-BBBD-B194C4672B6D}" type="slidenum">
              <a:rPr lang="en-GB" sz="1200" b="0" u="none" strike="noStrike">
                <a:solidFill>
                  <a:srgbClr val="000000"/>
                </a:solidFill>
                <a:effectLst/>
                <a:uFillTx/>
                <a:latin typeface="Times New Roman"/>
              </a:rPr>
              <a:t>23</a:t>
            </a:fld>
            <a:endParaRPr lang="en-US" sz="1200" b="0" u="none" strike="noStrike">
              <a:solidFill>
                <a:srgbClr val="000000"/>
              </a:solidFill>
              <a:effectLst/>
              <a:uFillTx/>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 name="PlaceHolder 1"/>
          <p:cNvSpPr>
            <a:spLocks noGrp="1" noRot="1" noChangeAspect="1"/>
          </p:cNvSpPr>
          <p:nvPr>
            <p:ph type="sldImg"/>
          </p:nvPr>
        </p:nvSpPr>
        <p:spPr>
          <a:xfrm>
            <a:off x="380880" y="685800"/>
            <a:ext cx="6095520" cy="3428640"/>
          </a:xfrm>
          <a:prstGeom prst="rect">
            <a:avLst/>
          </a:prstGeom>
          <a:ln w="0">
            <a:noFill/>
          </a:ln>
        </p:spPr>
      </p:sp>
      <p:sp>
        <p:nvSpPr>
          <p:cNvPr id="708"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09" name="PlaceHolder 3"/>
          <p:cNvSpPr>
            <a:spLocks noGrp="1"/>
          </p:cNvSpPr>
          <p:nvPr>
            <p:ph type="sldNum" idx="19"/>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50787E2E-7466-421A-8CAF-B6A343CD753E}" type="slidenum">
              <a:rPr lang="en-GB" sz="1200" b="0" u="none" strike="noStrike">
                <a:solidFill>
                  <a:srgbClr val="000000"/>
                </a:solidFill>
                <a:effectLst/>
                <a:uFillTx/>
                <a:latin typeface="Times New Roman"/>
              </a:rPr>
              <a:t>24</a:t>
            </a:fld>
            <a:endParaRPr lang="en-US" sz="1200" b="0" u="none" strike="noStrike">
              <a:solidFill>
                <a:srgbClr val="000000"/>
              </a:solidFill>
              <a:effectLst/>
              <a:uFillTx/>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 name="PlaceHolder 1"/>
          <p:cNvSpPr>
            <a:spLocks noGrp="1" noRot="1" noChangeAspect="1"/>
          </p:cNvSpPr>
          <p:nvPr>
            <p:ph type="sldImg"/>
          </p:nvPr>
        </p:nvSpPr>
        <p:spPr>
          <a:xfrm>
            <a:off x="380880" y="685800"/>
            <a:ext cx="6095520" cy="3428640"/>
          </a:xfrm>
          <a:prstGeom prst="rect">
            <a:avLst/>
          </a:prstGeom>
          <a:ln w="0">
            <a:noFill/>
          </a:ln>
        </p:spPr>
      </p:sp>
      <p:sp>
        <p:nvSpPr>
          <p:cNvPr id="711"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12" name="PlaceHolder 3"/>
          <p:cNvSpPr>
            <a:spLocks noGrp="1"/>
          </p:cNvSpPr>
          <p:nvPr>
            <p:ph type="sldNum" idx="20"/>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D73EDD19-9FCC-4B6E-BBE9-0A79DA555DF4}" type="slidenum">
              <a:rPr lang="en-GB" sz="1200" b="0" u="none" strike="noStrike">
                <a:solidFill>
                  <a:srgbClr val="000000"/>
                </a:solidFill>
                <a:effectLst/>
                <a:uFillTx/>
                <a:latin typeface="Times New Roman"/>
              </a:rPr>
              <a:t>25</a:t>
            </a:fld>
            <a:endParaRPr lang="en-US" sz="1200" b="0" u="none" strike="noStrike">
              <a:solidFill>
                <a:srgbClr val="000000"/>
              </a:solidFill>
              <a:effectLst/>
              <a:uFillTx/>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 name="PlaceHolder 1"/>
          <p:cNvSpPr>
            <a:spLocks noGrp="1" noRot="1" noChangeAspect="1"/>
          </p:cNvSpPr>
          <p:nvPr>
            <p:ph type="sldImg"/>
          </p:nvPr>
        </p:nvSpPr>
        <p:spPr>
          <a:xfrm>
            <a:off x="380880" y="685800"/>
            <a:ext cx="6095520" cy="3428640"/>
          </a:xfrm>
          <a:prstGeom prst="rect">
            <a:avLst/>
          </a:prstGeom>
          <a:ln w="0">
            <a:noFill/>
          </a:ln>
        </p:spPr>
      </p:sp>
      <p:sp>
        <p:nvSpPr>
          <p:cNvPr id="714"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15" name="PlaceHolder 3"/>
          <p:cNvSpPr>
            <a:spLocks noGrp="1"/>
          </p:cNvSpPr>
          <p:nvPr>
            <p:ph type="sldNum" idx="21"/>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8D109B1C-22DB-4A0B-BFD6-C0E5CB5C0D35}" type="slidenum">
              <a:rPr lang="en-GB" sz="1200" b="0" u="none" strike="noStrike">
                <a:solidFill>
                  <a:srgbClr val="000000"/>
                </a:solidFill>
                <a:effectLst/>
                <a:uFillTx/>
                <a:latin typeface="Times New Roman"/>
              </a:rPr>
              <a:t>26</a:t>
            </a:fld>
            <a:endParaRPr lang="en-US" sz="1200" b="0" u="none" strike="noStrike">
              <a:solidFill>
                <a:srgbClr val="000000"/>
              </a:solidFill>
              <a:effectLst/>
              <a:uFillTx/>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 name="PlaceHolder 1"/>
          <p:cNvSpPr>
            <a:spLocks noGrp="1" noRot="1" noChangeAspect="1"/>
          </p:cNvSpPr>
          <p:nvPr>
            <p:ph type="sldImg"/>
          </p:nvPr>
        </p:nvSpPr>
        <p:spPr>
          <a:xfrm>
            <a:off x="380880" y="685800"/>
            <a:ext cx="6095520" cy="3428640"/>
          </a:xfrm>
          <a:prstGeom prst="rect">
            <a:avLst/>
          </a:prstGeom>
          <a:ln w="0">
            <a:noFill/>
          </a:ln>
        </p:spPr>
      </p:sp>
      <p:sp>
        <p:nvSpPr>
          <p:cNvPr id="717"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18" name="PlaceHolder 3"/>
          <p:cNvSpPr>
            <a:spLocks noGrp="1"/>
          </p:cNvSpPr>
          <p:nvPr>
            <p:ph type="sldNum" idx="22"/>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F2D618C3-6A6A-4E03-B43A-1F3DA6D41361}" type="slidenum">
              <a:rPr lang="en-GB" sz="1200" b="0" u="none" strike="noStrike">
                <a:solidFill>
                  <a:srgbClr val="000000"/>
                </a:solidFill>
                <a:effectLst/>
                <a:uFillTx/>
                <a:latin typeface="Times New Roman"/>
              </a:rPr>
              <a:t>27</a:t>
            </a:fld>
            <a:endParaRPr lang="en-US" sz="1200" b="0" u="none" strike="noStrike">
              <a:solidFill>
                <a:srgbClr val="000000"/>
              </a:solidFill>
              <a:effectLst/>
              <a:uFillTx/>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 name="PlaceHolder 1"/>
          <p:cNvSpPr>
            <a:spLocks noGrp="1" noRot="1" noChangeAspect="1"/>
          </p:cNvSpPr>
          <p:nvPr>
            <p:ph type="sldImg"/>
          </p:nvPr>
        </p:nvSpPr>
        <p:spPr>
          <a:xfrm>
            <a:off x="380880" y="685800"/>
            <a:ext cx="6095520" cy="3428640"/>
          </a:xfrm>
          <a:prstGeom prst="rect">
            <a:avLst/>
          </a:prstGeom>
          <a:ln w="0">
            <a:noFill/>
          </a:ln>
        </p:spPr>
      </p:sp>
      <p:sp>
        <p:nvSpPr>
          <p:cNvPr id="720"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21" name="PlaceHolder 3"/>
          <p:cNvSpPr>
            <a:spLocks noGrp="1"/>
          </p:cNvSpPr>
          <p:nvPr>
            <p:ph type="sldNum" idx="23"/>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US" sz="1200" b="0" u="none" strike="noStrike">
                <a:solidFill>
                  <a:srgbClr val="000000"/>
                </a:solidFill>
                <a:effectLst/>
                <a:uFillTx/>
                <a:latin typeface="Times New Roman"/>
              </a:defRPr>
            </a:lvl1pPr>
          </a:lstStyle>
          <a:p>
            <a:pPr indent="0" algn="r">
              <a:lnSpc>
                <a:spcPct val="100000"/>
              </a:lnSpc>
              <a:buNone/>
            </a:pPr>
            <a:fld id="{50F8A364-3253-4898-97A4-7CF51358B0E6}" type="slidenum">
              <a:rPr lang="en-US" sz="1200" b="0" u="none" strike="noStrike">
                <a:solidFill>
                  <a:srgbClr val="000000"/>
                </a:solidFill>
                <a:effectLst/>
                <a:uFillTx/>
                <a:latin typeface="Times New Roman"/>
              </a:rPr>
              <a:t>71</a:t>
            </a:fld>
            <a:endParaRPr lang="en-US" sz="1200" b="0" u="none" strike="noStrike">
              <a:solidFill>
                <a:srgbClr val="000000"/>
              </a:solidFill>
              <a:effectLst/>
              <a:uFillTx/>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PlaceHolder 1"/>
          <p:cNvSpPr>
            <a:spLocks noGrp="1" noRot="1" noChangeAspect="1"/>
          </p:cNvSpPr>
          <p:nvPr>
            <p:ph type="sldImg"/>
          </p:nvPr>
        </p:nvSpPr>
        <p:spPr>
          <a:xfrm>
            <a:off x="380880" y="685800"/>
            <a:ext cx="6095520" cy="3428640"/>
          </a:xfrm>
          <a:prstGeom prst="rect">
            <a:avLst/>
          </a:prstGeom>
          <a:ln w="0">
            <a:noFill/>
          </a:ln>
        </p:spPr>
      </p:sp>
      <p:sp>
        <p:nvSpPr>
          <p:cNvPr id="678"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79" name="PlaceHolder 3"/>
          <p:cNvSpPr>
            <a:spLocks noGrp="1"/>
          </p:cNvSpPr>
          <p:nvPr>
            <p:ph type="sldNum" idx="9"/>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US" sz="1200" b="0" u="none" strike="noStrike">
                <a:solidFill>
                  <a:srgbClr val="000000"/>
                </a:solidFill>
                <a:effectLst/>
                <a:uFillTx/>
                <a:latin typeface="Times New Roman"/>
              </a:defRPr>
            </a:lvl1pPr>
          </a:lstStyle>
          <a:p>
            <a:pPr indent="0" algn="r">
              <a:lnSpc>
                <a:spcPct val="100000"/>
              </a:lnSpc>
              <a:buNone/>
            </a:pPr>
            <a:fld id="{C3439DB6-0D1C-4D68-B081-3675FDFE3382}" type="slidenum">
              <a:rPr lang="en-US" sz="1200" b="0" u="none" strike="noStrike">
                <a:solidFill>
                  <a:srgbClr val="000000"/>
                </a:solidFill>
                <a:effectLst/>
                <a:uFillTx/>
                <a:latin typeface="Times New Roman"/>
              </a:rPr>
              <a:t>13</a:t>
            </a:fld>
            <a:endParaRPr lang="en-US" sz="1200" b="0" u="none" strike="noStrike">
              <a:solidFill>
                <a:srgbClr val="000000"/>
              </a:solidFill>
              <a:effectLst/>
              <a:uFillTx/>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 name="PlaceHolder 1"/>
          <p:cNvSpPr>
            <a:spLocks noGrp="1" noRot="1" noChangeAspect="1"/>
          </p:cNvSpPr>
          <p:nvPr>
            <p:ph type="sldImg"/>
          </p:nvPr>
        </p:nvSpPr>
        <p:spPr>
          <a:xfrm>
            <a:off x="380880" y="685800"/>
            <a:ext cx="6095520" cy="3428640"/>
          </a:xfrm>
          <a:prstGeom prst="rect">
            <a:avLst/>
          </a:prstGeom>
          <a:ln w="0">
            <a:noFill/>
          </a:ln>
        </p:spPr>
      </p:sp>
      <p:sp>
        <p:nvSpPr>
          <p:cNvPr id="681"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82" name="PlaceHolder 3"/>
          <p:cNvSpPr>
            <a:spLocks noGrp="1"/>
          </p:cNvSpPr>
          <p:nvPr>
            <p:ph type="sldNum" idx="10"/>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US" sz="1200" b="0" u="none" strike="noStrike">
                <a:solidFill>
                  <a:srgbClr val="000000"/>
                </a:solidFill>
                <a:effectLst/>
                <a:uFillTx/>
                <a:latin typeface="Times New Roman"/>
              </a:defRPr>
            </a:lvl1pPr>
          </a:lstStyle>
          <a:p>
            <a:pPr indent="0" algn="r">
              <a:lnSpc>
                <a:spcPct val="100000"/>
              </a:lnSpc>
              <a:buNone/>
            </a:pPr>
            <a:fld id="{05DD7999-C956-405F-970B-39362D807062}" type="slidenum">
              <a:rPr lang="en-US" sz="1200" b="0" u="none" strike="noStrike">
                <a:solidFill>
                  <a:srgbClr val="000000"/>
                </a:solidFill>
                <a:effectLst/>
                <a:uFillTx/>
                <a:latin typeface="Times New Roman"/>
              </a:rPr>
              <a:t>14</a:t>
            </a:fld>
            <a:endParaRPr lang="en-US" sz="1200" b="0" u="none" strike="noStrike">
              <a:solidFill>
                <a:srgbClr val="000000"/>
              </a:solidFill>
              <a:effectLst/>
              <a:uFillTx/>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 name="PlaceHolder 1"/>
          <p:cNvSpPr>
            <a:spLocks noGrp="1" noRot="1" noChangeAspect="1"/>
          </p:cNvSpPr>
          <p:nvPr>
            <p:ph type="sldImg"/>
          </p:nvPr>
        </p:nvSpPr>
        <p:spPr>
          <a:xfrm>
            <a:off x="380880" y="685800"/>
            <a:ext cx="6095520" cy="3428640"/>
          </a:xfrm>
          <a:prstGeom prst="rect">
            <a:avLst/>
          </a:prstGeom>
          <a:ln w="0">
            <a:noFill/>
          </a:ln>
        </p:spPr>
      </p:sp>
      <p:sp>
        <p:nvSpPr>
          <p:cNvPr id="684"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85" name="PlaceHolder 3"/>
          <p:cNvSpPr>
            <a:spLocks noGrp="1"/>
          </p:cNvSpPr>
          <p:nvPr>
            <p:ph type="sldNum" idx="11"/>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US" sz="1200" b="0" u="none" strike="noStrike">
                <a:solidFill>
                  <a:srgbClr val="000000"/>
                </a:solidFill>
                <a:effectLst/>
                <a:uFillTx/>
                <a:latin typeface="Times New Roman"/>
              </a:defRPr>
            </a:lvl1pPr>
          </a:lstStyle>
          <a:p>
            <a:pPr indent="0" algn="r">
              <a:lnSpc>
                <a:spcPct val="100000"/>
              </a:lnSpc>
              <a:buNone/>
            </a:pPr>
            <a:fld id="{51CD39EE-CC12-4DB4-B6F6-ECC1052784A3}" type="slidenum">
              <a:rPr lang="en-US" sz="1200" b="0" u="none" strike="noStrike">
                <a:solidFill>
                  <a:srgbClr val="000000"/>
                </a:solidFill>
                <a:effectLst/>
                <a:uFillTx/>
                <a:latin typeface="Times New Roman"/>
              </a:rPr>
              <a:t>15</a:t>
            </a:fld>
            <a:endParaRPr lang="en-US" sz="1200" b="0" u="none" strike="noStrike">
              <a:solidFill>
                <a:srgbClr val="000000"/>
              </a:solidFill>
              <a:effectLst/>
              <a:uFillTx/>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PlaceHolder 1"/>
          <p:cNvSpPr>
            <a:spLocks noGrp="1" noRot="1" noChangeAspect="1"/>
          </p:cNvSpPr>
          <p:nvPr>
            <p:ph type="sldImg"/>
          </p:nvPr>
        </p:nvSpPr>
        <p:spPr>
          <a:xfrm>
            <a:off x="380880" y="685800"/>
            <a:ext cx="6095520" cy="3428640"/>
          </a:xfrm>
          <a:prstGeom prst="rect">
            <a:avLst/>
          </a:prstGeom>
          <a:ln w="0">
            <a:noFill/>
          </a:ln>
        </p:spPr>
      </p:sp>
      <p:sp>
        <p:nvSpPr>
          <p:cNvPr id="687"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88" name="PlaceHolder 3"/>
          <p:cNvSpPr>
            <a:spLocks noGrp="1"/>
          </p:cNvSpPr>
          <p:nvPr>
            <p:ph type="sldNum" idx="12"/>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DFE85255-53CE-4DA6-B240-C1E7A16C1BA8}" type="slidenum">
              <a:rPr lang="en-GB" sz="1200" b="0" u="none" strike="noStrike">
                <a:solidFill>
                  <a:srgbClr val="000000"/>
                </a:solidFill>
                <a:effectLst/>
                <a:uFillTx/>
                <a:latin typeface="Times New Roman"/>
              </a:rPr>
              <a:t>17</a:t>
            </a:fld>
            <a:endParaRPr lang="en-US" sz="1200" b="0" u="none" strike="noStrike">
              <a:solidFill>
                <a:srgbClr val="000000"/>
              </a:solidFill>
              <a:effectLst/>
              <a:uFillTx/>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 name="PlaceHolder 1"/>
          <p:cNvSpPr>
            <a:spLocks noGrp="1" noRot="1" noChangeAspect="1"/>
          </p:cNvSpPr>
          <p:nvPr>
            <p:ph type="sldImg"/>
          </p:nvPr>
        </p:nvSpPr>
        <p:spPr>
          <a:xfrm>
            <a:off x="380880" y="685800"/>
            <a:ext cx="6095520" cy="3428640"/>
          </a:xfrm>
          <a:prstGeom prst="rect">
            <a:avLst/>
          </a:prstGeom>
          <a:ln w="0">
            <a:noFill/>
          </a:ln>
        </p:spPr>
      </p:sp>
      <p:sp>
        <p:nvSpPr>
          <p:cNvPr id="690"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91" name="PlaceHolder 3"/>
          <p:cNvSpPr>
            <a:spLocks noGrp="1"/>
          </p:cNvSpPr>
          <p:nvPr>
            <p:ph type="sldNum" idx="13"/>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7132DA58-88BE-46B4-9535-7A45625827B2}" type="slidenum">
              <a:rPr lang="en-GB" sz="1200" b="0" u="none" strike="noStrike">
                <a:solidFill>
                  <a:srgbClr val="000000"/>
                </a:solidFill>
                <a:effectLst/>
                <a:uFillTx/>
                <a:latin typeface="Times New Roman"/>
              </a:rPr>
              <a:t>18</a:t>
            </a:fld>
            <a:endParaRPr lang="en-US" sz="1200" b="0" u="none" strike="noStrike">
              <a:solidFill>
                <a:srgbClr val="000000"/>
              </a:solidFill>
              <a:effectLst/>
              <a:uFillTx/>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 name="PlaceHolder 1"/>
          <p:cNvSpPr>
            <a:spLocks noGrp="1" noRot="1" noChangeAspect="1"/>
          </p:cNvSpPr>
          <p:nvPr>
            <p:ph type="sldImg"/>
          </p:nvPr>
        </p:nvSpPr>
        <p:spPr>
          <a:xfrm>
            <a:off x="380880" y="685800"/>
            <a:ext cx="6095520" cy="3428640"/>
          </a:xfrm>
          <a:prstGeom prst="rect">
            <a:avLst/>
          </a:prstGeom>
          <a:ln w="0">
            <a:noFill/>
          </a:ln>
        </p:spPr>
      </p:sp>
      <p:sp>
        <p:nvSpPr>
          <p:cNvPr id="693"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94" name="PlaceHolder 3"/>
          <p:cNvSpPr>
            <a:spLocks noGrp="1"/>
          </p:cNvSpPr>
          <p:nvPr>
            <p:ph type="sldNum" idx="14"/>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D256553A-9AE1-4A2C-89B1-F870982774B0}" type="slidenum">
              <a:rPr lang="en-GB" sz="1200" b="0" u="none" strike="noStrike">
                <a:solidFill>
                  <a:srgbClr val="000000"/>
                </a:solidFill>
                <a:effectLst/>
                <a:uFillTx/>
                <a:latin typeface="Times New Roman"/>
              </a:rPr>
              <a:t>19</a:t>
            </a:fld>
            <a:endParaRPr lang="en-US" sz="1200" b="0" u="none" strike="noStrike">
              <a:solidFill>
                <a:srgbClr val="000000"/>
              </a:solidFill>
              <a:effectLst/>
              <a:uFillTx/>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 name="PlaceHolder 1"/>
          <p:cNvSpPr>
            <a:spLocks noGrp="1" noRot="1" noChangeAspect="1"/>
          </p:cNvSpPr>
          <p:nvPr>
            <p:ph type="sldImg"/>
          </p:nvPr>
        </p:nvSpPr>
        <p:spPr>
          <a:xfrm>
            <a:off x="380880" y="685800"/>
            <a:ext cx="6095520" cy="3428640"/>
          </a:xfrm>
          <a:prstGeom prst="rect">
            <a:avLst/>
          </a:prstGeom>
          <a:ln w="0">
            <a:noFill/>
          </a:ln>
        </p:spPr>
      </p:sp>
      <p:sp>
        <p:nvSpPr>
          <p:cNvPr id="696"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697" name="PlaceHolder 3"/>
          <p:cNvSpPr>
            <a:spLocks noGrp="1"/>
          </p:cNvSpPr>
          <p:nvPr>
            <p:ph type="sldNum" idx="15"/>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935C13A3-1882-4315-9746-683530360663}" type="slidenum">
              <a:rPr lang="en-GB" sz="1200" b="0" u="none" strike="noStrike">
                <a:solidFill>
                  <a:srgbClr val="000000"/>
                </a:solidFill>
                <a:effectLst/>
                <a:uFillTx/>
                <a:latin typeface="Times New Roman"/>
              </a:rPr>
              <a:t>20</a:t>
            </a:fld>
            <a:endParaRPr lang="en-US" sz="1200" b="0" u="none" strike="noStrike">
              <a:solidFill>
                <a:srgbClr val="000000"/>
              </a:solidFill>
              <a:effectLst/>
              <a:uFillTx/>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PlaceHolder 1"/>
          <p:cNvSpPr>
            <a:spLocks noGrp="1" noRot="1" noChangeAspect="1"/>
          </p:cNvSpPr>
          <p:nvPr>
            <p:ph type="sldImg"/>
          </p:nvPr>
        </p:nvSpPr>
        <p:spPr>
          <a:xfrm>
            <a:off x="380880" y="685800"/>
            <a:ext cx="6095520" cy="3428640"/>
          </a:xfrm>
          <a:prstGeom prst="rect">
            <a:avLst/>
          </a:prstGeom>
          <a:ln w="0">
            <a:noFill/>
          </a:ln>
        </p:spPr>
      </p:sp>
      <p:sp>
        <p:nvSpPr>
          <p:cNvPr id="699" name="PlaceHolder 2"/>
          <p:cNvSpPr>
            <a:spLocks noGrp="1"/>
          </p:cNvSpPr>
          <p:nvPr>
            <p:ph type="body"/>
          </p:nvPr>
        </p:nvSpPr>
        <p:spPr>
          <a:xfrm>
            <a:off x="685800" y="4343400"/>
            <a:ext cx="5486040" cy="4114440"/>
          </a:xfrm>
          <a:prstGeom prst="rect">
            <a:avLst/>
          </a:prstGeom>
          <a:noFill/>
          <a:ln w="0">
            <a:noFill/>
          </a:ln>
        </p:spPr>
        <p:txBody>
          <a:bodyPr lIns="91440" tIns="45720" rIns="91440" bIns="45720" anchor="t">
            <a:noAutofit/>
          </a:bodyPr>
          <a:lstStyle/>
          <a:p>
            <a:pPr indent="0">
              <a:buNone/>
            </a:pPr>
            <a:endParaRPr lang="en-US" sz="1800" b="0" u="none" strike="noStrike">
              <a:solidFill>
                <a:srgbClr val="000000"/>
              </a:solidFill>
              <a:effectLst/>
              <a:uFillTx/>
              <a:latin typeface="Arial"/>
            </a:endParaRPr>
          </a:p>
        </p:txBody>
      </p:sp>
      <p:sp>
        <p:nvSpPr>
          <p:cNvPr id="700" name="PlaceHolder 3"/>
          <p:cNvSpPr>
            <a:spLocks noGrp="1"/>
          </p:cNvSpPr>
          <p:nvPr>
            <p:ph type="sldNum" idx="16"/>
          </p:nvPr>
        </p:nvSpPr>
        <p:spPr>
          <a:xfrm>
            <a:off x="3884760" y="8685360"/>
            <a:ext cx="2971440" cy="456840"/>
          </a:xfrm>
          <a:prstGeom prst="rect">
            <a:avLst/>
          </a:prstGeom>
          <a:noFill/>
          <a:ln w="0">
            <a:noFill/>
          </a:ln>
        </p:spPr>
        <p:txBody>
          <a:bodyPr lIns="91440" tIns="45720" rIns="91440" bIns="45720" anchor="b">
            <a:noAutofit/>
          </a:bodyPr>
          <a:lstStyle>
            <a:lvl1pPr indent="0" algn="r">
              <a:lnSpc>
                <a:spcPct val="100000"/>
              </a:lnSpc>
              <a:buNone/>
              <a:defRPr lang="en-GB" sz="1200" b="0" u="none" strike="noStrike">
                <a:solidFill>
                  <a:srgbClr val="000000"/>
                </a:solidFill>
                <a:effectLst/>
                <a:uFillTx/>
                <a:latin typeface="Times New Roman"/>
              </a:defRPr>
            </a:lvl1pPr>
          </a:lstStyle>
          <a:p>
            <a:pPr indent="0" algn="r">
              <a:lnSpc>
                <a:spcPct val="100000"/>
              </a:lnSpc>
              <a:buNone/>
            </a:pPr>
            <a:fld id="{69DF88ED-5180-4E0F-9B65-9E46E5D2D110}" type="slidenum">
              <a:rPr lang="en-GB" sz="1200" b="0" u="none" strike="noStrike">
                <a:solidFill>
                  <a:srgbClr val="000000"/>
                </a:solidFill>
                <a:effectLst/>
                <a:uFillTx/>
                <a:latin typeface="Times New Roman"/>
              </a:rPr>
              <a:t>21</a:t>
            </a:fld>
            <a:endParaRPr lang="en-US" sz="1200" b="0" u="none" strike="noStrike">
              <a:solidFill>
                <a:srgbClr val="000000"/>
              </a:solidFill>
              <a:effectLst/>
              <a:uFillTx/>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FFFF"/>
        </a:solidFill>
        <a:effectLst/>
      </p:bgPr>
    </p:bg>
    <p:spTree>
      <p:nvGrpSpPr>
        <p:cNvPr id="1" name=""/>
        <p:cNvGrpSpPr/>
        <p:nvPr/>
      </p:nvGrpSpPr>
      <p:grpSpPr>
        <a:xfrm>
          <a:off x="0" y="0"/>
          <a:ext cx="0" cy="0"/>
          <a:chOff x="0" y="0"/>
          <a:chExt cx="0" cy="0"/>
        </a:xfrm>
      </p:grpSpPr>
      <p:cxnSp>
        <p:nvCxnSpPr>
          <p:cNvPr id="5" name="Straight Connector 9"/>
          <p:cNvCxnSpPr/>
          <p:nvPr/>
        </p:nvCxnSpPr>
        <p:spPr>
          <a:xfrm>
            <a:off x="137160" y="703440"/>
            <a:ext cx="9967320" cy="360"/>
          </a:xfrm>
          <a:prstGeom prst="straightConnector1">
            <a:avLst/>
          </a:prstGeom>
          <a:ln w="6350">
            <a:solidFill>
              <a:srgbClr val="000000">
                <a:lumMod val="50000"/>
                <a:lumOff val="50000"/>
              </a:srgbClr>
            </a:solidFill>
            <a:round/>
          </a:ln>
        </p:spPr>
      </p:cxnSp>
      <p:pic>
        <p:nvPicPr>
          <p:cNvPr id="6" name="Picture 5"/>
          <p:cNvPicPr/>
          <p:nvPr/>
        </p:nvPicPr>
        <p:blipFill>
          <a:blip r:embed="rId2"/>
          <a:stretch/>
        </p:blipFill>
        <p:spPr>
          <a:xfrm>
            <a:off x="10430280" y="286560"/>
            <a:ext cx="1267200" cy="666720"/>
          </a:xfrm>
          <a:prstGeom prst="rect">
            <a:avLst/>
          </a:prstGeom>
          <a:noFill/>
          <a:ln w="0">
            <a:noFill/>
          </a:ln>
        </p:spPr>
      </p:pic>
      <p:sp>
        <p:nvSpPr>
          <p:cNvPr id="2" name="PlaceHolder 1"/>
          <p:cNvSpPr>
            <a:spLocks noGrp="1"/>
          </p:cNvSpPr>
          <p:nvPr>
            <p:ph type="title"/>
          </p:nvPr>
        </p:nvSpPr>
        <p:spPr>
          <a:xfrm>
            <a:off x="1097280" y="758880"/>
            <a:ext cx="10058040" cy="3565800"/>
          </a:xfrm>
          <a:prstGeom prst="rect">
            <a:avLst/>
          </a:prstGeom>
          <a:noFill/>
          <a:ln w="0">
            <a:noFill/>
          </a:ln>
        </p:spPr>
        <p:txBody>
          <a:bodyPr lIns="91440" tIns="45720" rIns="91440" bIns="45720" anchor="b">
            <a:normAutofit/>
          </a:bodyPr>
          <a:lstStyle/>
          <a:p>
            <a:pPr indent="0" defTabSz="914400">
              <a:lnSpc>
                <a:spcPct val="85000"/>
              </a:lnSpc>
              <a:buNone/>
            </a:pPr>
            <a:r>
              <a:rPr lang="en-US" sz="8000" b="0" u="none" strike="noStrike" spc="-51">
                <a:solidFill>
                  <a:schemeClr val="dk1">
                    <a:lumMod val="85000"/>
                    <a:lumOff val="15000"/>
                  </a:schemeClr>
                </a:solidFill>
                <a:effectLst/>
                <a:uFillTx/>
                <a:latin typeface="Calibri Light"/>
              </a:rPr>
              <a:t>Click to edit Master title style</a:t>
            </a:r>
            <a:endParaRPr lang="el-GR" sz="8000" b="0" u="none" strike="noStrike">
              <a:solidFill>
                <a:schemeClr val="dk1"/>
              </a:solidFill>
              <a:effectLst/>
              <a:uFillTx/>
              <a:latin typeface="Calibri"/>
            </a:endParaRPr>
          </a:p>
        </p:txBody>
      </p:sp>
      <p:cxnSp>
        <p:nvCxnSpPr>
          <p:cNvPr id="3" name="Straight Connector 8"/>
          <p:cNvCxnSpPr/>
          <p:nvPr/>
        </p:nvCxnSpPr>
        <p:spPr>
          <a:xfrm>
            <a:off x="1207440" y="4343400"/>
            <a:ext cx="9875880" cy="360"/>
          </a:xfrm>
          <a:prstGeom prst="straightConnector1">
            <a:avLst/>
          </a:prstGeom>
          <a:ln w="6350">
            <a:solidFill>
              <a:srgbClr val="000000">
                <a:lumMod val="50000"/>
                <a:lumOff val="50000"/>
              </a:srgbClr>
            </a:solidFill>
            <a:round/>
          </a:ln>
        </p:spPr>
      </p:cxnSp>
      <p:sp>
        <p:nvSpPr>
          <p:cNvPr id="4"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Click to edit the outline text format</a:t>
            </a:r>
          </a:p>
          <a:p>
            <a:pPr marL="864000" lvl="1" indent="-324000">
              <a:lnSpc>
                <a:spcPct val="90000"/>
              </a:lnSpc>
              <a:spcBef>
                <a:spcPts val="1134"/>
              </a:spcBef>
              <a:buClr>
                <a:srgbClr val="000000"/>
              </a:buClr>
              <a:buSzPct val="75000"/>
              <a:buFont typeface="Symbol" charset="2"/>
              <a:buChar char=""/>
            </a:pPr>
            <a:r>
              <a:rPr lang="el-GR" sz="1400" b="0" u="none" strike="noStrike">
                <a:solidFill>
                  <a:schemeClr val="dk1">
                    <a:lumMod val="75000"/>
                    <a:lumOff val="25000"/>
                  </a:schemeClr>
                </a:solidFill>
                <a:effectLst/>
                <a:uFillTx/>
                <a:latin typeface="Calibri"/>
              </a:rPr>
              <a:t>Second Outline Level</a:t>
            </a:r>
          </a:p>
          <a:p>
            <a:pPr marL="1296000" lvl="2" indent="-288000">
              <a:lnSpc>
                <a:spcPct val="90000"/>
              </a:lnSpc>
              <a:spcBef>
                <a:spcPts val="850"/>
              </a:spcBef>
              <a:buClr>
                <a:srgbClr val="000000"/>
              </a:buClr>
              <a:buSzPct val="45000"/>
              <a:buFont typeface="Wingdings" charset="2"/>
              <a:buChar char=""/>
            </a:pPr>
            <a:r>
              <a:rPr lang="el-GR" sz="1400" b="0" u="none" strike="noStrike">
                <a:solidFill>
                  <a:schemeClr val="dk1">
                    <a:lumMod val="75000"/>
                    <a:lumOff val="25000"/>
                  </a:schemeClr>
                </a:solidFill>
                <a:effectLst/>
                <a:uFillTx/>
                <a:latin typeface="Calibri"/>
              </a:rPr>
              <a:t>Third Outline Level</a:t>
            </a:r>
          </a:p>
          <a:p>
            <a:pPr marL="1728000" lvl="3" indent="-216000">
              <a:lnSpc>
                <a:spcPct val="90000"/>
              </a:lnSpc>
              <a:spcBef>
                <a:spcPts val="567"/>
              </a:spcBef>
              <a:buClr>
                <a:srgbClr val="000000"/>
              </a:buClr>
              <a:buSzPct val="75000"/>
              <a:buFont typeface="Symbol" charset="2"/>
              <a:buChar char=""/>
            </a:pPr>
            <a:r>
              <a:rPr lang="el-GR" sz="1400" b="0" u="none" strike="noStrike">
                <a:solidFill>
                  <a:schemeClr val="dk1">
                    <a:lumMod val="75000"/>
                    <a:lumOff val="25000"/>
                  </a:schemeClr>
                </a:solidFill>
                <a:effectLst/>
                <a:uFillTx/>
                <a:latin typeface="Calibri"/>
              </a:rPr>
              <a:t>Fourth Outline Level</a:t>
            </a:r>
          </a:p>
          <a:p>
            <a:pPr marL="2160000" lvl="4" indent="-216000">
              <a:lnSpc>
                <a:spcPct val="90000"/>
              </a:lnSpc>
              <a:spcBef>
                <a:spcPts val="283"/>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Fifth Outline Level</a:t>
            </a:r>
          </a:p>
          <a:p>
            <a:pPr marL="2592000" lvl="5" indent="-216000">
              <a:lnSpc>
                <a:spcPct val="90000"/>
              </a:lnSpc>
              <a:spcBef>
                <a:spcPts val="283"/>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Sixth Outline Level</a:t>
            </a:r>
          </a:p>
          <a:p>
            <a:pPr marL="3024000" lvl="6" indent="-216000">
              <a:lnSpc>
                <a:spcPct val="90000"/>
              </a:lnSpc>
              <a:spcBef>
                <a:spcPts val="283"/>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Seventh Outline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cxnSp>
        <p:nvCxnSpPr>
          <p:cNvPr id="5" name="Straight Connector 9"/>
          <p:cNvCxnSpPr/>
          <p:nvPr/>
        </p:nvCxnSpPr>
        <p:spPr>
          <a:xfrm>
            <a:off x="137160" y="703440"/>
            <a:ext cx="9967320" cy="360"/>
          </a:xfrm>
          <a:prstGeom prst="straightConnector1">
            <a:avLst/>
          </a:prstGeom>
          <a:ln w="6350">
            <a:solidFill>
              <a:srgbClr val="000000">
                <a:lumMod val="50000"/>
                <a:lumOff val="50000"/>
              </a:srgbClr>
            </a:solidFill>
            <a:round/>
          </a:ln>
        </p:spPr>
      </p:cxnSp>
      <p:pic>
        <p:nvPicPr>
          <p:cNvPr id="6" name="Picture 5"/>
          <p:cNvPicPr/>
          <p:nvPr/>
        </p:nvPicPr>
        <p:blipFill>
          <a:blip r:embed="rId2"/>
          <a:stretch/>
        </p:blipFill>
        <p:spPr>
          <a:xfrm>
            <a:off x="10430280" y="286560"/>
            <a:ext cx="1267200" cy="666720"/>
          </a:xfrm>
          <a:prstGeom prst="rect">
            <a:avLst/>
          </a:prstGeom>
          <a:noFill/>
          <a:ln w="0">
            <a:noFill/>
          </a:ln>
        </p:spPr>
      </p:pic>
      <p:sp>
        <p:nvSpPr>
          <p:cNvPr id="7" name="PlaceHolder 1"/>
          <p:cNvSpPr>
            <a:spLocks noGrp="1"/>
          </p:cNvSpPr>
          <p:nvPr>
            <p:ph type="title"/>
          </p:nvPr>
        </p:nvSpPr>
        <p:spPr>
          <a:xfrm>
            <a:off x="109728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US" sz="4800" b="0" u="none" strike="noStrike" spc="-51">
                <a:solidFill>
                  <a:schemeClr val="dk1">
                    <a:lumMod val="75000"/>
                    <a:lumOff val="25000"/>
                  </a:schemeClr>
                </a:solidFill>
                <a:effectLst/>
                <a:uFillTx/>
                <a:latin typeface="Calibri Light"/>
              </a:rPr>
              <a:t>Click to edit Master title style</a:t>
            </a:r>
            <a:endParaRPr lang="el-GR" sz="4800" b="0" u="none" strike="noStrike">
              <a:solidFill>
                <a:schemeClr val="dk1"/>
              </a:solidFill>
              <a:effectLst/>
              <a:uFillTx/>
              <a:latin typeface="Calibri"/>
            </a:endParaRPr>
          </a:p>
        </p:txBody>
      </p:sp>
      <p:sp>
        <p:nvSpPr>
          <p:cNvPr id="8" name="PlaceHolder 2"/>
          <p:cNvSpPr>
            <a:spLocks noGrp="1"/>
          </p:cNvSpPr>
          <p:nvPr>
            <p:ph type="body"/>
          </p:nvPr>
        </p:nvSpPr>
        <p:spPr>
          <a:xfrm>
            <a:off x="1097280" y="1233720"/>
            <a:ext cx="10058040" cy="4604400"/>
          </a:xfrm>
          <a:prstGeom prst="rect">
            <a:avLst/>
          </a:prstGeom>
          <a:noFill/>
          <a:ln w="0">
            <a:noFill/>
          </a:ln>
        </p:spPr>
        <p:txBody>
          <a:bodyPr lIns="0" tIns="45720" rIns="0" bIns="45720" anchor="t">
            <a:noAutofit/>
          </a:bodyPr>
          <a:lstStyle/>
          <a:p>
            <a:pPr marL="343080" indent="-343080" defTabSz="457200">
              <a:lnSpc>
                <a:spcPct val="100000"/>
              </a:lnSpc>
              <a:spcBef>
                <a:spcPts val="1001"/>
              </a:spcBef>
              <a:buClr>
                <a:srgbClr val="A5300F"/>
              </a:buClr>
              <a:buSzPct val="80000"/>
              <a:buFont typeface="Wingdings 3" charset="2"/>
              <a:buChar char=""/>
            </a:pPr>
            <a:r>
              <a:rPr lang="en-US" sz="1800" b="0" u="none" strike="noStrike">
                <a:solidFill>
                  <a:srgbClr val="404040"/>
                </a:solidFill>
                <a:effectLst/>
                <a:uFillTx/>
                <a:latin typeface="Arial"/>
              </a:rPr>
              <a:t>Click to edit Master text styles</a:t>
            </a:r>
            <a:endParaRPr lang="el-GR" sz="1800" b="0" u="none" strike="noStrike">
              <a:solidFill>
                <a:schemeClr val="dk1">
                  <a:lumMod val="75000"/>
                  <a:lumOff val="25000"/>
                </a:schemeClr>
              </a:solidFill>
              <a:effectLst/>
              <a:uFillTx/>
              <a:latin typeface="Calibri"/>
            </a:endParaRPr>
          </a:p>
          <a:p>
            <a:pPr marL="743040" lvl="1" indent="-285840" defTabSz="457200">
              <a:lnSpc>
                <a:spcPct val="100000"/>
              </a:lnSpc>
              <a:spcBef>
                <a:spcPts val="1001"/>
              </a:spcBef>
              <a:buClr>
                <a:srgbClr val="A5300F"/>
              </a:buClr>
              <a:buSzPct val="80000"/>
              <a:buFont typeface="Wingdings 3" charset="2"/>
              <a:buChar char=""/>
            </a:pPr>
            <a:r>
              <a:rPr lang="en-US" sz="1600" b="0" u="none" strike="noStrike">
                <a:solidFill>
                  <a:srgbClr val="404040"/>
                </a:solidFill>
                <a:effectLst/>
                <a:uFillTx/>
                <a:latin typeface="Arial"/>
              </a:rPr>
              <a:t>Second level</a:t>
            </a:r>
            <a:endParaRPr lang="el-GR" sz="1600" b="0" u="none" strike="noStrike">
              <a:solidFill>
                <a:schemeClr val="dk1">
                  <a:lumMod val="75000"/>
                  <a:lumOff val="25000"/>
                </a:schemeClr>
              </a:solidFill>
              <a:effectLst/>
              <a:uFillTx/>
              <a:latin typeface="Calibri"/>
            </a:endParaRPr>
          </a:p>
          <a:p>
            <a:pPr marL="1143000" lvl="2" indent="-228600" defTabSz="457200">
              <a:lnSpc>
                <a:spcPct val="100000"/>
              </a:lnSpc>
              <a:spcBef>
                <a:spcPts val="1001"/>
              </a:spcBef>
              <a:buClr>
                <a:srgbClr val="A5300F"/>
              </a:buClr>
              <a:buSzPct val="80000"/>
              <a:buFont typeface="Wingdings 3" charset="2"/>
              <a:buChar char=""/>
            </a:pPr>
            <a:r>
              <a:rPr lang="en-US" sz="1400" b="0" u="none" strike="noStrike">
                <a:solidFill>
                  <a:srgbClr val="404040"/>
                </a:solidFill>
                <a:effectLst/>
                <a:uFillTx/>
                <a:latin typeface="Arial"/>
              </a:rPr>
              <a:t>Third level</a:t>
            </a:r>
            <a:endParaRPr lang="el-GR" sz="1400" b="0" u="none" strike="noStrike">
              <a:solidFill>
                <a:schemeClr val="dk1">
                  <a:lumMod val="75000"/>
                  <a:lumOff val="25000"/>
                </a:schemeClr>
              </a:solidFill>
              <a:effectLst/>
              <a:uFillTx/>
              <a:latin typeface="Calibri"/>
            </a:endParaRPr>
          </a:p>
          <a:p>
            <a:pPr marL="1600200" lvl="3" indent="-228600" defTabSz="457200">
              <a:lnSpc>
                <a:spcPct val="100000"/>
              </a:lnSpc>
              <a:spcBef>
                <a:spcPts val="1001"/>
              </a:spcBef>
              <a:buClr>
                <a:srgbClr val="A5300F"/>
              </a:buClr>
              <a:buSzPct val="80000"/>
              <a:buFont typeface="Wingdings 3" charset="2"/>
              <a:buChar char=""/>
            </a:pPr>
            <a:r>
              <a:rPr lang="en-US" sz="1200" b="0" u="none" strike="noStrike">
                <a:solidFill>
                  <a:srgbClr val="404040"/>
                </a:solidFill>
                <a:effectLst/>
                <a:uFillTx/>
                <a:latin typeface="Arial"/>
              </a:rPr>
              <a:t>Fourth level</a:t>
            </a:r>
            <a:endParaRPr lang="el-GR" sz="1200" b="0" u="none" strike="noStrike">
              <a:solidFill>
                <a:schemeClr val="dk1">
                  <a:lumMod val="75000"/>
                  <a:lumOff val="25000"/>
                </a:schemeClr>
              </a:solidFill>
              <a:effectLst/>
              <a:uFillTx/>
              <a:latin typeface="Calibri"/>
            </a:endParaRPr>
          </a:p>
          <a:p>
            <a:pPr marL="2057400" lvl="4" indent="-228600" defTabSz="457200">
              <a:lnSpc>
                <a:spcPct val="100000"/>
              </a:lnSpc>
              <a:spcBef>
                <a:spcPts val="1001"/>
              </a:spcBef>
              <a:buClr>
                <a:srgbClr val="A5300F"/>
              </a:buClr>
              <a:buSzPct val="80000"/>
              <a:buFont typeface="Wingdings 3" charset="2"/>
              <a:buChar char=""/>
            </a:pPr>
            <a:r>
              <a:rPr lang="en-US" sz="1200" b="0" u="none" strike="noStrike">
                <a:solidFill>
                  <a:srgbClr val="404040"/>
                </a:solidFill>
                <a:effectLst/>
                <a:uFillTx/>
                <a:latin typeface="Arial"/>
              </a:rPr>
              <a:t>Fifth level</a:t>
            </a:r>
            <a:endParaRPr lang="el-GR" sz="1200" b="0" u="none" strike="noStrike">
              <a:solidFill>
                <a:schemeClr val="dk1">
                  <a:lumMod val="75000"/>
                  <a:lumOff val="25000"/>
                </a:schemeClr>
              </a:solidFill>
              <a:effectLst/>
              <a:uFillTx/>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3_Title and Content">
    <p:bg>
      <p:bgPr>
        <a:solidFill>
          <a:srgbClr val="FFFFFF"/>
        </a:solidFill>
        <a:effectLst/>
      </p:bgPr>
    </p:bg>
    <p:spTree>
      <p:nvGrpSpPr>
        <p:cNvPr id="1" name=""/>
        <p:cNvGrpSpPr/>
        <p:nvPr/>
      </p:nvGrpSpPr>
      <p:grpSpPr>
        <a:xfrm>
          <a:off x="0" y="0"/>
          <a:ext cx="0" cy="0"/>
          <a:chOff x="0" y="0"/>
          <a:chExt cx="0" cy="0"/>
        </a:xfrm>
      </p:grpSpPr>
      <p:cxnSp>
        <p:nvCxnSpPr>
          <p:cNvPr id="9" name="Straight Connector 9"/>
          <p:cNvCxnSpPr/>
          <p:nvPr/>
        </p:nvCxnSpPr>
        <p:spPr>
          <a:xfrm>
            <a:off x="137160" y="703440"/>
            <a:ext cx="9967320" cy="360"/>
          </a:xfrm>
          <a:prstGeom prst="straightConnector1">
            <a:avLst/>
          </a:prstGeom>
          <a:ln w="6350">
            <a:solidFill>
              <a:srgbClr val="000000">
                <a:lumMod val="50000"/>
                <a:lumOff val="50000"/>
              </a:srgbClr>
            </a:solidFill>
            <a:round/>
          </a:ln>
        </p:spPr>
      </p:cxnSp>
      <p:pic>
        <p:nvPicPr>
          <p:cNvPr id="10" name="Picture 5"/>
          <p:cNvPicPr/>
          <p:nvPr/>
        </p:nvPicPr>
        <p:blipFill>
          <a:blip r:embed="rId2"/>
          <a:stretch/>
        </p:blipFill>
        <p:spPr>
          <a:xfrm>
            <a:off x="10430280" y="286560"/>
            <a:ext cx="1267200" cy="666720"/>
          </a:xfrm>
          <a:prstGeom prst="rect">
            <a:avLst/>
          </a:prstGeom>
          <a:noFill/>
          <a:ln w="0">
            <a:noFill/>
          </a:ln>
        </p:spPr>
      </p:pic>
      <p:sp>
        <p:nvSpPr>
          <p:cNvPr id="11" name="PlaceHolder 1"/>
          <p:cNvSpPr>
            <a:spLocks noGrp="1"/>
          </p:cNvSpPr>
          <p:nvPr>
            <p:ph type="body"/>
          </p:nvPr>
        </p:nvSpPr>
        <p:spPr>
          <a:xfrm>
            <a:off x="1097280" y="1233720"/>
            <a:ext cx="10058040" cy="4604400"/>
          </a:xfrm>
          <a:prstGeom prst="rect">
            <a:avLst/>
          </a:prstGeom>
          <a:noFill/>
          <a:ln w="0">
            <a:noFill/>
          </a:ln>
        </p:spPr>
        <p:txBody>
          <a:bodyPr lIns="0" tIns="45720" rIns="0" bIns="45720" anchor="t">
            <a:noAutofit/>
          </a:bodyPr>
          <a:lstStyle/>
          <a:p>
            <a:pPr marL="343080" indent="-343080" defTabSz="457200">
              <a:lnSpc>
                <a:spcPct val="100000"/>
              </a:lnSpc>
              <a:spcBef>
                <a:spcPts val="1001"/>
              </a:spcBef>
              <a:buClr>
                <a:srgbClr val="A5300F"/>
              </a:buClr>
              <a:buSzPct val="80000"/>
              <a:buFont typeface="Wingdings 3" charset="2"/>
              <a:buChar char=""/>
            </a:pPr>
            <a:r>
              <a:rPr lang="en-US" sz="1800" b="0" u="none" strike="noStrike">
                <a:solidFill>
                  <a:srgbClr val="404040"/>
                </a:solidFill>
                <a:effectLst/>
                <a:uFillTx/>
                <a:latin typeface="Arial"/>
              </a:rPr>
              <a:t>Click to edit Master text styles</a:t>
            </a:r>
            <a:endParaRPr lang="el-GR" sz="1800" b="0" u="none" strike="noStrike">
              <a:solidFill>
                <a:schemeClr val="dk1">
                  <a:lumMod val="75000"/>
                  <a:lumOff val="25000"/>
                </a:schemeClr>
              </a:solidFill>
              <a:effectLst/>
              <a:uFillTx/>
              <a:latin typeface="Calibri"/>
            </a:endParaRPr>
          </a:p>
          <a:p>
            <a:pPr marL="743040" lvl="1" indent="-285840" defTabSz="457200">
              <a:lnSpc>
                <a:spcPct val="100000"/>
              </a:lnSpc>
              <a:spcBef>
                <a:spcPts val="1001"/>
              </a:spcBef>
              <a:buClr>
                <a:srgbClr val="A5300F"/>
              </a:buClr>
              <a:buSzPct val="80000"/>
              <a:buFont typeface="Wingdings 3" charset="2"/>
              <a:buChar char=""/>
            </a:pPr>
            <a:r>
              <a:rPr lang="en-US" sz="1600" b="0" u="none" strike="noStrike">
                <a:solidFill>
                  <a:srgbClr val="404040"/>
                </a:solidFill>
                <a:effectLst/>
                <a:uFillTx/>
                <a:latin typeface="Arial"/>
              </a:rPr>
              <a:t>Second level</a:t>
            </a:r>
            <a:endParaRPr lang="el-GR" sz="1600" b="0" u="none" strike="noStrike">
              <a:solidFill>
                <a:schemeClr val="dk1">
                  <a:lumMod val="75000"/>
                  <a:lumOff val="25000"/>
                </a:schemeClr>
              </a:solidFill>
              <a:effectLst/>
              <a:uFillTx/>
              <a:latin typeface="Calibri"/>
            </a:endParaRPr>
          </a:p>
          <a:p>
            <a:pPr marL="1143000" lvl="2" indent="-228600" defTabSz="457200">
              <a:lnSpc>
                <a:spcPct val="100000"/>
              </a:lnSpc>
              <a:spcBef>
                <a:spcPts val="1001"/>
              </a:spcBef>
              <a:buClr>
                <a:srgbClr val="A5300F"/>
              </a:buClr>
              <a:buSzPct val="80000"/>
              <a:buFont typeface="Wingdings 3" charset="2"/>
              <a:buChar char=""/>
            </a:pPr>
            <a:r>
              <a:rPr lang="en-US" sz="1400" b="0" u="none" strike="noStrike">
                <a:solidFill>
                  <a:srgbClr val="404040"/>
                </a:solidFill>
                <a:effectLst/>
                <a:uFillTx/>
                <a:latin typeface="Arial"/>
              </a:rPr>
              <a:t>Third level</a:t>
            </a:r>
            <a:endParaRPr lang="el-GR" sz="1400" b="0" u="none" strike="noStrike">
              <a:solidFill>
                <a:schemeClr val="dk1">
                  <a:lumMod val="75000"/>
                  <a:lumOff val="25000"/>
                </a:schemeClr>
              </a:solidFill>
              <a:effectLst/>
              <a:uFillTx/>
              <a:latin typeface="Calibri"/>
            </a:endParaRPr>
          </a:p>
          <a:p>
            <a:pPr marL="1600200" lvl="3" indent="-228600" defTabSz="457200">
              <a:lnSpc>
                <a:spcPct val="100000"/>
              </a:lnSpc>
              <a:spcBef>
                <a:spcPts val="1001"/>
              </a:spcBef>
              <a:buClr>
                <a:srgbClr val="A5300F"/>
              </a:buClr>
              <a:buSzPct val="80000"/>
              <a:buFont typeface="Wingdings 3" charset="2"/>
              <a:buChar char=""/>
            </a:pPr>
            <a:r>
              <a:rPr lang="en-US" sz="1200" b="0" u="none" strike="noStrike">
                <a:solidFill>
                  <a:srgbClr val="404040"/>
                </a:solidFill>
                <a:effectLst/>
                <a:uFillTx/>
                <a:latin typeface="Arial"/>
              </a:rPr>
              <a:t>Fourth level</a:t>
            </a:r>
            <a:endParaRPr lang="el-GR" sz="1200" b="0" u="none" strike="noStrike">
              <a:solidFill>
                <a:schemeClr val="dk1">
                  <a:lumMod val="75000"/>
                  <a:lumOff val="25000"/>
                </a:schemeClr>
              </a:solidFill>
              <a:effectLst/>
              <a:uFillTx/>
              <a:latin typeface="Calibri"/>
            </a:endParaRPr>
          </a:p>
          <a:p>
            <a:pPr marL="2057400" lvl="4" indent="-228600" defTabSz="457200">
              <a:lnSpc>
                <a:spcPct val="100000"/>
              </a:lnSpc>
              <a:spcBef>
                <a:spcPts val="1001"/>
              </a:spcBef>
              <a:buClr>
                <a:srgbClr val="A5300F"/>
              </a:buClr>
              <a:buSzPct val="80000"/>
              <a:buFont typeface="Wingdings 3" charset="2"/>
              <a:buChar char=""/>
            </a:pPr>
            <a:r>
              <a:rPr lang="en-US" sz="1200" b="0" u="none" strike="noStrike">
                <a:solidFill>
                  <a:srgbClr val="404040"/>
                </a:solidFill>
                <a:effectLst/>
                <a:uFillTx/>
                <a:latin typeface="Arial"/>
              </a:rPr>
              <a:t>Fifth level</a:t>
            </a:r>
            <a:endParaRPr lang="el-GR" sz="1200" b="0" u="none" strike="noStrike">
              <a:solidFill>
                <a:schemeClr val="dk1">
                  <a:lumMod val="75000"/>
                  <a:lumOff val="25000"/>
                </a:schemeClr>
              </a:solidFill>
              <a:effectLst/>
              <a:uFillTx/>
              <a:latin typeface="Calibri"/>
            </a:endParaRPr>
          </a:p>
        </p:txBody>
      </p:sp>
      <p:sp>
        <p:nvSpPr>
          <p:cNvPr id="12" name="PlaceHolder 2"/>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el-GR" sz="1800" b="0" u="none" strike="noStrike">
                <a:solidFill>
                  <a:schemeClr val="dk1"/>
                </a:solidFill>
                <a:effectLst/>
                <a:uFillTx/>
                <a:latin typeface="Calibri"/>
              </a:rPr>
              <a:t>Click to edit the title text format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Title Slide">
    <p:bg>
      <p:bgPr>
        <a:solidFill>
          <a:srgbClr val="FFFFFF"/>
        </a:solidFill>
        <a:effectLst/>
      </p:bgPr>
    </p:bg>
    <p:spTree>
      <p:nvGrpSpPr>
        <p:cNvPr id="1" name=""/>
        <p:cNvGrpSpPr/>
        <p:nvPr/>
      </p:nvGrpSpPr>
      <p:grpSpPr>
        <a:xfrm>
          <a:off x="0" y="0"/>
          <a:ext cx="0" cy="0"/>
          <a:chOff x="0" y="0"/>
          <a:chExt cx="0" cy="0"/>
        </a:xfrm>
      </p:grpSpPr>
      <p:cxnSp>
        <p:nvCxnSpPr>
          <p:cNvPr id="13" name="Straight Connector 9"/>
          <p:cNvCxnSpPr/>
          <p:nvPr/>
        </p:nvCxnSpPr>
        <p:spPr>
          <a:xfrm>
            <a:off x="137160" y="703440"/>
            <a:ext cx="9967320" cy="360"/>
          </a:xfrm>
          <a:prstGeom prst="straightConnector1">
            <a:avLst/>
          </a:prstGeom>
          <a:ln w="6350">
            <a:solidFill>
              <a:srgbClr val="000000">
                <a:lumMod val="50000"/>
                <a:lumOff val="50000"/>
              </a:srgbClr>
            </a:solidFill>
            <a:round/>
          </a:ln>
        </p:spPr>
      </p:cxnSp>
      <p:pic>
        <p:nvPicPr>
          <p:cNvPr id="14" name="Picture 5"/>
          <p:cNvPicPr/>
          <p:nvPr/>
        </p:nvPicPr>
        <p:blipFill>
          <a:blip r:embed="rId2"/>
          <a:stretch/>
        </p:blipFill>
        <p:spPr>
          <a:xfrm>
            <a:off x="10430280" y="286560"/>
            <a:ext cx="1267200" cy="666720"/>
          </a:xfrm>
          <a:prstGeom prst="rect">
            <a:avLst/>
          </a:prstGeom>
          <a:noFill/>
          <a:ln w="0">
            <a:noFill/>
          </a:ln>
        </p:spPr>
      </p:pic>
      <p:sp>
        <p:nvSpPr>
          <p:cNvPr id="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el-GR" sz="1800" b="0" u="none" strike="noStrike">
                <a:solidFill>
                  <a:schemeClr val="dk1"/>
                </a:solidFill>
                <a:effectLst/>
                <a:uFillTx/>
                <a:latin typeface="Calibri"/>
              </a:rPr>
              <a:t>Click to edit the title text format</a:t>
            </a:r>
          </a:p>
        </p:txBody>
      </p:sp>
      <p:sp>
        <p:nvSpPr>
          <p:cNvPr id="16"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Click to edit the outline text format</a:t>
            </a:r>
          </a:p>
          <a:p>
            <a:pPr marL="864000" lvl="1" indent="-324000">
              <a:lnSpc>
                <a:spcPct val="90000"/>
              </a:lnSpc>
              <a:spcBef>
                <a:spcPts val="1134"/>
              </a:spcBef>
              <a:buClr>
                <a:srgbClr val="000000"/>
              </a:buClr>
              <a:buSzPct val="75000"/>
              <a:buFont typeface="Symbol" charset="2"/>
              <a:buChar char=""/>
            </a:pPr>
            <a:r>
              <a:rPr lang="el-GR" sz="1400" b="0" u="none" strike="noStrike">
                <a:solidFill>
                  <a:schemeClr val="dk1">
                    <a:lumMod val="75000"/>
                    <a:lumOff val="25000"/>
                  </a:schemeClr>
                </a:solidFill>
                <a:effectLst/>
                <a:uFillTx/>
                <a:latin typeface="Calibri"/>
              </a:rPr>
              <a:t>Second Outline Level</a:t>
            </a:r>
          </a:p>
          <a:p>
            <a:pPr marL="1296000" lvl="2" indent="-288000">
              <a:lnSpc>
                <a:spcPct val="90000"/>
              </a:lnSpc>
              <a:spcBef>
                <a:spcPts val="850"/>
              </a:spcBef>
              <a:buClr>
                <a:srgbClr val="000000"/>
              </a:buClr>
              <a:buSzPct val="45000"/>
              <a:buFont typeface="Wingdings" charset="2"/>
              <a:buChar char=""/>
            </a:pPr>
            <a:r>
              <a:rPr lang="el-GR" sz="1400" b="0" u="none" strike="noStrike">
                <a:solidFill>
                  <a:schemeClr val="dk1">
                    <a:lumMod val="75000"/>
                    <a:lumOff val="25000"/>
                  </a:schemeClr>
                </a:solidFill>
                <a:effectLst/>
                <a:uFillTx/>
                <a:latin typeface="Calibri"/>
              </a:rPr>
              <a:t>Third Outline Level</a:t>
            </a:r>
          </a:p>
          <a:p>
            <a:pPr marL="1728000" lvl="3" indent="-216000">
              <a:lnSpc>
                <a:spcPct val="90000"/>
              </a:lnSpc>
              <a:spcBef>
                <a:spcPts val="567"/>
              </a:spcBef>
              <a:buClr>
                <a:srgbClr val="000000"/>
              </a:buClr>
              <a:buSzPct val="75000"/>
              <a:buFont typeface="Symbol" charset="2"/>
              <a:buChar char=""/>
            </a:pPr>
            <a:r>
              <a:rPr lang="el-GR" sz="1400" b="0" u="none" strike="noStrike">
                <a:solidFill>
                  <a:schemeClr val="dk1">
                    <a:lumMod val="75000"/>
                    <a:lumOff val="25000"/>
                  </a:schemeClr>
                </a:solidFill>
                <a:effectLst/>
                <a:uFillTx/>
                <a:latin typeface="Calibri"/>
              </a:rPr>
              <a:t>Fourth Outline Level</a:t>
            </a:r>
          </a:p>
          <a:p>
            <a:pPr marL="2160000" lvl="4" indent="-216000">
              <a:lnSpc>
                <a:spcPct val="90000"/>
              </a:lnSpc>
              <a:spcBef>
                <a:spcPts val="283"/>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Fifth Outline Level</a:t>
            </a:r>
          </a:p>
          <a:p>
            <a:pPr marL="2592000" lvl="5" indent="-216000">
              <a:lnSpc>
                <a:spcPct val="90000"/>
              </a:lnSpc>
              <a:spcBef>
                <a:spcPts val="283"/>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Sixth Outline Level</a:t>
            </a:r>
          </a:p>
          <a:p>
            <a:pPr marL="3024000" lvl="6" indent="-216000">
              <a:lnSpc>
                <a:spcPct val="90000"/>
              </a:lnSpc>
              <a:spcBef>
                <a:spcPts val="283"/>
              </a:spcBef>
              <a:buClr>
                <a:srgbClr val="000000"/>
              </a:buClr>
              <a:buSzPct val="45000"/>
              <a:buFont typeface="Wingdings" charset="2"/>
              <a:buChar char=""/>
            </a:pPr>
            <a:r>
              <a:rPr lang="el-GR" sz="2000" b="0" u="none" strike="noStrike">
                <a:solidFill>
                  <a:schemeClr val="dk1">
                    <a:lumMod val="75000"/>
                    <a:lumOff val="25000"/>
                  </a:schemeClr>
                </a:solidFill>
                <a:effectLst/>
                <a:uFillTx/>
                <a:latin typeface="Calibri"/>
              </a:rPr>
              <a:t>Seventh Outline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Title and Content">
    <p:bg>
      <p:bgPr>
        <a:solidFill>
          <a:srgbClr val="FFFFFF"/>
        </a:solidFill>
        <a:effectLst/>
      </p:bgPr>
    </p:bg>
    <p:spTree>
      <p:nvGrpSpPr>
        <p:cNvPr id="1" name=""/>
        <p:cNvGrpSpPr/>
        <p:nvPr/>
      </p:nvGrpSpPr>
      <p:grpSpPr>
        <a:xfrm>
          <a:off x="0" y="0"/>
          <a:ext cx="0" cy="0"/>
          <a:chOff x="0" y="0"/>
          <a:chExt cx="0" cy="0"/>
        </a:xfrm>
      </p:grpSpPr>
      <p:cxnSp>
        <p:nvCxnSpPr>
          <p:cNvPr id="17" name="Straight Connector 9"/>
          <p:cNvCxnSpPr/>
          <p:nvPr/>
        </p:nvCxnSpPr>
        <p:spPr>
          <a:xfrm>
            <a:off x="137160" y="703440"/>
            <a:ext cx="9967320" cy="360"/>
          </a:xfrm>
          <a:prstGeom prst="straightConnector1">
            <a:avLst/>
          </a:prstGeom>
          <a:ln w="6350">
            <a:solidFill>
              <a:srgbClr val="000000">
                <a:lumMod val="50000"/>
                <a:lumOff val="50000"/>
              </a:srgbClr>
            </a:solidFill>
            <a:round/>
          </a:ln>
        </p:spPr>
      </p:cxnSp>
      <p:pic>
        <p:nvPicPr>
          <p:cNvPr id="18" name="Picture 5"/>
          <p:cNvPicPr/>
          <p:nvPr/>
        </p:nvPicPr>
        <p:blipFill>
          <a:blip r:embed="rId2"/>
          <a:stretch/>
        </p:blipFill>
        <p:spPr>
          <a:xfrm>
            <a:off x="10430280" y="286560"/>
            <a:ext cx="1267200" cy="666720"/>
          </a:xfrm>
          <a:prstGeom prst="rect">
            <a:avLst/>
          </a:prstGeom>
          <a:noFill/>
          <a:ln w="0">
            <a:noFill/>
          </a:ln>
        </p:spPr>
      </p:pic>
      <p:sp>
        <p:nvSpPr>
          <p:cNvPr id="19" name="PlaceHolder 1"/>
          <p:cNvSpPr>
            <a:spLocks noGrp="1"/>
          </p:cNvSpPr>
          <p:nvPr>
            <p:ph type="body"/>
          </p:nvPr>
        </p:nvSpPr>
        <p:spPr>
          <a:xfrm>
            <a:off x="1097280" y="1233720"/>
            <a:ext cx="10058040" cy="4604400"/>
          </a:xfrm>
          <a:prstGeom prst="rect">
            <a:avLst/>
          </a:prstGeom>
          <a:noFill/>
          <a:ln w="0">
            <a:noFill/>
          </a:ln>
        </p:spPr>
        <p:txBody>
          <a:bodyPr lIns="0" tIns="45720" rIns="0" bIns="45720" anchor="t">
            <a:noAutofit/>
          </a:bodyPr>
          <a:lstStyle/>
          <a:p>
            <a:pPr marL="343080" indent="-343080" defTabSz="457200">
              <a:lnSpc>
                <a:spcPct val="100000"/>
              </a:lnSpc>
              <a:spcBef>
                <a:spcPts val="1001"/>
              </a:spcBef>
              <a:buClr>
                <a:srgbClr val="A5300F"/>
              </a:buClr>
              <a:buSzPct val="80000"/>
              <a:buFont typeface="Wingdings 3" charset="2"/>
              <a:buChar char=""/>
            </a:pPr>
            <a:r>
              <a:rPr lang="en-US" sz="1800" b="0" u="none" strike="noStrike">
                <a:solidFill>
                  <a:srgbClr val="404040"/>
                </a:solidFill>
                <a:effectLst/>
                <a:uFillTx/>
                <a:latin typeface="Arial"/>
              </a:rPr>
              <a:t>Click to edit Master text styles</a:t>
            </a:r>
            <a:endParaRPr lang="el-GR" sz="1800" b="0" u="none" strike="noStrike">
              <a:solidFill>
                <a:schemeClr val="dk1">
                  <a:lumMod val="75000"/>
                  <a:lumOff val="25000"/>
                </a:schemeClr>
              </a:solidFill>
              <a:effectLst/>
              <a:uFillTx/>
              <a:latin typeface="Calibri"/>
            </a:endParaRPr>
          </a:p>
          <a:p>
            <a:pPr marL="743040" lvl="1" indent="-285840" defTabSz="457200">
              <a:lnSpc>
                <a:spcPct val="100000"/>
              </a:lnSpc>
              <a:spcBef>
                <a:spcPts val="1001"/>
              </a:spcBef>
              <a:buClr>
                <a:srgbClr val="A5300F"/>
              </a:buClr>
              <a:buSzPct val="80000"/>
              <a:buFont typeface="Wingdings 3" charset="2"/>
              <a:buChar char=""/>
            </a:pPr>
            <a:r>
              <a:rPr lang="en-US" sz="1600" b="0" u="none" strike="noStrike">
                <a:solidFill>
                  <a:srgbClr val="404040"/>
                </a:solidFill>
                <a:effectLst/>
                <a:uFillTx/>
                <a:latin typeface="Arial"/>
              </a:rPr>
              <a:t>Second level</a:t>
            </a:r>
            <a:endParaRPr lang="el-GR" sz="1600" b="0" u="none" strike="noStrike">
              <a:solidFill>
                <a:schemeClr val="dk1">
                  <a:lumMod val="75000"/>
                  <a:lumOff val="25000"/>
                </a:schemeClr>
              </a:solidFill>
              <a:effectLst/>
              <a:uFillTx/>
              <a:latin typeface="Calibri"/>
            </a:endParaRPr>
          </a:p>
          <a:p>
            <a:pPr marL="1143000" lvl="2" indent="-228600" defTabSz="457200">
              <a:lnSpc>
                <a:spcPct val="100000"/>
              </a:lnSpc>
              <a:spcBef>
                <a:spcPts val="1001"/>
              </a:spcBef>
              <a:buClr>
                <a:srgbClr val="A5300F"/>
              </a:buClr>
              <a:buSzPct val="80000"/>
              <a:buFont typeface="Wingdings 3" charset="2"/>
              <a:buChar char=""/>
            </a:pPr>
            <a:r>
              <a:rPr lang="en-US" sz="1400" b="0" u="none" strike="noStrike">
                <a:solidFill>
                  <a:srgbClr val="404040"/>
                </a:solidFill>
                <a:effectLst/>
                <a:uFillTx/>
                <a:latin typeface="Arial"/>
              </a:rPr>
              <a:t>Third level</a:t>
            </a:r>
            <a:endParaRPr lang="el-GR" sz="1400" b="0" u="none" strike="noStrike">
              <a:solidFill>
                <a:schemeClr val="dk1">
                  <a:lumMod val="75000"/>
                  <a:lumOff val="25000"/>
                </a:schemeClr>
              </a:solidFill>
              <a:effectLst/>
              <a:uFillTx/>
              <a:latin typeface="Calibri"/>
            </a:endParaRPr>
          </a:p>
          <a:p>
            <a:pPr marL="1600200" lvl="3" indent="-228600" defTabSz="457200">
              <a:lnSpc>
                <a:spcPct val="100000"/>
              </a:lnSpc>
              <a:spcBef>
                <a:spcPts val="1001"/>
              </a:spcBef>
              <a:buClr>
                <a:srgbClr val="A5300F"/>
              </a:buClr>
              <a:buSzPct val="80000"/>
              <a:buFont typeface="Wingdings 3" charset="2"/>
              <a:buChar char=""/>
            </a:pPr>
            <a:r>
              <a:rPr lang="en-US" sz="1200" b="0" u="none" strike="noStrike">
                <a:solidFill>
                  <a:srgbClr val="404040"/>
                </a:solidFill>
                <a:effectLst/>
                <a:uFillTx/>
                <a:latin typeface="Arial"/>
              </a:rPr>
              <a:t>Fourth level</a:t>
            </a:r>
            <a:endParaRPr lang="el-GR" sz="1200" b="0" u="none" strike="noStrike">
              <a:solidFill>
                <a:schemeClr val="dk1">
                  <a:lumMod val="75000"/>
                  <a:lumOff val="25000"/>
                </a:schemeClr>
              </a:solidFill>
              <a:effectLst/>
              <a:uFillTx/>
              <a:latin typeface="Calibri"/>
            </a:endParaRPr>
          </a:p>
          <a:p>
            <a:pPr marL="2057400" lvl="4" indent="-228600" defTabSz="457200">
              <a:lnSpc>
                <a:spcPct val="100000"/>
              </a:lnSpc>
              <a:spcBef>
                <a:spcPts val="1001"/>
              </a:spcBef>
              <a:buClr>
                <a:srgbClr val="A5300F"/>
              </a:buClr>
              <a:buSzPct val="80000"/>
              <a:buFont typeface="Wingdings 3" charset="2"/>
              <a:buChar char=""/>
            </a:pPr>
            <a:r>
              <a:rPr lang="en-US" sz="1200" b="0" u="none" strike="noStrike">
                <a:solidFill>
                  <a:srgbClr val="404040"/>
                </a:solidFill>
                <a:effectLst/>
                <a:uFillTx/>
                <a:latin typeface="Arial"/>
              </a:rPr>
              <a:t>Fifth level</a:t>
            </a:r>
            <a:endParaRPr lang="el-GR" sz="1200" b="0" u="none" strike="noStrike">
              <a:solidFill>
                <a:schemeClr val="dk1">
                  <a:lumMod val="75000"/>
                  <a:lumOff val="25000"/>
                </a:schemeClr>
              </a:solidFill>
              <a:effectLst/>
              <a:uFillTx/>
              <a:latin typeface="Calibri"/>
            </a:endParaRPr>
          </a:p>
        </p:txBody>
      </p:sp>
      <p:sp>
        <p:nvSpPr>
          <p:cNvPr id="20" name="PlaceHolder 2"/>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buNone/>
            </a:pPr>
            <a:r>
              <a:rPr lang="el-GR" sz="1800" b="0" u="none" strike="noStrike">
                <a:solidFill>
                  <a:schemeClr val="dk1"/>
                </a:solidFill>
                <a:effectLst/>
                <a:uFillTx/>
                <a:latin typeface="Calibri"/>
              </a:rPr>
              <a:t>Click to edit the title text format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1.jpeg"/><Relationship Id="rId11" Type="http://schemas.openxmlformats.org/officeDocument/2006/relationships/image" Target="../media/image32.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47.jpeg"/></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0.png"/><Relationship Id="rId7"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wmf"/><Relationship Id="rId4" Type="http://schemas.openxmlformats.org/officeDocument/2006/relationships/image" Target="../media/image41.jpe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1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3.svg"/></Relationships>
</file>

<file path=ppt/slides/_rels/slide2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tif"/><Relationship Id="rId4" Type="http://schemas.openxmlformats.org/officeDocument/2006/relationships/image" Target="../media/image65.tif"/></Relationships>
</file>

<file path=ppt/slides/_rels/slide2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1.wmf"/><Relationship Id="rId7" Type="http://schemas.openxmlformats.org/officeDocument/2006/relationships/image" Target="../media/image30.png"/><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83.wmf"/><Relationship Id="rId5" Type="http://schemas.openxmlformats.org/officeDocument/2006/relationships/oleObject" Target="../embeddings/oleObject2.bin"/><Relationship Id="rId4" Type="http://schemas.openxmlformats.org/officeDocument/2006/relationships/image" Target="../media/image82.png"/><Relationship Id="rId9" Type="http://schemas.openxmlformats.org/officeDocument/2006/relationships/image" Target="../media/image85.png"/></Relationships>
</file>

<file path=ppt/slides/_rels/slide3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2.xml"/><Relationship Id="rId5" Type="http://schemas.openxmlformats.org/officeDocument/2006/relationships/image" Target="../media/image104.jpeg"/><Relationship Id="rId4" Type="http://schemas.openxmlformats.org/officeDocument/2006/relationships/image" Target="../media/image103.jpeg"/></Relationships>
</file>

<file path=ppt/slides/_rels/slide43.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wmf"/><Relationship Id="rId7" Type="http://schemas.openxmlformats.org/officeDocument/2006/relationships/image" Target="../media/image110.png"/><Relationship Id="rId2" Type="http://schemas.openxmlformats.org/officeDocument/2006/relationships/image" Target="../media/image105.wmf"/><Relationship Id="rId1" Type="http://schemas.openxmlformats.org/officeDocument/2006/relationships/slideLayout" Target="../slideLayouts/slideLayout2.xml"/><Relationship Id="rId6" Type="http://schemas.openxmlformats.org/officeDocument/2006/relationships/image" Target="../media/image109.wmf"/><Relationship Id="rId5" Type="http://schemas.openxmlformats.org/officeDocument/2006/relationships/image" Target="../media/image108.png"/><Relationship Id="rId10" Type="http://schemas.openxmlformats.org/officeDocument/2006/relationships/image" Target="../media/image113.png"/><Relationship Id="rId4" Type="http://schemas.openxmlformats.org/officeDocument/2006/relationships/image" Target="../media/image107.png"/><Relationship Id="rId9" Type="http://schemas.openxmlformats.org/officeDocument/2006/relationships/image" Target="../media/image112.png"/></Relationships>
</file>

<file path=ppt/slides/_rels/slide44.x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115.wmf"/><Relationship Id="rId4" Type="http://schemas.openxmlformats.org/officeDocument/2006/relationships/oleObject" Target="../embeddings/oleObject4.bin"/></Relationships>
</file>

<file path=ppt/slides/_rels/slide4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hyperlink" Target="file:///E:/laser%20plasma%20electron%20accelaration_cut.mp4"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png"/><Relationship Id="rId1" Type="http://schemas.openxmlformats.org/officeDocument/2006/relationships/slideLayout" Target="../slideLayouts/slideLayout2.xml"/><Relationship Id="rId4" Type="http://schemas.openxmlformats.org/officeDocument/2006/relationships/image" Target="../media/image122.wmf"/></Relationships>
</file>

<file path=ppt/slides/_rels/slide47.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jpeg"/><Relationship Id="rId1" Type="http://schemas.openxmlformats.org/officeDocument/2006/relationships/slideLayout" Target="../slideLayouts/slideLayout4.xml"/><Relationship Id="rId4" Type="http://schemas.openxmlformats.org/officeDocument/2006/relationships/image" Target="../media/image125.gif"/></Relationships>
</file>

<file path=ppt/slides/_rels/slide4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jpeg"/><Relationship Id="rId1" Type="http://schemas.openxmlformats.org/officeDocument/2006/relationships/slideLayout" Target="../slideLayouts/slideLayout2.xml"/><Relationship Id="rId6" Type="http://schemas.openxmlformats.org/officeDocument/2006/relationships/image" Target="../media/image130.png"/><Relationship Id="rId5" Type="http://schemas.openxmlformats.org/officeDocument/2006/relationships/image" Target="../media/image129.jpeg"/><Relationship Id="rId4" Type="http://schemas.openxmlformats.org/officeDocument/2006/relationships/image" Target="../media/image128.jpeg"/></Relationships>
</file>

<file path=ppt/slides/_rels/slide49.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35.wmf"/><Relationship Id="rId2" Type="http://schemas.openxmlformats.org/officeDocument/2006/relationships/image" Target="../media/image132.png"/><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134.jpeg"/><Relationship Id="rId4" Type="http://schemas.openxmlformats.org/officeDocument/2006/relationships/image" Target="../media/image133.wmf"/></Relationships>
</file>

<file path=ppt/slides/_rels/slide51.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png"/><Relationship Id="rId1" Type="http://schemas.openxmlformats.org/officeDocument/2006/relationships/slideLayout" Target="../slideLayouts/slideLayout2.xml"/><Relationship Id="rId5" Type="http://schemas.openxmlformats.org/officeDocument/2006/relationships/image" Target="../media/image139.jpeg"/><Relationship Id="rId4" Type="http://schemas.openxmlformats.org/officeDocument/2006/relationships/image" Target="../media/image138.png"/></Relationships>
</file>

<file path=ppt/slides/_rels/slide52.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image" Target="../media/image140.png"/><Relationship Id="rId1" Type="http://schemas.openxmlformats.org/officeDocument/2006/relationships/slideLayout" Target="../slideLayouts/slideLayout2.xml"/><Relationship Id="rId4" Type="http://schemas.openxmlformats.org/officeDocument/2006/relationships/image" Target="../media/image142.png"/></Relationships>
</file>

<file path=ppt/slides/_rels/slide53.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8" Type="http://schemas.openxmlformats.org/officeDocument/2006/relationships/image" Target="../media/image151.png"/><Relationship Id="rId3" Type="http://schemas.openxmlformats.org/officeDocument/2006/relationships/image" Target="../media/image146.jpeg"/><Relationship Id="rId7" Type="http://schemas.openxmlformats.org/officeDocument/2006/relationships/image" Target="../media/image150.jpeg"/><Relationship Id="rId2" Type="http://schemas.openxmlformats.org/officeDocument/2006/relationships/image" Target="../media/image145.jpeg"/><Relationship Id="rId1" Type="http://schemas.openxmlformats.org/officeDocument/2006/relationships/slideLayout" Target="../slideLayouts/slideLayout2.xml"/><Relationship Id="rId6" Type="http://schemas.openxmlformats.org/officeDocument/2006/relationships/image" Target="../media/image149.jpeg"/><Relationship Id="rId5" Type="http://schemas.openxmlformats.org/officeDocument/2006/relationships/image" Target="../media/image148.jpeg"/><Relationship Id="rId4" Type="http://schemas.openxmlformats.org/officeDocument/2006/relationships/image" Target="../media/image147.jpeg"/><Relationship Id="rId9" Type="http://schemas.openxmlformats.org/officeDocument/2006/relationships/image" Target="../media/image152.png"/></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153.wmf"/><Relationship Id="rId7" Type="http://schemas.openxmlformats.org/officeDocument/2006/relationships/image" Target="../media/image155.wmf"/><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oleObject" Target="../embeddings/oleObject5.bin"/><Relationship Id="rId11" Type="http://schemas.openxmlformats.org/officeDocument/2006/relationships/image" Target="../media/image158.jpeg"/><Relationship Id="rId5" Type="http://schemas.openxmlformats.org/officeDocument/2006/relationships/image" Target="../media/image154.wmf"/><Relationship Id="rId10" Type="http://schemas.openxmlformats.org/officeDocument/2006/relationships/image" Target="../media/image157.png"/><Relationship Id="rId4" Type="http://schemas.openxmlformats.org/officeDocument/2006/relationships/oleObject" Target="../embeddings/oleObject2.bin"/><Relationship Id="rId9" Type="http://schemas.openxmlformats.org/officeDocument/2006/relationships/image" Target="../media/image156.wmf"/></Relationships>
</file>

<file path=ppt/slides/_rels/slide57.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161.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63.jpeg"/><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9.png"/><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3" Type="http://schemas.openxmlformats.org/officeDocument/2006/relationships/image" Target="../media/image165.wmf"/><Relationship Id="rId2" Type="http://schemas.openxmlformats.org/officeDocument/2006/relationships/image" Target="../media/image164.jpeg"/><Relationship Id="rId1" Type="http://schemas.openxmlformats.org/officeDocument/2006/relationships/slideLayout" Target="../slideLayouts/slideLayout2.xml"/><Relationship Id="rId6" Type="http://schemas.openxmlformats.org/officeDocument/2006/relationships/image" Target="../media/image168.wmf"/><Relationship Id="rId5" Type="http://schemas.openxmlformats.org/officeDocument/2006/relationships/image" Target="../media/image167.wmf"/><Relationship Id="rId4" Type="http://schemas.openxmlformats.org/officeDocument/2006/relationships/image" Target="../media/image166.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69.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71.jpeg"/><Relationship Id="rId2" Type="http://schemas.openxmlformats.org/officeDocument/2006/relationships/image" Target="../media/image170.jpeg"/><Relationship Id="rId1" Type="http://schemas.openxmlformats.org/officeDocument/2006/relationships/slideLayout" Target="../slideLayouts/slideLayout2.xml"/><Relationship Id="rId5" Type="http://schemas.openxmlformats.org/officeDocument/2006/relationships/image" Target="../media/image173.png"/><Relationship Id="rId4" Type="http://schemas.openxmlformats.org/officeDocument/2006/relationships/image" Target="../media/image172.jpeg"/></Relationships>
</file>

<file path=ppt/slides/_rels/slide64.xml.rels><?xml version="1.0" encoding="UTF-8" standalone="yes"?>
<Relationships xmlns="http://schemas.openxmlformats.org/package/2006/relationships"><Relationship Id="rId8" Type="http://schemas.openxmlformats.org/officeDocument/2006/relationships/image" Target="../media/image180.png"/><Relationship Id="rId3" Type="http://schemas.openxmlformats.org/officeDocument/2006/relationships/image" Target="../media/image175.png"/><Relationship Id="rId7" Type="http://schemas.openxmlformats.org/officeDocument/2006/relationships/image" Target="../media/image179.png"/><Relationship Id="rId2" Type="http://schemas.openxmlformats.org/officeDocument/2006/relationships/image" Target="../media/image174.png"/><Relationship Id="rId1" Type="http://schemas.openxmlformats.org/officeDocument/2006/relationships/slideLayout" Target="../slideLayouts/slideLayout2.xml"/><Relationship Id="rId6" Type="http://schemas.openxmlformats.org/officeDocument/2006/relationships/image" Target="../media/image178.png"/><Relationship Id="rId5" Type="http://schemas.openxmlformats.org/officeDocument/2006/relationships/image" Target="../media/image177.png"/><Relationship Id="rId4" Type="http://schemas.openxmlformats.org/officeDocument/2006/relationships/image" Target="../media/image17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8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84.png"/><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3.xml"/><Relationship Id="rId6" Type="http://schemas.openxmlformats.org/officeDocument/2006/relationships/image" Target="../media/image190.png"/><Relationship Id="rId5" Type="http://schemas.openxmlformats.org/officeDocument/2006/relationships/image" Target="../media/image189.png"/><Relationship Id="rId4" Type="http://schemas.openxmlformats.org/officeDocument/2006/relationships/image" Target="../media/image18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19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93.jpeg"/><Relationship Id="rId5" Type="http://schemas.openxmlformats.org/officeDocument/2006/relationships/image" Target="../media/image192.png"/><Relationship Id="rId4" Type="http://schemas.openxmlformats.org/officeDocument/2006/relationships/image" Target="../media/image41.jpeg"/></Relationships>
</file>

<file path=ppt/slides/_rels/slide72.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laceHolder 1"/>
          <p:cNvSpPr>
            <a:spLocks noGrp="1"/>
          </p:cNvSpPr>
          <p:nvPr>
            <p:ph type="title"/>
          </p:nvPr>
        </p:nvSpPr>
        <p:spPr>
          <a:xfrm>
            <a:off x="888120" y="1906200"/>
            <a:ext cx="10879920" cy="1485720"/>
          </a:xfrm>
          <a:prstGeom prst="rect">
            <a:avLst/>
          </a:prstGeom>
          <a:noFill/>
          <a:ln w="50760">
            <a:solidFill>
              <a:srgbClr val="DAA600"/>
            </a:solidFill>
            <a:round/>
          </a:ln>
        </p:spPr>
        <p:txBody>
          <a:bodyPr lIns="91440" tIns="45720" rIns="91440" bIns="45720" anchor="b">
            <a:noAutofit/>
          </a:bodyPr>
          <a:lstStyle/>
          <a:p>
            <a:pPr indent="0" algn="ctr" defTabSz="914400">
              <a:lnSpc>
                <a:spcPct val="85000"/>
              </a:lnSpc>
              <a:buNone/>
            </a:pPr>
            <a:br>
              <a:rPr sz="2800"/>
            </a:br>
            <a:br>
              <a:rPr sz="2800"/>
            </a:br>
            <a:br>
              <a:rPr sz="2800"/>
            </a:br>
            <a:r>
              <a:rPr lang="en-US" sz="2800" b="0" u="none" strike="noStrike" spc="-51">
                <a:solidFill>
                  <a:srgbClr val="FFC000"/>
                </a:solidFill>
                <a:effectLst/>
                <a:uFillTx/>
                <a:latin typeface="Calibri"/>
              </a:rPr>
              <a:t> </a:t>
            </a:r>
            <a:r>
              <a:rPr lang="en-US" sz="3600" b="0" u="none" strike="noStrike" spc="-51">
                <a:solidFill>
                  <a:srgbClr val="FFC000"/>
                </a:solidFill>
                <a:effectLst/>
                <a:uFillTx/>
                <a:latin typeface="Calibri"/>
              </a:rPr>
              <a:t>Novel monochromatic and tunable </a:t>
            </a:r>
            <a:r>
              <a:rPr lang="el-GR" sz="3600" b="0" u="none" strike="noStrike" spc="-51">
                <a:solidFill>
                  <a:srgbClr val="FFC000"/>
                </a:solidFill>
                <a:effectLst/>
                <a:uFillTx/>
                <a:latin typeface="Calibri"/>
              </a:rPr>
              <a:t>γ</a:t>
            </a:r>
            <a:r>
              <a:rPr lang="en-US" sz="3600" b="0" u="none" strike="noStrike" spc="-51">
                <a:solidFill>
                  <a:srgbClr val="FFC000"/>
                </a:solidFill>
                <a:effectLst/>
                <a:uFillTx/>
                <a:latin typeface="Calibri"/>
              </a:rPr>
              <a:t>-ray light sources </a:t>
            </a:r>
            <a:br>
              <a:rPr sz="3600"/>
            </a:br>
            <a:r>
              <a:rPr lang="en-US" sz="3600" b="0" u="none" strike="noStrike" spc="-51">
                <a:solidFill>
                  <a:srgbClr val="FFC000"/>
                </a:solidFill>
                <a:effectLst/>
                <a:uFillTx/>
                <a:latin typeface="Calibri"/>
              </a:rPr>
              <a:t>through exposure of acoustically modulated monocrystals </a:t>
            </a:r>
            <a:br>
              <a:rPr sz="3600"/>
            </a:br>
            <a:r>
              <a:rPr lang="en-US" sz="3600" b="0" u="none" strike="noStrike" spc="-51">
                <a:solidFill>
                  <a:srgbClr val="FFC000"/>
                </a:solidFill>
                <a:effectLst/>
                <a:uFillTx/>
                <a:latin typeface="Calibri"/>
              </a:rPr>
              <a:t>to ultra-relativistic charged particles beams</a:t>
            </a:r>
            <a:endParaRPr lang="el-GR" sz="3600" b="0" u="none" strike="noStrike">
              <a:solidFill>
                <a:schemeClr val="dk1"/>
              </a:solidFill>
              <a:effectLst/>
              <a:uFillTx/>
              <a:latin typeface="Calibri"/>
            </a:endParaRPr>
          </a:p>
        </p:txBody>
      </p:sp>
      <p:pic>
        <p:nvPicPr>
          <p:cNvPr id="28" name="Εικόνα 3"/>
          <p:cNvPicPr/>
          <p:nvPr/>
        </p:nvPicPr>
        <p:blipFill>
          <a:blip r:embed="rId2"/>
          <a:stretch/>
        </p:blipFill>
        <p:spPr>
          <a:xfrm>
            <a:off x="74880" y="86760"/>
            <a:ext cx="1470240" cy="1470240"/>
          </a:xfrm>
          <a:prstGeom prst="rect">
            <a:avLst/>
          </a:prstGeom>
          <a:noFill/>
          <a:ln w="0">
            <a:noFill/>
          </a:ln>
        </p:spPr>
      </p:pic>
      <p:pic>
        <p:nvPicPr>
          <p:cNvPr id="29" name="Picture 6"/>
          <p:cNvPicPr/>
          <p:nvPr/>
        </p:nvPicPr>
        <p:blipFill>
          <a:blip r:embed="rId3"/>
          <a:stretch/>
        </p:blipFill>
        <p:spPr>
          <a:xfrm>
            <a:off x="9666000" y="5436360"/>
            <a:ext cx="2404440" cy="1265040"/>
          </a:xfrm>
          <a:prstGeom prst="rect">
            <a:avLst/>
          </a:prstGeom>
          <a:noFill/>
          <a:ln w="0">
            <a:noFill/>
          </a:ln>
        </p:spPr>
      </p:pic>
      <p:sp>
        <p:nvSpPr>
          <p:cNvPr id="30" name="Title 1"/>
          <p:cNvSpPr/>
          <p:nvPr/>
        </p:nvSpPr>
        <p:spPr>
          <a:xfrm>
            <a:off x="405720" y="4270680"/>
            <a:ext cx="11284560" cy="2182320"/>
          </a:xfrm>
          <a:prstGeom prst="rect">
            <a:avLst/>
          </a:prstGeom>
          <a:noFill/>
          <a:ln w="25400">
            <a:noFill/>
          </a:ln>
        </p:spPr>
        <p:style>
          <a:lnRef idx="0">
            <a:scrgbClr r="0" g="0" b="0"/>
          </a:lnRef>
          <a:fillRef idx="0">
            <a:scrgbClr r="0" g="0" b="0"/>
          </a:fillRef>
          <a:effectRef idx="0">
            <a:scrgbClr r="0" g="0" b="0"/>
          </a:effectRef>
          <a:fontRef idx="minor"/>
        </p:style>
        <p:txBody>
          <a:bodyPr anchor="b">
            <a:noAutofit/>
          </a:bodyPr>
          <a:lstStyle/>
          <a:p>
            <a:pPr algn="ctr" defTabSz="914400">
              <a:lnSpc>
                <a:spcPct val="100000"/>
              </a:lnSpc>
            </a:pPr>
            <a:r>
              <a:rPr lang="en-US" sz="2000" b="1" u="sng" strike="noStrike">
                <a:solidFill>
                  <a:srgbClr val="FF0000"/>
                </a:solidFill>
                <a:effectLst/>
                <a:uFillTx/>
                <a:latin typeface="Calibri Light"/>
              </a:rPr>
              <a:t>Nektarios A. Papadogiannis</a:t>
            </a:r>
            <a:r>
              <a:rPr lang="en-US" sz="2000" b="1" u="sng" strike="noStrike" baseline="30000">
                <a:solidFill>
                  <a:srgbClr val="FF0000"/>
                </a:solidFill>
                <a:effectLst/>
                <a:uFillTx/>
                <a:latin typeface="Calibri Light"/>
              </a:rPr>
              <a:t>1,2*</a:t>
            </a:r>
            <a:endParaRPr lang="en-US" sz="2000" b="0" u="none" strike="noStrike">
              <a:solidFill>
                <a:srgbClr val="000000"/>
              </a:solidFill>
              <a:effectLst/>
              <a:uFillTx/>
              <a:latin typeface="Arial"/>
            </a:endParaRPr>
          </a:p>
          <a:p>
            <a:pPr algn="ctr" defTabSz="914400">
              <a:lnSpc>
                <a:spcPct val="100000"/>
              </a:lnSpc>
            </a:pPr>
            <a:r>
              <a:rPr lang="en-US" sz="2000" b="1" u="none" strike="noStrike">
                <a:solidFill>
                  <a:srgbClr val="FF0000"/>
                </a:solidFill>
                <a:effectLst/>
                <a:uFillTx/>
                <a:latin typeface="Calibri Light"/>
              </a:rPr>
              <a:t>M. Kaniolakis</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,2</a:t>
            </a:r>
            <a:r>
              <a:rPr lang="en-US" sz="2000" b="1" u="none" strike="noStrike">
                <a:solidFill>
                  <a:srgbClr val="FF0000"/>
                </a:solidFill>
                <a:effectLst/>
                <a:uFillTx/>
                <a:latin typeface="Calibri Light"/>
              </a:rPr>
              <a:t>, K. Kaleris</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,2</a:t>
            </a:r>
            <a:r>
              <a:rPr lang="en-US" sz="2000" b="1" u="none" strike="noStrike">
                <a:solidFill>
                  <a:srgbClr val="FF0000"/>
                </a:solidFill>
                <a:effectLst/>
                <a:uFillTx/>
                <a:latin typeface="Calibri Light"/>
              </a:rPr>
              <a:t>, E. Kaselouris</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,2</a:t>
            </a:r>
            <a:r>
              <a:rPr lang="en-US" sz="2000" b="1" u="none" strike="noStrike">
                <a:solidFill>
                  <a:srgbClr val="FF0000"/>
                </a:solidFill>
                <a:effectLst/>
                <a:uFillTx/>
                <a:latin typeface="Calibri Light"/>
              </a:rPr>
              <a:t>, Y. Orphanos</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,2</a:t>
            </a:r>
            <a:r>
              <a:rPr lang="en-US" sz="2000" b="1" u="none" strike="noStrike">
                <a:solidFill>
                  <a:srgbClr val="FF0000"/>
                </a:solidFill>
                <a:effectLst/>
                <a:uFillTx/>
                <a:latin typeface="Calibri Light"/>
              </a:rPr>
              <a:t>, M. Bakarezos</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,2</a:t>
            </a:r>
            <a:r>
              <a:rPr lang="en-US" sz="2000" b="1" u="none" strike="noStrike">
                <a:solidFill>
                  <a:srgbClr val="FF0000"/>
                </a:solidFill>
                <a:effectLst/>
                <a:uFillTx/>
                <a:latin typeface="Calibri Light"/>
              </a:rPr>
              <a:t>, V. Dimitriou</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,2</a:t>
            </a:r>
            <a:r>
              <a:rPr lang="en-US" sz="2000" b="1" u="none" strike="noStrike">
                <a:solidFill>
                  <a:srgbClr val="FF0000"/>
                </a:solidFill>
                <a:effectLst/>
                <a:uFillTx/>
                <a:latin typeface="Calibri Light"/>
              </a:rPr>
              <a:t>, Michael Tatarakis</a:t>
            </a:r>
            <a:r>
              <a:rPr lang="en-US" sz="2000" b="1" u="none" strike="noStrike" baseline="30000">
                <a:solidFill>
                  <a:srgbClr val="FF0000"/>
                </a:solidFill>
                <a:effectLst/>
                <a:uFillTx/>
                <a:latin typeface="Calibri Light"/>
              </a:rPr>
              <a:t>1,</a:t>
            </a:r>
            <a:r>
              <a:rPr lang="el-GR" sz="2000" b="1" u="none" strike="noStrike" baseline="30000">
                <a:solidFill>
                  <a:srgbClr val="FF0000"/>
                </a:solidFill>
                <a:effectLst/>
                <a:uFillTx/>
                <a:latin typeface="Calibri Light"/>
              </a:rPr>
              <a:t>3</a:t>
            </a:r>
            <a:r>
              <a:rPr lang="en-US" sz="2000" b="1" u="none" strike="noStrike" baseline="30000">
                <a:solidFill>
                  <a:srgbClr val="FF0000"/>
                </a:solidFill>
                <a:effectLst/>
                <a:uFillTx/>
                <a:latin typeface="Calibri Light"/>
              </a:rPr>
              <a:t> </a:t>
            </a:r>
            <a:endParaRPr lang="en-US" sz="2000" b="0" u="none" strike="noStrike">
              <a:solidFill>
                <a:srgbClr val="000000"/>
              </a:solidFill>
              <a:effectLst/>
              <a:uFillTx/>
              <a:latin typeface="Arial"/>
            </a:endParaRPr>
          </a:p>
          <a:p>
            <a:pPr algn="ctr" defTabSz="914400">
              <a:lnSpc>
                <a:spcPct val="100000"/>
              </a:lnSpc>
            </a:pPr>
            <a:endParaRPr lang="en-US" sz="2400" b="0" u="none" strike="noStrike">
              <a:solidFill>
                <a:srgbClr val="000000"/>
              </a:solidFill>
              <a:effectLst/>
              <a:uFillTx/>
              <a:latin typeface="Arial"/>
            </a:endParaRPr>
          </a:p>
          <a:p>
            <a:pPr algn="ctr" defTabSz="914400">
              <a:lnSpc>
                <a:spcPct val="100000"/>
              </a:lnSpc>
            </a:pPr>
            <a:r>
              <a:rPr lang="en-US" sz="2000" b="0" i="1" u="none" strike="noStrike" baseline="30000">
                <a:solidFill>
                  <a:srgbClr val="0070C0"/>
                </a:solidFill>
                <a:effectLst/>
                <a:uFillTx/>
                <a:latin typeface="Calibri Light"/>
              </a:rPr>
              <a:t>1</a:t>
            </a:r>
            <a:r>
              <a:rPr lang="en-US" sz="2000" b="0" i="1" u="none" strike="noStrike">
                <a:solidFill>
                  <a:srgbClr val="0070C0"/>
                </a:solidFill>
                <a:effectLst/>
                <a:uFillTx/>
                <a:latin typeface="Calibri Light"/>
              </a:rPr>
              <a:t>Institute of Plasma Physics and Lasers, Hellenic Mediterranean University (HMU), Rethymnon, Greece</a:t>
            </a:r>
            <a:endParaRPr lang="en-US" sz="2000" b="0" u="none" strike="noStrike">
              <a:solidFill>
                <a:srgbClr val="000000"/>
              </a:solidFill>
              <a:effectLst/>
              <a:uFillTx/>
              <a:latin typeface="Arial"/>
            </a:endParaRPr>
          </a:p>
          <a:p>
            <a:pPr algn="ctr" defTabSz="914400">
              <a:lnSpc>
                <a:spcPct val="100000"/>
              </a:lnSpc>
            </a:pPr>
            <a:r>
              <a:rPr lang="el-GR" sz="2000" b="0" i="1" u="none" strike="noStrike" baseline="30000">
                <a:solidFill>
                  <a:srgbClr val="0070C0"/>
                </a:solidFill>
                <a:effectLst/>
                <a:uFillTx/>
                <a:latin typeface="Calibri Light"/>
              </a:rPr>
              <a:t>2</a:t>
            </a:r>
            <a:r>
              <a:rPr lang="en-US" sz="2000" b="0" i="1" u="none" strike="noStrike">
                <a:solidFill>
                  <a:srgbClr val="0070C0"/>
                </a:solidFill>
                <a:effectLst/>
                <a:uFillTx/>
                <a:latin typeface="Calibri Light"/>
              </a:rPr>
              <a:t>Physical Acoustics and Optoacoustic Lab, MTA, HMU</a:t>
            </a:r>
            <a:endParaRPr lang="en-US" sz="2000" b="0" u="none" strike="noStrike">
              <a:solidFill>
                <a:srgbClr val="000000"/>
              </a:solidFill>
              <a:effectLst/>
              <a:uFillTx/>
              <a:latin typeface="Arial"/>
            </a:endParaRPr>
          </a:p>
          <a:p>
            <a:pPr algn="ctr" defTabSz="914400">
              <a:lnSpc>
                <a:spcPct val="100000"/>
              </a:lnSpc>
            </a:pPr>
            <a:r>
              <a:rPr lang="en-US" sz="2000" b="0" i="1" u="none" strike="noStrike" baseline="30000">
                <a:solidFill>
                  <a:srgbClr val="0070C0"/>
                </a:solidFill>
                <a:effectLst/>
                <a:uFillTx/>
                <a:latin typeface="Calibri Light"/>
              </a:rPr>
              <a:t>2</a:t>
            </a:r>
            <a:r>
              <a:rPr lang="en-US" sz="2000" b="0" i="1" u="none" strike="noStrike">
                <a:solidFill>
                  <a:srgbClr val="0070C0"/>
                </a:solidFill>
                <a:effectLst/>
                <a:uFillTx/>
                <a:latin typeface="Calibri Light"/>
              </a:rPr>
              <a:t>Department of Electronic Engineering, HMU, Chania, Greece</a:t>
            </a:r>
            <a:endParaRPr lang="en-US" sz="2000" b="0" u="none" strike="noStrike">
              <a:solidFill>
                <a:srgbClr val="000000"/>
              </a:solidFill>
              <a:effectLst/>
              <a:uFillTx/>
              <a:latin typeface="Arial"/>
            </a:endParaRPr>
          </a:p>
          <a:p>
            <a:pPr algn="ctr" defTabSz="914400">
              <a:lnSpc>
                <a:spcPct val="100000"/>
              </a:lnSpc>
            </a:pPr>
            <a:endParaRPr lang="en-US" sz="2000" b="0" u="none" strike="noStrike">
              <a:solidFill>
                <a:srgbClr val="000000"/>
              </a:solidFill>
              <a:effectLst/>
              <a:uFillTx/>
              <a:latin typeface="Arial"/>
            </a:endParaRPr>
          </a:p>
          <a:p>
            <a:pPr algn="ctr" defTabSz="914400">
              <a:lnSpc>
                <a:spcPct val="100000"/>
              </a:lnSpc>
            </a:pPr>
            <a:r>
              <a:rPr lang="en-US" sz="1600" b="1" i="1" u="none" strike="noStrike">
                <a:solidFill>
                  <a:srgbClr val="FF0000"/>
                </a:solidFill>
                <a:effectLst/>
                <a:uFillTx/>
                <a:latin typeface="Calibri Light"/>
              </a:rPr>
              <a:t>*</a:t>
            </a:r>
            <a:r>
              <a:rPr lang="en-US" sz="1600" b="0" i="1" u="none" strike="noStrike">
                <a:solidFill>
                  <a:srgbClr val="FF0000"/>
                </a:solidFill>
                <a:effectLst/>
                <a:uFillTx/>
                <a:latin typeface="Calibri Light"/>
              </a:rPr>
              <a:t>email: npapadogiannis@hmu.gr</a:t>
            </a:r>
            <a:endParaRPr lang="en-US" sz="1600" b="0" u="none" strike="noStrike">
              <a:solidFill>
                <a:srgbClr val="000000"/>
              </a:solidFill>
              <a:effectLst/>
              <a:uFillTx/>
              <a:latin typeface="Arial"/>
            </a:endParaRPr>
          </a:p>
          <a:p>
            <a:pPr algn="ctr" defTabSz="914400">
              <a:lnSpc>
                <a:spcPct val="100000"/>
              </a:lnSpc>
            </a:pPr>
            <a:endParaRPr lang="en-US" sz="2000" b="0" u="none" strike="noStrike">
              <a:solidFill>
                <a:srgbClr val="000000"/>
              </a:solidFill>
              <a:effectLst/>
              <a:uFillTx/>
              <a:latin typeface="Arial"/>
            </a:endParaRPr>
          </a:p>
        </p:txBody>
      </p:sp>
      <p:pic>
        <p:nvPicPr>
          <p:cNvPr id="31" name="Picture 5"/>
          <p:cNvPicPr/>
          <p:nvPr/>
        </p:nvPicPr>
        <p:blipFill>
          <a:blip r:embed="rId4"/>
          <a:stretch/>
        </p:blipFill>
        <p:spPr>
          <a:xfrm>
            <a:off x="2014560" y="86760"/>
            <a:ext cx="6677640" cy="1588320"/>
          </a:xfrm>
          <a:prstGeom prst="rect">
            <a:avLst/>
          </a:prstGeom>
          <a:noFill/>
          <a:ln w="0">
            <a:noFill/>
          </a:ln>
        </p:spPr>
      </p:pic>
      <p:pic>
        <p:nvPicPr>
          <p:cNvPr id="32" name="Picture 7"/>
          <p:cNvPicPr/>
          <p:nvPr/>
        </p:nvPicPr>
        <p:blipFill>
          <a:blip r:embed="rId5"/>
          <a:stretch/>
        </p:blipFill>
        <p:spPr>
          <a:xfrm>
            <a:off x="8780400" y="295920"/>
            <a:ext cx="3290040" cy="1051200"/>
          </a:xfrm>
          <a:prstGeom prst="rect">
            <a:avLst/>
          </a:prstGeom>
          <a:noFill/>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itle 1"/>
          <p:cNvSpPr/>
          <p:nvPr/>
        </p:nvSpPr>
        <p:spPr>
          <a:xfrm>
            <a:off x="220680" y="69480"/>
            <a:ext cx="999972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600" b="0" u="none" strike="noStrike" spc="-51">
                <a:solidFill>
                  <a:srgbClr val="543D83"/>
                </a:solidFill>
                <a:effectLst/>
                <a:uFillTx/>
                <a:latin typeface="Calibri"/>
              </a:rPr>
              <a:t>Acoustic Crystalline Undulators: principle of operation</a:t>
            </a:r>
            <a:endParaRPr lang="en-US" sz="3600" b="0" u="none" strike="noStrike">
              <a:solidFill>
                <a:srgbClr val="000000"/>
              </a:solidFill>
              <a:effectLst/>
              <a:uFillTx/>
              <a:latin typeface="Arial"/>
            </a:endParaRPr>
          </a:p>
        </p:txBody>
      </p:sp>
      <p:pic>
        <p:nvPicPr>
          <p:cNvPr id="87" name="Picture 5" descr="A diagram of a graphing graph&#10;&#10;AI-generated content may be incorrect."/>
          <p:cNvPicPr/>
          <p:nvPr/>
        </p:nvPicPr>
        <p:blipFill>
          <a:blip r:embed="rId2"/>
          <a:srcRect r="52334" b="11191"/>
          <a:stretch/>
        </p:blipFill>
        <p:spPr>
          <a:xfrm>
            <a:off x="296640" y="1523880"/>
            <a:ext cx="3288240" cy="5248080"/>
          </a:xfrm>
          <a:prstGeom prst="rect">
            <a:avLst/>
          </a:prstGeom>
          <a:noFill/>
          <a:ln w="0">
            <a:noFill/>
          </a:ln>
        </p:spPr>
      </p:pic>
      <p:pic>
        <p:nvPicPr>
          <p:cNvPr id="88" name="Picture 7"/>
          <p:cNvPicPr/>
          <p:nvPr/>
        </p:nvPicPr>
        <p:blipFill>
          <a:blip r:embed="rId3"/>
          <a:stretch/>
        </p:blipFill>
        <p:spPr>
          <a:xfrm>
            <a:off x="3935880" y="1866600"/>
            <a:ext cx="7570080" cy="4023000"/>
          </a:xfrm>
          <a:prstGeom prst="rect">
            <a:avLst/>
          </a:prstGeom>
          <a:noFill/>
          <a:ln w="0">
            <a:noFill/>
          </a:ln>
        </p:spPr>
      </p:pic>
      <p:sp>
        <p:nvSpPr>
          <p:cNvPr id="89" name="TextBox 8"/>
          <p:cNvSpPr/>
          <p:nvPr/>
        </p:nvSpPr>
        <p:spPr>
          <a:xfrm>
            <a:off x="5079240" y="1021320"/>
            <a:ext cx="5427000" cy="645840"/>
          </a:xfrm>
          <a:prstGeom prst="rect">
            <a:avLst/>
          </a:prstGeom>
          <a:blipFill rotWithShape="0">
            <a:blip r:embed="rId4"/>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90" name="TextBox 9"/>
          <p:cNvSpPr/>
          <p:nvPr/>
        </p:nvSpPr>
        <p:spPr>
          <a:xfrm>
            <a:off x="296640" y="855720"/>
            <a:ext cx="397224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0" u="none" strike="noStrike">
                <a:solidFill>
                  <a:schemeClr val="dk1"/>
                </a:solidFill>
                <a:effectLst/>
                <a:uFillTx/>
                <a:latin typeface="Calibri"/>
                <a:ea typeface="Calibri"/>
              </a:rPr>
              <a:t>Acoustic crystalline undulator: device structure</a:t>
            </a:r>
            <a:endParaRPr lang="en-US" sz="1800" b="0" u="none" strike="noStrike">
              <a:solidFill>
                <a:srgbClr val="000000"/>
              </a:solidFill>
              <a:effectLst/>
              <a:uFillTx/>
              <a:latin typeface="Arial"/>
            </a:endParaRPr>
          </a:p>
        </p:txBody>
      </p:sp>
      <p:pic>
        <p:nvPicPr>
          <p:cNvPr id="91" name="Picture 2" descr="Welcome to MBN Research Center | MBN Research Center"/>
          <p:cNvPicPr/>
          <p:nvPr/>
        </p:nvPicPr>
        <p:blipFill>
          <a:blip r:embed="rId5"/>
          <a:stretch/>
        </p:blipFill>
        <p:spPr>
          <a:xfrm>
            <a:off x="9677880" y="6089040"/>
            <a:ext cx="2208960" cy="543600"/>
          </a:xfrm>
          <a:prstGeom prst="rect">
            <a:avLst/>
          </a:prstGeom>
          <a:noFill/>
          <a:ln w="0">
            <a:noFill/>
          </a:ln>
        </p:spPr>
      </p:pic>
      <p:sp>
        <p:nvSpPr>
          <p:cNvPr id="92" name="Rectangle 1"/>
          <p:cNvSpPr/>
          <p:nvPr/>
        </p:nvSpPr>
        <p:spPr>
          <a:xfrm>
            <a:off x="4598280" y="5793120"/>
            <a:ext cx="3477960" cy="923040"/>
          </a:xfrm>
          <a:prstGeom prst="rect">
            <a:avLst/>
          </a:prstGeom>
          <a:noFill/>
          <a:ln w="0">
            <a:noFill/>
          </a:ln>
        </p:spPr>
        <p:style>
          <a:lnRef idx="0">
            <a:scrgbClr r="0" g="0" b="0"/>
          </a:lnRef>
          <a:fillRef idx="0">
            <a:scrgbClr r="0" g="0" b="0"/>
          </a:fillRef>
          <a:effectRef idx="0">
            <a:scrgbClr r="0" g="0" b="0"/>
          </a:effectRef>
          <a:fontRef idx="minor"/>
        </p:style>
        <p:txBody>
          <a:bodyPr wrap="none" anchor="t">
            <a:spAutoFit/>
          </a:bodyPr>
          <a:lstStyle/>
          <a:p>
            <a:pPr algn="ctr" defTabSz="914400">
              <a:lnSpc>
                <a:spcPct val="100000"/>
              </a:lnSpc>
            </a:pPr>
            <a:r>
              <a:rPr lang="en-US" sz="5400" b="1" u="none" strike="noStrike">
                <a:solidFill>
                  <a:schemeClr val="accent2">
                    <a:lumMod val="40000"/>
                    <a:lumOff val="60000"/>
                  </a:schemeClr>
                </a:solidFill>
                <a:effectLst/>
                <a:uFillTx/>
                <a:latin typeface="Calibri"/>
              </a:rPr>
              <a:t>Novel Idea!</a:t>
            </a:r>
            <a:endParaRPr lang="en-US" sz="5400" b="0" u="none" strike="noStrike">
              <a:solidFill>
                <a:srgbClr val="000000"/>
              </a:solidFill>
              <a:effectLst/>
              <a:uFillTx/>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itle 1"/>
          <p:cNvSpPr/>
          <p:nvPr/>
        </p:nvSpPr>
        <p:spPr>
          <a:xfrm>
            <a:off x="164880" y="85680"/>
            <a:ext cx="999972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600" b="0" u="none" strike="noStrike" spc="-51">
                <a:solidFill>
                  <a:srgbClr val="543D83"/>
                </a:solidFill>
                <a:effectLst/>
                <a:uFillTx/>
                <a:latin typeface="Calibri"/>
              </a:rPr>
              <a:t>Acoustic Crystalline Undulators: expected advantages!</a:t>
            </a:r>
            <a:endParaRPr lang="en-US" sz="3600" b="0" u="none" strike="noStrike">
              <a:solidFill>
                <a:srgbClr val="000000"/>
              </a:solidFill>
              <a:effectLst/>
              <a:uFillTx/>
              <a:latin typeface="Arial"/>
            </a:endParaRPr>
          </a:p>
        </p:txBody>
      </p:sp>
      <p:sp>
        <p:nvSpPr>
          <p:cNvPr id="94" name="PlaceHolder 1"/>
          <p:cNvSpPr>
            <a:spLocks noGrp="1"/>
          </p:cNvSpPr>
          <p:nvPr>
            <p:ph/>
          </p:nvPr>
        </p:nvSpPr>
        <p:spPr>
          <a:xfrm>
            <a:off x="6727320" y="1729800"/>
            <a:ext cx="4506480" cy="2181240"/>
          </a:xfrm>
          <a:prstGeom prst="rect">
            <a:avLst/>
          </a:prstGeom>
          <a:blipFill rotWithShape="0">
            <a:blip r:embed="rId2"/>
            <a:stretch>
              <a:fillRect l="-4201" t="-8" b="-8"/>
            </a:stretch>
          </a:blipFill>
          <a:ln w="0">
            <a:noFill/>
          </a:ln>
        </p:spPr>
        <p:txBody>
          <a:bodyPr lIns="0" tIns="45720" rIns="0" bIns="45720" anchor="t">
            <a:noAutofit/>
          </a:bodyPr>
          <a:lstStyle/>
          <a:p>
            <a:pPr marL="343080" indent="-343080" defTabSz="457200">
              <a:lnSpc>
                <a:spcPct val="100000"/>
              </a:lnSpc>
              <a:spcBef>
                <a:spcPts val="1001"/>
              </a:spcBef>
              <a:buClr>
                <a:srgbClr val="E99D93"/>
              </a:buClr>
              <a:buSzPct val="70000"/>
              <a:buFont typeface="Wingdings 3" charset="2"/>
              <a:buChar char=""/>
            </a:pPr>
            <a:r>
              <a:rPr lang="en-US" sz="2000" b="0" u="none" strike="noStrike">
                <a:solidFill>
                  <a:srgbClr val="FFFFFF">
                    <a:alpha val="1000"/>
                  </a:srgbClr>
                </a:solidFill>
                <a:effectLst/>
                <a:uFillTx/>
                <a:latin typeface="Calibri"/>
              </a:rPr>
              <a:t> </a:t>
            </a:r>
            <a:endParaRPr lang="el-GR" sz="2000" b="0" u="none" strike="noStrike">
              <a:solidFill>
                <a:schemeClr val="dk1">
                  <a:lumMod val="75000"/>
                  <a:lumOff val="25000"/>
                </a:schemeClr>
              </a:solidFill>
              <a:effectLst/>
              <a:uFillTx/>
              <a:latin typeface="Calibri"/>
            </a:endParaRPr>
          </a:p>
        </p:txBody>
      </p:sp>
      <p:sp>
        <p:nvSpPr>
          <p:cNvPr id="95" name="Arrow: Right 2"/>
          <p:cNvSpPr/>
          <p:nvPr/>
        </p:nvSpPr>
        <p:spPr>
          <a:xfrm>
            <a:off x="5164920" y="3011400"/>
            <a:ext cx="1443240" cy="554040"/>
          </a:xfrm>
          <a:prstGeom prst="rightArrow">
            <a:avLst>
              <a:gd name="adj1" fmla="val 50000"/>
              <a:gd name="adj2" fmla="val 50000"/>
            </a:avLst>
          </a:prstGeom>
          <a:solidFill>
            <a:srgbClr val="9B2D1F"/>
          </a:solidFill>
          <a:ln>
            <a:solidFill>
              <a:srgbClr val="722116"/>
            </a:solidFill>
            <a:round/>
          </a:ln>
        </p:spPr>
        <p:style>
          <a:lnRef idx="2">
            <a:schemeClr val="accent2">
              <a:shade val="50000"/>
            </a:schemeClr>
          </a:lnRef>
          <a:fillRef idx="1">
            <a:schemeClr val="accent2"/>
          </a:fillRef>
          <a:effectRef idx="0">
            <a:schemeClr val="accent2"/>
          </a:effectRef>
          <a:fontRef idx="minor"/>
        </p:style>
        <p:txBody>
          <a:bodyPr lIns="90000" tIns="45000" rIns="90000" bIns="45000" anchor="ctr">
            <a:noAutofit/>
          </a:bodyPr>
          <a:lstStyle/>
          <a:p>
            <a:pPr algn="ctr" defTabSz="914400">
              <a:lnSpc>
                <a:spcPct val="100000"/>
              </a:lnSpc>
            </a:pPr>
            <a:endParaRPr lang="en-US" sz="2400" b="0" u="none" strike="noStrike">
              <a:solidFill>
                <a:schemeClr val="lt1"/>
              </a:solidFill>
              <a:effectLst/>
              <a:uFillTx/>
              <a:latin typeface="Calibri"/>
              <a:ea typeface="Calibri"/>
            </a:endParaRPr>
          </a:p>
        </p:txBody>
      </p:sp>
      <p:sp>
        <p:nvSpPr>
          <p:cNvPr id="96" name="Content Placeholder 2"/>
          <p:cNvSpPr/>
          <p:nvPr/>
        </p:nvSpPr>
        <p:spPr>
          <a:xfrm>
            <a:off x="406800" y="1651320"/>
            <a:ext cx="5057640" cy="2922480"/>
          </a:xfrm>
          <a:prstGeom prst="rect">
            <a:avLst/>
          </a:prstGeom>
          <a:blipFill rotWithShape="0">
            <a:blip r:embed="rId3"/>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97" name="TextBox 7"/>
          <p:cNvSpPr/>
          <p:nvPr/>
        </p:nvSpPr>
        <p:spPr>
          <a:xfrm>
            <a:off x="549720" y="4791240"/>
            <a:ext cx="10929960" cy="95364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US" sz="2800" b="0" u="none" strike="noStrike">
                <a:solidFill>
                  <a:srgbClr val="FF0000"/>
                </a:solidFill>
                <a:effectLst/>
                <a:uFillTx/>
                <a:latin typeface="Calibri"/>
                <a:ea typeface="Calibri"/>
              </a:rPr>
              <a:t>AW CUs will allow for </a:t>
            </a:r>
            <a:r>
              <a:rPr lang="en-US" sz="2800" b="1" u="none" strike="noStrike">
                <a:solidFill>
                  <a:srgbClr val="FF0000"/>
                </a:solidFill>
                <a:effectLst/>
                <a:uFillTx/>
                <a:latin typeface="Calibri"/>
                <a:ea typeface="Calibri"/>
              </a:rPr>
              <a:t>real-time experimental optimization</a:t>
            </a:r>
            <a:r>
              <a:rPr lang="en-US" sz="2800" b="0" u="none" strike="noStrike">
                <a:solidFill>
                  <a:srgbClr val="FF0000"/>
                </a:solidFill>
                <a:effectLst/>
                <a:uFillTx/>
                <a:latin typeface="Calibri"/>
                <a:ea typeface="Calibri"/>
              </a:rPr>
              <a:t> and scanning of a broad parameter range!</a:t>
            </a:r>
            <a:endParaRPr lang="en-US" sz="2800" b="0" u="none" strike="noStrike">
              <a:solidFill>
                <a:srgbClr val="000000"/>
              </a:solidFill>
              <a:effectLst/>
              <a:uFillTx/>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itle 1"/>
          <p:cNvSpPr/>
          <p:nvPr/>
        </p:nvSpPr>
        <p:spPr>
          <a:xfrm>
            <a:off x="164880" y="151560"/>
            <a:ext cx="790236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200" b="0" u="none" strike="noStrike">
                <a:solidFill>
                  <a:srgbClr val="0070C0"/>
                </a:solidFill>
                <a:effectLst/>
                <a:uFillTx/>
                <a:latin typeface="Calibri"/>
                <a:ea typeface="Calibri"/>
              </a:rPr>
              <a:t>A-CU modeling: proof of principle </a:t>
            </a:r>
            <a:endParaRPr lang="en-US" sz="3200" b="0" u="none" strike="noStrike">
              <a:solidFill>
                <a:srgbClr val="000000"/>
              </a:solidFill>
              <a:effectLst/>
              <a:uFillTx/>
              <a:latin typeface="Arial"/>
            </a:endParaRPr>
          </a:p>
        </p:txBody>
      </p:sp>
      <p:sp>
        <p:nvSpPr>
          <p:cNvPr id="99" name="TextBox 6"/>
          <p:cNvSpPr/>
          <p:nvPr/>
        </p:nvSpPr>
        <p:spPr>
          <a:xfrm>
            <a:off x="386640" y="926640"/>
            <a:ext cx="329184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1" u="none" strike="noStrike">
                <a:solidFill>
                  <a:srgbClr val="FF0000"/>
                </a:solidFill>
                <a:effectLst/>
                <a:uFillTx/>
                <a:latin typeface="Calibri"/>
                <a:ea typeface="Calibri"/>
              </a:rPr>
              <a:t>Step1</a:t>
            </a:r>
            <a:endParaRPr lang="en-US" sz="1800" b="0" u="none" strike="noStrike">
              <a:solidFill>
                <a:srgbClr val="000000"/>
              </a:solidFill>
              <a:effectLst/>
              <a:uFillTx/>
              <a:latin typeface="Arial"/>
            </a:endParaRPr>
          </a:p>
          <a:p>
            <a:pPr algn="ctr" defTabSz="914400">
              <a:lnSpc>
                <a:spcPct val="100000"/>
              </a:lnSpc>
            </a:pPr>
            <a:r>
              <a:rPr lang="en-US" sz="1800" b="0" u="none" strike="noStrike">
                <a:solidFill>
                  <a:srgbClr val="FF0000"/>
                </a:solidFill>
                <a:effectLst/>
                <a:uFillTx/>
                <a:latin typeface="Calibri"/>
                <a:ea typeface="Calibri"/>
              </a:rPr>
              <a:t>Simulate acoustic wave propagation inside crystal</a:t>
            </a:r>
            <a:endParaRPr lang="en-US" sz="1800" b="0" u="none" strike="noStrike">
              <a:solidFill>
                <a:srgbClr val="000000"/>
              </a:solidFill>
              <a:effectLst/>
              <a:uFillTx/>
              <a:latin typeface="Arial"/>
            </a:endParaRPr>
          </a:p>
        </p:txBody>
      </p:sp>
      <p:sp>
        <p:nvSpPr>
          <p:cNvPr id="100" name="TextBox 3"/>
          <p:cNvSpPr/>
          <p:nvPr/>
        </p:nvSpPr>
        <p:spPr>
          <a:xfrm>
            <a:off x="4006800" y="924120"/>
            <a:ext cx="3704760" cy="1199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1" u="none" strike="noStrike">
                <a:solidFill>
                  <a:srgbClr val="FF0000"/>
                </a:solidFill>
                <a:effectLst/>
                <a:uFillTx/>
                <a:latin typeface="Calibri"/>
                <a:ea typeface="Calibri"/>
              </a:rPr>
              <a:t>Step2</a:t>
            </a:r>
            <a:endParaRPr lang="en-US" sz="1800" b="0" u="none" strike="noStrike">
              <a:solidFill>
                <a:srgbClr val="000000"/>
              </a:solidFill>
              <a:effectLst/>
              <a:uFillTx/>
              <a:latin typeface="Arial"/>
            </a:endParaRPr>
          </a:p>
          <a:p>
            <a:pPr algn="ctr" defTabSz="914400">
              <a:lnSpc>
                <a:spcPct val="100000"/>
              </a:lnSpc>
            </a:pPr>
            <a:r>
              <a:rPr lang="en-US" sz="1800" b="0" u="none" strike="noStrike">
                <a:solidFill>
                  <a:srgbClr val="FF0000"/>
                </a:solidFill>
                <a:effectLst/>
                <a:uFillTx/>
                <a:latin typeface="Calibri"/>
                <a:ea typeface="Calibri"/>
              </a:rPr>
              <a:t>Extract the displacement of the lattice planes due to the pressure distribution</a:t>
            </a:r>
            <a:endParaRPr lang="en-US" sz="1800" b="0" u="none" strike="noStrike">
              <a:solidFill>
                <a:srgbClr val="000000"/>
              </a:solidFill>
              <a:effectLst/>
              <a:uFillTx/>
              <a:latin typeface="Arial"/>
            </a:endParaRPr>
          </a:p>
        </p:txBody>
      </p:sp>
      <p:sp>
        <p:nvSpPr>
          <p:cNvPr id="101" name="TextBox 4"/>
          <p:cNvSpPr/>
          <p:nvPr/>
        </p:nvSpPr>
        <p:spPr>
          <a:xfrm>
            <a:off x="7938360" y="932040"/>
            <a:ext cx="378504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1" u="none" strike="noStrike">
                <a:solidFill>
                  <a:srgbClr val="FF0000"/>
                </a:solidFill>
                <a:effectLst/>
                <a:uFillTx/>
                <a:latin typeface="Calibri"/>
                <a:ea typeface="Calibri"/>
              </a:rPr>
              <a:t>Step3</a:t>
            </a:r>
            <a:endParaRPr lang="en-US" sz="1800" b="0" u="none" strike="noStrike">
              <a:solidFill>
                <a:srgbClr val="000000"/>
              </a:solidFill>
              <a:effectLst/>
              <a:uFillTx/>
              <a:latin typeface="Arial"/>
            </a:endParaRPr>
          </a:p>
          <a:p>
            <a:pPr algn="ctr" defTabSz="914400">
              <a:lnSpc>
                <a:spcPct val="100000"/>
              </a:lnSpc>
            </a:pPr>
            <a:r>
              <a:rPr lang="en-US" sz="1800" b="0" u="none" strike="noStrike">
                <a:solidFill>
                  <a:srgbClr val="FF0000"/>
                </a:solidFill>
                <a:effectLst/>
                <a:uFillTx/>
                <a:latin typeface="Calibri"/>
                <a:ea typeface="Calibri"/>
              </a:rPr>
              <a:t>Calculate particle trajectories</a:t>
            </a:r>
            <a:r>
              <a:rPr lang="el-GR" sz="1800" b="0" u="none" strike="noStrike">
                <a:solidFill>
                  <a:srgbClr val="FF0000"/>
                </a:solidFill>
                <a:effectLst/>
                <a:uFillTx/>
                <a:latin typeface="Calibri"/>
                <a:ea typeface="Calibri"/>
              </a:rPr>
              <a:t> </a:t>
            </a:r>
            <a:r>
              <a:rPr lang="en-US" sz="1800" b="0" u="none" strike="noStrike">
                <a:solidFill>
                  <a:srgbClr val="FF0000"/>
                </a:solidFill>
                <a:effectLst/>
                <a:uFillTx/>
                <a:latin typeface="Calibri"/>
                <a:ea typeface="Calibri"/>
              </a:rPr>
              <a:t>and generated </a:t>
            </a:r>
            <a:r>
              <a:rPr lang="el-GR" sz="1800" b="0" u="none" strike="noStrike">
                <a:solidFill>
                  <a:srgbClr val="FF0000"/>
                </a:solidFill>
                <a:effectLst/>
                <a:uFillTx/>
                <a:latin typeface="Calibri"/>
                <a:ea typeface="Calibri"/>
              </a:rPr>
              <a:t>γ-</a:t>
            </a:r>
            <a:r>
              <a:rPr lang="en-US" sz="1800" b="0" u="none" strike="noStrike">
                <a:solidFill>
                  <a:srgbClr val="FF0000"/>
                </a:solidFill>
                <a:effectLst/>
                <a:uFillTx/>
                <a:latin typeface="Calibri"/>
                <a:ea typeface="Calibri"/>
              </a:rPr>
              <a:t>ray radiation</a:t>
            </a:r>
            <a:endParaRPr lang="en-US" sz="1800" b="0" u="none" strike="noStrike">
              <a:solidFill>
                <a:srgbClr val="000000"/>
              </a:solidFill>
              <a:effectLst/>
              <a:uFillTx/>
              <a:latin typeface="Arial"/>
            </a:endParaRPr>
          </a:p>
        </p:txBody>
      </p:sp>
      <p:pic>
        <p:nvPicPr>
          <p:cNvPr id="102" name="Picture 9"/>
          <p:cNvPicPr/>
          <p:nvPr/>
        </p:nvPicPr>
        <p:blipFill>
          <a:blip r:embed="rId3"/>
          <a:stretch/>
        </p:blipFill>
        <p:spPr>
          <a:xfrm>
            <a:off x="863280" y="2486880"/>
            <a:ext cx="2338560" cy="2804400"/>
          </a:xfrm>
          <a:prstGeom prst="rect">
            <a:avLst/>
          </a:prstGeom>
          <a:noFill/>
          <a:ln w="0">
            <a:noFill/>
          </a:ln>
        </p:spPr>
      </p:pic>
      <p:grpSp>
        <p:nvGrpSpPr>
          <p:cNvPr id="103" name="Group 30"/>
          <p:cNvGrpSpPr/>
          <p:nvPr/>
        </p:nvGrpSpPr>
        <p:grpSpPr>
          <a:xfrm>
            <a:off x="8067600" y="2977560"/>
            <a:ext cx="3693600" cy="2039400"/>
            <a:chOff x="8067600" y="2977560"/>
            <a:chExt cx="3693600" cy="2039400"/>
          </a:xfrm>
        </p:grpSpPr>
        <p:pic>
          <p:nvPicPr>
            <p:cNvPr id="104" name="Picture 11"/>
            <p:cNvPicPr/>
            <p:nvPr/>
          </p:nvPicPr>
          <p:blipFill>
            <a:blip r:embed="rId4"/>
            <a:stretch/>
          </p:blipFill>
          <p:spPr>
            <a:xfrm>
              <a:off x="8395920" y="3049200"/>
              <a:ext cx="3365280" cy="1649880"/>
            </a:xfrm>
            <a:prstGeom prst="rect">
              <a:avLst/>
            </a:prstGeom>
            <a:noFill/>
            <a:ln w="0">
              <a:noFill/>
            </a:ln>
          </p:spPr>
        </p:pic>
        <p:cxnSp>
          <p:nvCxnSpPr>
            <p:cNvPr id="105" name="Straight Arrow Connector 16"/>
            <p:cNvCxnSpPr/>
            <p:nvPr/>
          </p:nvCxnSpPr>
          <p:spPr>
            <a:xfrm flipH="1">
              <a:off x="9186480" y="3520800"/>
              <a:ext cx="1400400" cy="360"/>
            </a:xfrm>
            <a:prstGeom prst="straightConnector1">
              <a:avLst/>
            </a:prstGeom>
            <a:ln>
              <a:solidFill>
                <a:srgbClr val="D34817"/>
              </a:solidFill>
              <a:round/>
              <a:tailEnd type="triangle" w="med" len="med"/>
            </a:ln>
          </p:spPr>
        </p:cxnSp>
        <p:sp>
          <p:nvSpPr>
            <p:cNvPr id="106" name="TextBox 25"/>
            <p:cNvSpPr/>
            <p:nvPr/>
          </p:nvSpPr>
          <p:spPr>
            <a:xfrm>
              <a:off x="9198000" y="3213360"/>
              <a:ext cx="1487880" cy="307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0" u="none" strike="noStrike">
                  <a:solidFill>
                    <a:schemeClr val="dk1"/>
                  </a:solidFill>
                  <a:effectLst/>
                  <a:uFillTx/>
                  <a:latin typeface="Calibri"/>
                  <a:ea typeface="Calibri"/>
                </a:rPr>
                <a:t>Undulation peak</a:t>
              </a:r>
              <a:endParaRPr lang="en-US" sz="1400" b="0" u="none" strike="noStrike">
                <a:solidFill>
                  <a:srgbClr val="000000"/>
                </a:solidFill>
                <a:effectLst/>
                <a:uFillTx/>
                <a:latin typeface="Arial"/>
              </a:endParaRPr>
            </a:p>
          </p:txBody>
        </p:sp>
        <p:sp>
          <p:nvSpPr>
            <p:cNvPr id="107" name="TextBox 28"/>
            <p:cNvSpPr/>
            <p:nvPr/>
          </p:nvSpPr>
          <p:spPr>
            <a:xfrm>
              <a:off x="9334800" y="4709520"/>
              <a:ext cx="1487880" cy="307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400" b="0" u="none" strike="noStrike">
                  <a:solidFill>
                    <a:schemeClr val="dk1"/>
                  </a:solidFill>
                  <a:effectLst/>
                  <a:uFillTx/>
                  <a:latin typeface="Calibri"/>
                  <a:ea typeface="Calibri"/>
                </a:rPr>
                <a:t>Photon Energy</a:t>
              </a:r>
              <a:endParaRPr lang="en-US" sz="1400" b="0" u="none" strike="noStrike">
                <a:solidFill>
                  <a:srgbClr val="000000"/>
                </a:solidFill>
                <a:effectLst/>
                <a:uFillTx/>
                <a:latin typeface="Arial"/>
              </a:endParaRPr>
            </a:p>
          </p:txBody>
        </p:sp>
        <p:sp>
          <p:nvSpPr>
            <p:cNvPr id="108" name="TextBox 29"/>
            <p:cNvSpPr/>
            <p:nvPr/>
          </p:nvSpPr>
          <p:spPr>
            <a:xfrm rot="16200000">
              <a:off x="7324200" y="3720600"/>
              <a:ext cx="1793880" cy="307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400" b="0" u="none" strike="noStrike">
                  <a:solidFill>
                    <a:schemeClr val="dk1"/>
                  </a:solidFill>
                  <a:effectLst/>
                  <a:uFillTx/>
                  <a:latin typeface="Calibri"/>
                  <a:ea typeface="Calibri"/>
                </a:rPr>
                <a:t>Radiation intensity</a:t>
              </a:r>
              <a:endParaRPr lang="en-US" sz="1400" b="0" u="none" strike="noStrike">
                <a:solidFill>
                  <a:srgbClr val="000000"/>
                </a:solidFill>
                <a:effectLst/>
                <a:uFillTx/>
                <a:latin typeface="Arial"/>
              </a:endParaRPr>
            </a:p>
          </p:txBody>
        </p:sp>
      </p:grpSp>
      <p:grpSp>
        <p:nvGrpSpPr>
          <p:cNvPr id="109" name="Group 36"/>
          <p:cNvGrpSpPr/>
          <p:nvPr/>
        </p:nvGrpSpPr>
        <p:grpSpPr>
          <a:xfrm>
            <a:off x="3861000" y="2585520"/>
            <a:ext cx="3667680" cy="2829960"/>
            <a:chOff x="3861000" y="2585520"/>
            <a:chExt cx="3667680" cy="2829960"/>
          </a:xfrm>
        </p:grpSpPr>
        <p:pic>
          <p:nvPicPr>
            <p:cNvPr id="110" name="Picture 31"/>
            <p:cNvPicPr/>
            <p:nvPr/>
          </p:nvPicPr>
          <p:blipFill>
            <a:blip r:embed="rId5"/>
            <a:stretch/>
          </p:blipFill>
          <p:spPr>
            <a:xfrm>
              <a:off x="4150080" y="2585520"/>
              <a:ext cx="3378600" cy="2561760"/>
            </a:xfrm>
            <a:prstGeom prst="rect">
              <a:avLst/>
            </a:prstGeom>
            <a:noFill/>
            <a:ln w="0">
              <a:noFill/>
            </a:ln>
          </p:spPr>
        </p:pic>
        <p:sp>
          <p:nvSpPr>
            <p:cNvPr id="111" name="TextBox 33"/>
            <p:cNvSpPr/>
            <p:nvPr/>
          </p:nvSpPr>
          <p:spPr>
            <a:xfrm>
              <a:off x="4897440" y="5108040"/>
              <a:ext cx="2216880" cy="307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400" b="0" u="none" strike="noStrike">
                  <a:solidFill>
                    <a:schemeClr val="dk1"/>
                  </a:solidFill>
                  <a:effectLst/>
                  <a:uFillTx/>
                  <a:latin typeface="Calibri"/>
                  <a:ea typeface="Calibri"/>
                </a:rPr>
                <a:t>Diagonal distance</a:t>
              </a:r>
              <a:endParaRPr lang="en-US" sz="1400" b="0" u="none" strike="noStrike">
                <a:solidFill>
                  <a:srgbClr val="000000"/>
                </a:solidFill>
                <a:effectLst/>
                <a:uFillTx/>
                <a:latin typeface="Arial"/>
              </a:endParaRPr>
            </a:p>
          </p:txBody>
        </p:sp>
        <p:sp>
          <p:nvSpPr>
            <p:cNvPr id="112" name="TextBox 34"/>
            <p:cNvSpPr/>
            <p:nvPr/>
          </p:nvSpPr>
          <p:spPr>
            <a:xfrm rot="16200000">
              <a:off x="2906280" y="3713040"/>
              <a:ext cx="2216880" cy="307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400" b="0" u="none" strike="noStrike">
                  <a:solidFill>
                    <a:schemeClr val="dk1"/>
                  </a:solidFill>
                  <a:effectLst/>
                  <a:uFillTx/>
                  <a:latin typeface="Calibri"/>
                  <a:ea typeface="Calibri"/>
                </a:rPr>
                <a:t>Displacement</a:t>
              </a:r>
              <a:endParaRPr lang="en-US" sz="1400" b="0" u="none" strike="noStrike">
                <a:solidFill>
                  <a:srgbClr val="000000"/>
                </a:solidFill>
                <a:effectLst/>
                <a:uFillTx/>
                <a:latin typeface="Arial"/>
              </a:endParaRPr>
            </a:p>
          </p:txBody>
        </p:sp>
        <p:sp>
          <p:nvSpPr>
            <p:cNvPr id="113" name="Rectangle 35"/>
            <p:cNvSpPr/>
            <p:nvPr/>
          </p:nvSpPr>
          <p:spPr>
            <a:xfrm>
              <a:off x="4160520" y="2585520"/>
              <a:ext cx="3292920" cy="2521800"/>
            </a:xfrm>
            <a:prstGeom prst="rect">
              <a:avLst/>
            </a:prstGeom>
            <a:noFill/>
            <a:ln w="12700">
              <a:solidFill>
                <a:srgbClr val="000000"/>
              </a:solidFill>
              <a:round/>
            </a:ln>
          </p:spPr>
          <p:style>
            <a:lnRef idx="2">
              <a:schemeClr val="dk1"/>
            </a:lnRef>
            <a:fillRef idx="1">
              <a:schemeClr val="lt1"/>
            </a:fillRef>
            <a:effectRef idx="0">
              <a:schemeClr val="dk1"/>
            </a:effectRef>
            <a:fontRef idx="minor"/>
          </p:style>
          <p:txBody>
            <a:bodyPr lIns="90000" tIns="45000" rIns="90000" bIns="45000" anchor="ctr">
              <a:noAutofit/>
            </a:bodyPr>
            <a:lstStyle/>
            <a:p>
              <a:pPr algn="ctr" defTabSz="914400">
                <a:lnSpc>
                  <a:spcPct val="100000"/>
                </a:lnSpc>
              </a:pPr>
              <a:endParaRPr lang="en-US" sz="1800" b="0" u="none" strike="noStrike">
                <a:solidFill>
                  <a:schemeClr val="dk1"/>
                </a:solidFill>
                <a:effectLst/>
                <a:uFillTx/>
                <a:latin typeface="Calibri"/>
                <a:ea typeface="Calibri"/>
              </a:endParaRPr>
            </a:p>
          </p:txBody>
        </p:sp>
      </p:grpSp>
      <p:sp>
        <p:nvSpPr>
          <p:cNvPr id="114" name="Arrow: Right 2"/>
          <p:cNvSpPr/>
          <p:nvPr/>
        </p:nvSpPr>
        <p:spPr>
          <a:xfrm>
            <a:off x="3326760" y="3650760"/>
            <a:ext cx="531000" cy="298800"/>
          </a:xfrm>
          <a:prstGeom prst="rightArrow">
            <a:avLst>
              <a:gd name="adj1" fmla="val 50000"/>
              <a:gd name="adj2" fmla="val 50000"/>
            </a:avLst>
          </a:prstGeom>
          <a:solidFill>
            <a:srgbClr val="918485"/>
          </a:solidFill>
          <a:ln>
            <a:solidFill>
              <a:srgbClr val="3F393A"/>
            </a:solidFill>
            <a:round/>
          </a:ln>
        </p:spPr>
        <p:style>
          <a:lnRef idx="2">
            <a:schemeClr val="accent5">
              <a:shade val="15000"/>
            </a:schemeClr>
          </a:lnRef>
          <a:fillRef idx="1">
            <a:schemeClr val="accent5"/>
          </a:fillRef>
          <a:effectRef idx="0">
            <a:schemeClr val="accent5"/>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a typeface="Calibri"/>
            </a:endParaRPr>
          </a:p>
        </p:txBody>
      </p:sp>
      <p:sp>
        <p:nvSpPr>
          <p:cNvPr id="115" name="Arrow: Right 5"/>
          <p:cNvSpPr/>
          <p:nvPr/>
        </p:nvSpPr>
        <p:spPr>
          <a:xfrm>
            <a:off x="7599600" y="3709440"/>
            <a:ext cx="531000" cy="298800"/>
          </a:xfrm>
          <a:prstGeom prst="rightArrow">
            <a:avLst>
              <a:gd name="adj1" fmla="val 50000"/>
              <a:gd name="adj2" fmla="val 50000"/>
            </a:avLst>
          </a:prstGeom>
          <a:solidFill>
            <a:srgbClr val="918485"/>
          </a:solidFill>
          <a:ln>
            <a:solidFill>
              <a:srgbClr val="3F393A"/>
            </a:solidFill>
            <a:round/>
          </a:ln>
        </p:spPr>
        <p:style>
          <a:lnRef idx="2">
            <a:schemeClr val="accent5">
              <a:shade val="15000"/>
            </a:schemeClr>
          </a:lnRef>
          <a:fillRef idx="1">
            <a:schemeClr val="accent5"/>
          </a:fillRef>
          <a:effectRef idx="0">
            <a:schemeClr val="accent5"/>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a typeface="Calibri"/>
            </a:endParaRPr>
          </a:p>
        </p:txBody>
      </p:sp>
      <p:sp>
        <p:nvSpPr>
          <p:cNvPr id="116" name="TextBox 8"/>
          <p:cNvSpPr/>
          <p:nvPr/>
        </p:nvSpPr>
        <p:spPr>
          <a:xfrm>
            <a:off x="171720" y="1893600"/>
            <a:ext cx="3943080" cy="58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600" b="0" u="none" strike="noStrike">
                <a:solidFill>
                  <a:schemeClr val="dk1"/>
                </a:solidFill>
                <a:effectLst/>
                <a:uFillTx/>
                <a:latin typeface="Calibri"/>
                <a:ea typeface="Calibri"/>
              </a:rPr>
              <a:t>Finite</a:t>
            </a:r>
            <a:r>
              <a:rPr lang="en-US" sz="1600" b="1" u="none" strike="noStrike">
                <a:solidFill>
                  <a:schemeClr val="dk1"/>
                </a:solidFill>
                <a:effectLst/>
                <a:uFillTx/>
                <a:latin typeface="Calibri"/>
                <a:ea typeface="Calibri"/>
              </a:rPr>
              <a:t> element method </a:t>
            </a:r>
            <a:endParaRPr lang="en-US" sz="1600" b="0" u="none" strike="noStrike">
              <a:solidFill>
                <a:srgbClr val="000000"/>
              </a:solidFill>
              <a:effectLst/>
              <a:uFillTx/>
              <a:latin typeface="Arial"/>
            </a:endParaRPr>
          </a:p>
          <a:p>
            <a:pPr algn="ctr" defTabSz="914400">
              <a:lnSpc>
                <a:spcPct val="100000"/>
              </a:lnSpc>
            </a:pPr>
            <a:r>
              <a:rPr lang="en-US" sz="1600" b="1" u="none" strike="noStrike">
                <a:solidFill>
                  <a:schemeClr val="dk1"/>
                </a:solidFill>
                <a:effectLst/>
                <a:uFillTx/>
                <a:latin typeface="Calibri"/>
                <a:ea typeface="Calibri"/>
              </a:rPr>
              <a:t>(LSDYNA)</a:t>
            </a:r>
            <a:endParaRPr lang="en-US" sz="1600" b="0" u="none" strike="noStrike">
              <a:solidFill>
                <a:srgbClr val="000000"/>
              </a:solidFill>
              <a:effectLst/>
              <a:uFillTx/>
              <a:latin typeface="Arial"/>
            </a:endParaRPr>
          </a:p>
        </p:txBody>
      </p:sp>
      <p:sp>
        <p:nvSpPr>
          <p:cNvPr id="117" name="TextBox 10"/>
          <p:cNvSpPr/>
          <p:nvPr/>
        </p:nvSpPr>
        <p:spPr>
          <a:xfrm>
            <a:off x="7704000" y="1968120"/>
            <a:ext cx="4253400" cy="707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600" b="0" u="none" strike="noStrike">
                <a:solidFill>
                  <a:schemeClr val="dk1"/>
                </a:solidFill>
                <a:effectLst/>
                <a:uFillTx/>
                <a:latin typeface="Calibri"/>
                <a:ea typeface="Calibri"/>
              </a:rPr>
              <a:t>Molecular</a:t>
            </a:r>
            <a:r>
              <a:rPr lang="en-US" sz="2000" b="0" u="none" strike="noStrike">
                <a:solidFill>
                  <a:schemeClr val="dk1"/>
                </a:solidFill>
                <a:effectLst/>
                <a:uFillTx/>
                <a:latin typeface="Calibri"/>
                <a:ea typeface="Calibri"/>
              </a:rPr>
              <a:t> dynamics </a:t>
            </a:r>
            <a:endParaRPr lang="en-US" sz="2000" b="0" u="none" strike="noStrike">
              <a:solidFill>
                <a:srgbClr val="000000"/>
              </a:solidFill>
              <a:effectLst/>
              <a:uFillTx/>
              <a:latin typeface="Arial"/>
            </a:endParaRPr>
          </a:p>
          <a:p>
            <a:pPr algn="ctr" defTabSz="914400">
              <a:lnSpc>
                <a:spcPct val="100000"/>
              </a:lnSpc>
            </a:pPr>
            <a:r>
              <a:rPr lang="en-US" sz="2000" b="0" u="none" strike="noStrike">
                <a:solidFill>
                  <a:schemeClr val="dk1"/>
                </a:solidFill>
                <a:effectLst/>
                <a:uFillTx/>
                <a:latin typeface="Calibri"/>
                <a:ea typeface="Calibri"/>
              </a:rPr>
              <a:t>(MBN explorer)</a:t>
            </a:r>
            <a:endParaRPr lang="en-US" sz="2000" b="0" u="none" strike="noStrike">
              <a:solidFill>
                <a:srgbClr val="000000"/>
              </a:solidFill>
              <a:effectLst/>
              <a:uFillTx/>
              <a:latin typeface="Arial"/>
            </a:endParaRPr>
          </a:p>
        </p:txBody>
      </p:sp>
      <p:pic>
        <p:nvPicPr>
          <p:cNvPr id="118" name="Picture 2" descr="Welcome to MBN Research Center | MBN Research Center"/>
          <p:cNvPicPr/>
          <p:nvPr/>
        </p:nvPicPr>
        <p:blipFill>
          <a:blip r:embed="rId6"/>
          <a:stretch/>
        </p:blipFill>
        <p:spPr>
          <a:xfrm>
            <a:off x="9038880" y="5678280"/>
            <a:ext cx="3095280" cy="761760"/>
          </a:xfrm>
          <a:prstGeom prst="rect">
            <a:avLst/>
          </a:prstGeom>
          <a:noFill/>
          <a:ln w="0">
            <a:noFill/>
          </a:ln>
        </p:spPr>
      </p:pic>
      <p:sp>
        <p:nvSpPr>
          <p:cNvPr id="119" name="Rectangle 7"/>
          <p:cNvSpPr/>
          <p:nvPr/>
        </p:nvSpPr>
        <p:spPr>
          <a:xfrm>
            <a:off x="692640" y="5576760"/>
            <a:ext cx="6331320" cy="1384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0" u="none" strike="noStrike">
                <a:solidFill>
                  <a:srgbClr val="222222"/>
                </a:solidFill>
                <a:effectLst/>
                <a:uFillTx/>
                <a:latin typeface="Calibri"/>
              </a:rPr>
              <a:t>K. Kaleris, E. Kaselouris, V. Dimitriou, E. Kaniolakis-Kaloudis, M. Bakarezos, M. Tatarakis &amp; N. A Papadogiannis </a:t>
            </a:r>
            <a:endParaRPr lang="en-US" sz="1400" b="0" u="none" strike="noStrike">
              <a:solidFill>
                <a:srgbClr val="000000"/>
              </a:solidFill>
              <a:effectLst/>
              <a:uFillTx/>
              <a:latin typeface="Arial"/>
            </a:endParaRPr>
          </a:p>
          <a:p>
            <a:pPr defTabSz="914400">
              <a:lnSpc>
                <a:spcPct val="100000"/>
              </a:lnSpc>
            </a:pPr>
            <a:r>
              <a:rPr lang="en-US" sz="1400" b="0" u="none" strike="noStrike">
                <a:solidFill>
                  <a:srgbClr val="222222"/>
                </a:solidFill>
                <a:effectLst/>
                <a:uFillTx/>
                <a:latin typeface="Calibri"/>
              </a:rPr>
              <a:t>G. B. Sushko, A. V. Korol &amp; A. V. Solov’yov</a:t>
            </a:r>
            <a:endParaRPr lang="en-US" sz="1400" b="0" u="none" strike="noStrike">
              <a:solidFill>
                <a:srgbClr val="000000"/>
              </a:solidFill>
              <a:effectLst/>
              <a:uFillTx/>
              <a:latin typeface="Arial"/>
            </a:endParaRPr>
          </a:p>
          <a:p>
            <a:pPr defTabSz="914400">
              <a:lnSpc>
                <a:spcPct val="100000"/>
              </a:lnSpc>
            </a:pPr>
            <a:r>
              <a:rPr lang="en-US" sz="1400" b="1" u="none" strike="noStrike">
                <a:solidFill>
                  <a:srgbClr val="222222"/>
                </a:solidFill>
                <a:effectLst/>
                <a:uFillTx/>
                <a:latin typeface="Calibri"/>
              </a:rPr>
              <a:t>Physical Review Accelerators and Beams 28</a:t>
            </a:r>
            <a:r>
              <a:rPr lang="en-US" sz="1400" b="0" u="none" strike="noStrike">
                <a:solidFill>
                  <a:srgbClr val="222222"/>
                </a:solidFill>
                <a:effectLst/>
                <a:uFillTx/>
                <a:latin typeface="Calibri"/>
              </a:rPr>
              <a:t> (3), 033502 (2025)</a:t>
            </a:r>
            <a:endParaRPr lang="en-US" sz="1400" b="0" u="none" strike="noStrike">
              <a:solidFill>
                <a:srgbClr val="000000"/>
              </a:solidFill>
              <a:effectLst/>
              <a:uFillTx/>
              <a:latin typeface="Arial"/>
            </a:endParaRPr>
          </a:p>
          <a:p>
            <a:pPr defTabSz="914400">
              <a:lnSpc>
                <a:spcPct val="100000"/>
              </a:lnSpc>
            </a:pPr>
            <a:endParaRPr lang="en-US" sz="1400" b="0" u="none" strike="noStrike">
              <a:solidFill>
                <a:srgbClr val="000000"/>
              </a:solidFill>
              <a:effectLst/>
              <a:uFillTx/>
              <a:latin typeface="Arial"/>
            </a:endParaRPr>
          </a:p>
          <a:p>
            <a:pPr defTabSz="914400">
              <a:lnSpc>
                <a:spcPct val="100000"/>
              </a:lnSpc>
            </a:pPr>
            <a:endParaRPr lang="en-US" sz="1400" b="0" u="none" strike="noStrike">
              <a:solidFill>
                <a:srgbClr val="000000"/>
              </a:solidFill>
              <a:effectLst/>
              <a:uFillTx/>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109"/>
                                        </p:tgtEl>
                                        <p:attrNameLst>
                                          <p:attrName>style.visibility</p:attrName>
                                        </p:attrNameLst>
                                      </p:cBhvr>
                                      <p:to>
                                        <p:strVal val="visible"/>
                                      </p:to>
                                    </p:set>
                                  </p:childTnLst>
                                </p:cTn>
                              </p:par>
                              <p:par>
                                <p:cTn id="9" presetID="1" presetClass="entr" fill="hold" nodeType="withEffect">
                                  <p:stCondLst>
                                    <p:cond delay="0"/>
                                  </p:stCondLst>
                                  <p:childTnLst>
                                    <p:set>
                                      <p:cBhvr>
                                        <p:cTn id="10" dur="1" fill="hold">
                                          <p:stCondLst>
                                            <p:cond delay="0"/>
                                          </p:stCondLst>
                                        </p:cTn>
                                        <p:tgtEl>
                                          <p:spTgt spid="1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15"/>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101"/>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itle 1"/>
          <p:cNvSpPr/>
          <p:nvPr/>
        </p:nvSpPr>
        <p:spPr>
          <a:xfrm>
            <a:off x="158040" y="74160"/>
            <a:ext cx="907200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200" b="0" u="none" strike="noStrike">
                <a:solidFill>
                  <a:srgbClr val="0070C0"/>
                </a:solidFill>
                <a:effectLst/>
                <a:uFillTx/>
                <a:latin typeface="Calibri"/>
                <a:ea typeface="Calibri"/>
              </a:rPr>
              <a:t>Near single frequency sinusoidal profiles</a:t>
            </a:r>
            <a:endParaRPr lang="en-US" sz="3200" b="0" u="none" strike="noStrike">
              <a:solidFill>
                <a:srgbClr val="000000"/>
              </a:solidFill>
              <a:effectLst/>
              <a:uFillTx/>
              <a:latin typeface="Arial"/>
            </a:endParaRPr>
          </a:p>
        </p:txBody>
      </p:sp>
      <p:sp>
        <p:nvSpPr>
          <p:cNvPr id="121" name="TextBox 4"/>
          <p:cNvSpPr/>
          <p:nvPr/>
        </p:nvSpPr>
        <p:spPr>
          <a:xfrm>
            <a:off x="7695000" y="1317960"/>
            <a:ext cx="15350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000" b="0" u="none" strike="noStrike">
                <a:solidFill>
                  <a:schemeClr val="accent2"/>
                </a:solidFill>
                <a:effectLst/>
                <a:uFillTx/>
                <a:latin typeface="Calibri"/>
                <a:ea typeface="Calibri"/>
              </a:rPr>
              <a:t>f = </a:t>
            </a:r>
            <a:r>
              <a:rPr lang="el-GR" sz="2000" b="0" u="none" strike="noStrike">
                <a:solidFill>
                  <a:schemeClr val="accent2"/>
                </a:solidFill>
                <a:effectLst/>
                <a:uFillTx/>
                <a:latin typeface="Calibri"/>
                <a:ea typeface="Calibri"/>
              </a:rPr>
              <a:t>4</a:t>
            </a:r>
            <a:r>
              <a:rPr lang="en-US" sz="2000" b="0" u="none" strike="noStrike">
                <a:solidFill>
                  <a:schemeClr val="accent2"/>
                </a:solidFill>
                <a:effectLst/>
                <a:uFillTx/>
                <a:latin typeface="Calibri"/>
                <a:ea typeface="Calibri"/>
              </a:rPr>
              <a:t>0MHz</a:t>
            </a:r>
            <a:endParaRPr lang="en-US" sz="2000" b="0" u="none" strike="noStrike">
              <a:solidFill>
                <a:srgbClr val="000000"/>
              </a:solidFill>
              <a:effectLst/>
              <a:uFillTx/>
              <a:latin typeface="Arial"/>
            </a:endParaRPr>
          </a:p>
        </p:txBody>
      </p:sp>
      <p:pic>
        <p:nvPicPr>
          <p:cNvPr id="122" name="Picture 7"/>
          <p:cNvPicPr/>
          <p:nvPr/>
        </p:nvPicPr>
        <p:blipFill>
          <a:blip r:embed="rId3"/>
          <a:stretch/>
        </p:blipFill>
        <p:spPr>
          <a:xfrm>
            <a:off x="5538600" y="1721880"/>
            <a:ext cx="5330520" cy="4329000"/>
          </a:xfrm>
          <a:prstGeom prst="rect">
            <a:avLst/>
          </a:prstGeom>
          <a:noFill/>
          <a:ln w="0">
            <a:noFill/>
          </a:ln>
        </p:spPr>
      </p:pic>
      <p:sp>
        <p:nvSpPr>
          <p:cNvPr id="123" name="TextBox 16"/>
          <p:cNvSpPr/>
          <p:nvPr/>
        </p:nvSpPr>
        <p:spPr>
          <a:xfrm>
            <a:off x="2631240" y="1317960"/>
            <a:ext cx="153504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000" b="0" u="none" strike="noStrike">
                <a:solidFill>
                  <a:schemeClr val="accent2"/>
                </a:solidFill>
                <a:effectLst/>
                <a:uFillTx/>
                <a:latin typeface="Calibri"/>
                <a:ea typeface="Calibri"/>
              </a:rPr>
              <a:t>f = </a:t>
            </a:r>
            <a:r>
              <a:rPr lang="el-GR" sz="2000" b="0" u="none" strike="noStrike">
                <a:solidFill>
                  <a:schemeClr val="accent2"/>
                </a:solidFill>
                <a:effectLst/>
                <a:uFillTx/>
                <a:latin typeface="Calibri"/>
                <a:ea typeface="Calibri"/>
              </a:rPr>
              <a:t>1</a:t>
            </a:r>
            <a:r>
              <a:rPr lang="en-US" sz="2000" b="0" u="none" strike="noStrike">
                <a:solidFill>
                  <a:schemeClr val="accent2"/>
                </a:solidFill>
                <a:effectLst/>
                <a:uFillTx/>
                <a:latin typeface="Calibri"/>
                <a:ea typeface="Calibri"/>
              </a:rPr>
              <a:t>0MHz</a:t>
            </a:r>
            <a:endParaRPr lang="en-US" sz="2000" b="0" u="none" strike="noStrike">
              <a:solidFill>
                <a:srgbClr val="000000"/>
              </a:solidFill>
              <a:effectLst/>
              <a:uFillTx/>
              <a:latin typeface="Arial"/>
            </a:endParaRPr>
          </a:p>
        </p:txBody>
      </p:sp>
      <p:pic>
        <p:nvPicPr>
          <p:cNvPr id="124" name="Picture 18"/>
          <p:cNvPicPr/>
          <p:nvPr/>
        </p:nvPicPr>
        <p:blipFill>
          <a:blip r:embed="rId4"/>
          <a:stretch/>
        </p:blipFill>
        <p:spPr>
          <a:xfrm>
            <a:off x="1122840" y="1738800"/>
            <a:ext cx="5105880" cy="4301640"/>
          </a:xfrm>
          <a:prstGeom prst="rect">
            <a:avLst/>
          </a:prstGeom>
          <a:noFill/>
          <a:ln w="0">
            <a:noFill/>
          </a:ln>
        </p:spPr>
      </p:pic>
      <p:sp>
        <p:nvSpPr>
          <p:cNvPr id="125" name="TextBox 19"/>
          <p:cNvSpPr/>
          <p:nvPr/>
        </p:nvSpPr>
        <p:spPr>
          <a:xfrm>
            <a:off x="158040" y="866520"/>
            <a:ext cx="409608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000" b="0" u="none" strike="noStrike">
                <a:solidFill>
                  <a:schemeClr val="dk1"/>
                </a:solidFill>
                <a:effectLst/>
                <a:uFillTx/>
                <a:latin typeface="Calibri"/>
                <a:ea typeface="Calibri"/>
              </a:rPr>
              <a:t>Increasing the excitation frequency  </a:t>
            </a:r>
            <a:endParaRPr lang="en-US" sz="2000" b="0" u="none" strike="noStrike">
              <a:solidFill>
                <a:srgbClr val="000000"/>
              </a:solidFill>
              <a:effectLst/>
              <a:uFillTx/>
              <a:latin typeface="Arial"/>
            </a:endParaRPr>
          </a:p>
        </p:txBody>
      </p:sp>
      <p:grpSp>
        <p:nvGrpSpPr>
          <p:cNvPr id="126" name="Group 6"/>
          <p:cNvGrpSpPr/>
          <p:nvPr/>
        </p:nvGrpSpPr>
        <p:grpSpPr>
          <a:xfrm>
            <a:off x="9763560" y="174240"/>
            <a:ext cx="2054160" cy="799200"/>
            <a:chOff x="9763560" y="174240"/>
            <a:chExt cx="2054160" cy="799200"/>
          </a:xfrm>
        </p:grpSpPr>
        <p:pic>
          <p:nvPicPr>
            <p:cNvPr id="127" name="Picture 8"/>
            <p:cNvPicPr/>
            <p:nvPr/>
          </p:nvPicPr>
          <p:blipFill>
            <a:blip r:embed="rId5"/>
            <a:stretch/>
          </p:blipFill>
          <p:spPr>
            <a:xfrm>
              <a:off x="9763560" y="304200"/>
              <a:ext cx="1117440" cy="585720"/>
            </a:xfrm>
            <a:prstGeom prst="rect">
              <a:avLst/>
            </a:prstGeom>
            <a:noFill/>
            <a:ln w="0">
              <a:noFill/>
            </a:ln>
          </p:spPr>
        </p:pic>
        <p:pic>
          <p:nvPicPr>
            <p:cNvPr id="128" name="Picture 9"/>
            <p:cNvPicPr/>
            <p:nvPr/>
          </p:nvPicPr>
          <p:blipFill>
            <a:blip r:embed="rId6"/>
            <a:stretch/>
          </p:blipFill>
          <p:spPr>
            <a:xfrm>
              <a:off x="11004480" y="174240"/>
              <a:ext cx="813240" cy="799200"/>
            </a:xfrm>
            <a:prstGeom prst="rect">
              <a:avLst/>
            </a:prstGeom>
            <a:noFill/>
            <a:ln w="0">
              <a:noFill/>
            </a:ln>
          </p:spPr>
        </p:pic>
      </p:grpSp>
      <p:pic>
        <p:nvPicPr>
          <p:cNvPr id="129" name="Picture 15"/>
          <p:cNvPicPr/>
          <p:nvPr/>
        </p:nvPicPr>
        <p:blipFill>
          <a:blip r:embed="rId7"/>
          <a:stretch/>
        </p:blipFill>
        <p:spPr>
          <a:xfrm>
            <a:off x="431280" y="1919880"/>
            <a:ext cx="5224320" cy="4042080"/>
          </a:xfrm>
          <a:prstGeom prst="rect">
            <a:avLst/>
          </a:prstGeom>
          <a:noFill/>
          <a:ln w="0">
            <a:noFill/>
          </a:ln>
        </p:spPr>
      </p:pic>
      <p:pic>
        <p:nvPicPr>
          <p:cNvPr id="130" name="Picture 20"/>
          <p:cNvPicPr/>
          <p:nvPr/>
        </p:nvPicPr>
        <p:blipFill>
          <a:blip r:embed="rId8"/>
          <a:stretch/>
        </p:blipFill>
        <p:spPr>
          <a:xfrm>
            <a:off x="5710320" y="1906560"/>
            <a:ext cx="5347080" cy="4049640"/>
          </a:xfrm>
          <a:prstGeom prst="rect">
            <a:avLst/>
          </a:prstGeom>
          <a:noFill/>
          <a:ln w="0">
            <a:noFill/>
          </a:ln>
        </p:spPr>
      </p:pic>
      <p:pic>
        <p:nvPicPr>
          <p:cNvPr id="131" name="Picture 17"/>
          <p:cNvPicPr/>
          <p:nvPr/>
        </p:nvPicPr>
        <p:blipFill>
          <a:blip r:embed="rId9"/>
          <a:stretch/>
        </p:blipFill>
        <p:spPr>
          <a:xfrm>
            <a:off x="485640" y="1906560"/>
            <a:ext cx="5115600" cy="3929400"/>
          </a:xfrm>
          <a:prstGeom prst="rect">
            <a:avLst/>
          </a:prstGeom>
          <a:noFill/>
          <a:ln w="0">
            <a:noFill/>
          </a:ln>
        </p:spPr>
      </p:pic>
      <p:pic>
        <p:nvPicPr>
          <p:cNvPr id="132" name="Picture 2"/>
          <p:cNvPicPr/>
          <p:nvPr/>
        </p:nvPicPr>
        <p:blipFill>
          <a:blip r:embed="rId10"/>
          <a:stretch/>
        </p:blipFill>
        <p:spPr>
          <a:xfrm>
            <a:off x="5731920" y="1895760"/>
            <a:ext cx="5288400" cy="3990600"/>
          </a:xfrm>
          <a:prstGeom prst="rect">
            <a:avLst/>
          </a:prstGeom>
          <a:noFill/>
          <a:ln w="0">
            <a:noFill/>
          </a:ln>
        </p:spPr>
      </p:pic>
      <p:pic>
        <p:nvPicPr>
          <p:cNvPr id="133" name="Picture 2" descr="Welcome to MBN Research Center | MBN Research Center"/>
          <p:cNvPicPr/>
          <p:nvPr/>
        </p:nvPicPr>
        <p:blipFill>
          <a:blip r:embed="rId11"/>
          <a:stretch/>
        </p:blipFill>
        <p:spPr>
          <a:xfrm>
            <a:off x="9763560" y="6208560"/>
            <a:ext cx="2178360" cy="536040"/>
          </a:xfrm>
          <a:prstGeom prst="rect">
            <a:avLst/>
          </a:prstGeom>
          <a:noFill/>
          <a:ln w="0">
            <a:noFill/>
          </a:ln>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xit" fill="hold" nodeType="clickEffect">
                                  <p:stCondLst>
                                    <p:cond delay="0"/>
                                  </p:stCondLst>
                                  <p:childTnLst>
                                    <p:animEffect transition="out" filter="fade">
                                      <p:cBhvr additive="repl">
                                        <p:cTn id="6" dur="500"/>
                                        <p:tgtEl>
                                          <p:spTgt spid="124"/>
                                        </p:tgtEl>
                                      </p:cBhvr>
                                    </p:animEffect>
                                    <p:set>
                                      <p:cBhvr>
                                        <p:cTn id="7" dur="1" fill="hold">
                                          <p:stCondLst>
                                            <p:cond delay="499"/>
                                          </p:stCondLst>
                                        </p:cTn>
                                        <p:tgtEl>
                                          <p:spTgt spid="124"/>
                                        </p:tgtEl>
                                        <p:attrNameLst>
                                          <p:attrName>style.visibility</p:attrName>
                                        </p:attrNameLst>
                                      </p:cBhvr>
                                      <p:to>
                                        <p:strVal val="hidden"/>
                                      </p:to>
                                    </p:set>
                                  </p:childTnLst>
                                </p:cTn>
                              </p:par>
                              <p:par>
                                <p:cTn id="8" presetID="10" presetClass="entr" fill="hold" nodeType="withEffect">
                                  <p:stCondLst>
                                    <p:cond delay="0"/>
                                  </p:stCondLst>
                                  <p:childTnLst>
                                    <p:set>
                                      <p:cBhvr>
                                        <p:cTn id="9" dur="1" fill="hold">
                                          <p:stCondLst>
                                            <p:cond delay="0"/>
                                          </p:stCondLst>
                                        </p:cTn>
                                        <p:tgtEl>
                                          <p:spTgt spid="129"/>
                                        </p:tgtEl>
                                        <p:attrNameLst>
                                          <p:attrName>style.visibility</p:attrName>
                                        </p:attrNameLst>
                                      </p:cBhvr>
                                      <p:to>
                                        <p:strVal val="visible"/>
                                      </p:to>
                                    </p:set>
                                    <p:animEffect transition="in" filter="fade">
                                      <p:cBhvr additive="repl">
                                        <p:cTn id="10" dur="500"/>
                                        <p:tgtEl>
                                          <p:spTgt spid="1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fill="hold" nodeType="clickEffect">
                                  <p:stCondLst>
                                    <p:cond delay="0"/>
                                  </p:stCondLst>
                                  <p:childTnLst>
                                    <p:animEffect transition="out" filter="fade">
                                      <p:cBhvr additive="repl">
                                        <p:cTn id="14" dur="500"/>
                                        <p:tgtEl>
                                          <p:spTgt spid="122"/>
                                        </p:tgtEl>
                                      </p:cBhvr>
                                    </p:animEffect>
                                    <p:set>
                                      <p:cBhvr>
                                        <p:cTn id="15" dur="1" fill="hold">
                                          <p:stCondLst>
                                            <p:cond delay="499"/>
                                          </p:stCondLst>
                                        </p:cTn>
                                        <p:tgtEl>
                                          <p:spTgt spid="122"/>
                                        </p:tgtEl>
                                        <p:attrNameLst>
                                          <p:attrName>style.visibility</p:attrName>
                                        </p:attrNameLst>
                                      </p:cBhvr>
                                      <p:to>
                                        <p:strVal val="hidden"/>
                                      </p:to>
                                    </p:set>
                                  </p:childTnLst>
                                </p:cTn>
                              </p:par>
                              <p:par>
                                <p:cTn id="16" presetID="10" presetClass="entr" fill="hold" nodeType="withEffect">
                                  <p:stCondLst>
                                    <p:cond delay="0"/>
                                  </p:stCondLst>
                                  <p:childTnLst>
                                    <p:set>
                                      <p:cBhvr>
                                        <p:cTn id="17" dur="1" fill="hold">
                                          <p:stCondLst>
                                            <p:cond delay="0"/>
                                          </p:stCondLst>
                                        </p:cTn>
                                        <p:tgtEl>
                                          <p:spTgt spid="130"/>
                                        </p:tgtEl>
                                        <p:attrNameLst>
                                          <p:attrName>style.visibility</p:attrName>
                                        </p:attrNameLst>
                                      </p:cBhvr>
                                      <p:to>
                                        <p:strVal val="visible"/>
                                      </p:to>
                                    </p:set>
                                    <p:animEffect transition="in" filter="fade">
                                      <p:cBhvr additive="repl">
                                        <p:cTn id="18" dur="500"/>
                                        <p:tgtEl>
                                          <p:spTgt spid="130"/>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131"/>
                                        </p:tgtEl>
                                        <p:attrNameLst>
                                          <p:attrName>style.visibility</p:attrName>
                                        </p:attrNameLst>
                                      </p:cBhvr>
                                      <p:to>
                                        <p:strVal val="visible"/>
                                      </p:to>
                                    </p:set>
                                  </p:childTnLst>
                                </p:cTn>
                              </p:par>
                              <p:par>
                                <p:cTn id="23" presetID="10" presetClass="exit" fill="hold" nodeType="withEffect">
                                  <p:stCondLst>
                                    <p:cond delay="0"/>
                                  </p:stCondLst>
                                  <p:childTnLst>
                                    <p:animEffect transition="out" filter="fade">
                                      <p:cBhvr additive="repl">
                                        <p:cTn id="24" dur="500"/>
                                        <p:tgtEl>
                                          <p:spTgt spid="129"/>
                                        </p:tgtEl>
                                      </p:cBhvr>
                                    </p:animEffect>
                                    <p:set>
                                      <p:cBhvr>
                                        <p:cTn id="25" dur="1" fill="hold">
                                          <p:stCondLst>
                                            <p:cond delay="499"/>
                                          </p:stCondLst>
                                        </p:cTn>
                                        <p:tgtEl>
                                          <p:spTgt spid="129"/>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fill="hold" nodeType="clickEffect">
                                  <p:stCondLst>
                                    <p:cond delay="0"/>
                                  </p:stCondLst>
                                  <p:childTnLst>
                                    <p:set>
                                      <p:cBhvr>
                                        <p:cTn id="29" dur="1" fill="hold">
                                          <p:stCondLst>
                                            <p:cond delay="0"/>
                                          </p:stCondLst>
                                        </p:cTn>
                                        <p:tgtEl>
                                          <p:spTgt spid="132"/>
                                        </p:tgtEl>
                                        <p:attrNameLst>
                                          <p:attrName>style.visibility</p:attrName>
                                        </p:attrNameLst>
                                      </p:cBhvr>
                                      <p:to>
                                        <p:strVal val="visible"/>
                                      </p:to>
                                    </p:set>
                                  </p:childTnLst>
                                </p:cTn>
                              </p:par>
                              <p:par>
                                <p:cTn id="30" presetID="10" presetClass="exit" fill="hold" nodeType="withEffect">
                                  <p:stCondLst>
                                    <p:cond delay="0"/>
                                  </p:stCondLst>
                                  <p:childTnLst>
                                    <p:animEffect transition="out" filter="fade">
                                      <p:cBhvr additive="repl">
                                        <p:cTn id="31" dur="500"/>
                                        <p:tgtEl>
                                          <p:spTgt spid="130"/>
                                        </p:tgtEl>
                                      </p:cBhvr>
                                    </p:animEffect>
                                    <p:set>
                                      <p:cBhvr>
                                        <p:cTn id="32" dur="1" fill="hold">
                                          <p:stCondLst>
                                            <p:cond delay="499"/>
                                          </p:stCondLst>
                                        </p:cTn>
                                        <p:tgtEl>
                                          <p:spTgt spid="1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Picture 4"/>
          <p:cNvPicPr/>
          <p:nvPr/>
        </p:nvPicPr>
        <p:blipFill>
          <a:blip r:embed="rId3"/>
          <a:stretch/>
        </p:blipFill>
        <p:spPr>
          <a:xfrm>
            <a:off x="740160" y="790920"/>
            <a:ext cx="10864440" cy="4268160"/>
          </a:xfrm>
          <a:prstGeom prst="rect">
            <a:avLst/>
          </a:prstGeom>
          <a:noFill/>
          <a:ln w="0">
            <a:noFill/>
          </a:ln>
        </p:spPr>
      </p:pic>
      <p:sp>
        <p:nvSpPr>
          <p:cNvPr id="135" name="Title 1"/>
          <p:cNvSpPr/>
          <p:nvPr/>
        </p:nvSpPr>
        <p:spPr>
          <a:xfrm>
            <a:off x="151560" y="72360"/>
            <a:ext cx="957312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200" b="0" u="none" strike="noStrike">
                <a:solidFill>
                  <a:srgbClr val="0070C0"/>
                </a:solidFill>
                <a:effectLst/>
                <a:uFillTx/>
                <a:latin typeface="Calibri"/>
                <a:ea typeface="Calibri"/>
              </a:rPr>
              <a:t>Calculation of 20GeV positrons exemplary trajectories</a:t>
            </a:r>
            <a:endParaRPr lang="en-US" sz="3200" b="0" u="none" strike="noStrike">
              <a:solidFill>
                <a:srgbClr val="000000"/>
              </a:solidFill>
              <a:effectLst/>
              <a:uFillTx/>
              <a:latin typeface="Arial"/>
            </a:endParaRPr>
          </a:p>
        </p:txBody>
      </p:sp>
      <p:sp>
        <p:nvSpPr>
          <p:cNvPr id="136" name="Title 1"/>
          <p:cNvSpPr/>
          <p:nvPr/>
        </p:nvSpPr>
        <p:spPr>
          <a:xfrm>
            <a:off x="2347920" y="5580360"/>
            <a:ext cx="314532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200" b="0" u="none" strike="noStrike">
                <a:solidFill>
                  <a:schemeClr val="dk1"/>
                </a:solidFill>
                <a:effectLst/>
                <a:uFillTx/>
                <a:latin typeface="Calibri"/>
                <a:ea typeface="Calibri"/>
              </a:rPr>
              <a:t>MBN Explorer</a:t>
            </a:r>
            <a:endParaRPr lang="en-US" sz="3200" b="0" u="none" strike="noStrike">
              <a:solidFill>
                <a:srgbClr val="000000"/>
              </a:solidFill>
              <a:effectLst/>
              <a:uFillTx/>
              <a:latin typeface="Arial"/>
            </a:endParaRPr>
          </a:p>
        </p:txBody>
      </p:sp>
      <p:pic>
        <p:nvPicPr>
          <p:cNvPr id="137" name="Рисунок 4"/>
          <p:cNvPicPr/>
          <p:nvPr/>
        </p:nvPicPr>
        <p:blipFill>
          <a:blip r:embed="rId4"/>
          <a:stretch/>
        </p:blipFill>
        <p:spPr>
          <a:xfrm>
            <a:off x="687600" y="5243760"/>
            <a:ext cx="1600920" cy="1425240"/>
          </a:xfrm>
          <a:prstGeom prst="rect">
            <a:avLst/>
          </a:prstGeom>
          <a:noFill/>
          <a:ln w="0">
            <a:noFill/>
          </a:ln>
        </p:spPr>
      </p:pic>
      <p:sp>
        <p:nvSpPr>
          <p:cNvPr id="138" name="TextBox 2"/>
          <p:cNvSpPr/>
          <p:nvPr/>
        </p:nvSpPr>
        <p:spPr>
          <a:xfrm>
            <a:off x="5721840" y="5243760"/>
            <a:ext cx="5547600" cy="953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0" u="none" strike="noStrike">
                <a:solidFill>
                  <a:schemeClr val="dk1"/>
                </a:solidFill>
                <a:effectLst/>
                <a:uFillTx/>
                <a:latin typeface="Calibri"/>
                <a:ea typeface="Calibri"/>
              </a:rPr>
              <a:t>K. Kaleris,</a:t>
            </a:r>
            <a:r>
              <a:rPr lang="en-US" sz="1400" b="0" i="1" u="none" strike="noStrike">
                <a:solidFill>
                  <a:schemeClr val="dk1"/>
                </a:solidFill>
                <a:effectLst/>
                <a:uFillTx/>
                <a:latin typeface="Calibri"/>
                <a:ea typeface="Calibri"/>
              </a:rPr>
              <a:t> </a:t>
            </a:r>
            <a:r>
              <a:rPr lang="en-US" sz="1400" b="0" u="none" strike="noStrike">
                <a:solidFill>
                  <a:schemeClr val="dk1"/>
                </a:solidFill>
                <a:effectLst/>
                <a:uFillTx/>
                <a:latin typeface="Calibri"/>
                <a:ea typeface="Calibri"/>
              </a:rPr>
              <a:t>E. Kaselouris, E. Kaniolakis-Kaloudis, M. Bakarezos, M. Tatarakis, V. Dimitriou, N. A. Papadogiannis and G. B. Sushko, A. V. Korol, A. V. Solov’yov, </a:t>
            </a:r>
            <a:r>
              <a:rPr lang="en-US" sz="1400" b="0" i="1" u="none" strike="noStrike">
                <a:solidFill>
                  <a:schemeClr val="dk1"/>
                </a:solidFill>
                <a:effectLst/>
                <a:uFillTx/>
                <a:latin typeface="Calibri"/>
                <a:ea typeface="Calibri"/>
              </a:rPr>
              <a:t>Narrowband γ-ray radiation generation by acoustically driven crystalline undulators, Phys. Rev. Accel. Beams 28, 033502</a:t>
            </a:r>
            <a:r>
              <a:rPr lang="en-US" sz="1400" b="0" u="none" strike="noStrike">
                <a:solidFill>
                  <a:schemeClr val="dk1"/>
                </a:solidFill>
                <a:effectLst/>
                <a:uFillTx/>
                <a:latin typeface="Calibri"/>
                <a:ea typeface="Calibri"/>
              </a:rPr>
              <a:t> (2025).</a:t>
            </a:r>
            <a:endParaRPr lang="en-US" sz="1400" b="0" u="none" strike="noStrike">
              <a:solidFill>
                <a:srgbClr val="000000"/>
              </a:solidFill>
              <a:effectLst/>
              <a:uFillTx/>
              <a:latin typeface="Arial"/>
            </a:endParaRPr>
          </a:p>
        </p:txBody>
      </p:sp>
      <p:pic>
        <p:nvPicPr>
          <p:cNvPr id="139" name="Picture 2" descr="Welcome to MBN Research Center | MBN Research Center"/>
          <p:cNvPicPr/>
          <p:nvPr/>
        </p:nvPicPr>
        <p:blipFill>
          <a:blip r:embed="rId5"/>
          <a:stretch/>
        </p:blipFill>
        <p:spPr>
          <a:xfrm>
            <a:off x="9853920" y="6197760"/>
            <a:ext cx="1936440" cy="476280"/>
          </a:xfrm>
          <a:prstGeom prst="rect">
            <a:avLst/>
          </a:prstGeom>
          <a:noFill/>
          <a:ln w="0">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itle 1"/>
          <p:cNvSpPr/>
          <p:nvPr/>
        </p:nvSpPr>
        <p:spPr>
          <a:xfrm>
            <a:off x="422280" y="98280"/>
            <a:ext cx="809784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200" b="0" u="none" strike="noStrike">
                <a:solidFill>
                  <a:srgbClr val="FF0000"/>
                </a:solidFill>
                <a:effectLst/>
                <a:uFillTx/>
                <a:latin typeface="Calibri"/>
                <a:ea typeface="Calibri"/>
              </a:rPr>
              <a:t>A-CU </a:t>
            </a:r>
            <a:r>
              <a:rPr lang="el-GR" sz="3200" b="0" u="none" strike="noStrike">
                <a:solidFill>
                  <a:srgbClr val="FF0000"/>
                </a:solidFill>
                <a:effectLst/>
                <a:uFillTx/>
                <a:latin typeface="Calibri"/>
                <a:ea typeface="Calibri"/>
              </a:rPr>
              <a:t>γ-</a:t>
            </a:r>
            <a:r>
              <a:rPr lang="en-US" sz="3200" b="0" u="none" strike="noStrike">
                <a:solidFill>
                  <a:srgbClr val="FF0000"/>
                </a:solidFill>
                <a:effectLst/>
                <a:uFillTx/>
                <a:latin typeface="Calibri"/>
                <a:ea typeface="Calibri"/>
              </a:rPr>
              <a:t>ray radiation tunability!!!</a:t>
            </a:r>
            <a:endParaRPr lang="en-US" sz="3200" b="0" u="none" strike="noStrike">
              <a:solidFill>
                <a:srgbClr val="000000"/>
              </a:solidFill>
              <a:effectLst/>
              <a:uFillTx/>
              <a:latin typeface="Arial"/>
            </a:endParaRPr>
          </a:p>
        </p:txBody>
      </p:sp>
      <p:sp>
        <p:nvSpPr>
          <p:cNvPr id="141" name="Rectangle 22"/>
          <p:cNvSpPr/>
          <p:nvPr/>
        </p:nvSpPr>
        <p:spPr>
          <a:xfrm>
            <a:off x="4471200" y="894240"/>
            <a:ext cx="4463280" cy="37080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a typeface="Calibri"/>
            </a:endParaRPr>
          </a:p>
        </p:txBody>
      </p:sp>
      <p:grpSp>
        <p:nvGrpSpPr>
          <p:cNvPr id="142" name="Group 4"/>
          <p:cNvGrpSpPr/>
          <p:nvPr/>
        </p:nvGrpSpPr>
        <p:grpSpPr>
          <a:xfrm>
            <a:off x="9763560" y="174240"/>
            <a:ext cx="2054160" cy="799200"/>
            <a:chOff x="9763560" y="174240"/>
            <a:chExt cx="2054160" cy="799200"/>
          </a:xfrm>
        </p:grpSpPr>
        <p:pic>
          <p:nvPicPr>
            <p:cNvPr id="143" name="Picture 6"/>
            <p:cNvPicPr/>
            <p:nvPr/>
          </p:nvPicPr>
          <p:blipFill>
            <a:blip r:embed="rId3"/>
            <a:stretch/>
          </p:blipFill>
          <p:spPr>
            <a:xfrm>
              <a:off x="9763560" y="304200"/>
              <a:ext cx="1117440" cy="585720"/>
            </a:xfrm>
            <a:prstGeom prst="rect">
              <a:avLst/>
            </a:prstGeom>
            <a:noFill/>
            <a:ln w="0">
              <a:noFill/>
            </a:ln>
          </p:spPr>
        </p:pic>
        <p:pic>
          <p:nvPicPr>
            <p:cNvPr id="144" name="Picture 7"/>
            <p:cNvPicPr/>
            <p:nvPr/>
          </p:nvPicPr>
          <p:blipFill>
            <a:blip r:embed="rId4"/>
            <a:stretch/>
          </p:blipFill>
          <p:spPr>
            <a:xfrm>
              <a:off x="11004480" y="174240"/>
              <a:ext cx="813240" cy="799200"/>
            </a:xfrm>
            <a:prstGeom prst="rect">
              <a:avLst/>
            </a:prstGeom>
            <a:noFill/>
            <a:ln w="0">
              <a:noFill/>
            </a:ln>
          </p:spPr>
        </p:pic>
      </p:grpSp>
      <p:grpSp>
        <p:nvGrpSpPr>
          <p:cNvPr id="145" name="Group 1"/>
          <p:cNvGrpSpPr/>
          <p:nvPr/>
        </p:nvGrpSpPr>
        <p:grpSpPr>
          <a:xfrm>
            <a:off x="970200" y="1037880"/>
            <a:ext cx="9906480" cy="4641120"/>
            <a:chOff x="970200" y="1037880"/>
            <a:chExt cx="9906480" cy="4641120"/>
          </a:xfrm>
        </p:grpSpPr>
        <p:sp>
          <p:nvSpPr>
            <p:cNvPr id="146" name="Rectangle 8"/>
            <p:cNvSpPr/>
            <p:nvPr/>
          </p:nvSpPr>
          <p:spPr>
            <a:xfrm>
              <a:off x="4737960" y="4804200"/>
              <a:ext cx="2461320" cy="87480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2000" b="0" u="none" strike="noStrike">
                  <a:solidFill>
                    <a:srgbClr val="FF0000"/>
                  </a:solidFill>
                  <a:effectLst/>
                  <a:uFillTx/>
                  <a:latin typeface="Calibri"/>
                  <a:ea typeface="Calibri"/>
                </a:rPr>
                <a:t>Number of periods: radiation intensity</a:t>
              </a:r>
              <a:endParaRPr lang="en-US" sz="2000" b="0" u="none" strike="noStrike">
                <a:solidFill>
                  <a:srgbClr val="000000"/>
                </a:solidFill>
                <a:effectLst/>
                <a:uFillTx/>
                <a:latin typeface="Arial"/>
              </a:endParaRPr>
            </a:p>
          </p:txBody>
        </p:sp>
        <p:sp>
          <p:nvSpPr>
            <p:cNvPr id="147" name="Rectangle 36"/>
            <p:cNvSpPr/>
            <p:nvPr/>
          </p:nvSpPr>
          <p:spPr>
            <a:xfrm>
              <a:off x="4803120" y="3956040"/>
              <a:ext cx="2331000" cy="87480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2000" b="0" u="none" strike="noStrike">
                  <a:solidFill>
                    <a:srgbClr val="FF0000"/>
                  </a:solidFill>
                  <a:effectLst/>
                  <a:uFillTx/>
                  <a:latin typeface="Calibri"/>
                  <a:ea typeface="Calibri"/>
                </a:rPr>
                <a:t>Undulation period</a:t>
              </a:r>
              <a:r>
                <a:rPr lang="el-GR" sz="2000" b="0" u="none" strike="noStrike">
                  <a:solidFill>
                    <a:srgbClr val="FF0000"/>
                  </a:solidFill>
                  <a:effectLst/>
                  <a:uFillTx/>
                  <a:latin typeface="Calibri"/>
                  <a:ea typeface="Calibri"/>
                </a:rPr>
                <a:t>:</a:t>
              </a:r>
              <a:r>
                <a:rPr lang="en-US" sz="2000" b="0" u="none" strike="noStrike">
                  <a:solidFill>
                    <a:srgbClr val="FF0000"/>
                  </a:solidFill>
                  <a:effectLst/>
                  <a:uFillTx/>
                  <a:latin typeface="Calibri"/>
                  <a:ea typeface="Calibri"/>
                </a:rPr>
                <a:t> </a:t>
              </a:r>
              <a:r>
                <a:rPr lang="el-GR" sz="2000" b="0" u="none" strike="noStrike">
                  <a:solidFill>
                    <a:srgbClr val="FF0000"/>
                  </a:solidFill>
                  <a:effectLst/>
                  <a:uFillTx/>
                  <a:latin typeface="Calibri"/>
                  <a:ea typeface="Calibri"/>
                </a:rPr>
                <a:t>γ-</a:t>
              </a:r>
              <a:r>
                <a:rPr lang="en-US" sz="2000" b="0" u="none" strike="noStrike">
                  <a:solidFill>
                    <a:srgbClr val="FF0000"/>
                  </a:solidFill>
                  <a:effectLst/>
                  <a:uFillTx/>
                  <a:latin typeface="Calibri"/>
                  <a:ea typeface="Calibri"/>
                </a:rPr>
                <a:t>ray photon energy</a:t>
              </a:r>
              <a:endParaRPr lang="en-US" sz="2000" b="0" u="none" strike="noStrike">
                <a:solidFill>
                  <a:srgbClr val="000000"/>
                </a:solidFill>
                <a:effectLst/>
                <a:uFillTx/>
                <a:latin typeface="Arial"/>
              </a:endParaRPr>
            </a:p>
          </p:txBody>
        </p:sp>
        <p:sp>
          <p:nvSpPr>
            <p:cNvPr id="148" name="Rectangle 42"/>
            <p:cNvSpPr/>
            <p:nvPr/>
          </p:nvSpPr>
          <p:spPr>
            <a:xfrm>
              <a:off x="2301840" y="4192560"/>
              <a:ext cx="1959480" cy="40788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r>
                <a:rPr lang="en-US" sz="2000" b="0" u="none" strike="noStrike">
                  <a:solidFill>
                    <a:schemeClr val="dk1"/>
                  </a:solidFill>
                  <a:effectLst/>
                  <a:uFillTx/>
                  <a:latin typeface="Calibri"/>
                  <a:ea typeface="Calibri"/>
                </a:rPr>
                <a:t>Peak @ ~2 MeV</a:t>
              </a:r>
              <a:endParaRPr lang="en-US" sz="2000" b="0" u="none" strike="noStrike">
                <a:solidFill>
                  <a:srgbClr val="000000"/>
                </a:solidFill>
                <a:effectLst/>
                <a:uFillTx/>
                <a:latin typeface="Arial"/>
              </a:endParaRPr>
            </a:p>
          </p:txBody>
        </p:sp>
        <p:sp>
          <p:nvSpPr>
            <p:cNvPr id="149" name="Rectangle 43"/>
            <p:cNvSpPr/>
            <p:nvPr/>
          </p:nvSpPr>
          <p:spPr>
            <a:xfrm>
              <a:off x="7769160" y="4124880"/>
              <a:ext cx="2331000" cy="54324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defTabSz="914400">
                <a:lnSpc>
                  <a:spcPct val="100000"/>
                </a:lnSpc>
              </a:pPr>
              <a:r>
                <a:rPr lang="en-US" sz="2000" b="0" u="none" strike="noStrike">
                  <a:solidFill>
                    <a:schemeClr val="dk1"/>
                  </a:solidFill>
                  <a:effectLst/>
                  <a:uFillTx/>
                  <a:latin typeface="Calibri"/>
                  <a:ea typeface="Calibri"/>
                </a:rPr>
                <a:t>Peak @ ~10 MeV</a:t>
              </a:r>
              <a:endParaRPr lang="en-US" sz="2000" b="0" u="none" strike="noStrike">
                <a:solidFill>
                  <a:srgbClr val="000000"/>
                </a:solidFill>
                <a:effectLst/>
                <a:uFillTx/>
                <a:latin typeface="Arial"/>
              </a:endParaRPr>
            </a:p>
          </p:txBody>
        </p:sp>
        <p:grpSp>
          <p:nvGrpSpPr>
            <p:cNvPr id="150" name="Group 48"/>
            <p:cNvGrpSpPr/>
            <p:nvPr/>
          </p:nvGrpSpPr>
          <p:grpSpPr>
            <a:xfrm>
              <a:off x="970200" y="1100520"/>
              <a:ext cx="4596480" cy="2568960"/>
              <a:chOff x="970200" y="1100520"/>
              <a:chExt cx="4596480" cy="2568960"/>
            </a:xfrm>
          </p:grpSpPr>
          <p:pic>
            <p:nvPicPr>
              <p:cNvPr id="151" name="Picture 33"/>
              <p:cNvPicPr/>
              <p:nvPr/>
            </p:nvPicPr>
            <p:blipFill>
              <a:blip r:embed="rId5"/>
              <a:stretch/>
            </p:blipFill>
            <p:spPr>
              <a:xfrm>
                <a:off x="1223640" y="1204920"/>
                <a:ext cx="4343040" cy="2052000"/>
              </a:xfrm>
              <a:prstGeom prst="rect">
                <a:avLst/>
              </a:prstGeom>
              <a:noFill/>
              <a:ln w="0">
                <a:noFill/>
              </a:ln>
            </p:spPr>
          </p:pic>
          <p:sp>
            <p:nvSpPr>
              <p:cNvPr id="152" name="TextBox 44"/>
              <p:cNvSpPr/>
              <p:nvPr/>
            </p:nvSpPr>
            <p:spPr>
              <a:xfrm>
                <a:off x="2177640" y="3300480"/>
                <a:ext cx="220752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0" u="none" strike="noStrike">
                    <a:solidFill>
                      <a:schemeClr val="dk1"/>
                    </a:solidFill>
                    <a:effectLst/>
                    <a:uFillTx/>
                    <a:latin typeface="Calibri"/>
                    <a:ea typeface="Calibri"/>
                  </a:rPr>
                  <a:t>Photon Energy (MeV)</a:t>
                </a:r>
                <a:endParaRPr lang="en-US" sz="1800" b="0" u="none" strike="noStrike">
                  <a:solidFill>
                    <a:srgbClr val="000000"/>
                  </a:solidFill>
                  <a:effectLst/>
                  <a:uFillTx/>
                  <a:latin typeface="Arial"/>
                </a:endParaRPr>
              </a:p>
            </p:txBody>
          </p:sp>
          <p:sp>
            <p:nvSpPr>
              <p:cNvPr id="153" name="TextBox 45"/>
              <p:cNvSpPr/>
              <p:nvPr/>
            </p:nvSpPr>
            <p:spPr>
              <a:xfrm rot="16200000">
                <a:off x="296280" y="2001240"/>
                <a:ext cx="1716840" cy="369000"/>
              </a:xfrm>
              <a:prstGeom prst="rect">
                <a:avLst/>
              </a:prstGeom>
              <a:blipFill rotWithShape="0">
                <a:blip r:embed="rId6"/>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154" name="Rectangle 9"/>
              <p:cNvSpPr/>
              <p:nvPr/>
            </p:nvSpPr>
            <p:spPr>
              <a:xfrm>
                <a:off x="2676600" y="1100520"/>
                <a:ext cx="1304280" cy="37080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2400" b="1" u="none" strike="noStrike">
                    <a:solidFill>
                      <a:srgbClr val="FF0000"/>
                    </a:solidFill>
                    <a:effectLst/>
                    <a:uFillTx/>
                    <a:latin typeface="Calibri"/>
                    <a:ea typeface="Calibri"/>
                  </a:rPr>
                  <a:t>10 MHz</a:t>
                </a:r>
                <a:endParaRPr lang="en-US" sz="2400" b="0" u="none" strike="noStrike">
                  <a:solidFill>
                    <a:srgbClr val="000000"/>
                  </a:solidFill>
                  <a:effectLst/>
                  <a:uFillTx/>
                  <a:latin typeface="Arial"/>
                </a:endParaRPr>
              </a:p>
            </p:txBody>
          </p:sp>
        </p:grpSp>
        <p:grpSp>
          <p:nvGrpSpPr>
            <p:cNvPr id="155" name="Group 49"/>
            <p:cNvGrpSpPr/>
            <p:nvPr/>
          </p:nvGrpSpPr>
          <p:grpSpPr>
            <a:xfrm>
              <a:off x="6348960" y="1037880"/>
              <a:ext cx="4527720" cy="2631600"/>
              <a:chOff x="6348960" y="1037880"/>
              <a:chExt cx="4527720" cy="2631600"/>
            </a:xfrm>
          </p:grpSpPr>
          <p:pic>
            <p:nvPicPr>
              <p:cNvPr id="156" name="Picture 35"/>
              <p:cNvPicPr/>
              <p:nvPr/>
            </p:nvPicPr>
            <p:blipFill>
              <a:blip r:embed="rId7"/>
              <a:srcRect t="2797"/>
              <a:stretch/>
            </p:blipFill>
            <p:spPr>
              <a:xfrm>
                <a:off x="6533640" y="1243800"/>
                <a:ext cx="4343040" cy="2025720"/>
              </a:xfrm>
              <a:prstGeom prst="rect">
                <a:avLst/>
              </a:prstGeom>
              <a:noFill/>
              <a:ln w="0">
                <a:noFill/>
              </a:ln>
            </p:spPr>
          </p:pic>
          <p:sp>
            <p:nvSpPr>
              <p:cNvPr id="157" name="TextBox 46"/>
              <p:cNvSpPr/>
              <p:nvPr/>
            </p:nvSpPr>
            <p:spPr>
              <a:xfrm>
                <a:off x="7646040" y="3300480"/>
                <a:ext cx="220752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0" u="none" strike="noStrike">
                    <a:solidFill>
                      <a:schemeClr val="dk1"/>
                    </a:solidFill>
                    <a:effectLst/>
                    <a:uFillTx/>
                    <a:latin typeface="Calibri"/>
                    <a:ea typeface="Calibri"/>
                  </a:rPr>
                  <a:t>Photon Energy (MeV)</a:t>
                </a:r>
                <a:endParaRPr lang="en-US" sz="1800" b="0" u="none" strike="noStrike">
                  <a:solidFill>
                    <a:srgbClr val="000000"/>
                  </a:solidFill>
                  <a:effectLst/>
                  <a:uFillTx/>
                  <a:latin typeface="Arial"/>
                </a:endParaRPr>
              </a:p>
            </p:txBody>
          </p:sp>
          <p:sp>
            <p:nvSpPr>
              <p:cNvPr id="158" name="TextBox 14"/>
              <p:cNvSpPr/>
              <p:nvPr/>
            </p:nvSpPr>
            <p:spPr>
              <a:xfrm>
                <a:off x="8013600" y="1037880"/>
                <a:ext cx="1258560" cy="46116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2400" b="1" u="none" strike="noStrike">
                    <a:solidFill>
                      <a:srgbClr val="FF0000"/>
                    </a:solidFill>
                    <a:effectLst/>
                    <a:uFillTx/>
                    <a:latin typeface="Calibri"/>
                    <a:ea typeface="Calibri"/>
                  </a:rPr>
                  <a:t>40 MHz</a:t>
                </a:r>
                <a:endParaRPr lang="en-US" sz="2400" b="0" u="none" strike="noStrike">
                  <a:solidFill>
                    <a:srgbClr val="000000"/>
                  </a:solidFill>
                  <a:effectLst/>
                  <a:uFillTx/>
                  <a:latin typeface="Arial"/>
                </a:endParaRPr>
              </a:p>
            </p:txBody>
          </p:sp>
          <p:sp>
            <p:nvSpPr>
              <p:cNvPr id="159" name="TextBox 47"/>
              <p:cNvSpPr/>
              <p:nvPr/>
            </p:nvSpPr>
            <p:spPr>
              <a:xfrm rot="16200000">
                <a:off x="5675040" y="1960200"/>
                <a:ext cx="1716840" cy="369000"/>
              </a:xfrm>
              <a:prstGeom prst="rect">
                <a:avLst/>
              </a:prstGeom>
              <a:blipFill rotWithShape="0">
                <a:blip r:embed="rId8"/>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grpSp>
        <p:cxnSp>
          <p:nvCxnSpPr>
            <p:cNvPr id="160" name="Straight Arrow Connector 50"/>
            <p:cNvCxnSpPr>
              <a:stCxn id="147" idx="1"/>
              <a:endCxn id="148" idx="3"/>
            </p:cNvCxnSpPr>
            <p:nvPr/>
          </p:nvCxnSpPr>
          <p:spPr>
            <a:xfrm flipH="1">
              <a:off x="4261320" y="4393440"/>
              <a:ext cx="542160" cy="3240"/>
            </a:xfrm>
            <a:prstGeom prst="straightConnector1">
              <a:avLst/>
            </a:prstGeom>
            <a:ln>
              <a:solidFill>
                <a:srgbClr val="855D5D">
                  <a:lumMod val="75000"/>
                </a:srgbClr>
              </a:solidFill>
              <a:round/>
              <a:tailEnd type="triangle" w="med" len="med"/>
            </a:ln>
          </p:spPr>
        </p:cxnSp>
        <p:cxnSp>
          <p:nvCxnSpPr>
            <p:cNvPr id="161" name="Straight Arrow Connector 53"/>
            <p:cNvCxnSpPr>
              <a:stCxn id="147" idx="3"/>
            </p:cNvCxnSpPr>
            <p:nvPr/>
          </p:nvCxnSpPr>
          <p:spPr>
            <a:xfrm>
              <a:off x="7134120" y="4393440"/>
              <a:ext cx="574200" cy="360"/>
            </a:xfrm>
            <a:prstGeom prst="straightConnector1">
              <a:avLst/>
            </a:prstGeom>
            <a:ln>
              <a:solidFill>
                <a:srgbClr val="855D5D">
                  <a:lumMod val="75000"/>
                </a:srgbClr>
              </a:solidFill>
              <a:round/>
              <a:tailEnd type="triangle" w="med" len="med"/>
            </a:ln>
          </p:spPr>
        </p:cxnSp>
        <p:cxnSp>
          <p:nvCxnSpPr>
            <p:cNvPr id="162" name="Straight Arrow Connector 65"/>
            <p:cNvCxnSpPr/>
            <p:nvPr/>
          </p:nvCxnSpPr>
          <p:spPr>
            <a:xfrm>
              <a:off x="7145280" y="5241600"/>
              <a:ext cx="573840" cy="360"/>
            </a:xfrm>
            <a:prstGeom prst="straightConnector1">
              <a:avLst/>
            </a:prstGeom>
            <a:ln>
              <a:solidFill>
                <a:srgbClr val="855D5D">
                  <a:lumMod val="75000"/>
                </a:srgbClr>
              </a:solidFill>
              <a:round/>
              <a:tailEnd type="triangle" w="med" len="med"/>
            </a:ln>
          </p:spPr>
        </p:cxnSp>
        <p:cxnSp>
          <p:nvCxnSpPr>
            <p:cNvPr id="163" name="Straight Arrow Connector 67"/>
            <p:cNvCxnSpPr/>
            <p:nvPr/>
          </p:nvCxnSpPr>
          <p:spPr>
            <a:xfrm flipH="1">
              <a:off x="4261680" y="5235480"/>
              <a:ext cx="541800" cy="3240"/>
            </a:xfrm>
            <a:prstGeom prst="straightConnector1">
              <a:avLst/>
            </a:prstGeom>
            <a:ln>
              <a:solidFill>
                <a:srgbClr val="855D5D">
                  <a:lumMod val="75000"/>
                </a:srgbClr>
              </a:solidFill>
              <a:round/>
              <a:tailEnd type="triangle" w="med" len="med"/>
            </a:ln>
          </p:spPr>
        </p:cxnSp>
        <p:sp>
          <p:nvSpPr>
            <p:cNvPr id="164" name="Rectangle 68"/>
            <p:cNvSpPr/>
            <p:nvPr/>
          </p:nvSpPr>
          <p:spPr>
            <a:xfrm>
              <a:off x="7874280" y="4963680"/>
              <a:ext cx="1751400" cy="54324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2000" b="0" u="none" strike="noStrike">
                  <a:solidFill>
                    <a:schemeClr val="dk1"/>
                  </a:solidFill>
                  <a:effectLst/>
                  <a:uFillTx/>
                  <a:latin typeface="Calibri"/>
                  <a:ea typeface="Calibri"/>
                </a:rPr>
                <a:t>Periods: 20 </a:t>
              </a:r>
              <a:endParaRPr lang="en-US" sz="2000" b="0" u="none" strike="noStrike">
                <a:solidFill>
                  <a:srgbClr val="000000"/>
                </a:solidFill>
                <a:effectLst/>
                <a:uFillTx/>
                <a:latin typeface="Arial"/>
              </a:endParaRPr>
            </a:p>
          </p:txBody>
        </p:sp>
        <p:sp>
          <p:nvSpPr>
            <p:cNvPr id="165" name="Rectangle 69"/>
            <p:cNvSpPr/>
            <p:nvPr/>
          </p:nvSpPr>
          <p:spPr>
            <a:xfrm>
              <a:off x="2459880" y="4963680"/>
              <a:ext cx="1515600" cy="54324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r>
                <a:rPr lang="en-US" sz="2000" b="0" u="none" strike="noStrike">
                  <a:solidFill>
                    <a:schemeClr val="dk1"/>
                  </a:solidFill>
                  <a:effectLst/>
                  <a:uFillTx/>
                  <a:latin typeface="Calibri"/>
                  <a:ea typeface="Calibri"/>
                </a:rPr>
                <a:t>Periods: 5 </a:t>
              </a:r>
              <a:endParaRPr lang="en-US" sz="2000" b="0" u="none" strike="noStrike">
                <a:solidFill>
                  <a:srgbClr val="000000"/>
                </a:solidFill>
                <a:effectLst/>
                <a:uFillTx/>
                <a:latin typeface="Arial"/>
              </a:endParaRPr>
            </a:p>
          </p:txBody>
        </p:sp>
      </p:grpSp>
      <p:sp>
        <p:nvSpPr>
          <p:cNvPr id="166" name="TextBox 2"/>
          <p:cNvSpPr/>
          <p:nvPr/>
        </p:nvSpPr>
        <p:spPr>
          <a:xfrm>
            <a:off x="712440" y="5679360"/>
            <a:ext cx="108108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0" u="none" strike="noStrike">
                <a:solidFill>
                  <a:schemeClr val="dk1"/>
                </a:solidFill>
                <a:effectLst/>
                <a:uFillTx/>
                <a:latin typeface="Calibri"/>
                <a:ea typeface="Calibri"/>
              </a:rPr>
              <a:t>K. Kaleris,</a:t>
            </a:r>
            <a:r>
              <a:rPr lang="en-US" sz="1400" b="0" i="1" u="none" strike="noStrike">
                <a:solidFill>
                  <a:schemeClr val="dk1"/>
                </a:solidFill>
                <a:effectLst/>
                <a:uFillTx/>
                <a:latin typeface="Calibri"/>
                <a:ea typeface="Calibri"/>
              </a:rPr>
              <a:t> </a:t>
            </a:r>
            <a:r>
              <a:rPr lang="en-US" sz="1400" b="0" u="none" strike="noStrike">
                <a:solidFill>
                  <a:schemeClr val="dk1"/>
                </a:solidFill>
                <a:effectLst/>
                <a:uFillTx/>
                <a:latin typeface="Calibri"/>
                <a:ea typeface="Calibri"/>
              </a:rPr>
              <a:t>E. Kaselouris, E. Kaniolakis-Kaloudis, M. Bakarezos, M. Tatarakis, V. Dimitriou, N. A. Papadogiannis and G. B. Sushko, A. V. Korol, A. V. Solov’yov, </a:t>
            </a:r>
            <a:r>
              <a:rPr lang="en-US" sz="1400" b="0" i="1" u="none" strike="noStrike">
                <a:solidFill>
                  <a:schemeClr val="dk1"/>
                </a:solidFill>
                <a:effectLst/>
                <a:uFillTx/>
                <a:latin typeface="Calibri"/>
                <a:ea typeface="Calibri"/>
              </a:rPr>
              <a:t>Narrowband γ-ray radiation generation by acoustically driven crystalline undulators, Phys. Rev. Accel. Beams 28, 033502</a:t>
            </a:r>
            <a:r>
              <a:rPr lang="en-US" sz="1400" b="0" u="none" strike="noStrike">
                <a:solidFill>
                  <a:schemeClr val="dk1"/>
                </a:solidFill>
                <a:effectLst/>
                <a:uFillTx/>
                <a:latin typeface="Calibri"/>
                <a:ea typeface="Calibri"/>
              </a:rPr>
              <a:t> (2025).</a:t>
            </a:r>
            <a:endParaRPr lang="en-US" sz="1400" b="0" u="none" strike="noStrike">
              <a:solidFill>
                <a:srgbClr val="000000"/>
              </a:solidFill>
              <a:effectLst/>
              <a:uFillTx/>
              <a:latin typeface="Arial"/>
            </a:endParaRPr>
          </a:p>
        </p:txBody>
      </p:sp>
      <p:pic>
        <p:nvPicPr>
          <p:cNvPr id="167" name="Picture 2" descr="Welcome to MBN Research Center | MBN Research Center"/>
          <p:cNvPicPr/>
          <p:nvPr/>
        </p:nvPicPr>
        <p:blipFill>
          <a:blip r:embed="rId9"/>
          <a:stretch/>
        </p:blipFill>
        <p:spPr>
          <a:xfrm>
            <a:off x="9712800" y="6202440"/>
            <a:ext cx="2104920" cy="518040"/>
          </a:xfrm>
          <a:prstGeom prst="rect">
            <a:avLst/>
          </a:prstGeom>
          <a:noFill/>
          <a:ln w="0">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tangle 4"/>
          <p:cNvSpPr/>
          <p:nvPr/>
        </p:nvSpPr>
        <p:spPr>
          <a:xfrm>
            <a:off x="-240840" y="-171360"/>
            <a:ext cx="12432240" cy="7029000"/>
          </a:xfrm>
          <a:prstGeom prst="rect">
            <a:avLst/>
          </a:prstGeom>
          <a:solidFill>
            <a:schemeClr val="tx1"/>
          </a:solidFill>
          <a:ln>
            <a:solidFill>
              <a:srgbClr val="D34817"/>
            </a:solidFill>
            <a:round/>
          </a:ln>
          <a:effectLst>
            <a:outerShdw blurRad="38160" dist="25455" dir="2700000" algn="br" rotWithShape="0">
              <a:srgbClr val="000000">
                <a:alpha val="6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169" name="TextBox 2"/>
          <p:cNvSpPr/>
          <p:nvPr/>
        </p:nvSpPr>
        <p:spPr>
          <a:xfrm>
            <a:off x="342000" y="1780920"/>
            <a:ext cx="11061360" cy="2123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6600" b="0" u="none" strike="noStrike">
                <a:solidFill>
                  <a:srgbClr val="FFC000"/>
                </a:solidFill>
                <a:effectLst/>
                <a:uFillTx/>
                <a:latin typeface="Comic Sans MS"/>
              </a:rPr>
              <a:t>Experiments towards</a:t>
            </a:r>
            <a:endParaRPr lang="en-US" sz="6600" b="0" u="none" strike="noStrike">
              <a:solidFill>
                <a:srgbClr val="000000"/>
              </a:solidFill>
              <a:effectLst/>
              <a:uFillTx/>
              <a:latin typeface="Arial"/>
            </a:endParaRPr>
          </a:p>
          <a:p>
            <a:pPr algn="ctr" defTabSz="914400">
              <a:lnSpc>
                <a:spcPct val="100000"/>
              </a:lnSpc>
            </a:pPr>
            <a:r>
              <a:rPr lang="en-US" sz="6600" b="0" u="none" strike="noStrike">
                <a:solidFill>
                  <a:srgbClr val="FFC000"/>
                </a:solidFill>
                <a:effectLst/>
                <a:uFillTx/>
                <a:latin typeface="Comic Sans MS"/>
              </a:rPr>
              <a:t>the realization of AW CU </a:t>
            </a:r>
            <a:endParaRPr lang="en-US" sz="6600" b="0" u="none" strike="noStrike">
              <a:solidFill>
                <a:srgbClr val="000000"/>
              </a:solidFill>
              <a:effectLst/>
              <a:uFillTx/>
              <a:latin typeface="Arial"/>
            </a:endParaRPr>
          </a:p>
        </p:txBody>
      </p:sp>
      <p:sp>
        <p:nvSpPr>
          <p:cNvPr id="170" name="PlaceHolder 1"/>
          <p:cNvSpPr>
            <a:spLocks noGrp="1"/>
          </p:cNvSpPr>
          <p:nvPr>
            <p:ph type="sldNum" idx="4"/>
          </p:nvPr>
        </p:nvSpPr>
        <p:spPr>
          <a:xfrm>
            <a:off x="8737560" y="6245280"/>
            <a:ext cx="2844360" cy="475920"/>
          </a:xfrm>
          <a:prstGeom prst="rect">
            <a:avLst/>
          </a:prstGeom>
          <a:noFill/>
          <a:ln w="0">
            <a:noFill/>
          </a:ln>
        </p:spPr>
        <p:txBody>
          <a:bodyPr lIns="90000" tIns="45000" rIns="90000" bIns="45000" anchor="t">
            <a:noAutofit/>
          </a:bodyPr>
          <a:lstStyle>
            <a:lvl1pPr indent="0" defTabSz="914400">
              <a:lnSpc>
                <a:spcPct val="100000"/>
              </a:lnSpc>
              <a:buNone/>
              <a:defRPr lang="el-GR" sz="1800" b="0" u="none" strike="noStrike">
                <a:solidFill>
                  <a:schemeClr val="dk1"/>
                </a:solidFill>
                <a:effectLst/>
                <a:uFillTx/>
                <a:latin typeface="Calibri"/>
              </a:defRPr>
            </a:lvl1pPr>
          </a:lstStyle>
          <a:p>
            <a:pPr indent="0" defTabSz="914400">
              <a:lnSpc>
                <a:spcPct val="100000"/>
              </a:lnSpc>
              <a:buNone/>
            </a:pPr>
            <a:fld id="{6CE8225C-0C14-43BB-A14A-899B4F78E976}" type="slidenum">
              <a:rPr lang="el-GR" sz="1800" b="0" u="none" strike="noStrike">
                <a:solidFill>
                  <a:schemeClr val="dk1"/>
                </a:solidFill>
                <a:effectLst/>
                <a:uFillTx/>
                <a:latin typeface="Calibri"/>
              </a:rPr>
              <a:t>16</a:t>
            </a:fld>
            <a:endParaRPr lang="en-US" sz="1800" b="0" u="none" strike="noStrike">
              <a:solidFill>
                <a:srgbClr val="000000"/>
              </a:solidFill>
              <a:effectLst/>
              <a:uFillTx/>
              <a:latin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extBox 9"/>
          <p:cNvSpPr/>
          <p:nvPr/>
        </p:nvSpPr>
        <p:spPr>
          <a:xfrm>
            <a:off x="2086920" y="780840"/>
            <a:ext cx="7802640" cy="46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2400" b="1" u="none" strike="noStrike">
                <a:solidFill>
                  <a:schemeClr val="dk1"/>
                </a:solidFill>
                <a:effectLst/>
                <a:uFillTx/>
                <a:latin typeface="Times New Roman"/>
              </a:rPr>
              <a:t>Fast Laser Refractive Imaging (FLRI)</a:t>
            </a:r>
            <a:endParaRPr lang="en-US" sz="2400" b="0" u="none" strike="noStrike">
              <a:solidFill>
                <a:srgbClr val="000000"/>
              </a:solidFill>
              <a:effectLst/>
              <a:uFillTx/>
              <a:latin typeface="Arial"/>
            </a:endParaRPr>
          </a:p>
        </p:txBody>
      </p:sp>
      <p:pic>
        <p:nvPicPr>
          <p:cNvPr id="172" name="Picture 1"/>
          <p:cNvPicPr/>
          <p:nvPr/>
        </p:nvPicPr>
        <p:blipFill>
          <a:blip r:embed="rId3"/>
          <a:srcRect l="2909" t="2236" r="695"/>
          <a:stretch/>
        </p:blipFill>
        <p:spPr>
          <a:xfrm>
            <a:off x="0" y="1144800"/>
            <a:ext cx="5139720" cy="5011200"/>
          </a:xfrm>
          <a:prstGeom prst="rect">
            <a:avLst/>
          </a:prstGeom>
          <a:noFill/>
          <a:ln w="0">
            <a:noFill/>
          </a:ln>
        </p:spPr>
      </p:pic>
      <p:sp>
        <p:nvSpPr>
          <p:cNvPr id="173" name="TextBox 13"/>
          <p:cNvSpPr/>
          <p:nvPr/>
        </p:nvSpPr>
        <p:spPr>
          <a:xfrm>
            <a:off x="2398680" y="64080"/>
            <a:ext cx="7461720" cy="58428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3200" b="0" u="none" strike="noStrike">
                <a:solidFill>
                  <a:srgbClr val="FF0000"/>
                </a:solidFill>
                <a:effectLst/>
                <a:uFillTx/>
                <a:latin typeface="Calibri"/>
              </a:rPr>
              <a:t>Imaging of dynamic acoustic fields</a:t>
            </a:r>
            <a:endParaRPr lang="en-US" sz="3200" b="0" u="none" strike="noStrike">
              <a:solidFill>
                <a:srgbClr val="000000"/>
              </a:solidFill>
              <a:effectLst/>
              <a:uFillTx/>
              <a:latin typeface="Arial"/>
            </a:endParaRPr>
          </a:p>
        </p:txBody>
      </p:sp>
      <p:sp>
        <p:nvSpPr>
          <p:cNvPr id="174" name="Rectangle 2"/>
          <p:cNvSpPr/>
          <p:nvPr/>
        </p:nvSpPr>
        <p:spPr>
          <a:xfrm>
            <a:off x="0" y="0"/>
            <a:ext cx="12191760" cy="456840"/>
          </a:xfrm>
          <a:prstGeom prst="rect">
            <a:avLst/>
          </a:prstGeom>
          <a:noFill/>
          <a:ln w="9525">
            <a:noFill/>
          </a:ln>
        </p:spPr>
        <p:style>
          <a:lnRef idx="0">
            <a:scrgbClr r="0" g="0" b="0"/>
          </a:lnRef>
          <a:fillRef idx="0">
            <a:scrgbClr r="0" g="0" b="0"/>
          </a:fillRef>
          <a:effectRef idx="0">
            <a:scrgbClr r="0" g="0" b="0"/>
          </a:effectRef>
          <a:fontRef idx="minor"/>
        </p:style>
        <p:txBody>
          <a:bodyPr wrap="none" numCol="1" spcCol="0" anchor="ctr">
            <a:spAutoFit/>
          </a:bodyPr>
          <a:lstStyle/>
          <a:p>
            <a:pPr defTabSz="914400">
              <a:lnSpc>
                <a:spcPct val="100000"/>
              </a:lnSpc>
            </a:pPr>
            <a:endParaRPr lang="el-GR" sz="1800" b="0" u="none" strike="noStrike">
              <a:solidFill>
                <a:schemeClr val="dk1"/>
              </a:solidFill>
              <a:effectLst/>
              <a:uFillTx/>
              <a:latin typeface="Calibri"/>
            </a:endParaRPr>
          </a:p>
        </p:txBody>
      </p:sp>
      <p:sp>
        <p:nvSpPr>
          <p:cNvPr id="175" name="Rectangle 3"/>
          <p:cNvSpPr/>
          <p:nvPr/>
        </p:nvSpPr>
        <p:spPr>
          <a:xfrm>
            <a:off x="0" y="647640"/>
            <a:ext cx="12191760" cy="360"/>
          </a:xfrm>
          <a:prstGeom prst="rect">
            <a:avLst/>
          </a:prstGeom>
          <a:noFill/>
          <a:ln w="9525">
            <a:noFill/>
          </a:ln>
        </p:spPr>
        <p:style>
          <a:lnRef idx="0">
            <a:scrgbClr r="0" g="0" b="0"/>
          </a:lnRef>
          <a:fillRef idx="0">
            <a:scrgbClr r="0" g="0" b="0"/>
          </a:fillRef>
          <a:effectRef idx="0">
            <a:scrgbClr r="0" g="0" b="0"/>
          </a:effectRef>
          <a:fontRef idx="minor"/>
        </p:style>
        <p:txBody>
          <a:bodyPr wrap="none" tIns="360" bIns="360" numCol="1" spcCol="0" anchor="ctr">
            <a:spAutoFit/>
          </a:bodyPr>
          <a:lstStyle/>
          <a:p>
            <a:pPr defTabSz="914400">
              <a:lnSpc>
                <a:spcPct val="100000"/>
              </a:lnSpc>
              <a:tabLst>
                <a:tab pos="0" algn="l"/>
              </a:tabLst>
            </a:pPr>
            <a:endParaRPr lang="el-GR" sz="1800" b="0" u="none" strike="noStrike">
              <a:solidFill>
                <a:schemeClr val="dk1"/>
              </a:solidFill>
              <a:effectLst/>
              <a:uFillTx/>
              <a:latin typeface="Arial"/>
            </a:endParaRPr>
          </a:p>
        </p:txBody>
      </p:sp>
      <p:pic>
        <p:nvPicPr>
          <p:cNvPr id="176" name="Picture 2" descr="Καταγραφή 10.PNG"/>
          <p:cNvPicPr/>
          <p:nvPr/>
        </p:nvPicPr>
        <p:blipFill>
          <a:blip r:embed="rId4"/>
          <a:stretch/>
        </p:blipFill>
        <p:spPr>
          <a:xfrm>
            <a:off x="7734960" y="1365840"/>
            <a:ext cx="2185200" cy="603720"/>
          </a:xfrm>
          <a:prstGeom prst="rect">
            <a:avLst/>
          </a:prstGeom>
          <a:noFill/>
          <a:ln w="0">
            <a:noFill/>
          </a:ln>
        </p:spPr>
      </p:pic>
      <p:pic>
        <p:nvPicPr>
          <p:cNvPr id="177" name="Picture 4" descr="Καταγραφή 2.PNG"/>
          <p:cNvPicPr/>
          <p:nvPr/>
        </p:nvPicPr>
        <p:blipFill>
          <a:blip r:embed="rId5"/>
          <a:stretch/>
        </p:blipFill>
        <p:spPr>
          <a:xfrm>
            <a:off x="5584320" y="2627640"/>
            <a:ext cx="3352320" cy="1199880"/>
          </a:xfrm>
          <a:prstGeom prst="rect">
            <a:avLst/>
          </a:prstGeom>
          <a:noFill/>
          <a:ln w="0">
            <a:noFill/>
          </a:ln>
        </p:spPr>
      </p:pic>
      <p:pic>
        <p:nvPicPr>
          <p:cNvPr id="178" name="Picture 7" descr="Καταγραφή 3.PNG"/>
          <p:cNvPicPr/>
          <p:nvPr/>
        </p:nvPicPr>
        <p:blipFill>
          <a:blip r:embed="rId6"/>
          <a:stretch/>
        </p:blipFill>
        <p:spPr>
          <a:xfrm>
            <a:off x="6134400" y="4565880"/>
            <a:ext cx="5395320" cy="1134720"/>
          </a:xfrm>
          <a:prstGeom prst="rect">
            <a:avLst/>
          </a:prstGeom>
          <a:noFill/>
          <a:ln w="28575">
            <a:solidFill>
              <a:srgbClr val="00B050"/>
            </a:solidFill>
            <a:round/>
          </a:ln>
        </p:spPr>
      </p:pic>
      <p:pic>
        <p:nvPicPr>
          <p:cNvPr id="179" name="Picture 14" descr="Καταγραφή 8.PNG"/>
          <p:cNvPicPr/>
          <p:nvPr/>
        </p:nvPicPr>
        <p:blipFill>
          <a:blip r:embed="rId7"/>
          <a:stretch/>
        </p:blipFill>
        <p:spPr>
          <a:xfrm>
            <a:off x="9186840" y="2664000"/>
            <a:ext cx="2923920" cy="1125720"/>
          </a:xfrm>
          <a:prstGeom prst="rect">
            <a:avLst/>
          </a:prstGeom>
          <a:noFill/>
          <a:ln w="28575">
            <a:solidFill>
              <a:srgbClr val="00B050"/>
            </a:solidFill>
            <a:round/>
          </a:ln>
        </p:spPr>
      </p:pic>
      <p:sp>
        <p:nvSpPr>
          <p:cNvPr id="180" name="Rectangle 16"/>
          <p:cNvSpPr/>
          <p:nvPr/>
        </p:nvSpPr>
        <p:spPr>
          <a:xfrm>
            <a:off x="1105920" y="5265000"/>
            <a:ext cx="2167200" cy="97776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181" name="Arrow: Down 1"/>
          <p:cNvSpPr/>
          <p:nvPr/>
        </p:nvSpPr>
        <p:spPr>
          <a:xfrm rot="10800000" flipV="1">
            <a:off x="8789400" y="2029320"/>
            <a:ext cx="463680" cy="601200"/>
          </a:xfrm>
          <a:prstGeom prst="downArrow">
            <a:avLst>
              <a:gd name="adj1" fmla="val 50000"/>
              <a:gd name="adj2" fmla="val 50000"/>
            </a:avLst>
          </a:prstGeom>
          <a:solidFill>
            <a:srgbClr val="D34817"/>
          </a:solidFill>
          <a:ln>
            <a:solidFill>
              <a:srgbClr val="5C1F0A"/>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182" name="Arrow: Down 1"/>
          <p:cNvSpPr/>
          <p:nvPr/>
        </p:nvSpPr>
        <p:spPr>
          <a:xfrm rot="10800000" flipV="1">
            <a:off x="8789400" y="3884040"/>
            <a:ext cx="463680" cy="601200"/>
          </a:xfrm>
          <a:prstGeom prst="downArrow">
            <a:avLst>
              <a:gd name="adj1" fmla="val 50000"/>
              <a:gd name="adj2" fmla="val 50000"/>
            </a:avLst>
          </a:prstGeom>
          <a:solidFill>
            <a:srgbClr val="D34817"/>
          </a:solidFill>
          <a:ln>
            <a:solidFill>
              <a:srgbClr val="5C1F0A"/>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183" name="TextBox 6"/>
          <p:cNvSpPr/>
          <p:nvPr/>
        </p:nvSpPr>
        <p:spPr>
          <a:xfrm>
            <a:off x="1326240" y="5439240"/>
            <a:ext cx="1425600" cy="537120"/>
          </a:xfrm>
          <a:prstGeom prst="rect">
            <a:avLst/>
          </a:prstGeom>
          <a:noFill/>
          <a:ln w="28575">
            <a:solidFill>
              <a:srgbClr val="00B050"/>
            </a:solidFill>
            <a:round/>
          </a:ln>
        </p:spPr>
        <p:style>
          <a:lnRef idx="0">
            <a:scrgbClr r="0" g="0" b="0"/>
          </a:lnRef>
          <a:fillRef idx="0">
            <a:scrgbClr r="0" g="0" b="0"/>
          </a:fillRef>
          <a:effectRef idx="0">
            <a:scrgbClr r="0" g="0" b="0"/>
          </a:effectRef>
          <a:fontRef idx="minor"/>
        </p:style>
        <p:txBody>
          <a:bodyPr horzOverflow="overflow" numCol="1" spcCol="0" anchor="t">
            <a:spAutoFit/>
          </a:bodyPr>
          <a:lstStyle/>
          <a:p>
            <a:pPr defTabSz="914400">
              <a:lnSpc>
                <a:spcPct val="100000"/>
              </a:lnSpc>
            </a:pPr>
            <a:r>
              <a:rPr lang="en-GB" sz="2800" b="1" i="1" u="none" strike="noStrike">
                <a:solidFill>
                  <a:schemeClr val="dk1"/>
                </a:solidFill>
                <a:effectLst/>
                <a:uFillTx/>
                <a:latin typeface="Times New Roman"/>
              </a:rPr>
              <a:t>Δy=y-y</a:t>
            </a:r>
            <a:r>
              <a:rPr lang="en-GB" sz="2800" b="1" i="1" u="none" strike="noStrike" baseline="-25000">
                <a:solidFill>
                  <a:schemeClr val="dk1"/>
                </a:solidFill>
                <a:effectLst/>
                <a:uFillTx/>
                <a:latin typeface="Times New Roman"/>
              </a:rPr>
              <a:t>s</a:t>
            </a:r>
            <a:endParaRPr lang="en-US" sz="2800" b="0" u="none" strike="noStrike">
              <a:solidFill>
                <a:srgbClr val="000000"/>
              </a:solidFill>
              <a:effectLst/>
              <a:uFillTx/>
              <a:latin typeface="Arial"/>
            </a:endParaRPr>
          </a:p>
        </p:txBody>
      </p:sp>
      <p:sp>
        <p:nvSpPr>
          <p:cNvPr id="184" name="Rectangle 5"/>
          <p:cNvSpPr/>
          <p:nvPr/>
        </p:nvSpPr>
        <p:spPr>
          <a:xfrm>
            <a:off x="3275640" y="5956560"/>
            <a:ext cx="8835120" cy="645840"/>
          </a:xfrm>
          <a:prstGeom prst="rect">
            <a:avLst/>
          </a:prstGeom>
          <a:blipFill rotWithShape="0">
            <a:blip r:embed="rId8"/>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Box 13"/>
          <p:cNvSpPr/>
          <p:nvPr/>
        </p:nvSpPr>
        <p:spPr>
          <a:xfrm>
            <a:off x="1255680" y="99720"/>
            <a:ext cx="7461720" cy="58428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3200" b="0" u="none" strike="noStrike">
                <a:solidFill>
                  <a:srgbClr val="FF0000"/>
                </a:solidFill>
                <a:effectLst/>
                <a:uFillTx/>
                <a:latin typeface="Calibri"/>
              </a:rPr>
              <a:t>Computational model</a:t>
            </a:r>
            <a:endParaRPr lang="en-US" sz="3200" b="0" u="none" strike="noStrike">
              <a:solidFill>
                <a:srgbClr val="000000"/>
              </a:solidFill>
              <a:effectLst/>
              <a:uFillTx/>
              <a:latin typeface="Arial"/>
            </a:endParaRPr>
          </a:p>
        </p:txBody>
      </p:sp>
      <p:sp>
        <p:nvSpPr>
          <p:cNvPr id="186" name="Rectangle 2"/>
          <p:cNvSpPr/>
          <p:nvPr/>
        </p:nvSpPr>
        <p:spPr>
          <a:xfrm>
            <a:off x="0" y="0"/>
            <a:ext cx="12191760" cy="360"/>
          </a:xfrm>
          <a:prstGeom prst="rect">
            <a:avLst/>
          </a:prstGeom>
          <a:noFill/>
          <a:ln w="9525">
            <a:noFill/>
          </a:ln>
        </p:spPr>
        <p:style>
          <a:lnRef idx="0">
            <a:scrgbClr r="0" g="0" b="0"/>
          </a:lnRef>
          <a:fillRef idx="0">
            <a:scrgbClr r="0" g="0" b="0"/>
          </a:fillRef>
          <a:effectRef idx="0">
            <a:scrgbClr r="0" g="0" b="0"/>
          </a:effectRef>
          <a:fontRef idx="minor"/>
        </p:style>
        <p:txBody>
          <a:bodyPr wrap="none" tIns="360" bIns="360" numCol="1" spcCol="0" anchor="ctr">
            <a:spAutoFit/>
          </a:bodyPr>
          <a:lstStyle/>
          <a:p>
            <a:pPr defTabSz="914400">
              <a:lnSpc>
                <a:spcPct val="100000"/>
              </a:lnSpc>
            </a:pPr>
            <a:endParaRPr lang="el-GR" sz="1800" b="0" u="none" strike="noStrike">
              <a:solidFill>
                <a:schemeClr val="dk1"/>
              </a:solidFill>
              <a:effectLst/>
              <a:uFillTx/>
              <a:latin typeface="Calibri"/>
            </a:endParaRPr>
          </a:p>
        </p:txBody>
      </p:sp>
      <p:pic>
        <p:nvPicPr>
          <p:cNvPr id="187" name="Picture 17" descr="Καταγραφή 7.PNG"/>
          <p:cNvPicPr/>
          <p:nvPr/>
        </p:nvPicPr>
        <p:blipFill>
          <a:blip r:embed="rId3"/>
          <a:stretch/>
        </p:blipFill>
        <p:spPr>
          <a:xfrm>
            <a:off x="4352400" y="1564200"/>
            <a:ext cx="2898720" cy="791280"/>
          </a:xfrm>
          <a:prstGeom prst="rect">
            <a:avLst/>
          </a:prstGeom>
          <a:noFill/>
          <a:ln w="28575">
            <a:solidFill>
              <a:srgbClr val="00B050"/>
            </a:solidFill>
            <a:round/>
          </a:ln>
        </p:spPr>
      </p:pic>
      <p:pic>
        <p:nvPicPr>
          <p:cNvPr id="188" name="Picture 22" descr="Καταγραφή 6.PNG"/>
          <p:cNvPicPr/>
          <p:nvPr/>
        </p:nvPicPr>
        <p:blipFill>
          <a:blip r:embed="rId4"/>
          <a:stretch/>
        </p:blipFill>
        <p:spPr>
          <a:xfrm>
            <a:off x="4781520" y="3238920"/>
            <a:ext cx="2025000" cy="1286640"/>
          </a:xfrm>
          <a:prstGeom prst="rect">
            <a:avLst/>
          </a:prstGeom>
          <a:noFill/>
          <a:ln w="28575">
            <a:solidFill>
              <a:srgbClr val="00B050"/>
            </a:solidFill>
            <a:round/>
          </a:ln>
        </p:spPr>
      </p:pic>
      <p:sp>
        <p:nvSpPr>
          <p:cNvPr id="189" name="TextBox 4"/>
          <p:cNvSpPr/>
          <p:nvPr/>
        </p:nvSpPr>
        <p:spPr>
          <a:xfrm>
            <a:off x="23040" y="1043640"/>
            <a:ext cx="12044880" cy="399600"/>
          </a:xfrm>
          <a:prstGeom prst="rect">
            <a:avLst/>
          </a:prstGeom>
          <a:noFill/>
          <a:ln w="0">
            <a:noFill/>
          </a:ln>
        </p:spPr>
        <p:style>
          <a:lnRef idx="0">
            <a:scrgbClr r="0" g="0" b="0"/>
          </a:lnRef>
          <a:fillRef idx="0">
            <a:scrgbClr r="0" g="0" b="0"/>
          </a:fillRef>
          <a:effectRef idx="0">
            <a:scrgbClr r="0" g="0" b="0"/>
          </a:effectRef>
          <a:fontRef idx="minor"/>
        </p:style>
        <p:txBody>
          <a:bodyPr horzOverflow="overflow" numCol="1" spcCol="0" anchor="t">
            <a:spAutoFit/>
          </a:bodyPr>
          <a:lstStyle/>
          <a:p>
            <a:pPr marL="343080" indent="-343080" defTabSz="914400">
              <a:lnSpc>
                <a:spcPct val="100000"/>
              </a:lnSpc>
              <a:buClr>
                <a:srgbClr val="000000"/>
              </a:buClr>
              <a:buFont typeface="Wingdings" charset="2"/>
              <a:buChar char=""/>
            </a:pPr>
            <a:r>
              <a:rPr lang="en-US" sz="2000" b="1" u="none" strike="noStrike">
                <a:solidFill>
                  <a:schemeClr val="dk1"/>
                </a:solidFill>
                <a:effectLst/>
                <a:uFillTx/>
                <a:latin typeface="Times New Roman"/>
              </a:rPr>
              <a:t>Assuming there is no light lost due to refraction, all the initial optical intensity reaches the camera sensor:</a:t>
            </a:r>
            <a:endParaRPr lang="en-US" sz="2000" b="0" u="none" strike="noStrike">
              <a:solidFill>
                <a:srgbClr val="000000"/>
              </a:solidFill>
              <a:effectLst/>
              <a:uFillTx/>
              <a:latin typeface="Arial"/>
            </a:endParaRPr>
          </a:p>
        </p:txBody>
      </p:sp>
      <p:sp>
        <p:nvSpPr>
          <p:cNvPr id="190" name="Arrow: Down 1"/>
          <p:cNvSpPr/>
          <p:nvPr/>
        </p:nvSpPr>
        <p:spPr>
          <a:xfrm rot="10800000" flipV="1">
            <a:off x="5554440" y="2489400"/>
            <a:ext cx="463680" cy="601200"/>
          </a:xfrm>
          <a:prstGeom prst="downArrow">
            <a:avLst>
              <a:gd name="adj1" fmla="val 50000"/>
              <a:gd name="adj2" fmla="val 50000"/>
            </a:avLst>
          </a:prstGeom>
          <a:solidFill>
            <a:srgbClr val="D34817"/>
          </a:solidFill>
          <a:ln>
            <a:solidFill>
              <a:srgbClr val="5C1F0A"/>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191" name="TextBox 8"/>
          <p:cNvSpPr/>
          <p:nvPr/>
        </p:nvSpPr>
        <p:spPr>
          <a:xfrm>
            <a:off x="23040" y="5357160"/>
            <a:ext cx="5445720" cy="399600"/>
          </a:xfrm>
          <a:prstGeom prst="rect">
            <a:avLst/>
          </a:prstGeom>
          <a:noFill/>
          <a:ln w="0">
            <a:noFill/>
          </a:ln>
        </p:spPr>
        <p:style>
          <a:lnRef idx="0">
            <a:scrgbClr r="0" g="0" b="0"/>
          </a:lnRef>
          <a:fillRef idx="0">
            <a:scrgbClr r="0" g="0" b="0"/>
          </a:fillRef>
          <a:effectRef idx="0">
            <a:scrgbClr r="0" g="0" b="0"/>
          </a:effectRef>
          <a:fontRef idx="minor"/>
        </p:style>
        <p:txBody>
          <a:bodyPr numCol="1" spcCol="0" anchor="t">
            <a:spAutoFit/>
          </a:bodyPr>
          <a:lstStyle/>
          <a:p>
            <a:pPr marL="343080" indent="-343080" defTabSz="914400">
              <a:lnSpc>
                <a:spcPct val="100000"/>
              </a:lnSpc>
              <a:buClr>
                <a:srgbClr val="000000"/>
              </a:buClr>
              <a:buFont typeface="Wingdings" charset="2"/>
              <a:buChar char=""/>
            </a:pPr>
            <a:r>
              <a:rPr lang="en-US" sz="2000" b="1" u="none" strike="noStrike">
                <a:solidFill>
                  <a:schemeClr val="dk1"/>
                </a:solidFill>
                <a:effectLst/>
                <a:uFillTx/>
                <a:latin typeface="Times New Roman"/>
              </a:rPr>
              <a:t>The derivative can be calculated by ys:</a:t>
            </a:r>
            <a:endParaRPr lang="en-US" sz="2000" b="0" u="none" strike="noStrike">
              <a:solidFill>
                <a:srgbClr val="000000"/>
              </a:solidFill>
              <a:effectLst/>
              <a:uFillTx/>
              <a:latin typeface="Arial"/>
            </a:endParaRPr>
          </a:p>
        </p:txBody>
      </p:sp>
      <p:pic>
        <p:nvPicPr>
          <p:cNvPr id="192" name="Picture 11" descr="A black text on a white background&#10;&#10;AI-generated content may be incorrect."/>
          <p:cNvPicPr/>
          <p:nvPr/>
        </p:nvPicPr>
        <p:blipFill>
          <a:blip r:embed="rId5"/>
          <a:stretch/>
        </p:blipFill>
        <p:spPr>
          <a:xfrm>
            <a:off x="5279400" y="5009040"/>
            <a:ext cx="4406040" cy="1195920"/>
          </a:xfrm>
          <a:prstGeom prst="rect">
            <a:avLst/>
          </a:prstGeom>
          <a:noFill/>
          <a:ln w="0">
            <a:noFill/>
          </a:ln>
        </p:spPr>
      </p:pic>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Footer Placeholder 2"/>
          <p:cNvSpPr/>
          <p:nvPr/>
        </p:nvSpPr>
        <p:spPr>
          <a:xfrm>
            <a:off x="84960" y="6345360"/>
            <a:ext cx="12021840" cy="407880"/>
          </a:xfrm>
          <a:prstGeom prst="rect">
            <a:avLst/>
          </a:prstGeom>
          <a:noFill/>
          <a:ln w="0">
            <a:noFill/>
          </a:ln>
        </p:spPr>
        <p:style>
          <a:lnRef idx="0">
            <a:scrgbClr r="0" g="0" b="0"/>
          </a:lnRef>
          <a:fillRef idx="0">
            <a:scrgbClr r="0" g="0" b="0"/>
          </a:fillRef>
          <a:effectRef idx="0">
            <a:scrgbClr r="0" g="0" b="0"/>
          </a:effectRef>
          <a:fontRef idx="minor"/>
        </p:style>
        <p:txBody>
          <a:bodyPr anchor="ctr">
            <a:noAutofit/>
          </a:bodyPr>
          <a:lstStyle/>
          <a:p>
            <a:pPr algn="ctr" defTabSz="914400">
              <a:lnSpc>
                <a:spcPct val="100000"/>
              </a:lnSpc>
            </a:pPr>
            <a:r>
              <a:rPr lang="en-GB" sz="1200" b="1" u="none" strike="noStrike">
                <a:solidFill>
                  <a:schemeClr val="dk1">
                    <a:tint val="82000"/>
                  </a:schemeClr>
                </a:solidFill>
                <a:effectLst/>
                <a:uFillTx/>
                <a:latin typeface="Times New Roman"/>
              </a:rPr>
              <a:t>Emmanouil Kaniolakis Kaloudis, TECHNO-CLS, Bremerhaven 2025</a:t>
            </a:r>
            <a:r>
              <a:rPr lang="el-GR" sz="1200" b="1" u="none" strike="noStrike">
                <a:solidFill>
                  <a:schemeClr val="dk1">
                    <a:tint val="82000"/>
                  </a:schemeClr>
                </a:solidFill>
                <a:effectLst/>
                <a:uFillTx/>
                <a:latin typeface="Times New Roman"/>
              </a:rPr>
              <a:t> </a:t>
            </a:r>
            <a:endParaRPr lang="en-US" sz="1200" b="0" u="none" strike="noStrike">
              <a:solidFill>
                <a:srgbClr val="000000"/>
              </a:solidFill>
              <a:effectLst/>
              <a:uFillTx/>
              <a:latin typeface="Arial"/>
            </a:endParaRPr>
          </a:p>
        </p:txBody>
      </p:sp>
      <p:sp>
        <p:nvSpPr>
          <p:cNvPr id="194" name="Rectangle 2"/>
          <p:cNvSpPr/>
          <p:nvPr/>
        </p:nvSpPr>
        <p:spPr>
          <a:xfrm>
            <a:off x="0" y="0"/>
            <a:ext cx="12191760" cy="360"/>
          </a:xfrm>
          <a:prstGeom prst="rect">
            <a:avLst/>
          </a:prstGeom>
          <a:noFill/>
          <a:ln w="9525">
            <a:noFill/>
          </a:ln>
        </p:spPr>
        <p:style>
          <a:lnRef idx="0">
            <a:scrgbClr r="0" g="0" b="0"/>
          </a:lnRef>
          <a:fillRef idx="0">
            <a:scrgbClr r="0" g="0" b="0"/>
          </a:fillRef>
          <a:effectRef idx="0">
            <a:scrgbClr r="0" g="0" b="0"/>
          </a:effectRef>
          <a:fontRef idx="minor"/>
        </p:style>
        <p:txBody>
          <a:bodyPr wrap="none" tIns="360" bIns="360" numCol="1" spcCol="0" anchor="ctr">
            <a:spAutoFit/>
          </a:bodyPr>
          <a:lstStyle/>
          <a:p>
            <a:pPr defTabSz="914400">
              <a:lnSpc>
                <a:spcPct val="100000"/>
              </a:lnSpc>
            </a:pPr>
            <a:endParaRPr lang="el-GR" sz="1800" b="0" u="none" strike="noStrike">
              <a:solidFill>
                <a:schemeClr val="dk1"/>
              </a:solidFill>
              <a:effectLst/>
              <a:uFillTx/>
              <a:latin typeface="Calibri"/>
            </a:endParaRPr>
          </a:p>
        </p:txBody>
      </p:sp>
      <p:pic>
        <p:nvPicPr>
          <p:cNvPr id="195" name="Picture 2"/>
          <p:cNvPicPr/>
          <p:nvPr/>
        </p:nvPicPr>
        <p:blipFill>
          <a:blip r:embed="rId3"/>
          <a:stretch/>
        </p:blipFill>
        <p:spPr>
          <a:xfrm>
            <a:off x="3308040" y="1953720"/>
            <a:ext cx="5733000" cy="1809360"/>
          </a:xfrm>
          <a:prstGeom prst="rect">
            <a:avLst/>
          </a:prstGeom>
          <a:noFill/>
          <a:ln w="28575">
            <a:solidFill>
              <a:srgbClr val="00B050"/>
            </a:solidFill>
            <a:round/>
          </a:ln>
        </p:spPr>
      </p:pic>
      <p:sp>
        <p:nvSpPr>
          <p:cNvPr id="196" name="TextBox 8"/>
          <p:cNvSpPr/>
          <p:nvPr/>
        </p:nvSpPr>
        <p:spPr>
          <a:xfrm>
            <a:off x="152280" y="2668320"/>
            <a:ext cx="12044880" cy="399600"/>
          </a:xfrm>
          <a:prstGeom prst="rect">
            <a:avLst/>
          </a:prstGeom>
          <a:noFill/>
          <a:ln w="0">
            <a:noFill/>
          </a:ln>
        </p:spPr>
        <p:style>
          <a:lnRef idx="0">
            <a:scrgbClr r="0" g="0" b="0"/>
          </a:lnRef>
          <a:fillRef idx="0">
            <a:scrgbClr r="0" g="0" b="0"/>
          </a:fillRef>
          <a:effectRef idx="0">
            <a:scrgbClr r="0" g="0" b="0"/>
          </a:effectRef>
          <a:fontRef idx="minor"/>
        </p:style>
        <p:txBody>
          <a:bodyPr numCol="1" spcCol="0" anchor="t">
            <a:spAutoFit/>
          </a:bodyPr>
          <a:lstStyle/>
          <a:p>
            <a:pPr marL="343080" indent="-343080" defTabSz="914400">
              <a:lnSpc>
                <a:spcPct val="100000"/>
              </a:lnSpc>
              <a:buClr>
                <a:srgbClr val="000000"/>
              </a:buClr>
              <a:buFont typeface="Wingdings" charset="2"/>
              <a:buChar char=""/>
            </a:pPr>
            <a:r>
              <a:rPr lang="en-US" sz="2000" b="1" u="none" strike="noStrike">
                <a:solidFill>
                  <a:schemeClr val="dk1"/>
                </a:solidFill>
                <a:effectLst/>
                <a:uFillTx/>
                <a:latin typeface="Calibri"/>
              </a:rPr>
              <a:t>So finally we get:</a:t>
            </a:r>
            <a:endParaRPr lang="en-US" sz="2000" b="0" u="none" strike="noStrike">
              <a:solidFill>
                <a:srgbClr val="000000"/>
              </a:solidFill>
              <a:effectLst/>
              <a:uFillTx/>
              <a:latin typeface="Arial"/>
            </a:endParaRPr>
          </a:p>
        </p:txBody>
      </p:sp>
      <p:sp>
        <p:nvSpPr>
          <p:cNvPr id="197" name="TextBox 1"/>
          <p:cNvSpPr/>
          <p:nvPr/>
        </p:nvSpPr>
        <p:spPr>
          <a:xfrm>
            <a:off x="159480" y="4113360"/>
            <a:ext cx="11799000" cy="1477080"/>
          </a:xfrm>
          <a:prstGeom prst="rect">
            <a:avLst/>
          </a:prstGeom>
          <a:noFill/>
          <a:ln w="0">
            <a:noFill/>
          </a:ln>
        </p:spPr>
        <p:style>
          <a:lnRef idx="0">
            <a:scrgbClr r="0" g="0" b="0"/>
          </a:lnRef>
          <a:fillRef idx="0">
            <a:scrgbClr r="0" g="0" b="0"/>
          </a:fillRef>
          <a:effectRef idx="0">
            <a:scrgbClr r="0" g="0" b="0"/>
          </a:effectRef>
          <a:fontRef idx="minor"/>
        </p:style>
        <p:txBody>
          <a:bodyPr horzOverflow="overflow" numCol="1" spcCol="0" anchor="t">
            <a:spAutoFit/>
          </a:bodyPr>
          <a:lstStyle/>
          <a:p>
            <a:pPr algn="ctr" defTabSz="914400">
              <a:lnSpc>
                <a:spcPct val="100000"/>
              </a:lnSpc>
            </a:pPr>
            <a:r>
              <a:rPr lang="en-GB" sz="3000" b="1" u="none" strike="noStrike">
                <a:solidFill>
                  <a:srgbClr val="002060"/>
                </a:solidFill>
                <a:effectLst/>
                <a:uFillTx/>
                <a:latin typeface="Calibri"/>
              </a:rPr>
              <a:t>Equation links the light  intensity captured by camera to the pressure amplitude of the high frequency ultrasounds and also yields the modulation of the initial intensity distribution!!!</a:t>
            </a:r>
            <a:endParaRPr lang="en-US" sz="3000" b="0" u="none" strike="noStrike">
              <a:solidFill>
                <a:srgbClr val="000000"/>
              </a:solidFill>
              <a:effectLst/>
              <a:uFillTx/>
              <a:latin typeface="Arial"/>
            </a:endParaRPr>
          </a:p>
        </p:txBody>
      </p:sp>
      <p:sp>
        <p:nvSpPr>
          <p:cNvPr id="198" name="TextBox 14"/>
          <p:cNvSpPr/>
          <p:nvPr/>
        </p:nvSpPr>
        <p:spPr>
          <a:xfrm>
            <a:off x="1255680" y="99720"/>
            <a:ext cx="7461720" cy="58428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3200" b="0" u="none" strike="noStrike">
                <a:solidFill>
                  <a:srgbClr val="FF0000"/>
                </a:solidFill>
                <a:effectLst/>
                <a:uFillTx/>
                <a:latin typeface="Calibri"/>
              </a:rPr>
              <a:t>Computational model</a:t>
            </a:r>
            <a:endParaRPr lang="en-US" sz="32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laceHolder 1"/>
          <p:cNvSpPr>
            <a:spLocks noGrp="1"/>
          </p:cNvSpPr>
          <p:nvPr>
            <p:ph type="title"/>
          </p:nvPr>
        </p:nvSpPr>
        <p:spPr>
          <a:xfrm>
            <a:off x="144720" y="99000"/>
            <a:ext cx="10445040" cy="587160"/>
          </a:xfrm>
          <a:prstGeom prst="rect">
            <a:avLst/>
          </a:prstGeom>
          <a:noFill/>
          <a:ln w="0">
            <a:noFill/>
          </a:ln>
        </p:spPr>
        <p:txBody>
          <a:bodyPr lIns="91440" tIns="45720" rIns="91440" bIns="45720" anchor="b">
            <a:normAutofit fontScale="92500" lnSpcReduction="9999"/>
          </a:bodyPr>
          <a:lstStyle/>
          <a:p>
            <a:pPr indent="0" defTabSz="914400">
              <a:lnSpc>
                <a:spcPct val="85000"/>
              </a:lnSpc>
              <a:buNone/>
            </a:pPr>
            <a:r>
              <a:rPr lang="en-US" sz="2800" b="0" u="none" strike="noStrike" spc="-51">
                <a:solidFill>
                  <a:srgbClr val="543D83"/>
                </a:solidFill>
                <a:effectLst/>
                <a:uFillTx/>
                <a:latin typeface="Calibri"/>
              </a:rPr>
              <a:t>TECHNO-CLS: The European try for Crystalline Undulators for </a:t>
            </a:r>
            <a:r>
              <a:rPr lang="el-GR" sz="2800" b="0" u="none" strike="noStrike" spc="-51">
                <a:solidFill>
                  <a:srgbClr val="543D83"/>
                </a:solidFill>
                <a:effectLst/>
                <a:uFillTx/>
                <a:latin typeface="Calibri"/>
              </a:rPr>
              <a:t>γ-</a:t>
            </a:r>
            <a:r>
              <a:rPr lang="en-US" sz="2800" b="0" u="none" strike="noStrike" spc="-51">
                <a:solidFill>
                  <a:srgbClr val="543D83"/>
                </a:solidFill>
                <a:effectLst/>
                <a:uFillTx/>
                <a:latin typeface="Calibri"/>
              </a:rPr>
              <a:t>ray generation</a:t>
            </a:r>
            <a:endParaRPr lang="el-GR" sz="2800" b="0" u="none" strike="noStrike">
              <a:solidFill>
                <a:schemeClr val="dk1"/>
              </a:solidFill>
              <a:effectLst/>
              <a:uFillTx/>
              <a:latin typeface="Calibri"/>
            </a:endParaRPr>
          </a:p>
        </p:txBody>
      </p:sp>
      <p:sp>
        <p:nvSpPr>
          <p:cNvPr id="34" name="Rectangle 1"/>
          <p:cNvSpPr/>
          <p:nvPr/>
        </p:nvSpPr>
        <p:spPr>
          <a:xfrm>
            <a:off x="1068120" y="733320"/>
            <a:ext cx="768744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0000"/>
                </a:solidFill>
                <a:effectLst/>
                <a:uFillTx/>
                <a:latin typeface="Calibri"/>
                <a:ea typeface="Calibri"/>
              </a:rPr>
              <a:t>European Innovation Council (EIC) Pathfinder Project TECHNO-CLS </a:t>
            </a:r>
            <a:r>
              <a:rPr lang="el-GR" sz="1800" b="1" u="none" strike="noStrike">
                <a:solidFill>
                  <a:srgbClr val="000000"/>
                </a:solidFill>
                <a:effectLst/>
                <a:uFillTx/>
                <a:latin typeface="Calibri"/>
                <a:ea typeface="Calibri"/>
              </a:rPr>
              <a:t>(2022-2027)</a:t>
            </a:r>
            <a:endParaRPr lang="en-US" sz="1800" b="0" u="none" strike="noStrike">
              <a:solidFill>
                <a:srgbClr val="000000"/>
              </a:solidFill>
              <a:effectLst/>
              <a:uFillTx/>
              <a:latin typeface="Arial"/>
            </a:endParaRPr>
          </a:p>
        </p:txBody>
      </p:sp>
      <p:sp>
        <p:nvSpPr>
          <p:cNvPr id="35" name="Rectangle 2"/>
          <p:cNvSpPr/>
          <p:nvPr/>
        </p:nvSpPr>
        <p:spPr>
          <a:xfrm>
            <a:off x="4483800" y="1149480"/>
            <a:ext cx="648756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333333"/>
                </a:solidFill>
                <a:effectLst/>
                <a:uFillTx/>
                <a:latin typeface="Calibri"/>
              </a:rPr>
              <a:t>Horizon Europe EIC-Pathfinder Project TECHNO-CLS: "</a:t>
            </a:r>
            <a:r>
              <a:rPr lang="en-US" sz="1800" b="1" u="none" strike="noStrike">
                <a:solidFill>
                  <a:srgbClr val="FF0000"/>
                </a:solidFill>
                <a:effectLst/>
                <a:uFillTx/>
                <a:latin typeface="Calibri"/>
              </a:rPr>
              <a:t>Emerging technologies for crystal-based gamma-ray light sources</a:t>
            </a:r>
            <a:r>
              <a:rPr lang="en-US" sz="1800" b="1" u="none" strike="noStrike">
                <a:solidFill>
                  <a:srgbClr val="333333"/>
                </a:solidFill>
                <a:effectLst/>
                <a:uFillTx/>
                <a:latin typeface="Calibri"/>
              </a:rPr>
              <a:t>"</a:t>
            </a:r>
            <a:endParaRPr lang="en-US" sz="1800" b="0" u="none" strike="noStrike">
              <a:solidFill>
                <a:srgbClr val="000000"/>
              </a:solidFill>
              <a:effectLst/>
              <a:uFillTx/>
              <a:latin typeface="Arial"/>
            </a:endParaRPr>
          </a:p>
        </p:txBody>
      </p:sp>
      <p:pic>
        <p:nvPicPr>
          <p:cNvPr id="36" name="Picture 2" descr="https://mbnresearch.com/sites/all/Projects/TECHNO-CLS_main.jpg"/>
          <p:cNvPicPr/>
          <p:nvPr/>
        </p:nvPicPr>
        <p:blipFill>
          <a:blip r:embed="rId2"/>
          <a:stretch/>
        </p:blipFill>
        <p:spPr>
          <a:xfrm>
            <a:off x="7947000" y="1792080"/>
            <a:ext cx="3369600" cy="5065560"/>
          </a:xfrm>
          <a:prstGeom prst="rect">
            <a:avLst/>
          </a:prstGeom>
          <a:noFill/>
          <a:ln w="0">
            <a:noFill/>
          </a:ln>
        </p:spPr>
      </p:pic>
      <p:sp>
        <p:nvSpPr>
          <p:cNvPr id="37" name="Rectangle 4"/>
          <p:cNvSpPr/>
          <p:nvPr/>
        </p:nvSpPr>
        <p:spPr>
          <a:xfrm>
            <a:off x="-79200" y="2691720"/>
            <a:ext cx="7865280" cy="14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914400">
              <a:lnSpc>
                <a:spcPct val="100000"/>
              </a:lnSpc>
              <a:buClr>
                <a:srgbClr val="333333"/>
              </a:buClr>
              <a:buFont typeface="Wingdings" charset="2"/>
              <a:buChar char=""/>
            </a:pPr>
            <a:r>
              <a:rPr lang="en-US" sz="1800" b="0" u="none" strike="noStrike">
                <a:solidFill>
                  <a:srgbClr val="333333"/>
                </a:solidFill>
                <a:effectLst/>
                <a:uFillTx/>
                <a:latin typeface="Calibri"/>
              </a:rPr>
              <a:t>TECHNO-CLS project aims at the breakthrough in technologies needed for designing and practical realisation of novel gamma-ray Light Sources (LS) operating at photon energies from ~100 keV up to GeV range that can be constructed through exposure of oriented crystals (linear, </a:t>
            </a:r>
            <a:r>
              <a:rPr lang="en-US" sz="1800" b="0" u="none" strike="noStrike">
                <a:solidFill>
                  <a:srgbClr val="FF0000"/>
                </a:solidFill>
                <a:effectLst/>
                <a:uFillTx/>
                <a:latin typeface="Calibri"/>
              </a:rPr>
              <a:t>acoustical bent and periodically bent</a:t>
            </a:r>
            <a:r>
              <a:rPr lang="en-US" sz="1800" b="0" u="none" strike="noStrike">
                <a:solidFill>
                  <a:srgbClr val="333333"/>
                </a:solidFill>
                <a:effectLst/>
                <a:uFillTx/>
                <a:latin typeface="Calibri"/>
              </a:rPr>
              <a:t>) to the beams of ultra-relativistic charged particles.</a:t>
            </a:r>
            <a:endParaRPr lang="en-US" sz="1800" b="0" u="none" strike="noStrike">
              <a:solidFill>
                <a:srgbClr val="000000"/>
              </a:solidFill>
              <a:effectLst/>
              <a:uFillTx/>
              <a:latin typeface="Arial"/>
            </a:endParaRPr>
          </a:p>
        </p:txBody>
      </p:sp>
      <p:pic>
        <p:nvPicPr>
          <p:cNvPr id="38" name="Picture 5"/>
          <p:cNvPicPr/>
          <p:nvPr/>
        </p:nvPicPr>
        <p:blipFill>
          <a:blip r:embed="rId3"/>
          <a:stretch/>
        </p:blipFill>
        <p:spPr>
          <a:xfrm>
            <a:off x="230760" y="1102320"/>
            <a:ext cx="4481640" cy="1542240"/>
          </a:xfrm>
          <a:prstGeom prst="rect">
            <a:avLst/>
          </a:prstGeom>
          <a:noFill/>
          <a:ln w="0">
            <a:noFill/>
          </a:ln>
        </p:spPr>
      </p:pic>
      <p:pic>
        <p:nvPicPr>
          <p:cNvPr id="39" name="Picture 8"/>
          <p:cNvPicPr/>
          <p:nvPr/>
        </p:nvPicPr>
        <p:blipFill>
          <a:blip r:embed="rId4"/>
          <a:stretch/>
        </p:blipFill>
        <p:spPr>
          <a:xfrm>
            <a:off x="1068120" y="4215960"/>
            <a:ext cx="4916880" cy="2487240"/>
          </a:xfrm>
          <a:prstGeom prst="rect">
            <a:avLst/>
          </a:prstGeom>
          <a:noFill/>
          <a:ln w="0">
            <a:noFill/>
          </a:ln>
        </p:spPr>
      </p:pic>
      <p:pic>
        <p:nvPicPr>
          <p:cNvPr id="40" name="Picture 9"/>
          <p:cNvPicPr/>
          <p:nvPr/>
        </p:nvPicPr>
        <p:blipFill>
          <a:blip r:embed="rId5"/>
          <a:stretch/>
        </p:blipFill>
        <p:spPr>
          <a:xfrm>
            <a:off x="10035720" y="295920"/>
            <a:ext cx="2016720" cy="644400"/>
          </a:xfrm>
          <a:prstGeom prst="rect">
            <a:avLst/>
          </a:prstGeom>
          <a:noFill/>
          <a:ln w="0">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 name="Picture 50"/>
          <p:cNvPicPr/>
          <p:nvPr/>
        </p:nvPicPr>
        <p:blipFill>
          <a:blip r:embed="rId3">
            <a:extLst>
              <a:ext uri="{96DAC541-7B7A-43D3-8B79-37D633B846F1}">
                <asvg:svgBlip xmlns:asvg="http://schemas.microsoft.com/office/drawing/2016/SVG/main" r:embed="rId4"/>
              </a:ext>
            </a:extLst>
          </a:blip>
          <a:stretch/>
        </p:blipFill>
        <p:spPr>
          <a:xfrm>
            <a:off x="1209960" y="886320"/>
            <a:ext cx="9809640" cy="5214600"/>
          </a:xfrm>
          <a:prstGeom prst="rect">
            <a:avLst/>
          </a:prstGeom>
          <a:noFill/>
          <a:ln w="0">
            <a:noFill/>
          </a:ln>
        </p:spPr>
      </p:pic>
      <p:sp>
        <p:nvSpPr>
          <p:cNvPr id="200" name="TextBox 13"/>
          <p:cNvSpPr/>
          <p:nvPr/>
        </p:nvSpPr>
        <p:spPr>
          <a:xfrm>
            <a:off x="1748160" y="0"/>
            <a:ext cx="7461720" cy="7074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4000" b="0" u="none" strike="noStrike">
                <a:solidFill>
                  <a:srgbClr val="FF0000"/>
                </a:solidFill>
                <a:effectLst/>
                <a:uFillTx/>
                <a:latin typeface="Calibri"/>
              </a:rPr>
              <a:t>FLRI experimental set up</a:t>
            </a:r>
            <a:endParaRPr lang="en-US" sz="4000" b="0" u="none" strike="noStrike">
              <a:solidFill>
                <a:srgbClr val="000000"/>
              </a:solidFill>
              <a:effectLst/>
              <a:uFillTx/>
              <a:latin typeface="Arial"/>
            </a:endParaRPr>
          </a:p>
        </p:txBody>
      </p:sp>
      <p:sp>
        <p:nvSpPr>
          <p:cNvPr id="201" name="TextBox 12"/>
          <p:cNvSpPr/>
          <p:nvPr/>
        </p:nvSpPr>
        <p:spPr>
          <a:xfrm>
            <a:off x="306000" y="4513680"/>
            <a:ext cx="7891560" cy="83052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400" b="0" u="none" strike="noStrike">
                <a:solidFill>
                  <a:srgbClr val="1D02BE"/>
                </a:solidFill>
                <a:effectLst/>
                <a:uFillTx/>
                <a:latin typeface="Times New Roman"/>
              </a:rPr>
              <a:t>Fast probing via 6 ns laser pulses allows for static imaging (snapshots) of the dynamic acoustic field inside thin crystals!!!</a:t>
            </a:r>
            <a:endParaRPr lang="en-US" sz="24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TextBox 13"/>
          <p:cNvSpPr/>
          <p:nvPr/>
        </p:nvSpPr>
        <p:spPr>
          <a:xfrm>
            <a:off x="2398680" y="64080"/>
            <a:ext cx="7461720" cy="7074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4000" b="0" u="none" strike="noStrike">
                <a:solidFill>
                  <a:srgbClr val="FF0000"/>
                </a:solidFill>
                <a:effectLst/>
                <a:uFillTx/>
                <a:latin typeface="Calibri"/>
              </a:rPr>
              <a:t>FLRI results and signal processing</a:t>
            </a:r>
            <a:endParaRPr lang="en-US" sz="4000" b="0" u="none" strike="noStrike">
              <a:solidFill>
                <a:srgbClr val="000000"/>
              </a:solidFill>
              <a:effectLst/>
              <a:uFillTx/>
              <a:latin typeface="Arial"/>
            </a:endParaRPr>
          </a:p>
        </p:txBody>
      </p:sp>
      <p:grpSp>
        <p:nvGrpSpPr>
          <p:cNvPr id="203" name="Group 1"/>
          <p:cNvGrpSpPr/>
          <p:nvPr/>
        </p:nvGrpSpPr>
        <p:grpSpPr>
          <a:xfrm>
            <a:off x="442440" y="1176840"/>
            <a:ext cx="11247840" cy="3755160"/>
            <a:chOff x="442440" y="1176840"/>
            <a:chExt cx="11247840" cy="3755160"/>
          </a:xfrm>
        </p:grpSpPr>
        <p:pic>
          <p:nvPicPr>
            <p:cNvPr id="204" name="Picture 2" descr="A black and white photo of a black and white striped background&#10;&#10;Description automatically generated"/>
            <p:cNvPicPr/>
            <p:nvPr/>
          </p:nvPicPr>
          <p:blipFill>
            <a:blip r:embed="rId3"/>
            <a:stretch/>
          </p:blipFill>
          <p:spPr>
            <a:xfrm>
              <a:off x="7776720" y="1176840"/>
              <a:ext cx="3521160" cy="2893320"/>
            </a:xfrm>
            <a:prstGeom prst="rect">
              <a:avLst/>
            </a:prstGeom>
            <a:noFill/>
            <a:ln w="0">
              <a:noFill/>
            </a:ln>
          </p:spPr>
        </p:pic>
        <p:sp>
          <p:nvSpPr>
            <p:cNvPr id="205" name="Arrow: Down 5"/>
            <p:cNvSpPr/>
            <p:nvPr/>
          </p:nvSpPr>
          <p:spPr>
            <a:xfrm rot="16200000">
              <a:off x="7077240" y="2275920"/>
              <a:ext cx="514800" cy="696240"/>
            </a:xfrm>
            <a:prstGeom prst="downArrow">
              <a:avLst>
                <a:gd name="adj1" fmla="val 50000"/>
                <a:gd name="adj2" fmla="val 50000"/>
              </a:avLst>
            </a:prstGeom>
            <a:solidFill>
              <a:srgbClr val="D34817"/>
            </a:solidFill>
            <a:ln>
              <a:solidFill>
                <a:srgbClr val="5C1F0A"/>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grpSp>
          <p:nvGrpSpPr>
            <p:cNvPr id="206" name="Group 7"/>
            <p:cNvGrpSpPr/>
            <p:nvPr/>
          </p:nvGrpSpPr>
          <p:grpSpPr>
            <a:xfrm>
              <a:off x="442440" y="1176840"/>
              <a:ext cx="6489720" cy="3463200"/>
              <a:chOff x="442440" y="1176840"/>
              <a:chExt cx="6489720" cy="3463200"/>
            </a:xfrm>
          </p:grpSpPr>
          <p:grpSp>
            <p:nvGrpSpPr>
              <p:cNvPr id="207" name="Group 10"/>
              <p:cNvGrpSpPr/>
              <p:nvPr/>
            </p:nvGrpSpPr>
            <p:grpSpPr>
              <a:xfrm>
                <a:off x="523080" y="1176840"/>
                <a:ext cx="6369120" cy="2893320"/>
                <a:chOff x="523080" y="1176840"/>
                <a:chExt cx="6369120" cy="2893320"/>
              </a:xfrm>
            </p:grpSpPr>
            <p:pic>
              <p:nvPicPr>
                <p:cNvPr id="208" name="Picture 14" descr="A black and white photo of a circle&#10;&#10;Description automatically generated"/>
                <p:cNvPicPr/>
                <p:nvPr/>
              </p:nvPicPr>
              <p:blipFill>
                <a:blip r:embed="rId4"/>
                <a:srcRect l="17054" t="12117" r="4775" b="6314"/>
                <a:stretch/>
              </p:blipFill>
              <p:spPr>
                <a:xfrm>
                  <a:off x="3700800" y="1176840"/>
                  <a:ext cx="3191400" cy="2893320"/>
                </a:xfrm>
                <a:prstGeom prst="rect">
                  <a:avLst/>
                </a:prstGeom>
                <a:noFill/>
                <a:ln w="0">
                  <a:noFill/>
                </a:ln>
              </p:spPr>
            </p:pic>
            <p:pic>
              <p:nvPicPr>
                <p:cNvPr id="209" name="Picture 15" descr="A black and white image of a circle&#10;&#10;Description automatically generated"/>
                <p:cNvPicPr/>
                <p:nvPr/>
              </p:nvPicPr>
              <p:blipFill>
                <a:blip r:embed="rId5"/>
                <a:srcRect l="19631" t="18431" r="8780" b="7932"/>
                <a:stretch/>
              </p:blipFill>
              <p:spPr>
                <a:xfrm>
                  <a:off x="523080" y="1176840"/>
                  <a:ext cx="3048840" cy="2893320"/>
                </a:xfrm>
                <a:prstGeom prst="rect">
                  <a:avLst/>
                </a:prstGeom>
                <a:noFill/>
                <a:ln w="0">
                  <a:noFill/>
                </a:ln>
              </p:spPr>
            </p:pic>
          </p:grpSp>
          <p:sp>
            <p:nvSpPr>
              <p:cNvPr id="210" name="TextBox 10"/>
              <p:cNvSpPr/>
              <p:nvPr/>
            </p:nvSpPr>
            <p:spPr>
              <a:xfrm>
                <a:off x="442440" y="4082760"/>
                <a:ext cx="6489720" cy="557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600" b="0" u="none" strike="noStrike">
                    <a:solidFill>
                      <a:schemeClr val="dk1"/>
                    </a:solidFill>
                    <a:effectLst/>
                    <a:uFillTx/>
                    <a:latin typeface="Times New Roman"/>
                  </a:rPr>
                  <a:t>Characteristic images of TeO2 crystal obtained with phase imaging technique: without excitation (left), with excitation (right)</a:t>
                </a:r>
                <a:endParaRPr lang="en-US" sz="1600" b="0" u="none" strike="noStrike">
                  <a:solidFill>
                    <a:srgbClr val="000000"/>
                  </a:solidFill>
                  <a:effectLst/>
                  <a:uFillTx/>
                  <a:latin typeface="Arial"/>
                </a:endParaRPr>
              </a:p>
            </p:txBody>
          </p:sp>
        </p:grpSp>
        <p:sp>
          <p:nvSpPr>
            <p:cNvPr id="211" name="TextBox 13"/>
            <p:cNvSpPr/>
            <p:nvPr/>
          </p:nvSpPr>
          <p:spPr>
            <a:xfrm>
              <a:off x="7384320" y="4070520"/>
              <a:ext cx="4305960" cy="861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600" b="1" u="none" strike="noStrike">
                  <a:solidFill>
                    <a:schemeClr val="dk1"/>
                  </a:solidFill>
                  <a:effectLst/>
                  <a:uFillTx/>
                  <a:latin typeface="Times New Roman"/>
                </a:rPr>
                <a:t>Analysed image, demonstrating the fringes generated by the deflection of light from the refractive index gradient</a:t>
              </a:r>
              <a:endParaRPr lang="en-US" sz="1600" b="0" u="none" strike="noStrike">
                <a:solidFill>
                  <a:srgbClr val="000000"/>
                </a:solidFill>
                <a:effectLst/>
                <a:uFillTx/>
                <a:latin typeface="Arial"/>
              </a:endParaRPr>
            </a:p>
          </p:txBody>
        </p:sp>
      </p:grpSp>
      <p:sp>
        <p:nvSpPr>
          <p:cNvPr id="212" name="Rectangle 16"/>
          <p:cNvSpPr/>
          <p:nvPr/>
        </p:nvSpPr>
        <p:spPr>
          <a:xfrm>
            <a:off x="722880" y="4142160"/>
            <a:ext cx="10960560" cy="78120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213" name="TextBox 17"/>
          <p:cNvSpPr/>
          <p:nvPr/>
        </p:nvSpPr>
        <p:spPr>
          <a:xfrm>
            <a:off x="61200" y="4410000"/>
            <a:ext cx="12003840" cy="2246400"/>
          </a:xfrm>
          <a:prstGeom prst="rect">
            <a:avLst/>
          </a:prstGeom>
          <a:noFill/>
          <a:ln w="0">
            <a:noFill/>
          </a:ln>
        </p:spPr>
        <p:style>
          <a:lnRef idx="0">
            <a:scrgbClr r="0" g="0" b="0"/>
          </a:lnRef>
          <a:fillRef idx="0">
            <a:scrgbClr r="0" g="0" b="0"/>
          </a:fillRef>
          <a:effectRef idx="0">
            <a:scrgbClr r="0" g="0" b="0"/>
          </a:effectRef>
          <a:fontRef idx="minor"/>
        </p:style>
        <p:txBody>
          <a:bodyPr horzOverflow="overflow" numCol="1" spcCol="0" anchor="t">
            <a:spAutoFit/>
          </a:bodyPr>
          <a:lstStyle/>
          <a:p>
            <a:pPr defTabSz="914400">
              <a:lnSpc>
                <a:spcPct val="100000"/>
              </a:lnSpc>
            </a:pPr>
            <a:r>
              <a:rPr lang="en-US" sz="2000" b="1" u="none" strike="noStrike">
                <a:solidFill>
                  <a:srgbClr val="FF0000"/>
                </a:solidFill>
                <a:effectLst/>
                <a:uFillTx/>
                <a:latin typeface="Calibri"/>
              </a:rPr>
              <a:t>Quantification of the 2D spatial distribution of the acoustic pressure field</a:t>
            </a:r>
            <a:endParaRPr lang="en-US" sz="2000" b="0" u="none" strike="noStrike">
              <a:solidFill>
                <a:srgbClr val="000000"/>
              </a:solidFill>
              <a:effectLst/>
              <a:uFillTx/>
              <a:latin typeface="Arial"/>
            </a:endParaRPr>
          </a:p>
          <a:p>
            <a:pPr marL="228600" indent="-228600" algn="just" defTabSz="914400">
              <a:lnSpc>
                <a:spcPct val="100000"/>
              </a:lnSpc>
              <a:buClr>
                <a:srgbClr val="0070C0"/>
              </a:buClr>
              <a:buFont typeface="OpenSymbol"/>
              <a:buAutoNum type="arabicParenR"/>
            </a:pPr>
            <a:r>
              <a:rPr lang="en-US" sz="2000" b="1" u="none" strike="noStrike">
                <a:solidFill>
                  <a:srgbClr val="0070C0"/>
                </a:solidFill>
                <a:effectLst/>
                <a:uFillTx/>
                <a:latin typeface="Calibri"/>
              </a:rPr>
              <a:t>FLRI captures the images of the light intensity distribution </a:t>
            </a:r>
            <a:endParaRPr lang="en-US" sz="2000" b="0" u="none" strike="noStrike">
              <a:solidFill>
                <a:srgbClr val="000000"/>
              </a:solidFill>
              <a:effectLst/>
              <a:uFillTx/>
              <a:latin typeface="Arial"/>
            </a:endParaRPr>
          </a:p>
          <a:p>
            <a:pPr marL="228600" indent="-228600" algn="just" defTabSz="914400">
              <a:lnSpc>
                <a:spcPct val="100000"/>
              </a:lnSpc>
              <a:buClr>
                <a:srgbClr val="0070C0"/>
              </a:buClr>
              <a:buFont typeface="OpenSymbol"/>
              <a:buAutoNum type="arabicParenR"/>
            </a:pPr>
            <a:r>
              <a:rPr lang="en-US" sz="2000" b="1" u="none" strike="noStrike">
                <a:solidFill>
                  <a:srgbClr val="0070C0"/>
                </a:solidFill>
                <a:effectLst/>
                <a:uFillTx/>
                <a:latin typeface="Calibri"/>
              </a:rPr>
              <a:t>Division of the acoustically modulated image (signal) by the unmodulated image (reference)</a:t>
            </a:r>
            <a:endParaRPr lang="en-US" sz="2000" b="0" u="none" strike="noStrike">
              <a:solidFill>
                <a:srgbClr val="000000"/>
              </a:solidFill>
              <a:effectLst/>
              <a:uFillTx/>
              <a:latin typeface="Arial"/>
            </a:endParaRPr>
          </a:p>
          <a:p>
            <a:pPr algn="just" defTabSz="914400">
              <a:lnSpc>
                <a:spcPct val="100000"/>
              </a:lnSpc>
            </a:pPr>
            <a:r>
              <a:rPr lang="en-US" sz="2000" b="1" u="none" strike="noStrike">
                <a:solidFill>
                  <a:schemeClr val="dk1"/>
                </a:solidFill>
                <a:effectLst/>
                <a:uFillTx/>
                <a:latin typeface="Calibri"/>
              </a:rPr>
              <a:t>The new image clearly reveals the intensity distribution of the laser beam due to the pressure gradients in the crystal sample, since any irregularities of the laser beam profile are suppressed</a:t>
            </a:r>
            <a:endParaRPr lang="en-US" sz="2000" b="0" u="none" strike="noStrike">
              <a:solidFill>
                <a:srgbClr val="000000"/>
              </a:solidFill>
              <a:effectLst/>
              <a:uFillTx/>
              <a:latin typeface="Arial"/>
            </a:endParaRPr>
          </a:p>
          <a:p>
            <a:pPr algn="just" defTabSz="914400">
              <a:lnSpc>
                <a:spcPct val="100000"/>
              </a:lnSpc>
            </a:pPr>
            <a:r>
              <a:rPr lang="en-US" sz="2000" b="1" u="none" strike="noStrike">
                <a:solidFill>
                  <a:srgbClr val="0070C0"/>
                </a:solidFill>
                <a:effectLst/>
                <a:uFillTx/>
                <a:latin typeface="Calibri"/>
              </a:rPr>
              <a:t>3) The 1D representation of the intensity distribution is taken via a lineout along the y direction of the divided image.</a:t>
            </a:r>
            <a:endParaRPr lang="en-US" sz="2000" b="0" u="none" strike="noStrike">
              <a:solidFill>
                <a:srgbClr val="000000"/>
              </a:solidFill>
              <a:effectLst/>
              <a:uFillTx/>
              <a:latin typeface="Arial"/>
            </a:endParaRPr>
          </a:p>
        </p:txBody>
      </p:sp>
      <p:sp>
        <p:nvSpPr>
          <p:cNvPr id="214" name="Rectangle 18"/>
          <p:cNvSpPr/>
          <p:nvPr/>
        </p:nvSpPr>
        <p:spPr>
          <a:xfrm>
            <a:off x="7790760" y="3424680"/>
            <a:ext cx="3499200" cy="410400"/>
          </a:xfrm>
          <a:prstGeom prst="rect">
            <a:avLst/>
          </a:prstGeom>
          <a:noFill/>
          <a:ln w="28575">
            <a:solidFill>
              <a:srgbClr val="FFFF00"/>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pic>
        <p:nvPicPr>
          <p:cNvPr id="215" name="Picture 22" descr="A diagram of a model measurement&#10;&#10;AI-generated content may be incorrect."/>
          <p:cNvPicPr/>
          <p:nvPr/>
        </p:nvPicPr>
        <p:blipFill>
          <a:blip r:embed="rId6"/>
          <a:srcRect l="94972" t="72381" r="2545" b="16046"/>
          <a:stretch/>
        </p:blipFill>
        <p:spPr>
          <a:xfrm rot="5400000">
            <a:off x="10963080" y="3946680"/>
            <a:ext cx="211320" cy="469800"/>
          </a:xfrm>
          <a:prstGeom prst="rect">
            <a:avLst/>
          </a:prstGeom>
          <a:noFill/>
          <a:ln w="0">
            <a:noFill/>
          </a:ln>
        </p:spPr>
      </p:pic>
      <p:pic>
        <p:nvPicPr>
          <p:cNvPr id="216" name="Picture 24" descr="A diagram of a model measurement&#10;&#10;AI-generated content may be incorrect."/>
          <p:cNvPicPr/>
          <p:nvPr/>
        </p:nvPicPr>
        <p:blipFill>
          <a:blip r:embed="rId6"/>
          <a:srcRect l="97292" t="73765" r="-129" b="20628"/>
          <a:stretch/>
        </p:blipFill>
        <p:spPr>
          <a:xfrm>
            <a:off x="10987560" y="4295880"/>
            <a:ext cx="240840" cy="227520"/>
          </a:xfrm>
          <a:prstGeom prst="rect">
            <a:avLst/>
          </a:prstGeom>
          <a:noFill/>
          <a:ln w="0">
            <a:noFill/>
          </a:ln>
        </p:spPr>
      </p:pic>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7" name="Group 23"/>
          <p:cNvGrpSpPr/>
          <p:nvPr/>
        </p:nvGrpSpPr>
        <p:grpSpPr>
          <a:xfrm>
            <a:off x="610560" y="2041200"/>
            <a:ext cx="10375200" cy="3821400"/>
            <a:chOff x="610560" y="2041200"/>
            <a:chExt cx="10375200" cy="3821400"/>
          </a:xfrm>
        </p:grpSpPr>
        <p:pic>
          <p:nvPicPr>
            <p:cNvPr id="218" name="Picture 1"/>
            <p:cNvPicPr/>
            <p:nvPr/>
          </p:nvPicPr>
          <p:blipFill>
            <a:blip r:embed="rId3"/>
            <a:srcRect t="3439" r="3581" b="2911"/>
            <a:stretch/>
          </p:blipFill>
          <p:spPr>
            <a:xfrm>
              <a:off x="610560" y="2041200"/>
              <a:ext cx="10375200" cy="3775680"/>
            </a:xfrm>
            <a:prstGeom prst="rect">
              <a:avLst/>
            </a:prstGeom>
            <a:noFill/>
            <a:ln w="0">
              <a:noFill/>
            </a:ln>
          </p:spPr>
        </p:pic>
        <p:sp>
          <p:nvSpPr>
            <p:cNvPr id="219" name="Rectangle 14"/>
            <p:cNvSpPr/>
            <p:nvPr/>
          </p:nvSpPr>
          <p:spPr>
            <a:xfrm>
              <a:off x="1036800" y="5466600"/>
              <a:ext cx="447480" cy="35028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220" name="Rectangle 17"/>
            <p:cNvSpPr/>
            <p:nvPr/>
          </p:nvSpPr>
          <p:spPr>
            <a:xfrm>
              <a:off x="6820560" y="5512320"/>
              <a:ext cx="447480" cy="35028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grpSp>
      <p:sp>
        <p:nvSpPr>
          <p:cNvPr id="221" name="TextBox 13"/>
          <p:cNvSpPr/>
          <p:nvPr/>
        </p:nvSpPr>
        <p:spPr>
          <a:xfrm>
            <a:off x="2398680" y="64080"/>
            <a:ext cx="7461720" cy="7074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4000" b="0" u="none" strike="noStrike">
                <a:solidFill>
                  <a:srgbClr val="FF0000"/>
                </a:solidFill>
                <a:effectLst/>
                <a:uFillTx/>
                <a:latin typeface="Calibri"/>
              </a:rPr>
              <a:t>Computational model validation</a:t>
            </a:r>
            <a:endParaRPr lang="en-US" sz="4000" b="0" u="none" strike="noStrike">
              <a:solidFill>
                <a:srgbClr val="000000"/>
              </a:solidFill>
              <a:effectLst/>
              <a:uFillTx/>
              <a:latin typeface="Arial"/>
            </a:endParaRPr>
          </a:p>
        </p:txBody>
      </p:sp>
      <p:sp>
        <p:nvSpPr>
          <p:cNvPr id="222" name="TextBox 2"/>
          <p:cNvSpPr/>
          <p:nvPr/>
        </p:nvSpPr>
        <p:spPr>
          <a:xfrm>
            <a:off x="3386160" y="3958560"/>
            <a:ext cx="1341360" cy="613080"/>
          </a:xfrm>
          <a:prstGeom prst="rect">
            <a:avLst/>
          </a:prstGeom>
          <a:blipFill rotWithShape="0">
            <a:blip r:embed="rId4"/>
            <a:srcRect/>
            <a:stretch/>
          </a:blipFill>
          <a:ln w="0">
            <a:solidFill>
              <a:srgbClr val="FF0000"/>
            </a:solid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GB"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223" name="TextBox 4"/>
          <p:cNvSpPr/>
          <p:nvPr/>
        </p:nvSpPr>
        <p:spPr>
          <a:xfrm>
            <a:off x="3543480" y="718920"/>
            <a:ext cx="477072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2800" b="1" u="none" strike="noStrike">
                <a:solidFill>
                  <a:srgbClr val="FF0000"/>
                </a:solidFill>
                <a:effectLst/>
                <a:uFillTx/>
                <a:latin typeface="Calibri"/>
              </a:rPr>
              <a:t>Results of parametric study</a:t>
            </a:r>
            <a:endParaRPr lang="en-US" sz="2800" b="0" u="none" strike="noStrike">
              <a:solidFill>
                <a:srgbClr val="000000"/>
              </a:solidFill>
              <a:effectLst/>
              <a:uFillTx/>
              <a:latin typeface="Arial"/>
            </a:endParaRPr>
          </a:p>
        </p:txBody>
      </p:sp>
      <p:sp>
        <p:nvSpPr>
          <p:cNvPr id="224" name="TextBox 9"/>
          <p:cNvSpPr/>
          <p:nvPr/>
        </p:nvSpPr>
        <p:spPr>
          <a:xfrm>
            <a:off x="193320" y="1239480"/>
            <a:ext cx="601056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914400">
              <a:lnSpc>
                <a:spcPct val="100000"/>
              </a:lnSpc>
              <a:buClr>
                <a:srgbClr val="0070C0"/>
              </a:buClr>
              <a:buFont typeface="Wingdings" charset="2"/>
              <a:buChar char=""/>
            </a:pPr>
            <a:r>
              <a:rPr lang="en-GB" sz="1800" b="0" u="none" strike="noStrike">
                <a:solidFill>
                  <a:srgbClr val="0070C0"/>
                </a:solidFill>
                <a:effectLst/>
                <a:uFillTx/>
                <a:latin typeface="Times New Roman"/>
              </a:rPr>
              <a:t>Validation of </a:t>
            </a:r>
            <a:r>
              <a:rPr lang="en-GB" sz="1800" b="1" u="none" strike="noStrike">
                <a:solidFill>
                  <a:srgbClr val="0070C0"/>
                </a:solidFill>
                <a:effectLst/>
                <a:uFillTx/>
                <a:latin typeface="Times New Roman"/>
              </a:rPr>
              <a:t>linear relation </a:t>
            </a:r>
            <a:r>
              <a:rPr lang="en-GB" sz="1800" b="0" u="none" strike="noStrike">
                <a:solidFill>
                  <a:srgbClr val="0070C0"/>
                </a:solidFill>
                <a:effectLst/>
                <a:uFillTx/>
                <a:latin typeface="Times New Roman"/>
              </a:rPr>
              <a:t>between:</a:t>
            </a:r>
            <a:endParaRPr lang="en-US" sz="1800" b="0" u="none" strike="noStrike">
              <a:solidFill>
                <a:srgbClr val="000000"/>
              </a:solidFill>
              <a:effectLst/>
              <a:uFillTx/>
              <a:latin typeface="Arial"/>
            </a:endParaRPr>
          </a:p>
          <a:p>
            <a:pPr defTabSz="914400">
              <a:lnSpc>
                <a:spcPct val="100000"/>
              </a:lnSpc>
            </a:pPr>
            <a:r>
              <a:rPr lang="en-GB" sz="1800" b="0" u="none" strike="noStrike">
                <a:solidFill>
                  <a:srgbClr val="0070C0"/>
                </a:solidFill>
                <a:effectLst/>
                <a:uFillTx/>
                <a:latin typeface="Times New Roman"/>
              </a:rPr>
              <a:t>Acoustic Pressure / Lattice Displacement and Driving Voltage</a:t>
            </a:r>
            <a:endParaRPr lang="en-US" sz="1800" b="0" u="none" strike="noStrike">
              <a:solidFill>
                <a:srgbClr val="000000"/>
              </a:solidFill>
              <a:effectLst/>
              <a:uFillTx/>
              <a:latin typeface="Arial"/>
            </a:endParaRPr>
          </a:p>
        </p:txBody>
      </p:sp>
      <p:sp>
        <p:nvSpPr>
          <p:cNvPr id="225" name="TextBox 10"/>
          <p:cNvSpPr/>
          <p:nvPr/>
        </p:nvSpPr>
        <p:spPr>
          <a:xfrm>
            <a:off x="6629400" y="1152360"/>
            <a:ext cx="547740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914400">
              <a:lnSpc>
                <a:spcPct val="100000"/>
              </a:lnSpc>
              <a:buClr>
                <a:srgbClr val="0070C0"/>
              </a:buClr>
              <a:buFont typeface="Wingdings" charset="2"/>
              <a:buChar char=""/>
            </a:pPr>
            <a:r>
              <a:rPr lang="en-GB" sz="1800" b="0" u="none" strike="noStrike">
                <a:solidFill>
                  <a:srgbClr val="0070C0"/>
                </a:solidFill>
                <a:effectLst/>
                <a:uFillTx/>
                <a:latin typeface="Times New Roman"/>
              </a:rPr>
              <a:t>Validation of </a:t>
            </a:r>
            <a:r>
              <a:rPr lang="en-GB" sz="1800" b="1" u="none" strike="noStrike">
                <a:solidFill>
                  <a:srgbClr val="0070C0"/>
                </a:solidFill>
                <a:effectLst/>
                <a:uFillTx/>
                <a:latin typeface="Times New Roman"/>
              </a:rPr>
              <a:t>inverse proportionality </a:t>
            </a:r>
            <a:r>
              <a:rPr lang="en-GB" sz="1800" b="0" u="none" strike="noStrike">
                <a:solidFill>
                  <a:srgbClr val="0070C0"/>
                </a:solidFill>
                <a:effectLst/>
                <a:uFillTx/>
                <a:latin typeface="Times New Roman"/>
              </a:rPr>
              <a:t>between:</a:t>
            </a:r>
            <a:endParaRPr lang="en-US" sz="1800" b="0" u="none" strike="noStrike">
              <a:solidFill>
                <a:srgbClr val="000000"/>
              </a:solidFill>
              <a:effectLst/>
              <a:uFillTx/>
              <a:latin typeface="Arial"/>
            </a:endParaRPr>
          </a:p>
          <a:p>
            <a:pPr defTabSz="914400">
              <a:lnSpc>
                <a:spcPct val="100000"/>
              </a:lnSpc>
            </a:pPr>
            <a:r>
              <a:rPr lang="en-GB" sz="1800" b="0" u="none" strike="noStrike">
                <a:solidFill>
                  <a:srgbClr val="0070C0"/>
                </a:solidFill>
                <a:effectLst/>
                <a:uFillTx/>
                <a:latin typeface="Times New Roman"/>
              </a:rPr>
              <a:t>Acoustic wavelength and Driving Frequency</a:t>
            </a:r>
            <a:endParaRPr lang="en-US" sz="1800" b="0" u="none" strike="noStrike">
              <a:solidFill>
                <a:srgbClr val="000000"/>
              </a:solidFill>
              <a:effectLst/>
              <a:uFillTx/>
              <a:latin typeface="Arial"/>
            </a:endParaRPr>
          </a:p>
        </p:txBody>
      </p:sp>
      <p:sp>
        <p:nvSpPr>
          <p:cNvPr id="226" name="TextBox 11"/>
          <p:cNvSpPr/>
          <p:nvPr/>
        </p:nvSpPr>
        <p:spPr>
          <a:xfrm>
            <a:off x="357480" y="5819040"/>
            <a:ext cx="11544120" cy="46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2400" b="0" u="none" strike="noStrike">
                <a:solidFill>
                  <a:srgbClr val="FF0000"/>
                </a:solidFill>
                <a:effectLst/>
                <a:uFillTx/>
                <a:latin typeface="Times New Roman"/>
              </a:rPr>
              <a:t>Calculation of lattice displacement from the experimentally estimated pressure amplitude</a:t>
            </a:r>
            <a:endParaRPr lang="en-US" sz="2400" b="0" u="none" strike="noStrike">
              <a:solidFill>
                <a:srgbClr val="000000"/>
              </a:solidFill>
              <a:effectLst/>
              <a:uFillTx/>
              <a:latin typeface="Arial"/>
            </a:endParaRPr>
          </a:p>
        </p:txBody>
      </p:sp>
      <p:cxnSp>
        <p:nvCxnSpPr>
          <p:cNvPr id="227" name="Straight Arrow Connector 12"/>
          <p:cNvCxnSpPr/>
          <p:nvPr/>
        </p:nvCxnSpPr>
        <p:spPr>
          <a:xfrm flipH="1" flipV="1">
            <a:off x="4606920" y="4523400"/>
            <a:ext cx="523440" cy="1152360"/>
          </a:xfrm>
          <a:prstGeom prst="straightConnector1">
            <a:avLst/>
          </a:prstGeom>
          <a:ln>
            <a:solidFill>
              <a:srgbClr val="D34817"/>
            </a:solidFill>
            <a:round/>
            <a:tailEnd type="triangle" w="med" len="med"/>
          </a:ln>
        </p:spPr>
      </p:cxnSp>
      <p:sp>
        <p:nvSpPr>
          <p:cNvPr id="228" name="TextBox 5"/>
          <p:cNvSpPr/>
          <p:nvPr/>
        </p:nvSpPr>
        <p:spPr>
          <a:xfrm>
            <a:off x="1427040" y="2684880"/>
            <a:ext cx="1956240" cy="369000"/>
          </a:xfrm>
          <a:prstGeom prst="rect">
            <a:avLst/>
          </a:prstGeom>
          <a:noFill/>
          <a:ln w="0">
            <a:solidFill>
              <a:srgbClr val="FF0000"/>
            </a:solidFill>
          </a:ln>
        </p:spPr>
        <p:style>
          <a:lnRef idx="0">
            <a:scrgbClr r="0" g="0" b="0"/>
          </a:lnRef>
          <a:fillRef idx="0">
            <a:scrgbClr r="0" g="0" b="0"/>
          </a:fillRef>
          <a:effectRef idx="0">
            <a:scrgbClr r="0" g="0" b="0"/>
          </a:effectRef>
          <a:fontRef idx="minor"/>
        </p:style>
        <p:txBody>
          <a:bodyPr horzOverflow="overflow" numCol="1" spcCol="0" anchor="t">
            <a:spAutoFit/>
          </a:bodyPr>
          <a:lstStyle/>
          <a:p>
            <a:pPr defTabSz="914400">
              <a:lnSpc>
                <a:spcPct val="100000"/>
              </a:lnSpc>
            </a:pPr>
            <a:r>
              <a:rPr lang="en-GB" sz="1800" b="0" u="none" strike="noStrike">
                <a:solidFill>
                  <a:schemeClr val="dk1"/>
                </a:solidFill>
                <a:effectLst/>
                <a:uFillTx/>
                <a:latin typeface="Calibri"/>
              </a:rPr>
              <a:t>C</a:t>
            </a:r>
            <a:r>
              <a:rPr lang="en-GB" sz="1800" b="0" u="none" strike="noStrike" baseline="-25000">
                <a:solidFill>
                  <a:schemeClr val="dk1"/>
                </a:solidFill>
                <a:effectLst/>
                <a:uFillTx/>
                <a:latin typeface="Calibri"/>
              </a:rPr>
              <a:t>no</a:t>
            </a:r>
            <a:r>
              <a:rPr lang="en-GB" sz="1800" b="0" u="none" strike="noStrike">
                <a:solidFill>
                  <a:schemeClr val="dk1"/>
                </a:solidFill>
                <a:effectLst/>
                <a:uFillTx/>
                <a:latin typeface="Calibri"/>
              </a:rPr>
              <a:t>= Δl</a:t>
            </a:r>
            <a:r>
              <a:rPr lang="en-GB" sz="1800" b="0" u="none" strike="noStrike" baseline="-25000">
                <a:solidFill>
                  <a:schemeClr val="dk1"/>
                </a:solidFill>
                <a:effectLst/>
                <a:uFillTx/>
                <a:latin typeface="Calibri"/>
              </a:rPr>
              <a:t>c</a:t>
            </a:r>
            <a:r>
              <a:rPr lang="en-GB" sz="1800" b="0" u="none" strike="noStrike">
                <a:solidFill>
                  <a:schemeClr val="dk1"/>
                </a:solidFill>
                <a:effectLst/>
                <a:uFillTx/>
                <a:latin typeface="Calibri"/>
              </a:rPr>
              <a:t>/V</a:t>
            </a:r>
            <a:endParaRPr lang="en-US" sz="18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TextBox 13"/>
          <p:cNvSpPr/>
          <p:nvPr/>
        </p:nvSpPr>
        <p:spPr>
          <a:xfrm>
            <a:off x="2398680" y="64080"/>
            <a:ext cx="7461720" cy="7074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4000" b="0" u="none" strike="noStrike">
                <a:solidFill>
                  <a:srgbClr val="FF0000"/>
                </a:solidFill>
                <a:effectLst/>
                <a:uFillTx/>
                <a:latin typeface="Calibri"/>
              </a:rPr>
              <a:t>Computational model validation</a:t>
            </a:r>
            <a:endParaRPr lang="en-US" sz="4000" b="0" u="none" strike="noStrike">
              <a:solidFill>
                <a:srgbClr val="000000"/>
              </a:solidFill>
              <a:effectLst/>
              <a:uFillTx/>
              <a:latin typeface="Arial"/>
            </a:endParaRPr>
          </a:p>
        </p:txBody>
      </p:sp>
      <p:grpSp>
        <p:nvGrpSpPr>
          <p:cNvPr id="230" name="Group 26"/>
          <p:cNvGrpSpPr/>
          <p:nvPr/>
        </p:nvGrpSpPr>
        <p:grpSpPr>
          <a:xfrm>
            <a:off x="592560" y="1144800"/>
            <a:ext cx="8398440" cy="4828320"/>
            <a:chOff x="592560" y="1144800"/>
            <a:chExt cx="8398440" cy="4828320"/>
          </a:xfrm>
        </p:grpSpPr>
        <p:pic>
          <p:nvPicPr>
            <p:cNvPr id="231" name="Picture 15"/>
            <p:cNvPicPr/>
            <p:nvPr/>
          </p:nvPicPr>
          <p:blipFill>
            <a:blip r:embed="rId3"/>
            <a:srcRect r="927"/>
            <a:stretch/>
          </p:blipFill>
          <p:spPr>
            <a:xfrm>
              <a:off x="592560" y="1914120"/>
              <a:ext cx="8398440" cy="4059000"/>
            </a:xfrm>
            <a:prstGeom prst="rect">
              <a:avLst/>
            </a:prstGeom>
            <a:noFill/>
            <a:ln w="0">
              <a:noFill/>
            </a:ln>
          </p:spPr>
        </p:pic>
        <p:sp>
          <p:nvSpPr>
            <p:cNvPr id="232" name="TextBox 19"/>
            <p:cNvSpPr/>
            <p:nvPr/>
          </p:nvSpPr>
          <p:spPr>
            <a:xfrm>
              <a:off x="5363640" y="1661760"/>
              <a:ext cx="3269520" cy="396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1" u="none" strike="noStrike">
                  <a:solidFill>
                    <a:schemeClr val="dk1"/>
                  </a:solidFill>
                  <a:effectLst/>
                  <a:uFillTx/>
                  <a:latin typeface="Calibri"/>
                </a:rPr>
                <a:t>Image captured via FLRI</a:t>
              </a:r>
              <a:endParaRPr lang="en-US" sz="1800" b="0" u="none" strike="noStrike">
                <a:solidFill>
                  <a:srgbClr val="000000"/>
                </a:solidFill>
                <a:effectLst/>
                <a:uFillTx/>
                <a:latin typeface="Arial"/>
              </a:endParaRPr>
            </a:p>
          </p:txBody>
        </p:sp>
        <p:sp>
          <p:nvSpPr>
            <p:cNvPr id="233" name="TextBox 20"/>
            <p:cNvSpPr/>
            <p:nvPr/>
          </p:nvSpPr>
          <p:spPr>
            <a:xfrm>
              <a:off x="1257120" y="1663200"/>
              <a:ext cx="3877920" cy="396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1" u="none" strike="noStrike">
                  <a:solidFill>
                    <a:schemeClr val="dk1"/>
                  </a:solidFill>
                  <a:effectLst/>
                  <a:uFillTx/>
                  <a:latin typeface="Calibri"/>
                </a:rPr>
                <a:t>Intensity modulation line-out</a:t>
              </a:r>
              <a:endParaRPr lang="en-US" sz="1800" b="0" u="none" strike="noStrike">
                <a:solidFill>
                  <a:srgbClr val="000000"/>
                </a:solidFill>
                <a:effectLst/>
                <a:uFillTx/>
                <a:latin typeface="Arial"/>
              </a:endParaRPr>
            </a:p>
          </p:txBody>
        </p:sp>
        <p:sp>
          <p:nvSpPr>
            <p:cNvPr id="234" name="TextBox 22"/>
            <p:cNvSpPr/>
            <p:nvPr/>
          </p:nvSpPr>
          <p:spPr>
            <a:xfrm>
              <a:off x="1257120" y="1144800"/>
              <a:ext cx="7201440" cy="46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2400" b="0" u="none" strike="noStrike">
                  <a:solidFill>
                    <a:srgbClr val="FF0000"/>
                  </a:solidFill>
                  <a:effectLst/>
                  <a:uFillTx/>
                  <a:latin typeface="Calibri"/>
                </a:rPr>
                <a:t>Signal Analysis (for 25 MHz, 10 Vpp)</a:t>
              </a:r>
              <a:endParaRPr lang="en-US" sz="2400" b="0" u="none" strike="noStrike">
                <a:solidFill>
                  <a:srgbClr val="000000"/>
                </a:solidFill>
                <a:effectLst/>
                <a:uFillTx/>
                <a:latin typeface="Arial"/>
              </a:endParaRPr>
            </a:p>
          </p:txBody>
        </p:sp>
      </p:grpSp>
      <p:sp>
        <p:nvSpPr>
          <p:cNvPr id="235" name="TextBox 5"/>
          <p:cNvSpPr/>
          <p:nvPr/>
        </p:nvSpPr>
        <p:spPr>
          <a:xfrm>
            <a:off x="8956800" y="3045600"/>
            <a:ext cx="2855880" cy="10152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defTabSz="914400">
              <a:lnSpc>
                <a:spcPct val="100000"/>
              </a:lnSpc>
            </a:pPr>
            <a:r>
              <a:rPr lang="en-GB" sz="2000" b="1" u="none" strike="noStrike">
                <a:solidFill>
                  <a:srgbClr val="FF0000"/>
                </a:solidFill>
                <a:effectLst/>
                <a:uFillTx/>
                <a:latin typeface="Calibri"/>
              </a:rPr>
              <a:t>Pressure</a:t>
            </a:r>
            <a:r>
              <a:rPr lang="en-GB" sz="2000" b="0" u="none" strike="noStrike">
                <a:solidFill>
                  <a:srgbClr val="FF0000"/>
                </a:solidFill>
                <a:effectLst/>
                <a:uFillTx/>
                <a:latin typeface="Calibri"/>
              </a:rPr>
              <a:t>: 80 ± 5 kPa</a:t>
            </a:r>
            <a:endParaRPr lang="en-US" sz="2000" b="0" u="none" strike="noStrike">
              <a:solidFill>
                <a:srgbClr val="000000"/>
              </a:solidFill>
              <a:effectLst/>
              <a:uFillTx/>
              <a:latin typeface="Arial"/>
            </a:endParaRPr>
          </a:p>
          <a:p>
            <a:pPr defTabSz="914400">
              <a:lnSpc>
                <a:spcPct val="100000"/>
              </a:lnSpc>
            </a:pPr>
            <a:r>
              <a:rPr lang="en-GB" sz="2000" b="1" u="none" strike="noStrike">
                <a:solidFill>
                  <a:srgbClr val="FF0000"/>
                </a:solidFill>
                <a:effectLst/>
                <a:uFillTx/>
                <a:latin typeface="Calibri"/>
              </a:rPr>
              <a:t>Displacement</a:t>
            </a:r>
            <a:r>
              <a:rPr lang="en-GB" sz="2000" b="0" u="none" strike="noStrike">
                <a:solidFill>
                  <a:srgbClr val="FF0000"/>
                </a:solidFill>
                <a:effectLst/>
                <a:uFillTx/>
                <a:latin typeface="Calibri"/>
              </a:rPr>
              <a:t>: 40 pm</a:t>
            </a:r>
            <a:endParaRPr lang="en-US" sz="2000" b="0" u="none" strike="noStrike">
              <a:solidFill>
                <a:srgbClr val="000000"/>
              </a:solidFill>
              <a:effectLst/>
              <a:uFillTx/>
              <a:latin typeface="Arial"/>
            </a:endParaRPr>
          </a:p>
          <a:p>
            <a:pPr defTabSz="914400">
              <a:lnSpc>
                <a:spcPct val="100000"/>
              </a:lnSpc>
            </a:pPr>
            <a:r>
              <a:rPr lang="en-GB" sz="2000" b="1" u="none" strike="noStrike">
                <a:solidFill>
                  <a:srgbClr val="FF0000"/>
                </a:solidFill>
                <a:effectLst/>
                <a:uFillTx/>
                <a:latin typeface="Calibri"/>
              </a:rPr>
              <a:t>Wavelength</a:t>
            </a:r>
            <a:r>
              <a:rPr lang="en-GB" sz="2000" b="0" u="none" strike="noStrike">
                <a:solidFill>
                  <a:srgbClr val="FF0000"/>
                </a:solidFill>
                <a:effectLst/>
                <a:uFillTx/>
                <a:latin typeface="Calibri"/>
              </a:rPr>
              <a:t>: 340±20 um</a:t>
            </a:r>
            <a:endParaRPr lang="en-US" sz="20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TextBox 13"/>
          <p:cNvSpPr/>
          <p:nvPr/>
        </p:nvSpPr>
        <p:spPr>
          <a:xfrm>
            <a:off x="518760" y="64080"/>
            <a:ext cx="9341640" cy="7074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US" sz="4000" b="0" u="none" strike="noStrike">
                <a:solidFill>
                  <a:srgbClr val="FF0000"/>
                </a:solidFill>
                <a:effectLst/>
                <a:uFillTx/>
                <a:latin typeface="Calibri"/>
              </a:rPr>
              <a:t>A-CU Devices under characterization</a:t>
            </a:r>
            <a:endParaRPr lang="en-US" sz="4000" b="0" u="none" strike="noStrike">
              <a:solidFill>
                <a:srgbClr val="000000"/>
              </a:solidFill>
              <a:effectLst/>
              <a:uFillTx/>
              <a:latin typeface="Arial"/>
            </a:endParaRPr>
          </a:p>
        </p:txBody>
      </p:sp>
      <p:pic>
        <p:nvPicPr>
          <p:cNvPr id="237" name="Picture 1"/>
          <p:cNvPicPr/>
          <p:nvPr/>
        </p:nvPicPr>
        <p:blipFill>
          <a:blip r:embed="rId3"/>
          <a:srcRect l="29675" t="31027" r="24307" b="18473"/>
          <a:stretch/>
        </p:blipFill>
        <p:spPr>
          <a:xfrm>
            <a:off x="1975320" y="1437840"/>
            <a:ext cx="3370680" cy="3391560"/>
          </a:xfrm>
          <a:prstGeom prst="rect">
            <a:avLst/>
          </a:prstGeom>
          <a:noFill/>
          <a:ln w="0">
            <a:noFill/>
          </a:ln>
        </p:spPr>
      </p:pic>
      <p:pic>
        <p:nvPicPr>
          <p:cNvPr id="238" name="Picture 2" descr="A close up of a device&#10;&#10;AI-generated content may be incorrect."/>
          <p:cNvPicPr/>
          <p:nvPr/>
        </p:nvPicPr>
        <p:blipFill>
          <a:blip r:embed="rId4"/>
          <a:srcRect l="27237" t="20267" r="27463" b="35098"/>
          <a:stretch/>
        </p:blipFill>
        <p:spPr>
          <a:xfrm>
            <a:off x="6690240" y="1443960"/>
            <a:ext cx="3370320" cy="3391560"/>
          </a:xfrm>
          <a:prstGeom prst="rect">
            <a:avLst/>
          </a:prstGeom>
          <a:noFill/>
          <a:ln w="0">
            <a:noFill/>
          </a:ln>
        </p:spPr>
      </p:pic>
      <p:sp>
        <p:nvSpPr>
          <p:cNvPr id="239" name="TextBox 9"/>
          <p:cNvSpPr/>
          <p:nvPr/>
        </p:nvSpPr>
        <p:spPr>
          <a:xfrm>
            <a:off x="1978560" y="1015920"/>
            <a:ext cx="3385440" cy="4611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400" b="1" u="none" strike="noStrike">
                <a:solidFill>
                  <a:schemeClr val="dk1"/>
                </a:solidFill>
                <a:effectLst/>
                <a:uFillTx/>
                <a:latin typeface="Times New Roman"/>
              </a:rPr>
              <a:t>10 MHz device</a:t>
            </a:r>
            <a:endParaRPr lang="en-US" sz="2400" b="0" u="none" strike="noStrike">
              <a:solidFill>
                <a:srgbClr val="000000"/>
              </a:solidFill>
              <a:effectLst/>
              <a:uFillTx/>
              <a:latin typeface="Arial"/>
            </a:endParaRPr>
          </a:p>
        </p:txBody>
      </p:sp>
      <p:sp>
        <p:nvSpPr>
          <p:cNvPr id="240" name="TextBox 11"/>
          <p:cNvSpPr/>
          <p:nvPr/>
        </p:nvSpPr>
        <p:spPr>
          <a:xfrm>
            <a:off x="4964760" y="5200920"/>
            <a:ext cx="2271960" cy="7074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000" b="0" u="none" strike="noStrike">
                <a:solidFill>
                  <a:schemeClr val="dk1"/>
                </a:solidFill>
                <a:effectLst/>
                <a:uFillTx/>
                <a:latin typeface="Calibri"/>
              </a:rPr>
              <a:t>Si &lt;100&gt; crystal</a:t>
            </a:r>
            <a:endParaRPr lang="en-US" sz="2000" b="0" u="none" strike="noStrike">
              <a:solidFill>
                <a:srgbClr val="000000"/>
              </a:solidFill>
              <a:effectLst/>
              <a:uFillTx/>
              <a:latin typeface="Arial"/>
            </a:endParaRPr>
          </a:p>
          <a:p>
            <a:pPr algn="ctr" defTabSz="914400">
              <a:lnSpc>
                <a:spcPct val="100000"/>
              </a:lnSpc>
            </a:pPr>
            <a:r>
              <a:rPr lang="en-GB" sz="2000" b="0" u="none" strike="noStrike">
                <a:solidFill>
                  <a:schemeClr val="dk1"/>
                </a:solidFill>
                <a:effectLst/>
                <a:uFillTx/>
                <a:latin typeface="Calibri"/>
              </a:rPr>
              <a:t>20×20×1 mm</a:t>
            </a:r>
            <a:r>
              <a:rPr lang="en-GB" sz="2000" b="0" u="none" strike="noStrike" baseline="30000">
                <a:solidFill>
                  <a:schemeClr val="dk1"/>
                </a:solidFill>
                <a:effectLst/>
                <a:uFillTx/>
                <a:latin typeface="Calibri"/>
              </a:rPr>
              <a:t>3</a:t>
            </a:r>
            <a:endParaRPr lang="en-US" sz="2000" b="0" u="none" strike="noStrike">
              <a:solidFill>
                <a:srgbClr val="000000"/>
              </a:solidFill>
              <a:effectLst/>
              <a:uFillTx/>
              <a:latin typeface="Arial"/>
            </a:endParaRPr>
          </a:p>
        </p:txBody>
      </p:sp>
      <p:sp>
        <p:nvSpPr>
          <p:cNvPr id="241" name="TextBox 14"/>
          <p:cNvSpPr/>
          <p:nvPr/>
        </p:nvSpPr>
        <p:spPr>
          <a:xfrm>
            <a:off x="8330040" y="5193000"/>
            <a:ext cx="3663720" cy="3996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000" b="0" u="none" strike="noStrike">
                <a:solidFill>
                  <a:schemeClr val="dk1"/>
                </a:solidFill>
                <a:effectLst/>
                <a:uFillTx/>
                <a:latin typeface="Calibri"/>
              </a:rPr>
              <a:t>100 um thickness PZT transducer</a:t>
            </a:r>
            <a:endParaRPr lang="en-US" sz="2000" b="0" u="none" strike="noStrike">
              <a:solidFill>
                <a:srgbClr val="000000"/>
              </a:solidFill>
              <a:effectLst/>
              <a:uFillTx/>
              <a:latin typeface="Arial"/>
            </a:endParaRPr>
          </a:p>
        </p:txBody>
      </p:sp>
      <p:cxnSp>
        <p:nvCxnSpPr>
          <p:cNvPr id="242" name="Straight Arrow Connector 17"/>
          <p:cNvCxnSpPr/>
          <p:nvPr/>
        </p:nvCxnSpPr>
        <p:spPr>
          <a:xfrm>
            <a:off x="4223880" y="2627640"/>
            <a:ext cx="1851840" cy="2516760"/>
          </a:xfrm>
          <a:prstGeom prst="straightConnector1">
            <a:avLst/>
          </a:prstGeom>
          <a:ln w="38100">
            <a:solidFill>
              <a:srgbClr val="FF0000"/>
            </a:solidFill>
            <a:round/>
            <a:tailEnd type="triangle" w="med" len="med"/>
          </a:ln>
        </p:spPr>
      </p:cxnSp>
      <p:cxnSp>
        <p:nvCxnSpPr>
          <p:cNvPr id="243" name="Straight Arrow Connector 18"/>
          <p:cNvCxnSpPr/>
          <p:nvPr/>
        </p:nvCxnSpPr>
        <p:spPr>
          <a:xfrm flipH="1">
            <a:off x="6107040" y="3462840"/>
            <a:ext cx="2000520" cy="1680840"/>
          </a:xfrm>
          <a:prstGeom prst="straightConnector1">
            <a:avLst/>
          </a:prstGeom>
          <a:ln w="38100">
            <a:solidFill>
              <a:srgbClr val="FF0000"/>
            </a:solidFill>
            <a:round/>
            <a:tailEnd type="triangle" w="med" len="med"/>
          </a:ln>
        </p:spPr>
      </p:cxnSp>
      <p:cxnSp>
        <p:nvCxnSpPr>
          <p:cNvPr id="244" name="Straight Arrow Connector 23"/>
          <p:cNvCxnSpPr/>
          <p:nvPr/>
        </p:nvCxnSpPr>
        <p:spPr>
          <a:xfrm>
            <a:off x="8356680" y="4292640"/>
            <a:ext cx="1823040" cy="773640"/>
          </a:xfrm>
          <a:prstGeom prst="straightConnector1">
            <a:avLst/>
          </a:prstGeom>
          <a:ln w="38100">
            <a:solidFill>
              <a:srgbClr val="FF0000"/>
            </a:solidFill>
            <a:round/>
            <a:tailEnd type="triangle" w="med" len="med"/>
          </a:ln>
        </p:spPr>
      </p:cxnSp>
      <p:sp>
        <p:nvSpPr>
          <p:cNvPr id="245" name="TextBox 5"/>
          <p:cNvSpPr/>
          <p:nvPr/>
        </p:nvSpPr>
        <p:spPr>
          <a:xfrm>
            <a:off x="6694560" y="972720"/>
            <a:ext cx="3385440" cy="4611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400" b="1" u="none" strike="noStrike">
                <a:solidFill>
                  <a:schemeClr val="dk1"/>
                </a:solidFill>
                <a:effectLst/>
                <a:uFillTx/>
                <a:latin typeface="Times New Roman"/>
              </a:rPr>
              <a:t>20 MHz device</a:t>
            </a:r>
            <a:endParaRPr lang="en-US" sz="2400" b="0" u="none" strike="noStrike">
              <a:solidFill>
                <a:srgbClr val="000000"/>
              </a:solidFill>
              <a:effectLst/>
              <a:uFillTx/>
              <a:latin typeface="Arial"/>
            </a:endParaRPr>
          </a:p>
        </p:txBody>
      </p:sp>
      <p:sp>
        <p:nvSpPr>
          <p:cNvPr id="246" name="TextBox 7"/>
          <p:cNvSpPr/>
          <p:nvPr/>
        </p:nvSpPr>
        <p:spPr>
          <a:xfrm>
            <a:off x="87480" y="4988160"/>
            <a:ext cx="4209120" cy="338040"/>
          </a:xfrm>
          <a:prstGeom prst="rect">
            <a:avLst/>
          </a:prstGeom>
          <a:noFill/>
          <a:ln w="0">
            <a:noFill/>
          </a:ln>
        </p:spPr>
        <p:style>
          <a:lnRef idx="0">
            <a:scrgbClr r="0" g="0" b="0"/>
          </a:lnRef>
          <a:fillRef idx="0">
            <a:scrgbClr r="0" g="0" b="0"/>
          </a:fillRef>
          <a:effectRef idx="0">
            <a:scrgbClr r="0" g="0" b="0"/>
          </a:effectRef>
          <a:fontRef idx="minor"/>
        </p:style>
        <p:txBody>
          <a:bodyPr horzOverflow="overflow" numCol="1" spcCol="0" anchor="t">
            <a:spAutoFit/>
          </a:bodyPr>
          <a:lstStyle/>
          <a:p>
            <a:pPr algn="just" defTabSz="914400">
              <a:lnSpc>
                <a:spcPct val="100000"/>
              </a:lnSpc>
            </a:pPr>
            <a:r>
              <a:rPr lang="en-GB" sz="1600" b="1" u="none" strike="noStrike">
                <a:solidFill>
                  <a:srgbClr val="002060"/>
                </a:solidFill>
                <a:effectLst/>
                <a:uFillTx/>
                <a:latin typeface="Calibri"/>
              </a:rPr>
              <a:t> </a:t>
            </a:r>
            <a:endParaRPr lang="en-US" sz="1600" b="0" u="none" strike="noStrike">
              <a:solidFill>
                <a:srgbClr val="000000"/>
              </a:solidFill>
              <a:effectLst/>
              <a:uFillTx/>
              <a:latin typeface="Arial"/>
            </a:endParaRPr>
          </a:p>
        </p:txBody>
      </p:sp>
      <p:sp>
        <p:nvSpPr>
          <p:cNvPr id="247" name="TextBox 4"/>
          <p:cNvSpPr/>
          <p:nvPr/>
        </p:nvSpPr>
        <p:spPr>
          <a:xfrm>
            <a:off x="281880" y="5601240"/>
            <a:ext cx="4237920" cy="830520"/>
          </a:xfrm>
          <a:prstGeom prst="rect">
            <a:avLst/>
          </a:prstGeom>
          <a:noFill/>
          <a:ln w="0">
            <a:noFill/>
          </a:ln>
        </p:spPr>
        <p:style>
          <a:lnRef idx="0">
            <a:scrgbClr r="0" g="0" b="0"/>
          </a:lnRef>
          <a:fillRef idx="0">
            <a:scrgbClr r="0" g="0" b="0"/>
          </a:fillRef>
          <a:effectRef idx="0">
            <a:scrgbClr r="0" g="0" b="0"/>
          </a:effectRef>
          <a:fontRef idx="minor"/>
        </p:style>
        <p:txBody>
          <a:bodyPr horzOverflow="overflow" numCol="1" spcCol="0" anchor="t">
            <a:spAutoFit/>
          </a:bodyPr>
          <a:lstStyle/>
          <a:p>
            <a:pPr defTabSz="914400">
              <a:lnSpc>
                <a:spcPct val="100000"/>
              </a:lnSpc>
            </a:pPr>
            <a:r>
              <a:rPr lang="en-US" sz="1600" b="1" u="none" strike="noStrike">
                <a:solidFill>
                  <a:srgbClr val="7030A0"/>
                </a:solidFill>
                <a:effectLst/>
                <a:uFillTx/>
                <a:latin typeface="Calibri"/>
              </a:rPr>
              <a:t>The</a:t>
            </a:r>
            <a:r>
              <a:rPr lang="en-GB" sz="1600" b="1" u="none" strike="noStrike">
                <a:solidFill>
                  <a:srgbClr val="7030A0"/>
                </a:solidFill>
                <a:effectLst/>
                <a:uFillTx/>
                <a:latin typeface="Calibri"/>
              </a:rPr>
              <a:t> transducer is bonded </a:t>
            </a:r>
            <a:r>
              <a:rPr lang="en-US" sz="1600" b="1" u="none" strike="noStrike">
                <a:solidFill>
                  <a:srgbClr val="7030A0"/>
                </a:solidFill>
                <a:effectLst/>
                <a:uFillTx/>
                <a:latin typeface="Calibri"/>
              </a:rPr>
              <a:t>on the Si crystal </a:t>
            </a:r>
            <a:r>
              <a:rPr lang="en-GB" sz="1600" b="1" u="none" strike="noStrike">
                <a:solidFill>
                  <a:srgbClr val="7030A0"/>
                </a:solidFill>
                <a:effectLst/>
                <a:uFillTx/>
                <a:latin typeface="Calibri"/>
              </a:rPr>
              <a:t>using a thin film of vacuum epoxy, ensuring low acoustic losses!!!</a:t>
            </a:r>
            <a:endParaRPr lang="en-US" sz="1600" b="0" u="none" strike="noStrike">
              <a:solidFill>
                <a:srgbClr val="000000"/>
              </a:solidFill>
              <a:effectLst/>
              <a:uFillTx/>
              <a:latin typeface="Arial"/>
            </a:endParaRPr>
          </a:p>
        </p:txBody>
      </p:sp>
      <p:cxnSp>
        <p:nvCxnSpPr>
          <p:cNvPr id="248" name="Straight Arrow Connector 10"/>
          <p:cNvCxnSpPr/>
          <p:nvPr/>
        </p:nvCxnSpPr>
        <p:spPr>
          <a:xfrm flipH="1">
            <a:off x="2219400" y="3155400"/>
            <a:ext cx="1882080" cy="1899360"/>
          </a:xfrm>
          <a:prstGeom prst="straightConnector1">
            <a:avLst/>
          </a:prstGeom>
          <a:ln w="38100">
            <a:solidFill>
              <a:srgbClr val="FF0000"/>
            </a:solidFill>
            <a:round/>
            <a:tailEnd type="triangle" w="med" len="med"/>
          </a:ln>
        </p:spPr>
      </p:cxnSp>
      <p:sp>
        <p:nvSpPr>
          <p:cNvPr id="249" name="TextBox 12"/>
          <p:cNvSpPr/>
          <p:nvPr/>
        </p:nvSpPr>
        <p:spPr>
          <a:xfrm>
            <a:off x="428760" y="5005440"/>
            <a:ext cx="3663720" cy="3996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000" b="0" u="none" strike="noStrike">
                <a:solidFill>
                  <a:schemeClr val="dk1"/>
                </a:solidFill>
                <a:effectLst/>
                <a:uFillTx/>
                <a:latin typeface="Calibri"/>
              </a:rPr>
              <a:t>200 </a:t>
            </a:r>
            <a:r>
              <a:rPr lang="el-GR" sz="2000" b="0" u="none" strike="noStrike">
                <a:solidFill>
                  <a:schemeClr val="dk1"/>
                </a:solidFill>
                <a:effectLst/>
                <a:uFillTx/>
                <a:latin typeface="Calibri"/>
              </a:rPr>
              <a:t>μ</a:t>
            </a:r>
            <a:r>
              <a:rPr lang="en-GB" sz="2000" b="0" u="none" strike="noStrike">
                <a:solidFill>
                  <a:schemeClr val="dk1"/>
                </a:solidFill>
                <a:effectLst/>
                <a:uFillTx/>
                <a:latin typeface="Calibri"/>
              </a:rPr>
              <a:t>m thickness PZT transducer</a:t>
            </a:r>
            <a:endParaRPr lang="en-US" sz="20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TextBox 13"/>
          <p:cNvSpPr/>
          <p:nvPr/>
        </p:nvSpPr>
        <p:spPr>
          <a:xfrm>
            <a:off x="334080" y="138960"/>
            <a:ext cx="9526320" cy="52272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800" b="0" u="none" strike="noStrike">
                <a:solidFill>
                  <a:srgbClr val="FF0000"/>
                </a:solidFill>
                <a:effectLst/>
                <a:uFillTx/>
                <a:latin typeface="Calibri"/>
              </a:rPr>
              <a:t>Characterization of the dynamic acoustic field in Si based devices</a:t>
            </a:r>
            <a:endParaRPr lang="en-US" sz="2800" b="0" u="none" strike="noStrike">
              <a:solidFill>
                <a:srgbClr val="000000"/>
              </a:solidFill>
              <a:effectLst/>
              <a:uFillTx/>
              <a:latin typeface="Arial"/>
            </a:endParaRPr>
          </a:p>
        </p:txBody>
      </p:sp>
      <p:grpSp>
        <p:nvGrpSpPr>
          <p:cNvPr id="251" name="Group 29"/>
          <p:cNvGrpSpPr/>
          <p:nvPr/>
        </p:nvGrpSpPr>
        <p:grpSpPr>
          <a:xfrm>
            <a:off x="2262240" y="1866600"/>
            <a:ext cx="7850520" cy="3124440"/>
            <a:chOff x="2262240" y="1866600"/>
            <a:chExt cx="7850520" cy="3124440"/>
          </a:xfrm>
        </p:grpSpPr>
        <p:pic>
          <p:nvPicPr>
            <p:cNvPr id="252" name="Picture 26"/>
            <p:cNvPicPr/>
            <p:nvPr/>
          </p:nvPicPr>
          <p:blipFill>
            <a:blip r:embed="rId3"/>
            <a:srcRect t="4435" r="3671" b="4791"/>
            <a:stretch/>
          </p:blipFill>
          <p:spPr>
            <a:xfrm>
              <a:off x="2262240" y="2082960"/>
              <a:ext cx="7850520" cy="2908080"/>
            </a:xfrm>
            <a:prstGeom prst="rect">
              <a:avLst/>
            </a:prstGeom>
            <a:noFill/>
            <a:ln w="0">
              <a:noFill/>
            </a:ln>
          </p:spPr>
        </p:pic>
        <p:sp>
          <p:nvSpPr>
            <p:cNvPr id="253" name="TextBox 19"/>
            <p:cNvSpPr/>
            <p:nvPr/>
          </p:nvSpPr>
          <p:spPr>
            <a:xfrm>
              <a:off x="2881080" y="1866600"/>
              <a:ext cx="3311280" cy="286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600" b="1" u="none" strike="noStrike">
                  <a:solidFill>
                    <a:schemeClr val="dk1"/>
                  </a:solidFill>
                  <a:effectLst/>
                  <a:uFillTx/>
                  <a:latin typeface="Calibri"/>
                </a:rPr>
                <a:t>10 MHz device</a:t>
              </a:r>
              <a:endParaRPr lang="en-US" sz="1600" b="0" u="none" strike="noStrike">
                <a:solidFill>
                  <a:srgbClr val="000000"/>
                </a:solidFill>
                <a:effectLst/>
                <a:uFillTx/>
                <a:latin typeface="Arial"/>
              </a:endParaRPr>
            </a:p>
          </p:txBody>
        </p:sp>
        <p:sp>
          <p:nvSpPr>
            <p:cNvPr id="254" name="TextBox 20"/>
            <p:cNvSpPr/>
            <p:nvPr/>
          </p:nvSpPr>
          <p:spPr>
            <a:xfrm>
              <a:off x="6678720" y="1870920"/>
              <a:ext cx="3311280" cy="286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600" b="1" u="none" strike="noStrike">
                  <a:solidFill>
                    <a:schemeClr val="dk1"/>
                  </a:solidFill>
                  <a:effectLst/>
                  <a:uFillTx/>
                  <a:latin typeface="Calibri"/>
                </a:rPr>
                <a:t>20 MHz device</a:t>
              </a:r>
              <a:endParaRPr lang="en-US" sz="1600" b="0" u="none" strike="noStrike">
                <a:solidFill>
                  <a:srgbClr val="000000"/>
                </a:solidFill>
                <a:effectLst/>
                <a:uFillTx/>
                <a:latin typeface="Arial"/>
              </a:endParaRPr>
            </a:p>
          </p:txBody>
        </p:sp>
      </p:grpSp>
      <p:sp>
        <p:nvSpPr>
          <p:cNvPr id="255" name="TextBox 21"/>
          <p:cNvSpPr/>
          <p:nvPr/>
        </p:nvSpPr>
        <p:spPr>
          <a:xfrm>
            <a:off x="1997640" y="5024160"/>
            <a:ext cx="877716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1" u="none" strike="noStrike">
                <a:solidFill>
                  <a:schemeClr val="dk1"/>
                </a:solidFill>
                <a:effectLst/>
                <a:uFillTx/>
                <a:latin typeface="Calibri"/>
              </a:rPr>
              <a:t>Insets: </a:t>
            </a:r>
            <a:r>
              <a:rPr lang="en-GB" sz="1800" b="0" u="none" strike="noStrike">
                <a:solidFill>
                  <a:schemeClr val="dk1"/>
                </a:solidFill>
                <a:effectLst/>
                <a:uFillTx/>
                <a:latin typeface="Calibri"/>
              </a:rPr>
              <a:t>images of the optical intensity pattern  captured by FLRI, depicting a snapshot of the dynamic acoustic field in the 1 mm - thin crystal.</a:t>
            </a:r>
            <a:endParaRPr lang="en-US" sz="1800" b="0" u="none" strike="noStrike">
              <a:solidFill>
                <a:srgbClr val="000000"/>
              </a:solidFill>
              <a:effectLst/>
              <a:uFillTx/>
              <a:latin typeface="Arial"/>
            </a:endParaRPr>
          </a:p>
        </p:txBody>
      </p:sp>
      <p:sp>
        <p:nvSpPr>
          <p:cNvPr id="256" name="TextBox 22"/>
          <p:cNvSpPr/>
          <p:nvPr/>
        </p:nvSpPr>
        <p:spPr>
          <a:xfrm>
            <a:off x="57960" y="2814480"/>
            <a:ext cx="2258280" cy="10767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l-GR" sz="1600" b="1" u="none" strike="noStrike">
                <a:solidFill>
                  <a:schemeClr val="dk1"/>
                </a:solidFill>
                <a:effectLst/>
                <a:uFillTx/>
                <a:latin typeface="Times New Roman"/>
              </a:rPr>
              <a:t>10</a:t>
            </a:r>
            <a:r>
              <a:rPr lang="en-US" sz="1600" b="1" u="none" strike="noStrike">
                <a:solidFill>
                  <a:schemeClr val="dk1"/>
                </a:solidFill>
                <a:effectLst/>
                <a:uFillTx/>
                <a:latin typeface="Times New Roman"/>
              </a:rPr>
              <a:t>.92</a:t>
            </a:r>
            <a:r>
              <a:rPr lang="el-GR" sz="1600" b="1" u="none" strike="noStrike">
                <a:solidFill>
                  <a:schemeClr val="dk1"/>
                </a:solidFill>
                <a:effectLst/>
                <a:uFillTx/>
                <a:latin typeface="Times New Roman"/>
              </a:rPr>
              <a:t> </a:t>
            </a:r>
            <a:r>
              <a:rPr lang="en-GB" sz="1600" b="1" u="none" strike="noStrike">
                <a:solidFill>
                  <a:schemeClr val="dk1"/>
                </a:solidFill>
                <a:effectLst/>
                <a:uFillTx/>
                <a:latin typeface="Times New Roman"/>
              </a:rPr>
              <a:t>MHz</a:t>
            </a:r>
            <a:endParaRPr lang="en-US" sz="1600" b="0" u="none" strike="noStrike">
              <a:solidFill>
                <a:srgbClr val="000000"/>
              </a:solidFill>
              <a:effectLst/>
              <a:uFillTx/>
              <a:latin typeface="Arial"/>
            </a:endParaRPr>
          </a:p>
          <a:p>
            <a:pPr algn="ctr" defTabSz="914400">
              <a:lnSpc>
                <a:spcPct val="100000"/>
              </a:lnSpc>
            </a:pPr>
            <a:r>
              <a:rPr lang="en-GB" sz="1600" b="0" u="none" strike="noStrike">
                <a:solidFill>
                  <a:schemeClr val="dk1"/>
                </a:solidFill>
                <a:effectLst/>
                <a:uFillTx/>
                <a:latin typeface="Times New Roman"/>
              </a:rPr>
              <a:t>Pressure: 1530 ± 17 kPa</a:t>
            </a:r>
            <a:endParaRPr lang="en-US" sz="1600" b="0" u="none" strike="noStrike">
              <a:solidFill>
                <a:srgbClr val="000000"/>
              </a:solidFill>
              <a:effectLst/>
              <a:uFillTx/>
              <a:latin typeface="Arial"/>
            </a:endParaRPr>
          </a:p>
          <a:p>
            <a:pPr algn="ctr" defTabSz="914400">
              <a:lnSpc>
                <a:spcPct val="100000"/>
              </a:lnSpc>
            </a:pPr>
            <a:r>
              <a:rPr lang="en-GB" sz="1600" b="0" u="none" strike="noStrike">
                <a:solidFill>
                  <a:schemeClr val="dk1"/>
                </a:solidFill>
                <a:effectLst/>
                <a:uFillTx/>
                <a:latin typeface="Times New Roman"/>
              </a:rPr>
              <a:t>Displacement: 1.10 nm</a:t>
            </a:r>
            <a:endParaRPr lang="en-US" sz="1600" b="0" u="none" strike="noStrike">
              <a:solidFill>
                <a:srgbClr val="000000"/>
              </a:solidFill>
              <a:effectLst/>
              <a:uFillTx/>
              <a:latin typeface="Arial"/>
            </a:endParaRPr>
          </a:p>
          <a:p>
            <a:pPr algn="ctr" defTabSz="914400">
              <a:lnSpc>
                <a:spcPct val="100000"/>
              </a:lnSpc>
            </a:pPr>
            <a:r>
              <a:rPr lang="en-GB" sz="1600" b="0" u="none" strike="noStrike">
                <a:solidFill>
                  <a:schemeClr val="dk1"/>
                </a:solidFill>
                <a:effectLst/>
                <a:uFillTx/>
                <a:latin typeface="Times New Roman"/>
              </a:rPr>
              <a:t>Wavelength: 774±11 um</a:t>
            </a:r>
            <a:endParaRPr lang="en-US" sz="1600" b="0" u="none" strike="noStrike">
              <a:solidFill>
                <a:srgbClr val="000000"/>
              </a:solidFill>
              <a:effectLst/>
              <a:uFillTx/>
              <a:latin typeface="Arial"/>
            </a:endParaRPr>
          </a:p>
        </p:txBody>
      </p:sp>
      <p:sp>
        <p:nvSpPr>
          <p:cNvPr id="257" name="TextBox 25"/>
          <p:cNvSpPr/>
          <p:nvPr/>
        </p:nvSpPr>
        <p:spPr>
          <a:xfrm>
            <a:off x="10035000" y="2628720"/>
            <a:ext cx="2094120" cy="132300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1600" b="1" u="none" strike="noStrike">
                <a:solidFill>
                  <a:schemeClr val="dk1"/>
                </a:solidFill>
                <a:effectLst/>
                <a:uFillTx/>
                <a:latin typeface="Times New Roman"/>
              </a:rPr>
              <a:t>2</a:t>
            </a:r>
            <a:r>
              <a:rPr lang="en-US" sz="1600" b="1" u="none" strike="noStrike">
                <a:solidFill>
                  <a:schemeClr val="dk1"/>
                </a:solidFill>
                <a:effectLst/>
                <a:uFillTx/>
                <a:latin typeface="Times New Roman"/>
              </a:rPr>
              <a:t>1.40</a:t>
            </a:r>
            <a:r>
              <a:rPr lang="el-GR" sz="1600" b="1" u="none" strike="noStrike">
                <a:solidFill>
                  <a:schemeClr val="dk1"/>
                </a:solidFill>
                <a:effectLst/>
                <a:uFillTx/>
                <a:latin typeface="Times New Roman"/>
              </a:rPr>
              <a:t> </a:t>
            </a:r>
            <a:r>
              <a:rPr lang="en-GB" sz="1600" b="1" u="none" strike="noStrike">
                <a:solidFill>
                  <a:schemeClr val="dk1"/>
                </a:solidFill>
                <a:effectLst/>
                <a:uFillTx/>
                <a:latin typeface="Times New Roman"/>
              </a:rPr>
              <a:t>MHz</a:t>
            </a:r>
            <a:endParaRPr lang="en-US" sz="1600" b="0" u="none" strike="noStrike">
              <a:solidFill>
                <a:srgbClr val="000000"/>
              </a:solidFill>
              <a:effectLst/>
              <a:uFillTx/>
              <a:latin typeface="Arial"/>
            </a:endParaRPr>
          </a:p>
          <a:p>
            <a:pPr algn="ctr" defTabSz="914400">
              <a:lnSpc>
                <a:spcPct val="100000"/>
              </a:lnSpc>
            </a:pPr>
            <a:r>
              <a:rPr lang="en-GB" sz="1600" b="0" u="none" strike="noStrike">
                <a:solidFill>
                  <a:schemeClr val="dk1"/>
                </a:solidFill>
                <a:effectLst/>
                <a:uFillTx/>
                <a:latin typeface="Times New Roman"/>
              </a:rPr>
              <a:t>Pressure: 295 ± 4 kPa</a:t>
            </a:r>
            <a:endParaRPr lang="en-US" sz="1600" b="0" u="none" strike="noStrike">
              <a:solidFill>
                <a:srgbClr val="000000"/>
              </a:solidFill>
              <a:effectLst/>
              <a:uFillTx/>
              <a:latin typeface="Arial"/>
            </a:endParaRPr>
          </a:p>
          <a:p>
            <a:pPr algn="ctr" defTabSz="914400">
              <a:lnSpc>
                <a:spcPct val="100000"/>
              </a:lnSpc>
            </a:pPr>
            <a:r>
              <a:rPr lang="en-GB" sz="1600" b="0" u="none" strike="noStrike">
                <a:solidFill>
                  <a:schemeClr val="dk1"/>
                </a:solidFill>
                <a:effectLst/>
                <a:uFillTx/>
                <a:latin typeface="Times New Roman"/>
              </a:rPr>
              <a:t>Displacement: 0.12 nm</a:t>
            </a:r>
            <a:endParaRPr lang="en-US" sz="1600" b="0" u="none" strike="noStrike">
              <a:solidFill>
                <a:srgbClr val="000000"/>
              </a:solidFill>
              <a:effectLst/>
              <a:uFillTx/>
              <a:latin typeface="Arial"/>
            </a:endParaRPr>
          </a:p>
          <a:p>
            <a:pPr algn="ctr" defTabSz="914400">
              <a:lnSpc>
                <a:spcPct val="100000"/>
              </a:lnSpc>
            </a:pPr>
            <a:r>
              <a:rPr lang="en-GB" sz="1600" b="0" u="none" strike="noStrike">
                <a:solidFill>
                  <a:schemeClr val="dk1"/>
                </a:solidFill>
                <a:effectLst/>
                <a:uFillTx/>
                <a:latin typeface="Times New Roman"/>
              </a:rPr>
              <a:t>Wavelength: 390±9 </a:t>
            </a:r>
            <a:r>
              <a:rPr lang="el-GR" sz="1600" b="0" u="none" strike="noStrike">
                <a:solidFill>
                  <a:schemeClr val="dk1"/>
                </a:solidFill>
                <a:effectLst/>
                <a:uFillTx/>
                <a:latin typeface="Times New Roman"/>
              </a:rPr>
              <a:t>μ</a:t>
            </a:r>
            <a:r>
              <a:rPr lang="en-GB" sz="1600" b="0" u="none" strike="noStrike">
                <a:solidFill>
                  <a:schemeClr val="dk1"/>
                </a:solidFill>
                <a:effectLst/>
                <a:uFillTx/>
                <a:latin typeface="Times New Roman"/>
              </a:rPr>
              <a:t>m</a:t>
            </a:r>
            <a:endParaRPr lang="en-US" sz="1600" b="0" u="none" strike="noStrike">
              <a:solidFill>
                <a:srgbClr val="000000"/>
              </a:solidFill>
              <a:effectLst/>
              <a:uFillTx/>
              <a:latin typeface="Arial"/>
            </a:endParaRPr>
          </a:p>
        </p:txBody>
      </p:sp>
      <p:sp>
        <p:nvSpPr>
          <p:cNvPr id="258" name="TextBox 26"/>
          <p:cNvSpPr/>
          <p:nvPr/>
        </p:nvSpPr>
        <p:spPr>
          <a:xfrm>
            <a:off x="958320" y="5922360"/>
            <a:ext cx="10607760" cy="58428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defTabSz="914400">
              <a:lnSpc>
                <a:spcPct val="100000"/>
              </a:lnSpc>
            </a:pPr>
            <a:r>
              <a:rPr lang="en-GB" sz="1600" b="0" u="none" strike="noStrike">
                <a:solidFill>
                  <a:srgbClr val="000000"/>
                </a:solidFill>
                <a:effectLst/>
                <a:uFillTx/>
                <a:latin typeface="Calibri"/>
              </a:rPr>
              <a:t> Kaniolakis et al. Precise control of high frequency ultrasounds in thin crystals for the development of tunable narrowband and directional </a:t>
            </a:r>
            <a:r>
              <a:rPr lang="el-GR" sz="1600" b="0" u="none" strike="noStrike">
                <a:solidFill>
                  <a:srgbClr val="000000"/>
                </a:solidFill>
                <a:effectLst/>
                <a:uFillTx/>
                <a:latin typeface="Calibri"/>
              </a:rPr>
              <a:t>γ</a:t>
            </a:r>
            <a:r>
              <a:rPr lang="en-GB" sz="1600" b="0" u="none" strike="noStrike">
                <a:solidFill>
                  <a:srgbClr val="000000"/>
                </a:solidFill>
                <a:effectLst/>
                <a:uFillTx/>
                <a:latin typeface="Calibri"/>
              </a:rPr>
              <a:t>-ray sources</a:t>
            </a:r>
            <a:r>
              <a:rPr lang="en-GB" sz="1600" b="1" u="none" strike="noStrike">
                <a:solidFill>
                  <a:schemeClr val="dk1"/>
                </a:solidFill>
                <a:effectLst/>
                <a:uFillTx/>
                <a:latin typeface="Calibri"/>
              </a:rPr>
              <a:t>, under minor revision </a:t>
            </a:r>
            <a:r>
              <a:rPr lang="en-US" sz="1600" b="1" u="none" strike="noStrike">
                <a:solidFill>
                  <a:schemeClr val="dk1"/>
                </a:solidFill>
                <a:effectLst/>
                <a:uFillTx/>
                <a:latin typeface="Calibri"/>
              </a:rPr>
              <a:t>in</a:t>
            </a:r>
            <a:r>
              <a:rPr lang="en-GB" sz="1600" b="1" u="none" strike="noStrike">
                <a:solidFill>
                  <a:schemeClr val="dk1"/>
                </a:solidFill>
                <a:effectLst/>
                <a:uFillTx/>
                <a:latin typeface="Calibri"/>
              </a:rPr>
              <a:t> JASA</a:t>
            </a:r>
            <a:endParaRPr lang="en-US" sz="1600" b="0" u="none" strike="noStrike">
              <a:solidFill>
                <a:srgbClr val="000000"/>
              </a:solidFill>
              <a:effectLst/>
              <a:uFillTx/>
              <a:latin typeface="Arial"/>
            </a:endParaRPr>
          </a:p>
        </p:txBody>
      </p:sp>
      <p:sp>
        <p:nvSpPr>
          <p:cNvPr id="259" name="TextBox 28"/>
          <p:cNvSpPr/>
          <p:nvPr/>
        </p:nvSpPr>
        <p:spPr>
          <a:xfrm>
            <a:off x="57960" y="1115640"/>
            <a:ext cx="1213380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0" u="none" strike="noStrike">
                <a:solidFill>
                  <a:srgbClr val="FF0000"/>
                </a:solidFill>
                <a:effectLst/>
                <a:uFillTx/>
                <a:latin typeface="Calibri"/>
              </a:rPr>
              <a:t>Plots: line-out and model estimation of the optical intensity modulation due to the acoustic field at the time instance of probing.</a:t>
            </a:r>
            <a:endParaRPr lang="en-US" sz="18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TextBox 9"/>
          <p:cNvSpPr/>
          <p:nvPr/>
        </p:nvSpPr>
        <p:spPr>
          <a:xfrm>
            <a:off x="86040" y="1119600"/>
            <a:ext cx="11887560" cy="615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0" u="none" strike="noStrike">
                <a:solidFill>
                  <a:schemeClr val="dk1"/>
                </a:solidFill>
                <a:effectLst/>
                <a:uFillTx/>
                <a:latin typeface="Calibri"/>
              </a:rPr>
              <a:t>Frequency domain representations of the line-outs of the optical intensity modulation, obtained via FFT</a:t>
            </a:r>
            <a:endParaRPr lang="en-US" sz="1800" b="0" u="none" strike="noStrike">
              <a:solidFill>
                <a:srgbClr val="000000"/>
              </a:solidFill>
              <a:effectLst/>
              <a:uFillTx/>
              <a:latin typeface="Arial"/>
            </a:endParaRPr>
          </a:p>
          <a:p>
            <a:pPr marL="285840" indent="-285840" algn="ctr" defTabSz="914400">
              <a:lnSpc>
                <a:spcPct val="100000"/>
              </a:lnSpc>
              <a:buClr>
                <a:srgbClr val="1D02BE"/>
              </a:buClr>
              <a:buFont typeface="Wingdings" charset="2"/>
              <a:buChar char=""/>
            </a:pPr>
            <a:r>
              <a:rPr lang="en-GB" sz="1600" b="0" u="none" strike="noStrike">
                <a:solidFill>
                  <a:srgbClr val="1D02BE"/>
                </a:solidFill>
                <a:effectLst/>
                <a:uFillTx/>
                <a:latin typeface="Calibri"/>
              </a:rPr>
              <a:t>Strong harmonic components indicate the suitability of the devices for the generation of narrowband </a:t>
            </a:r>
            <a:r>
              <a:rPr lang="el-GR" sz="1600" b="0" u="none" strike="noStrike">
                <a:solidFill>
                  <a:srgbClr val="1D02BE"/>
                </a:solidFill>
                <a:effectLst/>
                <a:uFillTx/>
                <a:latin typeface="Calibri"/>
              </a:rPr>
              <a:t>γ </a:t>
            </a:r>
            <a:r>
              <a:rPr lang="en-GB" sz="1600" b="0" u="none" strike="noStrike">
                <a:solidFill>
                  <a:srgbClr val="1D02BE"/>
                </a:solidFill>
                <a:effectLst/>
                <a:uFillTx/>
                <a:latin typeface="Calibri"/>
              </a:rPr>
              <a:t>radiation.</a:t>
            </a:r>
            <a:endParaRPr lang="en-US" sz="1600" b="0" u="none" strike="noStrike">
              <a:solidFill>
                <a:srgbClr val="000000"/>
              </a:solidFill>
              <a:effectLst/>
              <a:uFillTx/>
              <a:latin typeface="Arial"/>
            </a:endParaRPr>
          </a:p>
        </p:txBody>
      </p:sp>
      <p:sp>
        <p:nvSpPr>
          <p:cNvPr id="261" name="TextBox 13"/>
          <p:cNvSpPr/>
          <p:nvPr/>
        </p:nvSpPr>
        <p:spPr>
          <a:xfrm>
            <a:off x="528120" y="84240"/>
            <a:ext cx="9482400" cy="52272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2800" b="0" u="none" strike="noStrike">
                <a:solidFill>
                  <a:srgbClr val="FF0000"/>
                </a:solidFill>
                <a:effectLst/>
                <a:uFillTx/>
                <a:latin typeface="Calibri"/>
              </a:rPr>
              <a:t>Characterization of the dynamic acoustic field in Si based device</a:t>
            </a:r>
            <a:endParaRPr lang="en-US" sz="2800" b="0" u="none" strike="noStrike">
              <a:solidFill>
                <a:srgbClr val="000000"/>
              </a:solidFill>
              <a:effectLst/>
              <a:uFillTx/>
              <a:latin typeface="Arial"/>
            </a:endParaRPr>
          </a:p>
        </p:txBody>
      </p:sp>
      <p:grpSp>
        <p:nvGrpSpPr>
          <p:cNvPr id="262" name="Group 12"/>
          <p:cNvGrpSpPr/>
          <p:nvPr/>
        </p:nvGrpSpPr>
        <p:grpSpPr>
          <a:xfrm>
            <a:off x="1418760" y="2288880"/>
            <a:ext cx="9486000" cy="3847320"/>
            <a:chOff x="1418760" y="2288880"/>
            <a:chExt cx="9486000" cy="3847320"/>
          </a:xfrm>
        </p:grpSpPr>
        <p:pic>
          <p:nvPicPr>
            <p:cNvPr id="263" name="Picture 4"/>
            <p:cNvPicPr/>
            <p:nvPr/>
          </p:nvPicPr>
          <p:blipFill>
            <a:blip r:embed="rId3"/>
            <a:stretch/>
          </p:blipFill>
          <p:spPr>
            <a:xfrm>
              <a:off x="1418760" y="2436120"/>
              <a:ext cx="9486000" cy="3700080"/>
            </a:xfrm>
            <a:prstGeom prst="rect">
              <a:avLst/>
            </a:prstGeom>
            <a:noFill/>
            <a:ln w="0">
              <a:noFill/>
            </a:ln>
          </p:spPr>
        </p:pic>
        <p:sp>
          <p:nvSpPr>
            <p:cNvPr id="264" name="TextBox 10"/>
            <p:cNvSpPr/>
            <p:nvPr/>
          </p:nvSpPr>
          <p:spPr>
            <a:xfrm>
              <a:off x="3579840" y="2736000"/>
              <a:ext cx="166896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en-GB" sz="1600" b="1" u="none" strike="noStrike">
                  <a:solidFill>
                    <a:srgbClr val="FF0000"/>
                  </a:solidFill>
                  <a:effectLst/>
                  <a:uFillTx/>
                  <a:latin typeface="Calibri"/>
                </a:rPr>
                <a:t>Peak: </a:t>
              </a:r>
              <a:r>
                <a:rPr lang="en-US" sz="1800" b="1" u="none" strike="noStrike">
                  <a:solidFill>
                    <a:srgbClr val="FF0000"/>
                  </a:solidFill>
                  <a:effectLst/>
                  <a:uFillTx/>
                  <a:latin typeface="Calibri"/>
                  <a:ea typeface="Times New Roman"/>
                </a:rPr>
                <a:t>1295 m</a:t>
              </a:r>
              <a:r>
                <a:rPr lang="en-US" sz="1800" b="1" u="none" strike="noStrike" baseline="30000">
                  <a:solidFill>
                    <a:srgbClr val="FF0000"/>
                  </a:solidFill>
                  <a:effectLst/>
                  <a:uFillTx/>
                  <a:latin typeface="Calibri"/>
                  <a:ea typeface="Times New Roman"/>
                </a:rPr>
                <a:t>-1</a:t>
              </a:r>
              <a:r>
                <a:rPr lang="en-US" sz="1800" b="1" u="none" strike="noStrike">
                  <a:solidFill>
                    <a:srgbClr val="FF0000"/>
                  </a:solidFill>
                  <a:effectLst/>
                  <a:uFillTx/>
                  <a:latin typeface="Calibri"/>
                  <a:ea typeface="Calibri"/>
                </a:rPr>
                <a:t> </a:t>
              </a:r>
              <a:r>
                <a:rPr lang="en-GB" sz="1600" b="1" u="none" strike="noStrike">
                  <a:solidFill>
                    <a:srgbClr val="FF0000"/>
                  </a:solidFill>
                  <a:effectLst/>
                  <a:uFillTx/>
                  <a:latin typeface="Calibri"/>
                  <a:ea typeface="Calibri"/>
                </a:rPr>
                <a:t> </a:t>
              </a:r>
              <a:endParaRPr lang="en-US" sz="1600" b="0" u="none" strike="noStrike">
                <a:solidFill>
                  <a:srgbClr val="000000"/>
                </a:solidFill>
                <a:effectLst/>
                <a:uFillTx/>
                <a:latin typeface="Arial"/>
              </a:endParaRPr>
            </a:p>
          </p:txBody>
        </p:sp>
        <p:sp>
          <p:nvSpPr>
            <p:cNvPr id="265" name="TextBox 11"/>
            <p:cNvSpPr/>
            <p:nvPr/>
          </p:nvSpPr>
          <p:spPr>
            <a:xfrm>
              <a:off x="8183160" y="3280680"/>
              <a:ext cx="166896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en-GB" sz="1600" b="1" u="none" strike="noStrike">
                  <a:solidFill>
                    <a:srgbClr val="FF0000"/>
                  </a:solidFill>
                  <a:effectLst/>
                  <a:uFillTx/>
                  <a:latin typeface="Calibri"/>
                </a:rPr>
                <a:t>Peak: </a:t>
              </a:r>
              <a:r>
                <a:rPr lang="en-US" sz="1800" b="1" u="none" strike="noStrike">
                  <a:solidFill>
                    <a:srgbClr val="FF0000"/>
                  </a:solidFill>
                  <a:effectLst/>
                  <a:uFillTx/>
                  <a:latin typeface="Calibri"/>
                  <a:ea typeface="Times New Roman"/>
                </a:rPr>
                <a:t>2538 m</a:t>
              </a:r>
              <a:r>
                <a:rPr lang="en-US" sz="1800" b="1" u="none" strike="noStrike" baseline="30000">
                  <a:solidFill>
                    <a:srgbClr val="FF0000"/>
                  </a:solidFill>
                  <a:effectLst/>
                  <a:uFillTx/>
                  <a:latin typeface="Calibri"/>
                  <a:ea typeface="Times New Roman"/>
                </a:rPr>
                <a:t>-1</a:t>
              </a:r>
              <a:endParaRPr lang="en-US" sz="1800" b="0" u="none" strike="noStrike">
                <a:solidFill>
                  <a:srgbClr val="000000"/>
                </a:solidFill>
                <a:effectLst/>
                <a:uFillTx/>
                <a:latin typeface="Arial"/>
              </a:endParaRPr>
            </a:p>
          </p:txBody>
        </p:sp>
        <p:sp>
          <p:nvSpPr>
            <p:cNvPr id="266" name="TextBox 1"/>
            <p:cNvSpPr/>
            <p:nvPr/>
          </p:nvSpPr>
          <p:spPr>
            <a:xfrm>
              <a:off x="2111040" y="2288880"/>
              <a:ext cx="370800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1" u="none" strike="noStrike">
                  <a:solidFill>
                    <a:schemeClr val="dk1"/>
                  </a:solidFill>
                  <a:effectLst/>
                  <a:uFillTx/>
                  <a:latin typeface="Calibri"/>
                </a:rPr>
                <a:t>10 MHz device</a:t>
              </a:r>
              <a:endParaRPr lang="en-US" sz="1800" b="0" u="none" strike="noStrike">
                <a:solidFill>
                  <a:srgbClr val="000000"/>
                </a:solidFill>
                <a:effectLst/>
                <a:uFillTx/>
                <a:latin typeface="Arial"/>
              </a:endParaRPr>
            </a:p>
          </p:txBody>
        </p:sp>
        <p:sp>
          <p:nvSpPr>
            <p:cNvPr id="267" name="TextBox 2"/>
            <p:cNvSpPr/>
            <p:nvPr/>
          </p:nvSpPr>
          <p:spPr>
            <a:xfrm>
              <a:off x="6391080" y="2291760"/>
              <a:ext cx="361908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1" u="none" strike="noStrike">
                  <a:solidFill>
                    <a:schemeClr val="dk1"/>
                  </a:solidFill>
                  <a:effectLst/>
                  <a:uFillTx/>
                  <a:latin typeface="Calibri"/>
                </a:rPr>
                <a:t>20 MHz device</a:t>
              </a:r>
              <a:endParaRPr lang="en-US" sz="1800" b="0" u="none" strike="noStrike">
                <a:solidFill>
                  <a:srgbClr val="000000"/>
                </a:solidFill>
                <a:effectLst/>
                <a:uFillTx/>
                <a:latin typeface="Arial"/>
              </a:endParaRPr>
            </a:p>
          </p:txBody>
        </p:sp>
      </p:grpSp>
      <p:sp>
        <p:nvSpPr>
          <p:cNvPr id="268" name="Rectangle 5"/>
          <p:cNvSpPr/>
          <p:nvPr/>
        </p:nvSpPr>
        <p:spPr>
          <a:xfrm>
            <a:off x="1510560" y="5275440"/>
            <a:ext cx="860040" cy="2797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
        <p:nvSpPr>
          <p:cNvPr id="269" name="Rectangle 7"/>
          <p:cNvSpPr/>
          <p:nvPr/>
        </p:nvSpPr>
        <p:spPr>
          <a:xfrm>
            <a:off x="5737680" y="5275440"/>
            <a:ext cx="860040" cy="2797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GB" sz="1800" b="0" u="none" strike="noStrike">
              <a:solidFill>
                <a:schemeClr val="lt1"/>
              </a:solidFill>
              <a:effectLst/>
              <a:uFillTx/>
              <a:latin typeface="Calibri"/>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0" name="Group 8"/>
          <p:cNvGrpSpPr/>
          <p:nvPr/>
        </p:nvGrpSpPr>
        <p:grpSpPr>
          <a:xfrm>
            <a:off x="9861840" y="156240"/>
            <a:ext cx="2244960" cy="715320"/>
            <a:chOff x="9861840" y="156240"/>
            <a:chExt cx="2244960" cy="715320"/>
          </a:xfrm>
        </p:grpSpPr>
        <p:pic>
          <p:nvPicPr>
            <p:cNvPr id="271" name="Picture 12" descr="Le Point de Contact National EIC Pathfinder et Transition | Horizon-europe .gouv.fr"/>
            <p:cNvPicPr/>
            <p:nvPr/>
          </p:nvPicPr>
          <p:blipFill>
            <a:blip r:embed="rId3"/>
            <a:stretch/>
          </p:blipFill>
          <p:spPr>
            <a:xfrm>
              <a:off x="9861840" y="160560"/>
              <a:ext cx="1142640" cy="711000"/>
            </a:xfrm>
            <a:prstGeom prst="rect">
              <a:avLst/>
            </a:prstGeom>
            <a:noFill/>
            <a:ln w="0">
              <a:noFill/>
            </a:ln>
          </p:spPr>
        </p:pic>
        <p:pic>
          <p:nvPicPr>
            <p:cNvPr id="272" name="Picture 13"/>
            <p:cNvPicPr/>
            <p:nvPr/>
          </p:nvPicPr>
          <p:blipFill>
            <a:blip r:embed="rId4"/>
            <a:stretch/>
          </p:blipFill>
          <p:spPr>
            <a:xfrm>
              <a:off x="11004840" y="156240"/>
              <a:ext cx="1101960" cy="711000"/>
            </a:xfrm>
            <a:prstGeom prst="rect">
              <a:avLst/>
            </a:prstGeom>
            <a:noFill/>
            <a:ln w="0">
              <a:noFill/>
            </a:ln>
          </p:spPr>
        </p:pic>
      </p:grpSp>
      <p:sp>
        <p:nvSpPr>
          <p:cNvPr id="273" name="TextBox 14"/>
          <p:cNvSpPr/>
          <p:nvPr/>
        </p:nvSpPr>
        <p:spPr>
          <a:xfrm>
            <a:off x="84960" y="3718440"/>
            <a:ext cx="12044160" cy="64584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ctr" defTabSz="914400">
              <a:lnSpc>
                <a:spcPct val="100000"/>
              </a:lnSpc>
            </a:pPr>
            <a:r>
              <a:rPr lang="en-GB" sz="3600" b="1" u="none" strike="noStrike">
                <a:solidFill>
                  <a:schemeClr val="dk1"/>
                </a:solidFill>
                <a:effectLst/>
                <a:uFillTx/>
                <a:latin typeface="Calibri"/>
              </a:rPr>
              <a:t>Towards higher frequencies !!!</a:t>
            </a:r>
            <a:endParaRPr lang="en-US" sz="3600" b="0" u="none" strike="noStrike">
              <a:solidFill>
                <a:srgbClr val="000000"/>
              </a:solidFill>
              <a:effectLst/>
              <a:uFillTx/>
              <a:latin typeface="Arial"/>
            </a:endParaRPr>
          </a:p>
        </p:txBody>
      </p:sp>
      <p:sp>
        <p:nvSpPr>
          <p:cNvPr id="274" name="TextBox 18"/>
          <p:cNvSpPr/>
          <p:nvPr/>
        </p:nvSpPr>
        <p:spPr>
          <a:xfrm>
            <a:off x="61560" y="1005840"/>
            <a:ext cx="12023280" cy="2277360"/>
          </a:xfrm>
          <a:prstGeom prst="rect">
            <a:avLst/>
          </a:prstGeom>
          <a:noFill/>
          <a:ln w="0">
            <a:noFill/>
          </a:ln>
        </p:spPr>
        <p:style>
          <a:lnRef idx="0">
            <a:scrgbClr r="0" g="0" b="0"/>
          </a:lnRef>
          <a:fillRef idx="0">
            <a:scrgbClr r="0" g="0" b="0"/>
          </a:fillRef>
          <a:effectRef idx="0">
            <a:scrgbClr r="0" g="0" b="0"/>
          </a:effectRef>
          <a:fontRef idx="minor"/>
        </p:style>
        <p:txBody>
          <a:bodyPr anchor="t">
            <a:spAutoFit/>
          </a:bodyPr>
          <a:lstStyle/>
          <a:p>
            <a:pPr algn="just" defTabSz="914400">
              <a:lnSpc>
                <a:spcPct val="100000"/>
              </a:lnSpc>
            </a:pPr>
            <a:endParaRPr lang="en-US" sz="1000" b="0" u="none" strike="noStrike">
              <a:solidFill>
                <a:srgbClr val="000000"/>
              </a:solidFill>
              <a:effectLst/>
              <a:uFillTx/>
              <a:latin typeface="Arial"/>
            </a:endParaRPr>
          </a:p>
          <a:p>
            <a:pPr marL="285840" indent="-285840" algn="just" defTabSz="914400">
              <a:lnSpc>
                <a:spcPct val="100000"/>
              </a:lnSpc>
              <a:buClr>
                <a:srgbClr val="FF0000"/>
              </a:buClr>
              <a:buFont typeface="Wingdings" charset="2"/>
              <a:buChar char=""/>
            </a:pPr>
            <a:r>
              <a:rPr lang="en-GB" sz="2400" b="1" u="none" strike="noStrike">
                <a:solidFill>
                  <a:srgbClr val="FF0000"/>
                </a:solidFill>
                <a:effectLst/>
                <a:uFillTx/>
                <a:latin typeface="Calibri"/>
              </a:rPr>
              <a:t>Successful characterization of HFUS in Si &lt;100&gt; crystals with nominal resonance frequencies of 10 MHz and 20 MHz, using FLRI and supported by a specially developed computational model. </a:t>
            </a:r>
            <a:r>
              <a:rPr lang="en-GB" sz="2400" b="1" u="none" strike="noStrike">
                <a:solidFill>
                  <a:schemeClr val="dk1"/>
                </a:solidFill>
                <a:effectLst/>
                <a:uFillTx/>
                <a:latin typeface="Calibri"/>
              </a:rPr>
              <a:t> </a:t>
            </a:r>
            <a:endParaRPr lang="en-US" sz="2400" b="0" u="none" strike="noStrike">
              <a:solidFill>
                <a:srgbClr val="000000"/>
              </a:solidFill>
              <a:effectLst/>
              <a:uFillTx/>
              <a:latin typeface="Arial"/>
            </a:endParaRPr>
          </a:p>
          <a:p>
            <a:pPr algn="just" defTabSz="914400">
              <a:lnSpc>
                <a:spcPct val="100000"/>
              </a:lnSpc>
            </a:pPr>
            <a:endParaRPr lang="en-US" sz="2400" b="0" u="none" strike="noStrike">
              <a:solidFill>
                <a:srgbClr val="000000"/>
              </a:solidFill>
              <a:effectLst/>
              <a:uFillTx/>
              <a:latin typeface="Arial"/>
            </a:endParaRPr>
          </a:p>
          <a:p>
            <a:pPr marL="285840" indent="-285840" algn="just" defTabSz="914400">
              <a:lnSpc>
                <a:spcPct val="100000"/>
              </a:lnSpc>
              <a:buClr>
                <a:srgbClr val="000000"/>
              </a:buClr>
              <a:buFont typeface="Wingdings" charset="2"/>
              <a:buChar char=""/>
            </a:pPr>
            <a:r>
              <a:rPr lang="en-GB" sz="1800" b="1" u="none" strike="noStrike">
                <a:solidFill>
                  <a:schemeClr val="dk1"/>
                </a:solidFill>
                <a:effectLst/>
                <a:uFillTx/>
                <a:latin typeface="Calibri"/>
              </a:rPr>
              <a:t>Kaniolakis et al. Precise control of high frequency ultrasounds in thin crystals for the development of tunable narrowband and directional </a:t>
            </a:r>
            <a:r>
              <a:rPr lang="el-GR" sz="1800" b="1" u="none" strike="noStrike">
                <a:solidFill>
                  <a:schemeClr val="dk1"/>
                </a:solidFill>
                <a:effectLst/>
                <a:uFillTx/>
                <a:latin typeface="Calibri"/>
              </a:rPr>
              <a:t>γ</a:t>
            </a:r>
            <a:r>
              <a:rPr lang="en-GB" sz="1800" b="1" u="none" strike="noStrike">
                <a:solidFill>
                  <a:schemeClr val="dk1"/>
                </a:solidFill>
                <a:effectLst/>
                <a:uFillTx/>
                <a:latin typeface="Calibri"/>
              </a:rPr>
              <a:t>-ray sources. Underreview in JASA</a:t>
            </a:r>
            <a:endParaRPr lang="en-US" sz="1800" b="0" u="none" strike="noStrike">
              <a:solidFill>
                <a:srgbClr val="000000"/>
              </a:solidFill>
              <a:effectLst/>
              <a:uFillTx/>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10000"/>
    </mc:Choice>
    <mc:Fallback xmlns:p15="http://schemas.microsoft.com/office/powerpoint/2012/main" xmlns="">
      <p:transition spd="slow" advTm="10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Rectangle 4"/>
          <p:cNvSpPr/>
          <p:nvPr/>
        </p:nvSpPr>
        <p:spPr>
          <a:xfrm>
            <a:off x="-240840" y="-171360"/>
            <a:ext cx="12432240" cy="7029000"/>
          </a:xfrm>
          <a:prstGeom prst="rect">
            <a:avLst/>
          </a:prstGeom>
          <a:solidFill>
            <a:schemeClr val="tx1"/>
          </a:solidFill>
          <a:ln>
            <a:solidFill>
              <a:srgbClr val="D34817"/>
            </a:solidFill>
            <a:round/>
          </a:ln>
          <a:effectLst>
            <a:outerShdw blurRad="38160" dist="25455" dir="2700000" algn="br" rotWithShape="0">
              <a:srgbClr val="000000">
                <a:alpha val="6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276" name="TextBox 2"/>
          <p:cNvSpPr/>
          <p:nvPr/>
        </p:nvSpPr>
        <p:spPr>
          <a:xfrm>
            <a:off x="315360" y="693720"/>
            <a:ext cx="11061360" cy="4154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6600" b="0" u="none" strike="noStrike">
                <a:solidFill>
                  <a:srgbClr val="FFC000"/>
                </a:solidFill>
                <a:effectLst/>
                <a:uFillTx/>
                <a:latin typeface="Comic Sans MS"/>
              </a:rPr>
              <a:t>The role of ultrafast lasers in generation of localized ultra high frequency acoustic waves in crystals</a:t>
            </a:r>
            <a:endParaRPr lang="en-US" sz="6600" b="0" u="none" strike="noStrike">
              <a:solidFill>
                <a:srgbClr val="000000"/>
              </a:solidFill>
              <a:effectLst/>
              <a:uFillTx/>
              <a:latin typeface="Arial"/>
            </a:endParaRPr>
          </a:p>
        </p:txBody>
      </p:sp>
      <p:sp>
        <p:nvSpPr>
          <p:cNvPr id="277" name="PlaceHolder 1"/>
          <p:cNvSpPr>
            <a:spLocks noGrp="1"/>
          </p:cNvSpPr>
          <p:nvPr>
            <p:ph type="sldNum" idx="5"/>
          </p:nvPr>
        </p:nvSpPr>
        <p:spPr>
          <a:xfrm>
            <a:off x="8737560" y="6245280"/>
            <a:ext cx="2844360" cy="475920"/>
          </a:xfrm>
          <a:prstGeom prst="rect">
            <a:avLst/>
          </a:prstGeom>
          <a:noFill/>
          <a:ln w="0">
            <a:noFill/>
          </a:ln>
        </p:spPr>
        <p:txBody>
          <a:bodyPr lIns="90000" tIns="45000" rIns="90000" bIns="45000" anchor="t">
            <a:noAutofit/>
          </a:bodyPr>
          <a:lstStyle>
            <a:lvl1pPr indent="0" defTabSz="914400">
              <a:lnSpc>
                <a:spcPct val="100000"/>
              </a:lnSpc>
              <a:buNone/>
              <a:defRPr lang="el-GR" sz="1800" b="0" u="none" strike="noStrike">
                <a:solidFill>
                  <a:schemeClr val="dk1"/>
                </a:solidFill>
                <a:effectLst/>
                <a:uFillTx/>
                <a:latin typeface="Calibri"/>
              </a:defRPr>
            </a:lvl1pPr>
          </a:lstStyle>
          <a:p>
            <a:pPr indent="0" defTabSz="914400">
              <a:lnSpc>
                <a:spcPct val="100000"/>
              </a:lnSpc>
              <a:buNone/>
            </a:pPr>
            <a:fld id="{56C5B720-0FD9-4A18-AFB8-9D37F433B697}" type="slidenum">
              <a:rPr lang="el-GR" sz="1800" b="0" u="none" strike="noStrike">
                <a:solidFill>
                  <a:schemeClr val="dk1"/>
                </a:solidFill>
                <a:effectLst/>
                <a:uFillTx/>
                <a:latin typeface="Calibri"/>
              </a:rPr>
              <a:t>28</a:t>
            </a:fld>
            <a:endParaRPr lang="en-US" sz="1800" b="0" u="none" strike="noStrike">
              <a:solidFill>
                <a:srgbClr val="000000"/>
              </a:solidFill>
              <a:effectLst/>
              <a:uFillTx/>
              <a:latin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8" name="Group 1"/>
          <p:cNvGrpSpPr/>
          <p:nvPr/>
        </p:nvGrpSpPr>
        <p:grpSpPr>
          <a:xfrm>
            <a:off x="63360" y="608400"/>
            <a:ext cx="11832840" cy="5983560"/>
            <a:chOff x="63360" y="608400"/>
            <a:chExt cx="11832840" cy="5983560"/>
          </a:xfrm>
        </p:grpSpPr>
        <p:pic>
          <p:nvPicPr>
            <p:cNvPr id="279" name="Picture 11"/>
            <p:cNvPicPr/>
            <p:nvPr/>
          </p:nvPicPr>
          <p:blipFill>
            <a:blip r:embed="rId2"/>
            <a:stretch/>
          </p:blipFill>
          <p:spPr>
            <a:xfrm>
              <a:off x="63360" y="1316520"/>
              <a:ext cx="5105160" cy="4226760"/>
            </a:xfrm>
            <a:prstGeom prst="rect">
              <a:avLst/>
            </a:prstGeom>
            <a:noFill/>
            <a:ln w="9525">
              <a:noFill/>
            </a:ln>
          </p:spPr>
        </p:pic>
        <p:sp>
          <p:nvSpPr>
            <p:cNvPr id="280" name="Ορθογώνιο 9"/>
            <p:cNvSpPr/>
            <p:nvPr/>
          </p:nvSpPr>
          <p:spPr>
            <a:xfrm>
              <a:off x="143280" y="608400"/>
              <a:ext cx="4896360" cy="52272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28600" indent="-228600" algn="ctr" defTabSz="914400">
                <a:lnSpc>
                  <a:spcPct val="100000"/>
                </a:lnSpc>
                <a:tabLst>
                  <a:tab pos="0" algn="l"/>
                </a:tabLst>
              </a:pPr>
              <a:r>
                <a:rPr lang="en-US" sz="2800" b="1" u="sng" strike="noStrike">
                  <a:solidFill>
                    <a:schemeClr val="accent2"/>
                  </a:solidFill>
                  <a:effectLst/>
                  <a:uFillTx/>
                  <a:latin typeface="Garamond"/>
                </a:rPr>
                <a:t>Electron dynamics</a:t>
              </a:r>
              <a:endParaRPr lang="en-US" sz="2800" b="0" u="none" strike="noStrike">
                <a:solidFill>
                  <a:srgbClr val="000000"/>
                </a:solidFill>
                <a:effectLst/>
                <a:uFillTx/>
                <a:latin typeface="Arial"/>
              </a:endParaRPr>
            </a:p>
          </p:txBody>
        </p:sp>
        <p:sp>
          <p:nvSpPr>
            <p:cNvPr id="281" name="Ορθογώνιο 9"/>
            <p:cNvSpPr/>
            <p:nvPr/>
          </p:nvSpPr>
          <p:spPr>
            <a:xfrm>
              <a:off x="335520" y="1078920"/>
              <a:ext cx="4704120" cy="33804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28600" indent="-228600" algn="ctr" defTabSz="914400">
                <a:lnSpc>
                  <a:spcPct val="100000"/>
                </a:lnSpc>
                <a:tabLst>
                  <a:tab pos="0" algn="l"/>
                </a:tabLst>
              </a:pPr>
              <a:r>
                <a:rPr lang="en-US" sz="1600" b="0" i="1" u="none" strike="noStrike">
                  <a:solidFill>
                    <a:schemeClr val="accent2"/>
                  </a:solidFill>
                  <a:effectLst/>
                  <a:uFillTx/>
                  <a:latin typeface="Garamond"/>
                </a:rPr>
                <a:t>J. Hohlfeld et al., Chem. Phys. </a:t>
              </a:r>
              <a:r>
                <a:rPr lang="en-US" sz="1600" b="1" i="1" u="none" strike="noStrike">
                  <a:solidFill>
                    <a:schemeClr val="accent2"/>
                  </a:solidFill>
                  <a:effectLst/>
                  <a:uFillTx/>
                  <a:latin typeface="Garamond"/>
                </a:rPr>
                <a:t>251</a:t>
              </a:r>
              <a:r>
                <a:rPr lang="en-US" sz="1600" b="0" i="1" u="none" strike="noStrike">
                  <a:solidFill>
                    <a:schemeClr val="accent2"/>
                  </a:solidFill>
                  <a:effectLst/>
                  <a:uFillTx/>
                  <a:latin typeface="Garamond"/>
                </a:rPr>
                <a:t>, 237 (2000)</a:t>
              </a:r>
              <a:endParaRPr lang="en-US" sz="1600" b="0" u="none" strike="noStrike">
                <a:solidFill>
                  <a:srgbClr val="000000"/>
                </a:solidFill>
                <a:effectLst/>
                <a:uFillTx/>
                <a:latin typeface="Arial"/>
              </a:endParaRPr>
            </a:p>
          </p:txBody>
        </p:sp>
        <p:sp>
          <p:nvSpPr>
            <p:cNvPr id="282" name="Ορθογώνιο 9"/>
            <p:cNvSpPr/>
            <p:nvPr/>
          </p:nvSpPr>
          <p:spPr>
            <a:xfrm>
              <a:off x="335520" y="5576760"/>
              <a:ext cx="5096160" cy="101520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343080" indent="-343080" defTabSz="914400">
                <a:lnSpc>
                  <a:spcPct val="100000"/>
                </a:lnSpc>
                <a:buClr>
                  <a:srgbClr val="FF0000"/>
                </a:buClr>
                <a:buFont typeface="OpenSymbol"/>
                <a:buAutoNum type="alphaLcParenR"/>
              </a:pPr>
              <a:r>
                <a:rPr lang="en-US" sz="2000" b="1" u="none" strike="noStrike">
                  <a:solidFill>
                    <a:srgbClr val="FF0000"/>
                  </a:solidFill>
                  <a:effectLst/>
                  <a:uFillTx/>
                  <a:latin typeface="Garamond"/>
                </a:rPr>
                <a:t>Non-thermal electron excitation</a:t>
              </a:r>
              <a:endParaRPr lang="en-US" sz="2000" b="0" u="none" strike="noStrike">
                <a:solidFill>
                  <a:srgbClr val="000000"/>
                </a:solidFill>
                <a:effectLst/>
                <a:uFillTx/>
                <a:latin typeface="Arial"/>
              </a:endParaRPr>
            </a:p>
            <a:p>
              <a:pPr marL="343080" indent="-343080" defTabSz="914400">
                <a:lnSpc>
                  <a:spcPct val="100000"/>
                </a:lnSpc>
                <a:buClr>
                  <a:srgbClr val="FF0000"/>
                </a:buClr>
                <a:buFont typeface="OpenSymbol"/>
                <a:buAutoNum type="alphaLcParenR"/>
              </a:pPr>
              <a:r>
                <a:rPr lang="en-US" sz="2000" b="1" u="none" strike="noStrike">
                  <a:solidFill>
                    <a:srgbClr val="FF0000"/>
                  </a:solidFill>
                  <a:effectLst/>
                  <a:uFillTx/>
                  <a:latin typeface="Garamond"/>
                </a:rPr>
                <a:t>Electron thermalization (via e-e &amp; e-ph)</a:t>
              </a:r>
              <a:endParaRPr lang="en-US" sz="2000" b="0" u="none" strike="noStrike">
                <a:solidFill>
                  <a:srgbClr val="000000"/>
                </a:solidFill>
                <a:effectLst/>
                <a:uFillTx/>
                <a:latin typeface="Arial"/>
              </a:endParaRPr>
            </a:p>
            <a:p>
              <a:pPr marL="343080" indent="-343080" defTabSz="914400">
                <a:lnSpc>
                  <a:spcPct val="100000"/>
                </a:lnSpc>
                <a:buClr>
                  <a:srgbClr val="FF0000"/>
                </a:buClr>
                <a:buFont typeface="OpenSymbol"/>
                <a:buAutoNum type="alphaLcParenR"/>
              </a:pPr>
              <a:r>
                <a:rPr lang="en-US" sz="2000" b="1" u="none" strike="noStrike">
                  <a:solidFill>
                    <a:srgbClr val="FF0000"/>
                  </a:solidFill>
                  <a:effectLst/>
                  <a:uFillTx/>
                  <a:latin typeface="Garamond"/>
                </a:rPr>
                <a:t>Electron-lattice thermal equilibrium</a:t>
              </a:r>
              <a:endParaRPr lang="en-US" sz="2000" b="0" u="none" strike="noStrike">
                <a:solidFill>
                  <a:srgbClr val="000000"/>
                </a:solidFill>
                <a:effectLst/>
                <a:uFillTx/>
                <a:latin typeface="Arial"/>
              </a:endParaRPr>
            </a:p>
          </p:txBody>
        </p:sp>
        <p:pic>
          <p:nvPicPr>
            <p:cNvPr id="283" name="Picture 2" descr="http://upload.wikimedia.org/wikipedia/commons/b/b3/PicosecondUltrasonicsSetup.jpg"/>
            <p:cNvPicPr/>
            <p:nvPr/>
          </p:nvPicPr>
          <p:blipFill>
            <a:blip r:embed="rId3"/>
            <a:stretch/>
          </p:blipFill>
          <p:spPr>
            <a:xfrm>
              <a:off x="5488200" y="1248120"/>
              <a:ext cx="6408000" cy="3621600"/>
            </a:xfrm>
            <a:prstGeom prst="rect">
              <a:avLst/>
            </a:prstGeom>
            <a:noFill/>
            <a:ln w="0">
              <a:noFill/>
            </a:ln>
          </p:spPr>
        </p:pic>
        <p:sp>
          <p:nvSpPr>
            <p:cNvPr id="284" name="Ορθογώνιο 9"/>
            <p:cNvSpPr/>
            <p:nvPr/>
          </p:nvSpPr>
          <p:spPr>
            <a:xfrm>
              <a:off x="6503400" y="724680"/>
              <a:ext cx="3831840" cy="52272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28600" indent="-228600" algn="ctr" defTabSz="914400">
                <a:lnSpc>
                  <a:spcPct val="100000"/>
                </a:lnSpc>
                <a:tabLst>
                  <a:tab pos="0" algn="l"/>
                </a:tabLst>
              </a:pPr>
              <a:r>
                <a:rPr lang="en-US" sz="2800" b="1" u="sng" strike="noStrike">
                  <a:solidFill>
                    <a:schemeClr val="accent2"/>
                  </a:solidFill>
                  <a:effectLst/>
                  <a:uFillTx/>
                  <a:latin typeface="Garamond"/>
                </a:rPr>
                <a:t>Lattice Dynamics</a:t>
              </a:r>
              <a:endParaRPr lang="en-US" sz="2800" b="0" u="none" strike="noStrike">
                <a:solidFill>
                  <a:srgbClr val="000000"/>
                </a:solidFill>
                <a:effectLst/>
                <a:uFillTx/>
                <a:latin typeface="Arial"/>
              </a:endParaRPr>
            </a:p>
          </p:txBody>
        </p:sp>
        <p:sp>
          <p:nvSpPr>
            <p:cNvPr id="285" name="Ορθογώνιο 9"/>
            <p:cNvSpPr/>
            <p:nvPr/>
          </p:nvSpPr>
          <p:spPr>
            <a:xfrm>
              <a:off x="6680160" y="5169240"/>
              <a:ext cx="4973400" cy="132300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343080" indent="-343080" defTabSz="914400">
                <a:lnSpc>
                  <a:spcPct val="100000"/>
                </a:lnSpc>
                <a:buClr>
                  <a:srgbClr val="FF0000"/>
                </a:buClr>
                <a:buFont typeface="OpenSymbol"/>
                <a:buAutoNum type="arabicPeriod"/>
              </a:pPr>
              <a:r>
                <a:rPr lang="en-US" sz="2000" b="1" u="none" strike="noStrike">
                  <a:solidFill>
                    <a:srgbClr val="FF0000"/>
                  </a:solidFill>
                  <a:effectLst/>
                  <a:uFillTx/>
                  <a:latin typeface="Garamond"/>
                </a:rPr>
                <a:t>Laser-induced </a:t>
              </a:r>
              <a:r>
                <a:rPr lang="en-US" sz="2000" b="1" u="sng" strike="noStrike">
                  <a:solidFill>
                    <a:srgbClr val="FF0000"/>
                  </a:solidFill>
                  <a:effectLst/>
                  <a:uFillTx/>
                  <a:latin typeface="Garamond"/>
                </a:rPr>
                <a:t>localize</a:t>
              </a:r>
              <a:r>
                <a:rPr lang="en-US" sz="2000" b="1" u="none" strike="noStrike">
                  <a:solidFill>
                    <a:srgbClr val="FF0000"/>
                  </a:solidFill>
                  <a:effectLst/>
                  <a:uFillTx/>
                  <a:latin typeface="Garamond"/>
                </a:rPr>
                <a:t> strain</a:t>
              </a:r>
              <a:endParaRPr lang="en-US" sz="2000" b="0" u="none" strike="noStrike">
                <a:solidFill>
                  <a:srgbClr val="000000"/>
                </a:solidFill>
                <a:effectLst/>
                <a:uFillTx/>
                <a:latin typeface="Arial"/>
              </a:endParaRPr>
            </a:p>
            <a:p>
              <a:pPr marL="343080" indent="-343080" defTabSz="914400">
                <a:lnSpc>
                  <a:spcPct val="100000"/>
                </a:lnSpc>
                <a:buClr>
                  <a:srgbClr val="FF0000"/>
                </a:buClr>
                <a:buFont typeface="OpenSymbol"/>
                <a:buAutoNum type="arabicPeriod"/>
              </a:pPr>
              <a:r>
                <a:rPr lang="en-US" sz="2000" b="1" u="none" strike="noStrike">
                  <a:solidFill>
                    <a:srgbClr val="FF0000"/>
                  </a:solidFill>
                  <a:effectLst/>
                  <a:uFillTx/>
                  <a:latin typeface="Garamond"/>
                </a:rPr>
                <a:t>Strain propagation</a:t>
              </a:r>
              <a:endParaRPr lang="en-US" sz="2000" b="0" u="none" strike="noStrike">
                <a:solidFill>
                  <a:srgbClr val="000000"/>
                </a:solidFill>
                <a:effectLst/>
                <a:uFillTx/>
                <a:latin typeface="Arial"/>
              </a:endParaRPr>
            </a:p>
            <a:p>
              <a:pPr marL="343080" indent="-343080" defTabSz="914400">
                <a:lnSpc>
                  <a:spcPct val="100000"/>
                </a:lnSpc>
                <a:buClr>
                  <a:srgbClr val="FF0000"/>
                </a:buClr>
                <a:buFont typeface="OpenSymbol"/>
                <a:buAutoNum type="arabicPeriod"/>
              </a:pPr>
              <a:r>
                <a:rPr lang="en-US" sz="2000" b="1" u="none" strike="noStrike">
                  <a:solidFill>
                    <a:srgbClr val="FF0000"/>
                  </a:solidFill>
                  <a:effectLst/>
                  <a:uFillTx/>
                  <a:latin typeface="Garamond"/>
                </a:rPr>
                <a:t>Strain reflection from interface</a:t>
              </a:r>
              <a:endParaRPr lang="en-US" sz="2000" b="0" u="none" strike="noStrike">
                <a:solidFill>
                  <a:srgbClr val="000000"/>
                </a:solidFill>
                <a:effectLst/>
                <a:uFillTx/>
                <a:latin typeface="Arial"/>
              </a:endParaRPr>
            </a:p>
            <a:p>
              <a:pPr marL="343080" indent="-343080" defTabSz="914400">
                <a:lnSpc>
                  <a:spcPct val="100000"/>
                </a:lnSpc>
                <a:buClr>
                  <a:srgbClr val="FF0000"/>
                </a:buClr>
                <a:buFont typeface="OpenSymbol"/>
                <a:buAutoNum type="arabicPeriod"/>
              </a:pPr>
              <a:r>
                <a:rPr lang="en-US" sz="2000" b="1" u="none" strike="noStrike">
                  <a:solidFill>
                    <a:srgbClr val="FF0000"/>
                  </a:solidFill>
                  <a:effectLst/>
                  <a:uFillTx/>
                  <a:latin typeface="Garamond"/>
                </a:rPr>
                <a:t>Detection of strain at surface (echo)</a:t>
              </a:r>
              <a:endParaRPr lang="en-US" sz="2000" b="0" u="none" strike="noStrike">
                <a:solidFill>
                  <a:srgbClr val="000000"/>
                </a:solidFill>
                <a:effectLst/>
                <a:uFillTx/>
                <a:latin typeface="Arial"/>
              </a:endParaRPr>
            </a:p>
          </p:txBody>
        </p:sp>
      </p:grpSp>
      <p:sp>
        <p:nvSpPr>
          <p:cNvPr id="286" name="Title 1"/>
          <p:cNvSpPr/>
          <p:nvPr/>
        </p:nvSpPr>
        <p:spPr>
          <a:xfrm>
            <a:off x="-124200" y="117720"/>
            <a:ext cx="10657800" cy="503640"/>
          </a:xfrm>
          <a:prstGeom prst="rect">
            <a:avLst/>
          </a:prstGeom>
          <a:noFill/>
          <a:ln w="9525">
            <a:solidFill>
              <a:srgbClr val="696464"/>
            </a:solidFill>
            <a:round/>
          </a:ln>
          <a:effectLst>
            <a:outerShdw blurRad="39960" dist="23040" dir="5400000" rotWithShape="0">
              <a:srgbClr val="000000">
                <a:alpha val="35000"/>
              </a:srgbClr>
            </a:outerShdw>
            <a:softEdge rad="63360"/>
          </a:effectLst>
        </p:spPr>
        <p:style>
          <a:lnRef idx="1">
            <a:schemeClr val="accent6"/>
          </a:lnRef>
          <a:fillRef idx="3">
            <a:schemeClr val="accent6"/>
          </a:fillRef>
          <a:effectRef idx="2">
            <a:schemeClr val="accent6"/>
          </a:effectRef>
          <a:fontRef idx="minor"/>
        </p:style>
        <p:txBody>
          <a:bodyPr lIns="90000" tIns="46800" rIns="90000" bIns="46800" numCol="1" spcCol="0" anchor="ctr">
            <a:noAutofit/>
          </a:bodyPr>
          <a:lstStyle/>
          <a:p>
            <a:pPr algn="ctr" defTabSz="449280">
              <a:lnSpc>
                <a:spcPct val="100000"/>
              </a:lnSpc>
              <a:tabLst>
                <a:tab pos="0" algn="l"/>
              </a:tabLst>
            </a:pPr>
            <a:r>
              <a:rPr lang="en-US" sz="3200" b="1" u="none" strike="noStrike">
                <a:solidFill>
                  <a:srgbClr val="FF0000"/>
                </a:solidFill>
                <a:effectLst/>
                <a:uFillTx/>
                <a:latin typeface="Garamond"/>
              </a:rPr>
              <a:t>Ultrafast phenomena in metallic optoacoustic transducers</a:t>
            </a:r>
            <a:endParaRPr lang="en-US" sz="3200" b="0" u="none" strike="noStrike">
              <a:solidFill>
                <a:srgbClr val="000000"/>
              </a:solidFill>
              <a:effectLst/>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3"/>
          <p:cNvPicPr/>
          <p:nvPr/>
        </p:nvPicPr>
        <p:blipFill>
          <a:blip r:embed="rId2"/>
          <a:stretch/>
        </p:blipFill>
        <p:spPr>
          <a:xfrm>
            <a:off x="0" y="2555640"/>
            <a:ext cx="6439680" cy="2350080"/>
          </a:xfrm>
          <a:prstGeom prst="rect">
            <a:avLst/>
          </a:prstGeom>
          <a:noFill/>
          <a:ln w="0">
            <a:noFill/>
          </a:ln>
        </p:spPr>
      </p:pic>
      <p:sp>
        <p:nvSpPr>
          <p:cNvPr id="42" name="Rectangle 4"/>
          <p:cNvSpPr/>
          <p:nvPr/>
        </p:nvSpPr>
        <p:spPr>
          <a:xfrm>
            <a:off x="1289520" y="5580720"/>
            <a:ext cx="361620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chemeClr val="dk1"/>
                </a:solidFill>
                <a:effectLst/>
                <a:uFillTx/>
                <a:latin typeface="Calibri"/>
              </a:rPr>
              <a:t>Creator: Cyprian Lothringer </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Copyright: European XFEL</a:t>
            </a:r>
            <a:endParaRPr lang="en-US" sz="1800" b="0" u="none" strike="noStrike">
              <a:solidFill>
                <a:srgbClr val="000000"/>
              </a:solidFill>
              <a:effectLst/>
              <a:uFillTx/>
              <a:latin typeface="Arial"/>
            </a:endParaRPr>
          </a:p>
        </p:txBody>
      </p:sp>
      <p:pic>
        <p:nvPicPr>
          <p:cNvPr id="43" name="Picture 4" descr="Schematic representation of a laser-driven acoustic wave crystalline... |  Download Scientific Diagram"/>
          <p:cNvPicPr/>
          <p:nvPr/>
        </p:nvPicPr>
        <p:blipFill>
          <a:blip r:embed="rId3"/>
          <a:stretch/>
        </p:blipFill>
        <p:spPr>
          <a:xfrm>
            <a:off x="6726240" y="1894680"/>
            <a:ext cx="4922280" cy="3312360"/>
          </a:xfrm>
          <a:prstGeom prst="rect">
            <a:avLst/>
          </a:prstGeom>
          <a:noFill/>
          <a:ln w="0">
            <a:noFill/>
          </a:ln>
        </p:spPr>
      </p:pic>
      <p:sp>
        <p:nvSpPr>
          <p:cNvPr id="44" name="Rectangle 5"/>
          <p:cNvSpPr/>
          <p:nvPr/>
        </p:nvSpPr>
        <p:spPr>
          <a:xfrm>
            <a:off x="6201360" y="5411520"/>
            <a:ext cx="6095520" cy="830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600" b="0" u="none" strike="noStrike">
                <a:solidFill>
                  <a:schemeClr val="dk1"/>
                </a:solidFill>
                <a:effectLst/>
                <a:uFillTx/>
                <a:latin typeface="Calibri"/>
              </a:rPr>
              <a:t>K. Kaleris, E. Kaniolakis Kaloudis, Emmanouil E. Kaselouris, K. Kosma, E. Gagaoudakis, V. Binas, S.  Petrakis, V. Dimitriou, M. Bakarezos, M. Tatarakis, &amp;  N. A. Papadogiannis, </a:t>
            </a:r>
            <a:r>
              <a:rPr lang="en-US" sz="1600" b="1" u="none" strike="noStrike">
                <a:solidFill>
                  <a:schemeClr val="dk1"/>
                </a:solidFill>
                <a:effectLst/>
                <a:uFillTx/>
                <a:latin typeface="Calibri"/>
              </a:rPr>
              <a:t>Applied Physics A. 129</a:t>
            </a:r>
            <a:r>
              <a:rPr lang="en-US" sz="1600" b="0" u="none" strike="noStrike">
                <a:solidFill>
                  <a:schemeClr val="dk1"/>
                </a:solidFill>
                <a:effectLst/>
                <a:uFillTx/>
                <a:latin typeface="Calibri"/>
              </a:rPr>
              <a:t>, 1007 (2023)</a:t>
            </a:r>
            <a:endParaRPr lang="en-US" sz="1600" b="0" u="none" strike="noStrike">
              <a:solidFill>
                <a:srgbClr val="000000"/>
              </a:solidFill>
              <a:effectLst/>
              <a:uFillTx/>
              <a:latin typeface="Arial"/>
            </a:endParaRPr>
          </a:p>
        </p:txBody>
      </p:sp>
      <p:sp>
        <p:nvSpPr>
          <p:cNvPr id="45" name="PlaceHolder 1"/>
          <p:cNvSpPr>
            <a:spLocks noGrp="1"/>
          </p:cNvSpPr>
          <p:nvPr>
            <p:ph type="title"/>
          </p:nvPr>
        </p:nvSpPr>
        <p:spPr>
          <a:xfrm>
            <a:off x="259200" y="-18360"/>
            <a:ext cx="10445040" cy="811440"/>
          </a:xfrm>
          <a:prstGeom prst="rect">
            <a:avLst/>
          </a:prstGeom>
          <a:noFill/>
          <a:ln w="0">
            <a:noFill/>
          </a:ln>
        </p:spPr>
        <p:txBody>
          <a:bodyPr lIns="91440" tIns="45720" rIns="91440" bIns="45720" anchor="b">
            <a:normAutofit/>
          </a:bodyPr>
          <a:lstStyle/>
          <a:p>
            <a:pPr indent="0" defTabSz="914400">
              <a:lnSpc>
                <a:spcPct val="85000"/>
              </a:lnSpc>
              <a:buNone/>
            </a:pPr>
            <a:r>
              <a:rPr lang="en-US" sz="3600" b="0" u="none" strike="noStrike" spc="-51">
                <a:solidFill>
                  <a:srgbClr val="543D83"/>
                </a:solidFill>
                <a:effectLst/>
                <a:uFillTx/>
                <a:latin typeface="Calibri"/>
              </a:rPr>
              <a:t>Crystalline vs Magnetic Undulator</a:t>
            </a:r>
            <a:endParaRPr lang="el-GR" sz="3600" b="0" u="none" strike="noStrike">
              <a:solidFill>
                <a:schemeClr val="dk1"/>
              </a:solidFill>
              <a:effectLst/>
              <a:uFillTx/>
              <a:latin typeface="Calibri"/>
            </a:endParaRPr>
          </a:p>
        </p:txBody>
      </p:sp>
      <p:sp>
        <p:nvSpPr>
          <p:cNvPr id="46" name="Rectangle 9"/>
          <p:cNvSpPr/>
          <p:nvPr/>
        </p:nvSpPr>
        <p:spPr>
          <a:xfrm>
            <a:off x="982440" y="988200"/>
            <a:ext cx="3616200" cy="892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rgbClr val="FF0000"/>
                </a:solidFill>
                <a:effectLst/>
                <a:uFillTx/>
                <a:latin typeface="Calibri"/>
              </a:rPr>
              <a:t>Magnetic Undulator</a:t>
            </a:r>
            <a:endParaRPr lang="en-US" sz="2800" b="0" u="none" strike="noStrike">
              <a:solidFill>
                <a:srgbClr val="000000"/>
              </a:solidFill>
              <a:effectLst/>
              <a:uFillTx/>
              <a:latin typeface="Arial"/>
            </a:endParaRPr>
          </a:p>
          <a:p>
            <a:pPr defTabSz="914400">
              <a:lnSpc>
                <a:spcPct val="100000"/>
              </a:lnSpc>
            </a:pPr>
            <a:r>
              <a:rPr lang="el-GR" sz="2400" b="0" i="1" u="none" strike="noStrike">
                <a:solidFill>
                  <a:schemeClr val="dk1"/>
                </a:solidFill>
                <a:effectLst/>
                <a:uFillTx/>
                <a:latin typeface="Calibri"/>
              </a:rPr>
              <a:t>λ</a:t>
            </a:r>
            <a:r>
              <a:rPr lang="en-US" sz="2400" b="0" i="1" u="none" strike="noStrike" baseline="-25000">
                <a:solidFill>
                  <a:schemeClr val="dk1"/>
                </a:solidFill>
                <a:effectLst/>
                <a:uFillTx/>
                <a:latin typeface="Calibri"/>
              </a:rPr>
              <a:t>u</a:t>
            </a:r>
            <a:r>
              <a:rPr lang="el-GR" sz="2400" b="0" u="none" strike="noStrike">
                <a:solidFill>
                  <a:schemeClr val="dk1"/>
                </a:solidFill>
                <a:effectLst/>
                <a:uFillTx/>
                <a:latin typeface="Calibri"/>
              </a:rPr>
              <a:t>~ 1-10 </a:t>
            </a:r>
            <a:r>
              <a:rPr lang="en-US" sz="2400" b="0" u="none" strike="noStrike">
                <a:solidFill>
                  <a:schemeClr val="dk1"/>
                </a:solidFill>
                <a:effectLst/>
                <a:uFillTx/>
                <a:latin typeface="Calibri"/>
              </a:rPr>
              <a:t>cm, ℏ</a:t>
            </a:r>
            <a:r>
              <a:rPr lang="el-GR" sz="2400" b="0" i="1" u="none" strike="noStrike">
                <a:solidFill>
                  <a:schemeClr val="dk1"/>
                </a:solidFill>
                <a:effectLst/>
                <a:uFillTx/>
                <a:latin typeface="Calibri"/>
              </a:rPr>
              <a:t>ω</a:t>
            </a:r>
            <a:r>
              <a:rPr lang="el-GR" sz="2400" b="0" u="none" strike="noStrike">
                <a:solidFill>
                  <a:schemeClr val="dk1"/>
                </a:solidFill>
                <a:effectLst/>
                <a:uFillTx/>
                <a:latin typeface="Calibri"/>
              </a:rPr>
              <a:t>=1-10 </a:t>
            </a:r>
            <a:r>
              <a:rPr lang="en-US" sz="2400" b="0" i="1" u="none" strike="noStrike">
                <a:solidFill>
                  <a:schemeClr val="dk1"/>
                </a:solidFill>
                <a:effectLst/>
                <a:uFillTx/>
                <a:latin typeface="Calibri"/>
              </a:rPr>
              <a:t>KeV</a:t>
            </a:r>
            <a:endParaRPr lang="en-US" sz="2400" b="0" u="none" strike="noStrike">
              <a:solidFill>
                <a:srgbClr val="000000"/>
              </a:solidFill>
              <a:effectLst/>
              <a:uFillTx/>
              <a:latin typeface="Arial"/>
            </a:endParaRPr>
          </a:p>
        </p:txBody>
      </p:sp>
      <p:sp>
        <p:nvSpPr>
          <p:cNvPr id="47" name="Rectangle 10"/>
          <p:cNvSpPr/>
          <p:nvPr/>
        </p:nvSpPr>
        <p:spPr>
          <a:xfrm>
            <a:off x="7166160" y="899640"/>
            <a:ext cx="4061160" cy="892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rgbClr val="FF0000"/>
                </a:solidFill>
                <a:effectLst/>
                <a:uFillTx/>
                <a:latin typeface="Calibri"/>
              </a:rPr>
              <a:t>Crystalline Undulator</a:t>
            </a:r>
            <a:endParaRPr lang="en-US" sz="2800" b="0" u="none" strike="noStrike">
              <a:solidFill>
                <a:srgbClr val="000000"/>
              </a:solidFill>
              <a:effectLst/>
              <a:uFillTx/>
              <a:latin typeface="Arial"/>
            </a:endParaRPr>
          </a:p>
          <a:p>
            <a:pPr defTabSz="914400">
              <a:lnSpc>
                <a:spcPct val="100000"/>
              </a:lnSpc>
            </a:pPr>
            <a:r>
              <a:rPr lang="el-GR" sz="2400" b="0" i="1" u="none" strike="noStrike">
                <a:solidFill>
                  <a:schemeClr val="dk1"/>
                </a:solidFill>
                <a:effectLst/>
                <a:uFillTx/>
                <a:latin typeface="Calibri"/>
              </a:rPr>
              <a:t>λ</a:t>
            </a:r>
            <a:r>
              <a:rPr lang="en-US" sz="2400" b="0" i="1" u="none" strike="noStrike" baseline="-25000">
                <a:solidFill>
                  <a:schemeClr val="dk1"/>
                </a:solidFill>
                <a:effectLst/>
                <a:uFillTx/>
                <a:latin typeface="Calibri"/>
              </a:rPr>
              <a:t>u</a:t>
            </a:r>
            <a:r>
              <a:rPr lang="el-GR" sz="2400" b="0" u="none" strike="noStrike">
                <a:solidFill>
                  <a:schemeClr val="dk1"/>
                </a:solidFill>
                <a:effectLst/>
                <a:uFillTx/>
                <a:latin typeface="Calibri"/>
              </a:rPr>
              <a:t>~ 1-10</a:t>
            </a:r>
            <a:r>
              <a:rPr lang="en-US" sz="2400" b="0" u="none" strike="noStrike">
                <a:solidFill>
                  <a:schemeClr val="dk1"/>
                </a:solidFill>
                <a:effectLst/>
                <a:uFillTx/>
                <a:latin typeface="Calibri"/>
              </a:rPr>
              <a:t>0</a:t>
            </a:r>
            <a:r>
              <a:rPr lang="el-GR" sz="2400" b="0" u="none" strike="noStrike">
                <a:solidFill>
                  <a:schemeClr val="dk1"/>
                </a:solidFill>
                <a:effectLst/>
                <a:uFillTx/>
                <a:latin typeface="Calibri"/>
              </a:rPr>
              <a:t> μ</a:t>
            </a:r>
            <a:r>
              <a:rPr lang="en-US" sz="2400" b="0" u="none" strike="noStrike">
                <a:solidFill>
                  <a:schemeClr val="dk1"/>
                </a:solidFill>
                <a:effectLst/>
                <a:uFillTx/>
                <a:latin typeface="Calibri"/>
              </a:rPr>
              <a:t>m, ℏ</a:t>
            </a:r>
            <a:r>
              <a:rPr lang="el-GR" sz="2400" b="0" i="1" u="none" strike="noStrike">
                <a:solidFill>
                  <a:schemeClr val="dk1"/>
                </a:solidFill>
                <a:effectLst/>
                <a:uFillTx/>
                <a:latin typeface="Calibri"/>
              </a:rPr>
              <a:t>ω</a:t>
            </a:r>
            <a:r>
              <a:rPr lang="el-GR" sz="2400" b="0" u="none" strike="noStrike">
                <a:solidFill>
                  <a:schemeClr val="dk1"/>
                </a:solidFill>
                <a:effectLst/>
                <a:uFillTx/>
                <a:latin typeface="Calibri"/>
              </a:rPr>
              <a:t>=0.1-10 </a:t>
            </a:r>
            <a:r>
              <a:rPr lang="el-GR" sz="2400" b="0" i="1" u="none" strike="noStrike">
                <a:solidFill>
                  <a:schemeClr val="dk1"/>
                </a:solidFill>
                <a:effectLst/>
                <a:uFillTx/>
                <a:latin typeface="Calibri"/>
              </a:rPr>
              <a:t>Μ</a:t>
            </a:r>
            <a:r>
              <a:rPr lang="en-US" sz="2400" b="0" i="1" u="none" strike="noStrike">
                <a:solidFill>
                  <a:schemeClr val="dk1"/>
                </a:solidFill>
                <a:effectLst/>
                <a:uFillTx/>
                <a:latin typeface="Calibri"/>
              </a:rPr>
              <a:t>eV</a:t>
            </a:r>
            <a:endParaRPr lang="en-US" sz="2400" b="0" u="none" strike="noStrike">
              <a:solidFill>
                <a:srgbClr val="000000"/>
              </a:solidFill>
              <a:effectLst/>
              <a:uFillTx/>
              <a:latin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PlaceHolder 1"/>
          <p:cNvSpPr>
            <a:spLocks noGrp="1"/>
          </p:cNvSpPr>
          <p:nvPr>
            <p:ph type="title"/>
          </p:nvPr>
        </p:nvSpPr>
        <p:spPr>
          <a:xfrm>
            <a:off x="118440" y="209160"/>
            <a:ext cx="11391480" cy="811440"/>
          </a:xfrm>
          <a:prstGeom prst="rect">
            <a:avLst/>
          </a:prstGeom>
          <a:noFill/>
          <a:ln w="0">
            <a:noFill/>
          </a:ln>
        </p:spPr>
        <p:txBody>
          <a:bodyPr lIns="91440" tIns="45720" rIns="91440" bIns="45720" anchor="b">
            <a:noAutofit/>
          </a:bodyPr>
          <a:lstStyle/>
          <a:p>
            <a:pPr indent="0" defTabSz="914400">
              <a:lnSpc>
                <a:spcPct val="85000"/>
              </a:lnSpc>
              <a:buNone/>
            </a:pPr>
            <a:r>
              <a:rPr lang="en-US" sz="3200" b="1" u="none" strike="noStrike" spc="-51">
                <a:solidFill>
                  <a:srgbClr val="FF0000"/>
                </a:solidFill>
                <a:effectLst/>
                <a:uFillTx/>
                <a:latin typeface="Garamond"/>
              </a:rPr>
              <a:t>Degenerate pump-probe transient reflectivity typical set-up</a:t>
            </a:r>
            <a:br>
              <a:rPr sz="3200"/>
            </a:br>
            <a:endParaRPr lang="el-GR" sz="3200" b="0" u="none" strike="noStrike">
              <a:solidFill>
                <a:schemeClr val="dk1"/>
              </a:solidFill>
              <a:effectLst/>
              <a:uFillTx/>
              <a:latin typeface="Calibri"/>
            </a:endParaRPr>
          </a:p>
        </p:txBody>
      </p:sp>
      <p:pic>
        <p:nvPicPr>
          <p:cNvPr id="288" name="Picture 2" descr="D:\D\My papers\Dublin_Invited Talk\DUBLIN_JUNE\Optics Express\Figure 1.jpg"/>
          <p:cNvPicPr/>
          <p:nvPr/>
        </p:nvPicPr>
        <p:blipFill>
          <a:blip r:embed="rId2"/>
          <a:stretch/>
        </p:blipFill>
        <p:spPr>
          <a:xfrm>
            <a:off x="3618360" y="1020960"/>
            <a:ext cx="8245800" cy="5067360"/>
          </a:xfrm>
          <a:prstGeom prst="rect">
            <a:avLst/>
          </a:prstGeom>
          <a:noFill/>
          <a:ln w="0">
            <a:noFill/>
          </a:ln>
        </p:spPr>
      </p:pic>
      <p:sp>
        <p:nvSpPr>
          <p:cNvPr id="289" name="Ορθογώνιο 4"/>
          <p:cNvSpPr/>
          <p:nvPr/>
        </p:nvSpPr>
        <p:spPr>
          <a:xfrm>
            <a:off x="118440" y="1189440"/>
            <a:ext cx="3015720" cy="378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343080" indent="-343080" defTabSz="914400">
              <a:lnSpc>
                <a:spcPct val="100000"/>
              </a:lnSpc>
              <a:buClr>
                <a:srgbClr val="0070C0"/>
              </a:buClr>
              <a:buFont typeface="Wingdings" charset="2"/>
              <a:buChar char=""/>
            </a:pPr>
            <a:r>
              <a:rPr lang="en-US" sz="2000" b="1" u="none" strike="noStrike">
                <a:solidFill>
                  <a:srgbClr val="0070C0"/>
                </a:solidFill>
                <a:effectLst/>
                <a:uFillTx/>
                <a:latin typeface="Calibri"/>
              </a:rPr>
              <a:t>Brillouin scattering observation through interference:</a:t>
            </a:r>
            <a:endParaRPr lang="en-US" sz="2000" b="0" u="none" strike="noStrike">
              <a:solidFill>
                <a:srgbClr val="000000"/>
              </a:solidFill>
              <a:effectLst/>
              <a:uFillTx/>
              <a:latin typeface="Arial"/>
            </a:endParaRPr>
          </a:p>
          <a:p>
            <a:pPr defTabSz="914400">
              <a:lnSpc>
                <a:spcPct val="100000"/>
              </a:lnSpc>
            </a:pPr>
            <a:endParaRPr lang="en-US" sz="2000" b="0" u="none" strike="noStrike">
              <a:solidFill>
                <a:srgbClr val="000000"/>
              </a:solidFill>
              <a:effectLst/>
              <a:uFillTx/>
              <a:latin typeface="Arial"/>
            </a:endParaRPr>
          </a:p>
          <a:p>
            <a:pPr defTabSz="914400">
              <a:lnSpc>
                <a:spcPct val="100000"/>
              </a:lnSpc>
            </a:pPr>
            <a:r>
              <a:rPr lang="en-US" sz="2000" b="1" u="none" strike="noStrike">
                <a:solidFill>
                  <a:srgbClr val="0070C0"/>
                </a:solidFill>
                <a:effectLst/>
                <a:uFillTx/>
                <a:latin typeface="Calibri"/>
              </a:rPr>
              <a:t>	Reflected beam 	from material 	surface</a:t>
            </a:r>
            <a:endParaRPr lang="en-US" sz="2000" b="0" u="none" strike="noStrike">
              <a:solidFill>
                <a:srgbClr val="000000"/>
              </a:solidFill>
              <a:effectLst/>
              <a:uFillTx/>
              <a:latin typeface="Arial"/>
            </a:endParaRPr>
          </a:p>
          <a:p>
            <a:pPr defTabSz="914400">
              <a:lnSpc>
                <a:spcPct val="100000"/>
              </a:lnSpc>
            </a:pPr>
            <a:r>
              <a:rPr lang="en-US" sz="2000" b="1" u="none" strike="noStrike">
                <a:solidFill>
                  <a:srgbClr val="0070C0"/>
                </a:solidFill>
                <a:effectLst/>
                <a:uFillTx/>
                <a:latin typeface="Calibri"/>
              </a:rPr>
              <a:t>	+</a:t>
            </a:r>
            <a:endParaRPr lang="en-US" sz="2000" b="0" u="none" strike="noStrike">
              <a:solidFill>
                <a:srgbClr val="000000"/>
              </a:solidFill>
              <a:effectLst/>
              <a:uFillTx/>
              <a:latin typeface="Arial"/>
            </a:endParaRPr>
          </a:p>
          <a:p>
            <a:pPr defTabSz="914400">
              <a:lnSpc>
                <a:spcPct val="100000"/>
              </a:lnSpc>
            </a:pPr>
            <a:r>
              <a:rPr lang="en-US" sz="2000" b="1" u="none" strike="noStrike">
                <a:solidFill>
                  <a:srgbClr val="0070C0"/>
                </a:solidFill>
                <a:effectLst/>
                <a:uFillTx/>
                <a:latin typeface="Calibri"/>
              </a:rPr>
              <a:t>      	Reflected beam 	from</a:t>
            </a:r>
            <a:endParaRPr lang="en-US" sz="2000" b="0" u="none" strike="noStrike">
              <a:solidFill>
                <a:srgbClr val="000000"/>
              </a:solidFill>
              <a:effectLst/>
              <a:uFillTx/>
              <a:latin typeface="Arial"/>
            </a:endParaRPr>
          </a:p>
          <a:p>
            <a:pPr defTabSz="914400">
              <a:lnSpc>
                <a:spcPct val="100000"/>
              </a:lnSpc>
            </a:pPr>
            <a:r>
              <a:rPr lang="en-US" sz="2000" b="1" u="none" strike="noStrike">
                <a:solidFill>
                  <a:srgbClr val="0070C0"/>
                </a:solidFill>
                <a:effectLst/>
                <a:uFillTx/>
                <a:latin typeface="Calibri"/>
              </a:rPr>
              <a:t>     	 fast moving 	strain pulse</a:t>
            </a:r>
            <a:endParaRPr lang="en-US" sz="2000" b="0" u="none" strike="noStrike">
              <a:solidFill>
                <a:srgbClr val="000000"/>
              </a:solidFill>
              <a:effectLst/>
              <a:uFillTx/>
              <a:latin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Τίτλος 1"/>
          <p:cNvSpPr/>
          <p:nvPr/>
        </p:nvSpPr>
        <p:spPr>
          <a:xfrm>
            <a:off x="277200" y="-107280"/>
            <a:ext cx="11391480" cy="81144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defTabSz="914400">
              <a:lnSpc>
                <a:spcPct val="85000"/>
              </a:lnSpc>
            </a:pPr>
            <a:r>
              <a:rPr lang="en-US" sz="4000" b="1" u="none" strike="noStrike" spc="-51">
                <a:solidFill>
                  <a:srgbClr val="FF0000"/>
                </a:solidFill>
                <a:effectLst/>
                <a:uFillTx/>
                <a:latin typeface="Garamond"/>
              </a:rPr>
              <a:t>New results in Tantalum/Silicon</a:t>
            </a:r>
            <a:endParaRPr lang="en-US" sz="4000" b="0" u="none" strike="noStrike">
              <a:solidFill>
                <a:srgbClr val="000000"/>
              </a:solidFill>
              <a:effectLst/>
              <a:uFillTx/>
              <a:latin typeface="Arial"/>
            </a:endParaRPr>
          </a:p>
        </p:txBody>
      </p:sp>
      <p:pic>
        <p:nvPicPr>
          <p:cNvPr id="291" name="Picture 4"/>
          <p:cNvPicPr/>
          <p:nvPr/>
        </p:nvPicPr>
        <p:blipFill>
          <a:blip r:embed="rId2"/>
          <a:stretch/>
        </p:blipFill>
        <p:spPr>
          <a:xfrm>
            <a:off x="1199520" y="852120"/>
            <a:ext cx="7911360" cy="5933160"/>
          </a:xfrm>
          <a:prstGeom prst="rect">
            <a:avLst/>
          </a:prstGeom>
          <a:noFill/>
          <a:ln w="0">
            <a:solidFill>
              <a:srgbClr val="6699FF"/>
            </a:solidFill>
          </a:ln>
          <a:effectLst>
            <a:outerShdw blurRad="50760" dist="38160" dir="16200000" rotWithShape="0">
              <a:srgbClr val="000000">
                <a:alpha val="40000"/>
              </a:srgbClr>
            </a:outerShdw>
          </a:effectLst>
        </p:spPr>
      </p:pic>
      <p:sp>
        <p:nvSpPr>
          <p:cNvPr id="292" name="TextBox 5"/>
          <p:cNvSpPr/>
          <p:nvPr/>
        </p:nvSpPr>
        <p:spPr>
          <a:xfrm>
            <a:off x="5411880" y="923760"/>
            <a:ext cx="3393000" cy="5227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l-GR" sz="2800" b="1" u="none" strike="noStrike">
                <a:solidFill>
                  <a:srgbClr val="FFC000"/>
                </a:solidFill>
                <a:effectLst/>
                <a:uFillTx/>
                <a:latin typeface="Calibri"/>
              </a:rPr>
              <a:t>20 </a:t>
            </a:r>
            <a:r>
              <a:rPr lang="en-US" sz="2800" b="1" u="none" strike="noStrike">
                <a:solidFill>
                  <a:srgbClr val="FFC000"/>
                </a:solidFill>
                <a:effectLst/>
                <a:uFillTx/>
                <a:latin typeface="Calibri"/>
              </a:rPr>
              <a:t>nm Tantalum on Si</a:t>
            </a:r>
            <a:endParaRPr lang="en-US" sz="2800" b="0" u="none" strike="noStrike">
              <a:solidFill>
                <a:srgbClr val="000000"/>
              </a:solidFill>
              <a:effectLst/>
              <a:uFillTx/>
              <a:latin typeface="Arial"/>
            </a:endParaRPr>
          </a:p>
        </p:txBody>
      </p:sp>
      <p:cxnSp>
        <p:nvCxnSpPr>
          <p:cNvPr id="293" name="Straight Arrow Connector 7"/>
          <p:cNvCxnSpPr/>
          <p:nvPr/>
        </p:nvCxnSpPr>
        <p:spPr>
          <a:xfrm flipH="1" flipV="1">
            <a:off x="1199160" y="2490480"/>
            <a:ext cx="1413720" cy="1018080"/>
          </a:xfrm>
          <a:prstGeom prst="straightConnector1">
            <a:avLst/>
          </a:prstGeom>
          <a:ln>
            <a:solidFill>
              <a:srgbClr val="D34817"/>
            </a:solidFill>
            <a:round/>
            <a:tailEnd type="triangle" w="med" len="med"/>
          </a:ln>
        </p:spPr>
      </p:cxnSp>
      <p:sp>
        <p:nvSpPr>
          <p:cNvPr id="294" name="TextBox 8"/>
          <p:cNvSpPr/>
          <p:nvPr/>
        </p:nvSpPr>
        <p:spPr>
          <a:xfrm>
            <a:off x="5040" y="1290600"/>
            <a:ext cx="202392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FF0000"/>
                </a:solidFill>
                <a:effectLst/>
                <a:uFillTx/>
                <a:latin typeface="Calibri"/>
              </a:rPr>
              <a:t>Super fast electronic excitation</a:t>
            </a:r>
            <a:endParaRPr lang="en-US" sz="1800" b="0" u="none" strike="noStrike">
              <a:solidFill>
                <a:srgbClr val="000000"/>
              </a:solidFill>
              <a:effectLst/>
              <a:uFillTx/>
              <a:latin typeface="Arial"/>
            </a:endParaRPr>
          </a:p>
        </p:txBody>
      </p:sp>
      <p:sp>
        <p:nvSpPr>
          <p:cNvPr id="295" name="TextBox 11"/>
          <p:cNvSpPr/>
          <p:nvPr/>
        </p:nvSpPr>
        <p:spPr>
          <a:xfrm>
            <a:off x="2789640" y="1202400"/>
            <a:ext cx="239832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2060"/>
                </a:solidFill>
                <a:effectLst/>
                <a:uFillTx/>
                <a:latin typeface="Calibri"/>
              </a:rPr>
              <a:t>Fast electron-phonon</a:t>
            </a:r>
            <a:endParaRPr lang="en-US" sz="1800" b="0" u="none" strike="noStrike">
              <a:solidFill>
                <a:srgbClr val="000000"/>
              </a:solidFill>
              <a:effectLst/>
              <a:uFillTx/>
              <a:latin typeface="Arial"/>
            </a:endParaRPr>
          </a:p>
          <a:p>
            <a:pPr defTabSz="914400">
              <a:lnSpc>
                <a:spcPct val="100000"/>
              </a:lnSpc>
            </a:pPr>
            <a:r>
              <a:rPr lang="en-US" sz="1800" b="1" u="none" strike="noStrike">
                <a:solidFill>
                  <a:srgbClr val="002060"/>
                </a:solidFill>
                <a:effectLst/>
                <a:uFillTx/>
                <a:latin typeface="Calibri"/>
              </a:rPr>
              <a:t>transferring </a:t>
            </a:r>
            <a:endParaRPr lang="en-US" sz="1800" b="0" u="none" strike="noStrike">
              <a:solidFill>
                <a:srgbClr val="000000"/>
              </a:solidFill>
              <a:effectLst/>
              <a:uFillTx/>
              <a:latin typeface="Arial"/>
            </a:endParaRPr>
          </a:p>
        </p:txBody>
      </p:sp>
      <p:cxnSp>
        <p:nvCxnSpPr>
          <p:cNvPr id="296" name="Straight Arrow Connector 13"/>
          <p:cNvCxnSpPr/>
          <p:nvPr/>
        </p:nvCxnSpPr>
        <p:spPr>
          <a:xfrm flipV="1">
            <a:off x="2922480" y="2192400"/>
            <a:ext cx="371520" cy="968760"/>
          </a:xfrm>
          <a:prstGeom prst="straightConnector1">
            <a:avLst/>
          </a:prstGeom>
          <a:ln>
            <a:solidFill>
              <a:srgbClr val="000000"/>
            </a:solidFill>
            <a:round/>
            <a:tailEnd type="triangle" w="med" len="med"/>
          </a:ln>
        </p:spPr>
      </p:cxnSp>
      <p:sp>
        <p:nvSpPr>
          <p:cNvPr id="297" name="TextBox 14"/>
          <p:cNvSpPr/>
          <p:nvPr/>
        </p:nvSpPr>
        <p:spPr>
          <a:xfrm>
            <a:off x="6098040" y="1797120"/>
            <a:ext cx="239832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B050"/>
                </a:solidFill>
                <a:effectLst/>
                <a:uFillTx/>
                <a:latin typeface="Calibri"/>
              </a:rPr>
              <a:t>Brillouin oscillations in substrate </a:t>
            </a:r>
            <a:r>
              <a:rPr lang="el-GR" sz="1800" b="1" u="none" strike="noStrike">
                <a:solidFill>
                  <a:srgbClr val="00B050"/>
                </a:solidFill>
                <a:effectLst/>
                <a:uFillTx/>
                <a:latin typeface="Calibri"/>
              </a:rPr>
              <a:t>(</a:t>
            </a:r>
            <a:r>
              <a:rPr lang="en-US" sz="1800" b="1" u="none" strike="noStrike">
                <a:solidFill>
                  <a:srgbClr val="00B050"/>
                </a:solidFill>
                <a:effectLst/>
                <a:uFillTx/>
                <a:latin typeface="Calibri"/>
              </a:rPr>
              <a:t>Si)</a:t>
            </a:r>
            <a:endParaRPr lang="en-US" sz="1800" b="0" u="none" strike="noStrike">
              <a:solidFill>
                <a:srgbClr val="000000"/>
              </a:solidFill>
              <a:effectLst/>
              <a:uFillTx/>
              <a:latin typeface="Arial"/>
            </a:endParaRPr>
          </a:p>
        </p:txBody>
      </p:sp>
      <p:cxnSp>
        <p:nvCxnSpPr>
          <p:cNvPr id="298" name="Straight Arrow Connector 16"/>
          <p:cNvCxnSpPr/>
          <p:nvPr/>
        </p:nvCxnSpPr>
        <p:spPr>
          <a:xfrm flipH="1">
            <a:off x="3247920" y="2125440"/>
            <a:ext cx="2725560" cy="1250640"/>
          </a:xfrm>
          <a:prstGeom prst="straightConnector1">
            <a:avLst/>
          </a:prstGeom>
          <a:ln>
            <a:solidFill>
              <a:srgbClr val="918485"/>
            </a:solidFill>
            <a:round/>
            <a:tailEnd type="triangle" w="med" len="med"/>
          </a:ln>
        </p:spPr>
      </p:cxnSp>
      <p:cxnSp>
        <p:nvCxnSpPr>
          <p:cNvPr id="299" name="Straight Arrow Connector 17"/>
          <p:cNvCxnSpPr/>
          <p:nvPr/>
        </p:nvCxnSpPr>
        <p:spPr>
          <a:xfrm>
            <a:off x="7973640" y="2229840"/>
            <a:ext cx="523440" cy="1092240"/>
          </a:xfrm>
          <a:prstGeom prst="straightConnector1">
            <a:avLst/>
          </a:prstGeom>
          <a:ln>
            <a:solidFill>
              <a:srgbClr val="918485"/>
            </a:solidFill>
            <a:round/>
            <a:tailEnd type="triangle" w="med" len="med"/>
          </a:ln>
        </p:spPr>
      </p:cxnSp>
      <p:sp>
        <p:nvSpPr>
          <p:cNvPr id="300" name="Rectangle 20"/>
          <p:cNvSpPr/>
          <p:nvPr/>
        </p:nvSpPr>
        <p:spPr>
          <a:xfrm>
            <a:off x="3116520" y="3443040"/>
            <a:ext cx="5542200" cy="2602800"/>
          </a:xfrm>
          <a:prstGeom prst="rect">
            <a:avLst/>
          </a:prstGeom>
          <a:noFill/>
          <a:ln>
            <a:solidFill>
              <a:srgbClr val="00B050"/>
            </a:solidFill>
            <a:round/>
          </a:ln>
          <a:effectLst>
            <a:outerShdw blurRad="50760" dist="38160" dir="16200000" rotWithShape="0">
              <a:srgbClr val="000000">
                <a:alpha val="40000"/>
              </a:srgbClr>
            </a:outerShd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sp>
        <p:nvSpPr>
          <p:cNvPr id="301" name="TextBox 26"/>
          <p:cNvSpPr/>
          <p:nvPr/>
        </p:nvSpPr>
        <p:spPr>
          <a:xfrm>
            <a:off x="9129960" y="1558440"/>
            <a:ext cx="2734920" cy="378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343080" indent="-343080" defTabSz="914400">
              <a:lnSpc>
                <a:spcPct val="100000"/>
              </a:lnSpc>
              <a:buClr>
                <a:srgbClr val="C00000"/>
              </a:buClr>
              <a:buFont typeface="Wingdings" charset="2"/>
              <a:buChar char=""/>
            </a:pPr>
            <a:r>
              <a:rPr lang="en-US" sz="2000" b="1" u="none" strike="noStrike">
                <a:solidFill>
                  <a:srgbClr val="C00000"/>
                </a:solidFill>
                <a:effectLst/>
                <a:uFillTx/>
                <a:latin typeface="Calibri"/>
              </a:rPr>
              <a:t>The oscillation period depends on the sound speed in any depth of the substrate</a:t>
            </a:r>
            <a:endParaRPr lang="en-US" sz="2000" b="0" u="none" strike="noStrike">
              <a:solidFill>
                <a:srgbClr val="000000"/>
              </a:solidFill>
              <a:effectLst/>
              <a:uFillTx/>
              <a:latin typeface="Arial"/>
            </a:endParaRPr>
          </a:p>
          <a:p>
            <a:pPr defTabSz="914400">
              <a:lnSpc>
                <a:spcPct val="100000"/>
              </a:lnSpc>
            </a:pPr>
            <a:endParaRPr lang="en-US" sz="2000" b="0" u="none" strike="noStrike">
              <a:solidFill>
                <a:srgbClr val="000000"/>
              </a:solidFill>
              <a:effectLst/>
              <a:uFillTx/>
              <a:latin typeface="Arial"/>
            </a:endParaRPr>
          </a:p>
          <a:p>
            <a:pPr marL="343080" indent="-343080" defTabSz="914400">
              <a:lnSpc>
                <a:spcPct val="100000"/>
              </a:lnSpc>
              <a:buClr>
                <a:srgbClr val="C00000"/>
              </a:buClr>
              <a:buFont typeface="Wingdings" charset="2"/>
              <a:buChar char=""/>
            </a:pPr>
            <a:r>
              <a:rPr lang="en-US" sz="2000" b="1" u="none" strike="noStrike">
                <a:solidFill>
                  <a:srgbClr val="C00000"/>
                </a:solidFill>
                <a:effectLst/>
                <a:uFillTx/>
                <a:latin typeface="Calibri"/>
              </a:rPr>
              <a:t>Visibility of oscillations depends on the intensity of nanoacoustic wave in any depth of the substrate</a:t>
            </a:r>
            <a:endParaRPr lang="en-US" sz="2000" b="0" u="none" strike="noStrike">
              <a:solidFill>
                <a:srgbClr val="000000"/>
              </a:solidFill>
              <a:effectLst/>
              <a:uFillTx/>
              <a:latin typeface="Arial"/>
            </a:endParaRPr>
          </a:p>
        </p:txBody>
      </p:sp>
      <p:pic>
        <p:nvPicPr>
          <p:cNvPr id="302" name="Picture 28"/>
          <p:cNvPicPr/>
          <p:nvPr/>
        </p:nvPicPr>
        <p:blipFill>
          <a:blip r:embed="rId3"/>
          <a:stretch/>
        </p:blipFill>
        <p:spPr>
          <a:xfrm>
            <a:off x="4790160" y="2787480"/>
            <a:ext cx="2888640" cy="530280"/>
          </a:xfrm>
          <a:prstGeom prst="rect">
            <a:avLst/>
          </a:prstGeom>
          <a:noFill/>
          <a:ln w="0">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PlaceHolder 1"/>
          <p:cNvSpPr>
            <a:spLocks noGrp="1"/>
          </p:cNvSpPr>
          <p:nvPr>
            <p:ph type="title"/>
          </p:nvPr>
        </p:nvSpPr>
        <p:spPr>
          <a:xfrm>
            <a:off x="132840" y="-1047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US" sz="3200" b="0" u="none" strike="noStrike" spc="-51">
                <a:solidFill>
                  <a:srgbClr val="543D83"/>
                </a:solidFill>
                <a:effectLst/>
                <a:uFillTx/>
                <a:latin typeface="Calibri"/>
              </a:rPr>
              <a:t>Acoustically-driven Crystalline Undulators for γ-ray generation</a:t>
            </a:r>
            <a:endParaRPr lang="el-GR" sz="3200" b="0" u="none" strike="noStrike">
              <a:solidFill>
                <a:schemeClr val="dk1"/>
              </a:solidFill>
              <a:effectLst/>
              <a:uFillTx/>
              <a:latin typeface="Calibri"/>
            </a:endParaRPr>
          </a:p>
        </p:txBody>
      </p:sp>
      <p:graphicFrame>
        <p:nvGraphicFramePr>
          <p:cNvPr id="304" name="Object 9"/>
          <p:cNvGraphicFramePr/>
          <p:nvPr/>
        </p:nvGraphicFramePr>
        <p:xfrm>
          <a:off x="4432320" y="4577040"/>
          <a:ext cx="1691280" cy="1611360"/>
        </p:xfrm>
        <a:graphic>
          <a:graphicData uri="http://schemas.openxmlformats.org/presentationml/2006/ole">
            <mc:AlternateContent xmlns:mc="http://schemas.openxmlformats.org/markup-compatibility/2006">
              <mc:Choice xmlns:v="urn:schemas-microsoft-com:vml" Requires="v">
                <p:oleObj r:id="rId2" imgW="0" imgH="0" progId="PBrush">
                  <p:embed/>
                </p:oleObj>
              </mc:Choice>
              <mc:Fallback>
                <p:oleObj r:id="rId2" imgW="0" imgH="0" progId="PBrush">
                  <p:embed/>
                  <p:pic>
                    <p:nvPicPr>
                      <p:cNvPr id="305" name="Object 9"/>
                      <p:cNvPicPr/>
                      <p:nvPr/>
                    </p:nvPicPr>
                    <p:blipFill>
                      <a:blip r:embed="rId3"/>
                      <a:stretch/>
                    </p:blipFill>
                    <p:spPr>
                      <a:xfrm>
                        <a:off x="4432320" y="4577040"/>
                        <a:ext cx="1691280" cy="1611360"/>
                      </a:xfrm>
                      <a:prstGeom prst="rect">
                        <a:avLst/>
                      </a:prstGeom>
                      <a:noFill/>
                      <a:ln w="0">
                        <a:noFill/>
                      </a:ln>
                    </p:spPr>
                  </p:pic>
                </p:oleObj>
              </mc:Fallback>
            </mc:AlternateContent>
          </a:graphicData>
        </a:graphic>
      </p:graphicFrame>
      <p:pic>
        <p:nvPicPr>
          <p:cNvPr id="306" name="Picture 13"/>
          <p:cNvPicPr/>
          <p:nvPr/>
        </p:nvPicPr>
        <p:blipFill>
          <a:blip r:embed="rId4"/>
          <a:stretch/>
        </p:blipFill>
        <p:spPr>
          <a:xfrm>
            <a:off x="702720" y="1188360"/>
            <a:ext cx="4258080" cy="1678680"/>
          </a:xfrm>
          <a:prstGeom prst="rect">
            <a:avLst/>
          </a:prstGeom>
          <a:noFill/>
          <a:ln w="0">
            <a:noFill/>
          </a:ln>
        </p:spPr>
      </p:pic>
      <p:sp>
        <p:nvSpPr>
          <p:cNvPr id="307" name="TextBox 14"/>
          <p:cNvSpPr/>
          <p:nvPr/>
        </p:nvSpPr>
        <p:spPr>
          <a:xfrm>
            <a:off x="635400" y="2852280"/>
            <a:ext cx="495612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1000" b="1" u="none" strike="noStrike">
                <a:solidFill>
                  <a:schemeClr val="dk1"/>
                </a:solidFill>
                <a:effectLst/>
                <a:uFillTx/>
                <a:latin typeface="Calibri"/>
              </a:rPr>
              <a:t>From: A. V. Korol, A. V. Solov'yov, W. Greiner, Channeling and Radiation in Periodically Bent Crystals, Springer (2013)</a:t>
            </a:r>
            <a:endParaRPr lang="en-US" sz="1000" b="0" u="none" strike="noStrike">
              <a:solidFill>
                <a:srgbClr val="000000"/>
              </a:solidFill>
              <a:effectLst/>
              <a:uFillTx/>
              <a:latin typeface="Arial"/>
            </a:endParaRPr>
          </a:p>
        </p:txBody>
      </p:sp>
      <p:graphicFrame>
        <p:nvGraphicFramePr>
          <p:cNvPr id="308" name="Object 15"/>
          <p:cNvGraphicFramePr/>
          <p:nvPr/>
        </p:nvGraphicFramePr>
        <p:xfrm>
          <a:off x="4343040" y="3129120"/>
          <a:ext cx="1724040" cy="1528560"/>
        </p:xfrm>
        <a:graphic>
          <a:graphicData uri="http://schemas.openxmlformats.org/presentationml/2006/ole">
            <mc:AlternateContent xmlns:mc="http://schemas.openxmlformats.org/markup-compatibility/2006">
              <mc:Choice xmlns:v="urn:schemas-microsoft-com:vml" Requires="v">
                <p:oleObj r:id="rId5" imgW="0" imgH="0" progId="PBrush">
                  <p:embed/>
                </p:oleObj>
              </mc:Choice>
              <mc:Fallback>
                <p:oleObj r:id="rId5" imgW="0" imgH="0" progId="PBrush">
                  <p:embed/>
                  <p:pic>
                    <p:nvPicPr>
                      <p:cNvPr id="309" name="Object 15"/>
                      <p:cNvPicPr/>
                      <p:nvPr/>
                    </p:nvPicPr>
                    <p:blipFill>
                      <a:blip r:embed="rId6"/>
                      <a:stretch/>
                    </p:blipFill>
                    <p:spPr>
                      <a:xfrm>
                        <a:off x="4343040" y="3129120"/>
                        <a:ext cx="1724040" cy="1528560"/>
                      </a:xfrm>
                      <a:prstGeom prst="rect">
                        <a:avLst/>
                      </a:prstGeom>
                      <a:noFill/>
                      <a:ln w="0">
                        <a:noFill/>
                      </a:ln>
                    </p:spPr>
                  </p:pic>
                </p:oleObj>
              </mc:Fallback>
            </mc:AlternateContent>
          </a:graphicData>
        </a:graphic>
      </p:graphicFrame>
      <p:sp>
        <p:nvSpPr>
          <p:cNvPr id="310" name="TextBox 16"/>
          <p:cNvSpPr/>
          <p:nvPr/>
        </p:nvSpPr>
        <p:spPr>
          <a:xfrm>
            <a:off x="1644840" y="867600"/>
            <a:ext cx="253728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spcAft>
                <a:spcPts val="601"/>
              </a:spcAft>
            </a:pPr>
            <a:r>
              <a:rPr lang="en-US" sz="1800" b="1" u="none" strike="noStrike">
                <a:solidFill>
                  <a:schemeClr val="accent6"/>
                </a:solidFill>
                <a:effectLst/>
                <a:uFillTx/>
                <a:latin typeface="Calibri"/>
              </a:rPr>
              <a:t>Working principle </a:t>
            </a:r>
            <a:endParaRPr lang="en-US" sz="1800" b="0" u="none" strike="noStrike">
              <a:solidFill>
                <a:srgbClr val="000000"/>
              </a:solidFill>
              <a:effectLst/>
              <a:uFillTx/>
              <a:latin typeface="Arial"/>
            </a:endParaRPr>
          </a:p>
        </p:txBody>
      </p:sp>
      <p:pic>
        <p:nvPicPr>
          <p:cNvPr id="311" name="Picture 17"/>
          <p:cNvPicPr/>
          <p:nvPr/>
        </p:nvPicPr>
        <p:blipFill>
          <a:blip r:embed="rId7"/>
          <a:stretch/>
        </p:blipFill>
        <p:spPr>
          <a:xfrm>
            <a:off x="0" y="3429000"/>
            <a:ext cx="4583520" cy="2435760"/>
          </a:xfrm>
          <a:prstGeom prst="rect">
            <a:avLst/>
          </a:prstGeom>
          <a:noFill/>
          <a:ln w="0">
            <a:noFill/>
          </a:ln>
        </p:spPr>
      </p:pic>
      <p:grpSp>
        <p:nvGrpSpPr>
          <p:cNvPr id="312" name="Group 29"/>
          <p:cNvGrpSpPr/>
          <p:nvPr/>
        </p:nvGrpSpPr>
        <p:grpSpPr>
          <a:xfrm>
            <a:off x="6328800" y="700560"/>
            <a:ext cx="3470040" cy="3137760"/>
            <a:chOff x="6328800" y="700560"/>
            <a:chExt cx="3470040" cy="3137760"/>
          </a:xfrm>
        </p:grpSpPr>
        <p:grpSp>
          <p:nvGrpSpPr>
            <p:cNvPr id="313" name="Group 10"/>
            <p:cNvGrpSpPr/>
            <p:nvPr/>
          </p:nvGrpSpPr>
          <p:grpSpPr>
            <a:xfrm>
              <a:off x="6328800" y="700560"/>
              <a:ext cx="3470040" cy="3137760"/>
              <a:chOff x="6328800" y="700560"/>
              <a:chExt cx="3470040" cy="3137760"/>
            </a:xfrm>
          </p:grpSpPr>
          <p:pic>
            <p:nvPicPr>
              <p:cNvPr id="314" name="Picture 11"/>
              <p:cNvPicPr/>
              <p:nvPr/>
            </p:nvPicPr>
            <p:blipFill>
              <a:blip r:embed="rId8"/>
              <a:stretch/>
            </p:blipFill>
            <p:spPr>
              <a:xfrm>
                <a:off x="6328800" y="1300320"/>
                <a:ext cx="3470040" cy="2538000"/>
              </a:xfrm>
              <a:prstGeom prst="rect">
                <a:avLst/>
              </a:prstGeom>
              <a:noFill/>
              <a:ln w="19050">
                <a:solidFill>
                  <a:srgbClr val="855D5D"/>
                </a:solidFill>
                <a:round/>
              </a:ln>
            </p:spPr>
          </p:pic>
          <p:sp>
            <p:nvSpPr>
              <p:cNvPr id="315" name="TextBox 12"/>
              <p:cNvSpPr/>
              <p:nvPr/>
            </p:nvSpPr>
            <p:spPr>
              <a:xfrm>
                <a:off x="7030080" y="700560"/>
                <a:ext cx="2067840" cy="253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spcAft>
                    <a:spcPts val="601"/>
                  </a:spcAft>
                </a:pPr>
                <a:r>
                  <a:rPr lang="en-US" sz="1800" b="1" u="none" strike="noStrike">
                    <a:solidFill>
                      <a:schemeClr val="accent6"/>
                    </a:solidFill>
                    <a:effectLst/>
                    <a:uFillTx/>
                    <a:latin typeface="Calibri"/>
                  </a:rPr>
                  <a:t>Design principle </a:t>
                </a:r>
                <a:endParaRPr lang="en-US" sz="1800" b="0" u="none" strike="noStrike">
                  <a:solidFill>
                    <a:srgbClr val="000000"/>
                  </a:solidFill>
                  <a:effectLst/>
                  <a:uFillTx/>
                  <a:latin typeface="Arial"/>
                </a:endParaRPr>
              </a:p>
            </p:txBody>
          </p:sp>
        </p:grpSp>
        <p:grpSp>
          <p:nvGrpSpPr>
            <p:cNvPr id="316" name="Group 26"/>
            <p:cNvGrpSpPr/>
            <p:nvPr/>
          </p:nvGrpSpPr>
          <p:grpSpPr>
            <a:xfrm>
              <a:off x="7914600" y="2195640"/>
              <a:ext cx="841320" cy="1147320"/>
              <a:chOff x="7914600" y="2195640"/>
              <a:chExt cx="841320" cy="1147320"/>
            </a:xfrm>
          </p:grpSpPr>
          <p:sp>
            <p:nvSpPr>
              <p:cNvPr id="317" name="Rectangle 19"/>
              <p:cNvSpPr/>
              <p:nvPr/>
            </p:nvSpPr>
            <p:spPr>
              <a:xfrm rot="357600">
                <a:off x="7918920" y="3171600"/>
                <a:ext cx="832680" cy="128520"/>
              </a:xfrm>
              <a:prstGeom prst="rect">
                <a:avLst/>
              </a:prstGeom>
              <a:gradFill rotWithShape="0">
                <a:gsLst>
                  <a:gs pos="0">
                    <a:srgbClr val="FCF3F1"/>
                  </a:gs>
                  <a:gs pos="74000">
                    <a:srgbClr val="E79085"/>
                  </a:gs>
                  <a:gs pos="83000">
                    <a:srgbClr val="E79085"/>
                  </a:gs>
                  <a:gs pos="100000">
                    <a:srgbClr val="EFB5AE"/>
                  </a:gs>
                </a:gsLst>
                <a:path path="circle">
                  <a:fillToRect l="50000" t="50000" r="50000" b="50000"/>
                </a:path>
              </a:gradFill>
              <a:ln w="0">
                <a:noFill/>
              </a:ln>
              <a:effectLst>
                <a:outerShdw blurRad="44280" dist="25455" dir="2700000" algn="br" rotWithShape="0">
                  <a:srgbClr val="000000">
                    <a:alpha val="60000"/>
                  </a:srgbClr>
                </a:outerShdw>
              </a:effectLst>
            </p:spPr>
            <p:style>
              <a:lnRef idx="0">
                <a:schemeClr val="dk1"/>
              </a:lnRef>
              <a:fillRef idx="3">
                <a:schemeClr val="dk1"/>
              </a:fillRef>
              <a:effectRef idx="3">
                <a:schemeClr val="dk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18" name="Rectangle 20"/>
              <p:cNvSpPr/>
              <p:nvPr/>
            </p:nvSpPr>
            <p:spPr>
              <a:xfrm rot="357600">
                <a:off x="7918920" y="2948400"/>
                <a:ext cx="832680" cy="128520"/>
              </a:xfrm>
              <a:prstGeom prst="rect">
                <a:avLst/>
              </a:prstGeom>
              <a:gradFill rotWithShape="0">
                <a:gsLst>
                  <a:gs pos="0">
                    <a:srgbClr val="FCF3F1"/>
                  </a:gs>
                  <a:gs pos="74000">
                    <a:srgbClr val="E79085"/>
                  </a:gs>
                  <a:gs pos="83000">
                    <a:srgbClr val="E79085"/>
                  </a:gs>
                  <a:gs pos="100000">
                    <a:srgbClr val="EFB5AE"/>
                  </a:gs>
                </a:gsLst>
                <a:path path="circle">
                  <a:fillToRect l="50000" t="50000" r="50000" b="50000"/>
                </a:path>
              </a:gradFill>
              <a:ln w="0">
                <a:noFill/>
              </a:ln>
              <a:effectLst>
                <a:outerShdw blurRad="44280" dist="25455" dir="2700000" algn="br" rotWithShape="0">
                  <a:srgbClr val="000000">
                    <a:alpha val="60000"/>
                  </a:srgbClr>
                </a:outerShdw>
              </a:effectLst>
            </p:spPr>
            <p:style>
              <a:lnRef idx="0">
                <a:schemeClr val="dk1"/>
              </a:lnRef>
              <a:fillRef idx="3">
                <a:schemeClr val="dk1"/>
              </a:fillRef>
              <a:effectRef idx="3">
                <a:schemeClr val="dk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19" name="Rectangle 21"/>
              <p:cNvSpPr/>
              <p:nvPr/>
            </p:nvSpPr>
            <p:spPr>
              <a:xfrm rot="357600">
                <a:off x="7918920" y="2725200"/>
                <a:ext cx="832680" cy="128520"/>
              </a:xfrm>
              <a:prstGeom prst="rect">
                <a:avLst/>
              </a:prstGeom>
              <a:gradFill rotWithShape="0">
                <a:gsLst>
                  <a:gs pos="0">
                    <a:srgbClr val="FCF3F1"/>
                  </a:gs>
                  <a:gs pos="74000">
                    <a:srgbClr val="E79085"/>
                  </a:gs>
                  <a:gs pos="83000">
                    <a:srgbClr val="E79085"/>
                  </a:gs>
                  <a:gs pos="100000">
                    <a:srgbClr val="EFB5AE"/>
                  </a:gs>
                </a:gsLst>
                <a:path path="circle">
                  <a:fillToRect l="50000" t="50000" r="50000" b="50000"/>
                </a:path>
              </a:gradFill>
              <a:ln w="0">
                <a:noFill/>
              </a:ln>
              <a:effectLst>
                <a:outerShdw blurRad="44280" dist="25455" dir="2700000" algn="br" rotWithShape="0">
                  <a:srgbClr val="000000">
                    <a:alpha val="60000"/>
                  </a:srgbClr>
                </a:outerShdw>
              </a:effectLst>
            </p:spPr>
            <p:style>
              <a:lnRef idx="0">
                <a:schemeClr val="dk1"/>
              </a:lnRef>
              <a:fillRef idx="3">
                <a:schemeClr val="dk1"/>
              </a:fillRef>
              <a:effectRef idx="3">
                <a:schemeClr val="dk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20" name="Rectangle 22"/>
              <p:cNvSpPr/>
              <p:nvPr/>
            </p:nvSpPr>
            <p:spPr>
              <a:xfrm rot="357600">
                <a:off x="7918920" y="2486880"/>
                <a:ext cx="832680" cy="128520"/>
              </a:xfrm>
              <a:prstGeom prst="rect">
                <a:avLst/>
              </a:prstGeom>
              <a:gradFill rotWithShape="0">
                <a:gsLst>
                  <a:gs pos="0">
                    <a:srgbClr val="FCF3F1"/>
                  </a:gs>
                  <a:gs pos="74000">
                    <a:srgbClr val="E79085"/>
                  </a:gs>
                  <a:gs pos="83000">
                    <a:srgbClr val="E79085"/>
                  </a:gs>
                  <a:gs pos="100000">
                    <a:srgbClr val="EFB5AE"/>
                  </a:gs>
                </a:gsLst>
                <a:path path="circle">
                  <a:fillToRect l="50000" t="50000" r="50000" b="50000"/>
                </a:path>
              </a:gradFill>
              <a:ln w="0">
                <a:noFill/>
              </a:ln>
              <a:effectLst>
                <a:outerShdw blurRad="44280" dist="25455" dir="2700000" algn="br" rotWithShape="0">
                  <a:srgbClr val="000000">
                    <a:alpha val="60000"/>
                  </a:srgbClr>
                </a:outerShdw>
              </a:effectLst>
            </p:spPr>
            <p:style>
              <a:lnRef idx="0">
                <a:schemeClr val="dk1"/>
              </a:lnRef>
              <a:fillRef idx="3">
                <a:schemeClr val="dk1"/>
              </a:fillRef>
              <a:effectRef idx="3">
                <a:schemeClr val="dk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21" name="Rectangle 23"/>
              <p:cNvSpPr/>
              <p:nvPr/>
            </p:nvSpPr>
            <p:spPr>
              <a:xfrm rot="357600">
                <a:off x="7918920" y="2238480"/>
                <a:ext cx="832680" cy="128520"/>
              </a:xfrm>
              <a:prstGeom prst="rect">
                <a:avLst/>
              </a:prstGeom>
              <a:gradFill rotWithShape="0">
                <a:gsLst>
                  <a:gs pos="0">
                    <a:srgbClr val="FCF3F1"/>
                  </a:gs>
                  <a:gs pos="74000">
                    <a:srgbClr val="E79085"/>
                  </a:gs>
                  <a:gs pos="83000">
                    <a:srgbClr val="E79085"/>
                  </a:gs>
                  <a:gs pos="100000">
                    <a:srgbClr val="EFB5AE"/>
                  </a:gs>
                </a:gsLst>
                <a:path path="circle">
                  <a:fillToRect l="50000" t="50000" r="50000" b="50000"/>
                </a:path>
              </a:gradFill>
              <a:ln w="0">
                <a:noFill/>
              </a:ln>
              <a:effectLst>
                <a:outerShdw blurRad="44280" dist="25455" dir="2700000" algn="br" rotWithShape="0">
                  <a:srgbClr val="000000">
                    <a:alpha val="60000"/>
                  </a:srgbClr>
                </a:outerShdw>
              </a:effectLst>
            </p:spPr>
            <p:style>
              <a:lnRef idx="0">
                <a:schemeClr val="dk1"/>
              </a:lnRef>
              <a:fillRef idx="3">
                <a:schemeClr val="dk1"/>
              </a:fillRef>
              <a:effectRef idx="3">
                <a:schemeClr val="dk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grpSp>
      </p:grpSp>
      <p:sp>
        <p:nvSpPr>
          <p:cNvPr id="322" name="Arrow: Right 24"/>
          <p:cNvSpPr/>
          <p:nvPr/>
        </p:nvSpPr>
        <p:spPr>
          <a:xfrm rot="16200000">
            <a:off x="9882000" y="3397320"/>
            <a:ext cx="467280" cy="246240"/>
          </a:xfrm>
          <a:prstGeom prst="rightArrow">
            <a:avLst>
              <a:gd name="adj1" fmla="val 50000"/>
              <a:gd name="adj2" fmla="val 50000"/>
            </a:avLst>
          </a:prstGeom>
          <a:noFill/>
          <a:ln>
            <a:solidFill>
              <a:srgbClr val="FFFFFF"/>
            </a:solidFill>
            <a:round/>
          </a:ln>
        </p:spPr>
        <p:style>
          <a:lnRef idx="3">
            <a:schemeClr val="lt1"/>
          </a:lnRef>
          <a:fillRef idx="1">
            <a:schemeClr val="accent4"/>
          </a:fillRef>
          <a:effectRef idx="1">
            <a:schemeClr val="accent4"/>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23" name="TextBox 25"/>
          <p:cNvSpPr/>
          <p:nvPr/>
        </p:nvSpPr>
        <p:spPr>
          <a:xfrm>
            <a:off x="7128360" y="1886400"/>
            <a:ext cx="2255040" cy="3380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600" b="0" u="none" strike="noStrike">
                <a:solidFill>
                  <a:schemeClr val="dk1"/>
                </a:solidFill>
                <a:effectLst/>
                <a:uFillTx/>
                <a:latin typeface="Calibri"/>
              </a:rPr>
              <a:t>Travelling acoustic waves</a:t>
            </a:r>
            <a:endParaRPr lang="en-US" sz="1600" b="0" u="none" strike="noStrike">
              <a:solidFill>
                <a:srgbClr val="000000"/>
              </a:solidFill>
              <a:effectLst/>
              <a:uFillTx/>
              <a:latin typeface="Arial"/>
            </a:endParaRPr>
          </a:p>
        </p:txBody>
      </p:sp>
      <p:sp>
        <p:nvSpPr>
          <p:cNvPr id="324" name="TextBox 28"/>
          <p:cNvSpPr/>
          <p:nvPr/>
        </p:nvSpPr>
        <p:spPr>
          <a:xfrm>
            <a:off x="279720" y="6367680"/>
            <a:ext cx="1163232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1" u="none" strike="noStrike">
                <a:solidFill>
                  <a:schemeClr val="dk1"/>
                </a:solidFill>
                <a:effectLst/>
                <a:uFillTx/>
                <a:latin typeface="Calibri"/>
              </a:rPr>
              <a:t>K. Kaleris, E. Kaniolakis-Kaloudis, E. Kaselouris, K. Kosma, E. Gagaoudakis, V. Binas, S. Petrakis, V. Dimitriou, M. Bakarezos, M. Tatarakis, N. A. Papadogiannis, Efficient ultrafast photoacoustic transduction on Tantalum thin films, Applied Physics A (2023) 129:527</a:t>
            </a:r>
            <a:endParaRPr lang="en-US" sz="1000" b="0" u="none" strike="noStrike">
              <a:solidFill>
                <a:srgbClr val="000000"/>
              </a:solidFill>
              <a:effectLst/>
              <a:uFillTx/>
              <a:latin typeface="Arial"/>
            </a:endParaRPr>
          </a:p>
        </p:txBody>
      </p:sp>
      <p:pic>
        <p:nvPicPr>
          <p:cNvPr id="325" name="Picture 32"/>
          <p:cNvPicPr/>
          <p:nvPr/>
        </p:nvPicPr>
        <p:blipFill>
          <a:blip r:embed="rId9"/>
          <a:stretch/>
        </p:blipFill>
        <p:spPr>
          <a:xfrm>
            <a:off x="6327000" y="3928320"/>
            <a:ext cx="3470040" cy="2405880"/>
          </a:xfrm>
          <a:prstGeom prst="rect">
            <a:avLst/>
          </a:prstGeom>
          <a:noFill/>
          <a:ln w="38100" cap="sq">
            <a:solidFill>
              <a:srgbClr val="000000"/>
            </a:solidFill>
            <a:miter/>
          </a:ln>
          <a:effectLst>
            <a:outerShdw blurRad="50760" dist="37674" dir="2700000" algn="tl" rotWithShape="0">
              <a:srgbClr val="000000">
                <a:alpha val="43000"/>
              </a:srgbClr>
            </a:outerShdw>
          </a:effectLst>
        </p:spPr>
      </p:pic>
      <p:sp>
        <p:nvSpPr>
          <p:cNvPr id="326" name="TextBox 33"/>
          <p:cNvSpPr/>
          <p:nvPr/>
        </p:nvSpPr>
        <p:spPr>
          <a:xfrm>
            <a:off x="9978480" y="2156040"/>
            <a:ext cx="2132640" cy="369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0" u="none" strike="noStrike">
                <a:solidFill>
                  <a:schemeClr val="dk1"/>
                </a:solidFill>
                <a:effectLst/>
                <a:uFillTx/>
                <a:latin typeface="Calibri"/>
              </a:rPr>
              <a:t>Piezo-electric driving</a:t>
            </a:r>
            <a:endParaRPr lang="en-US" sz="1800" b="0" u="none" strike="noStrike">
              <a:solidFill>
                <a:srgbClr val="000000"/>
              </a:solidFill>
              <a:effectLst/>
              <a:uFillTx/>
              <a:latin typeface="Arial"/>
            </a:endParaRPr>
          </a:p>
        </p:txBody>
      </p:sp>
      <p:sp>
        <p:nvSpPr>
          <p:cNvPr id="327" name="TextBox 34"/>
          <p:cNvSpPr/>
          <p:nvPr/>
        </p:nvSpPr>
        <p:spPr>
          <a:xfrm>
            <a:off x="9881640" y="4866480"/>
            <a:ext cx="2229480" cy="369000"/>
          </a:xfrm>
          <a:prstGeom prst="rect">
            <a:avLst/>
          </a:prstGeom>
          <a:noFill/>
          <a:ln w="0">
            <a:solidFill>
              <a:srgbClr val="FF0000"/>
            </a:solid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0" u="none" strike="noStrike">
                <a:solidFill>
                  <a:schemeClr val="dk1"/>
                </a:solidFill>
                <a:effectLst/>
                <a:uFillTx/>
                <a:latin typeface="Calibri"/>
              </a:rPr>
              <a:t>Ultrafast Laser driving</a:t>
            </a:r>
            <a:endParaRPr lang="en-US" sz="1800" b="0" u="none" strike="noStrike">
              <a:solidFill>
                <a:srgbClr val="000000"/>
              </a:solidFill>
              <a:effectLst/>
              <a:uFillTx/>
              <a:latin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PlaceHolder 1"/>
          <p:cNvSpPr>
            <a:spLocks noGrp="1"/>
          </p:cNvSpPr>
          <p:nvPr>
            <p:ph type="title"/>
          </p:nvPr>
        </p:nvSpPr>
        <p:spPr>
          <a:xfrm>
            <a:off x="335520" y="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US" sz="3600" b="0" u="none" strike="noStrike" spc="-51">
                <a:solidFill>
                  <a:srgbClr val="543D83"/>
                </a:solidFill>
                <a:effectLst/>
                <a:uFillTx/>
                <a:latin typeface="Calibri"/>
              </a:rPr>
              <a:t>Studying the transducers’ nature - Experiments </a:t>
            </a:r>
            <a:endParaRPr lang="el-GR" sz="3600" b="0" u="none" strike="noStrike">
              <a:solidFill>
                <a:schemeClr val="dk1"/>
              </a:solidFill>
              <a:effectLst/>
              <a:uFillTx/>
              <a:latin typeface="Calibri"/>
            </a:endParaRPr>
          </a:p>
        </p:txBody>
      </p:sp>
      <p:pic>
        <p:nvPicPr>
          <p:cNvPr id="329" name="Picture 3" descr="D:\D\My papers\OE_Tzianaki\Resubmission\Files for resubmission\Figure 2.jpg"/>
          <p:cNvPicPr/>
          <p:nvPr/>
        </p:nvPicPr>
        <p:blipFill>
          <a:blip r:embed="rId2"/>
          <a:stretch/>
        </p:blipFill>
        <p:spPr>
          <a:xfrm>
            <a:off x="674280" y="724680"/>
            <a:ext cx="4384440" cy="5503320"/>
          </a:xfrm>
          <a:prstGeom prst="rect">
            <a:avLst/>
          </a:prstGeom>
          <a:noFill/>
          <a:ln w="0">
            <a:noFill/>
          </a:ln>
        </p:spPr>
      </p:pic>
      <p:pic>
        <p:nvPicPr>
          <p:cNvPr id="330" name="Picture 5"/>
          <p:cNvPicPr/>
          <p:nvPr/>
        </p:nvPicPr>
        <p:blipFill>
          <a:blip r:embed="rId3"/>
          <a:stretch/>
        </p:blipFill>
        <p:spPr>
          <a:xfrm>
            <a:off x="5689440" y="1006560"/>
            <a:ext cx="5689080" cy="4874760"/>
          </a:xfrm>
          <a:prstGeom prst="rect">
            <a:avLst/>
          </a:prstGeom>
          <a:noFill/>
          <a:ln w="0">
            <a:noFill/>
          </a:ln>
        </p:spPr>
      </p:pic>
      <p:sp>
        <p:nvSpPr>
          <p:cNvPr id="331" name="TextBox 7"/>
          <p:cNvSpPr/>
          <p:nvPr/>
        </p:nvSpPr>
        <p:spPr>
          <a:xfrm>
            <a:off x="452520" y="6140880"/>
            <a:ext cx="523656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000000"/>
                </a:solidFill>
                <a:effectLst/>
                <a:uFillTx/>
                <a:latin typeface="Garamond"/>
              </a:rPr>
              <a:t>E</a:t>
            </a:r>
            <a:r>
              <a:rPr lang="el-GR" sz="1800" b="0" u="none" strike="noStrike">
                <a:solidFill>
                  <a:srgbClr val="000000"/>
                </a:solidFill>
                <a:effectLst/>
                <a:uFillTx/>
                <a:latin typeface="Garamond"/>
              </a:rPr>
              <a:t>.</a:t>
            </a:r>
            <a:r>
              <a:rPr lang="en-US" sz="1800" b="0" u="none" strike="noStrike">
                <a:solidFill>
                  <a:srgbClr val="000000"/>
                </a:solidFill>
                <a:effectLst/>
                <a:uFillTx/>
                <a:latin typeface="Garamond"/>
              </a:rPr>
              <a:t> Tzianaki,  et al</a:t>
            </a:r>
            <a:r>
              <a:rPr lang="en-US" sz="1800" b="0" i="1" u="none" strike="noStrike">
                <a:solidFill>
                  <a:srgbClr val="000000"/>
                </a:solidFill>
                <a:effectLst/>
                <a:uFillTx/>
                <a:latin typeface="Garamond"/>
              </a:rPr>
              <a:t>, </a:t>
            </a:r>
            <a:r>
              <a:rPr lang="en-US" sz="1800" b="1" u="none" strike="noStrike">
                <a:solidFill>
                  <a:srgbClr val="000000"/>
                </a:solidFill>
                <a:effectLst/>
                <a:uFillTx/>
                <a:latin typeface="Garamond"/>
              </a:rPr>
              <a:t>Optics Express 23, 17191 (2015)</a:t>
            </a:r>
            <a:endParaRPr lang="en-US" sz="1800" b="0" u="none" strike="noStrike">
              <a:solidFill>
                <a:srgbClr val="000000"/>
              </a:solidFill>
              <a:effectLst/>
              <a:uFillTx/>
              <a:latin typeface="Arial"/>
            </a:endParaRPr>
          </a:p>
        </p:txBody>
      </p:sp>
      <p:sp>
        <p:nvSpPr>
          <p:cNvPr id="332" name="TextBox 8"/>
          <p:cNvSpPr/>
          <p:nvPr/>
        </p:nvSpPr>
        <p:spPr>
          <a:xfrm>
            <a:off x="6744960" y="6140880"/>
            <a:ext cx="506772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000000"/>
                </a:solidFill>
                <a:effectLst/>
                <a:uFillTx/>
                <a:latin typeface="Garamond"/>
              </a:rPr>
              <a:t>K. Kaleris, et al </a:t>
            </a:r>
            <a:r>
              <a:rPr lang="en-US" sz="1800" b="1" u="none" strike="noStrike">
                <a:solidFill>
                  <a:srgbClr val="000000"/>
                </a:solidFill>
                <a:effectLst/>
                <a:uFillTx/>
                <a:latin typeface="Garamond"/>
              </a:rPr>
              <a:t>, Applied Physics A (2023) 129:527</a:t>
            </a:r>
            <a:endParaRPr lang="en-US" sz="1800" b="0" u="none" strike="noStrike">
              <a:solidFill>
                <a:srgbClr val="000000"/>
              </a:solidFill>
              <a:effectLst/>
              <a:uFillTx/>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PlaceHolder 1"/>
          <p:cNvSpPr>
            <a:spLocks noGrp="1"/>
          </p:cNvSpPr>
          <p:nvPr>
            <p:ph type="title"/>
          </p:nvPr>
        </p:nvSpPr>
        <p:spPr>
          <a:xfrm>
            <a:off x="293760" y="-92160"/>
            <a:ext cx="10058040" cy="811440"/>
          </a:xfrm>
          <a:prstGeom prst="rect">
            <a:avLst/>
          </a:prstGeom>
          <a:noFill/>
          <a:ln w="0">
            <a:noFill/>
          </a:ln>
        </p:spPr>
        <p:txBody>
          <a:bodyPr lIns="91440" tIns="45720" rIns="91440" bIns="45720" anchor="b">
            <a:normAutofit fontScale="92500" lnSpcReduction="9999"/>
          </a:bodyPr>
          <a:lstStyle/>
          <a:p>
            <a:pPr indent="0" defTabSz="914400">
              <a:lnSpc>
                <a:spcPct val="85000"/>
              </a:lnSpc>
              <a:buNone/>
            </a:pPr>
            <a:r>
              <a:rPr lang="en-US" sz="3600" b="0" u="none" strike="noStrike" spc="-51">
                <a:solidFill>
                  <a:srgbClr val="543D83"/>
                </a:solidFill>
                <a:effectLst/>
                <a:uFillTx/>
                <a:latin typeface="Calibri"/>
              </a:rPr>
              <a:t>Computational model based on FEA in LS-DYNA software</a:t>
            </a:r>
            <a:endParaRPr lang="el-GR" sz="3600" b="0" u="none" strike="noStrike">
              <a:solidFill>
                <a:schemeClr val="dk1"/>
              </a:solidFill>
              <a:effectLst/>
              <a:uFillTx/>
              <a:latin typeface="Calibri"/>
            </a:endParaRPr>
          </a:p>
        </p:txBody>
      </p:sp>
      <p:pic>
        <p:nvPicPr>
          <p:cNvPr id="334" name="Picture 4"/>
          <p:cNvPicPr/>
          <p:nvPr/>
        </p:nvPicPr>
        <p:blipFill>
          <a:blip r:embed="rId2"/>
          <a:stretch/>
        </p:blipFill>
        <p:spPr>
          <a:xfrm>
            <a:off x="293760" y="1054800"/>
            <a:ext cx="5571720" cy="628200"/>
          </a:xfrm>
          <a:prstGeom prst="rect">
            <a:avLst/>
          </a:prstGeom>
          <a:noFill/>
          <a:ln w="38100" cap="sq">
            <a:solidFill>
              <a:srgbClr val="000000"/>
            </a:solidFill>
            <a:miter/>
          </a:ln>
          <a:effectLst>
            <a:outerShdw blurRad="50760" dist="37674" dir="2700000" algn="tl" rotWithShape="0">
              <a:srgbClr val="000000">
                <a:alpha val="43000"/>
              </a:srgbClr>
            </a:outerShdw>
          </a:effectLst>
        </p:spPr>
      </p:pic>
      <p:pic>
        <p:nvPicPr>
          <p:cNvPr id="335" name="Picture 6"/>
          <p:cNvPicPr/>
          <p:nvPr/>
        </p:nvPicPr>
        <p:blipFill>
          <a:blip r:embed="rId3"/>
          <a:stretch/>
        </p:blipFill>
        <p:spPr>
          <a:xfrm>
            <a:off x="149760" y="1931400"/>
            <a:ext cx="3866760" cy="2304720"/>
          </a:xfrm>
          <a:prstGeom prst="rect">
            <a:avLst/>
          </a:prstGeom>
          <a:noFill/>
          <a:ln w="38100" cap="sq">
            <a:solidFill>
              <a:srgbClr val="000000"/>
            </a:solidFill>
            <a:miter/>
          </a:ln>
          <a:effectLst>
            <a:outerShdw blurRad="50760" dist="37674" dir="2700000" algn="tl" rotWithShape="0">
              <a:srgbClr val="000000">
                <a:alpha val="43000"/>
              </a:srgbClr>
            </a:outerShdw>
          </a:effectLst>
        </p:spPr>
      </p:pic>
      <p:pic>
        <p:nvPicPr>
          <p:cNvPr id="336" name="Picture 8"/>
          <p:cNvPicPr/>
          <p:nvPr/>
        </p:nvPicPr>
        <p:blipFill>
          <a:blip r:embed="rId4"/>
          <a:stretch/>
        </p:blipFill>
        <p:spPr>
          <a:xfrm>
            <a:off x="492840" y="4831560"/>
            <a:ext cx="7048080" cy="971280"/>
          </a:xfrm>
          <a:prstGeom prst="rect">
            <a:avLst/>
          </a:prstGeom>
          <a:noFill/>
          <a:ln w="38100" cap="sq">
            <a:solidFill>
              <a:srgbClr val="000000"/>
            </a:solidFill>
            <a:miter/>
          </a:ln>
          <a:effectLst>
            <a:outerShdw blurRad="50760" dist="37674" dir="2700000" algn="tl" rotWithShape="0">
              <a:srgbClr val="000000">
                <a:alpha val="43000"/>
              </a:srgbClr>
            </a:outerShdw>
          </a:effectLst>
        </p:spPr>
      </p:pic>
      <p:pic>
        <p:nvPicPr>
          <p:cNvPr id="337" name="Picture 10"/>
          <p:cNvPicPr/>
          <p:nvPr/>
        </p:nvPicPr>
        <p:blipFill>
          <a:blip r:embed="rId5"/>
          <a:stretch/>
        </p:blipFill>
        <p:spPr>
          <a:xfrm>
            <a:off x="7628760" y="842400"/>
            <a:ext cx="2504880" cy="609120"/>
          </a:xfrm>
          <a:prstGeom prst="rect">
            <a:avLst/>
          </a:prstGeom>
          <a:noFill/>
          <a:ln w="0">
            <a:noFill/>
          </a:ln>
        </p:spPr>
      </p:pic>
      <p:pic>
        <p:nvPicPr>
          <p:cNvPr id="338" name="Picture 12"/>
          <p:cNvPicPr/>
          <p:nvPr/>
        </p:nvPicPr>
        <p:blipFill>
          <a:blip r:embed="rId6"/>
          <a:stretch/>
        </p:blipFill>
        <p:spPr>
          <a:xfrm>
            <a:off x="4150800" y="1988280"/>
            <a:ext cx="2781000" cy="504360"/>
          </a:xfrm>
          <a:prstGeom prst="rect">
            <a:avLst/>
          </a:prstGeom>
          <a:noFill/>
          <a:ln w="0">
            <a:noFill/>
          </a:ln>
        </p:spPr>
      </p:pic>
      <p:pic>
        <p:nvPicPr>
          <p:cNvPr id="339" name="Picture 14"/>
          <p:cNvPicPr/>
          <p:nvPr/>
        </p:nvPicPr>
        <p:blipFill>
          <a:blip r:embed="rId7"/>
          <a:stretch/>
        </p:blipFill>
        <p:spPr>
          <a:xfrm>
            <a:off x="4118760" y="3038400"/>
            <a:ext cx="2723760" cy="647280"/>
          </a:xfrm>
          <a:prstGeom prst="rect">
            <a:avLst/>
          </a:prstGeom>
          <a:noFill/>
          <a:ln w="0">
            <a:noFill/>
          </a:ln>
        </p:spPr>
      </p:pic>
      <p:pic>
        <p:nvPicPr>
          <p:cNvPr id="340" name="Picture 16"/>
          <p:cNvPicPr/>
          <p:nvPr/>
        </p:nvPicPr>
        <p:blipFill>
          <a:blip r:embed="rId8"/>
          <a:stretch/>
        </p:blipFill>
        <p:spPr>
          <a:xfrm>
            <a:off x="7034040" y="1931400"/>
            <a:ext cx="5007600" cy="2317320"/>
          </a:xfrm>
          <a:prstGeom prst="rect">
            <a:avLst/>
          </a:prstGeom>
          <a:noFill/>
          <a:ln w="38100" cap="sq">
            <a:solidFill>
              <a:srgbClr val="000000"/>
            </a:solidFill>
            <a:miter/>
          </a:ln>
          <a:effectLst>
            <a:outerShdw blurRad="50760" dist="37674" dir="2700000" algn="tl" rotWithShape="0">
              <a:srgbClr val="000000">
                <a:alpha val="43000"/>
              </a:srgbClr>
            </a:outerShdw>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PlaceHolder 1"/>
          <p:cNvSpPr>
            <a:spLocks noGrp="1"/>
          </p:cNvSpPr>
          <p:nvPr>
            <p:ph type="title"/>
          </p:nvPr>
        </p:nvSpPr>
        <p:spPr>
          <a:xfrm>
            <a:off x="286200" y="-188280"/>
            <a:ext cx="9071640" cy="811440"/>
          </a:xfrm>
          <a:prstGeom prst="rect">
            <a:avLst/>
          </a:prstGeom>
          <a:noFill/>
          <a:ln w="0">
            <a:noFill/>
          </a:ln>
        </p:spPr>
        <p:txBody>
          <a:bodyPr lIns="91440" tIns="45720" rIns="91440" bIns="45720" anchor="b">
            <a:normAutofit fontScale="92500" lnSpcReduction="9999"/>
          </a:bodyPr>
          <a:lstStyle/>
          <a:p>
            <a:pPr indent="0" defTabSz="914400">
              <a:lnSpc>
                <a:spcPct val="85000"/>
              </a:lnSpc>
              <a:buNone/>
            </a:pPr>
            <a:r>
              <a:rPr lang="en-US" sz="3200" b="0" u="none" strike="noStrike" spc="-51">
                <a:solidFill>
                  <a:srgbClr val="543D83"/>
                </a:solidFill>
                <a:effectLst/>
                <a:uFillTx/>
                <a:latin typeface="Calibri"/>
              </a:rPr>
              <a:t>Results – Tantalum on Si induce train of nanoacoustic strains! </a:t>
            </a:r>
            <a:endParaRPr lang="el-GR" sz="3200" b="0" u="none" strike="noStrike">
              <a:solidFill>
                <a:schemeClr val="dk1"/>
              </a:solidFill>
              <a:effectLst/>
              <a:uFillTx/>
              <a:latin typeface="Calibri"/>
            </a:endParaRPr>
          </a:p>
        </p:txBody>
      </p:sp>
      <p:pic>
        <p:nvPicPr>
          <p:cNvPr id="342" name="Picture 5" descr="D:\D\My papers\OE_Tzianaki\Resubmission\Files for resubmission\Figure 3.jpg"/>
          <p:cNvPicPr/>
          <p:nvPr/>
        </p:nvPicPr>
        <p:blipFill>
          <a:blip r:embed="rId2"/>
          <a:stretch/>
        </p:blipFill>
        <p:spPr>
          <a:xfrm>
            <a:off x="0" y="1435320"/>
            <a:ext cx="4810320" cy="3407760"/>
          </a:xfrm>
          <a:prstGeom prst="rect">
            <a:avLst/>
          </a:prstGeom>
          <a:noFill/>
          <a:ln w="0">
            <a:noFill/>
          </a:ln>
        </p:spPr>
      </p:pic>
      <p:sp>
        <p:nvSpPr>
          <p:cNvPr id="343" name="TextBox 7"/>
          <p:cNvSpPr/>
          <p:nvPr/>
        </p:nvSpPr>
        <p:spPr>
          <a:xfrm>
            <a:off x="265680" y="4872240"/>
            <a:ext cx="553104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70C0"/>
                </a:solidFill>
                <a:effectLst/>
                <a:uFillTx/>
                <a:latin typeface="Garamond"/>
              </a:rPr>
              <a:t>Solid blue </a:t>
            </a:r>
            <a:r>
              <a:rPr lang="en-US" sz="1800" b="1" u="none" strike="noStrike">
                <a:solidFill>
                  <a:schemeClr val="dk1"/>
                </a:solidFill>
                <a:effectLst/>
                <a:uFillTx/>
                <a:latin typeface="Garamond"/>
              </a:rPr>
              <a:t>and </a:t>
            </a:r>
            <a:r>
              <a:rPr lang="en-US" sz="1800" b="1" u="none" strike="noStrike">
                <a:solidFill>
                  <a:srgbClr val="FF0000"/>
                </a:solidFill>
                <a:effectLst/>
                <a:uFillTx/>
                <a:latin typeface="Garamond"/>
              </a:rPr>
              <a:t>dot-dashed red </a:t>
            </a:r>
            <a:r>
              <a:rPr lang="en-US" sz="1800" b="1" u="none" strike="noStrike">
                <a:solidFill>
                  <a:schemeClr val="dk1"/>
                </a:solidFill>
                <a:effectLst/>
                <a:uFillTx/>
                <a:latin typeface="Garamond"/>
              </a:rPr>
              <a:t>lines</a:t>
            </a:r>
            <a:r>
              <a:rPr lang="en-US" sz="1800" b="1" u="none" strike="noStrike">
                <a:solidFill>
                  <a:srgbClr val="FF0000"/>
                </a:solidFill>
                <a:effectLst/>
                <a:uFillTx/>
                <a:latin typeface="Garamond"/>
              </a:rPr>
              <a:t> </a:t>
            </a:r>
            <a:r>
              <a:rPr lang="en-US" sz="1800" b="1" u="none" strike="noStrike">
                <a:solidFill>
                  <a:schemeClr val="dk1"/>
                </a:solidFill>
                <a:effectLst/>
                <a:uFillTx/>
                <a:latin typeface="Garamond"/>
              </a:rPr>
              <a:t>correspond to </a:t>
            </a:r>
            <a:r>
              <a:rPr lang="en-US" sz="1800" b="1" u="none" strike="noStrike">
                <a:solidFill>
                  <a:srgbClr val="0070C0"/>
                </a:solidFill>
                <a:effectLst/>
                <a:uFillTx/>
                <a:latin typeface="Garamond"/>
              </a:rPr>
              <a:t>Ti/Si </a:t>
            </a:r>
            <a:r>
              <a:rPr lang="en-US" sz="1800" b="1" u="none" strike="noStrike">
                <a:solidFill>
                  <a:schemeClr val="dk1"/>
                </a:solidFill>
                <a:effectLst/>
                <a:uFillTx/>
                <a:latin typeface="Garamond"/>
              </a:rPr>
              <a:t>and</a:t>
            </a:r>
            <a:r>
              <a:rPr lang="en-US" sz="1800" b="1" u="none" strike="noStrike">
                <a:solidFill>
                  <a:srgbClr val="0070C0"/>
                </a:solidFill>
                <a:effectLst/>
                <a:uFillTx/>
                <a:latin typeface="Garamond"/>
              </a:rPr>
              <a:t> </a:t>
            </a:r>
            <a:r>
              <a:rPr lang="en-US" sz="1800" b="1" u="none" strike="noStrike">
                <a:solidFill>
                  <a:srgbClr val="FF0000"/>
                </a:solidFill>
                <a:effectLst/>
                <a:uFillTx/>
                <a:latin typeface="Garamond"/>
              </a:rPr>
              <a:t>Ag/Si </a:t>
            </a:r>
            <a:r>
              <a:rPr lang="en-US" sz="1800" b="1" u="none" strike="noStrike">
                <a:solidFill>
                  <a:schemeClr val="dk1"/>
                </a:solidFill>
                <a:effectLst/>
                <a:uFillTx/>
                <a:latin typeface="Garamond"/>
              </a:rPr>
              <a:t>cases, respectively. Vertical dashed line corresponds </a:t>
            </a:r>
            <a:r>
              <a:rPr lang="en-US" sz="1800" b="1" u="none" strike="noStrike">
                <a:solidFill>
                  <a:schemeClr val="dk1"/>
                </a:solidFill>
                <a:effectLst/>
                <a:uFillTx/>
                <a:latin typeface="Garamond"/>
                <a:ea typeface="Times New Roman"/>
              </a:rPr>
              <a:t>to the metal/Si interface position</a:t>
            </a:r>
            <a:endParaRPr lang="en-US" sz="1800" b="0" u="none" strike="noStrike">
              <a:solidFill>
                <a:srgbClr val="000000"/>
              </a:solidFill>
              <a:effectLst/>
              <a:uFillTx/>
              <a:latin typeface="Arial"/>
            </a:endParaRPr>
          </a:p>
        </p:txBody>
      </p:sp>
      <p:sp>
        <p:nvSpPr>
          <p:cNvPr id="344" name="TextBox 9"/>
          <p:cNvSpPr/>
          <p:nvPr/>
        </p:nvSpPr>
        <p:spPr>
          <a:xfrm>
            <a:off x="286200" y="623520"/>
            <a:ext cx="1096308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70C0"/>
                </a:solidFill>
                <a:effectLst/>
                <a:uFillTx/>
                <a:latin typeface="Garamond"/>
              </a:rPr>
              <a:t>Calculated strain pulse distribution in 25 nm metal/Si systems as a function of depth, at different time instants. </a:t>
            </a:r>
            <a:endParaRPr lang="en-US" sz="1800" b="0" u="none" strike="noStrike">
              <a:solidFill>
                <a:srgbClr val="000000"/>
              </a:solidFill>
              <a:effectLst/>
              <a:uFillTx/>
              <a:latin typeface="Arial"/>
            </a:endParaRPr>
          </a:p>
        </p:txBody>
      </p:sp>
      <p:pic>
        <p:nvPicPr>
          <p:cNvPr id="345" name="Picture 11"/>
          <p:cNvPicPr/>
          <p:nvPr/>
        </p:nvPicPr>
        <p:blipFill>
          <a:blip r:embed="rId3"/>
          <a:stretch/>
        </p:blipFill>
        <p:spPr>
          <a:xfrm>
            <a:off x="5874480" y="946800"/>
            <a:ext cx="3620160" cy="5786280"/>
          </a:xfrm>
          <a:prstGeom prst="rect">
            <a:avLst/>
          </a:prstGeom>
          <a:noFill/>
          <a:ln w="0">
            <a:noFill/>
          </a:ln>
        </p:spPr>
      </p:pic>
      <p:sp>
        <p:nvSpPr>
          <p:cNvPr id="346" name="TextBox 12"/>
          <p:cNvSpPr/>
          <p:nvPr/>
        </p:nvSpPr>
        <p:spPr>
          <a:xfrm>
            <a:off x="9793800" y="1582200"/>
            <a:ext cx="2131920" cy="2584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70C0"/>
                </a:solidFill>
                <a:effectLst/>
                <a:uFillTx/>
                <a:latin typeface="Garamond"/>
              </a:rPr>
              <a:t>Solid blue </a:t>
            </a:r>
            <a:r>
              <a:rPr lang="en-US" sz="1800" b="1" u="none" strike="noStrike">
                <a:solidFill>
                  <a:schemeClr val="dk1"/>
                </a:solidFill>
                <a:effectLst/>
                <a:uFillTx/>
                <a:latin typeface="Garamond"/>
              </a:rPr>
              <a:t>and </a:t>
            </a:r>
            <a:r>
              <a:rPr lang="en-US" sz="1800" b="1" u="none" strike="noStrike">
                <a:solidFill>
                  <a:srgbClr val="FF7C80"/>
                </a:solidFill>
                <a:effectLst/>
                <a:uFillTx/>
                <a:latin typeface="Garamond"/>
              </a:rPr>
              <a:t>orange lines </a:t>
            </a:r>
            <a:r>
              <a:rPr lang="en-US" sz="1800" b="1" u="none" strike="noStrike">
                <a:solidFill>
                  <a:schemeClr val="dk1"/>
                </a:solidFill>
                <a:effectLst/>
                <a:uFillTx/>
                <a:latin typeface="Garamond"/>
              </a:rPr>
              <a:t>correspond to </a:t>
            </a:r>
            <a:r>
              <a:rPr lang="en-US" sz="1800" b="1" u="none" strike="noStrike">
                <a:solidFill>
                  <a:srgbClr val="0070C0"/>
                </a:solidFill>
                <a:effectLst/>
                <a:uFillTx/>
                <a:latin typeface="Garamond"/>
              </a:rPr>
              <a:t>Ta/Si </a:t>
            </a:r>
            <a:r>
              <a:rPr lang="en-US" sz="1800" b="1" u="none" strike="noStrike">
                <a:solidFill>
                  <a:schemeClr val="dk1"/>
                </a:solidFill>
                <a:effectLst/>
                <a:uFillTx/>
                <a:latin typeface="Garamond"/>
              </a:rPr>
              <a:t>and</a:t>
            </a:r>
            <a:r>
              <a:rPr lang="en-US" sz="1800" b="1" u="none" strike="noStrike">
                <a:solidFill>
                  <a:srgbClr val="0070C0"/>
                </a:solidFill>
                <a:effectLst/>
                <a:uFillTx/>
                <a:latin typeface="Garamond"/>
              </a:rPr>
              <a:t> </a:t>
            </a:r>
            <a:r>
              <a:rPr lang="en-US" sz="1800" b="1" u="none" strike="noStrike">
                <a:solidFill>
                  <a:srgbClr val="FF7C80"/>
                </a:solidFill>
                <a:effectLst/>
                <a:uFillTx/>
                <a:latin typeface="Garamond"/>
              </a:rPr>
              <a:t>Ti/Si </a:t>
            </a:r>
            <a:r>
              <a:rPr lang="en-US" sz="1800" b="1" u="none" strike="noStrike">
                <a:solidFill>
                  <a:schemeClr val="dk1"/>
                </a:solidFill>
                <a:effectLst/>
                <a:uFillTx/>
                <a:latin typeface="Garamond"/>
              </a:rPr>
              <a:t>cases, respectively. Vertical dashed line corresponds </a:t>
            </a:r>
            <a:r>
              <a:rPr lang="en-US" sz="1800" b="1" u="none" strike="noStrike">
                <a:solidFill>
                  <a:schemeClr val="dk1"/>
                </a:solidFill>
                <a:effectLst/>
                <a:uFillTx/>
                <a:latin typeface="Garamond"/>
                <a:ea typeface="Times New Roman"/>
              </a:rPr>
              <a:t>to the metal/Si interface position</a:t>
            </a:r>
            <a:endParaRPr lang="en-US" sz="1800" b="0" u="none" strike="noStrike">
              <a:solidFill>
                <a:srgbClr val="000000"/>
              </a:solidFill>
              <a:effectLst/>
              <a:uFillTx/>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PlaceHolder 1"/>
          <p:cNvSpPr>
            <a:spLocks noGrp="1"/>
          </p:cNvSpPr>
          <p:nvPr>
            <p:ph type="title"/>
          </p:nvPr>
        </p:nvSpPr>
        <p:spPr>
          <a:xfrm>
            <a:off x="286200" y="-188280"/>
            <a:ext cx="9071640" cy="811440"/>
          </a:xfrm>
          <a:prstGeom prst="rect">
            <a:avLst/>
          </a:prstGeom>
          <a:noFill/>
          <a:ln w="0">
            <a:noFill/>
          </a:ln>
        </p:spPr>
        <p:txBody>
          <a:bodyPr lIns="91440" tIns="45720" rIns="91440" bIns="45720" anchor="b">
            <a:normAutofit fontScale="92500" lnSpcReduction="9999"/>
          </a:bodyPr>
          <a:lstStyle/>
          <a:p>
            <a:pPr indent="0" defTabSz="914400">
              <a:lnSpc>
                <a:spcPct val="85000"/>
              </a:lnSpc>
              <a:buNone/>
            </a:pPr>
            <a:r>
              <a:rPr lang="en-US" sz="3200" b="0" u="none" strike="noStrike" spc="-51">
                <a:solidFill>
                  <a:srgbClr val="543D83"/>
                </a:solidFill>
                <a:effectLst/>
                <a:uFillTx/>
                <a:latin typeface="Calibri"/>
              </a:rPr>
              <a:t>Results II– Tantalum on Si induce train of nanoacoustic strains! </a:t>
            </a:r>
            <a:endParaRPr lang="el-GR" sz="3200" b="0" u="none" strike="noStrike">
              <a:solidFill>
                <a:schemeClr val="dk1"/>
              </a:solidFill>
              <a:effectLst/>
              <a:uFillTx/>
              <a:latin typeface="Calibri"/>
            </a:endParaRPr>
          </a:p>
        </p:txBody>
      </p:sp>
      <p:sp>
        <p:nvSpPr>
          <p:cNvPr id="348" name="TextBox 9"/>
          <p:cNvSpPr/>
          <p:nvPr/>
        </p:nvSpPr>
        <p:spPr>
          <a:xfrm>
            <a:off x="775800" y="1044000"/>
            <a:ext cx="1096308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000000"/>
                </a:solidFill>
                <a:effectLst/>
                <a:uFillTx/>
                <a:latin typeface="Calibri"/>
              </a:rPr>
              <a:t>Calculated strain distribution in 25 nm metal/Si systems as a function of time, for a depth of 4 nm in the Si substrate</a:t>
            </a:r>
            <a:r>
              <a:rPr lang="en-US" sz="1800" b="0" u="none" strike="noStrike">
                <a:solidFill>
                  <a:schemeClr val="dk1"/>
                </a:solidFill>
                <a:effectLst/>
                <a:uFillTx/>
                <a:latin typeface="Calibri"/>
              </a:rPr>
              <a:t> </a:t>
            </a:r>
            <a:br>
              <a:rPr sz="1800"/>
            </a:br>
            <a:endParaRPr lang="en-US" sz="1800" b="0" u="none" strike="noStrike">
              <a:solidFill>
                <a:srgbClr val="000000"/>
              </a:solidFill>
              <a:effectLst/>
              <a:uFillTx/>
              <a:latin typeface="Arial"/>
            </a:endParaRPr>
          </a:p>
        </p:txBody>
      </p:sp>
      <p:sp>
        <p:nvSpPr>
          <p:cNvPr id="349" name="TextBox 12"/>
          <p:cNvSpPr/>
          <p:nvPr/>
        </p:nvSpPr>
        <p:spPr>
          <a:xfrm>
            <a:off x="2044440" y="5680080"/>
            <a:ext cx="864144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0070C0"/>
                </a:solidFill>
                <a:effectLst/>
                <a:uFillTx/>
                <a:latin typeface="Garamond"/>
              </a:rPr>
              <a:t>Solid blue </a:t>
            </a:r>
            <a:r>
              <a:rPr lang="en-US" sz="1800" b="1" u="none" strike="noStrike">
                <a:solidFill>
                  <a:schemeClr val="dk1"/>
                </a:solidFill>
                <a:effectLst/>
                <a:uFillTx/>
                <a:latin typeface="Garamond"/>
              </a:rPr>
              <a:t>and </a:t>
            </a:r>
            <a:r>
              <a:rPr lang="en-US" sz="1800" b="1" u="none" strike="noStrike">
                <a:solidFill>
                  <a:srgbClr val="FF7C80"/>
                </a:solidFill>
                <a:effectLst/>
                <a:uFillTx/>
                <a:latin typeface="Garamond"/>
              </a:rPr>
              <a:t>orange lines </a:t>
            </a:r>
            <a:r>
              <a:rPr lang="en-US" sz="1800" b="1" u="none" strike="noStrike">
                <a:solidFill>
                  <a:schemeClr val="dk1"/>
                </a:solidFill>
                <a:effectLst/>
                <a:uFillTx/>
                <a:latin typeface="Garamond"/>
              </a:rPr>
              <a:t>correspond to </a:t>
            </a:r>
            <a:r>
              <a:rPr lang="en-US" sz="1800" b="1" u="none" strike="noStrike">
                <a:solidFill>
                  <a:srgbClr val="0070C0"/>
                </a:solidFill>
                <a:effectLst/>
                <a:uFillTx/>
                <a:latin typeface="Garamond"/>
              </a:rPr>
              <a:t>Ta/Si </a:t>
            </a:r>
            <a:r>
              <a:rPr lang="en-US" sz="1800" b="1" u="none" strike="noStrike">
                <a:solidFill>
                  <a:schemeClr val="dk1"/>
                </a:solidFill>
                <a:effectLst/>
                <a:uFillTx/>
                <a:latin typeface="Garamond"/>
              </a:rPr>
              <a:t>and</a:t>
            </a:r>
            <a:r>
              <a:rPr lang="en-US" sz="1800" b="1" u="none" strike="noStrike">
                <a:solidFill>
                  <a:srgbClr val="0070C0"/>
                </a:solidFill>
                <a:effectLst/>
                <a:uFillTx/>
                <a:latin typeface="Garamond"/>
              </a:rPr>
              <a:t> </a:t>
            </a:r>
            <a:r>
              <a:rPr lang="en-US" sz="1800" b="1" u="none" strike="noStrike">
                <a:solidFill>
                  <a:srgbClr val="FF7C80"/>
                </a:solidFill>
                <a:effectLst/>
                <a:uFillTx/>
                <a:latin typeface="Garamond"/>
              </a:rPr>
              <a:t>Ti/Si </a:t>
            </a:r>
            <a:r>
              <a:rPr lang="en-US" sz="1800" b="1" u="none" strike="noStrike">
                <a:solidFill>
                  <a:schemeClr val="dk1"/>
                </a:solidFill>
                <a:effectLst/>
                <a:uFillTx/>
                <a:latin typeface="Garamond"/>
              </a:rPr>
              <a:t>cases, respectively. </a:t>
            </a:r>
            <a:endParaRPr lang="en-US" sz="1800" b="0" u="none" strike="noStrike">
              <a:solidFill>
                <a:srgbClr val="000000"/>
              </a:solidFill>
              <a:effectLst/>
              <a:uFillTx/>
              <a:latin typeface="Arial"/>
            </a:endParaRPr>
          </a:p>
        </p:txBody>
      </p:sp>
      <p:pic>
        <p:nvPicPr>
          <p:cNvPr id="350" name="Picture 3"/>
          <p:cNvPicPr/>
          <p:nvPr/>
        </p:nvPicPr>
        <p:blipFill>
          <a:blip r:embed="rId2"/>
          <a:stretch/>
        </p:blipFill>
        <p:spPr>
          <a:xfrm>
            <a:off x="2620080" y="1599120"/>
            <a:ext cx="5721120" cy="3749760"/>
          </a:xfrm>
          <a:prstGeom prst="rect">
            <a:avLst/>
          </a:prstGeom>
          <a:noFill/>
          <a:ln w="0">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Rectangle 4"/>
          <p:cNvSpPr/>
          <p:nvPr/>
        </p:nvSpPr>
        <p:spPr>
          <a:xfrm>
            <a:off x="-240840" y="-171360"/>
            <a:ext cx="12432240" cy="7029000"/>
          </a:xfrm>
          <a:prstGeom prst="rect">
            <a:avLst/>
          </a:prstGeom>
          <a:solidFill>
            <a:schemeClr val="tx1"/>
          </a:solidFill>
          <a:ln>
            <a:solidFill>
              <a:srgbClr val="D34817"/>
            </a:solidFill>
            <a:round/>
          </a:ln>
          <a:effectLst>
            <a:outerShdw blurRad="38160" dist="25455" dir="2700000" algn="br" rotWithShape="0">
              <a:srgbClr val="000000">
                <a:alpha val="6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52" name="TextBox 2"/>
          <p:cNvSpPr/>
          <p:nvPr/>
        </p:nvSpPr>
        <p:spPr>
          <a:xfrm>
            <a:off x="47160" y="914040"/>
            <a:ext cx="11856240" cy="378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6000" b="0" u="none" strike="noStrike">
                <a:solidFill>
                  <a:schemeClr val="lt1"/>
                </a:solidFill>
                <a:effectLst/>
                <a:uFillTx/>
                <a:latin typeface="Comic Sans MS"/>
              </a:rPr>
              <a:t>Possible Applications of monochromatic and brilliant </a:t>
            </a:r>
            <a:endParaRPr lang="en-US" sz="6000" b="0" u="none" strike="noStrike">
              <a:solidFill>
                <a:srgbClr val="000000"/>
              </a:solidFill>
              <a:effectLst/>
              <a:uFillTx/>
              <a:latin typeface="Arial"/>
            </a:endParaRPr>
          </a:p>
          <a:p>
            <a:pPr algn="ctr" defTabSz="914400">
              <a:lnSpc>
                <a:spcPct val="100000"/>
              </a:lnSpc>
            </a:pPr>
            <a:r>
              <a:rPr lang="el-GR" sz="6000" b="0" u="none" strike="noStrike">
                <a:solidFill>
                  <a:schemeClr val="lt1"/>
                </a:solidFill>
                <a:effectLst/>
                <a:uFillTx/>
                <a:latin typeface="Comic Sans MS"/>
              </a:rPr>
              <a:t>γ</a:t>
            </a:r>
            <a:r>
              <a:rPr lang="en-US" sz="6000" b="0" u="none" strike="noStrike">
                <a:solidFill>
                  <a:schemeClr val="lt1"/>
                </a:solidFill>
                <a:effectLst/>
                <a:uFillTx/>
                <a:latin typeface="Comic Sans MS"/>
              </a:rPr>
              <a:t>-rays</a:t>
            </a:r>
            <a:endParaRPr lang="en-US" sz="6000" b="0" u="none" strike="noStrike">
              <a:solidFill>
                <a:srgbClr val="000000"/>
              </a:solidFill>
              <a:effectLst/>
              <a:uFillTx/>
              <a:latin typeface="Arial"/>
            </a:endParaRPr>
          </a:p>
          <a:p>
            <a:pPr algn="ctr" defTabSz="914400">
              <a:lnSpc>
                <a:spcPct val="100000"/>
              </a:lnSpc>
            </a:pPr>
            <a:r>
              <a:rPr lang="en-US" sz="6000" b="0" u="none" strike="noStrike">
                <a:solidFill>
                  <a:schemeClr val="lt1"/>
                </a:solidFill>
                <a:effectLst/>
                <a:uFillTx/>
                <a:latin typeface="Comic Sans MS"/>
              </a:rPr>
              <a:t>Generated by CU </a:t>
            </a:r>
            <a:endParaRPr lang="en-US" sz="6000" b="0" u="none" strike="noStrike">
              <a:solidFill>
                <a:srgbClr val="000000"/>
              </a:solidFill>
              <a:effectLst/>
              <a:uFillTx/>
              <a:latin typeface="Arial"/>
            </a:endParaRPr>
          </a:p>
        </p:txBody>
      </p:sp>
      <p:sp>
        <p:nvSpPr>
          <p:cNvPr id="353" name="PlaceHolder 1"/>
          <p:cNvSpPr>
            <a:spLocks noGrp="1"/>
          </p:cNvSpPr>
          <p:nvPr>
            <p:ph type="sldNum" idx="6"/>
          </p:nvPr>
        </p:nvSpPr>
        <p:spPr>
          <a:xfrm>
            <a:off x="8737560" y="6245280"/>
            <a:ext cx="2844360" cy="475920"/>
          </a:xfrm>
          <a:prstGeom prst="rect">
            <a:avLst/>
          </a:prstGeom>
          <a:noFill/>
          <a:ln w="0">
            <a:noFill/>
          </a:ln>
        </p:spPr>
        <p:txBody>
          <a:bodyPr lIns="90000" tIns="45000" rIns="90000" bIns="45000" anchor="t">
            <a:noAutofit/>
          </a:bodyPr>
          <a:lstStyle>
            <a:lvl1pPr indent="0" defTabSz="914400">
              <a:lnSpc>
                <a:spcPct val="100000"/>
              </a:lnSpc>
              <a:buNone/>
              <a:defRPr lang="el-GR" sz="1800" b="0" u="none" strike="noStrike">
                <a:solidFill>
                  <a:schemeClr val="dk1"/>
                </a:solidFill>
                <a:effectLst/>
                <a:uFillTx/>
                <a:latin typeface="Calibri"/>
              </a:defRPr>
            </a:lvl1pPr>
          </a:lstStyle>
          <a:p>
            <a:pPr indent="0" defTabSz="914400">
              <a:lnSpc>
                <a:spcPct val="100000"/>
              </a:lnSpc>
              <a:buNone/>
            </a:pPr>
            <a:fld id="{1BD87BEA-350D-4FA9-8E7A-210A4D5EC4CA}" type="slidenum">
              <a:rPr lang="el-GR" sz="1800" b="0" u="none" strike="noStrike">
                <a:solidFill>
                  <a:schemeClr val="dk1"/>
                </a:solidFill>
                <a:effectLst/>
                <a:uFillTx/>
                <a:latin typeface="Calibri"/>
              </a:rPr>
              <a:t>37</a:t>
            </a:fld>
            <a:endParaRPr lang="en-US" sz="1800" b="0" u="none" strike="noStrike">
              <a:solidFill>
                <a:srgbClr val="000000"/>
              </a:solidFill>
              <a:effectLst/>
              <a:uFillTx/>
              <a:latin typeface="Times New Roman"/>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 name="Picture 3"/>
          <p:cNvPicPr/>
          <p:nvPr/>
        </p:nvPicPr>
        <p:blipFill>
          <a:blip r:embed="rId2"/>
          <a:stretch/>
        </p:blipFill>
        <p:spPr>
          <a:xfrm>
            <a:off x="335520" y="188640"/>
            <a:ext cx="11301840" cy="4717080"/>
          </a:xfrm>
          <a:prstGeom prst="rect">
            <a:avLst/>
          </a:prstGeom>
          <a:noFill/>
          <a:ln w="0">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 name="Picture 1"/>
          <p:cNvPicPr/>
          <p:nvPr/>
        </p:nvPicPr>
        <p:blipFill>
          <a:blip r:embed="rId2"/>
          <a:stretch/>
        </p:blipFill>
        <p:spPr>
          <a:xfrm>
            <a:off x="342720" y="144720"/>
            <a:ext cx="9307800" cy="6120360"/>
          </a:xfrm>
          <a:prstGeom prst="rect">
            <a:avLst/>
          </a:prstGeom>
          <a:noFill/>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3"/>
          <p:cNvPicPr/>
          <p:nvPr/>
        </p:nvPicPr>
        <p:blipFill>
          <a:blip r:embed="rId2"/>
          <a:stretch/>
        </p:blipFill>
        <p:spPr>
          <a:xfrm>
            <a:off x="0" y="0"/>
            <a:ext cx="7285320" cy="5231160"/>
          </a:xfrm>
          <a:prstGeom prst="rect">
            <a:avLst/>
          </a:prstGeom>
          <a:noFill/>
          <a:ln w="0">
            <a:noFill/>
          </a:ln>
        </p:spPr>
      </p:pic>
      <p:pic>
        <p:nvPicPr>
          <p:cNvPr id="49" name="Picture 1"/>
          <p:cNvPicPr/>
          <p:nvPr/>
        </p:nvPicPr>
        <p:blipFill>
          <a:blip r:embed="rId3"/>
          <a:stretch/>
        </p:blipFill>
        <p:spPr>
          <a:xfrm>
            <a:off x="195840" y="5557680"/>
            <a:ext cx="6123600" cy="939600"/>
          </a:xfrm>
          <a:prstGeom prst="rect">
            <a:avLst/>
          </a:prstGeom>
          <a:noFill/>
          <a:ln w="0">
            <a:noFill/>
          </a:ln>
        </p:spPr>
      </p:pic>
      <p:pic>
        <p:nvPicPr>
          <p:cNvPr id="50" name="Picture 2"/>
          <p:cNvPicPr/>
          <p:nvPr/>
        </p:nvPicPr>
        <p:blipFill>
          <a:blip r:embed="rId4"/>
          <a:srcRect t="1961" b="45957"/>
          <a:stretch/>
        </p:blipFill>
        <p:spPr>
          <a:xfrm>
            <a:off x="7455600" y="2748960"/>
            <a:ext cx="4347360" cy="2992320"/>
          </a:xfrm>
          <a:prstGeom prst="rect">
            <a:avLst/>
          </a:prstGeom>
          <a:noFill/>
          <a:ln w="0">
            <a:noFill/>
          </a:ln>
        </p:spPr>
      </p:pic>
      <p:sp>
        <p:nvSpPr>
          <p:cNvPr id="51" name="Rectangle 4"/>
          <p:cNvSpPr/>
          <p:nvPr/>
        </p:nvSpPr>
        <p:spPr>
          <a:xfrm>
            <a:off x="7677720" y="1284840"/>
            <a:ext cx="4061160" cy="953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rgbClr val="FF0000"/>
                </a:solidFill>
                <a:effectLst/>
                <a:uFillTx/>
                <a:latin typeface="Calibri"/>
              </a:rPr>
              <a:t>First Idea: </a:t>
            </a:r>
            <a:endParaRPr lang="en-US" sz="2800" b="0" u="none" strike="noStrike">
              <a:solidFill>
                <a:srgbClr val="000000"/>
              </a:solidFill>
              <a:effectLst/>
              <a:uFillTx/>
              <a:latin typeface="Arial"/>
            </a:endParaRPr>
          </a:p>
          <a:p>
            <a:pPr defTabSz="914400">
              <a:lnSpc>
                <a:spcPct val="100000"/>
              </a:lnSpc>
            </a:pPr>
            <a:r>
              <a:rPr lang="en-US" sz="2800" b="0" u="none" strike="noStrike">
                <a:solidFill>
                  <a:srgbClr val="FF0000"/>
                </a:solidFill>
                <a:effectLst/>
                <a:uFillTx/>
                <a:latin typeface="Calibri"/>
              </a:rPr>
              <a:t>Mechanically bend crystals</a:t>
            </a:r>
            <a:endParaRPr lang="en-US" sz="2800" b="0" u="none" strike="noStrike">
              <a:solidFill>
                <a:srgbClr val="000000"/>
              </a:solidFill>
              <a:effectLst/>
              <a:uFillTx/>
              <a:latin typeface="Arial"/>
            </a:endParaRPr>
          </a:p>
        </p:txBody>
      </p:sp>
      <p:pic>
        <p:nvPicPr>
          <p:cNvPr id="52" name="Picture 5"/>
          <p:cNvPicPr/>
          <p:nvPr/>
        </p:nvPicPr>
        <p:blipFill>
          <a:blip r:embed="rId5"/>
          <a:stretch/>
        </p:blipFill>
        <p:spPr>
          <a:xfrm>
            <a:off x="8824320" y="93960"/>
            <a:ext cx="3290040" cy="1051200"/>
          </a:xfrm>
          <a:prstGeom prst="rect">
            <a:avLst/>
          </a:prstGeom>
          <a:noFill/>
          <a:ln w="0">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 name="Picture 2"/>
          <p:cNvPicPr/>
          <p:nvPr/>
        </p:nvPicPr>
        <p:blipFill>
          <a:blip r:embed="rId2"/>
          <a:stretch/>
        </p:blipFill>
        <p:spPr>
          <a:xfrm>
            <a:off x="122760" y="457200"/>
            <a:ext cx="10321920" cy="5003280"/>
          </a:xfrm>
          <a:prstGeom prst="rect">
            <a:avLst/>
          </a:prstGeom>
          <a:noFill/>
          <a:ln w="0">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Rectangle 4"/>
          <p:cNvSpPr/>
          <p:nvPr/>
        </p:nvSpPr>
        <p:spPr>
          <a:xfrm>
            <a:off x="-240840" y="-171360"/>
            <a:ext cx="12432240" cy="7029000"/>
          </a:xfrm>
          <a:prstGeom prst="rect">
            <a:avLst/>
          </a:prstGeom>
          <a:solidFill>
            <a:schemeClr val="tx1"/>
          </a:solidFill>
          <a:ln>
            <a:solidFill>
              <a:srgbClr val="D34817"/>
            </a:solidFill>
            <a:round/>
          </a:ln>
          <a:effectLst>
            <a:outerShdw blurRad="38160" dist="25455" dir="2700000" algn="br" rotWithShape="0">
              <a:srgbClr val="000000">
                <a:alpha val="6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358" name="TextBox 2"/>
          <p:cNvSpPr/>
          <p:nvPr/>
        </p:nvSpPr>
        <p:spPr>
          <a:xfrm>
            <a:off x="47160" y="545040"/>
            <a:ext cx="11856240" cy="2862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6000" b="0" u="none" strike="noStrike">
                <a:solidFill>
                  <a:schemeClr val="lt1"/>
                </a:solidFill>
                <a:effectLst/>
                <a:uFillTx/>
                <a:latin typeface="Comic Sans MS"/>
              </a:rPr>
              <a:t>Relativistic</a:t>
            </a:r>
            <a:endParaRPr lang="en-US" sz="6000" b="0" u="none" strike="noStrike">
              <a:solidFill>
                <a:srgbClr val="000000"/>
              </a:solidFill>
              <a:effectLst/>
              <a:uFillTx/>
              <a:latin typeface="Arial"/>
            </a:endParaRPr>
          </a:p>
          <a:p>
            <a:pPr algn="ctr" defTabSz="914400">
              <a:lnSpc>
                <a:spcPct val="100000"/>
              </a:lnSpc>
            </a:pPr>
            <a:r>
              <a:rPr lang="en-US" sz="6000" b="0" u="none" strike="noStrike">
                <a:solidFill>
                  <a:schemeClr val="lt1"/>
                </a:solidFill>
                <a:effectLst/>
                <a:uFillTx/>
                <a:latin typeface="Comic Sans MS"/>
              </a:rPr>
              <a:t>e</a:t>
            </a:r>
            <a:r>
              <a:rPr lang="en-US" sz="6000" b="0" u="none" strike="noStrike" baseline="30000">
                <a:solidFill>
                  <a:schemeClr val="lt1"/>
                </a:solidFill>
                <a:effectLst/>
                <a:uFillTx/>
                <a:latin typeface="Comic Sans MS"/>
              </a:rPr>
              <a:t>-</a:t>
            </a:r>
            <a:r>
              <a:rPr lang="en-US" sz="6000" b="0" u="none" strike="noStrike">
                <a:solidFill>
                  <a:schemeClr val="lt1"/>
                </a:solidFill>
                <a:effectLst/>
                <a:uFillTx/>
                <a:latin typeface="Comic Sans MS"/>
              </a:rPr>
              <a:t> and e</a:t>
            </a:r>
            <a:r>
              <a:rPr lang="en-US" sz="6000" b="0" u="none" strike="noStrike" baseline="30000">
                <a:solidFill>
                  <a:schemeClr val="lt1"/>
                </a:solidFill>
                <a:effectLst/>
                <a:uFillTx/>
                <a:latin typeface="Comic Sans MS"/>
              </a:rPr>
              <a:t>+</a:t>
            </a:r>
            <a:r>
              <a:rPr lang="en-US" sz="6000" b="0" u="none" strike="noStrike">
                <a:solidFill>
                  <a:schemeClr val="lt1"/>
                </a:solidFill>
                <a:effectLst/>
                <a:uFillTx/>
                <a:latin typeface="Comic Sans MS"/>
              </a:rPr>
              <a:t> micro-accelerators </a:t>
            </a:r>
            <a:endParaRPr lang="en-US" sz="6000" b="0" u="none" strike="noStrike">
              <a:solidFill>
                <a:srgbClr val="000000"/>
              </a:solidFill>
              <a:effectLst/>
              <a:uFillTx/>
              <a:latin typeface="Arial"/>
            </a:endParaRPr>
          </a:p>
          <a:p>
            <a:pPr algn="ctr" defTabSz="914400">
              <a:lnSpc>
                <a:spcPct val="100000"/>
              </a:lnSpc>
            </a:pPr>
            <a:r>
              <a:rPr lang="en-US" sz="6000" b="0" u="none" strike="noStrike">
                <a:solidFill>
                  <a:schemeClr val="lt1"/>
                </a:solidFill>
                <a:effectLst/>
                <a:uFillTx/>
                <a:latin typeface="Comic Sans MS"/>
              </a:rPr>
              <a:t>via Multi-TW and PW lasers</a:t>
            </a:r>
            <a:endParaRPr lang="en-US" sz="6000" b="0" u="none" strike="noStrike">
              <a:solidFill>
                <a:srgbClr val="000000"/>
              </a:solidFill>
              <a:effectLst/>
              <a:uFillTx/>
              <a:latin typeface="Arial"/>
            </a:endParaRPr>
          </a:p>
        </p:txBody>
      </p:sp>
      <p:sp>
        <p:nvSpPr>
          <p:cNvPr id="359" name="PlaceHolder 1"/>
          <p:cNvSpPr>
            <a:spLocks noGrp="1"/>
          </p:cNvSpPr>
          <p:nvPr>
            <p:ph type="sldNum" idx="7"/>
          </p:nvPr>
        </p:nvSpPr>
        <p:spPr>
          <a:xfrm>
            <a:off x="8737560" y="6245280"/>
            <a:ext cx="2844360" cy="475920"/>
          </a:xfrm>
          <a:prstGeom prst="rect">
            <a:avLst/>
          </a:prstGeom>
          <a:noFill/>
          <a:ln w="0">
            <a:noFill/>
          </a:ln>
        </p:spPr>
        <p:txBody>
          <a:bodyPr lIns="90000" tIns="45000" rIns="90000" bIns="45000" anchor="t">
            <a:noAutofit/>
          </a:bodyPr>
          <a:lstStyle>
            <a:lvl1pPr indent="0" defTabSz="914400">
              <a:lnSpc>
                <a:spcPct val="100000"/>
              </a:lnSpc>
              <a:buNone/>
              <a:defRPr lang="el-GR" sz="1800" b="0" u="none" strike="noStrike">
                <a:solidFill>
                  <a:schemeClr val="dk1"/>
                </a:solidFill>
                <a:effectLst/>
                <a:uFillTx/>
                <a:latin typeface="Calibri"/>
              </a:defRPr>
            </a:lvl1pPr>
          </a:lstStyle>
          <a:p>
            <a:pPr indent="0" defTabSz="914400">
              <a:lnSpc>
                <a:spcPct val="100000"/>
              </a:lnSpc>
              <a:buNone/>
            </a:pPr>
            <a:fld id="{486BFA1C-60AE-43A4-A530-4E02818E071A}" type="slidenum">
              <a:rPr lang="el-GR" sz="1800" b="0" u="none" strike="noStrike">
                <a:solidFill>
                  <a:schemeClr val="dk1"/>
                </a:solidFill>
                <a:effectLst/>
                <a:uFillTx/>
                <a:latin typeface="Calibri"/>
              </a:rPr>
              <a:t>41</a:t>
            </a:fld>
            <a:endParaRPr lang="en-US" sz="1800" b="0" u="none" strike="noStrike">
              <a:solidFill>
                <a:srgbClr val="000000"/>
              </a:solidFill>
              <a:effectLst/>
              <a:uFillTx/>
              <a:latin typeface="Times New Roman"/>
            </a:endParaRPr>
          </a:p>
        </p:txBody>
      </p:sp>
      <p:sp>
        <p:nvSpPr>
          <p:cNvPr id="360" name="TextBox 5"/>
          <p:cNvSpPr/>
          <p:nvPr/>
        </p:nvSpPr>
        <p:spPr>
          <a:xfrm>
            <a:off x="0" y="3915360"/>
            <a:ext cx="11856240" cy="1661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0" u="none" strike="noStrike">
                <a:solidFill>
                  <a:srgbClr val="FFC000"/>
                </a:solidFill>
                <a:effectLst/>
                <a:uFillTx/>
                <a:latin typeface="Comic Sans MS"/>
              </a:rPr>
              <a:t>N.A. Papadogiannis</a:t>
            </a:r>
            <a:r>
              <a:rPr lang="en-US" sz="1800" b="0" u="none" strike="noStrike" baseline="30000">
                <a:solidFill>
                  <a:srgbClr val="FFC000"/>
                </a:solidFill>
                <a:effectLst/>
                <a:uFillTx/>
                <a:latin typeface="Comic Sans MS"/>
              </a:rPr>
              <a:t>1</a:t>
            </a:r>
            <a:endParaRPr lang="en-US" sz="1800" b="0" u="none" strike="noStrike">
              <a:solidFill>
                <a:srgbClr val="000000"/>
              </a:solidFill>
              <a:effectLst/>
              <a:uFillTx/>
              <a:latin typeface="Arial"/>
            </a:endParaRPr>
          </a:p>
          <a:p>
            <a:pPr marL="343080" indent="-343080" algn="ctr" defTabSz="914400">
              <a:lnSpc>
                <a:spcPct val="100000"/>
              </a:lnSpc>
              <a:buClr>
                <a:srgbClr val="FFC000"/>
              </a:buClr>
              <a:buFont typeface="OpenSymbol"/>
              <a:buAutoNum type="alphaUcPeriod"/>
            </a:pPr>
            <a:r>
              <a:rPr lang="en-US" sz="1800" b="0" u="none" strike="noStrike">
                <a:solidFill>
                  <a:srgbClr val="FFC000"/>
                </a:solidFill>
                <a:effectLst/>
                <a:uFillTx/>
                <a:latin typeface="Comic Sans MS"/>
              </a:rPr>
              <a:t>Grigoriadis</a:t>
            </a:r>
            <a:r>
              <a:rPr lang="en-US" sz="1800" b="0" u="none" strike="noStrike" baseline="30000">
                <a:solidFill>
                  <a:srgbClr val="FFC000"/>
                </a:solidFill>
                <a:effectLst/>
                <a:uFillTx/>
                <a:latin typeface="Comic Sans MS"/>
              </a:rPr>
              <a:t>1</a:t>
            </a:r>
            <a:r>
              <a:rPr lang="en-US" sz="1800" b="0" u="none" strike="noStrike">
                <a:solidFill>
                  <a:srgbClr val="FFC000"/>
                </a:solidFill>
                <a:effectLst/>
                <a:uFillTx/>
                <a:latin typeface="Comic Sans MS"/>
              </a:rPr>
              <a:t>, G. Andrianaki1, I. Tazes</a:t>
            </a:r>
            <a:r>
              <a:rPr lang="en-US" sz="1800" b="0" u="none" strike="noStrike" baseline="30000">
                <a:solidFill>
                  <a:srgbClr val="FFC000"/>
                </a:solidFill>
                <a:effectLst/>
                <a:uFillTx/>
                <a:latin typeface="Comic Sans MS"/>
              </a:rPr>
              <a:t>1</a:t>
            </a:r>
            <a:r>
              <a:rPr lang="en-US" sz="1800" b="0" u="none" strike="noStrike">
                <a:solidFill>
                  <a:srgbClr val="FFC000"/>
                </a:solidFill>
                <a:effectLst/>
                <a:uFillTx/>
                <a:latin typeface="Comic Sans MS"/>
              </a:rPr>
              <a:t>, M. Bakarezos</a:t>
            </a:r>
            <a:r>
              <a:rPr lang="en-US" sz="1800" b="0" u="none" strike="noStrike" baseline="30000">
                <a:solidFill>
                  <a:srgbClr val="FFC000"/>
                </a:solidFill>
                <a:effectLst/>
                <a:uFillTx/>
                <a:latin typeface="Comic Sans MS"/>
              </a:rPr>
              <a:t>1</a:t>
            </a:r>
            <a:r>
              <a:rPr lang="en-US" sz="1800" b="0" u="none" strike="noStrike">
                <a:solidFill>
                  <a:srgbClr val="FFC000"/>
                </a:solidFill>
                <a:effectLst/>
                <a:uFillTx/>
                <a:latin typeface="Comic Sans MS"/>
              </a:rPr>
              <a:t>, V. Dimitriou</a:t>
            </a:r>
            <a:r>
              <a:rPr lang="en-US" sz="1800" b="0" u="none" strike="noStrike" baseline="30000">
                <a:solidFill>
                  <a:srgbClr val="FFC000"/>
                </a:solidFill>
                <a:effectLst/>
                <a:uFillTx/>
                <a:latin typeface="Comic Sans MS"/>
              </a:rPr>
              <a:t>1</a:t>
            </a:r>
            <a:r>
              <a:rPr lang="en-US" sz="1800" b="0" u="none" strike="noStrike">
                <a:solidFill>
                  <a:srgbClr val="FFC000"/>
                </a:solidFill>
                <a:effectLst/>
                <a:uFillTx/>
                <a:latin typeface="Comic Sans MS"/>
              </a:rPr>
              <a:t>, E. Benis</a:t>
            </a:r>
            <a:r>
              <a:rPr lang="en-US" sz="1800" b="0" u="none" strike="noStrike" baseline="30000">
                <a:solidFill>
                  <a:srgbClr val="FFC000"/>
                </a:solidFill>
                <a:effectLst/>
                <a:uFillTx/>
                <a:latin typeface="Comic Sans MS"/>
              </a:rPr>
              <a:t>2</a:t>
            </a:r>
            <a:r>
              <a:rPr lang="en-US" sz="1800" b="0" u="none" strike="noStrike">
                <a:solidFill>
                  <a:srgbClr val="FFC000"/>
                </a:solidFill>
                <a:effectLst/>
                <a:uFillTx/>
                <a:latin typeface="Comic Sans MS"/>
              </a:rPr>
              <a:t>, M. Tatarakis</a:t>
            </a:r>
            <a:r>
              <a:rPr lang="en-US" sz="1800" b="0" u="none" strike="noStrike" baseline="30000">
                <a:solidFill>
                  <a:srgbClr val="FFC000"/>
                </a:solidFill>
                <a:effectLst/>
                <a:uFillTx/>
                <a:latin typeface="Comic Sans MS"/>
              </a:rPr>
              <a:t>1</a:t>
            </a:r>
            <a:endParaRPr lang="en-US" sz="1800" b="0" u="none" strike="noStrike">
              <a:solidFill>
                <a:srgbClr val="000000"/>
              </a:solidFill>
              <a:effectLst/>
              <a:uFillTx/>
              <a:latin typeface="Arial"/>
            </a:endParaRPr>
          </a:p>
          <a:p>
            <a:pPr algn="ctr" defTabSz="914400">
              <a:lnSpc>
                <a:spcPct val="100000"/>
              </a:lnSpc>
            </a:pPr>
            <a:endParaRPr lang="en-US" sz="1800" b="0" u="none" strike="noStrike">
              <a:solidFill>
                <a:srgbClr val="000000"/>
              </a:solidFill>
              <a:effectLst/>
              <a:uFillTx/>
              <a:latin typeface="Arial"/>
            </a:endParaRPr>
          </a:p>
          <a:p>
            <a:pPr marL="343080" indent="-343080" algn="ctr" defTabSz="914400">
              <a:lnSpc>
                <a:spcPct val="100000"/>
              </a:lnSpc>
              <a:buClr>
                <a:srgbClr val="FFC000"/>
              </a:buClr>
              <a:buFont typeface="OpenSymbol"/>
              <a:buAutoNum type="arabicPeriod"/>
            </a:pPr>
            <a:r>
              <a:rPr lang="en-US" sz="1800" b="0" u="none" strike="noStrike">
                <a:solidFill>
                  <a:srgbClr val="FFC000"/>
                </a:solidFill>
                <a:effectLst/>
                <a:uFillTx/>
                <a:latin typeface="Comic Sans MS"/>
              </a:rPr>
              <a:t>IPPL, HMU Greece</a:t>
            </a:r>
            <a:endParaRPr lang="en-US" sz="1800" b="0" u="none" strike="noStrike">
              <a:solidFill>
                <a:srgbClr val="000000"/>
              </a:solidFill>
              <a:effectLst/>
              <a:uFillTx/>
              <a:latin typeface="Arial"/>
            </a:endParaRPr>
          </a:p>
          <a:p>
            <a:pPr marL="343080" indent="-343080" algn="ctr" defTabSz="914400">
              <a:lnSpc>
                <a:spcPct val="100000"/>
              </a:lnSpc>
              <a:buClr>
                <a:srgbClr val="FFC000"/>
              </a:buClr>
              <a:buFont typeface="OpenSymbol"/>
              <a:buAutoNum type="arabicPeriod"/>
            </a:pPr>
            <a:r>
              <a:rPr lang="en-US" sz="1800" b="0" u="none" strike="noStrike">
                <a:solidFill>
                  <a:srgbClr val="FFC000"/>
                </a:solidFill>
                <a:effectLst/>
                <a:uFillTx/>
                <a:latin typeface="Comic Sans MS"/>
              </a:rPr>
              <a:t>Physics Dep, UoI, Greece</a:t>
            </a:r>
            <a:endParaRPr lang="en-US" sz="1800" b="0" u="none" strike="noStrike">
              <a:solidFill>
                <a:srgbClr val="000000"/>
              </a:solidFill>
              <a:effectLst/>
              <a:uFillTx/>
              <a:latin typeface="Arial"/>
            </a:endParaRPr>
          </a:p>
          <a:p>
            <a:pPr algn="ctr" defTabSz="914400">
              <a:lnSpc>
                <a:spcPct val="100000"/>
              </a:lnSpc>
            </a:pPr>
            <a:endParaRPr lang="en-US" sz="1800" b="0" u="none" strike="noStrike">
              <a:solidFill>
                <a:srgbClr val="000000"/>
              </a:solidFill>
              <a:effectLst/>
              <a:uFillTx/>
              <a:latin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PlaceHolder 1"/>
          <p:cNvSpPr>
            <a:spLocks noGrp="1"/>
          </p:cNvSpPr>
          <p:nvPr>
            <p:ph type="title"/>
          </p:nvPr>
        </p:nvSpPr>
        <p:spPr>
          <a:xfrm>
            <a:off x="551160" y="-18360"/>
            <a:ext cx="10058040" cy="811440"/>
          </a:xfrm>
          <a:prstGeom prst="rect">
            <a:avLst/>
          </a:prstGeom>
          <a:noFill/>
          <a:ln w="0">
            <a:noFill/>
          </a:ln>
        </p:spPr>
        <p:txBody>
          <a:bodyPr lIns="91440" tIns="45720" rIns="91440" bIns="45720" anchor="b">
            <a:normAutofit/>
          </a:bodyPr>
          <a:lstStyle/>
          <a:p>
            <a:pPr indent="0" defTabSz="914400">
              <a:lnSpc>
                <a:spcPct val="85000"/>
              </a:lnSpc>
              <a:buNone/>
            </a:pPr>
            <a:r>
              <a:rPr lang="en-US" sz="3200" b="0" u="none" strike="noStrike" spc="-51">
                <a:solidFill>
                  <a:srgbClr val="543D83"/>
                </a:solidFill>
                <a:effectLst/>
                <a:uFillTx/>
                <a:latin typeface="Calibri"/>
              </a:rPr>
              <a:t>Traditional Relativistic electron accelerators</a:t>
            </a:r>
            <a:endParaRPr lang="el-GR" sz="3200" b="0" u="none" strike="noStrike">
              <a:solidFill>
                <a:schemeClr val="dk1"/>
              </a:solidFill>
              <a:effectLst/>
              <a:uFillTx/>
              <a:latin typeface="Calibri"/>
            </a:endParaRPr>
          </a:p>
        </p:txBody>
      </p:sp>
      <p:pic>
        <p:nvPicPr>
          <p:cNvPr id="362" name="Picture 16" descr="8503636"/>
          <p:cNvPicPr/>
          <p:nvPr/>
        </p:nvPicPr>
        <p:blipFill>
          <a:blip r:embed="rId2"/>
          <a:stretch/>
        </p:blipFill>
        <p:spPr>
          <a:xfrm>
            <a:off x="952560" y="961200"/>
            <a:ext cx="3586320" cy="2398680"/>
          </a:xfrm>
          <a:prstGeom prst="rect">
            <a:avLst/>
          </a:prstGeom>
          <a:noFill/>
          <a:ln w="0">
            <a:noFill/>
          </a:ln>
        </p:spPr>
      </p:pic>
      <p:pic>
        <p:nvPicPr>
          <p:cNvPr id="363" name="Picture 2" descr="https://www.imperial.ac.uk/ImageCropToolT4/imageTool/uploaded-images/newseventsimage_1580402227774_mainnews2012_x4.jpg"/>
          <p:cNvPicPr/>
          <p:nvPr/>
        </p:nvPicPr>
        <p:blipFill>
          <a:blip r:embed="rId3"/>
          <a:stretch/>
        </p:blipFill>
        <p:spPr>
          <a:xfrm>
            <a:off x="5856480" y="861480"/>
            <a:ext cx="3781440" cy="2498040"/>
          </a:xfrm>
          <a:prstGeom prst="rect">
            <a:avLst/>
          </a:prstGeom>
          <a:noFill/>
          <a:ln w="0">
            <a:noFill/>
          </a:ln>
        </p:spPr>
      </p:pic>
      <p:pic>
        <p:nvPicPr>
          <p:cNvPr id="364" name="Picture 4" descr="Particle accelerator - Wikipedia"/>
          <p:cNvPicPr/>
          <p:nvPr/>
        </p:nvPicPr>
        <p:blipFill>
          <a:blip r:embed="rId4"/>
          <a:stretch/>
        </p:blipFill>
        <p:spPr>
          <a:xfrm>
            <a:off x="589320" y="3865680"/>
            <a:ext cx="4312800" cy="2810160"/>
          </a:xfrm>
          <a:prstGeom prst="rect">
            <a:avLst/>
          </a:prstGeom>
          <a:noFill/>
          <a:ln w="0">
            <a:noFill/>
          </a:ln>
        </p:spPr>
      </p:pic>
      <p:pic>
        <p:nvPicPr>
          <p:cNvPr id="365" name="Picture 6" descr="Accelerators | CERN"/>
          <p:cNvPicPr/>
          <p:nvPr/>
        </p:nvPicPr>
        <p:blipFill>
          <a:blip r:embed="rId5"/>
          <a:stretch/>
        </p:blipFill>
        <p:spPr>
          <a:xfrm>
            <a:off x="5856480" y="3860640"/>
            <a:ext cx="3958920" cy="2815200"/>
          </a:xfrm>
          <a:prstGeom prst="rect">
            <a:avLst/>
          </a:prstGeom>
          <a:noFill/>
          <a:ln w="0">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Τίτλος 1"/>
          <p:cNvSpPr/>
          <p:nvPr/>
        </p:nvSpPr>
        <p:spPr>
          <a:xfrm>
            <a:off x="124200" y="-44280"/>
            <a:ext cx="10148760" cy="81144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defTabSz="914400">
              <a:lnSpc>
                <a:spcPct val="85000"/>
              </a:lnSpc>
            </a:pPr>
            <a:r>
              <a:rPr lang="en-US" sz="2800" b="0" u="none" strike="noStrike" spc="-51">
                <a:solidFill>
                  <a:srgbClr val="FF0000"/>
                </a:solidFill>
                <a:effectLst/>
                <a:uFillTx/>
                <a:latin typeface="Calibri"/>
              </a:rPr>
              <a:t>Classic light EM-Fields</a:t>
            </a:r>
            <a:r>
              <a:rPr lang="el-GR" sz="2800" b="0" u="none" strike="noStrike" spc="-51">
                <a:solidFill>
                  <a:srgbClr val="FF0000"/>
                </a:solidFill>
                <a:effectLst/>
                <a:uFillTx/>
                <a:latin typeface="Calibri"/>
              </a:rPr>
              <a:t>(</a:t>
            </a:r>
            <a:r>
              <a:rPr lang="en-US" sz="2800" b="0" u="none" strike="noStrike" spc="-51">
                <a:solidFill>
                  <a:srgbClr val="FF0000"/>
                </a:solidFill>
                <a:effectLst/>
                <a:uFillTx/>
                <a:latin typeface="Calibri"/>
              </a:rPr>
              <a:t>a</a:t>
            </a:r>
            <a:r>
              <a:rPr lang="el-GR" sz="2800" b="0" u="none" strike="noStrike" spc="-51">
                <a:solidFill>
                  <a:srgbClr val="FF0000"/>
                </a:solidFill>
                <a:effectLst/>
                <a:uFillTx/>
                <a:latin typeface="Calibri"/>
              </a:rPr>
              <a:t>) </a:t>
            </a:r>
            <a:r>
              <a:rPr lang="en-US" sz="2800" b="0" u="none" strike="noStrike" spc="-51">
                <a:solidFill>
                  <a:srgbClr val="543D83"/>
                </a:solidFill>
                <a:effectLst/>
                <a:uFillTx/>
                <a:latin typeface="Calibri"/>
              </a:rPr>
              <a:t>vs Relativistic EM-Fields</a:t>
            </a:r>
            <a:r>
              <a:rPr lang="el-GR" sz="2800" b="0" u="none" strike="noStrike" spc="-51">
                <a:solidFill>
                  <a:srgbClr val="543D83"/>
                </a:solidFill>
                <a:effectLst/>
                <a:uFillTx/>
                <a:latin typeface="Calibri"/>
              </a:rPr>
              <a:t>(</a:t>
            </a:r>
            <a:r>
              <a:rPr lang="en-US" sz="2800" b="0" u="none" strike="noStrike" spc="-51">
                <a:solidFill>
                  <a:srgbClr val="543D83"/>
                </a:solidFill>
                <a:effectLst/>
                <a:uFillTx/>
                <a:latin typeface="Calibri"/>
              </a:rPr>
              <a:t>b)</a:t>
            </a:r>
            <a:endParaRPr lang="en-US" sz="2800" b="0" u="none" strike="noStrike">
              <a:solidFill>
                <a:srgbClr val="000000"/>
              </a:solidFill>
              <a:effectLst/>
              <a:uFillTx/>
              <a:latin typeface="Arial"/>
            </a:endParaRPr>
          </a:p>
        </p:txBody>
      </p:sp>
      <p:pic>
        <p:nvPicPr>
          <p:cNvPr id="367" name="Picture 9"/>
          <p:cNvPicPr/>
          <p:nvPr/>
        </p:nvPicPr>
        <p:blipFill>
          <a:blip r:embed="rId2"/>
          <a:stretch/>
        </p:blipFill>
        <p:spPr>
          <a:xfrm>
            <a:off x="2146680" y="781920"/>
            <a:ext cx="2119680" cy="999000"/>
          </a:xfrm>
          <a:prstGeom prst="rect">
            <a:avLst/>
          </a:prstGeom>
          <a:noFill/>
          <a:ln w="0">
            <a:noFill/>
          </a:ln>
        </p:spPr>
      </p:pic>
      <p:sp>
        <p:nvSpPr>
          <p:cNvPr id="368" name="Text Box 21"/>
          <p:cNvSpPr/>
          <p:nvPr/>
        </p:nvSpPr>
        <p:spPr>
          <a:xfrm>
            <a:off x="38520" y="1073160"/>
            <a:ext cx="1146240" cy="369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l-GR" sz="1800" b="1" u="none" strike="noStrike">
                <a:solidFill>
                  <a:srgbClr val="543D83"/>
                </a:solidFill>
                <a:effectLst/>
                <a:uFillTx/>
                <a:latin typeface="Arial"/>
              </a:rPr>
              <a:t>  </a:t>
            </a:r>
            <a:r>
              <a:rPr lang="en-US" sz="1800" b="1" u="none" strike="noStrike">
                <a:solidFill>
                  <a:srgbClr val="543D83"/>
                </a:solidFill>
                <a:effectLst/>
                <a:uFillTx/>
                <a:latin typeface="Arial"/>
              </a:rPr>
              <a:t>Lorentz</a:t>
            </a:r>
            <a:endParaRPr lang="en-US" sz="1800" b="0" u="none" strike="noStrike">
              <a:solidFill>
                <a:srgbClr val="000000"/>
              </a:solidFill>
              <a:effectLst/>
              <a:uFillTx/>
              <a:latin typeface="Arial"/>
            </a:endParaRPr>
          </a:p>
        </p:txBody>
      </p:sp>
      <p:pic>
        <p:nvPicPr>
          <p:cNvPr id="369" name="Picture 16"/>
          <p:cNvPicPr/>
          <p:nvPr/>
        </p:nvPicPr>
        <p:blipFill>
          <a:blip r:embed="rId3"/>
          <a:stretch/>
        </p:blipFill>
        <p:spPr>
          <a:xfrm>
            <a:off x="4455360" y="844560"/>
            <a:ext cx="1066320" cy="799920"/>
          </a:xfrm>
          <a:prstGeom prst="rect">
            <a:avLst/>
          </a:prstGeom>
          <a:noFill/>
          <a:ln w="0">
            <a:noFill/>
          </a:ln>
        </p:spPr>
      </p:pic>
      <p:sp>
        <p:nvSpPr>
          <p:cNvPr id="370" name="Object 9"/>
          <p:cNvSpPr/>
          <p:nvPr/>
        </p:nvSpPr>
        <p:spPr>
          <a:xfrm>
            <a:off x="5711040" y="815400"/>
            <a:ext cx="2509560" cy="811440"/>
          </a:xfrm>
          <a:prstGeom prst="rect">
            <a:avLst/>
          </a:prstGeom>
          <a:blipFill rotWithShape="0">
            <a:blip r:embed="rId4"/>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A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371" name="Object 9"/>
          <p:cNvSpPr/>
          <p:nvPr/>
        </p:nvSpPr>
        <p:spPr>
          <a:xfrm>
            <a:off x="8341200" y="929520"/>
            <a:ext cx="2155320" cy="656280"/>
          </a:xfrm>
          <a:prstGeom prst="rect">
            <a:avLst/>
          </a:prstGeom>
          <a:blipFill rotWithShape="0">
            <a:blip r:embed="rId5"/>
            <a:srcRect/>
            <a:stretch/>
          </a:blipFill>
          <a:ln w="1270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grpSp>
        <p:nvGrpSpPr>
          <p:cNvPr id="372" name="Group 28"/>
          <p:cNvGrpSpPr/>
          <p:nvPr/>
        </p:nvGrpSpPr>
        <p:grpSpPr>
          <a:xfrm>
            <a:off x="908280" y="2368080"/>
            <a:ext cx="10273680" cy="4429080"/>
            <a:chOff x="908280" y="2368080"/>
            <a:chExt cx="10273680" cy="4429080"/>
          </a:xfrm>
        </p:grpSpPr>
        <p:grpSp>
          <p:nvGrpSpPr>
            <p:cNvPr id="373" name="Group 25"/>
            <p:cNvGrpSpPr/>
            <p:nvPr/>
          </p:nvGrpSpPr>
          <p:grpSpPr>
            <a:xfrm>
              <a:off x="908280" y="2368080"/>
              <a:ext cx="10273680" cy="4429080"/>
              <a:chOff x="908280" y="2368080"/>
              <a:chExt cx="10273680" cy="4429080"/>
            </a:xfrm>
          </p:grpSpPr>
          <p:pic>
            <p:nvPicPr>
              <p:cNvPr id="374" name="Picture 6"/>
              <p:cNvPicPr/>
              <p:nvPr/>
            </p:nvPicPr>
            <p:blipFill>
              <a:blip r:embed="rId6"/>
              <a:stretch/>
            </p:blipFill>
            <p:spPr>
              <a:xfrm>
                <a:off x="908280" y="2368080"/>
                <a:ext cx="10273680" cy="4429080"/>
              </a:xfrm>
              <a:prstGeom prst="rect">
                <a:avLst/>
              </a:prstGeom>
              <a:noFill/>
              <a:ln w="0">
                <a:noFill/>
              </a:ln>
            </p:spPr>
          </p:pic>
          <p:sp>
            <p:nvSpPr>
              <p:cNvPr id="375" name="TextBox 23"/>
              <p:cNvSpPr/>
              <p:nvPr/>
            </p:nvSpPr>
            <p:spPr>
              <a:xfrm>
                <a:off x="9029160" y="2508840"/>
                <a:ext cx="414360" cy="522720"/>
              </a:xfrm>
              <a:prstGeom prst="rect">
                <a:avLst/>
              </a:prstGeom>
              <a:blipFill rotWithShape="0">
                <a:blip r:embed="rId7"/>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A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376" name="TextBox 24"/>
              <p:cNvSpPr/>
              <p:nvPr/>
            </p:nvSpPr>
            <p:spPr>
              <a:xfrm>
                <a:off x="9287280" y="3877920"/>
                <a:ext cx="765720" cy="531360"/>
              </a:xfrm>
              <a:prstGeom prst="rect">
                <a:avLst/>
              </a:prstGeom>
              <a:blipFill rotWithShape="0">
                <a:blip r:embed="rId8"/>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grpSp>
        <p:sp>
          <p:nvSpPr>
            <p:cNvPr id="377" name="TextBox 26"/>
            <p:cNvSpPr/>
            <p:nvPr/>
          </p:nvSpPr>
          <p:spPr>
            <a:xfrm>
              <a:off x="7293600" y="4059360"/>
              <a:ext cx="414360" cy="522720"/>
            </a:xfrm>
            <a:prstGeom prst="rect">
              <a:avLst/>
            </a:prstGeom>
            <a:blipFill rotWithShape="0">
              <a:blip r:embed="rId9"/>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A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sp>
          <p:nvSpPr>
            <p:cNvPr id="378" name="TextBox 27"/>
            <p:cNvSpPr/>
            <p:nvPr/>
          </p:nvSpPr>
          <p:spPr>
            <a:xfrm>
              <a:off x="7338960" y="5205600"/>
              <a:ext cx="765720" cy="531360"/>
            </a:xfrm>
            <a:prstGeom prst="rect">
              <a:avLst/>
            </a:prstGeom>
            <a:blipFill rotWithShape="0">
              <a:blip r:embed="rId10"/>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defTabSz="914400">
                <a:lnSpc>
                  <a:spcPct val="100000"/>
                </a:lnSpc>
              </a:pPr>
              <a:r>
                <a:rPr lang="en-US" sz="1800" b="0" u="none" strike="noStrike">
                  <a:solidFill>
                    <a:srgbClr val="FFFFFF">
                      <a:alpha val="1000"/>
                    </a:srgbClr>
                  </a:solidFill>
                  <a:effectLst/>
                  <a:uFillTx/>
                  <a:latin typeface="Calibri"/>
                </a:rPr>
                <a:t> </a:t>
              </a:r>
              <a:endParaRPr lang="en-US" sz="1800" b="0" u="none" strike="noStrike">
                <a:solidFill>
                  <a:srgbClr val="000000"/>
                </a:solidFill>
                <a:effectLst/>
                <a:uFillTx/>
                <a:latin typeface="Arial"/>
              </a:endParaRPr>
            </a:p>
          </p:txBody>
        </p:sp>
      </p:grpSp>
      <p:sp>
        <p:nvSpPr>
          <p:cNvPr id="379" name="Τίτλος 1"/>
          <p:cNvSpPr/>
          <p:nvPr/>
        </p:nvSpPr>
        <p:spPr>
          <a:xfrm>
            <a:off x="403560" y="1522440"/>
            <a:ext cx="11032560" cy="81144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defTabSz="914400">
              <a:lnSpc>
                <a:spcPct val="85000"/>
              </a:lnSpc>
            </a:pPr>
            <a:r>
              <a:rPr lang="en-US" sz="3200" b="0" u="none" strike="noStrike" spc="-51">
                <a:solidFill>
                  <a:srgbClr val="FF0000"/>
                </a:solidFill>
                <a:effectLst/>
                <a:uFillTx/>
                <a:latin typeface="Calibri"/>
              </a:rPr>
              <a:t>a) Classic Fields </a:t>
            </a:r>
            <a:r>
              <a:rPr lang="el-GR" sz="3200" b="1" i="1" u="none" strike="noStrike" spc="-51">
                <a:solidFill>
                  <a:srgbClr val="FF0000"/>
                </a:solidFill>
                <a:effectLst/>
                <a:uFillTx/>
                <a:latin typeface="Calibri"/>
              </a:rPr>
              <a:t>α</a:t>
            </a:r>
            <a:r>
              <a:rPr lang="el-GR" sz="3200" b="1" i="1" u="none" strike="noStrike" spc="-51" baseline="-25000">
                <a:solidFill>
                  <a:srgbClr val="FF0000"/>
                </a:solidFill>
                <a:effectLst/>
                <a:uFillTx/>
                <a:latin typeface="Calibri"/>
              </a:rPr>
              <a:t>0</a:t>
            </a:r>
            <a:r>
              <a:rPr lang="el-GR" sz="3200" b="1" u="none" strike="noStrike" spc="-51">
                <a:solidFill>
                  <a:srgbClr val="FF0000"/>
                </a:solidFill>
                <a:effectLst/>
                <a:uFillTx/>
                <a:latin typeface="Calibri"/>
              </a:rPr>
              <a:t>&lt;1</a:t>
            </a:r>
            <a:r>
              <a:rPr lang="el-GR" sz="3200" b="0" i="1" u="none" strike="noStrike" spc="-51">
                <a:solidFill>
                  <a:srgbClr val="FF0000"/>
                </a:solidFill>
                <a:effectLst/>
                <a:uFillTx/>
                <a:latin typeface="Calibri"/>
              </a:rPr>
              <a:t>     </a:t>
            </a:r>
            <a:r>
              <a:rPr lang="el-GR" sz="3200" b="0" u="none" strike="noStrike" spc="-51">
                <a:solidFill>
                  <a:srgbClr val="543D83"/>
                </a:solidFill>
                <a:effectLst/>
                <a:uFillTx/>
                <a:latin typeface="Calibri"/>
              </a:rPr>
              <a:t>(</a:t>
            </a:r>
            <a:r>
              <a:rPr lang="en-US" sz="3200" b="0" u="none" strike="noStrike" spc="-51">
                <a:solidFill>
                  <a:srgbClr val="543D83"/>
                </a:solidFill>
                <a:effectLst/>
                <a:uFillTx/>
                <a:latin typeface="Calibri"/>
              </a:rPr>
              <a:t>b) Relativistic Fields </a:t>
            </a:r>
            <a:r>
              <a:rPr lang="el-GR" sz="3200" b="1" i="1" u="none" strike="noStrike" spc="-51">
                <a:solidFill>
                  <a:srgbClr val="543D83"/>
                </a:solidFill>
                <a:effectLst/>
                <a:uFillTx/>
                <a:latin typeface="Calibri"/>
              </a:rPr>
              <a:t>α</a:t>
            </a:r>
            <a:r>
              <a:rPr lang="el-GR" sz="3200" b="1" i="1" u="none" strike="noStrike" spc="-51" baseline="-25000">
                <a:solidFill>
                  <a:srgbClr val="543D83"/>
                </a:solidFill>
                <a:effectLst/>
                <a:uFillTx/>
                <a:latin typeface="Calibri"/>
              </a:rPr>
              <a:t>0</a:t>
            </a:r>
            <a:r>
              <a:rPr lang="el-GR" sz="3200" b="0" u="none" strike="noStrike" spc="-51">
                <a:solidFill>
                  <a:srgbClr val="543D83"/>
                </a:solidFill>
                <a:effectLst/>
                <a:uFillTx/>
                <a:latin typeface="Calibri"/>
              </a:rPr>
              <a:t>&gt;1 -&gt;</a:t>
            </a:r>
            <a:r>
              <a:rPr lang="en-US" sz="3200" b="0" u="none" strike="noStrike" spc="-51">
                <a:solidFill>
                  <a:srgbClr val="543D83"/>
                </a:solidFill>
                <a:effectLst/>
                <a:uFillTx/>
                <a:latin typeface="Calibri"/>
              </a:rPr>
              <a:t>   </a:t>
            </a:r>
            <a:endParaRPr lang="en-US" sz="3200" b="0" u="none" strike="noStrike">
              <a:solidFill>
                <a:srgbClr val="000000"/>
              </a:solidFill>
              <a:effectLst/>
              <a:uFillTx/>
              <a:latin typeface="Arial"/>
            </a:endParaRPr>
          </a:p>
        </p:txBody>
      </p:sp>
      <p:sp>
        <p:nvSpPr>
          <p:cNvPr id="380" name="TextBox 36"/>
          <p:cNvSpPr/>
          <p:nvPr/>
        </p:nvSpPr>
        <p:spPr>
          <a:xfrm>
            <a:off x="2971800" y="3218760"/>
            <a:ext cx="614628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l-GR" sz="1800" b="1" i="1" u="none" strike="noStrike" baseline="-25000">
                <a:solidFill>
                  <a:srgbClr val="543D83"/>
                </a:solidFill>
                <a:effectLst/>
                <a:uFillTx/>
                <a:latin typeface="Calibri"/>
              </a:rPr>
              <a:t>0</a:t>
            </a:r>
            <a:r>
              <a:rPr lang="el-GR" sz="1800" b="1" i="1" u="none" strike="noStrike">
                <a:solidFill>
                  <a:srgbClr val="543D83"/>
                </a:solidFill>
                <a:effectLst/>
                <a:uFillTx/>
                <a:latin typeface="Calibri"/>
              </a:rPr>
              <a:t>&lt;1</a:t>
            </a:r>
            <a:endParaRPr lang="en-US" sz="1800" b="0" u="none" strike="noStrike">
              <a:solidFill>
                <a:srgbClr val="000000"/>
              </a:solidFill>
              <a:effectLst/>
              <a:uFillTx/>
              <a:latin typeface="Arial"/>
            </a:endParaRPr>
          </a:p>
        </p:txBody>
      </p:sp>
      <p:sp>
        <p:nvSpPr>
          <p:cNvPr id="381" name="TextBox 38"/>
          <p:cNvSpPr/>
          <p:nvPr/>
        </p:nvSpPr>
        <p:spPr>
          <a:xfrm>
            <a:off x="908280" y="2245320"/>
            <a:ext cx="237888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l-GR" sz="3600" b="1" i="1" u="none" strike="noStrike">
                <a:solidFill>
                  <a:srgbClr val="FF0000"/>
                </a:solidFill>
                <a:effectLst/>
                <a:uFillTx/>
                <a:latin typeface="Calibri"/>
              </a:rPr>
              <a:t>-&gt; α</a:t>
            </a:r>
            <a:r>
              <a:rPr lang="el-GR" sz="3600" b="1" i="1" u="none" strike="noStrike" baseline="-25000">
                <a:solidFill>
                  <a:srgbClr val="FF0000"/>
                </a:solidFill>
                <a:effectLst/>
                <a:uFillTx/>
                <a:latin typeface="Calibri"/>
              </a:rPr>
              <a:t>0</a:t>
            </a:r>
            <a:r>
              <a:rPr lang="el-GR" sz="3600" b="1" i="1" u="none" strike="noStrike">
                <a:solidFill>
                  <a:srgbClr val="FF0000"/>
                </a:solidFill>
                <a:effectLst/>
                <a:uFillTx/>
                <a:latin typeface="Calibri"/>
              </a:rPr>
              <a:t>&gt;&gt; α</a:t>
            </a:r>
            <a:r>
              <a:rPr lang="el-GR" sz="3600" b="1" i="1" u="none" strike="noStrike" baseline="-25000">
                <a:solidFill>
                  <a:srgbClr val="FF0000"/>
                </a:solidFill>
                <a:effectLst/>
                <a:uFillTx/>
                <a:latin typeface="Calibri"/>
              </a:rPr>
              <a:t>0</a:t>
            </a:r>
            <a:r>
              <a:rPr lang="el-GR" sz="3600" b="1" i="1" u="none" strike="noStrike" baseline="30000">
                <a:solidFill>
                  <a:srgbClr val="FF0000"/>
                </a:solidFill>
                <a:effectLst/>
                <a:uFillTx/>
                <a:latin typeface="Calibri"/>
              </a:rPr>
              <a:t>2</a:t>
            </a:r>
            <a:endParaRPr lang="en-US" sz="3600" b="0" u="none" strike="noStrike">
              <a:solidFill>
                <a:srgbClr val="000000"/>
              </a:solidFill>
              <a:effectLst/>
              <a:uFillTx/>
              <a:latin typeface="Arial"/>
            </a:endParaRPr>
          </a:p>
        </p:txBody>
      </p:sp>
      <p:sp>
        <p:nvSpPr>
          <p:cNvPr id="382" name="TextBox 39"/>
          <p:cNvSpPr/>
          <p:nvPr/>
        </p:nvSpPr>
        <p:spPr>
          <a:xfrm>
            <a:off x="8842320" y="1697760"/>
            <a:ext cx="214164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l-GR" sz="3600" b="1" i="1" u="none" strike="noStrike">
                <a:solidFill>
                  <a:srgbClr val="543D83"/>
                </a:solidFill>
                <a:effectLst/>
                <a:uFillTx/>
                <a:latin typeface="Calibri"/>
              </a:rPr>
              <a:t>α</a:t>
            </a:r>
            <a:r>
              <a:rPr lang="el-GR" sz="3600" b="1" i="1" u="none" strike="noStrike" baseline="-25000">
                <a:solidFill>
                  <a:srgbClr val="543D83"/>
                </a:solidFill>
                <a:effectLst/>
                <a:uFillTx/>
                <a:latin typeface="Calibri"/>
              </a:rPr>
              <a:t>0</a:t>
            </a:r>
            <a:r>
              <a:rPr lang="el-GR" sz="3600" b="1" i="1" u="none" strike="noStrike">
                <a:solidFill>
                  <a:srgbClr val="543D83"/>
                </a:solidFill>
                <a:effectLst/>
                <a:uFillTx/>
                <a:latin typeface="Calibri"/>
              </a:rPr>
              <a:t>&lt;&lt;α</a:t>
            </a:r>
            <a:r>
              <a:rPr lang="el-GR" sz="3600" b="1" i="1" u="none" strike="noStrike" baseline="-25000">
                <a:solidFill>
                  <a:srgbClr val="543D83"/>
                </a:solidFill>
                <a:effectLst/>
                <a:uFillTx/>
                <a:latin typeface="Calibri"/>
              </a:rPr>
              <a:t>0</a:t>
            </a:r>
            <a:r>
              <a:rPr lang="el-GR" sz="3600" b="1" i="1" u="none" strike="noStrike" baseline="30000">
                <a:solidFill>
                  <a:srgbClr val="543D83"/>
                </a:solidFill>
                <a:effectLst/>
                <a:uFillTx/>
                <a:latin typeface="Calibri"/>
              </a:rPr>
              <a:t>2</a:t>
            </a:r>
            <a:endParaRPr lang="en-US" sz="3600" b="0" u="none" strike="noStrike">
              <a:solidFill>
                <a:srgbClr val="000000"/>
              </a:solidFill>
              <a:effectLst/>
              <a:uFillTx/>
              <a:latin typeface="Arial"/>
            </a:endParaRPr>
          </a:p>
        </p:txBody>
      </p:sp>
      <p:sp>
        <p:nvSpPr>
          <p:cNvPr id="383" name="Text Box 21"/>
          <p:cNvSpPr/>
          <p:nvPr/>
        </p:nvSpPr>
        <p:spPr>
          <a:xfrm>
            <a:off x="8654400" y="5005440"/>
            <a:ext cx="2289960" cy="3996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2000" b="0" u="none" strike="noStrike" spc="-51">
                <a:solidFill>
                  <a:srgbClr val="6699FF"/>
                </a:solidFill>
                <a:effectLst/>
                <a:uFillTx/>
                <a:latin typeface="Calibri"/>
              </a:rPr>
              <a:t>Acceleration in z-axes</a:t>
            </a:r>
            <a:endParaRPr lang="en-US" sz="2000" b="0" u="none" strike="noStrike">
              <a:solidFill>
                <a:srgbClr val="000000"/>
              </a:solidFill>
              <a:effectLst/>
              <a:uFillTx/>
              <a:latin typeface="Arial"/>
            </a:endParaRPr>
          </a:p>
        </p:txBody>
      </p:sp>
      <p:sp>
        <p:nvSpPr>
          <p:cNvPr id="384" name="Text Box 21"/>
          <p:cNvSpPr/>
          <p:nvPr/>
        </p:nvSpPr>
        <p:spPr>
          <a:xfrm>
            <a:off x="9236520" y="3089520"/>
            <a:ext cx="2415600" cy="369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1" u="none" strike="noStrike">
                <a:solidFill>
                  <a:srgbClr val="FF0000"/>
                </a:solidFill>
                <a:effectLst/>
                <a:uFillTx/>
                <a:latin typeface="Arial"/>
              </a:rPr>
              <a:t>Oscillation in x-axes</a:t>
            </a:r>
            <a:endParaRPr lang="en-US" sz="1800" b="0" u="none" strike="noStrike">
              <a:solidFill>
                <a:srgbClr val="000000"/>
              </a:solidFill>
              <a:effectLst/>
              <a:uFillTx/>
              <a:latin typeface="Arial"/>
            </a:endParaRPr>
          </a:p>
        </p:txBody>
      </p:sp>
      <p:sp>
        <p:nvSpPr>
          <p:cNvPr id="385" name="TextBox 1"/>
          <p:cNvSpPr/>
          <p:nvPr/>
        </p:nvSpPr>
        <p:spPr>
          <a:xfrm flipH="1">
            <a:off x="8969760" y="3089520"/>
            <a:ext cx="24948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chemeClr val="dk1"/>
                </a:solidFill>
                <a:effectLst/>
                <a:uFillTx/>
                <a:latin typeface="Calibri"/>
              </a:rPr>
              <a:t>x</a:t>
            </a:r>
            <a:endParaRPr lang="en-US" sz="2800" b="0" u="none" strike="noStrike">
              <a:solidFill>
                <a:srgbClr val="000000"/>
              </a:solidFill>
              <a:effectLst/>
              <a:uFillTx/>
              <a:latin typeface="Arial"/>
            </a:endParaRPr>
          </a:p>
        </p:txBody>
      </p:sp>
      <p:sp>
        <p:nvSpPr>
          <p:cNvPr id="386" name="TextBox 2"/>
          <p:cNvSpPr/>
          <p:nvPr/>
        </p:nvSpPr>
        <p:spPr>
          <a:xfrm flipH="1">
            <a:off x="9409320" y="3369240"/>
            <a:ext cx="24948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chemeClr val="dk1"/>
                </a:solidFill>
                <a:effectLst/>
                <a:uFillTx/>
                <a:latin typeface="Calibri"/>
              </a:rPr>
              <a:t>z</a:t>
            </a:r>
            <a:endParaRPr lang="en-US" sz="2800" b="0" u="none" strike="noStrike">
              <a:solidFill>
                <a:srgbClr val="000000"/>
              </a:solidFill>
              <a:effectLst/>
              <a:uFillTx/>
              <a:latin typeface="Arial"/>
            </a:endParaRPr>
          </a:p>
        </p:txBody>
      </p:sp>
      <p:sp>
        <p:nvSpPr>
          <p:cNvPr id="387" name="TextBox 3"/>
          <p:cNvSpPr/>
          <p:nvPr/>
        </p:nvSpPr>
        <p:spPr>
          <a:xfrm flipH="1">
            <a:off x="7185600" y="4482360"/>
            <a:ext cx="24948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chemeClr val="dk1"/>
                </a:solidFill>
                <a:effectLst/>
                <a:uFillTx/>
                <a:latin typeface="Calibri"/>
              </a:rPr>
              <a:t>x</a:t>
            </a:r>
            <a:endParaRPr lang="en-US" sz="2800" b="0" u="none" strike="noStrike">
              <a:solidFill>
                <a:srgbClr val="000000"/>
              </a:solidFill>
              <a:effectLst/>
              <a:uFillTx/>
              <a:latin typeface="Arial"/>
            </a:endParaRPr>
          </a:p>
        </p:txBody>
      </p:sp>
      <p:sp>
        <p:nvSpPr>
          <p:cNvPr id="388" name="TextBox 4"/>
          <p:cNvSpPr/>
          <p:nvPr/>
        </p:nvSpPr>
        <p:spPr>
          <a:xfrm flipH="1">
            <a:off x="7486200" y="4747680"/>
            <a:ext cx="24948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chemeClr val="dk1"/>
                </a:solidFill>
                <a:effectLst/>
                <a:uFillTx/>
                <a:latin typeface="Calibri"/>
              </a:rPr>
              <a:t>z</a:t>
            </a:r>
            <a:endParaRPr lang="en-US" sz="2800" b="0" u="none" strike="noStrike">
              <a:solidFill>
                <a:srgbClr val="000000"/>
              </a:solidFill>
              <a:effectLst/>
              <a:uFillTx/>
              <a:latin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Text Box 5"/>
          <p:cNvSpPr/>
          <p:nvPr/>
        </p:nvSpPr>
        <p:spPr>
          <a:xfrm>
            <a:off x="150120" y="690480"/>
            <a:ext cx="10431360" cy="36900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US" sz="1800" b="0" u="none" strike="noStrike">
                <a:solidFill>
                  <a:srgbClr val="0070C0"/>
                </a:solidFill>
                <a:effectLst/>
                <a:uFillTx/>
                <a:latin typeface="Calibri"/>
              </a:rPr>
              <a:t>Physical 1D system example: EM pulse, </a:t>
            </a:r>
            <a:r>
              <a:rPr lang="el-GR" sz="1800" b="0" u="none" strike="noStrike">
                <a:solidFill>
                  <a:srgbClr val="0070C0"/>
                </a:solidFill>
                <a:effectLst/>
                <a:uFillTx/>
                <a:latin typeface="Calibri"/>
              </a:rPr>
              <a:t>λ=1μ</a:t>
            </a:r>
            <a:r>
              <a:rPr lang="en-US" sz="1800" b="0" u="none" strike="noStrike">
                <a:solidFill>
                  <a:srgbClr val="0070C0"/>
                </a:solidFill>
                <a:effectLst/>
                <a:uFillTx/>
                <a:latin typeface="Calibri"/>
              </a:rPr>
              <a:t>m, </a:t>
            </a:r>
            <a:r>
              <a:rPr lang="el-GR" sz="1800" b="0" u="none" strike="noStrike">
                <a:solidFill>
                  <a:srgbClr val="0070C0"/>
                </a:solidFill>
                <a:effectLst/>
                <a:uFillTx/>
                <a:latin typeface="Calibri"/>
              </a:rPr>
              <a:t>τ</a:t>
            </a:r>
            <a:r>
              <a:rPr lang="en-US" sz="1800" b="0" u="none" strike="noStrike" baseline="-25000">
                <a:solidFill>
                  <a:srgbClr val="0070C0"/>
                </a:solidFill>
                <a:effectLst/>
                <a:uFillTx/>
                <a:latin typeface="Calibri"/>
              </a:rPr>
              <a:t>pulse</a:t>
            </a:r>
            <a:r>
              <a:rPr lang="en-US" sz="1800" b="0" u="none" strike="noStrike">
                <a:solidFill>
                  <a:srgbClr val="0070C0"/>
                </a:solidFill>
                <a:effectLst/>
                <a:uFillTx/>
                <a:latin typeface="Calibri"/>
              </a:rPr>
              <a:t>=100 fsec, Plasma, n</a:t>
            </a:r>
            <a:r>
              <a:rPr lang="en-US" sz="1800" b="0" u="none" strike="noStrike" baseline="-25000">
                <a:solidFill>
                  <a:srgbClr val="0070C0"/>
                </a:solidFill>
                <a:effectLst/>
                <a:uFillTx/>
                <a:latin typeface="Calibri"/>
              </a:rPr>
              <a:t>0</a:t>
            </a:r>
            <a:r>
              <a:rPr lang="en-US" sz="1800" b="0" u="none" strike="noStrike">
                <a:solidFill>
                  <a:srgbClr val="0070C0"/>
                </a:solidFill>
                <a:effectLst/>
                <a:uFillTx/>
                <a:latin typeface="Calibri"/>
              </a:rPr>
              <a:t>=10</a:t>
            </a:r>
            <a:r>
              <a:rPr lang="en-US" sz="1800" b="0" u="none" strike="noStrike" baseline="30000">
                <a:solidFill>
                  <a:srgbClr val="0070C0"/>
                </a:solidFill>
                <a:effectLst/>
                <a:uFillTx/>
                <a:latin typeface="Calibri"/>
              </a:rPr>
              <a:t>18</a:t>
            </a:r>
            <a:r>
              <a:rPr lang="en-US" sz="1800" b="0" u="none" strike="noStrike">
                <a:solidFill>
                  <a:srgbClr val="0070C0"/>
                </a:solidFill>
                <a:effectLst/>
                <a:uFillTx/>
                <a:latin typeface="Calibri"/>
              </a:rPr>
              <a:t> cm</a:t>
            </a:r>
            <a:r>
              <a:rPr lang="en-US" sz="1800" b="0" u="none" strike="noStrike" baseline="30000">
                <a:solidFill>
                  <a:srgbClr val="0070C0"/>
                </a:solidFill>
                <a:effectLst/>
                <a:uFillTx/>
                <a:latin typeface="Calibri"/>
              </a:rPr>
              <a:t>-3</a:t>
            </a:r>
            <a:r>
              <a:rPr lang="en-US" sz="1800" b="0" u="none" strike="noStrike" baseline="-25000">
                <a:solidFill>
                  <a:srgbClr val="0070C0"/>
                </a:solidFill>
                <a:effectLst/>
                <a:uFillTx/>
                <a:latin typeface="Calibri"/>
              </a:rPr>
              <a:t> </a:t>
            </a:r>
            <a:r>
              <a:rPr lang="en-US" sz="1800" b="0" u="none" strike="noStrike">
                <a:solidFill>
                  <a:srgbClr val="0070C0"/>
                </a:solidFill>
                <a:effectLst/>
                <a:uFillTx/>
                <a:latin typeface="Calibri"/>
              </a:rPr>
              <a:t>(</a:t>
            </a:r>
            <a:r>
              <a:rPr lang="el-GR" sz="1800" b="0" u="none" strike="noStrike">
                <a:solidFill>
                  <a:srgbClr val="0070C0"/>
                </a:solidFill>
                <a:effectLst/>
                <a:uFillTx/>
                <a:latin typeface="Calibri"/>
              </a:rPr>
              <a:t>λ</a:t>
            </a:r>
            <a:r>
              <a:rPr lang="en-US" sz="1800" b="0" u="none" strike="noStrike" baseline="-25000">
                <a:solidFill>
                  <a:srgbClr val="0070C0"/>
                </a:solidFill>
                <a:effectLst/>
                <a:uFillTx/>
                <a:latin typeface="Calibri"/>
              </a:rPr>
              <a:t>p</a:t>
            </a:r>
            <a:r>
              <a:rPr lang="en-US" sz="1800" b="0" u="none" strike="noStrike">
                <a:solidFill>
                  <a:srgbClr val="0070C0"/>
                </a:solidFill>
                <a:effectLst/>
                <a:uFillTx/>
                <a:latin typeface="Calibri"/>
              </a:rPr>
              <a:t>=30</a:t>
            </a:r>
            <a:r>
              <a:rPr lang="el-GR" sz="1800" b="0" u="none" strike="noStrike">
                <a:solidFill>
                  <a:srgbClr val="0070C0"/>
                </a:solidFill>
                <a:effectLst/>
                <a:uFillTx/>
                <a:latin typeface="Calibri"/>
              </a:rPr>
              <a:t>μ</a:t>
            </a:r>
            <a:r>
              <a:rPr lang="en-US" sz="1800" b="0" u="none" strike="noStrike">
                <a:solidFill>
                  <a:srgbClr val="0070C0"/>
                </a:solidFill>
                <a:effectLst/>
                <a:uFillTx/>
                <a:latin typeface="Calibri"/>
              </a:rPr>
              <a:t>m) (i.e. c</a:t>
            </a:r>
            <a:r>
              <a:rPr lang="el-GR" sz="1800" b="0" u="none" strike="noStrike">
                <a:solidFill>
                  <a:srgbClr val="0070C0"/>
                </a:solidFill>
                <a:effectLst/>
                <a:uFillTx/>
                <a:latin typeface="Calibri"/>
              </a:rPr>
              <a:t>τ</a:t>
            </a:r>
            <a:r>
              <a:rPr lang="en-US" sz="1800" b="0" u="none" strike="noStrike" baseline="-25000">
                <a:solidFill>
                  <a:srgbClr val="0070C0"/>
                </a:solidFill>
                <a:effectLst/>
                <a:uFillTx/>
                <a:latin typeface="Calibri"/>
              </a:rPr>
              <a:t>pulse</a:t>
            </a:r>
            <a:r>
              <a:rPr lang="en-US" sz="1800" b="0" u="none" strike="noStrike">
                <a:solidFill>
                  <a:srgbClr val="0070C0"/>
                </a:solidFill>
                <a:effectLst/>
                <a:uFillTx/>
                <a:latin typeface="Calibri"/>
              </a:rPr>
              <a:t> </a:t>
            </a:r>
            <a:r>
              <a:rPr lang="en-GB" sz="1800" b="0" u="none" strike="noStrike">
                <a:solidFill>
                  <a:srgbClr val="0070C0"/>
                </a:solidFill>
                <a:effectLst/>
                <a:uFillTx/>
                <a:latin typeface="Calibri"/>
              </a:rPr>
              <a:t>~ </a:t>
            </a:r>
            <a:r>
              <a:rPr lang="el-GR" sz="1800" b="0" u="none" strike="noStrike">
                <a:solidFill>
                  <a:srgbClr val="0070C0"/>
                </a:solidFill>
                <a:effectLst/>
                <a:uFillTx/>
                <a:latin typeface="Calibri"/>
              </a:rPr>
              <a:t>λ</a:t>
            </a:r>
            <a:r>
              <a:rPr lang="en-US" sz="1800" b="0" u="none" strike="noStrike" baseline="-25000">
                <a:solidFill>
                  <a:srgbClr val="0070C0"/>
                </a:solidFill>
                <a:effectLst/>
                <a:uFillTx/>
                <a:latin typeface="Calibri"/>
              </a:rPr>
              <a:t>p</a:t>
            </a:r>
            <a:r>
              <a:rPr lang="en-US" sz="1800" b="0" u="none" strike="noStrike">
                <a:solidFill>
                  <a:srgbClr val="0070C0"/>
                </a:solidFill>
                <a:effectLst/>
                <a:uFillTx/>
                <a:latin typeface="Calibri"/>
              </a:rPr>
              <a:t>)</a:t>
            </a:r>
            <a:endParaRPr lang="en-US" sz="1800" b="0" u="none" strike="noStrike">
              <a:solidFill>
                <a:srgbClr val="000000"/>
              </a:solidFill>
              <a:effectLst/>
              <a:uFillTx/>
              <a:latin typeface="Arial"/>
            </a:endParaRPr>
          </a:p>
        </p:txBody>
      </p:sp>
      <p:graphicFrame>
        <p:nvGraphicFramePr>
          <p:cNvPr id="390" name="Object 14"/>
          <p:cNvGraphicFramePr/>
          <p:nvPr/>
        </p:nvGraphicFramePr>
        <p:xfrm>
          <a:off x="6284880" y="1597320"/>
          <a:ext cx="5374440" cy="5048640"/>
        </p:xfrm>
        <a:graphic>
          <a:graphicData uri="http://schemas.openxmlformats.org/presentationml/2006/ole">
            <mc:AlternateContent xmlns:mc="http://schemas.openxmlformats.org/markup-compatibility/2006">
              <mc:Choice xmlns:v="urn:schemas-microsoft-com:vml" Requires="v">
                <p:oleObj r:id="rId2" imgW="0" imgH="0" progId="AcroExch.Document.11">
                  <p:embed/>
                </p:oleObj>
              </mc:Choice>
              <mc:Fallback>
                <p:oleObj r:id="rId2" imgW="0" imgH="0" progId="AcroExch.Document.11">
                  <p:embed/>
                  <p:pic>
                    <p:nvPicPr>
                      <p:cNvPr id="391" name="Object 14"/>
                      <p:cNvPicPr/>
                      <p:nvPr/>
                    </p:nvPicPr>
                    <p:blipFill>
                      <a:blip r:embed="rId3"/>
                      <a:stretch/>
                    </p:blipFill>
                    <p:spPr>
                      <a:xfrm>
                        <a:off x="6284880" y="1597320"/>
                        <a:ext cx="5374440" cy="5048640"/>
                      </a:xfrm>
                      <a:prstGeom prst="rect">
                        <a:avLst/>
                      </a:prstGeom>
                      <a:noFill/>
                      <a:ln w="0">
                        <a:noFill/>
                      </a:ln>
                    </p:spPr>
                  </p:pic>
                </p:oleObj>
              </mc:Fallback>
            </mc:AlternateContent>
          </a:graphicData>
        </a:graphic>
      </p:graphicFrame>
      <p:graphicFrame>
        <p:nvGraphicFramePr>
          <p:cNvPr id="392" name="Object 12"/>
          <p:cNvGraphicFramePr/>
          <p:nvPr/>
        </p:nvGraphicFramePr>
        <p:xfrm>
          <a:off x="233280" y="1584360"/>
          <a:ext cx="5319000" cy="5022720"/>
        </p:xfrm>
        <a:graphic>
          <a:graphicData uri="http://schemas.openxmlformats.org/presentationml/2006/ole">
            <mc:AlternateContent xmlns:mc="http://schemas.openxmlformats.org/markup-compatibility/2006">
              <mc:Choice xmlns:v="urn:schemas-microsoft-com:vml" Requires="v">
                <p:oleObj r:id="rId4" imgW="0" imgH="0" progId="AcroExch.Document.11">
                  <p:embed/>
                </p:oleObj>
              </mc:Choice>
              <mc:Fallback>
                <p:oleObj r:id="rId4" imgW="0" imgH="0" progId="AcroExch.Document.11">
                  <p:embed/>
                  <p:pic>
                    <p:nvPicPr>
                      <p:cNvPr id="393" name="Object 12"/>
                      <p:cNvPicPr/>
                      <p:nvPr/>
                    </p:nvPicPr>
                    <p:blipFill>
                      <a:blip r:embed="rId5"/>
                      <a:stretch/>
                    </p:blipFill>
                    <p:spPr>
                      <a:xfrm>
                        <a:off x="233280" y="1584360"/>
                        <a:ext cx="5319000" cy="5022720"/>
                      </a:xfrm>
                      <a:prstGeom prst="rect">
                        <a:avLst/>
                      </a:prstGeom>
                      <a:noFill/>
                      <a:ln w="0">
                        <a:noFill/>
                      </a:ln>
                    </p:spPr>
                  </p:pic>
                </p:oleObj>
              </mc:Fallback>
            </mc:AlternateContent>
          </a:graphicData>
        </a:graphic>
      </p:graphicFrame>
      <p:sp>
        <p:nvSpPr>
          <p:cNvPr id="394" name="Text Box 5"/>
          <p:cNvSpPr/>
          <p:nvPr/>
        </p:nvSpPr>
        <p:spPr>
          <a:xfrm>
            <a:off x="532080" y="1060560"/>
            <a:ext cx="4530600" cy="52272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chemeClr val="accent2">
                    <a:lumMod val="60000"/>
                    <a:lumOff val="40000"/>
                  </a:schemeClr>
                </a:solidFill>
                <a:effectLst/>
                <a:uFillTx/>
                <a:latin typeface="Calibri"/>
              </a:rPr>
              <a:t>Non-relativistics case, a</a:t>
            </a:r>
            <a:r>
              <a:rPr lang="en-US" sz="2800" b="0" u="none" strike="noStrike" baseline="-25000">
                <a:solidFill>
                  <a:schemeClr val="accent2">
                    <a:lumMod val="60000"/>
                    <a:lumOff val="40000"/>
                  </a:schemeClr>
                </a:solidFill>
                <a:effectLst/>
                <a:uFillTx/>
                <a:latin typeface="Calibri"/>
              </a:rPr>
              <a:t>0</a:t>
            </a:r>
            <a:r>
              <a:rPr lang="en-US" sz="2800" b="0" u="none" strike="noStrike">
                <a:solidFill>
                  <a:schemeClr val="accent2">
                    <a:lumMod val="60000"/>
                    <a:lumOff val="40000"/>
                  </a:schemeClr>
                </a:solidFill>
                <a:effectLst/>
                <a:uFillTx/>
                <a:latin typeface="Calibri"/>
              </a:rPr>
              <a:t>=0.3</a:t>
            </a:r>
            <a:endParaRPr lang="en-US" sz="2800" b="0" u="none" strike="noStrike">
              <a:solidFill>
                <a:srgbClr val="000000"/>
              </a:solidFill>
              <a:effectLst/>
              <a:uFillTx/>
              <a:latin typeface="Arial"/>
            </a:endParaRPr>
          </a:p>
        </p:txBody>
      </p:sp>
      <p:sp>
        <p:nvSpPr>
          <p:cNvPr id="395" name="Text Box 5"/>
          <p:cNvSpPr/>
          <p:nvPr/>
        </p:nvSpPr>
        <p:spPr>
          <a:xfrm>
            <a:off x="6894360" y="1009800"/>
            <a:ext cx="4530600" cy="52272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chemeClr val="accent2">
                    <a:lumMod val="60000"/>
                    <a:lumOff val="40000"/>
                  </a:schemeClr>
                </a:solidFill>
                <a:effectLst/>
                <a:uFillTx/>
                <a:latin typeface="Calibri"/>
              </a:rPr>
              <a:t>Relativistics case, a</a:t>
            </a:r>
            <a:r>
              <a:rPr lang="en-US" sz="2800" b="0" u="none" strike="noStrike" baseline="-25000">
                <a:solidFill>
                  <a:schemeClr val="accent2">
                    <a:lumMod val="60000"/>
                    <a:lumOff val="40000"/>
                  </a:schemeClr>
                </a:solidFill>
                <a:effectLst/>
                <a:uFillTx/>
                <a:latin typeface="Calibri"/>
              </a:rPr>
              <a:t>0</a:t>
            </a:r>
            <a:r>
              <a:rPr lang="en-US" sz="2800" b="0" u="none" strike="noStrike">
                <a:solidFill>
                  <a:schemeClr val="accent2">
                    <a:lumMod val="60000"/>
                    <a:lumOff val="40000"/>
                  </a:schemeClr>
                </a:solidFill>
                <a:effectLst/>
                <a:uFillTx/>
                <a:latin typeface="Calibri"/>
              </a:rPr>
              <a:t>=2.0</a:t>
            </a:r>
            <a:endParaRPr lang="en-US" sz="2800" b="0" u="none" strike="noStrike">
              <a:solidFill>
                <a:srgbClr val="000000"/>
              </a:solidFill>
              <a:effectLst/>
              <a:uFillTx/>
              <a:latin typeface="Arial"/>
            </a:endParaRPr>
          </a:p>
        </p:txBody>
      </p:sp>
      <p:sp>
        <p:nvSpPr>
          <p:cNvPr id="396" name="PlaceHolder 1"/>
          <p:cNvSpPr>
            <a:spLocks noGrp="1"/>
          </p:cNvSpPr>
          <p:nvPr>
            <p:ph type="title"/>
          </p:nvPr>
        </p:nvSpPr>
        <p:spPr>
          <a:xfrm>
            <a:off x="150120" y="68760"/>
            <a:ext cx="10058040" cy="626760"/>
          </a:xfrm>
          <a:prstGeom prst="rect">
            <a:avLst/>
          </a:prstGeom>
          <a:noFill/>
          <a:ln w="0">
            <a:noFill/>
          </a:ln>
        </p:spPr>
        <p:txBody>
          <a:bodyPr lIns="91440" tIns="45720" rIns="91440" bIns="45720" anchor="b">
            <a:normAutofit/>
          </a:bodyPr>
          <a:lstStyle/>
          <a:p>
            <a:pPr indent="0" defTabSz="914400">
              <a:lnSpc>
                <a:spcPct val="85000"/>
              </a:lnSpc>
              <a:buNone/>
            </a:pPr>
            <a:r>
              <a:rPr lang="en-US" sz="3600" b="0" u="none" strike="noStrike" spc="-51">
                <a:solidFill>
                  <a:srgbClr val="543D83"/>
                </a:solidFill>
                <a:effectLst/>
                <a:uFillTx/>
                <a:latin typeface="Calibri"/>
              </a:rPr>
              <a:t>Generation of Laser-Plasma waves</a:t>
            </a:r>
            <a:endParaRPr lang="el-GR" sz="3600" b="0" u="none" strike="noStrike">
              <a:solidFill>
                <a:schemeClr val="dk1"/>
              </a:solidFill>
              <a:effectLst/>
              <a:uFillTx/>
              <a:latin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PlaceHolder 1"/>
          <p:cNvSpPr>
            <a:spLocks noGrp="1"/>
          </p:cNvSpPr>
          <p:nvPr>
            <p:ph type="title"/>
          </p:nvPr>
        </p:nvSpPr>
        <p:spPr>
          <a:xfrm>
            <a:off x="140040" y="0"/>
            <a:ext cx="10058040" cy="811440"/>
          </a:xfrm>
          <a:prstGeom prst="rect">
            <a:avLst/>
          </a:prstGeom>
          <a:noFill/>
          <a:ln w="0">
            <a:noFill/>
          </a:ln>
        </p:spPr>
        <p:txBody>
          <a:bodyPr lIns="91440" tIns="45720" rIns="91440" bIns="45720" anchor="b">
            <a:normAutofit/>
          </a:bodyPr>
          <a:lstStyle/>
          <a:p>
            <a:pPr indent="0" defTabSz="914400">
              <a:lnSpc>
                <a:spcPct val="85000"/>
              </a:lnSpc>
              <a:buNone/>
            </a:pPr>
            <a:r>
              <a:rPr lang="en-US" sz="3600" b="0" u="none" strike="noStrike" spc="-51">
                <a:solidFill>
                  <a:srgbClr val="543D83"/>
                </a:solidFill>
                <a:effectLst/>
                <a:uFillTx/>
                <a:latin typeface="Calibri"/>
              </a:rPr>
              <a:t>Laser Plasma miniature electron accelerators</a:t>
            </a:r>
            <a:endParaRPr lang="el-GR" sz="3600" b="0" u="none" strike="noStrike">
              <a:solidFill>
                <a:schemeClr val="dk1"/>
              </a:solidFill>
              <a:effectLst/>
              <a:uFillTx/>
              <a:latin typeface="Calibri"/>
            </a:endParaRPr>
          </a:p>
        </p:txBody>
      </p:sp>
      <p:grpSp>
        <p:nvGrpSpPr>
          <p:cNvPr id="398" name="Group 9"/>
          <p:cNvGrpSpPr/>
          <p:nvPr/>
        </p:nvGrpSpPr>
        <p:grpSpPr>
          <a:xfrm>
            <a:off x="4944600" y="761040"/>
            <a:ext cx="4212720" cy="3024000"/>
            <a:chOff x="4944600" y="761040"/>
            <a:chExt cx="4212720" cy="3024000"/>
          </a:xfrm>
        </p:grpSpPr>
        <p:pic>
          <p:nvPicPr>
            <p:cNvPr id="399" name="Picture 10"/>
            <p:cNvPicPr/>
            <p:nvPr/>
          </p:nvPicPr>
          <p:blipFill>
            <a:blip r:embed="rId2"/>
            <a:stretch/>
          </p:blipFill>
          <p:spPr>
            <a:xfrm>
              <a:off x="4944600" y="761040"/>
              <a:ext cx="4212720" cy="3024000"/>
            </a:xfrm>
            <a:prstGeom prst="rect">
              <a:avLst/>
            </a:prstGeom>
            <a:noFill/>
            <a:ln w="0">
              <a:noFill/>
            </a:ln>
          </p:spPr>
        </p:pic>
        <p:sp>
          <p:nvSpPr>
            <p:cNvPr id="400" name="Line 12"/>
            <p:cNvSpPr/>
            <p:nvPr/>
          </p:nvSpPr>
          <p:spPr>
            <a:xfrm flipV="1">
              <a:off x="6437520" y="2862720"/>
              <a:ext cx="2591640" cy="914400"/>
            </a:xfrm>
            <a:prstGeom prst="line">
              <a:avLst/>
            </a:prstGeom>
            <a:ln w="28575">
              <a:solidFill>
                <a:srgbClr val="FF0000"/>
              </a:solidFill>
              <a:round/>
              <a:headEnd type="oval" w="med" len="med"/>
              <a:tailEnd type="oval" w="med" len="med"/>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en-US" sz="1800" b="0" u="none" strike="noStrike">
                <a:solidFill>
                  <a:srgbClr val="000000"/>
                </a:solidFill>
                <a:effectLst/>
                <a:uFillTx/>
                <a:latin typeface="Calibri"/>
              </a:endParaRPr>
            </a:p>
          </p:txBody>
        </p:sp>
        <p:sp>
          <p:nvSpPr>
            <p:cNvPr id="401" name="Text Box 13"/>
            <p:cNvSpPr/>
            <p:nvPr/>
          </p:nvSpPr>
          <p:spPr>
            <a:xfrm>
              <a:off x="8028720" y="3388320"/>
              <a:ext cx="1103400" cy="396000"/>
            </a:xfrm>
            <a:prstGeom prst="rect">
              <a:avLst/>
            </a:prstGeom>
            <a:noFill/>
            <a:ln w="9525">
              <a:noFill/>
            </a:ln>
          </p:spPr>
          <p:style>
            <a:lnRef idx="0">
              <a:scrgbClr r="0" g="0" b="0"/>
            </a:lnRef>
            <a:fillRef idx="0">
              <a:scrgbClr r="0" g="0" b="0"/>
            </a:fillRef>
            <a:effectRef idx="0">
              <a:scrgbClr r="0" g="0" b="0"/>
            </a:effectRef>
            <a:fontRef idx="minor"/>
          </p:style>
          <p:txBody>
            <a:bodyPr wrap="none" anchor="t">
              <a:spAutoFit/>
            </a:bodyPr>
            <a:lstStyle/>
            <a:p>
              <a:pPr defTabSz="914400">
                <a:lnSpc>
                  <a:spcPct val="100000"/>
                </a:lnSpc>
                <a:tabLst>
                  <a:tab pos="0" algn="l"/>
                </a:tabLst>
              </a:pPr>
              <a:r>
                <a:rPr lang="fr-FR" sz="2000" b="1" u="none" strike="noStrike">
                  <a:solidFill>
                    <a:srgbClr val="FFFF00"/>
                  </a:solidFill>
                  <a:effectLst/>
                  <a:uFillTx/>
                  <a:latin typeface="Comic Sans MS"/>
                </a:rPr>
                <a:t>100 </a:t>
              </a:r>
              <a:r>
                <a:rPr lang="fr-FR" sz="2000" b="1" u="none" strike="noStrike">
                  <a:solidFill>
                    <a:srgbClr val="FFFF00"/>
                  </a:solidFill>
                  <a:effectLst/>
                  <a:uFillTx/>
                  <a:latin typeface="Symbol"/>
                </a:rPr>
                <a:t>m</a:t>
              </a:r>
              <a:r>
                <a:rPr lang="fr-FR" sz="2000" b="1" u="none" strike="noStrike">
                  <a:solidFill>
                    <a:srgbClr val="FFFF00"/>
                  </a:solidFill>
                  <a:effectLst/>
                  <a:uFillTx/>
                  <a:latin typeface="Comic Sans MS"/>
                </a:rPr>
                <a:t>m</a:t>
              </a:r>
              <a:endParaRPr lang="en-US" sz="2000" b="0" u="none" strike="noStrike">
                <a:solidFill>
                  <a:srgbClr val="000000"/>
                </a:solidFill>
                <a:effectLst/>
                <a:uFillTx/>
                <a:latin typeface="Arial"/>
              </a:endParaRPr>
            </a:p>
          </p:txBody>
        </p:sp>
      </p:grpSp>
      <p:pic>
        <p:nvPicPr>
          <p:cNvPr id="402" name="Picture 7"/>
          <p:cNvPicPr/>
          <p:nvPr/>
        </p:nvPicPr>
        <p:blipFill>
          <a:blip r:embed="rId3"/>
          <a:stretch/>
        </p:blipFill>
        <p:spPr>
          <a:xfrm>
            <a:off x="745200" y="811800"/>
            <a:ext cx="3052800" cy="3024000"/>
          </a:xfrm>
          <a:prstGeom prst="rect">
            <a:avLst/>
          </a:prstGeom>
          <a:noFill/>
          <a:ln w="0">
            <a:noFill/>
          </a:ln>
        </p:spPr>
      </p:pic>
      <p:pic>
        <p:nvPicPr>
          <p:cNvPr id="403" name="Picture 4" descr="http://cuos.engin.umich.edu/wp-content/uploads/sites/49/2013/08/Figure1.png">
            <a:hlinkClick r:id="rId4"/>
          </p:cNvPr>
          <p:cNvPicPr/>
          <p:nvPr/>
        </p:nvPicPr>
        <p:blipFill>
          <a:blip r:embed="rId5"/>
          <a:stretch/>
        </p:blipFill>
        <p:spPr>
          <a:xfrm>
            <a:off x="6181920" y="4052160"/>
            <a:ext cx="5951880" cy="2410920"/>
          </a:xfrm>
          <a:prstGeom prst="rect">
            <a:avLst/>
          </a:prstGeom>
          <a:noFill/>
          <a:ln w="0">
            <a:noFill/>
          </a:ln>
        </p:spPr>
      </p:pic>
      <p:pic>
        <p:nvPicPr>
          <p:cNvPr id="404" name="Picture 6" descr="https://pbs.twimg.com/media/CQ42wcLWwAE4bKq.png"/>
          <p:cNvPicPr/>
          <p:nvPr/>
        </p:nvPicPr>
        <p:blipFill>
          <a:blip r:embed="rId6"/>
          <a:srcRect t="14664" b="7155"/>
          <a:stretch/>
        </p:blipFill>
        <p:spPr>
          <a:xfrm>
            <a:off x="75600" y="3873960"/>
            <a:ext cx="6105960" cy="2983680"/>
          </a:xfrm>
          <a:prstGeom prst="rect">
            <a:avLst/>
          </a:prstGeom>
          <a:noFill/>
          <a:ln w="0">
            <a:noFill/>
          </a:ln>
        </p:spPr>
      </p:pic>
      <p:sp>
        <p:nvSpPr>
          <p:cNvPr id="405" name="Rectangle 2"/>
          <p:cNvSpPr/>
          <p:nvPr/>
        </p:nvSpPr>
        <p:spPr>
          <a:xfrm>
            <a:off x="9229320" y="1222920"/>
            <a:ext cx="2842560" cy="1753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19080" defTabSz="914400">
              <a:lnSpc>
                <a:spcPct val="100000"/>
              </a:lnSpc>
              <a:spcBef>
                <a:spcPts val="601"/>
              </a:spcBef>
            </a:pPr>
            <a:r>
              <a:rPr lang="fr-FR" sz="1800" b="1" i="1" u="none" strike="noStrike">
                <a:solidFill>
                  <a:schemeClr val="accent1">
                    <a:lumMod val="75000"/>
                  </a:schemeClr>
                </a:solidFill>
                <a:effectLst/>
                <a:uFillTx/>
                <a:latin typeface="Calibri"/>
              </a:rPr>
              <a:t>The ponderomotive force (gradient of laser intensity) pushes electrons away from axis and generates a charge separation between ions and electrons</a:t>
            </a:r>
            <a:endParaRPr lang="en-US" sz="1800" b="0" u="none" strike="noStrike">
              <a:solidFill>
                <a:srgbClr val="000000"/>
              </a:solidFill>
              <a:effectLst/>
              <a:uFillTx/>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499"/>
                                          </p:stCondLst>
                                        </p:cTn>
                                        <p:tgtEl>
                                          <p:spTgt spid="3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PlaceHolder 1"/>
          <p:cNvSpPr>
            <a:spLocks noGrp="1"/>
          </p:cNvSpPr>
          <p:nvPr>
            <p:ph type="title"/>
          </p:nvPr>
        </p:nvSpPr>
        <p:spPr>
          <a:xfrm>
            <a:off x="97200" y="-41040"/>
            <a:ext cx="10058040" cy="811440"/>
          </a:xfrm>
          <a:prstGeom prst="rect">
            <a:avLst/>
          </a:prstGeom>
          <a:noFill/>
          <a:ln w="0">
            <a:noFill/>
          </a:ln>
        </p:spPr>
        <p:txBody>
          <a:bodyPr lIns="91440" tIns="45720" rIns="91440" bIns="45720" anchor="b">
            <a:normAutofit/>
          </a:bodyPr>
          <a:lstStyle/>
          <a:p>
            <a:pPr indent="0" defTabSz="463680">
              <a:lnSpc>
                <a:spcPct val="85000"/>
              </a:lnSpc>
              <a:spcBef>
                <a:spcPts val="1256"/>
              </a:spcBef>
              <a:buNone/>
            </a:pPr>
            <a:r>
              <a:rPr lang="en-US" sz="4400" b="0" u="none" strike="noStrike" spc="-51">
                <a:solidFill>
                  <a:srgbClr val="543D83"/>
                </a:solidFill>
                <a:effectLst/>
                <a:uFillTx/>
                <a:latin typeface="Calibri"/>
              </a:rPr>
              <a:t>The Dream electron beam by LWFA</a:t>
            </a:r>
            <a:endParaRPr lang="el-GR" sz="4400" b="0" u="none" strike="noStrike">
              <a:solidFill>
                <a:schemeClr val="dk1"/>
              </a:solidFill>
              <a:effectLst/>
              <a:uFillTx/>
              <a:latin typeface="Calibri"/>
            </a:endParaRPr>
          </a:p>
        </p:txBody>
      </p:sp>
      <p:sp>
        <p:nvSpPr>
          <p:cNvPr id="407" name="AutoShape 4"/>
          <p:cNvSpPr/>
          <p:nvPr/>
        </p:nvSpPr>
        <p:spPr>
          <a:xfrm>
            <a:off x="5981400" y="6509880"/>
            <a:ext cx="213840" cy="285480"/>
          </a:xfrm>
          <a:custGeom>
            <a:avLst/>
            <a:gdLst>
              <a:gd name="textAreaLeft" fmla="*/ 0 w 213840"/>
              <a:gd name="textAreaRight" fmla="*/ 214200 w 213840"/>
              <a:gd name="textAreaTop" fmla="*/ 0 h 285480"/>
              <a:gd name="textAreaBottom" fmla="*/ 285840 h 285480"/>
              <a:gd name="GluePoint1X" fmla="*/ 10800 w 21600"/>
              <a:gd name="GluePoint1Y" fmla="*/ 10800 h 21600"/>
              <a:gd name="GluePoint2X" fmla="*/ 10800 w 21600"/>
              <a:gd name="GluePoint2Y" fmla="*/ 10800 h 21600"/>
              <a:gd name="GluePoint3X" fmla="*/ 10800 w 21600"/>
              <a:gd name="GluePoint3Y" fmla="*/ 10800 h 21600"/>
              <a:gd name="GluePoint4X" fmla="*/ 10800 w 21600"/>
              <a:gd name="GluePoint4Y" fmla="*/ 10800 h 21600"/>
            </a:gdLst>
            <a:ahLst/>
            <a:cxnLst>
              <a:cxn ang="0">
                <a:pos x="GluePoint1X" y="GluePoint1Y"/>
              </a:cxn>
              <a:cxn ang="0">
                <a:pos x="GluePoint2X" y="GluePoint2Y"/>
              </a:cxn>
              <a:cxn ang="0">
                <a:pos x="GluePoint3X" y="GluePoint3Y"/>
              </a:cxn>
              <a:cxn ang="0">
                <a:pos x="GluePoint4X" y="GluePoint4Y"/>
              </a:cxn>
            </a:cxnLst>
            <a:rect l="textAreaLeft" t="textAreaTop" r="textAreaRight" b="textAreaBottom"/>
            <a:pathLst>
              <a:path w="21600" h="21600">
                <a:moveTo>
                  <a:pt x="0" y="0"/>
                </a:moveTo>
                <a:lnTo>
                  <a:pt x="21600" y="0"/>
                </a:lnTo>
                <a:lnTo>
                  <a:pt x="21600" y="21600"/>
                </a:lnTo>
                <a:lnTo>
                  <a:pt x="0" y="21600"/>
                </a:lnTo>
                <a:close/>
              </a:path>
            </a:pathLst>
          </a:cu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914400">
              <a:lnSpc>
                <a:spcPct val="100000"/>
              </a:lnSpc>
            </a:pPr>
            <a:fld id="{2C9B1B7D-B89A-4F47-A29A-846513A246B3}" type="slidenum">
              <a:rPr lang="en-US" sz="1500" b="0" u="none" strike="noStrike">
                <a:solidFill>
                  <a:schemeClr val="dk1"/>
                </a:solidFill>
                <a:effectLst/>
                <a:uFillTx/>
                <a:latin typeface="Calibri"/>
              </a:rPr>
              <a:t>46</a:t>
            </a:fld>
            <a:endParaRPr lang="en-US" sz="1500" b="0" u="none" strike="noStrike">
              <a:solidFill>
                <a:srgbClr val="000000"/>
              </a:solidFill>
              <a:effectLst/>
              <a:uFillTx/>
              <a:latin typeface="Arial"/>
            </a:endParaRPr>
          </a:p>
        </p:txBody>
      </p:sp>
      <p:pic>
        <p:nvPicPr>
          <p:cNvPr id="408" name="Picture 5"/>
          <p:cNvPicPr/>
          <p:nvPr/>
        </p:nvPicPr>
        <p:blipFill>
          <a:blip r:embed="rId2"/>
          <a:stretch/>
        </p:blipFill>
        <p:spPr>
          <a:xfrm>
            <a:off x="8196840" y="3470040"/>
            <a:ext cx="3656160" cy="2660400"/>
          </a:xfrm>
          <a:prstGeom prst="rect">
            <a:avLst/>
          </a:prstGeom>
          <a:noFill/>
          <a:ln w="9525">
            <a:noFill/>
          </a:ln>
        </p:spPr>
      </p:pic>
      <p:pic>
        <p:nvPicPr>
          <p:cNvPr id="409" name="Picture 9" descr="NatureFace"/>
          <p:cNvPicPr/>
          <p:nvPr/>
        </p:nvPicPr>
        <p:blipFill>
          <a:blip r:embed="rId3"/>
          <a:stretch/>
        </p:blipFill>
        <p:spPr>
          <a:xfrm>
            <a:off x="6489360" y="2245680"/>
            <a:ext cx="1679400" cy="2210040"/>
          </a:xfrm>
          <a:prstGeom prst="rect">
            <a:avLst/>
          </a:prstGeom>
          <a:noFill/>
          <a:ln w="0">
            <a:noFill/>
          </a:ln>
        </p:spPr>
      </p:pic>
      <p:sp>
        <p:nvSpPr>
          <p:cNvPr id="410" name="TextBox 7"/>
          <p:cNvSpPr/>
          <p:nvPr/>
        </p:nvSpPr>
        <p:spPr>
          <a:xfrm>
            <a:off x="-36360" y="1052640"/>
            <a:ext cx="7052400" cy="5077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000000"/>
                </a:solidFill>
                <a:effectLst/>
                <a:uFillTx/>
                <a:latin typeface="Calibri"/>
              </a:rPr>
              <a:t>First theoretical prediction of non-linear plasma waves as accelerators  	Tajima and Dawson, PRL, </a:t>
            </a:r>
            <a:r>
              <a:rPr lang="en-US" sz="1800" b="1" u="none" strike="noStrike">
                <a:solidFill>
                  <a:srgbClr val="000000"/>
                </a:solidFill>
                <a:effectLst/>
                <a:uFillTx/>
                <a:latin typeface="Calibri"/>
              </a:rPr>
              <a:t>43</a:t>
            </a:r>
            <a:r>
              <a:rPr lang="en-US" sz="1800" b="0" u="none" strike="noStrike">
                <a:solidFill>
                  <a:srgbClr val="000000"/>
                </a:solidFill>
                <a:effectLst/>
                <a:uFillTx/>
                <a:latin typeface="Calibri"/>
              </a:rPr>
              <a:t>, 267 (1979)</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First experimental demonstration of monoenergetic (~100 MeV) electron generation from relativistic laser-plasma interactions</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Mangles, S.P.D. et al., Nature, </a:t>
            </a:r>
            <a:r>
              <a:rPr lang="en-US" sz="1800" b="1" u="none" strike="noStrike">
                <a:solidFill>
                  <a:srgbClr val="000000"/>
                </a:solidFill>
                <a:effectLst/>
                <a:uFillTx/>
                <a:latin typeface="Calibri"/>
              </a:rPr>
              <a:t>431</a:t>
            </a:r>
            <a:r>
              <a:rPr lang="en-US" sz="1800" b="0" u="none" strike="noStrike">
                <a:solidFill>
                  <a:srgbClr val="000000"/>
                </a:solidFill>
                <a:effectLst/>
                <a:uFillTx/>
                <a:latin typeface="Calibri"/>
              </a:rPr>
              <a:t>, 535 (2004)</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Geddes, C.G.R. et al., Nature, </a:t>
            </a:r>
            <a:r>
              <a:rPr lang="en-US" sz="1800" b="1" u="none" strike="noStrike">
                <a:solidFill>
                  <a:srgbClr val="000000"/>
                </a:solidFill>
                <a:effectLst/>
                <a:uFillTx/>
                <a:latin typeface="Calibri"/>
              </a:rPr>
              <a:t>431</a:t>
            </a:r>
            <a:r>
              <a:rPr lang="en-US" sz="1800" b="0" u="none" strike="noStrike">
                <a:solidFill>
                  <a:srgbClr val="000000"/>
                </a:solidFill>
                <a:effectLst/>
                <a:uFillTx/>
                <a:latin typeface="Calibri"/>
              </a:rPr>
              <a:t>, 538 (2004)</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Faure, J. et al., Nature, </a:t>
            </a:r>
            <a:r>
              <a:rPr lang="en-US" sz="1800" b="1" u="none" strike="noStrike">
                <a:solidFill>
                  <a:srgbClr val="000000"/>
                </a:solidFill>
                <a:effectLst/>
                <a:uFillTx/>
                <a:latin typeface="Calibri"/>
              </a:rPr>
              <a:t>431</a:t>
            </a:r>
            <a:r>
              <a:rPr lang="en-US" sz="1800" b="0" u="none" strike="noStrike">
                <a:solidFill>
                  <a:srgbClr val="000000"/>
                </a:solidFill>
                <a:effectLst/>
                <a:uFillTx/>
                <a:latin typeface="Calibri"/>
              </a:rPr>
              <a:t>, 541 (2004)</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First &gt;GeV demonstration of monoenergetic electron generation</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Leemans, W.P. et al., Nature Physics, </a:t>
            </a:r>
            <a:r>
              <a:rPr lang="en-US" sz="1800" b="1" u="none" strike="noStrike">
                <a:solidFill>
                  <a:srgbClr val="000000"/>
                </a:solidFill>
                <a:effectLst/>
                <a:uFillTx/>
                <a:latin typeface="Calibri"/>
              </a:rPr>
              <a:t>2</a:t>
            </a:r>
            <a:r>
              <a:rPr lang="en-US" sz="1800" b="0" u="none" strike="noStrike">
                <a:solidFill>
                  <a:srgbClr val="000000"/>
                </a:solidFill>
                <a:effectLst/>
                <a:uFillTx/>
                <a:latin typeface="Calibri"/>
              </a:rPr>
              <a:t>, 696 (2006)</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Long interaction length, i.e. 33 mm, </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via guiding through a Hydrogen filled, </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000000"/>
                </a:solidFill>
                <a:effectLst/>
                <a:uFillTx/>
                <a:latin typeface="Calibri"/>
              </a:rPr>
              <a:t>		discharge capillary </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p:txBody>
      </p:sp>
      <p:pic>
        <p:nvPicPr>
          <p:cNvPr id="411" name="Picture 28"/>
          <p:cNvPicPr/>
          <p:nvPr/>
        </p:nvPicPr>
        <p:blipFill>
          <a:blip r:embed="rId4"/>
          <a:stretch/>
        </p:blipFill>
        <p:spPr>
          <a:xfrm>
            <a:off x="8196840" y="948240"/>
            <a:ext cx="3628440" cy="2718360"/>
          </a:xfrm>
          <a:prstGeom prst="rect">
            <a:avLst/>
          </a:prstGeom>
          <a:noFill/>
          <a:ln w="0">
            <a:noFill/>
          </a:ln>
        </p:spPr>
      </p:pic>
    </p:spTree>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Ορθογώνιο: Στρογγύλεμα γωνιών 22"/>
          <p:cNvSpPr/>
          <p:nvPr/>
        </p:nvSpPr>
        <p:spPr>
          <a:xfrm>
            <a:off x="7203600" y="4509000"/>
            <a:ext cx="3537000" cy="423000"/>
          </a:xfrm>
          <a:prstGeom prst="roundRect">
            <a:avLst>
              <a:gd name="adj" fmla="val 16667"/>
            </a:avLst>
          </a:prstGeom>
          <a:gradFill rotWithShape="0">
            <a:gsLst>
              <a:gs pos="0">
                <a:srgbClr val="BEA7A1"/>
              </a:gs>
              <a:gs pos="45000">
                <a:srgbClr val="C9B5B0"/>
              </a:gs>
              <a:gs pos="100000">
                <a:srgbClr val="D1BCB6"/>
              </a:gs>
            </a:gsLst>
            <a:path path="circle">
              <a:fillToRect l="50000" t="50000" r="50000" b="50000"/>
            </a:path>
          </a:gradFill>
          <a:ln>
            <a:solidFill>
              <a:srgbClr val="956251"/>
            </a:solidFill>
            <a:round/>
          </a:ln>
        </p:spPr>
        <p:style>
          <a:lnRef idx="1">
            <a:schemeClr val="accent4"/>
          </a:lnRef>
          <a:fillRef idx="2">
            <a:schemeClr val="accent4"/>
          </a:fillRef>
          <a:effectRef idx="1">
            <a:schemeClr val="accent4"/>
          </a:effectRef>
          <a:fontRef idx="minor"/>
        </p:style>
        <p:txBody>
          <a:bodyPr lIns="90000" tIns="45000" rIns="90000" bIns="45000" anchor="ctr">
            <a:noAutofit/>
          </a:bodyPr>
          <a:lstStyle/>
          <a:p>
            <a:pPr algn="ctr" defTabSz="457200">
              <a:lnSpc>
                <a:spcPct val="100000"/>
              </a:lnSpc>
              <a:tabLst>
                <a:tab pos="0" algn="l"/>
              </a:tabLst>
            </a:pPr>
            <a:endParaRPr lang="el-GR" sz="1800" b="0" u="none" strike="noStrike">
              <a:solidFill>
                <a:srgbClr val="000000"/>
              </a:solidFill>
              <a:effectLst/>
              <a:uFillTx/>
              <a:latin typeface="Calibri"/>
            </a:endParaRPr>
          </a:p>
        </p:txBody>
      </p:sp>
      <p:sp>
        <p:nvSpPr>
          <p:cNvPr id="413" name="Ορθογώνιο: Στρογγύλεμα γωνιών 15"/>
          <p:cNvSpPr/>
          <p:nvPr/>
        </p:nvSpPr>
        <p:spPr>
          <a:xfrm>
            <a:off x="6888240" y="5184000"/>
            <a:ext cx="4170960" cy="844920"/>
          </a:xfrm>
          <a:prstGeom prst="roundRect">
            <a:avLst>
              <a:gd name="adj" fmla="val 16667"/>
            </a:avLst>
          </a:prstGeom>
          <a:gradFill rotWithShape="0">
            <a:gsLst>
              <a:gs pos="0">
                <a:srgbClr val="E49A93"/>
              </a:gs>
              <a:gs pos="45000">
                <a:srgbClr val="EAABA4"/>
              </a:gs>
              <a:gs pos="100000">
                <a:srgbClr val="F2B1AA"/>
              </a:gs>
            </a:gsLst>
            <a:path path="circle">
              <a:fillToRect l="50000" t="50000" r="50000" b="50000"/>
            </a:path>
          </a:gradFill>
          <a:ln>
            <a:solidFill>
              <a:srgbClr val="D34817"/>
            </a:solidFill>
            <a:round/>
          </a:ln>
        </p:spPr>
        <p:style>
          <a:lnRef idx="1">
            <a:schemeClr val="accent1"/>
          </a:lnRef>
          <a:fillRef idx="2">
            <a:schemeClr val="accent1"/>
          </a:fillRef>
          <a:effectRef idx="1">
            <a:schemeClr val="accent1"/>
          </a:effectRef>
          <a:fontRef idx="minor"/>
        </p:style>
        <p:txBody>
          <a:bodyPr lIns="90000" tIns="45000" rIns="90000" bIns="45000" anchor="ctr">
            <a:noAutofit/>
          </a:bodyPr>
          <a:lstStyle/>
          <a:p>
            <a:pPr algn="ctr" defTabSz="457200">
              <a:lnSpc>
                <a:spcPct val="100000"/>
              </a:lnSpc>
              <a:tabLst>
                <a:tab pos="0" algn="l"/>
              </a:tabLst>
            </a:pPr>
            <a:endParaRPr lang="el-GR" sz="1800" b="0" u="none" strike="noStrike">
              <a:solidFill>
                <a:srgbClr val="000000"/>
              </a:solidFill>
              <a:effectLst/>
              <a:uFillTx/>
              <a:latin typeface="Calibri"/>
            </a:endParaRPr>
          </a:p>
        </p:txBody>
      </p:sp>
      <p:pic>
        <p:nvPicPr>
          <p:cNvPr id="414" name="Picture 4"/>
          <p:cNvPicPr/>
          <p:nvPr/>
        </p:nvPicPr>
        <p:blipFill>
          <a:blip r:embed="rId2"/>
          <a:stretch/>
        </p:blipFill>
        <p:spPr>
          <a:xfrm>
            <a:off x="733320" y="1634400"/>
            <a:ext cx="3713040" cy="2088360"/>
          </a:xfrm>
          <a:prstGeom prst="rect">
            <a:avLst/>
          </a:prstGeom>
          <a:noFill/>
          <a:ln w="0">
            <a:noFill/>
          </a:ln>
        </p:spPr>
      </p:pic>
      <p:pic>
        <p:nvPicPr>
          <p:cNvPr id="415" name="Εικόνα 8"/>
          <p:cNvPicPr/>
          <p:nvPr/>
        </p:nvPicPr>
        <p:blipFill>
          <a:blip r:embed="rId3"/>
          <a:stretch/>
        </p:blipFill>
        <p:spPr>
          <a:xfrm>
            <a:off x="213840" y="3723120"/>
            <a:ext cx="4758480" cy="2638440"/>
          </a:xfrm>
          <a:prstGeom prst="rect">
            <a:avLst/>
          </a:prstGeom>
          <a:noFill/>
          <a:ln w="0">
            <a:noFill/>
          </a:ln>
        </p:spPr>
      </p:pic>
      <p:sp>
        <p:nvSpPr>
          <p:cNvPr id="416" name="Θέση περιεχομένου 2"/>
          <p:cNvSpPr/>
          <p:nvPr/>
        </p:nvSpPr>
        <p:spPr>
          <a:xfrm>
            <a:off x="7094520" y="5321520"/>
            <a:ext cx="3807000" cy="707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rmAutofit/>
          </a:bodyPr>
          <a:lstStyle/>
          <a:p>
            <a:pPr algn="ctr" defTabSz="457200">
              <a:lnSpc>
                <a:spcPct val="100000"/>
              </a:lnSpc>
              <a:spcBef>
                <a:spcPts val="360"/>
              </a:spcBef>
              <a:tabLst>
                <a:tab pos="0" algn="l"/>
              </a:tabLst>
            </a:pPr>
            <a:r>
              <a:rPr lang="en-GB" sz="1800" b="0" u="none" strike="noStrike">
                <a:solidFill>
                  <a:srgbClr val="000000"/>
                </a:solidFill>
                <a:effectLst/>
                <a:uFillTx/>
                <a:latin typeface="Calibri"/>
                <a:ea typeface="ＭＳ Ｐゴシック"/>
              </a:rPr>
              <a:t>Plasma waves with</a:t>
            </a:r>
            <a:r>
              <a:rPr lang="el-GR" sz="1800" b="0" u="none" strike="noStrike">
                <a:solidFill>
                  <a:srgbClr val="000000"/>
                </a:solidFill>
                <a:effectLst/>
                <a:uFillTx/>
                <a:latin typeface="Calibri"/>
                <a:ea typeface="ＭＳ Ｐゴシック"/>
              </a:rPr>
              <a:t> Ε</a:t>
            </a:r>
            <a:r>
              <a:rPr lang="en-GB" sz="1800" b="0" u="none" strike="noStrike">
                <a:solidFill>
                  <a:srgbClr val="000000"/>
                </a:solidFill>
                <a:effectLst/>
                <a:uFillTx/>
                <a:latin typeface="Calibri"/>
                <a:ea typeface="ＭＳ Ｐゴシック"/>
              </a:rPr>
              <a:t>-field</a:t>
            </a:r>
            <a:r>
              <a:rPr lang="el-GR" sz="1800" b="0" u="none" strike="noStrike">
                <a:solidFill>
                  <a:srgbClr val="000000"/>
                </a:solidFill>
                <a:effectLst/>
                <a:uFillTx/>
                <a:latin typeface="Calibri"/>
                <a:ea typeface="ＭＳ Ｐゴシック"/>
              </a:rPr>
              <a:t> &gt; 100 </a:t>
            </a:r>
            <a:r>
              <a:rPr lang="en-GB" sz="1800" b="0" u="none" strike="noStrike">
                <a:solidFill>
                  <a:srgbClr val="000000"/>
                </a:solidFill>
                <a:effectLst/>
                <a:uFillTx/>
                <a:latin typeface="Calibri"/>
                <a:ea typeface="ＭＳ Ｐゴシック"/>
              </a:rPr>
              <a:t>GV/m</a:t>
            </a:r>
            <a:endParaRPr lang="en-US" sz="1800" b="0" u="none" strike="noStrike">
              <a:solidFill>
                <a:srgbClr val="000000"/>
              </a:solidFill>
              <a:effectLst/>
              <a:uFillTx/>
              <a:latin typeface="Arial"/>
            </a:endParaRPr>
          </a:p>
          <a:p>
            <a:pPr algn="ctr" defTabSz="457200">
              <a:lnSpc>
                <a:spcPct val="100000"/>
              </a:lnSpc>
              <a:spcBef>
                <a:spcPts val="360"/>
              </a:spcBef>
              <a:tabLst>
                <a:tab pos="0" algn="l"/>
              </a:tabLst>
            </a:pPr>
            <a:r>
              <a:rPr lang="en-GB" sz="1800" b="0" u="none" strike="noStrike">
                <a:solidFill>
                  <a:srgbClr val="000000"/>
                </a:solidFill>
                <a:effectLst/>
                <a:uFillTx/>
                <a:latin typeface="Calibri"/>
                <a:ea typeface="ＭＳ Ｐゴシック"/>
              </a:rPr>
              <a:t>Electron energy gain: Mev to GeV</a:t>
            </a:r>
            <a:endParaRPr lang="en-US" sz="1800" b="0" u="none" strike="noStrike">
              <a:solidFill>
                <a:srgbClr val="000000"/>
              </a:solidFill>
              <a:effectLst/>
              <a:uFillTx/>
              <a:latin typeface="Arial"/>
            </a:endParaRPr>
          </a:p>
        </p:txBody>
      </p:sp>
      <p:pic>
        <p:nvPicPr>
          <p:cNvPr id="417" name="Εικόνα 14"/>
          <p:cNvPicPr/>
          <p:nvPr/>
        </p:nvPicPr>
        <p:blipFill>
          <a:blip r:embed="rId4"/>
          <a:stretch/>
        </p:blipFill>
        <p:spPr>
          <a:xfrm>
            <a:off x="6105600" y="1460880"/>
            <a:ext cx="5288760" cy="2979000"/>
          </a:xfrm>
          <a:prstGeom prst="rect">
            <a:avLst/>
          </a:prstGeom>
          <a:noFill/>
          <a:ln w="0">
            <a:noFill/>
          </a:ln>
          <a:effectLst>
            <a:outerShdw blurRad="190440" algn="tl" rotWithShape="0">
              <a:srgbClr val="000000">
                <a:alpha val="70000"/>
              </a:srgbClr>
            </a:outerShdw>
          </a:effectLst>
        </p:spPr>
      </p:pic>
      <p:sp>
        <p:nvSpPr>
          <p:cNvPr id="418" name="TextBox 8"/>
          <p:cNvSpPr/>
          <p:nvPr/>
        </p:nvSpPr>
        <p:spPr>
          <a:xfrm>
            <a:off x="7213320" y="4537800"/>
            <a:ext cx="416160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en-GB" sz="1600" b="0" u="none" strike="noStrike">
                <a:solidFill>
                  <a:srgbClr val="000000"/>
                </a:solidFill>
                <a:effectLst/>
                <a:uFillTx/>
                <a:latin typeface="Arial"/>
                <a:ea typeface="ＭＳ Ｐゴシック"/>
              </a:rPr>
              <a:t>Laser Wakefield Acceleration (LWFA)</a:t>
            </a:r>
            <a:endParaRPr lang="en-US" sz="1600" b="0" u="none" strike="noStrike">
              <a:solidFill>
                <a:srgbClr val="000000"/>
              </a:solidFill>
              <a:effectLst/>
              <a:uFillTx/>
              <a:latin typeface="Arial"/>
            </a:endParaRPr>
          </a:p>
        </p:txBody>
      </p:sp>
      <p:sp>
        <p:nvSpPr>
          <p:cNvPr id="419" name="TextBox 9"/>
          <p:cNvSpPr/>
          <p:nvPr/>
        </p:nvSpPr>
        <p:spPr>
          <a:xfrm>
            <a:off x="544680" y="6271200"/>
            <a:ext cx="942480" cy="276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457200">
              <a:lnSpc>
                <a:spcPct val="100000"/>
              </a:lnSpc>
              <a:tabLst>
                <a:tab pos="0" algn="l"/>
              </a:tabLst>
            </a:pPr>
            <a:r>
              <a:rPr lang="sv-SE" sz="1200" b="0" i="1" u="none" strike="noStrike">
                <a:solidFill>
                  <a:srgbClr val="000000"/>
                </a:solidFill>
                <a:effectLst/>
                <a:uFillTx/>
                <a:latin typeface="Arial"/>
                <a:ea typeface="ＭＳ Ｐゴシック"/>
              </a:rPr>
              <a:t>V. Malka</a:t>
            </a:r>
            <a:endParaRPr lang="en-US" sz="1200" b="0" u="none" strike="noStrike">
              <a:solidFill>
                <a:srgbClr val="000000"/>
              </a:solidFill>
              <a:effectLst/>
              <a:uFillTx/>
              <a:latin typeface="Arial"/>
            </a:endParaRPr>
          </a:p>
        </p:txBody>
      </p:sp>
      <p:sp>
        <p:nvSpPr>
          <p:cNvPr id="420" name="Rectangle 10"/>
          <p:cNvSpPr/>
          <p:nvPr/>
        </p:nvSpPr>
        <p:spPr>
          <a:xfrm>
            <a:off x="469800" y="229680"/>
            <a:ext cx="662436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457200">
              <a:lnSpc>
                <a:spcPct val="100000"/>
              </a:lnSpc>
              <a:tabLst>
                <a:tab pos="0" algn="l"/>
              </a:tabLst>
            </a:pPr>
            <a:r>
              <a:rPr lang="en-GB" sz="2800" b="0" u="none" strike="noStrike">
                <a:solidFill>
                  <a:srgbClr val="FF0000"/>
                </a:solidFill>
                <a:effectLst/>
                <a:uFillTx/>
                <a:latin typeface="Arial"/>
                <a:ea typeface="ＭＳ Ｐゴシック"/>
              </a:rPr>
              <a:t>Electron Injection in plasma bubbles</a:t>
            </a:r>
            <a:endParaRPr lang="en-US" sz="2800" b="0" u="none" strike="noStrike">
              <a:solidFill>
                <a:srgbClr val="000000"/>
              </a:solidFill>
              <a:effectLst/>
              <a:uFillTx/>
              <a:latin typeface="Arial"/>
            </a:endParaRPr>
          </a:p>
        </p:txBody>
      </p:sp>
      <p:sp>
        <p:nvSpPr>
          <p:cNvPr id="421" name="Rectangle 13"/>
          <p:cNvSpPr/>
          <p:nvPr/>
        </p:nvSpPr>
        <p:spPr>
          <a:xfrm>
            <a:off x="2925360" y="4251960"/>
            <a:ext cx="435240" cy="285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defTabSz="914400">
              <a:lnSpc>
                <a:spcPts val="1001"/>
              </a:lnSpc>
            </a:pPr>
            <a:r>
              <a:rPr lang="en-US" sz="1200" b="0" u="none" strike="noStrike">
                <a:solidFill>
                  <a:schemeClr val="lt1"/>
                </a:solidFill>
                <a:effectLst/>
                <a:uFillTx/>
                <a:latin typeface="Calibri"/>
              </a:rPr>
              <a:t>ion</a:t>
            </a:r>
            <a:endParaRPr lang="en-US" sz="1200" b="0" u="none" strike="noStrike">
              <a:solidFill>
                <a:srgbClr val="000000"/>
              </a:solidFill>
              <a:effectLst/>
              <a:uFillTx/>
              <a:latin typeface="Arial"/>
            </a:endParaRPr>
          </a:p>
          <a:p>
            <a:pPr algn="ctr" defTabSz="914400">
              <a:lnSpc>
                <a:spcPts val="1001"/>
              </a:lnSpc>
            </a:pPr>
            <a:r>
              <a:rPr lang="en-US" sz="1200" b="0" u="none" strike="noStrike">
                <a:solidFill>
                  <a:schemeClr val="lt1"/>
                </a:solidFill>
                <a:effectLst/>
                <a:uFillTx/>
                <a:latin typeface="Calibri"/>
              </a:rPr>
              <a:t>cavity</a:t>
            </a:r>
            <a:endParaRPr lang="en-US" sz="1200" b="0" u="none" strike="noStrike">
              <a:solidFill>
                <a:srgbClr val="000000"/>
              </a:solidFill>
              <a:effectLst/>
              <a:uFillTx/>
              <a:latin typeface="Arial"/>
            </a:endParaRPr>
          </a:p>
        </p:txBody>
      </p:sp>
      <p:sp>
        <p:nvSpPr>
          <p:cNvPr id="422" name="Rectangle 14"/>
          <p:cNvSpPr/>
          <p:nvPr/>
        </p:nvSpPr>
        <p:spPr>
          <a:xfrm>
            <a:off x="2153160" y="4251960"/>
            <a:ext cx="435240" cy="285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defTabSz="914400">
              <a:lnSpc>
                <a:spcPts val="1001"/>
              </a:lnSpc>
            </a:pPr>
            <a:r>
              <a:rPr lang="en-US" sz="1200" b="0" u="none" strike="noStrike">
                <a:solidFill>
                  <a:schemeClr val="lt1"/>
                </a:solidFill>
                <a:effectLst/>
                <a:uFillTx/>
                <a:latin typeface="Calibri"/>
              </a:rPr>
              <a:t>ion</a:t>
            </a:r>
            <a:endParaRPr lang="en-US" sz="1200" b="0" u="none" strike="noStrike">
              <a:solidFill>
                <a:srgbClr val="000000"/>
              </a:solidFill>
              <a:effectLst/>
              <a:uFillTx/>
              <a:latin typeface="Arial"/>
            </a:endParaRPr>
          </a:p>
          <a:p>
            <a:pPr algn="ctr" defTabSz="914400">
              <a:lnSpc>
                <a:spcPts val="1001"/>
              </a:lnSpc>
            </a:pPr>
            <a:r>
              <a:rPr lang="en-US" sz="1200" b="0" u="none" strike="noStrike">
                <a:solidFill>
                  <a:schemeClr val="lt1"/>
                </a:solidFill>
                <a:effectLst/>
                <a:uFillTx/>
                <a:latin typeface="Calibri"/>
              </a:rPr>
              <a:t>cavity</a:t>
            </a:r>
            <a:endParaRPr lang="en-US" sz="1200" b="0" u="none" strike="noStrike">
              <a:solidFill>
                <a:srgbClr val="000000"/>
              </a:solidFill>
              <a:effectLst/>
              <a:uFillTx/>
              <a:latin typeface="Arial"/>
            </a:endParaRPr>
          </a:p>
        </p:txBody>
      </p:sp>
      <p:sp>
        <p:nvSpPr>
          <p:cNvPr id="423" name="Rectangle 3"/>
          <p:cNvSpPr/>
          <p:nvPr/>
        </p:nvSpPr>
        <p:spPr>
          <a:xfrm>
            <a:off x="1152720" y="1040040"/>
            <a:ext cx="9660240" cy="32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ts val="1800"/>
              </a:lnSpc>
              <a:spcBef>
                <a:spcPts val="601"/>
              </a:spcBef>
            </a:pPr>
            <a:r>
              <a:rPr lang="en-US" sz="1800" b="1" u="none" strike="noStrike">
                <a:solidFill>
                  <a:schemeClr val="accent1">
                    <a:lumMod val="75000"/>
                  </a:schemeClr>
                </a:solidFill>
                <a:effectLst/>
                <a:uFillTx/>
                <a:latin typeface="Tahoma"/>
                <a:ea typeface="Tahoma"/>
              </a:rPr>
              <a:t>Ponderomotive forces of laser larger than space charge restoring force of the ions</a:t>
            </a:r>
            <a:endParaRPr lang="en-US" sz="1800" b="0" u="none" strike="noStrike">
              <a:solidFill>
                <a:srgbClr val="000000"/>
              </a:solidFill>
              <a:effectLst/>
              <a:uFillTx/>
              <a:latin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Τίτλος 1"/>
          <p:cNvSpPr/>
          <p:nvPr/>
        </p:nvSpPr>
        <p:spPr>
          <a:xfrm>
            <a:off x="469080" y="-69120"/>
            <a:ext cx="9402840" cy="811440"/>
          </a:xfrm>
          <a:prstGeom prst="rect">
            <a:avLst/>
          </a:prstGeom>
          <a:noFill/>
          <a:ln w="0">
            <a:noFill/>
          </a:ln>
        </p:spPr>
        <p:style>
          <a:lnRef idx="0">
            <a:scrgbClr r="0" g="0" b="0"/>
          </a:lnRef>
          <a:fillRef idx="0">
            <a:scrgbClr r="0" g="0" b="0"/>
          </a:fillRef>
          <a:effectRef idx="0">
            <a:scrgbClr r="0" g="0" b="0"/>
          </a:effectRef>
          <a:fontRef idx="minor"/>
        </p:style>
        <p:txBody>
          <a:bodyPr anchor="b">
            <a:normAutofit/>
          </a:bodyPr>
          <a:lstStyle/>
          <a:p>
            <a:pPr defTabSz="914400">
              <a:lnSpc>
                <a:spcPct val="85000"/>
              </a:lnSpc>
            </a:pPr>
            <a:r>
              <a:rPr lang="en-AS" sz="4400" b="0" u="none" strike="noStrike" spc="-51">
                <a:solidFill>
                  <a:srgbClr val="543D83"/>
                </a:solidFill>
                <a:effectLst/>
                <a:uFillTx/>
                <a:latin typeface="Calibri"/>
              </a:rPr>
              <a:t>LWFA experimental station @ IPPL</a:t>
            </a:r>
            <a:endParaRPr lang="en-US" sz="4400" b="0" u="none" strike="noStrike">
              <a:solidFill>
                <a:srgbClr val="000000"/>
              </a:solidFill>
              <a:effectLst/>
              <a:uFillTx/>
              <a:latin typeface="Arial"/>
            </a:endParaRPr>
          </a:p>
        </p:txBody>
      </p:sp>
      <p:pic>
        <p:nvPicPr>
          <p:cNvPr id="425" name="Εικόνα 7"/>
          <p:cNvPicPr/>
          <p:nvPr/>
        </p:nvPicPr>
        <p:blipFill>
          <a:blip r:embed="rId2"/>
          <a:srcRect l="-57"/>
          <a:stretch/>
        </p:blipFill>
        <p:spPr>
          <a:xfrm>
            <a:off x="5983560" y="1730520"/>
            <a:ext cx="6099120" cy="4567680"/>
          </a:xfrm>
          <a:prstGeom prst="rect">
            <a:avLst/>
          </a:prstGeom>
          <a:noFill/>
          <a:ln w="0">
            <a:noFill/>
          </a:ln>
          <a:effectLst>
            <a:softEdge rad="112680"/>
          </a:effectLst>
        </p:spPr>
      </p:pic>
      <p:grpSp>
        <p:nvGrpSpPr>
          <p:cNvPr id="426" name="Group 2"/>
          <p:cNvGrpSpPr/>
          <p:nvPr/>
        </p:nvGrpSpPr>
        <p:grpSpPr>
          <a:xfrm>
            <a:off x="149400" y="1888920"/>
            <a:ext cx="5683680" cy="4873680"/>
            <a:chOff x="149400" y="1888920"/>
            <a:chExt cx="5683680" cy="4873680"/>
          </a:xfrm>
        </p:grpSpPr>
        <p:pic>
          <p:nvPicPr>
            <p:cNvPr id="427" name="Εικόνα 8"/>
            <p:cNvPicPr/>
            <p:nvPr/>
          </p:nvPicPr>
          <p:blipFill>
            <a:blip r:embed="rId3"/>
            <a:stretch/>
          </p:blipFill>
          <p:spPr>
            <a:xfrm>
              <a:off x="149400" y="1888920"/>
              <a:ext cx="5683680" cy="3836520"/>
            </a:xfrm>
            <a:prstGeom prst="rect">
              <a:avLst/>
            </a:prstGeom>
            <a:noFill/>
            <a:ln w="0">
              <a:noFill/>
            </a:ln>
          </p:spPr>
        </p:pic>
        <p:pic>
          <p:nvPicPr>
            <p:cNvPr id="428" name="Εικόνα 2" descr="Εικόνα που περιέχει αστέρι, φως, νυχτερινός ουρανός&#10;&#10;Περιγραφή που δημιουργήθηκε αυτόματα"/>
            <p:cNvPicPr/>
            <p:nvPr/>
          </p:nvPicPr>
          <p:blipFill>
            <a:blip r:embed="rId4"/>
            <a:stretch/>
          </p:blipFill>
          <p:spPr>
            <a:xfrm>
              <a:off x="4306680" y="2628720"/>
              <a:ext cx="1360440" cy="293760"/>
            </a:xfrm>
            <a:prstGeom prst="rect">
              <a:avLst/>
            </a:prstGeom>
            <a:noFill/>
            <a:ln w="0">
              <a:noFill/>
            </a:ln>
          </p:spPr>
        </p:pic>
        <p:cxnSp>
          <p:nvCxnSpPr>
            <p:cNvPr id="429" name="Ευθεία γραμμή σύνδεσης 4"/>
            <p:cNvCxnSpPr/>
            <p:nvPr/>
          </p:nvCxnSpPr>
          <p:spPr>
            <a:xfrm>
              <a:off x="4306320" y="2922840"/>
              <a:ext cx="604440" cy="672840"/>
            </a:xfrm>
            <a:prstGeom prst="straightConnector1">
              <a:avLst/>
            </a:prstGeom>
            <a:ln>
              <a:solidFill>
                <a:srgbClr val="000000"/>
              </a:solidFill>
              <a:round/>
            </a:ln>
          </p:spPr>
        </p:cxnSp>
        <p:cxnSp>
          <p:nvCxnSpPr>
            <p:cNvPr id="430" name="Ευθεία γραμμή σύνδεσης 9"/>
            <p:cNvCxnSpPr/>
            <p:nvPr/>
          </p:nvCxnSpPr>
          <p:spPr>
            <a:xfrm flipH="1">
              <a:off x="5288760" y="2922840"/>
              <a:ext cx="378720" cy="672840"/>
            </a:xfrm>
            <a:prstGeom prst="straightConnector1">
              <a:avLst/>
            </a:prstGeom>
            <a:ln>
              <a:solidFill>
                <a:srgbClr val="000000"/>
              </a:solidFill>
              <a:round/>
            </a:ln>
          </p:spPr>
        </p:cxnSp>
        <p:pic>
          <p:nvPicPr>
            <p:cNvPr id="431" name="Εικόνα 11"/>
            <p:cNvPicPr/>
            <p:nvPr/>
          </p:nvPicPr>
          <p:blipFill>
            <a:blip r:embed="rId5"/>
            <a:stretch/>
          </p:blipFill>
          <p:spPr>
            <a:xfrm>
              <a:off x="194040" y="6085440"/>
              <a:ext cx="2066760" cy="677160"/>
            </a:xfrm>
            <a:prstGeom prst="rect">
              <a:avLst/>
            </a:prstGeom>
            <a:noFill/>
            <a:ln w="0">
              <a:noFill/>
            </a:ln>
          </p:spPr>
        </p:pic>
        <p:pic>
          <p:nvPicPr>
            <p:cNvPr id="432" name="Εικόνα 14"/>
            <p:cNvPicPr/>
            <p:nvPr/>
          </p:nvPicPr>
          <p:blipFill>
            <a:blip r:embed="rId6"/>
            <a:stretch/>
          </p:blipFill>
          <p:spPr>
            <a:xfrm>
              <a:off x="2973960" y="5650560"/>
              <a:ext cx="810360" cy="1012320"/>
            </a:xfrm>
            <a:prstGeom prst="rect">
              <a:avLst/>
            </a:prstGeom>
            <a:noFill/>
            <a:ln w="0">
              <a:noFill/>
            </a:ln>
          </p:spPr>
        </p:pic>
        <p:cxnSp>
          <p:nvCxnSpPr>
            <p:cNvPr id="433" name="Ευθύγραμμο βέλος σύνδεσης 16"/>
            <p:cNvCxnSpPr/>
            <p:nvPr/>
          </p:nvCxnSpPr>
          <p:spPr>
            <a:xfrm>
              <a:off x="3291840" y="3807000"/>
              <a:ext cx="87480" cy="1782720"/>
            </a:xfrm>
            <a:prstGeom prst="straightConnector1">
              <a:avLst/>
            </a:prstGeom>
            <a:ln w="38100">
              <a:solidFill>
                <a:schemeClr val="dk1">
                  <a:alpha val="49000"/>
                </a:schemeClr>
              </a:solidFill>
              <a:round/>
              <a:tailEnd type="triangle" w="med" len="med"/>
            </a:ln>
          </p:spPr>
        </p:cxnSp>
        <p:cxnSp>
          <p:nvCxnSpPr>
            <p:cNvPr id="434" name="Ευθύγραμμο βέλος σύνδεσης 18"/>
            <p:cNvCxnSpPr/>
            <p:nvPr/>
          </p:nvCxnSpPr>
          <p:spPr>
            <a:xfrm>
              <a:off x="976320" y="5683680"/>
              <a:ext cx="360" cy="310680"/>
            </a:xfrm>
            <a:prstGeom prst="straightConnector1">
              <a:avLst/>
            </a:prstGeom>
            <a:ln w="38100">
              <a:solidFill>
                <a:srgbClr val="000000"/>
              </a:solidFill>
              <a:round/>
              <a:tailEnd type="triangle" w="med" len="med"/>
            </a:ln>
          </p:spPr>
        </p:cxnSp>
      </p:grpSp>
      <p:sp>
        <p:nvSpPr>
          <p:cNvPr id="435" name="Rectangle 1"/>
          <p:cNvSpPr/>
          <p:nvPr/>
        </p:nvSpPr>
        <p:spPr>
          <a:xfrm>
            <a:off x="149400" y="803520"/>
            <a:ext cx="9740160" cy="923040"/>
          </a:xfrm>
          <a:prstGeom prst="rect">
            <a:avLst/>
          </a:prstGeom>
          <a:noFill/>
          <a:ln w="15875">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181817"/>
                </a:solidFill>
                <a:effectLst/>
                <a:uFillTx/>
                <a:latin typeface="Calibri"/>
              </a:rPr>
              <a:t>Clark EL, Grigoriadis A, Petrakis S, et al. High-intensity laser-driven secondary radiation sources using the ZEUS 45 TW laser system at IPPL/HMU, </a:t>
            </a:r>
            <a:r>
              <a:rPr lang="en-US" sz="1800" b="0" i="1" u="none" strike="noStrike">
                <a:solidFill>
                  <a:srgbClr val="181817"/>
                </a:solidFill>
                <a:effectLst/>
                <a:uFillTx/>
                <a:latin typeface="Calibri"/>
              </a:rPr>
              <a:t>High Power Laser Science and Engineering</a:t>
            </a:r>
            <a:r>
              <a:rPr lang="en-US" sz="1800" b="0" u="none" strike="noStrike">
                <a:solidFill>
                  <a:srgbClr val="181817"/>
                </a:solidFill>
                <a:effectLst/>
                <a:uFillTx/>
                <a:latin typeface="Calibri"/>
              </a:rPr>
              <a:t>. 2021;9:e53. doi:10.1017/hpl.2021.38</a:t>
            </a:r>
            <a:endParaRPr lang="en-US" sz="1800" b="0" u="none" strike="noStrike">
              <a:solidFill>
                <a:srgbClr val="000000"/>
              </a:solidFill>
              <a:effectLst/>
              <a:uFillTx/>
              <a:latin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6" name="Content Placeholder 3"/>
          <p:cNvPicPr/>
          <p:nvPr/>
        </p:nvPicPr>
        <p:blipFill>
          <a:blip r:embed="rId2"/>
          <a:stretch/>
        </p:blipFill>
        <p:spPr>
          <a:xfrm>
            <a:off x="0" y="0"/>
            <a:ext cx="12191760" cy="6867720"/>
          </a:xfrm>
          <a:prstGeom prst="rect">
            <a:avLst/>
          </a:prstGeom>
          <a:noFill/>
          <a:ln w="0">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3"/>
          <p:cNvPicPr/>
          <p:nvPr/>
        </p:nvPicPr>
        <p:blipFill>
          <a:blip r:embed="rId2"/>
          <a:srcRect t="13600"/>
          <a:stretch/>
        </p:blipFill>
        <p:spPr>
          <a:xfrm>
            <a:off x="7220520" y="983520"/>
            <a:ext cx="4280400" cy="5874120"/>
          </a:xfrm>
          <a:prstGeom prst="rect">
            <a:avLst/>
          </a:prstGeom>
          <a:noFill/>
          <a:ln w="0">
            <a:noFill/>
          </a:ln>
        </p:spPr>
      </p:pic>
      <p:pic>
        <p:nvPicPr>
          <p:cNvPr id="54" name="Picture 5"/>
          <p:cNvPicPr/>
          <p:nvPr/>
        </p:nvPicPr>
        <p:blipFill>
          <a:blip r:embed="rId3"/>
          <a:srcRect b="34641"/>
          <a:stretch/>
        </p:blipFill>
        <p:spPr>
          <a:xfrm>
            <a:off x="0" y="3639960"/>
            <a:ext cx="7043400" cy="3036960"/>
          </a:xfrm>
          <a:prstGeom prst="rect">
            <a:avLst/>
          </a:prstGeom>
          <a:noFill/>
          <a:ln w="0">
            <a:noFill/>
          </a:ln>
        </p:spPr>
      </p:pic>
      <p:pic>
        <p:nvPicPr>
          <p:cNvPr id="55" name="Picture 6"/>
          <p:cNvPicPr/>
          <p:nvPr/>
        </p:nvPicPr>
        <p:blipFill>
          <a:blip r:embed="rId4"/>
          <a:stretch/>
        </p:blipFill>
        <p:spPr>
          <a:xfrm>
            <a:off x="312840" y="826560"/>
            <a:ext cx="6689880" cy="2813400"/>
          </a:xfrm>
          <a:prstGeom prst="rect">
            <a:avLst/>
          </a:prstGeom>
          <a:noFill/>
          <a:ln w="0">
            <a:noFill/>
          </a:ln>
        </p:spPr>
      </p:pic>
      <p:sp>
        <p:nvSpPr>
          <p:cNvPr id="56" name="PlaceHolder 1"/>
          <p:cNvSpPr>
            <a:spLocks noGrp="1"/>
          </p:cNvSpPr>
          <p:nvPr>
            <p:ph type="title"/>
          </p:nvPr>
        </p:nvSpPr>
        <p:spPr>
          <a:xfrm>
            <a:off x="136080" y="14400"/>
            <a:ext cx="10445040" cy="811440"/>
          </a:xfrm>
          <a:prstGeom prst="rect">
            <a:avLst/>
          </a:prstGeom>
          <a:noFill/>
          <a:ln w="0">
            <a:noFill/>
          </a:ln>
        </p:spPr>
        <p:txBody>
          <a:bodyPr lIns="91440" tIns="45720" rIns="91440" bIns="45720" anchor="b">
            <a:normAutofit/>
          </a:bodyPr>
          <a:lstStyle/>
          <a:p>
            <a:pPr indent="0" defTabSz="914400">
              <a:lnSpc>
                <a:spcPct val="85000"/>
              </a:lnSpc>
              <a:buNone/>
            </a:pPr>
            <a:r>
              <a:rPr lang="en-US" sz="3600" b="0" u="none" strike="noStrike" spc="-51">
                <a:solidFill>
                  <a:srgbClr val="543D83"/>
                </a:solidFill>
                <a:effectLst/>
                <a:uFillTx/>
                <a:latin typeface="Calibri"/>
              </a:rPr>
              <a:t>CU parameters – conditions and suitable accelerators</a:t>
            </a:r>
            <a:endParaRPr lang="el-GR" sz="3600" b="0" u="none" strike="noStrike">
              <a:solidFill>
                <a:schemeClr val="dk1"/>
              </a:solidFill>
              <a:effectLst/>
              <a:uFillTx/>
              <a:latin typeface="Calibri"/>
            </a:endParaRPr>
          </a:p>
        </p:txBody>
      </p:sp>
      <p:pic>
        <p:nvPicPr>
          <p:cNvPr id="57" name="Picture 8"/>
          <p:cNvPicPr/>
          <p:nvPr/>
        </p:nvPicPr>
        <p:blipFill>
          <a:blip r:embed="rId5"/>
          <a:stretch/>
        </p:blipFill>
        <p:spPr>
          <a:xfrm>
            <a:off x="9879120" y="200520"/>
            <a:ext cx="2284920" cy="730080"/>
          </a:xfrm>
          <a:prstGeom prst="rect">
            <a:avLst/>
          </a:prstGeom>
          <a:noFill/>
          <a:ln w="0">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PlaceHolder 1"/>
          <p:cNvSpPr>
            <a:spLocks noGrp="1"/>
          </p:cNvSpPr>
          <p:nvPr>
            <p:ph type="title"/>
          </p:nvPr>
        </p:nvSpPr>
        <p:spPr>
          <a:xfrm>
            <a:off x="129960" y="-5364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AS" sz="3600" b="0" u="none" strike="noStrike" spc="-51">
                <a:solidFill>
                  <a:srgbClr val="543D83"/>
                </a:solidFill>
                <a:effectLst/>
                <a:uFillTx/>
                <a:latin typeface="Calibri"/>
              </a:rPr>
              <a:t>The role of laser nozzle geometry</a:t>
            </a:r>
            <a:endParaRPr lang="el-GR" sz="3600" b="0" u="none" strike="noStrike">
              <a:solidFill>
                <a:schemeClr val="dk1"/>
              </a:solidFill>
              <a:effectLst/>
              <a:uFillTx/>
              <a:latin typeface="Calibri"/>
            </a:endParaRPr>
          </a:p>
        </p:txBody>
      </p:sp>
      <p:pic>
        <p:nvPicPr>
          <p:cNvPr id="438" name="Εικόνα 16" descr="Εικόνα που περιέχει κείμενο, φως&#10;&#10;Περιγραφή που δημιουργήθηκε αυτόματα"/>
          <p:cNvPicPr/>
          <p:nvPr/>
        </p:nvPicPr>
        <p:blipFill>
          <a:blip r:embed="rId2"/>
          <a:stretch/>
        </p:blipFill>
        <p:spPr>
          <a:xfrm>
            <a:off x="2127240" y="3677760"/>
            <a:ext cx="3521520" cy="2364480"/>
          </a:xfrm>
          <a:prstGeom prst="rect">
            <a:avLst/>
          </a:prstGeom>
          <a:noFill/>
          <a:ln w="0">
            <a:noFill/>
          </a:ln>
        </p:spPr>
      </p:pic>
      <p:grpSp>
        <p:nvGrpSpPr>
          <p:cNvPr id="439" name="Ομάδα 28"/>
          <p:cNvGrpSpPr/>
          <p:nvPr/>
        </p:nvGrpSpPr>
        <p:grpSpPr>
          <a:xfrm>
            <a:off x="22320" y="2730960"/>
            <a:ext cx="2027880" cy="1407600"/>
            <a:chOff x="22320" y="2730960"/>
            <a:chExt cx="2027880" cy="1407600"/>
          </a:xfrm>
        </p:grpSpPr>
        <p:sp>
          <p:nvSpPr>
            <p:cNvPr id="440" name="Ορθογώνιο: Στρογγύλεμα γωνιών 4"/>
            <p:cNvSpPr/>
            <p:nvPr/>
          </p:nvSpPr>
          <p:spPr>
            <a:xfrm>
              <a:off x="22320" y="2730960"/>
              <a:ext cx="2027880" cy="1373400"/>
            </a:xfrm>
            <a:prstGeom prst="roundRect">
              <a:avLst>
                <a:gd name="adj" fmla="val 16667"/>
              </a:avLst>
            </a:prstGeom>
            <a:solidFill>
              <a:srgbClr val="70AD47"/>
            </a:solidFill>
            <a:ln w="12700">
              <a:solidFill>
                <a:srgbClr val="527F34"/>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41" name="TextBox 7"/>
            <p:cNvSpPr/>
            <p:nvPr/>
          </p:nvSpPr>
          <p:spPr>
            <a:xfrm>
              <a:off x="388800" y="3831120"/>
              <a:ext cx="1328040" cy="3074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1400" b="0" u="none" strike="noStrike">
                  <a:solidFill>
                    <a:srgbClr val="000000"/>
                  </a:solidFill>
                  <a:effectLst/>
                  <a:uFillTx/>
                  <a:latin typeface="Calibri"/>
                </a:rPr>
                <a:t>0.8 mm Nozzle</a:t>
              </a:r>
              <a:endParaRPr lang="en-US" sz="1400" b="0" u="none" strike="noStrike">
                <a:solidFill>
                  <a:srgbClr val="000000"/>
                </a:solidFill>
                <a:effectLst/>
                <a:uFillTx/>
                <a:latin typeface="Arial"/>
              </a:endParaRPr>
            </a:p>
          </p:txBody>
        </p:sp>
        <p:sp>
          <p:nvSpPr>
            <p:cNvPr id="442" name="Ορθογώνιο 24"/>
            <p:cNvSpPr/>
            <p:nvPr/>
          </p:nvSpPr>
          <p:spPr>
            <a:xfrm>
              <a:off x="1142280" y="3721320"/>
              <a:ext cx="713520" cy="110160"/>
            </a:xfrm>
            <a:prstGeom prst="rect">
              <a:avLst/>
            </a:prstGeom>
            <a:solidFill>
              <a:srgbClr val="000000"/>
            </a:solidFill>
            <a:ln w="127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43" name="Ορθογώνιο 25"/>
            <p:cNvSpPr/>
            <p:nvPr/>
          </p:nvSpPr>
          <p:spPr>
            <a:xfrm>
              <a:off x="195120" y="3720600"/>
              <a:ext cx="713520" cy="110160"/>
            </a:xfrm>
            <a:prstGeom prst="rect">
              <a:avLst/>
            </a:prstGeom>
            <a:solidFill>
              <a:srgbClr val="000000"/>
            </a:solidFill>
            <a:ln w="127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cxnSp>
          <p:nvCxnSpPr>
            <p:cNvPr id="444" name="Ευθεία γραμμή σύνδεσης 26"/>
            <p:cNvCxnSpPr/>
            <p:nvPr/>
          </p:nvCxnSpPr>
          <p:spPr>
            <a:xfrm flipV="1">
              <a:off x="872640" y="3054240"/>
              <a:ext cx="360" cy="721800"/>
            </a:xfrm>
            <a:prstGeom prst="straightConnector1">
              <a:avLst/>
            </a:prstGeom>
            <a:ln w="76200">
              <a:solidFill>
                <a:srgbClr val="000000"/>
              </a:solidFill>
              <a:miter/>
            </a:ln>
          </p:spPr>
        </p:cxnSp>
        <p:cxnSp>
          <p:nvCxnSpPr>
            <p:cNvPr id="445" name="Ευθεία γραμμή σύνδεσης 27"/>
            <p:cNvCxnSpPr/>
            <p:nvPr/>
          </p:nvCxnSpPr>
          <p:spPr>
            <a:xfrm flipV="1">
              <a:off x="1171440" y="3048840"/>
              <a:ext cx="360" cy="722160"/>
            </a:xfrm>
            <a:prstGeom prst="straightConnector1">
              <a:avLst/>
            </a:prstGeom>
            <a:ln w="76200">
              <a:solidFill>
                <a:srgbClr val="000000"/>
              </a:solidFill>
              <a:miter/>
            </a:ln>
          </p:spPr>
        </p:cxnSp>
      </p:grpSp>
      <p:graphicFrame>
        <p:nvGraphicFramePr>
          <p:cNvPr id="446" name="Αντικείμενο 5"/>
          <p:cNvGraphicFramePr/>
          <p:nvPr/>
        </p:nvGraphicFramePr>
        <p:xfrm>
          <a:off x="2004120" y="462960"/>
          <a:ext cx="3844080" cy="2787840"/>
        </p:xfrm>
        <a:graphic>
          <a:graphicData uri="http://schemas.openxmlformats.org/presentationml/2006/ole">
            <mc:AlternateContent xmlns:mc="http://schemas.openxmlformats.org/markup-compatibility/2006">
              <mc:Choice xmlns:v="urn:schemas-microsoft-com:vml" Requires="v">
                <p:oleObj r:id="rId3" imgW="0" imgH="0" progId="Origin50.Graph">
                  <p:embed/>
                </p:oleObj>
              </mc:Choice>
              <mc:Fallback>
                <p:oleObj r:id="rId3" imgW="0" imgH="0" progId="Origin50.Graph">
                  <p:embed/>
                  <p:pic>
                    <p:nvPicPr>
                      <p:cNvPr id="447" name="Αντικείμενο 5"/>
                      <p:cNvPicPr/>
                      <p:nvPr/>
                    </p:nvPicPr>
                    <p:blipFill>
                      <a:blip r:embed="rId4"/>
                      <a:stretch/>
                    </p:blipFill>
                    <p:spPr>
                      <a:xfrm>
                        <a:off x="2004120" y="462960"/>
                        <a:ext cx="3844080" cy="2787840"/>
                      </a:xfrm>
                      <a:prstGeom prst="rect">
                        <a:avLst/>
                      </a:prstGeom>
                      <a:noFill/>
                      <a:ln w="0">
                        <a:noFill/>
                      </a:ln>
                    </p:spPr>
                  </p:pic>
                </p:oleObj>
              </mc:Fallback>
            </mc:AlternateContent>
          </a:graphicData>
        </a:graphic>
      </p:graphicFrame>
      <p:grpSp>
        <p:nvGrpSpPr>
          <p:cNvPr id="448" name="Ομάδα 9"/>
          <p:cNvGrpSpPr/>
          <p:nvPr/>
        </p:nvGrpSpPr>
        <p:grpSpPr>
          <a:xfrm>
            <a:off x="313920" y="734400"/>
            <a:ext cx="1084320" cy="937080"/>
            <a:chOff x="313920" y="734400"/>
            <a:chExt cx="1084320" cy="937080"/>
          </a:xfrm>
        </p:grpSpPr>
        <p:sp>
          <p:nvSpPr>
            <p:cNvPr id="449" name="Εξάγωνο 7"/>
            <p:cNvSpPr/>
            <p:nvPr/>
          </p:nvSpPr>
          <p:spPr>
            <a:xfrm>
              <a:off x="313920" y="734400"/>
              <a:ext cx="1084320" cy="937080"/>
            </a:xfrm>
            <a:prstGeom prst="hexagon">
              <a:avLst>
                <a:gd name="adj" fmla="val 25000"/>
                <a:gd name="vf" fmla="val 115470"/>
              </a:avLst>
            </a:prstGeom>
            <a:solidFill>
              <a:srgbClr val="FFD966"/>
            </a:solidFill>
            <a:ln w="12700">
              <a:noFill/>
            </a:ln>
            <a:effectLst>
              <a:softEdge rad="88920"/>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50" name="TextBox 15"/>
            <p:cNvSpPr/>
            <p:nvPr/>
          </p:nvSpPr>
          <p:spPr>
            <a:xfrm>
              <a:off x="582480" y="941400"/>
              <a:ext cx="6534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2800" b="0" u="none" strike="noStrike">
                  <a:solidFill>
                    <a:srgbClr val="000000"/>
                  </a:solidFill>
                  <a:effectLst/>
                  <a:uFillTx/>
                  <a:latin typeface="Calibri"/>
                </a:rPr>
                <a:t>He</a:t>
              </a:r>
              <a:endParaRPr lang="en-US" sz="2800" b="0" u="none" strike="noStrike">
                <a:solidFill>
                  <a:srgbClr val="000000"/>
                </a:solidFill>
                <a:effectLst/>
                <a:uFillTx/>
                <a:latin typeface="Arial"/>
              </a:endParaRPr>
            </a:p>
          </p:txBody>
        </p:sp>
      </p:grpSp>
      <p:grpSp>
        <p:nvGrpSpPr>
          <p:cNvPr id="451" name="Ομάδα 30"/>
          <p:cNvGrpSpPr/>
          <p:nvPr/>
        </p:nvGrpSpPr>
        <p:grpSpPr>
          <a:xfrm>
            <a:off x="113040" y="4892760"/>
            <a:ext cx="1681200" cy="502920"/>
            <a:chOff x="113040" y="4892760"/>
            <a:chExt cx="1681200" cy="502920"/>
          </a:xfrm>
        </p:grpSpPr>
        <p:sp>
          <p:nvSpPr>
            <p:cNvPr id="452" name="Ορθογώνιο: Στρογγύλεμα γωνιών 31"/>
            <p:cNvSpPr/>
            <p:nvPr/>
          </p:nvSpPr>
          <p:spPr>
            <a:xfrm>
              <a:off x="113040" y="4892760"/>
              <a:ext cx="1681200" cy="502920"/>
            </a:xfrm>
            <a:prstGeom prst="roundRect">
              <a:avLst>
                <a:gd name="adj" fmla="val 16667"/>
              </a:avLst>
            </a:prstGeom>
            <a:solidFill>
              <a:srgbClr val="002060">
                <a:alpha val="97000"/>
              </a:srgbClr>
            </a:solidFill>
            <a:ln w="12700">
              <a:solidFill>
                <a:srgbClr val="32549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53" name="TextBox 18"/>
            <p:cNvSpPr/>
            <p:nvPr/>
          </p:nvSpPr>
          <p:spPr>
            <a:xfrm>
              <a:off x="421200" y="4913640"/>
              <a:ext cx="1064880" cy="461160"/>
            </a:xfrm>
            <a:prstGeom prst="rect">
              <a:avLst/>
            </a:prstGeom>
            <a:solidFill>
              <a:srgbClr val="002060">
                <a:alpha val="97000"/>
              </a:srgb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2400" b="0" u="none" strike="noStrike">
                  <a:solidFill>
                    <a:srgbClr val="FFFFFF"/>
                  </a:solidFill>
                  <a:effectLst/>
                  <a:uFillTx/>
                  <a:latin typeface="Calibri"/>
                </a:rPr>
                <a:t>85</a:t>
              </a:r>
              <a:r>
                <a:rPr lang="el-GR" sz="2400" b="0" u="none" strike="noStrike">
                  <a:solidFill>
                    <a:srgbClr val="FFFFFF"/>
                  </a:solidFill>
                  <a:effectLst/>
                  <a:uFillTx/>
                  <a:latin typeface="Calibri"/>
                </a:rPr>
                <a:t>0 </a:t>
              </a:r>
              <a:r>
                <a:rPr lang="en-GB" sz="2400" b="0" u="none" strike="noStrike">
                  <a:solidFill>
                    <a:srgbClr val="FFFFFF"/>
                  </a:solidFill>
                  <a:effectLst/>
                  <a:uFillTx/>
                  <a:latin typeface="Calibri"/>
                </a:rPr>
                <a:t>mJ</a:t>
              </a:r>
              <a:endParaRPr lang="en-US" sz="2400" b="0" u="none" strike="noStrike">
                <a:solidFill>
                  <a:srgbClr val="FFFFFF"/>
                </a:solidFill>
                <a:effectLst/>
                <a:uFillTx/>
                <a:latin typeface="Arial"/>
              </a:endParaRPr>
            </a:p>
          </p:txBody>
        </p:sp>
      </p:grpSp>
      <p:sp>
        <p:nvSpPr>
          <p:cNvPr id="454" name="TextBox 19"/>
          <p:cNvSpPr/>
          <p:nvPr/>
        </p:nvSpPr>
        <p:spPr>
          <a:xfrm>
            <a:off x="2530080" y="723240"/>
            <a:ext cx="304380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GB" sz="2000" b="1" u="none" strike="noStrike">
                <a:solidFill>
                  <a:srgbClr val="000000"/>
                </a:solidFill>
                <a:effectLst/>
                <a:uFillTx/>
                <a:latin typeface="Calibri"/>
              </a:rPr>
              <a:t>Nozzle Density Profile</a:t>
            </a:r>
            <a:endParaRPr lang="en-US" sz="2000" b="0" u="none" strike="noStrike">
              <a:solidFill>
                <a:srgbClr val="000000"/>
              </a:solidFill>
              <a:effectLst/>
              <a:uFillTx/>
              <a:latin typeface="Arial"/>
            </a:endParaRPr>
          </a:p>
        </p:txBody>
      </p:sp>
      <p:sp>
        <p:nvSpPr>
          <p:cNvPr id="455" name="TextBox 21"/>
          <p:cNvSpPr/>
          <p:nvPr/>
        </p:nvSpPr>
        <p:spPr>
          <a:xfrm>
            <a:off x="2642040" y="3245760"/>
            <a:ext cx="2491560" cy="46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GB" sz="2400" b="1" u="none" strike="noStrike">
                <a:solidFill>
                  <a:srgbClr val="000000"/>
                </a:solidFill>
                <a:effectLst/>
                <a:uFillTx/>
                <a:latin typeface="Calibri"/>
              </a:rPr>
              <a:t>Electron Spectra</a:t>
            </a:r>
            <a:endParaRPr lang="en-US" sz="2400" b="0" u="none" strike="noStrike">
              <a:solidFill>
                <a:srgbClr val="000000"/>
              </a:solidFill>
              <a:effectLst/>
              <a:uFillTx/>
              <a:latin typeface="Arial"/>
            </a:endParaRPr>
          </a:p>
        </p:txBody>
      </p:sp>
      <p:sp>
        <p:nvSpPr>
          <p:cNvPr id="456" name="TextBox 22"/>
          <p:cNvSpPr/>
          <p:nvPr/>
        </p:nvSpPr>
        <p:spPr>
          <a:xfrm rot="20095200">
            <a:off x="585720" y="2121120"/>
            <a:ext cx="191592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GB" sz="1400" b="0" u="none" strike="noStrike">
                <a:solidFill>
                  <a:srgbClr val="000000"/>
                </a:solidFill>
                <a:effectLst/>
                <a:uFillTx/>
                <a:latin typeface="Calibri"/>
              </a:rPr>
              <a:t>Interferometric Characterisation</a:t>
            </a:r>
            <a:endParaRPr lang="en-US" sz="1400" b="0" u="none" strike="noStrike">
              <a:solidFill>
                <a:srgbClr val="000000"/>
              </a:solidFill>
              <a:effectLst/>
              <a:uFillTx/>
              <a:latin typeface="Arial"/>
            </a:endParaRPr>
          </a:p>
        </p:txBody>
      </p:sp>
      <p:cxnSp>
        <p:nvCxnSpPr>
          <p:cNvPr id="457" name="Ευθύγραμμο βέλος σύνδεσης 22"/>
          <p:cNvCxnSpPr/>
          <p:nvPr/>
        </p:nvCxnSpPr>
        <p:spPr>
          <a:xfrm flipV="1">
            <a:off x="1098360" y="1964880"/>
            <a:ext cx="2083320" cy="955080"/>
          </a:xfrm>
          <a:prstGeom prst="straightConnector1">
            <a:avLst/>
          </a:prstGeom>
          <a:ln w="38100">
            <a:solidFill>
              <a:srgbClr val="000000"/>
            </a:solidFill>
            <a:miter/>
            <a:tailEnd type="triangle" w="med" len="med"/>
          </a:ln>
        </p:spPr>
      </p:cxnSp>
      <p:pic>
        <p:nvPicPr>
          <p:cNvPr id="458" name="Εικόνα 8"/>
          <p:cNvPicPr/>
          <p:nvPr/>
        </p:nvPicPr>
        <p:blipFill>
          <a:blip r:embed="rId5"/>
          <a:stretch/>
        </p:blipFill>
        <p:spPr>
          <a:xfrm>
            <a:off x="8056800" y="3599640"/>
            <a:ext cx="3488760" cy="2723040"/>
          </a:xfrm>
          <a:prstGeom prst="rect">
            <a:avLst/>
          </a:prstGeom>
          <a:noFill/>
          <a:ln w="0">
            <a:noFill/>
          </a:ln>
        </p:spPr>
      </p:pic>
      <p:grpSp>
        <p:nvGrpSpPr>
          <p:cNvPr id="459" name="Ομάδα 29"/>
          <p:cNvGrpSpPr/>
          <p:nvPr/>
        </p:nvGrpSpPr>
        <p:grpSpPr>
          <a:xfrm>
            <a:off x="6165720" y="772920"/>
            <a:ext cx="1084320" cy="937080"/>
            <a:chOff x="6165720" y="772920"/>
            <a:chExt cx="1084320" cy="937080"/>
          </a:xfrm>
        </p:grpSpPr>
        <p:sp>
          <p:nvSpPr>
            <p:cNvPr id="460" name="Εξάγωνο 30"/>
            <p:cNvSpPr/>
            <p:nvPr/>
          </p:nvSpPr>
          <p:spPr>
            <a:xfrm>
              <a:off x="6165720" y="772920"/>
              <a:ext cx="1084320" cy="937080"/>
            </a:xfrm>
            <a:prstGeom prst="hexagon">
              <a:avLst>
                <a:gd name="adj" fmla="val 25000"/>
                <a:gd name="vf" fmla="val 115470"/>
              </a:avLst>
            </a:prstGeom>
            <a:solidFill>
              <a:srgbClr val="FFD966"/>
            </a:solidFill>
            <a:ln w="12700">
              <a:noFill/>
            </a:ln>
            <a:effectLst>
              <a:softEdge rad="88920"/>
            </a:effectLst>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61" name="TextBox 28"/>
            <p:cNvSpPr/>
            <p:nvPr/>
          </p:nvSpPr>
          <p:spPr>
            <a:xfrm>
              <a:off x="6434280" y="979920"/>
              <a:ext cx="6534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2800" b="0" u="none" strike="noStrike">
                  <a:solidFill>
                    <a:srgbClr val="000000"/>
                  </a:solidFill>
                  <a:effectLst/>
                  <a:uFillTx/>
                  <a:latin typeface="Calibri"/>
                </a:rPr>
                <a:t>He</a:t>
              </a:r>
              <a:endParaRPr lang="en-US" sz="2800" b="0" u="none" strike="noStrike">
                <a:solidFill>
                  <a:srgbClr val="000000"/>
                </a:solidFill>
                <a:effectLst/>
                <a:uFillTx/>
                <a:latin typeface="Arial"/>
              </a:endParaRPr>
            </a:p>
          </p:txBody>
        </p:sp>
      </p:grpSp>
      <p:grpSp>
        <p:nvGrpSpPr>
          <p:cNvPr id="462" name="Ομάδα 32"/>
          <p:cNvGrpSpPr/>
          <p:nvPr/>
        </p:nvGrpSpPr>
        <p:grpSpPr>
          <a:xfrm>
            <a:off x="5867280" y="4799160"/>
            <a:ext cx="1681200" cy="502920"/>
            <a:chOff x="5867280" y="4799160"/>
            <a:chExt cx="1681200" cy="502920"/>
          </a:xfrm>
        </p:grpSpPr>
        <p:sp>
          <p:nvSpPr>
            <p:cNvPr id="463" name="Ορθογώνιο: Στρογγύλεμα γωνιών 33"/>
            <p:cNvSpPr/>
            <p:nvPr/>
          </p:nvSpPr>
          <p:spPr>
            <a:xfrm>
              <a:off x="5867280" y="4799160"/>
              <a:ext cx="1681200" cy="502920"/>
            </a:xfrm>
            <a:prstGeom prst="roundRect">
              <a:avLst>
                <a:gd name="adj" fmla="val 16667"/>
              </a:avLst>
            </a:prstGeom>
            <a:solidFill>
              <a:srgbClr val="002060">
                <a:alpha val="97000"/>
              </a:srgbClr>
            </a:solidFill>
            <a:ln w="12700">
              <a:solidFill>
                <a:srgbClr val="32549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64" name="TextBox 31"/>
            <p:cNvSpPr/>
            <p:nvPr/>
          </p:nvSpPr>
          <p:spPr>
            <a:xfrm>
              <a:off x="6175440" y="4820040"/>
              <a:ext cx="1064880" cy="461160"/>
            </a:xfrm>
            <a:prstGeom prst="rect">
              <a:avLst/>
            </a:prstGeom>
            <a:solidFill>
              <a:srgbClr val="002060">
                <a:alpha val="97000"/>
              </a:srgb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2400" b="0" u="none" strike="noStrike">
                  <a:solidFill>
                    <a:srgbClr val="FFFFFF"/>
                  </a:solidFill>
                  <a:effectLst/>
                  <a:uFillTx/>
                  <a:latin typeface="Calibri"/>
                </a:rPr>
                <a:t>95</a:t>
              </a:r>
              <a:r>
                <a:rPr lang="el-GR" sz="2400" b="0" u="none" strike="noStrike">
                  <a:solidFill>
                    <a:srgbClr val="FFFFFF"/>
                  </a:solidFill>
                  <a:effectLst/>
                  <a:uFillTx/>
                  <a:latin typeface="Calibri"/>
                </a:rPr>
                <a:t>0 </a:t>
              </a:r>
              <a:r>
                <a:rPr lang="en-GB" sz="2400" b="0" u="none" strike="noStrike">
                  <a:solidFill>
                    <a:srgbClr val="FFFFFF"/>
                  </a:solidFill>
                  <a:effectLst/>
                  <a:uFillTx/>
                  <a:latin typeface="Calibri"/>
                </a:rPr>
                <a:t>mJ</a:t>
              </a:r>
              <a:endParaRPr lang="en-US" sz="2400" b="0" u="none" strike="noStrike">
                <a:solidFill>
                  <a:srgbClr val="FFFFFF"/>
                </a:solidFill>
                <a:effectLst/>
                <a:uFillTx/>
                <a:latin typeface="Arial"/>
              </a:endParaRPr>
            </a:p>
          </p:txBody>
        </p:sp>
      </p:grpSp>
      <p:graphicFrame>
        <p:nvGraphicFramePr>
          <p:cNvPr id="465" name="Αντικείμενο 35"/>
          <p:cNvGraphicFramePr/>
          <p:nvPr/>
        </p:nvGraphicFramePr>
        <p:xfrm>
          <a:off x="7353000" y="631080"/>
          <a:ext cx="3872880" cy="2808720"/>
        </p:xfrm>
        <a:graphic>
          <a:graphicData uri="http://schemas.openxmlformats.org/presentationml/2006/ole">
            <mc:AlternateContent xmlns:mc="http://schemas.openxmlformats.org/markup-compatibility/2006">
              <mc:Choice xmlns:v="urn:schemas-microsoft-com:vml" Requires="v">
                <p:oleObj r:id="rId6" imgW="0" imgH="0" progId="Origin50.Graph">
                  <p:embed/>
                </p:oleObj>
              </mc:Choice>
              <mc:Fallback>
                <p:oleObj r:id="rId6" imgW="0" imgH="0" progId="Origin50.Graph">
                  <p:embed/>
                  <p:pic>
                    <p:nvPicPr>
                      <p:cNvPr id="466" name="Αντικείμενο 35"/>
                      <p:cNvPicPr/>
                      <p:nvPr/>
                    </p:nvPicPr>
                    <p:blipFill>
                      <a:blip r:embed="rId7"/>
                      <a:stretch/>
                    </p:blipFill>
                    <p:spPr>
                      <a:xfrm>
                        <a:off x="7353000" y="631080"/>
                        <a:ext cx="3872880" cy="2808720"/>
                      </a:xfrm>
                      <a:prstGeom prst="rect">
                        <a:avLst/>
                      </a:prstGeom>
                      <a:noFill/>
                      <a:ln w="0">
                        <a:noFill/>
                      </a:ln>
                    </p:spPr>
                  </p:pic>
                </p:oleObj>
              </mc:Fallback>
            </mc:AlternateContent>
          </a:graphicData>
        </a:graphic>
      </p:graphicFrame>
      <p:grpSp>
        <p:nvGrpSpPr>
          <p:cNvPr id="467" name="Ομάδα 18"/>
          <p:cNvGrpSpPr/>
          <p:nvPr/>
        </p:nvGrpSpPr>
        <p:grpSpPr>
          <a:xfrm>
            <a:off x="5790960" y="2662560"/>
            <a:ext cx="2048760" cy="1423080"/>
            <a:chOff x="5790960" y="2662560"/>
            <a:chExt cx="2048760" cy="1423080"/>
          </a:xfrm>
        </p:grpSpPr>
        <p:sp>
          <p:nvSpPr>
            <p:cNvPr id="468" name="Ορθογώνιο: Στρογγύλεμα γωνιών 19"/>
            <p:cNvSpPr/>
            <p:nvPr/>
          </p:nvSpPr>
          <p:spPr>
            <a:xfrm>
              <a:off x="5790960" y="2662560"/>
              <a:ext cx="2048760" cy="1387440"/>
            </a:xfrm>
            <a:prstGeom prst="roundRect">
              <a:avLst>
                <a:gd name="adj" fmla="val 16667"/>
              </a:avLst>
            </a:prstGeom>
            <a:solidFill>
              <a:srgbClr val="70AD47"/>
            </a:solidFill>
            <a:ln w="12700">
              <a:solidFill>
                <a:srgbClr val="527F34"/>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69" name="TextBox 35"/>
            <p:cNvSpPr/>
            <p:nvPr/>
          </p:nvSpPr>
          <p:spPr>
            <a:xfrm>
              <a:off x="6255720" y="3747600"/>
              <a:ext cx="134172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tabLst>
                  <a:tab pos="0" algn="l"/>
                </a:tabLst>
              </a:pPr>
              <a:r>
                <a:rPr lang="en-GB" sz="1600" b="0" u="none" strike="noStrike">
                  <a:solidFill>
                    <a:srgbClr val="000000"/>
                  </a:solidFill>
                  <a:effectLst/>
                  <a:uFillTx/>
                  <a:latin typeface="Calibri"/>
                </a:rPr>
                <a:t>3 mm Nozzle</a:t>
              </a:r>
              <a:endParaRPr lang="en-US" sz="1600" b="0" u="none" strike="noStrike">
                <a:solidFill>
                  <a:srgbClr val="000000"/>
                </a:solidFill>
                <a:effectLst/>
                <a:uFillTx/>
                <a:latin typeface="Arial"/>
              </a:endParaRPr>
            </a:p>
          </p:txBody>
        </p:sp>
        <p:grpSp>
          <p:nvGrpSpPr>
            <p:cNvPr id="470" name="Ομάδα 21"/>
            <p:cNvGrpSpPr/>
            <p:nvPr/>
          </p:nvGrpSpPr>
          <p:grpSpPr>
            <a:xfrm>
              <a:off x="6270840" y="2989080"/>
              <a:ext cx="1129320" cy="663840"/>
              <a:chOff x="6270840" y="2989080"/>
              <a:chExt cx="1129320" cy="663840"/>
            </a:xfrm>
          </p:grpSpPr>
          <p:sp>
            <p:nvSpPr>
              <p:cNvPr id="471" name="Ορθογώνιο τρίγωνο 24"/>
              <p:cNvSpPr/>
              <p:nvPr/>
            </p:nvSpPr>
            <p:spPr>
              <a:xfrm>
                <a:off x="6270840" y="2989080"/>
                <a:ext cx="403920" cy="663840"/>
              </a:xfrm>
              <a:prstGeom prst="rtTriangle">
                <a:avLst/>
              </a:prstGeom>
              <a:solidFill>
                <a:srgbClr val="000000"/>
              </a:solidFill>
              <a:ln w="127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72" name="Ορθογώνιο τρίγωνο 25"/>
              <p:cNvSpPr/>
              <p:nvPr/>
            </p:nvSpPr>
            <p:spPr>
              <a:xfrm flipH="1">
                <a:off x="6996240" y="2989080"/>
                <a:ext cx="403920" cy="663840"/>
              </a:xfrm>
              <a:prstGeom prst="rtTriangle">
                <a:avLst/>
              </a:prstGeom>
              <a:solidFill>
                <a:srgbClr val="000000"/>
              </a:solidFill>
              <a:ln w="127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grpSp>
        <p:sp>
          <p:nvSpPr>
            <p:cNvPr id="473" name="Ορθογώνιο 22"/>
            <p:cNvSpPr/>
            <p:nvPr/>
          </p:nvSpPr>
          <p:spPr>
            <a:xfrm>
              <a:off x="6992280" y="3663360"/>
              <a:ext cx="721080" cy="111240"/>
            </a:xfrm>
            <a:prstGeom prst="rect">
              <a:avLst/>
            </a:prstGeom>
            <a:solidFill>
              <a:srgbClr val="000000"/>
            </a:solidFill>
            <a:ln w="127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sp>
          <p:nvSpPr>
            <p:cNvPr id="474" name="Ορθογώνιο 23"/>
            <p:cNvSpPr/>
            <p:nvPr/>
          </p:nvSpPr>
          <p:spPr>
            <a:xfrm>
              <a:off x="5957640" y="3663000"/>
              <a:ext cx="721080" cy="111240"/>
            </a:xfrm>
            <a:prstGeom prst="rect">
              <a:avLst/>
            </a:prstGeom>
            <a:solidFill>
              <a:srgbClr val="000000"/>
            </a:solidFill>
            <a:ln w="127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defTabSz="914400">
                <a:lnSpc>
                  <a:spcPct val="100000"/>
                </a:lnSpc>
                <a:tabLst>
                  <a:tab pos="0" algn="l"/>
                </a:tabLst>
              </a:pPr>
              <a:endParaRPr lang="el-GR" sz="1800" b="0" u="none" strike="noStrike">
                <a:solidFill>
                  <a:srgbClr val="FFFFFF"/>
                </a:solidFill>
                <a:effectLst/>
                <a:uFillTx/>
                <a:latin typeface="Calibri"/>
              </a:endParaRPr>
            </a:p>
          </p:txBody>
        </p:sp>
      </p:grpSp>
      <p:sp>
        <p:nvSpPr>
          <p:cNvPr id="475" name="TextBox 43"/>
          <p:cNvSpPr/>
          <p:nvPr/>
        </p:nvSpPr>
        <p:spPr>
          <a:xfrm>
            <a:off x="8734680" y="3368880"/>
            <a:ext cx="2491560" cy="46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GB" sz="2400" b="1" u="none" strike="noStrike">
                <a:solidFill>
                  <a:srgbClr val="000000"/>
                </a:solidFill>
                <a:effectLst/>
                <a:uFillTx/>
                <a:latin typeface="Calibri"/>
              </a:rPr>
              <a:t>Electron Spectra</a:t>
            </a:r>
            <a:endParaRPr lang="en-US" sz="2400" b="0" u="none" strike="noStrike">
              <a:solidFill>
                <a:srgbClr val="000000"/>
              </a:solidFill>
              <a:effectLst/>
              <a:uFillTx/>
              <a:latin typeface="Arial"/>
            </a:endParaRPr>
          </a:p>
        </p:txBody>
      </p:sp>
      <p:sp>
        <p:nvSpPr>
          <p:cNvPr id="476" name="TextBox 44"/>
          <p:cNvSpPr/>
          <p:nvPr/>
        </p:nvSpPr>
        <p:spPr>
          <a:xfrm rot="19710600">
            <a:off x="5978880" y="2052360"/>
            <a:ext cx="1915920" cy="58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GB" sz="1600" b="0" u="none" strike="noStrike">
                <a:solidFill>
                  <a:srgbClr val="000000"/>
                </a:solidFill>
                <a:effectLst/>
                <a:uFillTx/>
                <a:latin typeface="Calibri"/>
              </a:rPr>
              <a:t>Interferometric Characterisation</a:t>
            </a:r>
            <a:endParaRPr lang="en-US" sz="1600" b="0" u="none" strike="noStrike">
              <a:solidFill>
                <a:srgbClr val="000000"/>
              </a:solidFill>
              <a:effectLst/>
              <a:uFillTx/>
              <a:latin typeface="Arial"/>
            </a:endParaRPr>
          </a:p>
        </p:txBody>
      </p:sp>
      <p:cxnSp>
        <p:nvCxnSpPr>
          <p:cNvPr id="477" name="Ευθύγραμμο βέλος σύνδεσης 46"/>
          <p:cNvCxnSpPr/>
          <p:nvPr/>
        </p:nvCxnSpPr>
        <p:spPr>
          <a:xfrm flipV="1">
            <a:off x="6813720" y="1842840"/>
            <a:ext cx="1702440" cy="1135080"/>
          </a:xfrm>
          <a:prstGeom prst="straightConnector1">
            <a:avLst/>
          </a:prstGeom>
          <a:ln w="38100">
            <a:solidFill>
              <a:srgbClr val="000000"/>
            </a:solidFill>
            <a:miter/>
            <a:tailEnd type="triangle" w="med" len="med"/>
          </a:ln>
        </p:spPr>
      </p:cxnSp>
      <p:sp>
        <p:nvSpPr>
          <p:cNvPr id="478" name="TextBox 47"/>
          <p:cNvSpPr/>
          <p:nvPr/>
        </p:nvSpPr>
        <p:spPr>
          <a:xfrm>
            <a:off x="7882560" y="1021320"/>
            <a:ext cx="3043800" cy="399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tabLst>
                <a:tab pos="0" algn="l"/>
              </a:tabLst>
            </a:pPr>
            <a:r>
              <a:rPr lang="en-GB" sz="2000" b="1" u="none" strike="noStrike">
                <a:solidFill>
                  <a:srgbClr val="000000"/>
                </a:solidFill>
                <a:effectLst/>
                <a:uFillTx/>
                <a:latin typeface="Calibri"/>
              </a:rPr>
              <a:t>Nozzle Density Profile</a:t>
            </a:r>
            <a:endParaRPr lang="en-US" sz="2000" b="0" u="none" strike="noStrike">
              <a:solidFill>
                <a:srgbClr val="000000"/>
              </a:solidFill>
              <a:effectLst/>
              <a:uFillTx/>
              <a:latin typeface="Arial"/>
            </a:endParaRPr>
          </a:p>
        </p:txBody>
      </p:sp>
      <p:cxnSp>
        <p:nvCxnSpPr>
          <p:cNvPr id="479" name="Straight Connector 49"/>
          <p:cNvCxnSpPr/>
          <p:nvPr/>
        </p:nvCxnSpPr>
        <p:spPr>
          <a:xfrm>
            <a:off x="5574240" y="729720"/>
            <a:ext cx="360" cy="6092640"/>
          </a:xfrm>
          <a:prstGeom prst="straightConnector1">
            <a:avLst/>
          </a:prstGeom>
          <a:ln w="9525">
            <a:solidFill>
              <a:srgbClr val="D34817"/>
            </a:solidFill>
            <a:prstDash val="dash"/>
            <a:round/>
          </a:ln>
        </p:spPr>
      </p:cxnSp>
      <p:sp>
        <p:nvSpPr>
          <p:cNvPr id="480" name="Rectangle 1"/>
          <p:cNvSpPr/>
          <p:nvPr/>
        </p:nvSpPr>
        <p:spPr>
          <a:xfrm>
            <a:off x="222120" y="6130080"/>
            <a:ext cx="6095520" cy="645840"/>
          </a:xfrm>
          <a:prstGeom prst="rect">
            <a:avLst/>
          </a:prstGeom>
          <a:noFill/>
          <a:ln w="1905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fr-FR" sz="1800" b="0" u="none" strike="noStrike">
                <a:solidFill>
                  <a:srgbClr val="333333"/>
                </a:solidFill>
                <a:effectLst/>
                <a:uFillTx/>
                <a:latin typeface="Calibri"/>
              </a:rPr>
              <a:t>A Grigoriadis </a:t>
            </a:r>
            <a:r>
              <a:rPr lang="fr-FR" sz="1800" b="0" i="1" u="none" strike="noStrike">
                <a:solidFill>
                  <a:srgbClr val="333333"/>
                </a:solidFill>
                <a:effectLst/>
                <a:uFillTx/>
                <a:latin typeface="Calibri"/>
              </a:rPr>
              <a:t>et al</a:t>
            </a:r>
            <a:r>
              <a:rPr lang="fr-FR" sz="1800" b="0" u="none" strike="noStrike">
                <a:solidFill>
                  <a:srgbClr val="333333"/>
                </a:solidFill>
                <a:effectLst/>
                <a:uFillTx/>
                <a:latin typeface="Calibri"/>
              </a:rPr>
              <a:t> 2022 </a:t>
            </a:r>
            <a:r>
              <a:rPr lang="fr-FR" sz="1800" b="0" i="1" u="none" strike="noStrike">
                <a:solidFill>
                  <a:srgbClr val="333333"/>
                </a:solidFill>
                <a:effectLst/>
                <a:uFillTx/>
                <a:latin typeface="Calibri"/>
              </a:rPr>
              <a:t>Plasma Phys. Control. Fusion</a:t>
            </a:r>
            <a:r>
              <a:rPr lang="fr-FR" sz="1800" b="0" u="none" strike="noStrike">
                <a:solidFill>
                  <a:srgbClr val="333333"/>
                </a:solidFill>
                <a:effectLst/>
                <a:uFillTx/>
                <a:latin typeface="Calibri"/>
              </a:rPr>
              <a:t> </a:t>
            </a:r>
            <a:r>
              <a:rPr lang="fr-FR" sz="1800" b="1" u="none" strike="noStrike">
                <a:solidFill>
                  <a:srgbClr val="333333"/>
                </a:solidFill>
                <a:effectLst/>
                <a:uFillTx/>
                <a:latin typeface="Calibri"/>
              </a:rPr>
              <a:t>64</a:t>
            </a:r>
            <a:r>
              <a:rPr lang="fr-FR" sz="1800" b="0" u="none" strike="noStrike">
                <a:solidFill>
                  <a:srgbClr val="333333"/>
                </a:solidFill>
                <a:effectLst/>
                <a:uFillTx/>
                <a:latin typeface="Calibri"/>
              </a:rPr>
              <a:t> 044007</a:t>
            </a:r>
            <a:endParaRPr lang="en-US" sz="1800" b="0" u="none" strike="noStrike">
              <a:solidFill>
                <a:srgbClr val="000000"/>
              </a:solidFill>
              <a:effectLst/>
              <a:uFillTx/>
              <a:latin typeface="Arial"/>
            </a:endParaRPr>
          </a:p>
          <a:p>
            <a:pPr defTabSz="914400">
              <a:lnSpc>
                <a:spcPct val="100000"/>
              </a:lnSpc>
            </a:pPr>
            <a:r>
              <a:rPr lang="fr-FR" sz="1800" b="0" u="none" strike="noStrike">
                <a:solidFill>
                  <a:srgbClr val="333333"/>
                </a:solidFill>
                <a:effectLst/>
                <a:uFillTx/>
                <a:latin typeface="Calibri"/>
              </a:rPr>
              <a:t>G Andrianaki et al 2023, Rev. Sci. Instrum. 94, 103309 </a:t>
            </a:r>
            <a:endParaRPr lang="en-US" sz="1800" b="0" u="none" strike="noStrike">
              <a:solidFill>
                <a:srgbClr val="000000"/>
              </a:solidFill>
              <a:effectLst/>
              <a:uFillTx/>
              <a:latin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PlaceHolder 1"/>
          <p:cNvSpPr>
            <a:spLocks noGrp="1"/>
          </p:cNvSpPr>
          <p:nvPr>
            <p:ph type="title"/>
          </p:nvPr>
        </p:nvSpPr>
        <p:spPr>
          <a:xfrm>
            <a:off x="129960" y="-53640"/>
            <a:ext cx="10058040" cy="811440"/>
          </a:xfrm>
          <a:prstGeom prst="rect">
            <a:avLst/>
          </a:prstGeom>
          <a:noFill/>
          <a:ln w="0">
            <a:noFill/>
          </a:ln>
        </p:spPr>
        <p:txBody>
          <a:bodyPr lIns="91440" tIns="45720" rIns="91440" bIns="45720" anchor="b">
            <a:normAutofit/>
          </a:bodyPr>
          <a:lstStyle/>
          <a:p>
            <a:pPr indent="0" defTabSz="914400">
              <a:lnSpc>
                <a:spcPct val="85000"/>
              </a:lnSpc>
              <a:buNone/>
            </a:pPr>
            <a:r>
              <a:rPr lang="en-AS" sz="3200" b="0" u="none" strike="noStrike" spc="-51">
                <a:solidFill>
                  <a:srgbClr val="543D83"/>
                </a:solidFill>
                <a:effectLst/>
                <a:uFillTx/>
                <a:latin typeface="Calibri"/>
              </a:rPr>
              <a:t>Generation of Betatron radiation I</a:t>
            </a:r>
            <a:endParaRPr lang="el-GR" sz="3200" b="0" u="none" strike="noStrike">
              <a:solidFill>
                <a:schemeClr val="dk1"/>
              </a:solidFill>
              <a:effectLst/>
              <a:uFillTx/>
              <a:latin typeface="Calibri"/>
            </a:endParaRPr>
          </a:p>
        </p:txBody>
      </p:sp>
      <p:pic>
        <p:nvPicPr>
          <p:cNvPr id="482" name="Εικόνα 3"/>
          <p:cNvPicPr/>
          <p:nvPr/>
        </p:nvPicPr>
        <p:blipFill>
          <a:blip r:embed="rId2"/>
          <a:stretch/>
        </p:blipFill>
        <p:spPr>
          <a:xfrm>
            <a:off x="76680" y="758160"/>
            <a:ext cx="5029200" cy="3163320"/>
          </a:xfrm>
          <a:prstGeom prst="rect">
            <a:avLst/>
          </a:prstGeom>
          <a:noFill/>
          <a:ln w="0">
            <a:noFill/>
          </a:ln>
          <a:effectLst>
            <a:softEdge rad="112680"/>
          </a:effectLst>
        </p:spPr>
      </p:pic>
      <p:grpSp>
        <p:nvGrpSpPr>
          <p:cNvPr id="483" name="Ομάδα 4"/>
          <p:cNvGrpSpPr/>
          <p:nvPr/>
        </p:nvGrpSpPr>
        <p:grpSpPr>
          <a:xfrm>
            <a:off x="602280" y="3798360"/>
            <a:ext cx="3965400" cy="2973960"/>
            <a:chOff x="602280" y="3798360"/>
            <a:chExt cx="3965400" cy="2973960"/>
          </a:xfrm>
        </p:grpSpPr>
        <p:pic>
          <p:nvPicPr>
            <p:cNvPr id="484" name="Εικόνα 7" descr="Εικόνα που περιέχει εσωτερικό, εξοπλισμός, μυλωνάς&#10;&#10;Περιγραφή που δημιουργήθηκε αυτόματα"/>
            <p:cNvPicPr/>
            <p:nvPr/>
          </p:nvPicPr>
          <p:blipFill>
            <a:blip r:embed="rId3"/>
            <a:stretch/>
          </p:blipFill>
          <p:spPr>
            <a:xfrm>
              <a:off x="602280" y="3798360"/>
              <a:ext cx="3769200" cy="2973960"/>
            </a:xfrm>
            <a:prstGeom prst="rect">
              <a:avLst/>
            </a:prstGeom>
            <a:noFill/>
            <a:ln w="0">
              <a:noFill/>
            </a:ln>
            <a:effectLst>
              <a:outerShdw blurRad="291960" dist="139498" dir="2700000" algn="tl" rotWithShape="0">
                <a:srgbClr val="333333">
                  <a:alpha val="65000"/>
                </a:srgbClr>
              </a:outerShdw>
            </a:effectLst>
          </p:spPr>
        </p:pic>
        <p:sp>
          <p:nvSpPr>
            <p:cNvPr id="485" name="TextBox 50"/>
            <p:cNvSpPr/>
            <p:nvPr/>
          </p:nvSpPr>
          <p:spPr>
            <a:xfrm>
              <a:off x="1166400" y="4470120"/>
              <a:ext cx="884520" cy="64584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1800" b="0" u="none" strike="noStrike">
                  <a:solidFill>
                    <a:schemeClr val="dk1"/>
                  </a:solidFill>
                  <a:effectLst/>
                  <a:uFillTx/>
                  <a:latin typeface="Calibri"/>
                </a:rPr>
                <a:t>X-ray CCD</a:t>
              </a:r>
              <a:endParaRPr lang="en-US" sz="1800" b="0" u="none" strike="noStrike">
                <a:solidFill>
                  <a:srgbClr val="000000"/>
                </a:solidFill>
                <a:effectLst/>
                <a:uFillTx/>
                <a:latin typeface="Arial"/>
              </a:endParaRPr>
            </a:p>
          </p:txBody>
        </p:sp>
        <p:cxnSp>
          <p:nvCxnSpPr>
            <p:cNvPr id="486" name="Ευθύγραμμο βέλος σύνδεσης 5"/>
            <p:cNvCxnSpPr/>
            <p:nvPr/>
          </p:nvCxnSpPr>
          <p:spPr>
            <a:xfrm>
              <a:off x="1644120" y="4826880"/>
              <a:ext cx="407520" cy="131760"/>
            </a:xfrm>
            <a:prstGeom prst="straightConnector1">
              <a:avLst/>
            </a:prstGeom>
            <a:ln w="57150">
              <a:solidFill>
                <a:srgbClr val="FF0000"/>
              </a:solidFill>
              <a:round/>
              <a:tailEnd type="triangle" w="med" len="med"/>
            </a:ln>
          </p:spPr>
        </p:cxnSp>
        <p:sp>
          <p:nvSpPr>
            <p:cNvPr id="487" name="TextBox 52"/>
            <p:cNvSpPr/>
            <p:nvPr/>
          </p:nvSpPr>
          <p:spPr>
            <a:xfrm>
              <a:off x="3653280" y="4303800"/>
              <a:ext cx="914400" cy="36900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1800" b="0" u="none" strike="noStrike">
                  <a:solidFill>
                    <a:schemeClr val="dk1"/>
                  </a:solidFill>
                  <a:effectLst/>
                  <a:uFillTx/>
                  <a:latin typeface="Calibri"/>
                </a:rPr>
                <a:t>Lanex</a:t>
              </a:r>
              <a:endParaRPr lang="en-US" sz="1800" b="0" u="none" strike="noStrike">
                <a:solidFill>
                  <a:srgbClr val="000000"/>
                </a:solidFill>
                <a:effectLst/>
                <a:uFillTx/>
                <a:latin typeface="Arial"/>
              </a:endParaRPr>
            </a:p>
          </p:txBody>
        </p:sp>
        <p:cxnSp>
          <p:nvCxnSpPr>
            <p:cNvPr id="488" name="Ευθύγραμμο βέλος σύνδεσης 10"/>
            <p:cNvCxnSpPr>
              <a:stCxn id="487" idx="2"/>
            </p:cNvCxnSpPr>
            <p:nvPr/>
          </p:nvCxnSpPr>
          <p:spPr>
            <a:xfrm flipH="1">
              <a:off x="3280680" y="4672800"/>
              <a:ext cx="830160" cy="166680"/>
            </a:xfrm>
            <a:prstGeom prst="straightConnector1">
              <a:avLst/>
            </a:prstGeom>
            <a:ln w="57150">
              <a:solidFill>
                <a:srgbClr val="FF0000"/>
              </a:solidFill>
              <a:round/>
              <a:tailEnd type="triangle" w="med" len="med"/>
            </a:ln>
          </p:spPr>
        </p:cxnSp>
        <p:sp>
          <p:nvSpPr>
            <p:cNvPr id="489" name="TextBox 54"/>
            <p:cNvSpPr/>
            <p:nvPr/>
          </p:nvSpPr>
          <p:spPr>
            <a:xfrm>
              <a:off x="3653280" y="5367600"/>
              <a:ext cx="768960" cy="36900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AS" sz="1800" b="0" u="none" strike="noStrike">
                  <a:solidFill>
                    <a:schemeClr val="dk1"/>
                  </a:solidFill>
                  <a:effectLst/>
                  <a:uFillTx/>
                  <a:latin typeface="Calibri"/>
                </a:rPr>
                <a:t> </a:t>
              </a:r>
              <a:r>
                <a:rPr lang="en-GB" sz="1800" b="0" u="none" strike="noStrike">
                  <a:solidFill>
                    <a:schemeClr val="dk1"/>
                  </a:solidFill>
                  <a:effectLst/>
                  <a:uFillTx/>
                  <a:latin typeface="Calibri"/>
                </a:rPr>
                <a:t>CCD</a:t>
              </a:r>
              <a:endParaRPr lang="en-US" sz="1800" b="0" u="none" strike="noStrike">
                <a:solidFill>
                  <a:srgbClr val="000000"/>
                </a:solidFill>
                <a:effectLst/>
                <a:uFillTx/>
                <a:latin typeface="Arial"/>
              </a:endParaRPr>
            </a:p>
          </p:txBody>
        </p:sp>
        <p:cxnSp>
          <p:nvCxnSpPr>
            <p:cNvPr id="490" name="Ευθύγραμμο βέλος σύνδεσης 15"/>
            <p:cNvCxnSpPr/>
            <p:nvPr/>
          </p:nvCxnSpPr>
          <p:spPr>
            <a:xfrm flipH="1" flipV="1">
              <a:off x="2768040" y="5339520"/>
              <a:ext cx="891720" cy="178920"/>
            </a:xfrm>
            <a:prstGeom prst="straightConnector1">
              <a:avLst/>
            </a:prstGeom>
            <a:ln w="57150">
              <a:solidFill>
                <a:srgbClr val="FF0000"/>
              </a:solidFill>
              <a:round/>
              <a:tailEnd type="triangle" w="med" len="med"/>
            </a:ln>
          </p:spPr>
        </p:cxnSp>
      </p:grpSp>
      <p:pic>
        <p:nvPicPr>
          <p:cNvPr id="491" name="Picture 2" descr="Color online ) . Betatron oscillation and radiation produced by a... |  Download Scientific Diagram"/>
          <p:cNvPicPr/>
          <p:nvPr/>
        </p:nvPicPr>
        <p:blipFill>
          <a:blip r:embed="rId4"/>
          <a:stretch/>
        </p:blipFill>
        <p:spPr>
          <a:xfrm>
            <a:off x="5589720" y="758160"/>
            <a:ext cx="4114440" cy="2285640"/>
          </a:xfrm>
          <a:prstGeom prst="rect">
            <a:avLst/>
          </a:prstGeom>
          <a:noFill/>
          <a:ln w="0">
            <a:noFill/>
          </a:ln>
        </p:spPr>
      </p:pic>
      <p:pic>
        <p:nvPicPr>
          <p:cNvPr id="492" name="Εικόνα 2"/>
          <p:cNvPicPr/>
          <p:nvPr/>
        </p:nvPicPr>
        <p:blipFill>
          <a:blip r:embed="rId5"/>
          <a:stretch/>
        </p:blipFill>
        <p:spPr>
          <a:xfrm>
            <a:off x="7854840" y="3119400"/>
            <a:ext cx="3699000" cy="3546360"/>
          </a:xfrm>
          <a:prstGeom prst="rect">
            <a:avLst/>
          </a:prstGeom>
          <a:noFill/>
          <a:ln w="0">
            <a:noFill/>
          </a:ln>
        </p:spPr>
      </p:pic>
      <p:sp>
        <p:nvSpPr>
          <p:cNvPr id="493" name="Rectangle 1"/>
          <p:cNvSpPr/>
          <p:nvPr/>
        </p:nvSpPr>
        <p:spPr>
          <a:xfrm>
            <a:off x="4833000" y="5367600"/>
            <a:ext cx="2771280" cy="1015200"/>
          </a:xfrm>
          <a:prstGeom prst="rect">
            <a:avLst/>
          </a:prstGeom>
          <a:noFill/>
          <a:ln w="22225">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000" b="1" u="none" strike="noStrike">
                <a:solidFill>
                  <a:srgbClr val="333333"/>
                </a:solidFill>
                <a:effectLst/>
                <a:uFillTx/>
                <a:latin typeface="Calibri Light"/>
              </a:rPr>
              <a:t>A. Grigoriadis et al</a:t>
            </a:r>
            <a:endParaRPr lang="en-US" sz="2000" b="0" u="none" strike="noStrike">
              <a:solidFill>
                <a:srgbClr val="000000"/>
              </a:solidFill>
              <a:effectLst/>
              <a:uFillTx/>
              <a:latin typeface="Arial"/>
            </a:endParaRPr>
          </a:p>
          <a:p>
            <a:pPr defTabSz="914400">
              <a:lnSpc>
                <a:spcPct val="100000"/>
              </a:lnSpc>
            </a:pPr>
            <a:r>
              <a:rPr lang="en-US" sz="2000" b="1" u="none" strike="noStrike">
                <a:solidFill>
                  <a:srgbClr val="333333"/>
                </a:solidFill>
                <a:effectLst/>
                <a:uFillTx/>
                <a:latin typeface="Calibri Light"/>
              </a:rPr>
              <a:t>Applied Physics Letters 118, 13 (2021)</a:t>
            </a:r>
            <a:endParaRPr lang="en-US" sz="2000" b="0" u="none" strike="noStrike">
              <a:solidFill>
                <a:srgbClr val="000000"/>
              </a:solidFill>
              <a:effectLst/>
              <a:uFillTx/>
              <a:latin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PlaceHolder 1"/>
          <p:cNvSpPr>
            <a:spLocks noGrp="1"/>
          </p:cNvSpPr>
          <p:nvPr>
            <p:ph type="title"/>
          </p:nvPr>
        </p:nvSpPr>
        <p:spPr>
          <a:xfrm>
            <a:off x="129960" y="-53640"/>
            <a:ext cx="10058040" cy="811440"/>
          </a:xfrm>
          <a:prstGeom prst="rect">
            <a:avLst/>
          </a:prstGeom>
          <a:noFill/>
          <a:ln w="0">
            <a:noFill/>
          </a:ln>
        </p:spPr>
        <p:txBody>
          <a:bodyPr lIns="91440" tIns="45720" rIns="91440" bIns="45720" anchor="b">
            <a:normAutofit/>
          </a:bodyPr>
          <a:lstStyle/>
          <a:p>
            <a:pPr indent="0" defTabSz="914400">
              <a:lnSpc>
                <a:spcPct val="85000"/>
              </a:lnSpc>
              <a:buNone/>
            </a:pPr>
            <a:r>
              <a:rPr lang="en-AS" sz="3600" b="1" u="none" strike="noStrike" spc="-51">
                <a:solidFill>
                  <a:srgbClr val="543D83"/>
                </a:solidFill>
                <a:effectLst/>
                <a:uFillTx/>
                <a:latin typeface="Calibri"/>
              </a:rPr>
              <a:t>Generation of Betatron radiation </a:t>
            </a:r>
            <a:r>
              <a:rPr lang="en-AS" sz="3100" b="1" u="none" strike="noStrike" spc="-51">
                <a:solidFill>
                  <a:srgbClr val="FF0000"/>
                </a:solidFill>
                <a:effectLst/>
                <a:uFillTx/>
                <a:latin typeface="Calibri"/>
              </a:rPr>
              <a:t> Varying the gas nature</a:t>
            </a:r>
            <a:endParaRPr lang="el-GR" sz="3100" b="0" u="none" strike="noStrike">
              <a:solidFill>
                <a:schemeClr val="dk1"/>
              </a:solidFill>
              <a:effectLst/>
              <a:uFillTx/>
              <a:latin typeface="Calibri"/>
            </a:endParaRPr>
          </a:p>
        </p:txBody>
      </p:sp>
      <p:pic>
        <p:nvPicPr>
          <p:cNvPr id="495" name="Εικόνα 3" descr="Εικόνα που περιέχει κείμενο&#10;&#10;Περιγραφή που δημιουργήθηκε αυτόματα"/>
          <p:cNvPicPr/>
          <p:nvPr/>
        </p:nvPicPr>
        <p:blipFill>
          <a:blip r:embed="rId2"/>
          <a:stretch/>
        </p:blipFill>
        <p:spPr>
          <a:xfrm>
            <a:off x="72000" y="2011320"/>
            <a:ext cx="5130720" cy="2523960"/>
          </a:xfrm>
          <a:prstGeom prst="rect">
            <a:avLst/>
          </a:prstGeom>
          <a:noFill/>
          <a:ln w="0">
            <a:noFill/>
          </a:ln>
        </p:spPr>
      </p:pic>
      <p:sp>
        <p:nvSpPr>
          <p:cNvPr id="496" name="TextBox 30"/>
          <p:cNvSpPr/>
          <p:nvPr/>
        </p:nvSpPr>
        <p:spPr>
          <a:xfrm>
            <a:off x="1114920" y="4581720"/>
            <a:ext cx="1808640" cy="369000"/>
          </a:xfrm>
          <a:prstGeom prst="rect">
            <a:avLst/>
          </a:prstGeom>
          <a:solidFill>
            <a:schemeClr val="accent4">
              <a:lumMod val="20000"/>
              <a:lumOff val="8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0" u="none" strike="noStrike">
                <a:solidFill>
                  <a:schemeClr val="dk1"/>
                </a:solidFill>
                <a:effectLst/>
                <a:uFillTx/>
                <a:latin typeface="Calibri"/>
              </a:rPr>
              <a:t>Self Injection </a:t>
            </a:r>
            <a:endParaRPr lang="en-US" sz="1800" b="0" u="none" strike="noStrike">
              <a:solidFill>
                <a:srgbClr val="000000"/>
              </a:solidFill>
              <a:effectLst/>
              <a:uFillTx/>
              <a:latin typeface="Arial"/>
            </a:endParaRPr>
          </a:p>
        </p:txBody>
      </p:sp>
      <p:sp>
        <p:nvSpPr>
          <p:cNvPr id="497" name="TextBox 31"/>
          <p:cNvSpPr/>
          <p:nvPr/>
        </p:nvSpPr>
        <p:spPr>
          <a:xfrm>
            <a:off x="3203640" y="5783760"/>
            <a:ext cx="1465200" cy="645840"/>
          </a:xfrm>
          <a:prstGeom prst="rect">
            <a:avLst/>
          </a:prstGeom>
          <a:solidFill>
            <a:schemeClr val="accent4">
              <a:lumMod val="20000"/>
              <a:lumOff val="8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GB" sz="1800" b="0" u="none" strike="noStrike">
                <a:solidFill>
                  <a:schemeClr val="dk1"/>
                </a:solidFill>
                <a:effectLst/>
                <a:uFillTx/>
                <a:latin typeface="Calibri"/>
              </a:rPr>
              <a:t>Ionisation Injection </a:t>
            </a:r>
            <a:endParaRPr lang="en-US" sz="1800" b="0" u="none" strike="noStrike">
              <a:solidFill>
                <a:srgbClr val="000000"/>
              </a:solidFill>
              <a:effectLst/>
              <a:uFillTx/>
              <a:latin typeface="Arial"/>
            </a:endParaRPr>
          </a:p>
        </p:txBody>
      </p:sp>
      <p:grpSp>
        <p:nvGrpSpPr>
          <p:cNvPr id="498" name="Ομάδα 9"/>
          <p:cNvGrpSpPr/>
          <p:nvPr/>
        </p:nvGrpSpPr>
        <p:grpSpPr>
          <a:xfrm>
            <a:off x="270360" y="758160"/>
            <a:ext cx="1084320" cy="937080"/>
            <a:chOff x="270360" y="758160"/>
            <a:chExt cx="1084320" cy="937080"/>
          </a:xfrm>
        </p:grpSpPr>
        <p:sp>
          <p:nvSpPr>
            <p:cNvPr id="499" name="Εξάγωνο 11"/>
            <p:cNvSpPr/>
            <p:nvPr/>
          </p:nvSpPr>
          <p:spPr>
            <a:xfrm>
              <a:off x="270360" y="758160"/>
              <a:ext cx="1084320" cy="937080"/>
            </a:xfrm>
            <a:prstGeom prst="hexagon">
              <a:avLst>
                <a:gd name="adj" fmla="val 25000"/>
                <a:gd name="vf" fmla="val 115470"/>
              </a:avLst>
            </a:prstGeom>
            <a:solidFill>
              <a:schemeClr val="accent4">
                <a:lumMod val="60000"/>
                <a:lumOff val="40000"/>
              </a:schemeClr>
            </a:solidFill>
            <a:ln>
              <a:noFill/>
            </a:ln>
            <a:effectLst>
              <a:softEdge rad="88920"/>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500" name="TextBox 34"/>
            <p:cNvSpPr/>
            <p:nvPr/>
          </p:nvSpPr>
          <p:spPr>
            <a:xfrm>
              <a:off x="538920" y="965160"/>
              <a:ext cx="6534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2800" b="0" u="none" strike="noStrike">
                  <a:solidFill>
                    <a:schemeClr val="dk1"/>
                  </a:solidFill>
                  <a:effectLst/>
                  <a:uFillTx/>
                  <a:latin typeface="Calibri"/>
                </a:rPr>
                <a:t>He</a:t>
              </a:r>
              <a:endParaRPr lang="en-US" sz="2800" b="0" u="none" strike="noStrike">
                <a:solidFill>
                  <a:srgbClr val="000000"/>
                </a:solidFill>
                <a:effectLst/>
                <a:uFillTx/>
                <a:latin typeface="Arial"/>
              </a:endParaRPr>
            </a:p>
          </p:txBody>
        </p:sp>
      </p:grpSp>
      <p:grpSp>
        <p:nvGrpSpPr>
          <p:cNvPr id="501" name="Ομάδα 1"/>
          <p:cNvGrpSpPr/>
          <p:nvPr/>
        </p:nvGrpSpPr>
        <p:grpSpPr>
          <a:xfrm>
            <a:off x="1248120" y="758160"/>
            <a:ext cx="1084320" cy="937080"/>
            <a:chOff x="1248120" y="758160"/>
            <a:chExt cx="1084320" cy="937080"/>
          </a:xfrm>
        </p:grpSpPr>
        <p:sp>
          <p:nvSpPr>
            <p:cNvPr id="502" name="Εξάγωνο 15"/>
            <p:cNvSpPr/>
            <p:nvPr/>
          </p:nvSpPr>
          <p:spPr>
            <a:xfrm>
              <a:off x="1248120" y="758160"/>
              <a:ext cx="1084320" cy="937080"/>
            </a:xfrm>
            <a:prstGeom prst="hexagon">
              <a:avLst>
                <a:gd name="adj" fmla="val 25000"/>
                <a:gd name="vf" fmla="val 115470"/>
              </a:avLst>
            </a:prstGeom>
            <a:solidFill>
              <a:schemeClr val="bg2">
                <a:lumMod val="75000"/>
              </a:schemeClr>
            </a:solidFill>
            <a:ln>
              <a:noFill/>
            </a:ln>
            <a:effectLst>
              <a:softEdge rad="88920"/>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503" name="TextBox 37"/>
            <p:cNvSpPr/>
            <p:nvPr/>
          </p:nvSpPr>
          <p:spPr>
            <a:xfrm>
              <a:off x="1557720" y="965160"/>
              <a:ext cx="6534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2800" b="0" u="none" strike="noStrike">
                  <a:solidFill>
                    <a:schemeClr val="dk1"/>
                  </a:solidFill>
                  <a:effectLst/>
                  <a:uFillTx/>
                  <a:latin typeface="Calibri"/>
                </a:rPr>
                <a:t>N</a:t>
              </a:r>
              <a:r>
                <a:rPr lang="en-GB" sz="2800" b="0" u="none" strike="noStrike" baseline="-25000">
                  <a:solidFill>
                    <a:schemeClr val="dk1"/>
                  </a:solidFill>
                  <a:effectLst/>
                  <a:uFillTx/>
                  <a:latin typeface="Calibri"/>
                </a:rPr>
                <a:t>2</a:t>
              </a:r>
              <a:endParaRPr lang="en-US" sz="2800" b="0" u="none" strike="noStrike">
                <a:solidFill>
                  <a:srgbClr val="000000"/>
                </a:solidFill>
                <a:effectLst/>
                <a:uFillTx/>
                <a:latin typeface="Arial"/>
              </a:endParaRPr>
            </a:p>
          </p:txBody>
        </p:sp>
      </p:grpSp>
      <p:grpSp>
        <p:nvGrpSpPr>
          <p:cNvPr id="504" name="Ομάδα 6"/>
          <p:cNvGrpSpPr/>
          <p:nvPr/>
        </p:nvGrpSpPr>
        <p:grpSpPr>
          <a:xfrm>
            <a:off x="2225880" y="758160"/>
            <a:ext cx="1084320" cy="937080"/>
            <a:chOff x="2225880" y="758160"/>
            <a:chExt cx="1084320" cy="937080"/>
          </a:xfrm>
        </p:grpSpPr>
        <p:sp>
          <p:nvSpPr>
            <p:cNvPr id="505" name="Εξάγωνο 20"/>
            <p:cNvSpPr/>
            <p:nvPr/>
          </p:nvSpPr>
          <p:spPr>
            <a:xfrm>
              <a:off x="2225880" y="758160"/>
              <a:ext cx="1084320" cy="937080"/>
            </a:xfrm>
            <a:prstGeom prst="hexagon">
              <a:avLst>
                <a:gd name="adj" fmla="val 25000"/>
                <a:gd name="vf" fmla="val 115470"/>
              </a:avLst>
            </a:prstGeom>
            <a:solidFill>
              <a:schemeClr val="accent2">
                <a:lumMod val="60000"/>
                <a:lumOff val="40000"/>
              </a:schemeClr>
            </a:solidFill>
            <a:ln>
              <a:noFill/>
            </a:ln>
            <a:effectLst>
              <a:softEdge rad="88920"/>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506" name="TextBox 40"/>
            <p:cNvSpPr/>
            <p:nvPr/>
          </p:nvSpPr>
          <p:spPr>
            <a:xfrm>
              <a:off x="2494080" y="965160"/>
              <a:ext cx="6534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2800" b="0" u="none" strike="noStrike">
                  <a:solidFill>
                    <a:schemeClr val="dk1"/>
                  </a:solidFill>
                  <a:effectLst/>
                  <a:uFillTx/>
                  <a:latin typeface="Calibri"/>
                </a:rPr>
                <a:t>Ne</a:t>
              </a:r>
              <a:endParaRPr lang="en-US" sz="2800" b="0" u="none" strike="noStrike">
                <a:solidFill>
                  <a:srgbClr val="000000"/>
                </a:solidFill>
                <a:effectLst/>
                <a:uFillTx/>
                <a:latin typeface="Arial"/>
              </a:endParaRPr>
            </a:p>
          </p:txBody>
        </p:sp>
      </p:grpSp>
      <p:grpSp>
        <p:nvGrpSpPr>
          <p:cNvPr id="507" name="Ομάδα 5"/>
          <p:cNvGrpSpPr/>
          <p:nvPr/>
        </p:nvGrpSpPr>
        <p:grpSpPr>
          <a:xfrm>
            <a:off x="3203640" y="758160"/>
            <a:ext cx="1084320" cy="937080"/>
            <a:chOff x="3203640" y="758160"/>
            <a:chExt cx="1084320" cy="937080"/>
          </a:xfrm>
        </p:grpSpPr>
        <p:sp>
          <p:nvSpPr>
            <p:cNvPr id="508" name="Εξάγωνο 23"/>
            <p:cNvSpPr/>
            <p:nvPr/>
          </p:nvSpPr>
          <p:spPr>
            <a:xfrm>
              <a:off x="3203640" y="758160"/>
              <a:ext cx="1084320" cy="937080"/>
            </a:xfrm>
            <a:prstGeom prst="hexagon">
              <a:avLst>
                <a:gd name="adj" fmla="val 25000"/>
                <a:gd name="vf" fmla="val 115470"/>
              </a:avLst>
            </a:prstGeom>
            <a:solidFill>
              <a:schemeClr val="accent6">
                <a:lumMod val="60000"/>
                <a:lumOff val="40000"/>
              </a:schemeClr>
            </a:solidFill>
            <a:ln>
              <a:noFill/>
            </a:ln>
            <a:effectLst>
              <a:softEdge rad="88920"/>
            </a:effectLst>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509" name="TextBox 43"/>
            <p:cNvSpPr/>
            <p:nvPr/>
          </p:nvSpPr>
          <p:spPr>
            <a:xfrm>
              <a:off x="3471840" y="965160"/>
              <a:ext cx="65340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GB" sz="2800" b="0" u="none" strike="noStrike">
                  <a:solidFill>
                    <a:schemeClr val="dk1"/>
                  </a:solidFill>
                  <a:effectLst/>
                  <a:uFillTx/>
                  <a:latin typeface="Calibri"/>
                </a:rPr>
                <a:t>Ar</a:t>
              </a:r>
              <a:endParaRPr lang="en-US" sz="2800" b="0" u="none" strike="noStrike">
                <a:solidFill>
                  <a:srgbClr val="000000"/>
                </a:solidFill>
                <a:effectLst/>
                <a:uFillTx/>
                <a:latin typeface="Arial"/>
              </a:endParaRPr>
            </a:p>
          </p:txBody>
        </p:sp>
      </p:grpSp>
      <p:grpSp>
        <p:nvGrpSpPr>
          <p:cNvPr id="510" name="Ομάδα 25"/>
          <p:cNvGrpSpPr/>
          <p:nvPr/>
        </p:nvGrpSpPr>
        <p:grpSpPr>
          <a:xfrm>
            <a:off x="4578480" y="761400"/>
            <a:ext cx="1681200" cy="502920"/>
            <a:chOff x="4578480" y="761400"/>
            <a:chExt cx="1681200" cy="502920"/>
          </a:xfrm>
        </p:grpSpPr>
        <p:sp>
          <p:nvSpPr>
            <p:cNvPr id="511" name="Ορθογώνιο: Στρογγύλεμα γωνιών 8"/>
            <p:cNvSpPr/>
            <p:nvPr/>
          </p:nvSpPr>
          <p:spPr>
            <a:xfrm>
              <a:off x="4578480" y="761400"/>
              <a:ext cx="1681200" cy="502920"/>
            </a:xfrm>
            <a:prstGeom prst="roundRect">
              <a:avLst>
                <a:gd name="adj" fmla="val 16667"/>
              </a:avLst>
            </a:prstGeom>
            <a:solidFill>
              <a:srgbClr val="002060"/>
            </a:solidFill>
            <a:ln>
              <a:solidFill>
                <a:srgbClr val="9C351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512" name="TextBox 46"/>
            <p:cNvSpPr/>
            <p:nvPr/>
          </p:nvSpPr>
          <p:spPr>
            <a:xfrm>
              <a:off x="4887000" y="782280"/>
              <a:ext cx="1064880" cy="461160"/>
            </a:xfrm>
            <a:prstGeom prst="rect">
              <a:avLst/>
            </a:prstGeom>
            <a:solidFill>
              <a:srgbClr val="002060"/>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l-GR" sz="2400" b="0" u="none" strike="noStrike">
                  <a:solidFill>
                    <a:schemeClr val="lt1"/>
                  </a:solidFill>
                  <a:effectLst/>
                  <a:uFillTx/>
                  <a:latin typeface="Calibri"/>
                </a:rPr>
                <a:t>570 </a:t>
              </a:r>
              <a:r>
                <a:rPr lang="en-GB" sz="2400" b="0" u="none" strike="noStrike">
                  <a:solidFill>
                    <a:schemeClr val="lt1"/>
                  </a:solidFill>
                  <a:effectLst/>
                  <a:uFillTx/>
                  <a:latin typeface="Calibri"/>
                </a:rPr>
                <a:t>mJ</a:t>
              </a:r>
              <a:endParaRPr lang="en-US" sz="2400" b="0" u="none" strike="noStrike">
                <a:solidFill>
                  <a:srgbClr val="FFFFFF"/>
                </a:solidFill>
                <a:effectLst/>
                <a:uFillTx/>
                <a:latin typeface="Arial"/>
              </a:endParaRPr>
            </a:p>
          </p:txBody>
        </p:sp>
      </p:grpSp>
      <p:pic>
        <p:nvPicPr>
          <p:cNvPr id="513" name="Εικόνα 28"/>
          <p:cNvPicPr/>
          <p:nvPr/>
        </p:nvPicPr>
        <p:blipFill>
          <a:blip r:embed="rId3"/>
          <a:stretch/>
        </p:blipFill>
        <p:spPr>
          <a:xfrm>
            <a:off x="977040" y="4951080"/>
            <a:ext cx="2026800" cy="1507320"/>
          </a:xfrm>
          <a:prstGeom prst="rect">
            <a:avLst/>
          </a:prstGeom>
          <a:noFill/>
          <a:ln w="0">
            <a:noFill/>
          </a:ln>
        </p:spPr>
      </p:pic>
      <p:cxnSp>
        <p:nvCxnSpPr>
          <p:cNvPr id="514" name="Ευθύγραμμο βέλος σύνδεσης 30"/>
          <p:cNvCxnSpPr/>
          <p:nvPr/>
        </p:nvCxnSpPr>
        <p:spPr>
          <a:xfrm flipH="1">
            <a:off x="1884240" y="4907520"/>
            <a:ext cx="99720" cy="786240"/>
          </a:xfrm>
          <a:prstGeom prst="straightConnector1">
            <a:avLst/>
          </a:prstGeom>
          <a:ln w="38100">
            <a:solidFill>
              <a:srgbClr val="CFAED3"/>
            </a:solidFill>
            <a:round/>
            <a:tailEnd type="triangle" w="med" len="med"/>
          </a:ln>
        </p:spPr>
      </p:cxnSp>
      <p:cxnSp>
        <p:nvCxnSpPr>
          <p:cNvPr id="515" name="Ευθύγραμμο βέλος σύνδεσης 31"/>
          <p:cNvCxnSpPr/>
          <p:nvPr/>
        </p:nvCxnSpPr>
        <p:spPr>
          <a:xfrm flipH="1" flipV="1">
            <a:off x="2225520" y="5736960"/>
            <a:ext cx="1246680" cy="370080"/>
          </a:xfrm>
          <a:prstGeom prst="straightConnector1">
            <a:avLst/>
          </a:prstGeom>
          <a:ln w="38100">
            <a:solidFill>
              <a:srgbClr val="FFFF00"/>
            </a:solidFill>
            <a:round/>
            <a:tailEnd type="triangle" w="med" len="med"/>
          </a:ln>
        </p:spPr>
      </p:cxnSp>
      <p:pic>
        <p:nvPicPr>
          <p:cNvPr id="516" name="Εικόνα 1"/>
          <p:cNvPicPr/>
          <p:nvPr/>
        </p:nvPicPr>
        <p:blipFill>
          <a:blip r:embed="rId4"/>
          <a:stretch/>
        </p:blipFill>
        <p:spPr>
          <a:xfrm>
            <a:off x="5340960" y="1488600"/>
            <a:ext cx="6751080" cy="5166360"/>
          </a:xfrm>
          <a:prstGeom prst="rect">
            <a:avLst/>
          </a:prstGeom>
          <a:noFill/>
          <a:ln w="0">
            <a:noFill/>
          </a:ln>
        </p:spPr>
      </p:pic>
      <p:sp>
        <p:nvSpPr>
          <p:cNvPr id="517" name="Rectangle 24"/>
          <p:cNvSpPr/>
          <p:nvPr/>
        </p:nvSpPr>
        <p:spPr>
          <a:xfrm>
            <a:off x="6318720" y="755640"/>
            <a:ext cx="4020120" cy="645840"/>
          </a:xfrm>
          <a:prstGeom prst="rect">
            <a:avLst/>
          </a:prstGeom>
          <a:noFill/>
          <a:ln w="1905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rgbClr val="333333"/>
                </a:solidFill>
                <a:effectLst/>
                <a:uFillTx/>
                <a:latin typeface="Calibri Light"/>
              </a:rPr>
              <a:t>A. Grigoriadis et al Applied Physics Letters 118, 13 (2021)</a:t>
            </a:r>
            <a:endParaRPr lang="en-US" sz="1800" b="0" u="none" strike="noStrike">
              <a:solidFill>
                <a:srgbClr val="000000"/>
              </a:solidFill>
              <a:effectLst/>
              <a:uFillTx/>
              <a:latin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PlaceHolder 1"/>
          <p:cNvSpPr>
            <a:spLocks noGrp="1"/>
          </p:cNvSpPr>
          <p:nvPr>
            <p:ph type="title"/>
          </p:nvPr>
        </p:nvSpPr>
        <p:spPr>
          <a:xfrm>
            <a:off x="129960" y="-53640"/>
            <a:ext cx="11016720" cy="811440"/>
          </a:xfrm>
          <a:prstGeom prst="rect">
            <a:avLst/>
          </a:prstGeom>
          <a:noFill/>
          <a:ln w="0">
            <a:noFill/>
          </a:ln>
        </p:spPr>
        <p:txBody>
          <a:bodyPr lIns="91440" tIns="45720" rIns="91440" bIns="45720" anchor="b">
            <a:noAutofit/>
          </a:bodyPr>
          <a:lstStyle/>
          <a:p>
            <a:pPr indent="0" defTabSz="914400">
              <a:lnSpc>
                <a:spcPct val="85000"/>
              </a:lnSpc>
              <a:buNone/>
            </a:pPr>
            <a:r>
              <a:rPr lang="en-US" sz="2400" b="0" u="none" strike="noStrike" spc="-51">
                <a:solidFill>
                  <a:srgbClr val="543D83"/>
                </a:solidFill>
                <a:effectLst/>
                <a:uFillTx/>
                <a:latin typeface="Calibri"/>
              </a:rPr>
              <a:t>Non-linear QED approach for betatron radiation in a laser wakefield accelerator</a:t>
            </a:r>
            <a:endParaRPr lang="el-GR" sz="2400" b="0" u="none" strike="noStrike">
              <a:solidFill>
                <a:schemeClr val="dk1"/>
              </a:solidFill>
              <a:effectLst/>
              <a:uFillTx/>
              <a:latin typeface="Calibri"/>
            </a:endParaRPr>
          </a:p>
        </p:txBody>
      </p:sp>
      <p:pic>
        <p:nvPicPr>
          <p:cNvPr id="519" name="Picture 2" descr="Figure 1"/>
          <p:cNvPicPr/>
          <p:nvPr/>
        </p:nvPicPr>
        <p:blipFill>
          <a:blip r:embed="rId2"/>
          <a:stretch/>
        </p:blipFill>
        <p:spPr>
          <a:xfrm>
            <a:off x="129960" y="839880"/>
            <a:ext cx="7780680" cy="2651400"/>
          </a:xfrm>
          <a:prstGeom prst="rect">
            <a:avLst/>
          </a:prstGeom>
          <a:noFill/>
          <a:ln w="0">
            <a:noFill/>
          </a:ln>
        </p:spPr>
      </p:pic>
      <p:pic>
        <p:nvPicPr>
          <p:cNvPr id="520" name="Picture 4" descr="Figure 2"/>
          <p:cNvPicPr/>
          <p:nvPr/>
        </p:nvPicPr>
        <p:blipFill>
          <a:blip r:embed="rId3"/>
          <a:srcRect l="65545"/>
          <a:stretch/>
        </p:blipFill>
        <p:spPr>
          <a:xfrm>
            <a:off x="8433720" y="1023480"/>
            <a:ext cx="3029400" cy="5834160"/>
          </a:xfrm>
          <a:prstGeom prst="rect">
            <a:avLst/>
          </a:prstGeom>
          <a:noFill/>
          <a:ln w="0">
            <a:noFill/>
          </a:ln>
        </p:spPr>
      </p:pic>
      <p:sp>
        <p:nvSpPr>
          <p:cNvPr id="521" name="Rectangle 6"/>
          <p:cNvSpPr/>
          <p:nvPr/>
        </p:nvSpPr>
        <p:spPr>
          <a:xfrm>
            <a:off x="177480" y="3468600"/>
            <a:ext cx="7994520" cy="2554200"/>
          </a:xfrm>
          <a:prstGeom prst="rect">
            <a:avLst/>
          </a:prstGeom>
          <a:noFill/>
          <a:ln w="0">
            <a:noFill/>
          </a:ln>
        </p:spPr>
        <p:style>
          <a:lnRef idx="0">
            <a:scrgbClr r="0" g="0" b="0"/>
          </a:lnRef>
          <a:fillRef idx="0">
            <a:scrgbClr r="0" g="0" b="0"/>
          </a:fillRef>
          <a:effectRef idx="0">
            <a:scrgbClr r="0" g="0" b="0"/>
          </a:effectRef>
          <a:fontRef idx="minor"/>
        </p:style>
        <p:txBody>
          <a:bodyPr numCol="1" spcCol="0" anchor="ctr">
            <a:spAutoFit/>
          </a:bodyPr>
          <a:lstStyle/>
          <a:p>
            <a:pPr marL="285840" indent="-285840" defTabSz="914400">
              <a:lnSpc>
                <a:spcPct val="100000"/>
              </a:lnSpc>
              <a:buClr>
                <a:srgbClr val="000000"/>
              </a:buClr>
              <a:buFont typeface="Wingdings" charset="2"/>
              <a:buChar char=""/>
            </a:pPr>
            <a:r>
              <a:rPr lang="en-US" sz="2000" b="0" u="none" strike="noStrike">
                <a:solidFill>
                  <a:schemeClr val="dk1"/>
                </a:solidFill>
                <a:effectLst/>
                <a:uFillTx/>
                <a:latin typeface="Calibri"/>
              </a:rPr>
              <a:t>Non-linear QED (classical regime) accurately models LWFA betatron radiation</a:t>
            </a:r>
            <a:endParaRPr lang="en-US" sz="20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2000" b="0" u="none" strike="noStrike">
                <a:solidFill>
                  <a:schemeClr val="dk1"/>
                </a:solidFill>
                <a:effectLst/>
                <a:uFillTx/>
                <a:latin typeface="Calibri"/>
              </a:rPr>
              <a:t>Reproduces experimental results across targets and laser powers with reduced computational cost</a:t>
            </a:r>
            <a:endParaRPr lang="en-US" sz="20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2000" b="0" u="none" strike="noStrike">
                <a:solidFill>
                  <a:schemeClr val="dk1"/>
                </a:solidFill>
                <a:effectLst/>
                <a:uFillTx/>
                <a:latin typeface="Calibri"/>
              </a:rPr>
              <a:t>Simplifies experimental reproducibility by minimizing runs and parameter scans</a:t>
            </a:r>
            <a:endParaRPr lang="en-US" sz="20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2000" b="0" u="none" strike="noStrike">
                <a:solidFill>
                  <a:schemeClr val="dk1"/>
                </a:solidFill>
                <a:effectLst/>
                <a:uFillTx/>
                <a:latin typeface="Calibri"/>
              </a:rPr>
              <a:t>Provides an efficient framework for advanced LWFA schemes (ionization injection, multi-stage, high-power lasers)</a:t>
            </a:r>
            <a:endParaRPr lang="en-US" sz="2000" b="0" u="none" strike="noStrike">
              <a:solidFill>
                <a:srgbClr val="000000"/>
              </a:solidFill>
              <a:effectLst/>
              <a:uFillTx/>
              <a:latin typeface="Arial"/>
            </a:endParaRPr>
          </a:p>
        </p:txBody>
      </p:sp>
      <p:sp>
        <p:nvSpPr>
          <p:cNvPr id="522" name="Rectangle 4"/>
          <p:cNvSpPr/>
          <p:nvPr/>
        </p:nvSpPr>
        <p:spPr>
          <a:xfrm>
            <a:off x="302040" y="6023160"/>
            <a:ext cx="8000640" cy="645840"/>
          </a:xfrm>
          <a:prstGeom prst="rect">
            <a:avLst/>
          </a:prstGeom>
          <a:noFill/>
          <a:ln w="1905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i="1" u="none" strike="noStrike">
                <a:solidFill>
                  <a:srgbClr val="222222"/>
                </a:solidFill>
                <a:effectLst/>
                <a:uFillTx/>
                <a:latin typeface="Calibri"/>
              </a:rPr>
              <a:t>Ong, J.F., Berceanu, A.C., Grigoriadis, A. et al. Non-linear QED approach for betatron radiation in a laser wakefield accelerator. Sci Rep </a:t>
            </a:r>
            <a:r>
              <a:rPr lang="en-US" sz="1800" b="1" i="1" u="none" strike="noStrike">
                <a:solidFill>
                  <a:srgbClr val="222222"/>
                </a:solidFill>
                <a:effectLst/>
                <a:uFillTx/>
                <a:latin typeface="Calibri"/>
              </a:rPr>
              <a:t>14</a:t>
            </a:r>
            <a:r>
              <a:rPr lang="en-US" sz="1800" b="0" i="1" u="none" strike="noStrike">
                <a:solidFill>
                  <a:srgbClr val="222222"/>
                </a:solidFill>
                <a:effectLst/>
                <a:uFillTx/>
                <a:latin typeface="Calibri"/>
              </a:rPr>
              <a:t>, 605 (2024)</a:t>
            </a:r>
            <a:endParaRPr lang="en-US" sz="1800" b="0" u="none" strike="noStrike">
              <a:solidFill>
                <a:srgbClr val="000000"/>
              </a:solidFill>
              <a:effectLst/>
              <a:uFillTx/>
              <a:latin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Rectangle 4"/>
          <p:cNvSpPr/>
          <p:nvPr/>
        </p:nvSpPr>
        <p:spPr>
          <a:xfrm>
            <a:off x="-240840" y="-171360"/>
            <a:ext cx="12432240" cy="7029000"/>
          </a:xfrm>
          <a:prstGeom prst="rect">
            <a:avLst/>
          </a:prstGeom>
          <a:solidFill>
            <a:schemeClr val="accent6">
              <a:lumMod val="60000"/>
              <a:lumOff val="40000"/>
            </a:schemeClr>
          </a:solidFill>
          <a:ln>
            <a:solidFill>
              <a:srgbClr val="D34817"/>
            </a:solidFill>
            <a:round/>
          </a:ln>
          <a:effectLst>
            <a:outerShdw blurRad="38160" dist="25455" dir="2700000" algn="br" rotWithShape="0">
              <a:srgbClr val="000000">
                <a:alpha val="60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sp>
        <p:nvSpPr>
          <p:cNvPr id="524" name="TextBox 3"/>
          <p:cNvSpPr/>
          <p:nvPr/>
        </p:nvSpPr>
        <p:spPr>
          <a:xfrm>
            <a:off x="0" y="1678320"/>
            <a:ext cx="11999160" cy="2554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defTabSz="914400">
              <a:lnSpc>
                <a:spcPct val="100000"/>
              </a:lnSpc>
            </a:pPr>
            <a:r>
              <a:rPr lang="en-AS" sz="8000" b="0" i="1" u="none" strike="noStrike">
                <a:solidFill>
                  <a:schemeClr val="lt1"/>
                </a:solidFill>
                <a:effectLst/>
                <a:uFillTx/>
                <a:latin typeface="Comic Sans MS"/>
              </a:rPr>
              <a:t>The role of the laser chirp on LWFA</a:t>
            </a:r>
            <a:endParaRPr lang="en-US" sz="8000" b="0" u="none" strike="noStrike">
              <a:solidFill>
                <a:srgbClr val="000000"/>
              </a:solidFill>
              <a:effectLst/>
              <a:uFillTx/>
              <a:latin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5" name="Group 4"/>
          <p:cNvGrpSpPr/>
          <p:nvPr/>
        </p:nvGrpSpPr>
        <p:grpSpPr>
          <a:xfrm>
            <a:off x="873360" y="1584720"/>
            <a:ext cx="7539120" cy="4852440"/>
            <a:chOff x="873360" y="1584720"/>
            <a:chExt cx="7539120" cy="4852440"/>
          </a:xfrm>
        </p:grpSpPr>
        <p:sp>
          <p:nvSpPr>
            <p:cNvPr id="526" name="Rectangle 5"/>
            <p:cNvSpPr/>
            <p:nvPr/>
          </p:nvSpPr>
          <p:spPr>
            <a:xfrm>
              <a:off x="873360" y="1584720"/>
              <a:ext cx="7539120" cy="4836600"/>
            </a:xfrm>
            <a:prstGeom prst="rect">
              <a:avLst/>
            </a:prstGeom>
            <a:solidFill>
              <a:schemeClr val="bg1"/>
            </a:solidFill>
            <a:ln w="9525">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914400">
                <a:lnSpc>
                  <a:spcPct val="100000"/>
                </a:lnSpc>
              </a:pPr>
              <a:endParaRPr lang="el-GR" sz="1800" b="0" u="none" strike="noStrike">
                <a:solidFill>
                  <a:schemeClr val="dk1"/>
                </a:solidFill>
                <a:effectLst/>
                <a:uFillTx/>
                <a:latin typeface="Calibri"/>
              </a:endParaRPr>
            </a:p>
          </p:txBody>
        </p:sp>
        <p:pic>
          <p:nvPicPr>
            <p:cNvPr id="527" name="Picture 6" descr="Orange sine"/>
            <p:cNvPicPr/>
            <p:nvPr/>
          </p:nvPicPr>
          <p:blipFill>
            <a:blip r:embed="rId2"/>
            <a:srcRect r="13584"/>
            <a:stretch/>
          </p:blipFill>
          <p:spPr>
            <a:xfrm>
              <a:off x="1093680" y="2457720"/>
              <a:ext cx="7016400" cy="580680"/>
            </a:xfrm>
            <a:prstGeom prst="rect">
              <a:avLst/>
            </a:prstGeom>
            <a:noFill/>
            <a:ln w="0">
              <a:noFill/>
            </a:ln>
          </p:spPr>
        </p:pic>
        <p:pic>
          <p:nvPicPr>
            <p:cNvPr id="528" name="Picture 7" descr="Red sine"/>
            <p:cNvPicPr/>
            <p:nvPr/>
          </p:nvPicPr>
          <p:blipFill>
            <a:blip r:embed="rId3"/>
            <a:srcRect r="13590" b="-5792"/>
            <a:stretch/>
          </p:blipFill>
          <p:spPr>
            <a:xfrm>
              <a:off x="990000" y="1900440"/>
              <a:ext cx="7266240" cy="522000"/>
            </a:xfrm>
            <a:prstGeom prst="rect">
              <a:avLst/>
            </a:prstGeom>
            <a:noFill/>
            <a:ln w="0">
              <a:noFill/>
            </a:ln>
          </p:spPr>
        </p:pic>
        <p:sp>
          <p:nvSpPr>
            <p:cNvPr id="529" name="Line 8"/>
            <p:cNvSpPr/>
            <p:nvPr/>
          </p:nvSpPr>
          <p:spPr>
            <a:xfrm>
              <a:off x="1038240" y="6010560"/>
              <a:ext cx="6894000" cy="360"/>
            </a:xfrm>
            <a:prstGeom prst="line">
              <a:avLst/>
            </a:prstGeom>
            <a:ln w="38100">
              <a:solidFill>
                <a:srgbClr val="000000"/>
              </a:solidFill>
              <a:round/>
              <a:tailEnd type="triangle" w="med" len="me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l-GR" sz="1800" b="0" u="none" strike="noStrike">
                <a:solidFill>
                  <a:schemeClr val="dk1"/>
                </a:solidFill>
                <a:effectLst/>
                <a:uFillTx/>
                <a:latin typeface="Calibri"/>
              </a:endParaRPr>
            </a:p>
          </p:txBody>
        </p:sp>
        <p:grpSp>
          <p:nvGrpSpPr>
            <p:cNvPr id="530" name="Group 9"/>
            <p:cNvGrpSpPr/>
            <p:nvPr/>
          </p:nvGrpSpPr>
          <p:grpSpPr>
            <a:xfrm>
              <a:off x="1082880" y="4537440"/>
              <a:ext cx="7098840" cy="666360"/>
              <a:chOff x="1082880" y="4537440"/>
              <a:chExt cx="7098840" cy="666360"/>
            </a:xfrm>
          </p:grpSpPr>
          <p:pic>
            <p:nvPicPr>
              <p:cNvPr id="531" name="Picture 10" descr="Blue sine"/>
              <p:cNvPicPr/>
              <p:nvPr/>
            </p:nvPicPr>
            <p:blipFill>
              <a:blip r:embed="rId4"/>
              <a:stretch/>
            </p:blipFill>
            <p:spPr>
              <a:xfrm>
                <a:off x="1995120" y="4537440"/>
                <a:ext cx="6186600" cy="609120"/>
              </a:xfrm>
              <a:prstGeom prst="rect">
                <a:avLst/>
              </a:prstGeom>
              <a:noFill/>
              <a:ln w="0">
                <a:noFill/>
              </a:ln>
            </p:spPr>
          </p:pic>
          <p:pic>
            <p:nvPicPr>
              <p:cNvPr id="532" name="Picture 11" descr="Blue sine"/>
              <p:cNvPicPr/>
              <p:nvPr/>
            </p:nvPicPr>
            <p:blipFill>
              <a:blip r:embed="rId4"/>
              <a:srcRect l="52305" t="270" r="27534" b="-9376"/>
              <a:stretch/>
            </p:blipFill>
            <p:spPr>
              <a:xfrm>
                <a:off x="1082880" y="4538880"/>
                <a:ext cx="1204200" cy="664920"/>
              </a:xfrm>
              <a:prstGeom prst="rect">
                <a:avLst/>
              </a:prstGeom>
              <a:noFill/>
              <a:ln w="0">
                <a:noFill/>
              </a:ln>
            </p:spPr>
          </p:pic>
        </p:grpSp>
        <p:grpSp>
          <p:nvGrpSpPr>
            <p:cNvPr id="533" name="Group 12"/>
            <p:cNvGrpSpPr/>
            <p:nvPr/>
          </p:nvGrpSpPr>
          <p:grpSpPr>
            <a:xfrm>
              <a:off x="1040760" y="5158080"/>
              <a:ext cx="7020360" cy="696600"/>
              <a:chOff x="1040760" y="5158080"/>
              <a:chExt cx="7020360" cy="696600"/>
            </a:xfrm>
          </p:grpSpPr>
          <p:pic>
            <p:nvPicPr>
              <p:cNvPr id="534" name="Picture 13" descr="Violet sine"/>
              <p:cNvPicPr/>
              <p:nvPr/>
            </p:nvPicPr>
            <p:blipFill>
              <a:blip r:embed="rId5"/>
              <a:srcRect l="45574" t="-4282"/>
              <a:stretch/>
            </p:blipFill>
            <p:spPr>
              <a:xfrm>
                <a:off x="1040760" y="5158080"/>
                <a:ext cx="3072960" cy="696600"/>
              </a:xfrm>
              <a:prstGeom prst="rect">
                <a:avLst/>
              </a:prstGeom>
              <a:noFill/>
              <a:ln w="0">
                <a:noFill/>
              </a:ln>
            </p:spPr>
          </p:pic>
          <p:pic>
            <p:nvPicPr>
              <p:cNvPr id="535" name="Picture 14" descr="Violet sine"/>
              <p:cNvPicPr/>
              <p:nvPr/>
            </p:nvPicPr>
            <p:blipFill>
              <a:blip r:embed="rId5"/>
              <a:srcRect r="29606" b="4282"/>
              <a:stretch/>
            </p:blipFill>
            <p:spPr>
              <a:xfrm>
                <a:off x="4164840" y="5186520"/>
                <a:ext cx="3896280" cy="630000"/>
              </a:xfrm>
              <a:prstGeom prst="rect">
                <a:avLst/>
              </a:prstGeom>
              <a:noFill/>
              <a:ln w="0">
                <a:noFill/>
              </a:ln>
            </p:spPr>
          </p:pic>
        </p:grpSp>
        <p:sp>
          <p:nvSpPr>
            <p:cNvPr id="536" name="Line 15"/>
            <p:cNvSpPr/>
            <p:nvPr/>
          </p:nvSpPr>
          <p:spPr>
            <a:xfrm flipV="1">
              <a:off x="4067280" y="5429520"/>
              <a:ext cx="186120" cy="204480"/>
            </a:xfrm>
            <a:prstGeom prst="line">
              <a:avLst/>
            </a:prstGeom>
            <a:ln w="34925">
              <a:solidFill>
                <a:srgbClr val="800080"/>
              </a:solidFill>
              <a:round/>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el-GR" sz="1800" b="0" u="none" strike="noStrike">
                <a:solidFill>
                  <a:schemeClr val="dk1"/>
                </a:solidFill>
                <a:effectLst/>
                <a:uFillTx/>
                <a:latin typeface="Calibri"/>
              </a:endParaRPr>
            </a:p>
          </p:txBody>
        </p:sp>
        <p:grpSp>
          <p:nvGrpSpPr>
            <p:cNvPr id="537" name="Group 16"/>
            <p:cNvGrpSpPr/>
            <p:nvPr/>
          </p:nvGrpSpPr>
          <p:grpSpPr>
            <a:xfrm>
              <a:off x="1023840" y="3608640"/>
              <a:ext cx="7242840" cy="829800"/>
              <a:chOff x="1023840" y="3608640"/>
              <a:chExt cx="7242840" cy="829800"/>
            </a:xfrm>
          </p:grpSpPr>
          <p:pic>
            <p:nvPicPr>
              <p:cNvPr id="538" name="Picture 17" descr="Green sine"/>
              <p:cNvPicPr/>
              <p:nvPr/>
            </p:nvPicPr>
            <p:blipFill>
              <a:blip r:embed="rId6"/>
              <a:srcRect r="4811" b="-3741"/>
              <a:stretch/>
            </p:blipFill>
            <p:spPr>
              <a:xfrm>
                <a:off x="1734840" y="3646800"/>
                <a:ext cx="6531840" cy="791640"/>
              </a:xfrm>
              <a:prstGeom prst="rect">
                <a:avLst/>
              </a:prstGeom>
              <a:noFill/>
              <a:ln w="0">
                <a:noFill/>
              </a:ln>
            </p:spPr>
          </p:pic>
          <p:pic>
            <p:nvPicPr>
              <p:cNvPr id="539" name="Picture 18" descr="Green sine"/>
              <p:cNvPicPr/>
              <p:nvPr/>
            </p:nvPicPr>
            <p:blipFill>
              <a:blip r:embed="rId6"/>
              <a:srcRect l="22576" r="62679"/>
              <a:stretch/>
            </p:blipFill>
            <p:spPr>
              <a:xfrm>
                <a:off x="1023840" y="3608640"/>
                <a:ext cx="1011240" cy="763200"/>
              </a:xfrm>
              <a:prstGeom prst="rect">
                <a:avLst/>
              </a:prstGeom>
              <a:noFill/>
              <a:ln w="0">
                <a:noFill/>
              </a:ln>
            </p:spPr>
          </p:pic>
        </p:grpSp>
        <p:grpSp>
          <p:nvGrpSpPr>
            <p:cNvPr id="540" name="Group 19"/>
            <p:cNvGrpSpPr/>
            <p:nvPr/>
          </p:nvGrpSpPr>
          <p:grpSpPr>
            <a:xfrm>
              <a:off x="1157040" y="3030840"/>
              <a:ext cx="7016400" cy="732960"/>
              <a:chOff x="1157040" y="3030840"/>
              <a:chExt cx="7016400" cy="732960"/>
            </a:xfrm>
          </p:grpSpPr>
          <p:pic>
            <p:nvPicPr>
              <p:cNvPr id="541" name="Picture 20" descr="Yellow sine"/>
              <p:cNvPicPr/>
              <p:nvPr/>
            </p:nvPicPr>
            <p:blipFill>
              <a:blip r:embed="rId7"/>
              <a:srcRect r="61242" b="-8339"/>
              <a:stretch/>
            </p:blipFill>
            <p:spPr>
              <a:xfrm>
                <a:off x="5218920" y="3030840"/>
                <a:ext cx="2954520" cy="659880"/>
              </a:xfrm>
              <a:prstGeom prst="rect">
                <a:avLst/>
              </a:prstGeom>
              <a:noFill/>
              <a:ln w="0">
                <a:noFill/>
              </a:ln>
            </p:spPr>
          </p:pic>
          <p:pic>
            <p:nvPicPr>
              <p:cNvPr id="542" name="Picture 21" descr="Yellow sine"/>
              <p:cNvPicPr/>
              <p:nvPr/>
            </p:nvPicPr>
            <p:blipFill>
              <a:blip r:embed="rId7"/>
              <a:srcRect l="14213" b="-20307"/>
              <a:stretch/>
            </p:blipFill>
            <p:spPr>
              <a:xfrm>
                <a:off x="1157040" y="3030840"/>
                <a:ext cx="6542280" cy="732960"/>
              </a:xfrm>
              <a:prstGeom prst="rect">
                <a:avLst/>
              </a:prstGeom>
              <a:noFill/>
              <a:ln w="0">
                <a:noFill/>
              </a:ln>
            </p:spPr>
          </p:pic>
        </p:grpSp>
        <p:sp>
          <p:nvSpPr>
            <p:cNvPr id="543" name="Line 22"/>
            <p:cNvSpPr/>
            <p:nvPr/>
          </p:nvSpPr>
          <p:spPr>
            <a:xfrm flipV="1">
              <a:off x="4602960" y="1744920"/>
              <a:ext cx="360" cy="4397400"/>
            </a:xfrm>
            <a:prstGeom prst="line">
              <a:avLst/>
            </a:prstGeom>
            <a:ln w="38100">
              <a:solidFill>
                <a:srgbClr val="000000"/>
              </a:solidFill>
              <a:round/>
              <a:tailEnd type="triangle" w="med" len="med"/>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el-GR" sz="1800" b="0" u="none" strike="noStrike">
                <a:solidFill>
                  <a:schemeClr val="dk1"/>
                </a:solidFill>
                <a:effectLst/>
                <a:uFillTx/>
                <a:latin typeface="Calibri"/>
              </a:endParaRPr>
            </a:p>
          </p:txBody>
        </p:sp>
        <p:sp>
          <p:nvSpPr>
            <p:cNvPr id="544" name="Text Box 23"/>
            <p:cNvSpPr/>
            <p:nvPr/>
          </p:nvSpPr>
          <p:spPr>
            <a:xfrm>
              <a:off x="7392600" y="5975640"/>
              <a:ext cx="268560" cy="461520"/>
            </a:xfrm>
            <a:prstGeom prst="rect">
              <a:avLst/>
            </a:prstGeom>
            <a:noFill/>
            <a:ln w="9525">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2400" b="0" i="1" u="none" strike="noStrike">
                  <a:solidFill>
                    <a:schemeClr val="dk1"/>
                  </a:solidFill>
                  <a:effectLst/>
                  <a:uFillTx/>
                  <a:latin typeface="Times New Roman"/>
                </a:rPr>
                <a:t>t</a:t>
              </a:r>
              <a:endParaRPr lang="en-US" sz="2400" b="0" u="none" strike="noStrike">
                <a:solidFill>
                  <a:srgbClr val="000000"/>
                </a:solidFill>
                <a:effectLst/>
                <a:uFillTx/>
                <a:latin typeface="Arial"/>
              </a:endParaRPr>
            </a:p>
          </p:txBody>
        </p:sp>
        <p:sp>
          <p:nvSpPr>
            <p:cNvPr id="545" name="Rectangle 24"/>
            <p:cNvSpPr/>
            <p:nvPr/>
          </p:nvSpPr>
          <p:spPr>
            <a:xfrm>
              <a:off x="892440" y="1662480"/>
              <a:ext cx="285480" cy="4177800"/>
            </a:xfrm>
            <a:prstGeom prst="rect">
              <a:avLst/>
            </a:prstGeom>
            <a:solidFill>
              <a:schemeClr val="bg1"/>
            </a:solidFill>
            <a:ln w="9525">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914400">
                <a:lnSpc>
                  <a:spcPct val="100000"/>
                </a:lnSpc>
              </a:pPr>
              <a:endParaRPr lang="el-GR" sz="1800" b="0" u="none" strike="noStrike">
                <a:solidFill>
                  <a:schemeClr val="dk1"/>
                </a:solidFill>
                <a:effectLst/>
                <a:uFillTx/>
                <a:latin typeface="Calibri"/>
              </a:endParaRPr>
            </a:p>
          </p:txBody>
        </p:sp>
        <p:sp>
          <p:nvSpPr>
            <p:cNvPr id="546" name="Rectangle 25"/>
            <p:cNvSpPr/>
            <p:nvPr/>
          </p:nvSpPr>
          <p:spPr>
            <a:xfrm>
              <a:off x="8025480" y="1700640"/>
              <a:ext cx="321480" cy="4177800"/>
            </a:xfrm>
            <a:prstGeom prst="rect">
              <a:avLst/>
            </a:prstGeom>
            <a:solidFill>
              <a:schemeClr val="bg1"/>
            </a:solidFill>
            <a:ln w="9525">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914400">
                <a:lnSpc>
                  <a:spcPct val="100000"/>
                </a:lnSpc>
              </a:pPr>
              <a:endParaRPr lang="el-GR" sz="1800" b="0" u="none" strike="noStrike">
                <a:solidFill>
                  <a:schemeClr val="dk1"/>
                </a:solidFill>
                <a:effectLst/>
                <a:uFillTx/>
                <a:latin typeface="Calibri"/>
              </a:endParaRPr>
            </a:p>
          </p:txBody>
        </p:sp>
        <p:sp>
          <p:nvSpPr>
            <p:cNvPr id="547" name="Rectangle 26"/>
            <p:cNvSpPr/>
            <p:nvPr/>
          </p:nvSpPr>
          <p:spPr>
            <a:xfrm>
              <a:off x="932760" y="1663920"/>
              <a:ext cx="223920" cy="4177800"/>
            </a:xfrm>
            <a:prstGeom prst="rect">
              <a:avLst/>
            </a:prstGeom>
            <a:solidFill>
              <a:schemeClr val="bg1"/>
            </a:solidFill>
            <a:ln w="9525">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914400">
                <a:lnSpc>
                  <a:spcPct val="100000"/>
                </a:lnSpc>
              </a:pPr>
              <a:endParaRPr lang="el-GR" sz="1800" b="0" u="none" strike="noStrike">
                <a:solidFill>
                  <a:schemeClr val="dk1"/>
                </a:solidFill>
                <a:effectLst/>
                <a:uFillTx/>
                <a:latin typeface="Calibri"/>
              </a:endParaRPr>
            </a:p>
          </p:txBody>
        </p:sp>
      </p:grpSp>
      <p:sp>
        <p:nvSpPr>
          <p:cNvPr id="548" name="Text Box 27"/>
          <p:cNvSpPr/>
          <p:nvPr/>
        </p:nvSpPr>
        <p:spPr>
          <a:xfrm>
            <a:off x="4486680" y="6018480"/>
            <a:ext cx="338040" cy="461160"/>
          </a:xfrm>
          <a:prstGeom prst="rect">
            <a:avLst/>
          </a:prstGeom>
          <a:noFill/>
          <a:ln w="9525">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2400" b="0" u="none" strike="noStrike">
                <a:solidFill>
                  <a:schemeClr val="dk1"/>
                </a:solidFill>
                <a:effectLst/>
                <a:uFillTx/>
                <a:latin typeface="Times New Roman"/>
              </a:rPr>
              <a:t>0</a:t>
            </a:r>
            <a:endParaRPr lang="en-US" sz="2400" b="0" u="none" strike="noStrike">
              <a:solidFill>
                <a:srgbClr val="000000"/>
              </a:solidFill>
              <a:effectLst/>
              <a:uFillTx/>
              <a:latin typeface="Arial"/>
            </a:endParaRPr>
          </a:p>
        </p:txBody>
      </p:sp>
      <p:sp>
        <p:nvSpPr>
          <p:cNvPr id="549" name="Text Box 29"/>
          <p:cNvSpPr/>
          <p:nvPr/>
        </p:nvSpPr>
        <p:spPr>
          <a:xfrm>
            <a:off x="162360" y="1833840"/>
            <a:ext cx="774360" cy="3970080"/>
          </a:xfrm>
          <a:prstGeom prst="rect">
            <a:avLst/>
          </a:prstGeom>
          <a:noFill/>
          <a:ln w="9525">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spcBef>
                <a:spcPts val="2160"/>
              </a:spcBef>
            </a:pPr>
            <a:r>
              <a:rPr lang="en-US" sz="2400" b="1" i="1" u="none" strike="noStrike">
                <a:solidFill>
                  <a:srgbClr val="FF0000"/>
                </a:solidFill>
                <a:effectLst/>
                <a:uFillTx/>
                <a:latin typeface="Symbol"/>
              </a:rPr>
              <a:t>w</a:t>
            </a:r>
            <a:r>
              <a:rPr lang="en-US" sz="2400" b="1" u="none" strike="noStrike" baseline="-25000">
                <a:solidFill>
                  <a:srgbClr val="FF0000"/>
                </a:solidFill>
                <a:effectLst/>
                <a:uFillTx/>
                <a:latin typeface="Calibri"/>
              </a:rPr>
              <a:t>1</a:t>
            </a:r>
            <a:endParaRPr lang="en-US" sz="2400" b="0" u="none" strike="noStrike">
              <a:solidFill>
                <a:srgbClr val="000000"/>
              </a:solidFill>
              <a:effectLst/>
              <a:uFillTx/>
              <a:latin typeface="Arial"/>
            </a:endParaRPr>
          </a:p>
          <a:p>
            <a:pPr defTabSz="914400">
              <a:lnSpc>
                <a:spcPct val="100000"/>
              </a:lnSpc>
              <a:spcBef>
                <a:spcPts val="2160"/>
              </a:spcBef>
            </a:pPr>
            <a:r>
              <a:rPr lang="en-US" sz="2400" b="1" i="1" u="none" strike="noStrike">
                <a:solidFill>
                  <a:srgbClr val="FF9933"/>
                </a:solidFill>
                <a:effectLst/>
                <a:uFillTx/>
                <a:latin typeface="Symbol"/>
              </a:rPr>
              <a:t>w</a:t>
            </a:r>
            <a:r>
              <a:rPr lang="en-US" sz="2400" b="1" u="none" strike="noStrike" baseline="-25000">
                <a:solidFill>
                  <a:srgbClr val="FF9933"/>
                </a:solidFill>
                <a:effectLst/>
                <a:uFillTx/>
                <a:latin typeface="Calibri"/>
              </a:rPr>
              <a:t>2</a:t>
            </a:r>
            <a:endParaRPr lang="en-US" sz="2400" b="0" u="none" strike="noStrike">
              <a:solidFill>
                <a:srgbClr val="000000"/>
              </a:solidFill>
              <a:effectLst/>
              <a:uFillTx/>
              <a:latin typeface="Arial"/>
            </a:endParaRPr>
          </a:p>
          <a:p>
            <a:pPr defTabSz="914400">
              <a:lnSpc>
                <a:spcPct val="100000"/>
              </a:lnSpc>
              <a:spcBef>
                <a:spcPts val="2160"/>
              </a:spcBef>
            </a:pPr>
            <a:r>
              <a:rPr lang="en-US" sz="2400" b="1" i="1" u="none" strike="noStrike">
                <a:solidFill>
                  <a:srgbClr val="FFFF00"/>
                </a:solidFill>
                <a:effectLst/>
                <a:uFillTx/>
                <a:latin typeface="Symbol"/>
              </a:rPr>
              <a:t>w</a:t>
            </a:r>
            <a:r>
              <a:rPr lang="en-US" sz="2400" b="1" u="none" strike="noStrike" baseline="-25000">
                <a:solidFill>
                  <a:srgbClr val="FFFF00"/>
                </a:solidFill>
                <a:effectLst/>
                <a:uFillTx/>
                <a:latin typeface="Calibri"/>
              </a:rPr>
              <a:t>3</a:t>
            </a:r>
            <a:endParaRPr lang="en-US" sz="2400" b="0" u="none" strike="noStrike">
              <a:solidFill>
                <a:srgbClr val="000000"/>
              </a:solidFill>
              <a:effectLst/>
              <a:uFillTx/>
              <a:latin typeface="Arial"/>
            </a:endParaRPr>
          </a:p>
          <a:p>
            <a:pPr defTabSz="914400">
              <a:lnSpc>
                <a:spcPct val="100000"/>
              </a:lnSpc>
              <a:spcBef>
                <a:spcPts val="2160"/>
              </a:spcBef>
            </a:pPr>
            <a:r>
              <a:rPr lang="en-US" sz="2400" b="1" i="1" u="none" strike="noStrike">
                <a:solidFill>
                  <a:srgbClr val="009900"/>
                </a:solidFill>
                <a:effectLst/>
                <a:uFillTx/>
                <a:latin typeface="Symbol"/>
              </a:rPr>
              <a:t>w</a:t>
            </a:r>
            <a:r>
              <a:rPr lang="en-US" sz="2400" b="1" u="none" strike="noStrike" baseline="-25000">
                <a:solidFill>
                  <a:srgbClr val="009900"/>
                </a:solidFill>
                <a:effectLst/>
                <a:uFillTx/>
                <a:latin typeface="Calibri"/>
              </a:rPr>
              <a:t>4</a:t>
            </a:r>
            <a:endParaRPr lang="en-US" sz="2400" b="0" u="none" strike="noStrike">
              <a:solidFill>
                <a:srgbClr val="000000"/>
              </a:solidFill>
              <a:effectLst/>
              <a:uFillTx/>
              <a:latin typeface="Arial"/>
            </a:endParaRPr>
          </a:p>
          <a:p>
            <a:pPr defTabSz="914400">
              <a:lnSpc>
                <a:spcPct val="100000"/>
              </a:lnSpc>
              <a:spcBef>
                <a:spcPts val="2160"/>
              </a:spcBef>
            </a:pPr>
            <a:r>
              <a:rPr lang="en-US" sz="2400" b="1" i="1" u="none" strike="noStrike">
                <a:solidFill>
                  <a:schemeClr val="accent2"/>
                </a:solidFill>
                <a:effectLst/>
                <a:uFillTx/>
                <a:latin typeface="Symbol"/>
              </a:rPr>
              <a:t>w</a:t>
            </a:r>
            <a:r>
              <a:rPr lang="en-US" sz="2400" b="1" u="none" strike="noStrike" baseline="-25000">
                <a:solidFill>
                  <a:schemeClr val="accent2"/>
                </a:solidFill>
                <a:effectLst/>
                <a:uFillTx/>
                <a:latin typeface="Calibri"/>
              </a:rPr>
              <a:t>5</a:t>
            </a:r>
            <a:endParaRPr lang="en-US" sz="2400" b="0" u="none" strike="noStrike">
              <a:solidFill>
                <a:srgbClr val="000000"/>
              </a:solidFill>
              <a:effectLst/>
              <a:uFillTx/>
              <a:latin typeface="Arial"/>
            </a:endParaRPr>
          </a:p>
          <a:p>
            <a:pPr defTabSz="914400">
              <a:lnSpc>
                <a:spcPct val="100000"/>
              </a:lnSpc>
              <a:spcBef>
                <a:spcPts val="2160"/>
              </a:spcBef>
            </a:pPr>
            <a:r>
              <a:rPr lang="en-US" sz="2400" b="1" i="1" u="none" strike="noStrike">
                <a:solidFill>
                  <a:srgbClr val="990099"/>
                </a:solidFill>
                <a:effectLst/>
                <a:uFillTx/>
                <a:latin typeface="Symbol"/>
              </a:rPr>
              <a:t>w</a:t>
            </a:r>
            <a:r>
              <a:rPr lang="en-US" sz="2400" b="1" u="none" strike="noStrike" baseline="-25000">
                <a:solidFill>
                  <a:srgbClr val="990099"/>
                </a:solidFill>
                <a:effectLst/>
                <a:uFillTx/>
                <a:latin typeface="Calibri"/>
              </a:rPr>
              <a:t>6</a:t>
            </a:r>
            <a:endParaRPr lang="en-US" sz="2400" b="0" u="none" strike="noStrike">
              <a:solidFill>
                <a:srgbClr val="000000"/>
              </a:solidFill>
              <a:effectLst/>
              <a:uFillTx/>
              <a:latin typeface="Arial"/>
            </a:endParaRPr>
          </a:p>
        </p:txBody>
      </p:sp>
      <p:sp>
        <p:nvSpPr>
          <p:cNvPr id="550" name="Line 30"/>
          <p:cNvSpPr/>
          <p:nvPr/>
        </p:nvSpPr>
        <p:spPr>
          <a:xfrm>
            <a:off x="4545720" y="1741680"/>
            <a:ext cx="2160" cy="4557600"/>
          </a:xfrm>
          <a:prstGeom prst="line">
            <a:avLst/>
          </a:prstGeom>
          <a:ln w="57150">
            <a:solidFill>
              <a:srgbClr val="E9E5DC"/>
            </a:solidFill>
            <a:prstDash val="dash"/>
            <a:round/>
          </a:ln>
        </p:spPr>
        <p:style>
          <a:lnRef idx="0">
            <a:scrgbClr r="0" g="0" b="0"/>
          </a:lnRef>
          <a:fillRef idx="0">
            <a:scrgbClr r="0" g="0" b="0"/>
          </a:fillRef>
          <a:effectRef idx="0">
            <a:scrgbClr r="0" g="0" b="0"/>
          </a:effectRef>
          <a:fontRef idx="minor"/>
        </p:style>
        <p:txBody>
          <a:bodyPr lIns="90000" tIns="45000" rIns="90000" bIns="45000" anchor="t">
            <a:noAutofit/>
          </a:bodyPr>
          <a:lstStyle/>
          <a:p>
            <a:endParaRPr lang="el-GR" sz="1800" b="0" u="none" strike="noStrike">
              <a:solidFill>
                <a:schemeClr val="dk1"/>
              </a:solidFill>
              <a:effectLst/>
              <a:uFillTx/>
              <a:latin typeface="Calibri"/>
            </a:endParaRPr>
          </a:p>
        </p:txBody>
      </p:sp>
      <p:sp>
        <p:nvSpPr>
          <p:cNvPr id="555" name="PlaceHolder 1"/>
          <p:cNvSpPr>
            <a:spLocks noGrp="1"/>
          </p:cNvSpPr>
          <p:nvPr>
            <p:ph type="title"/>
          </p:nvPr>
        </p:nvSpPr>
        <p:spPr>
          <a:xfrm>
            <a:off x="191520" y="-41040"/>
            <a:ext cx="10058040" cy="811440"/>
          </a:xfrm>
          <a:prstGeom prst="rect">
            <a:avLst/>
          </a:prstGeom>
          <a:noFill/>
          <a:ln w="0">
            <a:noFill/>
          </a:ln>
        </p:spPr>
        <p:txBody>
          <a:bodyPr lIns="91440" tIns="45720" rIns="91440" bIns="45720" anchor="b">
            <a:normAutofit fontScale="92500" lnSpcReduction="9999"/>
          </a:bodyPr>
          <a:lstStyle/>
          <a:p>
            <a:pPr indent="0" defTabSz="463680">
              <a:lnSpc>
                <a:spcPct val="85000"/>
              </a:lnSpc>
              <a:spcBef>
                <a:spcPts val="1256"/>
              </a:spcBef>
              <a:buNone/>
            </a:pPr>
            <a:r>
              <a:rPr lang="en-US" sz="4400" b="0" u="none" strike="noStrike" spc="-51">
                <a:solidFill>
                  <a:srgbClr val="543D83"/>
                </a:solidFill>
                <a:effectLst/>
                <a:uFillTx/>
                <a:latin typeface="Calibri"/>
              </a:rPr>
              <a:t>Light Synthesizer – Mode-locking</a:t>
            </a:r>
            <a:r>
              <a:rPr lang="el-GR" sz="4400" b="0" u="none" strike="noStrike" spc="-51">
                <a:solidFill>
                  <a:srgbClr val="543D83"/>
                </a:solidFill>
                <a:effectLst/>
                <a:uFillTx/>
                <a:latin typeface="Calibri"/>
              </a:rPr>
              <a:t> </a:t>
            </a:r>
            <a:r>
              <a:rPr lang="en-US" sz="4400" b="0" u="none" strike="noStrike" spc="-51">
                <a:solidFill>
                  <a:srgbClr val="543D83"/>
                </a:solidFill>
                <a:effectLst/>
                <a:uFillTx/>
                <a:latin typeface="Calibri"/>
              </a:rPr>
              <a:t>for fs pulses</a:t>
            </a:r>
            <a:endParaRPr lang="el-GR" sz="4400" b="0" u="none" strike="noStrike">
              <a:solidFill>
                <a:schemeClr val="dk1"/>
              </a:solidFill>
              <a:effectLst/>
              <a:uFillTx/>
              <a:latin typeface="Calibri"/>
            </a:endParaRPr>
          </a:p>
        </p:txBody>
      </p:sp>
      <p:pic>
        <p:nvPicPr>
          <p:cNvPr id="556" name="Picture 2" descr="http://upload.wikimedia.org/wikipedia/commons/c/ca/Modelock-1.png"/>
          <p:cNvPicPr/>
          <p:nvPr/>
        </p:nvPicPr>
        <p:blipFill>
          <a:blip r:embed="rId8"/>
          <a:stretch/>
        </p:blipFill>
        <p:spPr>
          <a:xfrm>
            <a:off x="8569440" y="1029600"/>
            <a:ext cx="2982240" cy="3373560"/>
          </a:xfrm>
          <a:prstGeom prst="rect">
            <a:avLst/>
          </a:prstGeom>
          <a:noFill/>
          <a:ln w="0">
            <a:noFill/>
          </a:ln>
        </p:spPr>
      </p:pic>
      <p:pic>
        <p:nvPicPr>
          <p:cNvPr id="557" name="Picture 62" descr="TutorialGeneration"/>
          <p:cNvPicPr/>
          <p:nvPr/>
        </p:nvPicPr>
        <p:blipFill>
          <a:blip r:embed="rId9"/>
          <a:srcRect l="5399" t="23707" r="6512" b="6811"/>
          <a:stretch/>
        </p:blipFill>
        <p:spPr>
          <a:xfrm>
            <a:off x="8560800" y="4434120"/>
            <a:ext cx="3119760" cy="2261880"/>
          </a:xfrm>
          <a:prstGeom prst="rect">
            <a:avLst/>
          </a:prstGeom>
          <a:noFill/>
          <a:ln w="0">
            <a:noFill/>
          </a:ln>
        </p:spPr>
      </p:pic>
      <p:sp>
        <p:nvSpPr>
          <p:cNvPr id="558" name="TextBox 1"/>
          <p:cNvSpPr/>
          <p:nvPr/>
        </p:nvSpPr>
        <p:spPr>
          <a:xfrm>
            <a:off x="676080" y="6292800"/>
            <a:ext cx="4656600" cy="369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0" u="none" strike="noStrike">
                <a:solidFill>
                  <a:schemeClr val="dk1"/>
                </a:solidFill>
                <a:effectLst/>
                <a:uFillTx/>
                <a:latin typeface="Calibri"/>
              </a:rPr>
              <a:t>Graphs  by R. Trebino </a:t>
            </a:r>
            <a:r>
              <a:rPr lang="en-AS" sz="1800" b="0" u="none" strike="noStrike">
                <a:solidFill>
                  <a:schemeClr val="dk1"/>
                </a:solidFill>
                <a:effectLst/>
                <a:uFillTx/>
                <a:latin typeface="Calibri"/>
              </a:rPr>
              <a:t>Open Acess</a:t>
            </a:r>
            <a:r>
              <a:rPr lang="en-US" sz="1800" b="0" u="none" strike="noStrike">
                <a:solidFill>
                  <a:schemeClr val="dk1"/>
                </a:solidFill>
                <a:effectLst/>
                <a:uFillTx/>
                <a:latin typeface="Calibri"/>
              </a:rPr>
              <a:t> Presentations</a:t>
            </a:r>
            <a:endParaRPr lang="en-US" sz="1800" b="0" u="none" strike="noStrike">
              <a:solidFill>
                <a:srgbClr val="000000"/>
              </a:solidFill>
              <a:effectLst/>
              <a:uFillTx/>
              <a:latin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 name="PlaceHolder 1"/>
          <p:cNvSpPr>
            <a:spLocks noGrp="1"/>
          </p:cNvSpPr>
          <p:nvPr>
            <p:ph type="title"/>
          </p:nvPr>
        </p:nvSpPr>
        <p:spPr>
          <a:xfrm>
            <a:off x="40644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US" sz="3600" b="0" u="none" strike="noStrike" spc="-51">
                <a:solidFill>
                  <a:srgbClr val="543D83"/>
                </a:solidFill>
                <a:effectLst/>
                <a:uFillTx/>
                <a:latin typeface="Calibri"/>
              </a:rPr>
              <a:t>Chirp of an ultrashort Gaussian-like laser pulse</a:t>
            </a:r>
            <a:endParaRPr lang="el-GR" sz="3600" b="0" u="none" strike="noStrike">
              <a:solidFill>
                <a:schemeClr val="dk1"/>
              </a:solidFill>
              <a:effectLst/>
              <a:uFillTx/>
              <a:latin typeface="Calibri"/>
            </a:endParaRPr>
          </a:p>
        </p:txBody>
      </p:sp>
      <p:sp>
        <p:nvSpPr>
          <p:cNvPr id="560" name="Rectangle 3"/>
          <p:cNvSpPr/>
          <p:nvPr/>
        </p:nvSpPr>
        <p:spPr>
          <a:xfrm>
            <a:off x="691560" y="1154880"/>
            <a:ext cx="5849280" cy="5365440"/>
          </a:xfrm>
          <a:prstGeom prst="rect">
            <a:avLst/>
          </a:prstGeom>
          <a:noFill/>
          <a:ln w="0">
            <a:noFill/>
          </a:ln>
        </p:spPr>
        <p:style>
          <a:lnRef idx="0">
            <a:scrgbClr r="0" g="0" b="0"/>
          </a:lnRef>
          <a:fillRef idx="0">
            <a:scrgbClr r="0" g="0" b="0"/>
          </a:fillRef>
          <a:effectRef idx="0">
            <a:scrgbClr r="0" g="0" b="0"/>
          </a:effectRef>
          <a:fontRef idx="minor"/>
        </p:style>
        <p:txBody>
          <a:bodyPr lIns="0" rIns="0" anchor="t">
            <a:normAutofit fontScale="92500" lnSpcReduction="19999"/>
          </a:bodyPr>
          <a:lstStyle/>
          <a:p>
            <a:pPr defTabSz="457200">
              <a:lnSpc>
                <a:spcPct val="80000"/>
              </a:lnSpc>
              <a:spcBef>
                <a:spcPts val="1001"/>
              </a:spcBef>
              <a:tabLst>
                <a:tab pos="0" algn="l"/>
              </a:tabLst>
            </a:pPr>
            <a:r>
              <a:rPr lang="en-US" sz="2000" b="1" u="none" strike="noStrike">
                <a:solidFill>
                  <a:schemeClr val="dk1"/>
                </a:solidFill>
                <a:effectLst/>
                <a:uFillTx/>
                <a:latin typeface="Calibri"/>
              </a:rPr>
              <a:t>A chirped </a:t>
            </a:r>
            <a:r>
              <a:rPr lang="en-AS" sz="2000" b="1" u="none" strike="noStrike">
                <a:solidFill>
                  <a:schemeClr val="dk1"/>
                </a:solidFill>
                <a:effectLst/>
                <a:uFillTx/>
                <a:latin typeface="Calibri"/>
              </a:rPr>
              <a:t>laser </a:t>
            </a:r>
            <a:r>
              <a:rPr lang="en-US" sz="2000" b="1" u="none" strike="noStrike">
                <a:solidFill>
                  <a:schemeClr val="dk1"/>
                </a:solidFill>
                <a:effectLst/>
                <a:uFillTx/>
                <a:latin typeface="Calibri"/>
              </a:rPr>
              <a:t>pulse has</a:t>
            </a:r>
            <a:r>
              <a:rPr lang="en-AS" sz="2000" b="1" u="none" strike="noStrike">
                <a:solidFill>
                  <a:schemeClr val="dk1"/>
                </a:solidFill>
                <a:effectLst/>
                <a:uFillTx/>
                <a:latin typeface="Calibri"/>
              </a:rPr>
              <a:t> an E-Field</a:t>
            </a:r>
            <a:r>
              <a:rPr lang="en-US" sz="2000" b="1" u="none" strike="noStrike">
                <a:solidFill>
                  <a:schemeClr val="dk1"/>
                </a:solidFill>
                <a:effectLst/>
                <a:uFillTx/>
                <a:latin typeface="Calibri"/>
              </a:rPr>
              <a:t>:</a:t>
            </a: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r>
              <a:rPr lang="en-US" sz="2000" b="1" u="none" strike="noStrike">
                <a:solidFill>
                  <a:schemeClr val="dk1"/>
                </a:solidFill>
                <a:effectLst/>
                <a:uFillTx/>
                <a:latin typeface="Calibri"/>
              </a:rPr>
              <a:t>where:</a:t>
            </a: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r>
              <a:rPr lang="en-US" sz="2000" b="1" u="none" strike="noStrike">
                <a:solidFill>
                  <a:schemeClr val="dk1">
                    <a:lumMod val="75000"/>
                    <a:lumOff val="25000"/>
                  </a:schemeClr>
                </a:solidFill>
                <a:effectLst/>
                <a:uFillTx/>
                <a:latin typeface="Calibri"/>
              </a:rPr>
              <a:t>The instantaneous frequency is:   </a:t>
            </a:r>
            <a:endParaRPr lang="en-US" sz="2000" b="0" u="none" strike="noStrike">
              <a:solidFill>
                <a:srgbClr val="000000"/>
              </a:solidFill>
              <a:effectLst/>
              <a:uFillTx/>
              <a:latin typeface="Arial"/>
            </a:endParaRPr>
          </a:p>
          <a:p>
            <a:pPr defTabSz="457200">
              <a:lnSpc>
                <a:spcPct val="80000"/>
              </a:lnSpc>
              <a:spcBef>
                <a:spcPts val="1001"/>
              </a:spcBef>
              <a:tabLst>
                <a:tab pos="0" algn="l"/>
              </a:tabLst>
            </a:pPr>
            <a:r>
              <a:rPr lang="en-US" sz="2000" b="0" u="none" strike="noStrike">
                <a:solidFill>
                  <a:schemeClr val="dk1">
                    <a:lumMod val="75000"/>
                    <a:lumOff val="25000"/>
                  </a:schemeClr>
                </a:solidFill>
                <a:effectLst/>
                <a:uFillTx/>
                <a:latin typeface="Calibri"/>
              </a:rPr>
              <a:t>					</a:t>
            </a: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r>
              <a:rPr lang="en-US" sz="2000" b="1" u="none" strike="noStrike">
                <a:solidFill>
                  <a:schemeClr val="dk1"/>
                </a:solidFill>
                <a:effectLst/>
                <a:uFillTx/>
                <a:latin typeface="Calibri"/>
              </a:rPr>
              <a:t>which is: </a:t>
            </a:r>
            <a:endParaRPr lang="en-US" sz="2000" b="0" u="none" strike="noStrike">
              <a:solidFill>
                <a:srgbClr val="000000"/>
              </a:solidFill>
              <a:effectLst/>
              <a:uFillTx/>
              <a:latin typeface="Arial"/>
            </a:endParaRPr>
          </a:p>
          <a:p>
            <a:pPr defTabSz="457200">
              <a:lnSpc>
                <a:spcPct val="80000"/>
              </a:lnSpc>
              <a:spcBef>
                <a:spcPts val="1001"/>
              </a:spcBef>
              <a:tabLst>
                <a:tab pos="0" algn="l"/>
              </a:tabLst>
            </a:pPr>
            <a:r>
              <a:rPr lang="en-US" sz="2000" b="0" u="none" strike="noStrike">
                <a:solidFill>
                  <a:schemeClr val="dk1">
                    <a:lumMod val="75000"/>
                    <a:lumOff val="25000"/>
                  </a:schemeClr>
                </a:solidFill>
                <a:effectLst/>
                <a:uFillTx/>
                <a:latin typeface="Calibri"/>
              </a:rPr>
              <a:t>		      		</a:t>
            </a:r>
            <a:endParaRPr lang="en-US" sz="2000" b="0" u="none" strike="noStrike">
              <a:solidFill>
                <a:srgbClr val="000000"/>
              </a:solidFill>
              <a:effectLst/>
              <a:uFillTx/>
              <a:latin typeface="Arial"/>
            </a:endParaRPr>
          </a:p>
          <a:p>
            <a:pPr defTabSz="457200">
              <a:lnSpc>
                <a:spcPct val="80000"/>
              </a:lnSpc>
              <a:spcBef>
                <a:spcPts val="1001"/>
              </a:spcBef>
              <a:tabLst>
                <a:tab pos="0" algn="l"/>
              </a:tabLst>
            </a:pPr>
            <a:endParaRPr lang="en-US" sz="2000" b="0" u="none" strike="noStrike">
              <a:solidFill>
                <a:srgbClr val="000000"/>
              </a:solidFill>
              <a:effectLst/>
              <a:uFillTx/>
              <a:latin typeface="Arial"/>
            </a:endParaRPr>
          </a:p>
          <a:p>
            <a:pPr defTabSz="457200">
              <a:lnSpc>
                <a:spcPct val="80000"/>
              </a:lnSpc>
              <a:spcBef>
                <a:spcPts val="1001"/>
              </a:spcBef>
              <a:tabLst>
                <a:tab pos="0" algn="l"/>
              </a:tabLst>
            </a:pPr>
            <a:r>
              <a:rPr lang="en-US" sz="2200" b="1" u="none" strike="noStrike">
                <a:solidFill>
                  <a:srgbClr val="FF0000"/>
                </a:solidFill>
                <a:effectLst/>
                <a:uFillTx/>
                <a:latin typeface="Calibri"/>
              </a:rPr>
              <a:t>So the frequency increases linearly with time.</a:t>
            </a:r>
            <a:endParaRPr lang="en-US" sz="2200" b="0" u="none" strike="noStrike">
              <a:solidFill>
                <a:srgbClr val="000000"/>
              </a:solidFill>
              <a:effectLst/>
              <a:uFillTx/>
              <a:latin typeface="Arial"/>
            </a:endParaRPr>
          </a:p>
        </p:txBody>
      </p:sp>
      <p:graphicFrame>
        <p:nvGraphicFramePr>
          <p:cNvPr id="561" name="Object 4"/>
          <p:cNvGraphicFramePr/>
          <p:nvPr/>
        </p:nvGraphicFramePr>
        <p:xfrm>
          <a:off x="868320" y="1403640"/>
          <a:ext cx="5411520" cy="657000"/>
        </p:xfrm>
        <a:graphic>
          <a:graphicData uri="http://schemas.openxmlformats.org/presentationml/2006/ole">
            <mc:AlternateContent xmlns:mc="http://schemas.openxmlformats.org/markup-compatibility/2006">
              <mc:Choice xmlns:v="urn:schemas-microsoft-com:vml" Requires="v">
                <p:oleObj r:id="rId2" imgW="0" imgH="0" progId="Equation.DSMT4">
                  <p:embed/>
                </p:oleObj>
              </mc:Choice>
              <mc:Fallback>
                <p:oleObj r:id="rId2" imgW="0" imgH="0" progId="Equation.DSMT4">
                  <p:embed/>
                  <p:pic>
                    <p:nvPicPr>
                      <p:cNvPr id="562" name="Object 4"/>
                      <p:cNvPicPr/>
                      <p:nvPr/>
                    </p:nvPicPr>
                    <p:blipFill>
                      <a:blip r:embed="rId3"/>
                      <a:stretch/>
                    </p:blipFill>
                    <p:spPr>
                      <a:xfrm>
                        <a:off x="868320" y="1403640"/>
                        <a:ext cx="5411520" cy="657000"/>
                      </a:xfrm>
                      <a:prstGeom prst="rect">
                        <a:avLst/>
                      </a:prstGeom>
                      <a:noFill/>
                      <a:ln w="0">
                        <a:noFill/>
                      </a:ln>
                    </p:spPr>
                  </p:pic>
                </p:oleObj>
              </mc:Fallback>
            </mc:AlternateContent>
          </a:graphicData>
        </a:graphic>
      </p:graphicFrame>
      <p:graphicFrame>
        <p:nvGraphicFramePr>
          <p:cNvPr id="563" name="Object 5"/>
          <p:cNvGraphicFramePr/>
          <p:nvPr/>
        </p:nvGraphicFramePr>
        <p:xfrm>
          <a:off x="868320" y="2647440"/>
          <a:ext cx="1549080" cy="480600"/>
        </p:xfrm>
        <a:graphic>
          <a:graphicData uri="http://schemas.openxmlformats.org/presentationml/2006/ole">
            <mc:AlternateContent xmlns:mc="http://schemas.openxmlformats.org/markup-compatibility/2006">
              <mc:Choice xmlns:v="urn:schemas-microsoft-com:vml" Requires="v">
                <p:oleObj r:id="rId4" imgW="0" imgH="0" progId="Equation.DSMT4">
                  <p:embed/>
                </p:oleObj>
              </mc:Choice>
              <mc:Fallback>
                <p:oleObj r:id="rId4" imgW="0" imgH="0" progId="Equation.DSMT4">
                  <p:embed/>
                  <p:pic>
                    <p:nvPicPr>
                      <p:cNvPr id="564" name="Object 5"/>
                      <p:cNvPicPr/>
                      <p:nvPr/>
                    </p:nvPicPr>
                    <p:blipFill>
                      <a:blip r:embed="rId5"/>
                      <a:stretch/>
                    </p:blipFill>
                    <p:spPr>
                      <a:xfrm>
                        <a:off x="868320" y="2647440"/>
                        <a:ext cx="1549080" cy="480600"/>
                      </a:xfrm>
                      <a:prstGeom prst="rect">
                        <a:avLst/>
                      </a:prstGeom>
                      <a:noFill/>
                      <a:ln w="0">
                        <a:noFill/>
                      </a:ln>
                    </p:spPr>
                  </p:pic>
                </p:oleObj>
              </mc:Fallback>
            </mc:AlternateContent>
          </a:graphicData>
        </a:graphic>
      </p:graphicFrame>
      <p:graphicFrame>
        <p:nvGraphicFramePr>
          <p:cNvPr id="565" name="Object 6"/>
          <p:cNvGraphicFramePr/>
          <p:nvPr/>
        </p:nvGraphicFramePr>
        <p:xfrm>
          <a:off x="970200" y="3837600"/>
          <a:ext cx="2895120" cy="515520"/>
        </p:xfrm>
        <a:graphic>
          <a:graphicData uri="http://schemas.openxmlformats.org/presentationml/2006/ole">
            <mc:AlternateContent xmlns:mc="http://schemas.openxmlformats.org/markup-compatibility/2006">
              <mc:Choice xmlns:v="urn:schemas-microsoft-com:vml" Requires="v">
                <p:oleObj r:id="rId6" imgW="0" imgH="0" progId="Equation.DSMT4">
                  <p:embed/>
                </p:oleObj>
              </mc:Choice>
              <mc:Fallback>
                <p:oleObj r:id="rId6" imgW="0" imgH="0" progId="Equation.DSMT4">
                  <p:embed/>
                  <p:pic>
                    <p:nvPicPr>
                      <p:cNvPr id="566" name="Object 6"/>
                      <p:cNvPicPr/>
                      <p:nvPr/>
                    </p:nvPicPr>
                    <p:blipFill>
                      <a:blip r:embed="rId7"/>
                      <a:stretch/>
                    </p:blipFill>
                    <p:spPr>
                      <a:xfrm>
                        <a:off x="970200" y="3837600"/>
                        <a:ext cx="2895120" cy="515520"/>
                      </a:xfrm>
                      <a:prstGeom prst="rect">
                        <a:avLst/>
                      </a:prstGeom>
                      <a:noFill/>
                      <a:ln w="0">
                        <a:noFill/>
                      </a:ln>
                    </p:spPr>
                  </p:pic>
                </p:oleObj>
              </mc:Fallback>
            </mc:AlternateContent>
          </a:graphicData>
        </a:graphic>
      </p:graphicFrame>
      <p:graphicFrame>
        <p:nvGraphicFramePr>
          <p:cNvPr id="567" name="Object 7"/>
          <p:cNvGraphicFramePr/>
          <p:nvPr/>
        </p:nvGraphicFramePr>
        <p:xfrm>
          <a:off x="1954800" y="4949640"/>
          <a:ext cx="2410920" cy="487080"/>
        </p:xfrm>
        <a:graphic>
          <a:graphicData uri="http://schemas.openxmlformats.org/presentationml/2006/ole">
            <mc:AlternateContent xmlns:mc="http://schemas.openxmlformats.org/markup-compatibility/2006">
              <mc:Choice xmlns:v="urn:schemas-microsoft-com:vml" Requires="v">
                <p:oleObj r:id="rId8" imgW="0" imgH="0" progId="Equation.DSMT4">
                  <p:embed/>
                </p:oleObj>
              </mc:Choice>
              <mc:Fallback>
                <p:oleObj r:id="rId8" imgW="0" imgH="0" progId="Equation.DSMT4">
                  <p:embed/>
                  <p:pic>
                    <p:nvPicPr>
                      <p:cNvPr id="568" name="Object 7"/>
                      <p:cNvPicPr/>
                      <p:nvPr/>
                    </p:nvPicPr>
                    <p:blipFill>
                      <a:blip r:embed="rId9"/>
                      <a:stretch/>
                    </p:blipFill>
                    <p:spPr>
                      <a:xfrm>
                        <a:off x="1954800" y="4949640"/>
                        <a:ext cx="2410920" cy="487080"/>
                      </a:xfrm>
                      <a:prstGeom prst="rect">
                        <a:avLst/>
                      </a:prstGeom>
                      <a:noFill/>
                      <a:ln w="25560">
                        <a:solidFill>
                          <a:srgbClr val="D34817"/>
                        </a:solidFill>
                        <a:miter/>
                      </a:ln>
                    </p:spPr>
                  </p:pic>
                </p:oleObj>
              </mc:Fallback>
            </mc:AlternateContent>
          </a:graphicData>
        </a:graphic>
      </p:graphicFrame>
      <p:pic>
        <p:nvPicPr>
          <p:cNvPr id="569" name="Picture 10"/>
          <p:cNvPicPr/>
          <p:nvPr/>
        </p:nvPicPr>
        <p:blipFill>
          <a:blip r:embed="rId10"/>
          <a:stretch/>
        </p:blipFill>
        <p:spPr>
          <a:xfrm>
            <a:off x="7311960" y="1154880"/>
            <a:ext cx="4032000" cy="2547000"/>
          </a:xfrm>
          <a:prstGeom prst="rect">
            <a:avLst/>
          </a:prstGeom>
          <a:noFill/>
          <a:ln w="0">
            <a:noFill/>
          </a:ln>
        </p:spPr>
      </p:pic>
      <p:grpSp>
        <p:nvGrpSpPr>
          <p:cNvPr id="570" name="Group 10"/>
          <p:cNvGrpSpPr/>
          <p:nvPr/>
        </p:nvGrpSpPr>
        <p:grpSpPr>
          <a:xfrm>
            <a:off x="7311960" y="4095720"/>
            <a:ext cx="4226400" cy="2455920"/>
            <a:chOff x="7311960" y="4095720"/>
            <a:chExt cx="4226400" cy="2455920"/>
          </a:xfrm>
        </p:grpSpPr>
        <p:grpSp>
          <p:nvGrpSpPr>
            <p:cNvPr id="571" name="Group 8"/>
            <p:cNvGrpSpPr/>
            <p:nvPr/>
          </p:nvGrpSpPr>
          <p:grpSpPr>
            <a:xfrm>
              <a:off x="7311960" y="4095720"/>
              <a:ext cx="4226400" cy="2455920"/>
              <a:chOff x="7311960" y="4095720"/>
              <a:chExt cx="4226400" cy="2455920"/>
            </a:xfrm>
          </p:grpSpPr>
          <p:sp>
            <p:nvSpPr>
              <p:cNvPr id="572" name="Rectangle 12"/>
              <p:cNvSpPr/>
              <p:nvPr/>
            </p:nvSpPr>
            <p:spPr>
              <a:xfrm>
                <a:off x="7311960" y="4095720"/>
                <a:ext cx="4226400" cy="2455920"/>
              </a:xfrm>
              <a:prstGeom prst="rect">
                <a:avLst/>
              </a:prstGeom>
              <a:solidFill>
                <a:schemeClr val="bg1"/>
              </a:solidFill>
              <a:ln w="0">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defTabSz="914400">
                  <a:lnSpc>
                    <a:spcPct val="100000"/>
                  </a:lnSpc>
                </a:pPr>
                <a:endParaRPr lang="en-US" sz="1800" b="0" u="none" strike="noStrike">
                  <a:solidFill>
                    <a:schemeClr val="dk1"/>
                  </a:solidFill>
                  <a:effectLst/>
                  <a:uFillTx/>
                  <a:latin typeface="Calibri"/>
                </a:endParaRPr>
              </a:p>
            </p:txBody>
          </p:sp>
          <p:pic>
            <p:nvPicPr>
              <p:cNvPr id="573" name="Picture 6" descr="Chirped pulse neg"/>
              <p:cNvPicPr/>
              <p:nvPr/>
            </p:nvPicPr>
            <p:blipFill>
              <a:blip r:embed="rId11"/>
              <a:stretch/>
            </p:blipFill>
            <p:spPr>
              <a:xfrm>
                <a:off x="7425360" y="4262760"/>
                <a:ext cx="3945960" cy="2257200"/>
              </a:xfrm>
              <a:prstGeom prst="rect">
                <a:avLst/>
              </a:prstGeom>
              <a:noFill/>
              <a:ln w="0">
                <a:noFill/>
              </a:ln>
            </p:spPr>
          </p:pic>
        </p:grpSp>
        <p:sp>
          <p:nvSpPr>
            <p:cNvPr id="574" name="Line 9"/>
            <p:cNvSpPr/>
            <p:nvPr/>
          </p:nvSpPr>
          <p:spPr>
            <a:xfrm>
              <a:off x="7738560" y="5343480"/>
              <a:ext cx="137160" cy="360"/>
            </a:xfrm>
            <a:prstGeom prst="line">
              <a:avLst/>
            </a:prstGeom>
            <a:ln w="38100">
              <a:solidFill>
                <a:srgbClr val="000000"/>
              </a:solidFill>
              <a:round/>
            </a:ln>
          </p:spPr>
          <p:style>
            <a:lnRef idx="0">
              <a:scrgbClr r="0" g="0" b="0"/>
            </a:lnRef>
            <a:fillRef idx="0">
              <a:scrgbClr r="0" g="0" b="0"/>
            </a:fillRef>
            <a:effectRef idx="0">
              <a:scrgbClr r="0" g="0" b="0"/>
            </a:effectRef>
            <a:fontRef idx="minor"/>
          </p:style>
          <p:txBody>
            <a:bodyPr lIns="90000" tIns="-44640" rIns="90000" bIns="-44640" anchor="t">
              <a:noAutofit/>
            </a:bodyPr>
            <a:lstStyle/>
            <a:p>
              <a:endParaRPr lang="en-US" sz="1800" b="0" u="none" strike="noStrike">
                <a:solidFill>
                  <a:schemeClr val="dk1"/>
                </a:solidFill>
                <a:effectLst/>
                <a:uFillTx/>
                <a:latin typeface="Calibri"/>
              </a:endParaRPr>
            </a:p>
          </p:txBody>
        </p:sp>
      </p:grpSp>
      <p:sp>
        <p:nvSpPr>
          <p:cNvPr id="575" name="Rectangle 14"/>
          <p:cNvSpPr/>
          <p:nvPr/>
        </p:nvSpPr>
        <p:spPr>
          <a:xfrm>
            <a:off x="8585280" y="1083960"/>
            <a:ext cx="1879200" cy="318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80000"/>
              </a:lnSpc>
            </a:pPr>
            <a:r>
              <a:rPr lang="en-US" sz="1800" b="1" u="none" strike="noStrike">
                <a:solidFill>
                  <a:srgbClr val="FF0000"/>
                </a:solidFill>
                <a:effectLst/>
                <a:uFillTx/>
                <a:latin typeface="Calibri"/>
              </a:rPr>
              <a:t>Positive chirp </a:t>
            </a:r>
            <a:r>
              <a:rPr lang="el-GR" sz="1800" b="1" i="1" u="none" strike="noStrike">
                <a:solidFill>
                  <a:srgbClr val="FF0000"/>
                </a:solidFill>
                <a:effectLst/>
                <a:uFillTx/>
                <a:latin typeface="Calibri"/>
              </a:rPr>
              <a:t>β</a:t>
            </a:r>
            <a:r>
              <a:rPr lang="el-GR" sz="1800" b="1" u="none" strike="noStrike">
                <a:solidFill>
                  <a:srgbClr val="FF0000"/>
                </a:solidFill>
                <a:effectLst/>
                <a:uFillTx/>
                <a:latin typeface="Calibri"/>
              </a:rPr>
              <a:t>&gt;0</a:t>
            </a:r>
            <a:endParaRPr lang="en-US" sz="1800" b="0" u="none" strike="noStrike">
              <a:solidFill>
                <a:srgbClr val="000000"/>
              </a:solidFill>
              <a:effectLst/>
              <a:uFillTx/>
              <a:latin typeface="Arial"/>
            </a:endParaRPr>
          </a:p>
        </p:txBody>
      </p:sp>
      <p:sp>
        <p:nvSpPr>
          <p:cNvPr id="576" name="Rectangle 15"/>
          <p:cNvSpPr/>
          <p:nvPr/>
        </p:nvSpPr>
        <p:spPr>
          <a:xfrm>
            <a:off x="8585280" y="3935880"/>
            <a:ext cx="1971360" cy="318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80000"/>
              </a:lnSpc>
            </a:pPr>
            <a:r>
              <a:rPr lang="en-US" sz="1800" b="1" u="none" strike="noStrike">
                <a:solidFill>
                  <a:srgbClr val="002060"/>
                </a:solidFill>
                <a:effectLst/>
                <a:uFillTx/>
                <a:latin typeface="Calibri"/>
              </a:rPr>
              <a:t>Negative chirp </a:t>
            </a:r>
            <a:r>
              <a:rPr lang="el-GR" sz="1800" b="1" i="1" u="none" strike="noStrike">
                <a:solidFill>
                  <a:srgbClr val="002060"/>
                </a:solidFill>
                <a:effectLst/>
                <a:uFillTx/>
                <a:latin typeface="Calibri"/>
              </a:rPr>
              <a:t>β</a:t>
            </a:r>
            <a:r>
              <a:rPr lang="en-US" sz="1800" b="1" u="none" strike="noStrike">
                <a:solidFill>
                  <a:srgbClr val="002060"/>
                </a:solidFill>
                <a:effectLst/>
                <a:uFillTx/>
                <a:latin typeface="Calibri"/>
              </a:rPr>
              <a:t>&lt;</a:t>
            </a:r>
            <a:r>
              <a:rPr lang="el-GR" sz="1800" b="1" u="none" strike="noStrike">
                <a:solidFill>
                  <a:srgbClr val="002060"/>
                </a:solidFill>
                <a:effectLst/>
                <a:uFillTx/>
                <a:latin typeface="Calibri"/>
              </a:rPr>
              <a:t>0</a:t>
            </a:r>
            <a:endParaRPr lang="en-US" sz="1800" b="0" u="none" strike="noStrike">
              <a:solidFill>
                <a:srgbClr val="000000"/>
              </a:solidFill>
              <a:effectLst/>
              <a:uFillTx/>
              <a:latin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7" name="Picture 2"/>
          <p:cNvPicPr/>
          <p:nvPr/>
        </p:nvPicPr>
        <p:blipFill>
          <a:blip r:embed="rId2"/>
          <a:stretch/>
        </p:blipFill>
        <p:spPr>
          <a:xfrm>
            <a:off x="2373840" y="0"/>
            <a:ext cx="6374160" cy="4871520"/>
          </a:xfrm>
          <a:prstGeom prst="rect">
            <a:avLst/>
          </a:prstGeom>
          <a:noFill/>
          <a:ln w="0">
            <a:noFill/>
          </a:ln>
        </p:spPr>
      </p:pic>
      <p:pic>
        <p:nvPicPr>
          <p:cNvPr id="578" name="Picture 3"/>
          <p:cNvPicPr/>
          <p:nvPr/>
        </p:nvPicPr>
        <p:blipFill>
          <a:blip r:embed="rId3"/>
          <a:stretch/>
        </p:blipFill>
        <p:spPr>
          <a:xfrm>
            <a:off x="1371240" y="4764960"/>
            <a:ext cx="9106200" cy="1767240"/>
          </a:xfrm>
          <a:prstGeom prst="rect">
            <a:avLst/>
          </a:prstGeom>
          <a:noFill/>
          <a:ln w="0">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PlaceHolder 1"/>
          <p:cNvSpPr>
            <a:spLocks noGrp="1"/>
          </p:cNvSpPr>
          <p:nvPr>
            <p:ph type="title"/>
          </p:nvPr>
        </p:nvSpPr>
        <p:spPr>
          <a:xfrm>
            <a:off x="40644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AS" sz="3600" b="0" u="none" strike="noStrike" spc="-51">
                <a:solidFill>
                  <a:srgbClr val="543D83"/>
                </a:solidFill>
                <a:effectLst/>
                <a:uFillTx/>
                <a:latin typeface="Calibri"/>
              </a:rPr>
              <a:t>The Experimental set-up for chirp experiments</a:t>
            </a:r>
            <a:endParaRPr lang="el-GR" sz="3600" b="0" u="none" strike="noStrike">
              <a:solidFill>
                <a:schemeClr val="dk1"/>
              </a:solidFill>
              <a:effectLst/>
              <a:uFillTx/>
              <a:latin typeface="Calibri"/>
            </a:endParaRPr>
          </a:p>
        </p:txBody>
      </p:sp>
      <p:pic>
        <p:nvPicPr>
          <p:cNvPr id="580" name="Picture 2"/>
          <p:cNvPicPr/>
          <p:nvPr/>
        </p:nvPicPr>
        <p:blipFill>
          <a:blip r:embed="rId2"/>
          <a:stretch/>
        </p:blipFill>
        <p:spPr>
          <a:xfrm>
            <a:off x="1036440" y="793800"/>
            <a:ext cx="9355680" cy="5250240"/>
          </a:xfrm>
          <a:prstGeom prst="rect">
            <a:avLst/>
          </a:prstGeom>
          <a:noFill/>
          <a:ln w="0">
            <a:noFill/>
          </a:ln>
        </p:spPr>
      </p:pic>
      <p:sp>
        <p:nvSpPr>
          <p:cNvPr id="581" name="Rectangle 4"/>
          <p:cNvSpPr/>
          <p:nvPr/>
        </p:nvSpPr>
        <p:spPr>
          <a:xfrm>
            <a:off x="1783080" y="6044400"/>
            <a:ext cx="8645400" cy="645840"/>
          </a:xfrm>
          <a:prstGeom prst="rect">
            <a:avLst/>
          </a:prstGeom>
          <a:noFill/>
          <a:ln w="1905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chemeClr val="dk1"/>
                </a:solidFill>
                <a:effectLst/>
                <a:uFillTx/>
                <a:latin typeface="Calibri"/>
              </a:rPr>
              <a:t>Grigoriadis, A., Andrianaki, G., Tazes, I. et al. Efficient plasma electron accelerator driven by linearly chirped multi-10-TW laser pulses. Sci Rep 13, 2918 (2023).</a:t>
            </a:r>
            <a:endParaRPr lang="en-US" sz="1800" b="0" u="none" strike="noStrike">
              <a:solidFill>
                <a:srgbClr val="000000"/>
              </a:solidFill>
              <a:effectLst/>
              <a:uFillTx/>
              <a:latin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PlaceHolder 1"/>
          <p:cNvSpPr>
            <a:spLocks noGrp="1"/>
          </p:cNvSpPr>
          <p:nvPr>
            <p:ph type="title"/>
          </p:nvPr>
        </p:nvSpPr>
        <p:spPr>
          <a:xfrm>
            <a:off x="40644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US" sz="3600" b="1" u="none" strike="noStrike" spc="-51">
                <a:solidFill>
                  <a:srgbClr val="543D83"/>
                </a:solidFill>
                <a:effectLst/>
                <a:uFillTx/>
                <a:latin typeface="Calibri"/>
              </a:rPr>
              <a:t>Method to varying the chirp (Dazzlers or AOPDF)</a:t>
            </a:r>
            <a:endParaRPr lang="el-GR" sz="3600" b="0" u="none" strike="noStrike">
              <a:solidFill>
                <a:schemeClr val="dk1"/>
              </a:solidFill>
              <a:effectLst/>
              <a:uFillTx/>
              <a:latin typeface="Calibri"/>
            </a:endParaRPr>
          </a:p>
        </p:txBody>
      </p:sp>
      <p:sp>
        <p:nvSpPr>
          <p:cNvPr id="583" name="Rectangle 3"/>
          <p:cNvSpPr/>
          <p:nvPr/>
        </p:nvSpPr>
        <p:spPr>
          <a:xfrm>
            <a:off x="114480" y="864720"/>
            <a:ext cx="11948400" cy="4348800"/>
          </a:xfrm>
          <a:prstGeom prst="rect">
            <a:avLst/>
          </a:prstGeom>
          <a:noFill/>
          <a:ln w="0">
            <a:noFill/>
          </a:ln>
        </p:spPr>
        <p:style>
          <a:lnRef idx="0">
            <a:scrgbClr r="0" g="0" b="0"/>
          </a:lnRef>
          <a:fillRef idx="0">
            <a:scrgbClr r="0" g="0" b="0"/>
          </a:fillRef>
          <a:effectRef idx="0">
            <a:scrgbClr r="0" g="0" b="0"/>
          </a:effectRef>
          <a:fontRef idx="minor"/>
        </p:style>
        <p:txBody>
          <a:bodyPr lIns="0" rIns="0" anchor="t">
            <a:normAutofit/>
          </a:bodyPr>
          <a:lstStyle/>
          <a:p>
            <a:pPr marL="343080" indent="-343080" defTabSz="457200">
              <a:lnSpc>
                <a:spcPct val="80000"/>
              </a:lnSpc>
              <a:spcBef>
                <a:spcPts val="1001"/>
              </a:spcBef>
              <a:buClr>
                <a:srgbClr val="E99D93"/>
              </a:buClr>
              <a:buSzPct val="70000"/>
              <a:buFont typeface="Wingdings" charset="2"/>
              <a:buChar char=""/>
            </a:pPr>
            <a:r>
              <a:rPr lang="en-US" sz="2000" b="1" u="none" strike="noStrike">
                <a:solidFill>
                  <a:srgbClr val="FF0000"/>
                </a:solidFill>
                <a:effectLst/>
                <a:uFillTx/>
                <a:latin typeface="Calibri"/>
              </a:rPr>
              <a:t>The AOPDF (for Acousto-Optic Programmable Dispersive Filter) relies on a longitudinal interaction between a polychromatic acoustic wave and a polychromatic optical wave in the bulk of a birefringent crystal.</a:t>
            </a:r>
            <a:endParaRPr lang="en-US" sz="2000" b="0" u="none" strike="noStrike">
              <a:solidFill>
                <a:srgbClr val="000000"/>
              </a:solidFill>
              <a:effectLst/>
              <a:uFillTx/>
              <a:latin typeface="Arial"/>
            </a:endParaRPr>
          </a:p>
          <a:p>
            <a:pPr marL="343080" indent="-343080" defTabSz="457200">
              <a:lnSpc>
                <a:spcPct val="80000"/>
              </a:lnSpc>
              <a:spcBef>
                <a:spcPts val="1001"/>
              </a:spcBef>
              <a:buClr>
                <a:srgbClr val="E99D93"/>
              </a:buClr>
              <a:buSzPct val="70000"/>
              <a:buFont typeface="Wingdings" charset="2"/>
              <a:buChar char=""/>
            </a:pPr>
            <a:r>
              <a:rPr lang="en-US" sz="2000" b="1" u="none" strike="noStrike">
                <a:solidFill>
                  <a:schemeClr val="dk1"/>
                </a:solidFill>
                <a:effectLst/>
                <a:uFillTx/>
                <a:latin typeface="Calibri"/>
              </a:rPr>
              <a:t>Optical signals in the hundreds of Terahertz range are then controlled by RF signals in the tens of Megahertz range.</a:t>
            </a:r>
            <a:endParaRPr lang="en-US" sz="2000" b="0" u="none" strike="noStrike">
              <a:solidFill>
                <a:srgbClr val="000000"/>
              </a:solidFill>
              <a:effectLst/>
              <a:uFillTx/>
              <a:latin typeface="Arial"/>
            </a:endParaRPr>
          </a:p>
          <a:p>
            <a:pPr marL="343080" indent="-343080" defTabSz="457200">
              <a:lnSpc>
                <a:spcPct val="80000"/>
              </a:lnSpc>
              <a:spcBef>
                <a:spcPts val="1001"/>
              </a:spcBef>
              <a:buClr>
                <a:srgbClr val="E99D93"/>
              </a:buClr>
              <a:buSzPct val="70000"/>
              <a:buFont typeface="Wingdings" charset="2"/>
              <a:buChar char=""/>
            </a:pPr>
            <a:r>
              <a:rPr lang="en-US" sz="2000" b="1" u="none" strike="noStrike">
                <a:solidFill>
                  <a:srgbClr val="FF0000"/>
                </a:solidFill>
                <a:effectLst/>
                <a:uFillTx/>
                <a:latin typeface="Calibri"/>
              </a:rPr>
              <a:t>The spectral phase control is as accurate as the material properties of the crystal are known, without any assumption or hypothesis, thus allowing users to fully trust the shaping characteristics. The Dazzler phase control is obtained through the control of group delays versus wavelength.</a:t>
            </a:r>
            <a:endParaRPr lang="en-US" sz="2000" b="0" u="none" strike="noStrike">
              <a:solidFill>
                <a:srgbClr val="000000"/>
              </a:solidFill>
              <a:effectLst/>
              <a:uFillTx/>
              <a:latin typeface="Arial"/>
            </a:endParaRPr>
          </a:p>
          <a:p>
            <a:pPr marL="343080" indent="-343080" defTabSz="457200">
              <a:lnSpc>
                <a:spcPct val="80000"/>
              </a:lnSpc>
              <a:spcBef>
                <a:spcPts val="1001"/>
              </a:spcBef>
              <a:buClr>
                <a:srgbClr val="E99D93"/>
              </a:buClr>
              <a:buSzPct val="70000"/>
              <a:buFont typeface="Wingdings" charset="2"/>
              <a:buChar char=""/>
            </a:pPr>
            <a:r>
              <a:rPr lang="en-US" sz="2000" b="1" u="none" strike="noStrike">
                <a:solidFill>
                  <a:schemeClr val="dk1"/>
                </a:solidFill>
                <a:effectLst/>
                <a:uFillTx/>
                <a:latin typeface="Calibri"/>
              </a:rPr>
              <a:t>The interaction between an optical wave and an acoustic wave also prevents the user from spectral phase discontinuities inherent to pulse shaper based on pixelated modulators.</a:t>
            </a:r>
            <a:endParaRPr lang="en-US" sz="2000" b="0" u="none" strike="noStrike">
              <a:solidFill>
                <a:srgbClr val="000000"/>
              </a:solidFill>
              <a:effectLst/>
              <a:uFillTx/>
              <a:latin typeface="Arial"/>
            </a:endParaRPr>
          </a:p>
          <a:p>
            <a:pPr marL="343080" indent="-343080" defTabSz="457200">
              <a:lnSpc>
                <a:spcPct val="80000"/>
              </a:lnSpc>
              <a:spcBef>
                <a:spcPts val="1001"/>
              </a:spcBef>
              <a:buClr>
                <a:srgbClr val="E99D93"/>
              </a:buClr>
              <a:buSzPct val="70000"/>
              <a:buFont typeface="Wingdings" charset="2"/>
              <a:buChar char=""/>
            </a:pPr>
            <a:r>
              <a:rPr lang="en-US" sz="2000" b="1" u="none" strike="noStrike">
                <a:solidFill>
                  <a:srgbClr val="FF0000"/>
                </a:solidFill>
                <a:effectLst/>
                <a:uFillTx/>
                <a:latin typeface="Calibri"/>
              </a:rPr>
              <a:t>Unlike other ultrafast pulse shapers relying on 4-f lines to spatially disperse the spectral components, the Dazzler does not require a complex optical set up. The Dazzler crystal is the only component inserted in your setup, and installation is performed in only few minutes.</a:t>
            </a:r>
            <a:endParaRPr lang="en-US" sz="2000" b="0" u="none" strike="noStrike">
              <a:solidFill>
                <a:srgbClr val="000000"/>
              </a:solidFill>
              <a:effectLst/>
              <a:uFillTx/>
              <a:latin typeface="Arial"/>
            </a:endParaRPr>
          </a:p>
          <a:p>
            <a:pPr marL="343080" indent="-343080" defTabSz="457200">
              <a:lnSpc>
                <a:spcPct val="80000"/>
              </a:lnSpc>
              <a:spcBef>
                <a:spcPts val="1001"/>
              </a:spcBef>
              <a:buClr>
                <a:srgbClr val="E99D93"/>
              </a:buClr>
              <a:buSzPct val="70000"/>
              <a:buFont typeface="Wingdings" charset="2"/>
              <a:buChar char=""/>
            </a:pPr>
            <a:r>
              <a:rPr lang="en-US" sz="2000" b="1" u="none" strike="noStrike">
                <a:solidFill>
                  <a:schemeClr val="dk1"/>
                </a:solidFill>
                <a:effectLst/>
                <a:uFillTx/>
                <a:latin typeface="Calibri"/>
              </a:rPr>
              <a:t>Moreover, due to the physics of the acousto-optic interaction, the Dazzler system only requires a single point calibration to achieve accurate results.</a:t>
            </a:r>
            <a:endParaRPr lang="en-US" sz="2000" b="0" u="none" strike="noStrike">
              <a:solidFill>
                <a:srgbClr val="000000"/>
              </a:solidFill>
              <a:effectLst/>
              <a:uFillTx/>
              <a:latin typeface="Arial"/>
            </a:endParaRPr>
          </a:p>
        </p:txBody>
      </p:sp>
      <p:pic>
        <p:nvPicPr>
          <p:cNvPr id="584" name="Picture 16"/>
          <p:cNvPicPr/>
          <p:nvPr/>
        </p:nvPicPr>
        <p:blipFill>
          <a:blip r:embed="rId2"/>
          <a:stretch/>
        </p:blipFill>
        <p:spPr>
          <a:xfrm>
            <a:off x="501120" y="5040000"/>
            <a:ext cx="3490200" cy="1646280"/>
          </a:xfrm>
          <a:prstGeom prst="rect">
            <a:avLst/>
          </a:prstGeom>
          <a:noFill/>
          <a:ln w="0">
            <a:noFill/>
          </a:ln>
        </p:spPr>
      </p:pic>
      <p:pic>
        <p:nvPicPr>
          <p:cNvPr id="585" name="Picture 7" descr="Dazzler - Ultrafast pulse shaper - Fastlite"/>
          <p:cNvPicPr/>
          <p:nvPr/>
        </p:nvPicPr>
        <p:blipFill>
          <a:blip r:embed="rId3"/>
          <a:stretch/>
        </p:blipFill>
        <p:spPr>
          <a:xfrm>
            <a:off x="6679080" y="5040360"/>
            <a:ext cx="2156760" cy="1725480"/>
          </a:xfrm>
          <a:prstGeom prst="rect">
            <a:avLst/>
          </a:prstGeom>
          <a:noFill/>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5"/>
          <p:cNvGrpSpPr/>
          <p:nvPr/>
        </p:nvGrpSpPr>
        <p:grpSpPr>
          <a:xfrm>
            <a:off x="124920" y="914400"/>
            <a:ext cx="6530400" cy="2427840"/>
            <a:chOff x="124920" y="914400"/>
            <a:chExt cx="6530400" cy="2427840"/>
          </a:xfrm>
        </p:grpSpPr>
        <p:pic>
          <p:nvPicPr>
            <p:cNvPr id="59" name="Picture 3"/>
            <p:cNvPicPr/>
            <p:nvPr/>
          </p:nvPicPr>
          <p:blipFill>
            <a:blip r:embed="rId2"/>
            <a:stretch/>
          </p:blipFill>
          <p:spPr>
            <a:xfrm>
              <a:off x="124920" y="914400"/>
              <a:ext cx="6530400" cy="2427840"/>
            </a:xfrm>
            <a:prstGeom prst="rect">
              <a:avLst/>
            </a:prstGeom>
            <a:noFill/>
            <a:ln w="0">
              <a:noFill/>
            </a:ln>
          </p:spPr>
        </p:pic>
        <p:sp>
          <p:nvSpPr>
            <p:cNvPr id="60" name="Rectangle 4"/>
            <p:cNvSpPr/>
            <p:nvPr/>
          </p:nvSpPr>
          <p:spPr>
            <a:xfrm>
              <a:off x="537840" y="914400"/>
              <a:ext cx="237240" cy="265320"/>
            </a:xfrm>
            <a:prstGeom prst="rect">
              <a:avLst/>
            </a:prstGeom>
            <a:solidFill>
              <a:schemeClr val="bg1"/>
            </a:solidFill>
            <a:ln>
              <a:solidFill>
                <a:srgbClr val="FFFFFF"/>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grpSp>
      <p:sp>
        <p:nvSpPr>
          <p:cNvPr id="61" name="PlaceHolder 1"/>
          <p:cNvSpPr>
            <a:spLocks noGrp="1"/>
          </p:cNvSpPr>
          <p:nvPr>
            <p:ph type="title"/>
          </p:nvPr>
        </p:nvSpPr>
        <p:spPr>
          <a:xfrm>
            <a:off x="259200" y="-18360"/>
            <a:ext cx="10445040" cy="811440"/>
          </a:xfrm>
          <a:prstGeom prst="rect">
            <a:avLst/>
          </a:prstGeom>
          <a:noFill/>
          <a:ln w="0">
            <a:noFill/>
          </a:ln>
        </p:spPr>
        <p:txBody>
          <a:bodyPr lIns="91440" tIns="45720" rIns="91440" bIns="45720" anchor="b">
            <a:normAutofit/>
          </a:bodyPr>
          <a:lstStyle/>
          <a:p>
            <a:pPr indent="0" defTabSz="914400">
              <a:lnSpc>
                <a:spcPct val="85000"/>
              </a:lnSpc>
              <a:buNone/>
            </a:pPr>
            <a:r>
              <a:rPr lang="en-US" sz="3600" b="0" u="none" strike="noStrike" spc="-51">
                <a:solidFill>
                  <a:srgbClr val="543D83"/>
                </a:solidFill>
                <a:effectLst/>
                <a:uFillTx/>
                <a:latin typeface="Calibri"/>
              </a:rPr>
              <a:t>Experiments in various accelerators</a:t>
            </a:r>
            <a:endParaRPr lang="el-GR" sz="3600" b="0" u="none" strike="noStrike">
              <a:solidFill>
                <a:schemeClr val="dk1"/>
              </a:solidFill>
              <a:effectLst/>
              <a:uFillTx/>
              <a:latin typeface="Calibri"/>
            </a:endParaRPr>
          </a:p>
        </p:txBody>
      </p:sp>
      <p:pic>
        <p:nvPicPr>
          <p:cNvPr id="62" name="Picture 7"/>
          <p:cNvPicPr/>
          <p:nvPr/>
        </p:nvPicPr>
        <p:blipFill>
          <a:blip r:embed="rId3"/>
          <a:stretch/>
        </p:blipFill>
        <p:spPr>
          <a:xfrm>
            <a:off x="124920" y="3471120"/>
            <a:ext cx="7156080" cy="2967120"/>
          </a:xfrm>
          <a:prstGeom prst="rect">
            <a:avLst/>
          </a:prstGeom>
          <a:noFill/>
          <a:ln w="0">
            <a:noFill/>
          </a:ln>
        </p:spPr>
      </p:pic>
      <p:pic>
        <p:nvPicPr>
          <p:cNvPr id="63" name="Picture 8"/>
          <p:cNvPicPr/>
          <p:nvPr/>
        </p:nvPicPr>
        <p:blipFill>
          <a:blip r:embed="rId4"/>
          <a:stretch/>
        </p:blipFill>
        <p:spPr>
          <a:xfrm>
            <a:off x="7281360" y="4501800"/>
            <a:ext cx="1622520" cy="1509840"/>
          </a:xfrm>
          <a:prstGeom prst="rect">
            <a:avLst/>
          </a:prstGeom>
          <a:noFill/>
          <a:ln w="0">
            <a:noFill/>
          </a:ln>
        </p:spPr>
      </p:pic>
      <p:pic>
        <p:nvPicPr>
          <p:cNvPr id="64" name="Picture 9"/>
          <p:cNvPicPr/>
          <p:nvPr/>
        </p:nvPicPr>
        <p:blipFill>
          <a:blip r:embed="rId5"/>
          <a:stretch/>
        </p:blipFill>
        <p:spPr>
          <a:xfrm>
            <a:off x="6655680" y="1269360"/>
            <a:ext cx="5391000" cy="1350360"/>
          </a:xfrm>
          <a:prstGeom prst="rect">
            <a:avLst/>
          </a:prstGeom>
          <a:noFill/>
          <a:ln w="0">
            <a:noFill/>
          </a:ln>
        </p:spPr>
      </p:pic>
      <p:pic>
        <p:nvPicPr>
          <p:cNvPr id="65" name="Picture 10"/>
          <p:cNvPicPr/>
          <p:nvPr/>
        </p:nvPicPr>
        <p:blipFill>
          <a:blip r:embed="rId6"/>
          <a:stretch/>
        </p:blipFill>
        <p:spPr>
          <a:xfrm>
            <a:off x="8901720" y="103320"/>
            <a:ext cx="3290040" cy="1051200"/>
          </a:xfrm>
          <a:prstGeom prst="rect">
            <a:avLst/>
          </a:prstGeom>
          <a:noFill/>
          <a:ln w="0">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PlaceHolder 1"/>
          <p:cNvSpPr>
            <a:spLocks noGrp="1"/>
          </p:cNvSpPr>
          <p:nvPr>
            <p:ph type="title"/>
          </p:nvPr>
        </p:nvSpPr>
        <p:spPr>
          <a:xfrm>
            <a:off x="13392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AS" sz="3600" b="0" u="none" strike="noStrike" spc="-51">
                <a:solidFill>
                  <a:srgbClr val="543D83"/>
                </a:solidFill>
                <a:effectLst/>
                <a:uFillTx/>
                <a:latin typeface="Calibri"/>
              </a:rPr>
              <a:t>Typical Experimental Results</a:t>
            </a:r>
            <a:r>
              <a:rPr lang="en-US" sz="3600" b="0" u="none" strike="noStrike" spc="-51">
                <a:solidFill>
                  <a:srgbClr val="543D83"/>
                </a:solidFill>
                <a:effectLst/>
                <a:uFillTx/>
                <a:latin typeface="Calibri"/>
              </a:rPr>
              <a:t> on electron acceleration</a:t>
            </a:r>
            <a:endParaRPr lang="el-GR" sz="3600" b="0" u="none" strike="noStrike">
              <a:solidFill>
                <a:schemeClr val="dk1"/>
              </a:solidFill>
              <a:effectLst/>
              <a:uFillTx/>
              <a:latin typeface="Calibri"/>
            </a:endParaRPr>
          </a:p>
        </p:txBody>
      </p:sp>
      <p:pic>
        <p:nvPicPr>
          <p:cNvPr id="587" name="Εικόνα 3"/>
          <p:cNvPicPr/>
          <p:nvPr/>
        </p:nvPicPr>
        <p:blipFill>
          <a:blip r:embed="rId2"/>
          <a:stretch/>
        </p:blipFill>
        <p:spPr>
          <a:xfrm>
            <a:off x="6867720" y="793800"/>
            <a:ext cx="3461760" cy="5977080"/>
          </a:xfrm>
          <a:prstGeom prst="rect">
            <a:avLst/>
          </a:prstGeom>
          <a:noFill/>
          <a:ln w="0">
            <a:noFill/>
          </a:ln>
        </p:spPr>
      </p:pic>
      <p:pic>
        <p:nvPicPr>
          <p:cNvPr id="588" name="Picture 2"/>
          <p:cNvPicPr/>
          <p:nvPr/>
        </p:nvPicPr>
        <p:blipFill>
          <a:blip r:embed="rId3"/>
          <a:stretch/>
        </p:blipFill>
        <p:spPr>
          <a:xfrm>
            <a:off x="3177000" y="514800"/>
            <a:ext cx="3687480" cy="2662920"/>
          </a:xfrm>
          <a:prstGeom prst="rect">
            <a:avLst/>
          </a:prstGeom>
          <a:noFill/>
          <a:ln w="0">
            <a:noFill/>
          </a:ln>
        </p:spPr>
      </p:pic>
      <p:pic>
        <p:nvPicPr>
          <p:cNvPr id="589" name="Picture 4"/>
          <p:cNvPicPr/>
          <p:nvPr/>
        </p:nvPicPr>
        <p:blipFill>
          <a:blip r:embed="rId4"/>
          <a:stretch/>
        </p:blipFill>
        <p:spPr>
          <a:xfrm>
            <a:off x="-18720" y="514800"/>
            <a:ext cx="3749400" cy="2715840"/>
          </a:xfrm>
          <a:prstGeom prst="rect">
            <a:avLst/>
          </a:prstGeom>
          <a:noFill/>
          <a:ln w="0">
            <a:noFill/>
          </a:ln>
        </p:spPr>
      </p:pic>
      <p:pic>
        <p:nvPicPr>
          <p:cNvPr id="590" name="Picture 5"/>
          <p:cNvPicPr/>
          <p:nvPr/>
        </p:nvPicPr>
        <p:blipFill>
          <a:blip r:embed="rId5"/>
          <a:stretch/>
        </p:blipFill>
        <p:spPr>
          <a:xfrm>
            <a:off x="-135720" y="3026520"/>
            <a:ext cx="3983400" cy="3209760"/>
          </a:xfrm>
          <a:prstGeom prst="rect">
            <a:avLst/>
          </a:prstGeom>
          <a:noFill/>
          <a:ln w="0">
            <a:noFill/>
          </a:ln>
        </p:spPr>
      </p:pic>
      <p:pic>
        <p:nvPicPr>
          <p:cNvPr id="591" name="Picture 6"/>
          <p:cNvPicPr/>
          <p:nvPr/>
        </p:nvPicPr>
        <p:blipFill>
          <a:blip r:embed="rId6"/>
          <a:stretch/>
        </p:blipFill>
        <p:spPr>
          <a:xfrm>
            <a:off x="3068640" y="3096720"/>
            <a:ext cx="4027320" cy="3211560"/>
          </a:xfrm>
          <a:prstGeom prst="rect">
            <a:avLst/>
          </a:prstGeom>
          <a:noFill/>
          <a:ln w="0">
            <a:noFill/>
          </a:ln>
        </p:spPr>
      </p:pic>
      <p:sp>
        <p:nvSpPr>
          <p:cNvPr id="592" name="TextBox 7"/>
          <p:cNvSpPr/>
          <p:nvPr/>
        </p:nvSpPr>
        <p:spPr>
          <a:xfrm>
            <a:off x="626400" y="1160280"/>
            <a:ext cx="1054800" cy="369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800" b="1" u="none" strike="noStrike">
                <a:solidFill>
                  <a:srgbClr val="FF0000"/>
                </a:solidFill>
                <a:effectLst/>
                <a:uFillTx/>
                <a:latin typeface="Calibri"/>
              </a:rPr>
              <a:t>FTL pulse</a:t>
            </a:r>
            <a:endParaRPr lang="en-US" sz="1800" b="0" u="none" strike="noStrike">
              <a:solidFill>
                <a:srgbClr val="000000"/>
              </a:solidFill>
              <a:effectLst/>
              <a:uFillTx/>
              <a:latin typeface="Arial"/>
            </a:endParaRPr>
          </a:p>
        </p:txBody>
      </p:sp>
      <p:sp>
        <p:nvSpPr>
          <p:cNvPr id="593" name="Rectangle 8"/>
          <p:cNvSpPr/>
          <p:nvPr/>
        </p:nvSpPr>
        <p:spPr>
          <a:xfrm>
            <a:off x="133920" y="6298560"/>
            <a:ext cx="6358320" cy="522720"/>
          </a:xfrm>
          <a:prstGeom prst="rect">
            <a:avLst/>
          </a:prstGeom>
          <a:noFill/>
          <a:ln w="1905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0" u="none" strike="noStrike">
                <a:solidFill>
                  <a:schemeClr val="dk1"/>
                </a:solidFill>
                <a:effectLst/>
                <a:uFillTx/>
                <a:latin typeface="Calibri"/>
              </a:rPr>
              <a:t>Grigoriadis, A., Andrianaki, G., Tazes, I. et al. Efficient plasma electron accelerator driven by linearly chirped multi-10-TW laser pulses. Sci Rep 13, 2918 (2023).</a:t>
            </a:r>
            <a:endParaRPr lang="en-US" sz="1400" b="0" u="none" strike="noStrike">
              <a:solidFill>
                <a:srgbClr val="000000"/>
              </a:solidFill>
              <a:effectLst/>
              <a:uFillTx/>
              <a:latin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 name="PlaceHolder 1"/>
          <p:cNvSpPr>
            <a:spLocks noGrp="1"/>
          </p:cNvSpPr>
          <p:nvPr>
            <p:ph type="title"/>
          </p:nvPr>
        </p:nvSpPr>
        <p:spPr>
          <a:xfrm>
            <a:off x="40644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AS" sz="3600" b="1" u="none" strike="noStrike" spc="-51">
                <a:solidFill>
                  <a:srgbClr val="543D83"/>
                </a:solidFill>
                <a:effectLst/>
                <a:uFillTx/>
                <a:latin typeface="Calibri"/>
              </a:rPr>
              <a:t>Theoretical Modelling Method</a:t>
            </a:r>
            <a:endParaRPr lang="el-GR" sz="3600" b="0" u="none" strike="noStrike">
              <a:solidFill>
                <a:schemeClr val="dk1"/>
              </a:solidFill>
              <a:effectLst/>
              <a:uFillTx/>
              <a:latin typeface="Calibri"/>
            </a:endParaRPr>
          </a:p>
        </p:txBody>
      </p:sp>
      <p:sp>
        <p:nvSpPr>
          <p:cNvPr id="595" name="Rectangle 7"/>
          <p:cNvSpPr/>
          <p:nvPr/>
        </p:nvSpPr>
        <p:spPr>
          <a:xfrm>
            <a:off x="406440" y="1043640"/>
            <a:ext cx="11401200" cy="4708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000" b="1" u="none" strike="noStrike">
                <a:solidFill>
                  <a:srgbClr val="FF0000"/>
                </a:solidFill>
                <a:effectLst/>
                <a:uFillTx/>
                <a:latin typeface="Calibri Light"/>
              </a:rPr>
              <a:t>Model </a:t>
            </a:r>
            <a:r>
              <a:rPr lang="en-AS" sz="2000" b="1" u="none" strike="noStrike">
                <a:solidFill>
                  <a:srgbClr val="FF0000"/>
                </a:solidFill>
                <a:effectLst/>
                <a:uFillTx/>
                <a:latin typeface="Calibri Light"/>
              </a:rPr>
              <a:t>utilizing </a:t>
            </a:r>
            <a:r>
              <a:rPr lang="en-US" sz="2000" b="1" u="none" strike="noStrike">
                <a:solidFill>
                  <a:srgbClr val="FF0000"/>
                </a:solidFill>
                <a:effectLst/>
                <a:uFillTx/>
                <a:latin typeface="Calibri Light"/>
              </a:rPr>
              <a:t>PIC Simulations</a:t>
            </a:r>
            <a:endParaRPr lang="en-US" sz="2000" b="0" u="none" strike="noStrike">
              <a:solidFill>
                <a:srgbClr val="000000"/>
              </a:solidFill>
              <a:effectLst/>
              <a:uFillTx/>
              <a:latin typeface="Arial"/>
            </a:endParaRPr>
          </a:p>
          <a:p>
            <a:pPr defTabSz="914400">
              <a:lnSpc>
                <a:spcPct val="100000"/>
              </a:lnSpc>
            </a:pPr>
            <a:endParaRPr lang="en-US" sz="2000" b="0" u="none" strike="noStrike">
              <a:solidFill>
                <a:srgbClr val="000000"/>
              </a:solidFill>
              <a:effectLst/>
              <a:uFillTx/>
              <a:latin typeface="Arial"/>
            </a:endParaRPr>
          </a:p>
          <a:p>
            <a:pPr marL="285840" indent="-285840" defTabSz="914400">
              <a:lnSpc>
                <a:spcPct val="100000"/>
              </a:lnSpc>
              <a:buClr>
                <a:srgbClr val="002060"/>
              </a:buClr>
              <a:buFont typeface="Wingdings" charset="2"/>
              <a:buChar char=""/>
            </a:pPr>
            <a:r>
              <a:rPr lang="en-US" sz="1800" b="0" u="none" strike="noStrike">
                <a:solidFill>
                  <a:srgbClr val="002060"/>
                </a:solidFill>
                <a:effectLst/>
                <a:uFillTx/>
                <a:latin typeface="Calibri Light"/>
              </a:rPr>
              <a:t>2D PIC simulations performed in the EPOCH PIC code</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endParaRPr lang="en-US" sz="800" b="0" u="none" strike="noStrike">
              <a:solidFill>
                <a:srgbClr val="000000"/>
              </a:solidFill>
              <a:effectLst/>
              <a:uFillTx/>
              <a:latin typeface="Arial"/>
            </a:endParaRPr>
          </a:p>
          <a:p>
            <a:pPr marL="285840" indent="-285840" defTabSz="914400">
              <a:lnSpc>
                <a:spcPct val="100000"/>
              </a:lnSpc>
              <a:buClr>
                <a:srgbClr val="002060"/>
              </a:buClr>
              <a:buFont typeface="Wingdings" charset="2"/>
              <a:buChar char=""/>
            </a:pPr>
            <a:r>
              <a:rPr lang="en-US" sz="1800" b="0" u="none" strike="noStrike">
                <a:solidFill>
                  <a:srgbClr val="002060"/>
                </a:solidFill>
                <a:effectLst/>
                <a:uFillTx/>
                <a:latin typeface="Calibri Light"/>
              </a:rPr>
              <a:t> The computational</a:t>
            </a:r>
            <a:r>
              <a:rPr lang="en-AS" sz="1800" b="0" u="none" strike="noStrike">
                <a:solidFill>
                  <a:srgbClr val="002060"/>
                </a:solidFill>
                <a:effectLst/>
                <a:uFillTx/>
                <a:latin typeface="Calibri Light"/>
              </a:rPr>
              <a:t> </a:t>
            </a:r>
            <a:r>
              <a:rPr lang="en-US" sz="1800" b="0" u="none" strike="noStrike">
                <a:solidFill>
                  <a:srgbClr val="002060"/>
                </a:solidFill>
                <a:effectLst/>
                <a:uFillTx/>
                <a:latin typeface="Calibri Light"/>
              </a:rPr>
              <a:t>domain was set as 120×100 μm and was discretized by 2400×500 cells, with 5 particles per cell</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marL="285840" indent="-285840" defTabSz="914400">
              <a:lnSpc>
                <a:spcPct val="100000"/>
              </a:lnSpc>
              <a:buClr>
                <a:srgbClr val="002060"/>
              </a:buClr>
              <a:buFont typeface="Wingdings" charset="2"/>
              <a:buChar char=""/>
            </a:pPr>
            <a:r>
              <a:rPr lang="en-US" sz="1800" b="0" u="none" strike="noStrike">
                <a:solidFill>
                  <a:srgbClr val="002060"/>
                </a:solidFill>
                <a:effectLst/>
                <a:uFillTx/>
                <a:latin typeface="Calibri Light"/>
              </a:rPr>
              <a:t>The gas density geometry,</a:t>
            </a:r>
            <a:r>
              <a:rPr lang="en-AS" sz="1800" b="0" u="none" strike="noStrike">
                <a:solidFill>
                  <a:srgbClr val="002060"/>
                </a:solidFill>
                <a:effectLst/>
                <a:uFillTx/>
                <a:latin typeface="Calibri Light"/>
              </a:rPr>
              <a:t> </a:t>
            </a:r>
            <a:r>
              <a:rPr lang="en-US" sz="1800" b="0" u="none" strike="noStrike">
                <a:solidFill>
                  <a:srgbClr val="002060"/>
                </a:solidFill>
                <a:effectLst/>
                <a:uFillTx/>
                <a:latin typeface="Calibri Light"/>
              </a:rPr>
              <a:t>determined in our earlier works</a:t>
            </a:r>
            <a:r>
              <a:rPr lang="en-AS" sz="800" b="0" u="none" strike="noStrike">
                <a:solidFill>
                  <a:srgbClr val="002060"/>
                </a:solidFill>
                <a:effectLst/>
                <a:uFillTx/>
                <a:latin typeface="Calibri Light"/>
              </a:rPr>
              <a:t>, </a:t>
            </a:r>
            <a:r>
              <a:rPr lang="en-US" sz="1800" b="0" u="none" strike="noStrike">
                <a:solidFill>
                  <a:srgbClr val="002060"/>
                </a:solidFill>
                <a:effectLst/>
                <a:uFillTx/>
                <a:latin typeface="Calibri Light"/>
              </a:rPr>
              <a:t>was used in the code, while the gas type was set to fully ionized He</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marL="285840" indent="-285840" defTabSz="914400">
              <a:lnSpc>
                <a:spcPct val="100000"/>
              </a:lnSpc>
              <a:buClr>
                <a:srgbClr val="002060"/>
              </a:buClr>
              <a:buFont typeface="Wingdings" charset="2"/>
              <a:buChar char=""/>
            </a:pPr>
            <a:r>
              <a:rPr lang="en-US" sz="1800" b="0" u="none" strike="noStrike">
                <a:solidFill>
                  <a:srgbClr val="002060"/>
                </a:solidFill>
                <a:effectLst/>
                <a:uFillTx/>
                <a:latin typeface="Calibri Light"/>
              </a:rPr>
              <a:t>The laser pulse</a:t>
            </a:r>
            <a:r>
              <a:rPr lang="en-AS" sz="1800" b="0" u="none" strike="noStrike">
                <a:solidFill>
                  <a:srgbClr val="002060"/>
                </a:solidFill>
                <a:effectLst/>
                <a:uFillTx/>
                <a:latin typeface="Calibri Light"/>
              </a:rPr>
              <a:t> </a:t>
            </a:r>
            <a:r>
              <a:rPr lang="en-US" sz="1800" b="0" u="none" strike="noStrike">
                <a:solidFill>
                  <a:srgbClr val="002060"/>
                </a:solidFill>
                <a:effectLst/>
                <a:uFillTx/>
                <a:latin typeface="Calibri Light"/>
              </a:rPr>
              <a:t>parameters were set according to the ones experimentally used</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marL="285840" indent="-285840" defTabSz="914400">
              <a:lnSpc>
                <a:spcPct val="100000"/>
              </a:lnSpc>
              <a:buClr>
                <a:srgbClr val="002060"/>
              </a:buClr>
              <a:buFont typeface="Wingdings" charset="2"/>
              <a:buChar char=""/>
            </a:pPr>
            <a:r>
              <a:rPr lang="en-US" sz="1800" b="0" u="none" strike="noStrike">
                <a:solidFill>
                  <a:srgbClr val="002060"/>
                </a:solidFill>
                <a:effectLst/>
                <a:uFillTx/>
                <a:latin typeface="Calibri Light"/>
              </a:rPr>
              <a:t>The simulations ran for three cases of laser pulses: </a:t>
            </a:r>
            <a:r>
              <a:rPr lang="en-AS" sz="1800" b="0" u="none" strike="noStrike">
                <a:solidFill>
                  <a:srgbClr val="002060"/>
                </a:solidFill>
                <a:effectLst/>
                <a:uFillTx/>
                <a:latin typeface="Calibri Light"/>
              </a:rPr>
              <a:t>i) </a:t>
            </a:r>
            <a:r>
              <a:rPr lang="en-US" sz="1800" b="0" u="none" strike="noStrike">
                <a:solidFill>
                  <a:srgbClr val="002060"/>
                </a:solidFill>
                <a:effectLst/>
                <a:uFillTx/>
                <a:latin typeface="Calibri Light"/>
              </a:rPr>
              <a:t>an FTL</a:t>
            </a:r>
            <a:r>
              <a:rPr lang="en-AS" sz="1800" b="0" u="none" strike="noStrike">
                <a:solidFill>
                  <a:srgbClr val="002060"/>
                </a:solidFill>
                <a:effectLst/>
                <a:uFillTx/>
                <a:latin typeface="Calibri Light"/>
              </a:rPr>
              <a:t> </a:t>
            </a:r>
            <a:r>
              <a:rPr lang="en-US" sz="1800" b="0" u="none" strike="noStrike">
                <a:solidFill>
                  <a:srgbClr val="002060"/>
                </a:solidFill>
                <a:effectLst/>
                <a:uFillTx/>
                <a:latin typeface="Calibri Light"/>
              </a:rPr>
              <a:t>pulse, </a:t>
            </a:r>
            <a:r>
              <a:rPr lang="en-AS" sz="1800" b="0" u="none" strike="noStrike">
                <a:solidFill>
                  <a:srgbClr val="002060"/>
                </a:solidFill>
                <a:effectLst/>
                <a:uFillTx/>
                <a:latin typeface="Calibri Light"/>
              </a:rPr>
              <a:t>ii) </a:t>
            </a:r>
            <a:r>
              <a:rPr lang="en-US" sz="1800" b="0" u="none" strike="noStrike">
                <a:solidFill>
                  <a:srgbClr val="002060"/>
                </a:solidFill>
                <a:effectLst/>
                <a:uFillTx/>
                <a:latin typeface="Calibri Light"/>
              </a:rPr>
              <a:t>a positively chirped pulse and a negatively chirped pulse. In the latter, the chirped value was set at </a:t>
            </a:r>
            <a:r>
              <a:rPr lang="en-AS" sz="1800" b="0" u="none" strike="noStrike">
                <a:solidFill>
                  <a:srgbClr val="002060"/>
                </a:solidFill>
                <a:effectLst/>
                <a:uFillTx/>
                <a:latin typeface="Calibri Light"/>
              </a:rPr>
              <a:t>+</a:t>
            </a:r>
            <a:r>
              <a:rPr lang="en-US" sz="1800" b="0" u="none" strike="noStrike">
                <a:solidFill>
                  <a:srgbClr val="002060"/>
                </a:solidFill>
                <a:effectLst/>
                <a:uFillTx/>
                <a:latin typeface="Calibri Light"/>
              </a:rPr>
              <a:t>400 f</a:t>
            </a:r>
            <a:r>
              <a:rPr lang="en-AS" sz="1800" b="0" u="none" strike="noStrike">
                <a:solidFill>
                  <a:srgbClr val="002060"/>
                </a:solidFill>
                <a:effectLst/>
                <a:uFillTx/>
                <a:latin typeface="Calibri Light"/>
              </a:rPr>
              <a:t>s</a:t>
            </a:r>
            <a:r>
              <a:rPr lang="en-AS" sz="1800" b="0" u="none" strike="noStrike" baseline="30000">
                <a:solidFill>
                  <a:srgbClr val="002060"/>
                </a:solidFill>
                <a:effectLst/>
                <a:uFillTx/>
                <a:latin typeface="Calibri Light"/>
              </a:rPr>
              <a:t>2</a:t>
            </a:r>
            <a:r>
              <a:rPr lang="en-US" sz="1800" b="0" u="none" strike="noStrike">
                <a:solidFill>
                  <a:srgbClr val="002060"/>
                </a:solidFill>
                <a:effectLst/>
                <a:uFillTx/>
                <a:latin typeface="Calibri Light"/>
              </a:rPr>
              <a:t>, which</a:t>
            </a:r>
            <a:r>
              <a:rPr lang="en-AS" sz="1800" b="0" u="none" strike="noStrike">
                <a:solidFill>
                  <a:srgbClr val="002060"/>
                </a:solidFill>
                <a:effectLst/>
                <a:uFillTx/>
                <a:latin typeface="Calibri Light"/>
              </a:rPr>
              <a:t> </a:t>
            </a:r>
            <a:r>
              <a:rPr lang="en-US" sz="1800" b="0" u="none" strike="noStrike">
                <a:solidFill>
                  <a:srgbClr val="002060"/>
                </a:solidFill>
                <a:effectLst/>
                <a:uFillTx/>
                <a:latin typeface="Calibri Light"/>
              </a:rPr>
              <a:t>corresponds to the positive chirp value with the highest electron energy measured</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marL="285840" indent="-285840" defTabSz="914400">
              <a:lnSpc>
                <a:spcPct val="100000"/>
              </a:lnSpc>
              <a:buClr>
                <a:srgbClr val="002060"/>
              </a:buClr>
              <a:buFont typeface="Wingdings" charset="2"/>
              <a:buChar char=""/>
            </a:pPr>
            <a:r>
              <a:rPr lang="en-US" sz="1800" b="0" u="none" strike="noStrike">
                <a:solidFill>
                  <a:srgbClr val="002060"/>
                </a:solidFill>
                <a:effectLst/>
                <a:uFillTx/>
                <a:latin typeface="Calibri Light"/>
              </a:rPr>
              <a:t>A moving window configuration was used</a:t>
            </a:r>
            <a:r>
              <a:rPr lang="en-AS" sz="1800" b="0" u="none" strike="noStrike">
                <a:solidFill>
                  <a:srgbClr val="002060"/>
                </a:solidFill>
                <a:effectLst/>
                <a:uFillTx/>
                <a:latin typeface="Calibri Light"/>
              </a:rPr>
              <a:t> </a:t>
            </a:r>
            <a:r>
              <a:rPr lang="en-US" sz="1800" b="0" u="none" strike="noStrike">
                <a:solidFill>
                  <a:srgbClr val="002060"/>
                </a:solidFill>
                <a:effectLst/>
                <a:uFillTx/>
                <a:latin typeface="Calibri Light"/>
              </a:rPr>
              <a:t>for a total simulation time of 11.4 ps.</a:t>
            </a:r>
            <a:endParaRPr lang="en-US" sz="1800" b="0" u="none" strike="noStrike">
              <a:solidFill>
                <a:srgbClr val="000000"/>
              </a:solidFill>
              <a:effectLst/>
              <a:uFillTx/>
              <a:latin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 name="PlaceHolder 1"/>
          <p:cNvSpPr>
            <a:spLocks noGrp="1"/>
          </p:cNvSpPr>
          <p:nvPr>
            <p:ph type="title"/>
          </p:nvPr>
        </p:nvSpPr>
        <p:spPr>
          <a:xfrm>
            <a:off x="406440" y="-183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AS" sz="3600" b="0" u="none" strike="noStrike" spc="-51">
                <a:solidFill>
                  <a:srgbClr val="543D83"/>
                </a:solidFill>
                <a:effectLst/>
                <a:uFillTx/>
                <a:latin typeface="Calibri"/>
              </a:rPr>
              <a:t>Results of the theoretical Model</a:t>
            </a:r>
            <a:endParaRPr lang="el-GR" sz="3600" b="0" u="none" strike="noStrike">
              <a:solidFill>
                <a:schemeClr val="dk1"/>
              </a:solidFill>
              <a:effectLst/>
              <a:uFillTx/>
              <a:latin typeface="Calibri"/>
            </a:endParaRPr>
          </a:p>
        </p:txBody>
      </p:sp>
      <p:pic>
        <p:nvPicPr>
          <p:cNvPr id="597" name="Picture 2"/>
          <p:cNvPicPr/>
          <p:nvPr/>
        </p:nvPicPr>
        <p:blipFill>
          <a:blip r:embed="rId2"/>
          <a:stretch/>
        </p:blipFill>
        <p:spPr>
          <a:xfrm>
            <a:off x="406440" y="1336680"/>
            <a:ext cx="10656000" cy="4092840"/>
          </a:xfrm>
          <a:prstGeom prst="rect">
            <a:avLst/>
          </a:prstGeom>
          <a:noFill/>
          <a:ln w="0">
            <a:noFill/>
          </a:ln>
        </p:spPr>
      </p:pic>
      <p:sp>
        <p:nvSpPr>
          <p:cNvPr id="598" name="Rectangle 3"/>
          <p:cNvSpPr/>
          <p:nvPr/>
        </p:nvSpPr>
        <p:spPr>
          <a:xfrm>
            <a:off x="195120" y="5430240"/>
            <a:ext cx="11606400" cy="1199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914400">
              <a:lnSpc>
                <a:spcPct val="100000"/>
              </a:lnSpc>
              <a:buClr>
                <a:srgbClr val="FF0000"/>
              </a:buClr>
              <a:buFont typeface="Wingdings" charset="2"/>
              <a:buChar char=""/>
            </a:pPr>
            <a:r>
              <a:rPr lang="en-AS" sz="1800" b="0" u="none" strike="noStrike">
                <a:solidFill>
                  <a:srgbClr val="FF0000"/>
                </a:solidFill>
                <a:effectLst/>
                <a:uFillTx/>
                <a:latin typeface="Calibri Light"/>
              </a:rPr>
              <a:t>PIC Simulation clearly show that </a:t>
            </a:r>
            <a:r>
              <a:rPr lang="en-US" sz="1800" b="0" u="none" strike="noStrike">
                <a:solidFill>
                  <a:srgbClr val="FF0000"/>
                </a:solidFill>
                <a:effectLst/>
                <a:uFillTx/>
                <a:latin typeface="Calibri Light"/>
              </a:rPr>
              <a:t>Positively chirped pulses g</a:t>
            </a:r>
            <a:r>
              <a:rPr lang="en-AS" sz="1800" b="0" u="none" strike="noStrike">
                <a:solidFill>
                  <a:srgbClr val="FF0000"/>
                </a:solidFill>
                <a:effectLst/>
                <a:uFillTx/>
                <a:latin typeface="Calibri Light"/>
              </a:rPr>
              <a:t>enerate finally </a:t>
            </a:r>
            <a:r>
              <a:rPr lang="en-US" sz="1800" b="0" u="none" strike="noStrike">
                <a:solidFill>
                  <a:srgbClr val="FF0000"/>
                </a:solidFill>
                <a:effectLst/>
                <a:uFillTx/>
                <a:latin typeface="Calibri Light"/>
              </a:rPr>
              <a:t>the highest maximum electron kinetic energy compared to the negatively chirped and the FTL pulses</a:t>
            </a:r>
            <a:endParaRPr lang="en-US" sz="1800" b="0" u="none" strike="noStrike">
              <a:solidFill>
                <a:srgbClr val="000000"/>
              </a:solidFill>
              <a:effectLst/>
              <a:uFillTx/>
              <a:latin typeface="Arial"/>
            </a:endParaRPr>
          </a:p>
          <a:p>
            <a:pPr marL="285840" indent="-285840" defTabSz="914400">
              <a:lnSpc>
                <a:spcPct val="100000"/>
              </a:lnSpc>
              <a:buClr>
                <a:srgbClr val="FF0000"/>
              </a:buClr>
              <a:buFont typeface="Wingdings" charset="2"/>
              <a:buChar char=""/>
            </a:pPr>
            <a:r>
              <a:rPr lang="en-US" sz="1800" b="0" u="none" strike="noStrike">
                <a:solidFill>
                  <a:srgbClr val="FF0000"/>
                </a:solidFill>
                <a:effectLst/>
                <a:uFillTx/>
                <a:latin typeface="Calibri Light"/>
              </a:rPr>
              <a:t>Positively chirped pulses</a:t>
            </a:r>
            <a:r>
              <a:rPr lang="en-AS" sz="1800" b="0" u="none" strike="noStrike">
                <a:solidFill>
                  <a:srgbClr val="FF0000"/>
                </a:solidFill>
                <a:effectLst/>
                <a:uFillTx/>
                <a:latin typeface="Calibri Light"/>
              </a:rPr>
              <a:t> </a:t>
            </a:r>
            <a:r>
              <a:rPr lang="en-US" sz="1800" b="0" u="none" strike="noStrike">
                <a:solidFill>
                  <a:srgbClr val="FF0000"/>
                </a:solidFill>
                <a:effectLst/>
                <a:uFillTx/>
                <a:latin typeface="Calibri Light"/>
              </a:rPr>
              <a:t>show a large energy gain rate that is wider in time, compared to the negatively chirped and FTL pulses, thus resulting in the</a:t>
            </a:r>
            <a:r>
              <a:rPr lang="en-AS" sz="1800" b="0" u="none" strike="noStrike">
                <a:solidFill>
                  <a:srgbClr val="FF0000"/>
                </a:solidFill>
                <a:effectLst/>
                <a:uFillTx/>
                <a:latin typeface="Calibri Light"/>
              </a:rPr>
              <a:t> </a:t>
            </a:r>
            <a:r>
              <a:rPr lang="en-US" sz="1800" b="0" u="none" strike="noStrike">
                <a:solidFill>
                  <a:srgbClr val="FF0000"/>
                </a:solidFill>
                <a:effectLst/>
                <a:uFillTx/>
                <a:latin typeface="Calibri Light"/>
              </a:rPr>
              <a:t>highest maximum electron kinetic energy.</a:t>
            </a:r>
            <a:endParaRPr lang="en-US" sz="1800" b="0" u="none" strike="noStrike">
              <a:solidFill>
                <a:srgbClr val="000000"/>
              </a:solidFill>
              <a:effectLst/>
              <a:uFillTx/>
              <a:latin typeface="Arial"/>
            </a:endParaRPr>
          </a:p>
        </p:txBody>
      </p:sp>
      <p:sp>
        <p:nvSpPr>
          <p:cNvPr id="599" name="Rectangle 4"/>
          <p:cNvSpPr/>
          <p:nvPr/>
        </p:nvSpPr>
        <p:spPr>
          <a:xfrm>
            <a:off x="69480" y="932040"/>
            <a:ext cx="11858400" cy="307440"/>
          </a:xfrm>
          <a:prstGeom prst="rect">
            <a:avLst/>
          </a:prstGeom>
          <a:noFill/>
          <a:ln w="19050">
            <a:solidFill>
              <a:srgbClr val="D34817"/>
            </a:solidFill>
            <a:round/>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0" u="none" strike="noStrike">
                <a:solidFill>
                  <a:schemeClr val="dk1"/>
                </a:solidFill>
                <a:effectLst/>
                <a:uFillTx/>
                <a:latin typeface="Calibri"/>
              </a:rPr>
              <a:t>Grigoriadis, A., Andrianaki, G., Tazes, I. et al. Efficient plasma electron accelerator driven by linearly chirped multi-10-TW laser pulses. Sci Rep 13, 2918 (2023)</a:t>
            </a:r>
            <a:endParaRPr lang="en-US" sz="1400" b="0" u="none" strike="noStrike">
              <a:solidFill>
                <a:srgbClr val="000000"/>
              </a:solidFill>
              <a:effectLst/>
              <a:uFillTx/>
              <a:latin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PlaceHolder 1"/>
          <p:cNvSpPr>
            <a:spLocks noGrp="1"/>
          </p:cNvSpPr>
          <p:nvPr>
            <p:ph type="title"/>
          </p:nvPr>
        </p:nvSpPr>
        <p:spPr>
          <a:xfrm>
            <a:off x="306360" y="-263880"/>
            <a:ext cx="10598760" cy="811440"/>
          </a:xfrm>
          <a:prstGeom prst="rect">
            <a:avLst/>
          </a:prstGeom>
          <a:noFill/>
          <a:ln w="0">
            <a:noFill/>
          </a:ln>
        </p:spPr>
        <p:txBody>
          <a:bodyPr lIns="91440" tIns="45720" rIns="91440" bIns="45720" anchor="b">
            <a:normAutofit/>
          </a:bodyPr>
          <a:lstStyle/>
          <a:p>
            <a:pPr indent="0" defTabSz="914400">
              <a:lnSpc>
                <a:spcPct val="85000"/>
              </a:lnSpc>
              <a:buNone/>
            </a:pPr>
            <a:r>
              <a:rPr lang="en-US" sz="2000" b="0" u="none" strike="noStrike" spc="-51">
                <a:solidFill>
                  <a:srgbClr val="543D83"/>
                </a:solidFill>
                <a:effectLst/>
                <a:uFillTx/>
                <a:latin typeface="Calibri"/>
              </a:rPr>
              <a:t>The role of laser chirp in relativistic electron acceleration using multi-electron gas targets</a:t>
            </a:r>
            <a:endParaRPr lang="el-GR" sz="2000" b="0" u="none" strike="noStrike">
              <a:solidFill>
                <a:schemeClr val="dk1"/>
              </a:solidFill>
              <a:effectLst/>
              <a:uFillTx/>
              <a:latin typeface="Calibri"/>
            </a:endParaRPr>
          </a:p>
        </p:txBody>
      </p:sp>
      <p:pic>
        <p:nvPicPr>
          <p:cNvPr id="601" name="Picture 2" descr="Figure 3. Refer to the following caption and surrounding text."/>
          <p:cNvPicPr/>
          <p:nvPr/>
        </p:nvPicPr>
        <p:blipFill>
          <a:blip r:embed="rId2"/>
          <a:stretch/>
        </p:blipFill>
        <p:spPr>
          <a:xfrm>
            <a:off x="306360" y="785160"/>
            <a:ext cx="5400720" cy="3676320"/>
          </a:xfrm>
          <a:prstGeom prst="rect">
            <a:avLst/>
          </a:prstGeom>
          <a:noFill/>
          <a:ln w="0">
            <a:noFill/>
          </a:ln>
        </p:spPr>
      </p:pic>
      <p:sp>
        <p:nvSpPr>
          <p:cNvPr id="602" name="Rectangle 3"/>
          <p:cNvSpPr/>
          <p:nvPr/>
        </p:nvSpPr>
        <p:spPr>
          <a:xfrm>
            <a:off x="581040" y="6370920"/>
            <a:ext cx="6138720" cy="369000"/>
          </a:xfrm>
          <a:prstGeom prst="rect">
            <a:avLst/>
          </a:prstGeom>
          <a:solidFill>
            <a:schemeClr val="bg1"/>
          </a:solidFill>
          <a:ln w="22225">
            <a:solidFill>
              <a:srgbClr val="D34817"/>
            </a:solidFill>
            <a:round/>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fr-FR" sz="1800" b="0" u="none" strike="noStrike">
                <a:solidFill>
                  <a:schemeClr val="dk1"/>
                </a:solidFill>
                <a:effectLst/>
                <a:uFillTx/>
                <a:latin typeface="Calibri"/>
              </a:rPr>
              <a:t>A Grigoriadis et al 2023 Plasma Phys. Control. Fusion 65 044001</a:t>
            </a:r>
            <a:endParaRPr lang="en-US" sz="1800" b="0" u="none" strike="noStrike">
              <a:solidFill>
                <a:srgbClr val="000000"/>
              </a:solidFill>
              <a:effectLst/>
              <a:uFillTx/>
              <a:latin typeface="Arial"/>
            </a:endParaRPr>
          </a:p>
        </p:txBody>
      </p:sp>
      <p:pic>
        <p:nvPicPr>
          <p:cNvPr id="603" name="Picture 4" descr="Figure 4. Refer to the following caption and surrounding text."/>
          <p:cNvPicPr/>
          <p:nvPr/>
        </p:nvPicPr>
        <p:blipFill>
          <a:blip r:embed="rId3"/>
          <a:stretch/>
        </p:blipFill>
        <p:spPr>
          <a:xfrm>
            <a:off x="7733160" y="1217880"/>
            <a:ext cx="3257280" cy="2542680"/>
          </a:xfrm>
          <a:prstGeom prst="rect">
            <a:avLst/>
          </a:prstGeom>
          <a:noFill/>
          <a:ln w="0">
            <a:noFill/>
          </a:ln>
        </p:spPr>
      </p:pic>
      <p:grpSp>
        <p:nvGrpSpPr>
          <p:cNvPr id="604" name="Group 6"/>
          <p:cNvGrpSpPr/>
          <p:nvPr/>
        </p:nvGrpSpPr>
        <p:grpSpPr>
          <a:xfrm>
            <a:off x="7733160" y="4022280"/>
            <a:ext cx="3257280" cy="2542680"/>
            <a:chOff x="7733160" y="4022280"/>
            <a:chExt cx="3257280" cy="2542680"/>
          </a:xfrm>
        </p:grpSpPr>
        <p:pic>
          <p:nvPicPr>
            <p:cNvPr id="605" name="Picture 6" descr="Figure 5. Refer to the following caption and surrounding text."/>
            <p:cNvPicPr/>
            <p:nvPr/>
          </p:nvPicPr>
          <p:blipFill>
            <a:blip r:embed="rId4"/>
            <a:stretch/>
          </p:blipFill>
          <p:spPr>
            <a:xfrm>
              <a:off x="7733160" y="4022280"/>
              <a:ext cx="3257280" cy="2542680"/>
            </a:xfrm>
            <a:prstGeom prst="rect">
              <a:avLst/>
            </a:prstGeom>
            <a:noFill/>
            <a:ln w="0">
              <a:noFill/>
            </a:ln>
          </p:spPr>
        </p:pic>
        <p:sp>
          <p:nvSpPr>
            <p:cNvPr id="606" name="TextBox 4"/>
            <p:cNvSpPr/>
            <p:nvPr/>
          </p:nvSpPr>
          <p:spPr>
            <a:xfrm>
              <a:off x="8439840" y="4461840"/>
              <a:ext cx="358920" cy="27648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1200" b="1" u="none" strike="noStrike">
                  <a:solidFill>
                    <a:schemeClr val="dk1"/>
                  </a:solidFill>
                  <a:effectLst/>
                  <a:uFillTx/>
                  <a:latin typeface="Calibri"/>
                </a:rPr>
                <a:t>He</a:t>
              </a:r>
              <a:endParaRPr lang="en-US" sz="1200" b="0" u="none" strike="noStrike">
                <a:solidFill>
                  <a:srgbClr val="000000"/>
                </a:solidFill>
                <a:effectLst/>
                <a:uFillTx/>
                <a:latin typeface="Arial"/>
              </a:endParaRPr>
            </a:p>
          </p:txBody>
        </p:sp>
      </p:grpSp>
      <p:sp>
        <p:nvSpPr>
          <p:cNvPr id="607" name="Rectangle 5"/>
          <p:cNvSpPr/>
          <p:nvPr/>
        </p:nvSpPr>
        <p:spPr>
          <a:xfrm>
            <a:off x="306360" y="4533840"/>
            <a:ext cx="7329960" cy="1753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914400">
              <a:lnSpc>
                <a:spcPct val="100000"/>
              </a:lnSpc>
              <a:buClr>
                <a:srgbClr val="333333"/>
              </a:buClr>
              <a:buFont typeface="Wingdings" charset="2"/>
              <a:buChar char=""/>
            </a:pPr>
            <a:r>
              <a:rPr lang="en-US" sz="1800" b="0" u="none" strike="noStrike">
                <a:solidFill>
                  <a:srgbClr val="333333"/>
                </a:solidFill>
                <a:effectLst/>
                <a:uFillTx/>
                <a:latin typeface="Calibri"/>
              </a:rPr>
              <a:t>Mechanism of direct ionization injection of inner-shell electrons in multi-electron targets, that proceeds at appropriate laser peak intensities and laser chirp values, also contributes to the efficient electron acceleration resulting in relatively high maximum electron energies</a:t>
            </a:r>
            <a:endParaRPr lang="en-US" sz="1800" b="0" u="none" strike="noStrike">
              <a:solidFill>
                <a:srgbClr val="000000"/>
              </a:solidFill>
              <a:effectLst/>
              <a:uFillTx/>
              <a:latin typeface="Arial"/>
            </a:endParaRPr>
          </a:p>
          <a:p>
            <a:pPr marL="285840" indent="-285840" defTabSz="914400">
              <a:lnSpc>
                <a:spcPct val="100000"/>
              </a:lnSpc>
              <a:buClr>
                <a:srgbClr val="333333"/>
              </a:buClr>
              <a:buFont typeface="Wingdings" charset="2"/>
              <a:buChar char=""/>
            </a:pPr>
            <a:r>
              <a:rPr lang="en-US" sz="1800" b="0" u="none" strike="noStrike">
                <a:solidFill>
                  <a:srgbClr val="333333"/>
                </a:solidFill>
                <a:effectLst/>
                <a:uFillTx/>
                <a:latin typeface="Calibri"/>
              </a:rPr>
              <a:t>Larger plasma density requires higher positive chirp values for efficient electron acceleration. </a:t>
            </a:r>
            <a:endParaRPr lang="en-US" sz="1800" b="0" u="none" strike="noStrike">
              <a:solidFill>
                <a:srgbClr val="000000"/>
              </a:solidFill>
              <a:effectLst/>
              <a:uFillTx/>
              <a:latin typeface="Arial"/>
            </a:endParaRPr>
          </a:p>
        </p:txBody>
      </p:sp>
      <p:sp>
        <p:nvSpPr>
          <p:cNvPr id="608" name="Right Arrow 7"/>
          <p:cNvSpPr/>
          <p:nvPr/>
        </p:nvSpPr>
        <p:spPr>
          <a:xfrm rot="19038600">
            <a:off x="5881320" y="3557160"/>
            <a:ext cx="2014200" cy="407520"/>
          </a:xfrm>
          <a:prstGeom prst="rightArrow">
            <a:avLst>
              <a:gd name="adj1" fmla="val 50000"/>
              <a:gd name="adj2" fmla="val 50000"/>
            </a:avLst>
          </a:prstGeom>
          <a:solidFill>
            <a:schemeClr val="tx2">
              <a:lumMod val="60000"/>
              <a:lumOff val="40000"/>
            </a:schemeClr>
          </a:solidFill>
          <a:ln>
            <a:solidFill>
              <a:srgbClr val="9C351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sp>
        <p:nvSpPr>
          <p:cNvPr id="609" name="Right Arrow 8"/>
          <p:cNvSpPr/>
          <p:nvPr/>
        </p:nvSpPr>
        <p:spPr>
          <a:xfrm>
            <a:off x="6793200" y="5894640"/>
            <a:ext cx="671760" cy="304560"/>
          </a:xfrm>
          <a:prstGeom prst="rightArrow">
            <a:avLst>
              <a:gd name="adj1" fmla="val 50000"/>
              <a:gd name="adj2" fmla="val 50000"/>
            </a:avLst>
          </a:prstGeom>
          <a:solidFill>
            <a:schemeClr val="tx2">
              <a:lumMod val="50000"/>
            </a:schemeClr>
          </a:solidFill>
          <a:ln>
            <a:solidFill>
              <a:srgbClr val="9C351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sp>
        <p:nvSpPr>
          <p:cNvPr id="610" name="Rectangle 9"/>
          <p:cNvSpPr/>
          <p:nvPr/>
        </p:nvSpPr>
        <p:spPr>
          <a:xfrm>
            <a:off x="5312160" y="1463760"/>
            <a:ext cx="2289960" cy="1076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600" b="0" u="none" strike="noStrike">
                <a:solidFill>
                  <a:srgbClr val="333333"/>
                </a:solidFill>
                <a:effectLst/>
                <a:uFillTx/>
                <a:latin typeface="Calibri"/>
              </a:rPr>
              <a:t>K-shell electrons of nitrogen can be field-ionized by tunneling near 0 chirp</a:t>
            </a:r>
            <a:endParaRPr lang="en-US" sz="1600" b="0" u="none" strike="noStrike">
              <a:solidFill>
                <a:srgbClr val="000000"/>
              </a:solidFill>
              <a:effectLst/>
              <a:uFillTx/>
              <a:latin typeface="Arial"/>
            </a:endParaRPr>
          </a:p>
        </p:txBody>
      </p:sp>
      <p:sp>
        <p:nvSpPr>
          <p:cNvPr id="611" name="Oval 10"/>
          <p:cNvSpPr/>
          <p:nvPr/>
        </p:nvSpPr>
        <p:spPr>
          <a:xfrm>
            <a:off x="8181000" y="1761840"/>
            <a:ext cx="1035360" cy="1058760"/>
          </a:xfrm>
          <a:prstGeom prst="ellipse">
            <a:avLst/>
          </a:prstGeom>
          <a:solidFill>
            <a:schemeClr val="accent1">
              <a:alpha val="44000"/>
            </a:schemeClr>
          </a:solidFill>
          <a:ln>
            <a:solidFill>
              <a:srgbClr val="9C351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sp>
        <p:nvSpPr>
          <p:cNvPr id="612" name="Right Arrow 11"/>
          <p:cNvSpPr/>
          <p:nvPr/>
        </p:nvSpPr>
        <p:spPr>
          <a:xfrm>
            <a:off x="6923880" y="2186640"/>
            <a:ext cx="1357200" cy="208800"/>
          </a:xfrm>
          <a:prstGeom prst="rightArrow">
            <a:avLst>
              <a:gd name="adj1" fmla="val 50000"/>
              <a:gd name="adj2" fmla="val 50000"/>
            </a:avLst>
          </a:prstGeom>
          <a:solidFill>
            <a:schemeClr val="tx2">
              <a:lumMod val="60000"/>
              <a:lumOff val="40000"/>
            </a:schemeClr>
          </a:solidFill>
          <a:ln>
            <a:solidFill>
              <a:srgbClr val="9C351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pic>
        <p:nvPicPr>
          <p:cNvPr id="613" name="Picture 12"/>
          <p:cNvPicPr/>
          <p:nvPr/>
        </p:nvPicPr>
        <p:blipFill>
          <a:blip r:embed="rId5"/>
          <a:stretch/>
        </p:blipFill>
        <p:spPr>
          <a:xfrm>
            <a:off x="5828040" y="785160"/>
            <a:ext cx="1783800" cy="604800"/>
          </a:xfrm>
          <a:prstGeom prst="rect">
            <a:avLst/>
          </a:prstGeom>
          <a:noFill/>
          <a:ln w="0">
            <a:noFill/>
          </a:ln>
        </p:spPr>
      </p:pic>
      <p:cxnSp>
        <p:nvCxnSpPr>
          <p:cNvPr id="614" name="Elbow Connector 15"/>
          <p:cNvCxnSpPr/>
          <p:nvPr/>
        </p:nvCxnSpPr>
        <p:spPr>
          <a:xfrm>
            <a:off x="7767720" y="992160"/>
            <a:ext cx="2451600" cy="575640"/>
          </a:xfrm>
          <a:prstGeom prst="bentConnector3">
            <a:avLst>
              <a:gd name="adj1" fmla="val 50007"/>
            </a:avLst>
          </a:prstGeom>
          <a:ln>
            <a:solidFill>
              <a:srgbClr val="918485"/>
            </a:solidFill>
            <a:round/>
            <a:tailEnd type="triangle" w="med" len="med"/>
          </a:ln>
        </p:spPr>
      </p:cxn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 name="Picture 4"/>
          <p:cNvPicPr/>
          <p:nvPr/>
        </p:nvPicPr>
        <p:blipFill>
          <a:blip r:embed="rId2"/>
          <a:stretch/>
        </p:blipFill>
        <p:spPr>
          <a:xfrm>
            <a:off x="0" y="971640"/>
            <a:ext cx="12191760" cy="2323800"/>
          </a:xfrm>
          <a:prstGeom prst="rect">
            <a:avLst/>
          </a:prstGeom>
          <a:noFill/>
          <a:ln w="0">
            <a:noFill/>
          </a:ln>
        </p:spPr>
      </p:pic>
      <p:pic>
        <p:nvPicPr>
          <p:cNvPr id="616" name="Picture 6"/>
          <p:cNvPicPr/>
          <p:nvPr/>
        </p:nvPicPr>
        <p:blipFill>
          <a:blip r:embed="rId3"/>
          <a:stretch/>
        </p:blipFill>
        <p:spPr>
          <a:xfrm>
            <a:off x="175680" y="3295800"/>
            <a:ext cx="4055760" cy="2171520"/>
          </a:xfrm>
          <a:prstGeom prst="rect">
            <a:avLst/>
          </a:prstGeom>
          <a:noFill/>
          <a:ln w="0">
            <a:noFill/>
          </a:ln>
        </p:spPr>
      </p:pic>
      <p:pic>
        <p:nvPicPr>
          <p:cNvPr id="617" name="Picture 8"/>
          <p:cNvPicPr/>
          <p:nvPr/>
        </p:nvPicPr>
        <p:blipFill>
          <a:blip r:embed="rId4"/>
          <a:stretch/>
        </p:blipFill>
        <p:spPr>
          <a:xfrm>
            <a:off x="4231800" y="3684600"/>
            <a:ext cx="3753000" cy="2673360"/>
          </a:xfrm>
          <a:prstGeom prst="rect">
            <a:avLst/>
          </a:prstGeom>
          <a:noFill/>
          <a:ln w="0">
            <a:noFill/>
          </a:ln>
        </p:spPr>
      </p:pic>
      <p:sp>
        <p:nvSpPr>
          <p:cNvPr id="618" name="PlaceHolder 1"/>
          <p:cNvSpPr>
            <a:spLocks noGrp="1"/>
          </p:cNvSpPr>
          <p:nvPr>
            <p:ph type="title"/>
          </p:nvPr>
        </p:nvSpPr>
        <p:spPr>
          <a:xfrm>
            <a:off x="4932720" y="3360600"/>
            <a:ext cx="2140920" cy="452160"/>
          </a:xfrm>
          <a:prstGeom prst="rect">
            <a:avLst/>
          </a:prstGeom>
          <a:noFill/>
          <a:ln w="0">
            <a:noFill/>
          </a:ln>
        </p:spPr>
        <p:txBody>
          <a:bodyPr lIns="91440" tIns="45720" rIns="91440" bIns="45720" anchor="b">
            <a:noAutofit/>
          </a:bodyPr>
          <a:lstStyle/>
          <a:p>
            <a:pPr indent="0" defTabSz="914400">
              <a:lnSpc>
                <a:spcPct val="85000"/>
              </a:lnSpc>
              <a:buNone/>
            </a:pPr>
            <a:r>
              <a:rPr lang="en-US" sz="2000" b="1" u="none" strike="noStrike" spc="-51">
                <a:solidFill>
                  <a:srgbClr val="FF0000"/>
                </a:solidFill>
                <a:effectLst/>
                <a:uFillTx/>
                <a:latin typeface="Calibri"/>
              </a:rPr>
              <a:t>LWFA electrons</a:t>
            </a:r>
            <a:endParaRPr lang="el-GR" sz="2000" b="0" u="none" strike="noStrike">
              <a:solidFill>
                <a:schemeClr val="dk1"/>
              </a:solidFill>
              <a:effectLst/>
              <a:uFillTx/>
              <a:latin typeface="Calibri"/>
            </a:endParaRPr>
          </a:p>
        </p:txBody>
      </p:sp>
      <p:sp>
        <p:nvSpPr>
          <p:cNvPr id="619" name="Τίτλος 1"/>
          <p:cNvSpPr/>
          <p:nvPr/>
        </p:nvSpPr>
        <p:spPr>
          <a:xfrm>
            <a:off x="120960" y="680040"/>
            <a:ext cx="7652880" cy="45216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defTabSz="914400">
              <a:lnSpc>
                <a:spcPct val="85000"/>
              </a:lnSpc>
            </a:pPr>
            <a:r>
              <a:rPr lang="en-US" sz="1800" b="0" u="none" strike="noStrike" spc="-51">
                <a:solidFill>
                  <a:srgbClr val="FF0000"/>
                </a:solidFill>
                <a:effectLst/>
                <a:uFillTx/>
                <a:latin typeface="Calibri"/>
              </a:rPr>
              <a:t>160 TW Gemini Laser @ RAL UK  (collaboration QUB, IC, UM Ann Arbor, CLF RAL)</a:t>
            </a:r>
            <a:endParaRPr lang="en-US" sz="1800" b="0" u="none" strike="noStrike">
              <a:solidFill>
                <a:srgbClr val="000000"/>
              </a:solidFill>
              <a:effectLst/>
              <a:uFillTx/>
              <a:latin typeface="Arial"/>
            </a:endParaRPr>
          </a:p>
        </p:txBody>
      </p:sp>
      <p:pic>
        <p:nvPicPr>
          <p:cNvPr id="620" name="Picture 12"/>
          <p:cNvPicPr/>
          <p:nvPr/>
        </p:nvPicPr>
        <p:blipFill>
          <a:blip r:embed="rId5"/>
          <a:srcRect l="3514"/>
          <a:stretch/>
        </p:blipFill>
        <p:spPr>
          <a:xfrm>
            <a:off x="8081640" y="3429000"/>
            <a:ext cx="3564720" cy="1612080"/>
          </a:xfrm>
          <a:prstGeom prst="rect">
            <a:avLst/>
          </a:prstGeom>
          <a:noFill/>
          <a:ln w="0">
            <a:noFill/>
          </a:ln>
        </p:spPr>
      </p:pic>
      <p:sp>
        <p:nvSpPr>
          <p:cNvPr id="621" name="Τίτλος 1"/>
          <p:cNvSpPr/>
          <p:nvPr/>
        </p:nvSpPr>
        <p:spPr>
          <a:xfrm>
            <a:off x="8342280" y="3134160"/>
            <a:ext cx="3945960" cy="45216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defTabSz="914400">
              <a:lnSpc>
                <a:spcPct val="85000"/>
              </a:lnSpc>
            </a:pPr>
            <a:r>
              <a:rPr lang="en-US" sz="2000" b="1" u="none" strike="noStrike" spc="-51">
                <a:solidFill>
                  <a:srgbClr val="FF0000"/>
                </a:solidFill>
                <a:effectLst/>
                <a:uFillTx/>
                <a:latin typeface="Calibri"/>
              </a:rPr>
              <a:t>Narrow energy spread Positrons </a:t>
            </a:r>
            <a:endParaRPr lang="en-US" sz="2000" b="0" u="none" strike="noStrike">
              <a:solidFill>
                <a:srgbClr val="000000"/>
              </a:solidFill>
              <a:effectLst/>
              <a:uFillTx/>
              <a:latin typeface="Arial"/>
            </a:endParaRPr>
          </a:p>
        </p:txBody>
      </p:sp>
      <p:pic>
        <p:nvPicPr>
          <p:cNvPr id="622" name="Picture 15"/>
          <p:cNvPicPr/>
          <p:nvPr/>
        </p:nvPicPr>
        <p:blipFill>
          <a:blip r:embed="rId6"/>
          <a:stretch/>
        </p:blipFill>
        <p:spPr>
          <a:xfrm>
            <a:off x="8373240" y="5128200"/>
            <a:ext cx="3317400" cy="1675080"/>
          </a:xfrm>
          <a:prstGeom prst="rect">
            <a:avLst/>
          </a:prstGeom>
          <a:noFill/>
          <a:ln w="0">
            <a:noFill/>
          </a:ln>
        </p:spPr>
      </p:pic>
      <p:sp>
        <p:nvSpPr>
          <p:cNvPr id="623" name="TextBox 17"/>
          <p:cNvSpPr/>
          <p:nvPr/>
        </p:nvSpPr>
        <p:spPr>
          <a:xfrm>
            <a:off x="120960" y="80640"/>
            <a:ext cx="988236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1" u="none" strike="noStrike">
                <a:solidFill>
                  <a:srgbClr val="002060"/>
                </a:solidFill>
                <a:effectLst/>
                <a:uFillTx/>
                <a:latin typeface="Calibri Light"/>
              </a:rPr>
              <a:t> </a:t>
            </a:r>
            <a:r>
              <a:rPr lang="en-US" sz="2800" b="0" u="none" strike="noStrike">
                <a:solidFill>
                  <a:srgbClr val="002060"/>
                </a:solidFill>
                <a:effectLst/>
                <a:uFillTx/>
                <a:latin typeface="Calibri Light"/>
              </a:rPr>
              <a:t>10</a:t>
            </a:r>
            <a:r>
              <a:rPr lang="en-US" sz="2800" b="0" u="none" strike="noStrike" baseline="30000">
                <a:solidFill>
                  <a:srgbClr val="002060"/>
                </a:solidFill>
                <a:effectLst/>
                <a:uFillTx/>
                <a:latin typeface="Calibri Light"/>
              </a:rPr>
              <a:t>5 </a:t>
            </a:r>
            <a:r>
              <a:rPr lang="en-US" sz="2800" b="0" u="none" strike="noStrike">
                <a:solidFill>
                  <a:srgbClr val="002060"/>
                </a:solidFill>
                <a:effectLst/>
                <a:uFillTx/>
                <a:latin typeface="Calibri Light"/>
              </a:rPr>
              <a:t>positrons per pulse in 5% energy bandwidths around 0.5 GeV</a:t>
            </a:r>
            <a:endParaRPr lang="en-US" sz="2800" b="0" u="none" strike="noStrike">
              <a:solidFill>
                <a:srgbClr val="000000"/>
              </a:solidFill>
              <a:effectLst/>
              <a:uFillTx/>
              <a:latin typeface="Arial"/>
            </a:endParaRPr>
          </a:p>
        </p:txBody>
      </p:sp>
      <p:pic>
        <p:nvPicPr>
          <p:cNvPr id="624" name="Picture 2" descr="undefined"/>
          <p:cNvPicPr/>
          <p:nvPr/>
        </p:nvPicPr>
        <p:blipFill>
          <a:blip r:embed="rId7"/>
          <a:stretch/>
        </p:blipFill>
        <p:spPr>
          <a:xfrm>
            <a:off x="331920" y="5543640"/>
            <a:ext cx="1260000" cy="1260000"/>
          </a:xfrm>
          <a:prstGeom prst="rect">
            <a:avLst/>
          </a:prstGeom>
          <a:noFill/>
          <a:ln w="0">
            <a:noFill/>
          </a:ln>
        </p:spPr>
      </p:pic>
      <p:pic>
        <p:nvPicPr>
          <p:cNvPr id="625" name="Picture 4" descr="undefined"/>
          <p:cNvPicPr/>
          <p:nvPr/>
        </p:nvPicPr>
        <p:blipFill>
          <a:blip r:embed="rId8"/>
          <a:stretch/>
        </p:blipFill>
        <p:spPr>
          <a:xfrm>
            <a:off x="1980000" y="5543640"/>
            <a:ext cx="1205640" cy="1205640"/>
          </a:xfrm>
          <a:prstGeom prst="rect">
            <a:avLst/>
          </a:prstGeom>
          <a:noFill/>
          <a:ln w="0">
            <a:noFill/>
          </a:ln>
        </p:spPr>
      </p:pic>
      <p:sp>
        <p:nvSpPr>
          <p:cNvPr id="626" name="TextBox 19"/>
          <p:cNvSpPr/>
          <p:nvPr/>
        </p:nvSpPr>
        <p:spPr>
          <a:xfrm>
            <a:off x="1315800" y="6456240"/>
            <a:ext cx="2942280" cy="36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101418"/>
                </a:solidFill>
                <a:effectLst/>
                <a:uFillTx/>
                <a:latin typeface="Calibri Light"/>
              </a:rPr>
              <a:t>Breit–Wheeler processes</a:t>
            </a:r>
            <a:endParaRPr lang="en-US" sz="1800" b="0" u="none" strike="noStrike">
              <a:solidFill>
                <a:srgbClr val="000000"/>
              </a:solidFill>
              <a:effectLst/>
              <a:uFillTx/>
              <a:latin typeface="Aria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Rectangle 3"/>
          <p:cNvSpPr/>
          <p:nvPr/>
        </p:nvSpPr>
        <p:spPr>
          <a:xfrm>
            <a:off x="261000" y="973080"/>
            <a:ext cx="11388600" cy="4893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4000" b="0" u="none" strike="noStrike">
                <a:solidFill>
                  <a:srgbClr val="FF0000"/>
                </a:solidFill>
                <a:effectLst/>
                <a:uFillTx/>
                <a:latin typeface="Calibri"/>
              </a:rPr>
              <a:t>How CTR is Generated?</a:t>
            </a:r>
            <a:endParaRPr lang="en-US" sz="4000" b="0" u="none" strike="noStrike">
              <a:solidFill>
                <a:srgbClr val="000000"/>
              </a:solidFill>
              <a:effectLst/>
              <a:uFillTx/>
              <a:latin typeface="Arial"/>
            </a:endParaRPr>
          </a:p>
          <a:p>
            <a:pPr defTabSz="914400">
              <a:lnSpc>
                <a:spcPct val="100000"/>
              </a:lnSpc>
            </a:pPr>
            <a:endParaRPr lang="en-US" sz="2400" b="0" u="none" strike="noStrike">
              <a:solidFill>
                <a:srgbClr val="000000"/>
              </a:solidFill>
              <a:effectLst/>
              <a:uFillTx/>
              <a:latin typeface="Arial"/>
            </a:endParaRPr>
          </a:p>
          <a:p>
            <a:pPr indent="-216000" defTabSz="914400">
              <a:lnSpc>
                <a:spcPct val="100000"/>
              </a:lnSpc>
              <a:buClr>
                <a:srgbClr val="001D35"/>
              </a:buClr>
              <a:buFont typeface="Calibri Light"/>
              <a:buAutoNum type="arabicPeriod"/>
            </a:pPr>
            <a:r>
              <a:rPr lang="en-US" sz="2400" b="1" u="none" strike="noStrike">
                <a:solidFill>
                  <a:srgbClr val="001D35"/>
                </a:solidFill>
                <a:effectLst/>
                <a:uFillTx/>
                <a:latin typeface="Calibri"/>
              </a:rPr>
              <a:t>Electron Nanobunch Formation</a:t>
            </a:r>
            <a:r>
              <a:rPr lang="en-US" sz="2400" b="0" u="none" strike="noStrike">
                <a:solidFill>
                  <a:srgbClr val="001D35"/>
                </a:solidFill>
                <a:effectLst/>
                <a:uFillTx/>
                <a:latin typeface="Calibri"/>
              </a:rPr>
              <a:t>:</a:t>
            </a:r>
            <a:endParaRPr lang="en-US" sz="2400" b="0" u="none" strike="noStrike">
              <a:solidFill>
                <a:srgbClr val="000000"/>
              </a:solidFill>
              <a:effectLst/>
              <a:uFillTx/>
              <a:latin typeface="Arial"/>
            </a:endParaRPr>
          </a:p>
          <a:p>
            <a:pPr defTabSz="914400">
              <a:lnSpc>
                <a:spcPct val="100000"/>
              </a:lnSpc>
            </a:pPr>
            <a:r>
              <a:rPr lang="en-US" sz="2000" b="0" u="none" strike="noStrike">
                <a:solidFill>
                  <a:srgbClr val="545D7E"/>
                </a:solidFill>
                <a:effectLst/>
                <a:uFillTx/>
                <a:latin typeface="Calibri"/>
              </a:rPr>
              <a:t>Ultra High-intensity laser pulses with a target, accelerating electrons into dense, sub-micron-sized relativistic electron "nanobunches“</a:t>
            </a:r>
            <a:endParaRPr lang="en-US" sz="20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r>
              <a:rPr lang="en-US" sz="2400" b="1" u="none" strike="noStrike">
                <a:solidFill>
                  <a:srgbClr val="001D35"/>
                </a:solidFill>
                <a:effectLst/>
                <a:uFillTx/>
                <a:latin typeface="Calibri"/>
              </a:rPr>
              <a:t>2.Phase Coherence:</a:t>
            </a:r>
            <a:endParaRPr lang="en-US" sz="2400" b="0" u="none" strike="noStrike">
              <a:solidFill>
                <a:srgbClr val="000000"/>
              </a:solidFill>
              <a:effectLst/>
              <a:uFillTx/>
              <a:latin typeface="Arial"/>
            </a:endParaRPr>
          </a:p>
          <a:p>
            <a:pPr defTabSz="914400">
              <a:lnSpc>
                <a:spcPct val="100000"/>
              </a:lnSpc>
            </a:pPr>
            <a:r>
              <a:rPr lang="en-US" sz="2000" b="0" u="none" strike="noStrike">
                <a:solidFill>
                  <a:srgbClr val="545D7E"/>
                </a:solidFill>
                <a:effectLst/>
                <a:uFillTx/>
                <a:latin typeface="Calibri"/>
              </a:rPr>
              <a:t>These nanobunches maintain a synchronized, "coherent" phase relationship, meaning their electromagnetic waves align, leading to constructive interference and enhanced radiation intensity. </a:t>
            </a:r>
            <a:endParaRPr lang="en-US" sz="20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r>
              <a:rPr lang="en-US" sz="2400" b="1" u="none" strike="noStrike">
                <a:solidFill>
                  <a:srgbClr val="001D35"/>
                </a:solidFill>
                <a:effectLst/>
                <a:uFillTx/>
                <a:latin typeface="Calibri"/>
              </a:rPr>
              <a:t>3. Transition to Vacuum and CRT generation:</a:t>
            </a:r>
            <a:endParaRPr lang="en-US" sz="2400" b="0" u="none" strike="noStrike">
              <a:solidFill>
                <a:srgbClr val="000000"/>
              </a:solidFill>
              <a:effectLst/>
              <a:uFillTx/>
              <a:latin typeface="Arial"/>
            </a:endParaRPr>
          </a:p>
          <a:p>
            <a:pPr defTabSz="914400">
              <a:lnSpc>
                <a:spcPct val="100000"/>
              </a:lnSpc>
            </a:pPr>
            <a:r>
              <a:rPr lang="en-US" sz="2000" b="0" u="none" strike="noStrike">
                <a:solidFill>
                  <a:srgbClr val="545D7E"/>
                </a:solidFill>
                <a:effectLst/>
                <a:uFillTx/>
                <a:latin typeface="Calibri"/>
              </a:rPr>
              <a:t>When these nanobunches are emitted through the rear surface of the material, they undergo a rapid change in the electromagnetic field. This change, or "transition," at the boundary between the material and vacuum, generates the coherent transition x-ray or </a:t>
            </a:r>
            <a:r>
              <a:rPr lang="el-GR" sz="2000" b="0" u="none" strike="noStrike">
                <a:solidFill>
                  <a:srgbClr val="545D7E"/>
                </a:solidFill>
                <a:effectLst/>
                <a:uFillTx/>
                <a:latin typeface="Calibri"/>
              </a:rPr>
              <a:t>γ-</a:t>
            </a:r>
            <a:r>
              <a:rPr lang="en-US" sz="2000" b="0" u="none" strike="noStrike">
                <a:solidFill>
                  <a:srgbClr val="545D7E"/>
                </a:solidFill>
                <a:effectLst/>
                <a:uFillTx/>
                <a:latin typeface="Calibri"/>
              </a:rPr>
              <a:t>ray radiation!</a:t>
            </a:r>
            <a:endParaRPr lang="en-US" sz="2000" b="0" u="none" strike="noStrike">
              <a:solidFill>
                <a:srgbClr val="000000"/>
              </a:solidFill>
              <a:effectLst/>
              <a:uFillTx/>
              <a:latin typeface="Arial"/>
            </a:endParaRPr>
          </a:p>
        </p:txBody>
      </p:sp>
      <p:sp>
        <p:nvSpPr>
          <p:cNvPr id="628" name="PlaceHolder 1"/>
          <p:cNvSpPr>
            <a:spLocks noGrp="1"/>
          </p:cNvSpPr>
          <p:nvPr>
            <p:ph type="title"/>
          </p:nvPr>
        </p:nvSpPr>
        <p:spPr>
          <a:xfrm>
            <a:off x="348840" y="-131760"/>
            <a:ext cx="6971400" cy="811440"/>
          </a:xfrm>
          <a:prstGeom prst="rect">
            <a:avLst/>
          </a:prstGeom>
          <a:noFill/>
          <a:ln w="0">
            <a:noFill/>
          </a:ln>
        </p:spPr>
        <p:txBody>
          <a:bodyPr lIns="91440" tIns="45720" rIns="91440" bIns="45720" anchor="b">
            <a:noAutofit/>
          </a:bodyPr>
          <a:lstStyle/>
          <a:p>
            <a:pPr indent="0" defTabSz="914400">
              <a:lnSpc>
                <a:spcPct val="85000"/>
              </a:lnSpc>
              <a:buNone/>
            </a:pPr>
            <a:r>
              <a:rPr lang="en-US" sz="3600" b="0" u="none" strike="noStrike" spc="-51">
                <a:solidFill>
                  <a:srgbClr val="543D83"/>
                </a:solidFill>
                <a:effectLst/>
                <a:uFillTx/>
                <a:latin typeface="Calibri"/>
              </a:rPr>
              <a:t>Coherent Transition Radiation (CTR)</a:t>
            </a:r>
            <a:endParaRPr lang="el-GR" sz="3600" b="0" u="none" strike="noStrike">
              <a:solidFill>
                <a:schemeClr val="dk1"/>
              </a:solidFill>
              <a:effectLst/>
              <a:uFillTx/>
              <a:latin typeface="Calibri"/>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9" name="Picture 4"/>
          <p:cNvPicPr/>
          <p:nvPr/>
        </p:nvPicPr>
        <p:blipFill>
          <a:blip r:embed="rId2"/>
          <a:srcRect t="12046"/>
          <a:stretch/>
        </p:blipFill>
        <p:spPr>
          <a:xfrm>
            <a:off x="81360" y="1626480"/>
            <a:ext cx="5674320" cy="4567320"/>
          </a:xfrm>
          <a:prstGeom prst="rect">
            <a:avLst/>
          </a:prstGeom>
          <a:noFill/>
          <a:ln w="0">
            <a:noFill/>
          </a:ln>
        </p:spPr>
      </p:pic>
      <p:sp>
        <p:nvSpPr>
          <p:cNvPr id="630" name="PlaceHolder 1"/>
          <p:cNvSpPr>
            <a:spLocks noGrp="1"/>
          </p:cNvSpPr>
          <p:nvPr>
            <p:ph type="title"/>
          </p:nvPr>
        </p:nvSpPr>
        <p:spPr>
          <a:xfrm>
            <a:off x="81360" y="11160"/>
            <a:ext cx="10058040" cy="811440"/>
          </a:xfrm>
          <a:prstGeom prst="rect">
            <a:avLst/>
          </a:prstGeom>
          <a:noFill/>
          <a:ln w="0">
            <a:noFill/>
          </a:ln>
        </p:spPr>
        <p:txBody>
          <a:bodyPr lIns="91440" tIns="45720" rIns="91440" bIns="45720" anchor="b">
            <a:noAutofit/>
          </a:bodyPr>
          <a:lstStyle/>
          <a:p>
            <a:pPr indent="0" defTabSz="914400">
              <a:lnSpc>
                <a:spcPct val="85000"/>
              </a:lnSpc>
              <a:buNone/>
            </a:pPr>
            <a:r>
              <a:rPr lang="en-US" sz="3600" b="0" u="none" strike="noStrike" spc="-51">
                <a:solidFill>
                  <a:srgbClr val="543D83"/>
                </a:solidFill>
                <a:effectLst/>
                <a:uFillTx/>
                <a:latin typeface="Calibri"/>
              </a:rPr>
              <a:t>Coherent Transition Radiation to accelerate positrons</a:t>
            </a:r>
            <a:endParaRPr lang="el-GR" sz="3600" b="0" u="none" strike="noStrike">
              <a:solidFill>
                <a:schemeClr val="dk1"/>
              </a:solidFill>
              <a:effectLst/>
              <a:uFillTx/>
              <a:latin typeface="Calibri"/>
            </a:endParaRPr>
          </a:p>
        </p:txBody>
      </p:sp>
      <p:sp>
        <p:nvSpPr>
          <p:cNvPr id="631" name="TextBox 7"/>
          <p:cNvSpPr/>
          <p:nvPr/>
        </p:nvSpPr>
        <p:spPr>
          <a:xfrm>
            <a:off x="5401080" y="938520"/>
            <a:ext cx="6542280" cy="5754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defTabSz="914400">
              <a:lnSpc>
                <a:spcPct val="100000"/>
              </a:lnSpc>
              <a:buClr>
                <a:srgbClr val="000000"/>
              </a:buClr>
              <a:buFont typeface="Wingdings" charset="2"/>
              <a:buChar char=""/>
            </a:pPr>
            <a:r>
              <a:rPr lang="en-US" sz="1600" b="0" u="none" strike="noStrike">
                <a:solidFill>
                  <a:schemeClr val="dk1"/>
                </a:solidFill>
                <a:effectLst/>
                <a:uFillTx/>
                <a:latin typeface="Calibri"/>
              </a:rPr>
              <a:t>Electron acceleration driven by LWFA has made remarkable progress reached multi-GeV energies with a small energy spread</a:t>
            </a:r>
            <a:endParaRPr lang="en-US" sz="16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1600" b="0" u="none" strike="noStrike">
                <a:solidFill>
                  <a:schemeClr val="dk1"/>
                </a:solidFill>
                <a:effectLst/>
                <a:uFillTx/>
                <a:latin typeface="Calibri"/>
              </a:rPr>
              <a:t>The acceleration of pre-generated positrons is not as straightforward as it was for electrons. A key issue is that the plasma wakefield valid for electron acceleration defocuses positively charged particles</a:t>
            </a:r>
            <a:endParaRPr lang="en-US" sz="1600" b="0" u="none" strike="noStrike">
              <a:solidFill>
                <a:srgbClr val="000000"/>
              </a:solidFill>
              <a:effectLst/>
              <a:uFillTx/>
              <a:latin typeface="Arial"/>
            </a:endParaRPr>
          </a:p>
          <a:p>
            <a:pPr marL="285840" indent="-285840" defTabSz="914400">
              <a:lnSpc>
                <a:spcPct val="100000"/>
              </a:lnSpc>
              <a:buClr>
                <a:srgbClr val="0070C0"/>
              </a:buClr>
              <a:buFont typeface="Wingdings" charset="2"/>
              <a:buChar char=""/>
            </a:pPr>
            <a:r>
              <a:rPr lang="en-US" sz="1800" b="1" u="none" strike="noStrike">
                <a:solidFill>
                  <a:srgbClr val="0070C0"/>
                </a:solidFill>
                <a:effectLst/>
                <a:uFillTx/>
                <a:latin typeface="Calibri"/>
              </a:rPr>
              <a:t>Coherent Transition Radiation (CTR) </a:t>
            </a:r>
            <a:r>
              <a:rPr lang="en-US" sz="1800" b="0" u="none" strike="noStrike">
                <a:solidFill>
                  <a:srgbClr val="0070C0"/>
                </a:solidFill>
                <a:effectLst/>
                <a:uFillTx/>
                <a:latin typeface="Calibri"/>
              </a:rPr>
              <a:t>proposed to accelerate positrons and obtained a quasi-monoenergetic positron beam:</a:t>
            </a:r>
            <a:endParaRPr lang="en-US" sz="1800" b="0" u="none" strike="noStrike">
              <a:solidFill>
                <a:srgbClr val="000000"/>
              </a:solidFill>
              <a:effectLst/>
              <a:uFillTx/>
              <a:latin typeface="Arial"/>
            </a:endParaRPr>
          </a:p>
          <a:p>
            <a:pPr marL="743040" lvl="1" indent="-285840" defTabSz="914400">
              <a:lnSpc>
                <a:spcPct val="100000"/>
              </a:lnSpc>
              <a:buClr>
                <a:srgbClr val="0070C0"/>
              </a:buClr>
              <a:buFont typeface="Wingdings" charset="2"/>
              <a:buChar char=""/>
            </a:pPr>
            <a:r>
              <a:rPr lang="en-US" sz="1800" b="1" u="none" strike="noStrike">
                <a:solidFill>
                  <a:srgbClr val="0070C0"/>
                </a:solidFill>
                <a:effectLst/>
                <a:uFillTx/>
                <a:latin typeface="Calibri"/>
              </a:rPr>
              <a:t>Stage I: </a:t>
            </a:r>
            <a:r>
              <a:rPr lang="en-US" sz="1800" b="0" u="none" strike="noStrike">
                <a:solidFill>
                  <a:srgbClr val="0070C0"/>
                </a:solidFill>
                <a:effectLst/>
                <a:uFillTx/>
                <a:latin typeface="Calibri"/>
              </a:rPr>
              <a:t>generation and acceleration of high-charge high-energy electrons with LWFA</a:t>
            </a:r>
            <a:endParaRPr lang="en-US" sz="1800" b="0" u="none" strike="noStrike">
              <a:solidFill>
                <a:srgbClr val="000000"/>
              </a:solidFill>
              <a:effectLst/>
              <a:uFillTx/>
              <a:latin typeface="Arial"/>
            </a:endParaRPr>
          </a:p>
          <a:p>
            <a:pPr marL="743040" lvl="1" indent="-285840" defTabSz="914400">
              <a:lnSpc>
                <a:spcPct val="100000"/>
              </a:lnSpc>
              <a:buClr>
                <a:srgbClr val="0070C0"/>
              </a:buClr>
              <a:buFont typeface="Wingdings" charset="2"/>
              <a:buChar char=""/>
            </a:pPr>
            <a:r>
              <a:rPr lang="en-US" sz="1800" b="1" u="none" strike="noStrike">
                <a:solidFill>
                  <a:srgbClr val="0070C0"/>
                </a:solidFill>
                <a:effectLst/>
                <a:uFillTx/>
                <a:latin typeface="Calibri"/>
              </a:rPr>
              <a:t>Stage II</a:t>
            </a:r>
            <a:r>
              <a:rPr lang="en-US" sz="1800" b="0" u="none" strike="noStrike">
                <a:solidFill>
                  <a:srgbClr val="0070C0"/>
                </a:solidFill>
                <a:effectLst/>
                <a:uFillTx/>
                <a:latin typeface="Calibri"/>
              </a:rPr>
              <a:t>: positron generation in high Z material  (eg copper target) via Bethe-Heitler process</a:t>
            </a:r>
            <a:endParaRPr lang="en-US" sz="1800" b="0" u="none" strike="noStrike">
              <a:solidFill>
                <a:srgbClr val="000000"/>
              </a:solidFill>
              <a:effectLst/>
              <a:uFillTx/>
              <a:latin typeface="Arial"/>
            </a:endParaRPr>
          </a:p>
          <a:p>
            <a:pPr marL="743040" lvl="1" indent="-285840" defTabSz="914400">
              <a:lnSpc>
                <a:spcPct val="100000"/>
              </a:lnSpc>
              <a:buClr>
                <a:srgbClr val="0070C0"/>
              </a:buClr>
              <a:buFont typeface="Wingdings" charset="2"/>
              <a:buChar char=""/>
            </a:pPr>
            <a:r>
              <a:rPr lang="en-US" sz="1800" b="1" u="none" strike="noStrike">
                <a:solidFill>
                  <a:srgbClr val="0070C0"/>
                </a:solidFill>
                <a:effectLst/>
                <a:uFillTx/>
                <a:latin typeface="Calibri"/>
              </a:rPr>
              <a:t>Stage III</a:t>
            </a:r>
            <a:r>
              <a:rPr lang="en-US" sz="1800" b="0" u="none" strike="noStrike">
                <a:solidFill>
                  <a:srgbClr val="0070C0"/>
                </a:solidFill>
                <a:effectLst/>
                <a:uFillTx/>
                <a:latin typeface="Calibri"/>
              </a:rPr>
              <a:t>: acceleration process of positrons. Dense electron bunch from LWFA induce strong CTR inside the copper target that propagating into a vacuum, capable of trapping and accelerating positrons for a long distance. </a:t>
            </a:r>
            <a:endParaRPr lang="en-US" sz="1800" b="0" u="none" strike="noStrike">
              <a:solidFill>
                <a:srgbClr val="000000"/>
              </a:solidFill>
              <a:effectLst/>
              <a:uFillTx/>
              <a:latin typeface="Arial"/>
            </a:endParaRPr>
          </a:p>
          <a:p>
            <a:pPr marL="743040" lvl="1" indent="-285840" defTabSz="914400">
              <a:lnSpc>
                <a:spcPct val="100000"/>
              </a:lnSpc>
              <a:buClr>
                <a:srgbClr val="000000"/>
              </a:buClr>
              <a:buFont typeface="Wingdings" charset="2"/>
              <a:buChar char=""/>
            </a:pPr>
            <a:r>
              <a:rPr lang="en-US" sz="1800" b="0" u="none" strike="noStrike">
                <a:solidFill>
                  <a:schemeClr val="dk1"/>
                </a:solidFill>
                <a:effectLst/>
                <a:uFillTx/>
                <a:latin typeface="Calibri"/>
              </a:rPr>
              <a:t>Simulation results show that the CTR field is up to 10's GV m</a:t>
            </a:r>
            <a:r>
              <a:rPr lang="en-US" sz="1800" b="0" u="none" strike="noStrike" baseline="30000">
                <a:solidFill>
                  <a:schemeClr val="dk1"/>
                </a:solidFill>
                <a:effectLst/>
                <a:uFillTx/>
                <a:latin typeface="Calibri"/>
              </a:rPr>
              <a:t>-1</a:t>
            </a:r>
            <a:r>
              <a:rPr lang="en-US" sz="1800" b="0" u="none" strike="noStrike">
                <a:solidFill>
                  <a:schemeClr val="dk1"/>
                </a:solidFill>
                <a:effectLst/>
                <a:uFillTx/>
                <a:latin typeface="Calibri"/>
              </a:rPr>
              <a:t>, which captures and accelerates </a:t>
            </a:r>
            <a:r>
              <a:rPr lang="en-US" sz="1800" b="0" u="sng" strike="noStrike">
                <a:solidFill>
                  <a:schemeClr val="dk1"/>
                </a:solidFill>
                <a:effectLst/>
                <a:uFillTx/>
                <a:latin typeface="Calibri"/>
              </a:rPr>
              <a:t>the positrons to peak energies up to 500 MeV (energy spread ~20%).</a:t>
            </a:r>
            <a:r>
              <a:rPr lang="en-US" sz="1800" b="0" u="none" strike="noStrike">
                <a:solidFill>
                  <a:schemeClr val="dk1"/>
                </a:solidFill>
                <a:effectLst/>
                <a:uFillTx/>
                <a:latin typeface="Calibri"/>
              </a:rPr>
              <a:t> An external longitudinal magnetic field of 30 T is also applied to guide the electrons and positrons during the acceleration process.</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p:txBody>
      </p:sp>
      <p:sp>
        <p:nvSpPr>
          <p:cNvPr id="632" name="TextBox 9"/>
          <p:cNvSpPr/>
          <p:nvPr/>
        </p:nvSpPr>
        <p:spPr>
          <a:xfrm>
            <a:off x="693720" y="6101280"/>
            <a:ext cx="483120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FF0000"/>
                </a:solidFill>
                <a:effectLst/>
                <a:uFillTx/>
                <a:latin typeface="Calibri"/>
              </a:rPr>
              <a:t>Shanghai Institute of Optics and Fine Mechanics Chinese Academy of Sciences </a:t>
            </a:r>
            <a:endParaRPr lang="en-US" sz="1800" b="0" u="none" strike="noStrike">
              <a:solidFill>
                <a:srgbClr val="000000"/>
              </a:solidFill>
              <a:effectLst/>
              <a:uFillTx/>
              <a:latin typeface="Arial"/>
            </a:endParaRPr>
          </a:p>
        </p:txBody>
      </p:sp>
      <p:sp>
        <p:nvSpPr>
          <p:cNvPr id="633" name="TextBox 11"/>
          <p:cNvSpPr/>
          <p:nvPr/>
        </p:nvSpPr>
        <p:spPr>
          <a:xfrm>
            <a:off x="81360" y="761400"/>
            <a:ext cx="5425920" cy="738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400" b="1" u="none" strike="noStrike">
                <a:solidFill>
                  <a:schemeClr val="dk1"/>
                </a:solidFill>
                <a:effectLst/>
                <a:uFillTx/>
                <a:latin typeface="Calibri"/>
              </a:rPr>
              <a:t>Bethe-Heitler process</a:t>
            </a:r>
            <a:r>
              <a:rPr lang="en-US" sz="1400" b="0" u="none" strike="noStrike">
                <a:solidFill>
                  <a:schemeClr val="dk1"/>
                </a:solidFill>
                <a:effectLst/>
                <a:uFillTx/>
                <a:latin typeface="Calibri"/>
              </a:rPr>
              <a:t>: </a:t>
            </a:r>
            <a:r>
              <a:rPr lang="en-US" sz="1400" b="1" u="none" strike="noStrike">
                <a:solidFill>
                  <a:schemeClr val="dk1"/>
                </a:solidFill>
                <a:effectLst/>
                <a:uFillTx/>
                <a:latin typeface="Calibri"/>
              </a:rPr>
              <a:t>high-energy photons</a:t>
            </a:r>
            <a:r>
              <a:rPr lang="en-US" sz="1400" b="0" u="none" strike="noStrike">
                <a:solidFill>
                  <a:schemeClr val="dk1"/>
                </a:solidFill>
                <a:effectLst/>
                <a:uFillTx/>
                <a:latin typeface="Calibri"/>
              </a:rPr>
              <a:t> (light particles) create </a:t>
            </a:r>
            <a:r>
              <a:rPr lang="en-US" sz="1400" b="1" u="none" strike="noStrike">
                <a:solidFill>
                  <a:schemeClr val="dk1"/>
                </a:solidFill>
                <a:effectLst/>
                <a:uFillTx/>
                <a:latin typeface="Calibri"/>
              </a:rPr>
              <a:t>matter</a:t>
            </a:r>
            <a:r>
              <a:rPr lang="en-US" sz="1400" b="0" u="none" strike="noStrike">
                <a:solidFill>
                  <a:schemeClr val="dk1"/>
                </a:solidFill>
                <a:effectLst/>
                <a:uFillTx/>
                <a:latin typeface="Calibri"/>
              </a:rPr>
              <a:t>—specifically, an </a:t>
            </a:r>
            <a:r>
              <a:rPr lang="en-US" sz="1400" b="1" u="none" strike="noStrike">
                <a:solidFill>
                  <a:schemeClr val="dk1"/>
                </a:solidFill>
                <a:effectLst/>
                <a:uFillTx/>
                <a:latin typeface="Calibri"/>
              </a:rPr>
              <a:t>electron and a positron pair</a:t>
            </a:r>
            <a:r>
              <a:rPr lang="en-US" sz="1400" b="0" u="none" strike="noStrike">
                <a:solidFill>
                  <a:schemeClr val="dk1"/>
                </a:solidFill>
                <a:effectLst/>
                <a:uFillTx/>
                <a:latin typeface="Calibri"/>
              </a:rPr>
              <a:t>—when they pass near a heavy nucleus</a:t>
            </a:r>
            <a:endParaRPr lang="en-US" sz="1400" b="0" u="none" strike="noStrike">
              <a:solidFill>
                <a:srgbClr val="000000"/>
              </a:solidFill>
              <a:effectLst/>
              <a:uFillTx/>
              <a:latin typeface="Aria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 name="Picture 3"/>
          <p:cNvPicPr/>
          <p:nvPr/>
        </p:nvPicPr>
        <p:blipFill>
          <a:blip r:embed="rId2"/>
          <a:stretch/>
        </p:blipFill>
        <p:spPr>
          <a:xfrm>
            <a:off x="357840" y="1239480"/>
            <a:ext cx="10145520" cy="4632120"/>
          </a:xfrm>
          <a:prstGeom prst="rect">
            <a:avLst/>
          </a:prstGeom>
          <a:noFill/>
          <a:ln w="0">
            <a:noFill/>
          </a:ln>
        </p:spPr>
      </p:pic>
      <p:sp>
        <p:nvSpPr>
          <p:cNvPr id="635" name="Rectangle 4"/>
          <p:cNvSpPr/>
          <p:nvPr/>
        </p:nvSpPr>
        <p:spPr>
          <a:xfrm>
            <a:off x="322560" y="901080"/>
            <a:ext cx="10216440" cy="338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600" b="0" u="none" strike="noStrike">
                <a:solidFill>
                  <a:schemeClr val="dk1"/>
                </a:solidFill>
                <a:effectLst/>
                <a:uFillTx/>
                <a:latin typeface="Calibri"/>
              </a:rPr>
              <a:t>Kim, H.T.; P </a:t>
            </a:r>
            <a:r>
              <a:rPr lang="en-US" sz="1600" b="0" i="1" u="none" strike="noStrike">
                <a:solidFill>
                  <a:schemeClr val="dk1"/>
                </a:solidFill>
                <a:effectLst/>
                <a:uFillTx/>
                <a:latin typeface="Calibri"/>
              </a:rPr>
              <a:t>et. al. </a:t>
            </a:r>
            <a:r>
              <a:rPr lang="en-US" sz="1600" b="0" u="none" strike="noStrike">
                <a:solidFill>
                  <a:schemeClr val="dk1"/>
                </a:solidFill>
                <a:effectLst/>
                <a:uFillTx/>
                <a:latin typeface="Calibri"/>
              </a:rPr>
              <a:t>Multi-GeV LaserWakefield Electron Acceleration with PW Lasers. Appl. Sci. </a:t>
            </a:r>
            <a:r>
              <a:rPr lang="en-US" sz="1600" b="1" u="none" strike="noStrike">
                <a:solidFill>
                  <a:schemeClr val="dk1"/>
                </a:solidFill>
                <a:effectLst/>
                <a:uFillTx/>
                <a:latin typeface="Calibri"/>
              </a:rPr>
              <a:t>2021</a:t>
            </a:r>
            <a:r>
              <a:rPr lang="en-US" sz="1600" b="0" u="none" strike="noStrike">
                <a:solidFill>
                  <a:schemeClr val="dk1"/>
                </a:solidFill>
                <a:effectLst/>
                <a:uFillTx/>
                <a:latin typeface="Calibri"/>
              </a:rPr>
              <a:t>, 11, 5831</a:t>
            </a:r>
            <a:endParaRPr lang="en-US" sz="1600" b="0" u="none" strike="noStrike">
              <a:solidFill>
                <a:srgbClr val="000000"/>
              </a:solidFill>
              <a:effectLst/>
              <a:uFillTx/>
              <a:latin typeface="Arial"/>
            </a:endParaRPr>
          </a:p>
        </p:txBody>
      </p:sp>
      <p:sp>
        <p:nvSpPr>
          <p:cNvPr id="636" name="TextBox 5"/>
          <p:cNvSpPr/>
          <p:nvPr/>
        </p:nvSpPr>
        <p:spPr>
          <a:xfrm>
            <a:off x="961560" y="153720"/>
            <a:ext cx="610704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en-GB" sz="2800" b="1" u="none" strike="noStrike">
                <a:solidFill>
                  <a:srgbClr val="FF0000"/>
                </a:solidFill>
                <a:effectLst/>
                <a:uFillTx/>
                <a:latin typeface="Arial"/>
              </a:rPr>
              <a:t>Multi-GeV electrons using LWFA</a:t>
            </a:r>
            <a:endParaRPr lang="en-US" sz="2800" b="0" u="none" strike="noStrike">
              <a:solidFill>
                <a:srgbClr val="000000"/>
              </a:solidFill>
              <a:effectLst/>
              <a:uFillTx/>
              <a:latin typeface="Arial"/>
            </a:endParaRPr>
          </a:p>
        </p:txBody>
      </p:sp>
      <p:pic>
        <p:nvPicPr>
          <p:cNvPr id="637" name="Picture 6"/>
          <p:cNvPicPr/>
          <p:nvPr/>
        </p:nvPicPr>
        <p:blipFill>
          <a:blip r:embed="rId3"/>
          <a:stretch/>
        </p:blipFill>
        <p:spPr>
          <a:xfrm>
            <a:off x="3020400" y="6047640"/>
            <a:ext cx="4048200" cy="495000"/>
          </a:xfrm>
          <a:prstGeom prst="rect">
            <a:avLst/>
          </a:prstGeom>
          <a:noFill/>
          <a:ln w="0">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8" name="Picture 3"/>
          <p:cNvPicPr/>
          <p:nvPr/>
        </p:nvPicPr>
        <p:blipFill>
          <a:blip r:embed="rId2"/>
          <a:srcRect l="5216" t="7313" r="5709"/>
          <a:stretch/>
        </p:blipFill>
        <p:spPr>
          <a:xfrm>
            <a:off x="243720" y="1768680"/>
            <a:ext cx="5133600" cy="3805200"/>
          </a:xfrm>
          <a:prstGeom prst="rect">
            <a:avLst/>
          </a:prstGeom>
          <a:noFill/>
          <a:ln w="0">
            <a:noFill/>
          </a:ln>
        </p:spPr>
      </p:pic>
      <p:sp>
        <p:nvSpPr>
          <p:cNvPr id="639" name="TextBox 5"/>
          <p:cNvSpPr/>
          <p:nvPr/>
        </p:nvSpPr>
        <p:spPr>
          <a:xfrm>
            <a:off x="88560" y="846000"/>
            <a:ext cx="609552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chemeClr val="dk1"/>
                </a:solidFill>
                <a:effectLst/>
                <a:uFillTx/>
                <a:latin typeface="Calibri"/>
              </a:rPr>
              <a:t>Field gradients of different accelerator technologies and their relation to wavelength and frequency of the accelerating field.</a:t>
            </a:r>
            <a:endParaRPr lang="en-US" sz="1800" b="0" u="none" strike="noStrike">
              <a:solidFill>
                <a:srgbClr val="000000"/>
              </a:solidFill>
              <a:effectLst/>
              <a:uFillTx/>
              <a:latin typeface="Arial"/>
            </a:endParaRPr>
          </a:p>
        </p:txBody>
      </p:sp>
      <p:sp>
        <p:nvSpPr>
          <p:cNvPr id="640" name="Τίτλος 1"/>
          <p:cNvSpPr/>
          <p:nvPr/>
        </p:nvSpPr>
        <p:spPr>
          <a:xfrm>
            <a:off x="0" y="-114840"/>
            <a:ext cx="10585440" cy="811440"/>
          </a:xfrm>
          <a:prstGeom prst="rect">
            <a:avLst/>
          </a:prstGeom>
          <a:noFill/>
          <a:ln w="0">
            <a:noFill/>
          </a:ln>
        </p:spPr>
        <p:style>
          <a:lnRef idx="0">
            <a:scrgbClr r="0" g="0" b="0"/>
          </a:lnRef>
          <a:fillRef idx="0">
            <a:scrgbClr r="0" g="0" b="0"/>
          </a:fillRef>
          <a:effectRef idx="0">
            <a:scrgbClr r="0" g="0" b="0"/>
          </a:effectRef>
          <a:fontRef idx="minor"/>
        </p:style>
        <p:txBody>
          <a:bodyPr anchor="b">
            <a:normAutofit fontScale="92500" lnSpcReduction="9999"/>
          </a:bodyPr>
          <a:lstStyle/>
          <a:p>
            <a:pPr defTabSz="914400">
              <a:lnSpc>
                <a:spcPct val="85000"/>
              </a:lnSpc>
            </a:pPr>
            <a:r>
              <a:rPr lang="en-US" sz="3200" b="0" u="none" strike="noStrike" spc="-51">
                <a:solidFill>
                  <a:srgbClr val="543D83"/>
                </a:solidFill>
                <a:effectLst/>
                <a:uFillTx/>
                <a:latin typeface="Calibri"/>
              </a:rPr>
              <a:t>Laser Plasma accelerators: a promising research field for the future</a:t>
            </a:r>
            <a:endParaRPr lang="en-US" sz="3200" b="0" u="none" strike="noStrike">
              <a:solidFill>
                <a:srgbClr val="000000"/>
              </a:solidFill>
              <a:effectLst/>
              <a:uFillTx/>
              <a:latin typeface="Arial"/>
            </a:endParaRPr>
          </a:p>
        </p:txBody>
      </p:sp>
      <p:sp>
        <p:nvSpPr>
          <p:cNvPr id="641" name="TextBox 8"/>
          <p:cNvSpPr/>
          <p:nvPr/>
        </p:nvSpPr>
        <p:spPr>
          <a:xfrm>
            <a:off x="2061720" y="3695760"/>
            <a:ext cx="3145320" cy="1169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000" b="0" u="none" strike="noStrike">
                <a:solidFill>
                  <a:srgbClr val="000000"/>
                </a:solidFill>
                <a:effectLst/>
                <a:uFillTx/>
                <a:latin typeface="Calibri"/>
              </a:rPr>
              <a:t>Hidding, B., Hooker, S., Jamison, S., Muratori, B., Murphy, C., Najmudin, Z., Pattathil, R., Sarri, G., Streeter, M., Welsch, C., Wing, M., &amp; Xia, G. Plasma Wakefield Accelerator Research 2019 - 2040: A community-driven UK roadmap compiled by the Plasma Wakefield Accelerator Steering Committee (PWASC), arxiv (2019)</a:t>
            </a:r>
            <a:r>
              <a:rPr lang="en-US" sz="1000" b="0" u="none" strike="noStrike">
                <a:solidFill>
                  <a:schemeClr val="dk1"/>
                </a:solidFill>
                <a:effectLst/>
                <a:uFillTx/>
                <a:latin typeface="Calibri"/>
              </a:rPr>
              <a:t> </a:t>
            </a:r>
            <a:br>
              <a:rPr sz="1000"/>
            </a:br>
            <a:endParaRPr lang="en-US" sz="1000" b="0" u="none" strike="noStrike">
              <a:solidFill>
                <a:srgbClr val="000000"/>
              </a:solidFill>
              <a:effectLst/>
              <a:uFillTx/>
              <a:latin typeface="Arial"/>
            </a:endParaRPr>
          </a:p>
        </p:txBody>
      </p:sp>
      <p:grpSp>
        <p:nvGrpSpPr>
          <p:cNvPr id="642" name="Group 17"/>
          <p:cNvGrpSpPr/>
          <p:nvPr/>
        </p:nvGrpSpPr>
        <p:grpSpPr>
          <a:xfrm>
            <a:off x="5891760" y="2214720"/>
            <a:ext cx="5933880" cy="3377880"/>
            <a:chOff x="5891760" y="2214720"/>
            <a:chExt cx="5933880" cy="3377880"/>
          </a:xfrm>
        </p:grpSpPr>
        <p:pic>
          <p:nvPicPr>
            <p:cNvPr id="643" name="Picture 10"/>
            <p:cNvPicPr/>
            <p:nvPr/>
          </p:nvPicPr>
          <p:blipFill>
            <a:blip r:embed="rId3"/>
            <a:srcRect l="5791" t="8099" b="4434"/>
            <a:stretch/>
          </p:blipFill>
          <p:spPr>
            <a:xfrm>
              <a:off x="5891760" y="2214720"/>
              <a:ext cx="5933880" cy="3377880"/>
            </a:xfrm>
            <a:prstGeom prst="rect">
              <a:avLst/>
            </a:prstGeom>
            <a:noFill/>
            <a:ln w="0">
              <a:noFill/>
            </a:ln>
          </p:spPr>
        </p:pic>
        <p:pic>
          <p:nvPicPr>
            <p:cNvPr id="644" name="Picture 12"/>
            <p:cNvPicPr/>
            <p:nvPr/>
          </p:nvPicPr>
          <p:blipFill>
            <a:blip r:embed="rId3"/>
            <a:srcRect l="72866" t="38987" r="25947" b="58757"/>
            <a:stretch/>
          </p:blipFill>
          <p:spPr>
            <a:xfrm>
              <a:off x="9171000" y="3930120"/>
              <a:ext cx="74520" cy="86760"/>
            </a:xfrm>
            <a:prstGeom prst="rect">
              <a:avLst/>
            </a:prstGeom>
            <a:noFill/>
            <a:ln w="0">
              <a:noFill/>
            </a:ln>
          </p:spPr>
        </p:pic>
        <p:cxnSp>
          <p:nvCxnSpPr>
            <p:cNvPr id="645" name="Straight Connector 14"/>
            <p:cNvCxnSpPr/>
            <p:nvPr/>
          </p:nvCxnSpPr>
          <p:spPr>
            <a:xfrm flipH="1">
              <a:off x="9170640" y="4017240"/>
              <a:ext cx="36360" cy="1074960"/>
            </a:xfrm>
            <a:prstGeom prst="straightConnector1">
              <a:avLst/>
            </a:prstGeom>
            <a:ln>
              <a:solidFill>
                <a:srgbClr val="FFFFFF">
                  <a:lumMod val="50000"/>
                </a:srgbClr>
              </a:solidFill>
              <a:round/>
            </a:ln>
          </p:spPr>
        </p:cxnSp>
        <p:sp>
          <p:nvSpPr>
            <p:cNvPr id="646" name="TextBox 16"/>
            <p:cNvSpPr/>
            <p:nvPr/>
          </p:nvSpPr>
          <p:spPr>
            <a:xfrm>
              <a:off x="8933760" y="5037480"/>
              <a:ext cx="493560" cy="18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600" b="1" u="none" strike="noStrike">
                  <a:solidFill>
                    <a:schemeClr val="dk1">
                      <a:lumMod val="75000"/>
                      <a:lumOff val="25000"/>
                    </a:schemeClr>
                  </a:solidFill>
                  <a:effectLst/>
                  <a:uFillTx/>
                  <a:latin typeface="Amasis MT Pro Black"/>
                </a:rPr>
                <a:t>IPPL-HMU</a:t>
              </a:r>
              <a:endParaRPr lang="en-US" sz="600" b="0" u="none" strike="noStrike">
                <a:solidFill>
                  <a:srgbClr val="000000"/>
                </a:solidFill>
                <a:effectLst/>
                <a:uFillTx/>
                <a:latin typeface="Arial"/>
              </a:endParaRPr>
            </a:p>
          </p:txBody>
        </p:sp>
      </p:grpSp>
      <p:sp>
        <p:nvSpPr>
          <p:cNvPr id="647" name="TextBox 19"/>
          <p:cNvSpPr/>
          <p:nvPr/>
        </p:nvSpPr>
        <p:spPr>
          <a:xfrm>
            <a:off x="6184440" y="1000080"/>
            <a:ext cx="609732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0070C0"/>
                </a:solidFill>
                <a:effectLst/>
                <a:uFillTx/>
                <a:latin typeface="Calibri"/>
              </a:rPr>
              <a:t>Non-exhaustive overview of laboratories working on laser-driven (black) and particle beam-driven (green) plasma wakefield acceleration.</a:t>
            </a:r>
            <a:endParaRPr lang="en-US" sz="1800" b="0" u="none" strike="noStrike">
              <a:solidFill>
                <a:srgbClr val="000000"/>
              </a:solidFill>
              <a:effectLst/>
              <a:uFillTx/>
              <a:latin typeface="Arial"/>
            </a:endParaRPr>
          </a:p>
        </p:txBody>
      </p:sp>
      <p:sp>
        <p:nvSpPr>
          <p:cNvPr id="648" name="TextBox 2"/>
          <p:cNvSpPr/>
          <p:nvPr/>
        </p:nvSpPr>
        <p:spPr>
          <a:xfrm>
            <a:off x="88560" y="5657040"/>
            <a:ext cx="11970000" cy="1569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400" b="0" u="none" strike="noStrike">
                <a:solidFill>
                  <a:srgbClr val="FF0000"/>
                </a:solidFill>
                <a:effectLst/>
                <a:uFillTx/>
                <a:latin typeface="Calibri"/>
              </a:rPr>
              <a:t>This rapid scientific and technological progress is now posing the realistic question as to whether plasma-based acceleration could be a viable complementary technology for the next generation of particle colliders to  </a:t>
            </a:r>
            <a:r>
              <a:rPr lang="en-US" sz="2400" b="0" u="sng" strike="noStrike">
                <a:solidFill>
                  <a:srgbClr val="FF0000"/>
                </a:solidFill>
                <a:effectLst/>
                <a:uFillTx/>
                <a:latin typeface="Calibri"/>
              </a:rPr>
              <a:t>break the TeV barrier </a:t>
            </a:r>
            <a:br>
              <a:rPr sz="2400"/>
            </a:br>
            <a:endParaRPr lang="en-US" sz="2400" b="0" u="none" strike="noStrike">
              <a:solidFill>
                <a:srgbClr val="000000"/>
              </a:solidFill>
              <a:effectLst/>
              <a:uFillTx/>
              <a:latin typeface="Arial"/>
            </a:endParaRPr>
          </a:p>
        </p:txBody>
      </p:sp>
      <p:sp>
        <p:nvSpPr>
          <p:cNvPr id="649" name="Down Arrow 1"/>
          <p:cNvSpPr/>
          <p:nvPr/>
        </p:nvSpPr>
        <p:spPr>
          <a:xfrm>
            <a:off x="8702280" y="1768680"/>
            <a:ext cx="205560" cy="300240"/>
          </a:xfrm>
          <a:prstGeom prst="downArrow">
            <a:avLst>
              <a:gd name="adj1" fmla="val 50000"/>
              <a:gd name="adj2" fmla="val 50000"/>
            </a:avLst>
          </a:prstGeom>
          <a:solidFill>
            <a:srgbClr val="D34817"/>
          </a:solidFill>
          <a:ln>
            <a:solidFill>
              <a:srgbClr val="9C3510"/>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0" name="Picture 3"/>
          <p:cNvPicPr/>
          <p:nvPr/>
        </p:nvPicPr>
        <p:blipFill>
          <a:blip r:embed="rId2"/>
          <a:stretch/>
        </p:blipFill>
        <p:spPr>
          <a:xfrm>
            <a:off x="119880" y="781200"/>
            <a:ext cx="4137120" cy="5924160"/>
          </a:xfrm>
          <a:prstGeom prst="rect">
            <a:avLst/>
          </a:prstGeom>
          <a:noFill/>
          <a:ln w="0">
            <a:noFill/>
          </a:ln>
        </p:spPr>
      </p:pic>
      <p:sp>
        <p:nvSpPr>
          <p:cNvPr id="651" name="Τίτλος 1"/>
          <p:cNvSpPr/>
          <p:nvPr/>
        </p:nvSpPr>
        <p:spPr>
          <a:xfrm>
            <a:off x="315720" y="311760"/>
            <a:ext cx="9574560" cy="455040"/>
          </a:xfrm>
          <a:prstGeom prst="rect">
            <a:avLst/>
          </a:prstGeom>
          <a:noFill/>
          <a:ln w="0">
            <a:noFill/>
          </a:ln>
        </p:spPr>
        <p:style>
          <a:lnRef idx="0">
            <a:scrgbClr r="0" g="0" b="0"/>
          </a:lnRef>
          <a:fillRef idx="0">
            <a:scrgbClr r="0" g="0" b="0"/>
          </a:fillRef>
          <a:effectRef idx="0">
            <a:scrgbClr r="0" g="0" b="0"/>
          </a:effectRef>
          <a:fontRef idx="minor"/>
        </p:style>
        <p:txBody>
          <a:bodyPr anchor="b">
            <a:noAutofit/>
          </a:bodyPr>
          <a:lstStyle/>
          <a:p>
            <a:pPr defTabSz="914400">
              <a:lnSpc>
                <a:spcPct val="85000"/>
              </a:lnSpc>
            </a:pPr>
            <a:r>
              <a:rPr lang="en-US" sz="2800" b="0" u="none" strike="noStrike" spc="-51">
                <a:solidFill>
                  <a:srgbClr val="543D83"/>
                </a:solidFill>
                <a:effectLst/>
                <a:uFillTx/>
                <a:latin typeface="Calibri"/>
              </a:rPr>
              <a:t>European Strategy for Particle Physics 2022 report recognizes the potentiality of Laser Plasma acceleration</a:t>
            </a:r>
            <a:endParaRPr lang="en-US" sz="2800" b="0" u="none" strike="noStrike">
              <a:solidFill>
                <a:srgbClr val="000000"/>
              </a:solidFill>
              <a:effectLst/>
              <a:uFillTx/>
              <a:latin typeface="Arial"/>
            </a:endParaRPr>
          </a:p>
        </p:txBody>
      </p:sp>
      <p:grpSp>
        <p:nvGrpSpPr>
          <p:cNvPr id="652" name="Group 8"/>
          <p:cNvGrpSpPr/>
          <p:nvPr/>
        </p:nvGrpSpPr>
        <p:grpSpPr>
          <a:xfrm>
            <a:off x="3804120" y="781200"/>
            <a:ext cx="4379040" cy="5924160"/>
            <a:chOff x="3804120" y="781200"/>
            <a:chExt cx="4379040" cy="5924160"/>
          </a:xfrm>
        </p:grpSpPr>
        <p:pic>
          <p:nvPicPr>
            <p:cNvPr id="653" name="Picture 6"/>
            <p:cNvPicPr/>
            <p:nvPr/>
          </p:nvPicPr>
          <p:blipFill>
            <a:blip r:embed="rId3"/>
            <a:srcRect l="8053"/>
            <a:stretch/>
          </p:blipFill>
          <p:spPr>
            <a:xfrm>
              <a:off x="4379040" y="781200"/>
              <a:ext cx="3804120" cy="5924160"/>
            </a:xfrm>
            <a:prstGeom prst="rect">
              <a:avLst/>
            </a:prstGeom>
            <a:noFill/>
            <a:ln w="0">
              <a:noFill/>
            </a:ln>
          </p:spPr>
        </p:pic>
        <p:sp>
          <p:nvSpPr>
            <p:cNvPr id="654" name="Oval 7"/>
            <p:cNvSpPr/>
            <p:nvPr/>
          </p:nvSpPr>
          <p:spPr>
            <a:xfrm>
              <a:off x="3804120" y="3872520"/>
              <a:ext cx="4379040" cy="810000"/>
            </a:xfrm>
            <a:prstGeom prst="ellipse">
              <a:avLst/>
            </a:prstGeom>
            <a:solidFill>
              <a:schemeClr val="accent1">
                <a:alpha val="32000"/>
              </a:schemeClr>
            </a:solidFill>
            <a:ln>
              <a:solidFill>
                <a:srgbClr val="5C1F0A"/>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grpSp>
      <p:pic>
        <p:nvPicPr>
          <p:cNvPr id="655" name="Picture 10"/>
          <p:cNvPicPr/>
          <p:nvPr/>
        </p:nvPicPr>
        <p:blipFill>
          <a:blip r:embed="rId4"/>
          <a:stretch/>
        </p:blipFill>
        <p:spPr>
          <a:xfrm>
            <a:off x="8115120" y="1022760"/>
            <a:ext cx="3916080" cy="1653840"/>
          </a:xfrm>
          <a:prstGeom prst="rect">
            <a:avLst/>
          </a:prstGeom>
          <a:noFill/>
          <a:ln w="0">
            <a:noFill/>
          </a:ln>
        </p:spPr>
      </p:pic>
      <p:pic>
        <p:nvPicPr>
          <p:cNvPr id="656" name="Picture 12"/>
          <p:cNvPicPr/>
          <p:nvPr/>
        </p:nvPicPr>
        <p:blipFill>
          <a:blip r:embed="rId5"/>
          <a:stretch/>
        </p:blipFill>
        <p:spPr>
          <a:xfrm>
            <a:off x="8327160" y="2918520"/>
            <a:ext cx="3628440" cy="1653840"/>
          </a:xfrm>
          <a:prstGeom prst="rect">
            <a:avLst/>
          </a:prstGeom>
          <a:noFill/>
          <a:ln w="0">
            <a:noFill/>
          </a:ln>
        </p:spPr>
      </p:pic>
      <p:pic>
        <p:nvPicPr>
          <p:cNvPr id="657" name="Picture 14"/>
          <p:cNvPicPr/>
          <p:nvPr/>
        </p:nvPicPr>
        <p:blipFill>
          <a:blip r:embed="rId6"/>
          <a:stretch/>
        </p:blipFill>
        <p:spPr>
          <a:xfrm>
            <a:off x="8640000" y="4635000"/>
            <a:ext cx="3003120" cy="2132280"/>
          </a:xfrm>
          <a:prstGeom prst="rect">
            <a:avLst/>
          </a:prstGeom>
          <a:noFill/>
          <a:ln w="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5"/>
          <p:cNvSpPr/>
          <p:nvPr/>
        </p:nvSpPr>
        <p:spPr>
          <a:xfrm>
            <a:off x="140760" y="223560"/>
            <a:ext cx="10269360" cy="522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800" b="0" u="none" strike="noStrike">
                <a:solidFill>
                  <a:srgbClr val="FF0000"/>
                </a:solidFill>
                <a:effectLst/>
                <a:uFillTx/>
                <a:latin typeface="Calibri"/>
              </a:rPr>
              <a:t>Mechanically bend crystals first experimental results in MAMI </a:t>
            </a:r>
            <a:endParaRPr lang="en-US" sz="2800" b="0" u="none" strike="noStrike">
              <a:solidFill>
                <a:srgbClr val="000000"/>
              </a:solidFill>
              <a:effectLst/>
              <a:uFillTx/>
              <a:latin typeface="Arial"/>
            </a:endParaRPr>
          </a:p>
        </p:txBody>
      </p:sp>
      <p:grpSp>
        <p:nvGrpSpPr>
          <p:cNvPr id="67" name="Group 7"/>
          <p:cNvGrpSpPr/>
          <p:nvPr/>
        </p:nvGrpSpPr>
        <p:grpSpPr>
          <a:xfrm>
            <a:off x="109080" y="1347480"/>
            <a:ext cx="4123800" cy="4451760"/>
            <a:chOff x="109080" y="1347480"/>
            <a:chExt cx="4123800" cy="4451760"/>
          </a:xfrm>
        </p:grpSpPr>
        <p:sp>
          <p:nvSpPr>
            <p:cNvPr id="68" name="Rectangle 3"/>
            <p:cNvSpPr/>
            <p:nvPr/>
          </p:nvSpPr>
          <p:spPr>
            <a:xfrm>
              <a:off x="1871280" y="2106360"/>
              <a:ext cx="2035800" cy="3692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8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1800" b="0" u="none" strike="noStrike">
                  <a:solidFill>
                    <a:schemeClr val="dk1"/>
                  </a:solidFill>
                  <a:effectLst/>
                  <a:uFillTx/>
                  <a:latin typeface="Calibri"/>
                </a:rPr>
                <a:t>CH-Channeling</a:t>
              </a:r>
              <a:endParaRPr lang="en-US" sz="18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1800" b="0" u="none" strike="noStrike">
                  <a:solidFill>
                    <a:schemeClr val="dk1"/>
                  </a:solidFill>
                  <a:effectLst/>
                  <a:uFillTx/>
                  <a:latin typeface="Calibri"/>
                </a:rPr>
                <a:t>DCH -Dechanneling arises due to incoherent scattering leading to inefficiency!</a:t>
              </a:r>
              <a:endParaRPr lang="en-US" sz="1800" b="0" u="none" strike="noStrike">
                <a:solidFill>
                  <a:srgbClr val="000000"/>
                </a:solidFill>
                <a:effectLst/>
                <a:uFillTx/>
                <a:latin typeface="Arial"/>
              </a:endParaRPr>
            </a:p>
            <a:p>
              <a:pPr marL="285840" indent="-285840" defTabSz="914400">
                <a:lnSpc>
                  <a:spcPct val="100000"/>
                </a:lnSpc>
                <a:buClr>
                  <a:srgbClr val="000000"/>
                </a:buClr>
                <a:buFont typeface="Wingdings" charset="2"/>
                <a:buChar char=""/>
              </a:pPr>
              <a:r>
                <a:rPr lang="en-US" sz="1800" b="0" u="none" strike="noStrike">
                  <a:solidFill>
                    <a:schemeClr val="dk1"/>
                  </a:solidFill>
                  <a:effectLst/>
                  <a:uFillTx/>
                  <a:latin typeface="Calibri"/>
                </a:rPr>
                <a:t>VR-Volume reflection or volume capture (VC) </a:t>
              </a:r>
              <a:endParaRPr lang="en-US" sz="1800" b="0" u="none" strike="noStrike">
                <a:solidFill>
                  <a:srgbClr val="000000"/>
                </a:solidFill>
                <a:effectLst/>
                <a:uFillTx/>
                <a:latin typeface="Arial"/>
              </a:endParaRPr>
            </a:p>
          </p:txBody>
        </p:sp>
        <p:pic>
          <p:nvPicPr>
            <p:cNvPr id="69" name="Picture 4"/>
            <p:cNvPicPr/>
            <p:nvPr/>
          </p:nvPicPr>
          <p:blipFill>
            <a:blip r:embed="rId2"/>
            <a:srcRect l="13511"/>
            <a:stretch/>
          </p:blipFill>
          <p:spPr>
            <a:xfrm>
              <a:off x="109080" y="2189880"/>
              <a:ext cx="1467360" cy="3529800"/>
            </a:xfrm>
            <a:prstGeom prst="rect">
              <a:avLst/>
            </a:prstGeom>
            <a:noFill/>
            <a:ln w="0">
              <a:noFill/>
            </a:ln>
          </p:spPr>
        </p:pic>
        <p:sp>
          <p:nvSpPr>
            <p:cNvPr id="70" name="Rectangle 6"/>
            <p:cNvSpPr/>
            <p:nvPr/>
          </p:nvSpPr>
          <p:spPr>
            <a:xfrm>
              <a:off x="223560" y="1347480"/>
              <a:ext cx="4009320" cy="645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rgbClr val="002060"/>
                  </a:solidFill>
                  <a:effectLst/>
                  <a:uFillTx/>
                  <a:latin typeface="Calibri"/>
                </a:rPr>
                <a:t>Mechanisms of interaction between charged particle beams and bent crystals</a:t>
              </a:r>
              <a:endParaRPr lang="en-US" sz="1800" b="0" u="none" strike="noStrike">
                <a:solidFill>
                  <a:srgbClr val="000000"/>
                </a:solidFill>
                <a:effectLst/>
                <a:uFillTx/>
                <a:latin typeface="Arial"/>
              </a:endParaRPr>
            </a:p>
          </p:txBody>
        </p:sp>
      </p:grpSp>
      <p:pic>
        <p:nvPicPr>
          <p:cNvPr id="71" name="Picture 8"/>
          <p:cNvPicPr/>
          <p:nvPr/>
        </p:nvPicPr>
        <p:blipFill>
          <a:blip r:embed="rId3"/>
          <a:stretch/>
        </p:blipFill>
        <p:spPr>
          <a:xfrm>
            <a:off x="4201560" y="1194480"/>
            <a:ext cx="7834680" cy="4270680"/>
          </a:xfrm>
          <a:prstGeom prst="rect">
            <a:avLst/>
          </a:prstGeom>
          <a:noFill/>
          <a:ln w="0">
            <a:noFill/>
          </a:ln>
        </p:spPr>
      </p:pic>
      <p:sp>
        <p:nvSpPr>
          <p:cNvPr id="72" name="Rectangle 9"/>
          <p:cNvSpPr/>
          <p:nvPr/>
        </p:nvSpPr>
        <p:spPr>
          <a:xfrm>
            <a:off x="5275440" y="5579640"/>
            <a:ext cx="505980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0" u="none" strike="noStrike">
                <a:solidFill>
                  <a:schemeClr val="dk1"/>
                </a:solidFill>
                <a:effectLst/>
                <a:uFillTx/>
                <a:latin typeface="Calibri"/>
              </a:rPr>
              <a:t> (1) and (6) the crystal is not aligned to the beam. (2) Indicates channeling, (3) points to dechanneling, (4) identifies VR, and (5) identifies VC. </a:t>
            </a:r>
            <a:endParaRPr lang="en-US" sz="1800" b="0" u="none" strike="noStrike">
              <a:solidFill>
                <a:srgbClr val="000000"/>
              </a:solidFill>
              <a:effectLst/>
              <a:uFillTx/>
              <a:latin typeface="Arial"/>
            </a:endParaRPr>
          </a:p>
        </p:txBody>
      </p:sp>
      <p:pic>
        <p:nvPicPr>
          <p:cNvPr id="73" name="Picture 10"/>
          <p:cNvPicPr/>
          <p:nvPr/>
        </p:nvPicPr>
        <p:blipFill>
          <a:blip r:embed="rId4"/>
          <a:stretch/>
        </p:blipFill>
        <p:spPr>
          <a:xfrm>
            <a:off x="9795600" y="223560"/>
            <a:ext cx="2240640" cy="716040"/>
          </a:xfrm>
          <a:prstGeom prst="rect">
            <a:avLst/>
          </a:prstGeom>
          <a:noFill/>
          <a:ln w="0">
            <a:noFill/>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8" name="Group 8"/>
          <p:cNvGrpSpPr/>
          <p:nvPr/>
        </p:nvGrpSpPr>
        <p:grpSpPr>
          <a:xfrm>
            <a:off x="295560" y="1159200"/>
            <a:ext cx="5972760" cy="5162040"/>
            <a:chOff x="295560" y="1159200"/>
            <a:chExt cx="5972760" cy="5162040"/>
          </a:xfrm>
        </p:grpSpPr>
        <p:pic>
          <p:nvPicPr>
            <p:cNvPr id="659" name="Picture 6"/>
            <p:cNvPicPr/>
            <p:nvPr/>
          </p:nvPicPr>
          <p:blipFill>
            <a:blip r:embed="rId2"/>
            <a:srcRect l="3369"/>
            <a:stretch/>
          </p:blipFill>
          <p:spPr>
            <a:xfrm>
              <a:off x="381960" y="1159200"/>
              <a:ext cx="5886360" cy="5162040"/>
            </a:xfrm>
            <a:prstGeom prst="rect">
              <a:avLst/>
            </a:prstGeom>
            <a:noFill/>
            <a:ln w="0">
              <a:noFill/>
            </a:ln>
          </p:spPr>
        </p:pic>
        <p:sp>
          <p:nvSpPr>
            <p:cNvPr id="660" name="Rectangle 7"/>
            <p:cNvSpPr/>
            <p:nvPr/>
          </p:nvSpPr>
          <p:spPr>
            <a:xfrm>
              <a:off x="295560" y="4783320"/>
              <a:ext cx="431280" cy="33408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l-GR" sz="1800" b="0" u="none" strike="noStrike">
                <a:solidFill>
                  <a:schemeClr val="lt1"/>
                </a:solidFill>
                <a:effectLst/>
                <a:uFillTx/>
                <a:latin typeface="Calibri"/>
              </a:endParaRPr>
            </a:p>
          </p:txBody>
        </p:sp>
      </p:grpSp>
      <p:sp>
        <p:nvSpPr>
          <p:cNvPr id="661" name="TextBox 10"/>
          <p:cNvSpPr/>
          <p:nvPr/>
        </p:nvSpPr>
        <p:spPr>
          <a:xfrm>
            <a:off x="155160" y="235800"/>
            <a:ext cx="9709200" cy="923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2700" b="1" u="none" strike="noStrike" spc="-51">
                <a:solidFill>
                  <a:srgbClr val="543D83"/>
                </a:solidFill>
                <a:effectLst/>
                <a:uFillTx/>
                <a:latin typeface="Calibri"/>
              </a:rPr>
              <a:t>Advanced and Novel Accelerators for Colliders (Towards TeV Collider) </a:t>
            </a:r>
            <a:endParaRPr lang="en-US" sz="2700" b="0" u="none" strike="noStrike">
              <a:solidFill>
                <a:srgbClr val="000000"/>
              </a:solidFill>
              <a:effectLst/>
              <a:uFillTx/>
              <a:latin typeface="Arial"/>
            </a:endParaRPr>
          </a:p>
          <a:p>
            <a:pPr defTabSz="914400">
              <a:lnSpc>
                <a:spcPct val="100000"/>
              </a:lnSpc>
            </a:pPr>
            <a:r>
              <a:rPr lang="en-US" sz="2700" b="1" u="none" strike="noStrike" spc="-51">
                <a:solidFill>
                  <a:srgbClr val="543D83"/>
                </a:solidFill>
                <a:effectLst/>
                <a:uFillTx/>
                <a:latin typeface="Calibri"/>
              </a:rPr>
              <a:t>Eric Esarey,  Lawrence Berkeley National Laboratory</a:t>
            </a:r>
            <a:endParaRPr lang="en-US" sz="2700" b="0" u="none" strike="noStrike">
              <a:solidFill>
                <a:srgbClr val="000000"/>
              </a:solidFill>
              <a:effectLst/>
              <a:uFillTx/>
              <a:latin typeface="Arial"/>
            </a:endParaRPr>
          </a:p>
        </p:txBody>
      </p:sp>
      <p:sp>
        <p:nvSpPr>
          <p:cNvPr id="662" name="TextBox 12"/>
          <p:cNvSpPr/>
          <p:nvPr/>
        </p:nvSpPr>
        <p:spPr>
          <a:xfrm>
            <a:off x="6560640" y="1324800"/>
            <a:ext cx="5330880" cy="452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r>
              <a:rPr lang="en-US" sz="1800" b="1" u="none" strike="noStrike">
                <a:solidFill>
                  <a:schemeClr val="dk1"/>
                </a:solidFill>
                <a:effectLst/>
                <a:uFillTx/>
                <a:latin typeface="Calibri"/>
              </a:rPr>
              <a:t>ANA: potential for multi-TeV collider</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− 1-10 GV/m: compact linacs</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Ultrashort bunches: reduce power</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Gamma-gamma, polarized e</a:t>
            </a:r>
            <a:r>
              <a:rPr lang="en-US" sz="1800" b="0" u="none" strike="noStrike" baseline="30000">
                <a:solidFill>
                  <a:schemeClr val="dk1"/>
                </a:solidFill>
                <a:effectLst/>
                <a:uFillTx/>
                <a:latin typeface="Calibri"/>
              </a:rPr>
              <a:t>+</a:t>
            </a:r>
            <a:r>
              <a:rPr lang="en-US" sz="1800" b="0" u="none" strike="noStrike">
                <a:solidFill>
                  <a:schemeClr val="dk1"/>
                </a:solidFill>
                <a:effectLst/>
                <a:uFillTx/>
                <a:latin typeface="Calibri"/>
              </a:rPr>
              <a:t>e</a:t>
            </a:r>
            <a:r>
              <a:rPr lang="en-US" sz="1800" b="0" u="none" strike="noStrike" baseline="30000">
                <a:solidFill>
                  <a:schemeClr val="dk1"/>
                </a:solidFill>
                <a:effectLst/>
                <a:uFillTx/>
                <a:latin typeface="Calibri"/>
              </a:rPr>
              <a:t>-</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Vigorous research, rapid progress − &gt;1000 pubs/yr</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Strong European endorsement</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EuPRAXIA</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Next Steps: Upgrade existing facilities</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Remain productive and competitive</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Ensure progress on R&amp;D roadmap</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Need for integrated design study</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Include auxiliary systems</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Need design for intermediate energy facility</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Build physics case 20-100 GeV</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Intermediate applications</a:t>
            </a:r>
            <a:endParaRPr lang="en-US" sz="1800" b="0" u="none" strike="noStrike">
              <a:solidFill>
                <a:srgbClr val="000000"/>
              </a:solidFill>
              <a:effectLst/>
              <a:uFillTx/>
              <a:latin typeface="Arial"/>
            </a:endParaRPr>
          </a:p>
          <a:p>
            <a:pPr defTabSz="914400">
              <a:lnSpc>
                <a:spcPct val="100000"/>
              </a:lnSpc>
            </a:pPr>
            <a:r>
              <a:rPr lang="en-US" sz="1800" b="0" u="none" strike="noStrike">
                <a:solidFill>
                  <a:schemeClr val="dk1"/>
                </a:solidFill>
                <a:effectLst/>
                <a:uFillTx/>
                <a:latin typeface="Calibri"/>
              </a:rPr>
              <a:t>− Light sources, compact accelerators</a:t>
            </a:r>
            <a:endParaRPr lang="en-US" sz="1800" b="0" u="none" strike="noStrike">
              <a:solidFill>
                <a:srgbClr val="000000"/>
              </a:solidFill>
              <a:effectLst/>
              <a:uFillTx/>
              <a:latin typeface="Aria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3" name="Title 1"/>
          <p:cNvSpPr/>
          <p:nvPr/>
        </p:nvSpPr>
        <p:spPr>
          <a:xfrm>
            <a:off x="3808080" y="117000"/>
            <a:ext cx="3325320" cy="752040"/>
          </a:xfrm>
          <a:prstGeom prst="rect">
            <a:avLst/>
          </a:prstGeom>
          <a:noFill/>
          <a:ln w="0">
            <a:noFill/>
          </a:ln>
        </p:spPr>
        <p:style>
          <a:lnRef idx="0">
            <a:scrgbClr r="0" g="0" b="0"/>
          </a:lnRef>
          <a:fillRef idx="0">
            <a:scrgbClr r="0" g="0" b="0"/>
          </a:fillRef>
          <a:effectRef idx="0">
            <a:scrgbClr r="0" g="0" b="0"/>
          </a:effectRef>
          <a:fontRef idx="minor"/>
        </p:style>
        <p:txBody>
          <a:bodyPr anchor="ctr">
            <a:normAutofit/>
          </a:bodyPr>
          <a:lstStyle/>
          <a:p>
            <a:pPr defTabSz="914400">
              <a:lnSpc>
                <a:spcPct val="90000"/>
              </a:lnSpc>
            </a:pPr>
            <a:r>
              <a:rPr lang="en-US" sz="3200" b="0" u="none" strike="noStrike">
                <a:solidFill>
                  <a:schemeClr val="dk1"/>
                </a:solidFill>
                <a:effectLst/>
                <a:uFillTx/>
                <a:latin typeface="Calibri Light"/>
              </a:rPr>
              <a:t>Acknowledgement</a:t>
            </a:r>
            <a:endParaRPr lang="en-US" sz="3200" b="0" u="none" strike="noStrike">
              <a:solidFill>
                <a:srgbClr val="000000"/>
              </a:solidFill>
              <a:effectLst/>
              <a:uFillTx/>
              <a:latin typeface="Arial"/>
            </a:endParaRPr>
          </a:p>
        </p:txBody>
      </p:sp>
      <p:sp>
        <p:nvSpPr>
          <p:cNvPr id="664" name="Rectangle 22"/>
          <p:cNvSpPr/>
          <p:nvPr/>
        </p:nvSpPr>
        <p:spPr>
          <a:xfrm>
            <a:off x="4471200" y="894240"/>
            <a:ext cx="4463280" cy="370800"/>
          </a:xfrm>
          <a:prstGeom prst="rect">
            <a:avLst/>
          </a:prstGeom>
          <a:solidFill>
            <a:schemeClr val="bg1"/>
          </a:solidFill>
          <a:ln>
            <a:solidFill>
              <a:srgbClr val="FFFFFF"/>
            </a:solidFill>
            <a:round/>
          </a:ln>
        </p:spPr>
        <p:style>
          <a:lnRef idx="2">
            <a:schemeClr val="accent1">
              <a:shade val="15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pPr>
            <a:endParaRPr lang="en-US" sz="1800" b="0" u="none" strike="noStrike">
              <a:solidFill>
                <a:schemeClr val="lt1"/>
              </a:solidFill>
              <a:effectLst/>
              <a:uFillTx/>
              <a:latin typeface="Calibri"/>
            </a:endParaRPr>
          </a:p>
        </p:txBody>
      </p:sp>
      <p:grpSp>
        <p:nvGrpSpPr>
          <p:cNvPr id="665" name="Group 4"/>
          <p:cNvGrpSpPr/>
          <p:nvPr/>
        </p:nvGrpSpPr>
        <p:grpSpPr>
          <a:xfrm>
            <a:off x="9763560" y="174240"/>
            <a:ext cx="2054160" cy="799200"/>
            <a:chOff x="9763560" y="174240"/>
            <a:chExt cx="2054160" cy="799200"/>
          </a:xfrm>
        </p:grpSpPr>
        <p:pic>
          <p:nvPicPr>
            <p:cNvPr id="666" name="Picture 6"/>
            <p:cNvPicPr/>
            <p:nvPr/>
          </p:nvPicPr>
          <p:blipFill>
            <a:blip r:embed="rId3"/>
            <a:stretch/>
          </p:blipFill>
          <p:spPr>
            <a:xfrm>
              <a:off x="9763560" y="304200"/>
              <a:ext cx="1117440" cy="585720"/>
            </a:xfrm>
            <a:prstGeom prst="rect">
              <a:avLst/>
            </a:prstGeom>
            <a:noFill/>
            <a:ln w="0">
              <a:noFill/>
            </a:ln>
          </p:spPr>
        </p:pic>
        <p:pic>
          <p:nvPicPr>
            <p:cNvPr id="667" name="Picture 7"/>
            <p:cNvPicPr/>
            <p:nvPr/>
          </p:nvPicPr>
          <p:blipFill>
            <a:blip r:embed="rId4"/>
            <a:stretch/>
          </p:blipFill>
          <p:spPr>
            <a:xfrm>
              <a:off x="11004480" y="174240"/>
              <a:ext cx="813240" cy="799200"/>
            </a:xfrm>
            <a:prstGeom prst="rect">
              <a:avLst/>
            </a:prstGeom>
            <a:noFill/>
            <a:ln w="0">
              <a:noFill/>
            </a:ln>
          </p:spPr>
        </p:pic>
      </p:grpSp>
      <p:grpSp>
        <p:nvGrpSpPr>
          <p:cNvPr id="668" name="Group 8"/>
          <p:cNvGrpSpPr/>
          <p:nvPr/>
        </p:nvGrpSpPr>
        <p:grpSpPr>
          <a:xfrm>
            <a:off x="3808080" y="4473000"/>
            <a:ext cx="3194280" cy="965520"/>
            <a:chOff x="3808080" y="4473000"/>
            <a:chExt cx="3194280" cy="965520"/>
          </a:xfrm>
        </p:grpSpPr>
        <p:pic>
          <p:nvPicPr>
            <p:cNvPr id="669" name="Picture 10"/>
            <p:cNvPicPr/>
            <p:nvPr/>
          </p:nvPicPr>
          <p:blipFill>
            <a:blip r:embed="rId5"/>
            <a:stretch/>
          </p:blipFill>
          <p:spPr>
            <a:xfrm>
              <a:off x="5435640" y="4473000"/>
              <a:ext cx="1566720" cy="965520"/>
            </a:xfrm>
            <a:prstGeom prst="rect">
              <a:avLst/>
            </a:prstGeom>
            <a:noFill/>
            <a:ln w="0">
              <a:noFill/>
            </a:ln>
          </p:spPr>
        </p:pic>
        <p:pic>
          <p:nvPicPr>
            <p:cNvPr id="670" name="Picture 12" descr="Le Point de Contact National EIC Pathfinder et Transition | Horizon-europe .gouv.fr"/>
            <p:cNvPicPr/>
            <p:nvPr/>
          </p:nvPicPr>
          <p:blipFill>
            <a:blip r:embed="rId6"/>
            <a:stretch/>
          </p:blipFill>
          <p:spPr>
            <a:xfrm>
              <a:off x="3808080" y="4473000"/>
              <a:ext cx="1627200" cy="866520"/>
            </a:xfrm>
            <a:prstGeom prst="rect">
              <a:avLst/>
            </a:prstGeom>
            <a:noFill/>
            <a:ln w="0">
              <a:noFill/>
            </a:ln>
          </p:spPr>
        </p:pic>
      </p:grpSp>
      <p:sp>
        <p:nvSpPr>
          <p:cNvPr id="671" name="TextBox 15"/>
          <p:cNvSpPr/>
          <p:nvPr/>
        </p:nvSpPr>
        <p:spPr>
          <a:xfrm>
            <a:off x="1069200" y="1931400"/>
            <a:ext cx="9934560" cy="1199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just" defTabSz="914400">
              <a:lnSpc>
                <a:spcPct val="100000"/>
              </a:lnSpc>
            </a:pPr>
            <a:r>
              <a:rPr lang="en-US" sz="1800" b="0" u="none" strike="noStrike">
                <a:solidFill>
                  <a:schemeClr val="dk1"/>
                </a:solidFill>
                <a:effectLst/>
                <a:uFillTx/>
                <a:latin typeface="Calibri"/>
                <a:ea typeface="Times New Roman"/>
              </a:rPr>
              <a:t>Part of the presented work was funded by the European Commission through </a:t>
            </a:r>
            <a:r>
              <a:rPr lang="en-US" sz="1800" b="1" u="none" strike="noStrike">
                <a:solidFill>
                  <a:schemeClr val="dk1"/>
                </a:solidFill>
                <a:effectLst/>
                <a:uFillTx/>
                <a:latin typeface="Calibri"/>
                <a:ea typeface="Times New Roman"/>
              </a:rPr>
              <a:t>Horizon Europe EIC-Pathfinder-2021 Project TECHNO-CLS (Project No. 101046458).</a:t>
            </a:r>
            <a:r>
              <a:rPr lang="en-US" sz="1800" b="0" u="none" strike="noStrike">
                <a:solidFill>
                  <a:schemeClr val="dk1"/>
                </a:solidFill>
                <a:effectLst/>
                <a:uFillTx/>
                <a:latin typeface="Calibri"/>
                <a:ea typeface="Times New Roman"/>
              </a:rPr>
              <a:t> The HMU team acknowledges the grant of computational time by the Greek Research and Innovation Network in the National HPC facilities ARIS under project ID pr016025-LaMPIOS III. </a:t>
            </a:r>
            <a:endParaRPr lang="en-US" sz="1800" b="0" u="none" strike="noStrike">
              <a:solidFill>
                <a:srgbClr val="000000"/>
              </a:solidFill>
              <a:effectLst/>
              <a:uFillTx/>
              <a:latin typeface="Arial"/>
            </a:endParaRPr>
          </a:p>
        </p:txBody>
      </p:sp>
      <p:pic>
        <p:nvPicPr>
          <p:cNvPr id="672" name="Picture 2" descr="Communication toolkit | EIC Community"/>
          <p:cNvPicPr/>
          <p:nvPr/>
        </p:nvPicPr>
        <p:blipFill>
          <a:blip r:embed="rId7"/>
          <a:stretch/>
        </p:blipFill>
        <p:spPr>
          <a:xfrm>
            <a:off x="3686760" y="5637240"/>
            <a:ext cx="4700160" cy="763560"/>
          </a:xfrm>
          <a:prstGeom prst="rect">
            <a:avLst/>
          </a:prstGeom>
          <a:noFill/>
          <a:ln w="0">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3" name="Picture 2"/>
          <p:cNvPicPr/>
          <p:nvPr/>
        </p:nvPicPr>
        <p:blipFill>
          <a:blip r:embed="rId2"/>
          <a:srcRect l="21633" t="25357" r="17137" b="16800"/>
          <a:stretch/>
        </p:blipFill>
        <p:spPr>
          <a:xfrm>
            <a:off x="0" y="0"/>
            <a:ext cx="12191760" cy="6857640"/>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3"/>
          <p:cNvPicPr/>
          <p:nvPr/>
        </p:nvPicPr>
        <p:blipFill>
          <a:blip r:embed="rId2"/>
          <a:srcRect t="782"/>
          <a:stretch/>
        </p:blipFill>
        <p:spPr>
          <a:xfrm>
            <a:off x="64080" y="896760"/>
            <a:ext cx="7672680" cy="3448800"/>
          </a:xfrm>
          <a:prstGeom prst="rect">
            <a:avLst/>
          </a:prstGeom>
          <a:noFill/>
          <a:ln w="0">
            <a:noFill/>
          </a:ln>
        </p:spPr>
      </p:pic>
      <p:sp>
        <p:nvSpPr>
          <p:cNvPr id="75" name="PlaceHolder 1"/>
          <p:cNvSpPr>
            <a:spLocks noGrp="1"/>
          </p:cNvSpPr>
          <p:nvPr>
            <p:ph type="title"/>
          </p:nvPr>
        </p:nvSpPr>
        <p:spPr>
          <a:xfrm>
            <a:off x="259200" y="-18360"/>
            <a:ext cx="10445040" cy="811440"/>
          </a:xfrm>
          <a:prstGeom prst="rect">
            <a:avLst/>
          </a:prstGeom>
          <a:noFill/>
          <a:ln w="0">
            <a:noFill/>
          </a:ln>
        </p:spPr>
        <p:txBody>
          <a:bodyPr lIns="91440" tIns="45720" rIns="91440" bIns="45720" anchor="b">
            <a:normAutofit/>
          </a:bodyPr>
          <a:lstStyle/>
          <a:p>
            <a:pPr indent="0" defTabSz="914400">
              <a:lnSpc>
                <a:spcPct val="85000"/>
              </a:lnSpc>
              <a:buNone/>
            </a:pPr>
            <a:r>
              <a:rPr lang="en-US" sz="3600" b="0" u="none" strike="noStrike" spc="-51">
                <a:solidFill>
                  <a:srgbClr val="543D83"/>
                </a:solidFill>
                <a:effectLst/>
                <a:uFillTx/>
                <a:latin typeface="Calibri"/>
              </a:rPr>
              <a:t>Manufacturing Periodically bent crystals (static)</a:t>
            </a:r>
            <a:endParaRPr lang="el-GR" sz="3600" b="0" u="none" strike="noStrike">
              <a:solidFill>
                <a:schemeClr val="dk1"/>
              </a:solidFill>
              <a:effectLst/>
              <a:uFillTx/>
              <a:latin typeface="Calibri"/>
            </a:endParaRPr>
          </a:p>
        </p:txBody>
      </p:sp>
      <p:pic>
        <p:nvPicPr>
          <p:cNvPr id="76" name="Picture 5"/>
          <p:cNvPicPr/>
          <p:nvPr/>
        </p:nvPicPr>
        <p:blipFill>
          <a:blip r:embed="rId3"/>
          <a:stretch/>
        </p:blipFill>
        <p:spPr>
          <a:xfrm>
            <a:off x="7737120" y="1151640"/>
            <a:ext cx="4164840" cy="2939040"/>
          </a:xfrm>
          <a:prstGeom prst="rect">
            <a:avLst/>
          </a:prstGeom>
          <a:noFill/>
          <a:ln w="0">
            <a:noFill/>
          </a:ln>
        </p:spPr>
      </p:pic>
      <p:pic>
        <p:nvPicPr>
          <p:cNvPr id="77" name="Picture 6"/>
          <p:cNvPicPr/>
          <p:nvPr/>
        </p:nvPicPr>
        <p:blipFill>
          <a:blip r:embed="rId4"/>
          <a:stretch/>
        </p:blipFill>
        <p:spPr>
          <a:xfrm>
            <a:off x="558360" y="4810680"/>
            <a:ext cx="2851560" cy="1616040"/>
          </a:xfrm>
          <a:prstGeom prst="rect">
            <a:avLst/>
          </a:prstGeom>
          <a:noFill/>
          <a:ln w="0">
            <a:noFill/>
          </a:ln>
        </p:spPr>
      </p:pic>
      <p:pic>
        <p:nvPicPr>
          <p:cNvPr id="78" name="Picture 8"/>
          <p:cNvPicPr/>
          <p:nvPr/>
        </p:nvPicPr>
        <p:blipFill>
          <a:blip r:embed="rId5"/>
          <a:stretch/>
        </p:blipFill>
        <p:spPr>
          <a:xfrm>
            <a:off x="4600800" y="4422600"/>
            <a:ext cx="2406240" cy="2292480"/>
          </a:xfrm>
          <a:prstGeom prst="rect">
            <a:avLst/>
          </a:prstGeom>
          <a:noFill/>
          <a:ln w="0">
            <a:noFill/>
          </a:ln>
        </p:spPr>
      </p:pic>
      <p:pic>
        <p:nvPicPr>
          <p:cNvPr id="79" name="Picture 9"/>
          <p:cNvPicPr/>
          <p:nvPr/>
        </p:nvPicPr>
        <p:blipFill>
          <a:blip r:embed="rId6"/>
          <a:srcRect t="15425"/>
          <a:stretch/>
        </p:blipFill>
        <p:spPr>
          <a:xfrm>
            <a:off x="8335440" y="4346280"/>
            <a:ext cx="3486240" cy="2279520"/>
          </a:xfrm>
          <a:prstGeom prst="rect">
            <a:avLst/>
          </a:prstGeom>
          <a:noFill/>
          <a:ln w="0">
            <a:noFill/>
          </a:ln>
        </p:spPr>
      </p:pic>
      <p:pic>
        <p:nvPicPr>
          <p:cNvPr id="80" name="Picture 7"/>
          <p:cNvPicPr/>
          <p:nvPr/>
        </p:nvPicPr>
        <p:blipFill>
          <a:blip r:embed="rId7"/>
          <a:stretch/>
        </p:blipFill>
        <p:spPr>
          <a:xfrm>
            <a:off x="9803520" y="133560"/>
            <a:ext cx="2388240" cy="763200"/>
          </a:xfrm>
          <a:prstGeom prst="rect">
            <a:avLst/>
          </a:prstGeom>
          <a:noFill/>
          <a:ln w="0">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3"/>
          <p:cNvSpPr/>
          <p:nvPr/>
        </p:nvSpPr>
        <p:spPr>
          <a:xfrm>
            <a:off x="330840" y="254880"/>
            <a:ext cx="8619480" cy="5227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defTabSz="914400">
              <a:lnSpc>
                <a:spcPct val="100000"/>
              </a:lnSpc>
            </a:pPr>
            <a:r>
              <a:rPr lang="en-US" sz="2800" b="0" u="none" strike="noStrike">
                <a:solidFill>
                  <a:srgbClr val="FF0000"/>
                </a:solidFill>
                <a:effectLst/>
                <a:uFillTx/>
                <a:latin typeface="Calibri"/>
              </a:rPr>
              <a:t>Channeling in binary crystalline bending structures (static)</a:t>
            </a:r>
            <a:endParaRPr lang="en-US" sz="2800" b="0" u="none" strike="noStrike">
              <a:solidFill>
                <a:srgbClr val="000000"/>
              </a:solidFill>
              <a:effectLst/>
              <a:uFillTx/>
              <a:latin typeface="Arial"/>
            </a:endParaRPr>
          </a:p>
        </p:txBody>
      </p:sp>
      <p:sp>
        <p:nvSpPr>
          <p:cNvPr id="82" name="Rectangle 4"/>
          <p:cNvSpPr/>
          <p:nvPr/>
        </p:nvSpPr>
        <p:spPr>
          <a:xfrm>
            <a:off x="330840" y="878400"/>
            <a:ext cx="9788400" cy="2015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100" b="0" u="none" strike="noStrike">
              <a:solidFill>
                <a:srgbClr val="000000"/>
              </a:solidFill>
              <a:effectLst/>
              <a:uFillTx/>
              <a:latin typeface="Arial"/>
            </a:endParaRPr>
          </a:p>
          <a:p>
            <a:pPr marL="285840" indent="-285840" defTabSz="914400">
              <a:lnSpc>
                <a:spcPct val="100000"/>
              </a:lnSpc>
              <a:buClr>
                <a:srgbClr val="5279A3"/>
              </a:buClr>
              <a:buFont typeface="Wingdings" charset="2"/>
              <a:buChar char=""/>
            </a:pPr>
            <a:r>
              <a:rPr lang="en-US" sz="1800" b="0" u="none" strike="noStrike">
                <a:solidFill>
                  <a:srgbClr val="5279A3"/>
                </a:solidFill>
                <a:effectLst/>
                <a:uFillTx/>
                <a:latin typeface="Arial"/>
              </a:rPr>
              <a:t>Bending can be achieved by variation of the dopant content in binary crystals [1]</a:t>
            </a:r>
            <a:endParaRPr lang="en-US" sz="1800" b="0" u="none" strike="noStrike">
              <a:solidFill>
                <a:srgbClr val="000000"/>
              </a:solidFill>
              <a:effectLst/>
              <a:uFillTx/>
              <a:latin typeface="Arial"/>
            </a:endParaRPr>
          </a:p>
          <a:p>
            <a:pPr marL="285840" indent="-285840" defTabSz="914400">
              <a:lnSpc>
                <a:spcPct val="100000"/>
              </a:lnSpc>
              <a:buClr>
                <a:srgbClr val="5279A3"/>
              </a:buClr>
              <a:buFont typeface="Wingdings" charset="2"/>
              <a:buChar char=""/>
            </a:pPr>
            <a:r>
              <a:rPr lang="en-US" sz="1800" b="0" u="none" strike="noStrike">
                <a:solidFill>
                  <a:srgbClr val="5279A3"/>
                </a:solidFill>
                <a:effectLst/>
                <a:uFillTx/>
                <a:latin typeface="Arial"/>
              </a:rPr>
              <a:t>Ge and Si have different lattice parameters which leads to a deformation in Si</a:t>
            </a:r>
            <a:r>
              <a:rPr lang="en-US" sz="1800" b="0" u="none" strike="noStrike" baseline="-25000">
                <a:solidFill>
                  <a:srgbClr val="5279A3"/>
                </a:solidFill>
                <a:effectLst/>
                <a:uFillTx/>
                <a:latin typeface="Arial"/>
              </a:rPr>
              <a:t>1−x</a:t>
            </a:r>
            <a:r>
              <a:rPr lang="el-GR" sz="1800" b="0" u="none" strike="noStrike" baseline="-25000">
                <a:solidFill>
                  <a:srgbClr val="5279A3"/>
                </a:solidFill>
                <a:effectLst/>
                <a:uFillTx/>
                <a:latin typeface="Arial"/>
              </a:rPr>
              <a:t> </a:t>
            </a:r>
            <a:r>
              <a:rPr lang="en-US" sz="1800" b="0" u="none" strike="noStrike">
                <a:solidFill>
                  <a:srgbClr val="5279A3"/>
                </a:solidFill>
                <a:effectLst/>
                <a:uFillTx/>
                <a:latin typeface="Arial"/>
              </a:rPr>
              <a:t>Ge</a:t>
            </a:r>
            <a:r>
              <a:rPr lang="en-US" sz="1800" b="0" u="none" strike="noStrike" baseline="-25000">
                <a:solidFill>
                  <a:srgbClr val="5279A3"/>
                </a:solidFill>
                <a:effectLst/>
                <a:uFillTx/>
                <a:latin typeface="Arial"/>
              </a:rPr>
              <a:t>x</a:t>
            </a:r>
            <a:r>
              <a:rPr lang="en-US" sz="1800" b="0" u="none" strike="noStrike">
                <a:solidFill>
                  <a:srgbClr val="5279A3"/>
                </a:solidFill>
                <a:effectLst/>
                <a:uFillTx/>
                <a:latin typeface="Arial"/>
              </a:rPr>
              <a:t> [</a:t>
            </a:r>
            <a:r>
              <a:rPr lang="el-GR" sz="1800" b="0" u="none" strike="noStrike">
                <a:solidFill>
                  <a:srgbClr val="5279A3"/>
                </a:solidFill>
                <a:effectLst/>
                <a:uFillTx/>
                <a:latin typeface="Arial"/>
              </a:rPr>
              <a:t>2</a:t>
            </a:r>
            <a:r>
              <a:rPr lang="en-US" sz="1800" b="0" u="none" strike="noStrike">
                <a:solidFill>
                  <a:srgbClr val="5279A3"/>
                </a:solidFill>
                <a:effectLst/>
                <a:uFillTx/>
                <a:latin typeface="Arial"/>
              </a:rPr>
              <a:t>]</a:t>
            </a:r>
            <a:endParaRPr lang="en-US" sz="1800" b="0" u="none" strike="noStrike">
              <a:solidFill>
                <a:srgbClr val="000000"/>
              </a:solidFill>
              <a:effectLst/>
              <a:uFillTx/>
              <a:latin typeface="Arial"/>
            </a:endParaRPr>
          </a:p>
          <a:p>
            <a:pPr marL="285840" indent="-285840" defTabSz="914400">
              <a:lnSpc>
                <a:spcPct val="100000"/>
              </a:lnSpc>
              <a:buClr>
                <a:srgbClr val="5279A3"/>
              </a:buClr>
              <a:buFont typeface="Wingdings" charset="2"/>
              <a:buChar char=""/>
            </a:pPr>
            <a:r>
              <a:rPr lang="en-US" sz="1800" b="0" u="none" strike="noStrike">
                <a:solidFill>
                  <a:srgbClr val="5279A3"/>
                </a:solidFill>
                <a:effectLst/>
                <a:uFillTx/>
                <a:latin typeface="Arial"/>
              </a:rPr>
              <a:t>Scheme of Si</a:t>
            </a:r>
            <a:r>
              <a:rPr lang="en-US" sz="1800" b="0" u="none" strike="noStrike" baseline="-25000">
                <a:solidFill>
                  <a:srgbClr val="5279A3"/>
                </a:solidFill>
                <a:effectLst/>
                <a:uFillTx/>
                <a:latin typeface="Arial"/>
              </a:rPr>
              <a:t>1−x</a:t>
            </a:r>
            <a:r>
              <a:rPr lang="el-GR" sz="1800" b="0" u="none" strike="noStrike" baseline="-25000">
                <a:solidFill>
                  <a:srgbClr val="5279A3"/>
                </a:solidFill>
                <a:effectLst/>
                <a:uFillTx/>
                <a:latin typeface="Arial"/>
              </a:rPr>
              <a:t> </a:t>
            </a:r>
            <a:r>
              <a:rPr lang="en-US" sz="1800" b="0" u="none" strike="noStrike">
                <a:solidFill>
                  <a:srgbClr val="5279A3"/>
                </a:solidFill>
                <a:effectLst/>
                <a:uFillTx/>
                <a:latin typeface="Arial"/>
              </a:rPr>
              <a:t>Ge</a:t>
            </a:r>
            <a:r>
              <a:rPr lang="en-US" sz="1800" b="0" u="none" strike="noStrike" baseline="-25000">
                <a:solidFill>
                  <a:srgbClr val="5279A3"/>
                </a:solidFill>
                <a:effectLst/>
                <a:uFillTx/>
                <a:latin typeface="Arial"/>
              </a:rPr>
              <a:t>x</a:t>
            </a:r>
            <a:r>
              <a:rPr lang="en-US" sz="1800" b="0" u="none" strike="noStrike">
                <a:solidFill>
                  <a:srgbClr val="5279A3"/>
                </a:solidFill>
                <a:effectLst/>
                <a:uFillTx/>
                <a:latin typeface="Arial"/>
              </a:rPr>
              <a:t> crystal bending due to variation of Ge content [3].</a:t>
            </a:r>
            <a:endParaRPr lang="en-US" sz="1800" b="0" u="none" strike="noStrike">
              <a:solidFill>
                <a:srgbClr val="000000"/>
              </a:solidFill>
              <a:effectLst/>
              <a:uFillTx/>
              <a:latin typeface="Arial"/>
            </a:endParaRPr>
          </a:p>
          <a:p>
            <a:pPr defTabSz="914400">
              <a:lnSpc>
                <a:spcPct val="100000"/>
              </a:lnSpc>
            </a:pPr>
            <a:endParaRPr lang="en-US" sz="1200" b="0" u="none" strike="noStrike">
              <a:solidFill>
                <a:srgbClr val="000000"/>
              </a:solidFill>
              <a:effectLst/>
              <a:uFillTx/>
              <a:latin typeface="Arial"/>
            </a:endParaRPr>
          </a:p>
          <a:p>
            <a:pPr defTabSz="914400">
              <a:lnSpc>
                <a:spcPct val="100000"/>
              </a:lnSpc>
            </a:pPr>
            <a:endParaRPr lang="en-US" sz="1200" b="0" u="none" strike="noStrike">
              <a:solidFill>
                <a:srgbClr val="000000"/>
              </a:solidFill>
              <a:effectLst/>
              <a:uFillTx/>
              <a:latin typeface="Arial"/>
            </a:endParaRPr>
          </a:p>
          <a:p>
            <a:pPr defTabSz="914400">
              <a:lnSpc>
                <a:spcPct val="100000"/>
              </a:lnSpc>
            </a:pPr>
            <a:r>
              <a:rPr lang="en-US" sz="1200" b="0" u="none" strike="noStrike">
                <a:solidFill>
                  <a:srgbClr val="000000"/>
                </a:solidFill>
                <a:effectLst/>
                <a:uFillTx/>
                <a:latin typeface="Arial"/>
              </a:rPr>
              <a:t>[1] Mikkelsen&amp; Uggerhøj, NIMB </a:t>
            </a:r>
            <a:r>
              <a:rPr lang="en-US" sz="1200" b="1" u="none" strike="noStrike">
                <a:solidFill>
                  <a:srgbClr val="000000"/>
                </a:solidFill>
                <a:effectLst/>
                <a:uFillTx/>
                <a:latin typeface="Arial"/>
              </a:rPr>
              <a:t>160</a:t>
            </a:r>
            <a:r>
              <a:rPr lang="en-US" sz="1200" b="0" u="none" strike="noStrike">
                <a:solidFill>
                  <a:srgbClr val="000000"/>
                </a:solidFill>
                <a:effectLst/>
                <a:uFillTx/>
                <a:latin typeface="Arial"/>
              </a:rPr>
              <a:t>(2000) 435 </a:t>
            </a:r>
          </a:p>
          <a:p>
            <a:pPr defTabSz="914400">
              <a:lnSpc>
                <a:spcPct val="100000"/>
              </a:lnSpc>
            </a:pPr>
            <a:r>
              <a:rPr lang="de-DE" sz="1200" b="0" u="none" strike="noStrike">
                <a:solidFill>
                  <a:srgbClr val="000000"/>
                </a:solidFill>
                <a:effectLst/>
                <a:uFillTx/>
                <a:latin typeface="Arial"/>
              </a:rPr>
              <a:t>[2] Krause, Korol,Solov’yov, &amp;Greiner, </a:t>
            </a:r>
            <a:r>
              <a:rPr lang="de-DE" sz="1200" b="0" i="1" u="none" strike="noStrike">
                <a:solidFill>
                  <a:srgbClr val="000000"/>
                </a:solidFill>
                <a:effectLst/>
                <a:uFillTx/>
                <a:latin typeface="Arial"/>
              </a:rPr>
              <a:t>NIMB</a:t>
            </a:r>
            <a:r>
              <a:rPr lang="de-DE" sz="1200" b="0" u="none" strike="noStrike">
                <a:solidFill>
                  <a:srgbClr val="000000"/>
                </a:solidFill>
                <a:effectLst/>
                <a:uFillTx/>
                <a:latin typeface="Arial"/>
              </a:rPr>
              <a:t>, </a:t>
            </a:r>
            <a:r>
              <a:rPr lang="de-DE" sz="1200" b="1" u="none" strike="noStrike">
                <a:solidFill>
                  <a:srgbClr val="000000"/>
                </a:solidFill>
                <a:effectLst/>
                <a:uFillTx/>
                <a:latin typeface="Arial"/>
              </a:rPr>
              <a:t>483</a:t>
            </a:r>
            <a:r>
              <a:rPr lang="de-DE" sz="1200" b="0" u="none" strike="noStrike">
                <a:solidFill>
                  <a:srgbClr val="000000"/>
                </a:solidFill>
                <a:effectLst/>
                <a:uFillTx/>
                <a:latin typeface="Arial"/>
              </a:rPr>
              <a:t>(2002) 455</a:t>
            </a:r>
            <a:endParaRPr lang="en-US" sz="1200" b="0" u="none" strike="noStrike">
              <a:solidFill>
                <a:srgbClr val="000000"/>
              </a:solidFill>
              <a:effectLst/>
              <a:uFillTx/>
              <a:latin typeface="Arial"/>
            </a:endParaRPr>
          </a:p>
          <a:p>
            <a:pPr defTabSz="914400">
              <a:lnSpc>
                <a:spcPct val="100000"/>
              </a:lnSpc>
            </a:pPr>
            <a:r>
              <a:rPr lang="en-US" sz="1200" b="0" u="none" strike="noStrike">
                <a:solidFill>
                  <a:srgbClr val="000000"/>
                </a:solidFill>
                <a:effectLst/>
                <a:uFillTx/>
                <a:latin typeface="Arial"/>
              </a:rPr>
              <a:t>[3] Korol, Solov’yov, Greiner, “Channeling and radiation in periodically bent crystals”, Springer (2014)</a:t>
            </a:r>
          </a:p>
        </p:txBody>
      </p:sp>
      <p:pic>
        <p:nvPicPr>
          <p:cNvPr id="83" name="Picture 5"/>
          <p:cNvPicPr/>
          <p:nvPr/>
        </p:nvPicPr>
        <p:blipFill>
          <a:blip r:embed="rId2"/>
          <a:stretch/>
        </p:blipFill>
        <p:spPr>
          <a:xfrm>
            <a:off x="554040" y="3083400"/>
            <a:ext cx="4334040" cy="3344040"/>
          </a:xfrm>
          <a:prstGeom prst="rect">
            <a:avLst/>
          </a:prstGeom>
          <a:noFill/>
          <a:ln w="0">
            <a:noFill/>
          </a:ln>
        </p:spPr>
      </p:pic>
      <p:pic>
        <p:nvPicPr>
          <p:cNvPr id="84" name="Picture 6"/>
          <p:cNvPicPr/>
          <p:nvPr/>
        </p:nvPicPr>
        <p:blipFill>
          <a:blip r:embed="rId3"/>
          <a:stretch/>
        </p:blipFill>
        <p:spPr>
          <a:xfrm>
            <a:off x="4888440" y="2979720"/>
            <a:ext cx="4858200" cy="3838680"/>
          </a:xfrm>
          <a:prstGeom prst="rect">
            <a:avLst/>
          </a:prstGeom>
          <a:noFill/>
          <a:ln w="0">
            <a:noFill/>
          </a:ln>
        </p:spPr>
      </p:pic>
      <p:sp>
        <p:nvSpPr>
          <p:cNvPr id="85" name="Rectangle 7"/>
          <p:cNvSpPr/>
          <p:nvPr/>
        </p:nvSpPr>
        <p:spPr>
          <a:xfrm>
            <a:off x="9632520" y="3657600"/>
            <a:ext cx="1999080" cy="1646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100000"/>
              </a:lnSpc>
            </a:pPr>
            <a:endParaRPr lang="en-US" sz="1100" b="0" u="none" strike="noStrike">
              <a:solidFill>
                <a:srgbClr val="000000"/>
              </a:solidFill>
              <a:effectLst/>
              <a:uFillTx/>
              <a:latin typeface="Arial"/>
            </a:endParaRPr>
          </a:p>
          <a:p>
            <a:pPr defTabSz="914400">
              <a:lnSpc>
                <a:spcPct val="100000"/>
              </a:lnSpc>
            </a:pPr>
            <a:r>
              <a:rPr lang="en-US" sz="1800" b="0" u="none" strike="noStrike">
                <a:solidFill>
                  <a:srgbClr val="5279A3"/>
                </a:solidFill>
                <a:effectLst/>
                <a:uFillTx/>
                <a:latin typeface="Arial"/>
              </a:rPr>
              <a:t>Model by </a:t>
            </a: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5279A3"/>
                </a:solidFill>
                <a:effectLst/>
                <a:uFillTx/>
                <a:latin typeface="Arial"/>
              </a:rPr>
              <a:t>MBN Explorer ®</a:t>
            </a:r>
            <a:endParaRPr lang="en-US" sz="1800" b="0" u="none" strike="noStrike">
              <a:solidFill>
                <a:srgbClr val="000000"/>
              </a:solidFill>
              <a:effectLst/>
              <a:uFillTx/>
              <a:latin typeface="Arial"/>
            </a:endParaRPr>
          </a:p>
          <a:p>
            <a:pPr defTabSz="914400">
              <a:lnSpc>
                <a:spcPct val="100000"/>
              </a:lnSpc>
            </a:pPr>
            <a:endParaRPr lang="en-US" sz="1800" b="0" u="none" strike="noStrike">
              <a:solidFill>
                <a:srgbClr val="000000"/>
              </a:solidFill>
              <a:effectLst/>
              <a:uFillTx/>
              <a:latin typeface="Arial"/>
            </a:endParaRPr>
          </a:p>
          <a:p>
            <a:pPr defTabSz="914400">
              <a:lnSpc>
                <a:spcPct val="100000"/>
              </a:lnSpc>
            </a:pPr>
            <a:r>
              <a:rPr lang="en-US" sz="1800" b="0" u="none" strike="noStrike">
                <a:solidFill>
                  <a:srgbClr val="5279A3"/>
                </a:solidFill>
                <a:effectLst/>
                <a:uFillTx/>
                <a:latin typeface="Arial"/>
              </a:rPr>
              <a:t>Using MD methods</a:t>
            </a:r>
            <a:endParaRPr lang="en-US" sz="1800" b="0" u="none" strike="noStrike">
              <a:solidFill>
                <a:srgbClr val="000000"/>
              </a:solidFill>
              <a:effectLst/>
              <a:uFillTx/>
              <a:latin typeface="Arial"/>
            </a:endParaRPr>
          </a:p>
        </p:txBody>
      </p:sp>
    </p:spTree>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a:ea typeface=""/>
        <a:cs typeface=""/>
      </a:majorFont>
      <a:minorFont>
        <a:latin typeface="Calibri"/>
        <a:ea typeface=""/>
        <a:cs typeface=""/>
      </a:minorFont>
    </a:fontScheme>
    <a:fmtScheme>
      <a:fillStyleLst>
        <a:solidFill>
          <a:schemeClr val="phClr"/>
        </a:solidFill>
        <a:gradFill>
          <a:gsLst>
            <a:gs pos="0">
              <a:schemeClr val="phClr">
                <a:tint val="65000"/>
                <a:shade val="92000"/>
              </a:schemeClr>
            </a:gs>
            <a:gs pos="45000">
              <a:schemeClr val="phClr">
                <a:tint val="60000"/>
                <a:shade val="99000"/>
              </a:schemeClr>
            </a:gs>
            <a:gs pos="100000">
              <a:schemeClr val="phClr">
                <a:tint val="55000"/>
              </a:schemeClr>
            </a:gs>
          </a:gsLst>
          <a:path path="circle">
            <a:fillToRect l="100000" t="100000" r="100000" b="100000"/>
          </a:path>
          <a:tileRect/>
        </a:gradFill>
        <a:gradFill>
          <a:gsLst>
            <a:gs pos="0">
              <a:schemeClr val="phClr">
                <a:shade val="85000"/>
              </a:schemeClr>
            </a:gs>
            <a:gs pos="34000">
              <a:schemeClr val="phClr">
                <a:shade val="87000"/>
              </a:schemeClr>
            </a:gs>
            <a:gs pos="70000">
              <a:schemeClr val="phClr">
                <a:tint val="100000"/>
                <a:shade val="90000"/>
              </a:schemeClr>
            </a:gs>
            <a:gs pos="100000">
              <a:schemeClr val="phClr">
                <a:tint val="100000"/>
                <a:shade val="100000"/>
              </a:schemeClr>
            </a:gs>
          </a:gsLst>
          <a:path path="circle">
            <a:fillToRect l="100000" t="100000" r="100000" b="100000"/>
          </a:path>
          <a:tileRect/>
        </a:gradFill>
      </a:fillStyleLst>
      <a:lnStyleLst>
        <a:ln w="12700" cap="flat" cmpd="sng" algn="ctr">
          <a:prstDash val="solid"/>
        </a:ln>
        <a:ln w="15875" cap="flat" cmpd="sng" algn="ctr">
          <a:prstDash val="solid"/>
        </a:ln>
        <a:ln w="25400" cap="flat" cmpd="sng" algn="ctr">
          <a:prstDash val="solid"/>
        </a:ln>
      </a:lnStyleLst>
      <a:effectStyleLst>
        <a:effectStyle>
          <a:effectLst/>
        </a:effectStyle>
        <a:effectStyle>
          <a:effectLst/>
        </a:effectStyle>
        <a:effectStyle>
          <a:effectLst/>
        </a:effectStyle>
      </a:effectStyleLst>
      <a:bgFillStyleLst>
        <a:solidFill>
          <a:schemeClr val="phClr"/>
        </a:solidFill>
        <a:solidFill>
          <a:schemeClr val="phClr">
            <a:tint val="90000"/>
            <a:shade val="97000"/>
          </a:schemeClr>
        </a:solidFill>
        <a:gradFill>
          <a:gsLst>
            <a:gs pos="0">
              <a:schemeClr val="phClr">
                <a:tint val="96000"/>
                <a:shade val="99000"/>
              </a:schemeClr>
            </a:gs>
            <a:gs pos="65000">
              <a:schemeClr val="phClr">
                <a:tint val="100000"/>
                <a:shade val="80000"/>
              </a:schemeClr>
            </a:gs>
            <a:gs pos="100000">
              <a:schemeClr val="phClr">
                <a:tint val="100000"/>
                <a:shade val="48000"/>
              </a:schemeClr>
            </a:gs>
          </a:gsLst>
          <a:lin ang="16200000" scaled="0"/>
          <a:tileRect/>
        </a:gradFill>
      </a:bgFillStyleLst>
    </a:fmtScheme>
  </a:themeElements>
  <a:objectDefaults/>
  <a:extraClrSchemeLst/>
</a:theme>
</file>

<file path=ppt/theme/theme2.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5285</TotalTime>
  <Words>4195</Words>
  <Application>Microsoft Macintosh PowerPoint</Application>
  <PresentationFormat>Widescreen</PresentationFormat>
  <Paragraphs>461</Paragraphs>
  <Slides>72</Slides>
  <Notes>16</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4</vt:i4>
      </vt:variant>
      <vt:variant>
        <vt:lpstr>Slide Titles</vt:lpstr>
      </vt:variant>
      <vt:variant>
        <vt:i4>72</vt:i4>
      </vt:variant>
    </vt:vector>
  </HeadingPairs>
  <TitlesOfParts>
    <vt:vector size="89" baseType="lpstr">
      <vt:lpstr>Amasis MT Pro Black</vt:lpstr>
      <vt:lpstr>Arial</vt:lpstr>
      <vt:lpstr>Calibri</vt:lpstr>
      <vt:lpstr>Calibri Light</vt:lpstr>
      <vt:lpstr>Comic Sans MS</vt:lpstr>
      <vt:lpstr>Garamond</vt:lpstr>
      <vt:lpstr>OpenSymbol</vt:lpstr>
      <vt:lpstr>Symbol</vt:lpstr>
      <vt:lpstr>Tahoma</vt:lpstr>
      <vt:lpstr>Times New Roman</vt:lpstr>
      <vt:lpstr>Wingdings</vt:lpstr>
      <vt:lpstr>Wingdings 3</vt:lpstr>
      <vt:lpstr>Retrospect</vt:lpstr>
      <vt:lpstr>PBrush</vt:lpstr>
      <vt:lpstr>AcroExch.Document.11</vt:lpstr>
      <vt:lpstr>Origin50.Graph</vt:lpstr>
      <vt:lpstr>Equation.DSMT4</vt:lpstr>
      <vt:lpstr>    Novel monochromatic and tunable γ-ray light sources  through exposure of acoustically modulated monocrystals  to ultra-relativistic charged particles beams</vt:lpstr>
      <vt:lpstr>TECHNO-CLS: The European try for Crystalline Undulators for γ-ray generation</vt:lpstr>
      <vt:lpstr>Crystalline vs Magnetic Undulator</vt:lpstr>
      <vt:lpstr>PowerPoint Presentation</vt:lpstr>
      <vt:lpstr>CU parameters – conditions and suitable accelerators</vt:lpstr>
      <vt:lpstr>Experiments in various accelerators</vt:lpstr>
      <vt:lpstr>PowerPoint Presentation</vt:lpstr>
      <vt:lpstr>Manufacturing Periodically bent crystals (static)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Degenerate pump-probe transient reflectivity typical set-up </vt:lpstr>
      <vt:lpstr>PowerPoint Presentation</vt:lpstr>
      <vt:lpstr>Acoustically-driven Crystalline Undulators for γ-ray generation</vt:lpstr>
      <vt:lpstr>Studying the transducers’ nature - Experiments </vt:lpstr>
      <vt:lpstr>Computational model based on FEA in LS-DYNA software</vt:lpstr>
      <vt:lpstr>Results – Tantalum on Si induce train of nanoacoustic strains! </vt:lpstr>
      <vt:lpstr>Results II– Tantalum on Si induce train of nanoacoustic strains! </vt:lpstr>
      <vt:lpstr>PowerPoint Presentation</vt:lpstr>
      <vt:lpstr>PowerPoint Presentation</vt:lpstr>
      <vt:lpstr>PowerPoint Presentation</vt:lpstr>
      <vt:lpstr>PowerPoint Presentation</vt:lpstr>
      <vt:lpstr>PowerPoint Presentation</vt:lpstr>
      <vt:lpstr>Traditional Relativistic electron accelerators</vt:lpstr>
      <vt:lpstr>PowerPoint Presentation</vt:lpstr>
      <vt:lpstr>Generation of Laser-Plasma waves</vt:lpstr>
      <vt:lpstr>Laser Plasma miniature electron accelerators</vt:lpstr>
      <vt:lpstr>The Dream electron beam by LWFA</vt:lpstr>
      <vt:lpstr>PowerPoint Presentation</vt:lpstr>
      <vt:lpstr>PowerPoint Presentation</vt:lpstr>
      <vt:lpstr>PowerPoint Presentation</vt:lpstr>
      <vt:lpstr>The role of laser nozzle geometry</vt:lpstr>
      <vt:lpstr>Generation of Betatron radiation I</vt:lpstr>
      <vt:lpstr>Generation of Betatron radiation  Varying the gas nature</vt:lpstr>
      <vt:lpstr>Non-linear QED approach for betatron radiation in a laser wakefield accelerator</vt:lpstr>
      <vt:lpstr>PowerPoint Presentation</vt:lpstr>
      <vt:lpstr>Light Synthesizer – Mode-locking for fs pulses</vt:lpstr>
      <vt:lpstr>Chirp of an ultrashort Gaussian-like laser pulse</vt:lpstr>
      <vt:lpstr>PowerPoint Presentation</vt:lpstr>
      <vt:lpstr>The Experimental set-up for chirp experiments</vt:lpstr>
      <vt:lpstr>Method to varying the chirp (Dazzlers or AOPDF)</vt:lpstr>
      <vt:lpstr>Typical Experimental Results on electron acceleration</vt:lpstr>
      <vt:lpstr>Theoretical Modelling Method</vt:lpstr>
      <vt:lpstr>Results of the theoretical Model</vt:lpstr>
      <vt:lpstr>The role of laser chirp in relativistic electron acceleration using multi-electron gas targets</vt:lpstr>
      <vt:lpstr>LWFA electrons</vt:lpstr>
      <vt:lpstr>Coherent Transition Radiation (CTR)</vt:lpstr>
      <vt:lpstr>Coherent Transition Radiation to accelerate positrons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Έρευνα &amp; Ανάπτυξη  στο ΤΕΙ Κρήτης</dc:title>
  <dc:subject/>
  <dc:creator>Giannis Kopanakis</dc:creator>
  <dc:description/>
  <cp:lastModifiedBy>Julia Cachet</cp:lastModifiedBy>
  <cp:revision>563</cp:revision>
  <dcterms:created xsi:type="dcterms:W3CDTF">2014-07-23T16:50:02Z</dcterms:created>
  <dcterms:modified xsi:type="dcterms:W3CDTF">2025-10-08T06:53:54Z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16</vt:i4>
  </property>
  <property fmtid="{D5CDD505-2E9C-101B-9397-08002B2CF9AE}" pid="3" name="PresentationFormat">
    <vt:lpwstr>Widescreen</vt:lpwstr>
  </property>
  <property fmtid="{D5CDD505-2E9C-101B-9397-08002B2CF9AE}" pid="4" name="Slides">
    <vt:i4>72</vt:i4>
  </property>
</Properties>
</file>