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aef5085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35aef50855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d16c4d67c_0_13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d16c4d67c_0_1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35d16c4d67c_0_139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5d16c4d67c_0_12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5d16c4d67c_0_1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35d16c4d67c_0_123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5d16c4d67c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35d16c4d67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273" name="Google Shape;273;g35d16c4d67c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d16c4d67c_0_12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5d16c4d67c_0_1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285" name="Google Shape;285;g35d16c4d67c_0_128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5aef508557_0_8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5aef508557_0_8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35aef508557_0_84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5aef508557_0_7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5aef508557_0_7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13" name="Google Shape;313;g35aef508557_0_7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5aef508557_0_7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5aef508557_0_7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28" name="Google Shape;328;g35aef508557_0_7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5d16c4d67c_0_15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5d16c4d67c_0_1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50" name="Google Shape;350;g35d16c4d67c_0_15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d16c4d67c_0_15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d16c4d67c_0_15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63" name="Google Shape;363;g35d16c4d67c_0_155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5aef508557_0_86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35aef508557_0_8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73" name="Google Shape;373;g35aef508557_0_86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aef508557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aef50855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what HVeV detectors have to offer and why they are good at observing the low energy excess</a:t>
            </a:r>
            <a:endParaRPr/>
          </a:p>
        </p:txBody>
      </p:sp>
      <p:sp>
        <p:nvSpPr>
          <p:cNvPr id="86" name="Google Shape;86;g35aef508557_0_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aef508557_0_10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aef508557_0_10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84" name="Google Shape;384;g35aef508557_0_109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5aef508557_0_7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5aef508557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393" name="Google Shape;393;g35aef508557_0_70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5d16c4d67c_0_1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g35d16c4d67c_0_14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d16c4d67c_0_17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d16c4d67c_0_17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g35d16c4d67c_0_17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5aef508557_0_9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35aef508557_0_9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we need this?</a:t>
            </a:r>
            <a:endParaRPr/>
          </a:p>
        </p:txBody>
      </p:sp>
      <p:sp>
        <p:nvSpPr>
          <p:cNvPr id="474" name="Google Shape;474;g35aef508557_0_95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5aef508557_0_10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5aef508557_0_1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we need this?</a:t>
            </a:r>
            <a:endParaRPr/>
          </a:p>
        </p:txBody>
      </p:sp>
      <p:sp>
        <p:nvSpPr>
          <p:cNvPr id="492" name="Google Shape;492;g35aef508557_0_10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d16c4d67c_0_186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d16c4d67c_0_18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5d16c4d67c_0_186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aef508557_0_3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aef508557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35aef508557_0_35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aef508557_0_8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aef508557_0_8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5aef508557_0_87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aef508557_0_28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aef508557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5aef508557_0_28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aef508557_0_7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5aef508557_0_7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35aef508557_0_76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5aef508557_0_6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5aef508557_0_6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it clear that this is the same detector that previously got a 1.1 eV resolution.</a:t>
            </a:r>
            <a:endParaRPr/>
          </a:p>
        </p:txBody>
      </p:sp>
      <p:sp>
        <p:nvSpPr>
          <p:cNvPr id="190" name="Google Shape;190;g35aef508557_0_6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5d16c4d67c_0_15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5d16c4d67c_0_1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I really need this slide?</a:t>
            </a:r>
            <a:endParaRPr/>
          </a:p>
        </p:txBody>
      </p:sp>
      <p:sp>
        <p:nvSpPr>
          <p:cNvPr id="203" name="Google Shape;203;g35d16c4d67c_0_157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OBJECT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or Page 1">
  <p:cSld name="Separator Page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0" y="1542060"/>
            <a:ext cx="9144000" cy="20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/>
        </p:nvSpPr>
        <p:spPr>
          <a:xfrm>
            <a:off x="7057571" y="-916214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NWU PPT Wide Opt 2 - No Wordmark_Separator 1.jpg" id="71" name="Google Shape;7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g"/><Relationship Id="rId4" Type="http://schemas.openxmlformats.org/officeDocument/2006/relationships/image" Target="../media/image12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32.png"/><Relationship Id="rId5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34.png"/><Relationship Id="rId5" Type="http://schemas.openxmlformats.org/officeDocument/2006/relationships/image" Target="../media/image31.png"/><Relationship Id="rId6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Relationship Id="rId4" Type="http://schemas.openxmlformats.org/officeDocument/2006/relationships/image" Target="../media/image4.png"/><Relationship Id="rId5" Type="http://schemas.openxmlformats.org/officeDocument/2006/relationships/image" Target="../media/image32.png"/><Relationship Id="rId6" Type="http://schemas.openxmlformats.org/officeDocument/2006/relationships/image" Target="../media/image2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8.jpg"/><Relationship Id="rId5" Type="http://schemas.openxmlformats.org/officeDocument/2006/relationships/image" Target="../media/image10.jpg"/><Relationship Id="rId6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Relationship Id="rId4" Type="http://schemas.openxmlformats.org/officeDocument/2006/relationships/image" Target="../media/image3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jpg"/><Relationship Id="rId4" Type="http://schemas.openxmlformats.org/officeDocument/2006/relationships/image" Target="../media/image4.png"/><Relationship Id="rId5" Type="http://schemas.openxmlformats.org/officeDocument/2006/relationships/image" Target="../media/image41.jpg"/><Relationship Id="rId6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6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4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5.png"/><Relationship Id="rId5" Type="http://schemas.openxmlformats.org/officeDocument/2006/relationships/image" Target="../media/image20.png"/><Relationship Id="rId6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6.jpg"/><Relationship Id="rId5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1.png"/><Relationship Id="rId5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7.png"/><Relationship Id="rId5" Type="http://schemas.openxmlformats.org/officeDocument/2006/relationships/image" Target="../media/image23.png"/><Relationship Id="rId6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7.png"/><Relationship Id="rId4" Type="http://schemas.openxmlformats.org/officeDocument/2006/relationships/image" Target="../media/image4.png"/><Relationship Id="rId5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7"/>
          <p:cNvPicPr preferRelativeResize="0"/>
          <p:nvPr/>
        </p:nvPicPr>
        <p:blipFill rotWithShape="1">
          <a:blip r:embed="rId3">
            <a:alphaModFix amt="60000"/>
          </a:blip>
          <a:srcRect b="15030" l="0" r="0" t="17297"/>
          <a:stretch/>
        </p:blipFill>
        <p:spPr>
          <a:xfrm>
            <a:off x="1577291" y="493475"/>
            <a:ext cx="573992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7"/>
          <p:cNvSpPr/>
          <p:nvPr/>
        </p:nvSpPr>
        <p:spPr>
          <a:xfrm>
            <a:off x="939525" y="171750"/>
            <a:ext cx="7015200" cy="5465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2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 rotWithShape="1">
          <a:blip r:embed="rId4">
            <a:alphaModFix/>
          </a:blip>
          <a:srcRect b="0" l="0" r="0" t="2600"/>
          <a:stretch/>
        </p:blipFill>
        <p:spPr>
          <a:xfrm>
            <a:off x="0" y="0"/>
            <a:ext cx="9144000" cy="22738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53200" y="4405838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3200" y="305888"/>
            <a:ext cx="2559150" cy="1539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 txBox="1"/>
          <p:nvPr>
            <p:ph type="ctrTitle"/>
          </p:nvPr>
        </p:nvSpPr>
        <p:spPr>
          <a:xfrm>
            <a:off x="165300" y="1658025"/>
            <a:ext cx="8813400" cy="208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t/>
            </a:r>
            <a:endParaRPr b="1"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en" sz="4100"/>
              <a:t>Observations of the Low Energy Excess Using HVeV Detectors</a:t>
            </a:r>
            <a:endParaRPr b="1"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t/>
            </a:r>
            <a:endParaRPr b="1" sz="4100"/>
          </a:p>
        </p:txBody>
      </p:sp>
      <p:sp>
        <p:nvSpPr>
          <p:cNvPr id="82" name="Google Shape;82;p17"/>
          <p:cNvSpPr txBox="1"/>
          <p:nvPr/>
        </p:nvSpPr>
        <p:spPr>
          <a:xfrm>
            <a:off x="1494775" y="3467550"/>
            <a:ext cx="6377700" cy="5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Kyle Kennard 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for the LEGENDRE Project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Google Shape;219;p26"/>
          <p:cNvCxnSpPr/>
          <p:nvPr/>
        </p:nvCxnSpPr>
        <p:spPr>
          <a:xfrm flipH="1">
            <a:off x="2936138" y="3785600"/>
            <a:ext cx="3000" cy="565800"/>
          </a:xfrm>
          <a:prstGeom prst="straightConnector1">
            <a:avLst/>
          </a:prstGeom>
          <a:noFill/>
          <a:ln cap="flat" cmpd="sng" w="28575">
            <a:solidFill>
              <a:srgbClr val="30114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20" name="Google Shape;220;p26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6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Data Taken —A Lot of Ground to Cover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222" name="Google Shape;222;p26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23" name="Google Shape;223;p26"/>
          <p:cNvSpPr txBox="1"/>
          <p:nvPr>
            <p:ph idx="1" type="body"/>
          </p:nvPr>
        </p:nvSpPr>
        <p:spPr>
          <a:xfrm>
            <a:off x="2559150" y="713025"/>
            <a:ext cx="4025700" cy="5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Data Taking Lasted 4½  months </a:t>
            </a:r>
            <a:endParaRPr sz="1700">
              <a:solidFill>
                <a:schemeClr val="dk1"/>
              </a:solidFill>
            </a:endParaRPr>
          </a:p>
        </p:txBody>
      </p:sp>
      <p:grpSp>
        <p:nvGrpSpPr>
          <p:cNvPr id="224" name="Google Shape;224;p26"/>
          <p:cNvGrpSpPr/>
          <p:nvPr/>
        </p:nvGrpSpPr>
        <p:grpSpPr>
          <a:xfrm>
            <a:off x="2049770" y="3542038"/>
            <a:ext cx="1779850" cy="297225"/>
            <a:chOff x="2283710" y="2306625"/>
            <a:chExt cx="1606073" cy="297225"/>
          </a:xfrm>
        </p:grpSpPr>
        <p:sp>
          <p:nvSpPr>
            <p:cNvPr id="225" name="Google Shape;225;p26"/>
            <p:cNvSpPr/>
            <p:nvPr/>
          </p:nvSpPr>
          <p:spPr>
            <a:xfrm flipH="1">
              <a:off x="2283710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5B3C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26" name="Google Shape;226;p26"/>
            <p:cNvSpPr/>
            <p:nvPr/>
          </p:nvSpPr>
          <p:spPr>
            <a:xfrm>
              <a:off x="2283883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3011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" name="Google Shape;227;p26"/>
          <p:cNvGrpSpPr/>
          <p:nvPr/>
        </p:nvGrpSpPr>
        <p:grpSpPr>
          <a:xfrm>
            <a:off x="3695612" y="3542038"/>
            <a:ext cx="1779850" cy="297225"/>
            <a:chOff x="3768859" y="2306625"/>
            <a:chExt cx="1606073" cy="297225"/>
          </a:xfrm>
        </p:grpSpPr>
        <p:sp>
          <p:nvSpPr>
            <p:cNvPr id="228" name="Google Shape;228;p26"/>
            <p:cNvSpPr/>
            <p:nvPr/>
          </p:nvSpPr>
          <p:spPr>
            <a:xfrm flipH="1">
              <a:off x="3768859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5B3C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29" name="Google Shape;229;p26"/>
            <p:cNvSpPr/>
            <p:nvPr/>
          </p:nvSpPr>
          <p:spPr>
            <a:xfrm>
              <a:off x="3769032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3011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0" name="Google Shape;230;p26"/>
          <p:cNvGrpSpPr/>
          <p:nvPr/>
        </p:nvGrpSpPr>
        <p:grpSpPr>
          <a:xfrm>
            <a:off x="5344372" y="3542038"/>
            <a:ext cx="1779850" cy="297225"/>
            <a:chOff x="5256641" y="2306625"/>
            <a:chExt cx="1606073" cy="297225"/>
          </a:xfrm>
        </p:grpSpPr>
        <p:sp>
          <p:nvSpPr>
            <p:cNvPr id="231" name="Google Shape;231;p26"/>
            <p:cNvSpPr/>
            <p:nvPr/>
          </p:nvSpPr>
          <p:spPr>
            <a:xfrm flipH="1">
              <a:off x="5256641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5B3C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5256813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3011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p26"/>
          <p:cNvGrpSpPr/>
          <p:nvPr/>
        </p:nvGrpSpPr>
        <p:grpSpPr>
          <a:xfrm>
            <a:off x="6990214" y="3542038"/>
            <a:ext cx="1779850" cy="297225"/>
            <a:chOff x="6741789" y="2306625"/>
            <a:chExt cx="1606073" cy="297225"/>
          </a:xfrm>
        </p:grpSpPr>
        <p:sp>
          <p:nvSpPr>
            <p:cNvPr id="234" name="Google Shape;234;p26"/>
            <p:cNvSpPr/>
            <p:nvPr/>
          </p:nvSpPr>
          <p:spPr>
            <a:xfrm flipH="1">
              <a:off x="6741789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5B3C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5" name="Google Shape;235;p26"/>
            <p:cNvSpPr/>
            <p:nvPr/>
          </p:nvSpPr>
          <p:spPr>
            <a:xfrm>
              <a:off x="6741962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3011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" name="Google Shape;236;p26"/>
          <p:cNvGrpSpPr/>
          <p:nvPr/>
        </p:nvGrpSpPr>
        <p:grpSpPr>
          <a:xfrm>
            <a:off x="401044" y="3542038"/>
            <a:ext cx="1779850" cy="297225"/>
            <a:chOff x="2283710" y="2306625"/>
            <a:chExt cx="1606073" cy="297225"/>
          </a:xfrm>
        </p:grpSpPr>
        <p:sp>
          <p:nvSpPr>
            <p:cNvPr id="237" name="Google Shape;237;p26"/>
            <p:cNvSpPr/>
            <p:nvPr/>
          </p:nvSpPr>
          <p:spPr>
            <a:xfrm flipH="1">
              <a:off x="2283710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5B3C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8" name="Google Shape;238;p26"/>
            <p:cNvSpPr/>
            <p:nvPr/>
          </p:nvSpPr>
          <p:spPr>
            <a:xfrm>
              <a:off x="2283883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3011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9" name="Google Shape;239;p26"/>
          <p:cNvSpPr txBox="1"/>
          <p:nvPr/>
        </p:nvSpPr>
        <p:spPr>
          <a:xfrm>
            <a:off x="678813" y="3445650"/>
            <a:ext cx="1224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May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0" name="Google Shape;240;p26"/>
          <p:cNvSpPr txBox="1"/>
          <p:nvPr/>
        </p:nvSpPr>
        <p:spPr>
          <a:xfrm>
            <a:off x="2326088" y="3445650"/>
            <a:ext cx="1224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June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1" name="Google Shape;241;p26"/>
          <p:cNvSpPr txBox="1"/>
          <p:nvPr/>
        </p:nvSpPr>
        <p:spPr>
          <a:xfrm>
            <a:off x="3974838" y="3445650"/>
            <a:ext cx="1224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July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2" name="Google Shape;242;p26"/>
          <p:cNvSpPr txBox="1"/>
          <p:nvPr/>
        </p:nvSpPr>
        <p:spPr>
          <a:xfrm>
            <a:off x="5699663" y="3445650"/>
            <a:ext cx="1224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August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3" name="Google Shape;243;p26"/>
          <p:cNvSpPr txBox="1"/>
          <p:nvPr/>
        </p:nvSpPr>
        <p:spPr>
          <a:xfrm>
            <a:off x="7193888" y="3445650"/>
            <a:ext cx="1372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September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4" name="Google Shape;244;p26"/>
          <p:cNvSpPr/>
          <p:nvPr/>
        </p:nvSpPr>
        <p:spPr>
          <a:xfrm>
            <a:off x="366513" y="3089075"/>
            <a:ext cx="207300" cy="207300"/>
          </a:xfrm>
          <a:prstGeom prst="ellipse">
            <a:avLst/>
          </a:prstGeom>
          <a:solidFill>
            <a:schemeClr val="lt1"/>
          </a:solidFill>
          <a:ln cap="flat" cmpd="sng" w="28575">
            <a:solidFill>
              <a:srgbClr val="50298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5" name="Google Shape;245;p26"/>
          <p:cNvCxnSpPr/>
          <p:nvPr/>
        </p:nvCxnSpPr>
        <p:spPr>
          <a:xfrm>
            <a:off x="465963" y="3280875"/>
            <a:ext cx="8400" cy="297600"/>
          </a:xfrm>
          <a:prstGeom prst="straightConnector1">
            <a:avLst/>
          </a:prstGeom>
          <a:noFill/>
          <a:ln cap="flat" cmpd="sng" w="28575">
            <a:solidFill>
              <a:srgbClr val="5B3C8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6" name="Google Shape;246;p26"/>
          <p:cNvSpPr txBox="1"/>
          <p:nvPr/>
        </p:nvSpPr>
        <p:spPr>
          <a:xfrm>
            <a:off x="587825" y="2915675"/>
            <a:ext cx="1779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May 2nd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Reached Base Temp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47" name="Google Shape;247;p26"/>
          <p:cNvSpPr/>
          <p:nvPr/>
        </p:nvSpPr>
        <p:spPr>
          <a:xfrm>
            <a:off x="2833988" y="4351400"/>
            <a:ext cx="207300" cy="207300"/>
          </a:xfrm>
          <a:prstGeom prst="ellipse">
            <a:avLst/>
          </a:prstGeom>
          <a:solidFill>
            <a:schemeClr val="lt1"/>
          </a:solidFill>
          <a:ln cap="flat" cmpd="sng" w="28575">
            <a:solidFill>
              <a:srgbClr val="3011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6"/>
          <p:cNvSpPr txBox="1"/>
          <p:nvPr/>
        </p:nvSpPr>
        <p:spPr>
          <a:xfrm>
            <a:off x="3041288" y="4178000"/>
            <a:ext cx="19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June 15th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Partial Warm-Up to 20K</a:t>
            </a:r>
            <a:endParaRPr sz="1200">
              <a:solidFill>
                <a:schemeClr val="dk1"/>
              </a:solidFill>
            </a:endParaRPr>
          </a:p>
        </p:txBody>
      </p:sp>
      <p:cxnSp>
        <p:nvCxnSpPr>
          <p:cNvPr id="249" name="Google Shape;249;p26"/>
          <p:cNvCxnSpPr/>
          <p:nvPr/>
        </p:nvCxnSpPr>
        <p:spPr>
          <a:xfrm flipH="1">
            <a:off x="6806938" y="3331000"/>
            <a:ext cx="5700" cy="310800"/>
          </a:xfrm>
          <a:prstGeom prst="straightConnector1">
            <a:avLst/>
          </a:prstGeom>
          <a:noFill/>
          <a:ln cap="flat" cmpd="sng" w="28575">
            <a:solidFill>
              <a:srgbClr val="5B3C8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Google Shape;250;p26"/>
          <p:cNvSpPr/>
          <p:nvPr/>
        </p:nvSpPr>
        <p:spPr>
          <a:xfrm>
            <a:off x="6706138" y="3123700"/>
            <a:ext cx="207300" cy="207300"/>
          </a:xfrm>
          <a:prstGeom prst="ellipse">
            <a:avLst/>
          </a:prstGeom>
          <a:solidFill>
            <a:schemeClr val="lt1"/>
          </a:solidFill>
          <a:ln cap="flat" cmpd="sng" w="28575">
            <a:solidFill>
              <a:srgbClr val="50298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6"/>
          <p:cNvSpPr txBox="1"/>
          <p:nvPr/>
        </p:nvSpPr>
        <p:spPr>
          <a:xfrm>
            <a:off x="6942637" y="2915675"/>
            <a:ext cx="1875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August 22nd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Partial Warm-up to 7K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52" name="Google Shape;252;p26"/>
          <p:cNvSpPr/>
          <p:nvPr/>
        </p:nvSpPr>
        <p:spPr>
          <a:xfrm>
            <a:off x="437975" y="1305913"/>
            <a:ext cx="8308200" cy="14718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6"/>
          <p:cNvSpPr txBox="1"/>
          <p:nvPr/>
        </p:nvSpPr>
        <p:spPr>
          <a:xfrm>
            <a:off x="563875" y="1305913"/>
            <a:ext cx="3698100" cy="15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500">
                <a:solidFill>
                  <a:schemeClr val="dk1"/>
                </a:solidFill>
              </a:rPr>
              <a:t>HV Background studied for biases between ±100 V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0V Background studied throughout </a:t>
            </a:r>
            <a:r>
              <a:rPr lang="en" sz="1500">
                <a:solidFill>
                  <a:schemeClr val="dk1"/>
                </a:solidFill>
              </a:rPr>
              <a:t>the</a:t>
            </a:r>
            <a:r>
              <a:rPr lang="en" sz="1500">
                <a:solidFill>
                  <a:schemeClr val="dk1"/>
                </a:solidFill>
              </a:rPr>
              <a:t> run with partial warm-ups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Effects of Pre-bias on leakage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254" name="Google Shape;254;p26"/>
          <p:cNvSpPr txBox="1"/>
          <p:nvPr/>
        </p:nvSpPr>
        <p:spPr>
          <a:xfrm>
            <a:off x="4458000" y="1314538"/>
            <a:ext cx="3698100" cy="15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LED Calibration data across many voltages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Effects of vibration on LEE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Effects of external radiation on LEE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500">
                <a:solidFill>
                  <a:schemeClr val="dk1"/>
                </a:solidFill>
              </a:rPr>
              <a:t>E</a:t>
            </a:r>
            <a:r>
              <a:rPr lang="en" sz="1500">
                <a:solidFill>
                  <a:schemeClr val="dk1"/>
                </a:solidFill>
              </a:rPr>
              <a:t>lectron-</a:t>
            </a:r>
            <a:r>
              <a:rPr b="1" lang="en" sz="1500">
                <a:solidFill>
                  <a:schemeClr val="dk1"/>
                </a:solidFill>
              </a:rPr>
              <a:t>R</a:t>
            </a:r>
            <a:r>
              <a:rPr lang="en" sz="1500">
                <a:solidFill>
                  <a:schemeClr val="dk1"/>
                </a:solidFill>
              </a:rPr>
              <a:t>ecoil </a:t>
            </a:r>
            <a:r>
              <a:rPr b="1" lang="en" sz="1500">
                <a:solidFill>
                  <a:schemeClr val="dk1"/>
                </a:solidFill>
              </a:rPr>
              <a:t>D</a:t>
            </a:r>
            <a:r>
              <a:rPr lang="en" sz="1500">
                <a:solidFill>
                  <a:schemeClr val="dk1"/>
                </a:solidFill>
              </a:rPr>
              <a:t>ark </a:t>
            </a:r>
            <a:r>
              <a:rPr b="1" lang="en" sz="1500">
                <a:solidFill>
                  <a:schemeClr val="dk1"/>
                </a:solidFill>
              </a:rPr>
              <a:t>M</a:t>
            </a:r>
            <a:r>
              <a:rPr lang="en" sz="1500">
                <a:solidFill>
                  <a:schemeClr val="dk1"/>
                </a:solidFill>
              </a:rPr>
              <a:t>atter search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27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7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First Big Questions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262" name="Google Shape;262;p27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63" name="Google Shape;263;p27"/>
          <p:cNvSpPr txBox="1"/>
          <p:nvPr/>
        </p:nvSpPr>
        <p:spPr>
          <a:xfrm>
            <a:off x="839150" y="1571600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Are there ionizing components of the LEE?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64" name="Google Shape;264;p27"/>
          <p:cNvSpPr txBox="1"/>
          <p:nvPr/>
        </p:nvSpPr>
        <p:spPr>
          <a:xfrm>
            <a:off x="839150" y="3659438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Is the LEE shared between channels?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65" name="Google Shape;265;p27"/>
          <p:cNvSpPr txBox="1"/>
          <p:nvPr/>
        </p:nvSpPr>
        <p:spPr>
          <a:xfrm>
            <a:off x="839150" y="2571750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How does the LEE change with time?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66" name="Google Shape;266;p27"/>
          <p:cNvSpPr txBox="1"/>
          <p:nvPr/>
        </p:nvSpPr>
        <p:spPr>
          <a:xfrm>
            <a:off x="1322700" y="782050"/>
            <a:ext cx="649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Much work to be done but a few questions to start with…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267" name="Google Shape;267;p27"/>
          <p:cNvSpPr txBox="1"/>
          <p:nvPr>
            <p:ph idx="1" type="body"/>
          </p:nvPr>
        </p:nvSpPr>
        <p:spPr>
          <a:xfrm>
            <a:off x="4037754" y="1571600"/>
            <a:ext cx="40536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Compare backgrounds in HV data to 0V.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268" name="Google Shape;268;p27"/>
          <p:cNvSpPr txBox="1"/>
          <p:nvPr>
            <p:ph idx="1" type="body"/>
          </p:nvPr>
        </p:nvSpPr>
        <p:spPr>
          <a:xfrm>
            <a:off x="4037754" y="2571750"/>
            <a:ext cx="40536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Examine shape and rate of 0V background throughout the run.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269" name="Google Shape;269;p27"/>
          <p:cNvSpPr txBox="1"/>
          <p:nvPr>
            <p:ph idx="1" type="body"/>
          </p:nvPr>
        </p:nvSpPr>
        <p:spPr>
          <a:xfrm>
            <a:off x="4037754" y="3659450"/>
            <a:ext cx="40536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Study how the </a:t>
            </a:r>
            <a:r>
              <a:rPr lang="en" sz="1700">
                <a:solidFill>
                  <a:schemeClr val="dk1"/>
                </a:solidFill>
              </a:rPr>
              <a:t>energy of LEE events are distributed among channels.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28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8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0V Spectrum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277" name="Google Shape;277;p28"/>
          <p:cNvSpPr txBox="1"/>
          <p:nvPr>
            <p:ph idx="1" type="body"/>
          </p:nvPr>
        </p:nvSpPr>
        <p:spPr>
          <a:xfrm>
            <a:off x="4670713" y="849788"/>
            <a:ext cx="30012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3000">
                <a:solidFill>
                  <a:schemeClr val="dk1"/>
                </a:solidFill>
              </a:rPr>
              <a:t>No!</a:t>
            </a:r>
            <a:endParaRPr b="1" sz="3000">
              <a:solidFill>
                <a:schemeClr val="dk1"/>
              </a:solidFill>
            </a:endParaRPr>
          </a:p>
        </p:txBody>
      </p:sp>
      <p:sp>
        <p:nvSpPr>
          <p:cNvPr id="278" name="Google Shape;278;p28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79" name="Google Shape;279;p28"/>
          <p:cNvSpPr txBox="1"/>
          <p:nvPr/>
        </p:nvSpPr>
        <p:spPr>
          <a:xfrm>
            <a:off x="1472075" y="849788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Are there ionizing components of the LEE?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80" name="Google Shape;280;p28"/>
          <p:cNvSpPr txBox="1"/>
          <p:nvPr>
            <p:ph idx="1" type="body"/>
          </p:nvPr>
        </p:nvSpPr>
        <p:spPr>
          <a:xfrm>
            <a:off x="5587775" y="1964600"/>
            <a:ext cx="3336600" cy="20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Data taken with various HV biases have a background component described by the 0V spectrum!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81" name="Google Shape;281;p28" title="NFCSO_Combined0V.png"/>
          <p:cNvPicPr preferRelativeResize="0"/>
          <p:nvPr/>
        </p:nvPicPr>
        <p:blipFill rotWithShape="1">
          <a:blip r:embed="rId4">
            <a:alphaModFix/>
          </a:blip>
          <a:srcRect b="0" l="5204" r="8334" t="6585"/>
          <a:stretch/>
        </p:blipFill>
        <p:spPr>
          <a:xfrm>
            <a:off x="128350" y="1699600"/>
            <a:ext cx="5528149" cy="321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29" title="NFCSO_Combined0V.png"/>
          <p:cNvPicPr preferRelativeResize="0"/>
          <p:nvPr/>
        </p:nvPicPr>
        <p:blipFill rotWithShape="1">
          <a:blip r:embed="rId3">
            <a:alphaModFix/>
          </a:blip>
          <a:srcRect b="0" l="5204" r="8334" t="6585"/>
          <a:stretch/>
        </p:blipFill>
        <p:spPr>
          <a:xfrm>
            <a:off x="128350" y="1699600"/>
            <a:ext cx="5528149" cy="321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9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9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0V Spectrum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290" name="Google Shape;290;p29"/>
          <p:cNvSpPr txBox="1"/>
          <p:nvPr>
            <p:ph idx="1" type="body"/>
          </p:nvPr>
        </p:nvSpPr>
        <p:spPr>
          <a:xfrm>
            <a:off x="4670713" y="849788"/>
            <a:ext cx="30012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3000">
                <a:solidFill>
                  <a:schemeClr val="dk1"/>
                </a:solidFill>
              </a:rPr>
              <a:t>No!</a:t>
            </a:r>
            <a:endParaRPr b="1" sz="3000">
              <a:solidFill>
                <a:schemeClr val="dk1"/>
              </a:solidFill>
            </a:endParaRPr>
          </a:p>
        </p:txBody>
      </p:sp>
      <p:sp>
        <p:nvSpPr>
          <p:cNvPr id="291" name="Google Shape;291;p29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92" name="Google Shape;292;p29"/>
          <p:cNvSpPr txBox="1"/>
          <p:nvPr/>
        </p:nvSpPr>
        <p:spPr>
          <a:xfrm>
            <a:off x="1472075" y="849788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Are there ionizing components of the LEE?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93" name="Google Shape;293;p29"/>
          <p:cNvSpPr txBox="1"/>
          <p:nvPr>
            <p:ph idx="1" type="body"/>
          </p:nvPr>
        </p:nvSpPr>
        <p:spPr>
          <a:xfrm>
            <a:off x="5686475" y="1875875"/>
            <a:ext cx="3198600" cy="77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Shape is described well by a </a:t>
            </a:r>
            <a:r>
              <a:rPr b="1" lang="en">
                <a:solidFill>
                  <a:schemeClr val="dk1"/>
                </a:solidFill>
              </a:rPr>
              <a:t>double exponential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294" name="Google Shape;294;p29"/>
          <p:cNvCxnSpPr/>
          <p:nvPr/>
        </p:nvCxnSpPr>
        <p:spPr>
          <a:xfrm flipH="1">
            <a:off x="4788000" y="2329875"/>
            <a:ext cx="1105800" cy="868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5" name="Google Shape;295;p29"/>
          <p:cNvSpPr txBox="1"/>
          <p:nvPr>
            <p:ph idx="1" type="body"/>
          </p:nvPr>
        </p:nvSpPr>
        <p:spPr>
          <a:xfrm>
            <a:off x="5686475" y="3858250"/>
            <a:ext cx="3198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Spectrum contains ~200 hours of live time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296" name="Google Shape;296;p29"/>
          <p:cNvSpPr txBox="1"/>
          <p:nvPr>
            <p:ph idx="1" type="body"/>
          </p:nvPr>
        </p:nvSpPr>
        <p:spPr>
          <a:xfrm>
            <a:off x="5643275" y="2650175"/>
            <a:ext cx="3285000" cy="12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“Fast” Component: ~6 eV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“Slow”</a:t>
            </a:r>
            <a:r>
              <a:rPr lang="en" sz="1500">
                <a:solidFill>
                  <a:schemeClr val="dk1"/>
                </a:solidFill>
              </a:rPr>
              <a:t> </a:t>
            </a:r>
            <a:r>
              <a:rPr lang="en" sz="1500">
                <a:solidFill>
                  <a:schemeClr val="dk1"/>
                </a:solidFill>
              </a:rPr>
              <a:t>Component: ~70 eV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99.5% of the PDF is given by the fast component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30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0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LEE Rate vs. Time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04" name="Google Shape;304;p30"/>
          <p:cNvSpPr txBox="1"/>
          <p:nvPr>
            <p:ph idx="1" type="body"/>
          </p:nvPr>
        </p:nvSpPr>
        <p:spPr>
          <a:xfrm>
            <a:off x="4511675" y="2355627"/>
            <a:ext cx="4472100" cy="22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Rate of decay well-described by an exponential +	 constant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Power law not able to describe data as well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Not </a:t>
            </a:r>
            <a:r>
              <a:rPr lang="en">
                <a:solidFill>
                  <a:schemeClr val="dk1"/>
                </a:solidFill>
              </a:rPr>
              <a:t>enough data to fit to models that decay to 0 (e.g. double exponential)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Rate of decay seems constant for different energy slices up to ~150 eV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5" name="Google Shape;305;p30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306" name="Google Shape;306;p30" title="NFCSO_Rate_7t50eV_loglo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100" y="1693195"/>
            <a:ext cx="4231974" cy="321468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0"/>
          <p:cNvSpPr txBox="1"/>
          <p:nvPr/>
        </p:nvSpPr>
        <p:spPr>
          <a:xfrm>
            <a:off x="1492175" y="789775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How does the LEE change with time?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8" name="Google Shape;308;p30"/>
          <p:cNvSpPr txBox="1"/>
          <p:nvPr>
            <p:ph idx="1" type="body"/>
          </p:nvPr>
        </p:nvSpPr>
        <p:spPr>
          <a:xfrm>
            <a:off x="4690763" y="789763"/>
            <a:ext cx="30012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Same shape,</a:t>
            </a:r>
            <a:r>
              <a:rPr b="1" lang="en" sz="2000">
                <a:solidFill>
                  <a:schemeClr val="dk1"/>
                </a:solidFill>
              </a:rPr>
              <a:t>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different rate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309" name="Google Shape;309;p30"/>
          <p:cNvSpPr txBox="1"/>
          <p:nvPr/>
        </p:nvSpPr>
        <p:spPr>
          <a:xfrm>
            <a:off x="4826975" y="1693200"/>
            <a:ext cx="3841500" cy="7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</a:rPr>
              <a:t>Shape of 0V spectrum is constant over the run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31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1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Partition of 0V Background</a:t>
            </a:r>
            <a:endParaRPr b="1" sz="3000">
              <a:solidFill>
                <a:schemeClr val="lt1"/>
              </a:solidFill>
            </a:endParaRPr>
          </a:p>
        </p:txBody>
      </p:sp>
      <p:pic>
        <p:nvPicPr>
          <p:cNvPr id="317" name="Google Shape;317;p31" title="Zoomed_Partitio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975" y="1502566"/>
            <a:ext cx="3925449" cy="3488534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1"/>
          <p:cNvSpPr txBox="1"/>
          <p:nvPr>
            <p:ph idx="1" type="body"/>
          </p:nvPr>
        </p:nvSpPr>
        <p:spPr>
          <a:xfrm>
            <a:off x="4548675" y="3348575"/>
            <a:ext cx="4297200" cy="15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Can estimate radial position of events using two-channel layout. 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We see singles! </a:t>
            </a:r>
            <a:br>
              <a:rPr b="1" lang="en">
                <a:solidFill>
                  <a:schemeClr val="dk1"/>
                </a:solidFill>
              </a:rPr>
            </a:br>
            <a:r>
              <a:rPr b="1" lang="en">
                <a:solidFill>
                  <a:schemeClr val="dk1"/>
                </a:solidFill>
              </a:rPr>
              <a:t>(events primarily on one channel)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319" name="Google Shape;319;p31"/>
          <p:cNvPicPr preferRelativeResize="0"/>
          <p:nvPr/>
        </p:nvPicPr>
        <p:blipFill rotWithShape="1">
          <a:blip r:embed="rId5">
            <a:alphaModFix/>
          </a:blip>
          <a:srcRect b="0" l="18363" r="9025" t="4397"/>
          <a:stretch/>
        </p:blipFill>
        <p:spPr>
          <a:xfrm>
            <a:off x="5838007" y="1614263"/>
            <a:ext cx="1718380" cy="1670139"/>
          </a:xfrm>
          <a:prstGeom prst="rect">
            <a:avLst/>
          </a:prstGeom>
          <a:noFill/>
          <a:ln cap="flat" cmpd="sng" w="19050">
            <a:solidFill>
              <a:srgbClr val="5B3C8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0" name="Google Shape;320;p31"/>
          <p:cNvSpPr/>
          <p:nvPr/>
        </p:nvSpPr>
        <p:spPr>
          <a:xfrm>
            <a:off x="6170988" y="1955473"/>
            <a:ext cx="1052100" cy="987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Inner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Channel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21" name="Google Shape;321;p31"/>
          <p:cNvSpPr txBox="1"/>
          <p:nvPr/>
        </p:nvSpPr>
        <p:spPr>
          <a:xfrm>
            <a:off x="5814675" y="1614250"/>
            <a:ext cx="17652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FFFF"/>
                </a:solidFill>
              </a:rPr>
              <a:t>Outer channel</a:t>
            </a:r>
            <a:endParaRPr sz="1500">
              <a:solidFill>
                <a:srgbClr val="FFFFFF"/>
              </a:solidFill>
            </a:endParaRPr>
          </a:p>
        </p:txBody>
      </p:sp>
      <p:sp>
        <p:nvSpPr>
          <p:cNvPr id="322" name="Google Shape;322;p31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323" name="Google Shape;323;p31"/>
          <p:cNvSpPr txBox="1"/>
          <p:nvPr/>
        </p:nvSpPr>
        <p:spPr>
          <a:xfrm>
            <a:off x="1472100" y="751275"/>
            <a:ext cx="3198600" cy="672300"/>
          </a:xfrm>
          <a:prstGeom prst="rect">
            <a:avLst/>
          </a:prstGeom>
          <a:solidFill>
            <a:srgbClr val="5B3C8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Is the LEE shared between channels?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24" name="Google Shape;324;p31"/>
          <p:cNvSpPr txBox="1"/>
          <p:nvPr>
            <p:ph idx="1" type="body"/>
          </p:nvPr>
        </p:nvSpPr>
        <p:spPr>
          <a:xfrm>
            <a:off x="4670688" y="751275"/>
            <a:ext cx="3001200" cy="6723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Mostly!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But not all of it!</a:t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32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2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Partition of 0V Background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32" name="Google Shape;332;p32"/>
          <p:cNvSpPr txBox="1"/>
          <p:nvPr/>
        </p:nvSpPr>
        <p:spPr>
          <a:xfrm>
            <a:off x="6022538" y="883913"/>
            <a:ext cx="24525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FFFF"/>
                </a:solidFill>
              </a:rPr>
              <a:t>Outer channel</a:t>
            </a:r>
            <a:endParaRPr sz="1500">
              <a:solidFill>
                <a:srgbClr val="FFFFFF"/>
              </a:solidFill>
            </a:endParaRPr>
          </a:p>
        </p:txBody>
      </p:sp>
      <p:pic>
        <p:nvPicPr>
          <p:cNvPr id="333" name="Google Shape;333;p32" title="Screenshot 2025-05-20 at 1.05.50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1140" y="1548230"/>
            <a:ext cx="3325253" cy="2931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32" title="Screenshot 2025-05-20 at 1.05.30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4631" y="2890234"/>
            <a:ext cx="2704880" cy="2028169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5" name="Google Shape;335;p32" title="Screenshot 2025-05-20 at 1.05.40 P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594" y="957520"/>
            <a:ext cx="2577588" cy="1932713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6" name="Google Shape;336;p32"/>
          <p:cNvCxnSpPr/>
          <p:nvPr/>
        </p:nvCxnSpPr>
        <p:spPr>
          <a:xfrm>
            <a:off x="2992508" y="947750"/>
            <a:ext cx="654900" cy="1707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32"/>
          <p:cNvCxnSpPr/>
          <p:nvPr/>
        </p:nvCxnSpPr>
        <p:spPr>
          <a:xfrm>
            <a:off x="403088" y="2900591"/>
            <a:ext cx="2847900" cy="254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8" name="Google Shape;338;p32"/>
          <p:cNvSpPr/>
          <p:nvPr/>
        </p:nvSpPr>
        <p:spPr>
          <a:xfrm>
            <a:off x="3241574" y="2649629"/>
            <a:ext cx="398400" cy="498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2"/>
          <p:cNvSpPr/>
          <p:nvPr/>
        </p:nvSpPr>
        <p:spPr>
          <a:xfrm>
            <a:off x="4134726" y="3663507"/>
            <a:ext cx="449700" cy="330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40" name="Google Shape;340;p32"/>
          <p:cNvCxnSpPr/>
          <p:nvPr/>
        </p:nvCxnSpPr>
        <p:spPr>
          <a:xfrm>
            <a:off x="4580183" y="3998805"/>
            <a:ext cx="835800" cy="92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32"/>
          <p:cNvCxnSpPr/>
          <p:nvPr/>
        </p:nvCxnSpPr>
        <p:spPr>
          <a:xfrm flipH="1" rot="10800000">
            <a:off x="4580183" y="2883623"/>
            <a:ext cx="835800" cy="777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32"/>
          <p:cNvSpPr txBox="1"/>
          <p:nvPr/>
        </p:nvSpPr>
        <p:spPr>
          <a:xfrm>
            <a:off x="246800" y="4214350"/>
            <a:ext cx="26514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“Dip” in average traces caused by sinusoidal noise</a:t>
            </a:r>
            <a:endParaRPr sz="1600">
              <a:solidFill>
                <a:srgbClr val="000000"/>
              </a:solidFill>
            </a:endParaRPr>
          </a:p>
        </p:txBody>
      </p:sp>
      <p:cxnSp>
        <p:nvCxnSpPr>
          <p:cNvPr id="343" name="Google Shape;343;p32"/>
          <p:cNvCxnSpPr>
            <a:stCxn id="342" idx="0"/>
          </p:cNvCxnSpPr>
          <p:nvPr/>
        </p:nvCxnSpPr>
        <p:spPr>
          <a:xfrm rot="10800000">
            <a:off x="1166600" y="2495050"/>
            <a:ext cx="405900" cy="1719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4" name="Google Shape;344;p32"/>
          <p:cNvCxnSpPr>
            <a:stCxn id="342" idx="3"/>
          </p:cNvCxnSpPr>
          <p:nvPr/>
        </p:nvCxnSpPr>
        <p:spPr>
          <a:xfrm>
            <a:off x="2898200" y="4463500"/>
            <a:ext cx="3314700" cy="24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32"/>
          <p:cNvSpPr txBox="1"/>
          <p:nvPr/>
        </p:nvSpPr>
        <p:spPr>
          <a:xfrm>
            <a:off x="4669625" y="883925"/>
            <a:ext cx="41256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Singles match </a:t>
            </a:r>
            <a:r>
              <a:rPr b="1" lang="en" sz="1600"/>
              <a:t>expected response from a particle interaction</a:t>
            </a:r>
            <a:endParaRPr b="1" sz="1600">
              <a:solidFill>
                <a:srgbClr val="000000"/>
              </a:solidFill>
            </a:endParaRPr>
          </a:p>
        </p:txBody>
      </p:sp>
      <p:sp>
        <p:nvSpPr>
          <p:cNvPr id="346" name="Google Shape;346;p32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33" title="NFCSO_Rate_7t50eV_loglo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577527">
            <a:off x="1598640" y="1390432"/>
            <a:ext cx="2692922" cy="204684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3" name="Google Shape;353;p33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3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What about the other detectors?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55" name="Google Shape;355;p33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356" name="Google Shape;356;p33" title="Zoomed_Partitio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075206">
            <a:off x="340358" y="1251696"/>
            <a:ext cx="2480123" cy="221804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57" name="Google Shape;357;p33"/>
          <p:cNvSpPr txBox="1"/>
          <p:nvPr>
            <p:ph idx="1" type="body"/>
          </p:nvPr>
        </p:nvSpPr>
        <p:spPr>
          <a:xfrm>
            <a:off x="4690675" y="2613400"/>
            <a:ext cx="4390200" cy="17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n" sz="1900">
                <a:solidFill>
                  <a:schemeClr val="dk1"/>
                </a:solidFill>
              </a:rPr>
              <a:t>Are these behaviors consistent across all detectors?</a:t>
            </a:r>
            <a:endParaRPr sz="1900">
              <a:solidFill>
                <a:schemeClr val="dk1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n" sz="1900">
                <a:solidFill>
                  <a:schemeClr val="dk1"/>
                </a:solidFill>
              </a:rPr>
              <a:t>Are there dependencies on:</a:t>
            </a:r>
            <a:endParaRPr sz="19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Al coverage?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T</a:t>
            </a:r>
            <a:r>
              <a:rPr baseline="-25000" lang="en" sz="1700">
                <a:solidFill>
                  <a:schemeClr val="dk1"/>
                </a:solidFill>
              </a:rPr>
              <a:t>C</a:t>
            </a:r>
            <a:r>
              <a:rPr lang="en" sz="1700">
                <a:solidFill>
                  <a:schemeClr val="dk1"/>
                </a:solidFill>
              </a:rPr>
              <a:t>?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TES geometry?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58" name="Google Shape;358;p33"/>
          <p:cNvSpPr txBox="1"/>
          <p:nvPr/>
        </p:nvSpPr>
        <p:spPr>
          <a:xfrm>
            <a:off x="4690675" y="1032725"/>
            <a:ext cx="4222500" cy="14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</a:rPr>
              <a:t>This is just one detector!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Currently working to analyze data for all detectors to answer some other big questions: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359" name="Google Shape;359;p33" title="NFCSO_Combined0V.png"/>
          <p:cNvPicPr preferRelativeResize="0"/>
          <p:nvPr/>
        </p:nvPicPr>
        <p:blipFill rotWithShape="1">
          <a:blip r:embed="rId6">
            <a:alphaModFix/>
          </a:blip>
          <a:srcRect b="0" l="5204" r="8334" t="6585"/>
          <a:stretch/>
        </p:blipFill>
        <p:spPr>
          <a:xfrm rot="-162118">
            <a:off x="764345" y="2556432"/>
            <a:ext cx="3807692" cy="221521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34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4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Looking Near/Below Threshold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67" name="Google Shape;367;p34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368" name="Google Shape;368;p34"/>
          <p:cNvSpPr txBox="1"/>
          <p:nvPr/>
        </p:nvSpPr>
        <p:spPr>
          <a:xfrm>
            <a:off x="4571999" y="1513463"/>
            <a:ext cx="44502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Observed a shifting bias power at the </a:t>
            </a:r>
            <a:r>
              <a:rPr lang="en" sz="1800">
                <a:solidFill>
                  <a:schemeClr val="dk1"/>
                </a:solidFill>
              </a:rPr>
              <a:t>beginning</a:t>
            </a:r>
            <a:r>
              <a:rPr lang="en" sz="1800">
                <a:solidFill>
                  <a:schemeClr val="dk1"/>
                </a:solidFill>
              </a:rPr>
              <a:t> of the run.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What caused this?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Want to examine correlated noise throughout run to investigate possible sub-threshold events.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369" name="Google Shape;369;p34" title="BiasPowe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450" y="920338"/>
            <a:ext cx="4115849" cy="386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35" title="Screenshot 2025-05-22 at 2.03.38 PM (2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363" y="1525575"/>
            <a:ext cx="5489126" cy="2932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35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5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Correlated Noise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78" name="Google Shape;378;p35"/>
          <p:cNvSpPr txBox="1"/>
          <p:nvPr/>
        </p:nvSpPr>
        <p:spPr>
          <a:xfrm>
            <a:off x="457188" y="786675"/>
            <a:ext cx="8229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After bias point stabilized, low amounts of correlated noise which doesn’t match expected shape for pulses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79" name="Google Shape;379;p35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380" name="Google Shape;380;p35"/>
          <p:cNvSpPr txBox="1"/>
          <p:nvPr/>
        </p:nvSpPr>
        <p:spPr>
          <a:xfrm>
            <a:off x="5855350" y="2646950"/>
            <a:ext cx="316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D</a:t>
            </a:r>
            <a:r>
              <a:rPr b="1" lang="en" sz="1800">
                <a:solidFill>
                  <a:schemeClr val="dk1"/>
                </a:solidFill>
              </a:rPr>
              <a:t>etailed study needed!</a:t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8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/>
          <p:nvPr>
            <p:ph type="title"/>
          </p:nvPr>
        </p:nvSpPr>
        <p:spPr>
          <a:xfrm>
            <a:off x="457200" y="69100"/>
            <a:ext cx="8229600" cy="592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</a:rPr>
              <a:t>The LEGENDRE Project</a:t>
            </a:r>
            <a:endParaRPr sz="3200">
              <a:solidFill>
                <a:schemeClr val="lt1"/>
              </a:solidFill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206100" y="773675"/>
            <a:ext cx="84807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</a:rPr>
              <a:t>Uses </a:t>
            </a:r>
            <a:r>
              <a:rPr b="1" lang="en" sz="2000"/>
              <a:t>SuperCDMS-HVeV detectors to study the Low Energy Excess</a:t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91" name="Google Shape;91;p18"/>
          <p:cNvSpPr txBox="1"/>
          <p:nvPr/>
        </p:nvSpPr>
        <p:spPr>
          <a:xfrm>
            <a:off x="206100" y="2512500"/>
            <a:ext cx="4138800" cy="23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HVeV detectors offer</a:t>
            </a:r>
            <a:endParaRPr b="1"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eV-scale resolution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Position sensitivity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Sensitivity to both ionizing and non-ionizing components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Different mask designs (different Al/W coverage)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 b="6395" l="3381" r="22779" t="21171"/>
          <a:stretch/>
        </p:blipFill>
        <p:spPr>
          <a:xfrm>
            <a:off x="4344900" y="1274974"/>
            <a:ext cx="2557850" cy="2020550"/>
          </a:xfrm>
          <a:prstGeom prst="rect">
            <a:avLst/>
          </a:prstGeom>
          <a:noFill/>
          <a:ln cap="flat" cmpd="sng" w="19050">
            <a:solidFill>
              <a:srgbClr val="5B3C8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5">
            <a:alphaModFix/>
          </a:blip>
          <a:srcRect b="0" l="18363" r="9025" t="4397"/>
          <a:stretch/>
        </p:blipFill>
        <p:spPr>
          <a:xfrm>
            <a:off x="6039116" y="2432739"/>
            <a:ext cx="1557391" cy="1547370"/>
          </a:xfrm>
          <a:prstGeom prst="rect">
            <a:avLst/>
          </a:prstGeom>
          <a:noFill/>
          <a:ln cap="flat" cmpd="sng" w="19050">
            <a:solidFill>
              <a:srgbClr val="5B3C8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4" name="Google Shape;94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40064" y="3575112"/>
            <a:ext cx="996886" cy="1153488"/>
          </a:xfrm>
          <a:prstGeom prst="rect">
            <a:avLst/>
          </a:prstGeom>
          <a:noFill/>
          <a:ln cap="flat" cmpd="sng" w="19050">
            <a:solidFill>
              <a:srgbClr val="5B3C8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5" name="Google Shape;95;p18"/>
          <p:cNvSpPr/>
          <p:nvPr/>
        </p:nvSpPr>
        <p:spPr>
          <a:xfrm>
            <a:off x="5205645" y="2096696"/>
            <a:ext cx="532800" cy="4533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765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8"/>
          <p:cNvSpPr/>
          <p:nvPr/>
        </p:nvSpPr>
        <p:spPr>
          <a:xfrm rot="2683718">
            <a:off x="5684116" y="2596242"/>
            <a:ext cx="671830" cy="188375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7353886" y="3732731"/>
            <a:ext cx="169800" cy="1518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8"/>
          <p:cNvSpPr/>
          <p:nvPr/>
        </p:nvSpPr>
        <p:spPr>
          <a:xfrm rot="2679618">
            <a:off x="7511956" y="3991906"/>
            <a:ext cx="429363" cy="188375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6340902" y="2748869"/>
            <a:ext cx="953700" cy="9150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Inner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Channel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6017970" y="2432728"/>
            <a:ext cx="15996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FFFF"/>
                </a:solidFill>
              </a:rPr>
              <a:t>Outer channel</a:t>
            </a:r>
            <a:endParaRPr sz="1500">
              <a:solidFill>
                <a:srgbClr val="FFFFFF"/>
              </a:solidFill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161075" y="1253675"/>
            <a:ext cx="4138800" cy="12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1-gram Si detectors </a:t>
            </a:r>
            <a:r>
              <a:rPr lang="en" sz="1200">
                <a:solidFill>
                  <a:schemeClr val="dk1"/>
                </a:solidFill>
              </a:rPr>
              <a:t>(1cm x 1cm x 4 mm)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Equipped with two parallel arrays of phonon sensors (QETs)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36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6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Summary of Current Observations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88" name="Google Shape;388;p36"/>
          <p:cNvSpPr txBox="1"/>
          <p:nvPr/>
        </p:nvSpPr>
        <p:spPr>
          <a:xfrm>
            <a:off x="477275" y="870375"/>
            <a:ext cx="8229600" cy="3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Recoil spectrum of the LEE can be described by a double exponential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The rate of LEE decays in time with a characteristic time constant of ~20-25 days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Though most of the LEE is shared between channels, we observe a component of the LEE which deposits most of its energy on one channel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In stable configuration, we are dominated by uncorrelated </a:t>
            </a:r>
            <a:r>
              <a:rPr lang="en" sz="2100">
                <a:solidFill>
                  <a:schemeClr val="dk1"/>
                </a:solidFill>
              </a:rPr>
              <a:t>noise which matches expectations </a:t>
            </a:r>
            <a:endParaRPr sz="2100">
              <a:solidFill>
                <a:schemeClr val="dk1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Dominated by thermal fluctuation noise at low frequencies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Dominated by TES noise at high frequencies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389" name="Google Shape;389;p36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37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7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Much more planned!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397" name="Google Shape;397;p37"/>
          <p:cNvSpPr txBox="1"/>
          <p:nvPr>
            <p:ph idx="1" type="body"/>
          </p:nvPr>
        </p:nvSpPr>
        <p:spPr>
          <a:xfrm>
            <a:off x="610050" y="913425"/>
            <a:ext cx="4993500" cy="5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100">
                <a:solidFill>
                  <a:schemeClr val="dk1"/>
                </a:solidFill>
              </a:rPr>
              <a:t>Analysis ongoing!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398" name="Google Shape;398;p37"/>
          <p:cNvSpPr txBox="1"/>
          <p:nvPr>
            <p:ph idx="1" type="body"/>
          </p:nvPr>
        </p:nvSpPr>
        <p:spPr>
          <a:xfrm>
            <a:off x="247650" y="1370375"/>
            <a:ext cx="5355900" cy="353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Currently working on electron-recoil dark matter search </a:t>
            </a:r>
            <a:endParaRPr sz="20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Talk at LTD. Please stop by for more </a:t>
            </a:r>
            <a:r>
              <a:rPr lang="en" sz="1800">
                <a:solidFill>
                  <a:schemeClr val="dk1"/>
                </a:solidFill>
              </a:rPr>
              <a:t>information!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Lots of analysis still left to do! </a:t>
            </a:r>
            <a:br>
              <a:rPr lang="en" sz="2000">
                <a:solidFill>
                  <a:schemeClr val="dk1"/>
                </a:solidFill>
              </a:rPr>
            </a:br>
            <a:r>
              <a:rPr lang="en" sz="2000">
                <a:solidFill>
                  <a:schemeClr val="dk1"/>
                </a:solidFill>
              </a:rPr>
              <a:t>To name a few…</a:t>
            </a:r>
            <a:endParaRPr sz="20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Examine the other detectors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Comparison to results from NEXUS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Dependence of Al coverage on LEE rate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Partition studies of LEE and leakage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Bias Power vs. time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</a:rPr>
              <a:t>Characterization of partial warm-up effects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399" name="Google Shape;399;p37" title="IMG_20240417_090810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2175" y="1016850"/>
            <a:ext cx="2714627" cy="3619502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7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01" name="Google Shape;401;p37"/>
          <p:cNvSpPr txBox="1"/>
          <p:nvPr/>
        </p:nvSpPr>
        <p:spPr>
          <a:xfrm>
            <a:off x="300300" y="2520375"/>
            <a:ext cx="52506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Neutrino/Dark Matter Section:  June 4th @ 11:30am</a:t>
            </a:r>
            <a:endParaRPr b="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8"/>
          <p:cNvSpPr txBox="1"/>
          <p:nvPr>
            <p:ph type="title"/>
          </p:nvPr>
        </p:nvSpPr>
        <p:spPr>
          <a:xfrm>
            <a:off x="0" y="1542060"/>
            <a:ext cx="9144000" cy="20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" sz="4300"/>
              <a:t>Bonus Slides</a:t>
            </a:r>
            <a:endParaRPr sz="43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39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9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Charge-Trapping &amp; Impact Ionization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414" name="Google Shape;414;p39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5" name="Google Shape;415;p39"/>
          <p:cNvSpPr/>
          <p:nvPr/>
        </p:nvSpPr>
        <p:spPr>
          <a:xfrm>
            <a:off x="6186463" y="3021800"/>
            <a:ext cx="2812800" cy="1502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9"/>
          <p:cNvSpPr/>
          <p:nvPr/>
        </p:nvSpPr>
        <p:spPr>
          <a:xfrm>
            <a:off x="7013125" y="3848062"/>
            <a:ext cx="684612" cy="610200"/>
          </a:xfrm>
          <a:prstGeom prst="irregularSeal1">
            <a:avLst/>
          </a:prstGeom>
          <a:solidFill>
            <a:srgbClr val="F1C23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9"/>
          <p:cNvSpPr/>
          <p:nvPr/>
        </p:nvSpPr>
        <p:spPr>
          <a:xfrm>
            <a:off x="3145675" y="3021800"/>
            <a:ext cx="2812800" cy="1502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9"/>
          <p:cNvSpPr/>
          <p:nvPr/>
        </p:nvSpPr>
        <p:spPr>
          <a:xfrm>
            <a:off x="2234865" y="3389859"/>
            <a:ext cx="431100" cy="4134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419" name="Google Shape;419;p39"/>
          <p:cNvSpPr/>
          <p:nvPr/>
        </p:nvSpPr>
        <p:spPr>
          <a:xfrm>
            <a:off x="137775" y="3021813"/>
            <a:ext cx="2812800" cy="1502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20" name="Google Shape;420;p39"/>
          <p:cNvCxnSpPr/>
          <p:nvPr/>
        </p:nvCxnSpPr>
        <p:spPr>
          <a:xfrm flipH="1" rot="10800000">
            <a:off x="420370" y="3566165"/>
            <a:ext cx="7800" cy="413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1" name="Google Shape;421;p39"/>
          <p:cNvCxnSpPr/>
          <p:nvPr/>
        </p:nvCxnSpPr>
        <p:spPr>
          <a:xfrm flipH="1" rot="10800000">
            <a:off x="495359" y="3716646"/>
            <a:ext cx="78900" cy="82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2" name="Google Shape;422;p39"/>
          <p:cNvCxnSpPr/>
          <p:nvPr/>
        </p:nvCxnSpPr>
        <p:spPr>
          <a:xfrm flipH="1" rot="10800000">
            <a:off x="495359" y="3799309"/>
            <a:ext cx="78900" cy="82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3" name="Google Shape;423;p39"/>
          <p:cNvCxnSpPr/>
          <p:nvPr/>
        </p:nvCxnSpPr>
        <p:spPr>
          <a:xfrm rot="10800000">
            <a:off x="278200" y="3795407"/>
            <a:ext cx="75000" cy="88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4" name="Google Shape;424;p39"/>
          <p:cNvCxnSpPr/>
          <p:nvPr/>
        </p:nvCxnSpPr>
        <p:spPr>
          <a:xfrm rot="10800000">
            <a:off x="278200" y="3680183"/>
            <a:ext cx="75000" cy="88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5" name="Google Shape;425;p39"/>
          <p:cNvSpPr/>
          <p:nvPr/>
        </p:nvSpPr>
        <p:spPr>
          <a:xfrm>
            <a:off x="270392" y="3151977"/>
            <a:ext cx="343500" cy="3189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9"/>
          <p:cNvSpPr txBox="1"/>
          <p:nvPr/>
        </p:nvSpPr>
        <p:spPr>
          <a:xfrm>
            <a:off x="523531" y="3019383"/>
            <a:ext cx="11073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Trap-state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27" name="Google Shape;427;p39"/>
          <p:cNvSpPr txBox="1"/>
          <p:nvPr/>
        </p:nvSpPr>
        <p:spPr>
          <a:xfrm>
            <a:off x="506668" y="3908863"/>
            <a:ext cx="11073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Propagating Charge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28" name="Google Shape;428;p39"/>
          <p:cNvSpPr/>
          <p:nvPr/>
        </p:nvSpPr>
        <p:spPr>
          <a:xfrm>
            <a:off x="1544181" y="3298676"/>
            <a:ext cx="468000" cy="61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9"/>
          <p:cNvSpPr/>
          <p:nvPr/>
        </p:nvSpPr>
        <p:spPr>
          <a:xfrm>
            <a:off x="2267220" y="3421694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9"/>
          <p:cNvSpPr txBox="1"/>
          <p:nvPr/>
        </p:nvSpPr>
        <p:spPr>
          <a:xfrm>
            <a:off x="1896882" y="3799514"/>
            <a:ext cx="11073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Charge falls into trap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1" name="Google Shape;431;p39"/>
          <p:cNvSpPr/>
          <p:nvPr/>
        </p:nvSpPr>
        <p:spPr>
          <a:xfrm>
            <a:off x="240970" y="3978256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2" name="Google Shape;432;p39"/>
          <p:cNvCxnSpPr/>
          <p:nvPr/>
        </p:nvCxnSpPr>
        <p:spPr>
          <a:xfrm flipH="1" rot="10800000">
            <a:off x="3476695" y="3552403"/>
            <a:ext cx="7800" cy="413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3" name="Google Shape;433;p39"/>
          <p:cNvCxnSpPr/>
          <p:nvPr/>
        </p:nvCxnSpPr>
        <p:spPr>
          <a:xfrm flipH="1" rot="10800000">
            <a:off x="3551684" y="3702884"/>
            <a:ext cx="78900" cy="82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4" name="Google Shape;434;p39"/>
          <p:cNvCxnSpPr/>
          <p:nvPr/>
        </p:nvCxnSpPr>
        <p:spPr>
          <a:xfrm flipH="1" rot="10800000">
            <a:off x="3559734" y="3833696"/>
            <a:ext cx="78900" cy="82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5" name="Google Shape;435;p39"/>
          <p:cNvCxnSpPr/>
          <p:nvPr/>
        </p:nvCxnSpPr>
        <p:spPr>
          <a:xfrm rot="10800000">
            <a:off x="3326450" y="3699744"/>
            <a:ext cx="75000" cy="88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6" name="Google Shape;436;p39"/>
          <p:cNvCxnSpPr/>
          <p:nvPr/>
        </p:nvCxnSpPr>
        <p:spPr>
          <a:xfrm rot="10800000">
            <a:off x="3326450" y="3803133"/>
            <a:ext cx="75000" cy="88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7" name="Google Shape;437;p39"/>
          <p:cNvSpPr txBox="1"/>
          <p:nvPr/>
        </p:nvSpPr>
        <p:spPr>
          <a:xfrm>
            <a:off x="3614818" y="3131546"/>
            <a:ext cx="11073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Valence e</a:t>
            </a:r>
            <a:r>
              <a:rPr baseline="30000" lang="en" sz="1200">
                <a:solidFill>
                  <a:schemeClr val="dk1"/>
                </a:solidFill>
              </a:rPr>
              <a:t>-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8" name="Google Shape;438;p39"/>
          <p:cNvSpPr txBox="1"/>
          <p:nvPr/>
        </p:nvSpPr>
        <p:spPr>
          <a:xfrm>
            <a:off x="3562993" y="3895100"/>
            <a:ext cx="11073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Propagating Charge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9" name="Google Shape;439;p39"/>
          <p:cNvSpPr/>
          <p:nvPr/>
        </p:nvSpPr>
        <p:spPr>
          <a:xfrm>
            <a:off x="4438143" y="3348388"/>
            <a:ext cx="468000" cy="61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9"/>
          <p:cNvSpPr/>
          <p:nvPr/>
        </p:nvSpPr>
        <p:spPr>
          <a:xfrm>
            <a:off x="3297282" y="3166206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9"/>
          <p:cNvSpPr/>
          <p:nvPr/>
        </p:nvSpPr>
        <p:spPr>
          <a:xfrm>
            <a:off x="3297295" y="3964494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39"/>
          <p:cNvSpPr/>
          <p:nvPr/>
        </p:nvSpPr>
        <p:spPr>
          <a:xfrm>
            <a:off x="5142657" y="3478581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39"/>
          <p:cNvSpPr/>
          <p:nvPr/>
        </p:nvSpPr>
        <p:spPr>
          <a:xfrm>
            <a:off x="5500382" y="3686381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4" name="Google Shape;444;p39"/>
          <p:cNvCxnSpPr/>
          <p:nvPr/>
        </p:nvCxnSpPr>
        <p:spPr>
          <a:xfrm rot="10800000">
            <a:off x="5010395" y="3128278"/>
            <a:ext cx="219000" cy="367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5" name="Google Shape;445;p39"/>
          <p:cNvCxnSpPr/>
          <p:nvPr/>
        </p:nvCxnSpPr>
        <p:spPr>
          <a:xfrm flipH="1" rot="10800000">
            <a:off x="5680395" y="3298678"/>
            <a:ext cx="6600" cy="3789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6" name="Google Shape;446;p39"/>
          <p:cNvSpPr txBox="1"/>
          <p:nvPr/>
        </p:nvSpPr>
        <p:spPr>
          <a:xfrm>
            <a:off x="4748795" y="3958589"/>
            <a:ext cx="11073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Valence e</a:t>
            </a:r>
            <a:r>
              <a:rPr baseline="30000" lang="en" sz="1200">
                <a:solidFill>
                  <a:schemeClr val="dk1"/>
                </a:solidFill>
              </a:rPr>
              <a:t>-</a:t>
            </a:r>
            <a:r>
              <a:rPr lang="en" sz="1200">
                <a:solidFill>
                  <a:schemeClr val="dk1"/>
                </a:solidFill>
              </a:rPr>
              <a:t> gets ionized</a:t>
            </a:r>
            <a:endParaRPr sz="1200">
              <a:solidFill>
                <a:schemeClr val="dk1"/>
              </a:solidFill>
            </a:endParaRPr>
          </a:p>
        </p:txBody>
      </p:sp>
      <p:cxnSp>
        <p:nvCxnSpPr>
          <p:cNvPr id="447" name="Google Shape;447;p39"/>
          <p:cNvCxnSpPr/>
          <p:nvPr/>
        </p:nvCxnSpPr>
        <p:spPr>
          <a:xfrm>
            <a:off x="6299725" y="3372688"/>
            <a:ext cx="2131500" cy="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8" name="Google Shape;448;p39"/>
          <p:cNvSpPr txBox="1"/>
          <p:nvPr/>
        </p:nvSpPr>
        <p:spPr>
          <a:xfrm>
            <a:off x="137775" y="1366994"/>
            <a:ext cx="2817300" cy="15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</a:rPr>
              <a:t>Charge-Trapping</a:t>
            </a:r>
            <a:endParaRPr sz="1800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Propagating charge falls into a trap state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Gain back a portion of recombination energy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Lose NTL energy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49" name="Google Shape;449;p39"/>
          <p:cNvSpPr txBox="1"/>
          <p:nvPr/>
        </p:nvSpPr>
        <p:spPr>
          <a:xfrm>
            <a:off x="2973900" y="1366987"/>
            <a:ext cx="2817300" cy="15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</a:rPr>
              <a:t>Impact-Ionization</a:t>
            </a:r>
            <a:endParaRPr sz="1800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Propagating charge scatters off electron and ionizes it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Gain NTL energy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450" name="Google Shape;450;p39"/>
          <p:cNvCxnSpPr/>
          <p:nvPr/>
        </p:nvCxnSpPr>
        <p:spPr>
          <a:xfrm flipH="1" rot="10800000">
            <a:off x="6299725" y="3373013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1" name="Google Shape;451;p39"/>
          <p:cNvCxnSpPr/>
          <p:nvPr/>
        </p:nvCxnSpPr>
        <p:spPr>
          <a:xfrm flipH="1" rot="10800000">
            <a:off x="6470350" y="336653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2" name="Google Shape;452;p39"/>
          <p:cNvCxnSpPr/>
          <p:nvPr/>
        </p:nvCxnSpPr>
        <p:spPr>
          <a:xfrm flipH="1" rot="10800000">
            <a:off x="6644650" y="336653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3" name="Google Shape;453;p39"/>
          <p:cNvCxnSpPr/>
          <p:nvPr/>
        </p:nvCxnSpPr>
        <p:spPr>
          <a:xfrm flipH="1" rot="10800000">
            <a:off x="6813125" y="336653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4" name="Google Shape;454;p39"/>
          <p:cNvCxnSpPr/>
          <p:nvPr/>
        </p:nvCxnSpPr>
        <p:spPr>
          <a:xfrm flipH="1" rot="10800000">
            <a:off x="6989575" y="3376250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5" name="Google Shape;455;p39"/>
          <p:cNvCxnSpPr/>
          <p:nvPr/>
        </p:nvCxnSpPr>
        <p:spPr>
          <a:xfrm flipH="1" rot="10800000">
            <a:off x="7160200" y="3369775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6" name="Google Shape;456;p39"/>
          <p:cNvCxnSpPr/>
          <p:nvPr/>
        </p:nvCxnSpPr>
        <p:spPr>
          <a:xfrm flipH="1" rot="10800000">
            <a:off x="7334500" y="3369775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7" name="Google Shape;457;p39"/>
          <p:cNvCxnSpPr/>
          <p:nvPr/>
        </p:nvCxnSpPr>
        <p:spPr>
          <a:xfrm flipH="1" rot="10800000">
            <a:off x="7502975" y="3369775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8" name="Google Shape;458;p39"/>
          <p:cNvCxnSpPr/>
          <p:nvPr/>
        </p:nvCxnSpPr>
        <p:spPr>
          <a:xfrm flipH="1" rot="10800000">
            <a:off x="7679425" y="3369763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9" name="Google Shape;459;p39"/>
          <p:cNvCxnSpPr/>
          <p:nvPr/>
        </p:nvCxnSpPr>
        <p:spPr>
          <a:xfrm flipH="1" rot="10800000">
            <a:off x="7850050" y="336328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0" name="Google Shape;460;p39"/>
          <p:cNvCxnSpPr/>
          <p:nvPr/>
        </p:nvCxnSpPr>
        <p:spPr>
          <a:xfrm flipH="1" rot="10800000">
            <a:off x="8024350" y="336328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1" name="Google Shape;461;p39"/>
          <p:cNvCxnSpPr/>
          <p:nvPr/>
        </p:nvCxnSpPr>
        <p:spPr>
          <a:xfrm flipH="1" rot="10800000">
            <a:off x="8192825" y="3363288"/>
            <a:ext cx="174300" cy="24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2" name="Google Shape;462;p39"/>
          <p:cNvSpPr txBox="1"/>
          <p:nvPr/>
        </p:nvSpPr>
        <p:spPr>
          <a:xfrm>
            <a:off x="7507275" y="3099688"/>
            <a:ext cx="1705200" cy="3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Detector Surface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63" name="Google Shape;463;p39"/>
          <p:cNvSpPr/>
          <p:nvPr/>
        </p:nvSpPr>
        <p:spPr>
          <a:xfrm>
            <a:off x="6893420" y="3978256"/>
            <a:ext cx="366600" cy="349800"/>
          </a:xfrm>
          <a:prstGeom prst="ellipse">
            <a:avLst/>
          </a:prstGeom>
          <a:solidFill>
            <a:srgbClr val="C6591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4" name="Google Shape;464;p39"/>
          <p:cNvCxnSpPr/>
          <p:nvPr/>
        </p:nvCxnSpPr>
        <p:spPr>
          <a:xfrm flipH="1">
            <a:off x="8685225" y="3473738"/>
            <a:ext cx="2100" cy="971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5" name="Google Shape;465;p39"/>
          <p:cNvSpPr txBox="1"/>
          <p:nvPr/>
        </p:nvSpPr>
        <p:spPr>
          <a:xfrm>
            <a:off x="6146300" y="1356838"/>
            <a:ext cx="2859900" cy="15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</a:rPr>
              <a:t>Surface Trapping</a:t>
            </a:r>
            <a:endParaRPr sz="1800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Charges recombine on surface instead of propagating through E-Field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Lose ~100% of NTL energy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66" name="Google Shape;46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18525" y="3723413"/>
            <a:ext cx="248742" cy="3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9"/>
          <p:cNvSpPr/>
          <p:nvPr/>
        </p:nvSpPr>
        <p:spPr>
          <a:xfrm>
            <a:off x="7394795" y="3964481"/>
            <a:ext cx="366600" cy="349800"/>
          </a:xfrm>
          <a:prstGeom prst="ellipse">
            <a:avLst/>
          </a:prstGeom>
          <a:solidFill>
            <a:srgbClr val="00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8" name="Google Shape;468;p39"/>
          <p:cNvCxnSpPr>
            <a:stCxn id="467" idx="7"/>
          </p:cNvCxnSpPr>
          <p:nvPr/>
        </p:nvCxnSpPr>
        <p:spPr>
          <a:xfrm flipH="1" rot="10800000">
            <a:off x="7707707" y="3761008"/>
            <a:ext cx="266400" cy="254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69" name="Google Shape;469;p39"/>
          <p:cNvCxnSpPr/>
          <p:nvPr/>
        </p:nvCxnSpPr>
        <p:spPr>
          <a:xfrm rot="10800000">
            <a:off x="6991395" y="3640606"/>
            <a:ext cx="78000" cy="344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0" name="Google Shape;470;p39"/>
          <p:cNvSpPr txBox="1"/>
          <p:nvPr/>
        </p:nvSpPr>
        <p:spPr>
          <a:xfrm>
            <a:off x="169975" y="833975"/>
            <a:ext cx="8279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Events that can happen on a charge’s journey through the crystal…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" name="Google Shape;476;p40"/>
          <p:cNvPicPr preferRelativeResize="0"/>
          <p:nvPr/>
        </p:nvPicPr>
        <p:blipFill rotWithShape="1">
          <a:blip r:embed="rId3">
            <a:alphaModFix/>
          </a:blip>
          <a:srcRect b="11831" l="0" r="0" t="9551"/>
          <a:stretch/>
        </p:blipFill>
        <p:spPr>
          <a:xfrm>
            <a:off x="345975" y="965600"/>
            <a:ext cx="3641126" cy="38164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77" name="Google Shape;477;p40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40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Previous Study at NEXUS — HVeV R4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479" name="Google Shape;479;p40"/>
          <p:cNvSpPr txBox="1"/>
          <p:nvPr>
            <p:ph idx="12" type="sldNum"/>
          </p:nvPr>
        </p:nvSpPr>
        <p:spPr>
          <a:xfrm>
            <a:off x="6692200" y="4739463"/>
            <a:ext cx="2133600" cy="273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0" name="Google Shape;480;p40"/>
          <p:cNvPicPr preferRelativeResize="0"/>
          <p:nvPr/>
        </p:nvPicPr>
        <p:blipFill rotWithShape="1">
          <a:blip r:embed="rId5">
            <a:alphaModFix/>
          </a:blip>
          <a:srcRect b="6429" l="15192" r="3783" t="4277"/>
          <a:stretch/>
        </p:blipFill>
        <p:spPr>
          <a:xfrm>
            <a:off x="5480750" y="2915437"/>
            <a:ext cx="2309601" cy="19090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81" name="Google Shape;481;p40"/>
          <p:cNvSpPr txBox="1"/>
          <p:nvPr/>
        </p:nvSpPr>
        <p:spPr>
          <a:xfrm>
            <a:off x="4087150" y="717450"/>
            <a:ext cx="49488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NEXUS: </a:t>
            </a:r>
            <a:r>
              <a:rPr lang="en" sz="1800">
                <a:solidFill>
                  <a:schemeClr val="dk1"/>
                </a:solidFill>
              </a:rPr>
              <a:t>Shallow underground site at Fermilab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Tower of four detectors, each with an LED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	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482" name="Google Shape;482;p40"/>
          <p:cNvCxnSpPr>
            <a:stCxn id="480" idx="1"/>
          </p:cNvCxnSpPr>
          <p:nvPr/>
        </p:nvCxnSpPr>
        <p:spPr>
          <a:xfrm rot="10800000">
            <a:off x="2353850" y="2974750"/>
            <a:ext cx="3126900" cy="895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3" name="Google Shape;483;p40"/>
          <p:cNvCxnSpPr>
            <a:stCxn id="480" idx="1"/>
          </p:cNvCxnSpPr>
          <p:nvPr/>
        </p:nvCxnSpPr>
        <p:spPr>
          <a:xfrm rot="10800000">
            <a:off x="2474450" y="3243550"/>
            <a:ext cx="3006300" cy="626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4" name="Google Shape;484;p40"/>
          <p:cNvSpPr txBox="1"/>
          <p:nvPr/>
        </p:nvSpPr>
        <p:spPr>
          <a:xfrm>
            <a:off x="4235250" y="1994988"/>
            <a:ext cx="48006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</a:t>
            </a:r>
            <a:r>
              <a:rPr lang="en" sz="1800">
                <a:solidFill>
                  <a:schemeClr val="dk1"/>
                </a:solidFill>
              </a:rPr>
              <a:t>ight-tight copper housings:</a:t>
            </a:r>
            <a:endParaRPr sz="1800">
              <a:solidFill>
                <a:schemeClr val="dk1"/>
              </a:solidFill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Attempt to reduce IR backgrounds</a:t>
            </a:r>
            <a:endParaRPr sz="1500">
              <a:solidFill>
                <a:schemeClr val="dk1"/>
              </a:solidFill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Avoids scintillating materials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485" name="Google Shape;485;p40"/>
          <p:cNvCxnSpPr>
            <a:stCxn id="486" idx="1"/>
          </p:cNvCxnSpPr>
          <p:nvPr/>
        </p:nvCxnSpPr>
        <p:spPr>
          <a:xfrm flipH="1">
            <a:off x="2668950" y="1871875"/>
            <a:ext cx="1566300" cy="241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7" name="Google Shape;487;p40"/>
          <p:cNvSpPr txBox="1"/>
          <p:nvPr>
            <p:ph idx="10" type="dt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86" name="Google Shape;486;p40"/>
          <p:cNvSpPr txBox="1"/>
          <p:nvPr/>
        </p:nvSpPr>
        <p:spPr>
          <a:xfrm>
            <a:off x="4235250" y="1630675"/>
            <a:ext cx="49089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Boxes with LEDs (used for calibration)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488" name="Google Shape;488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5973" y="4128075"/>
            <a:ext cx="1189594" cy="6540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Google Shape;49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9449" y="880900"/>
            <a:ext cx="4596363" cy="3209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1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1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Previous Study at NEXUS — HVeV R4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497" name="Google Shape;497;p41"/>
          <p:cNvSpPr txBox="1"/>
          <p:nvPr>
            <p:ph idx="12" type="sldNum"/>
          </p:nvPr>
        </p:nvSpPr>
        <p:spPr>
          <a:xfrm>
            <a:off x="6692200" y="4739463"/>
            <a:ext cx="2133600" cy="273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8" name="Google Shape;498;p41"/>
          <p:cNvSpPr txBox="1"/>
          <p:nvPr>
            <p:ph idx="10" type="dt"/>
          </p:nvPr>
        </p:nvSpPr>
        <p:spPr>
          <a:xfrm>
            <a:off x="8686808" y="473946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</a:rPr>
              <a:t>‹#›</a:t>
            </a:fld>
            <a:endParaRPr sz="1000">
              <a:solidFill>
                <a:schemeClr val="dk1"/>
              </a:solidFill>
            </a:endParaRPr>
          </a:p>
        </p:txBody>
      </p:sp>
      <p:sp>
        <p:nvSpPr>
          <p:cNvPr id="499" name="Google Shape;499;p41"/>
          <p:cNvSpPr/>
          <p:nvPr/>
        </p:nvSpPr>
        <p:spPr>
          <a:xfrm>
            <a:off x="5765539" y="3372505"/>
            <a:ext cx="2425200" cy="3333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41"/>
          <p:cNvSpPr txBox="1"/>
          <p:nvPr/>
        </p:nvSpPr>
        <p:spPr>
          <a:xfrm>
            <a:off x="6435925" y="4133162"/>
            <a:ext cx="22854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4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rgbClr val="000000"/>
                </a:solidFill>
              </a:rPr>
              <a:t>Origin of these events?</a:t>
            </a:r>
            <a:endParaRPr b="1" sz="1700">
              <a:solidFill>
                <a:srgbClr val="000000"/>
              </a:solidFill>
            </a:endParaRPr>
          </a:p>
        </p:txBody>
      </p:sp>
      <p:sp>
        <p:nvSpPr>
          <p:cNvPr id="501" name="Google Shape;501;p41"/>
          <p:cNvSpPr/>
          <p:nvPr/>
        </p:nvSpPr>
        <p:spPr>
          <a:xfrm>
            <a:off x="5178646" y="1383895"/>
            <a:ext cx="586898" cy="2274887"/>
          </a:xfrm>
          <a:custGeom>
            <a:rect b="b" l="l" r="r" t="t"/>
            <a:pathLst>
              <a:path extrusionOk="0" h="97124" w="24837">
                <a:moveTo>
                  <a:pt x="0" y="0"/>
                </a:moveTo>
                <a:cubicBezTo>
                  <a:pt x="927" y="11059"/>
                  <a:pt x="1422" y="50169"/>
                  <a:pt x="5561" y="66356"/>
                </a:cubicBezTo>
                <a:cubicBezTo>
                  <a:pt x="9701" y="82543"/>
                  <a:pt x="21624" y="91996"/>
                  <a:pt x="24837" y="97124"/>
                </a:cubicBezTo>
              </a:path>
            </a:pathLst>
          </a:cu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2" name="Google Shape;502;p41"/>
          <p:cNvSpPr txBox="1"/>
          <p:nvPr/>
        </p:nvSpPr>
        <p:spPr>
          <a:xfrm>
            <a:off x="4294825" y="4238750"/>
            <a:ext cx="22854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0000"/>
                </a:solidFill>
              </a:rPr>
              <a:t>Low- Energy Excess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</a:endParaRPr>
          </a:p>
        </p:txBody>
      </p:sp>
      <p:cxnSp>
        <p:nvCxnSpPr>
          <p:cNvPr id="503" name="Google Shape;503;p41"/>
          <p:cNvCxnSpPr>
            <a:stCxn id="502" idx="0"/>
          </p:cNvCxnSpPr>
          <p:nvPr/>
        </p:nvCxnSpPr>
        <p:spPr>
          <a:xfrm flipH="1" rot="10800000">
            <a:off x="5437525" y="3414950"/>
            <a:ext cx="3900" cy="823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4" name="Google Shape;504;p41"/>
          <p:cNvSpPr txBox="1"/>
          <p:nvPr/>
        </p:nvSpPr>
        <p:spPr>
          <a:xfrm>
            <a:off x="5600327" y="1707615"/>
            <a:ext cx="11610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1eh Peak</a:t>
            </a:r>
            <a:endParaRPr sz="1600">
              <a:solidFill>
                <a:srgbClr val="000000"/>
              </a:solidFill>
            </a:endParaRPr>
          </a:p>
        </p:txBody>
      </p:sp>
      <p:cxnSp>
        <p:nvCxnSpPr>
          <p:cNvPr id="505" name="Google Shape;505;p41"/>
          <p:cNvCxnSpPr/>
          <p:nvPr/>
        </p:nvCxnSpPr>
        <p:spPr>
          <a:xfrm flipH="1">
            <a:off x="5749385" y="2076382"/>
            <a:ext cx="354000" cy="443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6" name="Google Shape;506;p41"/>
          <p:cNvSpPr txBox="1"/>
          <p:nvPr/>
        </p:nvSpPr>
        <p:spPr>
          <a:xfrm>
            <a:off x="6327879" y="2338833"/>
            <a:ext cx="11610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2 &amp; 3 eh</a:t>
            </a:r>
            <a:endParaRPr sz="1600">
              <a:solidFill>
                <a:srgbClr val="000000"/>
              </a:solidFill>
            </a:endParaRPr>
          </a:p>
        </p:txBody>
      </p:sp>
      <p:cxnSp>
        <p:nvCxnSpPr>
          <p:cNvPr id="507" name="Google Shape;507;p41"/>
          <p:cNvCxnSpPr/>
          <p:nvPr/>
        </p:nvCxnSpPr>
        <p:spPr>
          <a:xfrm>
            <a:off x="6994082" y="2734917"/>
            <a:ext cx="131700" cy="709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8" name="Google Shape;508;p41"/>
          <p:cNvCxnSpPr/>
          <p:nvPr/>
        </p:nvCxnSpPr>
        <p:spPr>
          <a:xfrm flipH="1">
            <a:off x="6343539" y="2744865"/>
            <a:ext cx="317400" cy="737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9" name="Google Shape;509;p41"/>
          <p:cNvSpPr txBox="1"/>
          <p:nvPr/>
        </p:nvSpPr>
        <p:spPr>
          <a:xfrm>
            <a:off x="156025" y="2443400"/>
            <a:ext cx="4138800" cy="15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Questions from NEXUS:</a:t>
            </a:r>
            <a:endParaRPr b="1"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Where do leakage events come from? 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Are higher energy events from LEE or leakage?</a:t>
            </a:r>
            <a:endParaRPr sz="17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10" name="Google Shape;510;p41"/>
          <p:cNvSpPr txBox="1"/>
          <p:nvPr/>
        </p:nvSpPr>
        <p:spPr>
          <a:xfrm>
            <a:off x="206100" y="1027050"/>
            <a:ext cx="3744000" cy="15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Results from NEXUS</a:t>
            </a:r>
            <a:endParaRPr b="1"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~2.5 eV resolution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Electron-recoil dark matter search</a:t>
            </a:r>
            <a:r>
              <a:rPr b="1" lang="en" sz="1700">
                <a:solidFill>
                  <a:schemeClr val="dk1"/>
                </a:solidFill>
              </a:rPr>
              <a:t> (paper coming soon!)</a:t>
            </a:r>
            <a:endParaRPr b="1" sz="17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511" name="Google Shape;511;p41"/>
          <p:cNvCxnSpPr/>
          <p:nvPr/>
        </p:nvCxnSpPr>
        <p:spPr>
          <a:xfrm rot="10800000">
            <a:off x="7376625" y="3780700"/>
            <a:ext cx="159600" cy="385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2" name="Google Shape;512;p41"/>
          <p:cNvSpPr txBox="1"/>
          <p:nvPr/>
        </p:nvSpPr>
        <p:spPr>
          <a:xfrm>
            <a:off x="206100" y="4245350"/>
            <a:ext cx="389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Need to understand backgrounds</a:t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 rotWithShape="1">
          <a:blip r:embed="rId4">
            <a:alphaModFix/>
          </a:blip>
          <a:srcRect b="0" l="0" r="24975" t="0"/>
          <a:stretch/>
        </p:blipFill>
        <p:spPr>
          <a:xfrm>
            <a:off x="130988" y="887138"/>
            <a:ext cx="5466073" cy="243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/>
        </p:nvSpPr>
        <p:spPr>
          <a:xfrm>
            <a:off x="2849250" y="3841688"/>
            <a:ext cx="26127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Freed charges accelerated by E-Field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Charges emit more phonons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6383900" y="3879200"/>
            <a:ext cx="2466000" cy="4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Total Phonon Energy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135000" y="-92600"/>
            <a:ext cx="8874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FFFF"/>
                </a:solidFill>
              </a:rPr>
              <a:t>Detector Schematic</a:t>
            </a:r>
            <a:endParaRPr b="1" sz="3000">
              <a:solidFill>
                <a:srgbClr val="FFFFFF"/>
              </a:solidFill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294100" y="3841708"/>
            <a:ext cx="19845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DM interacts with cold crystal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Generates phonons and charge carriers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14" name="Google Shape;114;p19"/>
          <p:cNvSpPr/>
          <p:nvPr/>
        </p:nvSpPr>
        <p:spPr>
          <a:xfrm rot="-5400000">
            <a:off x="2135775" y="4202150"/>
            <a:ext cx="997800" cy="351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50298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9"/>
          <p:cNvSpPr/>
          <p:nvPr/>
        </p:nvSpPr>
        <p:spPr>
          <a:xfrm rot="-5400000">
            <a:off x="5288850" y="4202138"/>
            <a:ext cx="997800" cy="351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50298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3900" y="4247620"/>
            <a:ext cx="2466000" cy="41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28913" y="989725"/>
            <a:ext cx="2418225" cy="2334825"/>
          </a:xfrm>
          <a:prstGeom prst="rect">
            <a:avLst/>
          </a:prstGeom>
          <a:noFill/>
          <a:ln cap="flat" cmpd="sng" w="19050">
            <a:solidFill>
              <a:srgbClr val="C6591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18" name="Google Shape;118;p19"/>
          <p:cNvCxnSpPr/>
          <p:nvPr/>
        </p:nvCxnSpPr>
        <p:spPr>
          <a:xfrm>
            <a:off x="5365925" y="1594025"/>
            <a:ext cx="1047300" cy="0"/>
          </a:xfrm>
          <a:prstGeom prst="straightConnector1">
            <a:avLst/>
          </a:prstGeom>
          <a:noFill/>
          <a:ln cap="flat" cmpd="sng" w="19050">
            <a:solidFill>
              <a:srgbClr val="C6591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9" name="Google Shape;119;p19"/>
          <p:cNvSpPr txBox="1"/>
          <p:nvPr/>
        </p:nvSpPr>
        <p:spPr>
          <a:xfrm>
            <a:off x="3679325" y="2404734"/>
            <a:ext cx="2733900" cy="7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Phonons break QPs in Al fins which diffuse into the TES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20" name="Google Shape;12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7905225" y="989725"/>
            <a:ext cx="8520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~ 60 mK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122" name="Google Shape;122;p19"/>
          <p:cNvSpPr/>
          <p:nvPr/>
        </p:nvSpPr>
        <p:spPr>
          <a:xfrm>
            <a:off x="294100" y="2428600"/>
            <a:ext cx="298200" cy="10563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502985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9"/>
          <p:cNvSpPr txBox="1"/>
          <p:nvPr/>
        </p:nvSpPr>
        <p:spPr>
          <a:xfrm>
            <a:off x="514575" y="3213975"/>
            <a:ext cx="3217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Voltages biases usually O(10-100 V)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/>
          <p:nvPr/>
        </p:nvSpPr>
        <p:spPr>
          <a:xfrm>
            <a:off x="135000" y="-92600"/>
            <a:ext cx="8874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FFFFFF"/>
                </a:solidFill>
              </a:rPr>
              <a:t>Expected Response</a:t>
            </a:r>
            <a:endParaRPr b="1" sz="3000">
              <a:solidFill>
                <a:srgbClr val="FFFFFF"/>
              </a:solidFill>
            </a:endParaRPr>
          </a:p>
        </p:txBody>
      </p:sp>
      <p:pic>
        <p:nvPicPr>
          <p:cNvPr id="132" name="Google Shape;13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0726" y="1388924"/>
            <a:ext cx="4251774" cy="273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600" y="1647988"/>
            <a:ext cx="3089174" cy="221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 txBox="1"/>
          <p:nvPr/>
        </p:nvSpPr>
        <p:spPr>
          <a:xfrm>
            <a:off x="640875" y="1288313"/>
            <a:ext cx="3285900" cy="2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Response from Particle Interaction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874675" y="4034332"/>
            <a:ext cx="27153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Height of pulse gives estimate of energy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136" name="Google Shape;136;p20"/>
          <p:cNvCxnSpPr/>
          <p:nvPr/>
        </p:nvCxnSpPr>
        <p:spPr>
          <a:xfrm flipH="1" rot="10800000">
            <a:off x="5542000" y="2196400"/>
            <a:ext cx="157500" cy="19740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20"/>
          <p:cNvCxnSpPr/>
          <p:nvPr/>
        </p:nvCxnSpPr>
        <p:spPr>
          <a:xfrm flipH="1" rot="10800000">
            <a:off x="5560550" y="2530050"/>
            <a:ext cx="713700" cy="1631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20"/>
          <p:cNvCxnSpPr/>
          <p:nvPr/>
        </p:nvCxnSpPr>
        <p:spPr>
          <a:xfrm flipH="1" rot="10800000">
            <a:off x="5560550" y="2817375"/>
            <a:ext cx="1232400" cy="1362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20"/>
          <p:cNvSpPr txBox="1"/>
          <p:nvPr/>
        </p:nvSpPr>
        <p:spPr>
          <a:xfrm>
            <a:off x="5126550" y="1112950"/>
            <a:ext cx="3285900" cy="2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Example Energy Spectrum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40" name="Google Shape;140;p20"/>
          <p:cNvSpPr txBox="1"/>
          <p:nvPr/>
        </p:nvSpPr>
        <p:spPr>
          <a:xfrm>
            <a:off x="4417950" y="4134825"/>
            <a:ext cx="3818400" cy="5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Peaks correspond to number of electron-hole (eh) pairs broken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1" name="Google Shape;141;p20"/>
          <p:cNvSpPr txBox="1"/>
          <p:nvPr/>
        </p:nvSpPr>
        <p:spPr>
          <a:xfrm>
            <a:off x="5662350" y="1588025"/>
            <a:ext cx="648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 eh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2" name="Google Shape;142;p20"/>
          <p:cNvSpPr txBox="1"/>
          <p:nvPr/>
        </p:nvSpPr>
        <p:spPr>
          <a:xfrm>
            <a:off x="6292163" y="2066650"/>
            <a:ext cx="648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 eh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6793000" y="2379300"/>
            <a:ext cx="648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 eh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7385100" y="2900500"/>
            <a:ext cx="648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4 eh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5" name="Google Shape;14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Google Shape;146;p20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LEGENDRE Run 1: We Need to Go Deeper…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154" name="Google Shape;154;p21"/>
          <p:cNvSpPr txBox="1"/>
          <p:nvPr>
            <p:ph idx="12" type="sldNum"/>
          </p:nvPr>
        </p:nvSpPr>
        <p:spPr>
          <a:xfrm>
            <a:off x="6750600" y="4795063"/>
            <a:ext cx="2133600" cy="273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lnSpcReduction="1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5" name="Google Shape;15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625" y="2319026"/>
            <a:ext cx="3326705" cy="2346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6" name="Google Shape;15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5725" y="3400911"/>
            <a:ext cx="3608474" cy="1538825"/>
          </a:xfrm>
          <a:prstGeom prst="rect">
            <a:avLst/>
          </a:prstGeom>
          <a:noFill/>
          <a:ln cap="flat" cmpd="sng" w="28575">
            <a:solidFill>
              <a:srgbClr val="C6591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7" name="Google Shape;157;p21"/>
          <p:cNvSpPr/>
          <p:nvPr/>
        </p:nvSpPr>
        <p:spPr>
          <a:xfrm>
            <a:off x="3658900" y="4391925"/>
            <a:ext cx="287400" cy="273900"/>
          </a:xfrm>
          <a:prstGeom prst="ellipse">
            <a:avLst/>
          </a:prstGeom>
          <a:noFill/>
          <a:ln cap="flat" cmpd="sng" w="38100">
            <a:solidFill>
              <a:srgbClr val="C6591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p21"/>
          <p:cNvCxnSpPr>
            <a:stCxn id="157" idx="0"/>
          </p:cNvCxnSpPr>
          <p:nvPr/>
        </p:nvCxnSpPr>
        <p:spPr>
          <a:xfrm flipH="1" rot="10800000">
            <a:off x="3802600" y="3386325"/>
            <a:ext cx="1469400" cy="1005600"/>
          </a:xfrm>
          <a:prstGeom prst="straightConnector1">
            <a:avLst/>
          </a:prstGeom>
          <a:noFill/>
          <a:ln cap="flat" cmpd="sng" w="28575">
            <a:solidFill>
              <a:srgbClr val="C6591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21"/>
          <p:cNvCxnSpPr>
            <a:stCxn id="157" idx="4"/>
          </p:cNvCxnSpPr>
          <p:nvPr/>
        </p:nvCxnSpPr>
        <p:spPr>
          <a:xfrm>
            <a:off x="3802600" y="4665825"/>
            <a:ext cx="1469400" cy="290100"/>
          </a:xfrm>
          <a:prstGeom prst="straightConnector1">
            <a:avLst/>
          </a:prstGeom>
          <a:noFill/>
          <a:ln cap="flat" cmpd="sng" w="28575">
            <a:solidFill>
              <a:srgbClr val="C6591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0" name="Google Shape;160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75725" y="833775"/>
            <a:ext cx="3608474" cy="240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139000" y="949850"/>
            <a:ext cx="4930500" cy="15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To SNOLAB!</a:t>
            </a:r>
            <a:endParaRPr b="1" sz="20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Whole lab is Class 2000 clean room or better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2 km underground (~ 6000 m.w.e.)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2" name="Google Shape;162;p21"/>
          <p:cNvSpPr txBox="1"/>
          <p:nvPr>
            <p:ph idx="10" type="dt"/>
          </p:nvPr>
        </p:nvSpPr>
        <p:spPr>
          <a:xfrm>
            <a:off x="8335508" y="45554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5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2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LEGENDRE Run 1: HVeV@CUTE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170" name="Google Shape;170;p22"/>
          <p:cNvSpPr txBox="1"/>
          <p:nvPr>
            <p:ph idx="1" type="body"/>
          </p:nvPr>
        </p:nvSpPr>
        <p:spPr>
          <a:xfrm>
            <a:off x="185975" y="1644700"/>
            <a:ext cx="4434000" cy="311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3850" lvl="0" marL="457200" rtl="0" algn="l">
              <a:spcBef>
                <a:spcPts val="640"/>
              </a:spcBef>
              <a:spcAft>
                <a:spcPts val="0"/>
              </a:spcAft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Payload of six HVeV detectors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LEDs for calibratio</a:t>
            </a:r>
            <a:r>
              <a:rPr lang="en" sz="1500">
                <a:solidFill>
                  <a:schemeClr val="dk1"/>
                </a:solidFill>
              </a:rPr>
              <a:t>n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6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Primary Goal: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Study the Low Energy Excess (LEE)!</a:t>
            </a:r>
            <a:endParaRPr sz="17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Shape, rate, position of LEE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Comparison to data taken on the surface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Study of possible ionizing component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Rate as a function of Al coverage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171" name="Google Shape;171;p22"/>
          <p:cNvPicPr preferRelativeResize="0"/>
          <p:nvPr/>
        </p:nvPicPr>
        <p:blipFill rotWithShape="1">
          <a:blip r:embed="rId4">
            <a:alphaModFix/>
          </a:blip>
          <a:srcRect b="17811" l="0" r="0" t="17299"/>
          <a:stretch/>
        </p:blipFill>
        <p:spPr>
          <a:xfrm>
            <a:off x="4765600" y="907937"/>
            <a:ext cx="4220525" cy="3651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2" name="Google Shape;17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17625" y="3886925"/>
            <a:ext cx="1268500" cy="6723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3" name="Google Shape;173;p22"/>
          <p:cNvSpPr txBox="1"/>
          <p:nvPr/>
        </p:nvSpPr>
        <p:spPr>
          <a:xfrm>
            <a:off x="197225" y="907925"/>
            <a:ext cx="4434000" cy="6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Operated in dilution fridge (~14 mK) at the CUTE facility in SNOLAB</a:t>
            </a:r>
            <a:endParaRPr sz="1700"/>
          </a:p>
        </p:txBody>
      </p:sp>
      <p:sp>
        <p:nvSpPr>
          <p:cNvPr id="174" name="Google Shape;174;p22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322775" y="4245100"/>
            <a:ext cx="3850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… and another dark matter search.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There will be a talk at LTD!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3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 txBox="1"/>
          <p:nvPr>
            <p:ph idx="1" type="body"/>
          </p:nvPr>
        </p:nvSpPr>
        <p:spPr>
          <a:xfrm>
            <a:off x="457200" y="780125"/>
            <a:ext cx="8368800" cy="18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Re-running the 4 detectors used at NEXUS…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… and </a:t>
            </a:r>
            <a:r>
              <a:rPr b="1" lang="en" sz="2000">
                <a:solidFill>
                  <a:schemeClr val="dk1"/>
                </a:solidFill>
              </a:rPr>
              <a:t>t</a:t>
            </a:r>
            <a:r>
              <a:rPr b="1" lang="en" sz="2000">
                <a:solidFill>
                  <a:schemeClr val="dk1"/>
                </a:solidFill>
              </a:rPr>
              <a:t>wo new detectors:</a:t>
            </a:r>
            <a:endParaRPr b="1" sz="20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</a:t>
            </a:r>
            <a:r>
              <a:rPr lang="en">
                <a:solidFill>
                  <a:schemeClr val="dk1"/>
                </a:solidFill>
              </a:rPr>
              <a:t>ower T</a:t>
            </a:r>
            <a:r>
              <a:rPr baseline="-25000" lang="en">
                <a:solidFill>
                  <a:schemeClr val="dk1"/>
                </a:solidFill>
              </a:rPr>
              <a:t>c</a:t>
            </a:r>
            <a:r>
              <a:rPr lang="en">
                <a:solidFill>
                  <a:schemeClr val="dk1"/>
                </a:solidFill>
              </a:rPr>
              <a:t> (~45 mK as opposed to ~65 mK from NEXUS R4 detectors)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Layer of SiO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 to reduce possible leakage of charge carriers from QETs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700">
                <a:solidFill>
                  <a:schemeClr val="dk1"/>
                </a:solidFill>
              </a:rPr>
              <a:t>Previously tested at NEXUS &amp; showed ~1.1 eV baseline resolution!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83" name="Google Shape;183;p23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Meet the Detectors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184" name="Google Shape;184;p23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85" name="Google Shape;18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7675" y="2761950"/>
            <a:ext cx="3614350" cy="216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5887" y="2882531"/>
            <a:ext cx="4263436" cy="1922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4"/>
          <p:cNvPicPr preferRelativeResize="0"/>
          <p:nvPr/>
        </p:nvPicPr>
        <p:blipFill rotWithShape="1">
          <a:blip r:embed="rId3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LED Calibration for SiO</a:t>
            </a:r>
            <a:r>
              <a:rPr b="1" baseline="-25000" lang="en" sz="3100">
                <a:solidFill>
                  <a:schemeClr val="lt1"/>
                </a:solidFill>
              </a:rPr>
              <a:t>2</a:t>
            </a:r>
            <a:r>
              <a:rPr b="1" lang="en" sz="3100">
                <a:solidFill>
                  <a:schemeClr val="lt1"/>
                </a:solidFill>
              </a:rPr>
              <a:t> Detector</a:t>
            </a:r>
            <a:r>
              <a:rPr b="1" lang="en" sz="3000">
                <a:solidFill>
                  <a:schemeClr val="lt1"/>
                </a:solidFill>
              </a:rPr>
              <a:t> 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194" name="Google Shape;194;p24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195" name="Google Shape;19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3295" y="2030938"/>
            <a:ext cx="3535642" cy="261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4"/>
          <p:cNvPicPr preferRelativeResize="0"/>
          <p:nvPr/>
        </p:nvPicPr>
        <p:blipFill rotWithShape="1">
          <a:blip r:embed="rId5">
            <a:alphaModFix/>
          </a:blip>
          <a:srcRect b="1748" l="6280" r="8496" t="9021"/>
          <a:stretch/>
        </p:blipFill>
        <p:spPr>
          <a:xfrm>
            <a:off x="395213" y="2230813"/>
            <a:ext cx="4284462" cy="246614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4"/>
          <p:cNvSpPr txBox="1"/>
          <p:nvPr>
            <p:ph idx="1" type="body"/>
          </p:nvPr>
        </p:nvSpPr>
        <p:spPr>
          <a:xfrm>
            <a:off x="796100" y="1076313"/>
            <a:ext cx="6694200" cy="5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SiO</a:t>
            </a:r>
            <a:r>
              <a:rPr baseline="-25000" lang="en" sz="2100">
                <a:solidFill>
                  <a:schemeClr val="dk1"/>
                </a:solidFill>
              </a:rPr>
              <a:t>2</a:t>
            </a:r>
            <a:r>
              <a:rPr lang="en" sz="2100">
                <a:solidFill>
                  <a:schemeClr val="dk1"/>
                </a:solidFill>
              </a:rPr>
              <a:t> HVeV achieved </a:t>
            </a:r>
            <a:r>
              <a:rPr b="1" lang="en" sz="2100">
                <a:solidFill>
                  <a:schemeClr val="dk1"/>
                </a:solidFill>
              </a:rPr>
              <a:t>0.573 eV baseline resolution!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98" name="Google Shape;198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232302">
            <a:off x="7302243" y="1075728"/>
            <a:ext cx="1679638" cy="551691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4"/>
          <p:cNvSpPr txBox="1"/>
          <p:nvPr/>
        </p:nvSpPr>
        <p:spPr>
          <a:xfrm>
            <a:off x="395075" y="1915825"/>
            <a:ext cx="42846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Detector response model fit to LED calibration data 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5" title="NEP_Inn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8125" y="1661700"/>
            <a:ext cx="3372701" cy="3257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5"/>
          <p:cNvPicPr preferRelativeResize="0"/>
          <p:nvPr/>
        </p:nvPicPr>
        <p:blipFill rotWithShape="1">
          <a:blip r:embed="rId4">
            <a:alphaModFix/>
          </a:blip>
          <a:srcRect b="0" l="0" r="0" t="6898"/>
          <a:stretch/>
        </p:blipFill>
        <p:spPr>
          <a:xfrm>
            <a:off x="0" y="0"/>
            <a:ext cx="9184148" cy="6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5"/>
          <p:cNvSpPr txBox="1"/>
          <p:nvPr>
            <p:ph type="title"/>
          </p:nvPr>
        </p:nvSpPr>
        <p:spPr>
          <a:xfrm>
            <a:off x="457200" y="1"/>
            <a:ext cx="8229600" cy="6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</a:rPr>
              <a:t>Excellent Noise Conditions!</a:t>
            </a:r>
            <a:endParaRPr b="1" sz="3000">
              <a:solidFill>
                <a:schemeClr val="lt1"/>
              </a:solidFill>
            </a:endParaRPr>
          </a:p>
        </p:txBody>
      </p:sp>
      <p:sp>
        <p:nvSpPr>
          <p:cNvPr id="208" name="Google Shape;208;p25"/>
          <p:cNvSpPr txBox="1"/>
          <p:nvPr/>
        </p:nvSpPr>
        <p:spPr>
          <a:xfrm>
            <a:off x="311575" y="869088"/>
            <a:ext cx="331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Modeling shows very little excess is observed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209" name="Google Shape;209;p25"/>
          <p:cNvSpPr txBox="1"/>
          <p:nvPr>
            <p:ph idx="12" type="sldNum"/>
          </p:nvPr>
        </p:nvSpPr>
        <p:spPr>
          <a:xfrm>
            <a:off x="8532183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210" name="Google Shape;210;p25"/>
          <p:cNvSpPr txBox="1"/>
          <p:nvPr/>
        </p:nvSpPr>
        <p:spPr>
          <a:xfrm>
            <a:off x="4331375" y="795750"/>
            <a:ext cx="48525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Behavior is as expected</a:t>
            </a:r>
            <a:endParaRPr sz="18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Below 1 kHz, limited by thermal fluctuation noise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Above 1 kHz, limited by TES and SQUID noise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11" name="Google Shape;211;p25"/>
          <p:cNvSpPr/>
          <p:nvPr/>
        </p:nvSpPr>
        <p:spPr>
          <a:xfrm>
            <a:off x="3704013" y="957750"/>
            <a:ext cx="548700" cy="56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2" name="Google Shape;212;p25"/>
          <p:cNvSpPr txBox="1"/>
          <p:nvPr/>
        </p:nvSpPr>
        <p:spPr>
          <a:xfrm>
            <a:off x="7105100" y="4749900"/>
            <a:ext cx="2917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Credit: Aditi Pradeep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13" name="Google Shape;213;p25" title="NEP_Oute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7425" y="1661691"/>
            <a:ext cx="3372701" cy="3257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