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02" r:id="rId1"/>
    <p:sldMasterId id="2147483703" r:id="rId2"/>
  </p:sldMasterIdLst>
  <p:notesMasterIdLst>
    <p:notesMasterId r:id="rId47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</p:sldIdLst>
  <p:sldSz cx="9144000" cy="5143500" type="screen16x9"/>
  <p:notesSz cx="6858000" cy="9144000"/>
  <p:embeddedFontLst>
    <p:embeddedFont>
      <p:font typeface="Google Sans" panose="020B0503030502040204" pitchFamily="34" charset="0"/>
      <p:regular r:id="rId48"/>
      <p:bold r:id="rId49"/>
      <p:italic r:id="rId50"/>
      <p:boldItalic r:id="rId51"/>
    </p:embeddedFont>
    <p:embeddedFont>
      <p:font typeface="Google Sans Medium" panose="020B0503030502040204" pitchFamily="34" charset="0"/>
      <p:regular r:id="rId52"/>
      <p:bold r:id="rId53"/>
      <p:italic r:id="rId54"/>
      <p:boldItalic r:id="rId55"/>
    </p:embeddedFont>
    <p:embeddedFont>
      <p:font typeface="Google Sans Text" panose="020B0503030502040204" pitchFamily="34" charset="0"/>
      <p:regular r:id="rId56"/>
      <p:bold r:id="rId57"/>
      <p:italic r:id="rId58"/>
      <p:boldItalic r:id="rId59"/>
    </p:embeddedFont>
    <p:embeddedFont>
      <p:font typeface="Roboto" panose="02000000000000000000" pitchFamily="2" charset="0"/>
      <p:regular r:id="rId60"/>
      <p:bold r:id="rId61"/>
      <p:italic r:id="rId62"/>
      <p:boldItalic r:id="rId63"/>
    </p:embeddedFont>
    <p:embeddedFont>
      <p:font typeface="Roboto Light" panose="02000000000000000000" pitchFamily="2" charset="0"/>
      <p:regular r:id="rId64"/>
      <p:bold r:id="rId65"/>
      <p:italic r:id="rId66"/>
      <p:boldItalic r:id="rId67"/>
    </p:embeddedFont>
    <p:embeddedFont>
      <p:font typeface="Roboto Mono" pitchFamily="49" charset="0"/>
      <p:regular r:id="rId68"/>
      <p:bold r:id="rId69"/>
      <p:italic r:id="rId70"/>
      <p:boldItalic r:id="rId7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645"/>
  </p:normalViewPr>
  <p:slideViewPr>
    <p:cSldViewPr snapToGrid="0">
      <p:cViewPr>
        <p:scale>
          <a:sx n="78" d="100"/>
          <a:sy n="78" d="100"/>
        </p:scale>
        <p:origin x="2840" y="14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63" Type="http://schemas.openxmlformats.org/officeDocument/2006/relationships/font" Target="fonts/font16.fntdata"/><Relationship Id="rId68" Type="http://schemas.openxmlformats.org/officeDocument/2006/relationships/font" Target="fonts/font21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66" Type="http://schemas.openxmlformats.org/officeDocument/2006/relationships/font" Target="fonts/font19.fntdata"/><Relationship Id="rId74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openxmlformats.org/officeDocument/2006/relationships/font" Target="fonts/font14.fntdata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font" Target="fonts/font17.fntdata"/><Relationship Id="rId69" Type="http://schemas.openxmlformats.org/officeDocument/2006/relationships/font" Target="fonts/font22.fntdata"/><Relationship Id="rId8" Type="http://schemas.openxmlformats.org/officeDocument/2006/relationships/slide" Target="slides/slide6.xml"/><Relationship Id="rId51" Type="http://schemas.openxmlformats.org/officeDocument/2006/relationships/font" Target="fonts/font4.fntdata"/><Relationship Id="rId72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font" Target="fonts/font12.fntdata"/><Relationship Id="rId67" Type="http://schemas.openxmlformats.org/officeDocument/2006/relationships/font" Target="fonts/font20.fntdata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font" Target="fonts/font7.fntdata"/><Relationship Id="rId62" Type="http://schemas.openxmlformats.org/officeDocument/2006/relationships/font" Target="fonts/font15.fntdata"/><Relationship Id="rId70" Type="http://schemas.openxmlformats.org/officeDocument/2006/relationships/font" Target="fonts/font23.fnt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font" Target="fonts/font5.fntdata"/><Relationship Id="rId60" Type="http://schemas.openxmlformats.org/officeDocument/2006/relationships/font" Target="fonts/font13.fntdata"/><Relationship Id="rId65" Type="http://schemas.openxmlformats.org/officeDocument/2006/relationships/font" Target="fonts/font18.fntdata"/><Relationship Id="rId73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7" Type="http://schemas.openxmlformats.org/officeDocument/2006/relationships/slide" Target="slides/slide5.xml"/><Relationship Id="rId71" Type="http://schemas.openxmlformats.org/officeDocument/2006/relationships/font" Target="fonts/font2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1093808a5e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4" name="Google Shape;274;g31093808a5e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bccc50da1_0_14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8" name="Google Shape;468;g35bccc50da1_0_14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33625299045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8" name="Google Shape;488;g33625299045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g35bccc50da1_0_2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3" name="Google Shape;503;g35bccc50da1_0_2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35bccc50da1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8" name="Google Shape;518;g35bccc50da1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3" name="Google Shape;533;g35bccc50da1_0_2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4" name="Google Shape;534;g35bccc50da1_0_2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Google Shape;549;g35bccc50da1_0_2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0" name="Google Shape;550;g35bccc50da1_0_2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35bccc50da1_0_3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3" name="Google Shape;573;g35bccc50da1_0_3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g35bccc50da1_0_3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5" name="Google Shape;605;g35bccc50da1_0_3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g35bccc50da1_0_3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5" name="Google Shape;625;g35bccc50da1_0_3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0" name="Google Shape;650;g35bccc50da1_0_4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1" name="Google Shape;651;g35bccc50da1_0_4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g35bccc50da1_0_14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Google Shape;283;g35bccc50da1_0_14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35bccc50da1_0_4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35bccc50da1_0_4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Google Shape;705;g35bccc50da1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6" name="Google Shape;706;g35bccc50da1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g35bccc50da1_0_60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3" name="Google Shape;753;g35bccc50da1_0_60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Google Shape;759;g33625299045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0" name="Google Shape;760;g33625299045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Google Shape;798;g31a884d5946_0_7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9" name="Google Shape;799;g31a884d5946_0_7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" name="Google Shape;821;g31a3aa33378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2" name="Google Shape;822;g31a3aa33378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7" name="Google Shape;857;g31a3aa333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8" name="Google Shape;858;g31a3aa333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g31a3aa33378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4" name="Google Shape;924;g31a3aa33378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Google Shape;993;g35bccc50da1_0_6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4" name="Google Shape;994;g35bccc50da1_0_6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" name="Google Shape;1064;g31a3aa33378_0_2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5" name="Google Shape;1065;g31a3aa33378_0_2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bccc50da1_0_14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35bccc50da1_0_14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" name="Google Shape;1136;g35bccc50da1_0_7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7" name="Google Shape;1137;g35bccc50da1_0_7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Google Shape;1157;g35bccc50da1_0_9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8" name="Google Shape;1158;g35bccc50da1_0_9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5" name="Google Shape;1185;g31a3aa33378_0_3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6" name="Google Shape;1186;g31a3aa33378_0_3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Google Shape;1207;g35f5b2467e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8" name="Google Shape;1208;g35f5b2467e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" name="Google Shape;1230;g33625299045_1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1" name="Google Shape;1231;g33625299045_1_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g35f5b2467ed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0" name="Google Shape;1240;g35f5b2467ed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2" name="Google Shape;1262;g31093808a5e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3" name="Google Shape;1263;g31093808a5e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4" name="Google Shape;1294;g31a6e853f9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5" name="Google Shape;1295;g31a6e853f9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5" name="Google Shape;1335;g31a9648435c_0_3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6" name="Google Shape;1336;g31a9648435c_0_3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4" name="Google Shape;1354;g35bccc50da1_0_10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5" name="Google Shape;1355;g35bccc50da1_0_10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g35bccc50da1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8" name="Google Shape;348;g35bccc50da1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Google Shape;1371;g35bccc50da1_0_10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2" name="Google Shape;1372;g35bccc50da1_0_10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" name="Google Shape;1413;g31b4f616b5b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4" name="Google Shape;1414;g31b4f616b5b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6" name="Google Shape;1436;g35f5a672e7a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7" name="Google Shape;1437;g35f5a672e7a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2" name="Google Shape;1462;g35bccc50da1_0_1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3" name="Google Shape;1463;g35bccc50da1_0_1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3" name="Google Shape;1473;g35bccc50da1_0_11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4" name="Google Shape;1474;g35bccc50da1_0_11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33625299045_0_3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8" name="Google Shape;388;g33625299045_0_3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35bccc50da1_0_13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35bccc50da1_0_13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35bccc50da1_0_13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7" name="Google Shape;417;g35bccc50da1_0_136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35bccc50da1_0_13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35bccc50da1_0_13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5bccc50da1_0_140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35bccc50da1_0_140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gi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gi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gi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gi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0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— Yellow" type="title">
  <p:cSld name="TITLE">
    <p:bg>
      <p:bgPr>
        <a:solidFill>
          <a:schemeClr val="accent4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0" y="4706550"/>
            <a:ext cx="1181399" cy="276224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578648" y="1700050"/>
            <a:ext cx="3968400" cy="117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Google Sans"/>
              <a:buNone/>
              <a:defRPr sz="32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 idx="2"/>
          </p:nvPr>
        </p:nvSpPr>
        <p:spPr>
          <a:xfrm>
            <a:off x="595825" y="2737663"/>
            <a:ext cx="46743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Google Sans"/>
              <a:buNone/>
              <a:defRPr sz="16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slide - light mode">
  <p:cSld name="TITLE_AND_TWO_COLUMNS_2_1">
    <p:bg>
      <p:bgPr>
        <a:solidFill>
          <a:srgbClr val="F0F3F4"/>
        </a:solidFill>
        <a:effectLst/>
      </p:bgPr>
    </p:bg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title"/>
          </p:nvPr>
        </p:nvSpPr>
        <p:spPr>
          <a:xfrm>
            <a:off x="691025" y="223275"/>
            <a:ext cx="77619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body" idx="1"/>
          </p:nvPr>
        </p:nvSpPr>
        <p:spPr>
          <a:xfrm>
            <a:off x="691025" y="1045025"/>
            <a:ext cx="7293600" cy="3523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●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○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■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●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○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■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●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○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37474F"/>
              </a:buClr>
              <a:buSzPts val="1100"/>
              <a:buFont typeface="Roboto Mono"/>
              <a:buChar char="■"/>
              <a:defRPr sz="1100">
                <a:solidFill>
                  <a:srgbClr val="37474F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pic>
        <p:nvPicPr>
          <p:cNvPr id="57" name="Google Shape;57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2 Columns">
  <p:cSld name="TITLE_AND_TWO_COLUMNS_1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691025" y="1055350"/>
            <a:ext cx="36279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691025" y="2061425"/>
            <a:ext cx="3627900" cy="12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title" idx="2"/>
          </p:nvPr>
        </p:nvSpPr>
        <p:spPr>
          <a:xfrm>
            <a:off x="4862025" y="1055350"/>
            <a:ext cx="36279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body" idx="3"/>
          </p:nvPr>
        </p:nvSpPr>
        <p:spPr>
          <a:xfrm>
            <a:off x="4862025" y="2061425"/>
            <a:ext cx="3627900" cy="12636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title" idx="4"/>
          </p:nvPr>
        </p:nvSpPr>
        <p:spPr>
          <a:xfrm>
            <a:off x="691025" y="1634000"/>
            <a:ext cx="3627900" cy="2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title" idx="5"/>
          </p:nvPr>
        </p:nvSpPr>
        <p:spPr>
          <a:xfrm>
            <a:off x="4862025" y="1634000"/>
            <a:ext cx="3627900" cy="2847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pic>
        <p:nvPicPr>
          <p:cNvPr id="65" name="Google Shape;65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divider">
  <p:cSld name="TITLE_AND_TWO_COLUMNS_1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/>
          <p:nvPr/>
        </p:nvSpPr>
        <p:spPr>
          <a:xfrm>
            <a:off x="-50" y="1781550"/>
            <a:ext cx="9144000" cy="3362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title"/>
          </p:nvPr>
        </p:nvSpPr>
        <p:spPr>
          <a:xfrm>
            <a:off x="691025" y="668075"/>
            <a:ext cx="7231500" cy="9600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2"/>
          </p:nvPr>
        </p:nvSpPr>
        <p:spPr>
          <a:xfrm>
            <a:off x="691025" y="1991675"/>
            <a:ext cx="7231500" cy="24150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Google Sans"/>
              <a:buNone/>
              <a:defRPr sz="20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/>
          <p:nvPr/>
        </p:nvSpPr>
        <p:spPr>
          <a:xfrm rot="10800000" flipH="1">
            <a:off x="0" y="1772858"/>
            <a:ext cx="693300" cy="2943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0" y="4706550"/>
            <a:ext cx="1181399" cy="276224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 txBox="1"/>
          <p:nvPr/>
        </p:nvSpPr>
        <p:spPr>
          <a:xfrm>
            <a:off x="7934699" y="193643"/>
            <a:ext cx="1209300" cy="3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en" sz="600" b="0" i="0" u="none" strike="noStrike" cap="none">
                <a:solidFill>
                  <a:srgbClr val="D9D9D9"/>
                </a:solidFill>
                <a:latin typeface="Roboto"/>
                <a:ea typeface="Roboto"/>
                <a:cs typeface="Roboto"/>
                <a:sym typeface="Roboto"/>
              </a:rPr>
              <a:t>Proprietary + Confidential</a:t>
            </a:r>
            <a:endParaRPr sz="600" b="0" i="0" u="none" strike="noStrike" cap="none">
              <a:solidFill>
                <a:srgbClr val="D9D9D9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3 Columns">
  <p:cSld name="TITLE_AND_TWO_COLUMNS_1_1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>
            <a:off x="6256125" y="2137625"/>
            <a:ext cx="22338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body" idx="2"/>
          </p:nvPr>
        </p:nvSpPr>
        <p:spPr>
          <a:xfrm>
            <a:off x="691025" y="2137625"/>
            <a:ext cx="22338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691025" y="1131550"/>
            <a:ext cx="22338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3"/>
          </p:nvPr>
        </p:nvSpPr>
        <p:spPr>
          <a:xfrm>
            <a:off x="691025" y="1710200"/>
            <a:ext cx="2233800" cy="2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4"/>
          </p:nvPr>
        </p:nvSpPr>
        <p:spPr>
          <a:xfrm>
            <a:off x="3432475" y="2137625"/>
            <a:ext cx="22338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5"/>
          </p:nvPr>
        </p:nvSpPr>
        <p:spPr>
          <a:xfrm>
            <a:off x="3432475" y="1131550"/>
            <a:ext cx="22338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title" idx="6"/>
          </p:nvPr>
        </p:nvSpPr>
        <p:spPr>
          <a:xfrm>
            <a:off x="3432475" y="1710200"/>
            <a:ext cx="2233800" cy="2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7"/>
          </p:nvPr>
        </p:nvSpPr>
        <p:spPr>
          <a:xfrm>
            <a:off x="6256125" y="1131550"/>
            <a:ext cx="22338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title" idx="8"/>
          </p:nvPr>
        </p:nvSpPr>
        <p:spPr>
          <a:xfrm>
            <a:off x="6256125" y="1710200"/>
            <a:ext cx="2233800" cy="2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pic>
        <p:nvPicPr>
          <p:cNvPr id="83" name="Google Shape;83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4 Columns">
  <p:cSld name="TITLE_AND_TWO_COLUMNS_1_1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"/>
          <p:cNvSpPr txBox="1">
            <a:spLocks noGrp="1"/>
          </p:cNvSpPr>
          <p:nvPr>
            <p:ph type="body" idx="1"/>
          </p:nvPr>
        </p:nvSpPr>
        <p:spPr>
          <a:xfrm>
            <a:off x="6816288" y="2137625"/>
            <a:ext cx="16860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/>
          </p:nvPr>
        </p:nvSpPr>
        <p:spPr>
          <a:xfrm>
            <a:off x="691025" y="1436350"/>
            <a:ext cx="16860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5"/>
          <p:cNvSpPr txBox="1">
            <a:spLocks noGrp="1"/>
          </p:cNvSpPr>
          <p:nvPr>
            <p:ph type="body" idx="2"/>
          </p:nvPr>
        </p:nvSpPr>
        <p:spPr>
          <a:xfrm>
            <a:off x="691025" y="2137625"/>
            <a:ext cx="16860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3"/>
          </p:nvPr>
        </p:nvSpPr>
        <p:spPr>
          <a:xfrm>
            <a:off x="2728650" y="1436350"/>
            <a:ext cx="16860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4"/>
          </p:nvPr>
        </p:nvSpPr>
        <p:spPr>
          <a:xfrm>
            <a:off x="2728650" y="2137625"/>
            <a:ext cx="16860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title" idx="5"/>
          </p:nvPr>
        </p:nvSpPr>
        <p:spPr>
          <a:xfrm>
            <a:off x="4766288" y="1436350"/>
            <a:ext cx="16860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body" idx="6"/>
          </p:nvPr>
        </p:nvSpPr>
        <p:spPr>
          <a:xfrm>
            <a:off x="4766288" y="2137625"/>
            <a:ext cx="1686000" cy="20499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■"/>
              <a:defRPr sz="1000"/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●"/>
              <a:defRPr sz="1000"/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000"/>
              <a:buChar char="○"/>
              <a:defRPr sz="1000"/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000"/>
              <a:buChar char="■"/>
              <a:defRPr sz="1000"/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7"/>
          </p:nvPr>
        </p:nvSpPr>
        <p:spPr>
          <a:xfrm>
            <a:off x="6803938" y="1436350"/>
            <a:ext cx="16860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93" name="Google Shape;93;p1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AND_TWO_COLUMNS_1_1_1_1">
    <p:bg>
      <p:bgPr>
        <a:solidFill>
          <a:srgbClr val="FDE293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6"/>
          <p:cNvSpPr txBox="1">
            <a:spLocks noGrp="1"/>
          </p:cNvSpPr>
          <p:nvPr>
            <p:ph type="title"/>
          </p:nvPr>
        </p:nvSpPr>
        <p:spPr>
          <a:xfrm>
            <a:off x="2112225" y="1436350"/>
            <a:ext cx="4919700" cy="16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200"/>
              <a:buFont typeface="Google Sans"/>
              <a:buNone/>
              <a:defRPr sz="2200">
                <a:solidFill>
                  <a:schemeClr val="accent3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title" idx="2"/>
          </p:nvPr>
        </p:nvSpPr>
        <p:spPr>
          <a:xfrm>
            <a:off x="1782850" y="1436350"/>
            <a:ext cx="267600" cy="24303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2200"/>
              <a:buFont typeface="Google Sans"/>
              <a:buNone/>
              <a:defRPr sz="2200" b="1">
                <a:solidFill>
                  <a:schemeClr val="accent3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Google Sans"/>
              <a:buNone/>
              <a:defRPr b="1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title" idx="3"/>
          </p:nvPr>
        </p:nvSpPr>
        <p:spPr>
          <a:xfrm>
            <a:off x="2112225" y="3230500"/>
            <a:ext cx="4919700" cy="1657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Google Sans"/>
              <a:buNone/>
              <a:defRPr sz="1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98" name="Google Shape;98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with black footer">
  <p:cSld name="Presentation Title">
    <p:bg>
      <p:bgPr>
        <a:solidFill>
          <a:srgbClr val="FFFFFF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06" name="Google Shape;106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with white footer">
  <p:cSld name="Presentation Title_2"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 sz="6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09" name="Google Shape;109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gradient with white footer 1">
  <p:cSld name="Presentation Title_2_2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1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 sz="6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— Blue">
  <p:cSld name="TITLE_1">
    <p:bg>
      <p:bgPr>
        <a:solidFill>
          <a:schemeClr val="accent2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0" y="4706550"/>
            <a:ext cx="1181399" cy="27622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3"/>
          <p:cNvSpPr txBox="1">
            <a:spLocks noGrp="1"/>
          </p:cNvSpPr>
          <p:nvPr>
            <p:ph type="ctrTitle"/>
          </p:nvPr>
        </p:nvSpPr>
        <p:spPr>
          <a:xfrm>
            <a:off x="578648" y="1700050"/>
            <a:ext cx="3968400" cy="117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oogle Sans"/>
              <a:buNone/>
              <a:defRPr sz="3200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ctrTitle" idx="2"/>
          </p:nvPr>
        </p:nvSpPr>
        <p:spPr>
          <a:xfrm>
            <a:off x="595825" y="2737663"/>
            <a:ext cx="46743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Google Sans"/>
              <a:buNone/>
              <a:defRPr sz="1600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gradient with white footer 2">
  <p:cSld name="Presentation Title_2_2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 sz="6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15" name="Google Shape;11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gradient with black footer 1">
  <p:cSld name="Presentation Title_2_2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18" name="Google Shape;118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gradient with black footer 2">
  <p:cSld name="Presentation Title_2_2_1_1_1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21" name="Google Shape;121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white footer 1 (L)">
  <p:cSld name="Presentation Title_2_1">
    <p:bg>
      <p:bgPr>
        <a:solidFill>
          <a:srgbClr val="FFFFFF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5"/>
          <p:cNvPicPr preferRelativeResize="0"/>
          <p:nvPr/>
        </p:nvPicPr>
        <p:blipFill rotWithShape="1">
          <a:blip r:embed="rId2">
            <a:alphaModFix/>
          </a:blip>
          <a:srcRect l="17807" r="18114"/>
          <a:stretch/>
        </p:blipFill>
        <p:spPr>
          <a:xfrm>
            <a:off x="-11" y="-233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5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25" name="Google Shape;12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white footer 2 (L)">
  <p:cSld name="Presentation Title_2_1_2">
    <p:bg>
      <p:bgPr>
        <a:solidFill>
          <a:srgbClr val="FFFFFF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6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33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6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29" name="Google Shape;129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black footer 1 (L)">
  <p:cSld name="Presentation Title_2_1_2_1">
    <p:bg>
      <p:bgPr>
        <a:solidFill>
          <a:srgbClr val="FFFFFF"/>
        </a:solidFill>
        <a:effectLst/>
      </p:bgPr>
    </p:bg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7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33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7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33" name="Google Shape;13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black footer 2 (L)">
  <p:cSld name="Presentation Title_2_1_2_1_1">
    <p:bg>
      <p:bgPr>
        <a:solidFill>
          <a:srgbClr val="FFFFFF"/>
        </a:solid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8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33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8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37" name="Google Shape;137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white footer 1 (R)">
  <p:cSld name="Presentation Title_2_1_1"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9"/>
          <p:cNvPicPr preferRelativeResize="0"/>
          <p:nvPr/>
        </p:nvPicPr>
        <p:blipFill rotWithShape="1">
          <a:blip r:embed="rId2">
            <a:alphaModFix/>
          </a:blip>
          <a:srcRect l="17807" r="18114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9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 sz="6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41" name="Google Shape;141;p2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white footer 2 (R)">
  <p:cSld name="Presentation Title_2_1_1_2">
    <p:bg>
      <p:bgPr>
        <a:solidFill>
          <a:srgbClr val="FFFFFF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30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30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 sz="600">
              <a:solidFill>
                <a:schemeClr val="lt1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45" name="Google Shape;145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black footer 1 (R)">
  <p:cSld name="Presentation Title_2_1_1_3">
    <p:bg>
      <p:bgPr>
        <a:solidFill>
          <a:srgbClr val="FF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31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31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— White">
  <p:cSld name="TITLE_1_1">
    <p:bg>
      <p:bgPr>
        <a:solidFill>
          <a:srgbClr val="FFFFFF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4"/>
          <p:cNvSpPr txBox="1">
            <a:spLocks noGrp="1"/>
          </p:cNvSpPr>
          <p:nvPr>
            <p:ph type="ctrTitle"/>
          </p:nvPr>
        </p:nvSpPr>
        <p:spPr>
          <a:xfrm>
            <a:off x="578648" y="1700050"/>
            <a:ext cx="3968400" cy="117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Google Sans"/>
              <a:buNone/>
              <a:defRPr sz="32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ctrTitle" idx="2"/>
          </p:nvPr>
        </p:nvSpPr>
        <p:spPr>
          <a:xfrm>
            <a:off x="595825" y="2737663"/>
            <a:ext cx="46743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Google Sans"/>
              <a:buNone/>
              <a:defRPr sz="16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gradient with black footer 2 (R)">
  <p:cSld name="Presentation Title_2_1_1_2_1">
    <p:bg>
      <p:bgPr>
        <a:solidFill>
          <a:srgbClr val="FFFFFF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2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32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1 (L)">
  <p:cSld name="Presentation Title_2_1_1_2_1_1">
    <p:bg>
      <p:bgPr>
        <a:solidFill>
          <a:srgbClr val="FFFFFF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3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33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33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58" name="Google Shape;158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2 (L)">
  <p:cSld name="Presentation Title_2_1_1_2_1_1_2">
    <p:bg>
      <p:bgPr>
        <a:solidFill>
          <a:srgbClr val="FFFFFF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34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4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34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63" name="Google Shape;163;p3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1 (R)">
  <p:cSld name="Presentation Title_2_1_1_2_1_1_1">
    <p:bg>
      <p:bgPr>
        <a:solidFill>
          <a:srgbClr val="FFFFFF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35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35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3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5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2 (R)">
  <p:cSld name="Presentation Title_2_1_1_2_1_1_1_1">
    <p:bg>
      <p:bgPr>
        <a:solidFill>
          <a:srgbClr val="FFFFFF"/>
        </a:solidFill>
        <a:effectLst/>
      </p:bgPr>
    </p:bg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36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6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6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- Yellow Blue">
  <p:cSld name="Presentation Title_2_1_1_2_1_1_1_1_1">
    <p:bg>
      <p:bgPr>
        <a:solidFill>
          <a:srgbClr val="FFFFF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37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7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7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178" name="Google Shape;178;p3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split gradient - Blue Yellow">
  <p:cSld name="Presentation Title_2_1_1_2_1_1_1_1_1_1">
    <p:bg>
      <p:bgPr>
        <a:solidFill>
          <a:srgbClr val="FFFFFF"/>
        </a:solidFill>
        <a:effectLst/>
      </p:bgPr>
    </p:bg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38"/>
          <p:cNvPicPr preferRelativeResize="0"/>
          <p:nvPr/>
        </p:nvPicPr>
        <p:blipFill rotWithShape="1">
          <a:blip r:embed="rId2">
            <a:alphaModFix/>
          </a:blip>
          <a:srcRect l="25022" r="25022"/>
          <a:stretch/>
        </p:blipFill>
        <p:spPr>
          <a:xfrm>
            <a:off x="4571989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8"/>
          <p:cNvPicPr preferRelativeResize="0"/>
          <p:nvPr/>
        </p:nvPicPr>
        <p:blipFill rotWithShape="1">
          <a:blip r:embed="rId3">
            <a:alphaModFix/>
          </a:blip>
          <a:srcRect l="25022" r="25022"/>
          <a:stretch/>
        </p:blipFill>
        <p:spPr>
          <a:xfrm>
            <a:off x="-11" y="-2286"/>
            <a:ext cx="4572000" cy="5148072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38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pic>
        <p:nvPicPr>
          <p:cNvPr id="183" name="Google Shape;183;p3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screen">
  <p:cSld name="Presentation Title_2_1_1_1">
    <p:bg>
      <p:bgPr>
        <a:solidFill>
          <a:srgbClr val="FFFFFF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9"/>
          <p:cNvSpPr/>
          <p:nvPr/>
        </p:nvSpPr>
        <p:spPr>
          <a:xfrm>
            <a:off x="4572000" y="-50"/>
            <a:ext cx="4572000" cy="51435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39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187" name="Google Shape;187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g # only">
  <p:cSld name="Presentation Title_1">
    <p:bg>
      <p:bgPr>
        <a:solidFill>
          <a:srgbClr val="FFFFFF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40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g # only 1 with gradient 1">
  <p:cSld name="Presentation Title_1_3">
    <p:bg>
      <p:bgPr>
        <a:solidFill>
          <a:srgbClr val="FFFFFF"/>
        </a:solidFill>
        <a:effectLst/>
      </p:bgPr>
    </p:bg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Google Shape;191;p41"/>
          <p:cNvPicPr preferRelativeResize="0"/>
          <p:nvPr/>
        </p:nvPicPr>
        <p:blipFill rotWithShape="1">
          <a:blip r:embed="rId2">
            <a:alphaModFix/>
          </a:blip>
          <a:srcRect l="445" t="445" r="455" b="455"/>
          <a:stretch/>
        </p:blipFill>
        <p:spPr>
          <a:xfrm rot="5400000">
            <a:off x="5256099" y="1254826"/>
            <a:ext cx="5142726" cy="2633075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41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White">
  <p:cSld name="TITLE_1_1_1">
    <p:bg>
      <p:bgPr>
        <a:solidFill>
          <a:srgbClr val="FFFFFF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578648" y="1700050"/>
            <a:ext cx="3968400" cy="117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200"/>
              <a:buFont typeface="Google Sans"/>
              <a:buNone/>
              <a:defRPr sz="32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ctrTitle" idx="2"/>
          </p:nvPr>
        </p:nvSpPr>
        <p:spPr>
          <a:xfrm>
            <a:off x="595825" y="2737663"/>
            <a:ext cx="46743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Google Sans"/>
              <a:buNone/>
              <a:defRPr sz="1600">
                <a:solidFill>
                  <a:schemeClr val="accent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Roboto Light"/>
              <a:buNone/>
              <a:defRPr sz="1200">
                <a:solidFill>
                  <a:schemeClr val="accent2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  <p:pic>
        <p:nvPicPr>
          <p:cNvPr id="23" name="Google Shape;23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8654" y="894174"/>
            <a:ext cx="1778171" cy="42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825" y="4754125"/>
            <a:ext cx="640080" cy="210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5"/>
          <p:cNvPicPr preferRelativeResize="0"/>
          <p:nvPr/>
        </p:nvPicPr>
        <p:blipFill rotWithShape="1">
          <a:blip r:embed="rId4">
            <a:alphaModFix/>
          </a:blip>
          <a:srcRect r="28036"/>
          <a:stretch/>
        </p:blipFill>
        <p:spPr>
          <a:xfrm>
            <a:off x="5377809" y="807692"/>
            <a:ext cx="3766193" cy="40372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Google Shape;26;p5"/>
          <p:cNvPicPr preferRelativeResize="0"/>
          <p:nvPr/>
        </p:nvPicPr>
        <p:blipFill rotWithShape="1">
          <a:blip r:embed="rId4">
            <a:alphaModFix/>
          </a:blip>
          <a:srcRect l="29013" t="86433" r="57267" b="7070"/>
          <a:stretch/>
        </p:blipFill>
        <p:spPr>
          <a:xfrm>
            <a:off x="7791549" y="0"/>
            <a:ext cx="781826" cy="285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g # only 1 with gradient 2">
  <p:cSld name="Presentation Title_1_3_1">
    <p:bg>
      <p:bgPr>
        <a:solidFill>
          <a:srgbClr val="FFFFFF"/>
        </a:solidFill>
        <a:effectLst/>
      </p:bgPr>
    </p:bg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42"/>
          <p:cNvPicPr preferRelativeResize="0"/>
          <p:nvPr/>
        </p:nvPicPr>
        <p:blipFill rotWithShape="1">
          <a:blip r:embed="rId2">
            <a:alphaModFix/>
          </a:blip>
          <a:srcRect l="426" t="386" r="426" b="386"/>
          <a:stretch/>
        </p:blipFill>
        <p:spPr>
          <a:xfrm rot="5400000">
            <a:off x="5256100" y="1254826"/>
            <a:ext cx="5142726" cy="2633074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42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only">
  <p:cSld name="Presentation Title_1_2">
    <p:bg>
      <p:bgPr>
        <a:solidFill>
          <a:srgbClr val="FFFFFF"/>
        </a:solidFill>
        <a:effectLst/>
      </p:bgPr>
    </p:bg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Google Shape;197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">
  <p:cSld name="Presentation Title_1_1">
    <p:bg>
      <p:bgPr>
        <a:solidFill>
          <a:srgbClr val="FFFFFF"/>
        </a:solidFill>
        <a:effectLst/>
      </p:bgPr>
    </p:bg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line and Subheader - White (L)">
  <p:cSld name="Presentation Title_1_1_1">
    <p:bg>
      <p:bgPr>
        <a:solidFill>
          <a:srgbClr val="FFFFFF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45"/>
          <p:cNvSpPr txBox="1">
            <a:spLocks noGrp="1"/>
          </p:cNvSpPr>
          <p:nvPr>
            <p:ph type="ctrTitle"/>
          </p:nvPr>
        </p:nvSpPr>
        <p:spPr>
          <a:xfrm>
            <a:off x="457200" y="1581850"/>
            <a:ext cx="4236900" cy="101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oogle Sans"/>
              <a:buNone/>
              <a:defRPr sz="3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01" name="Google Shape;201;p45"/>
          <p:cNvSpPr txBox="1">
            <a:spLocks noGrp="1"/>
          </p:cNvSpPr>
          <p:nvPr>
            <p:ph type="ctrTitle" idx="2"/>
          </p:nvPr>
        </p:nvSpPr>
        <p:spPr>
          <a:xfrm>
            <a:off x="472700" y="2773800"/>
            <a:ext cx="42369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Google Sans Medium"/>
              <a:buNone/>
              <a:defRPr sz="1200">
                <a:solidFill>
                  <a:schemeClr val="lt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9pPr>
          </a:lstStyle>
          <a:p>
            <a:endParaRPr/>
          </a:p>
        </p:txBody>
      </p:sp>
      <p:sp>
        <p:nvSpPr>
          <p:cNvPr id="202" name="Google Shape;202;p45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03" name="Google Shape;203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line and Subheader - Black (L)">
  <p:cSld name="Presentation Title_1_1_1_2">
    <p:bg>
      <p:bgPr>
        <a:solidFill>
          <a:srgbClr val="FFFFFF"/>
        </a:solidFill>
        <a:effectLst/>
      </p:bgPr>
    </p:bg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46"/>
          <p:cNvSpPr txBox="1">
            <a:spLocks noGrp="1"/>
          </p:cNvSpPr>
          <p:nvPr>
            <p:ph type="ctrTitle"/>
          </p:nvPr>
        </p:nvSpPr>
        <p:spPr>
          <a:xfrm>
            <a:off x="457200" y="1581850"/>
            <a:ext cx="4236900" cy="10143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06" name="Google Shape;206;p46"/>
          <p:cNvSpPr txBox="1">
            <a:spLocks noGrp="1"/>
          </p:cNvSpPr>
          <p:nvPr>
            <p:ph type="ctrTitle" idx="2"/>
          </p:nvPr>
        </p:nvSpPr>
        <p:spPr>
          <a:xfrm>
            <a:off x="472700" y="2773800"/>
            <a:ext cx="42369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9pPr>
          </a:lstStyle>
          <a:p>
            <a:endParaRPr/>
          </a:p>
        </p:txBody>
      </p:sp>
      <p:sp>
        <p:nvSpPr>
          <p:cNvPr id="207" name="Google Shape;207;p46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08" name="Google Shape;208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line and Subheader (C)">
  <p:cSld name="Presentation Title_1_1_1_1">
    <p:bg>
      <p:bgPr>
        <a:solidFill>
          <a:srgbClr val="FFFFFF"/>
        </a:solidFill>
        <a:effectLst/>
      </p:bgPr>
    </p:bg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47"/>
          <p:cNvSpPr txBox="1">
            <a:spLocks noGrp="1"/>
          </p:cNvSpPr>
          <p:nvPr>
            <p:ph type="ctrTitle"/>
          </p:nvPr>
        </p:nvSpPr>
        <p:spPr>
          <a:xfrm>
            <a:off x="1514650" y="1581850"/>
            <a:ext cx="6092400" cy="10143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Font typeface="Google Sans"/>
              <a:buNone/>
              <a:defRPr sz="36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11" name="Google Shape;211;p47"/>
          <p:cNvSpPr txBox="1">
            <a:spLocks noGrp="1"/>
          </p:cNvSpPr>
          <p:nvPr>
            <p:ph type="ctrTitle" idx="2"/>
          </p:nvPr>
        </p:nvSpPr>
        <p:spPr>
          <a:xfrm>
            <a:off x="1536938" y="2773800"/>
            <a:ext cx="60924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1pPr>
            <a:lvl2pPr lvl="1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2pPr>
            <a:lvl3pPr lvl="2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3pPr>
            <a:lvl4pPr lvl="3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4pPr>
            <a:lvl5pPr lvl="4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5pPr>
            <a:lvl6pPr lvl="5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6pPr>
            <a:lvl7pPr lvl="6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7pPr>
            <a:lvl8pPr lvl="7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8pPr>
            <a:lvl9pPr lvl="8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Google Sans Medium"/>
              <a:buNone/>
              <a:defRPr sz="1200">
                <a:latin typeface="Google Sans Medium"/>
                <a:ea typeface="Google Sans Medium"/>
                <a:cs typeface="Google Sans Medium"/>
                <a:sym typeface="Google Sans Medium"/>
              </a:defRPr>
            </a:lvl9pPr>
          </a:lstStyle>
          <a:p>
            <a:endParaRPr/>
          </a:p>
        </p:txBody>
      </p:sp>
      <p:sp>
        <p:nvSpPr>
          <p:cNvPr id="212" name="Google Shape;212;p47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13" name="Google Shape;213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Headline and Split Body">
  <p:cSld name="Presentation Title_1_1_1_1_1">
    <p:bg>
      <p:bgPr>
        <a:solidFill>
          <a:srgbClr val="FFFFFF"/>
        </a:solidFill>
        <a:effectLst/>
      </p:bgPr>
    </p:bg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8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16" name="Google Shape;216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48"/>
          <p:cNvSpPr txBox="1">
            <a:spLocks noGrp="1"/>
          </p:cNvSpPr>
          <p:nvPr>
            <p:ph type="title"/>
          </p:nvPr>
        </p:nvSpPr>
        <p:spPr>
          <a:xfrm>
            <a:off x="457200" y="1180150"/>
            <a:ext cx="7761900" cy="5727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18" name="Google Shape;218;p48"/>
          <p:cNvSpPr txBox="1">
            <a:spLocks noGrp="1"/>
          </p:cNvSpPr>
          <p:nvPr>
            <p:ph type="body" idx="1"/>
          </p:nvPr>
        </p:nvSpPr>
        <p:spPr>
          <a:xfrm>
            <a:off x="457200" y="1974900"/>
            <a:ext cx="39996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845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19" name="Google Shape;219;p48"/>
          <p:cNvSpPr txBox="1">
            <a:spLocks noGrp="1"/>
          </p:cNvSpPr>
          <p:nvPr>
            <p:ph type="body" idx="2"/>
          </p:nvPr>
        </p:nvSpPr>
        <p:spPr>
          <a:xfrm>
            <a:off x="4686950" y="1974775"/>
            <a:ext cx="39996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●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845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oogle Sans"/>
              <a:buChar char="○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845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Google Sans"/>
              <a:buChar char="■"/>
              <a:defRPr sz="11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Headline and Body - 2 Column">
  <p:cSld name="Presentation Title_1_1_1_1_1_1">
    <p:bg>
      <p:bgPr>
        <a:solidFill>
          <a:srgbClr val="FFFFFF"/>
        </a:solidFill>
        <a:effectLst/>
      </p:bgPr>
    </p:bg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49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22" name="Google Shape;222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49"/>
          <p:cNvSpPr txBox="1">
            <a:spLocks noGrp="1"/>
          </p:cNvSpPr>
          <p:nvPr>
            <p:ph type="title"/>
          </p:nvPr>
        </p:nvSpPr>
        <p:spPr>
          <a:xfrm>
            <a:off x="457200" y="1027700"/>
            <a:ext cx="3999600" cy="2571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Google Sans"/>
              <a:buNone/>
              <a:defRPr sz="18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24" name="Google Shape;224;p49"/>
          <p:cNvSpPr txBox="1">
            <a:spLocks noGrp="1"/>
          </p:cNvSpPr>
          <p:nvPr>
            <p:ph type="body" idx="1"/>
          </p:nvPr>
        </p:nvSpPr>
        <p:spPr>
          <a:xfrm>
            <a:off x="457200" y="1974900"/>
            <a:ext cx="39996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25" name="Google Shape;225;p49"/>
          <p:cNvSpPr txBox="1">
            <a:spLocks noGrp="1"/>
          </p:cNvSpPr>
          <p:nvPr>
            <p:ph type="body" idx="2"/>
          </p:nvPr>
        </p:nvSpPr>
        <p:spPr>
          <a:xfrm>
            <a:off x="4686950" y="1974775"/>
            <a:ext cx="39996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26" name="Google Shape;226;p49"/>
          <p:cNvSpPr txBox="1">
            <a:spLocks noGrp="1"/>
          </p:cNvSpPr>
          <p:nvPr>
            <p:ph type="title" idx="3"/>
          </p:nvPr>
        </p:nvSpPr>
        <p:spPr>
          <a:xfrm>
            <a:off x="457200" y="1380150"/>
            <a:ext cx="3999600" cy="148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27" name="Google Shape;227;p49"/>
          <p:cNvSpPr txBox="1">
            <a:spLocks noGrp="1"/>
          </p:cNvSpPr>
          <p:nvPr>
            <p:ph type="title" idx="4"/>
          </p:nvPr>
        </p:nvSpPr>
        <p:spPr>
          <a:xfrm>
            <a:off x="4686950" y="1027700"/>
            <a:ext cx="3999600" cy="2571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Google Sans"/>
              <a:buNone/>
              <a:defRPr sz="18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28" name="Google Shape;228;p49"/>
          <p:cNvSpPr txBox="1">
            <a:spLocks noGrp="1"/>
          </p:cNvSpPr>
          <p:nvPr>
            <p:ph type="title" idx="5"/>
          </p:nvPr>
        </p:nvSpPr>
        <p:spPr>
          <a:xfrm>
            <a:off x="4686950" y="1380150"/>
            <a:ext cx="3999600" cy="148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Split Headline and Body - 4 Column">
  <p:cSld name="Presentation Title_1_1_1_1_1_1_1">
    <p:bg>
      <p:bgPr>
        <a:solidFill>
          <a:srgbClr val="FFFFFF"/>
        </a:solidFill>
        <a:effectLst/>
      </p:bgPr>
    </p:bg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50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31" name="Google Shape;231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50"/>
          <p:cNvSpPr txBox="1">
            <a:spLocks noGrp="1"/>
          </p:cNvSpPr>
          <p:nvPr>
            <p:ph type="title"/>
          </p:nvPr>
        </p:nvSpPr>
        <p:spPr>
          <a:xfrm>
            <a:off x="457200" y="1336850"/>
            <a:ext cx="1884900" cy="409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Google Sans"/>
              <a:buNone/>
              <a:defRPr sz="14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3" name="Google Shape;233;p50"/>
          <p:cNvSpPr txBox="1">
            <a:spLocks noGrp="1"/>
          </p:cNvSpPr>
          <p:nvPr>
            <p:ph type="body" idx="1"/>
          </p:nvPr>
        </p:nvSpPr>
        <p:spPr>
          <a:xfrm>
            <a:off x="457200" y="1974900"/>
            <a:ext cx="18849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4" name="Google Shape;234;p50"/>
          <p:cNvSpPr txBox="1">
            <a:spLocks noGrp="1"/>
          </p:cNvSpPr>
          <p:nvPr>
            <p:ph type="title" idx="2"/>
          </p:nvPr>
        </p:nvSpPr>
        <p:spPr>
          <a:xfrm>
            <a:off x="2572075" y="1336850"/>
            <a:ext cx="1884900" cy="409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Google Sans"/>
              <a:buNone/>
              <a:defRPr sz="14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5" name="Google Shape;235;p50"/>
          <p:cNvSpPr txBox="1">
            <a:spLocks noGrp="1"/>
          </p:cNvSpPr>
          <p:nvPr>
            <p:ph type="body" idx="3"/>
          </p:nvPr>
        </p:nvSpPr>
        <p:spPr>
          <a:xfrm>
            <a:off x="2572075" y="1974900"/>
            <a:ext cx="18849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6" name="Google Shape;236;p50"/>
          <p:cNvSpPr txBox="1">
            <a:spLocks noGrp="1"/>
          </p:cNvSpPr>
          <p:nvPr>
            <p:ph type="title" idx="4"/>
          </p:nvPr>
        </p:nvSpPr>
        <p:spPr>
          <a:xfrm>
            <a:off x="4686950" y="1336850"/>
            <a:ext cx="1884900" cy="409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Google Sans"/>
              <a:buNone/>
              <a:defRPr sz="14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7" name="Google Shape;237;p50"/>
          <p:cNvSpPr txBox="1">
            <a:spLocks noGrp="1"/>
          </p:cNvSpPr>
          <p:nvPr>
            <p:ph type="body" idx="5"/>
          </p:nvPr>
        </p:nvSpPr>
        <p:spPr>
          <a:xfrm>
            <a:off x="4686950" y="1974900"/>
            <a:ext cx="18849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8" name="Google Shape;238;p50"/>
          <p:cNvSpPr txBox="1">
            <a:spLocks noGrp="1"/>
          </p:cNvSpPr>
          <p:nvPr>
            <p:ph type="title" idx="6"/>
          </p:nvPr>
        </p:nvSpPr>
        <p:spPr>
          <a:xfrm>
            <a:off x="6801825" y="1336850"/>
            <a:ext cx="1884900" cy="409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Font typeface="Google Sans"/>
              <a:buNone/>
              <a:defRPr sz="14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39" name="Google Shape;239;p50"/>
          <p:cNvSpPr txBox="1">
            <a:spLocks noGrp="1"/>
          </p:cNvSpPr>
          <p:nvPr>
            <p:ph type="body" idx="7"/>
          </p:nvPr>
        </p:nvSpPr>
        <p:spPr>
          <a:xfrm>
            <a:off x="6801825" y="1974900"/>
            <a:ext cx="18849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orient="horz" pos="3096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435">
          <p15:clr>
            <a:srgbClr val="FA7B17"/>
          </p15:clr>
        </p15:guide>
        <p15:guide id="5" orient="horz" pos="579">
          <p15:clr>
            <a:srgbClr val="FA7B17"/>
          </p15:clr>
        </p15:guide>
        <p15:guide id="6" orient="horz" pos="1100">
          <p15:clr>
            <a:srgbClr val="FA7B17"/>
          </p15:clr>
        </p15:guide>
        <p15:guide id="7" orient="horz" pos="1244">
          <p15:clr>
            <a:srgbClr val="FA7B17"/>
          </p15:clr>
        </p15:guide>
        <p15:guide id="8" pos="806">
          <p15:clr>
            <a:srgbClr val="FA7B17"/>
          </p15:clr>
        </p15:guide>
        <p15:guide id="9" pos="954">
          <p15:clr>
            <a:srgbClr val="FA7B17"/>
          </p15:clr>
        </p15:guide>
        <p15:guide id="10" pos="1475">
          <p15:clr>
            <a:srgbClr val="FA7B17"/>
          </p15:clr>
        </p15:guide>
        <p15:guide id="11" pos="1620">
          <p15:clr>
            <a:srgbClr val="FA7B17"/>
          </p15:clr>
        </p15:guide>
        <p15:guide id="12" pos="2141">
          <p15:clr>
            <a:srgbClr val="FA7B17"/>
          </p15:clr>
        </p15:guide>
        <p15:guide id="13" pos="2286">
          <p15:clr>
            <a:srgbClr val="FA7B17"/>
          </p15:clr>
        </p15:guide>
        <p15:guide id="14" pos="2807">
          <p15:clr>
            <a:srgbClr val="FA7B17"/>
          </p15:clr>
        </p15:guide>
        <p15:guide id="15" pos="2952">
          <p15:clr>
            <a:srgbClr val="FA7B17"/>
          </p15:clr>
        </p15:guide>
        <p15:guide id="16" pos="3474">
          <p15:clr>
            <a:srgbClr val="FA7B17"/>
          </p15:clr>
        </p15:guide>
        <p15:guide id="17" pos="3619">
          <p15:clr>
            <a:srgbClr val="FA7B17"/>
          </p15:clr>
        </p15:guide>
        <p15:guide id="18" pos="4140">
          <p15:clr>
            <a:srgbClr val="FA7B17"/>
          </p15:clr>
        </p15:guide>
        <p15:guide id="19" pos="4285">
          <p15:clr>
            <a:srgbClr val="FA7B17"/>
          </p15:clr>
        </p15:guide>
        <p15:guide id="20" pos="4806">
          <p15:clr>
            <a:srgbClr val="FA7B17"/>
          </p15:clr>
        </p15:guide>
        <p15:guide id="21" pos="4954">
          <p15:clr>
            <a:srgbClr val="FA7B17"/>
          </p15:clr>
        </p15:guide>
        <p15:guide id="22" pos="5472">
          <p15:clr>
            <a:srgbClr val="FA7B17"/>
          </p15:clr>
        </p15:guide>
        <p15:guide id="23" orient="horz" pos="1765">
          <p15:clr>
            <a:srgbClr val="FA7B17"/>
          </p15:clr>
        </p15:guide>
        <p15:guide id="24" orient="horz" pos="1909">
          <p15:clr>
            <a:srgbClr val="FA7B17"/>
          </p15:clr>
        </p15:guide>
        <p15:guide id="25" orient="horz" pos="2431">
          <p15:clr>
            <a:srgbClr val="FA7B17"/>
          </p15:clr>
        </p15:guide>
        <p15:guide id="26" orient="horz" pos="2575">
          <p15:clr>
            <a:srgbClr val="FA7B17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ck footer (6 Column)">
  <p:cSld name="CUSTOM"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51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42" name="Google Shape;242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pos="5472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3096">
          <p15:clr>
            <a:srgbClr val="FA7B17"/>
          </p15:clr>
        </p15:guide>
        <p15:guide id="5" orient="horz" pos="440">
          <p15:clr>
            <a:srgbClr val="FA7B17"/>
          </p15:clr>
        </p15:guide>
        <p15:guide id="6" orient="horz" pos="584">
          <p15:clr>
            <a:srgbClr val="FA7B17"/>
          </p15:clr>
        </p15:guide>
        <p15:guide id="7" orient="horz" pos="1325">
          <p15:clr>
            <a:srgbClr val="FA7B17"/>
          </p15:clr>
        </p15:guide>
        <p15:guide id="8" orient="horz" pos="1469">
          <p15:clr>
            <a:srgbClr val="FA7B17"/>
          </p15:clr>
        </p15:guide>
        <p15:guide id="9" orient="horz" pos="2211">
          <p15:clr>
            <a:srgbClr val="FA7B17"/>
          </p15:clr>
        </p15:guide>
        <p15:guide id="10" orient="horz" pos="2355">
          <p15:clr>
            <a:srgbClr val="FA7B17"/>
          </p15:clr>
        </p15:guide>
        <p15:guide id="11" pos="1029">
          <p15:clr>
            <a:srgbClr val="FA7B17"/>
          </p15:clr>
        </p15:guide>
        <p15:guide id="12" pos="1173">
          <p15:clr>
            <a:srgbClr val="FA7B17"/>
          </p15:clr>
        </p15:guide>
        <p15:guide id="13" pos="2067">
          <p15:clr>
            <a:srgbClr val="FA7B17"/>
          </p15:clr>
        </p15:guide>
        <p15:guide id="14" pos="1923">
          <p15:clr>
            <a:srgbClr val="FA7B17"/>
          </p15:clr>
        </p15:guide>
        <p15:guide id="15" pos="2808">
          <p15:clr>
            <a:srgbClr val="FA7B17"/>
          </p15:clr>
        </p15:guide>
        <p15:guide id="16" pos="2952">
          <p15:clr>
            <a:srgbClr val="FA7B17"/>
          </p15:clr>
        </p15:guide>
        <p15:guide id="17" pos="3693">
          <p15:clr>
            <a:srgbClr val="FA7B17"/>
          </p15:clr>
        </p15:guide>
        <p15:guide id="18" pos="3837">
          <p15:clr>
            <a:srgbClr val="FA7B17"/>
          </p15:clr>
        </p15:guide>
        <p15:guide id="19" pos="4579">
          <p15:clr>
            <a:srgbClr val="FA7B17"/>
          </p15:clr>
        </p15:guide>
        <p15:guide id="20" pos="4723">
          <p15:clr>
            <a:srgbClr val="FA7B17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- Dark">
  <p:cSld name="TITLE_1_1_1_1">
    <p:bg>
      <p:bgPr>
        <a:solidFill>
          <a:srgbClr val="073763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oogle Shape;28;p6"/>
          <p:cNvGrpSpPr/>
          <p:nvPr/>
        </p:nvGrpSpPr>
        <p:grpSpPr>
          <a:xfrm>
            <a:off x="0" y="0"/>
            <a:ext cx="9144000" cy="5143500"/>
            <a:chOff x="0" y="0"/>
            <a:chExt cx="9144000" cy="5143500"/>
          </a:xfrm>
        </p:grpSpPr>
        <p:sp>
          <p:nvSpPr>
            <p:cNvPr id="29" name="Google Shape;29;p6"/>
            <p:cNvSpPr/>
            <p:nvPr/>
          </p:nvSpPr>
          <p:spPr>
            <a:xfrm>
              <a:off x="0" y="0"/>
              <a:ext cx="9144000" cy="5143500"/>
            </a:xfrm>
            <a:prstGeom prst="rect">
              <a:avLst/>
            </a:prstGeom>
            <a:solidFill>
              <a:srgbClr val="0A063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30" name="Google Shape;30;p6" descr="iEweaEOSINefGhS_mYHzpP2n0QPSaBgjOTJgwnK_sQ-svv64LMDTJ_KjYTbYKA2VXSZ39ytq3L0pvQa4x26glrYYXdEEX77xB1ggh0xT6Dcv7bfOErAw-CeSz0qbXez6OmGd_3A0BIQ.png"/>
            <p:cNvPicPr preferRelativeResize="0"/>
            <p:nvPr/>
          </p:nvPicPr>
          <p:blipFill rotWithShape="1">
            <a:blip r:embed="rId2">
              <a:alphaModFix/>
            </a:blip>
            <a:srcRect t="1126" b="88"/>
            <a:stretch/>
          </p:blipFill>
          <p:spPr>
            <a:xfrm>
              <a:off x="4736625" y="0"/>
              <a:ext cx="3962275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1" name="Google Shape;31;p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334250" y="0"/>
              <a:ext cx="1381275" cy="514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" name="Google Shape;32;p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flipH="1">
              <a:off x="8007900" y="0"/>
              <a:ext cx="1136100" cy="5143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3" name="Google Shape;33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825" y="4754125"/>
            <a:ext cx="640080" cy="210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78650" y="899675"/>
            <a:ext cx="1778175" cy="415744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>
            <a:spLocks noGrp="1"/>
          </p:cNvSpPr>
          <p:nvPr>
            <p:ph type="ctrTitle"/>
          </p:nvPr>
        </p:nvSpPr>
        <p:spPr>
          <a:xfrm>
            <a:off x="578648" y="1700050"/>
            <a:ext cx="3968400" cy="117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Google Sans"/>
              <a:buNone/>
              <a:defRPr sz="3200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ctrTitle" idx="2"/>
          </p:nvPr>
        </p:nvSpPr>
        <p:spPr>
          <a:xfrm>
            <a:off x="595825" y="2737663"/>
            <a:ext cx="4674300" cy="257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Font typeface="Google Sans"/>
              <a:buNone/>
              <a:defRPr sz="1600">
                <a:solidFill>
                  <a:srgbClr val="FFFFFF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 Light"/>
              <a:buNone/>
              <a:defRPr sz="12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plit Headline and Body - 3 Column">
  <p:cSld name="CUSTOM_3"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52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  <p:pic>
        <p:nvPicPr>
          <p:cNvPr id="245" name="Google Shape;245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52"/>
          <p:cNvSpPr txBox="1">
            <a:spLocks noGrp="1"/>
          </p:cNvSpPr>
          <p:nvPr>
            <p:ph type="title"/>
          </p:nvPr>
        </p:nvSpPr>
        <p:spPr>
          <a:xfrm>
            <a:off x="457200" y="842550"/>
            <a:ext cx="2595000" cy="4614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Google Sans"/>
              <a:buNone/>
              <a:defRPr sz="18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47" name="Google Shape;247;p52"/>
          <p:cNvSpPr txBox="1">
            <a:spLocks noGrp="1"/>
          </p:cNvSpPr>
          <p:nvPr>
            <p:ph type="body" idx="1"/>
          </p:nvPr>
        </p:nvSpPr>
        <p:spPr>
          <a:xfrm>
            <a:off x="457200" y="1974900"/>
            <a:ext cx="25950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48" name="Google Shape;248;p52"/>
          <p:cNvSpPr txBox="1">
            <a:spLocks noGrp="1"/>
          </p:cNvSpPr>
          <p:nvPr>
            <p:ph type="title" idx="2"/>
          </p:nvPr>
        </p:nvSpPr>
        <p:spPr>
          <a:xfrm>
            <a:off x="457200" y="1494525"/>
            <a:ext cx="2595000" cy="3660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49" name="Google Shape;249;p52"/>
          <p:cNvSpPr txBox="1">
            <a:spLocks noGrp="1"/>
          </p:cNvSpPr>
          <p:nvPr>
            <p:ph type="title" idx="3"/>
          </p:nvPr>
        </p:nvSpPr>
        <p:spPr>
          <a:xfrm>
            <a:off x="3274500" y="842550"/>
            <a:ext cx="2595000" cy="4614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Google Sans"/>
              <a:buNone/>
              <a:defRPr sz="18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50" name="Google Shape;250;p52"/>
          <p:cNvSpPr txBox="1">
            <a:spLocks noGrp="1"/>
          </p:cNvSpPr>
          <p:nvPr>
            <p:ph type="body" idx="4"/>
          </p:nvPr>
        </p:nvSpPr>
        <p:spPr>
          <a:xfrm>
            <a:off x="3274500" y="1974900"/>
            <a:ext cx="25950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51" name="Google Shape;251;p52"/>
          <p:cNvSpPr txBox="1">
            <a:spLocks noGrp="1"/>
          </p:cNvSpPr>
          <p:nvPr>
            <p:ph type="title" idx="5"/>
          </p:nvPr>
        </p:nvSpPr>
        <p:spPr>
          <a:xfrm>
            <a:off x="3274500" y="1494525"/>
            <a:ext cx="2595000" cy="3660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52" name="Google Shape;252;p52"/>
          <p:cNvSpPr txBox="1">
            <a:spLocks noGrp="1"/>
          </p:cNvSpPr>
          <p:nvPr>
            <p:ph type="title" idx="6"/>
          </p:nvPr>
        </p:nvSpPr>
        <p:spPr>
          <a:xfrm>
            <a:off x="6091800" y="842550"/>
            <a:ext cx="2595000" cy="4614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Font typeface="Google Sans"/>
              <a:buNone/>
              <a:defRPr sz="18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Font typeface="Google Sans"/>
              <a:buNone/>
              <a:defRPr sz="30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53" name="Google Shape;253;p52"/>
          <p:cNvSpPr txBox="1">
            <a:spLocks noGrp="1"/>
          </p:cNvSpPr>
          <p:nvPr>
            <p:ph type="body" idx="7"/>
          </p:nvPr>
        </p:nvSpPr>
        <p:spPr>
          <a:xfrm>
            <a:off x="6091800" y="1974900"/>
            <a:ext cx="2595000" cy="25941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21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●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2921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Google Sans"/>
              <a:buChar char="○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2921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000"/>
              <a:buFont typeface="Google Sans"/>
              <a:buChar char="■"/>
              <a:defRPr sz="10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254" name="Google Shape;254;p52"/>
          <p:cNvSpPr txBox="1">
            <a:spLocks noGrp="1"/>
          </p:cNvSpPr>
          <p:nvPr>
            <p:ph type="title" idx="8"/>
          </p:nvPr>
        </p:nvSpPr>
        <p:spPr>
          <a:xfrm>
            <a:off x="6091800" y="1494525"/>
            <a:ext cx="2595000" cy="3660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1200"/>
              <a:buFont typeface="Google Sans"/>
              <a:buNone/>
              <a:defRPr sz="1200"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pos="5472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3096">
          <p15:clr>
            <a:srgbClr val="FA7B17"/>
          </p15:clr>
        </p15:guide>
        <p15:guide id="5" orient="horz" pos="440">
          <p15:clr>
            <a:srgbClr val="FA7B17"/>
          </p15:clr>
        </p15:guide>
        <p15:guide id="6" orient="horz" pos="584">
          <p15:clr>
            <a:srgbClr val="FA7B17"/>
          </p15:clr>
        </p15:guide>
        <p15:guide id="7" orient="horz" pos="1325">
          <p15:clr>
            <a:srgbClr val="FA7B17"/>
          </p15:clr>
        </p15:guide>
        <p15:guide id="8" orient="horz" pos="1469">
          <p15:clr>
            <a:srgbClr val="FA7B17"/>
          </p15:clr>
        </p15:guide>
        <p15:guide id="9" orient="horz" pos="2211">
          <p15:clr>
            <a:srgbClr val="FA7B17"/>
          </p15:clr>
        </p15:guide>
        <p15:guide id="10" orient="horz" pos="2355">
          <p15:clr>
            <a:srgbClr val="FA7B17"/>
          </p15:clr>
        </p15:guide>
        <p15:guide id="11" pos="1029">
          <p15:clr>
            <a:srgbClr val="FA7B17"/>
          </p15:clr>
        </p15:guide>
        <p15:guide id="12" pos="1173">
          <p15:clr>
            <a:srgbClr val="FA7B17"/>
          </p15:clr>
        </p15:guide>
        <p15:guide id="13" pos="2067">
          <p15:clr>
            <a:srgbClr val="FA7B17"/>
          </p15:clr>
        </p15:guide>
        <p15:guide id="14" pos="1923">
          <p15:clr>
            <a:srgbClr val="FA7B17"/>
          </p15:clr>
        </p15:guide>
        <p15:guide id="15" pos="2808">
          <p15:clr>
            <a:srgbClr val="FA7B17"/>
          </p15:clr>
        </p15:guide>
        <p15:guide id="16" pos="2952">
          <p15:clr>
            <a:srgbClr val="FA7B17"/>
          </p15:clr>
        </p15:guide>
        <p15:guide id="17" pos="3693">
          <p15:clr>
            <a:srgbClr val="FA7B17"/>
          </p15:clr>
        </p15:guide>
        <p15:guide id="18" pos="3837">
          <p15:clr>
            <a:srgbClr val="FA7B17"/>
          </p15:clr>
        </p15:guide>
        <p15:guide id="19" pos="4579">
          <p15:clr>
            <a:srgbClr val="FA7B17"/>
          </p15:clr>
        </p15:guide>
        <p15:guide id="20" pos="4723">
          <p15:clr>
            <a:srgbClr val="FA7B17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g # only (6 Column)">
  <p:cSld name="CUSTOM_2"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3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pos="5472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3096">
          <p15:clr>
            <a:srgbClr val="FA7B17"/>
          </p15:clr>
        </p15:guide>
        <p15:guide id="5" orient="horz" pos="440">
          <p15:clr>
            <a:srgbClr val="FA7B17"/>
          </p15:clr>
        </p15:guide>
        <p15:guide id="6" orient="horz" pos="584">
          <p15:clr>
            <a:srgbClr val="FA7B17"/>
          </p15:clr>
        </p15:guide>
        <p15:guide id="7" orient="horz" pos="1325">
          <p15:clr>
            <a:srgbClr val="FA7B17"/>
          </p15:clr>
        </p15:guide>
        <p15:guide id="8" orient="horz" pos="1469">
          <p15:clr>
            <a:srgbClr val="FA7B17"/>
          </p15:clr>
        </p15:guide>
        <p15:guide id="9" orient="horz" pos="2211">
          <p15:clr>
            <a:srgbClr val="FA7B17"/>
          </p15:clr>
        </p15:guide>
        <p15:guide id="10" orient="horz" pos="2355">
          <p15:clr>
            <a:srgbClr val="FA7B17"/>
          </p15:clr>
        </p15:guide>
        <p15:guide id="11" pos="1029">
          <p15:clr>
            <a:srgbClr val="FA7B17"/>
          </p15:clr>
        </p15:guide>
        <p15:guide id="12" pos="1173">
          <p15:clr>
            <a:srgbClr val="FA7B17"/>
          </p15:clr>
        </p15:guide>
        <p15:guide id="13" pos="2067">
          <p15:clr>
            <a:srgbClr val="FA7B17"/>
          </p15:clr>
        </p15:guide>
        <p15:guide id="14" pos="1923">
          <p15:clr>
            <a:srgbClr val="FA7B17"/>
          </p15:clr>
        </p15:guide>
        <p15:guide id="15" pos="2808">
          <p15:clr>
            <a:srgbClr val="FA7B17"/>
          </p15:clr>
        </p15:guide>
        <p15:guide id="16" pos="2952">
          <p15:clr>
            <a:srgbClr val="FA7B17"/>
          </p15:clr>
        </p15:guide>
        <p15:guide id="17" pos="3693">
          <p15:clr>
            <a:srgbClr val="FA7B17"/>
          </p15:clr>
        </p15:guide>
        <p15:guide id="18" pos="3837">
          <p15:clr>
            <a:srgbClr val="FA7B17"/>
          </p15:clr>
        </p15:guide>
        <p15:guide id="19" pos="4579">
          <p15:clr>
            <a:srgbClr val="FA7B17"/>
          </p15:clr>
        </p15:guide>
        <p15:guide id="20" pos="4723">
          <p15:clr>
            <a:srgbClr val="FA7B17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ogo only (6 Column)">
  <p:cSld name="CUSTOM_2_1"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8" name="Google Shape;25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50" y="4790802"/>
            <a:ext cx="636233" cy="1488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pos="5472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3096">
          <p15:clr>
            <a:srgbClr val="FA7B17"/>
          </p15:clr>
        </p15:guide>
        <p15:guide id="5" orient="horz" pos="440">
          <p15:clr>
            <a:srgbClr val="FA7B17"/>
          </p15:clr>
        </p15:guide>
        <p15:guide id="6" orient="horz" pos="584">
          <p15:clr>
            <a:srgbClr val="FA7B17"/>
          </p15:clr>
        </p15:guide>
        <p15:guide id="7" orient="horz" pos="1325">
          <p15:clr>
            <a:srgbClr val="FA7B17"/>
          </p15:clr>
        </p15:guide>
        <p15:guide id="8" orient="horz" pos="1469">
          <p15:clr>
            <a:srgbClr val="FA7B17"/>
          </p15:clr>
        </p15:guide>
        <p15:guide id="9" orient="horz" pos="2211">
          <p15:clr>
            <a:srgbClr val="FA7B17"/>
          </p15:clr>
        </p15:guide>
        <p15:guide id="10" orient="horz" pos="2355">
          <p15:clr>
            <a:srgbClr val="FA7B17"/>
          </p15:clr>
        </p15:guide>
        <p15:guide id="11" pos="1029">
          <p15:clr>
            <a:srgbClr val="FA7B17"/>
          </p15:clr>
        </p15:guide>
        <p15:guide id="12" pos="1173">
          <p15:clr>
            <a:srgbClr val="FA7B17"/>
          </p15:clr>
        </p15:guide>
        <p15:guide id="13" pos="2067">
          <p15:clr>
            <a:srgbClr val="FA7B17"/>
          </p15:clr>
        </p15:guide>
        <p15:guide id="14" pos="1923">
          <p15:clr>
            <a:srgbClr val="FA7B17"/>
          </p15:clr>
        </p15:guide>
        <p15:guide id="15" pos="2808">
          <p15:clr>
            <a:srgbClr val="FA7B17"/>
          </p15:clr>
        </p15:guide>
        <p15:guide id="16" pos="2952">
          <p15:clr>
            <a:srgbClr val="FA7B17"/>
          </p15:clr>
        </p15:guide>
        <p15:guide id="17" pos="3693">
          <p15:clr>
            <a:srgbClr val="FA7B17"/>
          </p15:clr>
        </p15:guide>
        <p15:guide id="18" pos="3837">
          <p15:clr>
            <a:srgbClr val="FA7B17"/>
          </p15:clr>
        </p15:guide>
        <p15:guide id="19" pos="4579">
          <p15:clr>
            <a:srgbClr val="FA7B17"/>
          </p15:clr>
        </p15:guide>
        <p15:guide id="20" pos="4723">
          <p15:clr>
            <a:srgbClr val="FA7B17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White footer (6 Column)">
  <p:cSld name="CUSTOM_1"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" name="Google Shape;260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5738" y="4849307"/>
            <a:ext cx="826481" cy="9032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55"/>
          <p:cNvSpPr txBox="1"/>
          <p:nvPr/>
        </p:nvSpPr>
        <p:spPr>
          <a:xfrm>
            <a:off x="7860325" y="4790800"/>
            <a:ext cx="826500" cy="20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600">
                <a:solidFill>
                  <a:schemeClr val="lt1"/>
                </a:solidFill>
                <a:latin typeface="Google Sans"/>
                <a:ea typeface="Google Sans"/>
                <a:cs typeface="Google Sans"/>
                <a:sym typeface="Google Sans"/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88">
          <p15:clr>
            <a:srgbClr val="FA7B17"/>
          </p15:clr>
        </p15:guide>
        <p15:guide id="2" pos="5472">
          <p15:clr>
            <a:srgbClr val="FA7B17"/>
          </p15:clr>
        </p15:guide>
        <p15:guide id="3" orient="horz" pos="144">
          <p15:clr>
            <a:srgbClr val="FA7B17"/>
          </p15:clr>
        </p15:guide>
        <p15:guide id="4" orient="horz" pos="3096">
          <p15:clr>
            <a:srgbClr val="FA7B17"/>
          </p15:clr>
        </p15:guide>
        <p15:guide id="5" orient="horz" pos="440">
          <p15:clr>
            <a:srgbClr val="FA7B17"/>
          </p15:clr>
        </p15:guide>
        <p15:guide id="6" orient="horz" pos="584">
          <p15:clr>
            <a:srgbClr val="FA7B17"/>
          </p15:clr>
        </p15:guide>
        <p15:guide id="7" orient="horz" pos="1325">
          <p15:clr>
            <a:srgbClr val="FA7B17"/>
          </p15:clr>
        </p15:guide>
        <p15:guide id="8" orient="horz" pos="1469">
          <p15:clr>
            <a:srgbClr val="FA7B17"/>
          </p15:clr>
        </p15:guide>
        <p15:guide id="9" orient="horz" pos="2211">
          <p15:clr>
            <a:srgbClr val="FA7B17"/>
          </p15:clr>
        </p15:guide>
        <p15:guide id="10" orient="horz" pos="2355">
          <p15:clr>
            <a:srgbClr val="FA7B17"/>
          </p15:clr>
        </p15:guide>
        <p15:guide id="11" pos="1029">
          <p15:clr>
            <a:srgbClr val="FA7B17"/>
          </p15:clr>
        </p15:guide>
        <p15:guide id="12" pos="1173">
          <p15:clr>
            <a:srgbClr val="FA7B17"/>
          </p15:clr>
        </p15:guide>
        <p15:guide id="13" pos="2067">
          <p15:clr>
            <a:srgbClr val="FA7B17"/>
          </p15:clr>
        </p15:guide>
        <p15:guide id="14" pos="1923">
          <p15:clr>
            <a:srgbClr val="FA7B17"/>
          </p15:clr>
        </p15:guide>
        <p15:guide id="15" pos="2808">
          <p15:clr>
            <a:srgbClr val="FA7B17"/>
          </p15:clr>
        </p15:guide>
        <p15:guide id="16" pos="2952">
          <p15:clr>
            <a:srgbClr val="FA7B17"/>
          </p15:clr>
        </p15:guide>
        <p15:guide id="17" pos="3693">
          <p15:clr>
            <a:srgbClr val="FA7B17"/>
          </p15:clr>
        </p15:guide>
        <p15:guide id="18" pos="3837">
          <p15:clr>
            <a:srgbClr val="FA7B17"/>
          </p15:clr>
        </p15:guide>
        <p15:guide id="19" pos="4579">
          <p15:clr>
            <a:srgbClr val="FA7B17"/>
          </p15:clr>
        </p15:guide>
        <p15:guide id="20" pos="4723">
          <p15:clr>
            <a:srgbClr val="FA7B17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Header and 2 columns" type="twoColTx">
  <p:cSld name="TITLE_AND_TWO_COLUMNS"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" name="Google Shape;263;p56"/>
          <p:cNvGrpSpPr/>
          <p:nvPr/>
        </p:nvGrpSpPr>
        <p:grpSpPr>
          <a:xfrm>
            <a:off x="8323544" y="4574644"/>
            <a:ext cx="267600" cy="568856"/>
            <a:chOff x="8323544" y="4574644"/>
            <a:chExt cx="267600" cy="568856"/>
          </a:xfrm>
        </p:grpSpPr>
        <p:cxnSp>
          <p:nvCxnSpPr>
            <p:cNvPr id="264" name="Google Shape;264;p56"/>
            <p:cNvCxnSpPr/>
            <p:nvPr/>
          </p:nvCxnSpPr>
          <p:spPr>
            <a:xfrm rot="10800000">
              <a:off x="8457350" y="4827600"/>
              <a:ext cx="0" cy="3159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265" name="Google Shape;265;p56"/>
            <p:cNvSpPr/>
            <p:nvPr/>
          </p:nvSpPr>
          <p:spPr>
            <a:xfrm rot="-5400000">
              <a:off x="8302994" y="4595194"/>
              <a:ext cx="308700" cy="267600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FFFF"/>
            </a:solidFill>
            <a:ln>
              <a:noFill/>
            </a:ln>
            <a:effectLst>
              <a:outerShdw blurRad="128588" dist="38100" dir="5400000" algn="bl" rotWithShape="0">
                <a:srgbClr val="000000">
                  <a:alpha val="17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6" name="Google Shape;266;p56"/>
          <p:cNvSpPr txBox="1">
            <a:spLocks noGrp="1"/>
          </p:cNvSpPr>
          <p:nvPr>
            <p:ph type="title"/>
          </p:nvPr>
        </p:nvSpPr>
        <p:spPr>
          <a:xfrm>
            <a:off x="691025" y="223275"/>
            <a:ext cx="7761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Arial"/>
              <a:buNone/>
              <a:defRPr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7" name="Google Shape;267;p56"/>
          <p:cNvSpPr txBox="1">
            <a:spLocks noGrp="1"/>
          </p:cNvSpPr>
          <p:nvPr>
            <p:ph type="body" idx="1"/>
          </p:nvPr>
        </p:nvSpPr>
        <p:spPr>
          <a:xfrm>
            <a:off x="691025" y="1152475"/>
            <a:ext cx="3627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0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8" name="Google Shape;268;p56"/>
          <p:cNvSpPr txBox="1">
            <a:spLocks noGrp="1"/>
          </p:cNvSpPr>
          <p:nvPr>
            <p:ph type="body" idx="2"/>
          </p:nvPr>
        </p:nvSpPr>
        <p:spPr>
          <a:xfrm>
            <a:off x="4826013" y="1152475"/>
            <a:ext cx="3663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●"/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lvl="6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lvl="7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○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lvl="8" indent="-30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rgbClr val="000000"/>
              </a:buClr>
              <a:buSzPts val="1200"/>
              <a:buFont typeface="Arial"/>
              <a:buChar char="■"/>
              <a:defRPr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9" name="Google Shape;269;p56"/>
          <p:cNvSpPr txBox="1">
            <a:spLocks noGrp="1"/>
          </p:cNvSpPr>
          <p:nvPr>
            <p:ph type="sldNum" idx="12"/>
          </p:nvPr>
        </p:nvSpPr>
        <p:spPr>
          <a:xfrm>
            <a:off x="8177272" y="4532194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70" name="Google Shape;270;p5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28600" y="186425"/>
            <a:ext cx="233267" cy="43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825" y="4754125"/>
            <a:ext cx="640080" cy="210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/>
          </p:nvPr>
        </p:nvSpPr>
        <p:spPr>
          <a:xfrm>
            <a:off x="311700" y="1669250"/>
            <a:ext cx="8520600" cy="955500"/>
          </a:xfrm>
          <a:prstGeom prst="rect">
            <a:avLst/>
          </a:prstGeom>
        </p:spPr>
        <p:txBody>
          <a:bodyPr spcFirstLastPara="1" wrap="square" lIns="0" tIns="0" rIns="0" bIns="0" anchor="b" anchorCtr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500"/>
              <a:buNone/>
              <a:defRPr sz="3500">
                <a:solidFill>
                  <a:schemeClr val="accen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title" idx="2"/>
          </p:nvPr>
        </p:nvSpPr>
        <p:spPr>
          <a:xfrm>
            <a:off x="311700" y="2706375"/>
            <a:ext cx="8520600" cy="841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oogle Sans"/>
              <a:buNone/>
              <a:defRPr sz="24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pic>
        <p:nvPicPr>
          <p:cNvPr id="40" name="Google Shape;40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Top note" type="tx">
  <p:cSld name="TITLE_AND_BOD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title"/>
          </p:nvPr>
        </p:nvSpPr>
        <p:spPr>
          <a:xfrm>
            <a:off x="695366" y="34325"/>
            <a:ext cx="1590900" cy="4284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1pPr>
            <a:lvl2pPr lvl="1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2pPr>
            <a:lvl3pPr lvl="2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3pPr>
            <a:lvl4pPr lvl="3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4pPr>
            <a:lvl5pPr lvl="4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5pPr>
            <a:lvl6pPr lvl="5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6pPr>
            <a:lvl7pPr lvl="6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7pPr>
            <a:lvl8pPr lvl="7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8pPr>
            <a:lvl9pPr lvl="8">
              <a:spcBef>
                <a:spcPts val="0"/>
              </a:spcBef>
              <a:spcAft>
                <a:spcPts val="0"/>
              </a:spcAft>
              <a:buSzPts val="800"/>
              <a:buNone/>
              <a:defRPr sz="800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1"/>
          </p:nvPr>
        </p:nvSpPr>
        <p:spPr>
          <a:xfrm>
            <a:off x="695366" y="528750"/>
            <a:ext cx="1751100" cy="5700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76225">
              <a:spcBef>
                <a:spcPts val="0"/>
              </a:spcBef>
              <a:spcAft>
                <a:spcPts val="0"/>
              </a:spcAft>
              <a:buSzPts val="750"/>
              <a:buChar char="●"/>
              <a:defRPr sz="750"/>
            </a:lvl1pPr>
            <a:lvl2pPr marL="914400" lvl="1" indent="-279400">
              <a:spcBef>
                <a:spcPts val="2000"/>
              </a:spcBef>
              <a:spcAft>
                <a:spcPts val="0"/>
              </a:spcAft>
              <a:buSzPts val="800"/>
              <a:buChar char="○"/>
              <a:defRPr sz="800"/>
            </a:lvl2pPr>
            <a:lvl3pPr marL="1371600" lvl="2" indent="-279400">
              <a:spcBef>
                <a:spcPts val="2000"/>
              </a:spcBef>
              <a:spcAft>
                <a:spcPts val="0"/>
              </a:spcAft>
              <a:buSzPts val="800"/>
              <a:buChar char="■"/>
              <a:defRPr sz="800"/>
            </a:lvl3pPr>
            <a:lvl4pPr marL="1828800" lvl="3" indent="-279400">
              <a:spcBef>
                <a:spcPts val="2000"/>
              </a:spcBef>
              <a:spcAft>
                <a:spcPts val="0"/>
              </a:spcAft>
              <a:buSzPts val="800"/>
              <a:buChar char="●"/>
              <a:defRPr sz="800"/>
            </a:lvl4pPr>
            <a:lvl5pPr marL="2286000" lvl="4" indent="-279400">
              <a:spcBef>
                <a:spcPts val="2000"/>
              </a:spcBef>
              <a:spcAft>
                <a:spcPts val="0"/>
              </a:spcAft>
              <a:buSzPts val="800"/>
              <a:buChar char="○"/>
              <a:defRPr sz="800"/>
            </a:lvl5pPr>
            <a:lvl6pPr marL="2743200" lvl="5" indent="-279400">
              <a:spcBef>
                <a:spcPts val="2000"/>
              </a:spcBef>
              <a:spcAft>
                <a:spcPts val="0"/>
              </a:spcAft>
              <a:buSzPts val="800"/>
              <a:buChar char="■"/>
              <a:defRPr sz="800"/>
            </a:lvl6pPr>
            <a:lvl7pPr marL="3200400" lvl="6" indent="-279400">
              <a:spcBef>
                <a:spcPts val="2000"/>
              </a:spcBef>
              <a:spcAft>
                <a:spcPts val="0"/>
              </a:spcAft>
              <a:buSzPts val="800"/>
              <a:buChar char="●"/>
              <a:defRPr sz="800"/>
            </a:lvl7pPr>
            <a:lvl8pPr marL="3657600" lvl="7" indent="-279400">
              <a:spcBef>
                <a:spcPts val="2000"/>
              </a:spcBef>
              <a:spcAft>
                <a:spcPts val="0"/>
              </a:spcAft>
              <a:buSzPts val="800"/>
              <a:buChar char="○"/>
              <a:defRPr sz="800"/>
            </a:lvl8pPr>
            <a:lvl9pPr marL="4114800" lvl="8" indent="-279400">
              <a:spcBef>
                <a:spcPts val="2000"/>
              </a:spcBef>
              <a:spcAft>
                <a:spcPts val="2000"/>
              </a:spcAft>
              <a:buSzPts val="800"/>
              <a:buChar char="■"/>
              <a:defRPr sz="800"/>
            </a:lvl9pPr>
          </a:lstStyle>
          <a:p>
            <a:endParaRPr/>
          </a:p>
        </p:txBody>
      </p:sp>
      <p:pic>
        <p:nvPicPr>
          <p:cNvPr id="44" name="Google Shape;44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- Header and 2 columns" type="twoColTx">
  <p:cSld name="TITLE_AND_TWO_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691025" y="223275"/>
            <a:ext cx="77619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>
                <a:solidFill>
                  <a:schemeClr val="accen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1"/>
          </p:nvPr>
        </p:nvSpPr>
        <p:spPr>
          <a:xfrm>
            <a:off x="691025" y="1152475"/>
            <a:ext cx="3627900" cy="3416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4826013" y="1152475"/>
            <a:ext cx="3663900" cy="3416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pic>
        <p:nvPicPr>
          <p:cNvPr id="49" name="Google Shape;49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5" y="4706556"/>
            <a:ext cx="1142999" cy="276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de slide - dark mode">
  <p:cSld name="TITLE_AND_TWO_COLUMNS_2">
    <p:bg>
      <p:bgPr>
        <a:solidFill>
          <a:srgbClr val="28324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title"/>
          </p:nvPr>
        </p:nvSpPr>
        <p:spPr>
          <a:xfrm>
            <a:off x="691025" y="223275"/>
            <a:ext cx="7761900" cy="5727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0"/>
          <p:cNvSpPr txBox="1">
            <a:spLocks noGrp="1"/>
          </p:cNvSpPr>
          <p:nvPr>
            <p:ph type="body" idx="1"/>
          </p:nvPr>
        </p:nvSpPr>
        <p:spPr>
          <a:xfrm>
            <a:off x="691025" y="1045025"/>
            <a:ext cx="7293600" cy="35238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●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1pPr>
            <a:lvl2pPr marL="914400" lvl="1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○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2pPr>
            <a:lvl3pPr marL="1371600" lvl="2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■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3pPr>
            <a:lvl4pPr marL="1828800" lvl="3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●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4pPr>
            <a:lvl5pPr marL="2286000" lvl="4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○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5pPr>
            <a:lvl6pPr marL="2743200" lvl="5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■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6pPr>
            <a:lvl7pPr marL="3200400" lvl="6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●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7pPr>
            <a:lvl8pPr marL="3657600" lvl="7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○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8pPr>
            <a:lvl9pPr marL="4114800" lvl="8" indent="-29845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CEFF1"/>
              </a:buClr>
              <a:buSzPts val="1100"/>
              <a:buFont typeface="Roboto Mono"/>
              <a:buChar char="■"/>
              <a:defRPr sz="1100">
                <a:solidFill>
                  <a:srgbClr val="ECEFF1"/>
                </a:solidFill>
                <a:latin typeface="Roboto Mono"/>
                <a:ea typeface="Roboto Mono"/>
                <a:cs typeface="Roboto Mono"/>
                <a:sym typeface="Roboto Mono"/>
              </a:defRPr>
            </a:lvl9pPr>
          </a:lstStyle>
          <a:p>
            <a:endParaRPr/>
          </a:p>
        </p:txBody>
      </p:sp>
      <p:pic>
        <p:nvPicPr>
          <p:cNvPr id="53" name="Google Shape;53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49800" y="4706550"/>
            <a:ext cx="1181399" cy="276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9.xml"/><Relationship Id="rId18" Type="http://schemas.openxmlformats.org/officeDocument/2006/relationships/slideLayout" Target="../slideLayouts/slideLayout34.xml"/><Relationship Id="rId26" Type="http://schemas.openxmlformats.org/officeDocument/2006/relationships/slideLayout" Target="../slideLayouts/slideLayout42.xml"/><Relationship Id="rId39" Type="http://schemas.openxmlformats.org/officeDocument/2006/relationships/theme" Target="../theme/theme2.xml"/><Relationship Id="rId21" Type="http://schemas.openxmlformats.org/officeDocument/2006/relationships/slideLayout" Target="../slideLayouts/slideLayout37.xml"/><Relationship Id="rId34" Type="http://schemas.openxmlformats.org/officeDocument/2006/relationships/slideLayout" Target="../slideLayouts/slideLayout50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slideLayout" Target="../slideLayouts/slideLayout33.xml"/><Relationship Id="rId25" Type="http://schemas.openxmlformats.org/officeDocument/2006/relationships/slideLayout" Target="../slideLayouts/slideLayout41.xml"/><Relationship Id="rId33" Type="http://schemas.openxmlformats.org/officeDocument/2006/relationships/slideLayout" Target="../slideLayouts/slideLayout49.xml"/><Relationship Id="rId38" Type="http://schemas.openxmlformats.org/officeDocument/2006/relationships/slideLayout" Target="../slideLayouts/slideLayout54.xml"/><Relationship Id="rId2" Type="http://schemas.openxmlformats.org/officeDocument/2006/relationships/slideLayout" Target="../slideLayouts/slideLayout18.xml"/><Relationship Id="rId16" Type="http://schemas.openxmlformats.org/officeDocument/2006/relationships/slideLayout" Target="../slideLayouts/slideLayout32.xml"/><Relationship Id="rId20" Type="http://schemas.openxmlformats.org/officeDocument/2006/relationships/slideLayout" Target="../slideLayouts/slideLayout36.xml"/><Relationship Id="rId29" Type="http://schemas.openxmlformats.org/officeDocument/2006/relationships/slideLayout" Target="../slideLayouts/slideLayout45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24" Type="http://schemas.openxmlformats.org/officeDocument/2006/relationships/slideLayout" Target="../slideLayouts/slideLayout40.xml"/><Relationship Id="rId32" Type="http://schemas.openxmlformats.org/officeDocument/2006/relationships/slideLayout" Target="../slideLayouts/slideLayout48.xml"/><Relationship Id="rId37" Type="http://schemas.openxmlformats.org/officeDocument/2006/relationships/slideLayout" Target="../slideLayouts/slideLayout53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23" Type="http://schemas.openxmlformats.org/officeDocument/2006/relationships/slideLayout" Target="../slideLayouts/slideLayout39.xml"/><Relationship Id="rId28" Type="http://schemas.openxmlformats.org/officeDocument/2006/relationships/slideLayout" Target="../slideLayouts/slideLayout44.xml"/><Relationship Id="rId36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26.xml"/><Relationship Id="rId19" Type="http://schemas.openxmlformats.org/officeDocument/2006/relationships/slideLayout" Target="../slideLayouts/slideLayout35.xml"/><Relationship Id="rId31" Type="http://schemas.openxmlformats.org/officeDocument/2006/relationships/slideLayout" Target="../slideLayouts/slideLayout47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Relationship Id="rId22" Type="http://schemas.openxmlformats.org/officeDocument/2006/relationships/slideLayout" Target="../slideLayouts/slideLayout38.xml"/><Relationship Id="rId27" Type="http://schemas.openxmlformats.org/officeDocument/2006/relationships/slideLayout" Target="../slideLayouts/slideLayout43.xml"/><Relationship Id="rId30" Type="http://schemas.openxmlformats.org/officeDocument/2006/relationships/slideLayout" Target="../slideLayouts/slideLayout46.xml"/><Relationship Id="rId35" Type="http://schemas.openxmlformats.org/officeDocument/2006/relationships/slideLayout" Target="../slideLayouts/slideLayout51.xml"/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85300" y="445025"/>
            <a:ext cx="7973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 Medium"/>
              <a:buNone/>
              <a:defRPr sz="2800">
                <a:solidFill>
                  <a:schemeClr val="dk1"/>
                </a:solidFill>
                <a:latin typeface="Google Sans Medium"/>
                <a:ea typeface="Google Sans Medium"/>
                <a:cs typeface="Google Sans Medium"/>
                <a:sym typeface="Google Sans Medium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85300" y="1152475"/>
            <a:ext cx="7973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330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Google Sans"/>
              <a:buChar char="●"/>
              <a:defRPr sz="16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○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■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●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○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■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●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30480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Google Sans"/>
              <a:buChar char="○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30480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2"/>
              </a:buClr>
              <a:buSzPts val="1200"/>
              <a:buFont typeface="Google Sans"/>
              <a:buChar char="■"/>
              <a:defRPr sz="1200">
                <a:solidFill>
                  <a:schemeClr val="dk2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Google Sans"/>
              <a:buNone/>
              <a:defRPr sz="28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oogle Sans"/>
              <a:buChar char="●"/>
              <a:defRPr sz="18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1pPr>
            <a:lvl2pPr marL="914400" lvl="1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○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2pPr>
            <a:lvl3pPr marL="1371600" lvl="2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■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3pPr>
            <a:lvl4pPr marL="1828800" lvl="3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●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4pPr>
            <a:lvl5pPr marL="2286000" lvl="4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○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5pPr>
            <a:lvl6pPr marL="2743200" lvl="5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■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6pPr>
            <a:lvl7pPr marL="3200400" lvl="6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●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7pPr>
            <a:lvl8pPr marL="3657600" lvl="7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○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8pPr>
            <a:lvl9pPr marL="4114800" lvl="8" indent="-3175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oogle Sans"/>
              <a:buChar char="■"/>
              <a:defRPr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defRPr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buNone/>
              <a:defRPr sz="1300">
                <a:solidFill>
                  <a:schemeClr val="dk2"/>
                </a:solidFill>
              </a:defRPr>
            </a:lvl1pPr>
            <a:lvl2pPr lvl="1" algn="r" rtl="0">
              <a:buNone/>
              <a:defRPr sz="1300">
                <a:solidFill>
                  <a:schemeClr val="dk2"/>
                </a:solidFill>
              </a:defRPr>
            </a:lvl2pPr>
            <a:lvl3pPr lvl="2" algn="r" rtl="0">
              <a:buNone/>
              <a:defRPr sz="1300">
                <a:solidFill>
                  <a:schemeClr val="dk2"/>
                </a:solidFill>
              </a:defRPr>
            </a:lvl3pPr>
            <a:lvl4pPr lvl="3" algn="r" rtl="0">
              <a:buNone/>
              <a:defRPr sz="1300">
                <a:solidFill>
                  <a:schemeClr val="dk2"/>
                </a:solidFill>
              </a:defRPr>
            </a:lvl4pPr>
            <a:lvl5pPr lvl="4" algn="r" rtl="0">
              <a:buNone/>
              <a:defRPr sz="1300">
                <a:solidFill>
                  <a:schemeClr val="dk2"/>
                </a:solidFill>
              </a:defRPr>
            </a:lvl5pPr>
            <a:lvl6pPr lvl="5" algn="r" rtl="0">
              <a:buNone/>
              <a:defRPr sz="1300">
                <a:solidFill>
                  <a:schemeClr val="dk2"/>
                </a:solidFill>
              </a:defRPr>
            </a:lvl6pPr>
            <a:lvl7pPr lvl="6" algn="r" rtl="0">
              <a:buNone/>
              <a:defRPr sz="1300">
                <a:solidFill>
                  <a:schemeClr val="dk2"/>
                </a:solidFill>
              </a:defRPr>
            </a:lvl7pPr>
            <a:lvl8pPr lvl="7" algn="r" rtl="0">
              <a:buNone/>
              <a:defRPr sz="1300">
                <a:solidFill>
                  <a:schemeClr val="dk2"/>
                </a:solidFill>
              </a:defRPr>
            </a:lvl8pPr>
            <a:lvl9pPr lvl="8" algn="r" rtl="0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  <p:sldLayoutId id="2147483681" r:id="rId18"/>
    <p:sldLayoutId id="2147483682" r:id="rId19"/>
    <p:sldLayoutId id="2147483683" r:id="rId20"/>
    <p:sldLayoutId id="2147483684" r:id="rId21"/>
    <p:sldLayoutId id="2147483685" r:id="rId22"/>
    <p:sldLayoutId id="2147483686" r:id="rId23"/>
    <p:sldLayoutId id="2147483687" r:id="rId24"/>
    <p:sldLayoutId id="2147483688" r:id="rId25"/>
    <p:sldLayoutId id="2147483689" r:id="rId26"/>
    <p:sldLayoutId id="2147483690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97" r:id="rId34"/>
    <p:sldLayoutId id="2147483698" r:id="rId35"/>
    <p:sldLayoutId id="2147483699" r:id="rId36"/>
    <p:sldLayoutId id="2147483700" r:id="rId37"/>
    <p:sldLayoutId id="2147483701" r:id="rId3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20.png"/><Relationship Id="rId5" Type="http://schemas.openxmlformats.org/officeDocument/2006/relationships/image" Target="../media/image9.png"/><Relationship Id="rId4" Type="http://schemas.openxmlformats.org/officeDocument/2006/relationships/image" Target="../media/image19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0.pn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2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3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8.png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9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2.png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42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4.png"/><Relationship Id="rId4" Type="http://schemas.openxmlformats.org/officeDocument/2006/relationships/image" Target="../media/image39.png"/><Relationship Id="rId9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0.png"/><Relationship Id="rId4" Type="http://schemas.openxmlformats.org/officeDocument/2006/relationships/image" Target="../media/image5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3.png"/><Relationship Id="rId5" Type="http://schemas.openxmlformats.org/officeDocument/2006/relationships/image" Target="../media/image41.png"/><Relationship Id="rId4" Type="http://schemas.openxmlformats.org/officeDocument/2006/relationships/image" Target="../media/image2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6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6.png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5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0"/>
            <a:ext cx="9144000" cy="51435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5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457200" y="502080"/>
            <a:ext cx="956638" cy="223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5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57200" y="4544025"/>
            <a:ext cx="579000" cy="183900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57"/>
          <p:cNvSpPr txBox="1">
            <a:spLocks noGrp="1"/>
          </p:cNvSpPr>
          <p:nvPr>
            <p:ph type="ctrTitle"/>
          </p:nvPr>
        </p:nvSpPr>
        <p:spPr>
          <a:xfrm>
            <a:off x="351075" y="1560918"/>
            <a:ext cx="8451600" cy="1014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latin typeface="Arial"/>
                <a:ea typeface="Arial"/>
                <a:cs typeface="Arial"/>
                <a:sym typeface="Arial"/>
              </a:rPr>
              <a:t>Correlated error bursts in a superconducting qubit array</a:t>
            </a:r>
            <a:endParaRPr sz="3500" b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57"/>
          <p:cNvSpPr txBox="1">
            <a:spLocks noGrp="1"/>
          </p:cNvSpPr>
          <p:nvPr>
            <p:ph type="ctrTitle" idx="2"/>
          </p:nvPr>
        </p:nvSpPr>
        <p:spPr>
          <a:xfrm>
            <a:off x="456636" y="2752868"/>
            <a:ext cx="7612800" cy="680400"/>
          </a:xfrm>
          <a:prstGeom prst="rect">
            <a:avLst/>
          </a:prstGeom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latin typeface="Arial"/>
                <a:ea typeface="Arial"/>
                <a:cs typeface="Arial"/>
                <a:sym typeface="Arial"/>
              </a:rPr>
              <a:t>Vlad Kurilovich</a:t>
            </a:r>
            <a:endParaRPr sz="1400" b="1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Arial"/>
                <a:ea typeface="Arial"/>
                <a:cs typeface="Arial"/>
                <a:sym typeface="Arial"/>
              </a:rPr>
              <a:t>Matt McEwen, Kevin Miao, Gabrielle Roberts, Alex Opremcak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….and many other co-authors @ Google Quantum AI 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Google Shape;470;p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5712196" y="1710110"/>
            <a:ext cx="3109507" cy="3109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71" name="Google Shape;471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700000">
            <a:off x="2728649" y="1614012"/>
            <a:ext cx="2315597" cy="231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2700000">
            <a:off x="857268" y="1516694"/>
            <a:ext cx="1521678" cy="1521690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66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74" name="Google Shape;474;p66"/>
          <p:cNvPicPr preferRelativeResize="0"/>
          <p:nvPr/>
        </p:nvPicPr>
        <p:blipFill rotWithShape="1">
          <a:blip r:embed="rId6">
            <a:alphaModFix/>
          </a:blip>
          <a:srcRect r="85133" b="65277"/>
          <a:stretch/>
        </p:blipFill>
        <p:spPr>
          <a:xfrm rot="-2699973">
            <a:off x="288036" y="1856348"/>
            <a:ext cx="218468" cy="23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66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76" name="Google Shape;476;p66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77" name="Google Shape;477;p66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78" name="Google Shape;478;p66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479" name="Google Shape;479;p66"/>
          <p:cNvPicPr preferRelativeResize="0"/>
          <p:nvPr/>
        </p:nvPicPr>
        <p:blipFill rotWithShape="1">
          <a:blip r:embed="rId6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480" name="Google Shape;480;p66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481" name="Google Shape;481;p66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482" name="Google Shape;482;p66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483" name="Google Shape;483;p66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  <p:sp>
        <p:nvSpPr>
          <p:cNvPr id="484" name="Google Shape;484;p66"/>
          <p:cNvSpPr txBox="1"/>
          <p:nvPr/>
        </p:nvSpPr>
        <p:spPr>
          <a:xfrm>
            <a:off x="306550" y="4628550"/>
            <a:ext cx="4828200" cy="572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999999"/>
                </a:solidFill>
              </a:rPr>
              <a:t>[Google Quantum AI (2024)]</a:t>
            </a:r>
            <a:endParaRPr sz="1600">
              <a:solidFill>
                <a:srgbClr val="999999"/>
              </a:solidFill>
            </a:endParaRPr>
          </a:p>
        </p:txBody>
      </p:sp>
      <p:sp>
        <p:nvSpPr>
          <p:cNvPr id="485" name="Google Shape;485;p66"/>
          <p:cNvSpPr txBox="1"/>
          <p:nvPr/>
        </p:nvSpPr>
        <p:spPr>
          <a:xfrm>
            <a:off x="104330" y="4019379"/>
            <a:ext cx="5510700" cy="80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/>
              <a:t>Surface code</a:t>
            </a: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Each step increases the effective T</a:t>
            </a:r>
            <a:r>
              <a:rPr lang="en" sz="1200"/>
              <a:t>1</a:t>
            </a:r>
            <a:r>
              <a:rPr lang="en" sz="1700"/>
              <a:t> by a factor of ≈ 2</a:t>
            </a:r>
            <a:endParaRPr sz="1700" b="1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67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491" name="Google Shape;491;p67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2" name="Google Shape;492;p67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67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494" name="Google Shape;494;p67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95" name="Google Shape;495;p67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6" name="Google Shape;496;p67" title="[32,33,36,&quot;https://www.codecogs.com/eqnedit.php?latex=%5Crightarrow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67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|111)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|000)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498" name="Google Shape;498;p67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499" name="Google Shape;499;p67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00" name="Google Shape;500;p67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68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06" name="Google Shape;506;p68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7" name="Google Shape;507;p68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8" name="Google Shape;508;p68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09" name="Google Shape;509;p68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510" name="Google Shape;510;p68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Google Shape;511;p68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12" name="Google Shape;512;p68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13" name="Google Shape;513;p68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|11</a:t>
            </a:r>
            <a:r>
              <a:rPr lang="en" sz="1700">
                <a:solidFill>
                  <a:srgbClr val="E66CCE"/>
                </a:solidFill>
              </a:rPr>
              <a:t>0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|00</a:t>
            </a:r>
            <a:r>
              <a:rPr lang="en" sz="1700">
                <a:solidFill>
                  <a:srgbClr val="E66CCE"/>
                </a:solidFill>
              </a:rPr>
              <a:t>1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14" name="Google Shape;514;p68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15" name="Google Shape;515;p68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p69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21" name="Google Shape;521;p69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Google Shape;522;p69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Google Shape;523;p69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24" name="Google Shape;524;p69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525" name="Google Shape;525;p69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69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69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28" name="Google Shape;528;p69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|11</a:t>
            </a:r>
            <a:r>
              <a:rPr lang="en" sz="1700">
                <a:solidFill>
                  <a:srgbClr val="E66CCE"/>
                </a:solidFill>
              </a:rPr>
              <a:t>0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|00</a:t>
            </a:r>
            <a:r>
              <a:rPr lang="en" sz="1700">
                <a:solidFill>
                  <a:srgbClr val="E66CCE"/>
                </a:solidFill>
              </a:rPr>
              <a:t>1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29" name="Google Shape;529;p69"/>
          <p:cNvSpPr txBox="1"/>
          <p:nvPr/>
        </p:nvSpPr>
        <p:spPr>
          <a:xfrm>
            <a:off x="1130343" y="1822256"/>
            <a:ext cx="7007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If only </a:t>
            </a:r>
            <a:r>
              <a:rPr lang="en" sz="1700" b="1">
                <a:solidFill>
                  <a:srgbClr val="E66CCE"/>
                </a:solidFill>
              </a:rPr>
              <a:t>one</a:t>
            </a:r>
            <a:r>
              <a:rPr lang="en" sz="1700"/>
              <a:t> error occurred, majority vote is guaranteed to succeed</a:t>
            </a:r>
            <a:endParaRPr sz="1700" b="1"/>
          </a:p>
        </p:txBody>
      </p:sp>
      <p:sp>
        <p:nvSpPr>
          <p:cNvPr id="530" name="Google Shape;530;p69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31" name="Google Shape;531;p69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70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37" name="Google Shape;537;p70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8" name="Google Shape;538;p70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70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40" name="Google Shape;540;p70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541" name="Google Shape;541;p70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70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70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44" name="Google Shape;544;p70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</a:t>
            </a:r>
            <a:r>
              <a:rPr lang="en" sz="1700">
                <a:solidFill>
                  <a:srgbClr val="E66CCE"/>
                </a:solidFill>
              </a:rPr>
              <a:t>00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</a:t>
            </a:r>
            <a:r>
              <a:rPr lang="en" sz="1700">
                <a:solidFill>
                  <a:srgbClr val="E66CCE"/>
                </a:solidFill>
              </a:rPr>
              <a:t>11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45" name="Google Shape;545;p70"/>
          <p:cNvSpPr txBox="1"/>
          <p:nvPr/>
        </p:nvSpPr>
        <p:spPr>
          <a:xfrm>
            <a:off x="1130343" y="1822256"/>
            <a:ext cx="7007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If only </a:t>
            </a:r>
            <a:r>
              <a:rPr lang="en" sz="1700" b="1">
                <a:solidFill>
                  <a:srgbClr val="E66CCE"/>
                </a:solidFill>
              </a:rPr>
              <a:t>one</a:t>
            </a:r>
            <a:r>
              <a:rPr lang="en" sz="1700"/>
              <a:t> error occurred, majority vote is guaranteed to succeed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Does </a:t>
            </a:r>
            <a:r>
              <a:rPr lang="en" sz="1700" b="1"/>
              <a:t>not</a:t>
            </a:r>
            <a:r>
              <a:rPr lang="en" sz="1700"/>
              <a:t> protect from two errors</a:t>
            </a:r>
            <a:endParaRPr sz="1700"/>
          </a:p>
        </p:txBody>
      </p:sp>
      <p:sp>
        <p:nvSpPr>
          <p:cNvPr id="546" name="Google Shape;546;p70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47" name="Google Shape;547;p70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" name="Google Shape;552;p71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53" name="Google Shape;553;p7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4" name="Google Shape;554;p71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71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p71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557" name="Google Shape;557;p7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71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71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60" name="Google Shape;560;p71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</a:t>
            </a:r>
            <a:r>
              <a:rPr lang="en" sz="1700">
                <a:solidFill>
                  <a:srgbClr val="E66CCE"/>
                </a:solidFill>
              </a:rPr>
              <a:t>00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</a:t>
            </a:r>
            <a:r>
              <a:rPr lang="en" sz="1700">
                <a:solidFill>
                  <a:srgbClr val="E66CCE"/>
                </a:solidFill>
              </a:rPr>
              <a:t>11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61" name="Google Shape;561;p71"/>
          <p:cNvSpPr txBox="1"/>
          <p:nvPr/>
        </p:nvSpPr>
        <p:spPr>
          <a:xfrm>
            <a:off x="1130343" y="1822256"/>
            <a:ext cx="7007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If only </a:t>
            </a:r>
            <a:r>
              <a:rPr lang="en" sz="1700" b="1">
                <a:solidFill>
                  <a:srgbClr val="E66CCE"/>
                </a:solidFill>
              </a:rPr>
              <a:t>one</a:t>
            </a:r>
            <a:r>
              <a:rPr lang="en" sz="1700"/>
              <a:t> error occurred, majority vote is guaranteed to succeed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Does </a:t>
            </a:r>
            <a:r>
              <a:rPr lang="en" sz="1700" b="1"/>
              <a:t>not</a:t>
            </a:r>
            <a:r>
              <a:rPr lang="en" sz="1700"/>
              <a:t> protect from two errors</a:t>
            </a:r>
            <a:endParaRPr sz="1700"/>
          </a:p>
        </p:txBody>
      </p:sp>
      <p:sp>
        <p:nvSpPr>
          <p:cNvPr id="562" name="Google Shape;562;p71"/>
          <p:cNvSpPr/>
          <p:nvPr/>
        </p:nvSpPr>
        <p:spPr>
          <a:xfrm>
            <a:off x="1993435" y="3208715"/>
            <a:ext cx="27315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63" name="Google Shape;563;p7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1787663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7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460896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71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3134129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7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3807354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71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4480579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68" name="Google Shape;568;p71"/>
          <p:cNvSpPr txBox="1"/>
          <p:nvPr/>
        </p:nvSpPr>
        <p:spPr>
          <a:xfrm>
            <a:off x="5134290" y="3042813"/>
            <a:ext cx="3291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…protects from </a:t>
            </a:r>
            <a:r>
              <a:rPr lang="en" sz="1700" b="1">
                <a:solidFill>
                  <a:srgbClr val="E66CCE"/>
                </a:solidFill>
              </a:rPr>
              <a:t>two</a:t>
            </a:r>
            <a:r>
              <a:rPr lang="en" sz="1700"/>
              <a:t> errors</a:t>
            </a:r>
            <a:endParaRPr sz="1700"/>
          </a:p>
        </p:txBody>
      </p:sp>
      <p:sp>
        <p:nvSpPr>
          <p:cNvPr id="569" name="Google Shape;569;p71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570" name="Google Shape;570;p71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72"/>
          <p:cNvSpPr/>
          <p:nvPr/>
        </p:nvSpPr>
        <p:spPr>
          <a:xfrm>
            <a:off x="4593564" y="935856"/>
            <a:ext cx="13320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76" name="Google Shape;576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87789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7" name="Google Shape;577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061022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734255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72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580" name="Google Shape;580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825521" y="775240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1" name="Google Shape;581;p72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45027" y="89789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582" name="Google Shape;582;p72"/>
          <p:cNvSpPr txBox="1"/>
          <p:nvPr/>
        </p:nvSpPr>
        <p:spPr>
          <a:xfrm>
            <a:off x="2708139" y="1127544"/>
            <a:ext cx="656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83" name="Google Shape;583;p72"/>
          <p:cNvSpPr txBox="1"/>
          <p:nvPr/>
        </p:nvSpPr>
        <p:spPr>
          <a:xfrm>
            <a:off x="4882153" y="1127550"/>
            <a:ext cx="7593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|1</a:t>
            </a:r>
            <a:r>
              <a:rPr lang="en" sz="1700">
                <a:solidFill>
                  <a:srgbClr val="E66CCE"/>
                </a:solidFill>
              </a:rPr>
              <a:t>00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|0</a:t>
            </a:r>
            <a:r>
              <a:rPr lang="en" sz="1700">
                <a:solidFill>
                  <a:srgbClr val="E66CCE"/>
                </a:solidFill>
              </a:rPr>
              <a:t>11</a:t>
            </a:r>
            <a:r>
              <a:rPr lang="en" sz="1700">
                <a:solidFill>
                  <a:schemeClr val="dk1"/>
                </a:solidFill>
              </a:rPr>
              <a:t>)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584" name="Google Shape;584;p72"/>
          <p:cNvSpPr txBox="1"/>
          <p:nvPr/>
        </p:nvSpPr>
        <p:spPr>
          <a:xfrm>
            <a:off x="1130343" y="1822256"/>
            <a:ext cx="70074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If only </a:t>
            </a:r>
            <a:r>
              <a:rPr lang="en" sz="1700" b="1">
                <a:solidFill>
                  <a:srgbClr val="E66CCE"/>
                </a:solidFill>
              </a:rPr>
              <a:t>one</a:t>
            </a:r>
            <a:r>
              <a:rPr lang="en" sz="1700"/>
              <a:t> error occurred, majority vote is guaranteed to succeed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Does </a:t>
            </a:r>
            <a:r>
              <a:rPr lang="en" sz="1700" b="1"/>
              <a:t>not</a:t>
            </a:r>
            <a:r>
              <a:rPr lang="en" sz="1700"/>
              <a:t> protect from two errors</a:t>
            </a:r>
            <a:endParaRPr sz="1700"/>
          </a:p>
        </p:txBody>
      </p:sp>
      <p:sp>
        <p:nvSpPr>
          <p:cNvPr id="585" name="Google Shape;585;p72"/>
          <p:cNvSpPr/>
          <p:nvPr/>
        </p:nvSpPr>
        <p:spPr>
          <a:xfrm>
            <a:off x="1993435" y="3208715"/>
            <a:ext cx="27315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86" name="Google Shape;586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1787663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7" name="Google Shape;587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2460896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8" name="Google Shape;588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3134129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9" name="Google Shape;589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3807354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0" name="Google Shape;590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4480579" y="3048104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91" name="Google Shape;591;p72"/>
          <p:cNvSpPr txBox="1"/>
          <p:nvPr/>
        </p:nvSpPr>
        <p:spPr>
          <a:xfrm>
            <a:off x="5134290" y="3042813"/>
            <a:ext cx="3291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…protects from </a:t>
            </a:r>
            <a:r>
              <a:rPr lang="en" sz="1700" b="1">
                <a:solidFill>
                  <a:srgbClr val="E66CCE"/>
                </a:solidFill>
              </a:rPr>
              <a:t>two</a:t>
            </a:r>
            <a:r>
              <a:rPr lang="en" sz="1700"/>
              <a:t> errors</a:t>
            </a:r>
            <a:endParaRPr sz="1700"/>
          </a:p>
        </p:txBody>
      </p:sp>
      <p:sp>
        <p:nvSpPr>
          <p:cNvPr id="592" name="Google Shape;592;p72"/>
          <p:cNvSpPr/>
          <p:nvPr/>
        </p:nvSpPr>
        <p:spPr>
          <a:xfrm>
            <a:off x="625080" y="4108677"/>
            <a:ext cx="40998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593" name="Google Shape;593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1787669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4" name="Google Shape;594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2460901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5" name="Google Shape;595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3134134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6" name="Google Shape;596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3807359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7" name="Google Shape;597;p7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4480584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598" name="Google Shape;598;p72"/>
          <p:cNvSpPr txBox="1"/>
          <p:nvPr/>
        </p:nvSpPr>
        <p:spPr>
          <a:xfrm>
            <a:off x="5134461" y="3928627"/>
            <a:ext cx="32919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…protects from </a:t>
            </a:r>
            <a:r>
              <a:rPr lang="en" sz="1700" b="1">
                <a:solidFill>
                  <a:srgbClr val="E66CCE"/>
                </a:solidFill>
              </a:rPr>
              <a:t>three</a:t>
            </a:r>
            <a:r>
              <a:rPr lang="en" sz="1700"/>
              <a:t> errors</a:t>
            </a:r>
            <a:endParaRPr sz="1700"/>
          </a:p>
        </p:txBody>
      </p:sp>
      <p:pic>
        <p:nvPicPr>
          <p:cNvPr id="599" name="Google Shape;599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41194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0" name="Google Shape;600;p7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1114426" y="3948066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601" name="Google Shape;601;p72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02" name="Google Shape;602;p72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3</a:t>
            </a:r>
            <a:endParaRPr sz="17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" name="Google Shape;607;p73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Quantum error correction 101: the case of the repetition code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608" name="Google Shape;608;p73"/>
          <p:cNvSpPr/>
          <p:nvPr/>
        </p:nvSpPr>
        <p:spPr>
          <a:xfrm>
            <a:off x="3208627" y="1711399"/>
            <a:ext cx="27135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609" name="Google Shape;609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4371219" y="155079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0" name="Google Shape;610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044451" y="155079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1" name="Google Shape;611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5717684" y="155079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2" name="Google Shape;612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3024744" y="1550796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3" name="Google Shape;613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3697976" y="1550796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614" name="Google Shape;614;p73"/>
          <p:cNvSpPr txBox="1"/>
          <p:nvPr/>
        </p:nvSpPr>
        <p:spPr>
          <a:xfrm>
            <a:off x="2703800" y="1110700"/>
            <a:ext cx="4352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 logical qubit = 2d - 1 physical qubits </a:t>
            </a:r>
            <a:endParaRPr sz="1700"/>
          </a:p>
        </p:txBody>
      </p:sp>
      <p:sp>
        <p:nvSpPr>
          <p:cNvPr id="615" name="Google Shape;615;p73"/>
          <p:cNvSpPr txBox="1"/>
          <p:nvPr/>
        </p:nvSpPr>
        <p:spPr>
          <a:xfrm>
            <a:off x="446060" y="2706125"/>
            <a:ext cx="82785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If   			    with probability </a:t>
            </a:r>
            <a:r>
              <a:rPr lang="en" sz="1700" i="1"/>
              <a:t>p</a:t>
            </a:r>
            <a:r>
              <a:rPr lang="en" sz="1700"/>
              <a:t>, then a logical error occurs with a probability</a:t>
            </a:r>
            <a:endParaRPr sz="1700"/>
          </a:p>
        </p:txBody>
      </p:sp>
      <p:pic>
        <p:nvPicPr>
          <p:cNvPr id="616" name="Google Shape;616;p73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1622645" y="2711415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7" name="Google Shape;617;p73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>
            <a:off x="762482" y="2711415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618" name="Google Shape;618;p73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07951" y="2834068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619" name="Google Shape;619;p73"/>
          <p:cNvSpPr txBox="1"/>
          <p:nvPr/>
        </p:nvSpPr>
        <p:spPr>
          <a:xfrm>
            <a:off x="3065796" y="1975651"/>
            <a:ext cx="3000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…code with “distance” d = 3</a:t>
            </a:r>
            <a:endParaRPr/>
          </a:p>
        </p:txBody>
      </p:sp>
      <p:sp>
        <p:nvSpPr>
          <p:cNvPr id="620" name="Google Shape;620;p73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21" name="Google Shape;621;p73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4</a:t>
            </a:r>
            <a:endParaRPr sz="1700"/>
          </a:p>
        </p:txBody>
      </p:sp>
      <p:pic>
        <p:nvPicPr>
          <p:cNvPr id="622" name="Google Shape;622;p73" title="[0,0,0,&quot;https://www.codecogs.com/eqnedit.php?latex=p_%7B%5Crm%20L%7D%20%5Cpropto%20p%5E%7B%5Crm%20d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61968" y="3262348"/>
            <a:ext cx="1137475" cy="377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Google Shape;627;p74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does this prediction work in practice?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628" name="Google Shape;628;p74" title="Screenshot 2025-05-22 at 9.56.01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12975"/>
            <a:ext cx="2517025" cy="2428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29" name="Google Shape;629;p74"/>
          <p:cNvGrpSpPr/>
          <p:nvPr/>
        </p:nvGrpSpPr>
        <p:grpSpPr>
          <a:xfrm>
            <a:off x="3221937" y="535695"/>
            <a:ext cx="5464867" cy="4439465"/>
            <a:chOff x="2074910" y="831275"/>
            <a:chExt cx="5160890" cy="4192525"/>
          </a:xfrm>
        </p:grpSpPr>
        <p:pic>
          <p:nvPicPr>
            <p:cNvPr id="630" name="Google Shape;630;p74" title="Screenshot 2025-05-22 at 9.58.31 AM.png"/>
            <p:cNvPicPr preferRelativeResize="0"/>
            <p:nvPr/>
          </p:nvPicPr>
          <p:blipFill rotWithShape="1">
            <a:blip r:embed="rId4">
              <a:alphaModFix/>
            </a:blip>
            <a:srcRect l="8667"/>
            <a:stretch/>
          </p:blipFill>
          <p:spPr>
            <a:xfrm>
              <a:off x="2579850" y="831275"/>
              <a:ext cx="4583448" cy="38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1" name="Google Shape;631;p74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143175" y="2359950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2" name="Google Shape;632;p74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480228" y="258081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3" name="Google Shape;633;p74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818228" y="278596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4" name="Google Shape;634;p74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156053" y="2988841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35" name="Google Shape;635;p74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493128" y="3180129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6" name="Google Shape;636;p74"/>
            <p:cNvSpPr/>
            <p:nvPr/>
          </p:nvSpPr>
          <p:spPr>
            <a:xfrm>
              <a:off x="5171050" y="3113975"/>
              <a:ext cx="131400" cy="432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37" name="Google Shape;637;p74"/>
            <p:cNvSpPr/>
            <p:nvPr/>
          </p:nvSpPr>
          <p:spPr>
            <a:xfrm>
              <a:off x="5503900" y="3304650"/>
              <a:ext cx="131400" cy="540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38" name="Google Shape;638;p74"/>
            <p:cNvSpPr/>
            <p:nvPr/>
          </p:nvSpPr>
          <p:spPr>
            <a:xfrm>
              <a:off x="5833250" y="3470475"/>
              <a:ext cx="131400" cy="113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39" name="Google Shape;639;p74"/>
            <p:cNvSpPr/>
            <p:nvPr/>
          </p:nvSpPr>
          <p:spPr>
            <a:xfrm>
              <a:off x="6470800" y="3877275"/>
              <a:ext cx="765000" cy="4746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40" name="Google Shape;640;p74"/>
            <p:cNvSpPr/>
            <p:nvPr/>
          </p:nvSpPr>
          <p:spPr>
            <a:xfrm>
              <a:off x="6029275" y="3701350"/>
              <a:ext cx="3819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41" name="Google Shape;641;p74"/>
            <p:cNvSpPr/>
            <p:nvPr/>
          </p:nvSpPr>
          <p:spPr>
            <a:xfrm>
              <a:off x="3088725" y="1199600"/>
              <a:ext cx="6810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42" name="Google Shape;642;p74"/>
            <p:cNvSpPr/>
            <p:nvPr/>
          </p:nvSpPr>
          <p:spPr>
            <a:xfrm>
              <a:off x="3088725" y="3584175"/>
              <a:ext cx="2622900" cy="767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43" name="Google Shape;643;p74"/>
            <p:cNvSpPr txBox="1"/>
            <p:nvPr/>
          </p:nvSpPr>
          <p:spPr>
            <a:xfrm>
              <a:off x="4111766" y="4577400"/>
              <a:ext cx="17673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code distance d</a:t>
              </a:r>
              <a:endParaRPr sz="1482"/>
            </a:p>
          </p:txBody>
        </p:sp>
        <p:sp>
          <p:nvSpPr>
            <p:cNvPr id="644" name="Google Shape;644;p74"/>
            <p:cNvSpPr txBox="1"/>
            <p:nvPr/>
          </p:nvSpPr>
          <p:spPr>
            <a:xfrm rot="-5400000">
              <a:off x="541760" y="2422823"/>
              <a:ext cx="35127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Logical error probability per cycle</a:t>
              </a:r>
              <a:endParaRPr sz="1482"/>
            </a:p>
          </p:txBody>
        </p:sp>
        <p:sp>
          <p:nvSpPr>
            <p:cNvPr id="645" name="Google Shape;645;p74"/>
            <p:cNvSpPr/>
            <p:nvPr/>
          </p:nvSpPr>
          <p:spPr>
            <a:xfrm>
              <a:off x="5229100" y="889675"/>
              <a:ext cx="1767300" cy="17055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646" name="Google Shape;646;p74"/>
          <p:cNvSpPr/>
          <p:nvPr/>
        </p:nvSpPr>
        <p:spPr>
          <a:xfrm>
            <a:off x="6798225" y="2764125"/>
            <a:ext cx="1793100" cy="1195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47" name="Google Shape;647;p74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48" name="Google Shape;648;p74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5</a:t>
            </a:r>
            <a:endParaRPr sz="17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75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does this prediction work in practice?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654" name="Google Shape;654;p75" title="Screenshot 2025-05-22 at 9.56.01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12975"/>
            <a:ext cx="2517025" cy="2428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55" name="Google Shape;655;p75"/>
          <p:cNvGrpSpPr/>
          <p:nvPr/>
        </p:nvGrpSpPr>
        <p:grpSpPr>
          <a:xfrm>
            <a:off x="3221937" y="535695"/>
            <a:ext cx="5464867" cy="4439465"/>
            <a:chOff x="2074910" y="831275"/>
            <a:chExt cx="5160890" cy="4192525"/>
          </a:xfrm>
        </p:grpSpPr>
        <p:pic>
          <p:nvPicPr>
            <p:cNvPr id="656" name="Google Shape;656;p75" title="Screenshot 2025-05-22 at 9.58.31 AM.png"/>
            <p:cNvPicPr preferRelativeResize="0"/>
            <p:nvPr/>
          </p:nvPicPr>
          <p:blipFill rotWithShape="1">
            <a:blip r:embed="rId4">
              <a:alphaModFix/>
            </a:blip>
            <a:srcRect l="8667"/>
            <a:stretch/>
          </p:blipFill>
          <p:spPr>
            <a:xfrm>
              <a:off x="2579850" y="831275"/>
              <a:ext cx="4583448" cy="38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7" name="Google Shape;657;p75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143175" y="2359950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8" name="Google Shape;658;p75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480228" y="258081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59" name="Google Shape;659;p75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818228" y="278596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0" name="Google Shape;660;p75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156053" y="2988841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61" name="Google Shape;661;p75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493128" y="3180129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62" name="Google Shape;662;p75"/>
            <p:cNvSpPr/>
            <p:nvPr/>
          </p:nvSpPr>
          <p:spPr>
            <a:xfrm>
              <a:off x="5171050" y="3113975"/>
              <a:ext cx="131400" cy="432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3" name="Google Shape;663;p75"/>
            <p:cNvSpPr/>
            <p:nvPr/>
          </p:nvSpPr>
          <p:spPr>
            <a:xfrm>
              <a:off x="5503900" y="3304650"/>
              <a:ext cx="131400" cy="540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4" name="Google Shape;664;p75"/>
            <p:cNvSpPr/>
            <p:nvPr/>
          </p:nvSpPr>
          <p:spPr>
            <a:xfrm>
              <a:off x="5833250" y="3470475"/>
              <a:ext cx="131400" cy="113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5" name="Google Shape;665;p75"/>
            <p:cNvSpPr/>
            <p:nvPr/>
          </p:nvSpPr>
          <p:spPr>
            <a:xfrm>
              <a:off x="6470800" y="3877275"/>
              <a:ext cx="765000" cy="4746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6" name="Google Shape;666;p75"/>
            <p:cNvSpPr/>
            <p:nvPr/>
          </p:nvSpPr>
          <p:spPr>
            <a:xfrm>
              <a:off x="6029275" y="3701350"/>
              <a:ext cx="3819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7" name="Google Shape;667;p75"/>
            <p:cNvSpPr/>
            <p:nvPr/>
          </p:nvSpPr>
          <p:spPr>
            <a:xfrm>
              <a:off x="3088725" y="1199600"/>
              <a:ext cx="6810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8" name="Google Shape;668;p75"/>
            <p:cNvSpPr/>
            <p:nvPr/>
          </p:nvSpPr>
          <p:spPr>
            <a:xfrm>
              <a:off x="3088725" y="3584175"/>
              <a:ext cx="2622900" cy="767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69" name="Google Shape;669;p75"/>
            <p:cNvSpPr txBox="1"/>
            <p:nvPr/>
          </p:nvSpPr>
          <p:spPr>
            <a:xfrm>
              <a:off x="4111766" y="4577400"/>
              <a:ext cx="17673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code distance d</a:t>
              </a:r>
              <a:endParaRPr sz="1482"/>
            </a:p>
          </p:txBody>
        </p:sp>
        <p:sp>
          <p:nvSpPr>
            <p:cNvPr id="670" name="Google Shape;670;p75"/>
            <p:cNvSpPr txBox="1"/>
            <p:nvPr/>
          </p:nvSpPr>
          <p:spPr>
            <a:xfrm rot="-5400000">
              <a:off x="541760" y="2422823"/>
              <a:ext cx="35127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Logical error probability per cycle</a:t>
              </a:r>
              <a:endParaRPr sz="1482"/>
            </a:p>
          </p:txBody>
        </p:sp>
        <p:sp>
          <p:nvSpPr>
            <p:cNvPr id="671" name="Google Shape;671;p75"/>
            <p:cNvSpPr/>
            <p:nvPr/>
          </p:nvSpPr>
          <p:spPr>
            <a:xfrm>
              <a:off x="5229100" y="889675"/>
              <a:ext cx="1767300" cy="17055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672" name="Google Shape;672;p75"/>
          <p:cNvSpPr/>
          <p:nvPr/>
        </p:nvSpPr>
        <p:spPr>
          <a:xfrm>
            <a:off x="6798225" y="2764125"/>
            <a:ext cx="1793100" cy="1195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73" name="Google Shape;673;p75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674" name="Google Shape;674;p75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5</a:t>
            </a:r>
            <a:endParaRPr sz="1700"/>
          </a:p>
        </p:txBody>
      </p:sp>
      <p:pic>
        <p:nvPicPr>
          <p:cNvPr id="675" name="Google Shape;675;p75" title="[0,0,0,&quot;https://www.codecogs.com/eqnedit.php?latex=p_%7B%5Crm%20L%7D%20%5Cpropto%20p%5E%7B%5Crm%20d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4343" y="1655898"/>
            <a:ext cx="1137475" cy="377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58" title="Screenshot 2025-05-22 at 8.09.07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651" y="839441"/>
            <a:ext cx="186575" cy="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58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Transmon qubit: an elementary building block of our processor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287" name="Google Shape;287;p58"/>
          <p:cNvSpPr/>
          <p:nvPr/>
        </p:nvSpPr>
        <p:spPr>
          <a:xfrm>
            <a:off x="2356063" y="1184473"/>
            <a:ext cx="690000" cy="20400"/>
          </a:xfrm>
          <a:prstGeom prst="rect">
            <a:avLst/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288" name="Google Shape;288;p58"/>
          <p:cNvSpPr/>
          <p:nvPr/>
        </p:nvSpPr>
        <p:spPr>
          <a:xfrm>
            <a:off x="2981676" y="838952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289" name="Google Shape;289;p58"/>
          <p:cNvSpPr/>
          <p:nvPr/>
        </p:nvSpPr>
        <p:spPr>
          <a:xfrm>
            <a:off x="2494127" y="987820"/>
            <a:ext cx="413700" cy="4137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290" name="Google Shape;290;p58"/>
          <p:cNvSpPr/>
          <p:nvPr/>
        </p:nvSpPr>
        <p:spPr>
          <a:xfrm>
            <a:off x="1339686" y="838897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pic>
        <p:nvPicPr>
          <p:cNvPr id="291" name="Google Shape;291;p58" title="[32,33,36,&quot;https://www.codecogs.com/eqnedit.php?latex=%5Capprox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154" y="1100547"/>
            <a:ext cx="297051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2" name="Google Shape;292;p58"/>
          <p:cNvCxnSpPr/>
          <p:nvPr/>
        </p:nvCxnSpPr>
        <p:spPr>
          <a:xfrm rot="10800000">
            <a:off x="5376425" y="728865"/>
            <a:ext cx="9900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3" name="Google Shape;293;p58"/>
          <p:cNvCxnSpPr/>
          <p:nvPr/>
        </p:nvCxnSpPr>
        <p:spPr>
          <a:xfrm rot="10800000">
            <a:off x="6355027" y="721520"/>
            <a:ext cx="0" cy="319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4" name="Google Shape;294;p58"/>
          <p:cNvCxnSpPr/>
          <p:nvPr/>
        </p:nvCxnSpPr>
        <p:spPr>
          <a:xfrm rot="10800000">
            <a:off x="5127057" y="1178245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5" name="Google Shape;295;p58"/>
          <p:cNvCxnSpPr/>
          <p:nvPr/>
        </p:nvCxnSpPr>
        <p:spPr>
          <a:xfrm rot="10800000">
            <a:off x="5127057" y="1292374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6" name="Google Shape;296;p58"/>
          <p:cNvCxnSpPr/>
          <p:nvPr/>
        </p:nvCxnSpPr>
        <p:spPr>
          <a:xfrm rot="10800000">
            <a:off x="6351452" y="1474387"/>
            <a:ext cx="0" cy="2745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7" name="Google Shape;297;p58"/>
          <p:cNvCxnSpPr/>
          <p:nvPr/>
        </p:nvCxnSpPr>
        <p:spPr>
          <a:xfrm rot="10800000">
            <a:off x="5372554" y="1745320"/>
            <a:ext cx="9879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8" name="Google Shape;298;p58"/>
          <p:cNvCxnSpPr/>
          <p:nvPr/>
        </p:nvCxnSpPr>
        <p:spPr>
          <a:xfrm rot="10800000">
            <a:off x="5378024" y="721413"/>
            <a:ext cx="0" cy="4656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9" name="Google Shape;299;p58"/>
          <p:cNvCxnSpPr/>
          <p:nvPr/>
        </p:nvCxnSpPr>
        <p:spPr>
          <a:xfrm rot="10800000">
            <a:off x="5380196" y="1291674"/>
            <a:ext cx="0" cy="454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0" name="Google Shape;300;p58"/>
          <p:cNvSpPr txBox="1"/>
          <p:nvPr/>
        </p:nvSpPr>
        <p:spPr>
          <a:xfrm>
            <a:off x="1653060" y="1529533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Josephson junction</a:t>
            </a:r>
            <a:endParaRPr sz="1700"/>
          </a:p>
        </p:txBody>
      </p:sp>
      <p:cxnSp>
        <p:nvCxnSpPr>
          <p:cNvPr id="301" name="Google Shape;301;p58"/>
          <p:cNvCxnSpPr/>
          <p:nvPr/>
        </p:nvCxnSpPr>
        <p:spPr>
          <a:xfrm rot="10800000">
            <a:off x="2700976" y="1323997"/>
            <a:ext cx="0" cy="323100"/>
          </a:xfrm>
          <a:prstGeom prst="straightConnector1">
            <a:avLst/>
          </a:prstGeom>
          <a:noFill/>
          <a:ln w="9525" cap="flat" cmpd="sng">
            <a:solidFill>
              <a:srgbClr val="20212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02" name="Google Shape;302;p58"/>
          <p:cNvSpPr txBox="1"/>
          <p:nvPr/>
        </p:nvSpPr>
        <p:spPr>
          <a:xfrm>
            <a:off x="6343958" y="752611"/>
            <a:ext cx="20811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Weakly nonlinear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resonator</a:t>
            </a:r>
            <a:endParaRPr sz="1700" b="1"/>
          </a:p>
        </p:txBody>
      </p:sp>
      <p:sp>
        <p:nvSpPr>
          <p:cNvPr id="303" name="Google Shape;303;p58"/>
          <p:cNvSpPr txBox="1"/>
          <p:nvPr/>
        </p:nvSpPr>
        <p:spPr>
          <a:xfrm>
            <a:off x="6351783" y="1349940"/>
            <a:ext cx="2081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9999"/>
                </a:solidFill>
              </a:rPr>
              <a:t>Inductance = JJ</a:t>
            </a:r>
            <a:endParaRPr sz="1500" b="1">
              <a:solidFill>
                <a:srgbClr val="999999"/>
              </a:solidFill>
            </a:endParaRPr>
          </a:p>
        </p:txBody>
      </p:sp>
      <p:sp>
        <p:nvSpPr>
          <p:cNvPr id="304" name="Google Shape;304;p58"/>
          <p:cNvSpPr txBox="1"/>
          <p:nvPr/>
        </p:nvSpPr>
        <p:spPr>
          <a:xfrm>
            <a:off x="377575" y="4535180"/>
            <a:ext cx="876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Koch et al., </a:t>
            </a:r>
            <a:r>
              <a:rPr lang="en" sz="1600" i="1">
                <a:solidFill>
                  <a:srgbClr val="4E5256"/>
                </a:solidFill>
              </a:rPr>
              <a:t>PRA </a:t>
            </a:r>
            <a:r>
              <a:rPr lang="en" sz="1600" b="1">
                <a:solidFill>
                  <a:srgbClr val="4E5256"/>
                </a:solidFill>
              </a:rPr>
              <a:t>76</a:t>
            </a:r>
            <a:r>
              <a:rPr lang="en" sz="1600">
                <a:solidFill>
                  <a:srgbClr val="4E5256"/>
                </a:solidFill>
              </a:rPr>
              <a:t> 042319 (2007)</a:t>
            </a:r>
            <a:endParaRPr sz="1600">
              <a:solidFill>
                <a:srgbClr val="4E525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Schuster Thesis (Yale, 2007); Kelly Thesis (UCSB, 2015)</a:t>
            </a:r>
            <a:endParaRPr sz="1600">
              <a:solidFill>
                <a:srgbClr val="4E5256"/>
              </a:solidFill>
            </a:endParaRPr>
          </a:p>
        </p:txBody>
      </p:sp>
      <p:sp>
        <p:nvSpPr>
          <p:cNvPr id="305" name="Google Shape;305;p58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58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</a:t>
            </a:r>
            <a:endParaRPr sz="17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76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does this prediction work in practice?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681" name="Google Shape;681;p76" title="Screenshot 2025-05-22 at 9.56.01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12975"/>
            <a:ext cx="2517025" cy="2428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82" name="Google Shape;682;p76"/>
          <p:cNvGrpSpPr/>
          <p:nvPr/>
        </p:nvGrpSpPr>
        <p:grpSpPr>
          <a:xfrm>
            <a:off x="3221937" y="535695"/>
            <a:ext cx="5464867" cy="4439465"/>
            <a:chOff x="2074910" y="831275"/>
            <a:chExt cx="5160890" cy="4192525"/>
          </a:xfrm>
        </p:grpSpPr>
        <p:pic>
          <p:nvPicPr>
            <p:cNvPr id="683" name="Google Shape;683;p76" title="Screenshot 2025-05-22 at 9.58.31 AM.png"/>
            <p:cNvPicPr preferRelativeResize="0"/>
            <p:nvPr/>
          </p:nvPicPr>
          <p:blipFill rotWithShape="1">
            <a:blip r:embed="rId4">
              <a:alphaModFix/>
            </a:blip>
            <a:srcRect l="8667"/>
            <a:stretch/>
          </p:blipFill>
          <p:spPr>
            <a:xfrm>
              <a:off x="2579850" y="831275"/>
              <a:ext cx="4583448" cy="38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4" name="Google Shape;684;p76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143175" y="2359950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5" name="Google Shape;685;p76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480228" y="258081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6" name="Google Shape;686;p76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818228" y="278596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7" name="Google Shape;687;p76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156053" y="2988841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88" name="Google Shape;688;p76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493128" y="3180129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89" name="Google Shape;689;p76"/>
            <p:cNvSpPr/>
            <p:nvPr/>
          </p:nvSpPr>
          <p:spPr>
            <a:xfrm>
              <a:off x="5171050" y="3113975"/>
              <a:ext cx="131400" cy="432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0" name="Google Shape;690;p76"/>
            <p:cNvSpPr/>
            <p:nvPr/>
          </p:nvSpPr>
          <p:spPr>
            <a:xfrm>
              <a:off x="5503900" y="3304650"/>
              <a:ext cx="131400" cy="540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1" name="Google Shape;691;p76"/>
            <p:cNvSpPr/>
            <p:nvPr/>
          </p:nvSpPr>
          <p:spPr>
            <a:xfrm>
              <a:off x="5833250" y="3470475"/>
              <a:ext cx="131400" cy="113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2" name="Google Shape;692;p76"/>
            <p:cNvSpPr/>
            <p:nvPr/>
          </p:nvSpPr>
          <p:spPr>
            <a:xfrm>
              <a:off x="6470800" y="3877275"/>
              <a:ext cx="765000" cy="4746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3" name="Google Shape;693;p76"/>
            <p:cNvSpPr/>
            <p:nvPr/>
          </p:nvSpPr>
          <p:spPr>
            <a:xfrm>
              <a:off x="6029275" y="3701350"/>
              <a:ext cx="3819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4" name="Google Shape;694;p76"/>
            <p:cNvSpPr/>
            <p:nvPr/>
          </p:nvSpPr>
          <p:spPr>
            <a:xfrm>
              <a:off x="3088725" y="1199600"/>
              <a:ext cx="6810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5" name="Google Shape;695;p76"/>
            <p:cNvSpPr/>
            <p:nvPr/>
          </p:nvSpPr>
          <p:spPr>
            <a:xfrm>
              <a:off x="3088725" y="3584175"/>
              <a:ext cx="2622900" cy="767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696" name="Google Shape;696;p76"/>
            <p:cNvSpPr txBox="1"/>
            <p:nvPr/>
          </p:nvSpPr>
          <p:spPr>
            <a:xfrm>
              <a:off x="4111766" y="4577400"/>
              <a:ext cx="17673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code distance d</a:t>
              </a:r>
              <a:endParaRPr sz="1482"/>
            </a:p>
          </p:txBody>
        </p:sp>
        <p:sp>
          <p:nvSpPr>
            <p:cNvPr id="697" name="Google Shape;697;p76"/>
            <p:cNvSpPr txBox="1"/>
            <p:nvPr/>
          </p:nvSpPr>
          <p:spPr>
            <a:xfrm rot="-5400000">
              <a:off x="541760" y="2422823"/>
              <a:ext cx="35127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Logical error probability per cycle</a:t>
              </a:r>
              <a:endParaRPr sz="1482"/>
            </a:p>
          </p:txBody>
        </p:sp>
        <p:sp>
          <p:nvSpPr>
            <p:cNvPr id="698" name="Google Shape;698;p76"/>
            <p:cNvSpPr/>
            <p:nvPr/>
          </p:nvSpPr>
          <p:spPr>
            <a:xfrm>
              <a:off x="5229100" y="889675"/>
              <a:ext cx="1767300" cy="17055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cxnSp>
        <p:nvCxnSpPr>
          <p:cNvPr id="699" name="Google Shape;699;p76"/>
          <p:cNvCxnSpPr/>
          <p:nvPr/>
        </p:nvCxnSpPr>
        <p:spPr>
          <a:xfrm rot="10800000">
            <a:off x="6571775" y="3554350"/>
            <a:ext cx="18609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700" name="Google Shape;700;p76"/>
          <p:cNvSpPr txBox="1"/>
          <p:nvPr/>
        </p:nvSpPr>
        <p:spPr>
          <a:xfrm>
            <a:off x="6510115" y="3506409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Error floor ~ 10</a:t>
            </a:r>
            <a:r>
              <a:rPr lang="en" sz="1700" baseline="30000">
                <a:solidFill>
                  <a:schemeClr val="dk1"/>
                </a:solidFill>
              </a:rPr>
              <a:t>-6</a:t>
            </a:r>
            <a:endParaRPr sz="1700" b="1" baseline="30000">
              <a:solidFill>
                <a:schemeClr val="dk1"/>
              </a:solidFill>
            </a:endParaRPr>
          </a:p>
        </p:txBody>
      </p:sp>
      <p:sp>
        <p:nvSpPr>
          <p:cNvPr id="701" name="Google Shape;701;p76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02" name="Google Shape;702;p76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5</a:t>
            </a:r>
            <a:endParaRPr sz="1700"/>
          </a:p>
        </p:txBody>
      </p:sp>
      <p:pic>
        <p:nvPicPr>
          <p:cNvPr id="703" name="Google Shape;703;p76" title="[0,0,0,&quot;https://www.codecogs.com/eqnedit.php?latex=p_%7B%5Crm%20L%7D%20%5Cpropto%20p%5E%7B%5Crm%20d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514343" y="1655898"/>
            <a:ext cx="1137475" cy="377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77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does this prediction work in practice?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709" name="Google Shape;709;p77" title="Screenshot 2025-05-22 at 9.56.01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1212975"/>
            <a:ext cx="2517025" cy="242895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10" name="Google Shape;710;p77"/>
          <p:cNvGrpSpPr/>
          <p:nvPr/>
        </p:nvGrpSpPr>
        <p:grpSpPr>
          <a:xfrm>
            <a:off x="3221937" y="535695"/>
            <a:ext cx="5464867" cy="4439465"/>
            <a:chOff x="2074910" y="831275"/>
            <a:chExt cx="5160890" cy="4192525"/>
          </a:xfrm>
        </p:grpSpPr>
        <p:pic>
          <p:nvPicPr>
            <p:cNvPr id="711" name="Google Shape;711;p77" title="Screenshot 2025-05-22 at 9.58.31 AM.png"/>
            <p:cNvPicPr preferRelativeResize="0"/>
            <p:nvPr/>
          </p:nvPicPr>
          <p:blipFill rotWithShape="1">
            <a:blip r:embed="rId4">
              <a:alphaModFix/>
            </a:blip>
            <a:srcRect l="8667"/>
            <a:stretch/>
          </p:blipFill>
          <p:spPr>
            <a:xfrm>
              <a:off x="2579850" y="831275"/>
              <a:ext cx="4583448" cy="389185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2" name="Google Shape;712;p77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143175" y="2359950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3" name="Google Shape;713;p77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480228" y="258081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4" name="Google Shape;714;p77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4818228" y="2785966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5" name="Google Shape;715;p77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156053" y="2988841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16" name="Google Shape;716;p77" title="Screenshot 2025-05-22 at 10.04.57 AM.png"/>
            <p:cNvPicPr preferRelativeResize="0"/>
            <p:nvPr/>
          </p:nvPicPr>
          <p:blipFill rotWithShape="1">
            <a:blip r:embed="rId5">
              <a:alphaModFix/>
            </a:blip>
            <a:srcRect t="5189" b="5180"/>
            <a:stretch/>
          </p:blipFill>
          <p:spPr>
            <a:xfrm flipH="1">
              <a:off x="5493128" y="3180129"/>
              <a:ext cx="152950" cy="1298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17" name="Google Shape;717;p77"/>
            <p:cNvSpPr/>
            <p:nvPr/>
          </p:nvSpPr>
          <p:spPr>
            <a:xfrm>
              <a:off x="5171050" y="3113975"/>
              <a:ext cx="131400" cy="432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18" name="Google Shape;718;p77"/>
            <p:cNvSpPr/>
            <p:nvPr/>
          </p:nvSpPr>
          <p:spPr>
            <a:xfrm>
              <a:off x="5503900" y="3304650"/>
              <a:ext cx="131400" cy="540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19" name="Google Shape;719;p77"/>
            <p:cNvSpPr/>
            <p:nvPr/>
          </p:nvSpPr>
          <p:spPr>
            <a:xfrm>
              <a:off x="5833250" y="3470475"/>
              <a:ext cx="131400" cy="113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20" name="Google Shape;720;p77"/>
            <p:cNvSpPr/>
            <p:nvPr/>
          </p:nvSpPr>
          <p:spPr>
            <a:xfrm>
              <a:off x="6470800" y="3877275"/>
              <a:ext cx="765000" cy="4746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21" name="Google Shape;721;p77"/>
            <p:cNvSpPr/>
            <p:nvPr/>
          </p:nvSpPr>
          <p:spPr>
            <a:xfrm>
              <a:off x="6029275" y="3701350"/>
              <a:ext cx="3819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22" name="Google Shape;722;p77"/>
            <p:cNvSpPr/>
            <p:nvPr/>
          </p:nvSpPr>
          <p:spPr>
            <a:xfrm>
              <a:off x="3088725" y="1199600"/>
              <a:ext cx="681000" cy="3018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23" name="Google Shape;723;p77"/>
            <p:cNvSpPr/>
            <p:nvPr/>
          </p:nvSpPr>
          <p:spPr>
            <a:xfrm>
              <a:off x="3088725" y="3584175"/>
              <a:ext cx="2622900" cy="7677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24" name="Google Shape;724;p77"/>
            <p:cNvSpPr txBox="1"/>
            <p:nvPr/>
          </p:nvSpPr>
          <p:spPr>
            <a:xfrm>
              <a:off x="4111766" y="4577400"/>
              <a:ext cx="17673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code distance d</a:t>
              </a:r>
              <a:endParaRPr sz="1482"/>
            </a:p>
          </p:txBody>
        </p:sp>
        <p:sp>
          <p:nvSpPr>
            <p:cNvPr id="725" name="Google Shape;725;p77"/>
            <p:cNvSpPr txBox="1"/>
            <p:nvPr/>
          </p:nvSpPr>
          <p:spPr>
            <a:xfrm rot="-5400000">
              <a:off x="541760" y="2422823"/>
              <a:ext cx="35127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6800" tIns="96800" rIns="96800" bIns="96800" anchor="t" anchorCtr="0">
              <a:spAutoFit/>
            </a:bodyPr>
            <a:lstStyle/>
            <a:p>
              <a:pPr marL="0" lvl="0" indent="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/>
                <a:t>Logical error probability per cycle</a:t>
              </a:r>
              <a:endParaRPr sz="1482"/>
            </a:p>
          </p:txBody>
        </p:sp>
        <p:sp>
          <p:nvSpPr>
            <p:cNvPr id="726" name="Google Shape;726;p77"/>
            <p:cNvSpPr/>
            <p:nvPr/>
          </p:nvSpPr>
          <p:spPr>
            <a:xfrm>
              <a:off x="5229100" y="889675"/>
              <a:ext cx="1767300" cy="1705500"/>
            </a:xfrm>
            <a:prstGeom prst="rect">
              <a:avLst/>
            </a:prstGeom>
            <a:solidFill>
              <a:schemeClr val="lt1"/>
            </a:solidFill>
            <a:ln w="1007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6800" tIns="96800" rIns="96800" bIns="9680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482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pic>
        <p:nvPicPr>
          <p:cNvPr id="727" name="Google Shape;727;p77" title="[0,0,0,&quot;https://www.codecogs.com/eqnedit.php?latex=p_%7B%5Crm%20L%7D%20%5Cpropto%20p%5E%7B%5Crm%20d%20%2B%201%7D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394785" y="1377869"/>
            <a:ext cx="1403447" cy="3664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8" name="Google Shape;728;p77"/>
          <p:cNvCxnSpPr/>
          <p:nvPr/>
        </p:nvCxnSpPr>
        <p:spPr>
          <a:xfrm rot="10800000">
            <a:off x="6571775" y="3554350"/>
            <a:ext cx="18609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lgDash"/>
            <a:round/>
            <a:headEnd type="none" w="med" len="med"/>
            <a:tailEnd type="none" w="med" len="med"/>
          </a:ln>
        </p:spPr>
      </p:cxnSp>
      <p:sp>
        <p:nvSpPr>
          <p:cNvPr id="729" name="Google Shape;729;p77"/>
          <p:cNvSpPr txBox="1"/>
          <p:nvPr/>
        </p:nvSpPr>
        <p:spPr>
          <a:xfrm>
            <a:off x="6510115" y="3506409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Error floor ~ 10</a:t>
            </a:r>
            <a:r>
              <a:rPr lang="en" sz="1700" baseline="30000">
                <a:solidFill>
                  <a:schemeClr val="dk1"/>
                </a:solidFill>
              </a:rPr>
              <a:t>-6</a:t>
            </a:r>
            <a:endParaRPr sz="1700" b="1" baseline="30000">
              <a:solidFill>
                <a:schemeClr val="dk1"/>
              </a:solidFill>
            </a:endParaRPr>
          </a:p>
        </p:txBody>
      </p:sp>
      <p:sp>
        <p:nvSpPr>
          <p:cNvPr id="730" name="Google Shape;730;p77"/>
          <p:cNvSpPr/>
          <p:nvPr/>
        </p:nvSpPr>
        <p:spPr>
          <a:xfrm>
            <a:off x="550075" y="681221"/>
            <a:ext cx="6463800" cy="2495400"/>
          </a:xfrm>
          <a:prstGeom prst="roundRect">
            <a:avLst>
              <a:gd name="adj" fmla="val 12226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31" name="Google Shape;731;p77"/>
          <p:cNvSpPr/>
          <p:nvPr/>
        </p:nvSpPr>
        <p:spPr>
          <a:xfrm>
            <a:off x="1745380" y="1732394"/>
            <a:ext cx="40998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732" name="Google Shape;732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2907969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3" name="Google Shape;733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3581201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4254434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4927659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6" name="Google Shape;736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5600884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7" name="Google Shape;737;p77"/>
          <p:cNvPicPr preferRelativeResize="0"/>
          <p:nvPr/>
        </p:nvPicPr>
        <p:blipFill rotWithShape="1">
          <a:blip r:embed="rId7">
            <a:alphaModFix/>
          </a:blip>
          <a:srcRect r="85133" b="65277"/>
          <a:stretch/>
        </p:blipFill>
        <p:spPr>
          <a:xfrm>
            <a:off x="1561494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8" name="Google Shape;738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2234726" y="1571783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739" name="Google Shape;739;p77"/>
          <p:cNvSpPr/>
          <p:nvPr/>
        </p:nvSpPr>
        <p:spPr>
          <a:xfrm>
            <a:off x="1758680" y="1089052"/>
            <a:ext cx="40998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740" name="Google Shape;740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2921269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1" name="Google Shape;741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3594501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2" name="Google Shape;742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4267734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3" name="Google Shape;743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4940959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4" name="Google Shape;744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5614184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5" name="Google Shape;745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1574794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77"/>
          <p:cNvPicPr preferRelativeResize="0"/>
          <p:nvPr/>
        </p:nvPicPr>
        <p:blipFill rotWithShape="1">
          <a:blip r:embed="rId8">
            <a:alphaModFix/>
          </a:blip>
          <a:srcRect r="85133" b="65277"/>
          <a:stretch/>
        </p:blipFill>
        <p:spPr>
          <a:xfrm>
            <a:off x="2248026" y="928441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747" name="Google Shape;747;p77"/>
          <p:cNvSpPr txBox="1"/>
          <p:nvPr/>
        </p:nvSpPr>
        <p:spPr>
          <a:xfrm>
            <a:off x="1068350" y="2116686"/>
            <a:ext cx="5692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Error floor = catastrophic events on &gt; 1 / 2 of the qubits!</a:t>
            </a:r>
            <a:endParaRPr/>
          </a:p>
        </p:txBody>
      </p:sp>
      <p:sp>
        <p:nvSpPr>
          <p:cNvPr id="748" name="Google Shape;748;p77"/>
          <p:cNvSpPr txBox="1"/>
          <p:nvPr/>
        </p:nvSpPr>
        <p:spPr>
          <a:xfrm>
            <a:off x="2274979" y="2532225"/>
            <a:ext cx="3305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Ionizing radiation impacts</a:t>
            </a:r>
            <a:endParaRPr b="1"/>
          </a:p>
        </p:txBody>
      </p:sp>
      <p:sp>
        <p:nvSpPr>
          <p:cNvPr id="749" name="Google Shape;749;p77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50" name="Google Shape;750;p77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5</a:t>
            </a:r>
            <a:endParaRPr sz="17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5" name="Google Shape;755;p78"/>
          <p:cNvSpPr txBox="1"/>
          <p:nvPr/>
        </p:nvSpPr>
        <p:spPr>
          <a:xfrm>
            <a:off x="1878900" y="1948117"/>
            <a:ext cx="5386200" cy="110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What happens at the level of individual qubits?</a:t>
            </a:r>
            <a:endParaRPr sz="2000">
              <a:solidFill>
                <a:srgbClr val="43434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>
              <a:solidFill>
                <a:srgbClr val="434343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do we mitigate the problem?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756" name="Google Shape;756;p78"/>
          <p:cNvSpPr/>
          <p:nvPr/>
        </p:nvSpPr>
        <p:spPr>
          <a:xfrm>
            <a:off x="171975" y="4736050"/>
            <a:ext cx="1108200" cy="407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57" name="Google Shape;757;p78"/>
          <p:cNvSpPr/>
          <p:nvPr/>
        </p:nvSpPr>
        <p:spPr>
          <a:xfrm>
            <a:off x="7957600" y="4711200"/>
            <a:ext cx="1108200" cy="407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2" name="Google Shape;762;p79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Correlated energy decay errors</a:t>
            </a:r>
            <a:endParaRPr sz="2000">
              <a:solidFill>
                <a:srgbClr val="434343"/>
              </a:solidFill>
            </a:endParaRPr>
          </a:p>
        </p:txBody>
      </p:sp>
      <p:cxnSp>
        <p:nvCxnSpPr>
          <p:cNvPr id="763" name="Google Shape;763;p79"/>
          <p:cNvCxnSpPr/>
          <p:nvPr/>
        </p:nvCxnSpPr>
        <p:spPr>
          <a:xfrm>
            <a:off x="1263750" y="1081650"/>
            <a:ext cx="671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764" name="Google Shape;764;p79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765" name="Google Shape;765;p79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66" name="Google Shape;766;p79"/>
          <p:cNvCxnSpPr/>
          <p:nvPr/>
        </p:nvCxnSpPr>
        <p:spPr>
          <a:xfrm rot="10800000">
            <a:off x="1922750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67" name="Google Shape;767;p79"/>
          <p:cNvSpPr txBox="1"/>
          <p:nvPr/>
        </p:nvSpPr>
        <p:spPr>
          <a:xfrm>
            <a:off x="1692813" y="11323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  <a:latin typeface="Google Sans Text"/>
                <a:ea typeface="Google Sans Text"/>
                <a:cs typeface="Google Sans Text"/>
                <a:sym typeface="Google Sans Text"/>
              </a:rPr>
              <a:t>2022</a:t>
            </a:r>
            <a:endParaRPr sz="1700">
              <a:solidFill>
                <a:schemeClr val="dk1"/>
              </a:solidFill>
              <a:latin typeface="Google Sans Text"/>
              <a:ea typeface="Google Sans Text"/>
              <a:cs typeface="Google Sans Text"/>
              <a:sym typeface="Google Sans Text"/>
            </a:endParaRPr>
          </a:p>
        </p:txBody>
      </p:sp>
      <p:sp>
        <p:nvSpPr>
          <p:cNvPr id="768" name="Google Shape;768;p79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769" name="Google Shape;769;p79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70" name="Google Shape;770;p79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771" name="Google Shape;771;p79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72" name="Google Shape;772;p79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773" name="Google Shape;773;p79"/>
          <p:cNvCxnSpPr/>
          <p:nvPr/>
        </p:nvCxnSpPr>
        <p:spPr>
          <a:xfrm>
            <a:off x="1922750" y="73997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74" name="Google Shape;774;p79"/>
          <p:cNvPicPr preferRelativeResize="0"/>
          <p:nvPr/>
        </p:nvPicPr>
        <p:blipFill rotWithShape="1">
          <a:blip r:embed="rId3">
            <a:alphaModFix/>
          </a:blip>
          <a:srcRect b="37276"/>
          <a:stretch/>
        </p:blipFill>
        <p:spPr>
          <a:xfrm>
            <a:off x="5469250" y="1905025"/>
            <a:ext cx="3119449" cy="293497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75" name="Google Shape;775;p79"/>
          <p:cNvGrpSpPr/>
          <p:nvPr/>
        </p:nvGrpSpPr>
        <p:grpSpPr>
          <a:xfrm>
            <a:off x="892050" y="1627600"/>
            <a:ext cx="3337700" cy="446425"/>
            <a:chOff x="4356575" y="715513"/>
            <a:chExt cx="3337700" cy="446425"/>
          </a:xfrm>
        </p:grpSpPr>
        <p:cxnSp>
          <p:nvCxnSpPr>
            <p:cNvPr id="776" name="Google Shape;776;p79"/>
            <p:cNvCxnSpPr/>
            <p:nvPr/>
          </p:nvCxnSpPr>
          <p:spPr>
            <a:xfrm>
              <a:off x="4595875" y="938750"/>
              <a:ext cx="30984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pic>
          <p:nvPicPr>
            <p:cNvPr id="777" name="Google Shape;777;p79" title="[32,33,36,&quot;https://www.codecogs.com/eqnedit.php?latex=%7C0%5Crangle#0&quot;]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356575" y="843500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78" name="Google Shape;778;p79"/>
            <p:cNvSpPr/>
            <p:nvPr/>
          </p:nvSpPr>
          <p:spPr>
            <a:xfrm>
              <a:off x="4836475" y="715525"/>
              <a:ext cx="446700" cy="446400"/>
            </a:xfrm>
            <a:prstGeom prst="rect">
              <a:avLst/>
            </a:prstGeom>
            <a:solidFill>
              <a:srgbClr val="A4C2F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Google Sans"/>
                  <a:ea typeface="Google Sans"/>
                  <a:cs typeface="Google Sans"/>
                  <a:sym typeface="Google Sans"/>
                </a:rPr>
                <a:t>X</a:t>
              </a:r>
              <a:endParaRPr sz="1300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79" name="Google Shape;779;p79"/>
            <p:cNvSpPr/>
            <p:nvPr/>
          </p:nvSpPr>
          <p:spPr>
            <a:xfrm>
              <a:off x="5638448" y="715525"/>
              <a:ext cx="551100" cy="446400"/>
            </a:xfrm>
            <a:prstGeom prst="rect">
              <a:avLst/>
            </a:prstGeom>
            <a:solidFill>
              <a:schemeClr val="lt1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solidFill>
                    <a:schemeClr val="dk1"/>
                  </a:solidFill>
                  <a:latin typeface="Google Sans"/>
                  <a:ea typeface="Google Sans"/>
                  <a:cs typeface="Google Sans"/>
                  <a:sym typeface="Google Sans"/>
                </a:rPr>
                <a:t>1 µs</a:t>
              </a:r>
              <a:endParaRPr sz="13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780" name="Google Shape;780;p79"/>
            <p:cNvSpPr/>
            <p:nvPr/>
          </p:nvSpPr>
          <p:spPr>
            <a:xfrm>
              <a:off x="6544800" y="715538"/>
              <a:ext cx="591900" cy="446400"/>
            </a:xfrm>
            <a:prstGeom prst="rect">
              <a:avLst/>
            </a:prstGeom>
            <a:solidFill>
              <a:srgbClr val="A4C2F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300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pic>
          <p:nvPicPr>
            <p:cNvPr id="781" name="Google Shape;781;p79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600375" y="804875"/>
              <a:ext cx="480750" cy="2677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82" name="Google Shape;782;p79"/>
            <p:cNvSpPr/>
            <p:nvPr/>
          </p:nvSpPr>
          <p:spPr>
            <a:xfrm>
              <a:off x="7201825" y="715513"/>
              <a:ext cx="271500" cy="446400"/>
            </a:xfrm>
            <a:prstGeom prst="rect">
              <a:avLst/>
            </a:prstGeom>
            <a:solidFill>
              <a:srgbClr val="A4C2F4"/>
            </a:solidFill>
            <a:ln w="1905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300">
                  <a:latin typeface="Google Sans"/>
                  <a:ea typeface="Google Sans"/>
                  <a:cs typeface="Google Sans"/>
                  <a:sym typeface="Google Sans"/>
                </a:rPr>
                <a:t>R</a:t>
              </a:r>
              <a:endParaRPr sz="1300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</p:grpSp>
      <p:sp>
        <p:nvSpPr>
          <p:cNvPr id="783" name="Google Shape;783;p79"/>
          <p:cNvSpPr/>
          <p:nvPr/>
        </p:nvSpPr>
        <p:spPr>
          <a:xfrm>
            <a:off x="406600" y="4687900"/>
            <a:ext cx="732900" cy="275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784" name="Google Shape;784;p79"/>
          <p:cNvPicPr preferRelativeResize="0"/>
          <p:nvPr/>
        </p:nvPicPr>
        <p:blipFill rotWithShape="1">
          <a:blip r:embed="rId3">
            <a:alphaModFix/>
          </a:blip>
          <a:srcRect l="1429" t="62384" b="1394"/>
          <a:stretch/>
        </p:blipFill>
        <p:spPr>
          <a:xfrm>
            <a:off x="406600" y="2432550"/>
            <a:ext cx="4330950" cy="2387099"/>
          </a:xfrm>
          <a:prstGeom prst="rect">
            <a:avLst/>
          </a:prstGeom>
          <a:noFill/>
          <a:ln>
            <a:noFill/>
          </a:ln>
        </p:spPr>
      </p:pic>
      <p:sp>
        <p:nvSpPr>
          <p:cNvPr id="785" name="Google Shape;785;p79"/>
          <p:cNvSpPr/>
          <p:nvPr/>
        </p:nvSpPr>
        <p:spPr>
          <a:xfrm>
            <a:off x="630500" y="2377275"/>
            <a:ext cx="3914700" cy="1014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86" name="Google Shape;786;p79"/>
          <p:cNvSpPr txBox="1"/>
          <p:nvPr/>
        </p:nvSpPr>
        <p:spPr>
          <a:xfrm>
            <a:off x="879192" y="2165750"/>
            <a:ext cx="37983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Number of simultaneous decay events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87" name="Google Shape;787;p79"/>
          <p:cNvSpPr txBox="1"/>
          <p:nvPr/>
        </p:nvSpPr>
        <p:spPr>
          <a:xfrm>
            <a:off x="6801825" y="4840000"/>
            <a:ext cx="8283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Index j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88" name="Google Shape;788;p79"/>
          <p:cNvSpPr txBox="1"/>
          <p:nvPr/>
        </p:nvSpPr>
        <p:spPr>
          <a:xfrm>
            <a:off x="5982261" y="1703800"/>
            <a:ext cx="25215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Decay errors on qubit qi_j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89" name="Google Shape;789;p79"/>
          <p:cNvSpPr txBox="1"/>
          <p:nvPr/>
        </p:nvSpPr>
        <p:spPr>
          <a:xfrm rot="-5400000">
            <a:off x="5170600" y="3101250"/>
            <a:ext cx="8283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Index i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90" name="Google Shape;790;p79"/>
          <p:cNvSpPr/>
          <p:nvPr/>
        </p:nvSpPr>
        <p:spPr>
          <a:xfrm>
            <a:off x="2201225" y="2549850"/>
            <a:ext cx="2383500" cy="6711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91" name="Google Shape;791;p79"/>
          <p:cNvSpPr txBox="1"/>
          <p:nvPr/>
        </p:nvSpPr>
        <p:spPr>
          <a:xfrm>
            <a:off x="2228625" y="2532150"/>
            <a:ext cx="2521500" cy="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– Lasts for 10s of ms</a:t>
            </a:r>
            <a:endParaRPr sz="15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– Occur once every 10 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92" name="Google Shape;792;p79"/>
          <p:cNvSpPr txBox="1"/>
          <p:nvPr/>
        </p:nvSpPr>
        <p:spPr>
          <a:xfrm>
            <a:off x="3705700" y="4743450"/>
            <a:ext cx="35577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793" name="Google Shape;793;p79"/>
          <p:cNvSpPr txBox="1"/>
          <p:nvPr/>
        </p:nvSpPr>
        <p:spPr>
          <a:xfrm>
            <a:off x="1931640" y="4747650"/>
            <a:ext cx="13005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time [ms]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94" name="Google Shape;794;p79"/>
          <p:cNvSpPr txBox="1"/>
          <p:nvPr/>
        </p:nvSpPr>
        <p:spPr>
          <a:xfrm rot="-5400000">
            <a:off x="-488150" y="3335049"/>
            <a:ext cx="14550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Decay  errors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795" name="Google Shape;795;p79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796" name="Google Shape;796;p79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6</a:t>
            </a:r>
            <a:endParaRPr sz="170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" name="Google Shape;801;p80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2" name="Google Shape;802;p80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3" name="Google Shape;803;p80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4" name="Google Shape;804;p80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5" name="Google Shape;805;p80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06" name="Google Shape;806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7" name="Google Shape;807;p8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808" name="Google Shape;808;p80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809" name="Google Shape;809;p80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810" name="Google Shape;810;p80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grpSp>
        <p:nvGrpSpPr>
          <p:cNvPr id="811" name="Google Shape;811;p80"/>
          <p:cNvGrpSpPr/>
          <p:nvPr/>
        </p:nvGrpSpPr>
        <p:grpSpPr>
          <a:xfrm>
            <a:off x="2884101" y="2485876"/>
            <a:ext cx="3428399" cy="2066924"/>
            <a:chOff x="2941151" y="684001"/>
            <a:chExt cx="3428399" cy="2066924"/>
          </a:xfrm>
        </p:grpSpPr>
        <p:pic>
          <p:nvPicPr>
            <p:cNvPr id="812" name="Google Shape;812;p8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941151" y="684001"/>
              <a:ext cx="3428399" cy="206692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13" name="Google Shape;813;p80"/>
            <p:cNvCxnSpPr/>
            <p:nvPr/>
          </p:nvCxnSpPr>
          <p:spPr>
            <a:xfrm>
              <a:off x="5104075" y="185360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14" name="Google Shape;814;p80"/>
            <p:cNvCxnSpPr/>
            <p:nvPr/>
          </p:nvCxnSpPr>
          <p:spPr>
            <a:xfrm>
              <a:off x="5104075" y="220885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15" name="Google Shape;815;p80"/>
            <p:cNvSpPr/>
            <p:nvPr/>
          </p:nvSpPr>
          <p:spPr>
            <a:xfrm>
              <a:off x="5303575" y="1801700"/>
              <a:ext cx="103800" cy="103800"/>
            </a:xfrm>
            <a:prstGeom prst="ellipse">
              <a:avLst/>
            </a:prstGeom>
            <a:solidFill>
              <a:srgbClr val="1155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16" name="Google Shape;816;p80" title="[32,33,36,&quot;https://www.codecogs.com/eqnedit.php?latex=%7C0%5Crangle#0&quot;]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5652325" y="2113588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17" name="Google Shape;817;p80" title="[32,33,36,&quot;https://www.codecogs.com/eqnedit.php?latex=%7C1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652325" y="17797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18" name="Google Shape;818;p80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819" name="Google Shape;819;p80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7</a:t>
            </a:r>
            <a:endParaRPr sz="17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4" name="Google Shape;824;p81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5" name="Google Shape;825;p81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6" name="Google Shape;826;p81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7" name="Google Shape;827;p81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8" name="Google Shape;828;p81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29" name="Google Shape;829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0" name="Google Shape;830;p8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831" name="Google Shape;831;p81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832" name="Google Shape;832;p81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grpSp>
        <p:nvGrpSpPr>
          <p:cNvPr id="833" name="Google Shape;833;p81"/>
          <p:cNvGrpSpPr/>
          <p:nvPr/>
        </p:nvGrpSpPr>
        <p:grpSpPr>
          <a:xfrm rot="10800000" flipH="1">
            <a:off x="4577344" y="1314029"/>
            <a:ext cx="840841" cy="633667"/>
            <a:chOff x="3381769" y="3335438"/>
            <a:chExt cx="840841" cy="633667"/>
          </a:xfrm>
        </p:grpSpPr>
        <p:pic>
          <p:nvPicPr>
            <p:cNvPr id="834" name="Google Shape;834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9582795">
              <a:off x="3385750" y="37851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5" name="Google Shape;835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6" name="Google Shape;836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9624470">
              <a:off x="3560076" y="37201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7" name="Google Shape;837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146478">
              <a:off x="3385751" y="33854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38" name="Google Shape;838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39" name="Google Shape;839;p81"/>
          <p:cNvGrpSpPr/>
          <p:nvPr/>
        </p:nvGrpSpPr>
        <p:grpSpPr>
          <a:xfrm flipH="1">
            <a:off x="3489481" y="1314013"/>
            <a:ext cx="821128" cy="678886"/>
            <a:chOff x="3401482" y="3312938"/>
            <a:chExt cx="821128" cy="678886"/>
          </a:xfrm>
        </p:grpSpPr>
        <p:pic>
          <p:nvPicPr>
            <p:cNvPr id="840" name="Google Shape;840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8999994">
              <a:off x="3388774" y="3769924"/>
              <a:ext cx="538651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1" name="Google Shape;841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2" name="Google Shape;842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-9624470">
              <a:off x="3641676" y="3753200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3" name="Google Shape;843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146478">
              <a:off x="3449601" y="33629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44" name="Google Shape;844;p81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45" name="Google Shape;845;p81"/>
          <p:cNvSpPr txBox="1"/>
          <p:nvPr/>
        </p:nvSpPr>
        <p:spPr>
          <a:xfrm>
            <a:off x="2872275" y="1237825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    phonons</a:t>
            </a:r>
            <a:endParaRPr sz="1300">
              <a:solidFill>
                <a:srgbClr val="EE3926"/>
              </a:solidFill>
            </a:endParaRPr>
          </a:p>
        </p:txBody>
      </p:sp>
      <p:grpSp>
        <p:nvGrpSpPr>
          <p:cNvPr id="846" name="Google Shape;846;p81"/>
          <p:cNvGrpSpPr/>
          <p:nvPr/>
        </p:nvGrpSpPr>
        <p:grpSpPr>
          <a:xfrm>
            <a:off x="2884101" y="2485876"/>
            <a:ext cx="3428399" cy="2066924"/>
            <a:chOff x="2941151" y="684001"/>
            <a:chExt cx="3428399" cy="2066924"/>
          </a:xfrm>
        </p:grpSpPr>
        <p:pic>
          <p:nvPicPr>
            <p:cNvPr id="847" name="Google Shape;847;p81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41151" y="684001"/>
              <a:ext cx="3428399" cy="2066924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848" name="Google Shape;848;p81"/>
            <p:cNvCxnSpPr/>
            <p:nvPr/>
          </p:nvCxnSpPr>
          <p:spPr>
            <a:xfrm>
              <a:off x="5104075" y="185360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849" name="Google Shape;849;p81"/>
            <p:cNvCxnSpPr/>
            <p:nvPr/>
          </p:nvCxnSpPr>
          <p:spPr>
            <a:xfrm>
              <a:off x="5104075" y="220885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850" name="Google Shape;850;p81"/>
            <p:cNvSpPr/>
            <p:nvPr/>
          </p:nvSpPr>
          <p:spPr>
            <a:xfrm>
              <a:off x="5303575" y="1801700"/>
              <a:ext cx="103800" cy="103800"/>
            </a:xfrm>
            <a:prstGeom prst="ellipse">
              <a:avLst/>
            </a:prstGeom>
            <a:solidFill>
              <a:srgbClr val="1155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851" name="Google Shape;851;p81" title="[32,33,36,&quot;https://www.codecogs.com/eqnedit.php?latex=%7C0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652325" y="2113588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52" name="Google Shape;852;p81" title="[32,33,36,&quot;https://www.codecogs.com/eqnedit.php?latex=%7C1%5Crangle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52325" y="17797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53" name="Google Shape;853;p81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854" name="Google Shape;854;p81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5" name="Google Shape;855;p81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7</a:t>
            </a:r>
            <a:endParaRPr sz="17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p82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1" name="Google Shape;861;p82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2" name="Google Shape;862;p82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3" name="Google Shape;863;p82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4" name="Google Shape;864;p82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865" name="Google Shape;865;p82"/>
          <p:cNvGrpSpPr/>
          <p:nvPr/>
        </p:nvGrpSpPr>
        <p:grpSpPr>
          <a:xfrm rot="10800000" flipH="1">
            <a:off x="4577344" y="1314029"/>
            <a:ext cx="840841" cy="633667"/>
            <a:chOff x="3381769" y="3335438"/>
            <a:chExt cx="840841" cy="633667"/>
          </a:xfrm>
        </p:grpSpPr>
        <p:pic>
          <p:nvPicPr>
            <p:cNvPr id="866" name="Google Shape;866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582795">
              <a:off x="3385750" y="37851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7" name="Google Shape;867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8" name="Google Shape;868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560076" y="37201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69" name="Google Shape;869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385751" y="33854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0" name="Google Shape;870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871" name="Google Shape;871;p82"/>
          <p:cNvGrpSpPr/>
          <p:nvPr/>
        </p:nvGrpSpPr>
        <p:grpSpPr>
          <a:xfrm flipH="1">
            <a:off x="3489481" y="1314013"/>
            <a:ext cx="821128" cy="678886"/>
            <a:chOff x="3401482" y="3312938"/>
            <a:chExt cx="821128" cy="678886"/>
          </a:xfrm>
        </p:grpSpPr>
        <p:pic>
          <p:nvPicPr>
            <p:cNvPr id="872" name="Google Shape;872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999994">
              <a:off x="3388774" y="3769924"/>
              <a:ext cx="538651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3" name="Google Shape;873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4" name="Google Shape;874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641676" y="3753200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5" name="Google Shape;875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449601" y="33629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6" name="Google Shape;876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877" name="Google Shape;877;p8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8" name="Google Shape;878;p8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879" name="Google Shape;879;p82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880" name="Google Shape;880;p82"/>
          <p:cNvSpPr/>
          <p:nvPr/>
        </p:nvSpPr>
        <p:spPr>
          <a:xfrm>
            <a:off x="52511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1" name="Google Shape;881;p82"/>
          <p:cNvSpPr/>
          <p:nvPr/>
        </p:nvSpPr>
        <p:spPr>
          <a:xfrm>
            <a:off x="5556625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p82"/>
          <p:cNvSpPr/>
          <p:nvPr/>
        </p:nvSpPr>
        <p:spPr>
          <a:xfrm>
            <a:off x="5911000" y="11799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3" name="Google Shape;883;p82"/>
          <p:cNvSpPr/>
          <p:nvPr/>
        </p:nvSpPr>
        <p:spPr>
          <a:xfrm>
            <a:off x="61867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4" name="Google Shape;884;p82"/>
          <p:cNvSpPr/>
          <p:nvPr/>
        </p:nvSpPr>
        <p:spPr>
          <a:xfrm>
            <a:off x="567150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5" name="Google Shape;885;p82"/>
          <p:cNvSpPr/>
          <p:nvPr/>
        </p:nvSpPr>
        <p:spPr>
          <a:xfrm>
            <a:off x="28584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82"/>
          <p:cNvSpPr/>
          <p:nvPr/>
        </p:nvSpPr>
        <p:spPr>
          <a:xfrm>
            <a:off x="3232475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7" name="Google Shape;887;p82"/>
          <p:cNvSpPr/>
          <p:nvPr/>
        </p:nvSpPr>
        <p:spPr>
          <a:xfrm>
            <a:off x="3682150" y="11547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8" name="Google Shape;888;p82"/>
          <p:cNvSpPr/>
          <p:nvPr/>
        </p:nvSpPr>
        <p:spPr>
          <a:xfrm>
            <a:off x="3998825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9" name="Google Shape;889;p82"/>
          <p:cNvSpPr/>
          <p:nvPr/>
        </p:nvSpPr>
        <p:spPr>
          <a:xfrm>
            <a:off x="3442650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0" name="Google Shape;890;p82"/>
          <p:cNvSpPr/>
          <p:nvPr/>
        </p:nvSpPr>
        <p:spPr>
          <a:xfrm>
            <a:off x="27465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1" name="Google Shape;891;p82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892" name="Google Shape;892;p82"/>
          <p:cNvSpPr txBox="1"/>
          <p:nvPr/>
        </p:nvSpPr>
        <p:spPr>
          <a:xfrm>
            <a:off x="2872275" y="1237825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    phonons</a:t>
            </a:r>
            <a:endParaRPr sz="1300">
              <a:solidFill>
                <a:srgbClr val="EE3926"/>
              </a:solidFill>
            </a:endParaRPr>
          </a:p>
        </p:txBody>
      </p:sp>
      <p:grpSp>
        <p:nvGrpSpPr>
          <p:cNvPr id="893" name="Google Shape;893;p82"/>
          <p:cNvGrpSpPr/>
          <p:nvPr/>
        </p:nvGrpSpPr>
        <p:grpSpPr>
          <a:xfrm>
            <a:off x="2884101" y="2485876"/>
            <a:ext cx="3428399" cy="2165643"/>
            <a:chOff x="2941151" y="684001"/>
            <a:chExt cx="3428399" cy="2165643"/>
          </a:xfrm>
        </p:grpSpPr>
        <p:pic>
          <p:nvPicPr>
            <p:cNvPr id="894" name="Google Shape;894;p82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41151" y="684001"/>
              <a:ext cx="3428399" cy="2066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95" name="Google Shape;895;p82"/>
            <p:cNvSpPr/>
            <p:nvPr/>
          </p:nvSpPr>
          <p:spPr>
            <a:xfrm>
              <a:off x="490215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6" name="Google Shape;896;p82"/>
            <p:cNvSpPr/>
            <p:nvPr/>
          </p:nvSpPr>
          <p:spPr>
            <a:xfrm>
              <a:off x="5017063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7" name="Google Shape;897;p82"/>
            <p:cNvSpPr/>
            <p:nvPr/>
          </p:nvSpPr>
          <p:spPr>
            <a:xfrm>
              <a:off x="52497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8" name="Google Shape;898;p82"/>
            <p:cNvSpPr/>
            <p:nvPr/>
          </p:nvSpPr>
          <p:spPr>
            <a:xfrm>
              <a:off x="5597300" y="1521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9" name="Google Shape;899;p82"/>
            <p:cNvSpPr/>
            <p:nvPr/>
          </p:nvSpPr>
          <p:spPr>
            <a:xfrm>
              <a:off x="54009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0" name="Google Shape;900;p82"/>
            <p:cNvSpPr/>
            <p:nvPr/>
          </p:nvSpPr>
          <p:spPr>
            <a:xfrm>
              <a:off x="37984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1" name="Google Shape;901;p82"/>
            <p:cNvSpPr/>
            <p:nvPr/>
          </p:nvSpPr>
          <p:spPr>
            <a:xfrm>
              <a:off x="40086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2" name="Google Shape;902;p82"/>
            <p:cNvSpPr/>
            <p:nvPr/>
          </p:nvSpPr>
          <p:spPr>
            <a:xfrm>
              <a:off x="42226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3" name="Google Shape;903;p82"/>
            <p:cNvSpPr/>
            <p:nvPr/>
          </p:nvSpPr>
          <p:spPr>
            <a:xfrm>
              <a:off x="436765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4" name="Google Shape;904;p82"/>
            <p:cNvSpPr/>
            <p:nvPr/>
          </p:nvSpPr>
          <p:spPr>
            <a:xfrm>
              <a:off x="4193525" y="1347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5" name="Google Shape;905;p82"/>
            <p:cNvSpPr/>
            <p:nvPr/>
          </p:nvSpPr>
          <p:spPr>
            <a:xfrm>
              <a:off x="35860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06" name="Google Shape;906;p82"/>
            <p:cNvCxnSpPr/>
            <p:nvPr/>
          </p:nvCxnSpPr>
          <p:spPr>
            <a:xfrm>
              <a:off x="5104075" y="185360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07" name="Google Shape;907;p82"/>
            <p:cNvCxnSpPr/>
            <p:nvPr/>
          </p:nvCxnSpPr>
          <p:spPr>
            <a:xfrm>
              <a:off x="5104075" y="220885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908" name="Google Shape;908;p82"/>
            <p:cNvSpPr/>
            <p:nvPr/>
          </p:nvSpPr>
          <p:spPr>
            <a:xfrm>
              <a:off x="5303575" y="1801700"/>
              <a:ext cx="103800" cy="103800"/>
            </a:xfrm>
            <a:prstGeom prst="ellipse">
              <a:avLst/>
            </a:prstGeom>
            <a:solidFill>
              <a:srgbClr val="1155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909" name="Google Shape;909;p82" title="[32,33,36,&quot;https://www.codecogs.com/eqnedit.php?latex=%7C0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652325" y="2113588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10" name="Google Shape;910;p82" title="[32,33,36,&quot;https://www.codecogs.com/eqnedit.php?latex=%7C1%5Crangle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52325" y="17797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11" name="Google Shape;911;p82"/>
            <p:cNvGrpSpPr/>
            <p:nvPr/>
          </p:nvGrpSpPr>
          <p:grpSpPr>
            <a:xfrm>
              <a:off x="3798450" y="2258612"/>
              <a:ext cx="279300" cy="279300"/>
              <a:chOff x="1916200" y="2513250"/>
              <a:chExt cx="279300" cy="279300"/>
            </a:xfrm>
          </p:grpSpPr>
          <p:sp>
            <p:nvSpPr>
              <p:cNvPr id="912" name="Google Shape;912;p82"/>
              <p:cNvSpPr/>
              <p:nvPr/>
            </p:nvSpPr>
            <p:spPr>
              <a:xfrm>
                <a:off x="1916200" y="2513250"/>
                <a:ext cx="279300" cy="279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3" name="Google Shape;913;p82"/>
              <p:cNvSpPr/>
              <p:nvPr/>
            </p:nvSpPr>
            <p:spPr>
              <a:xfrm>
                <a:off x="1944825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4" name="Google Shape;914;p82"/>
              <p:cNvSpPr/>
              <p:nvPr/>
            </p:nvSpPr>
            <p:spPr>
              <a:xfrm>
                <a:off x="2070350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915" name="Google Shape;915;p82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079607" flipH="1">
              <a:off x="3279629" y="2611274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16" name="Google Shape;916;p82"/>
            <p:cNvCxnSpPr/>
            <p:nvPr/>
          </p:nvCxnSpPr>
          <p:spPr>
            <a:xfrm rot="10800000" flipH="1">
              <a:off x="4018000" y="1716013"/>
              <a:ext cx="203100" cy="570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17" name="Google Shape;917;p82"/>
            <p:cNvCxnSpPr/>
            <p:nvPr/>
          </p:nvCxnSpPr>
          <p:spPr>
            <a:xfrm rot="10800000">
              <a:off x="3667675" y="1731788"/>
              <a:ext cx="190500" cy="5541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18" name="Google Shape;918;p82"/>
          <p:cNvSpPr txBox="1"/>
          <p:nvPr/>
        </p:nvSpPr>
        <p:spPr>
          <a:xfrm>
            <a:off x="2588675" y="797575"/>
            <a:ext cx="1555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C27BA0"/>
                </a:solidFill>
              </a:rPr>
              <a:t>    quasiparticles</a:t>
            </a:r>
            <a:endParaRPr sz="1300">
              <a:solidFill>
                <a:srgbClr val="C27BA0"/>
              </a:solidFill>
            </a:endParaRPr>
          </a:p>
        </p:txBody>
      </p:sp>
      <p:sp>
        <p:nvSpPr>
          <p:cNvPr id="919" name="Google Shape;919;p82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920" name="Google Shape;920;p82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921" name="Google Shape;921;p82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7</a:t>
            </a:r>
            <a:endParaRPr sz="17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83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7" name="Google Shape;927;p83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8" name="Google Shape;928;p83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9" name="Google Shape;929;p83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0" name="Google Shape;930;p83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1" name="Google Shape;931;p83"/>
          <p:cNvGrpSpPr/>
          <p:nvPr/>
        </p:nvGrpSpPr>
        <p:grpSpPr>
          <a:xfrm rot="10800000" flipH="1">
            <a:off x="4577344" y="1314029"/>
            <a:ext cx="840841" cy="633667"/>
            <a:chOff x="3381769" y="3335438"/>
            <a:chExt cx="840841" cy="633667"/>
          </a:xfrm>
        </p:grpSpPr>
        <p:pic>
          <p:nvPicPr>
            <p:cNvPr id="932" name="Google Shape;932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582795">
              <a:off x="3385750" y="37851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3" name="Google Shape;933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4" name="Google Shape;934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560076" y="37201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5" name="Google Shape;935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385751" y="33854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6" name="Google Shape;936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937" name="Google Shape;937;p83"/>
          <p:cNvGrpSpPr/>
          <p:nvPr/>
        </p:nvGrpSpPr>
        <p:grpSpPr>
          <a:xfrm flipH="1">
            <a:off x="3489481" y="1314013"/>
            <a:ext cx="821128" cy="678886"/>
            <a:chOff x="3401482" y="3312938"/>
            <a:chExt cx="821128" cy="678886"/>
          </a:xfrm>
        </p:grpSpPr>
        <p:pic>
          <p:nvPicPr>
            <p:cNvPr id="938" name="Google Shape;938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999994">
              <a:off x="3388774" y="3769924"/>
              <a:ext cx="538651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39" name="Google Shape;939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0" name="Google Shape;940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641676" y="3753200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1" name="Google Shape;941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449601" y="33629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42" name="Google Shape;942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43" name="Google Shape;943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4" name="Google Shape;944;p8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945" name="Google Shape;945;p83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946" name="Google Shape;946;p83"/>
          <p:cNvSpPr/>
          <p:nvPr/>
        </p:nvSpPr>
        <p:spPr>
          <a:xfrm>
            <a:off x="52511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7" name="Google Shape;947;p83"/>
          <p:cNvSpPr/>
          <p:nvPr/>
        </p:nvSpPr>
        <p:spPr>
          <a:xfrm>
            <a:off x="5556625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8" name="Google Shape;948;p83"/>
          <p:cNvSpPr/>
          <p:nvPr/>
        </p:nvSpPr>
        <p:spPr>
          <a:xfrm>
            <a:off x="5911000" y="11799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9" name="Google Shape;949;p83"/>
          <p:cNvSpPr/>
          <p:nvPr/>
        </p:nvSpPr>
        <p:spPr>
          <a:xfrm>
            <a:off x="61867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0" name="Google Shape;950;p83"/>
          <p:cNvSpPr/>
          <p:nvPr/>
        </p:nvSpPr>
        <p:spPr>
          <a:xfrm>
            <a:off x="567150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1" name="Google Shape;951;p83"/>
          <p:cNvSpPr/>
          <p:nvPr/>
        </p:nvSpPr>
        <p:spPr>
          <a:xfrm>
            <a:off x="28584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2" name="Google Shape;952;p83"/>
          <p:cNvSpPr/>
          <p:nvPr/>
        </p:nvSpPr>
        <p:spPr>
          <a:xfrm>
            <a:off x="3232475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3" name="Google Shape;953;p83"/>
          <p:cNvSpPr/>
          <p:nvPr/>
        </p:nvSpPr>
        <p:spPr>
          <a:xfrm>
            <a:off x="3682150" y="11547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4" name="Google Shape;954;p83"/>
          <p:cNvSpPr/>
          <p:nvPr/>
        </p:nvSpPr>
        <p:spPr>
          <a:xfrm>
            <a:off x="3998825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5" name="Google Shape;955;p83"/>
          <p:cNvSpPr/>
          <p:nvPr/>
        </p:nvSpPr>
        <p:spPr>
          <a:xfrm>
            <a:off x="3442650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6" name="Google Shape;956;p83"/>
          <p:cNvSpPr/>
          <p:nvPr/>
        </p:nvSpPr>
        <p:spPr>
          <a:xfrm>
            <a:off x="27465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7" name="Google Shape;957;p83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958" name="Google Shape;958;p83"/>
          <p:cNvSpPr txBox="1"/>
          <p:nvPr/>
        </p:nvSpPr>
        <p:spPr>
          <a:xfrm>
            <a:off x="2872275" y="1237825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    phonons</a:t>
            </a:r>
            <a:endParaRPr sz="1300">
              <a:solidFill>
                <a:srgbClr val="EE3926"/>
              </a:solidFill>
            </a:endParaRPr>
          </a:p>
        </p:txBody>
      </p:sp>
      <p:grpSp>
        <p:nvGrpSpPr>
          <p:cNvPr id="959" name="Google Shape;959;p83"/>
          <p:cNvGrpSpPr/>
          <p:nvPr/>
        </p:nvGrpSpPr>
        <p:grpSpPr>
          <a:xfrm>
            <a:off x="2884101" y="2485876"/>
            <a:ext cx="3428399" cy="2165643"/>
            <a:chOff x="2941151" y="684001"/>
            <a:chExt cx="3428399" cy="2165643"/>
          </a:xfrm>
        </p:grpSpPr>
        <p:pic>
          <p:nvPicPr>
            <p:cNvPr id="960" name="Google Shape;960;p83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41151" y="684001"/>
              <a:ext cx="3428399" cy="2066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61" name="Google Shape;961;p83"/>
            <p:cNvSpPr/>
            <p:nvPr/>
          </p:nvSpPr>
          <p:spPr>
            <a:xfrm>
              <a:off x="490215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83"/>
            <p:cNvSpPr/>
            <p:nvPr/>
          </p:nvSpPr>
          <p:spPr>
            <a:xfrm>
              <a:off x="5017063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83"/>
            <p:cNvSpPr/>
            <p:nvPr/>
          </p:nvSpPr>
          <p:spPr>
            <a:xfrm>
              <a:off x="52497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83"/>
            <p:cNvSpPr/>
            <p:nvPr/>
          </p:nvSpPr>
          <p:spPr>
            <a:xfrm>
              <a:off x="5597300" y="1521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83"/>
            <p:cNvSpPr/>
            <p:nvPr/>
          </p:nvSpPr>
          <p:spPr>
            <a:xfrm>
              <a:off x="54009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83"/>
            <p:cNvSpPr/>
            <p:nvPr/>
          </p:nvSpPr>
          <p:spPr>
            <a:xfrm>
              <a:off x="37984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83"/>
            <p:cNvSpPr/>
            <p:nvPr/>
          </p:nvSpPr>
          <p:spPr>
            <a:xfrm>
              <a:off x="40086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83"/>
            <p:cNvSpPr/>
            <p:nvPr/>
          </p:nvSpPr>
          <p:spPr>
            <a:xfrm>
              <a:off x="42226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83"/>
            <p:cNvSpPr/>
            <p:nvPr/>
          </p:nvSpPr>
          <p:spPr>
            <a:xfrm>
              <a:off x="4193525" y="1347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83"/>
            <p:cNvSpPr/>
            <p:nvPr/>
          </p:nvSpPr>
          <p:spPr>
            <a:xfrm>
              <a:off x="35860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71" name="Google Shape;971;p83"/>
            <p:cNvCxnSpPr/>
            <p:nvPr/>
          </p:nvCxnSpPr>
          <p:spPr>
            <a:xfrm>
              <a:off x="5104075" y="185360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2" name="Google Shape;972;p83"/>
            <p:cNvCxnSpPr/>
            <p:nvPr/>
          </p:nvCxnSpPr>
          <p:spPr>
            <a:xfrm>
              <a:off x="5104075" y="220885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973" name="Google Shape;973;p83"/>
            <p:cNvCxnSpPr/>
            <p:nvPr/>
          </p:nvCxnSpPr>
          <p:spPr>
            <a:xfrm rot="10800000" flipH="1">
              <a:off x="4454650" y="1252888"/>
              <a:ext cx="612000" cy="333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974" name="Google Shape;974;p83"/>
            <p:cNvSpPr/>
            <p:nvPr/>
          </p:nvSpPr>
          <p:spPr>
            <a:xfrm>
              <a:off x="5066650" y="1194513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83"/>
            <p:cNvSpPr/>
            <p:nvPr/>
          </p:nvSpPr>
          <p:spPr>
            <a:xfrm>
              <a:off x="5303575" y="1801700"/>
              <a:ext cx="103800" cy="103800"/>
            </a:xfrm>
            <a:prstGeom prst="ellipse">
              <a:avLst/>
            </a:prstGeom>
            <a:solidFill>
              <a:srgbClr val="A4C2F4"/>
            </a:solidFill>
            <a:ln w="95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83"/>
            <p:cNvSpPr/>
            <p:nvPr/>
          </p:nvSpPr>
          <p:spPr>
            <a:xfrm>
              <a:off x="5303575" y="2156950"/>
              <a:ext cx="103800" cy="103800"/>
            </a:xfrm>
            <a:prstGeom prst="ellipse">
              <a:avLst/>
            </a:prstGeom>
            <a:solidFill>
              <a:srgbClr val="1155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977" name="Google Shape;977;p83"/>
            <p:cNvCxnSpPr>
              <a:stCxn id="975" idx="4"/>
              <a:endCxn id="976" idx="0"/>
            </p:cNvCxnSpPr>
            <p:nvPr/>
          </p:nvCxnSpPr>
          <p:spPr>
            <a:xfrm>
              <a:off x="5355475" y="1905500"/>
              <a:ext cx="0" cy="25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978" name="Google Shape;978;p83" title="[32,33,36,&quot;https://www.codecogs.com/eqnedit.php?latex=%7C0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652325" y="2113588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79" name="Google Shape;979;p83" title="[32,33,36,&quot;https://www.codecogs.com/eqnedit.php?latex=%7C1%5Crangle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52325" y="17797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80" name="Google Shape;980;p83"/>
            <p:cNvGrpSpPr/>
            <p:nvPr/>
          </p:nvGrpSpPr>
          <p:grpSpPr>
            <a:xfrm>
              <a:off x="3798450" y="2258612"/>
              <a:ext cx="279300" cy="279300"/>
              <a:chOff x="1916200" y="2513250"/>
              <a:chExt cx="279300" cy="279300"/>
            </a:xfrm>
          </p:grpSpPr>
          <p:sp>
            <p:nvSpPr>
              <p:cNvPr id="981" name="Google Shape;981;p83"/>
              <p:cNvSpPr/>
              <p:nvPr/>
            </p:nvSpPr>
            <p:spPr>
              <a:xfrm>
                <a:off x="1916200" y="2513250"/>
                <a:ext cx="279300" cy="279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2" name="Google Shape;982;p83"/>
              <p:cNvSpPr/>
              <p:nvPr/>
            </p:nvSpPr>
            <p:spPr>
              <a:xfrm>
                <a:off x="1944825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3" name="Google Shape;983;p83"/>
              <p:cNvSpPr/>
              <p:nvPr/>
            </p:nvSpPr>
            <p:spPr>
              <a:xfrm>
                <a:off x="2070350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984" name="Google Shape;984;p8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079607" flipH="1">
              <a:off x="3279629" y="2611274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985" name="Google Shape;985;p83"/>
            <p:cNvCxnSpPr/>
            <p:nvPr/>
          </p:nvCxnSpPr>
          <p:spPr>
            <a:xfrm rot="10800000" flipH="1">
              <a:off x="4018000" y="1716013"/>
              <a:ext cx="203100" cy="570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986" name="Google Shape;986;p83"/>
            <p:cNvCxnSpPr/>
            <p:nvPr/>
          </p:nvCxnSpPr>
          <p:spPr>
            <a:xfrm rot="10800000">
              <a:off x="3667675" y="1731788"/>
              <a:ext cx="190500" cy="5541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987" name="Google Shape;987;p83"/>
          <p:cNvSpPr txBox="1"/>
          <p:nvPr/>
        </p:nvSpPr>
        <p:spPr>
          <a:xfrm>
            <a:off x="2588675" y="797575"/>
            <a:ext cx="1555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C27BA0"/>
                </a:solidFill>
              </a:rPr>
              <a:t>    quasiparticles</a:t>
            </a:r>
            <a:endParaRPr sz="1300">
              <a:solidFill>
                <a:srgbClr val="C27BA0"/>
              </a:solidFill>
            </a:endParaRPr>
          </a:p>
        </p:txBody>
      </p:sp>
      <p:sp>
        <p:nvSpPr>
          <p:cNvPr id="988" name="Google Shape;988;p83"/>
          <p:cNvSpPr/>
          <p:nvPr/>
        </p:nvSpPr>
        <p:spPr>
          <a:xfrm>
            <a:off x="4310600" y="3363663"/>
            <a:ext cx="87000" cy="87000"/>
          </a:xfrm>
          <a:prstGeom prst="ellipse">
            <a:avLst/>
          </a:prstGeom>
          <a:solidFill>
            <a:srgbClr val="EAD1DC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9" name="Google Shape;989;p83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990" name="Google Shape;990;p83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1" name="Google Shape;991;p83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7</a:t>
            </a:r>
            <a:endParaRPr sz="17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6" name="Google Shape;996;p84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7" name="Google Shape;997;p84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8" name="Google Shape;998;p84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9" name="Google Shape;999;p84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0" name="Google Shape;1000;p84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1" name="Google Shape;1001;p84"/>
          <p:cNvGrpSpPr/>
          <p:nvPr/>
        </p:nvGrpSpPr>
        <p:grpSpPr>
          <a:xfrm rot="10800000" flipH="1">
            <a:off x="4577344" y="1314029"/>
            <a:ext cx="840841" cy="633667"/>
            <a:chOff x="3381769" y="3335438"/>
            <a:chExt cx="840841" cy="633667"/>
          </a:xfrm>
        </p:grpSpPr>
        <p:pic>
          <p:nvPicPr>
            <p:cNvPr id="1002" name="Google Shape;1002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582795">
              <a:off x="3385750" y="37851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3" name="Google Shape;1003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4" name="Google Shape;1004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560076" y="37201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5" name="Google Shape;1005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385751" y="33854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6" name="Google Shape;1006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07" name="Google Shape;1007;p84"/>
          <p:cNvGrpSpPr/>
          <p:nvPr/>
        </p:nvGrpSpPr>
        <p:grpSpPr>
          <a:xfrm flipH="1">
            <a:off x="3489481" y="1314013"/>
            <a:ext cx="821128" cy="678886"/>
            <a:chOff x="3401482" y="3312938"/>
            <a:chExt cx="821128" cy="678886"/>
          </a:xfrm>
        </p:grpSpPr>
        <p:pic>
          <p:nvPicPr>
            <p:cNvPr id="1008" name="Google Shape;1008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999994">
              <a:off x="3388774" y="3769924"/>
              <a:ext cx="538651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09" name="Google Shape;1009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0" name="Google Shape;1010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641676" y="3753200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1" name="Google Shape;1011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449601" y="33629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2" name="Google Shape;1012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13" name="Google Shape;1013;p8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4" name="Google Shape;1014;p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015" name="Google Shape;1015;p84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1016" name="Google Shape;1016;p84"/>
          <p:cNvSpPr/>
          <p:nvPr/>
        </p:nvSpPr>
        <p:spPr>
          <a:xfrm>
            <a:off x="52511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7" name="Google Shape;1017;p84"/>
          <p:cNvSpPr/>
          <p:nvPr/>
        </p:nvSpPr>
        <p:spPr>
          <a:xfrm>
            <a:off x="5556625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8" name="Google Shape;1018;p84"/>
          <p:cNvSpPr/>
          <p:nvPr/>
        </p:nvSpPr>
        <p:spPr>
          <a:xfrm>
            <a:off x="5911000" y="11799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9" name="Google Shape;1019;p84"/>
          <p:cNvSpPr/>
          <p:nvPr/>
        </p:nvSpPr>
        <p:spPr>
          <a:xfrm>
            <a:off x="61867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0" name="Google Shape;1020;p84"/>
          <p:cNvSpPr/>
          <p:nvPr/>
        </p:nvSpPr>
        <p:spPr>
          <a:xfrm>
            <a:off x="567150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1" name="Google Shape;1021;p84"/>
          <p:cNvSpPr/>
          <p:nvPr/>
        </p:nvSpPr>
        <p:spPr>
          <a:xfrm>
            <a:off x="28584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2" name="Google Shape;1022;p84"/>
          <p:cNvSpPr/>
          <p:nvPr/>
        </p:nvSpPr>
        <p:spPr>
          <a:xfrm>
            <a:off x="3232475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3" name="Google Shape;1023;p84"/>
          <p:cNvSpPr/>
          <p:nvPr/>
        </p:nvSpPr>
        <p:spPr>
          <a:xfrm>
            <a:off x="3682150" y="11547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4" name="Google Shape;1024;p84"/>
          <p:cNvSpPr/>
          <p:nvPr/>
        </p:nvSpPr>
        <p:spPr>
          <a:xfrm>
            <a:off x="3998825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5" name="Google Shape;1025;p84"/>
          <p:cNvSpPr/>
          <p:nvPr/>
        </p:nvSpPr>
        <p:spPr>
          <a:xfrm>
            <a:off x="3442650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6" name="Google Shape;1026;p84"/>
          <p:cNvSpPr/>
          <p:nvPr/>
        </p:nvSpPr>
        <p:spPr>
          <a:xfrm>
            <a:off x="27465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7" name="Google Shape;1027;p84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028" name="Google Shape;1028;p84"/>
          <p:cNvSpPr txBox="1"/>
          <p:nvPr/>
        </p:nvSpPr>
        <p:spPr>
          <a:xfrm>
            <a:off x="2872275" y="1237825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    phonons</a:t>
            </a:r>
            <a:endParaRPr sz="1300">
              <a:solidFill>
                <a:srgbClr val="EE3926"/>
              </a:solidFill>
            </a:endParaRPr>
          </a:p>
        </p:txBody>
      </p:sp>
      <p:grpSp>
        <p:nvGrpSpPr>
          <p:cNvPr id="1029" name="Google Shape;1029;p84"/>
          <p:cNvGrpSpPr/>
          <p:nvPr/>
        </p:nvGrpSpPr>
        <p:grpSpPr>
          <a:xfrm>
            <a:off x="2884101" y="2485876"/>
            <a:ext cx="3428399" cy="2165643"/>
            <a:chOff x="2941151" y="684001"/>
            <a:chExt cx="3428399" cy="2165643"/>
          </a:xfrm>
        </p:grpSpPr>
        <p:pic>
          <p:nvPicPr>
            <p:cNvPr id="1030" name="Google Shape;1030;p8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41151" y="684001"/>
              <a:ext cx="3428399" cy="20669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31" name="Google Shape;1031;p84"/>
            <p:cNvSpPr/>
            <p:nvPr/>
          </p:nvSpPr>
          <p:spPr>
            <a:xfrm>
              <a:off x="490215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" name="Google Shape;1032;p84"/>
            <p:cNvSpPr/>
            <p:nvPr/>
          </p:nvSpPr>
          <p:spPr>
            <a:xfrm>
              <a:off x="5017063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" name="Google Shape;1033;p84"/>
            <p:cNvSpPr/>
            <p:nvPr/>
          </p:nvSpPr>
          <p:spPr>
            <a:xfrm>
              <a:off x="52497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" name="Google Shape;1034;p84"/>
            <p:cNvSpPr/>
            <p:nvPr/>
          </p:nvSpPr>
          <p:spPr>
            <a:xfrm>
              <a:off x="5597300" y="1521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" name="Google Shape;1035;p84"/>
            <p:cNvSpPr/>
            <p:nvPr/>
          </p:nvSpPr>
          <p:spPr>
            <a:xfrm>
              <a:off x="54009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" name="Google Shape;1036;p84"/>
            <p:cNvSpPr/>
            <p:nvPr/>
          </p:nvSpPr>
          <p:spPr>
            <a:xfrm>
              <a:off x="3798450" y="1434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" name="Google Shape;1037;p84"/>
            <p:cNvSpPr/>
            <p:nvPr/>
          </p:nvSpPr>
          <p:spPr>
            <a:xfrm>
              <a:off x="4008625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" name="Google Shape;1038;p84"/>
            <p:cNvSpPr/>
            <p:nvPr/>
          </p:nvSpPr>
          <p:spPr>
            <a:xfrm>
              <a:off x="42226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" name="Google Shape;1039;p84"/>
            <p:cNvSpPr/>
            <p:nvPr/>
          </p:nvSpPr>
          <p:spPr>
            <a:xfrm>
              <a:off x="4193525" y="134713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" name="Google Shape;1040;p84"/>
            <p:cNvSpPr/>
            <p:nvPr/>
          </p:nvSpPr>
          <p:spPr>
            <a:xfrm>
              <a:off x="3586000" y="1561788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41" name="Google Shape;1041;p84"/>
            <p:cNvCxnSpPr/>
            <p:nvPr/>
          </p:nvCxnSpPr>
          <p:spPr>
            <a:xfrm>
              <a:off x="5104075" y="185360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2" name="Google Shape;1042;p84"/>
            <p:cNvCxnSpPr/>
            <p:nvPr/>
          </p:nvCxnSpPr>
          <p:spPr>
            <a:xfrm>
              <a:off x="5104075" y="2208850"/>
              <a:ext cx="502800" cy="0"/>
            </a:xfrm>
            <a:prstGeom prst="straightConnector1">
              <a:avLst/>
            </a:prstGeom>
            <a:noFill/>
            <a:ln w="1905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043" name="Google Shape;1043;p84"/>
            <p:cNvCxnSpPr/>
            <p:nvPr/>
          </p:nvCxnSpPr>
          <p:spPr>
            <a:xfrm rot="10800000" flipH="1">
              <a:off x="4454650" y="1252888"/>
              <a:ext cx="612000" cy="3339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sp>
          <p:nvSpPr>
            <p:cNvPr id="1044" name="Google Shape;1044;p84"/>
            <p:cNvSpPr/>
            <p:nvPr/>
          </p:nvSpPr>
          <p:spPr>
            <a:xfrm>
              <a:off x="5066650" y="1194513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" name="Google Shape;1045;p84"/>
            <p:cNvSpPr/>
            <p:nvPr/>
          </p:nvSpPr>
          <p:spPr>
            <a:xfrm>
              <a:off x="5303575" y="1801700"/>
              <a:ext cx="103800" cy="103800"/>
            </a:xfrm>
            <a:prstGeom prst="ellipse">
              <a:avLst/>
            </a:prstGeom>
            <a:solidFill>
              <a:srgbClr val="A4C2F4"/>
            </a:solidFill>
            <a:ln w="9525" cap="flat" cmpd="sng">
              <a:solidFill>
                <a:srgbClr val="999999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" name="Google Shape;1046;p84"/>
            <p:cNvSpPr/>
            <p:nvPr/>
          </p:nvSpPr>
          <p:spPr>
            <a:xfrm>
              <a:off x="5303575" y="2156950"/>
              <a:ext cx="103800" cy="103800"/>
            </a:xfrm>
            <a:prstGeom prst="ellipse">
              <a:avLst/>
            </a:prstGeom>
            <a:solidFill>
              <a:srgbClr val="1155CC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047" name="Google Shape;1047;p84"/>
            <p:cNvCxnSpPr>
              <a:stCxn id="1045" idx="4"/>
              <a:endCxn id="1046" idx="0"/>
            </p:cNvCxnSpPr>
            <p:nvPr/>
          </p:nvCxnSpPr>
          <p:spPr>
            <a:xfrm>
              <a:off x="5355475" y="1905500"/>
              <a:ext cx="0" cy="251400"/>
            </a:xfrm>
            <a:prstGeom prst="straightConnector1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pic>
          <p:nvPicPr>
            <p:cNvPr id="1048" name="Google Shape;1048;p84" title="[32,33,36,&quot;https://www.codecogs.com/eqnedit.php?latex=%7C0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5652325" y="2113588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49" name="Google Shape;1049;p84" title="[32,33,36,&quot;https://www.codecogs.com/eqnedit.php?latex=%7C1%5Crangle#0&quot;]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5652325" y="17797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050" name="Google Shape;1050;p84"/>
            <p:cNvGrpSpPr/>
            <p:nvPr/>
          </p:nvGrpSpPr>
          <p:grpSpPr>
            <a:xfrm>
              <a:off x="3798450" y="2258612"/>
              <a:ext cx="279300" cy="279300"/>
              <a:chOff x="1916200" y="2513250"/>
              <a:chExt cx="279300" cy="279300"/>
            </a:xfrm>
          </p:grpSpPr>
          <p:sp>
            <p:nvSpPr>
              <p:cNvPr id="1051" name="Google Shape;1051;p84"/>
              <p:cNvSpPr/>
              <p:nvPr/>
            </p:nvSpPr>
            <p:spPr>
              <a:xfrm>
                <a:off x="1916200" y="2513250"/>
                <a:ext cx="279300" cy="279300"/>
              </a:xfrm>
              <a:prstGeom prst="ellipse">
                <a:avLst/>
              </a:prstGeom>
              <a:solidFill>
                <a:schemeClr val="lt2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2" name="Google Shape;1052;p84"/>
              <p:cNvSpPr/>
              <p:nvPr/>
            </p:nvSpPr>
            <p:spPr>
              <a:xfrm>
                <a:off x="1944825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3" name="Google Shape;1053;p84"/>
              <p:cNvSpPr/>
              <p:nvPr/>
            </p:nvSpPr>
            <p:spPr>
              <a:xfrm>
                <a:off x="2070350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pic>
          <p:nvPicPr>
            <p:cNvPr id="1054" name="Google Shape;1054;p8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2079607" flipH="1">
              <a:off x="3279629" y="2611274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55" name="Google Shape;1055;p84"/>
            <p:cNvCxnSpPr/>
            <p:nvPr/>
          </p:nvCxnSpPr>
          <p:spPr>
            <a:xfrm rot="10800000" flipH="1">
              <a:off x="4018000" y="1716013"/>
              <a:ext cx="203100" cy="5703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  <p:cxnSp>
          <p:nvCxnSpPr>
            <p:cNvPr id="1056" name="Google Shape;1056;p84"/>
            <p:cNvCxnSpPr/>
            <p:nvPr/>
          </p:nvCxnSpPr>
          <p:spPr>
            <a:xfrm rot="10800000">
              <a:off x="3667675" y="1731788"/>
              <a:ext cx="190500" cy="55410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triangle" w="med" len="med"/>
            </a:ln>
          </p:spPr>
        </p:cxnSp>
      </p:grpSp>
      <p:sp>
        <p:nvSpPr>
          <p:cNvPr id="1057" name="Google Shape;1057;p84"/>
          <p:cNvSpPr txBox="1"/>
          <p:nvPr/>
        </p:nvSpPr>
        <p:spPr>
          <a:xfrm>
            <a:off x="2588675" y="797575"/>
            <a:ext cx="1555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C27BA0"/>
                </a:solidFill>
              </a:rPr>
              <a:t>    quasiparticles</a:t>
            </a:r>
            <a:endParaRPr sz="1300">
              <a:solidFill>
                <a:srgbClr val="C27BA0"/>
              </a:solidFill>
            </a:endParaRPr>
          </a:p>
        </p:txBody>
      </p:sp>
      <p:sp>
        <p:nvSpPr>
          <p:cNvPr id="1058" name="Google Shape;1058;p84"/>
          <p:cNvSpPr/>
          <p:nvPr/>
        </p:nvSpPr>
        <p:spPr>
          <a:xfrm>
            <a:off x="4310600" y="3363663"/>
            <a:ext cx="87000" cy="87000"/>
          </a:xfrm>
          <a:prstGeom prst="ellipse">
            <a:avLst/>
          </a:prstGeom>
          <a:solidFill>
            <a:srgbClr val="EAD1DC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9" name="Google Shape;1059;p84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1060" name="Google Shape;1060;p84"/>
          <p:cNvSpPr txBox="1"/>
          <p:nvPr/>
        </p:nvSpPr>
        <p:spPr>
          <a:xfrm rot="-3446574">
            <a:off x="4953026" y="2846222"/>
            <a:ext cx="5386332" cy="492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>
                <a:solidFill>
                  <a:schemeClr val="dk1"/>
                </a:solidFill>
              </a:rPr>
              <a:t>This picture suggests a remedy!</a:t>
            </a:r>
            <a:endParaRPr sz="2000" b="1">
              <a:solidFill>
                <a:schemeClr val="dk1"/>
              </a:solidFill>
            </a:endParaRPr>
          </a:p>
        </p:txBody>
      </p:sp>
      <p:sp>
        <p:nvSpPr>
          <p:cNvPr id="1061" name="Google Shape;1061;p84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2" name="Google Shape;1062;p84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7</a:t>
            </a:r>
            <a:endParaRPr sz="17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Google Shape;1067;p85"/>
          <p:cNvSpPr/>
          <p:nvPr/>
        </p:nvSpPr>
        <p:spPr>
          <a:xfrm>
            <a:off x="2571700" y="1278300"/>
            <a:ext cx="4104900" cy="714600"/>
          </a:xfrm>
          <a:prstGeom prst="rect">
            <a:avLst/>
          </a:prstGeom>
          <a:solidFill>
            <a:srgbClr val="CFE2F3"/>
          </a:solidFill>
          <a:ln>
            <a:noFill/>
          </a:ln>
          <a:effectLst>
            <a:outerShdw blurRad="57150" dist="19050" dir="5400000" algn="bl" rotWithShape="0">
              <a:srgbClr val="000000">
                <a:alpha val="3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8" name="Google Shape;1068;p85"/>
          <p:cNvSpPr/>
          <p:nvPr/>
        </p:nvSpPr>
        <p:spPr>
          <a:xfrm>
            <a:off x="270507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9" name="Google Shape;1069;p85"/>
          <p:cNvSpPr/>
          <p:nvPr/>
        </p:nvSpPr>
        <p:spPr>
          <a:xfrm>
            <a:off x="4159800" y="1250800"/>
            <a:ext cx="928800" cy="27300"/>
          </a:xfrm>
          <a:prstGeom prst="rect">
            <a:avLst/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0" name="Google Shape;1070;p85"/>
          <p:cNvSpPr/>
          <p:nvPr/>
        </p:nvSpPr>
        <p:spPr>
          <a:xfrm>
            <a:off x="5088525" y="1110825"/>
            <a:ext cx="1454700" cy="167400"/>
          </a:xfrm>
          <a:prstGeom prst="rect">
            <a:avLst/>
          </a:prstGeom>
          <a:solidFill>
            <a:srgbClr val="666666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71" name="Google Shape;1071;p85"/>
          <p:cNvSpPr/>
          <p:nvPr/>
        </p:nvSpPr>
        <p:spPr>
          <a:xfrm>
            <a:off x="4444900" y="1085200"/>
            <a:ext cx="358500" cy="3585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95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72" name="Google Shape;1072;p85"/>
          <p:cNvGrpSpPr/>
          <p:nvPr/>
        </p:nvGrpSpPr>
        <p:grpSpPr>
          <a:xfrm rot="10800000" flipH="1">
            <a:off x="4577344" y="1314029"/>
            <a:ext cx="840841" cy="633667"/>
            <a:chOff x="3381769" y="3335438"/>
            <a:chExt cx="840841" cy="633667"/>
          </a:xfrm>
        </p:grpSpPr>
        <p:pic>
          <p:nvPicPr>
            <p:cNvPr id="1073" name="Google Shape;1073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582795">
              <a:off x="3385750" y="37851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4" name="Google Shape;1074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5" name="Google Shape;1075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560076" y="37201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6" name="Google Shape;1076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385751" y="33854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77" name="Google Shape;1077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078" name="Google Shape;1078;p85"/>
          <p:cNvGrpSpPr/>
          <p:nvPr/>
        </p:nvGrpSpPr>
        <p:grpSpPr>
          <a:xfrm flipH="1">
            <a:off x="3489481" y="1314013"/>
            <a:ext cx="821128" cy="678886"/>
            <a:chOff x="3401482" y="3312938"/>
            <a:chExt cx="821128" cy="678886"/>
          </a:xfrm>
        </p:grpSpPr>
        <p:pic>
          <p:nvPicPr>
            <p:cNvPr id="1079" name="Google Shape;1079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8999994">
              <a:off x="3388774" y="3769924"/>
              <a:ext cx="538651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0" name="Google Shape;1080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10345160">
              <a:off x="3449600" y="3564150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1" name="Google Shape;1081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-9624470">
              <a:off x="3641676" y="3753200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2" name="Google Shape;1082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146478">
              <a:off x="3449601" y="3362987"/>
              <a:ext cx="538649" cy="93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83" name="Google Shape;1083;p8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 rot="10526970">
              <a:off x="3681099" y="3444425"/>
              <a:ext cx="538650" cy="935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84" name="Google Shape;1084;p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6000443">
            <a:off x="3693951" y="1433650"/>
            <a:ext cx="1425048" cy="14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5" name="Google Shape;1085;p8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93513" y="617850"/>
            <a:ext cx="756975" cy="16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086" name="Google Shape;1086;p85"/>
          <p:cNvSpPr txBox="1"/>
          <p:nvPr/>
        </p:nvSpPr>
        <p:spPr>
          <a:xfrm>
            <a:off x="5810200" y="1456200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434343"/>
                </a:solidFill>
              </a:rPr>
              <a:t>    substrate</a:t>
            </a:r>
            <a:endParaRPr sz="1300">
              <a:solidFill>
                <a:srgbClr val="434343"/>
              </a:solidFill>
            </a:endParaRPr>
          </a:p>
        </p:txBody>
      </p:sp>
      <p:sp>
        <p:nvSpPr>
          <p:cNvPr id="1087" name="Google Shape;1087;p85"/>
          <p:cNvSpPr/>
          <p:nvPr/>
        </p:nvSpPr>
        <p:spPr>
          <a:xfrm>
            <a:off x="52511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8" name="Google Shape;1088;p85"/>
          <p:cNvSpPr/>
          <p:nvPr/>
        </p:nvSpPr>
        <p:spPr>
          <a:xfrm>
            <a:off x="5556625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9" name="Google Shape;1089;p85"/>
          <p:cNvSpPr/>
          <p:nvPr/>
        </p:nvSpPr>
        <p:spPr>
          <a:xfrm>
            <a:off x="5911000" y="11799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0" name="Google Shape;1090;p85"/>
          <p:cNvSpPr/>
          <p:nvPr/>
        </p:nvSpPr>
        <p:spPr>
          <a:xfrm>
            <a:off x="61867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1" name="Google Shape;1091;p85"/>
          <p:cNvSpPr/>
          <p:nvPr/>
        </p:nvSpPr>
        <p:spPr>
          <a:xfrm>
            <a:off x="567150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2" name="Google Shape;1092;p85"/>
          <p:cNvSpPr/>
          <p:nvPr/>
        </p:nvSpPr>
        <p:spPr>
          <a:xfrm>
            <a:off x="2858450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3" name="Google Shape;1093;p85"/>
          <p:cNvSpPr/>
          <p:nvPr/>
        </p:nvSpPr>
        <p:spPr>
          <a:xfrm>
            <a:off x="3232475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4" name="Google Shape;1094;p85"/>
          <p:cNvSpPr/>
          <p:nvPr/>
        </p:nvSpPr>
        <p:spPr>
          <a:xfrm>
            <a:off x="3682150" y="11547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5" name="Google Shape;1095;p85"/>
          <p:cNvSpPr/>
          <p:nvPr/>
        </p:nvSpPr>
        <p:spPr>
          <a:xfrm>
            <a:off x="3998825" y="116852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6" name="Google Shape;1096;p85"/>
          <p:cNvSpPr/>
          <p:nvPr/>
        </p:nvSpPr>
        <p:spPr>
          <a:xfrm>
            <a:off x="3442650" y="1143350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7" name="Google Shape;1097;p85"/>
          <p:cNvSpPr/>
          <p:nvPr/>
        </p:nvSpPr>
        <p:spPr>
          <a:xfrm>
            <a:off x="2746500" y="112957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8" name="Google Shape;1098;p85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picture: downconversion of ionizing radiation into quasiparticles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099" name="Google Shape;1099;p85"/>
          <p:cNvSpPr txBox="1"/>
          <p:nvPr/>
        </p:nvSpPr>
        <p:spPr>
          <a:xfrm>
            <a:off x="2872275" y="1237825"/>
            <a:ext cx="928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    phonons</a:t>
            </a:r>
            <a:endParaRPr sz="1300">
              <a:solidFill>
                <a:srgbClr val="EE3926"/>
              </a:solidFill>
            </a:endParaRPr>
          </a:p>
        </p:txBody>
      </p:sp>
      <p:pic>
        <p:nvPicPr>
          <p:cNvPr id="1100" name="Google Shape;1100;p8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84101" y="2485876"/>
            <a:ext cx="3428399" cy="206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101" name="Google Shape;1101;p85"/>
          <p:cNvSpPr/>
          <p:nvPr/>
        </p:nvSpPr>
        <p:spPr>
          <a:xfrm>
            <a:off x="3741400" y="3236013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2" name="Google Shape;1102;p85"/>
          <p:cNvSpPr/>
          <p:nvPr/>
        </p:nvSpPr>
        <p:spPr>
          <a:xfrm>
            <a:off x="3951575" y="3363663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3" name="Google Shape;1103;p85"/>
          <p:cNvSpPr/>
          <p:nvPr/>
        </p:nvSpPr>
        <p:spPr>
          <a:xfrm>
            <a:off x="4165550" y="3363663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4" name="Google Shape;1104;p85"/>
          <p:cNvSpPr/>
          <p:nvPr/>
        </p:nvSpPr>
        <p:spPr>
          <a:xfrm>
            <a:off x="4136475" y="3149013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5" name="Google Shape;1105;p85"/>
          <p:cNvSpPr/>
          <p:nvPr/>
        </p:nvSpPr>
        <p:spPr>
          <a:xfrm>
            <a:off x="3528950" y="3363663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06" name="Google Shape;1106;p85"/>
          <p:cNvCxnSpPr/>
          <p:nvPr/>
        </p:nvCxnSpPr>
        <p:spPr>
          <a:xfrm>
            <a:off x="5047025" y="3655475"/>
            <a:ext cx="502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07" name="Google Shape;1107;p85"/>
          <p:cNvCxnSpPr/>
          <p:nvPr/>
        </p:nvCxnSpPr>
        <p:spPr>
          <a:xfrm>
            <a:off x="5047025" y="4010725"/>
            <a:ext cx="502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08" name="Google Shape;1108;p85"/>
          <p:cNvSpPr/>
          <p:nvPr/>
        </p:nvSpPr>
        <p:spPr>
          <a:xfrm>
            <a:off x="5246525" y="3603575"/>
            <a:ext cx="103800" cy="103800"/>
          </a:xfrm>
          <a:prstGeom prst="ellipse">
            <a:avLst/>
          </a:prstGeom>
          <a:solidFill>
            <a:srgbClr val="A4C2F4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9" name="Google Shape;1109;p85"/>
          <p:cNvSpPr/>
          <p:nvPr/>
        </p:nvSpPr>
        <p:spPr>
          <a:xfrm>
            <a:off x="5246525" y="3958825"/>
            <a:ext cx="103800" cy="103800"/>
          </a:xfrm>
          <a:prstGeom prst="ellipse">
            <a:avLst/>
          </a:prstGeom>
          <a:solidFill>
            <a:srgbClr val="1155CC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10" name="Google Shape;1110;p85"/>
          <p:cNvCxnSpPr>
            <a:stCxn id="1108" idx="4"/>
            <a:endCxn id="1109" idx="0"/>
          </p:cNvCxnSpPr>
          <p:nvPr/>
        </p:nvCxnSpPr>
        <p:spPr>
          <a:xfrm>
            <a:off x="5298425" y="3707375"/>
            <a:ext cx="0" cy="2514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11" name="Google Shape;1111;p85" title="[32,33,36,&quot;https://www.codecogs.com/eqnedit.php?latex=%7C0%5Crangle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595275" y="3915463"/>
            <a:ext cx="17653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2" name="Google Shape;1112;p85" title="[32,33,36,&quot;https://www.codecogs.com/eqnedit.php?latex=%7C1%5Crangle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95275" y="3581588"/>
            <a:ext cx="176530" cy="190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13" name="Google Shape;1113;p85"/>
          <p:cNvGrpSpPr/>
          <p:nvPr/>
        </p:nvGrpSpPr>
        <p:grpSpPr>
          <a:xfrm>
            <a:off x="3741400" y="4060487"/>
            <a:ext cx="279300" cy="279300"/>
            <a:chOff x="1916200" y="2513250"/>
            <a:chExt cx="279300" cy="279300"/>
          </a:xfrm>
        </p:grpSpPr>
        <p:sp>
          <p:nvSpPr>
            <p:cNvPr id="1114" name="Google Shape;1114;p85"/>
            <p:cNvSpPr/>
            <p:nvPr/>
          </p:nvSpPr>
          <p:spPr>
            <a:xfrm>
              <a:off x="1916200" y="2513250"/>
              <a:ext cx="279300" cy="279300"/>
            </a:xfrm>
            <a:prstGeom prst="ellipse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" name="Google Shape;1115;p85"/>
            <p:cNvSpPr/>
            <p:nvPr/>
          </p:nvSpPr>
          <p:spPr>
            <a:xfrm>
              <a:off x="1944825" y="2609400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" name="Google Shape;1116;p85"/>
            <p:cNvSpPr/>
            <p:nvPr/>
          </p:nvSpPr>
          <p:spPr>
            <a:xfrm>
              <a:off x="2070350" y="2609400"/>
              <a:ext cx="87000" cy="87000"/>
            </a:xfrm>
            <a:prstGeom prst="ellipse">
              <a:avLst/>
            </a:prstGeom>
            <a:solidFill>
              <a:srgbClr val="C27BA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117" name="Google Shape;1117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079607" flipH="1">
            <a:off x="3222579" y="4413149"/>
            <a:ext cx="538649" cy="9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8" name="Google Shape;1118;p85"/>
          <p:cNvCxnSpPr/>
          <p:nvPr/>
        </p:nvCxnSpPr>
        <p:spPr>
          <a:xfrm rot="10800000" flipH="1">
            <a:off x="3960950" y="3517888"/>
            <a:ext cx="203100" cy="5703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19" name="Google Shape;1119;p85"/>
          <p:cNvCxnSpPr/>
          <p:nvPr/>
        </p:nvCxnSpPr>
        <p:spPr>
          <a:xfrm rot="10800000">
            <a:off x="3610625" y="3533663"/>
            <a:ext cx="190500" cy="554100"/>
          </a:xfrm>
          <a:prstGeom prst="straightConnector1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20" name="Google Shape;1120;p85"/>
          <p:cNvSpPr txBox="1"/>
          <p:nvPr/>
        </p:nvSpPr>
        <p:spPr>
          <a:xfrm>
            <a:off x="2588675" y="797575"/>
            <a:ext cx="1555800" cy="85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C27BA0"/>
                </a:solidFill>
              </a:rPr>
              <a:t>    quasiparticles</a:t>
            </a:r>
            <a:endParaRPr sz="1300">
              <a:solidFill>
                <a:srgbClr val="C27BA0"/>
              </a:solidFill>
            </a:endParaRPr>
          </a:p>
        </p:txBody>
      </p:sp>
      <p:sp>
        <p:nvSpPr>
          <p:cNvPr id="1121" name="Google Shape;1121;p85"/>
          <p:cNvSpPr/>
          <p:nvPr/>
        </p:nvSpPr>
        <p:spPr>
          <a:xfrm>
            <a:off x="4310600" y="3363663"/>
            <a:ext cx="87000" cy="87000"/>
          </a:xfrm>
          <a:prstGeom prst="ellipse">
            <a:avLst/>
          </a:prstGeom>
          <a:solidFill>
            <a:srgbClr val="EAD1DC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2" name="Google Shape;1122;p85"/>
          <p:cNvSpPr/>
          <p:nvPr/>
        </p:nvSpPr>
        <p:spPr>
          <a:xfrm>
            <a:off x="4738549" y="2688388"/>
            <a:ext cx="1224000" cy="846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23" name="Google Shape;1123;p85"/>
          <p:cNvPicPr preferRelativeResize="0"/>
          <p:nvPr/>
        </p:nvPicPr>
        <p:blipFill rotWithShape="1">
          <a:blip r:embed="rId6">
            <a:alphaModFix/>
          </a:blip>
          <a:srcRect l="50345" t="9756" r="10810" b="46295"/>
          <a:stretch/>
        </p:blipFill>
        <p:spPr>
          <a:xfrm>
            <a:off x="4609225" y="2164325"/>
            <a:ext cx="1331725" cy="90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4" name="Google Shape;1124;p85"/>
          <p:cNvCxnSpPr/>
          <p:nvPr/>
        </p:nvCxnSpPr>
        <p:spPr>
          <a:xfrm rot="10800000" flipH="1">
            <a:off x="4397600" y="3054763"/>
            <a:ext cx="612000" cy="333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25" name="Google Shape;1125;p85"/>
          <p:cNvSpPr/>
          <p:nvPr/>
        </p:nvSpPr>
        <p:spPr>
          <a:xfrm>
            <a:off x="5009600" y="2996388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26" name="Google Shape;1126;p85"/>
          <p:cNvCxnSpPr/>
          <p:nvPr/>
        </p:nvCxnSpPr>
        <p:spPr>
          <a:xfrm>
            <a:off x="4782625" y="3481325"/>
            <a:ext cx="1026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127" name="Google Shape;1127;p85"/>
          <p:cNvSpPr/>
          <p:nvPr/>
        </p:nvSpPr>
        <p:spPr>
          <a:xfrm>
            <a:off x="4426550" y="2944675"/>
            <a:ext cx="554100" cy="554100"/>
          </a:xfrm>
          <a:prstGeom prst="mathMultiply">
            <a:avLst>
              <a:gd name="adj1" fmla="val 4621"/>
            </a:avLst>
          </a:prstGeom>
          <a:solidFill>
            <a:srgbClr val="EE3926"/>
          </a:solidFill>
          <a:ln w="9525" cap="flat" cmpd="sng">
            <a:solidFill>
              <a:srgbClr val="EA43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128" name="Google Shape;1128;p85" title="[32,33,36,&quot;https://www.codecogs.com/eqnedit.php?latex=%5Cdelta%20%5CDelta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96325" y="3122775"/>
            <a:ext cx="316334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29" name="Google Shape;1129;p85"/>
          <p:cNvCxnSpPr/>
          <p:nvPr/>
        </p:nvCxnSpPr>
        <p:spPr>
          <a:xfrm rot="10800000">
            <a:off x="5753500" y="2962575"/>
            <a:ext cx="0" cy="510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130" name="Google Shape;1130;p85"/>
          <p:cNvSpPr txBox="1"/>
          <p:nvPr/>
        </p:nvSpPr>
        <p:spPr>
          <a:xfrm>
            <a:off x="6129250" y="3006175"/>
            <a:ext cx="1836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Gap engineering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1131" name="Google Shape;1131;p8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979880" y="4010726"/>
            <a:ext cx="2005820" cy="1019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2" name="Google Shape;1132;p85"/>
          <p:cNvSpPr/>
          <p:nvPr/>
        </p:nvSpPr>
        <p:spPr>
          <a:xfrm>
            <a:off x="5140325" y="3642575"/>
            <a:ext cx="316200" cy="316200"/>
          </a:xfrm>
          <a:prstGeom prst="mathMultiply">
            <a:avLst>
              <a:gd name="adj1" fmla="val 2554"/>
            </a:avLst>
          </a:prstGeom>
          <a:solidFill>
            <a:srgbClr val="EE3926"/>
          </a:solidFill>
          <a:ln w="9525" cap="flat" cmpd="sng">
            <a:solidFill>
              <a:srgbClr val="EA43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3" name="Google Shape;1133;p85"/>
          <p:cNvSpPr txBox="1"/>
          <p:nvPr/>
        </p:nvSpPr>
        <p:spPr>
          <a:xfrm>
            <a:off x="2908100" y="4730775"/>
            <a:ext cx="38145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[C.D. Wilen et al (2021); M. McEwen et al (2022)]</a:t>
            </a:r>
            <a:endParaRPr sz="1300">
              <a:solidFill>
                <a:srgbClr val="80868B"/>
              </a:solidFill>
            </a:endParaRPr>
          </a:p>
        </p:txBody>
      </p:sp>
      <p:sp>
        <p:nvSpPr>
          <p:cNvPr id="1134" name="Google Shape;1134;p85"/>
          <p:cNvSpPr txBox="1"/>
          <p:nvPr/>
        </p:nvSpPr>
        <p:spPr>
          <a:xfrm>
            <a:off x="6205325" y="3298625"/>
            <a:ext cx="3083400" cy="71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[T. Connolly, P. Kurilovich et al (2024)]</a:t>
            </a:r>
            <a:endParaRPr sz="1300">
              <a:solidFill>
                <a:srgbClr val="80868B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80868B"/>
                </a:solidFill>
              </a:rPr>
              <a:t>[P. Kamenov et al (2023)]</a:t>
            </a:r>
            <a:endParaRPr sz="1300">
              <a:solidFill>
                <a:srgbClr val="80868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1" name="Google Shape;311;p59" title="Screenshot 2025-05-22 at 8.09.07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651" y="839441"/>
            <a:ext cx="186575" cy="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312" name="Google Shape;312;p59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Transmon qubit: an elementary building block of our processor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313" name="Google Shape;313;p59"/>
          <p:cNvSpPr/>
          <p:nvPr/>
        </p:nvSpPr>
        <p:spPr>
          <a:xfrm>
            <a:off x="2356063" y="1184473"/>
            <a:ext cx="690000" cy="20400"/>
          </a:xfrm>
          <a:prstGeom prst="rect">
            <a:avLst/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14" name="Google Shape;314;p59"/>
          <p:cNvSpPr/>
          <p:nvPr/>
        </p:nvSpPr>
        <p:spPr>
          <a:xfrm>
            <a:off x="2981676" y="838952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15" name="Google Shape;315;p59"/>
          <p:cNvSpPr/>
          <p:nvPr/>
        </p:nvSpPr>
        <p:spPr>
          <a:xfrm>
            <a:off x="2494127" y="987820"/>
            <a:ext cx="413700" cy="4137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16" name="Google Shape;316;p59"/>
          <p:cNvSpPr/>
          <p:nvPr/>
        </p:nvSpPr>
        <p:spPr>
          <a:xfrm>
            <a:off x="1339686" y="838897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pic>
        <p:nvPicPr>
          <p:cNvPr id="317" name="Google Shape;317;p59" title="[32,33,36,&quot;https://www.codecogs.com/eqnedit.php?latex=%5Capprox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154" y="1100547"/>
            <a:ext cx="297051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8" name="Google Shape;318;p59"/>
          <p:cNvCxnSpPr/>
          <p:nvPr/>
        </p:nvCxnSpPr>
        <p:spPr>
          <a:xfrm rot="10800000">
            <a:off x="5376425" y="728865"/>
            <a:ext cx="9900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9" name="Google Shape;319;p59"/>
          <p:cNvCxnSpPr/>
          <p:nvPr/>
        </p:nvCxnSpPr>
        <p:spPr>
          <a:xfrm rot="10800000">
            <a:off x="6355027" y="721520"/>
            <a:ext cx="0" cy="319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0" name="Google Shape;320;p59"/>
          <p:cNvCxnSpPr/>
          <p:nvPr/>
        </p:nvCxnSpPr>
        <p:spPr>
          <a:xfrm rot="10800000">
            <a:off x="5127057" y="1178245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1" name="Google Shape;321;p59"/>
          <p:cNvCxnSpPr/>
          <p:nvPr/>
        </p:nvCxnSpPr>
        <p:spPr>
          <a:xfrm rot="10800000">
            <a:off x="5127057" y="1292374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2" name="Google Shape;322;p59"/>
          <p:cNvCxnSpPr/>
          <p:nvPr/>
        </p:nvCxnSpPr>
        <p:spPr>
          <a:xfrm rot="10800000">
            <a:off x="6351452" y="1474387"/>
            <a:ext cx="0" cy="2745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3" name="Google Shape;323;p59"/>
          <p:cNvCxnSpPr/>
          <p:nvPr/>
        </p:nvCxnSpPr>
        <p:spPr>
          <a:xfrm rot="10800000">
            <a:off x="5372554" y="1745320"/>
            <a:ext cx="9879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4" name="Google Shape;324;p59"/>
          <p:cNvCxnSpPr/>
          <p:nvPr/>
        </p:nvCxnSpPr>
        <p:spPr>
          <a:xfrm rot="10800000">
            <a:off x="5378024" y="721413"/>
            <a:ext cx="0" cy="4656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5" name="Google Shape;325;p59"/>
          <p:cNvCxnSpPr/>
          <p:nvPr/>
        </p:nvCxnSpPr>
        <p:spPr>
          <a:xfrm rot="10800000">
            <a:off x="5380196" y="1291674"/>
            <a:ext cx="0" cy="454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6" name="Google Shape;326;p59"/>
          <p:cNvSpPr txBox="1"/>
          <p:nvPr/>
        </p:nvSpPr>
        <p:spPr>
          <a:xfrm>
            <a:off x="1653060" y="1529533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Josephson junction</a:t>
            </a:r>
            <a:endParaRPr sz="1700"/>
          </a:p>
        </p:txBody>
      </p:sp>
      <p:cxnSp>
        <p:nvCxnSpPr>
          <p:cNvPr id="327" name="Google Shape;327;p59"/>
          <p:cNvCxnSpPr/>
          <p:nvPr/>
        </p:nvCxnSpPr>
        <p:spPr>
          <a:xfrm rot="10800000">
            <a:off x="2700976" y="1323997"/>
            <a:ext cx="0" cy="323100"/>
          </a:xfrm>
          <a:prstGeom prst="straightConnector1">
            <a:avLst/>
          </a:prstGeom>
          <a:noFill/>
          <a:ln w="9525" cap="flat" cmpd="sng">
            <a:solidFill>
              <a:srgbClr val="20212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28" name="Google Shape;328;p59"/>
          <p:cNvSpPr txBox="1"/>
          <p:nvPr/>
        </p:nvSpPr>
        <p:spPr>
          <a:xfrm>
            <a:off x="6343958" y="752611"/>
            <a:ext cx="20811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Weakly nonlinear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resonator</a:t>
            </a:r>
            <a:endParaRPr sz="1700" b="1"/>
          </a:p>
        </p:txBody>
      </p:sp>
      <p:sp>
        <p:nvSpPr>
          <p:cNvPr id="329" name="Google Shape;329;p59"/>
          <p:cNvSpPr txBox="1"/>
          <p:nvPr/>
        </p:nvSpPr>
        <p:spPr>
          <a:xfrm>
            <a:off x="6351783" y="1349940"/>
            <a:ext cx="2081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9999"/>
                </a:solidFill>
              </a:rPr>
              <a:t>Inductance = JJ</a:t>
            </a:r>
            <a:endParaRPr sz="1500" b="1">
              <a:solidFill>
                <a:srgbClr val="999999"/>
              </a:solidFill>
            </a:endParaRPr>
          </a:p>
        </p:txBody>
      </p:sp>
      <p:sp>
        <p:nvSpPr>
          <p:cNvPr id="330" name="Google Shape;330;p59"/>
          <p:cNvSpPr txBox="1"/>
          <p:nvPr/>
        </p:nvSpPr>
        <p:spPr>
          <a:xfrm>
            <a:off x="377575" y="4535180"/>
            <a:ext cx="876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Koch et al., </a:t>
            </a:r>
            <a:r>
              <a:rPr lang="en" sz="1600" i="1">
                <a:solidFill>
                  <a:srgbClr val="4E5256"/>
                </a:solidFill>
              </a:rPr>
              <a:t>PRA </a:t>
            </a:r>
            <a:r>
              <a:rPr lang="en" sz="1600" b="1">
                <a:solidFill>
                  <a:srgbClr val="4E5256"/>
                </a:solidFill>
              </a:rPr>
              <a:t>76</a:t>
            </a:r>
            <a:r>
              <a:rPr lang="en" sz="1600">
                <a:solidFill>
                  <a:srgbClr val="4E5256"/>
                </a:solidFill>
              </a:rPr>
              <a:t> 042319 (2007)</a:t>
            </a:r>
            <a:endParaRPr sz="1600">
              <a:solidFill>
                <a:srgbClr val="4E525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Schuster Thesis (Yale, 2007); Kelly Thesis (UCSB, 2015)</a:t>
            </a:r>
            <a:endParaRPr sz="1600">
              <a:solidFill>
                <a:srgbClr val="4E5256"/>
              </a:solidFill>
            </a:endParaRPr>
          </a:p>
        </p:txBody>
      </p:sp>
      <p:grpSp>
        <p:nvGrpSpPr>
          <p:cNvPr id="331" name="Google Shape;331;p59"/>
          <p:cNvGrpSpPr/>
          <p:nvPr/>
        </p:nvGrpSpPr>
        <p:grpSpPr>
          <a:xfrm>
            <a:off x="1116611" y="2108544"/>
            <a:ext cx="3645600" cy="2294025"/>
            <a:chOff x="3046075" y="2052550"/>
            <a:chExt cx="3645600" cy="2294025"/>
          </a:xfrm>
        </p:grpSpPr>
        <p:pic>
          <p:nvPicPr>
            <p:cNvPr id="332" name="Google Shape;332;p59" title="Screenshot 2025-05-22 at 8.45.05 AM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57287" y="2113621"/>
              <a:ext cx="2806876" cy="2054428"/>
            </a:xfrm>
            <a:prstGeom prst="rect">
              <a:avLst/>
            </a:prstGeom>
            <a:solidFill>
              <a:srgbClr val="B7B7B7"/>
            </a:soli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33" name="Google Shape;333;p59"/>
            <p:cNvSpPr/>
            <p:nvPr/>
          </p:nvSpPr>
          <p:spPr>
            <a:xfrm>
              <a:off x="3293500" y="2065975"/>
              <a:ext cx="134100" cy="2280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34" name="Google Shape;334;p59"/>
            <p:cNvSpPr/>
            <p:nvPr/>
          </p:nvSpPr>
          <p:spPr>
            <a:xfrm rot="5400000">
              <a:off x="4676150" y="670000"/>
              <a:ext cx="172800" cy="2937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35" name="Google Shape;335;p59"/>
            <p:cNvSpPr/>
            <p:nvPr/>
          </p:nvSpPr>
          <p:spPr>
            <a:xfrm>
              <a:off x="6077850" y="2065975"/>
              <a:ext cx="172800" cy="217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36" name="Google Shape;336;p59"/>
            <p:cNvSpPr/>
            <p:nvPr/>
          </p:nvSpPr>
          <p:spPr>
            <a:xfrm rot="5400000">
              <a:off x="4764775" y="2419663"/>
              <a:ext cx="208200" cy="3645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37" name="Google Shape;337;p59"/>
            <p:cNvSpPr/>
            <p:nvPr/>
          </p:nvSpPr>
          <p:spPr>
            <a:xfrm>
              <a:off x="4619888" y="3415615"/>
              <a:ext cx="228600" cy="621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pic>
          <p:nvPicPr>
            <p:cNvPr id="338" name="Google Shape;338;p59" title="[32,33,36,&quot;https://www.codecogs.com/eqnedit.php?latex=%7C0%5Crangle#0&quot;]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645925" y="38283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39" name="Google Shape;339;p59" title="[32,33,36,&quot;https://www.codecogs.com/eqnedit.php?latex=%7C1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645925" y="3473271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40" name="Google Shape;340;p59"/>
          <p:cNvCxnSpPr/>
          <p:nvPr/>
        </p:nvCxnSpPr>
        <p:spPr>
          <a:xfrm rot="10800000">
            <a:off x="1265719" y="2159900"/>
            <a:ext cx="0" cy="2128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1" name="Google Shape;341;p59"/>
          <p:cNvSpPr txBox="1"/>
          <p:nvPr/>
        </p:nvSpPr>
        <p:spPr>
          <a:xfrm rot="-5400000">
            <a:off x="435762" y="2982509"/>
            <a:ext cx="11856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frequency</a:t>
            </a:r>
            <a:endParaRPr sz="1700"/>
          </a:p>
        </p:txBody>
      </p:sp>
      <p:sp>
        <p:nvSpPr>
          <p:cNvPr id="342" name="Google Shape;342;p59"/>
          <p:cNvSpPr txBox="1"/>
          <p:nvPr/>
        </p:nvSpPr>
        <p:spPr>
          <a:xfrm>
            <a:off x="3212470" y="3592785"/>
            <a:ext cx="11856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≈ 6 GHz</a:t>
            </a:r>
            <a:endParaRPr sz="1700"/>
          </a:p>
        </p:txBody>
      </p:sp>
      <p:sp>
        <p:nvSpPr>
          <p:cNvPr id="343" name="Google Shape;343;p59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44" name="Google Shape;344;p59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</a:t>
            </a:r>
            <a:endParaRPr sz="1700"/>
          </a:p>
        </p:txBody>
      </p:sp>
      <p:sp>
        <p:nvSpPr>
          <p:cNvPr id="345" name="Google Shape;345;p59"/>
          <p:cNvSpPr txBox="1"/>
          <p:nvPr/>
        </p:nvSpPr>
        <p:spPr>
          <a:xfrm>
            <a:off x="5554641" y="2312250"/>
            <a:ext cx="2327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T</a:t>
            </a:r>
            <a:r>
              <a:rPr lang="en" sz="1200"/>
              <a:t>1</a:t>
            </a:r>
            <a:r>
              <a:rPr lang="en" sz="1700"/>
              <a:t> ≈ 100 µs, Q ~ 10</a:t>
            </a:r>
            <a:r>
              <a:rPr lang="en" sz="1700" baseline="30000"/>
              <a:t>6</a:t>
            </a:r>
            <a:endParaRPr sz="1700" baseline="300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9" name="Google Shape;1139;p86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Suppression of correlated error bursts by gap engineering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140" name="Google Shape;1140;p86"/>
          <p:cNvSpPr/>
          <p:nvPr/>
        </p:nvSpPr>
        <p:spPr>
          <a:xfrm>
            <a:off x="4013600" y="1660400"/>
            <a:ext cx="399900" cy="338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41" name="Google Shape;1141;p86"/>
          <p:cNvCxnSpPr/>
          <p:nvPr/>
        </p:nvCxnSpPr>
        <p:spPr>
          <a:xfrm>
            <a:off x="1263750" y="1081650"/>
            <a:ext cx="671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42" name="Google Shape;1142;p86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43" name="Google Shape;1143;p86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44" name="Google Shape;1144;p86"/>
          <p:cNvCxnSpPr/>
          <p:nvPr/>
        </p:nvCxnSpPr>
        <p:spPr>
          <a:xfrm rot="10800000">
            <a:off x="1922750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45" name="Google Shape;1145;p86"/>
          <p:cNvSpPr txBox="1"/>
          <p:nvPr/>
        </p:nvSpPr>
        <p:spPr>
          <a:xfrm>
            <a:off x="1692813" y="11323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2022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146" name="Google Shape;1146;p86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47" name="Google Shape;1147;p86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48" name="Google Shape;1148;p86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49" name="Google Shape;1149;p86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50" name="Google Shape;1150;p86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51" name="Google Shape;1151;p86"/>
          <p:cNvCxnSpPr/>
          <p:nvPr/>
        </p:nvCxnSpPr>
        <p:spPr>
          <a:xfrm>
            <a:off x="463562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52" name="Google Shape;1152;p86"/>
          <p:cNvPicPr preferRelativeResize="0"/>
          <p:nvPr/>
        </p:nvPicPr>
        <p:blipFill rotWithShape="1">
          <a:blip r:embed="rId3">
            <a:alphaModFix/>
          </a:blip>
          <a:srcRect l="1891" t="6063" r="3509" b="1223"/>
          <a:stretch/>
        </p:blipFill>
        <p:spPr>
          <a:xfrm>
            <a:off x="3119833" y="1751843"/>
            <a:ext cx="2892674" cy="2605672"/>
          </a:xfrm>
          <a:prstGeom prst="rect">
            <a:avLst/>
          </a:prstGeom>
          <a:noFill/>
          <a:ln>
            <a:noFill/>
          </a:ln>
        </p:spPr>
      </p:pic>
      <p:sp>
        <p:nvSpPr>
          <p:cNvPr id="1153" name="Google Shape;1153;p86"/>
          <p:cNvSpPr txBox="1"/>
          <p:nvPr/>
        </p:nvSpPr>
        <p:spPr>
          <a:xfrm>
            <a:off x="2998399" y="4460164"/>
            <a:ext cx="3294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[M. McEwen, K. Miao et al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154" name="Google Shape;1154;p86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155" name="Google Shape;1155;p86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Google Sans"/>
                <a:ea typeface="Google Sans"/>
                <a:cs typeface="Google Sans"/>
                <a:sym typeface="Google Sans"/>
              </a:rPr>
              <a:t>8</a:t>
            </a:r>
            <a:endParaRPr sz="1700"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0" name="Google Shape;1160;p87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Suppression of correlated error bursts by gap engineering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161" name="Google Shape;1161;p87"/>
          <p:cNvSpPr/>
          <p:nvPr/>
        </p:nvSpPr>
        <p:spPr>
          <a:xfrm>
            <a:off x="4013600" y="1660400"/>
            <a:ext cx="399900" cy="338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62" name="Google Shape;1162;p87"/>
          <p:cNvCxnSpPr/>
          <p:nvPr/>
        </p:nvCxnSpPr>
        <p:spPr>
          <a:xfrm>
            <a:off x="1263750" y="1081650"/>
            <a:ext cx="671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63" name="Google Shape;1163;p87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64" name="Google Shape;1164;p87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65" name="Google Shape;1165;p87"/>
          <p:cNvCxnSpPr/>
          <p:nvPr/>
        </p:nvCxnSpPr>
        <p:spPr>
          <a:xfrm rot="10800000">
            <a:off x="1922750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66" name="Google Shape;1166;p87"/>
          <p:cNvSpPr txBox="1"/>
          <p:nvPr/>
        </p:nvSpPr>
        <p:spPr>
          <a:xfrm>
            <a:off x="1692813" y="11323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2022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167" name="Google Shape;1167;p87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68" name="Google Shape;1168;p87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69" name="Google Shape;1169;p87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70" name="Google Shape;1170;p87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71" name="Google Shape;1171;p87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72" name="Google Shape;1172;p87"/>
          <p:cNvCxnSpPr/>
          <p:nvPr/>
        </p:nvCxnSpPr>
        <p:spPr>
          <a:xfrm>
            <a:off x="463562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173" name="Google Shape;1173;p87"/>
          <p:cNvPicPr preferRelativeResize="0"/>
          <p:nvPr/>
        </p:nvPicPr>
        <p:blipFill rotWithShape="1">
          <a:blip r:embed="rId3">
            <a:alphaModFix/>
          </a:blip>
          <a:srcRect l="2572" t="61866" b="1268"/>
          <a:stretch/>
        </p:blipFill>
        <p:spPr>
          <a:xfrm>
            <a:off x="552363" y="1865728"/>
            <a:ext cx="4474700" cy="2539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4" name="Google Shape;1174;p87"/>
          <p:cNvPicPr preferRelativeResize="0"/>
          <p:nvPr/>
        </p:nvPicPr>
        <p:blipFill rotWithShape="1">
          <a:blip r:embed="rId3">
            <a:alphaModFix/>
          </a:blip>
          <a:srcRect l="2572" t="8026" b="42426"/>
          <a:stretch/>
        </p:blipFill>
        <p:spPr>
          <a:xfrm>
            <a:off x="5583374" y="1991498"/>
            <a:ext cx="2950875" cy="2250965"/>
          </a:xfrm>
          <a:prstGeom prst="rect">
            <a:avLst/>
          </a:prstGeom>
          <a:noFill/>
          <a:ln>
            <a:noFill/>
          </a:ln>
        </p:spPr>
      </p:pic>
      <p:sp>
        <p:nvSpPr>
          <p:cNvPr id="1175" name="Google Shape;1175;p87"/>
          <p:cNvSpPr txBox="1"/>
          <p:nvPr/>
        </p:nvSpPr>
        <p:spPr>
          <a:xfrm>
            <a:off x="6837921" y="4177522"/>
            <a:ext cx="8283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Index j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76" name="Google Shape;1176;p87"/>
          <p:cNvSpPr txBox="1"/>
          <p:nvPr/>
        </p:nvSpPr>
        <p:spPr>
          <a:xfrm>
            <a:off x="5982261" y="1730258"/>
            <a:ext cx="25215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Decay errors on qubit qi_j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77" name="Google Shape;1177;p87"/>
          <p:cNvSpPr txBox="1"/>
          <p:nvPr/>
        </p:nvSpPr>
        <p:spPr>
          <a:xfrm rot="-5400000">
            <a:off x="5073600" y="2801104"/>
            <a:ext cx="828300" cy="2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Index i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78" name="Google Shape;1178;p87"/>
          <p:cNvSpPr txBox="1"/>
          <p:nvPr/>
        </p:nvSpPr>
        <p:spPr>
          <a:xfrm>
            <a:off x="2156544" y="4310388"/>
            <a:ext cx="13005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time [ms]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79" name="Google Shape;1179;p87"/>
          <p:cNvSpPr txBox="1"/>
          <p:nvPr/>
        </p:nvSpPr>
        <p:spPr>
          <a:xfrm rot="-5400000">
            <a:off x="-368846" y="2892174"/>
            <a:ext cx="1455000" cy="33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Decay  errors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80" name="Google Shape;1180;p87"/>
          <p:cNvSpPr txBox="1"/>
          <p:nvPr/>
        </p:nvSpPr>
        <p:spPr>
          <a:xfrm>
            <a:off x="1066379" y="1607908"/>
            <a:ext cx="37983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Number of simultaneous decay events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181" name="Google Shape;1181;p87"/>
          <p:cNvSpPr txBox="1"/>
          <p:nvPr/>
        </p:nvSpPr>
        <p:spPr>
          <a:xfrm>
            <a:off x="3209434" y="4801109"/>
            <a:ext cx="3294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[M. McEwen, K. Miao et al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182" name="Google Shape;1182;p87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183" name="Google Shape;1183;p87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9</a:t>
            </a:r>
            <a:endParaRPr sz="17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8" name="Google Shape;1188;p88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Suppression of correlated error bursts by gap engineering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1189" name="Google Shape;1189;p8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0434" y="2111547"/>
            <a:ext cx="4604355" cy="2605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0" name="Google Shape;1190;p88"/>
          <p:cNvCxnSpPr/>
          <p:nvPr/>
        </p:nvCxnSpPr>
        <p:spPr>
          <a:xfrm>
            <a:off x="1263750" y="1081650"/>
            <a:ext cx="671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191" name="Google Shape;1191;p88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92" name="Google Shape;1192;p88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193" name="Google Shape;1193;p88"/>
          <p:cNvCxnSpPr/>
          <p:nvPr/>
        </p:nvCxnSpPr>
        <p:spPr>
          <a:xfrm rot="10800000">
            <a:off x="1922750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4" name="Google Shape;1194;p88"/>
          <p:cNvSpPr txBox="1"/>
          <p:nvPr/>
        </p:nvSpPr>
        <p:spPr>
          <a:xfrm>
            <a:off x="1692813" y="11323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2022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95" name="Google Shape;1195;p88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6" name="Google Shape;1196;p88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97" name="Google Shape;1197;p88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98" name="Google Shape;1198;p88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199" name="Google Shape;1199;p88"/>
          <p:cNvCxnSpPr/>
          <p:nvPr/>
        </p:nvCxnSpPr>
        <p:spPr>
          <a:xfrm>
            <a:off x="463562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00" name="Google Shape;1200;p88"/>
          <p:cNvSpPr txBox="1"/>
          <p:nvPr/>
        </p:nvSpPr>
        <p:spPr>
          <a:xfrm rot="-5400650">
            <a:off x="945772" y="3054912"/>
            <a:ext cx="3172200" cy="38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# of qubit decay errors 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201" name="Google Shape;1201;p88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202" name="Google Shape;1202;p88"/>
          <p:cNvSpPr txBox="1"/>
          <p:nvPr/>
        </p:nvSpPr>
        <p:spPr>
          <a:xfrm>
            <a:off x="3209434" y="4801109"/>
            <a:ext cx="3294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[M. McEwen, K. Miao et al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203" name="Google Shape;1203;p88"/>
          <p:cNvSpPr txBox="1"/>
          <p:nvPr/>
        </p:nvSpPr>
        <p:spPr>
          <a:xfrm>
            <a:off x="3229572" y="1797335"/>
            <a:ext cx="37983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Number of simultaneous decay events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204" name="Google Shape;1204;p88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205" name="Google Shape;1205;p88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9</a:t>
            </a:r>
            <a:endParaRPr sz="17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0" name="Google Shape;1210;p89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Suppression of correlated error bursts by gap engineering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1211" name="Google Shape;1211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30434" y="2111547"/>
            <a:ext cx="4604355" cy="2605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12" name="Google Shape;1212;p89"/>
          <p:cNvCxnSpPr/>
          <p:nvPr/>
        </p:nvCxnSpPr>
        <p:spPr>
          <a:xfrm>
            <a:off x="1263750" y="1081650"/>
            <a:ext cx="67161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13" name="Google Shape;1213;p89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14" name="Google Shape;1214;p89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5" name="Google Shape;1215;p89"/>
          <p:cNvCxnSpPr/>
          <p:nvPr/>
        </p:nvCxnSpPr>
        <p:spPr>
          <a:xfrm rot="10800000">
            <a:off x="1922750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16" name="Google Shape;1216;p89"/>
          <p:cNvSpPr txBox="1"/>
          <p:nvPr/>
        </p:nvSpPr>
        <p:spPr>
          <a:xfrm>
            <a:off x="1692813" y="11323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2022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17" name="Google Shape;1217;p89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18" name="Google Shape;1218;p89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19" name="Google Shape;1219;p89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20" name="Google Shape;1220;p89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21" name="Google Shape;1221;p89"/>
          <p:cNvCxnSpPr/>
          <p:nvPr/>
        </p:nvCxnSpPr>
        <p:spPr>
          <a:xfrm>
            <a:off x="463562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22" name="Google Shape;1222;p89"/>
          <p:cNvSpPr txBox="1"/>
          <p:nvPr/>
        </p:nvSpPr>
        <p:spPr>
          <a:xfrm rot="-5400650">
            <a:off x="945772" y="3054912"/>
            <a:ext cx="3172200" cy="38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1"/>
                </a:solidFill>
              </a:rPr>
              <a:t># of qubit decay errors 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223" name="Google Shape;1223;p89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224" name="Google Shape;1224;p89"/>
          <p:cNvSpPr txBox="1"/>
          <p:nvPr/>
        </p:nvSpPr>
        <p:spPr>
          <a:xfrm>
            <a:off x="3209434" y="4801109"/>
            <a:ext cx="3294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[M. McEwen, K. Miao et al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225" name="Google Shape;1225;p89"/>
          <p:cNvSpPr txBox="1"/>
          <p:nvPr/>
        </p:nvSpPr>
        <p:spPr>
          <a:xfrm>
            <a:off x="3229572" y="1797335"/>
            <a:ext cx="37983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Number of simultaneous decay events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226" name="Google Shape;1226;p89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227" name="Google Shape;1227;p89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9</a:t>
            </a:r>
            <a:endParaRPr sz="1700"/>
          </a:p>
        </p:txBody>
      </p:sp>
      <p:sp>
        <p:nvSpPr>
          <p:cNvPr id="1228" name="Google Shape;1228;p89"/>
          <p:cNvSpPr txBox="1"/>
          <p:nvPr/>
        </p:nvSpPr>
        <p:spPr>
          <a:xfrm>
            <a:off x="7374284" y="3790034"/>
            <a:ext cx="4938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500"/>
              <a:t>🎉</a:t>
            </a:r>
            <a:endParaRPr sz="65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3" name="Google Shape;1233;p90"/>
          <p:cNvPicPr preferRelativeResize="0"/>
          <p:nvPr/>
        </p:nvPicPr>
        <p:blipFill rotWithShape="1">
          <a:blip r:embed="rId3">
            <a:alphaModFix/>
          </a:blip>
          <a:srcRect l="1891" t="6063" r="3509" b="1223"/>
          <a:stretch/>
        </p:blipFill>
        <p:spPr>
          <a:xfrm>
            <a:off x="495575" y="1558576"/>
            <a:ext cx="2038100" cy="1835860"/>
          </a:xfrm>
          <a:prstGeom prst="rect">
            <a:avLst/>
          </a:prstGeom>
          <a:noFill/>
          <a:ln>
            <a:noFill/>
          </a:ln>
        </p:spPr>
      </p:pic>
      <p:sp>
        <p:nvSpPr>
          <p:cNvPr id="1234" name="Google Shape;1234;p90"/>
          <p:cNvSpPr/>
          <p:nvPr/>
        </p:nvSpPr>
        <p:spPr>
          <a:xfrm>
            <a:off x="4013600" y="1660400"/>
            <a:ext cx="399900" cy="338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35" name="Google Shape;1235;p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2700000">
            <a:off x="4430050" y="758953"/>
            <a:ext cx="3865349" cy="3865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6" name="Google Shape;1236;p90" title="[32,33,36,&quot;https://www.codecogs.com/eqnedit.php?latex=%5Crightarrow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68777" y="2381244"/>
            <a:ext cx="3248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37" name="Google Shape;1237;p90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2" name="Google Shape;1242;p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50" y="535705"/>
            <a:ext cx="2807950" cy="4595843"/>
          </a:xfrm>
          <a:prstGeom prst="rect">
            <a:avLst/>
          </a:prstGeom>
          <a:noFill/>
          <a:ln>
            <a:noFill/>
          </a:ln>
        </p:spPr>
      </p:pic>
      <p:sp>
        <p:nvSpPr>
          <p:cNvPr id="1243" name="Google Shape;1243;p91"/>
          <p:cNvSpPr/>
          <p:nvPr/>
        </p:nvSpPr>
        <p:spPr>
          <a:xfrm>
            <a:off x="2729600" y="2006225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44" name="Google Shape;1244;p91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Correlated error bursts strike back</a:t>
            </a:r>
            <a:endParaRPr sz="2000">
              <a:solidFill>
                <a:srgbClr val="434343"/>
              </a:solidFill>
            </a:endParaRPr>
          </a:p>
        </p:txBody>
      </p:sp>
      <p:cxnSp>
        <p:nvCxnSpPr>
          <p:cNvPr id="1245" name="Google Shape;1245;p91"/>
          <p:cNvCxnSpPr/>
          <p:nvPr/>
        </p:nvCxnSpPr>
        <p:spPr>
          <a:xfrm>
            <a:off x="2923650" y="1081650"/>
            <a:ext cx="5056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46" name="Google Shape;1246;p91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47" name="Google Shape;1247;p91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48" name="Google Shape;1248;p91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49" name="Google Shape;1249;p91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0" name="Google Shape;1250;p91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51" name="Google Shape;1251;p91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52" name="Google Shape;1252;p91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53" name="Google Shape;1253;p91"/>
          <p:cNvCxnSpPr/>
          <p:nvPr/>
        </p:nvCxnSpPr>
        <p:spPr>
          <a:xfrm>
            <a:off x="611057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54" name="Google Shape;1254;p91"/>
          <p:cNvSpPr/>
          <p:nvPr/>
        </p:nvSpPr>
        <p:spPr>
          <a:xfrm>
            <a:off x="152400" y="1393950"/>
            <a:ext cx="204600" cy="57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55" name="Google Shape;1255;p91"/>
          <p:cNvSpPr txBox="1"/>
          <p:nvPr/>
        </p:nvSpPr>
        <p:spPr>
          <a:xfrm>
            <a:off x="4472021" y="4788598"/>
            <a:ext cx="2952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[Google Quantum AI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256" name="Google Shape;1256;p91"/>
          <p:cNvSpPr/>
          <p:nvPr/>
        </p:nvSpPr>
        <p:spPr>
          <a:xfrm>
            <a:off x="63650" y="535700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57" name="Google Shape;1257;p91"/>
          <p:cNvSpPr/>
          <p:nvPr/>
        </p:nvSpPr>
        <p:spPr>
          <a:xfrm>
            <a:off x="134550" y="1546600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58" name="Google Shape;1258;p91"/>
          <p:cNvSpPr txBox="1"/>
          <p:nvPr/>
        </p:nvSpPr>
        <p:spPr>
          <a:xfrm>
            <a:off x="3497538" y="1662256"/>
            <a:ext cx="4457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</a:rPr>
              <a:t>Good news: </a:t>
            </a:r>
            <a:r>
              <a:rPr lang="en" sz="1700">
                <a:solidFill>
                  <a:schemeClr val="dk1"/>
                </a:solidFill>
              </a:rPr>
              <a:t>error floor ~ 10</a:t>
            </a:r>
            <a:r>
              <a:rPr lang="en" sz="1700" baseline="30000">
                <a:solidFill>
                  <a:schemeClr val="dk1"/>
                </a:solidFill>
              </a:rPr>
              <a:t>-10</a:t>
            </a:r>
            <a:endParaRPr sz="1700" baseline="300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baseline="30000">
              <a:solidFill>
                <a:schemeClr val="dk1"/>
              </a:solidFill>
            </a:endParaRPr>
          </a:p>
        </p:txBody>
      </p:sp>
      <p:sp>
        <p:nvSpPr>
          <p:cNvPr id="1259" name="Google Shape;1259;p91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260" name="Google Shape;1260;p91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10</a:t>
            </a:r>
            <a:endParaRPr sz="17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5" name="Google Shape;1265;p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3150" y="535705"/>
            <a:ext cx="2807950" cy="4595843"/>
          </a:xfrm>
          <a:prstGeom prst="rect">
            <a:avLst/>
          </a:prstGeom>
          <a:noFill/>
          <a:ln>
            <a:noFill/>
          </a:ln>
        </p:spPr>
      </p:pic>
      <p:sp>
        <p:nvSpPr>
          <p:cNvPr id="1266" name="Google Shape;1266;p92"/>
          <p:cNvSpPr/>
          <p:nvPr/>
        </p:nvSpPr>
        <p:spPr>
          <a:xfrm>
            <a:off x="2729600" y="2006225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67" name="Google Shape;1267;p92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Correlated error bursts strike back</a:t>
            </a:r>
            <a:endParaRPr sz="2000">
              <a:solidFill>
                <a:srgbClr val="434343"/>
              </a:solidFill>
            </a:endParaRPr>
          </a:p>
        </p:txBody>
      </p:sp>
      <p:cxnSp>
        <p:nvCxnSpPr>
          <p:cNvPr id="1268" name="Google Shape;1268;p92"/>
          <p:cNvCxnSpPr/>
          <p:nvPr/>
        </p:nvCxnSpPr>
        <p:spPr>
          <a:xfrm>
            <a:off x="2923650" y="1081650"/>
            <a:ext cx="50562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69" name="Google Shape;1269;p92"/>
          <p:cNvSpPr txBox="1"/>
          <p:nvPr/>
        </p:nvSpPr>
        <p:spPr>
          <a:xfrm>
            <a:off x="8098700" y="946950"/>
            <a:ext cx="8283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time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70" name="Google Shape;1270;p92"/>
          <p:cNvCxnSpPr/>
          <p:nvPr/>
        </p:nvCxnSpPr>
        <p:spPr>
          <a:xfrm rot="10800000">
            <a:off x="463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71" name="Google Shape;1271;p92"/>
          <p:cNvSpPr txBox="1"/>
          <p:nvPr/>
        </p:nvSpPr>
        <p:spPr>
          <a:xfrm>
            <a:off x="426110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Feb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72" name="Google Shape;1272;p92"/>
          <p:cNvCxnSpPr/>
          <p:nvPr/>
        </p:nvCxnSpPr>
        <p:spPr>
          <a:xfrm rot="10800000">
            <a:off x="611057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73" name="Google Shape;1273;p92"/>
          <p:cNvSpPr txBox="1"/>
          <p:nvPr/>
        </p:nvSpPr>
        <p:spPr>
          <a:xfrm>
            <a:off x="5666750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Aug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74" name="Google Shape;1274;p92"/>
          <p:cNvCxnSpPr/>
          <p:nvPr/>
        </p:nvCxnSpPr>
        <p:spPr>
          <a:xfrm rot="10800000">
            <a:off x="7345625" y="1030950"/>
            <a:ext cx="0" cy="1014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75" name="Google Shape;1275;p92"/>
          <p:cNvSpPr txBox="1"/>
          <p:nvPr/>
        </p:nvSpPr>
        <p:spPr>
          <a:xfrm>
            <a:off x="6924375" y="1132350"/>
            <a:ext cx="13830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May 2024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276" name="Google Shape;1276;p92"/>
          <p:cNvCxnSpPr/>
          <p:nvPr/>
        </p:nvCxnSpPr>
        <p:spPr>
          <a:xfrm>
            <a:off x="6110575" y="734225"/>
            <a:ext cx="0" cy="275100"/>
          </a:xfrm>
          <a:prstGeom prst="straightConnector1">
            <a:avLst/>
          </a:prstGeom>
          <a:noFill/>
          <a:ln w="19050" cap="flat" cmpd="sng">
            <a:solidFill>
              <a:srgbClr val="1155CC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277" name="Google Shape;1277;p92"/>
          <p:cNvSpPr/>
          <p:nvPr/>
        </p:nvSpPr>
        <p:spPr>
          <a:xfrm>
            <a:off x="152400" y="1393950"/>
            <a:ext cx="204600" cy="575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78" name="Google Shape;1278;p92"/>
          <p:cNvSpPr txBox="1"/>
          <p:nvPr/>
        </p:nvSpPr>
        <p:spPr>
          <a:xfrm>
            <a:off x="4472021" y="4788598"/>
            <a:ext cx="2952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434343"/>
                </a:solidFill>
              </a:rPr>
              <a:t>[Google Quantum AI (2024)]</a:t>
            </a:r>
            <a:endParaRPr sz="1700">
              <a:solidFill>
                <a:srgbClr val="434343"/>
              </a:solidFill>
            </a:endParaRPr>
          </a:p>
        </p:txBody>
      </p:sp>
      <p:sp>
        <p:nvSpPr>
          <p:cNvPr id="1279" name="Google Shape;1279;p92"/>
          <p:cNvSpPr/>
          <p:nvPr/>
        </p:nvSpPr>
        <p:spPr>
          <a:xfrm>
            <a:off x="63650" y="535700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80" name="Google Shape;1280;p92"/>
          <p:cNvSpPr/>
          <p:nvPr/>
        </p:nvSpPr>
        <p:spPr>
          <a:xfrm>
            <a:off x="134550" y="1546600"/>
            <a:ext cx="240300" cy="486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1281" name="Google Shape;1281;p92"/>
          <p:cNvSpPr txBox="1"/>
          <p:nvPr/>
        </p:nvSpPr>
        <p:spPr>
          <a:xfrm>
            <a:off x="3497538" y="1662256"/>
            <a:ext cx="4457700" cy="88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</a:rPr>
              <a:t>Good news: </a:t>
            </a:r>
            <a:r>
              <a:rPr lang="en" sz="1700">
                <a:solidFill>
                  <a:schemeClr val="dk1"/>
                </a:solidFill>
              </a:rPr>
              <a:t>error floor ~ 10</a:t>
            </a:r>
            <a:r>
              <a:rPr lang="en" sz="1700" baseline="30000">
                <a:solidFill>
                  <a:schemeClr val="dk1"/>
                </a:solidFill>
              </a:rPr>
              <a:t>-10</a:t>
            </a:r>
            <a:endParaRPr sz="1700" baseline="300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800" b="1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</a:rPr>
              <a:t>Bad news: </a:t>
            </a:r>
            <a:r>
              <a:rPr lang="en" sz="1700">
                <a:solidFill>
                  <a:schemeClr val="dk1"/>
                </a:solidFill>
              </a:rPr>
              <a:t>the floor is still there!</a:t>
            </a:r>
            <a:endParaRPr sz="1700" baseline="30000">
              <a:solidFill>
                <a:schemeClr val="dk1"/>
              </a:solidFill>
            </a:endParaRPr>
          </a:p>
        </p:txBody>
      </p:sp>
      <p:sp>
        <p:nvSpPr>
          <p:cNvPr id="1282" name="Google Shape;1282;p92"/>
          <p:cNvSpPr txBox="1"/>
          <p:nvPr/>
        </p:nvSpPr>
        <p:spPr>
          <a:xfrm>
            <a:off x="3041537" y="3692177"/>
            <a:ext cx="56922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Catastrophic events remain even with gap-engineering!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How can this be?</a:t>
            </a:r>
            <a:endParaRPr sz="1700" b="1"/>
          </a:p>
        </p:txBody>
      </p:sp>
      <p:sp>
        <p:nvSpPr>
          <p:cNvPr id="1283" name="Google Shape;1283;p92"/>
          <p:cNvSpPr/>
          <p:nvPr/>
        </p:nvSpPr>
        <p:spPr>
          <a:xfrm>
            <a:off x="3813380" y="3191819"/>
            <a:ext cx="4099800" cy="100200"/>
          </a:xfrm>
          <a:prstGeom prst="rect">
            <a:avLst/>
          </a:prstGeom>
          <a:solidFill>
            <a:srgbClr val="659DF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4E525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284" name="Google Shape;1284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4975969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5" name="Google Shape;1285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5649201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6" name="Google Shape;1286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6322434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7" name="Google Shape;1287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6995659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8" name="Google Shape;1288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7668884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9" name="Google Shape;1289;p92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>
            <a:off x="3629494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0" name="Google Shape;1290;p92"/>
          <p:cNvPicPr preferRelativeResize="0"/>
          <p:nvPr/>
        </p:nvPicPr>
        <p:blipFill rotWithShape="1">
          <a:blip r:embed="rId5">
            <a:alphaModFix/>
          </a:blip>
          <a:srcRect r="85133" b="65277"/>
          <a:stretch/>
        </p:blipFill>
        <p:spPr>
          <a:xfrm>
            <a:off x="4302726" y="3031208"/>
            <a:ext cx="401568" cy="435815"/>
          </a:xfrm>
          <a:prstGeom prst="rect">
            <a:avLst/>
          </a:prstGeom>
          <a:noFill/>
          <a:ln>
            <a:noFill/>
          </a:ln>
        </p:spPr>
      </p:pic>
      <p:sp>
        <p:nvSpPr>
          <p:cNvPr id="1291" name="Google Shape;1291;p92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292" name="Google Shape;1292;p92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10</a:t>
            </a:r>
            <a:endParaRPr sz="17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Google Shape;1297;p93"/>
          <p:cNvSpPr/>
          <p:nvPr/>
        </p:nvSpPr>
        <p:spPr>
          <a:xfrm>
            <a:off x="257234" y="3873058"/>
            <a:ext cx="14265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1155CC"/>
                </a:solidFill>
              </a:rPr>
              <a:t>Decay</a:t>
            </a:r>
            <a:endParaRPr sz="1300">
              <a:solidFill>
                <a:srgbClr val="1155CC"/>
              </a:solidFill>
            </a:endParaRPr>
          </a:p>
        </p:txBody>
      </p:sp>
      <p:sp>
        <p:nvSpPr>
          <p:cNvPr id="1298" name="Google Shape;1298;p93"/>
          <p:cNvSpPr/>
          <p:nvPr/>
        </p:nvSpPr>
        <p:spPr>
          <a:xfrm>
            <a:off x="212719" y="1248971"/>
            <a:ext cx="14265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EE3926"/>
                </a:solidFill>
              </a:rPr>
              <a:t>Ramsey</a:t>
            </a:r>
            <a:endParaRPr sz="1300">
              <a:solidFill>
                <a:srgbClr val="EE3926"/>
              </a:solidFill>
            </a:endParaRPr>
          </a:p>
        </p:txBody>
      </p:sp>
      <p:sp>
        <p:nvSpPr>
          <p:cNvPr id="1299" name="Google Shape;1299;p93"/>
          <p:cNvSpPr/>
          <p:nvPr/>
        </p:nvSpPr>
        <p:spPr>
          <a:xfrm>
            <a:off x="288919" y="2561021"/>
            <a:ext cx="14265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FF9900"/>
                </a:solidFill>
              </a:rPr>
              <a:t>Echo</a:t>
            </a:r>
            <a:endParaRPr sz="1300">
              <a:solidFill>
                <a:srgbClr val="FF9900"/>
              </a:solidFill>
            </a:endParaRPr>
          </a:p>
        </p:txBody>
      </p:sp>
      <p:sp>
        <p:nvSpPr>
          <p:cNvPr id="1300" name="Google Shape;1300;p93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High repetition rate measurements of the qubits coherence</a:t>
            </a:r>
            <a:endParaRPr sz="2000">
              <a:solidFill>
                <a:srgbClr val="434343"/>
              </a:solidFill>
            </a:endParaRPr>
          </a:p>
        </p:txBody>
      </p:sp>
      <p:cxnSp>
        <p:nvCxnSpPr>
          <p:cNvPr id="1301" name="Google Shape;1301;p93"/>
          <p:cNvCxnSpPr/>
          <p:nvPr/>
        </p:nvCxnSpPr>
        <p:spPr>
          <a:xfrm>
            <a:off x="1591275" y="1472150"/>
            <a:ext cx="6244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02" name="Google Shape;1302;p93"/>
          <p:cNvSpPr/>
          <p:nvPr/>
        </p:nvSpPr>
        <p:spPr>
          <a:xfrm>
            <a:off x="1775650" y="1248950"/>
            <a:ext cx="446700" cy="446400"/>
          </a:xfrm>
          <a:prstGeom prst="rect">
            <a:avLst/>
          </a:prstGeom>
          <a:solidFill>
            <a:srgbClr val="F98D8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X/2</a:t>
            </a:r>
            <a:endParaRPr sz="1300"/>
          </a:p>
        </p:txBody>
      </p:sp>
      <p:sp>
        <p:nvSpPr>
          <p:cNvPr id="1303" name="Google Shape;1303;p93"/>
          <p:cNvSpPr/>
          <p:nvPr/>
        </p:nvSpPr>
        <p:spPr>
          <a:xfrm>
            <a:off x="3271313" y="1248950"/>
            <a:ext cx="965700" cy="4464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chemeClr val="dk1"/>
                </a:solidFill>
              </a:rPr>
              <a:t>τ </a:t>
            </a:r>
            <a:r>
              <a:rPr lang="en" sz="1300">
                <a:solidFill>
                  <a:schemeClr val="dk1"/>
                </a:solidFill>
              </a:rPr>
              <a:t>= 750 ns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304" name="Google Shape;1304;p93"/>
          <p:cNvSpPr/>
          <p:nvPr/>
        </p:nvSpPr>
        <p:spPr>
          <a:xfrm>
            <a:off x="5285975" y="1248950"/>
            <a:ext cx="446700" cy="446400"/>
          </a:xfrm>
          <a:prstGeom prst="rect">
            <a:avLst/>
          </a:prstGeom>
          <a:solidFill>
            <a:srgbClr val="F98D8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X/2</a:t>
            </a:r>
            <a:endParaRPr sz="1300"/>
          </a:p>
        </p:txBody>
      </p:sp>
      <p:sp>
        <p:nvSpPr>
          <p:cNvPr id="1305" name="Google Shape;1305;p93"/>
          <p:cNvSpPr/>
          <p:nvPr/>
        </p:nvSpPr>
        <p:spPr>
          <a:xfrm>
            <a:off x="6021525" y="1248950"/>
            <a:ext cx="591900" cy="446400"/>
          </a:xfrm>
          <a:prstGeom prst="rect">
            <a:avLst/>
          </a:prstGeom>
          <a:solidFill>
            <a:srgbClr val="F98D8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306" name="Google Shape;1306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7100" y="1338287"/>
            <a:ext cx="480750" cy="2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7" name="Google Shape;1307;p93"/>
          <p:cNvSpPr/>
          <p:nvPr/>
        </p:nvSpPr>
        <p:spPr>
          <a:xfrm>
            <a:off x="6797050" y="1248950"/>
            <a:ext cx="651300" cy="446400"/>
          </a:xfrm>
          <a:prstGeom prst="rect">
            <a:avLst/>
          </a:prstGeom>
          <a:solidFill>
            <a:srgbClr val="F98D82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Reset</a:t>
            </a:r>
            <a:endParaRPr sz="1300"/>
          </a:p>
        </p:txBody>
      </p:sp>
      <p:cxnSp>
        <p:nvCxnSpPr>
          <p:cNvPr id="1308" name="Google Shape;1308;p93"/>
          <p:cNvCxnSpPr/>
          <p:nvPr/>
        </p:nvCxnSpPr>
        <p:spPr>
          <a:xfrm>
            <a:off x="1590350" y="2784200"/>
            <a:ext cx="62454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09" name="Google Shape;1309;p93"/>
          <p:cNvSpPr/>
          <p:nvPr/>
        </p:nvSpPr>
        <p:spPr>
          <a:xfrm>
            <a:off x="1775575" y="2561000"/>
            <a:ext cx="446700" cy="446400"/>
          </a:xfrm>
          <a:prstGeom prst="rect">
            <a:avLst/>
          </a:prstGeom>
          <a:solidFill>
            <a:srgbClr val="FFCC9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X/2</a:t>
            </a:r>
            <a:endParaRPr sz="1300"/>
          </a:p>
        </p:txBody>
      </p:sp>
      <p:sp>
        <p:nvSpPr>
          <p:cNvPr id="1310" name="Google Shape;1310;p93"/>
          <p:cNvSpPr/>
          <p:nvPr/>
        </p:nvSpPr>
        <p:spPr>
          <a:xfrm>
            <a:off x="2580549" y="2561000"/>
            <a:ext cx="591900" cy="4464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chemeClr val="dk1"/>
                </a:solidFill>
              </a:rPr>
              <a:t>τ / 2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311" name="Google Shape;1311;p93"/>
          <p:cNvSpPr/>
          <p:nvPr/>
        </p:nvSpPr>
        <p:spPr>
          <a:xfrm>
            <a:off x="5285900" y="2561000"/>
            <a:ext cx="446700" cy="446400"/>
          </a:xfrm>
          <a:prstGeom prst="rect">
            <a:avLst/>
          </a:prstGeom>
          <a:solidFill>
            <a:srgbClr val="FFCC9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X/2</a:t>
            </a:r>
            <a:endParaRPr sz="1300"/>
          </a:p>
        </p:txBody>
      </p:sp>
      <p:sp>
        <p:nvSpPr>
          <p:cNvPr id="1312" name="Google Shape;1312;p93"/>
          <p:cNvSpPr/>
          <p:nvPr/>
        </p:nvSpPr>
        <p:spPr>
          <a:xfrm>
            <a:off x="6021450" y="2561000"/>
            <a:ext cx="591900" cy="446400"/>
          </a:xfrm>
          <a:prstGeom prst="rect">
            <a:avLst/>
          </a:prstGeom>
          <a:solidFill>
            <a:srgbClr val="FFCC9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313" name="Google Shape;1313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7025" y="2650337"/>
            <a:ext cx="480750" cy="2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4" name="Google Shape;1314;p93"/>
          <p:cNvSpPr/>
          <p:nvPr/>
        </p:nvSpPr>
        <p:spPr>
          <a:xfrm>
            <a:off x="6796975" y="2561000"/>
            <a:ext cx="651300" cy="446400"/>
          </a:xfrm>
          <a:prstGeom prst="rect">
            <a:avLst/>
          </a:prstGeom>
          <a:solidFill>
            <a:srgbClr val="FFCC9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Reset</a:t>
            </a:r>
            <a:endParaRPr sz="1300"/>
          </a:p>
        </p:txBody>
      </p:sp>
      <p:sp>
        <p:nvSpPr>
          <p:cNvPr id="1315" name="Google Shape;1315;p93"/>
          <p:cNvSpPr/>
          <p:nvPr/>
        </p:nvSpPr>
        <p:spPr>
          <a:xfrm>
            <a:off x="3530725" y="2561000"/>
            <a:ext cx="446700" cy="446400"/>
          </a:xfrm>
          <a:prstGeom prst="rect">
            <a:avLst/>
          </a:prstGeom>
          <a:solidFill>
            <a:srgbClr val="FFCC9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Y</a:t>
            </a:r>
            <a:endParaRPr sz="1300"/>
          </a:p>
        </p:txBody>
      </p:sp>
      <p:sp>
        <p:nvSpPr>
          <p:cNvPr id="1316" name="Google Shape;1316;p93"/>
          <p:cNvSpPr/>
          <p:nvPr/>
        </p:nvSpPr>
        <p:spPr>
          <a:xfrm>
            <a:off x="4335724" y="2561000"/>
            <a:ext cx="591900" cy="4464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chemeClr val="dk1"/>
                </a:solidFill>
              </a:rPr>
              <a:t>τ / 2</a:t>
            </a:r>
            <a:endParaRPr sz="1300">
              <a:solidFill>
                <a:schemeClr val="dk1"/>
              </a:solidFill>
            </a:endParaRPr>
          </a:p>
        </p:txBody>
      </p:sp>
      <p:cxnSp>
        <p:nvCxnSpPr>
          <p:cNvPr id="1317" name="Google Shape;1317;p93"/>
          <p:cNvCxnSpPr/>
          <p:nvPr/>
        </p:nvCxnSpPr>
        <p:spPr>
          <a:xfrm>
            <a:off x="1591075" y="4096250"/>
            <a:ext cx="62448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18" name="Google Shape;1318;p93"/>
          <p:cNvSpPr/>
          <p:nvPr/>
        </p:nvSpPr>
        <p:spPr>
          <a:xfrm>
            <a:off x="1775575" y="3873050"/>
            <a:ext cx="446700" cy="446400"/>
          </a:xfrm>
          <a:prstGeom prst="rect">
            <a:avLst/>
          </a:prstGeom>
          <a:solidFill>
            <a:srgbClr val="A4C2F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X</a:t>
            </a:r>
            <a:endParaRPr sz="1300"/>
          </a:p>
        </p:txBody>
      </p:sp>
      <p:sp>
        <p:nvSpPr>
          <p:cNvPr id="1319" name="Google Shape;1319;p93"/>
          <p:cNvSpPr/>
          <p:nvPr/>
        </p:nvSpPr>
        <p:spPr>
          <a:xfrm>
            <a:off x="6021450" y="3873050"/>
            <a:ext cx="591900" cy="446400"/>
          </a:xfrm>
          <a:prstGeom prst="rect">
            <a:avLst/>
          </a:prstGeom>
          <a:solidFill>
            <a:srgbClr val="A4C2F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00">
              <a:latin typeface="Google Sans"/>
              <a:ea typeface="Google Sans"/>
              <a:cs typeface="Google Sans"/>
              <a:sym typeface="Google Sans"/>
            </a:endParaRPr>
          </a:p>
        </p:txBody>
      </p:sp>
      <p:pic>
        <p:nvPicPr>
          <p:cNvPr id="1320" name="Google Shape;1320;p9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77025" y="3962387"/>
            <a:ext cx="480750" cy="267725"/>
          </a:xfrm>
          <a:prstGeom prst="rect">
            <a:avLst/>
          </a:prstGeom>
          <a:noFill/>
          <a:ln>
            <a:noFill/>
          </a:ln>
        </p:spPr>
      </p:pic>
      <p:sp>
        <p:nvSpPr>
          <p:cNvPr id="1321" name="Google Shape;1321;p93"/>
          <p:cNvSpPr/>
          <p:nvPr/>
        </p:nvSpPr>
        <p:spPr>
          <a:xfrm>
            <a:off x="6796975" y="3873050"/>
            <a:ext cx="651300" cy="446400"/>
          </a:xfrm>
          <a:prstGeom prst="rect">
            <a:avLst/>
          </a:prstGeom>
          <a:solidFill>
            <a:srgbClr val="A4C2F4"/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/>
              <a:t>Reset</a:t>
            </a:r>
            <a:endParaRPr sz="1300"/>
          </a:p>
        </p:txBody>
      </p:sp>
      <p:sp>
        <p:nvSpPr>
          <p:cNvPr id="1322" name="Google Shape;1322;p93"/>
          <p:cNvSpPr/>
          <p:nvPr/>
        </p:nvSpPr>
        <p:spPr>
          <a:xfrm>
            <a:off x="3639000" y="3873050"/>
            <a:ext cx="965700" cy="446400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i="1">
                <a:solidFill>
                  <a:schemeClr val="dk1"/>
                </a:solidFill>
              </a:rPr>
              <a:t>τ </a:t>
            </a:r>
            <a:r>
              <a:rPr lang="en" sz="1300">
                <a:solidFill>
                  <a:schemeClr val="dk1"/>
                </a:solidFill>
              </a:rPr>
              <a:t>= 1 µs</a:t>
            </a:r>
            <a:endParaRPr sz="1300">
              <a:solidFill>
                <a:schemeClr val="dk1"/>
              </a:solidFill>
            </a:endParaRPr>
          </a:p>
        </p:txBody>
      </p:sp>
      <p:pic>
        <p:nvPicPr>
          <p:cNvPr id="1323" name="Google Shape;1323;p93" title="[32,33,36,&quot;https://www.codecogs.com/eqnedit.php?latex=%7C0%5Crangle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8575" y="1376900"/>
            <a:ext cx="17653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4" name="Google Shape;1324;p93" title="[32,33,36,&quot;https://www.codecogs.com/eqnedit.php?latex=%7C0%5Crangle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8575" y="2688950"/>
            <a:ext cx="17653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5" name="Google Shape;1325;p93" title="[32,33,36,&quot;https://www.codecogs.com/eqnedit.php?latex=%7C0%5Crangle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8575" y="4001000"/>
            <a:ext cx="176530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6" name="Google Shape;1326;p93"/>
          <p:cNvSpPr/>
          <p:nvPr/>
        </p:nvSpPr>
        <p:spPr>
          <a:xfrm>
            <a:off x="8016300" y="1338275"/>
            <a:ext cx="173700" cy="2891700"/>
          </a:xfrm>
          <a:prstGeom prst="rightBrace">
            <a:avLst>
              <a:gd name="adj1" fmla="val 50000"/>
              <a:gd name="adj2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7" name="Google Shape;1327;p93"/>
          <p:cNvSpPr/>
          <p:nvPr/>
        </p:nvSpPr>
        <p:spPr>
          <a:xfrm>
            <a:off x="8108788" y="2561025"/>
            <a:ext cx="965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chemeClr val="dk1"/>
                </a:solidFill>
              </a:rPr>
              <a:t>5 µs</a:t>
            </a:r>
            <a:endParaRPr sz="1700" b="1">
              <a:solidFill>
                <a:schemeClr val="dk1"/>
              </a:solidFill>
            </a:endParaRPr>
          </a:p>
        </p:txBody>
      </p:sp>
      <p:sp>
        <p:nvSpPr>
          <p:cNvPr id="1328" name="Google Shape;1328;p93"/>
          <p:cNvSpPr txBox="1"/>
          <p:nvPr/>
        </p:nvSpPr>
        <p:spPr>
          <a:xfrm>
            <a:off x="762000" y="574600"/>
            <a:ext cx="8619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On every qubit on the grid, cycle the coherence characterization sequence: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329" name="Google Shape;1329;p93"/>
          <p:cNvCxnSpPr/>
          <p:nvPr/>
        </p:nvCxnSpPr>
        <p:spPr>
          <a:xfrm>
            <a:off x="1002175" y="1894050"/>
            <a:ext cx="0" cy="3921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30" name="Google Shape;1330;p93"/>
          <p:cNvCxnSpPr/>
          <p:nvPr/>
        </p:nvCxnSpPr>
        <p:spPr>
          <a:xfrm>
            <a:off x="1002175" y="3282288"/>
            <a:ext cx="0" cy="3921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31" name="Google Shape;1331;p93"/>
          <p:cNvSpPr txBox="1"/>
          <p:nvPr/>
        </p:nvSpPr>
        <p:spPr>
          <a:xfrm>
            <a:off x="8190000" y="2918050"/>
            <a:ext cx="1073700" cy="6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rgbClr val="999999"/>
                </a:solidFill>
              </a:rPr>
              <a:t>vs 100 µs previously</a:t>
            </a:r>
            <a:endParaRPr sz="1300">
              <a:solidFill>
                <a:srgbClr val="999999"/>
              </a:solidFill>
            </a:endParaRPr>
          </a:p>
        </p:txBody>
      </p:sp>
      <p:sp>
        <p:nvSpPr>
          <p:cNvPr id="1332" name="Google Shape;1332;p93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333" name="Google Shape;1333;p93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Google Sans"/>
                <a:ea typeface="Google Sans"/>
                <a:cs typeface="Google Sans"/>
                <a:sym typeface="Google Sans"/>
              </a:rPr>
              <a:t>11</a:t>
            </a:r>
            <a:endParaRPr sz="1700"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2" name="Google Shape;1342;p94"/>
          <p:cNvPicPr preferRelativeResize="0"/>
          <p:nvPr/>
        </p:nvPicPr>
        <p:blipFill rotWithShape="1">
          <a:blip r:embed="rId3">
            <a:alphaModFix/>
          </a:blip>
          <a:srcRect t="21199" r="63661" b="20191"/>
          <a:stretch/>
        </p:blipFill>
        <p:spPr>
          <a:xfrm>
            <a:off x="4923627" y="924700"/>
            <a:ext cx="3455248" cy="3096198"/>
          </a:xfrm>
          <a:prstGeom prst="rect">
            <a:avLst/>
          </a:prstGeom>
          <a:noFill/>
          <a:ln>
            <a:noFill/>
          </a:ln>
        </p:spPr>
      </p:pic>
      <p:sp>
        <p:nvSpPr>
          <p:cNvPr id="1338" name="Google Shape;1338;p94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High repetition rate measurements of the qubits coherence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339" name="Google Shape;1339;p94"/>
          <p:cNvSpPr txBox="1"/>
          <p:nvPr/>
        </p:nvSpPr>
        <p:spPr>
          <a:xfrm>
            <a:off x="762000" y="574600"/>
            <a:ext cx="8619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On every qubit on the grid, cycle the coherence characterization sequence:</a:t>
            </a:r>
            <a:endParaRPr sz="1700">
              <a:solidFill>
                <a:schemeClr val="dk1"/>
              </a:solidFill>
            </a:endParaRPr>
          </a:p>
        </p:txBody>
      </p:sp>
      <p:cxnSp>
        <p:nvCxnSpPr>
          <p:cNvPr id="1340" name="Google Shape;1340;p94"/>
          <p:cNvCxnSpPr/>
          <p:nvPr/>
        </p:nvCxnSpPr>
        <p:spPr>
          <a:xfrm>
            <a:off x="3891643" y="1260200"/>
            <a:ext cx="859200" cy="0"/>
          </a:xfrm>
          <a:prstGeom prst="straightConnector1">
            <a:avLst/>
          </a:prstGeom>
          <a:noFill/>
          <a:ln w="76200" cap="flat" cmpd="sng">
            <a:solidFill>
              <a:srgbClr val="EE392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41" name="Google Shape;1341;p94"/>
          <p:cNvSpPr/>
          <p:nvPr/>
        </p:nvSpPr>
        <p:spPr>
          <a:xfrm>
            <a:off x="3888132" y="1260200"/>
            <a:ext cx="832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EE3926"/>
                </a:solidFill>
                <a:latin typeface="Google Sans"/>
                <a:ea typeface="Google Sans"/>
                <a:cs typeface="Google Sans"/>
                <a:sym typeface="Google Sans"/>
              </a:rPr>
              <a:t>1 ms</a:t>
            </a:r>
            <a:endParaRPr sz="1700">
              <a:solidFill>
                <a:srgbClr val="EE392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1343" name="Google Shape;1343;p94"/>
          <p:cNvGrpSpPr/>
          <p:nvPr/>
        </p:nvGrpSpPr>
        <p:grpSpPr>
          <a:xfrm>
            <a:off x="5303085" y="4118671"/>
            <a:ext cx="3170796" cy="1024679"/>
            <a:chOff x="286200" y="4128771"/>
            <a:chExt cx="2947385" cy="952481"/>
          </a:xfrm>
        </p:grpSpPr>
        <p:sp>
          <p:nvSpPr>
            <p:cNvPr id="1344" name="Google Shape;1344;p94"/>
            <p:cNvSpPr/>
            <p:nvPr/>
          </p:nvSpPr>
          <p:spPr>
            <a:xfrm>
              <a:off x="286200" y="4588652"/>
              <a:ext cx="993900" cy="492600"/>
            </a:xfrm>
            <a:prstGeom prst="rect">
              <a:avLst/>
            </a:prstGeom>
            <a:solidFill>
              <a:schemeClr val="lt1"/>
            </a:solidFill>
            <a:ln w="102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8350" tIns="98350" rIns="98350" bIns="9835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6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grpSp>
          <p:nvGrpSpPr>
            <p:cNvPr id="1345" name="Google Shape;1345;p94"/>
            <p:cNvGrpSpPr/>
            <p:nvPr/>
          </p:nvGrpSpPr>
          <p:grpSpPr>
            <a:xfrm>
              <a:off x="566855" y="4128771"/>
              <a:ext cx="2666730" cy="828047"/>
              <a:chOff x="5846051" y="3767100"/>
              <a:chExt cx="1826027" cy="567000"/>
            </a:xfrm>
          </p:grpSpPr>
          <p:pic>
            <p:nvPicPr>
              <p:cNvPr id="1346" name="Google Shape;1346;p94"/>
              <p:cNvPicPr preferRelativeResize="0"/>
              <p:nvPr/>
            </p:nvPicPr>
            <p:blipFill rotWithShape="1">
              <a:blip r:embed="rId4">
                <a:alphaModFix/>
              </a:blip>
              <a:srcRect l="9374" t="79360" r="63832" b="13330"/>
              <a:stretch/>
            </p:blipFill>
            <p:spPr>
              <a:xfrm flipH="1">
                <a:off x="5846051" y="3767100"/>
                <a:ext cx="1791860" cy="27157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47" name="Google Shape;1347;p94"/>
              <p:cNvPicPr preferRelativeResize="0"/>
              <p:nvPr/>
            </p:nvPicPr>
            <p:blipFill rotWithShape="1">
              <a:blip r:embed="rId4">
                <a:alphaModFix/>
              </a:blip>
              <a:srcRect l="9374" t="86349" r="63832" b="5698"/>
              <a:stretch/>
            </p:blipFill>
            <p:spPr>
              <a:xfrm>
                <a:off x="5880218" y="4038673"/>
                <a:ext cx="1791860" cy="2954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348" name="Google Shape;1348;p94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349" name="Google Shape;1349;p94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Google Sans"/>
                <a:ea typeface="Google Sans"/>
                <a:cs typeface="Google Sans"/>
                <a:sym typeface="Google Sans"/>
              </a:rPr>
              <a:t>12</a:t>
            </a:r>
            <a:endParaRPr sz="1700"/>
          </a:p>
        </p:txBody>
      </p:sp>
      <p:pic>
        <p:nvPicPr>
          <p:cNvPr id="1350" name="Google Shape;1350;p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19359" y="1021000"/>
            <a:ext cx="3959549" cy="40370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51" name="Google Shape;1351;p94"/>
          <p:cNvCxnSpPr/>
          <p:nvPr/>
        </p:nvCxnSpPr>
        <p:spPr>
          <a:xfrm>
            <a:off x="3891643" y="1260200"/>
            <a:ext cx="859200" cy="0"/>
          </a:xfrm>
          <a:prstGeom prst="straightConnector1">
            <a:avLst/>
          </a:prstGeom>
          <a:noFill/>
          <a:ln w="76200" cap="flat" cmpd="sng">
            <a:solidFill>
              <a:srgbClr val="EE392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52" name="Google Shape;1352;p94"/>
          <p:cNvSpPr/>
          <p:nvPr/>
        </p:nvSpPr>
        <p:spPr>
          <a:xfrm>
            <a:off x="3888132" y="1260200"/>
            <a:ext cx="832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EE3926"/>
                </a:solidFill>
                <a:latin typeface="Google Sans"/>
                <a:ea typeface="Google Sans"/>
                <a:cs typeface="Google Sans"/>
                <a:sym typeface="Google Sans"/>
              </a:rPr>
              <a:t>1 ms</a:t>
            </a:r>
            <a:endParaRPr sz="1700">
              <a:solidFill>
                <a:srgbClr val="EE392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7" name="Google Shape;1357;p95"/>
          <p:cNvPicPr preferRelativeResize="0"/>
          <p:nvPr/>
        </p:nvPicPr>
        <p:blipFill rotWithShape="1">
          <a:blip r:embed="rId3">
            <a:alphaModFix/>
          </a:blip>
          <a:srcRect t="21199" r="63661" b="20191"/>
          <a:stretch/>
        </p:blipFill>
        <p:spPr>
          <a:xfrm>
            <a:off x="4923627" y="924700"/>
            <a:ext cx="3455248" cy="3096198"/>
          </a:xfrm>
          <a:prstGeom prst="rect">
            <a:avLst/>
          </a:prstGeom>
          <a:noFill/>
          <a:ln>
            <a:noFill/>
          </a:ln>
        </p:spPr>
      </p:pic>
      <p:sp>
        <p:nvSpPr>
          <p:cNvPr id="1358" name="Google Shape;1358;p95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High repetition rate measurements of the qubits coherence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359" name="Google Shape;1359;p95"/>
          <p:cNvSpPr txBox="1"/>
          <p:nvPr/>
        </p:nvSpPr>
        <p:spPr>
          <a:xfrm>
            <a:off x="762000" y="574600"/>
            <a:ext cx="8619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On every qubit on the grid, cycle the coherence characterization sequence:</a:t>
            </a:r>
            <a:endParaRPr sz="1700">
              <a:solidFill>
                <a:schemeClr val="dk1"/>
              </a:solidFill>
            </a:endParaRPr>
          </a:p>
        </p:txBody>
      </p:sp>
      <p:pic>
        <p:nvPicPr>
          <p:cNvPr id="1360" name="Google Shape;1360;p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19359" y="1021000"/>
            <a:ext cx="3959549" cy="40370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1" name="Google Shape;1361;p95"/>
          <p:cNvCxnSpPr/>
          <p:nvPr/>
        </p:nvCxnSpPr>
        <p:spPr>
          <a:xfrm>
            <a:off x="3891643" y="1260200"/>
            <a:ext cx="859200" cy="0"/>
          </a:xfrm>
          <a:prstGeom prst="straightConnector1">
            <a:avLst/>
          </a:prstGeom>
          <a:noFill/>
          <a:ln w="76200" cap="flat" cmpd="sng">
            <a:solidFill>
              <a:srgbClr val="EE3926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62" name="Google Shape;1362;p95"/>
          <p:cNvSpPr/>
          <p:nvPr/>
        </p:nvSpPr>
        <p:spPr>
          <a:xfrm>
            <a:off x="3888132" y="1260200"/>
            <a:ext cx="832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EE3926"/>
                </a:solidFill>
                <a:latin typeface="Google Sans"/>
                <a:ea typeface="Google Sans"/>
                <a:cs typeface="Google Sans"/>
                <a:sym typeface="Google Sans"/>
              </a:rPr>
              <a:t>1 ms</a:t>
            </a:r>
            <a:endParaRPr sz="1700">
              <a:solidFill>
                <a:srgbClr val="EE3926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grpSp>
        <p:nvGrpSpPr>
          <p:cNvPr id="1363" name="Google Shape;1363;p95"/>
          <p:cNvGrpSpPr/>
          <p:nvPr/>
        </p:nvGrpSpPr>
        <p:grpSpPr>
          <a:xfrm>
            <a:off x="5531288" y="4118671"/>
            <a:ext cx="3170796" cy="1024679"/>
            <a:chOff x="286200" y="4128771"/>
            <a:chExt cx="2947385" cy="952481"/>
          </a:xfrm>
        </p:grpSpPr>
        <p:sp>
          <p:nvSpPr>
            <p:cNvPr id="1364" name="Google Shape;1364;p95"/>
            <p:cNvSpPr/>
            <p:nvPr/>
          </p:nvSpPr>
          <p:spPr>
            <a:xfrm>
              <a:off x="286200" y="4588652"/>
              <a:ext cx="993900" cy="492600"/>
            </a:xfrm>
            <a:prstGeom prst="rect">
              <a:avLst/>
            </a:prstGeom>
            <a:solidFill>
              <a:schemeClr val="lt1"/>
            </a:solidFill>
            <a:ln w="1025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8350" tIns="98350" rIns="98350" bIns="98350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506"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grpSp>
          <p:nvGrpSpPr>
            <p:cNvPr id="1365" name="Google Shape;1365;p95"/>
            <p:cNvGrpSpPr/>
            <p:nvPr/>
          </p:nvGrpSpPr>
          <p:grpSpPr>
            <a:xfrm>
              <a:off x="566855" y="4128771"/>
              <a:ext cx="2666730" cy="828047"/>
              <a:chOff x="5846051" y="3767100"/>
              <a:chExt cx="1826027" cy="567000"/>
            </a:xfrm>
          </p:grpSpPr>
          <p:pic>
            <p:nvPicPr>
              <p:cNvPr id="1366" name="Google Shape;1366;p95"/>
              <p:cNvPicPr preferRelativeResize="0"/>
              <p:nvPr/>
            </p:nvPicPr>
            <p:blipFill rotWithShape="1">
              <a:blip r:embed="rId5">
                <a:alphaModFix/>
              </a:blip>
              <a:srcRect l="9374" t="79360" r="63832" b="13330"/>
              <a:stretch/>
            </p:blipFill>
            <p:spPr>
              <a:xfrm flipH="1">
                <a:off x="5846051" y="3767100"/>
                <a:ext cx="1791860" cy="271572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367" name="Google Shape;1367;p95"/>
              <p:cNvPicPr preferRelativeResize="0"/>
              <p:nvPr/>
            </p:nvPicPr>
            <p:blipFill rotWithShape="1">
              <a:blip r:embed="rId5">
                <a:alphaModFix/>
              </a:blip>
              <a:srcRect l="9374" t="86349" r="63832" b="5698"/>
              <a:stretch/>
            </p:blipFill>
            <p:spPr>
              <a:xfrm>
                <a:off x="5880218" y="4038673"/>
                <a:ext cx="1791860" cy="295428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sp>
        <p:nvSpPr>
          <p:cNvPr id="1368" name="Google Shape;1368;p95"/>
          <p:cNvSpPr/>
          <p:nvPr/>
        </p:nvSpPr>
        <p:spPr>
          <a:xfrm>
            <a:off x="4933225" y="3450600"/>
            <a:ext cx="3959700" cy="1522500"/>
          </a:xfrm>
          <a:prstGeom prst="roundRect">
            <a:avLst>
              <a:gd name="adj" fmla="val 12226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369" name="Google Shape;1369;p95"/>
          <p:cNvSpPr txBox="1"/>
          <p:nvPr/>
        </p:nvSpPr>
        <p:spPr>
          <a:xfrm>
            <a:off x="4933385" y="3538042"/>
            <a:ext cx="3959700" cy="134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Main effect with gap engineering: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EA4335"/>
                </a:solidFill>
              </a:rPr>
              <a:t>phase errors</a:t>
            </a:r>
            <a:endParaRPr sz="1700" b="1">
              <a:solidFill>
                <a:srgbClr val="EA4335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…or, in other words,</a:t>
            </a:r>
            <a:endParaRPr sz="170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EA4335"/>
                </a:solidFill>
              </a:rPr>
              <a:t>qubit frequency shifts</a:t>
            </a:r>
            <a:endParaRPr sz="1700" b="1">
              <a:solidFill>
                <a:srgbClr val="EA4335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Google Shape;350;p60" title="Screenshot 2025-05-22 at 8.09.07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651" y="839441"/>
            <a:ext cx="186575" cy="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351" name="Google Shape;351;p60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Transmon qubit: an elementary building block of our processor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352" name="Google Shape;352;p60"/>
          <p:cNvSpPr/>
          <p:nvPr/>
        </p:nvSpPr>
        <p:spPr>
          <a:xfrm>
            <a:off x="2356063" y="1184473"/>
            <a:ext cx="690000" cy="20400"/>
          </a:xfrm>
          <a:prstGeom prst="rect">
            <a:avLst/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53" name="Google Shape;353;p60"/>
          <p:cNvSpPr/>
          <p:nvPr/>
        </p:nvSpPr>
        <p:spPr>
          <a:xfrm>
            <a:off x="2981676" y="838952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54" name="Google Shape;354;p60"/>
          <p:cNvSpPr/>
          <p:nvPr/>
        </p:nvSpPr>
        <p:spPr>
          <a:xfrm>
            <a:off x="2494127" y="987820"/>
            <a:ext cx="413700" cy="4137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355" name="Google Shape;355;p60"/>
          <p:cNvSpPr/>
          <p:nvPr/>
        </p:nvSpPr>
        <p:spPr>
          <a:xfrm>
            <a:off x="1339686" y="838897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pic>
        <p:nvPicPr>
          <p:cNvPr id="356" name="Google Shape;356;p60" title="[32,33,36,&quot;https://www.codecogs.com/eqnedit.php?latex=%5Capprox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154" y="1100547"/>
            <a:ext cx="297051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7" name="Google Shape;357;p60"/>
          <p:cNvCxnSpPr/>
          <p:nvPr/>
        </p:nvCxnSpPr>
        <p:spPr>
          <a:xfrm rot="10800000">
            <a:off x="5376425" y="728865"/>
            <a:ext cx="9900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8" name="Google Shape;358;p60"/>
          <p:cNvCxnSpPr/>
          <p:nvPr/>
        </p:nvCxnSpPr>
        <p:spPr>
          <a:xfrm rot="10800000">
            <a:off x="6355027" y="721520"/>
            <a:ext cx="0" cy="319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59" name="Google Shape;359;p60"/>
          <p:cNvCxnSpPr/>
          <p:nvPr/>
        </p:nvCxnSpPr>
        <p:spPr>
          <a:xfrm rot="10800000">
            <a:off x="5127057" y="1178245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0" name="Google Shape;360;p60"/>
          <p:cNvCxnSpPr/>
          <p:nvPr/>
        </p:nvCxnSpPr>
        <p:spPr>
          <a:xfrm rot="10800000">
            <a:off x="5127057" y="1292374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1" name="Google Shape;361;p60"/>
          <p:cNvCxnSpPr/>
          <p:nvPr/>
        </p:nvCxnSpPr>
        <p:spPr>
          <a:xfrm rot="10800000">
            <a:off x="6351452" y="1474387"/>
            <a:ext cx="0" cy="2745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2" name="Google Shape;362;p60"/>
          <p:cNvCxnSpPr/>
          <p:nvPr/>
        </p:nvCxnSpPr>
        <p:spPr>
          <a:xfrm rot="10800000">
            <a:off x="5372554" y="1745320"/>
            <a:ext cx="9879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3" name="Google Shape;363;p60"/>
          <p:cNvCxnSpPr/>
          <p:nvPr/>
        </p:nvCxnSpPr>
        <p:spPr>
          <a:xfrm rot="10800000">
            <a:off x="5378024" y="721413"/>
            <a:ext cx="0" cy="4656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4" name="Google Shape;364;p60"/>
          <p:cNvCxnSpPr/>
          <p:nvPr/>
        </p:nvCxnSpPr>
        <p:spPr>
          <a:xfrm rot="10800000">
            <a:off x="5380196" y="1291674"/>
            <a:ext cx="0" cy="454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5" name="Google Shape;365;p60"/>
          <p:cNvSpPr txBox="1"/>
          <p:nvPr/>
        </p:nvSpPr>
        <p:spPr>
          <a:xfrm>
            <a:off x="1653060" y="1529533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Josephson junction</a:t>
            </a:r>
            <a:endParaRPr sz="1700"/>
          </a:p>
        </p:txBody>
      </p:sp>
      <p:cxnSp>
        <p:nvCxnSpPr>
          <p:cNvPr id="366" name="Google Shape;366;p60"/>
          <p:cNvCxnSpPr/>
          <p:nvPr/>
        </p:nvCxnSpPr>
        <p:spPr>
          <a:xfrm rot="10800000">
            <a:off x="2700976" y="1323997"/>
            <a:ext cx="0" cy="323100"/>
          </a:xfrm>
          <a:prstGeom prst="straightConnector1">
            <a:avLst/>
          </a:prstGeom>
          <a:noFill/>
          <a:ln w="9525" cap="flat" cmpd="sng">
            <a:solidFill>
              <a:srgbClr val="20212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7" name="Google Shape;367;p60"/>
          <p:cNvSpPr txBox="1"/>
          <p:nvPr/>
        </p:nvSpPr>
        <p:spPr>
          <a:xfrm>
            <a:off x="6343958" y="752611"/>
            <a:ext cx="20811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Weakly nonlinear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resonator</a:t>
            </a:r>
            <a:endParaRPr sz="1700" b="1"/>
          </a:p>
        </p:txBody>
      </p:sp>
      <p:sp>
        <p:nvSpPr>
          <p:cNvPr id="368" name="Google Shape;368;p60"/>
          <p:cNvSpPr txBox="1"/>
          <p:nvPr/>
        </p:nvSpPr>
        <p:spPr>
          <a:xfrm>
            <a:off x="6351783" y="1349940"/>
            <a:ext cx="2081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9999"/>
                </a:solidFill>
              </a:rPr>
              <a:t>Inductance = JJ</a:t>
            </a:r>
            <a:endParaRPr sz="1500" b="1">
              <a:solidFill>
                <a:srgbClr val="999999"/>
              </a:solidFill>
            </a:endParaRPr>
          </a:p>
        </p:txBody>
      </p:sp>
      <p:sp>
        <p:nvSpPr>
          <p:cNvPr id="369" name="Google Shape;369;p60"/>
          <p:cNvSpPr txBox="1"/>
          <p:nvPr/>
        </p:nvSpPr>
        <p:spPr>
          <a:xfrm>
            <a:off x="377575" y="4535180"/>
            <a:ext cx="87663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Koch et al., </a:t>
            </a:r>
            <a:r>
              <a:rPr lang="en" sz="1600" i="1">
                <a:solidFill>
                  <a:srgbClr val="4E5256"/>
                </a:solidFill>
              </a:rPr>
              <a:t>PRA </a:t>
            </a:r>
            <a:r>
              <a:rPr lang="en" sz="1600" b="1">
                <a:solidFill>
                  <a:srgbClr val="4E5256"/>
                </a:solidFill>
              </a:rPr>
              <a:t>76</a:t>
            </a:r>
            <a:r>
              <a:rPr lang="en" sz="1600">
                <a:solidFill>
                  <a:srgbClr val="4E5256"/>
                </a:solidFill>
              </a:rPr>
              <a:t> 042319 (2007)</a:t>
            </a:r>
            <a:endParaRPr sz="1600">
              <a:solidFill>
                <a:srgbClr val="4E5256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4E5256"/>
                </a:solidFill>
              </a:rPr>
              <a:t>Schuster Thesis (Yale, 2007); Kelly Thesis (UCSB, 2015)</a:t>
            </a:r>
            <a:endParaRPr sz="1600">
              <a:solidFill>
                <a:srgbClr val="4E5256"/>
              </a:solidFill>
            </a:endParaRPr>
          </a:p>
        </p:txBody>
      </p:sp>
      <p:grpSp>
        <p:nvGrpSpPr>
          <p:cNvPr id="370" name="Google Shape;370;p60"/>
          <p:cNvGrpSpPr/>
          <p:nvPr/>
        </p:nvGrpSpPr>
        <p:grpSpPr>
          <a:xfrm>
            <a:off x="1116611" y="2108544"/>
            <a:ext cx="3645600" cy="2294025"/>
            <a:chOff x="3046075" y="2052550"/>
            <a:chExt cx="3645600" cy="2294025"/>
          </a:xfrm>
        </p:grpSpPr>
        <p:pic>
          <p:nvPicPr>
            <p:cNvPr id="371" name="Google Shape;371;p60" title="Screenshot 2025-05-22 at 8.45.05 AM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357287" y="2113621"/>
              <a:ext cx="2806876" cy="2054428"/>
            </a:xfrm>
            <a:prstGeom prst="rect">
              <a:avLst/>
            </a:prstGeom>
            <a:solidFill>
              <a:srgbClr val="B7B7B7"/>
            </a:solidFill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</p:pic>
        <p:sp>
          <p:nvSpPr>
            <p:cNvPr id="372" name="Google Shape;372;p60"/>
            <p:cNvSpPr/>
            <p:nvPr/>
          </p:nvSpPr>
          <p:spPr>
            <a:xfrm>
              <a:off x="3293500" y="2065975"/>
              <a:ext cx="134100" cy="2280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73" name="Google Shape;373;p60"/>
            <p:cNvSpPr/>
            <p:nvPr/>
          </p:nvSpPr>
          <p:spPr>
            <a:xfrm rot="5400000">
              <a:off x="4676150" y="670000"/>
              <a:ext cx="172800" cy="2937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74" name="Google Shape;374;p60"/>
            <p:cNvSpPr/>
            <p:nvPr/>
          </p:nvSpPr>
          <p:spPr>
            <a:xfrm>
              <a:off x="6077850" y="2065975"/>
              <a:ext cx="172800" cy="21711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75" name="Google Shape;375;p60"/>
            <p:cNvSpPr/>
            <p:nvPr/>
          </p:nvSpPr>
          <p:spPr>
            <a:xfrm rot="5400000">
              <a:off x="4764775" y="2419663"/>
              <a:ext cx="208200" cy="36456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376" name="Google Shape;376;p60"/>
            <p:cNvSpPr/>
            <p:nvPr/>
          </p:nvSpPr>
          <p:spPr>
            <a:xfrm>
              <a:off x="4619888" y="3415615"/>
              <a:ext cx="228600" cy="6219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pic>
          <p:nvPicPr>
            <p:cNvPr id="377" name="Google Shape;377;p60" title="[32,33,36,&quot;https://www.codecogs.com/eqnedit.php?latex=%7C0%5Crangle#0&quot;]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4645925" y="3828313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78" name="Google Shape;378;p60" title="[32,33,36,&quot;https://www.codecogs.com/eqnedit.php?latex=%7C1%5Crangle#0&quot;]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4645925" y="3473271"/>
              <a:ext cx="176530" cy="1905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379" name="Google Shape;379;p60"/>
          <p:cNvCxnSpPr/>
          <p:nvPr/>
        </p:nvCxnSpPr>
        <p:spPr>
          <a:xfrm rot="10800000">
            <a:off x="1265719" y="2159900"/>
            <a:ext cx="0" cy="212820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80" name="Google Shape;380;p60"/>
          <p:cNvSpPr txBox="1"/>
          <p:nvPr/>
        </p:nvSpPr>
        <p:spPr>
          <a:xfrm rot="-5400000">
            <a:off x="435762" y="2982509"/>
            <a:ext cx="11856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frequency</a:t>
            </a:r>
            <a:endParaRPr sz="1700"/>
          </a:p>
        </p:txBody>
      </p:sp>
      <p:sp>
        <p:nvSpPr>
          <p:cNvPr id="381" name="Google Shape;381;p60"/>
          <p:cNvSpPr txBox="1"/>
          <p:nvPr/>
        </p:nvSpPr>
        <p:spPr>
          <a:xfrm>
            <a:off x="3212470" y="3592785"/>
            <a:ext cx="11856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≈ 6 GHz</a:t>
            </a:r>
            <a:endParaRPr sz="1700"/>
          </a:p>
        </p:txBody>
      </p:sp>
      <p:sp>
        <p:nvSpPr>
          <p:cNvPr id="382" name="Google Shape;382;p60"/>
          <p:cNvSpPr txBox="1"/>
          <p:nvPr/>
        </p:nvSpPr>
        <p:spPr>
          <a:xfrm>
            <a:off x="4481450" y="2954950"/>
            <a:ext cx="43632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How do we make a quantum computer from these faulty components?</a:t>
            </a:r>
            <a:endParaRPr>
              <a:solidFill>
                <a:srgbClr val="1155CC"/>
              </a:solidFill>
            </a:endParaRPr>
          </a:p>
        </p:txBody>
      </p:sp>
      <p:sp>
        <p:nvSpPr>
          <p:cNvPr id="383" name="Google Shape;383;p60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84" name="Google Shape;384;p60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</a:t>
            </a:r>
            <a:endParaRPr sz="1700"/>
          </a:p>
        </p:txBody>
      </p:sp>
      <p:sp>
        <p:nvSpPr>
          <p:cNvPr id="385" name="Google Shape;385;p60"/>
          <p:cNvSpPr txBox="1"/>
          <p:nvPr/>
        </p:nvSpPr>
        <p:spPr>
          <a:xfrm>
            <a:off x="5554641" y="2312250"/>
            <a:ext cx="2327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T</a:t>
            </a:r>
            <a:r>
              <a:rPr lang="en" sz="1200"/>
              <a:t>1</a:t>
            </a:r>
            <a:r>
              <a:rPr lang="en" sz="1700"/>
              <a:t> ≈ 100 µs, Q ~ 10</a:t>
            </a:r>
            <a:r>
              <a:rPr lang="en" sz="1700" baseline="30000"/>
              <a:t>6</a:t>
            </a:r>
            <a:endParaRPr sz="1700" baseline="3000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4" name="Google Shape;1374;p96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Physical picture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1375" name="Google Shape;1375;p96" title="Screenshot 2025-05-22 at 8.09.07 AM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0651" y="644556"/>
            <a:ext cx="186575" cy="857375"/>
          </a:xfrm>
          <a:prstGeom prst="rect">
            <a:avLst/>
          </a:prstGeom>
          <a:noFill/>
          <a:ln>
            <a:noFill/>
          </a:ln>
        </p:spPr>
      </p:pic>
      <p:sp>
        <p:nvSpPr>
          <p:cNvPr id="1376" name="Google Shape;1376;p96"/>
          <p:cNvSpPr/>
          <p:nvPr/>
        </p:nvSpPr>
        <p:spPr>
          <a:xfrm>
            <a:off x="2356063" y="989588"/>
            <a:ext cx="690000" cy="20400"/>
          </a:xfrm>
          <a:prstGeom prst="rect">
            <a:avLst/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1377" name="Google Shape;1377;p96"/>
          <p:cNvSpPr/>
          <p:nvPr/>
        </p:nvSpPr>
        <p:spPr>
          <a:xfrm>
            <a:off x="2981676" y="644067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1378" name="Google Shape;1378;p96"/>
          <p:cNvSpPr/>
          <p:nvPr/>
        </p:nvSpPr>
        <p:spPr>
          <a:xfrm>
            <a:off x="2494127" y="792935"/>
            <a:ext cx="413700" cy="4137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707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sp>
        <p:nvSpPr>
          <p:cNvPr id="1379" name="Google Shape;1379;p96"/>
          <p:cNvSpPr/>
          <p:nvPr/>
        </p:nvSpPr>
        <p:spPr>
          <a:xfrm>
            <a:off x="1339686" y="644012"/>
            <a:ext cx="1080600" cy="713700"/>
          </a:xfrm>
          <a:prstGeom prst="rect">
            <a:avLst/>
          </a:prstGeom>
          <a:solidFill>
            <a:srgbClr val="B7B7B7"/>
          </a:solidFill>
          <a:ln w="14150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67925" tIns="67925" rIns="67925" bIns="679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40"/>
          </a:p>
        </p:txBody>
      </p:sp>
      <p:pic>
        <p:nvPicPr>
          <p:cNvPr id="1380" name="Google Shape;1380;p96" title="[32,33,36,&quot;https://www.codecogs.com/eqnedit.php?latex=%5Capprox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65154" y="905662"/>
            <a:ext cx="297051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81" name="Google Shape;1381;p96"/>
          <p:cNvCxnSpPr/>
          <p:nvPr/>
        </p:nvCxnSpPr>
        <p:spPr>
          <a:xfrm rot="10800000">
            <a:off x="5376425" y="533980"/>
            <a:ext cx="9900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2" name="Google Shape;1382;p96"/>
          <p:cNvCxnSpPr/>
          <p:nvPr/>
        </p:nvCxnSpPr>
        <p:spPr>
          <a:xfrm rot="10800000">
            <a:off x="6355027" y="526635"/>
            <a:ext cx="0" cy="319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3" name="Google Shape;1383;p96"/>
          <p:cNvCxnSpPr/>
          <p:nvPr/>
        </p:nvCxnSpPr>
        <p:spPr>
          <a:xfrm rot="10800000">
            <a:off x="5127057" y="983360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4" name="Google Shape;1384;p96"/>
          <p:cNvCxnSpPr/>
          <p:nvPr/>
        </p:nvCxnSpPr>
        <p:spPr>
          <a:xfrm rot="10800000">
            <a:off x="5127057" y="1097489"/>
            <a:ext cx="5211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5" name="Google Shape;1385;p96"/>
          <p:cNvCxnSpPr/>
          <p:nvPr/>
        </p:nvCxnSpPr>
        <p:spPr>
          <a:xfrm rot="10800000">
            <a:off x="6351452" y="1279502"/>
            <a:ext cx="0" cy="2745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6" name="Google Shape;1386;p96"/>
          <p:cNvCxnSpPr/>
          <p:nvPr/>
        </p:nvCxnSpPr>
        <p:spPr>
          <a:xfrm rot="10800000">
            <a:off x="5372554" y="1550435"/>
            <a:ext cx="987900" cy="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7" name="Google Shape;1387;p96"/>
          <p:cNvCxnSpPr/>
          <p:nvPr/>
        </p:nvCxnSpPr>
        <p:spPr>
          <a:xfrm rot="10800000">
            <a:off x="5378024" y="526528"/>
            <a:ext cx="0" cy="4656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8" name="Google Shape;1388;p96"/>
          <p:cNvCxnSpPr/>
          <p:nvPr/>
        </p:nvCxnSpPr>
        <p:spPr>
          <a:xfrm rot="10800000">
            <a:off x="5380196" y="1096790"/>
            <a:ext cx="0" cy="454800"/>
          </a:xfrm>
          <a:prstGeom prst="straightConnector1">
            <a:avLst/>
          </a:prstGeom>
          <a:noFill/>
          <a:ln w="254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89" name="Google Shape;1389;p96"/>
          <p:cNvSpPr txBox="1"/>
          <p:nvPr/>
        </p:nvSpPr>
        <p:spPr>
          <a:xfrm>
            <a:off x="1653060" y="1334648"/>
            <a:ext cx="20811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Josephson junction</a:t>
            </a:r>
            <a:endParaRPr sz="1700"/>
          </a:p>
        </p:txBody>
      </p:sp>
      <p:cxnSp>
        <p:nvCxnSpPr>
          <p:cNvPr id="1390" name="Google Shape;1390;p96"/>
          <p:cNvCxnSpPr/>
          <p:nvPr/>
        </p:nvCxnSpPr>
        <p:spPr>
          <a:xfrm rot="10800000">
            <a:off x="2700976" y="1129112"/>
            <a:ext cx="0" cy="323100"/>
          </a:xfrm>
          <a:prstGeom prst="straightConnector1">
            <a:avLst/>
          </a:prstGeom>
          <a:noFill/>
          <a:ln w="9525" cap="flat" cmpd="sng">
            <a:solidFill>
              <a:srgbClr val="202124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391" name="Google Shape;1391;p96"/>
          <p:cNvSpPr txBox="1"/>
          <p:nvPr/>
        </p:nvSpPr>
        <p:spPr>
          <a:xfrm>
            <a:off x="6343958" y="557726"/>
            <a:ext cx="20811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Weakly nonlinear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/>
              <a:t>resonator</a:t>
            </a:r>
            <a:endParaRPr sz="1700" b="1"/>
          </a:p>
        </p:txBody>
      </p:sp>
      <p:sp>
        <p:nvSpPr>
          <p:cNvPr id="1392" name="Google Shape;1392;p96"/>
          <p:cNvSpPr txBox="1"/>
          <p:nvPr/>
        </p:nvSpPr>
        <p:spPr>
          <a:xfrm>
            <a:off x="6351783" y="1155056"/>
            <a:ext cx="2081100" cy="4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99999"/>
                </a:solidFill>
              </a:rPr>
              <a:t>Inductance = JJ</a:t>
            </a:r>
            <a:endParaRPr sz="1500" b="1">
              <a:solidFill>
                <a:srgbClr val="999999"/>
              </a:solidFill>
            </a:endParaRPr>
          </a:p>
        </p:txBody>
      </p:sp>
      <p:pic>
        <p:nvPicPr>
          <p:cNvPr id="1393" name="Google Shape;1393;p9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5321" y="2144715"/>
            <a:ext cx="3428399" cy="2066924"/>
          </a:xfrm>
          <a:prstGeom prst="rect">
            <a:avLst/>
          </a:prstGeom>
          <a:noFill/>
          <a:ln>
            <a:noFill/>
          </a:ln>
        </p:spPr>
      </p:pic>
      <p:sp>
        <p:nvSpPr>
          <p:cNvPr id="1394" name="Google Shape;1394;p96"/>
          <p:cNvSpPr/>
          <p:nvPr/>
        </p:nvSpPr>
        <p:spPr>
          <a:xfrm>
            <a:off x="3819258" y="2969585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5" name="Google Shape;1395;p96"/>
          <p:cNvSpPr/>
          <p:nvPr/>
        </p:nvSpPr>
        <p:spPr>
          <a:xfrm>
            <a:off x="4112795" y="3022501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6" name="Google Shape;1396;p96"/>
          <p:cNvSpPr/>
          <p:nvPr/>
        </p:nvSpPr>
        <p:spPr>
          <a:xfrm>
            <a:off x="4326770" y="3022501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7" name="Google Shape;1397;p96"/>
          <p:cNvSpPr/>
          <p:nvPr/>
        </p:nvSpPr>
        <p:spPr>
          <a:xfrm>
            <a:off x="3690170" y="3022501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8" name="Google Shape;1398;p96"/>
          <p:cNvSpPr/>
          <p:nvPr/>
        </p:nvSpPr>
        <p:spPr>
          <a:xfrm>
            <a:off x="4899769" y="2347226"/>
            <a:ext cx="1224000" cy="8466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99" name="Google Shape;1399;p96"/>
          <p:cNvPicPr preferRelativeResize="0"/>
          <p:nvPr/>
        </p:nvPicPr>
        <p:blipFill rotWithShape="1">
          <a:blip r:embed="rId5">
            <a:alphaModFix/>
          </a:blip>
          <a:srcRect l="50345" t="9756" r="10810" b="46295"/>
          <a:stretch/>
        </p:blipFill>
        <p:spPr>
          <a:xfrm>
            <a:off x="4770444" y="1823164"/>
            <a:ext cx="1331725" cy="908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0" name="Google Shape;1400;p96"/>
          <p:cNvCxnSpPr/>
          <p:nvPr/>
        </p:nvCxnSpPr>
        <p:spPr>
          <a:xfrm>
            <a:off x="4943845" y="3140164"/>
            <a:ext cx="1026300" cy="0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</p:cxnSp>
      <p:pic>
        <p:nvPicPr>
          <p:cNvPr id="1401" name="Google Shape;1401;p96" title="[32,33,36,&quot;https://www.codecogs.com/eqnedit.php?latex=%5Cdelta%20%5CDelta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57545" y="2781614"/>
            <a:ext cx="316334" cy="190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02" name="Google Shape;1402;p96"/>
          <p:cNvCxnSpPr/>
          <p:nvPr/>
        </p:nvCxnSpPr>
        <p:spPr>
          <a:xfrm rot="10800000">
            <a:off x="5914720" y="2621414"/>
            <a:ext cx="0" cy="510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1403" name="Google Shape;1403;p96"/>
          <p:cNvSpPr/>
          <p:nvPr/>
        </p:nvSpPr>
        <p:spPr>
          <a:xfrm>
            <a:off x="3948345" y="3022514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4" name="Google Shape;1404;p96"/>
          <p:cNvSpPr txBox="1"/>
          <p:nvPr/>
        </p:nvSpPr>
        <p:spPr>
          <a:xfrm>
            <a:off x="1232596" y="4287346"/>
            <a:ext cx="73068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QPs near JJ → Josephson coupling is weaker → inductance is higher</a:t>
            </a:r>
            <a:endParaRPr sz="1700"/>
          </a:p>
        </p:txBody>
      </p:sp>
      <p:sp>
        <p:nvSpPr>
          <p:cNvPr id="1405" name="Google Shape;1405;p96"/>
          <p:cNvSpPr txBox="1"/>
          <p:nvPr/>
        </p:nvSpPr>
        <p:spPr>
          <a:xfrm>
            <a:off x="2306053" y="4655387"/>
            <a:ext cx="45312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1"/>
                </a:solidFill>
              </a:rPr>
              <a:t>…expect negative </a:t>
            </a:r>
            <a:r>
              <a:rPr lang="en" sz="1700" b="1">
                <a:solidFill>
                  <a:srgbClr val="EA4335"/>
                </a:solidFill>
              </a:rPr>
              <a:t>frequency shifts</a:t>
            </a:r>
            <a:endParaRPr/>
          </a:p>
        </p:txBody>
      </p:sp>
      <p:sp>
        <p:nvSpPr>
          <p:cNvPr id="1406" name="Google Shape;1406;p96"/>
          <p:cNvSpPr/>
          <p:nvPr/>
        </p:nvSpPr>
        <p:spPr>
          <a:xfrm>
            <a:off x="4492422" y="3017739"/>
            <a:ext cx="87000" cy="87000"/>
          </a:xfrm>
          <a:prstGeom prst="ellipse">
            <a:avLst/>
          </a:prstGeom>
          <a:solidFill>
            <a:srgbClr val="EAD1DC"/>
          </a:solidFill>
          <a:ln w="9525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07" name="Google Shape;1407;p96"/>
          <p:cNvCxnSpPr/>
          <p:nvPr/>
        </p:nvCxnSpPr>
        <p:spPr>
          <a:xfrm rot="10800000" flipH="1">
            <a:off x="4579422" y="2708839"/>
            <a:ext cx="612000" cy="3339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08" name="Google Shape;1408;p96"/>
          <p:cNvSpPr/>
          <p:nvPr/>
        </p:nvSpPr>
        <p:spPr>
          <a:xfrm>
            <a:off x="5191422" y="2650464"/>
            <a:ext cx="87000" cy="87000"/>
          </a:xfrm>
          <a:prstGeom prst="ellipse">
            <a:avLst/>
          </a:prstGeom>
          <a:solidFill>
            <a:srgbClr val="C27BA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09" name="Google Shape;1409;p96"/>
          <p:cNvSpPr/>
          <p:nvPr/>
        </p:nvSpPr>
        <p:spPr>
          <a:xfrm>
            <a:off x="4608371" y="2598751"/>
            <a:ext cx="554100" cy="554100"/>
          </a:xfrm>
          <a:prstGeom prst="mathMultiply">
            <a:avLst>
              <a:gd name="adj1" fmla="val 4621"/>
            </a:avLst>
          </a:prstGeom>
          <a:solidFill>
            <a:srgbClr val="EE3926"/>
          </a:solidFill>
          <a:ln w="9525" cap="flat" cmpd="sng">
            <a:solidFill>
              <a:srgbClr val="EA43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0" name="Google Shape;1410;p96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11" name="Google Shape;1411;p96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13</a:t>
            </a:r>
            <a:endParaRPr sz="17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6" name="Google Shape;1416;p97" title="fig3.png"/>
          <p:cNvPicPr preferRelativeResize="0"/>
          <p:nvPr/>
        </p:nvPicPr>
        <p:blipFill rotWithShape="1">
          <a:blip r:embed="rId3">
            <a:alphaModFix/>
          </a:blip>
          <a:srcRect t="30632"/>
          <a:stretch/>
        </p:blipFill>
        <p:spPr>
          <a:xfrm>
            <a:off x="315373" y="748599"/>
            <a:ext cx="8619026" cy="3024497"/>
          </a:xfrm>
          <a:prstGeom prst="rect">
            <a:avLst/>
          </a:prstGeom>
          <a:noFill/>
          <a:ln>
            <a:noFill/>
          </a:ln>
        </p:spPr>
      </p:pic>
      <p:sp>
        <p:nvSpPr>
          <p:cNvPr id="1417" name="Google Shape;1417;p97"/>
          <p:cNvSpPr/>
          <p:nvPr/>
        </p:nvSpPr>
        <p:spPr>
          <a:xfrm>
            <a:off x="217263" y="481397"/>
            <a:ext cx="593700" cy="593700"/>
          </a:xfrm>
          <a:prstGeom prst="rect">
            <a:avLst/>
          </a:prstGeom>
          <a:solidFill>
            <a:srgbClr val="FFFFFF"/>
          </a:solidFill>
          <a:ln w="121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650" tIns="116650" rIns="116650" bIns="1166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86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18" name="Google Shape;1418;p97"/>
          <p:cNvSpPr/>
          <p:nvPr/>
        </p:nvSpPr>
        <p:spPr>
          <a:xfrm>
            <a:off x="3765273" y="530388"/>
            <a:ext cx="593700" cy="593700"/>
          </a:xfrm>
          <a:prstGeom prst="rect">
            <a:avLst/>
          </a:prstGeom>
          <a:solidFill>
            <a:srgbClr val="FFFFFF"/>
          </a:solidFill>
          <a:ln w="121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650" tIns="116650" rIns="116650" bIns="1166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86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19" name="Google Shape;1419;p97"/>
          <p:cNvSpPr txBox="1"/>
          <p:nvPr/>
        </p:nvSpPr>
        <p:spPr>
          <a:xfrm>
            <a:off x="5760167" y="2555704"/>
            <a:ext cx="2853300" cy="549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16650" tIns="116650" rIns="116650" bIns="11665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1">
                <a:solidFill>
                  <a:srgbClr val="202124"/>
                </a:solidFill>
                <a:latin typeface="Google Sans"/>
                <a:ea typeface="Google Sans"/>
                <a:cs typeface="Google Sans"/>
                <a:sym typeface="Google Sans"/>
              </a:rPr>
              <a:t>Quasiparticle kinetics</a:t>
            </a:r>
            <a:endParaRPr sz="2041">
              <a:solidFill>
                <a:srgbClr val="202124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20" name="Google Shape;1420;p97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Frequency shift characterization experiment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421" name="Google Shape;1421;p97"/>
          <p:cNvSpPr txBox="1"/>
          <p:nvPr/>
        </p:nvSpPr>
        <p:spPr>
          <a:xfrm>
            <a:off x="201405" y="4193650"/>
            <a:ext cx="6672300" cy="83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EA4335"/>
                </a:solidFill>
              </a:rPr>
              <a:t>Negative</a:t>
            </a:r>
            <a:r>
              <a:rPr lang="en" sz="1700"/>
              <a:t> frequency shifts up to </a:t>
            </a:r>
            <a:r>
              <a:rPr lang="en" sz="1700" b="1">
                <a:solidFill>
                  <a:srgbClr val="EA4335"/>
                </a:solidFill>
              </a:rPr>
              <a:t>3 MHz</a:t>
            </a:r>
            <a:r>
              <a:rPr lang="en" sz="1700"/>
              <a:t> [</a:t>
            </a:r>
            <a:r>
              <a:rPr lang="en" sz="1700" i="1"/>
              <a:t>x</a:t>
            </a:r>
            <a:r>
              <a:rPr lang="en" sz="1000"/>
              <a:t>qp</a:t>
            </a:r>
            <a:r>
              <a:rPr lang="en" sz="1700"/>
              <a:t> exceeding 10</a:t>
            </a:r>
            <a:r>
              <a:rPr lang="en" sz="1700" baseline="30000"/>
              <a:t>-4</a:t>
            </a:r>
            <a:r>
              <a:rPr lang="en" sz="1700"/>
              <a:t>]</a:t>
            </a:r>
            <a:endParaRPr sz="17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Dynamics is compatible with QP kinetics driven by recombination</a:t>
            </a:r>
            <a:endParaRPr sz="1700"/>
          </a:p>
        </p:txBody>
      </p:sp>
      <p:sp>
        <p:nvSpPr>
          <p:cNvPr id="1422" name="Google Shape;1422;p97"/>
          <p:cNvSpPr/>
          <p:nvPr/>
        </p:nvSpPr>
        <p:spPr>
          <a:xfrm>
            <a:off x="7703575" y="3970125"/>
            <a:ext cx="1323300" cy="10782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8EAED"/>
              </a:solidFill>
            </a:endParaRPr>
          </a:p>
        </p:txBody>
      </p:sp>
      <p:grpSp>
        <p:nvGrpSpPr>
          <p:cNvPr id="1423" name="Google Shape;1423;p97"/>
          <p:cNvGrpSpPr/>
          <p:nvPr/>
        </p:nvGrpSpPr>
        <p:grpSpPr>
          <a:xfrm>
            <a:off x="7791211" y="4049125"/>
            <a:ext cx="1046864" cy="877225"/>
            <a:chOff x="833636" y="2648475"/>
            <a:chExt cx="1046864" cy="877225"/>
          </a:xfrm>
        </p:grpSpPr>
        <p:grpSp>
          <p:nvGrpSpPr>
            <p:cNvPr id="1424" name="Google Shape;1424;p97"/>
            <p:cNvGrpSpPr/>
            <p:nvPr/>
          </p:nvGrpSpPr>
          <p:grpSpPr>
            <a:xfrm>
              <a:off x="833636" y="2703800"/>
              <a:ext cx="1003364" cy="821900"/>
              <a:chOff x="3217736" y="1716013"/>
              <a:chExt cx="1003364" cy="821900"/>
            </a:xfrm>
          </p:grpSpPr>
          <p:grpSp>
            <p:nvGrpSpPr>
              <p:cNvPr id="1425" name="Google Shape;1425;p97"/>
              <p:cNvGrpSpPr/>
              <p:nvPr/>
            </p:nvGrpSpPr>
            <p:grpSpPr>
              <a:xfrm>
                <a:off x="3798450" y="2258612"/>
                <a:ext cx="279300" cy="279300"/>
                <a:chOff x="1916200" y="2513250"/>
                <a:chExt cx="279300" cy="279300"/>
              </a:xfrm>
            </p:grpSpPr>
            <p:sp>
              <p:nvSpPr>
                <p:cNvPr id="1426" name="Google Shape;1426;p97"/>
                <p:cNvSpPr/>
                <p:nvPr/>
              </p:nvSpPr>
              <p:spPr>
                <a:xfrm>
                  <a:off x="1916200" y="2513250"/>
                  <a:ext cx="279300" cy="279300"/>
                </a:xfrm>
                <a:prstGeom prst="ellipse">
                  <a:avLst/>
                </a:prstGeom>
                <a:solidFill>
                  <a:srgbClr val="D2E3FC"/>
                </a:solidFill>
                <a:ln w="9525" cap="flat" cmpd="sng">
                  <a:solidFill>
                    <a:srgbClr val="20212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7" name="Google Shape;1427;p97"/>
                <p:cNvSpPr/>
                <p:nvPr/>
              </p:nvSpPr>
              <p:spPr>
                <a:xfrm>
                  <a:off x="1944825" y="2609400"/>
                  <a:ext cx="87000" cy="87000"/>
                </a:xfrm>
                <a:prstGeom prst="ellipse">
                  <a:avLst/>
                </a:prstGeom>
                <a:solidFill>
                  <a:srgbClr val="C27BA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28" name="Google Shape;1428;p97"/>
                <p:cNvSpPr/>
                <p:nvPr/>
              </p:nvSpPr>
              <p:spPr>
                <a:xfrm>
                  <a:off x="2070350" y="2609400"/>
                  <a:ext cx="87000" cy="87000"/>
                </a:xfrm>
                <a:prstGeom prst="ellipse">
                  <a:avLst/>
                </a:prstGeom>
                <a:solidFill>
                  <a:srgbClr val="C27BA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pic>
            <p:nvPicPr>
              <p:cNvPr id="1429" name="Google Shape;1429;p97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 rot="-2079607" flipH="1">
                <a:off x="3196529" y="2116399"/>
                <a:ext cx="538649" cy="9350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430" name="Google Shape;1430;p97"/>
              <p:cNvCxnSpPr/>
              <p:nvPr/>
            </p:nvCxnSpPr>
            <p:spPr>
              <a:xfrm flipH="1">
                <a:off x="4018000" y="1716013"/>
                <a:ext cx="203100" cy="570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431" name="Google Shape;1431;p97"/>
              <p:cNvCxnSpPr/>
              <p:nvPr/>
            </p:nvCxnSpPr>
            <p:spPr>
              <a:xfrm>
                <a:off x="3667675" y="1731788"/>
                <a:ext cx="190500" cy="55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432" name="Google Shape;1432;p97"/>
            <p:cNvGrpSpPr/>
            <p:nvPr/>
          </p:nvGrpSpPr>
          <p:grpSpPr>
            <a:xfrm>
              <a:off x="1236975" y="2648475"/>
              <a:ext cx="643525" cy="87000"/>
              <a:chOff x="1944825" y="2609400"/>
              <a:chExt cx="643525" cy="87000"/>
            </a:xfrm>
          </p:grpSpPr>
          <p:sp>
            <p:nvSpPr>
              <p:cNvPr id="1433" name="Google Shape;1433;p97"/>
              <p:cNvSpPr/>
              <p:nvPr/>
            </p:nvSpPr>
            <p:spPr>
              <a:xfrm>
                <a:off x="1944825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34" name="Google Shape;1434;p97"/>
              <p:cNvSpPr/>
              <p:nvPr/>
            </p:nvSpPr>
            <p:spPr>
              <a:xfrm>
                <a:off x="2501350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9" name="Google Shape;1439;p98" title="fig3.png"/>
          <p:cNvPicPr preferRelativeResize="0"/>
          <p:nvPr/>
        </p:nvPicPr>
        <p:blipFill rotWithShape="1">
          <a:blip r:embed="rId3">
            <a:alphaModFix/>
          </a:blip>
          <a:srcRect t="30632"/>
          <a:stretch/>
        </p:blipFill>
        <p:spPr>
          <a:xfrm>
            <a:off x="315373" y="748599"/>
            <a:ext cx="8619026" cy="3024497"/>
          </a:xfrm>
          <a:prstGeom prst="rect">
            <a:avLst/>
          </a:prstGeom>
          <a:noFill/>
          <a:ln>
            <a:noFill/>
          </a:ln>
        </p:spPr>
      </p:pic>
      <p:sp>
        <p:nvSpPr>
          <p:cNvPr id="1440" name="Google Shape;1440;p98"/>
          <p:cNvSpPr/>
          <p:nvPr/>
        </p:nvSpPr>
        <p:spPr>
          <a:xfrm>
            <a:off x="217263" y="481397"/>
            <a:ext cx="593700" cy="593700"/>
          </a:xfrm>
          <a:prstGeom prst="rect">
            <a:avLst/>
          </a:prstGeom>
          <a:solidFill>
            <a:srgbClr val="FFFFFF"/>
          </a:solidFill>
          <a:ln w="121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650" tIns="116650" rIns="116650" bIns="1166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86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41" name="Google Shape;1441;p98"/>
          <p:cNvSpPr/>
          <p:nvPr/>
        </p:nvSpPr>
        <p:spPr>
          <a:xfrm>
            <a:off x="3765273" y="530388"/>
            <a:ext cx="593700" cy="593700"/>
          </a:xfrm>
          <a:prstGeom prst="rect">
            <a:avLst/>
          </a:prstGeom>
          <a:solidFill>
            <a:srgbClr val="FFFFFF"/>
          </a:solidFill>
          <a:ln w="1215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16650" tIns="116650" rIns="116650" bIns="11665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786"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42" name="Google Shape;1442;p98"/>
          <p:cNvSpPr txBox="1"/>
          <p:nvPr/>
        </p:nvSpPr>
        <p:spPr>
          <a:xfrm>
            <a:off x="5760167" y="2555704"/>
            <a:ext cx="2853300" cy="549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16650" tIns="116650" rIns="116650" bIns="116650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41">
                <a:solidFill>
                  <a:srgbClr val="202124"/>
                </a:solidFill>
                <a:latin typeface="Google Sans"/>
                <a:ea typeface="Google Sans"/>
                <a:cs typeface="Google Sans"/>
                <a:sym typeface="Google Sans"/>
              </a:rPr>
              <a:t>Quasiparticle kinetics</a:t>
            </a:r>
            <a:endParaRPr sz="2041">
              <a:solidFill>
                <a:srgbClr val="202124"/>
              </a:solidFill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43" name="Google Shape;1443;p98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Frequency shift characterization experiment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444" name="Google Shape;1444;p98"/>
          <p:cNvSpPr txBox="1"/>
          <p:nvPr/>
        </p:nvSpPr>
        <p:spPr>
          <a:xfrm>
            <a:off x="201405" y="4193650"/>
            <a:ext cx="6672300" cy="838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>
                <a:solidFill>
                  <a:srgbClr val="EA4335"/>
                </a:solidFill>
              </a:rPr>
              <a:t>Negative</a:t>
            </a:r>
            <a:r>
              <a:rPr lang="en" sz="1700"/>
              <a:t> frequency shifts up to </a:t>
            </a:r>
            <a:r>
              <a:rPr lang="en" sz="1700" b="1">
                <a:solidFill>
                  <a:srgbClr val="EA4335"/>
                </a:solidFill>
              </a:rPr>
              <a:t>3 MHz</a:t>
            </a:r>
            <a:r>
              <a:rPr lang="en" sz="1700"/>
              <a:t> [</a:t>
            </a:r>
            <a:r>
              <a:rPr lang="en" sz="1700" i="1"/>
              <a:t>x</a:t>
            </a:r>
            <a:r>
              <a:rPr lang="en" sz="1000"/>
              <a:t>qp</a:t>
            </a:r>
            <a:r>
              <a:rPr lang="en" sz="1700"/>
              <a:t> exceeding 10</a:t>
            </a:r>
            <a:r>
              <a:rPr lang="en" sz="1700" baseline="30000"/>
              <a:t>-4</a:t>
            </a:r>
            <a:r>
              <a:rPr lang="en" sz="1700"/>
              <a:t>]</a:t>
            </a:r>
            <a:endParaRPr sz="170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Dynamics is compatible with QP kinetics driven by recombination</a:t>
            </a:r>
            <a:endParaRPr sz="1700"/>
          </a:p>
        </p:txBody>
      </p:sp>
      <p:sp>
        <p:nvSpPr>
          <p:cNvPr id="1445" name="Google Shape;1445;p98"/>
          <p:cNvSpPr/>
          <p:nvPr/>
        </p:nvSpPr>
        <p:spPr>
          <a:xfrm>
            <a:off x="7703575" y="3970125"/>
            <a:ext cx="1323300" cy="1078200"/>
          </a:xfrm>
          <a:prstGeom prst="roundRect">
            <a:avLst>
              <a:gd name="adj" fmla="val 16667"/>
            </a:avLst>
          </a:prstGeom>
          <a:solidFill>
            <a:srgbClr val="F3F3F3"/>
          </a:solidFill>
          <a:ln w="9525" cap="flat" cmpd="sng">
            <a:solidFill>
              <a:srgbClr val="59595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8EAED"/>
              </a:solidFill>
            </a:endParaRPr>
          </a:p>
        </p:txBody>
      </p:sp>
      <p:grpSp>
        <p:nvGrpSpPr>
          <p:cNvPr id="1446" name="Google Shape;1446;p98"/>
          <p:cNvGrpSpPr/>
          <p:nvPr/>
        </p:nvGrpSpPr>
        <p:grpSpPr>
          <a:xfrm>
            <a:off x="7791211" y="4049125"/>
            <a:ext cx="1046864" cy="877225"/>
            <a:chOff x="833636" y="2648475"/>
            <a:chExt cx="1046864" cy="877225"/>
          </a:xfrm>
        </p:grpSpPr>
        <p:grpSp>
          <p:nvGrpSpPr>
            <p:cNvPr id="1447" name="Google Shape;1447;p98"/>
            <p:cNvGrpSpPr/>
            <p:nvPr/>
          </p:nvGrpSpPr>
          <p:grpSpPr>
            <a:xfrm>
              <a:off x="833636" y="2703800"/>
              <a:ext cx="1003364" cy="821900"/>
              <a:chOff x="3217736" y="1716013"/>
              <a:chExt cx="1003364" cy="821900"/>
            </a:xfrm>
          </p:grpSpPr>
          <p:grpSp>
            <p:nvGrpSpPr>
              <p:cNvPr id="1448" name="Google Shape;1448;p98"/>
              <p:cNvGrpSpPr/>
              <p:nvPr/>
            </p:nvGrpSpPr>
            <p:grpSpPr>
              <a:xfrm>
                <a:off x="3798450" y="2258612"/>
                <a:ext cx="279300" cy="279300"/>
                <a:chOff x="1916200" y="2513250"/>
                <a:chExt cx="279300" cy="279300"/>
              </a:xfrm>
            </p:grpSpPr>
            <p:sp>
              <p:nvSpPr>
                <p:cNvPr id="1449" name="Google Shape;1449;p98"/>
                <p:cNvSpPr/>
                <p:nvPr/>
              </p:nvSpPr>
              <p:spPr>
                <a:xfrm>
                  <a:off x="1916200" y="2513250"/>
                  <a:ext cx="279300" cy="279300"/>
                </a:xfrm>
                <a:prstGeom prst="ellipse">
                  <a:avLst/>
                </a:prstGeom>
                <a:solidFill>
                  <a:srgbClr val="D2E3FC"/>
                </a:solidFill>
                <a:ln w="9525" cap="flat" cmpd="sng">
                  <a:solidFill>
                    <a:srgbClr val="202124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0" name="Google Shape;1450;p98"/>
                <p:cNvSpPr/>
                <p:nvPr/>
              </p:nvSpPr>
              <p:spPr>
                <a:xfrm>
                  <a:off x="1944825" y="2609400"/>
                  <a:ext cx="87000" cy="87000"/>
                </a:xfrm>
                <a:prstGeom prst="ellipse">
                  <a:avLst/>
                </a:prstGeom>
                <a:solidFill>
                  <a:srgbClr val="C27BA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1451" name="Google Shape;1451;p98"/>
                <p:cNvSpPr/>
                <p:nvPr/>
              </p:nvSpPr>
              <p:spPr>
                <a:xfrm>
                  <a:off x="2070350" y="2609400"/>
                  <a:ext cx="87000" cy="87000"/>
                </a:xfrm>
                <a:prstGeom prst="ellipse">
                  <a:avLst/>
                </a:prstGeom>
                <a:solidFill>
                  <a:srgbClr val="C27BA0"/>
                </a:solidFill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sm" len="sm"/>
                  <a:tailEnd type="none" w="sm" len="sm"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pic>
            <p:nvPicPr>
              <p:cNvPr id="1452" name="Google Shape;1452;p98"/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 rot="-2079607" flipH="1">
                <a:off x="3196529" y="2116399"/>
                <a:ext cx="538649" cy="93500"/>
              </a:xfrm>
              <a:prstGeom prst="rect">
                <a:avLst/>
              </a:prstGeom>
              <a:noFill/>
              <a:ln>
                <a:noFill/>
              </a:ln>
            </p:spPr>
          </p:pic>
          <p:cxnSp>
            <p:nvCxnSpPr>
              <p:cNvPr id="1453" name="Google Shape;1453;p98"/>
              <p:cNvCxnSpPr/>
              <p:nvPr/>
            </p:nvCxnSpPr>
            <p:spPr>
              <a:xfrm flipH="1">
                <a:off x="4018000" y="1716013"/>
                <a:ext cx="203100" cy="5703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  <p:cxnSp>
            <p:nvCxnSpPr>
              <p:cNvPr id="1454" name="Google Shape;1454;p98"/>
              <p:cNvCxnSpPr/>
              <p:nvPr/>
            </p:nvCxnSpPr>
            <p:spPr>
              <a:xfrm>
                <a:off x="3667675" y="1731788"/>
                <a:ext cx="190500" cy="554100"/>
              </a:xfrm>
              <a:prstGeom prst="straightConnector1">
                <a:avLst/>
              </a:prstGeom>
              <a:noFill/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</p:cxnSp>
        </p:grpSp>
        <p:grpSp>
          <p:nvGrpSpPr>
            <p:cNvPr id="1455" name="Google Shape;1455;p98"/>
            <p:cNvGrpSpPr/>
            <p:nvPr/>
          </p:nvGrpSpPr>
          <p:grpSpPr>
            <a:xfrm>
              <a:off x="1236975" y="2648475"/>
              <a:ext cx="643525" cy="87000"/>
              <a:chOff x="1944825" y="2609400"/>
              <a:chExt cx="643525" cy="87000"/>
            </a:xfrm>
          </p:grpSpPr>
          <p:sp>
            <p:nvSpPr>
              <p:cNvPr id="1456" name="Google Shape;1456;p98"/>
              <p:cNvSpPr/>
              <p:nvPr/>
            </p:nvSpPr>
            <p:spPr>
              <a:xfrm>
                <a:off x="1944825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57" name="Google Shape;1457;p98"/>
              <p:cNvSpPr/>
              <p:nvPr/>
            </p:nvSpPr>
            <p:spPr>
              <a:xfrm>
                <a:off x="2501350" y="2609400"/>
                <a:ext cx="87000" cy="87000"/>
              </a:xfrm>
              <a:prstGeom prst="ellipse">
                <a:avLst/>
              </a:prstGeom>
              <a:solidFill>
                <a:srgbClr val="C27BA0"/>
              </a:solidFill>
              <a:ln w="9525" cap="flat" cmpd="sng">
                <a:solidFill>
                  <a:srgbClr val="000000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458" name="Google Shape;1458;p98"/>
          <p:cNvGrpSpPr/>
          <p:nvPr/>
        </p:nvGrpSpPr>
        <p:grpSpPr>
          <a:xfrm>
            <a:off x="163072" y="4193650"/>
            <a:ext cx="6932863" cy="838800"/>
            <a:chOff x="3939075" y="4385075"/>
            <a:chExt cx="2695200" cy="838800"/>
          </a:xfrm>
        </p:grpSpPr>
        <p:sp>
          <p:nvSpPr>
            <p:cNvPr id="1459" name="Google Shape;1459;p98"/>
            <p:cNvSpPr/>
            <p:nvPr/>
          </p:nvSpPr>
          <p:spPr>
            <a:xfrm>
              <a:off x="3939075" y="4385075"/>
              <a:ext cx="2695200" cy="838800"/>
            </a:xfrm>
            <a:prstGeom prst="roundRect">
              <a:avLst>
                <a:gd name="adj" fmla="val 12226"/>
              </a:avLst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latin typeface="Google Sans"/>
                <a:ea typeface="Google Sans"/>
                <a:cs typeface="Google Sans"/>
                <a:sym typeface="Google Sans"/>
              </a:endParaRPr>
            </a:p>
          </p:txBody>
        </p:sp>
        <p:sp>
          <p:nvSpPr>
            <p:cNvPr id="1460" name="Google Shape;1460;p98"/>
            <p:cNvSpPr txBox="1"/>
            <p:nvPr/>
          </p:nvSpPr>
          <p:spPr>
            <a:xfrm>
              <a:off x="4062886" y="4434125"/>
              <a:ext cx="2482500" cy="747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t" anchorCtr="0">
              <a:spAutoFit/>
            </a:bodyPr>
            <a:lstStyle/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 b="1">
                  <a:solidFill>
                    <a:srgbClr val="EA4335"/>
                  </a:solidFill>
                </a:rPr>
                <a:t>Characteristic scales of the energy deposition:</a:t>
              </a:r>
              <a:endParaRPr sz="1700" b="1">
                <a:solidFill>
                  <a:srgbClr val="EA4335"/>
                </a:solidFill>
              </a:endParaRPr>
            </a:p>
            <a:p>
              <a:pPr marL="0" lvl="0" indent="0" algn="ctr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700"/>
                <a:t>100 keV – 1 MeV</a:t>
              </a:r>
              <a:endParaRPr sz="1700"/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5" name="Google Shape;1465;p99"/>
          <p:cNvSpPr/>
          <p:nvPr/>
        </p:nvSpPr>
        <p:spPr>
          <a:xfrm>
            <a:off x="4880875" y="627650"/>
            <a:ext cx="3524400" cy="4095900"/>
          </a:xfrm>
          <a:prstGeom prst="roundRect">
            <a:avLst>
              <a:gd name="adj" fmla="val 12226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66" name="Google Shape;1466;p99"/>
          <p:cNvSpPr/>
          <p:nvPr/>
        </p:nvSpPr>
        <p:spPr>
          <a:xfrm>
            <a:off x="603250" y="619125"/>
            <a:ext cx="3524400" cy="4095900"/>
          </a:xfrm>
          <a:prstGeom prst="roundRect">
            <a:avLst>
              <a:gd name="adj" fmla="val 12226"/>
            </a:avLst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67" name="Google Shape;1467;p99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Statistics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1468" name="Google Shape;1468;p99"/>
          <p:cNvSpPr txBox="1"/>
          <p:nvPr/>
        </p:nvSpPr>
        <p:spPr>
          <a:xfrm>
            <a:off x="769603" y="709250"/>
            <a:ext cx="3246900" cy="3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1155CC"/>
                </a:solidFill>
              </a:rPr>
              <a:t>Before gap engineering</a:t>
            </a:r>
            <a:endParaRPr sz="1700" b="1" dirty="0">
              <a:solidFill>
                <a:srgbClr val="EA4335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Main type of errors: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Qubit energy decay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Error burst frequency: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1 / (10 sec)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Error burst duration: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~ 10 </a:t>
            </a:r>
            <a:r>
              <a:rPr lang="en" sz="1700" dirty="0" err="1">
                <a:solidFill>
                  <a:schemeClr val="dk1"/>
                </a:solidFill>
              </a:rPr>
              <a:t>ms</a:t>
            </a: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Repetition code error floor: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10</a:t>
            </a:r>
            <a:r>
              <a:rPr lang="en" sz="1700" baseline="30000" dirty="0">
                <a:solidFill>
                  <a:schemeClr val="dk1"/>
                </a:solidFill>
              </a:rPr>
              <a:t>-6</a:t>
            </a:r>
            <a:endParaRPr sz="1700" baseline="30000" dirty="0">
              <a:solidFill>
                <a:schemeClr val="dk1"/>
              </a:solidFill>
            </a:endParaRPr>
          </a:p>
        </p:txBody>
      </p:sp>
      <p:sp>
        <p:nvSpPr>
          <p:cNvPr id="1469" name="Google Shape;1469;p99"/>
          <p:cNvSpPr txBox="1"/>
          <p:nvPr/>
        </p:nvSpPr>
        <p:spPr>
          <a:xfrm>
            <a:off x="5019628" y="709250"/>
            <a:ext cx="3246900" cy="393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rgbClr val="EA4335"/>
                </a:solidFill>
              </a:rPr>
              <a:t>After gap engineering</a:t>
            </a:r>
            <a:endParaRPr sz="1700" b="1" dirty="0">
              <a:solidFill>
                <a:srgbClr val="EA4335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Main type of errors: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Frequency shifts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Error burst frequency: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1 / (70 sec)</a:t>
            </a:r>
            <a:endParaRPr sz="1700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Error burst duration: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~ 1 </a:t>
            </a:r>
            <a:r>
              <a:rPr lang="en" sz="1700" dirty="0" err="1">
                <a:solidFill>
                  <a:schemeClr val="dk1"/>
                </a:solidFill>
              </a:rPr>
              <a:t>ms</a:t>
            </a:r>
            <a:endParaRPr sz="5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b="1" dirty="0">
                <a:solidFill>
                  <a:schemeClr val="dk1"/>
                </a:solidFill>
              </a:rPr>
              <a:t>Repetition code error floor:</a:t>
            </a:r>
            <a:endParaRPr sz="17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 dirty="0">
                <a:solidFill>
                  <a:schemeClr val="dk1"/>
                </a:solidFill>
              </a:rPr>
              <a:t>10</a:t>
            </a:r>
            <a:r>
              <a:rPr lang="en" sz="1700" baseline="30000" dirty="0">
                <a:solidFill>
                  <a:schemeClr val="dk1"/>
                </a:solidFill>
              </a:rPr>
              <a:t>-10</a:t>
            </a:r>
            <a:endParaRPr sz="1700" baseline="30000" dirty="0">
              <a:solidFill>
                <a:schemeClr val="dk1"/>
              </a:solidFill>
            </a:endParaRPr>
          </a:p>
        </p:txBody>
      </p:sp>
      <p:sp>
        <p:nvSpPr>
          <p:cNvPr id="1470" name="Google Shape;1470;p99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71" name="Google Shape;1471;p99"/>
          <p:cNvSpPr txBox="1"/>
          <p:nvPr/>
        </p:nvSpPr>
        <p:spPr>
          <a:xfrm>
            <a:off x="8543400" y="4598325"/>
            <a:ext cx="4404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15</a:t>
            </a:r>
            <a:endParaRPr sz="17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p100"/>
          <p:cNvSpPr/>
          <p:nvPr/>
        </p:nvSpPr>
        <p:spPr>
          <a:xfrm>
            <a:off x="262183" y="305372"/>
            <a:ext cx="8573400" cy="2784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1155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8EAED"/>
              </a:solidFill>
            </a:endParaRPr>
          </a:p>
        </p:txBody>
      </p:sp>
      <p:sp>
        <p:nvSpPr>
          <p:cNvPr id="1477" name="Google Shape;1477;p100"/>
          <p:cNvSpPr/>
          <p:nvPr/>
        </p:nvSpPr>
        <p:spPr>
          <a:xfrm>
            <a:off x="3053658" y="176599"/>
            <a:ext cx="2697300" cy="271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1155CC"/>
                </a:solidFill>
              </a:rPr>
              <a:t>Take home messages</a:t>
            </a:r>
            <a:endParaRPr sz="1900">
              <a:solidFill>
                <a:srgbClr val="1155CC"/>
              </a:solidFill>
            </a:endParaRPr>
          </a:p>
        </p:txBody>
      </p:sp>
      <p:sp>
        <p:nvSpPr>
          <p:cNvPr id="1478" name="Google Shape;1478;p100"/>
          <p:cNvSpPr txBox="1"/>
          <p:nvPr/>
        </p:nvSpPr>
        <p:spPr>
          <a:xfrm>
            <a:off x="426322" y="483458"/>
            <a:ext cx="8771400" cy="25391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1155CC"/>
                </a:solidFill>
              </a:rPr>
              <a:t>Radiation impacts lead to correlated error bursts in the qubit array</a:t>
            </a:r>
            <a:endParaRPr sz="1700" dirty="0">
              <a:solidFill>
                <a:srgbClr val="1155CC"/>
              </a:solidFill>
            </a:endParaRPr>
          </a:p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1155CC"/>
                </a:solidFill>
              </a:rPr>
              <a:t>This poses a challenge for the development of a quantum processor</a:t>
            </a:r>
            <a:endParaRPr sz="1700" dirty="0">
              <a:solidFill>
                <a:srgbClr val="1155CC"/>
              </a:solidFill>
            </a:endParaRPr>
          </a:p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1155CC"/>
                </a:solidFill>
              </a:rPr>
              <a:t>We reduced the problem by </a:t>
            </a:r>
            <a:r>
              <a:rPr lang="en" sz="1700" b="1" dirty="0">
                <a:solidFill>
                  <a:srgbClr val="1155CC"/>
                </a:solidFill>
              </a:rPr>
              <a:t>four orders of magnitude</a:t>
            </a:r>
            <a:endParaRPr sz="1700" b="1" dirty="0">
              <a:solidFill>
                <a:srgbClr val="1155CC"/>
              </a:solidFill>
            </a:endParaRPr>
          </a:p>
          <a:p>
            <a:pPr marL="57785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700"/>
            </a:pPr>
            <a:r>
              <a:rPr lang="en" sz="1700" dirty="0">
                <a:solidFill>
                  <a:schemeClr val="dk1"/>
                </a:solidFill>
              </a:rPr>
              <a:t>Hardware modification: gap engineering</a:t>
            </a:r>
            <a:endParaRPr sz="1700" dirty="0">
              <a:solidFill>
                <a:schemeClr val="dk1"/>
              </a:solidFill>
            </a:endParaRPr>
          </a:p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1155CC"/>
                </a:solidFill>
              </a:rPr>
              <a:t>This doesn’t solve the problem completely</a:t>
            </a:r>
            <a:endParaRPr sz="1700" dirty="0">
              <a:solidFill>
                <a:schemeClr val="dk1"/>
              </a:solidFill>
            </a:endParaRPr>
          </a:p>
          <a:p>
            <a:pPr marL="577850" lvl="1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</a:pPr>
            <a:r>
              <a:rPr lang="en" sz="1700" dirty="0">
                <a:solidFill>
                  <a:schemeClr val="dk1"/>
                </a:solidFill>
              </a:rPr>
              <a:t>Qubit errors due to quasiparticle-induced frequency shifts</a:t>
            </a:r>
            <a:endParaRPr sz="1700" dirty="0">
              <a:solidFill>
                <a:schemeClr val="dk1"/>
              </a:solidFill>
            </a:endParaRPr>
          </a:p>
        </p:txBody>
      </p:sp>
      <p:sp>
        <p:nvSpPr>
          <p:cNvPr id="1479" name="Google Shape;1479;p100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1480" name="Google Shape;1480;p100"/>
          <p:cNvSpPr/>
          <p:nvPr/>
        </p:nvSpPr>
        <p:spPr>
          <a:xfrm>
            <a:off x="266652" y="3451244"/>
            <a:ext cx="8573400" cy="12315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19050" cap="flat" cmpd="sng">
            <a:solidFill>
              <a:srgbClr val="EA433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E8EAED"/>
              </a:solidFill>
            </a:endParaRPr>
          </a:p>
        </p:txBody>
      </p:sp>
      <p:sp>
        <p:nvSpPr>
          <p:cNvPr id="1481" name="Google Shape;1481;p100"/>
          <p:cNvSpPr/>
          <p:nvPr/>
        </p:nvSpPr>
        <p:spPr>
          <a:xfrm>
            <a:off x="3686802" y="3300471"/>
            <a:ext cx="1733100" cy="2718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EA4335"/>
                </a:solidFill>
              </a:rPr>
              <a:t>Outstanding</a:t>
            </a:r>
            <a:endParaRPr sz="1900">
              <a:solidFill>
                <a:srgbClr val="EA4335"/>
              </a:solidFill>
            </a:endParaRPr>
          </a:p>
        </p:txBody>
      </p:sp>
      <p:sp>
        <p:nvSpPr>
          <p:cNvPr id="1482" name="Google Shape;1482;p100"/>
          <p:cNvSpPr txBox="1"/>
          <p:nvPr/>
        </p:nvSpPr>
        <p:spPr>
          <a:xfrm>
            <a:off x="430799" y="3621237"/>
            <a:ext cx="8771400" cy="969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EA4335"/>
                </a:solidFill>
              </a:rPr>
              <a:t>Time dynamics of the events after the cooldown</a:t>
            </a:r>
            <a:endParaRPr sz="1700" dirty="0">
              <a:solidFill>
                <a:srgbClr val="EA4335"/>
              </a:solidFill>
            </a:endParaRPr>
          </a:p>
          <a:p>
            <a:pPr marL="40640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A4335"/>
              </a:buClr>
              <a:buSzPts val="1700"/>
              <a:buFont typeface="Arial" panose="020B0604020202020204" pitchFamily="34" charset="0"/>
              <a:buChar char="•"/>
            </a:pPr>
            <a:r>
              <a:rPr lang="en" sz="1700" dirty="0">
                <a:solidFill>
                  <a:srgbClr val="EA4335"/>
                </a:solidFill>
              </a:rPr>
              <a:t>Mitigation of frequency shifts on software and hardware levels?</a:t>
            </a:r>
            <a:endParaRPr sz="1700" dirty="0">
              <a:solidFill>
                <a:srgbClr val="EA433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p61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sp>
        <p:nvSpPr>
          <p:cNvPr id="391" name="Google Shape;391;p61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392" name="Google Shape;392;p61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393" name="Google Shape;393;p61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394" name="Google Shape;394;p61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395" name="Google Shape;395;p61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61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397" name="Google Shape;397;p61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398" name="Google Shape;398;p61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399" name="Google Shape;399;p61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p62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05" name="Google Shape;405;p6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 rot="-2699973">
            <a:off x="288036" y="1856348"/>
            <a:ext cx="218468" cy="23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06" name="Google Shape;406;p62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07" name="Google Shape;407;p62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08" name="Google Shape;408;p62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09" name="Google Shape;409;p62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410" name="Google Shape;410;p62"/>
          <p:cNvPicPr preferRelativeResize="0"/>
          <p:nvPr/>
        </p:nvPicPr>
        <p:blipFill rotWithShape="1">
          <a:blip r:embed="rId3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62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412" name="Google Shape;412;p62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413" name="Google Shape;413;p62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414" name="Google Shape;414;p62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" name="Google Shape;419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700000">
            <a:off x="857268" y="1516694"/>
            <a:ext cx="1521678" cy="1521690"/>
          </a:xfrm>
          <a:prstGeom prst="rect">
            <a:avLst/>
          </a:prstGeom>
          <a:noFill/>
          <a:ln>
            <a:noFill/>
          </a:ln>
        </p:spPr>
      </p:pic>
      <p:sp>
        <p:nvSpPr>
          <p:cNvPr id="420" name="Google Shape;420;p63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21" name="Google Shape;421;p63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 rot="-2699973">
            <a:off x="288036" y="1856348"/>
            <a:ext cx="218468" cy="23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22" name="Google Shape;422;p63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23" name="Google Shape;423;p63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24" name="Google Shape;424;p63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25" name="Google Shape;425;p63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426" name="Google Shape;426;p63"/>
          <p:cNvPicPr preferRelativeResize="0"/>
          <p:nvPr/>
        </p:nvPicPr>
        <p:blipFill rotWithShape="1">
          <a:blip r:embed="rId4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427" name="Google Shape;427;p63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428" name="Google Shape;428;p63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429" name="Google Shape;429;p63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Google Sans"/>
              <a:ea typeface="Google Sans"/>
              <a:cs typeface="Google Sans"/>
              <a:sym typeface="Google Sans"/>
            </a:endParaRPr>
          </a:p>
        </p:txBody>
      </p:sp>
      <p:sp>
        <p:nvSpPr>
          <p:cNvPr id="430" name="Google Shape;430;p63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Google Shape;435;p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2700000">
            <a:off x="2728649" y="1614012"/>
            <a:ext cx="2315597" cy="231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36" name="Google Shape;436;p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700000">
            <a:off x="857268" y="1516694"/>
            <a:ext cx="1521678" cy="152169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64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38" name="Google Shape;438;p64"/>
          <p:cNvPicPr preferRelativeResize="0"/>
          <p:nvPr/>
        </p:nvPicPr>
        <p:blipFill rotWithShape="1">
          <a:blip r:embed="rId5">
            <a:alphaModFix/>
          </a:blip>
          <a:srcRect r="85133" b="65277"/>
          <a:stretch/>
        </p:blipFill>
        <p:spPr>
          <a:xfrm rot="-2699973">
            <a:off x="288036" y="1856348"/>
            <a:ext cx="218468" cy="23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39" name="Google Shape;439;p64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40" name="Google Shape;440;p64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41" name="Google Shape;441;p64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42" name="Google Shape;442;p64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443" name="Google Shape;443;p64"/>
          <p:cNvPicPr preferRelativeResize="0"/>
          <p:nvPr/>
        </p:nvPicPr>
        <p:blipFill rotWithShape="1">
          <a:blip r:embed="rId5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444" name="Google Shape;444;p64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445" name="Google Shape;445;p64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446" name="Google Shape;446;p64"/>
          <p:cNvSpPr/>
          <p:nvPr/>
        </p:nvSpPr>
        <p:spPr>
          <a:xfrm>
            <a:off x="8466600" y="4754807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7" name="Google Shape;447;p64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2" name="Google Shape;452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2700000">
            <a:off x="5712196" y="1710110"/>
            <a:ext cx="3109507" cy="3109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6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2700000">
            <a:off x="2728649" y="1614012"/>
            <a:ext cx="2315597" cy="2315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6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2700000">
            <a:off x="857268" y="1516694"/>
            <a:ext cx="1521678" cy="1521690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65"/>
          <p:cNvSpPr txBox="1"/>
          <p:nvPr/>
        </p:nvSpPr>
        <p:spPr>
          <a:xfrm>
            <a:off x="236200" y="43100"/>
            <a:ext cx="8838300" cy="4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434343"/>
                </a:solidFill>
              </a:rPr>
              <a:t>How to make a useful quantum bit?</a:t>
            </a:r>
            <a:endParaRPr sz="2000">
              <a:solidFill>
                <a:srgbClr val="434343"/>
              </a:solidFill>
            </a:endParaRPr>
          </a:p>
        </p:txBody>
      </p:sp>
      <p:pic>
        <p:nvPicPr>
          <p:cNvPr id="456" name="Google Shape;456;p65"/>
          <p:cNvPicPr preferRelativeResize="0"/>
          <p:nvPr/>
        </p:nvPicPr>
        <p:blipFill rotWithShape="1">
          <a:blip r:embed="rId6">
            <a:alphaModFix/>
          </a:blip>
          <a:srcRect r="85133" b="65277"/>
          <a:stretch/>
        </p:blipFill>
        <p:spPr>
          <a:xfrm rot="-2699973">
            <a:off x="288036" y="1856348"/>
            <a:ext cx="218468" cy="237105"/>
          </a:xfrm>
          <a:prstGeom prst="rect">
            <a:avLst/>
          </a:prstGeom>
          <a:noFill/>
          <a:ln>
            <a:noFill/>
          </a:ln>
        </p:spPr>
      </p:pic>
      <p:sp>
        <p:nvSpPr>
          <p:cNvPr id="457" name="Google Shape;457;p65"/>
          <p:cNvSpPr/>
          <p:nvPr/>
        </p:nvSpPr>
        <p:spPr>
          <a:xfrm>
            <a:off x="1968585" y="963559"/>
            <a:ext cx="421500" cy="12600"/>
          </a:xfrm>
          <a:prstGeom prst="rect">
            <a:avLst/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58" name="Google Shape;458;p65"/>
          <p:cNvSpPr/>
          <p:nvPr/>
        </p:nvSpPr>
        <p:spPr>
          <a:xfrm>
            <a:off x="2350683" y="752526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59" name="Google Shape;459;p65"/>
          <p:cNvSpPr/>
          <p:nvPr/>
        </p:nvSpPr>
        <p:spPr>
          <a:xfrm>
            <a:off x="2052909" y="843450"/>
            <a:ext cx="252900" cy="252900"/>
          </a:xfrm>
          <a:prstGeom prst="mathMultiply">
            <a:avLst>
              <a:gd name="adj1" fmla="val 5389"/>
            </a:avLst>
          </a:prstGeom>
          <a:solidFill>
            <a:srgbClr val="434343"/>
          </a:solidFill>
          <a:ln w="43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sp>
        <p:nvSpPr>
          <p:cNvPr id="460" name="Google Shape;460;p65"/>
          <p:cNvSpPr/>
          <p:nvPr/>
        </p:nvSpPr>
        <p:spPr>
          <a:xfrm>
            <a:off x="1347826" y="752492"/>
            <a:ext cx="660000" cy="435900"/>
          </a:xfrm>
          <a:prstGeom prst="rect">
            <a:avLst/>
          </a:prstGeom>
          <a:solidFill>
            <a:srgbClr val="B7B7B7"/>
          </a:solidFill>
          <a:ln w="8625" cap="flat" cmpd="sng">
            <a:solidFill>
              <a:srgbClr val="434343"/>
            </a:solidFill>
            <a:prstDash val="solid"/>
            <a:round/>
            <a:headEnd type="none" w="sm" len="sm"/>
            <a:tailEnd type="none" w="sm" len="sm"/>
          </a:ln>
          <a:effectLst>
            <a:outerShdw blurRad="34905" dist="11635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41500" tIns="41500" rIns="41500" bIns="415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635"/>
          </a:p>
        </p:txBody>
      </p:sp>
      <p:pic>
        <p:nvPicPr>
          <p:cNvPr id="461" name="Google Shape;461;p65"/>
          <p:cNvPicPr preferRelativeResize="0"/>
          <p:nvPr/>
        </p:nvPicPr>
        <p:blipFill rotWithShape="1">
          <a:blip r:embed="rId6">
            <a:alphaModFix/>
          </a:blip>
          <a:srcRect r="85133" b="65277"/>
          <a:stretch/>
        </p:blipFill>
        <p:spPr>
          <a:xfrm rot="-2699972">
            <a:off x="525976" y="738502"/>
            <a:ext cx="427456" cy="463923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65"/>
          <p:cNvSpPr txBox="1"/>
          <p:nvPr/>
        </p:nvSpPr>
        <p:spPr>
          <a:xfrm>
            <a:off x="904491" y="660530"/>
            <a:ext cx="492600" cy="56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1"/>
                </a:solidFill>
                <a:latin typeface="Google Sans"/>
                <a:ea typeface="Google Sans"/>
                <a:cs typeface="Google Sans"/>
                <a:sym typeface="Google Sans"/>
              </a:rPr>
              <a:t>=</a:t>
            </a:r>
            <a:endParaRPr sz="2500">
              <a:solidFill>
                <a:schemeClr val="dk1"/>
              </a:solidFill>
            </a:endParaRPr>
          </a:p>
        </p:txBody>
      </p:sp>
      <p:sp>
        <p:nvSpPr>
          <p:cNvPr id="463" name="Google Shape;463;p65"/>
          <p:cNvSpPr txBox="1"/>
          <p:nvPr/>
        </p:nvSpPr>
        <p:spPr>
          <a:xfrm>
            <a:off x="3499875" y="556175"/>
            <a:ext cx="5393700" cy="74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1155CC"/>
                </a:solidFill>
              </a:rPr>
              <a:t>Quantum error correction:</a:t>
            </a:r>
            <a:r>
              <a:rPr lang="en" sz="1700"/>
              <a:t> </a:t>
            </a:r>
            <a:endParaRPr sz="1700"/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An excellent </a:t>
            </a:r>
            <a:r>
              <a:rPr lang="en" sz="1700" b="1"/>
              <a:t>logical</a:t>
            </a:r>
            <a:r>
              <a:rPr lang="en" sz="1700"/>
              <a:t> qubit from faulty </a:t>
            </a:r>
            <a:r>
              <a:rPr lang="en" sz="1700" b="1"/>
              <a:t>physical</a:t>
            </a:r>
            <a:r>
              <a:rPr lang="en" sz="1700"/>
              <a:t> qubits</a:t>
            </a:r>
            <a:endParaRPr sz="1700" b="1"/>
          </a:p>
        </p:txBody>
      </p:sp>
      <p:sp>
        <p:nvSpPr>
          <p:cNvPr id="464" name="Google Shape;464;p65"/>
          <p:cNvSpPr/>
          <p:nvPr/>
        </p:nvSpPr>
        <p:spPr>
          <a:xfrm>
            <a:off x="8466600" y="4744800"/>
            <a:ext cx="440400" cy="340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5" name="Google Shape;465;p65"/>
          <p:cNvSpPr txBox="1"/>
          <p:nvPr/>
        </p:nvSpPr>
        <p:spPr>
          <a:xfrm>
            <a:off x="8686800" y="4598325"/>
            <a:ext cx="2970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2</a:t>
            </a:r>
            <a:endParaRPr sz="17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Quantum AI Brand Guidelines">
  <a:themeElements>
    <a:clrScheme name="Simple Light">
      <a:dk1>
        <a:srgbClr val="202124"/>
      </a:dk1>
      <a:lt1>
        <a:srgbClr val="FFFFFF"/>
      </a:lt1>
      <a:dk2>
        <a:srgbClr val="4E5256"/>
      </a:dk2>
      <a:lt2>
        <a:srgbClr val="F1F3F4"/>
      </a:lt2>
      <a:accent1>
        <a:srgbClr val="AECBFA"/>
      </a:accent1>
      <a:accent2>
        <a:srgbClr val="1967D2"/>
      </a:accent2>
      <a:accent3>
        <a:srgbClr val="174EA6"/>
      </a:accent3>
      <a:accent4>
        <a:srgbClr val="FBBC04"/>
      </a:accent4>
      <a:accent5>
        <a:srgbClr val="F9AB00"/>
      </a:accent5>
      <a:accent6>
        <a:srgbClr val="FF8207"/>
      </a:accent6>
      <a:hlink>
        <a:srgbClr val="1967D2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imple Light">
  <a:themeElements>
    <a:clrScheme name="Simple Light">
      <a:dk1>
        <a:srgbClr val="202124"/>
      </a:dk1>
      <a:lt1>
        <a:srgbClr val="FFFFFF"/>
      </a:lt1>
      <a:dk2>
        <a:srgbClr val="E8EAED"/>
      </a:dk2>
      <a:lt2>
        <a:srgbClr val="D2E3FC"/>
      </a:lt2>
      <a:accent1>
        <a:srgbClr val="1A73E8"/>
      </a:accent1>
      <a:accent2>
        <a:srgbClr val="D93025"/>
      </a:accent2>
      <a:accent3>
        <a:srgbClr val="ECB0E4"/>
      </a:accent3>
      <a:accent4>
        <a:srgbClr val="FCE8E6"/>
      </a:accent4>
      <a:accent5>
        <a:srgbClr val="F9BB2D"/>
      </a:accent5>
      <a:accent6>
        <a:srgbClr val="34A853"/>
      </a:accent6>
      <a:hlink>
        <a:srgbClr val="1A73E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1623</Words>
  <Application>Microsoft Macintosh PowerPoint</Application>
  <PresentationFormat>On-screen Show (16:9)</PresentationFormat>
  <Paragraphs>345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3" baseType="lpstr">
      <vt:lpstr>Roboto Mono</vt:lpstr>
      <vt:lpstr>Arial</vt:lpstr>
      <vt:lpstr>Roboto Light</vt:lpstr>
      <vt:lpstr>Google Sans Medium</vt:lpstr>
      <vt:lpstr>Roboto</vt:lpstr>
      <vt:lpstr>Google Sans</vt:lpstr>
      <vt:lpstr>Google Sans Text</vt:lpstr>
      <vt:lpstr>Quantum AI Brand Guidelines</vt:lpstr>
      <vt:lpstr>Simple Light</vt:lpstr>
      <vt:lpstr>Correlated error bursts in a superconducting qubit array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Correlated error bursts in a superconducting qubit array</dc:title>
  <cp:lastModifiedBy>Microsoft Office User</cp:lastModifiedBy>
  <cp:revision>2</cp:revision>
  <dcterms:modified xsi:type="dcterms:W3CDTF">2025-05-31T14:02:42Z</dcterms:modified>
</cp:coreProperties>
</file>