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tags/tag4.xml" ContentType="application/vnd.openxmlformats-officedocument.presentationml.tags+xml"/>
  <Override PartName="/ppt/notesSlides/notesSlide5.xml" ContentType="application/vnd.openxmlformats-officedocument.presentationml.notesSlide+xml"/>
  <Override PartName="/ppt/tags/tag5.xml" ContentType="application/vnd.openxmlformats-officedocument.presentationml.tags+xml"/>
  <Override PartName="/ppt/notesSlides/notesSlide6.xml" ContentType="application/vnd.openxmlformats-officedocument.presentationml.notesSlide+xml"/>
  <Override PartName="/ppt/tags/tag6.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7.xml" ContentType="application/vnd.openxmlformats-officedocument.presentationml.tags+xml"/>
  <Override PartName="/ppt/notesSlides/notesSlide9.xml" ContentType="application/vnd.openxmlformats-officedocument.presentationml.notesSlide+xml"/>
  <Override PartName="/ppt/tags/tag8.xml" ContentType="application/vnd.openxmlformats-officedocument.presentationml.tags+xml"/>
  <Override PartName="/ppt/notesSlides/notesSlide10.xml" ContentType="application/vnd.openxmlformats-officedocument.presentationml.notesSlide+xml"/>
  <Override PartName="/ppt/tags/tag9.xml" ContentType="application/vnd.openxmlformats-officedocument.presentationml.tags+xml"/>
  <Override PartName="/ppt/notesSlides/notesSlide11.xml" ContentType="application/vnd.openxmlformats-officedocument.presentationml.notesSlide+xml"/>
  <Override PartName="/ppt/tags/tag10.xml" ContentType="application/vnd.openxmlformats-officedocument.presentationml.tags+xml"/>
  <Override PartName="/ppt/notesSlides/notesSlide12.xml" ContentType="application/vnd.openxmlformats-officedocument.presentationml.notesSlide+xml"/>
  <Override PartName="/ppt/tags/tag11.xml" ContentType="application/vnd.openxmlformats-officedocument.presentationml.tags+xml"/>
  <Override PartName="/ppt/notesSlides/notesSlide13.xml" ContentType="application/vnd.openxmlformats-officedocument.presentationml.notesSlide+xml"/>
  <Override PartName="/ppt/tags/tag12.xml" ContentType="application/vnd.openxmlformats-officedocument.presentationml.tags+xml"/>
  <Override PartName="/ppt/notesSlides/notesSlide14.xml" ContentType="application/vnd.openxmlformats-officedocument.presentationml.notesSlide+xml"/>
  <Override PartName="/ppt/tags/tag13.xml" ContentType="application/vnd.openxmlformats-officedocument.presentationml.tags+xml"/>
  <Override PartName="/ppt/notesSlides/notesSlide15.xml" ContentType="application/vnd.openxmlformats-officedocument.presentationml.notesSlide+xml"/>
  <Override PartName="/ppt/tags/tag14.xml" ContentType="application/vnd.openxmlformats-officedocument.presentationml.tags+xml"/>
  <Override PartName="/ppt/notesSlides/notesSlide16.xml" ContentType="application/vnd.openxmlformats-officedocument.presentationml.notesSlide+xml"/>
  <Override PartName="/ppt/tags/tag15.xml" ContentType="application/vnd.openxmlformats-officedocument.presentationml.tags+xml"/>
  <Override PartName="/ppt/notesSlides/notesSlide17.xml" ContentType="application/vnd.openxmlformats-officedocument.presentationml.notesSlide+xml"/>
  <Override PartName="/ppt/tags/tag16.xml" ContentType="application/vnd.openxmlformats-officedocument.presentationml.tags+xml"/>
  <Override PartName="/ppt/notesSlides/notesSlide18.xml" ContentType="application/vnd.openxmlformats-officedocument.presentationml.notesSlide+xml"/>
  <Override PartName="/ppt/tags/tag17.xml" ContentType="application/vnd.openxmlformats-officedocument.presentationml.tags+xml"/>
  <Override PartName="/ppt/notesSlides/notesSlide19.xml" ContentType="application/vnd.openxmlformats-officedocument.presentationml.notesSlide+xml"/>
  <Override PartName="/ppt/tags/tag18.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3"/>
  </p:notesMasterIdLst>
  <p:handoutMasterIdLst>
    <p:handoutMasterId r:id="rId24"/>
  </p:handoutMasterIdLst>
  <p:sldIdLst>
    <p:sldId id="332" r:id="rId2"/>
    <p:sldId id="310" r:id="rId3"/>
    <p:sldId id="405" r:id="rId4"/>
    <p:sldId id="406" r:id="rId5"/>
    <p:sldId id="408" r:id="rId6"/>
    <p:sldId id="428" r:id="rId7"/>
    <p:sldId id="413" r:id="rId8"/>
    <p:sldId id="411" r:id="rId9"/>
    <p:sldId id="421" r:id="rId10"/>
    <p:sldId id="387" r:id="rId11"/>
    <p:sldId id="415" r:id="rId12"/>
    <p:sldId id="424" r:id="rId13"/>
    <p:sldId id="418" r:id="rId14"/>
    <p:sldId id="412" r:id="rId15"/>
    <p:sldId id="407" r:id="rId16"/>
    <p:sldId id="414" r:id="rId17"/>
    <p:sldId id="417" r:id="rId18"/>
    <p:sldId id="425" r:id="rId19"/>
    <p:sldId id="420" r:id="rId20"/>
    <p:sldId id="419" r:id="rId21"/>
    <p:sldId id="343"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750D74B5-9F9C-455D-8B22-AB7E5384DD24}">
          <p14:sldIdLst>
            <p14:sldId id="332"/>
            <p14:sldId id="310"/>
            <p14:sldId id="405"/>
            <p14:sldId id="406"/>
            <p14:sldId id="408"/>
            <p14:sldId id="428"/>
            <p14:sldId id="413"/>
            <p14:sldId id="411"/>
            <p14:sldId id="421"/>
            <p14:sldId id="387"/>
            <p14:sldId id="415"/>
            <p14:sldId id="424"/>
            <p14:sldId id="418"/>
            <p14:sldId id="412"/>
            <p14:sldId id="407"/>
            <p14:sldId id="414"/>
            <p14:sldId id="417"/>
            <p14:sldId id="425"/>
            <p14:sldId id="420"/>
            <p14:sldId id="419"/>
            <p14:sldId id="34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84E13"/>
    <a:srgbClr val="76F5F6"/>
    <a:srgbClr val="5353DB"/>
    <a:srgbClr val="77AC30"/>
    <a:srgbClr val="0072BD"/>
    <a:srgbClr val="EDB120"/>
    <a:srgbClr val="0070C0"/>
    <a:srgbClr val="D7480B"/>
    <a:srgbClr val="5C5CFF"/>
    <a:srgbClr val="3EFF3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63" autoAdjust="0"/>
    <p:restoredTop sz="56145" autoAdjust="0"/>
  </p:normalViewPr>
  <p:slideViewPr>
    <p:cSldViewPr snapToGrid="0">
      <p:cViewPr varScale="1">
        <p:scale>
          <a:sx n="21" d="100"/>
          <a:sy n="21" d="100"/>
        </p:scale>
        <p:origin x="52" y="344"/>
      </p:cViewPr>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782539BA-CCA9-9E9A-9FF9-40AB4DA05F4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a:extLst>
              <a:ext uri="{FF2B5EF4-FFF2-40B4-BE49-F238E27FC236}">
                <a16:creationId xmlns:a16="http://schemas.microsoft.com/office/drawing/2014/main" id="{3134F900-EC61-4952-F30E-6EAB8C54856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1F617A9-6763-48A2-846B-9FE8249F62A1}" type="datetimeFigureOut">
              <a:rPr lang="es-ES" smtClean="0"/>
              <a:t>13/03/2025</a:t>
            </a:fld>
            <a:endParaRPr lang="es-ES"/>
          </a:p>
        </p:txBody>
      </p:sp>
      <p:sp>
        <p:nvSpPr>
          <p:cNvPr id="4" name="Marcador de pie de página 3">
            <a:extLst>
              <a:ext uri="{FF2B5EF4-FFF2-40B4-BE49-F238E27FC236}">
                <a16:creationId xmlns:a16="http://schemas.microsoft.com/office/drawing/2014/main" id="{6D58129B-1E5F-C161-9343-3F6F1FBB2F6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5" name="Marcador de número de diapositiva 4">
            <a:extLst>
              <a:ext uri="{FF2B5EF4-FFF2-40B4-BE49-F238E27FC236}">
                <a16:creationId xmlns:a16="http://schemas.microsoft.com/office/drawing/2014/main" id="{CE5A668E-B1CE-FA4B-106A-42672904B3E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286B5F1-119D-43D0-AD89-0D2E43D99C20}" type="slidenum">
              <a:rPr lang="es-ES" smtClean="0"/>
              <a:t>‹Nº›</a:t>
            </a:fld>
            <a:endParaRPr lang="es-ES"/>
          </a:p>
        </p:txBody>
      </p:sp>
    </p:spTree>
    <p:extLst>
      <p:ext uri="{BB962C8B-B14F-4D97-AF65-F5344CB8AC3E}">
        <p14:creationId xmlns:p14="http://schemas.microsoft.com/office/powerpoint/2010/main" val="95124284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C7DD7A-467E-4C12-932C-B99DD85C01C1}" type="datetimeFigureOut">
              <a:rPr lang="en-GB" smtClean="0"/>
              <a:t>13/03/2025</a:t>
            </a:fld>
            <a:endParaRPr lang="en-GB"/>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C8B280-B5F0-427F-92B2-B17FEF459DA1}" type="slidenum">
              <a:rPr lang="en-GB" smtClean="0"/>
              <a:t>‹Nº›</a:t>
            </a:fld>
            <a:endParaRPr lang="en-GB"/>
          </a:p>
        </p:txBody>
      </p:sp>
    </p:spTree>
    <p:extLst>
      <p:ext uri="{BB962C8B-B14F-4D97-AF65-F5344CB8AC3E}">
        <p14:creationId xmlns:p14="http://schemas.microsoft.com/office/powerpoint/2010/main" val="425539289"/>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My name is Claudia Fernandez, I belong to the nuclear physic group of Complutense University</a:t>
            </a:r>
          </a:p>
          <a:p>
            <a:endParaRPr lang="en-US" dirty="0"/>
          </a:p>
          <a:p>
            <a:endParaRPr lang="en-US" dirty="0"/>
          </a:p>
          <a:p>
            <a:r>
              <a:rPr lang="en-US" dirty="0"/>
              <a:t>and I am going to present our work on redshifted Cherenkov radiation for fast-timing detectors.</a:t>
            </a:r>
          </a:p>
          <a:p>
            <a:endParaRPr lang="en-US" dirty="0"/>
          </a:p>
          <a:p>
            <a:endParaRPr lang="en-US" dirty="0"/>
          </a:p>
          <a:p>
            <a:endParaRPr lang="en-US" dirty="0"/>
          </a:p>
        </p:txBody>
      </p:sp>
    </p:spTree>
    <p:extLst>
      <p:ext uri="{BB962C8B-B14F-4D97-AF65-F5344CB8AC3E}">
        <p14:creationId xmlns:p14="http://schemas.microsoft.com/office/powerpoint/2010/main" val="42085496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CC15D9-89D7-E651-E513-593693A0A5C4}"/>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B1C1A2B3-83B0-1F61-B8B8-C23BA47A6E5A}"/>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1A907651-0E80-0858-F05A-485F2BA587EC}"/>
              </a:ext>
            </a:extLst>
          </p:cNvPr>
          <p:cNvSpPr>
            <a:spLocks noGrp="1"/>
          </p:cNvSpPr>
          <p:nvPr>
            <p:ph type="body" idx="1"/>
          </p:nvPr>
        </p:nvSpPr>
        <p:spPr/>
        <p:txBody>
          <a:bodyPr/>
          <a:lstStyle/>
          <a:p>
            <a:r>
              <a:rPr lang="en-US" dirty="0"/>
              <a:t>To </a:t>
            </a:r>
            <a:r>
              <a:rPr lang="en-US" dirty="0" err="1"/>
              <a:t>measAH</a:t>
            </a:r>
            <a:r>
              <a:rPr lang="en-US" dirty="0"/>
              <a:t> the amount of light emitted by our compounds, we used a strontium-90 </a:t>
            </a:r>
            <a:r>
              <a:rPr lang="en-US" dirty="0" err="1"/>
              <a:t>Aisotope</a:t>
            </a:r>
            <a:r>
              <a:rPr lang="en-US" dirty="0"/>
              <a:t>. </a:t>
            </a:r>
          </a:p>
          <a:p>
            <a:endParaRPr lang="en-US" dirty="0"/>
          </a:p>
          <a:p>
            <a:r>
              <a:rPr lang="en-US" dirty="0"/>
              <a:t>Its decay </a:t>
            </a:r>
            <a:r>
              <a:rPr lang="en-US" dirty="0" err="1"/>
              <a:t>proDues</a:t>
            </a:r>
            <a:r>
              <a:rPr lang="en-US" dirty="0"/>
              <a:t> yttrium-90, whose beta emissions have an endpoint energy of 2.3 MeV. EM I VI</a:t>
            </a:r>
          </a:p>
          <a:p>
            <a:r>
              <a:rPr lang="en-US" dirty="0"/>
              <a:t>These energetic electrons, in turn, produce Cherenkov photons.</a:t>
            </a:r>
          </a:p>
          <a:p>
            <a:endParaRPr lang="en-US" dirty="0"/>
          </a:p>
          <a:p>
            <a:endParaRPr lang="en-US" b="0" dirty="0">
              <a:effectLst/>
            </a:endParaRPr>
          </a:p>
        </p:txBody>
      </p:sp>
    </p:spTree>
    <p:extLst>
      <p:ext uri="{BB962C8B-B14F-4D97-AF65-F5344CB8AC3E}">
        <p14:creationId xmlns:p14="http://schemas.microsoft.com/office/powerpoint/2010/main" val="37950627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4ABEED-E27D-F65F-89B5-6FCAE8D222E4}"/>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DD1F7DC6-6761-F055-86E4-578C370FA395}"/>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69DCB696-90CF-CFFC-FAA0-21FF82A2CF14}"/>
              </a:ext>
            </a:extLst>
          </p:cNvPr>
          <p:cNvSpPr>
            <a:spLocks noGrp="1"/>
          </p:cNvSpPr>
          <p:nvPr>
            <p:ph type="body" idx="1"/>
          </p:nvPr>
        </p:nvSpPr>
        <p:spPr/>
        <p:txBody>
          <a:bodyPr/>
          <a:lstStyle/>
          <a:p>
            <a:r>
              <a:rPr lang="en-US" sz="1200" dirty="0">
                <a:latin typeface="+mn-lt"/>
              </a:rPr>
              <a:t>The obtained energy spectra are Compton spectra due to the low effective atomic number of the liquid detectors.</a:t>
            </a:r>
          </a:p>
          <a:p>
            <a:endParaRPr lang="es-ES" sz="1200" dirty="0">
              <a:latin typeface="+mn-lt"/>
            </a:endParaRPr>
          </a:p>
          <a:p>
            <a:r>
              <a:rPr lang="es-ES" sz="1200" dirty="0">
                <a:latin typeface="+mn-lt"/>
              </a:rPr>
              <a:t>In </a:t>
            </a:r>
            <a:r>
              <a:rPr lang="es-ES" sz="1200" dirty="0" err="1">
                <a:latin typeface="+mn-lt"/>
              </a:rPr>
              <a:t>the</a:t>
            </a:r>
            <a:r>
              <a:rPr lang="es-ES" sz="1200" dirty="0">
                <a:latin typeface="+mn-lt"/>
              </a:rPr>
              <a:t> </a:t>
            </a:r>
            <a:r>
              <a:rPr lang="es-ES" sz="1200" dirty="0" err="1">
                <a:latin typeface="+mn-lt"/>
              </a:rPr>
              <a:t>graF</a:t>
            </a:r>
            <a:r>
              <a:rPr lang="es-ES" sz="1200" dirty="0">
                <a:latin typeface="+mn-lt"/>
              </a:rPr>
              <a:t>, </a:t>
            </a:r>
            <a:r>
              <a:rPr lang="es-ES" sz="1200" dirty="0" err="1">
                <a:latin typeface="+mn-lt"/>
              </a:rPr>
              <a:t>the</a:t>
            </a:r>
            <a:r>
              <a:rPr lang="es-ES" sz="1200" dirty="0">
                <a:latin typeface="+mn-lt"/>
              </a:rPr>
              <a:t> </a:t>
            </a:r>
            <a:r>
              <a:rPr lang="es-ES" sz="1200" dirty="0" err="1">
                <a:latin typeface="+mn-lt"/>
              </a:rPr>
              <a:t>energy</a:t>
            </a:r>
            <a:r>
              <a:rPr lang="es-ES" sz="1200" dirty="0">
                <a:latin typeface="+mn-lt"/>
              </a:rPr>
              <a:t> </a:t>
            </a:r>
            <a:r>
              <a:rPr lang="es-ES" sz="1200" dirty="0" err="1">
                <a:latin typeface="+mn-lt"/>
              </a:rPr>
              <a:t>spectra</a:t>
            </a:r>
            <a:r>
              <a:rPr lang="es-ES" sz="1200" dirty="0">
                <a:latin typeface="+mn-lt"/>
              </a:rPr>
              <a:t> of </a:t>
            </a:r>
            <a:r>
              <a:rPr lang="es-ES" sz="1200" dirty="0" err="1">
                <a:latin typeface="+mn-lt"/>
              </a:rPr>
              <a:t>all</a:t>
            </a:r>
            <a:r>
              <a:rPr lang="es-ES" sz="1200" dirty="0">
                <a:latin typeface="+mn-lt"/>
              </a:rPr>
              <a:t> compounds are </a:t>
            </a:r>
            <a:r>
              <a:rPr lang="es-ES" sz="1200" dirty="0" err="1">
                <a:latin typeface="+mn-lt"/>
              </a:rPr>
              <a:t>normalized</a:t>
            </a:r>
            <a:r>
              <a:rPr lang="es-ES" sz="1200" dirty="0">
                <a:latin typeface="+mn-lt"/>
              </a:rPr>
              <a:t> to </a:t>
            </a:r>
            <a:r>
              <a:rPr lang="es-ES" sz="1200" dirty="0" err="1">
                <a:latin typeface="+mn-lt"/>
              </a:rPr>
              <a:t>the</a:t>
            </a:r>
            <a:r>
              <a:rPr lang="es-ES" sz="1200" dirty="0">
                <a:latin typeface="+mn-lt"/>
              </a:rPr>
              <a:t> </a:t>
            </a:r>
            <a:r>
              <a:rPr lang="es-ES" sz="1200" dirty="0" err="1">
                <a:latin typeface="+mn-lt"/>
              </a:rPr>
              <a:t>same</a:t>
            </a:r>
            <a:r>
              <a:rPr lang="es-ES" sz="1200" dirty="0">
                <a:latin typeface="+mn-lt"/>
              </a:rPr>
              <a:t> máximum to </a:t>
            </a:r>
            <a:r>
              <a:rPr lang="es-ES" sz="1200" dirty="0" err="1">
                <a:latin typeface="+mn-lt"/>
              </a:rPr>
              <a:t>easy</a:t>
            </a:r>
            <a:r>
              <a:rPr lang="es-ES" sz="1200" dirty="0">
                <a:latin typeface="+mn-lt"/>
              </a:rPr>
              <a:t> </a:t>
            </a:r>
            <a:r>
              <a:rPr lang="es-ES" sz="1200" dirty="0" err="1">
                <a:latin typeface="+mn-lt"/>
              </a:rPr>
              <a:t>comparation</a:t>
            </a:r>
            <a:r>
              <a:rPr lang="es-ES" sz="1200" dirty="0">
                <a:latin typeface="+mn-lt"/>
              </a:rPr>
              <a:t>.</a:t>
            </a:r>
          </a:p>
          <a:p>
            <a:r>
              <a:rPr lang="en-US" sz="1200" b="0" i="0" u="none" strike="noStrike" dirty="0">
                <a:solidFill>
                  <a:srgbClr val="000000"/>
                </a:solidFill>
                <a:effectLst/>
                <a:latin typeface="+mn-lt"/>
              </a:rPr>
              <a:t>We can observe that the spectrum of chloroform, shown in dark blue, has the lowest light yield</a:t>
            </a:r>
          </a:p>
          <a:p>
            <a:endParaRPr lang="en-US" sz="1200" b="0" i="0" u="none" strike="noStrike" dirty="0">
              <a:solidFill>
                <a:srgbClr val="000000"/>
              </a:solidFill>
              <a:effectLst/>
              <a:latin typeface="+mn-lt"/>
            </a:endParaRPr>
          </a:p>
          <a:p>
            <a:r>
              <a:rPr lang="en-US" sz="1200" b="0" i="0" u="none" strike="noStrike" dirty="0">
                <a:solidFill>
                  <a:srgbClr val="000000"/>
                </a:solidFill>
                <a:effectLst/>
                <a:latin typeface="+mn-lt"/>
              </a:rPr>
              <a:t>We used this spectrum as a Reference to </a:t>
            </a:r>
            <a:r>
              <a:rPr lang="en-US" sz="1200" b="0" i="0" u="none" strike="noStrike" dirty="0" err="1">
                <a:solidFill>
                  <a:srgbClr val="000000"/>
                </a:solidFill>
                <a:effectLst/>
                <a:latin typeface="+mn-lt"/>
              </a:rPr>
              <a:t>deTermine</a:t>
            </a:r>
            <a:r>
              <a:rPr lang="en-US" sz="1200" b="0" i="0" u="none" strike="noStrike" dirty="0">
                <a:solidFill>
                  <a:srgbClr val="000000"/>
                </a:solidFill>
                <a:effectLst/>
                <a:latin typeface="+mn-lt"/>
              </a:rPr>
              <a:t> the relative photon yield of each detector. </a:t>
            </a:r>
          </a:p>
        </p:txBody>
      </p:sp>
    </p:spTree>
    <p:extLst>
      <p:ext uri="{BB962C8B-B14F-4D97-AF65-F5344CB8AC3E}">
        <p14:creationId xmlns:p14="http://schemas.microsoft.com/office/powerpoint/2010/main" val="11363301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0324AE-CEC9-6663-422F-72974ADEEDFF}"/>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2FF5ED2C-D476-A857-D1CA-CF9F82A9BC68}"/>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FD524AAB-CA51-C3AF-AFF0-4DCB5FB6FDE3}"/>
              </a:ext>
            </a:extLst>
          </p:cNvPr>
          <p:cNvSpPr>
            <a:spLocks noGrp="1"/>
          </p:cNvSpPr>
          <p:nvPr>
            <p:ph type="body" idx="1"/>
          </p:nvPr>
        </p:nvSpPr>
        <p:spPr/>
        <p:txBody>
          <a:bodyPr/>
          <a:lstStyle/>
          <a:p>
            <a:r>
              <a:rPr lang="en-US" dirty="0"/>
              <a:t>We assume that the spectra have the same shape and differ only by a </a:t>
            </a:r>
            <a:r>
              <a:rPr lang="en-US" dirty="0" err="1"/>
              <a:t>sQUEILING</a:t>
            </a:r>
            <a:r>
              <a:rPr lang="en-US" dirty="0"/>
              <a:t> factor. </a:t>
            </a:r>
            <a:endParaRPr lang="en-US" b="0" dirty="0">
              <a:effectLst/>
            </a:endParaRPr>
          </a:p>
          <a:p>
            <a:endParaRPr lang="en-US" dirty="0"/>
          </a:p>
          <a:p>
            <a:r>
              <a:rPr lang="en-US" dirty="0"/>
              <a:t>And using </a:t>
            </a:r>
            <a:r>
              <a:rPr lang="en-US" dirty="0" err="1"/>
              <a:t>lIIst</a:t>
            </a:r>
            <a:r>
              <a:rPr lang="en-US" dirty="0"/>
              <a:t> squares </a:t>
            </a:r>
            <a:r>
              <a:rPr lang="en-US" dirty="0" err="1"/>
              <a:t>miniMAISEISION</a:t>
            </a:r>
            <a:r>
              <a:rPr lang="en-US" dirty="0"/>
              <a:t>, the spectra are adjusted both in energy (horizontal) and amplitude (vertical) to match the reference spectrum. This process is applied in a specific </a:t>
            </a:r>
            <a:r>
              <a:rPr lang="en-US" dirty="0" err="1"/>
              <a:t>rIgion</a:t>
            </a:r>
            <a:r>
              <a:rPr lang="en-US" dirty="0"/>
              <a:t> of the Compton spectrum, avoiding low-energy areas where differences are more pronounced. </a:t>
            </a:r>
          </a:p>
          <a:p>
            <a:endParaRPr lang="en-US" dirty="0"/>
          </a:p>
          <a:p>
            <a:r>
              <a:rPr lang="en-US" b="0" dirty="0">
                <a:effectLst/>
              </a:rPr>
              <a:t>The bar chart at the </a:t>
            </a:r>
            <a:r>
              <a:rPr lang="en-US" b="0" dirty="0" err="1">
                <a:effectLst/>
              </a:rPr>
              <a:t>bOttom</a:t>
            </a:r>
            <a:r>
              <a:rPr lang="en-US" b="0" dirty="0">
                <a:effectLst/>
              </a:rPr>
              <a:t> shows the relative detected Cherenkov yield for each detector</a:t>
            </a:r>
          </a:p>
          <a:p>
            <a:endParaRPr lang="en-US" b="0" dirty="0">
              <a:effectLst/>
            </a:endParaRPr>
          </a:p>
          <a:p>
            <a:r>
              <a:rPr lang="en-US" b="0" dirty="0">
                <a:effectLst/>
              </a:rPr>
              <a:t>The data has been grouped by colors depending on the solvent used. </a:t>
            </a:r>
          </a:p>
          <a:p>
            <a:r>
              <a:rPr lang="en-US" b="0" dirty="0">
                <a:effectLst/>
              </a:rPr>
              <a:t>In each color group, the first bar correspond to the solvent without POPOP and the second bar represents the solvent with the POPOP. </a:t>
            </a:r>
          </a:p>
          <a:p>
            <a:r>
              <a:rPr lang="en-US" b="0" dirty="0">
                <a:effectLst/>
              </a:rPr>
              <a:t>For each solvent, the </a:t>
            </a:r>
            <a:r>
              <a:rPr lang="en-US" b="0" dirty="0" err="1">
                <a:effectLst/>
              </a:rPr>
              <a:t>perCentICH</a:t>
            </a:r>
            <a:r>
              <a:rPr lang="en-US" b="0" dirty="0">
                <a:effectLst/>
              </a:rPr>
              <a:t> difference between bars has been calculated.</a:t>
            </a:r>
          </a:p>
          <a:p>
            <a:endParaRPr lang="en-US" b="0" dirty="0">
              <a:effectLst/>
            </a:endParaRPr>
          </a:p>
          <a:p>
            <a:r>
              <a:rPr lang="en-US" b="0" dirty="0">
                <a:effectLst/>
              </a:rPr>
              <a:t>We observed that in all solvents, adding POPOP consistently increases photon detection.</a:t>
            </a:r>
          </a:p>
          <a:p>
            <a:endParaRPr lang="en-US" b="0" dirty="0">
              <a:effectLst/>
            </a:endParaRPr>
          </a:p>
          <a:p>
            <a:r>
              <a:rPr lang="en-US" b="0" dirty="0">
                <a:effectLst/>
              </a:rPr>
              <a:t>Among the tested solvents, ODE </a:t>
            </a:r>
            <a:r>
              <a:rPr lang="en-US" b="0" dirty="0" err="1">
                <a:effectLst/>
              </a:rPr>
              <a:t>ICXhibited</a:t>
            </a:r>
            <a:r>
              <a:rPr lang="en-US" b="0" dirty="0">
                <a:effectLst/>
              </a:rPr>
              <a:t> the highest detected Cherenkov yield, both in its pure form and when doped with POPOP</a:t>
            </a:r>
          </a:p>
          <a:p>
            <a:endParaRPr lang="en-US" b="0" dirty="0">
              <a:effectLst/>
            </a:endParaRPr>
          </a:p>
          <a:p>
            <a:r>
              <a:rPr lang="en-US" b="0" dirty="0">
                <a:effectLst/>
              </a:rPr>
              <a:t>Based on these results and considering that ODE also has the lowest absorbance in the UV range, ODE has been selected as the optimal solvent for the development of RCR detectors.</a:t>
            </a:r>
          </a:p>
          <a:p>
            <a:endParaRPr lang="en-US" b="0" dirty="0">
              <a:effectLst/>
            </a:endParaRPr>
          </a:p>
          <a:p>
            <a:endParaRPr lang="en-US" b="0" dirty="0">
              <a:effectLst/>
            </a:endParaRPr>
          </a:p>
        </p:txBody>
      </p:sp>
    </p:spTree>
    <p:extLst>
      <p:ext uri="{BB962C8B-B14F-4D97-AF65-F5344CB8AC3E}">
        <p14:creationId xmlns:p14="http://schemas.microsoft.com/office/powerpoint/2010/main" val="19702930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638F27-1C36-D32D-4ADE-B705B07F17FA}"/>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A70C8C77-2BB4-F6D4-CD6C-4CB96224EA0E}"/>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0D001B10-72B1-AAFC-A9CA-20A68D589386}"/>
              </a:ext>
            </a:extLst>
          </p:cNvPr>
          <p:cNvSpPr>
            <a:spLocks noGrp="1"/>
          </p:cNvSpPr>
          <p:nvPr>
            <p:ph type="body" idx="1"/>
          </p:nvPr>
        </p:nvSpPr>
        <p:spPr/>
        <p:txBody>
          <a:bodyPr/>
          <a:lstStyle/>
          <a:p>
            <a:r>
              <a:rPr lang="en-US" dirty="0"/>
              <a:t>We measured the Time spread distribution TSD, using an approach of Time-Correlated Single Photon Counting, or TCSPC. </a:t>
            </a:r>
          </a:p>
          <a:p>
            <a:endParaRPr lang="en-US" dirty="0"/>
          </a:p>
          <a:p>
            <a:r>
              <a:rPr lang="en-US" dirty="0"/>
              <a:t>Essentially, we capture two signals: </a:t>
            </a:r>
          </a:p>
          <a:p>
            <a:r>
              <a:rPr lang="en-US" dirty="0"/>
              <a:t>a START signal placed at the bottom of the </a:t>
            </a:r>
            <a:r>
              <a:rPr lang="en-US" dirty="0" err="1"/>
              <a:t>vAial</a:t>
            </a:r>
            <a:r>
              <a:rPr lang="en-US" dirty="0"/>
              <a:t> </a:t>
            </a:r>
            <a:r>
              <a:rPr lang="en-US" dirty="0" err="1"/>
              <a:t>registring</a:t>
            </a:r>
            <a:r>
              <a:rPr lang="en-US" dirty="0"/>
              <a:t> the first photons produced and </a:t>
            </a:r>
          </a:p>
          <a:p>
            <a:r>
              <a:rPr lang="en-US" dirty="0"/>
              <a:t>a STOP signal placed a few millimeters away from the side of the vial </a:t>
            </a:r>
          </a:p>
          <a:p>
            <a:r>
              <a:rPr lang="en-US" dirty="0"/>
              <a:t>These laterally escaping photons </a:t>
            </a:r>
          </a:p>
          <a:p>
            <a:r>
              <a:rPr lang="en-US" dirty="0"/>
              <a:t>generally arrive after the </a:t>
            </a:r>
            <a:r>
              <a:rPr lang="en-US" dirty="0" err="1"/>
              <a:t>Erliest</a:t>
            </a:r>
            <a:r>
              <a:rPr lang="en-US" dirty="0"/>
              <a:t> detected PHOTONS at the START </a:t>
            </a:r>
            <a:r>
              <a:rPr lang="en-US" dirty="0" err="1"/>
              <a:t>detctor</a:t>
            </a:r>
            <a:endParaRPr lang="en-US" dirty="0"/>
          </a:p>
          <a:p>
            <a:r>
              <a:rPr lang="en-US" dirty="0"/>
              <a:t>as they undergo some internal propagation </a:t>
            </a:r>
          </a:p>
          <a:p>
            <a:r>
              <a:rPr lang="en-US" dirty="0"/>
              <a:t>before reaching the STOP detector</a:t>
            </a:r>
          </a:p>
          <a:p>
            <a:endParaRPr lang="en-US" dirty="0"/>
          </a:p>
          <a:p>
            <a:r>
              <a:rPr lang="en-US" dirty="0"/>
              <a:t>We measure the time difference between them to characterize how photons propagate in our detector</a:t>
            </a:r>
          </a:p>
          <a:p>
            <a:endParaRPr lang="en-US" dirty="0"/>
          </a:p>
          <a:p>
            <a:endParaRPr lang="en-US" dirty="0"/>
          </a:p>
          <a:p>
            <a:endParaRPr lang="en-US" dirty="0"/>
          </a:p>
          <a:p>
            <a:endParaRPr lang="en-US" dirty="0"/>
          </a:p>
          <a:p>
            <a:r>
              <a:rPr lang="en-US" dirty="0"/>
              <a:t>One important detail is that we avoided using Teflon tape in this experiment. Why? Because we wanted to minimize photon reflections and ensure we directly capture the light escaping from the side of the vial without interference.</a:t>
            </a:r>
          </a:p>
          <a:p>
            <a:endParaRPr lang="en-US" dirty="0"/>
          </a:p>
          <a:p>
            <a:pPr rtl="0">
              <a:spcBef>
                <a:spcPts val="0"/>
              </a:spcBef>
              <a:spcAft>
                <a:spcPts val="0"/>
              </a:spcAft>
            </a:pPr>
            <a:endParaRPr lang="es-ES" b="0" dirty="0">
              <a:effectLst/>
            </a:endParaRPr>
          </a:p>
        </p:txBody>
      </p:sp>
    </p:spTree>
    <p:extLst>
      <p:ext uri="{BB962C8B-B14F-4D97-AF65-F5344CB8AC3E}">
        <p14:creationId xmlns:p14="http://schemas.microsoft.com/office/powerpoint/2010/main" val="39615320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050F75-DA73-4448-24E7-F14691E87BB2}"/>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AA5E99D1-9E3C-6942-9977-29FD9CEA1835}"/>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E719209E-8750-431B-FD80-E7749BF07FAE}"/>
              </a:ext>
            </a:extLst>
          </p:cNvPr>
          <p:cNvSpPr>
            <a:spLocks noGrp="1"/>
          </p:cNvSpPr>
          <p:nvPr>
            <p:ph type="body" idx="1"/>
          </p:nvPr>
        </p:nvSpPr>
        <p:spPr/>
        <p:txBody>
          <a:bodyPr/>
          <a:lstStyle/>
          <a:p>
            <a:r>
              <a:rPr lang="en-US" dirty="0"/>
              <a:t>We have </a:t>
            </a:r>
            <a:r>
              <a:rPr lang="en-US" dirty="0" err="1"/>
              <a:t>comPEed</a:t>
            </a:r>
            <a:r>
              <a:rPr lang="en-US" dirty="0"/>
              <a:t> two liquid detector configurations: the first detects only pure Cherenkov photons, and the second incorporates redshifting</a:t>
            </a:r>
          </a:p>
          <a:p>
            <a:endParaRPr lang="en-US" dirty="0"/>
          </a:p>
          <a:p>
            <a:r>
              <a:rPr lang="en-US" dirty="0"/>
              <a:t>As expected, the </a:t>
            </a:r>
            <a:r>
              <a:rPr lang="en-US" b="1" dirty="0"/>
              <a:t>RCR detector exhibited a worse time response</a:t>
            </a:r>
            <a:r>
              <a:rPr lang="en-US" dirty="0"/>
              <a:t>, but only with a </a:t>
            </a:r>
            <a:r>
              <a:rPr lang="en-US" b="1" dirty="0"/>
              <a:t>15% higher </a:t>
            </a:r>
          </a:p>
          <a:p>
            <a:endParaRPr lang="en-US" b="1" dirty="0"/>
          </a:p>
          <a:p>
            <a:r>
              <a:rPr lang="en-US" dirty="0"/>
              <a:t>This degradation in the RCR detectors </a:t>
            </a:r>
            <a:r>
              <a:rPr lang="en-US" dirty="0" err="1"/>
              <a:t>occUHrs</a:t>
            </a:r>
            <a:r>
              <a:rPr lang="en-US" dirty="0"/>
              <a:t> because the reemission introduces an additional delay.</a:t>
            </a:r>
            <a:endParaRPr lang="es-ES" b="0" dirty="0">
              <a:effectLst/>
            </a:endParaRPr>
          </a:p>
        </p:txBody>
      </p:sp>
    </p:spTree>
    <p:extLst>
      <p:ext uri="{BB962C8B-B14F-4D97-AF65-F5344CB8AC3E}">
        <p14:creationId xmlns:p14="http://schemas.microsoft.com/office/powerpoint/2010/main" val="14034743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6FBDB6-0430-B941-531A-517B59FE0D12}"/>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8FD9F791-E67B-A9B6-88F5-E253DAAF42FB}"/>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ABE3F0F1-CD05-65E5-A726-981EE10B2748}"/>
              </a:ext>
            </a:extLst>
          </p:cNvPr>
          <p:cNvSpPr>
            <a:spLocks noGrp="1"/>
          </p:cNvSpPr>
          <p:nvPr>
            <p:ph type="body" idx="1"/>
          </p:nvPr>
        </p:nvSpPr>
        <p:spPr/>
        <p:txBody>
          <a:bodyPr/>
          <a:lstStyle/>
          <a:p>
            <a:pPr marL="0" indent="0">
              <a:buNone/>
            </a:pPr>
            <a:r>
              <a:rPr lang="en-US" sz="1200" dirty="0"/>
              <a:t>This </a:t>
            </a:r>
            <a:r>
              <a:rPr lang="en-US" sz="1200" dirty="0" err="1"/>
              <a:t>figAh</a:t>
            </a:r>
            <a:r>
              <a:rPr lang="en-US" sz="1200" dirty="0"/>
              <a:t> </a:t>
            </a:r>
            <a:r>
              <a:rPr lang="en-US" sz="1200" dirty="0" err="1"/>
              <a:t>illustreits</a:t>
            </a:r>
            <a:r>
              <a:rPr lang="en-US" sz="1200" dirty="0"/>
              <a:t> the coincidence measurement setup with a sodium 22 as a nuclear source</a:t>
            </a:r>
          </a:p>
          <a:p>
            <a:pPr marL="0" indent="0">
              <a:buNone/>
            </a:pPr>
            <a:endParaRPr lang="en-US" sz="1200" dirty="0"/>
          </a:p>
          <a:p>
            <a:pPr marL="0" indent="0">
              <a:buNone/>
            </a:pPr>
            <a:endParaRPr lang="en-US" dirty="0"/>
          </a:p>
          <a:p>
            <a:pPr algn="just" rtl="0"/>
            <a:endParaRPr lang="en-US" sz="1200" dirty="0"/>
          </a:p>
          <a:p>
            <a:pPr algn="just" rtl="0"/>
            <a:endParaRPr lang="en-US" sz="1200" dirty="0"/>
          </a:p>
          <a:p>
            <a:endParaRPr lang="en-US" b="0" dirty="0">
              <a:effectLst/>
            </a:endParaRPr>
          </a:p>
        </p:txBody>
      </p:sp>
    </p:spTree>
    <p:extLst>
      <p:ext uri="{BB962C8B-B14F-4D97-AF65-F5344CB8AC3E}">
        <p14:creationId xmlns:p14="http://schemas.microsoft.com/office/powerpoint/2010/main" val="5773989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018828-EC0B-DB1A-14FC-605D1440316D}"/>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D9DD7FF8-6939-90DF-3A86-2C90D42D447D}"/>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34CB7374-E4AA-8035-8CE3-E6FF7B20B817}"/>
              </a:ext>
            </a:extLst>
          </p:cNvPr>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dirty="0"/>
              <a:t>The CTR is obtained by analyzing the time difference between annihilation photons in coincidence</a:t>
            </a:r>
          </a:p>
          <a:p>
            <a:pPr marL="0" marR="0" lvl="0" indent="0" algn="just" defTabSz="914400" rtl="0" eaLnBrk="1" fontAlgn="auto" latinLnBrk="0" hangingPunct="1">
              <a:lnSpc>
                <a:spcPct val="100000"/>
              </a:lnSpc>
              <a:spcBef>
                <a:spcPts val="0"/>
              </a:spcBef>
              <a:spcAft>
                <a:spcPts val="0"/>
              </a:spcAft>
              <a:buClrTx/>
              <a:buSzTx/>
              <a:buFontTx/>
              <a:buNone/>
              <a:tabLst/>
              <a:defRPr/>
            </a:pPr>
            <a:r>
              <a:rPr lang="en-US" dirty="0"/>
              <a:t>detected in both the liquid RCR detector and the LYSO detector. </a:t>
            </a:r>
          </a:p>
          <a:p>
            <a:pPr algn="just" rtl="0"/>
            <a:endParaRPr lang="en-US" sz="1200" b="0" i="0" u="none" strike="noStrike" dirty="0">
              <a:solidFill>
                <a:srgbClr val="000000"/>
              </a:solidFill>
              <a:effectLst/>
              <a:latin typeface="Calibri" panose="020F0502020204030204" pitchFamily="34" charset="0"/>
            </a:endParaRPr>
          </a:p>
          <a:p>
            <a:pPr algn="just" rtl="0"/>
            <a:r>
              <a:rPr lang="en-US" sz="1200" b="0" i="0" u="none" strike="noStrike" dirty="0">
                <a:solidFill>
                  <a:srgbClr val="000000"/>
                </a:solidFill>
                <a:effectLst/>
                <a:latin typeface="Calibri" panose="020F0502020204030204" pitchFamily="34" charset="0"/>
              </a:rPr>
              <a:t>Each peak in the energy spectrum of RCR detector correspond to the activated microcells.</a:t>
            </a:r>
          </a:p>
          <a:p>
            <a:pPr algn="just" rtl="0"/>
            <a:endParaRPr lang="en-US" sz="1200" b="0" i="0" u="none" strike="noStrike" dirty="0">
              <a:solidFill>
                <a:srgbClr val="000000"/>
              </a:solidFill>
              <a:effectLst/>
              <a:latin typeface="Calibri" panose="020F0502020204030204" pitchFamily="34" charset="0"/>
            </a:endParaRPr>
          </a:p>
          <a:p>
            <a:pPr algn="just" rtl="0"/>
            <a:r>
              <a:rPr lang="en-US" sz="1200" b="0" i="0" u="none" strike="noStrike" dirty="0">
                <a:solidFill>
                  <a:srgbClr val="000000"/>
                </a:solidFill>
                <a:effectLst/>
                <a:latin typeface="Calibri" panose="020F0502020204030204" pitchFamily="34" charset="0"/>
              </a:rPr>
              <a:t>Por example here we have one time difference histogram with the CTR calculated as the FWHM</a:t>
            </a:r>
          </a:p>
        </p:txBody>
      </p:sp>
    </p:spTree>
    <p:extLst>
      <p:ext uri="{BB962C8B-B14F-4D97-AF65-F5344CB8AC3E}">
        <p14:creationId xmlns:p14="http://schemas.microsoft.com/office/powerpoint/2010/main" val="36362618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272DE1-B5C8-1A41-298D-52B87088A780}"/>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EDF87B5C-1A93-D056-AEFD-3761F59D49A3}"/>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64F3AE12-B0D3-5F25-05AB-F2BFA2D757FD}"/>
              </a:ext>
            </a:extLst>
          </p:cNvPr>
          <p:cNvSpPr>
            <a:spLocks noGrp="1"/>
          </p:cNvSpPr>
          <p:nvPr>
            <p:ph type="body" idx="1"/>
          </p:nvPr>
        </p:nvSpPr>
        <p:spPr/>
        <p:txBody>
          <a:bodyPr/>
          <a:lstStyle/>
          <a:p>
            <a:pPr algn="l" rtl="0"/>
            <a:r>
              <a:rPr lang="en-US" sz="1200" b="0" i="0" u="none" strike="noStrike" dirty="0">
                <a:solidFill>
                  <a:srgbClr val="000000"/>
                </a:solidFill>
                <a:effectLst/>
                <a:latin typeface="Calibri" panose="020F0502020204030204" pitchFamily="34" charset="0"/>
              </a:rPr>
              <a:t>CTRs were generated using events corresponding to </a:t>
            </a:r>
          </a:p>
          <a:p>
            <a:pPr algn="l" rtl="0"/>
            <a:r>
              <a:rPr lang="en-US" sz="1200" b="0" i="0" u="none" strike="noStrike" dirty="0">
                <a:solidFill>
                  <a:srgbClr val="000000"/>
                </a:solidFill>
                <a:effectLst/>
                <a:latin typeface="Calibri" panose="020F0502020204030204" pitchFamily="34" charset="0"/>
              </a:rPr>
              <a:t>one photocell in the RCR detector </a:t>
            </a:r>
          </a:p>
          <a:p>
            <a:pPr algn="l" rtl="0"/>
            <a:r>
              <a:rPr lang="en-US" sz="1200" b="0" i="0" u="none" strike="noStrike" dirty="0">
                <a:solidFill>
                  <a:srgbClr val="000000"/>
                </a:solidFill>
                <a:effectLst/>
                <a:latin typeface="Calibri" panose="020F0502020204030204" pitchFamily="34" charset="0"/>
              </a:rPr>
              <a:t>and the photopeak 511keV in the LYSO detector.</a:t>
            </a:r>
          </a:p>
          <a:p>
            <a:pPr algn="l" rtl="0"/>
            <a:endParaRPr lang="en-US" sz="1200" b="0" i="0" u="none" strike="noStrike" dirty="0">
              <a:solidFill>
                <a:srgbClr val="000000"/>
              </a:solidFill>
              <a:effectLst/>
              <a:latin typeface="Calibri" panose="020F0502020204030204" pitchFamily="34" charset="0"/>
            </a:endParaRPr>
          </a:p>
          <a:p>
            <a:pPr algn="l" rtl="0"/>
            <a:endParaRPr lang="en-US" sz="1200" b="0" i="0" u="none" strike="noStrike" dirty="0">
              <a:solidFill>
                <a:srgbClr val="000000"/>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By doing this, we ensure that the pulses we analyze have similar amplitudes, minimizing distortions caused by time walk. This approach allows us to avoid the need for time walk correction.</a:t>
            </a:r>
            <a:endParaRPr lang="en-US" b="0" dirty="0">
              <a:effectLst/>
            </a:endParaRPr>
          </a:p>
          <a:p>
            <a:pPr algn="l" rtl="0"/>
            <a:endParaRPr lang="en-US" sz="1200" b="0" i="0" u="none" strike="noStrike" dirty="0">
              <a:solidFill>
                <a:srgbClr val="000000"/>
              </a:solidFill>
              <a:effectLst/>
              <a:latin typeface="Calibri" panose="020F0502020204030204" pitchFamily="34" charset="0"/>
            </a:endParaRPr>
          </a:p>
          <a:p>
            <a:endParaRPr lang="en-US" dirty="0"/>
          </a:p>
          <a:p>
            <a:endParaRPr lang="en-US" dirty="0"/>
          </a:p>
        </p:txBody>
      </p:sp>
    </p:spTree>
    <p:extLst>
      <p:ext uri="{BB962C8B-B14F-4D97-AF65-F5344CB8AC3E}">
        <p14:creationId xmlns:p14="http://schemas.microsoft.com/office/powerpoint/2010/main" val="25026566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76CA7D-A76C-5D27-4101-1A5972BB9AE6}"/>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66618CED-6A07-D0E8-65B7-7AA045759528}"/>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ED0C6FD6-F6CE-814B-D1F0-2239932196CD}"/>
              </a:ext>
            </a:extLst>
          </p:cNvPr>
          <p:cNvSpPr>
            <a:spLocks noGrp="1"/>
          </p:cNvSpPr>
          <p:nvPr>
            <p:ph type="body" idx="1"/>
          </p:nvPr>
        </p:nvSpPr>
        <p:spPr/>
        <p:txBody>
          <a:bodyPr/>
          <a:lstStyle/>
          <a:p>
            <a:pPr>
              <a:buFont typeface="Arial" panose="020B0604020202020204" pitchFamily="34" charset="0"/>
              <a:buNone/>
            </a:pPr>
            <a:r>
              <a:rPr lang="en-US" dirty="0"/>
              <a:t>And here we have the CTR vs the active photocells, we have the results of  pure Cherenkov in blue and the redshifted Cherenkov in green</a:t>
            </a:r>
          </a:p>
          <a:p>
            <a:pPr>
              <a:buFont typeface="Arial" panose="020B0604020202020204" pitchFamily="34" charset="0"/>
              <a:buNone/>
            </a:pPr>
            <a:endParaRPr lang="en-US" dirty="0"/>
          </a:p>
          <a:p>
            <a:pPr>
              <a:buFont typeface="Arial" panose="020B0604020202020204" pitchFamily="34" charset="0"/>
              <a:buNone/>
            </a:pPr>
            <a:r>
              <a:rPr lang="en-US" dirty="0"/>
              <a:t>the </a:t>
            </a:r>
            <a:r>
              <a:rPr lang="en-US" b="1" dirty="0"/>
              <a:t>RCR detector have higher CTR</a:t>
            </a:r>
            <a:r>
              <a:rPr lang="en-US" dirty="0"/>
              <a:t> values due to the additional time delay from fluorescence reemission. As observed in the TSD results</a:t>
            </a:r>
          </a:p>
          <a:p>
            <a:pPr>
              <a:buFont typeface="Arial" panose="020B0604020202020204" pitchFamily="34" charset="0"/>
              <a:buNone/>
            </a:pPr>
            <a:endParaRPr lang="en-US" dirty="0"/>
          </a:p>
          <a:p>
            <a:pPr algn="l">
              <a:buFont typeface="Arial" panose="020B0604020202020204" pitchFamily="34" charset="0"/>
              <a:buNone/>
            </a:pPr>
            <a:r>
              <a:rPr lang="en-US" dirty="0"/>
              <a:t>However, the CTR obtained for RCR was adjusted by scaling the energy windows </a:t>
            </a:r>
          </a:p>
          <a:p>
            <a:pPr algn="l">
              <a:buFont typeface="Arial" panose="020B0604020202020204" pitchFamily="34" charset="0"/>
              <a:buNone/>
            </a:pPr>
            <a:r>
              <a:rPr lang="en-US" dirty="0"/>
              <a:t>for each photocell involved, </a:t>
            </a:r>
          </a:p>
          <a:p>
            <a:pPr algn="l">
              <a:buFont typeface="Arial" panose="020B0604020202020204" pitchFamily="34" charset="0"/>
              <a:buNone/>
            </a:pPr>
            <a:r>
              <a:rPr lang="en-US" dirty="0"/>
              <a:t>to account for the increase in detected photon yield.</a:t>
            </a:r>
          </a:p>
          <a:p>
            <a:pPr algn="l">
              <a:buFont typeface="Arial" panose="020B0604020202020204" pitchFamily="34" charset="0"/>
              <a:buNone/>
            </a:pPr>
            <a:r>
              <a:rPr lang="en-US" dirty="0"/>
              <a:t>-------------------------------------------------------------</a:t>
            </a:r>
          </a:p>
          <a:p>
            <a:pPr>
              <a:buFont typeface="Arial" panose="020B0604020202020204" pitchFamily="34" charset="0"/>
              <a:buNone/>
            </a:pPr>
            <a:r>
              <a:rPr lang="en-US" dirty="0"/>
              <a:t>By applying this correction, we can now directly compare both detectors under the same deposited energy conditions while considering that more photons are being detected.</a:t>
            </a:r>
          </a:p>
          <a:p>
            <a:pPr>
              <a:buFont typeface="Arial" panose="020B0604020202020204" pitchFamily="34" charset="0"/>
              <a:buNone/>
            </a:pPr>
            <a:endParaRPr lang="en-US" dirty="0"/>
          </a:p>
          <a:p>
            <a:pPr>
              <a:buFont typeface="Arial" panose="020B0604020202020204" pitchFamily="34" charset="0"/>
              <a:buNone/>
            </a:pPr>
            <a:r>
              <a:rPr lang="en-US" dirty="0"/>
              <a:t>As a result, the higher photon yield in the RCR detector helps to balance the timing shift, reduces the CTR differences</a:t>
            </a:r>
            <a:endParaRPr lang="en-US" b="0" dirty="0">
              <a:effectLst/>
            </a:endParaRPr>
          </a:p>
        </p:txBody>
      </p:sp>
    </p:spTree>
    <p:extLst>
      <p:ext uri="{BB962C8B-B14F-4D97-AF65-F5344CB8AC3E}">
        <p14:creationId xmlns:p14="http://schemas.microsoft.com/office/powerpoint/2010/main" val="41082013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BD228E-27D2-9D1D-7833-B65D34D644C4}"/>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E4FD10C1-D708-9124-07B0-3FAF0F59DB43}"/>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C2E89EC5-9E0D-2F04-F3C8-B459258D3091}"/>
              </a:ext>
            </a:extLst>
          </p:cNvPr>
          <p:cNvSpPr>
            <a:spLocks noGrp="1"/>
          </p:cNvSpPr>
          <p:nvPr>
            <p:ph type="body" idx="1"/>
          </p:nvPr>
        </p:nvSpPr>
        <p:spPr/>
        <p:txBody>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s-ES" altLang="es-ES" sz="1200" b="1" i="0" u="none" strike="noStrike" cap="none" normalizeH="0" baseline="0" dirty="0">
                <a:ln>
                  <a:noFill/>
                </a:ln>
                <a:solidFill>
                  <a:schemeClr val="bg2">
                    <a:lumMod val="25000"/>
                  </a:schemeClr>
                </a:solidFill>
                <a:effectLst/>
                <a:latin typeface="Arial" panose="020B0604020202020204" pitchFamily="34" charset="0"/>
              </a:rPr>
              <a:t>Redshifted Cherenkov Radiation</a:t>
            </a:r>
            <a:r>
              <a:rPr kumimoji="0" lang="es-ES" altLang="es-ES" sz="1200" b="0" i="0" u="none" strike="noStrike" cap="none" normalizeH="0" baseline="0" dirty="0">
                <a:ln>
                  <a:noFill/>
                </a:ln>
                <a:solidFill>
                  <a:schemeClr val="bg2">
                    <a:lumMod val="25000"/>
                  </a:schemeClr>
                </a:solidFill>
                <a:effectLst/>
                <a:latin typeface="Arial" panose="020B0604020202020204" pitchFamily="34" charset="0"/>
              </a:rPr>
              <a:t> </a:t>
            </a:r>
            <a:r>
              <a:rPr kumimoji="0" lang="es-ES" altLang="es-ES" sz="1200" b="0" i="0" u="none" strike="noStrike" cap="none" normalizeH="0" baseline="0" dirty="0" err="1">
                <a:ln>
                  <a:noFill/>
                </a:ln>
                <a:solidFill>
                  <a:schemeClr val="bg2">
                    <a:lumMod val="25000"/>
                  </a:schemeClr>
                </a:solidFill>
                <a:effectLst/>
                <a:latin typeface="Arial" panose="020B0604020202020204" pitchFamily="34" charset="0"/>
              </a:rPr>
              <a:t>is</a:t>
            </a:r>
            <a:r>
              <a:rPr kumimoji="0" lang="es-ES" altLang="es-ES" sz="1200" b="0" i="0" u="none" strike="noStrike" cap="none" normalizeH="0" baseline="0" dirty="0">
                <a:ln>
                  <a:noFill/>
                </a:ln>
                <a:solidFill>
                  <a:schemeClr val="bg2">
                    <a:lumMod val="25000"/>
                  </a:schemeClr>
                </a:solidFill>
                <a:effectLst/>
                <a:latin typeface="Arial" panose="020B0604020202020204" pitchFamily="34" charset="0"/>
              </a:rPr>
              <a:t> a </a:t>
            </a:r>
            <a:r>
              <a:rPr kumimoji="0" lang="es-ES" altLang="es-ES" sz="1200" b="0" i="0" u="none" strike="noStrike" cap="none" normalizeH="0" baseline="0" dirty="0" err="1">
                <a:ln>
                  <a:noFill/>
                </a:ln>
                <a:solidFill>
                  <a:schemeClr val="bg2">
                    <a:lumMod val="25000"/>
                  </a:schemeClr>
                </a:solidFill>
                <a:effectLst/>
                <a:latin typeface="Arial" panose="020B0604020202020204" pitchFamily="34" charset="0"/>
              </a:rPr>
              <a:t>promising</a:t>
            </a:r>
            <a:r>
              <a:rPr kumimoji="0" lang="es-ES" altLang="es-ES" sz="1200" b="0" i="0" u="none" strike="noStrike" cap="none" normalizeH="0" baseline="0" dirty="0">
                <a:ln>
                  <a:noFill/>
                </a:ln>
                <a:solidFill>
                  <a:schemeClr val="bg2">
                    <a:lumMod val="25000"/>
                  </a:schemeClr>
                </a:solidFill>
                <a:effectLst/>
                <a:latin typeface="Arial" panose="020B0604020202020204" pitchFamily="34" charset="0"/>
              </a:rPr>
              <a:t> </a:t>
            </a:r>
            <a:r>
              <a:rPr kumimoji="0" lang="es-ES" altLang="es-ES" sz="1200" b="0" i="0" u="none" strike="noStrike" cap="none" normalizeH="0" baseline="0" dirty="0" err="1">
                <a:ln>
                  <a:noFill/>
                </a:ln>
                <a:solidFill>
                  <a:schemeClr val="bg2">
                    <a:lumMod val="25000"/>
                  </a:schemeClr>
                </a:solidFill>
                <a:effectLst/>
                <a:latin typeface="Arial" panose="020B0604020202020204" pitchFamily="34" charset="0"/>
              </a:rPr>
              <a:t>technique</a:t>
            </a:r>
            <a:r>
              <a:rPr kumimoji="0" lang="es-ES" altLang="es-ES" sz="1200" b="0" i="0" u="none" strike="noStrike" cap="none" normalizeH="0" baseline="0" dirty="0">
                <a:ln>
                  <a:noFill/>
                </a:ln>
                <a:solidFill>
                  <a:schemeClr val="bg2">
                    <a:lumMod val="25000"/>
                  </a:schemeClr>
                </a:solidFill>
                <a:effectLst/>
                <a:latin typeface="Arial" panose="020B0604020202020204" pitchFamily="34" charset="0"/>
              </a:rPr>
              <a:t> </a:t>
            </a:r>
            <a:r>
              <a:rPr kumimoji="0" lang="es-ES" altLang="es-ES" sz="1200" b="0" i="0" u="none" strike="noStrike" cap="none" normalizeH="0" baseline="0" dirty="0" err="1">
                <a:ln>
                  <a:noFill/>
                </a:ln>
                <a:solidFill>
                  <a:schemeClr val="bg2">
                    <a:lumMod val="25000"/>
                  </a:schemeClr>
                </a:solidFill>
                <a:effectLst/>
                <a:latin typeface="Arial" panose="020B0604020202020204" pitchFamily="34" charset="0"/>
              </a:rPr>
              <a:t>for</a:t>
            </a:r>
            <a:r>
              <a:rPr kumimoji="0" lang="es-ES" altLang="es-ES" sz="1200" b="0" i="0" u="none" strike="noStrike" cap="none" normalizeH="0" baseline="0" dirty="0">
                <a:ln>
                  <a:noFill/>
                </a:ln>
                <a:solidFill>
                  <a:schemeClr val="bg2">
                    <a:lumMod val="25000"/>
                  </a:schemeClr>
                </a:solidFill>
                <a:effectLst/>
                <a:latin typeface="Arial" panose="020B0604020202020204" pitchFamily="34" charset="0"/>
              </a:rPr>
              <a:t> </a:t>
            </a:r>
            <a:r>
              <a:rPr kumimoji="0" lang="es-ES" altLang="es-ES" sz="1200" b="0" i="0" u="none" strike="noStrike" cap="none" normalizeH="0" baseline="0" dirty="0" err="1">
                <a:ln>
                  <a:noFill/>
                </a:ln>
                <a:solidFill>
                  <a:schemeClr val="bg2">
                    <a:lumMod val="25000"/>
                  </a:schemeClr>
                </a:solidFill>
                <a:effectLst/>
                <a:latin typeface="Arial" panose="020B0604020202020204" pitchFamily="34" charset="0"/>
              </a:rPr>
              <a:t>improving</a:t>
            </a:r>
            <a:r>
              <a:rPr kumimoji="0" lang="es-ES" altLang="es-ES" sz="1200" b="0" i="0" u="none" strike="noStrike" cap="none" normalizeH="0" baseline="0" dirty="0">
                <a:ln>
                  <a:noFill/>
                </a:ln>
                <a:solidFill>
                  <a:schemeClr val="bg2">
                    <a:lumMod val="25000"/>
                  </a:schemeClr>
                </a:solidFill>
                <a:effectLst/>
                <a:latin typeface="Arial" panose="020B0604020202020204" pitchFamily="34" charset="0"/>
              </a:rPr>
              <a:t> </a:t>
            </a:r>
            <a:r>
              <a:rPr kumimoji="0" lang="es-ES" altLang="es-ES" sz="1200" b="0" i="0" u="none" strike="noStrike" cap="none" normalizeH="0" baseline="0" dirty="0" err="1">
                <a:ln>
                  <a:noFill/>
                </a:ln>
                <a:solidFill>
                  <a:schemeClr val="bg2">
                    <a:lumMod val="25000"/>
                  </a:schemeClr>
                </a:solidFill>
                <a:effectLst/>
                <a:latin typeface="Arial" panose="020B0604020202020204" pitchFamily="34" charset="0"/>
              </a:rPr>
              <a:t>the</a:t>
            </a:r>
            <a:r>
              <a:rPr kumimoji="0" lang="es-ES" altLang="es-ES" sz="1200" b="0" i="0" u="none" strike="noStrike" cap="none" normalizeH="0" baseline="0" dirty="0">
                <a:ln>
                  <a:noFill/>
                </a:ln>
                <a:solidFill>
                  <a:schemeClr val="bg2">
                    <a:lumMod val="25000"/>
                  </a:schemeClr>
                </a:solidFill>
                <a:effectLst/>
                <a:latin typeface="Arial" panose="020B0604020202020204" pitchFamily="34" charset="0"/>
              </a:rPr>
              <a:t> time </a:t>
            </a:r>
            <a:r>
              <a:rPr kumimoji="0" lang="es-ES" altLang="es-ES" sz="1200" b="0" i="0" u="none" strike="noStrike" cap="none" normalizeH="0" baseline="0" dirty="0" err="1">
                <a:ln>
                  <a:noFill/>
                </a:ln>
                <a:solidFill>
                  <a:schemeClr val="bg2">
                    <a:lumMod val="25000"/>
                  </a:schemeClr>
                </a:solidFill>
                <a:effectLst/>
                <a:latin typeface="Arial" panose="020B0604020202020204" pitchFamily="34" charset="0"/>
              </a:rPr>
              <a:t>resolution</a:t>
            </a:r>
            <a:r>
              <a:rPr kumimoji="0" lang="es-ES" altLang="es-ES" sz="1200" b="0" i="0" u="none" strike="noStrike" cap="none" normalizeH="0" baseline="0" dirty="0">
                <a:ln>
                  <a:noFill/>
                </a:ln>
                <a:solidFill>
                  <a:schemeClr val="bg2">
                    <a:lumMod val="25000"/>
                  </a:schemeClr>
                </a:solidFill>
                <a:effectLst/>
                <a:latin typeface="Arial" panose="020B0604020202020204" pitchFamily="34" charset="0"/>
              </a:rPr>
              <a:t> </a:t>
            </a:r>
            <a:r>
              <a:rPr kumimoji="0" lang="es-ES" altLang="es-ES" sz="1200" b="0" i="0" u="none" strike="noStrike" cap="none" normalizeH="0" baseline="0" dirty="0" err="1">
                <a:ln>
                  <a:noFill/>
                </a:ln>
                <a:solidFill>
                  <a:schemeClr val="bg2">
                    <a:lumMod val="25000"/>
                  </a:schemeClr>
                </a:solidFill>
                <a:effectLst/>
                <a:latin typeface="Arial" panose="020B0604020202020204" pitchFamily="34" charset="0"/>
              </a:rPr>
              <a:t>of</a:t>
            </a:r>
            <a:r>
              <a:rPr kumimoji="0" lang="es-ES" altLang="es-ES" sz="1200" b="0" i="0" u="none" strike="noStrike" cap="none" normalizeH="0" baseline="0" dirty="0">
                <a:ln>
                  <a:noFill/>
                </a:ln>
                <a:solidFill>
                  <a:schemeClr val="bg2">
                    <a:lumMod val="25000"/>
                  </a:schemeClr>
                </a:solidFill>
                <a:effectLst/>
                <a:latin typeface="Arial" panose="020B0604020202020204" pitchFamily="34" charset="0"/>
              </a:rPr>
              <a:t> radiation </a:t>
            </a:r>
            <a:r>
              <a:rPr kumimoji="0" lang="es-ES" altLang="es-ES" sz="1200" b="0" i="0" u="none" strike="noStrike" cap="none" normalizeH="0" baseline="0" dirty="0" err="1">
                <a:ln>
                  <a:noFill/>
                </a:ln>
                <a:solidFill>
                  <a:schemeClr val="bg2">
                    <a:lumMod val="25000"/>
                  </a:schemeClr>
                </a:solidFill>
                <a:effectLst/>
                <a:latin typeface="Arial" panose="020B0604020202020204" pitchFamily="34" charset="0"/>
              </a:rPr>
              <a:t>detectors</a:t>
            </a:r>
            <a:r>
              <a:rPr kumimoji="0" lang="es-ES" altLang="es-ES" sz="1200" b="0" i="0" u="none" strike="noStrike" cap="none" normalizeH="0" baseline="0" dirty="0">
                <a:ln>
                  <a:noFill/>
                </a:ln>
                <a:solidFill>
                  <a:schemeClr val="bg2">
                    <a:lumMod val="25000"/>
                  </a:schemeClr>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s-ES" altLang="es-ES" sz="1200" b="0" i="0" u="none" strike="noStrike" cap="none" normalizeH="0" baseline="0" dirty="0">
              <a:ln>
                <a:noFill/>
              </a:ln>
              <a:solidFill>
                <a:schemeClr val="bg2">
                  <a:lumMod val="25000"/>
                </a:schemeClr>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ES" altLang="es-ES" sz="1200" b="0" i="0" u="none" strike="noStrike" cap="none" normalizeH="0" baseline="0" dirty="0">
                <a:ln>
                  <a:noFill/>
                </a:ln>
                <a:solidFill>
                  <a:schemeClr val="bg2">
                    <a:lumMod val="25000"/>
                  </a:schemeClr>
                </a:solidFill>
                <a:effectLst/>
                <a:latin typeface="Arial" panose="020B0604020202020204" pitchFamily="34" charset="0"/>
              </a:rPr>
              <a:t> </a:t>
            </a:r>
            <a:r>
              <a:rPr kumimoji="0" lang="es-ES" altLang="es-ES" sz="1200" b="0" i="0" u="none" strike="noStrike" cap="none" normalizeH="0" baseline="0" dirty="0" err="1">
                <a:ln>
                  <a:noFill/>
                </a:ln>
                <a:solidFill>
                  <a:schemeClr val="bg2">
                    <a:lumMod val="25000"/>
                  </a:schemeClr>
                </a:solidFill>
                <a:effectLst/>
                <a:latin typeface="Arial" panose="020B0604020202020204" pitchFamily="34" charset="0"/>
              </a:rPr>
              <a:t>Introducing</a:t>
            </a:r>
            <a:r>
              <a:rPr kumimoji="0" lang="es-ES" altLang="es-ES" sz="1200" b="0" i="0" u="none" strike="noStrike" cap="none" normalizeH="0" baseline="0" dirty="0">
                <a:ln>
                  <a:noFill/>
                </a:ln>
                <a:solidFill>
                  <a:schemeClr val="bg2">
                    <a:lumMod val="25000"/>
                  </a:schemeClr>
                </a:solidFill>
                <a:effectLst/>
                <a:latin typeface="Arial" panose="020B0604020202020204" pitchFamily="34" charset="0"/>
              </a:rPr>
              <a:t> </a:t>
            </a:r>
            <a:r>
              <a:rPr kumimoji="0" lang="es-ES" altLang="es-ES" sz="1200" b="1" i="0" u="none" strike="noStrike" cap="none" normalizeH="0" baseline="0" dirty="0" err="1">
                <a:ln>
                  <a:noFill/>
                </a:ln>
                <a:solidFill>
                  <a:schemeClr val="bg2">
                    <a:lumMod val="25000"/>
                  </a:schemeClr>
                </a:solidFill>
                <a:effectLst/>
                <a:latin typeface="Arial" panose="020B0604020202020204" pitchFamily="34" charset="0"/>
              </a:rPr>
              <a:t>fluorescent</a:t>
            </a:r>
            <a:r>
              <a:rPr kumimoji="0" lang="es-ES" altLang="es-ES" sz="1200" b="1" i="0" u="none" strike="noStrike" cap="none" normalizeH="0" baseline="0" dirty="0">
                <a:ln>
                  <a:noFill/>
                </a:ln>
                <a:solidFill>
                  <a:schemeClr val="bg2">
                    <a:lumMod val="25000"/>
                  </a:schemeClr>
                </a:solidFill>
                <a:effectLst/>
                <a:latin typeface="Arial" panose="020B0604020202020204" pitchFamily="34" charset="0"/>
              </a:rPr>
              <a:t> </a:t>
            </a:r>
            <a:r>
              <a:rPr kumimoji="0" lang="es-ES" altLang="es-ES" sz="1200" b="1" i="0" u="none" strike="noStrike" cap="none" normalizeH="0" baseline="0" dirty="0" err="1">
                <a:ln>
                  <a:noFill/>
                </a:ln>
                <a:solidFill>
                  <a:schemeClr val="bg2">
                    <a:lumMod val="25000"/>
                  </a:schemeClr>
                </a:solidFill>
                <a:effectLst/>
                <a:latin typeface="Arial" panose="020B0604020202020204" pitchFamily="34" charset="0"/>
              </a:rPr>
              <a:t>dopants</a:t>
            </a:r>
            <a:r>
              <a:rPr kumimoji="0" lang="es-ES" altLang="es-ES" sz="1200" b="1" i="0" u="none" strike="noStrike" cap="none" normalizeH="0" baseline="0" dirty="0">
                <a:ln>
                  <a:noFill/>
                </a:ln>
                <a:solidFill>
                  <a:schemeClr val="bg2">
                    <a:lumMod val="25000"/>
                  </a:schemeClr>
                </a:solidFill>
                <a:effectLst/>
                <a:latin typeface="Arial" panose="020B0604020202020204" pitchFamily="34" charset="0"/>
              </a:rPr>
              <a:t> (POPOP)</a:t>
            </a:r>
            <a:r>
              <a:rPr kumimoji="0" lang="es-ES" altLang="es-ES" sz="1200" b="0" i="0" u="none" strike="noStrike" cap="none" normalizeH="0" baseline="0" dirty="0">
                <a:ln>
                  <a:noFill/>
                </a:ln>
                <a:solidFill>
                  <a:schemeClr val="bg2">
                    <a:lumMod val="25000"/>
                  </a:schemeClr>
                </a:solidFill>
                <a:effectLst/>
                <a:latin typeface="Arial" panose="020B0604020202020204" pitchFamily="34" charset="0"/>
              </a:rPr>
              <a:t> </a:t>
            </a:r>
            <a:r>
              <a:rPr kumimoji="0" lang="es-ES" altLang="es-ES" sz="1200" b="0" i="0" u="none" strike="noStrike" cap="none" normalizeH="0" baseline="0" dirty="0" err="1">
                <a:ln>
                  <a:noFill/>
                </a:ln>
                <a:solidFill>
                  <a:schemeClr val="bg2">
                    <a:lumMod val="25000"/>
                  </a:schemeClr>
                </a:solidFill>
                <a:effectLst/>
                <a:latin typeface="Arial" panose="020B0604020202020204" pitchFamily="34" charset="0"/>
              </a:rPr>
              <a:t>into</a:t>
            </a:r>
            <a:r>
              <a:rPr kumimoji="0" lang="es-ES" altLang="es-ES" sz="1200" b="0" i="0" u="none" strike="noStrike" cap="none" normalizeH="0" baseline="0" dirty="0">
                <a:ln>
                  <a:noFill/>
                </a:ln>
                <a:solidFill>
                  <a:schemeClr val="bg2">
                    <a:lumMod val="25000"/>
                  </a:schemeClr>
                </a:solidFill>
                <a:effectLst/>
                <a:latin typeface="Arial" panose="020B0604020202020204" pitchFamily="34" charset="0"/>
              </a:rPr>
              <a:t> </a:t>
            </a:r>
            <a:r>
              <a:rPr kumimoji="0" lang="es-ES" altLang="es-ES" sz="1200" b="0" i="0" u="none" strike="noStrike" cap="none" normalizeH="0" baseline="0" dirty="0" err="1">
                <a:ln>
                  <a:noFill/>
                </a:ln>
                <a:solidFill>
                  <a:schemeClr val="bg2">
                    <a:lumMod val="25000"/>
                  </a:schemeClr>
                </a:solidFill>
                <a:effectLst/>
                <a:latin typeface="Arial" panose="020B0604020202020204" pitchFamily="34" charset="0"/>
              </a:rPr>
              <a:t>liquid</a:t>
            </a:r>
            <a:r>
              <a:rPr kumimoji="0" lang="es-ES" altLang="es-ES" sz="1200" b="0" i="0" u="none" strike="noStrike" cap="none" normalizeH="0" baseline="0" dirty="0">
                <a:ln>
                  <a:noFill/>
                </a:ln>
                <a:solidFill>
                  <a:schemeClr val="bg2">
                    <a:lumMod val="25000"/>
                  </a:schemeClr>
                </a:solidFill>
                <a:effectLst/>
                <a:latin typeface="Arial" panose="020B0604020202020204" pitchFamily="34" charset="0"/>
              </a:rPr>
              <a:t> </a:t>
            </a:r>
            <a:r>
              <a:rPr kumimoji="0" lang="es-ES" altLang="es-ES" sz="1200" b="0" i="0" u="none" strike="noStrike" cap="none" normalizeH="0" baseline="0" dirty="0" err="1">
                <a:ln>
                  <a:noFill/>
                </a:ln>
                <a:solidFill>
                  <a:schemeClr val="bg2">
                    <a:lumMod val="25000"/>
                  </a:schemeClr>
                </a:solidFill>
                <a:effectLst/>
                <a:latin typeface="Arial" panose="020B0604020202020204" pitchFamily="34" charset="0"/>
              </a:rPr>
              <a:t>solvents</a:t>
            </a:r>
            <a:r>
              <a:rPr kumimoji="0" lang="es-ES" altLang="es-ES" sz="1200" b="0" i="0" u="none" strike="noStrike" cap="none" normalizeH="0" baseline="0" dirty="0">
                <a:ln>
                  <a:noFill/>
                </a:ln>
                <a:solidFill>
                  <a:schemeClr val="bg2">
                    <a:lumMod val="25000"/>
                  </a:schemeClr>
                </a:solidFill>
                <a:effectLst/>
                <a:latin typeface="Arial" panose="020B0604020202020204" pitchFamily="34" charset="0"/>
              </a:rPr>
              <a:t> </a:t>
            </a:r>
            <a:r>
              <a:rPr kumimoji="0" lang="es-ES" altLang="es-ES" sz="1200" b="0" i="0" u="none" strike="noStrike" cap="none" normalizeH="0" baseline="0" dirty="0" err="1">
                <a:ln>
                  <a:noFill/>
                </a:ln>
                <a:solidFill>
                  <a:schemeClr val="bg2">
                    <a:lumMod val="25000"/>
                  </a:schemeClr>
                </a:solidFill>
                <a:effectLst/>
                <a:latin typeface="Arial" panose="020B0604020202020204" pitchFamily="34" charset="0"/>
              </a:rPr>
              <a:t>shifts</a:t>
            </a:r>
            <a:r>
              <a:rPr kumimoji="0" lang="es-ES" altLang="es-ES" sz="1200" b="0" i="0" u="none" strike="noStrike" cap="none" normalizeH="0" baseline="0" dirty="0">
                <a:ln>
                  <a:noFill/>
                </a:ln>
                <a:solidFill>
                  <a:schemeClr val="bg2">
                    <a:lumMod val="25000"/>
                  </a:schemeClr>
                </a:solidFill>
                <a:effectLst/>
                <a:latin typeface="Arial" panose="020B0604020202020204" pitchFamily="34" charset="0"/>
              </a:rPr>
              <a:t> Cherenkov light </a:t>
            </a:r>
            <a:r>
              <a:rPr kumimoji="0" lang="es-ES" altLang="es-ES" sz="1200" b="0" i="0" u="none" strike="noStrike" cap="none" normalizeH="0" baseline="0" dirty="0" err="1">
                <a:ln>
                  <a:noFill/>
                </a:ln>
                <a:solidFill>
                  <a:schemeClr val="bg2">
                    <a:lumMod val="25000"/>
                  </a:schemeClr>
                </a:solidFill>
                <a:effectLst/>
                <a:latin typeface="Arial" panose="020B0604020202020204" pitchFamily="34" charset="0"/>
              </a:rPr>
              <a:t>from</a:t>
            </a:r>
            <a:r>
              <a:rPr kumimoji="0" lang="es-ES" altLang="es-ES" sz="1200" b="0" i="0" u="none" strike="noStrike" cap="none" normalizeH="0" baseline="0" dirty="0">
                <a:ln>
                  <a:noFill/>
                </a:ln>
                <a:solidFill>
                  <a:schemeClr val="bg2">
                    <a:lumMod val="25000"/>
                  </a:schemeClr>
                </a:solidFill>
                <a:effectLst/>
                <a:latin typeface="Arial" panose="020B0604020202020204" pitchFamily="34" charset="0"/>
              </a:rPr>
              <a:t> </a:t>
            </a:r>
            <a:r>
              <a:rPr kumimoji="0" lang="es-ES" altLang="es-ES" sz="1200" b="1" i="0" u="none" strike="noStrike" cap="none" normalizeH="0" baseline="0" dirty="0">
                <a:ln>
                  <a:noFill/>
                </a:ln>
                <a:solidFill>
                  <a:schemeClr val="bg2">
                    <a:lumMod val="25000"/>
                  </a:schemeClr>
                </a:solidFill>
                <a:effectLst/>
                <a:latin typeface="Arial" panose="020B0604020202020204" pitchFamily="34" charset="0"/>
              </a:rPr>
              <a:t>UV </a:t>
            </a:r>
            <a:r>
              <a:rPr kumimoji="0" lang="es-ES" altLang="es-ES" sz="1200" b="1" i="0" u="none" strike="noStrike" cap="none" normalizeH="0" baseline="0" dirty="0" err="1">
                <a:ln>
                  <a:noFill/>
                </a:ln>
                <a:solidFill>
                  <a:schemeClr val="bg2">
                    <a:lumMod val="25000"/>
                  </a:schemeClr>
                </a:solidFill>
                <a:effectLst/>
                <a:latin typeface="Arial" panose="020B0604020202020204" pitchFamily="34" charset="0"/>
              </a:rPr>
              <a:t>to</a:t>
            </a:r>
            <a:r>
              <a:rPr kumimoji="0" lang="es-ES" altLang="es-ES" sz="1200" b="1" i="0" u="none" strike="noStrike" cap="none" normalizeH="0" baseline="0" dirty="0">
                <a:ln>
                  <a:noFill/>
                </a:ln>
                <a:solidFill>
                  <a:schemeClr val="bg2">
                    <a:lumMod val="25000"/>
                  </a:schemeClr>
                </a:solidFill>
                <a:effectLst/>
                <a:latin typeface="Arial" panose="020B0604020202020204" pitchFamily="34" charset="0"/>
              </a:rPr>
              <a:t> visible</a:t>
            </a:r>
            <a:r>
              <a:rPr kumimoji="0" lang="es-ES" altLang="es-ES" sz="1200" b="0" i="0" u="none" strike="noStrike" cap="none" normalizeH="0" baseline="0" dirty="0">
                <a:ln>
                  <a:noFill/>
                </a:ln>
                <a:solidFill>
                  <a:schemeClr val="bg2">
                    <a:lumMod val="25000"/>
                  </a:schemeClr>
                </a:solidFill>
                <a:effectLst/>
                <a:latin typeface="Arial" panose="020B0604020202020204" pitchFamily="34" charset="0"/>
              </a:rPr>
              <a:t>, </a:t>
            </a:r>
            <a:r>
              <a:rPr kumimoji="0" lang="es-ES" altLang="es-ES" sz="1200" b="0" i="0" u="none" strike="noStrike" cap="none" normalizeH="0" baseline="0" dirty="0" err="1">
                <a:ln>
                  <a:noFill/>
                </a:ln>
                <a:solidFill>
                  <a:schemeClr val="bg2">
                    <a:lumMod val="25000"/>
                  </a:schemeClr>
                </a:solidFill>
                <a:effectLst/>
                <a:latin typeface="Arial" panose="020B0604020202020204" pitchFamily="34" charset="0"/>
              </a:rPr>
              <a:t>increasing</a:t>
            </a:r>
            <a:r>
              <a:rPr kumimoji="0" lang="es-ES" altLang="es-ES" sz="1200" b="0" i="0" u="none" strike="noStrike" cap="none" normalizeH="0" baseline="0" dirty="0">
                <a:ln>
                  <a:noFill/>
                </a:ln>
                <a:solidFill>
                  <a:schemeClr val="bg2">
                    <a:lumMod val="25000"/>
                  </a:schemeClr>
                </a:solidFill>
                <a:effectLst/>
                <a:latin typeface="Arial" panose="020B0604020202020204" pitchFamily="34" charset="0"/>
              </a:rPr>
              <a:t> </a:t>
            </a:r>
            <a:r>
              <a:rPr kumimoji="0" lang="es-ES" altLang="es-ES" sz="1200" b="0" i="0" u="none" strike="noStrike" cap="none" normalizeH="0" baseline="0" dirty="0" err="1">
                <a:ln>
                  <a:noFill/>
                </a:ln>
                <a:solidFill>
                  <a:schemeClr val="bg2">
                    <a:lumMod val="25000"/>
                  </a:schemeClr>
                </a:solidFill>
                <a:effectLst/>
                <a:latin typeface="Arial" panose="020B0604020202020204" pitchFamily="34" charset="0"/>
              </a:rPr>
              <a:t>photon</a:t>
            </a:r>
            <a:r>
              <a:rPr kumimoji="0" lang="es-ES" altLang="es-ES" sz="1200" b="0" i="0" u="none" strike="noStrike" cap="none" normalizeH="0" baseline="0" dirty="0">
                <a:ln>
                  <a:noFill/>
                </a:ln>
                <a:solidFill>
                  <a:schemeClr val="bg2">
                    <a:lumMod val="25000"/>
                  </a:schemeClr>
                </a:solidFill>
                <a:effectLst/>
                <a:latin typeface="Arial" panose="020B0604020202020204" pitchFamily="34" charset="0"/>
              </a:rPr>
              <a:t> </a:t>
            </a:r>
            <a:r>
              <a:rPr kumimoji="0" lang="es-ES" altLang="es-ES" sz="1200" b="0" i="0" u="none" strike="noStrike" cap="none" normalizeH="0" baseline="0" dirty="0" err="1">
                <a:ln>
                  <a:noFill/>
                </a:ln>
                <a:solidFill>
                  <a:schemeClr val="bg2">
                    <a:lumMod val="25000"/>
                  </a:schemeClr>
                </a:solidFill>
                <a:effectLst/>
                <a:latin typeface="Arial" panose="020B0604020202020204" pitchFamily="34" charset="0"/>
              </a:rPr>
              <a:t>detection</a:t>
            </a:r>
            <a:r>
              <a:rPr kumimoji="0" lang="es-ES" altLang="es-ES" sz="1200" b="0" i="0" u="none" strike="noStrike" cap="none" normalizeH="0" baseline="0" dirty="0">
                <a:ln>
                  <a:noFill/>
                </a:ln>
                <a:solidFill>
                  <a:schemeClr val="bg2">
                    <a:lumMod val="25000"/>
                  </a:schemeClr>
                </a:solidFill>
                <a:effectLst/>
                <a:latin typeface="Arial" panose="020B0604020202020204" pitchFamily="34" charset="0"/>
              </a:rPr>
              <a:t> </a:t>
            </a:r>
            <a:r>
              <a:rPr kumimoji="0" lang="es-ES" altLang="es-ES" sz="1200" b="0" i="0" u="none" strike="noStrike" cap="none" normalizeH="0" baseline="0" dirty="0" err="1">
                <a:ln>
                  <a:noFill/>
                </a:ln>
                <a:solidFill>
                  <a:schemeClr val="bg2">
                    <a:lumMod val="25000"/>
                  </a:schemeClr>
                </a:solidFill>
                <a:effectLst/>
                <a:latin typeface="Arial" panose="020B0604020202020204" pitchFamily="34" charset="0"/>
              </a:rPr>
              <a:t>by</a:t>
            </a:r>
            <a:r>
              <a:rPr kumimoji="0" lang="es-ES" altLang="es-ES" sz="1200" b="0" i="0" u="none" strike="noStrike" cap="none" normalizeH="0" baseline="0" dirty="0">
                <a:ln>
                  <a:noFill/>
                </a:ln>
                <a:solidFill>
                  <a:schemeClr val="bg2">
                    <a:lumMod val="25000"/>
                  </a:schemeClr>
                </a:solidFill>
                <a:effectLst/>
                <a:latin typeface="Arial" panose="020B0604020202020204" pitchFamily="34" charset="0"/>
              </a:rPr>
              <a:t> </a:t>
            </a:r>
            <a:r>
              <a:rPr kumimoji="0" lang="es-ES" altLang="es-ES" sz="1200" b="1" i="0" u="none" strike="noStrike" cap="none" normalizeH="0" baseline="0" dirty="0">
                <a:ln>
                  <a:noFill/>
                </a:ln>
                <a:solidFill>
                  <a:schemeClr val="bg2">
                    <a:lumMod val="25000"/>
                  </a:schemeClr>
                </a:solidFill>
                <a:effectLst/>
                <a:latin typeface="Arial" panose="020B0604020202020204" pitchFamily="34" charset="0"/>
              </a:rPr>
              <a:t>17%-56%</a:t>
            </a:r>
            <a:r>
              <a:rPr kumimoji="0" lang="es-ES" altLang="es-ES" sz="1200" b="0" i="0" u="none" strike="noStrike" cap="none" normalizeH="0" baseline="0" dirty="0">
                <a:ln>
                  <a:noFill/>
                </a:ln>
                <a:solidFill>
                  <a:schemeClr val="bg2">
                    <a:lumMod val="25000"/>
                  </a:schemeClr>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s-ES" altLang="es-ES" sz="1200" b="0" i="0" u="none" strike="noStrike" cap="none" normalizeH="0" baseline="0" dirty="0">
              <a:ln>
                <a:noFill/>
              </a:ln>
              <a:solidFill>
                <a:schemeClr val="bg2">
                  <a:lumMod val="25000"/>
                </a:schemeClr>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ES" altLang="es-ES" sz="1200" b="0" i="0" u="none" strike="noStrike" cap="none" normalizeH="0" baseline="0" dirty="0">
                <a:ln>
                  <a:noFill/>
                </a:ln>
                <a:solidFill>
                  <a:schemeClr val="bg2">
                    <a:lumMod val="25000"/>
                  </a:schemeClr>
                </a:solidFill>
                <a:effectLst/>
                <a:latin typeface="Arial" panose="020B0604020202020204" pitchFamily="34" charset="0"/>
              </a:rPr>
              <a:t> </a:t>
            </a:r>
            <a:r>
              <a:rPr kumimoji="0" lang="es-ES" altLang="es-ES" sz="1200" b="0" i="0" u="none" strike="noStrike" cap="none" normalizeH="0" baseline="0" dirty="0" err="1">
                <a:ln>
                  <a:noFill/>
                </a:ln>
                <a:solidFill>
                  <a:schemeClr val="bg2">
                    <a:lumMod val="25000"/>
                  </a:schemeClr>
                </a:solidFill>
                <a:effectLst/>
                <a:latin typeface="Arial" panose="020B0604020202020204" pitchFamily="34" charset="0"/>
              </a:rPr>
              <a:t>Although</a:t>
            </a:r>
            <a:r>
              <a:rPr kumimoji="0" lang="es-ES" altLang="es-ES" sz="1200" b="0" i="0" u="none" strike="noStrike" cap="none" normalizeH="0" baseline="0" dirty="0">
                <a:ln>
                  <a:noFill/>
                </a:ln>
                <a:solidFill>
                  <a:schemeClr val="bg2">
                    <a:lumMod val="25000"/>
                  </a:schemeClr>
                </a:solidFill>
                <a:effectLst/>
                <a:latin typeface="Arial" panose="020B0604020202020204" pitchFamily="34" charset="0"/>
              </a:rPr>
              <a:t> </a:t>
            </a:r>
            <a:r>
              <a:rPr kumimoji="0" lang="es-ES" altLang="es-ES" sz="1200" b="0" i="0" u="none" strike="noStrike" cap="none" normalizeH="0" baseline="0" dirty="0" err="1">
                <a:ln>
                  <a:noFill/>
                </a:ln>
                <a:solidFill>
                  <a:schemeClr val="bg2">
                    <a:lumMod val="25000"/>
                  </a:schemeClr>
                </a:solidFill>
                <a:effectLst/>
                <a:latin typeface="Arial" panose="020B0604020202020204" pitchFamily="34" charset="0"/>
              </a:rPr>
              <a:t>the</a:t>
            </a:r>
            <a:r>
              <a:rPr kumimoji="0" lang="es-ES" altLang="es-ES" sz="1200" b="0" i="0" u="none" strike="noStrike" cap="none" normalizeH="0" baseline="0" dirty="0">
                <a:ln>
                  <a:noFill/>
                </a:ln>
                <a:solidFill>
                  <a:schemeClr val="bg2">
                    <a:lumMod val="25000"/>
                  </a:schemeClr>
                </a:solidFill>
                <a:effectLst/>
                <a:latin typeface="Arial" panose="020B0604020202020204" pitchFamily="34" charset="0"/>
              </a:rPr>
              <a:t> </a:t>
            </a:r>
            <a:r>
              <a:rPr kumimoji="0" lang="es-ES" altLang="es-ES" sz="1200" b="1" i="0" u="none" strike="noStrike" cap="none" normalizeH="0" baseline="0" dirty="0">
                <a:ln>
                  <a:noFill/>
                </a:ln>
                <a:solidFill>
                  <a:schemeClr val="bg2">
                    <a:lumMod val="25000"/>
                  </a:schemeClr>
                </a:solidFill>
                <a:effectLst/>
                <a:latin typeface="Arial" panose="020B0604020202020204" pitchFamily="34" charset="0"/>
              </a:rPr>
              <a:t>RCR detector</a:t>
            </a:r>
            <a:r>
              <a:rPr kumimoji="0" lang="es-ES" altLang="es-ES" sz="1200" b="0" i="0" u="none" strike="noStrike" cap="none" normalizeH="0" baseline="0" dirty="0">
                <a:ln>
                  <a:noFill/>
                </a:ln>
                <a:solidFill>
                  <a:schemeClr val="bg2">
                    <a:lumMod val="25000"/>
                  </a:schemeClr>
                </a:solidFill>
                <a:effectLst/>
                <a:latin typeface="Arial" panose="020B0604020202020204" pitchFamily="34" charset="0"/>
              </a:rPr>
              <a:t> </a:t>
            </a:r>
            <a:r>
              <a:rPr kumimoji="0" lang="es-ES" altLang="es-ES" sz="1200" b="0" i="0" u="none" strike="noStrike" cap="none" normalizeH="0" baseline="0" dirty="0" err="1">
                <a:ln>
                  <a:noFill/>
                </a:ln>
                <a:solidFill>
                  <a:schemeClr val="bg2">
                    <a:lumMod val="25000"/>
                  </a:schemeClr>
                </a:solidFill>
                <a:effectLst/>
                <a:latin typeface="Arial" panose="020B0604020202020204" pitchFamily="34" charset="0"/>
              </a:rPr>
              <a:t>exhibited</a:t>
            </a:r>
            <a:r>
              <a:rPr kumimoji="0" lang="es-ES" altLang="es-ES" sz="1200" b="0" i="0" u="none" strike="noStrike" cap="none" normalizeH="0" baseline="0" dirty="0">
                <a:ln>
                  <a:noFill/>
                </a:ln>
                <a:solidFill>
                  <a:schemeClr val="bg2">
                    <a:lumMod val="25000"/>
                  </a:schemeClr>
                </a:solidFill>
                <a:effectLst/>
                <a:latin typeface="Arial" panose="020B0604020202020204" pitchFamily="34" charset="0"/>
              </a:rPr>
              <a:t> a </a:t>
            </a:r>
            <a:r>
              <a:rPr kumimoji="0" lang="es-ES" altLang="es-ES" sz="1200" b="1" i="0" u="none" strike="noStrike" cap="none" normalizeH="0" baseline="0" dirty="0" err="1">
                <a:ln>
                  <a:noFill/>
                </a:ln>
                <a:solidFill>
                  <a:schemeClr val="bg2">
                    <a:lumMod val="25000"/>
                  </a:schemeClr>
                </a:solidFill>
                <a:effectLst/>
                <a:latin typeface="Arial" panose="020B0604020202020204" pitchFamily="34" charset="0"/>
              </a:rPr>
              <a:t>slightly</a:t>
            </a:r>
            <a:r>
              <a:rPr kumimoji="0" lang="es-ES" altLang="es-ES" sz="1200" b="1" i="0" u="none" strike="noStrike" cap="none" normalizeH="0" baseline="0" dirty="0">
                <a:ln>
                  <a:noFill/>
                </a:ln>
                <a:solidFill>
                  <a:schemeClr val="bg2">
                    <a:lumMod val="25000"/>
                  </a:schemeClr>
                </a:solidFill>
                <a:effectLst/>
                <a:latin typeface="Arial" panose="020B0604020202020204" pitchFamily="34" charset="0"/>
              </a:rPr>
              <a:t> </a:t>
            </a:r>
            <a:r>
              <a:rPr kumimoji="0" lang="es-ES" altLang="es-ES" sz="1200" b="1" i="0" u="none" strike="noStrike" cap="none" normalizeH="0" baseline="0" dirty="0" err="1">
                <a:ln>
                  <a:noFill/>
                </a:ln>
                <a:solidFill>
                  <a:schemeClr val="bg2">
                    <a:lumMod val="25000"/>
                  </a:schemeClr>
                </a:solidFill>
                <a:effectLst/>
                <a:latin typeface="Arial" panose="020B0604020202020204" pitchFamily="34" charset="0"/>
              </a:rPr>
              <a:t>worse</a:t>
            </a:r>
            <a:r>
              <a:rPr kumimoji="0" lang="es-ES" altLang="es-ES" sz="1200" b="1" i="0" u="none" strike="noStrike" cap="none" normalizeH="0" baseline="0" dirty="0">
                <a:ln>
                  <a:noFill/>
                </a:ln>
                <a:solidFill>
                  <a:schemeClr val="bg2">
                    <a:lumMod val="25000"/>
                  </a:schemeClr>
                </a:solidFill>
                <a:effectLst/>
                <a:latin typeface="Arial" panose="020B0604020202020204" pitchFamily="34" charset="0"/>
              </a:rPr>
              <a:t> time response, </a:t>
            </a:r>
            <a:r>
              <a:rPr kumimoji="0" lang="es-ES" altLang="es-ES" sz="1200" b="0" i="0" u="none" strike="noStrike" cap="none" normalizeH="0" baseline="0" dirty="0" err="1">
                <a:ln>
                  <a:noFill/>
                </a:ln>
                <a:solidFill>
                  <a:schemeClr val="bg2">
                    <a:lumMod val="25000"/>
                  </a:schemeClr>
                </a:solidFill>
                <a:effectLst/>
                <a:latin typeface="Arial" panose="020B0604020202020204" pitchFamily="34" charset="0"/>
              </a:rPr>
              <a:t>the</a:t>
            </a:r>
            <a:r>
              <a:rPr kumimoji="0" lang="es-ES" altLang="es-ES" sz="1200" b="0" i="0" u="none" strike="noStrike" cap="none" normalizeH="0" baseline="0" dirty="0">
                <a:ln>
                  <a:noFill/>
                </a:ln>
                <a:solidFill>
                  <a:schemeClr val="bg2">
                    <a:lumMod val="25000"/>
                  </a:schemeClr>
                </a:solidFill>
                <a:effectLst/>
                <a:latin typeface="Arial" panose="020B0604020202020204" pitchFamily="34" charset="0"/>
              </a:rPr>
              <a:t> </a:t>
            </a:r>
            <a:r>
              <a:rPr kumimoji="0" lang="es-ES" altLang="es-ES" sz="1200" b="0" i="0" u="none" strike="noStrike" cap="none" normalizeH="0" baseline="0" dirty="0" err="1">
                <a:ln>
                  <a:noFill/>
                </a:ln>
                <a:solidFill>
                  <a:schemeClr val="bg2">
                    <a:lumMod val="25000"/>
                  </a:schemeClr>
                </a:solidFill>
                <a:effectLst/>
                <a:latin typeface="Arial" panose="020B0604020202020204" pitchFamily="34" charset="0"/>
              </a:rPr>
              <a:t>increased</a:t>
            </a:r>
            <a:r>
              <a:rPr kumimoji="0" lang="es-ES" altLang="es-ES" sz="1200" b="0" i="0" u="none" strike="noStrike" cap="none" normalizeH="0" baseline="0" dirty="0">
                <a:ln>
                  <a:noFill/>
                </a:ln>
                <a:solidFill>
                  <a:schemeClr val="bg2">
                    <a:lumMod val="25000"/>
                  </a:schemeClr>
                </a:solidFill>
                <a:effectLst/>
                <a:latin typeface="Arial" panose="020B0604020202020204" pitchFamily="34" charset="0"/>
              </a:rPr>
              <a:t> </a:t>
            </a:r>
            <a:r>
              <a:rPr kumimoji="0" lang="es-ES" altLang="es-ES" sz="1200" b="0" i="0" u="none" strike="noStrike" cap="none" normalizeH="0" baseline="0" dirty="0" err="1">
                <a:ln>
                  <a:noFill/>
                </a:ln>
                <a:solidFill>
                  <a:schemeClr val="bg2">
                    <a:lumMod val="25000"/>
                  </a:schemeClr>
                </a:solidFill>
                <a:effectLst/>
                <a:latin typeface="Arial" panose="020B0604020202020204" pitchFamily="34" charset="0"/>
              </a:rPr>
              <a:t>photon</a:t>
            </a:r>
            <a:r>
              <a:rPr kumimoji="0" lang="es-ES" altLang="es-ES" sz="1200" b="0" i="0" u="none" strike="noStrike" cap="none" normalizeH="0" baseline="0" dirty="0">
                <a:ln>
                  <a:noFill/>
                </a:ln>
                <a:solidFill>
                  <a:schemeClr val="bg2">
                    <a:lumMod val="25000"/>
                  </a:schemeClr>
                </a:solidFill>
                <a:effectLst/>
                <a:latin typeface="Arial" panose="020B0604020202020204" pitchFamily="34" charset="0"/>
              </a:rPr>
              <a:t> </a:t>
            </a:r>
            <a:r>
              <a:rPr kumimoji="0" lang="es-ES" altLang="es-ES" sz="1200" b="0" i="0" u="none" strike="noStrike" cap="none" normalizeH="0" baseline="0" dirty="0" err="1">
                <a:ln>
                  <a:noFill/>
                </a:ln>
                <a:solidFill>
                  <a:schemeClr val="bg2">
                    <a:lumMod val="25000"/>
                  </a:schemeClr>
                </a:solidFill>
                <a:effectLst/>
                <a:latin typeface="Arial" panose="020B0604020202020204" pitchFamily="34" charset="0"/>
              </a:rPr>
              <a:t>yield</a:t>
            </a:r>
            <a:r>
              <a:rPr kumimoji="0" lang="es-ES" altLang="es-ES" sz="1200" b="0" i="0" u="none" strike="noStrike" cap="none" normalizeH="0" baseline="0" dirty="0">
                <a:ln>
                  <a:noFill/>
                </a:ln>
                <a:solidFill>
                  <a:schemeClr val="bg2">
                    <a:lumMod val="25000"/>
                  </a:schemeClr>
                </a:solidFill>
                <a:effectLst/>
                <a:latin typeface="Arial" panose="020B0604020202020204" pitchFamily="34" charset="0"/>
              </a:rPr>
              <a:t> can </a:t>
            </a:r>
            <a:r>
              <a:rPr kumimoji="0" lang="es-ES" altLang="es-ES" sz="1200" b="0" i="0" u="none" strike="noStrike" cap="none" normalizeH="0" baseline="0" dirty="0" err="1">
                <a:ln>
                  <a:noFill/>
                </a:ln>
                <a:solidFill>
                  <a:schemeClr val="bg2">
                    <a:lumMod val="25000"/>
                  </a:schemeClr>
                </a:solidFill>
                <a:effectLst/>
                <a:latin typeface="Arial" panose="020B0604020202020204" pitchFamily="34" charset="0"/>
              </a:rPr>
              <a:t>compensate</a:t>
            </a:r>
            <a:r>
              <a:rPr kumimoji="0" lang="es-ES" altLang="es-ES" sz="1200" b="0" i="0" u="none" strike="noStrike" cap="none" normalizeH="0" baseline="0" dirty="0">
                <a:ln>
                  <a:noFill/>
                </a:ln>
                <a:solidFill>
                  <a:schemeClr val="bg2">
                    <a:lumMod val="25000"/>
                  </a:schemeClr>
                </a:solidFill>
                <a:effectLst/>
                <a:latin typeface="Arial" panose="020B0604020202020204" pitchFamily="34" charset="0"/>
              </a:rPr>
              <a:t> </a:t>
            </a:r>
            <a:r>
              <a:rPr kumimoji="0" lang="es-ES" altLang="es-ES" sz="1200" b="0" i="0" u="none" strike="noStrike" cap="none" normalizeH="0" baseline="0" dirty="0" err="1">
                <a:ln>
                  <a:noFill/>
                </a:ln>
                <a:solidFill>
                  <a:schemeClr val="bg2">
                    <a:lumMod val="25000"/>
                  </a:schemeClr>
                </a:solidFill>
                <a:effectLst/>
                <a:latin typeface="Arial" panose="020B0604020202020204" pitchFamily="34" charset="0"/>
              </a:rPr>
              <a:t>for</a:t>
            </a:r>
            <a:r>
              <a:rPr kumimoji="0" lang="es-ES" altLang="es-ES" sz="1200" b="0" i="0" u="none" strike="noStrike" cap="none" normalizeH="0" baseline="0" dirty="0">
                <a:ln>
                  <a:noFill/>
                </a:ln>
                <a:solidFill>
                  <a:schemeClr val="bg2">
                    <a:lumMod val="25000"/>
                  </a:schemeClr>
                </a:solidFill>
                <a:effectLst/>
                <a:latin typeface="Arial" panose="020B0604020202020204" pitchFamily="34" charset="0"/>
              </a:rPr>
              <a:t> </a:t>
            </a:r>
            <a:r>
              <a:rPr kumimoji="0" lang="es-ES" altLang="es-ES" sz="1200" b="0" i="0" u="none" strike="noStrike" cap="none" normalizeH="0" baseline="0" dirty="0" err="1">
                <a:ln>
                  <a:noFill/>
                </a:ln>
                <a:solidFill>
                  <a:schemeClr val="bg2">
                    <a:lumMod val="25000"/>
                  </a:schemeClr>
                </a:solidFill>
                <a:effectLst/>
                <a:latin typeface="Arial" panose="020B0604020202020204" pitchFamily="34" charset="0"/>
              </a:rPr>
              <a:t>this</a:t>
            </a:r>
            <a:r>
              <a:rPr kumimoji="0" lang="es-ES" altLang="es-ES" sz="1200" b="0" i="0" u="none" strike="noStrike" cap="none" normalizeH="0" baseline="0" dirty="0">
                <a:ln>
                  <a:noFill/>
                </a:ln>
                <a:solidFill>
                  <a:schemeClr val="bg2">
                    <a:lumMod val="25000"/>
                  </a:schemeClr>
                </a:solidFill>
                <a:effectLst/>
                <a:latin typeface="Arial" panose="020B0604020202020204" pitchFamily="34" charset="0"/>
              </a:rPr>
              <a:t> </a:t>
            </a:r>
            <a:r>
              <a:rPr kumimoji="0" lang="es-ES" altLang="es-ES" sz="1200" b="0" i="0" u="none" strike="noStrike" cap="none" normalizeH="0" baseline="0" dirty="0" err="1">
                <a:ln>
                  <a:noFill/>
                </a:ln>
                <a:solidFill>
                  <a:schemeClr val="bg2">
                    <a:lumMod val="25000"/>
                  </a:schemeClr>
                </a:solidFill>
                <a:effectLst/>
                <a:latin typeface="Arial" panose="020B0604020202020204" pitchFamily="34" charset="0"/>
              </a:rPr>
              <a:t>effect</a:t>
            </a:r>
            <a:r>
              <a:rPr kumimoji="0" lang="es-ES" altLang="es-ES" sz="1200" b="0" i="0" u="none" strike="noStrike" cap="none" normalizeH="0" baseline="0" dirty="0">
                <a:ln>
                  <a:noFill/>
                </a:ln>
                <a:solidFill>
                  <a:schemeClr val="bg2">
                    <a:lumMod val="25000"/>
                  </a:schemeClr>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200" b="0" i="0" u="none" strike="noStrike" cap="none" normalizeH="0" baseline="0" dirty="0">
              <a:ln>
                <a:noFill/>
              </a:ln>
              <a:solidFill>
                <a:schemeClr val="bg2">
                  <a:lumMod val="25000"/>
                </a:schemeClr>
              </a:solidFill>
              <a:effectLst/>
              <a:latin typeface="Arial" panose="020B0604020202020204" pitchFamily="34" charset="0"/>
            </a:endParaRPr>
          </a:p>
        </p:txBody>
      </p:sp>
    </p:spTree>
    <p:extLst>
      <p:ext uri="{BB962C8B-B14F-4D97-AF65-F5344CB8AC3E}">
        <p14:creationId xmlns:p14="http://schemas.microsoft.com/office/powerpoint/2010/main" val="4963394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b="0" dirty="0"/>
              <a:t>The motivation behind this work arises from the need to improve the time resolution of radiation </a:t>
            </a:r>
            <a:r>
              <a:rPr lang="en-US" b="0" dirty="0" err="1"/>
              <a:t>detectorswhich</a:t>
            </a:r>
            <a:r>
              <a:rPr lang="en-US" b="0" dirty="0"/>
              <a:t> is crucial for applications in Positron Emission Tomography (PET). </a:t>
            </a:r>
          </a:p>
          <a:p>
            <a:endParaRPr lang="en-US" b="0" dirty="0"/>
          </a:p>
          <a:p>
            <a:r>
              <a:rPr lang="en-US" b="0" dirty="0"/>
              <a:t>In particular, our research focuses on Time of Flight Pet (TOF – PET) to improve the signal-to-noise ratio and effective sensitivity.</a:t>
            </a:r>
          </a:p>
          <a:p>
            <a:endParaRPr lang="en-US" b="0" dirty="0"/>
          </a:p>
          <a:p>
            <a:r>
              <a:rPr lang="en-US" b="0" dirty="0"/>
              <a:t>Currently, the temporal resolution is in the range of 200-300 </a:t>
            </a:r>
            <a:r>
              <a:rPr lang="en-US" b="0" dirty="0" err="1"/>
              <a:t>ps</a:t>
            </a:r>
            <a:r>
              <a:rPr lang="en-US" b="0" dirty="0"/>
              <a:t>, </a:t>
            </a:r>
          </a:p>
          <a:p>
            <a:r>
              <a:rPr lang="en-US" b="0" dirty="0"/>
              <a:t>however there is a global effort focused on reducing this limit toward 10 </a:t>
            </a:r>
            <a:r>
              <a:rPr lang="en-US" b="0" dirty="0" err="1"/>
              <a:t>ps</a:t>
            </a:r>
            <a:r>
              <a:rPr lang="en-US" b="0" dirty="0"/>
              <a:t> and our work aligns with this goal.</a:t>
            </a:r>
          </a:p>
          <a:p>
            <a:endParaRPr lang="en-US" b="0" dirty="0"/>
          </a:p>
          <a:p>
            <a:r>
              <a:rPr lang="en-US" dirty="0"/>
              <a:t>A </a:t>
            </a:r>
            <a:r>
              <a:rPr lang="en-US" dirty="0" err="1"/>
              <a:t>prOmising</a:t>
            </a:r>
            <a:r>
              <a:rPr lang="en-US" dirty="0"/>
              <a:t> strategy to enhance time resolution is </a:t>
            </a:r>
            <a:r>
              <a:rPr lang="en-US" dirty="0" err="1"/>
              <a:t>iuRilizing</a:t>
            </a:r>
            <a:r>
              <a:rPr lang="en-US" dirty="0"/>
              <a:t> Cherenkov light due to its fast-timing characteristics. </a:t>
            </a:r>
          </a:p>
          <a:p>
            <a:r>
              <a:rPr lang="en-US" dirty="0"/>
              <a:t>However, its main limitation is the low number of Cherenkov photons generated.</a:t>
            </a:r>
          </a:p>
          <a:p>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 our objective is to increase the production of Cherenkov photons and fully exploit their fast-timing properties</a:t>
            </a:r>
            <a:endParaRPr lang="en-US" b="0" dirty="0"/>
          </a:p>
          <a:p>
            <a:endParaRPr lang="en-US" b="0" dirty="0"/>
          </a:p>
          <a:p>
            <a:endParaRPr lang="en-US" b="0" dirty="0"/>
          </a:p>
          <a:p>
            <a:pPr rtl="0">
              <a:spcBef>
                <a:spcPts val="0"/>
              </a:spcBef>
              <a:spcAft>
                <a:spcPts val="0"/>
              </a:spcAft>
            </a:pPr>
            <a:endParaRPr lang="es-ES" b="0" dirty="0">
              <a:effectLst/>
            </a:endParaRPr>
          </a:p>
        </p:txBody>
      </p:sp>
    </p:spTree>
    <p:extLst>
      <p:ext uri="{BB962C8B-B14F-4D97-AF65-F5344CB8AC3E}">
        <p14:creationId xmlns:p14="http://schemas.microsoft.com/office/powerpoint/2010/main" val="24620795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F8E86C-5010-F01D-11B3-4FBF34359220}"/>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11947E3F-5B3F-1375-57E7-D243EEFEA3D6}"/>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6427CA0F-214C-C669-A461-ACF02CEFA3AA}"/>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Crosstalk correction</a:t>
            </a:r>
            <a:r>
              <a:rPr lang="en-US" dirty="0"/>
              <a:t>: Mitigate the impact of possible crosstalk on relative photon yield. </a:t>
            </a:r>
          </a:p>
          <a:p>
            <a:endParaRPr lang="en-US" b="1" dirty="0"/>
          </a:p>
          <a:p>
            <a:r>
              <a:rPr lang="en-US" b="1" dirty="0"/>
              <a:t>Material optimization</a:t>
            </a:r>
            <a:r>
              <a:rPr lang="en-US" dirty="0"/>
              <a:t>: Explore solvents with a higher refractive index and density (e.g., glass or crystals) to enhance Cherenkov light production. </a:t>
            </a:r>
          </a:p>
          <a:p>
            <a:endParaRPr lang="en-US" dirty="0"/>
          </a:p>
          <a:p>
            <a:r>
              <a:rPr lang="en-US" b="1" dirty="0"/>
              <a:t>New dopants and concentrations</a:t>
            </a:r>
            <a:r>
              <a:rPr lang="en-US" dirty="0"/>
              <a:t>: Investigate alternative fluorescent compounds that could improve photon detection efficiency and timing resolution.</a:t>
            </a:r>
          </a:p>
          <a:p>
            <a:endParaRPr lang="en-US" dirty="0"/>
          </a:p>
          <a:p>
            <a:r>
              <a:rPr lang="en-US" b="1" dirty="0"/>
              <a:t>Detector design improvements</a:t>
            </a:r>
            <a:r>
              <a:rPr lang="en-US" dirty="0"/>
              <a:t>: Optimize the container geometry and materials to maximize photon collection efficiency. </a:t>
            </a:r>
          </a:p>
        </p:txBody>
      </p:sp>
    </p:spTree>
    <p:extLst>
      <p:ext uri="{BB962C8B-B14F-4D97-AF65-F5344CB8AC3E}">
        <p14:creationId xmlns:p14="http://schemas.microsoft.com/office/powerpoint/2010/main" val="31183973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sz="1800" dirty="0"/>
          </a:p>
        </p:txBody>
      </p:sp>
    </p:spTree>
    <p:extLst>
      <p:ext uri="{BB962C8B-B14F-4D97-AF65-F5344CB8AC3E}">
        <p14:creationId xmlns:p14="http://schemas.microsoft.com/office/powerpoint/2010/main" val="39763981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62FD7F-4CFD-E0CC-2AE4-ED6E193C139E}"/>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379E8588-08BF-B8D1-0B70-D4B4789BE766}"/>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CA51EB8D-4989-7916-5CD9-6CC138C4A881}"/>
              </a:ext>
            </a:extLst>
          </p:cNvPr>
          <p:cNvSpPr>
            <a:spLocks noGrp="1"/>
          </p:cNvSpPr>
          <p:nvPr>
            <p:ph type="body" idx="1"/>
          </p:nvPr>
        </p:nvSpPr>
        <p:spPr/>
        <p:txBody>
          <a:bodyPr/>
          <a:lstStyle/>
          <a:p>
            <a:r>
              <a:rPr lang="en-US" dirty="0"/>
              <a:t>A charged particle traveling through a transparent dielectric material at a phase velocity higher than the phase velocity of light polarizes the medium.</a:t>
            </a:r>
            <a:br>
              <a:rPr lang="en-US" dirty="0"/>
            </a:br>
            <a:r>
              <a:rPr lang="en-US" dirty="0"/>
              <a:t>When the medium depolarizes, it emits Cherenkov radiation.</a:t>
            </a:r>
          </a:p>
          <a:p>
            <a:endParaRPr lang="en-US" dirty="0"/>
          </a:p>
          <a:p>
            <a:r>
              <a:rPr lang="en-US" dirty="0"/>
              <a:t>Cherenkov photons have a faster temporal response than scintillation.</a:t>
            </a:r>
            <a:br>
              <a:rPr lang="en-US" dirty="0"/>
            </a:br>
            <a:r>
              <a:rPr lang="en-US" dirty="0"/>
              <a:t>Being able to detect pulses incorporating Cherenkov radiation would improve timing performance.</a:t>
            </a:r>
          </a:p>
          <a:p>
            <a:endParaRPr lang="en-US" b="0" dirty="0">
              <a:effectLst/>
            </a:endParaRPr>
          </a:p>
        </p:txBody>
      </p:sp>
    </p:spTree>
    <p:extLst>
      <p:ext uri="{BB962C8B-B14F-4D97-AF65-F5344CB8AC3E}">
        <p14:creationId xmlns:p14="http://schemas.microsoft.com/office/powerpoint/2010/main" val="331333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320A6A-5F14-BC4C-29E1-F74724832142}"/>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5A53C991-F9E7-D04A-CB59-AEEFA9C8BCA0}"/>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E7FCB779-BB32-CD6B-7A11-D2CAD2ECF461}"/>
              </a:ext>
            </a:extLst>
          </p:cNvPr>
          <p:cNvSpPr>
            <a:spLocks noGrp="1"/>
          </p:cNvSpPr>
          <p:nvPr>
            <p:ph type="body" idx="1"/>
          </p:nvPr>
        </p:nvSpPr>
        <p:spPr/>
        <p:txBody>
          <a:bodyPr/>
          <a:lstStyle/>
          <a:p>
            <a:r>
              <a:rPr lang="en-US" dirty="0"/>
              <a:t>Cherenkov photons are mainly produced at short wavelengths.</a:t>
            </a:r>
            <a:br>
              <a:rPr lang="en-US" dirty="0"/>
            </a:br>
            <a:r>
              <a:rPr lang="en-US" dirty="0"/>
              <a:t>To detect them, we need materials with good </a:t>
            </a:r>
            <a:r>
              <a:rPr lang="en-US" dirty="0" err="1"/>
              <a:t>transMittance</a:t>
            </a:r>
            <a:r>
              <a:rPr lang="en-US" dirty="0"/>
              <a:t> in this range. </a:t>
            </a:r>
          </a:p>
          <a:p>
            <a:endParaRPr lang="en-US" dirty="0"/>
          </a:p>
          <a:p>
            <a:r>
              <a:rPr lang="en-US" dirty="0"/>
              <a:t>Here, you can see the transmittance of one of the most commonly used detectors, BGO, shown in light blue. However, it absorbs all these Cherenkov photons.</a:t>
            </a:r>
          </a:p>
          <a:p>
            <a:endParaRPr lang="en-US" dirty="0"/>
          </a:p>
          <a:p>
            <a:r>
              <a:rPr lang="en-US" dirty="0"/>
              <a:t>We can increase the number of detectable Cherenkov photons by introducing fluorescent Dopants into the detector </a:t>
            </a:r>
          </a:p>
          <a:p>
            <a:r>
              <a:rPr lang="en-US" dirty="0">
                <a:solidFill>
                  <a:schemeClr val="accent6"/>
                </a:solidFill>
              </a:rPr>
              <a:t>and shifting their wavelength. </a:t>
            </a:r>
          </a:p>
          <a:p>
            <a:endParaRPr lang="en-US" dirty="0">
              <a:solidFill>
                <a:schemeClr val="accent6"/>
              </a:solidFill>
            </a:endParaRPr>
          </a:p>
          <a:p>
            <a:r>
              <a:rPr lang="en-US" dirty="0"/>
              <a:t>In this way we prevent absorption and make them visible to photosensors.</a:t>
            </a:r>
          </a:p>
          <a:p>
            <a:endParaRPr lang="en-US" dirty="0"/>
          </a:p>
          <a:p>
            <a:r>
              <a:rPr lang="en-US" dirty="0"/>
              <a:t>The detectors we have named </a:t>
            </a:r>
            <a:r>
              <a:rPr lang="en-US" b="0" dirty="0" err="1"/>
              <a:t>Redshifter</a:t>
            </a:r>
            <a:r>
              <a:rPr lang="en-US" b="0" dirty="0"/>
              <a:t> Cherenkov Radiators </a:t>
            </a:r>
            <a:r>
              <a:rPr lang="en-US" dirty="0"/>
              <a:t>utilize this property.</a:t>
            </a:r>
          </a:p>
          <a:p>
            <a:endParaRPr lang="es-ES" sz="1200" dirty="0"/>
          </a:p>
          <a:p>
            <a:endParaRPr lang="es-ES" sz="1200" dirty="0"/>
          </a:p>
          <a:p>
            <a:endParaRPr lang="es-ES" sz="1200" dirty="0"/>
          </a:p>
          <a:p>
            <a:endParaRPr lang="es-ES" sz="1200" dirty="0"/>
          </a:p>
          <a:p>
            <a:endParaRPr lang="es-ES" sz="1200" dirty="0"/>
          </a:p>
          <a:p>
            <a:endParaRPr lang="es-ES" sz="1200" dirty="0"/>
          </a:p>
          <a:p>
            <a:endParaRPr lang="es-ES" sz="1200" dirty="0"/>
          </a:p>
          <a:p>
            <a:endParaRPr lang="es-ES" sz="1200" dirty="0"/>
          </a:p>
          <a:p>
            <a:endParaRPr lang="es-ES" sz="1200" dirty="0"/>
          </a:p>
          <a:p>
            <a:endParaRPr lang="es-E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Por lo que </a:t>
            </a:r>
            <a:r>
              <a:rPr lang="en-GB" sz="1200" dirty="0" err="1"/>
              <a:t>estuvimos</a:t>
            </a:r>
            <a:r>
              <a:rPr lang="en-GB" sz="1200" dirty="0"/>
              <a:t> </a:t>
            </a:r>
            <a:r>
              <a:rPr lang="en-GB" sz="1200" dirty="0" err="1"/>
              <a:t>estudiando</a:t>
            </a:r>
            <a:r>
              <a:rPr lang="en-GB" sz="1200" dirty="0"/>
              <a:t> </a:t>
            </a:r>
            <a:r>
              <a:rPr lang="en-GB" sz="1200" dirty="0" err="1"/>
              <a:t>cómo</a:t>
            </a:r>
            <a:r>
              <a:rPr lang="en-GB" sz="1200" dirty="0"/>
              <a:t> </a:t>
            </a:r>
            <a:r>
              <a:rPr lang="en-GB" sz="1200" dirty="0" err="1"/>
              <a:t>incrementar</a:t>
            </a:r>
            <a:r>
              <a:rPr lang="en-GB" sz="1200" dirty="0"/>
              <a:t> </a:t>
            </a:r>
            <a:r>
              <a:rPr lang="en-GB" sz="1200" dirty="0" err="1"/>
              <a:t>el</a:t>
            </a:r>
            <a:r>
              <a:rPr lang="en-GB" sz="1200" dirty="0"/>
              <a:t> </a:t>
            </a:r>
            <a:r>
              <a:rPr lang="en-GB" sz="1200" dirty="0" err="1"/>
              <a:t>índice</a:t>
            </a:r>
            <a:r>
              <a:rPr lang="en-GB" sz="1200" dirty="0"/>
              <a:t> de </a:t>
            </a:r>
            <a:r>
              <a:rPr lang="en-GB" sz="1200" dirty="0" err="1"/>
              <a:t>refracción</a:t>
            </a:r>
            <a:r>
              <a:rPr lang="en-GB" sz="1200" dirty="0"/>
              <a:t> global de un </a:t>
            </a:r>
            <a:r>
              <a:rPr lang="en-GB" sz="1200" dirty="0" err="1"/>
              <a:t>plástico</a:t>
            </a:r>
            <a:r>
              <a:rPr lang="en-GB" sz="1200" dirty="0"/>
              <a:t> </a:t>
            </a:r>
            <a:r>
              <a:rPr lang="en-GB" sz="1200" dirty="0" err="1"/>
              <a:t>añadiendo</a:t>
            </a:r>
            <a:r>
              <a:rPr lang="en-GB" sz="1200" dirty="0"/>
              <a:t> </a:t>
            </a:r>
            <a:r>
              <a:rPr lang="en-GB" sz="1200" dirty="0" err="1"/>
              <a:t>nanopartículas</a:t>
            </a:r>
            <a:r>
              <a:rPr lang="en-GB" sz="1200" dirty="0"/>
              <a:t> </a:t>
            </a:r>
            <a:r>
              <a:rPr lang="en-GB" sz="1200" dirty="0" err="1"/>
              <a:t>metálicas</a:t>
            </a:r>
            <a:r>
              <a:rPr lang="en-GB" sz="1200" dirty="0"/>
              <a:t> a matrices </a:t>
            </a:r>
            <a:r>
              <a:rPr lang="en-GB" sz="1200" dirty="0" err="1"/>
              <a:t>poliméricas</a:t>
            </a:r>
            <a:r>
              <a:rPr lang="en-GB" sz="1200" dirty="0"/>
              <a:t>, que </a:t>
            </a:r>
            <a:r>
              <a:rPr lang="en-GB" sz="1200" dirty="0" err="1"/>
              <a:t>por</a:t>
            </a:r>
            <a:r>
              <a:rPr lang="en-GB" sz="1200" dirty="0"/>
              <a:t> un </a:t>
            </a:r>
            <a:r>
              <a:rPr lang="en-GB" sz="1200" dirty="0" err="1"/>
              <a:t>efecto</a:t>
            </a:r>
            <a:r>
              <a:rPr lang="en-GB" sz="1200" dirty="0"/>
              <a:t> </a:t>
            </a:r>
            <a:r>
              <a:rPr lang="en-GB" sz="1200" dirty="0" err="1"/>
              <a:t>derivado</a:t>
            </a:r>
            <a:r>
              <a:rPr lang="en-GB" sz="1200" dirty="0"/>
              <a:t> de las </a:t>
            </a:r>
            <a:r>
              <a:rPr lang="en-GB" sz="1200" dirty="0" err="1"/>
              <a:t>resonancias</a:t>
            </a:r>
            <a:r>
              <a:rPr lang="en-GB" sz="1200" dirty="0"/>
              <a:t> </a:t>
            </a:r>
            <a:r>
              <a:rPr lang="en-GB" sz="1200" dirty="0" err="1"/>
              <a:t>plasmónicas</a:t>
            </a:r>
            <a:r>
              <a:rPr lang="en-GB" sz="1200" dirty="0"/>
              <a:t> </a:t>
            </a:r>
            <a:r>
              <a:rPr lang="en-GB" sz="1200" dirty="0" err="1"/>
              <a:t>crea</a:t>
            </a:r>
            <a:r>
              <a:rPr lang="en-GB" sz="1200" dirty="0"/>
              <a:t> un </a:t>
            </a:r>
            <a:r>
              <a:rPr lang="en-GB" sz="1200" dirty="0" err="1"/>
              <a:t>índice</a:t>
            </a:r>
            <a:r>
              <a:rPr lang="en-GB" sz="1200" dirty="0"/>
              <a:t> de </a:t>
            </a:r>
            <a:r>
              <a:rPr lang="en-GB" sz="1200" dirty="0" err="1"/>
              <a:t>refracción</a:t>
            </a:r>
            <a:r>
              <a:rPr lang="en-GB" sz="1200" dirty="0"/>
              <a:t> </a:t>
            </a:r>
            <a:r>
              <a:rPr lang="en-GB" sz="1200" dirty="0" err="1"/>
              <a:t>muy</a:t>
            </a:r>
            <a:r>
              <a:rPr lang="en-GB" sz="1200" dirty="0"/>
              <a:t> alto a </a:t>
            </a:r>
            <a:r>
              <a:rPr lang="en-GB" sz="1200" dirty="0" err="1"/>
              <a:t>determinadas</a:t>
            </a:r>
            <a:r>
              <a:rPr lang="en-GB" sz="1200" dirty="0"/>
              <a:t> </a:t>
            </a:r>
            <a:r>
              <a:rPr lang="en-GB" sz="1200" dirty="0" err="1"/>
              <a:t>frecuencias</a:t>
            </a:r>
            <a:r>
              <a:rPr lang="en-GB" sz="1200" dirty="0"/>
              <a:t>. </a:t>
            </a:r>
          </a:p>
          <a:p>
            <a:endParaRPr lang="en-US" b="0" dirty="0">
              <a:effectLst/>
            </a:endParaRPr>
          </a:p>
        </p:txBody>
      </p:sp>
    </p:spTree>
    <p:extLst>
      <p:ext uri="{BB962C8B-B14F-4D97-AF65-F5344CB8AC3E}">
        <p14:creationId xmlns:p14="http://schemas.microsoft.com/office/powerpoint/2010/main" val="18395182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67A1F6-2C71-11B2-67CA-47998C0EA872}"/>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6538D9F9-0A25-4C56-F0FA-C32BE4E097C1}"/>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E64FD5AA-5DF4-131A-8ACB-9033A0725D71}"/>
              </a:ext>
            </a:extLst>
          </p:cNvPr>
          <p:cNvSpPr>
            <a:spLocks noGrp="1"/>
          </p:cNvSpPr>
          <p:nvPr>
            <p:ph type="body" idx="1"/>
          </p:nvPr>
        </p:nvSpPr>
        <p:spPr/>
        <p:txBody>
          <a:bodyPr/>
          <a:lstStyle/>
          <a:p>
            <a:r>
              <a:rPr lang="en-US" dirty="0"/>
              <a:t>Redshifted Cherenkov imaging has been used to enhance molecular imaging.</a:t>
            </a:r>
          </a:p>
          <a:p>
            <a:r>
              <a:rPr lang="en-US" dirty="0"/>
              <a:t>Recent advances have demonstrated the ability to shift Cherenkov photons into the near-infrared and even mid-infrared range.</a:t>
            </a:r>
          </a:p>
          <a:p>
            <a:r>
              <a:rPr lang="en-US" dirty="0"/>
              <a:t>This technique enables </a:t>
            </a:r>
            <a:r>
              <a:rPr lang="en-US" dirty="0" err="1"/>
              <a:t>deepAH</a:t>
            </a:r>
            <a:r>
              <a:rPr lang="en-US" dirty="0"/>
              <a:t> tissue penetration and reduces scattering.</a:t>
            </a:r>
          </a:p>
          <a:p>
            <a:endParaRPr lang="en-US" b="0" dirty="0">
              <a:effectLst/>
            </a:endParaRPr>
          </a:p>
        </p:txBody>
      </p:sp>
    </p:spTree>
    <p:extLst>
      <p:ext uri="{BB962C8B-B14F-4D97-AF65-F5344CB8AC3E}">
        <p14:creationId xmlns:p14="http://schemas.microsoft.com/office/powerpoint/2010/main" val="799283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C70745-B2E4-4C52-719E-C36743665466}"/>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A34A0EE3-610F-7DDA-8254-102C5342573A}"/>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C2029782-5934-FD0E-274C-9B5867DA35D9}"/>
              </a:ext>
            </a:extLst>
          </p:cNvPr>
          <p:cNvSpPr>
            <a:spLocks noGrp="1"/>
          </p:cNvSpPr>
          <p:nvPr>
            <p:ph type="body" idx="1"/>
          </p:nvPr>
        </p:nvSpPr>
        <p:spPr/>
        <p:txBody>
          <a:bodyPr/>
          <a:lstStyle/>
          <a:p>
            <a:pPr>
              <a:buNone/>
            </a:pPr>
            <a:r>
              <a:rPr lang="en-US" dirty="0"/>
              <a:t>Now that I have introduced Cherenkov light and Cherenkov redshift</a:t>
            </a:r>
          </a:p>
          <a:p>
            <a:pPr>
              <a:buNone/>
            </a:pPr>
            <a:endParaRPr lang="en-US" dirty="0"/>
          </a:p>
          <a:p>
            <a:pPr>
              <a:buNone/>
            </a:pPr>
            <a:r>
              <a:rPr lang="en-US" dirty="0"/>
              <a:t>I am going to explain how we prepared the detectors</a:t>
            </a:r>
          </a:p>
          <a:p>
            <a:pPr>
              <a:buNone/>
            </a:pPr>
            <a:r>
              <a:rPr lang="en-US" dirty="0"/>
              <a:t>And I will describe their working principles</a:t>
            </a:r>
          </a:p>
          <a:p>
            <a:r>
              <a:rPr lang="en-US" dirty="0"/>
              <a:t>After that, I will present our results, focusing on three key aspects: light yield, photon spread distribution, and coincidence time resolution (CTR). </a:t>
            </a:r>
          </a:p>
          <a:p>
            <a:endParaRPr lang="en-US" dirty="0"/>
          </a:p>
          <a:p>
            <a:r>
              <a:rPr lang="en-US" dirty="0"/>
              <a:t>Finally, we will go over the conclusions and future directions.</a:t>
            </a:r>
          </a:p>
          <a:p>
            <a:endParaRPr lang="en-US" dirty="0"/>
          </a:p>
          <a:p>
            <a:pPr rtl="0">
              <a:spcBef>
                <a:spcPts val="0"/>
              </a:spcBef>
              <a:spcAft>
                <a:spcPts val="0"/>
              </a:spcAft>
            </a:pPr>
            <a:endParaRPr lang="es-ES" b="0" dirty="0">
              <a:effectLst/>
            </a:endParaRPr>
          </a:p>
        </p:txBody>
      </p:sp>
    </p:spTree>
    <p:extLst>
      <p:ext uri="{BB962C8B-B14F-4D97-AF65-F5344CB8AC3E}">
        <p14:creationId xmlns:p14="http://schemas.microsoft.com/office/powerpoint/2010/main" val="37927250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17C99A-7FC8-55AD-1C04-FB14B8E7DF05}"/>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0A23048D-CEBD-7F9C-1143-584048B3F419}"/>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4B345EEF-05B3-BD04-60E9-BE2742642F63}"/>
              </a:ext>
            </a:extLst>
          </p:cNvPr>
          <p:cNvSpPr>
            <a:spLocks noGrp="1"/>
          </p:cNvSpPr>
          <p:nvPr>
            <p:ph type="body" idx="1"/>
          </p:nvPr>
        </p:nvSpPr>
        <p:spPr/>
        <p:txBody>
          <a:bodyPr/>
          <a:lstStyle/>
          <a:p>
            <a:pPr rtl="0">
              <a:spcBef>
                <a:spcPts val="0"/>
              </a:spcBef>
              <a:spcAft>
                <a:spcPts val="0"/>
              </a:spcAft>
            </a:pPr>
            <a:r>
              <a:rPr lang="es-ES" sz="4000" b="0" dirty="0">
                <a:effectLst/>
              </a:rPr>
              <a:t>In </a:t>
            </a:r>
            <a:r>
              <a:rPr lang="es-ES" sz="4000" b="0" dirty="0" err="1">
                <a:effectLst/>
              </a:rPr>
              <a:t>order</a:t>
            </a:r>
            <a:r>
              <a:rPr lang="es-ES" sz="4000" b="0" dirty="0">
                <a:effectLst/>
              </a:rPr>
              <a:t> to prepare </a:t>
            </a:r>
            <a:r>
              <a:rPr lang="es-ES" sz="4000" b="0" dirty="0" err="1">
                <a:effectLst/>
              </a:rPr>
              <a:t>redshifted</a:t>
            </a:r>
            <a:r>
              <a:rPr lang="es-ES" sz="4000" b="0" dirty="0">
                <a:effectLst/>
              </a:rPr>
              <a:t> Cherenkov </a:t>
            </a:r>
            <a:r>
              <a:rPr lang="es-ES" sz="4000" b="0" dirty="0" err="1">
                <a:effectLst/>
              </a:rPr>
              <a:t>radiators</a:t>
            </a:r>
            <a:r>
              <a:rPr lang="es-ES" sz="4000" b="0" dirty="0">
                <a:effectLst/>
              </a:rPr>
              <a:t>, </a:t>
            </a:r>
            <a:r>
              <a:rPr lang="es-ES" sz="4000" b="0" dirty="0" err="1">
                <a:effectLst/>
              </a:rPr>
              <a:t>we</a:t>
            </a:r>
            <a:r>
              <a:rPr lang="es-ES" sz="4000" b="0" dirty="0">
                <a:effectLst/>
              </a:rPr>
              <a:t> </a:t>
            </a:r>
            <a:r>
              <a:rPr lang="es-ES" sz="4000" b="0" dirty="0" err="1">
                <a:effectLst/>
              </a:rPr>
              <a:t>used</a:t>
            </a:r>
            <a:r>
              <a:rPr lang="es-ES" sz="4000" b="0" dirty="0">
                <a:effectLst/>
              </a:rPr>
              <a:t> </a:t>
            </a:r>
            <a:r>
              <a:rPr lang="es-ES" sz="4000" b="0" dirty="0" err="1">
                <a:effectLst/>
              </a:rPr>
              <a:t>liquid</a:t>
            </a:r>
            <a:r>
              <a:rPr lang="es-ES" sz="4000" b="0" dirty="0">
                <a:effectLst/>
              </a:rPr>
              <a:t> media to </a:t>
            </a:r>
            <a:r>
              <a:rPr lang="es-ES" sz="4000" b="0" dirty="0" err="1">
                <a:effectLst/>
              </a:rPr>
              <a:t>simplify</a:t>
            </a:r>
            <a:r>
              <a:rPr lang="es-ES" sz="4000" b="0" dirty="0">
                <a:effectLst/>
              </a:rPr>
              <a:t> </a:t>
            </a:r>
            <a:r>
              <a:rPr lang="es-ES" sz="4000" b="0" dirty="0" err="1">
                <a:effectLst/>
              </a:rPr>
              <a:t>the</a:t>
            </a:r>
            <a:r>
              <a:rPr lang="es-ES" sz="4000" b="0" dirty="0">
                <a:effectLst/>
              </a:rPr>
              <a:t> </a:t>
            </a:r>
            <a:r>
              <a:rPr lang="es-ES" sz="4000" b="0" dirty="0" err="1">
                <a:effectLst/>
              </a:rPr>
              <a:t>evaluation</a:t>
            </a:r>
            <a:r>
              <a:rPr lang="es-ES" sz="4000" b="0" dirty="0">
                <a:effectLst/>
              </a:rPr>
              <a:t> of </a:t>
            </a:r>
            <a:r>
              <a:rPr lang="es-ES" sz="4000" b="0" dirty="0" err="1">
                <a:effectLst/>
              </a:rPr>
              <a:t>different</a:t>
            </a:r>
            <a:r>
              <a:rPr lang="es-ES" sz="4000" b="0" dirty="0">
                <a:effectLst/>
              </a:rPr>
              <a:t> </a:t>
            </a:r>
            <a:r>
              <a:rPr lang="es-ES" sz="4000" b="0" dirty="0" err="1">
                <a:effectLst/>
              </a:rPr>
              <a:t>configurations</a:t>
            </a:r>
            <a:endParaRPr lang="es-ES" sz="4000" b="0" dirty="0">
              <a:effectLst/>
            </a:endParaRPr>
          </a:p>
          <a:p>
            <a:pPr rtl="0">
              <a:spcBef>
                <a:spcPts val="0"/>
              </a:spcBef>
              <a:spcAft>
                <a:spcPts val="0"/>
              </a:spcAft>
            </a:pPr>
            <a:endParaRPr lang="es-ES" sz="4000" b="0"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4000" b="0" dirty="0" err="1">
                <a:effectLst/>
              </a:rPr>
              <a:t>Liquid</a:t>
            </a:r>
            <a:r>
              <a:rPr lang="es-ES" sz="4000" b="0" dirty="0">
                <a:effectLst/>
              </a:rPr>
              <a:t> </a:t>
            </a:r>
            <a:r>
              <a:rPr lang="es-ES" sz="4000" b="0" dirty="0" err="1">
                <a:effectLst/>
              </a:rPr>
              <a:t>detectors</a:t>
            </a:r>
            <a:r>
              <a:rPr lang="es-ES" sz="4000" b="0" dirty="0">
                <a:effectLst/>
              </a:rPr>
              <a:t> </a:t>
            </a:r>
            <a:r>
              <a:rPr lang="es-ES" sz="4000" b="0" dirty="0" err="1">
                <a:effectLst/>
              </a:rPr>
              <a:t>were</a:t>
            </a:r>
            <a:r>
              <a:rPr lang="es-ES" sz="4000" b="0" dirty="0">
                <a:effectLst/>
              </a:rPr>
              <a:t> </a:t>
            </a:r>
            <a:r>
              <a:rPr lang="es-ES" sz="4000" b="0" dirty="0" err="1">
                <a:effectLst/>
              </a:rPr>
              <a:t>prepared</a:t>
            </a:r>
            <a:r>
              <a:rPr lang="es-ES" sz="4000" b="0" dirty="0">
                <a:effectLst/>
              </a:rPr>
              <a:t> </a:t>
            </a:r>
            <a:r>
              <a:rPr lang="es-ES" sz="4000" b="0" dirty="0" err="1">
                <a:effectLst/>
              </a:rPr>
              <a:t>using</a:t>
            </a:r>
            <a:r>
              <a:rPr lang="es-ES" sz="4000" b="0" dirty="0">
                <a:effectLst/>
              </a:rPr>
              <a:t> </a:t>
            </a:r>
            <a:r>
              <a:rPr lang="es-ES" sz="4000" b="0" dirty="0" err="1">
                <a:effectLst/>
              </a:rPr>
              <a:t>transparent</a:t>
            </a:r>
            <a:r>
              <a:rPr lang="es-ES" sz="4000" b="0" dirty="0">
                <a:effectLst/>
              </a:rPr>
              <a:t>, </a:t>
            </a:r>
            <a:r>
              <a:rPr lang="es-ES" sz="4000" b="0" dirty="0" err="1">
                <a:effectLst/>
              </a:rPr>
              <a:t>dielectric</a:t>
            </a:r>
            <a:r>
              <a:rPr lang="es-ES" sz="4000" b="0" dirty="0">
                <a:effectLst/>
              </a:rPr>
              <a:t> and non </a:t>
            </a:r>
            <a:r>
              <a:rPr lang="es-ES" sz="4000" b="0" dirty="0" err="1">
                <a:effectLst/>
              </a:rPr>
              <a:t>aromatic</a:t>
            </a:r>
            <a:r>
              <a:rPr lang="es-ES" sz="4000" b="0" dirty="0">
                <a:effectLst/>
              </a:rPr>
              <a:t> </a:t>
            </a:r>
            <a:r>
              <a:rPr lang="es-ES" sz="4000" b="0" dirty="0" err="1">
                <a:effectLst/>
              </a:rPr>
              <a:t>solvents</a:t>
            </a:r>
            <a:r>
              <a:rPr lang="es-ES" sz="4000" b="0" dirty="0">
                <a:effectLst/>
              </a:rPr>
              <a:t>: </a:t>
            </a:r>
            <a:r>
              <a:rPr lang="es-ES" sz="4000" b="0" dirty="0" err="1">
                <a:effectLst/>
              </a:rPr>
              <a:t>cloroform</a:t>
            </a:r>
            <a:r>
              <a:rPr lang="es-ES" sz="4000" b="0" dirty="0">
                <a:effectLst/>
              </a:rPr>
              <a:t>, </a:t>
            </a:r>
            <a:r>
              <a:rPr lang="es-ES" sz="4000" b="0" dirty="0" err="1">
                <a:effectLst/>
              </a:rPr>
              <a:t>dimetyl</a:t>
            </a:r>
            <a:r>
              <a:rPr lang="es-ES" sz="4000" b="0" dirty="0">
                <a:effectLst/>
              </a:rPr>
              <a:t> </a:t>
            </a:r>
            <a:r>
              <a:rPr lang="es-ES" sz="4000" b="0" dirty="0" err="1">
                <a:effectLst/>
              </a:rPr>
              <a:t>sulfoxide</a:t>
            </a:r>
            <a:r>
              <a:rPr lang="es-ES" sz="4000" b="0" dirty="0">
                <a:effectLst/>
              </a:rPr>
              <a:t> and </a:t>
            </a:r>
            <a:r>
              <a:rPr lang="es-ES" sz="4000" b="0" dirty="0" err="1">
                <a:effectLst/>
              </a:rPr>
              <a:t>octadecene</a:t>
            </a:r>
            <a:r>
              <a:rPr lang="es-ES" sz="4000" b="0" dirty="0">
                <a:effectLst/>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s-ES" sz="4000" b="0" dirty="0" err="1">
                <a:effectLst/>
              </a:rPr>
              <a:t>It</a:t>
            </a:r>
            <a:r>
              <a:rPr lang="es-ES" sz="4000" b="0" dirty="0">
                <a:effectLst/>
              </a:rPr>
              <a:t> </a:t>
            </a:r>
            <a:r>
              <a:rPr lang="es-ES" sz="4000" b="0" dirty="0" err="1">
                <a:effectLst/>
              </a:rPr>
              <a:t>is</a:t>
            </a:r>
            <a:r>
              <a:rPr lang="es-ES" sz="4000" b="0" dirty="0">
                <a:effectLst/>
              </a:rPr>
              <a:t> </a:t>
            </a:r>
            <a:r>
              <a:rPr lang="es-ES" sz="4000" b="0" dirty="0" err="1">
                <a:effectLst/>
              </a:rPr>
              <a:t>important</a:t>
            </a:r>
            <a:r>
              <a:rPr lang="es-ES" sz="4000" b="0" dirty="0">
                <a:effectLst/>
              </a:rPr>
              <a:t> </a:t>
            </a:r>
            <a:r>
              <a:rPr lang="es-ES" sz="4000" b="0" dirty="0" err="1">
                <a:effectLst/>
              </a:rPr>
              <a:t>that</a:t>
            </a:r>
            <a:r>
              <a:rPr lang="es-ES" sz="4000" b="0" dirty="0">
                <a:effectLst/>
              </a:rPr>
              <a:t> </a:t>
            </a:r>
            <a:r>
              <a:rPr lang="es-ES" sz="4000" b="0" dirty="0" err="1">
                <a:effectLst/>
              </a:rPr>
              <a:t>the</a:t>
            </a:r>
            <a:r>
              <a:rPr lang="es-ES" sz="4000" b="0" dirty="0">
                <a:effectLst/>
              </a:rPr>
              <a:t> </a:t>
            </a:r>
            <a:r>
              <a:rPr lang="es-ES" sz="4000" b="0" dirty="0" err="1">
                <a:effectLst/>
              </a:rPr>
              <a:t>solvents</a:t>
            </a:r>
            <a:r>
              <a:rPr lang="es-ES" sz="4000" b="0" dirty="0">
                <a:effectLst/>
              </a:rPr>
              <a:t> do </a:t>
            </a:r>
            <a:r>
              <a:rPr lang="es-ES" sz="4000" b="0" dirty="0" err="1">
                <a:effectLst/>
              </a:rPr>
              <a:t>not</a:t>
            </a:r>
            <a:r>
              <a:rPr lang="es-ES" sz="4000" b="0" dirty="0">
                <a:effectLst/>
              </a:rPr>
              <a:t> </a:t>
            </a:r>
            <a:r>
              <a:rPr lang="es-ES" sz="4000" b="0" dirty="0" err="1">
                <a:effectLst/>
              </a:rPr>
              <a:t>cantain</a:t>
            </a:r>
            <a:r>
              <a:rPr lang="es-ES" sz="4000" b="0" dirty="0">
                <a:effectLst/>
              </a:rPr>
              <a:t> </a:t>
            </a:r>
            <a:r>
              <a:rPr lang="es-ES" sz="4000" b="0" dirty="0" err="1">
                <a:effectLst/>
              </a:rPr>
              <a:t>aromatic</a:t>
            </a:r>
            <a:r>
              <a:rPr lang="es-ES" sz="4000" b="0" dirty="0">
                <a:effectLst/>
              </a:rPr>
              <a:t> </a:t>
            </a:r>
            <a:r>
              <a:rPr lang="es-ES" sz="4000" b="0" dirty="0" err="1">
                <a:effectLst/>
              </a:rPr>
              <a:t>rings</a:t>
            </a:r>
            <a:r>
              <a:rPr lang="es-ES" sz="4000" b="0" dirty="0">
                <a:effectLst/>
              </a:rPr>
              <a:t> to </a:t>
            </a:r>
            <a:r>
              <a:rPr lang="es-ES" sz="4000" b="0" dirty="0" err="1">
                <a:effectLst/>
              </a:rPr>
              <a:t>avoid</a:t>
            </a:r>
            <a:r>
              <a:rPr lang="es-ES" sz="4000" b="0" dirty="0">
                <a:effectLst/>
              </a:rPr>
              <a:t> </a:t>
            </a:r>
            <a:r>
              <a:rPr lang="es-ES" sz="4000" b="0" dirty="0" err="1">
                <a:effectLst/>
              </a:rPr>
              <a:t>the</a:t>
            </a:r>
            <a:r>
              <a:rPr lang="es-ES" sz="4000" b="0" dirty="0">
                <a:effectLst/>
              </a:rPr>
              <a:t> emisión of </a:t>
            </a:r>
            <a:r>
              <a:rPr lang="es-ES" sz="4000" b="0" dirty="0" err="1">
                <a:effectLst/>
              </a:rPr>
              <a:t>scintillation</a:t>
            </a:r>
            <a:r>
              <a:rPr lang="es-ES" sz="4000" b="0" dirty="0">
                <a:effectLst/>
              </a:rPr>
              <a:t> light</a:t>
            </a:r>
          </a:p>
          <a:p>
            <a:pPr rtl="0">
              <a:spcBef>
                <a:spcPts val="0"/>
              </a:spcBef>
              <a:spcAft>
                <a:spcPts val="0"/>
              </a:spcAft>
            </a:pPr>
            <a:endParaRPr lang="es-ES" sz="4000" b="0" dirty="0">
              <a:effectLst/>
            </a:endParaRPr>
          </a:p>
          <a:p>
            <a:pPr rtl="0">
              <a:spcBef>
                <a:spcPts val="0"/>
              </a:spcBef>
              <a:spcAft>
                <a:spcPts val="0"/>
              </a:spcAft>
            </a:pPr>
            <a:r>
              <a:rPr lang="en-US" sz="5400" dirty="0"/>
              <a:t>We measured the absorbance of each solvent and found that octadecene has the highest transmittance at short wavelengths.</a:t>
            </a:r>
            <a:endParaRPr lang="es-ES" sz="4000" b="0" dirty="0">
              <a:effectLst/>
            </a:endParaRPr>
          </a:p>
          <a:p>
            <a:pPr rtl="0">
              <a:spcBef>
                <a:spcPts val="0"/>
              </a:spcBef>
              <a:spcAft>
                <a:spcPts val="0"/>
              </a:spcAft>
            </a:pPr>
            <a:endParaRPr lang="es-ES" sz="4000" b="0" dirty="0">
              <a:effectLst/>
            </a:endParaRPr>
          </a:p>
          <a:p>
            <a:pPr rtl="0">
              <a:spcBef>
                <a:spcPts val="0"/>
              </a:spcBef>
              <a:spcAft>
                <a:spcPts val="0"/>
              </a:spcAft>
            </a:pPr>
            <a:r>
              <a:rPr lang="en-US" sz="5400" dirty="0"/>
              <a:t>To induce the redshift, we used POPOP as the dopant</a:t>
            </a:r>
          </a:p>
          <a:p>
            <a:pPr rtl="0">
              <a:spcBef>
                <a:spcPts val="0"/>
              </a:spcBef>
              <a:spcAft>
                <a:spcPts val="0"/>
              </a:spcAft>
            </a:pPr>
            <a:endParaRPr lang="es-ES" sz="4000" b="0" dirty="0">
              <a:effectLst/>
            </a:endParaRPr>
          </a:p>
          <a:p>
            <a:pPr rtl="0">
              <a:spcBef>
                <a:spcPts val="0"/>
              </a:spcBef>
              <a:spcAft>
                <a:spcPts val="0"/>
              </a:spcAft>
            </a:pPr>
            <a:r>
              <a:rPr lang="es-ES" sz="4000" b="0" dirty="0">
                <a:effectLst/>
              </a:rPr>
              <a:t>Pure </a:t>
            </a:r>
            <a:r>
              <a:rPr lang="es-ES" sz="4000" b="0" dirty="0" err="1">
                <a:effectLst/>
              </a:rPr>
              <a:t>cherenkov</a:t>
            </a:r>
            <a:r>
              <a:rPr lang="es-ES" sz="4000" b="0" dirty="0">
                <a:effectLst/>
              </a:rPr>
              <a:t> </a:t>
            </a:r>
            <a:r>
              <a:rPr lang="es-ES" sz="4000" b="0" dirty="0" err="1">
                <a:effectLst/>
              </a:rPr>
              <a:t>radiators</a:t>
            </a:r>
            <a:r>
              <a:rPr lang="es-ES" sz="4000" b="0" dirty="0">
                <a:effectLst/>
              </a:rPr>
              <a:t> </a:t>
            </a:r>
            <a:r>
              <a:rPr lang="es-ES" sz="4000" b="0" dirty="0" err="1">
                <a:effectLst/>
              </a:rPr>
              <a:t>were</a:t>
            </a:r>
            <a:r>
              <a:rPr lang="es-ES" sz="4000" b="0" dirty="0">
                <a:effectLst/>
              </a:rPr>
              <a:t> </a:t>
            </a:r>
            <a:r>
              <a:rPr lang="es-ES" sz="4000" b="0" dirty="0" err="1">
                <a:effectLst/>
              </a:rPr>
              <a:t>prepared</a:t>
            </a:r>
            <a:r>
              <a:rPr lang="es-ES" sz="4000" b="0" dirty="0">
                <a:effectLst/>
              </a:rPr>
              <a:t> </a:t>
            </a:r>
            <a:r>
              <a:rPr lang="es-ES" sz="4000" b="0" dirty="0" err="1">
                <a:effectLst/>
              </a:rPr>
              <a:t>whiout</a:t>
            </a:r>
            <a:r>
              <a:rPr lang="es-ES" sz="4000" b="0" dirty="0">
                <a:effectLst/>
              </a:rPr>
              <a:t> </a:t>
            </a:r>
            <a:r>
              <a:rPr lang="es-ES" sz="4000" b="0" dirty="0" err="1">
                <a:effectLst/>
              </a:rPr>
              <a:t>the</a:t>
            </a:r>
            <a:r>
              <a:rPr lang="es-ES" sz="4000" b="0" dirty="0">
                <a:effectLst/>
              </a:rPr>
              <a:t> </a:t>
            </a:r>
            <a:r>
              <a:rPr lang="es-ES" sz="4000" b="0" dirty="0" err="1">
                <a:effectLst/>
              </a:rPr>
              <a:t>dopant</a:t>
            </a:r>
            <a:r>
              <a:rPr lang="es-ES" sz="4000" b="0" dirty="0">
                <a:effectLst/>
              </a:rPr>
              <a:t> as a </a:t>
            </a:r>
            <a:r>
              <a:rPr lang="es-ES" sz="4000" b="0" dirty="0" err="1">
                <a:effectLst/>
              </a:rPr>
              <a:t>reference</a:t>
            </a:r>
            <a:endParaRPr lang="es-ES" sz="4000" b="0" dirty="0">
              <a:effectLst/>
            </a:endParaRPr>
          </a:p>
        </p:txBody>
      </p:sp>
    </p:spTree>
    <p:extLst>
      <p:ext uri="{BB962C8B-B14F-4D97-AF65-F5344CB8AC3E}">
        <p14:creationId xmlns:p14="http://schemas.microsoft.com/office/powerpoint/2010/main" val="14404586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939CE4-5838-81E4-0CAD-472628645D43}"/>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8FC14C6D-F221-BCA8-57B8-7CF175F147FA}"/>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7EC4E2D8-070F-297D-A895-F016634EBAEA}"/>
              </a:ext>
            </a:extLst>
          </p:cNvPr>
          <p:cNvSpPr>
            <a:spLocks noGrp="1"/>
          </p:cNvSpPr>
          <p:nvPr>
            <p:ph type="body" idx="1"/>
          </p:nvPr>
        </p:nvSpPr>
        <p:spPr/>
        <p:txBody>
          <a:bodyPr/>
          <a:lstStyle/>
          <a:p>
            <a:r>
              <a:rPr lang="en-US" sz="4000" dirty="0"/>
              <a:t>Now let’s take a look at how the RCR detectors work</a:t>
            </a:r>
          </a:p>
          <a:p>
            <a:endParaRPr lang="en-US" sz="4000" dirty="0"/>
          </a:p>
          <a:p>
            <a:r>
              <a:rPr lang="en-US" sz="4000" dirty="0"/>
              <a:t>The incident radiation consists of electrons.</a:t>
            </a:r>
          </a:p>
          <a:p>
            <a:endParaRPr lang="en-US" sz="4000" dirty="0"/>
          </a:p>
          <a:p>
            <a:r>
              <a:rPr lang="en-US" sz="4000" dirty="0"/>
              <a:t>These electrons polarize the dielectric medium of the solvent, which upon depolarization produces Cherenkov photons at very short ultraviolet wavelengths.</a:t>
            </a:r>
          </a:p>
          <a:p>
            <a:endParaRPr lang="en-US" sz="4000" dirty="0"/>
          </a:p>
          <a:p>
            <a:r>
              <a:rPr lang="en-US" sz="4000" dirty="0"/>
              <a:t>Our goal is to shift these photons into the visible range by adding POPOP, which re-emits them through fluorescence.</a:t>
            </a:r>
          </a:p>
        </p:txBody>
      </p:sp>
    </p:spTree>
    <p:extLst>
      <p:ext uri="{BB962C8B-B14F-4D97-AF65-F5344CB8AC3E}">
        <p14:creationId xmlns:p14="http://schemas.microsoft.com/office/powerpoint/2010/main" val="34591615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174DC0-0067-7CA6-742F-8B63CC01BC66}"/>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06D8B3BA-27DB-6E1C-F4AA-A86713963840}"/>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47277BFA-3988-E4F2-1CF5-F096ACB9B07C}"/>
              </a:ext>
            </a:extLst>
          </p:cNvPr>
          <p:cNvSpPr>
            <a:spLocks noGrp="1"/>
          </p:cNvSpPr>
          <p:nvPr>
            <p:ph type="body" idx="1"/>
          </p:nvPr>
        </p:nvSpPr>
        <p:spPr/>
        <p:txBody>
          <a:bodyPr/>
          <a:lstStyle/>
          <a:p>
            <a:r>
              <a:rPr lang="en-US" dirty="0"/>
              <a:t>To evaluate the performance of the detectors, we will focus on three key measurements:</a:t>
            </a:r>
          </a:p>
          <a:p>
            <a:endParaRPr lang="en-US" dirty="0"/>
          </a:p>
          <a:p>
            <a:pPr marL="228600" indent="-228600">
              <a:buAutoNum type="arabicPeriod"/>
            </a:pPr>
            <a:r>
              <a:rPr lang="en-US" b="1" dirty="0"/>
              <a:t>The first is LIGHT OUTPUT.</a:t>
            </a:r>
            <a:r>
              <a:rPr lang="en-US" dirty="0"/>
              <a:t> This tells us how many Cherenkov photons we can detect. We </a:t>
            </a:r>
            <a:r>
              <a:rPr lang="en-US" dirty="0" err="1"/>
              <a:t>achiV</a:t>
            </a:r>
            <a:r>
              <a:rPr lang="en-US" dirty="0"/>
              <a:t> this by placing a strontium-90 source above the liquid detectors and measuring the energy spectra.</a:t>
            </a:r>
          </a:p>
          <a:p>
            <a:pPr marL="228600" indent="-228600">
              <a:buAutoNum type="arabicPeriod"/>
            </a:pPr>
            <a:r>
              <a:rPr lang="en-US" b="1" dirty="0"/>
              <a:t>Next, we will analyze the TIME SPREAD DISTRIBUTION (TSD).</a:t>
            </a:r>
            <a:r>
              <a:rPr lang="en-US" dirty="0"/>
              <a:t> This is done by measuring coincidences between two photosensors placed at different positions on the vial, allowing us to </a:t>
            </a:r>
            <a:r>
              <a:rPr lang="en-US" dirty="0" err="1"/>
              <a:t>deTermin</a:t>
            </a:r>
            <a:r>
              <a:rPr lang="en-US" dirty="0"/>
              <a:t> how the arrival times of detected photons are distributed.</a:t>
            </a:r>
          </a:p>
          <a:p>
            <a:pPr marL="228600" indent="-228600">
              <a:buAutoNum type="arabicPeriod"/>
            </a:pPr>
            <a:endParaRPr lang="en-US" dirty="0"/>
          </a:p>
          <a:p>
            <a:pPr marL="228600" indent="-228600">
              <a:buAutoNum type="arabicPeriod"/>
            </a:pPr>
            <a:r>
              <a:rPr lang="en-US" b="1" dirty="0"/>
              <a:t>Finally, we will measure the COINCIDENCE TIME RESOLUTION (CTR).</a:t>
            </a:r>
            <a:r>
              <a:rPr lang="en-US" dirty="0"/>
              <a:t> </a:t>
            </a:r>
          </a:p>
          <a:p>
            <a:pPr marL="228600" indent="-228600">
              <a:buAutoNum type="arabicPeriod"/>
            </a:pPr>
            <a:endParaRPr lang="en-US" dirty="0"/>
          </a:p>
          <a:p>
            <a:pPr marL="228600" indent="-228600">
              <a:buAutoNum type="arabicPeriod"/>
            </a:pPr>
            <a:endParaRPr lang="en-US" dirty="0"/>
          </a:p>
          <a:p>
            <a:pPr marL="228600" indent="-228600">
              <a:buAutoNum type="arabicPeriod"/>
            </a:pPr>
            <a:endParaRPr lang="en-US" dirty="0"/>
          </a:p>
          <a:p>
            <a:pPr marL="228600" indent="-228600">
              <a:buAutoNum type="arabicPeriod"/>
            </a:pPr>
            <a:r>
              <a:rPr lang="en-US" dirty="0"/>
              <a:t>These photons can interact with the medium through different processes, generating electrons in the detector. Fewer photons will be produced compared to strontium, but the result will be proportional, which is why we can apply the light yield results.</a:t>
            </a:r>
          </a:p>
          <a:p>
            <a:endParaRPr lang="en-US" dirty="0"/>
          </a:p>
        </p:txBody>
      </p:sp>
    </p:spTree>
    <p:extLst>
      <p:ext uri="{BB962C8B-B14F-4D97-AF65-F5344CB8AC3E}">
        <p14:creationId xmlns:p14="http://schemas.microsoft.com/office/powerpoint/2010/main" val="35312852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16B5571-F5D1-D036-4DA8-36169C4DD1A7}"/>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n-GB"/>
          </a:p>
        </p:txBody>
      </p:sp>
      <p:sp>
        <p:nvSpPr>
          <p:cNvPr id="3" name="Subtítulo 2">
            <a:extLst>
              <a:ext uri="{FF2B5EF4-FFF2-40B4-BE49-F238E27FC236}">
                <a16:creationId xmlns:a16="http://schemas.microsoft.com/office/drawing/2014/main" id="{8B63DA8E-B52F-1FB1-B675-3449418AE69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GB"/>
          </a:p>
        </p:txBody>
      </p:sp>
      <p:sp>
        <p:nvSpPr>
          <p:cNvPr id="4" name="Marcador de fecha 3">
            <a:extLst>
              <a:ext uri="{FF2B5EF4-FFF2-40B4-BE49-F238E27FC236}">
                <a16:creationId xmlns:a16="http://schemas.microsoft.com/office/drawing/2014/main" id="{6A9DA9A8-15A3-DA49-2901-62FFA15293F7}"/>
              </a:ext>
            </a:extLst>
          </p:cNvPr>
          <p:cNvSpPr>
            <a:spLocks noGrp="1"/>
          </p:cNvSpPr>
          <p:nvPr>
            <p:ph type="dt" sz="half" idx="10"/>
          </p:nvPr>
        </p:nvSpPr>
        <p:spPr/>
        <p:txBody>
          <a:bodyPr/>
          <a:lstStyle/>
          <a:p>
            <a:fld id="{1D1876F5-DB97-4FDA-AD6E-42C7004934CA}" type="datetime1">
              <a:rPr lang="en-GB" smtClean="0"/>
              <a:t>13/03/2025</a:t>
            </a:fld>
            <a:endParaRPr lang="en-GB"/>
          </a:p>
        </p:txBody>
      </p:sp>
      <p:sp>
        <p:nvSpPr>
          <p:cNvPr id="5" name="Marcador de pie de página 4">
            <a:extLst>
              <a:ext uri="{FF2B5EF4-FFF2-40B4-BE49-F238E27FC236}">
                <a16:creationId xmlns:a16="http://schemas.microsoft.com/office/drawing/2014/main" id="{ABCA8A63-D61F-D897-C24D-AC18BE52923D}"/>
              </a:ext>
            </a:extLst>
          </p:cNvPr>
          <p:cNvSpPr>
            <a:spLocks noGrp="1"/>
          </p:cNvSpPr>
          <p:nvPr>
            <p:ph type="ftr" sz="quarter" idx="11"/>
          </p:nvPr>
        </p:nvSpPr>
        <p:spPr/>
        <p:txBody>
          <a:bodyPr/>
          <a:lstStyle/>
          <a:p>
            <a:endParaRPr lang="en-GB"/>
          </a:p>
        </p:txBody>
      </p:sp>
      <p:sp>
        <p:nvSpPr>
          <p:cNvPr id="6" name="Marcador de número de diapositiva 5">
            <a:extLst>
              <a:ext uri="{FF2B5EF4-FFF2-40B4-BE49-F238E27FC236}">
                <a16:creationId xmlns:a16="http://schemas.microsoft.com/office/drawing/2014/main" id="{5E43F6FF-AA3E-092C-9F87-30C122465E45}"/>
              </a:ext>
            </a:extLst>
          </p:cNvPr>
          <p:cNvSpPr>
            <a:spLocks noGrp="1"/>
          </p:cNvSpPr>
          <p:nvPr>
            <p:ph type="sldNum" sz="quarter" idx="12"/>
          </p:nvPr>
        </p:nvSpPr>
        <p:spPr/>
        <p:txBody>
          <a:bodyPr/>
          <a:lstStyle/>
          <a:p>
            <a:fld id="{8433CCAB-DF70-49D5-B59A-678B764CB28F}" type="slidenum">
              <a:rPr lang="en-GB" smtClean="0"/>
              <a:t>‹Nº›</a:t>
            </a:fld>
            <a:endParaRPr lang="en-GB"/>
          </a:p>
        </p:txBody>
      </p:sp>
    </p:spTree>
    <p:extLst>
      <p:ext uri="{BB962C8B-B14F-4D97-AF65-F5344CB8AC3E}">
        <p14:creationId xmlns:p14="http://schemas.microsoft.com/office/powerpoint/2010/main" val="32864638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FB79D9-68CE-AEE8-AEEB-D2A2B448A03C}"/>
              </a:ext>
            </a:extLst>
          </p:cNvPr>
          <p:cNvSpPr>
            <a:spLocks noGrp="1"/>
          </p:cNvSpPr>
          <p:nvPr>
            <p:ph type="title"/>
          </p:nvPr>
        </p:nvSpPr>
        <p:spPr/>
        <p:txBody>
          <a:bodyPr/>
          <a:lstStyle/>
          <a:p>
            <a:r>
              <a:rPr lang="es-ES"/>
              <a:t>Haga clic para modificar el estilo de título del patrón</a:t>
            </a:r>
            <a:endParaRPr lang="en-GB"/>
          </a:p>
        </p:txBody>
      </p:sp>
      <p:sp>
        <p:nvSpPr>
          <p:cNvPr id="3" name="Marcador de texto vertical 2">
            <a:extLst>
              <a:ext uri="{FF2B5EF4-FFF2-40B4-BE49-F238E27FC236}">
                <a16:creationId xmlns:a16="http://schemas.microsoft.com/office/drawing/2014/main" id="{7590B651-410E-138B-5C72-D64BA35DE83E}"/>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4" name="Marcador de fecha 3">
            <a:extLst>
              <a:ext uri="{FF2B5EF4-FFF2-40B4-BE49-F238E27FC236}">
                <a16:creationId xmlns:a16="http://schemas.microsoft.com/office/drawing/2014/main" id="{5A4FC9BB-01E3-0ADB-81E5-AABDB5141A3E}"/>
              </a:ext>
            </a:extLst>
          </p:cNvPr>
          <p:cNvSpPr>
            <a:spLocks noGrp="1"/>
          </p:cNvSpPr>
          <p:nvPr>
            <p:ph type="dt" sz="half" idx="10"/>
          </p:nvPr>
        </p:nvSpPr>
        <p:spPr/>
        <p:txBody>
          <a:bodyPr/>
          <a:lstStyle/>
          <a:p>
            <a:fld id="{75045AD5-D1D4-4900-98D3-AC2AADD95EFC}" type="datetime1">
              <a:rPr lang="en-GB" smtClean="0"/>
              <a:t>13/03/2025</a:t>
            </a:fld>
            <a:endParaRPr lang="en-GB"/>
          </a:p>
        </p:txBody>
      </p:sp>
      <p:sp>
        <p:nvSpPr>
          <p:cNvPr id="5" name="Marcador de pie de página 4">
            <a:extLst>
              <a:ext uri="{FF2B5EF4-FFF2-40B4-BE49-F238E27FC236}">
                <a16:creationId xmlns:a16="http://schemas.microsoft.com/office/drawing/2014/main" id="{39C9A389-B184-A157-182B-FCC81D716732}"/>
              </a:ext>
            </a:extLst>
          </p:cNvPr>
          <p:cNvSpPr>
            <a:spLocks noGrp="1"/>
          </p:cNvSpPr>
          <p:nvPr>
            <p:ph type="ftr" sz="quarter" idx="11"/>
          </p:nvPr>
        </p:nvSpPr>
        <p:spPr/>
        <p:txBody>
          <a:bodyPr/>
          <a:lstStyle/>
          <a:p>
            <a:endParaRPr lang="en-GB"/>
          </a:p>
        </p:txBody>
      </p:sp>
      <p:sp>
        <p:nvSpPr>
          <p:cNvPr id="6" name="Marcador de número de diapositiva 5">
            <a:extLst>
              <a:ext uri="{FF2B5EF4-FFF2-40B4-BE49-F238E27FC236}">
                <a16:creationId xmlns:a16="http://schemas.microsoft.com/office/drawing/2014/main" id="{1B72B417-998E-967E-A891-09BE01066C28}"/>
              </a:ext>
            </a:extLst>
          </p:cNvPr>
          <p:cNvSpPr>
            <a:spLocks noGrp="1"/>
          </p:cNvSpPr>
          <p:nvPr>
            <p:ph type="sldNum" sz="quarter" idx="12"/>
          </p:nvPr>
        </p:nvSpPr>
        <p:spPr/>
        <p:txBody>
          <a:bodyPr/>
          <a:lstStyle/>
          <a:p>
            <a:fld id="{8433CCAB-DF70-49D5-B59A-678B764CB28F}" type="slidenum">
              <a:rPr lang="en-GB" smtClean="0"/>
              <a:t>‹Nº›</a:t>
            </a:fld>
            <a:endParaRPr lang="en-GB"/>
          </a:p>
        </p:txBody>
      </p:sp>
    </p:spTree>
    <p:extLst>
      <p:ext uri="{BB962C8B-B14F-4D97-AF65-F5344CB8AC3E}">
        <p14:creationId xmlns:p14="http://schemas.microsoft.com/office/powerpoint/2010/main" val="32379050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BAF00F57-F51D-09B2-9058-7C0084F52B5D}"/>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n-GB"/>
          </a:p>
        </p:txBody>
      </p:sp>
      <p:sp>
        <p:nvSpPr>
          <p:cNvPr id="3" name="Marcador de texto vertical 2">
            <a:extLst>
              <a:ext uri="{FF2B5EF4-FFF2-40B4-BE49-F238E27FC236}">
                <a16:creationId xmlns:a16="http://schemas.microsoft.com/office/drawing/2014/main" id="{CE9D27DE-B9E4-3CAE-831E-2B7724FCC69A}"/>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4" name="Marcador de fecha 3">
            <a:extLst>
              <a:ext uri="{FF2B5EF4-FFF2-40B4-BE49-F238E27FC236}">
                <a16:creationId xmlns:a16="http://schemas.microsoft.com/office/drawing/2014/main" id="{44D21542-9E48-D577-C896-73A539FFCE2B}"/>
              </a:ext>
            </a:extLst>
          </p:cNvPr>
          <p:cNvSpPr>
            <a:spLocks noGrp="1"/>
          </p:cNvSpPr>
          <p:nvPr>
            <p:ph type="dt" sz="half" idx="10"/>
          </p:nvPr>
        </p:nvSpPr>
        <p:spPr/>
        <p:txBody>
          <a:bodyPr/>
          <a:lstStyle/>
          <a:p>
            <a:fld id="{81339EDC-7E99-4BFE-ADF9-6231975BB303}" type="datetime1">
              <a:rPr lang="en-GB" smtClean="0"/>
              <a:t>13/03/2025</a:t>
            </a:fld>
            <a:endParaRPr lang="en-GB"/>
          </a:p>
        </p:txBody>
      </p:sp>
      <p:sp>
        <p:nvSpPr>
          <p:cNvPr id="5" name="Marcador de pie de página 4">
            <a:extLst>
              <a:ext uri="{FF2B5EF4-FFF2-40B4-BE49-F238E27FC236}">
                <a16:creationId xmlns:a16="http://schemas.microsoft.com/office/drawing/2014/main" id="{4EC11EBA-D9F6-8A05-2D00-7346ADCDD510}"/>
              </a:ext>
            </a:extLst>
          </p:cNvPr>
          <p:cNvSpPr>
            <a:spLocks noGrp="1"/>
          </p:cNvSpPr>
          <p:nvPr>
            <p:ph type="ftr" sz="quarter" idx="11"/>
          </p:nvPr>
        </p:nvSpPr>
        <p:spPr/>
        <p:txBody>
          <a:bodyPr/>
          <a:lstStyle/>
          <a:p>
            <a:endParaRPr lang="en-GB"/>
          </a:p>
        </p:txBody>
      </p:sp>
      <p:sp>
        <p:nvSpPr>
          <p:cNvPr id="6" name="Marcador de número de diapositiva 5">
            <a:extLst>
              <a:ext uri="{FF2B5EF4-FFF2-40B4-BE49-F238E27FC236}">
                <a16:creationId xmlns:a16="http://schemas.microsoft.com/office/drawing/2014/main" id="{8E6C9105-E863-6C23-5A5F-7858DE1DB3BD}"/>
              </a:ext>
            </a:extLst>
          </p:cNvPr>
          <p:cNvSpPr>
            <a:spLocks noGrp="1"/>
          </p:cNvSpPr>
          <p:nvPr>
            <p:ph type="sldNum" sz="quarter" idx="12"/>
          </p:nvPr>
        </p:nvSpPr>
        <p:spPr/>
        <p:txBody>
          <a:bodyPr/>
          <a:lstStyle/>
          <a:p>
            <a:fld id="{8433CCAB-DF70-49D5-B59A-678B764CB28F}" type="slidenum">
              <a:rPr lang="en-GB" smtClean="0"/>
              <a:t>‹Nº›</a:t>
            </a:fld>
            <a:endParaRPr lang="en-GB"/>
          </a:p>
        </p:txBody>
      </p:sp>
    </p:spTree>
    <p:extLst>
      <p:ext uri="{BB962C8B-B14F-4D97-AF65-F5344CB8AC3E}">
        <p14:creationId xmlns:p14="http://schemas.microsoft.com/office/powerpoint/2010/main" val="34341340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B08B2F2-806D-ABEC-1C6B-C45DB3FA228A}"/>
              </a:ext>
            </a:extLst>
          </p:cNvPr>
          <p:cNvSpPr>
            <a:spLocks noGrp="1"/>
          </p:cNvSpPr>
          <p:nvPr>
            <p:ph type="title"/>
          </p:nvPr>
        </p:nvSpPr>
        <p:spPr/>
        <p:txBody>
          <a:bodyPr/>
          <a:lstStyle/>
          <a:p>
            <a:r>
              <a:rPr lang="es-ES"/>
              <a:t>Haga clic para modificar el estilo de título del patrón</a:t>
            </a:r>
            <a:endParaRPr lang="en-GB"/>
          </a:p>
        </p:txBody>
      </p:sp>
      <p:sp>
        <p:nvSpPr>
          <p:cNvPr id="3" name="Marcador de contenido 2">
            <a:extLst>
              <a:ext uri="{FF2B5EF4-FFF2-40B4-BE49-F238E27FC236}">
                <a16:creationId xmlns:a16="http://schemas.microsoft.com/office/drawing/2014/main" id="{3330D987-3C8D-B24B-0946-10612424515A}"/>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4" name="Marcador de fecha 3">
            <a:extLst>
              <a:ext uri="{FF2B5EF4-FFF2-40B4-BE49-F238E27FC236}">
                <a16:creationId xmlns:a16="http://schemas.microsoft.com/office/drawing/2014/main" id="{1648CCE8-0702-D801-8954-E4EA7E9B0F3F}"/>
              </a:ext>
            </a:extLst>
          </p:cNvPr>
          <p:cNvSpPr>
            <a:spLocks noGrp="1"/>
          </p:cNvSpPr>
          <p:nvPr>
            <p:ph type="dt" sz="half" idx="10"/>
          </p:nvPr>
        </p:nvSpPr>
        <p:spPr/>
        <p:txBody>
          <a:bodyPr/>
          <a:lstStyle/>
          <a:p>
            <a:fld id="{A11BEE9B-7614-481C-B9F5-9ADCF29CC060}" type="datetime1">
              <a:rPr lang="en-GB" smtClean="0"/>
              <a:t>13/03/2025</a:t>
            </a:fld>
            <a:endParaRPr lang="en-GB"/>
          </a:p>
        </p:txBody>
      </p:sp>
      <p:sp>
        <p:nvSpPr>
          <p:cNvPr id="5" name="Marcador de pie de página 4">
            <a:extLst>
              <a:ext uri="{FF2B5EF4-FFF2-40B4-BE49-F238E27FC236}">
                <a16:creationId xmlns:a16="http://schemas.microsoft.com/office/drawing/2014/main" id="{F767189A-F1F6-9A59-5586-0DF1A31AB01D}"/>
              </a:ext>
            </a:extLst>
          </p:cNvPr>
          <p:cNvSpPr>
            <a:spLocks noGrp="1"/>
          </p:cNvSpPr>
          <p:nvPr>
            <p:ph type="ftr" sz="quarter" idx="11"/>
          </p:nvPr>
        </p:nvSpPr>
        <p:spPr/>
        <p:txBody>
          <a:bodyPr/>
          <a:lstStyle/>
          <a:p>
            <a:endParaRPr lang="en-GB"/>
          </a:p>
        </p:txBody>
      </p:sp>
      <p:sp>
        <p:nvSpPr>
          <p:cNvPr id="6" name="Marcador de número de diapositiva 5">
            <a:extLst>
              <a:ext uri="{FF2B5EF4-FFF2-40B4-BE49-F238E27FC236}">
                <a16:creationId xmlns:a16="http://schemas.microsoft.com/office/drawing/2014/main" id="{320F0A92-1E44-FD8D-6BC8-66D0F0577678}"/>
              </a:ext>
            </a:extLst>
          </p:cNvPr>
          <p:cNvSpPr>
            <a:spLocks noGrp="1"/>
          </p:cNvSpPr>
          <p:nvPr>
            <p:ph type="sldNum" sz="quarter" idx="12"/>
          </p:nvPr>
        </p:nvSpPr>
        <p:spPr/>
        <p:txBody>
          <a:bodyPr/>
          <a:lstStyle/>
          <a:p>
            <a:fld id="{8433CCAB-DF70-49D5-B59A-678B764CB28F}" type="slidenum">
              <a:rPr lang="en-GB" smtClean="0"/>
              <a:t>‹Nº›</a:t>
            </a:fld>
            <a:endParaRPr lang="en-GB"/>
          </a:p>
        </p:txBody>
      </p:sp>
    </p:spTree>
    <p:extLst>
      <p:ext uri="{BB962C8B-B14F-4D97-AF65-F5344CB8AC3E}">
        <p14:creationId xmlns:p14="http://schemas.microsoft.com/office/powerpoint/2010/main" val="37596103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FF1C390-9F98-1DA4-59EF-A3F7074BF004}"/>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n-GB"/>
          </a:p>
        </p:txBody>
      </p:sp>
      <p:sp>
        <p:nvSpPr>
          <p:cNvPr id="3" name="Marcador de texto 2">
            <a:extLst>
              <a:ext uri="{FF2B5EF4-FFF2-40B4-BE49-F238E27FC236}">
                <a16:creationId xmlns:a16="http://schemas.microsoft.com/office/drawing/2014/main" id="{8883DEC1-FD5A-9E9B-3121-EAC019BE17F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8C51E8E9-F3D1-9BBE-1D50-80229B3EA26D}"/>
              </a:ext>
            </a:extLst>
          </p:cNvPr>
          <p:cNvSpPr>
            <a:spLocks noGrp="1"/>
          </p:cNvSpPr>
          <p:nvPr>
            <p:ph type="dt" sz="half" idx="10"/>
          </p:nvPr>
        </p:nvSpPr>
        <p:spPr/>
        <p:txBody>
          <a:bodyPr/>
          <a:lstStyle/>
          <a:p>
            <a:fld id="{D5A088AC-DB08-442A-94B4-361028388925}" type="datetime1">
              <a:rPr lang="en-GB" smtClean="0"/>
              <a:t>13/03/2025</a:t>
            </a:fld>
            <a:endParaRPr lang="en-GB"/>
          </a:p>
        </p:txBody>
      </p:sp>
      <p:sp>
        <p:nvSpPr>
          <p:cNvPr id="5" name="Marcador de pie de página 4">
            <a:extLst>
              <a:ext uri="{FF2B5EF4-FFF2-40B4-BE49-F238E27FC236}">
                <a16:creationId xmlns:a16="http://schemas.microsoft.com/office/drawing/2014/main" id="{473B158A-838A-6173-E273-23BBF92CFA3C}"/>
              </a:ext>
            </a:extLst>
          </p:cNvPr>
          <p:cNvSpPr>
            <a:spLocks noGrp="1"/>
          </p:cNvSpPr>
          <p:nvPr>
            <p:ph type="ftr" sz="quarter" idx="11"/>
          </p:nvPr>
        </p:nvSpPr>
        <p:spPr/>
        <p:txBody>
          <a:bodyPr/>
          <a:lstStyle/>
          <a:p>
            <a:endParaRPr lang="en-GB"/>
          </a:p>
        </p:txBody>
      </p:sp>
      <p:sp>
        <p:nvSpPr>
          <p:cNvPr id="6" name="Marcador de número de diapositiva 5">
            <a:extLst>
              <a:ext uri="{FF2B5EF4-FFF2-40B4-BE49-F238E27FC236}">
                <a16:creationId xmlns:a16="http://schemas.microsoft.com/office/drawing/2014/main" id="{8BFAC8E7-C09D-84A9-58FD-2F5CC12D3976}"/>
              </a:ext>
            </a:extLst>
          </p:cNvPr>
          <p:cNvSpPr>
            <a:spLocks noGrp="1"/>
          </p:cNvSpPr>
          <p:nvPr>
            <p:ph type="sldNum" sz="quarter" idx="12"/>
          </p:nvPr>
        </p:nvSpPr>
        <p:spPr/>
        <p:txBody>
          <a:bodyPr/>
          <a:lstStyle/>
          <a:p>
            <a:fld id="{8433CCAB-DF70-49D5-B59A-678B764CB28F}" type="slidenum">
              <a:rPr lang="en-GB" smtClean="0"/>
              <a:t>‹Nº›</a:t>
            </a:fld>
            <a:endParaRPr lang="en-GB"/>
          </a:p>
        </p:txBody>
      </p:sp>
    </p:spTree>
    <p:extLst>
      <p:ext uri="{BB962C8B-B14F-4D97-AF65-F5344CB8AC3E}">
        <p14:creationId xmlns:p14="http://schemas.microsoft.com/office/powerpoint/2010/main" val="29137131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319F201-3427-8147-A63D-7DD864B3432F}"/>
              </a:ext>
            </a:extLst>
          </p:cNvPr>
          <p:cNvSpPr>
            <a:spLocks noGrp="1"/>
          </p:cNvSpPr>
          <p:nvPr>
            <p:ph type="title"/>
          </p:nvPr>
        </p:nvSpPr>
        <p:spPr/>
        <p:txBody>
          <a:bodyPr/>
          <a:lstStyle/>
          <a:p>
            <a:r>
              <a:rPr lang="es-ES"/>
              <a:t>Haga clic para modificar el estilo de título del patrón</a:t>
            </a:r>
            <a:endParaRPr lang="en-GB"/>
          </a:p>
        </p:txBody>
      </p:sp>
      <p:sp>
        <p:nvSpPr>
          <p:cNvPr id="3" name="Marcador de contenido 2">
            <a:extLst>
              <a:ext uri="{FF2B5EF4-FFF2-40B4-BE49-F238E27FC236}">
                <a16:creationId xmlns:a16="http://schemas.microsoft.com/office/drawing/2014/main" id="{BB0AC339-5E96-CDE2-FA08-64EA824FEB4F}"/>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4" name="Marcador de contenido 3">
            <a:extLst>
              <a:ext uri="{FF2B5EF4-FFF2-40B4-BE49-F238E27FC236}">
                <a16:creationId xmlns:a16="http://schemas.microsoft.com/office/drawing/2014/main" id="{3F0C0D15-A20C-291E-E47E-3415BB6D4BE4}"/>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Marcador de fecha 4">
            <a:extLst>
              <a:ext uri="{FF2B5EF4-FFF2-40B4-BE49-F238E27FC236}">
                <a16:creationId xmlns:a16="http://schemas.microsoft.com/office/drawing/2014/main" id="{6C25A77E-F9F2-0B2E-0BFA-3979B306A072}"/>
              </a:ext>
            </a:extLst>
          </p:cNvPr>
          <p:cNvSpPr>
            <a:spLocks noGrp="1"/>
          </p:cNvSpPr>
          <p:nvPr>
            <p:ph type="dt" sz="half" idx="10"/>
          </p:nvPr>
        </p:nvSpPr>
        <p:spPr/>
        <p:txBody>
          <a:bodyPr/>
          <a:lstStyle/>
          <a:p>
            <a:fld id="{682917DD-3412-4C52-8AA8-20D283DA5BF3}" type="datetime1">
              <a:rPr lang="en-GB" smtClean="0"/>
              <a:t>13/03/2025</a:t>
            </a:fld>
            <a:endParaRPr lang="en-GB"/>
          </a:p>
        </p:txBody>
      </p:sp>
      <p:sp>
        <p:nvSpPr>
          <p:cNvPr id="6" name="Marcador de pie de página 5">
            <a:extLst>
              <a:ext uri="{FF2B5EF4-FFF2-40B4-BE49-F238E27FC236}">
                <a16:creationId xmlns:a16="http://schemas.microsoft.com/office/drawing/2014/main" id="{904A8891-0EDB-6115-81DB-6AA28FF625BA}"/>
              </a:ext>
            </a:extLst>
          </p:cNvPr>
          <p:cNvSpPr>
            <a:spLocks noGrp="1"/>
          </p:cNvSpPr>
          <p:nvPr>
            <p:ph type="ftr" sz="quarter" idx="11"/>
          </p:nvPr>
        </p:nvSpPr>
        <p:spPr/>
        <p:txBody>
          <a:bodyPr/>
          <a:lstStyle/>
          <a:p>
            <a:endParaRPr lang="en-GB"/>
          </a:p>
        </p:txBody>
      </p:sp>
      <p:sp>
        <p:nvSpPr>
          <p:cNvPr id="7" name="Marcador de número de diapositiva 6">
            <a:extLst>
              <a:ext uri="{FF2B5EF4-FFF2-40B4-BE49-F238E27FC236}">
                <a16:creationId xmlns:a16="http://schemas.microsoft.com/office/drawing/2014/main" id="{B25106BE-0DCE-4B83-F825-20016D5705EA}"/>
              </a:ext>
            </a:extLst>
          </p:cNvPr>
          <p:cNvSpPr>
            <a:spLocks noGrp="1"/>
          </p:cNvSpPr>
          <p:nvPr>
            <p:ph type="sldNum" sz="quarter" idx="12"/>
          </p:nvPr>
        </p:nvSpPr>
        <p:spPr/>
        <p:txBody>
          <a:bodyPr/>
          <a:lstStyle/>
          <a:p>
            <a:fld id="{8433CCAB-DF70-49D5-B59A-678B764CB28F}" type="slidenum">
              <a:rPr lang="en-GB" smtClean="0"/>
              <a:t>‹Nº›</a:t>
            </a:fld>
            <a:endParaRPr lang="en-GB"/>
          </a:p>
        </p:txBody>
      </p:sp>
    </p:spTree>
    <p:extLst>
      <p:ext uri="{BB962C8B-B14F-4D97-AF65-F5344CB8AC3E}">
        <p14:creationId xmlns:p14="http://schemas.microsoft.com/office/powerpoint/2010/main" val="3106902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923EF76-0DB3-F907-92E2-1A3FBDFA32F6}"/>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n-GB"/>
          </a:p>
        </p:txBody>
      </p:sp>
      <p:sp>
        <p:nvSpPr>
          <p:cNvPr id="3" name="Marcador de texto 2">
            <a:extLst>
              <a:ext uri="{FF2B5EF4-FFF2-40B4-BE49-F238E27FC236}">
                <a16:creationId xmlns:a16="http://schemas.microsoft.com/office/drawing/2014/main" id="{B367DF99-A321-FC68-D14C-67135B678FD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7E4C85C8-9F52-8B0C-DCBB-64AFB83EF170}"/>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Marcador de texto 4">
            <a:extLst>
              <a:ext uri="{FF2B5EF4-FFF2-40B4-BE49-F238E27FC236}">
                <a16:creationId xmlns:a16="http://schemas.microsoft.com/office/drawing/2014/main" id="{CA9467F2-AE88-C41F-7454-109D9254A4D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446ED7DF-8199-93ED-1808-A3879CCE43B7}"/>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7" name="Marcador de fecha 6">
            <a:extLst>
              <a:ext uri="{FF2B5EF4-FFF2-40B4-BE49-F238E27FC236}">
                <a16:creationId xmlns:a16="http://schemas.microsoft.com/office/drawing/2014/main" id="{EEBE693D-B97A-7909-0535-FB0954AAD8DD}"/>
              </a:ext>
            </a:extLst>
          </p:cNvPr>
          <p:cNvSpPr>
            <a:spLocks noGrp="1"/>
          </p:cNvSpPr>
          <p:nvPr>
            <p:ph type="dt" sz="half" idx="10"/>
          </p:nvPr>
        </p:nvSpPr>
        <p:spPr/>
        <p:txBody>
          <a:bodyPr/>
          <a:lstStyle/>
          <a:p>
            <a:fld id="{0C673349-01F6-4976-AF11-BB77B310D14F}" type="datetime1">
              <a:rPr lang="en-GB" smtClean="0"/>
              <a:t>13/03/2025</a:t>
            </a:fld>
            <a:endParaRPr lang="en-GB"/>
          </a:p>
        </p:txBody>
      </p:sp>
      <p:sp>
        <p:nvSpPr>
          <p:cNvPr id="8" name="Marcador de pie de página 7">
            <a:extLst>
              <a:ext uri="{FF2B5EF4-FFF2-40B4-BE49-F238E27FC236}">
                <a16:creationId xmlns:a16="http://schemas.microsoft.com/office/drawing/2014/main" id="{44055D33-DE06-6A01-0AAE-3C42EEF27C24}"/>
              </a:ext>
            </a:extLst>
          </p:cNvPr>
          <p:cNvSpPr>
            <a:spLocks noGrp="1"/>
          </p:cNvSpPr>
          <p:nvPr>
            <p:ph type="ftr" sz="quarter" idx="11"/>
          </p:nvPr>
        </p:nvSpPr>
        <p:spPr/>
        <p:txBody>
          <a:bodyPr/>
          <a:lstStyle/>
          <a:p>
            <a:endParaRPr lang="en-GB"/>
          </a:p>
        </p:txBody>
      </p:sp>
      <p:sp>
        <p:nvSpPr>
          <p:cNvPr id="9" name="Marcador de número de diapositiva 8">
            <a:extLst>
              <a:ext uri="{FF2B5EF4-FFF2-40B4-BE49-F238E27FC236}">
                <a16:creationId xmlns:a16="http://schemas.microsoft.com/office/drawing/2014/main" id="{464AE77E-AC49-D582-F168-70CA81B03010}"/>
              </a:ext>
            </a:extLst>
          </p:cNvPr>
          <p:cNvSpPr>
            <a:spLocks noGrp="1"/>
          </p:cNvSpPr>
          <p:nvPr>
            <p:ph type="sldNum" sz="quarter" idx="12"/>
          </p:nvPr>
        </p:nvSpPr>
        <p:spPr/>
        <p:txBody>
          <a:bodyPr/>
          <a:lstStyle/>
          <a:p>
            <a:fld id="{8433CCAB-DF70-49D5-B59A-678B764CB28F}" type="slidenum">
              <a:rPr lang="en-GB" smtClean="0"/>
              <a:t>‹Nº›</a:t>
            </a:fld>
            <a:endParaRPr lang="en-GB"/>
          </a:p>
        </p:txBody>
      </p:sp>
    </p:spTree>
    <p:extLst>
      <p:ext uri="{BB962C8B-B14F-4D97-AF65-F5344CB8AC3E}">
        <p14:creationId xmlns:p14="http://schemas.microsoft.com/office/powerpoint/2010/main" val="15416051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0E51F4E-8283-D931-878D-A92199F0A74C}"/>
              </a:ext>
            </a:extLst>
          </p:cNvPr>
          <p:cNvSpPr>
            <a:spLocks noGrp="1"/>
          </p:cNvSpPr>
          <p:nvPr>
            <p:ph type="title"/>
          </p:nvPr>
        </p:nvSpPr>
        <p:spPr/>
        <p:txBody>
          <a:bodyPr/>
          <a:lstStyle/>
          <a:p>
            <a:r>
              <a:rPr lang="es-ES"/>
              <a:t>Haga clic para modificar el estilo de título del patrón</a:t>
            </a:r>
            <a:endParaRPr lang="en-GB"/>
          </a:p>
        </p:txBody>
      </p:sp>
      <p:sp>
        <p:nvSpPr>
          <p:cNvPr id="3" name="Marcador de fecha 2">
            <a:extLst>
              <a:ext uri="{FF2B5EF4-FFF2-40B4-BE49-F238E27FC236}">
                <a16:creationId xmlns:a16="http://schemas.microsoft.com/office/drawing/2014/main" id="{7BD88307-353E-8ACD-7E59-F52B3CF51DAE}"/>
              </a:ext>
            </a:extLst>
          </p:cNvPr>
          <p:cNvSpPr>
            <a:spLocks noGrp="1"/>
          </p:cNvSpPr>
          <p:nvPr>
            <p:ph type="dt" sz="half" idx="10"/>
          </p:nvPr>
        </p:nvSpPr>
        <p:spPr/>
        <p:txBody>
          <a:bodyPr/>
          <a:lstStyle/>
          <a:p>
            <a:fld id="{A3C673A1-589F-4671-9020-EFFDCD25307F}" type="datetime1">
              <a:rPr lang="en-GB" smtClean="0"/>
              <a:t>13/03/2025</a:t>
            </a:fld>
            <a:endParaRPr lang="en-GB"/>
          </a:p>
        </p:txBody>
      </p:sp>
      <p:sp>
        <p:nvSpPr>
          <p:cNvPr id="4" name="Marcador de pie de página 3">
            <a:extLst>
              <a:ext uri="{FF2B5EF4-FFF2-40B4-BE49-F238E27FC236}">
                <a16:creationId xmlns:a16="http://schemas.microsoft.com/office/drawing/2014/main" id="{85B3B3FF-4E09-A938-1873-FBDCB827B7C8}"/>
              </a:ext>
            </a:extLst>
          </p:cNvPr>
          <p:cNvSpPr>
            <a:spLocks noGrp="1"/>
          </p:cNvSpPr>
          <p:nvPr>
            <p:ph type="ftr" sz="quarter" idx="11"/>
          </p:nvPr>
        </p:nvSpPr>
        <p:spPr/>
        <p:txBody>
          <a:bodyPr/>
          <a:lstStyle/>
          <a:p>
            <a:endParaRPr lang="en-GB"/>
          </a:p>
        </p:txBody>
      </p:sp>
      <p:sp>
        <p:nvSpPr>
          <p:cNvPr id="5" name="Marcador de número de diapositiva 4">
            <a:extLst>
              <a:ext uri="{FF2B5EF4-FFF2-40B4-BE49-F238E27FC236}">
                <a16:creationId xmlns:a16="http://schemas.microsoft.com/office/drawing/2014/main" id="{6E4C5AA0-5FB5-E518-1B86-BF088B1F1302}"/>
              </a:ext>
            </a:extLst>
          </p:cNvPr>
          <p:cNvSpPr>
            <a:spLocks noGrp="1"/>
          </p:cNvSpPr>
          <p:nvPr>
            <p:ph type="sldNum" sz="quarter" idx="12"/>
          </p:nvPr>
        </p:nvSpPr>
        <p:spPr/>
        <p:txBody>
          <a:bodyPr/>
          <a:lstStyle/>
          <a:p>
            <a:fld id="{8433CCAB-DF70-49D5-B59A-678B764CB28F}" type="slidenum">
              <a:rPr lang="en-GB" smtClean="0"/>
              <a:t>‹Nº›</a:t>
            </a:fld>
            <a:endParaRPr lang="en-GB"/>
          </a:p>
        </p:txBody>
      </p:sp>
    </p:spTree>
    <p:extLst>
      <p:ext uri="{BB962C8B-B14F-4D97-AF65-F5344CB8AC3E}">
        <p14:creationId xmlns:p14="http://schemas.microsoft.com/office/powerpoint/2010/main" val="17144936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92D09CBE-9F99-C0A2-6119-7AE3A75E4B52}"/>
              </a:ext>
            </a:extLst>
          </p:cNvPr>
          <p:cNvSpPr>
            <a:spLocks noGrp="1"/>
          </p:cNvSpPr>
          <p:nvPr>
            <p:ph type="dt" sz="half" idx="10"/>
          </p:nvPr>
        </p:nvSpPr>
        <p:spPr/>
        <p:txBody>
          <a:bodyPr/>
          <a:lstStyle/>
          <a:p>
            <a:fld id="{212B7D28-5FDB-473B-9660-F935E26A476E}" type="datetime1">
              <a:rPr lang="en-GB" smtClean="0"/>
              <a:t>13/03/2025</a:t>
            </a:fld>
            <a:endParaRPr lang="en-GB"/>
          </a:p>
        </p:txBody>
      </p:sp>
      <p:sp>
        <p:nvSpPr>
          <p:cNvPr id="3" name="Marcador de pie de página 2">
            <a:extLst>
              <a:ext uri="{FF2B5EF4-FFF2-40B4-BE49-F238E27FC236}">
                <a16:creationId xmlns:a16="http://schemas.microsoft.com/office/drawing/2014/main" id="{4E160B4B-2A90-44BA-17E7-1DECFF240A29}"/>
              </a:ext>
            </a:extLst>
          </p:cNvPr>
          <p:cNvSpPr>
            <a:spLocks noGrp="1"/>
          </p:cNvSpPr>
          <p:nvPr>
            <p:ph type="ftr" sz="quarter" idx="11"/>
          </p:nvPr>
        </p:nvSpPr>
        <p:spPr/>
        <p:txBody>
          <a:bodyPr/>
          <a:lstStyle/>
          <a:p>
            <a:endParaRPr lang="en-GB"/>
          </a:p>
        </p:txBody>
      </p:sp>
      <p:sp>
        <p:nvSpPr>
          <p:cNvPr id="4" name="Marcador de número de diapositiva 3">
            <a:extLst>
              <a:ext uri="{FF2B5EF4-FFF2-40B4-BE49-F238E27FC236}">
                <a16:creationId xmlns:a16="http://schemas.microsoft.com/office/drawing/2014/main" id="{ED2F4CF5-CE99-381B-2EE3-3B040E3DB238}"/>
              </a:ext>
            </a:extLst>
          </p:cNvPr>
          <p:cNvSpPr>
            <a:spLocks noGrp="1"/>
          </p:cNvSpPr>
          <p:nvPr>
            <p:ph type="sldNum" sz="quarter" idx="12"/>
          </p:nvPr>
        </p:nvSpPr>
        <p:spPr/>
        <p:txBody>
          <a:bodyPr/>
          <a:lstStyle/>
          <a:p>
            <a:fld id="{8433CCAB-DF70-49D5-B59A-678B764CB28F}" type="slidenum">
              <a:rPr lang="en-GB" smtClean="0"/>
              <a:t>‹Nº›</a:t>
            </a:fld>
            <a:endParaRPr lang="en-GB"/>
          </a:p>
        </p:txBody>
      </p:sp>
    </p:spTree>
    <p:extLst>
      <p:ext uri="{BB962C8B-B14F-4D97-AF65-F5344CB8AC3E}">
        <p14:creationId xmlns:p14="http://schemas.microsoft.com/office/powerpoint/2010/main" val="6501500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7BA5175-E908-0387-EC00-B1B4476DF66F}"/>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GB"/>
          </a:p>
        </p:txBody>
      </p:sp>
      <p:sp>
        <p:nvSpPr>
          <p:cNvPr id="3" name="Marcador de contenido 2">
            <a:extLst>
              <a:ext uri="{FF2B5EF4-FFF2-40B4-BE49-F238E27FC236}">
                <a16:creationId xmlns:a16="http://schemas.microsoft.com/office/drawing/2014/main" id="{00F9E469-16ED-6B05-0E27-B7B2EB39F21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4" name="Marcador de texto 3">
            <a:extLst>
              <a:ext uri="{FF2B5EF4-FFF2-40B4-BE49-F238E27FC236}">
                <a16:creationId xmlns:a16="http://schemas.microsoft.com/office/drawing/2014/main" id="{69C030F7-3880-C3BD-CDB2-978AF65A694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B8EDECFA-99EC-C9FF-6C1C-679B0AE38C05}"/>
              </a:ext>
            </a:extLst>
          </p:cNvPr>
          <p:cNvSpPr>
            <a:spLocks noGrp="1"/>
          </p:cNvSpPr>
          <p:nvPr>
            <p:ph type="dt" sz="half" idx="10"/>
          </p:nvPr>
        </p:nvSpPr>
        <p:spPr/>
        <p:txBody>
          <a:bodyPr/>
          <a:lstStyle/>
          <a:p>
            <a:fld id="{654401E3-3F43-4AA4-98BF-396D897984B4}" type="datetime1">
              <a:rPr lang="en-GB" smtClean="0"/>
              <a:t>13/03/2025</a:t>
            </a:fld>
            <a:endParaRPr lang="en-GB"/>
          </a:p>
        </p:txBody>
      </p:sp>
      <p:sp>
        <p:nvSpPr>
          <p:cNvPr id="6" name="Marcador de pie de página 5">
            <a:extLst>
              <a:ext uri="{FF2B5EF4-FFF2-40B4-BE49-F238E27FC236}">
                <a16:creationId xmlns:a16="http://schemas.microsoft.com/office/drawing/2014/main" id="{421663C4-9105-D642-04A2-6B3BFC3987B5}"/>
              </a:ext>
            </a:extLst>
          </p:cNvPr>
          <p:cNvSpPr>
            <a:spLocks noGrp="1"/>
          </p:cNvSpPr>
          <p:nvPr>
            <p:ph type="ftr" sz="quarter" idx="11"/>
          </p:nvPr>
        </p:nvSpPr>
        <p:spPr/>
        <p:txBody>
          <a:bodyPr/>
          <a:lstStyle/>
          <a:p>
            <a:endParaRPr lang="en-GB"/>
          </a:p>
        </p:txBody>
      </p:sp>
      <p:sp>
        <p:nvSpPr>
          <p:cNvPr id="7" name="Marcador de número de diapositiva 6">
            <a:extLst>
              <a:ext uri="{FF2B5EF4-FFF2-40B4-BE49-F238E27FC236}">
                <a16:creationId xmlns:a16="http://schemas.microsoft.com/office/drawing/2014/main" id="{9D7C22CD-AC5C-E71C-0D86-200E3579DDF2}"/>
              </a:ext>
            </a:extLst>
          </p:cNvPr>
          <p:cNvSpPr>
            <a:spLocks noGrp="1"/>
          </p:cNvSpPr>
          <p:nvPr>
            <p:ph type="sldNum" sz="quarter" idx="12"/>
          </p:nvPr>
        </p:nvSpPr>
        <p:spPr/>
        <p:txBody>
          <a:bodyPr/>
          <a:lstStyle/>
          <a:p>
            <a:fld id="{8433CCAB-DF70-49D5-B59A-678B764CB28F}" type="slidenum">
              <a:rPr lang="en-GB" smtClean="0"/>
              <a:t>‹Nº›</a:t>
            </a:fld>
            <a:endParaRPr lang="en-GB"/>
          </a:p>
        </p:txBody>
      </p:sp>
    </p:spTree>
    <p:extLst>
      <p:ext uri="{BB962C8B-B14F-4D97-AF65-F5344CB8AC3E}">
        <p14:creationId xmlns:p14="http://schemas.microsoft.com/office/powerpoint/2010/main" val="16479599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FFFB983-241B-0FB2-361C-952C33A96430}"/>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GB"/>
          </a:p>
        </p:txBody>
      </p:sp>
      <p:sp>
        <p:nvSpPr>
          <p:cNvPr id="3" name="Marcador de posición de imagen 2">
            <a:extLst>
              <a:ext uri="{FF2B5EF4-FFF2-40B4-BE49-F238E27FC236}">
                <a16:creationId xmlns:a16="http://schemas.microsoft.com/office/drawing/2014/main" id="{A3EEC0BC-3A3B-FBAD-E3F6-A4687DEF630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Marcador de texto 3">
            <a:extLst>
              <a:ext uri="{FF2B5EF4-FFF2-40B4-BE49-F238E27FC236}">
                <a16:creationId xmlns:a16="http://schemas.microsoft.com/office/drawing/2014/main" id="{DCB5A8D6-D1D4-A55D-B5E2-478D7332B58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DF8F1A28-B180-4C90-5AC1-DE834E1B20F1}"/>
              </a:ext>
            </a:extLst>
          </p:cNvPr>
          <p:cNvSpPr>
            <a:spLocks noGrp="1"/>
          </p:cNvSpPr>
          <p:nvPr>
            <p:ph type="dt" sz="half" idx="10"/>
          </p:nvPr>
        </p:nvSpPr>
        <p:spPr/>
        <p:txBody>
          <a:bodyPr/>
          <a:lstStyle/>
          <a:p>
            <a:fld id="{C44B8DE4-A782-4F99-8C92-E2BCB9F817CF}" type="datetime1">
              <a:rPr lang="en-GB" smtClean="0"/>
              <a:t>13/03/2025</a:t>
            </a:fld>
            <a:endParaRPr lang="en-GB"/>
          </a:p>
        </p:txBody>
      </p:sp>
      <p:sp>
        <p:nvSpPr>
          <p:cNvPr id="6" name="Marcador de pie de página 5">
            <a:extLst>
              <a:ext uri="{FF2B5EF4-FFF2-40B4-BE49-F238E27FC236}">
                <a16:creationId xmlns:a16="http://schemas.microsoft.com/office/drawing/2014/main" id="{D6C27CCA-CB42-7BA6-EC37-0B76EFCF0165}"/>
              </a:ext>
            </a:extLst>
          </p:cNvPr>
          <p:cNvSpPr>
            <a:spLocks noGrp="1"/>
          </p:cNvSpPr>
          <p:nvPr>
            <p:ph type="ftr" sz="quarter" idx="11"/>
          </p:nvPr>
        </p:nvSpPr>
        <p:spPr/>
        <p:txBody>
          <a:bodyPr/>
          <a:lstStyle/>
          <a:p>
            <a:endParaRPr lang="en-GB"/>
          </a:p>
        </p:txBody>
      </p:sp>
      <p:sp>
        <p:nvSpPr>
          <p:cNvPr id="7" name="Marcador de número de diapositiva 6">
            <a:extLst>
              <a:ext uri="{FF2B5EF4-FFF2-40B4-BE49-F238E27FC236}">
                <a16:creationId xmlns:a16="http://schemas.microsoft.com/office/drawing/2014/main" id="{A228E7D4-1E4F-BA38-2B07-18D92445369D}"/>
              </a:ext>
            </a:extLst>
          </p:cNvPr>
          <p:cNvSpPr>
            <a:spLocks noGrp="1"/>
          </p:cNvSpPr>
          <p:nvPr>
            <p:ph type="sldNum" sz="quarter" idx="12"/>
          </p:nvPr>
        </p:nvSpPr>
        <p:spPr/>
        <p:txBody>
          <a:bodyPr/>
          <a:lstStyle/>
          <a:p>
            <a:fld id="{8433CCAB-DF70-49D5-B59A-678B764CB28F}" type="slidenum">
              <a:rPr lang="en-GB" smtClean="0"/>
              <a:t>‹Nº›</a:t>
            </a:fld>
            <a:endParaRPr lang="en-GB"/>
          </a:p>
        </p:txBody>
      </p:sp>
    </p:spTree>
    <p:extLst>
      <p:ext uri="{BB962C8B-B14F-4D97-AF65-F5344CB8AC3E}">
        <p14:creationId xmlns:p14="http://schemas.microsoft.com/office/powerpoint/2010/main" val="24560447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192307F7-C99D-6633-52EC-0EF8072D22D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n-GB"/>
          </a:p>
        </p:txBody>
      </p:sp>
      <p:sp>
        <p:nvSpPr>
          <p:cNvPr id="3" name="Marcador de texto 2">
            <a:extLst>
              <a:ext uri="{FF2B5EF4-FFF2-40B4-BE49-F238E27FC236}">
                <a16:creationId xmlns:a16="http://schemas.microsoft.com/office/drawing/2014/main" id="{A5328267-4DFA-A3A1-EB1D-77B6A280DA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4" name="Marcador de fecha 3">
            <a:extLst>
              <a:ext uri="{FF2B5EF4-FFF2-40B4-BE49-F238E27FC236}">
                <a16:creationId xmlns:a16="http://schemas.microsoft.com/office/drawing/2014/main" id="{8B5E6A51-681C-F3BF-AF9D-BC3618CEA0A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15930E-D2F7-45D1-A026-5EF823387975}" type="datetime1">
              <a:rPr lang="en-GB" smtClean="0"/>
              <a:t>13/03/2025</a:t>
            </a:fld>
            <a:endParaRPr lang="en-GB"/>
          </a:p>
        </p:txBody>
      </p:sp>
      <p:sp>
        <p:nvSpPr>
          <p:cNvPr id="5" name="Marcador de pie de página 4">
            <a:extLst>
              <a:ext uri="{FF2B5EF4-FFF2-40B4-BE49-F238E27FC236}">
                <a16:creationId xmlns:a16="http://schemas.microsoft.com/office/drawing/2014/main" id="{E4D3A79F-1AAC-5EE9-E59D-04F489549DE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Marcador de número de diapositiva 5">
            <a:extLst>
              <a:ext uri="{FF2B5EF4-FFF2-40B4-BE49-F238E27FC236}">
                <a16:creationId xmlns:a16="http://schemas.microsoft.com/office/drawing/2014/main" id="{7A07C4E2-1561-7081-29E6-5AD48B9B412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33CCAB-DF70-49D5-B59A-678B764CB28F}" type="slidenum">
              <a:rPr lang="en-GB" smtClean="0"/>
              <a:t>‹Nº›</a:t>
            </a:fld>
            <a:endParaRPr lang="en-GB"/>
          </a:p>
        </p:txBody>
      </p:sp>
    </p:spTree>
    <p:extLst>
      <p:ext uri="{BB962C8B-B14F-4D97-AF65-F5344CB8AC3E}">
        <p14:creationId xmlns:p14="http://schemas.microsoft.com/office/powerpoint/2010/main" val="30837132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8.xml"/><Relationship Id="rId5" Type="http://schemas.openxmlformats.org/officeDocument/2006/relationships/image" Target="../media/image27.png"/><Relationship Id="rId4" Type="http://schemas.openxmlformats.org/officeDocument/2006/relationships/image" Target="../media/image30.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9.xml"/><Relationship Id="rId5" Type="http://schemas.openxmlformats.org/officeDocument/2006/relationships/image" Target="../media/image27.png"/><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0.xml"/><Relationship Id="rId6" Type="http://schemas.openxmlformats.org/officeDocument/2006/relationships/image" Target="../media/image19.png"/><Relationship Id="rId5" Type="http://schemas.openxmlformats.org/officeDocument/2006/relationships/image" Target="../media/image33.png"/><Relationship Id="rId4" Type="http://schemas.openxmlformats.org/officeDocument/2006/relationships/image" Target="../media/image32.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1.xml"/><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notesSlide" Target="../notesSlides/notesSlide14.xml"/><Relationship Id="rId7" Type="http://schemas.openxmlformats.org/officeDocument/2006/relationships/image" Target="../media/image37.png"/><Relationship Id="rId2" Type="http://schemas.openxmlformats.org/officeDocument/2006/relationships/slideLayout" Target="../slideLayouts/slideLayout2.xml"/><Relationship Id="rId1" Type="http://schemas.openxmlformats.org/officeDocument/2006/relationships/tags" Target="../tags/tag1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 Id="rId9"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3.xml"/><Relationship Id="rId5" Type="http://schemas.openxmlformats.org/officeDocument/2006/relationships/image" Target="../media/image29.png"/><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4.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5.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8.png"/></Relationships>
</file>

<file path=ppt/slides/_rels/slide18.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notesSlide" Target="../notesSlides/notesSlide18.xml"/><Relationship Id="rId7" Type="http://schemas.openxmlformats.org/officeDocument/2006/relationships/image" Target="../media/image22.png"/><Relationship Id="rId2" Type="http://schemas.openxmlformats.org/officeDocument/2006/relationships/slideLayout" Target="../slideLayouts/slideLayout2.xml"/><Relationship Id="rId1" Type="http://schemas.openxmlformats.org/officeDocument/2006/relationships/tags" Target="../tags/tag16.xml"/><Relationship Id="rId6" Type="http://schemas.openxmlformats.org/officeDocument/2006/relationships/image" Target="../media/image37.png"/><Relationship Id="rId5" Type="http://schemas.openxmlformats.org/officeDocument/2006/relationships/image" Target="../media/image43.png"/><Relationship Id="rId4" Type="http://schemas.openxmlformats.org/officeDocument/2006/relationships/image" Target="../media/image42.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xml"/><Relationship Id="rId5" Type="http://schemas.microsoft.com/office/2007/relationships/hdphoto" Target="../media/hdphoto1.wdp"/><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2.xml"/><Relationship Id="rId5" Type="http://schemas.openxmlformats.org/officeDocument/2006/relationships/image" Target="../media/image11.png"/><Relationship Id="rId4" Type="http://schemas.openxmlformats.org/officeDocument/2006/relationships/image" Target="../media/image10.gif"/></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image" Target="../media/image16.png"/><Relationship Id="rId5" Type="http://schemas.openxmlformats.org/officeDocument/2006/relationships/image" Target="../media/image14.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20.png"/><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notesSlide" Target="../notesSlides/notesSlide9.xml"/><Relationship Id="rId7" Type="http://schemas.openxmlformats.org/officeDocument/2006/relationships/image" Target="../media/image27.png"/><Relationship Id="rId2" Type="http://schemas.openxmlformats.org/officeDocument/2006/relationships/slideLayout" Target="../slideLayouts/slideLayout2.xml"/><Relationship Id="rId1" Type="http://schemas.openxmlformats.org/officeDocument/2006/relationships/tags" Target="../tags/tag7.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 Id="rId9"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a:extLst>
              <a:ext uri="{FF2B5EF4-FFF2-40B4-BE49-F238E27FC236}">
                <a16:creationId xmlns:a16="http://schemas.microsoft.com/office/drawing/2014/main" id="{4E8B1D78-A49F-D311-6FE6-7617E37AAE1B}"/>
              </a:ext>
            </a:extLst>
          </p:cNvPr>
          <p:cNvGrpSpPr/>
          <p:nvPr/>
        </p:nvGrpSpPr>
        <p:grpSpPr>
          <a:xfrm>
            <a:off x="1025830" y="904599"/>
            <a:ext cx="10140339" cy="1965203"/>
            <a:chOff x="2114271" y="2016472"/>
            <a:chExt cx="7796574" cy="3056139"/>
          </a:xfrm>
          <a:solidFill>
            <a:schemeClr val="accent3">
              <a:lumMod val="75000"/>
            </a:schemeClr>
          </a:solidFill>
        </p:grpSpPr>
        <p:sp>
          <p:nvSpPr>
            <p:cNvPr id="6" name="Google Shape;72;p14">
              <a:extLst>
                <a:ext uri="{FF2B5EF4-FFF2-40B4-BE49-F238E27FC236}">
                  <a16:creationId xmlns:a16="http://schemas.microsoft.com/office/drawing/2014/main" id="{1BD65183-BC9B-CD6E-2679-9EAE41586901}"/>
                </a:ext>
              </a:extLst>
            </p:cNvPr>
            <p:cNvSpPr txBox="1">
              <a:spLocks/>
            </p:cNvSpPr>
            <p:nvPr/>
          </p:nvSpPr>
          <p:spPr>
            <a:xfrm>
              <a:off x="2114271" y="2016472"/>
              <a:ext cx="7796574" cy="3056139"/>
            </a:xfrm>
            <a:prstGeom prst="rect">
              <a:avLst/>
            </a:prstGeom>
            <a:solidFill>
              <a:schemeClr val="accent3"/>
            </a:solidFill>
          </p:spPr>
          <p:txBody>
            <a:bodyPr spcFirstLastPara="1" vert="horz" wrap="square" lIns="91425" tIns="91425" rIns="91425" bIns="91425" rtlCol="0" anchor="ctr"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Bef>
                  <a:spcPts val="0"/>
                </a:spcBef>
              </a:pPr>
              <a:endParaRPr lang="es-ES" dirty="0"/>
            </a:p>
          </p:txBody>
        </p:sp>
        <p:sp>
          <p:nvSpPr>
            <p:cNvPr id="7" name="CuadroTexto 6">
              <a:extLst>
                <a:ext uri="{FF2B5EF4-FFF2-40B4-BE49-F238E27FC236}">
                  <a16:creationId xmlns:a16="http://schemas.microsoft.com/office/drawing/2014/main" id="{A4065BBA-8169-21F1-F7AF-CC75ADE7F489}"/>
                </a:ext>
              </a:extLst>
            </p:cNvPr>
            <p:cNvSpPr txBox="1"/>
            <p:nvPr/>
          </p:nvSpPr>
          <p:spPr>
            <a:xfrm>
              <a:off x="2114271" y="2962773"/>
              <a:ext cx="7796574" cy="1163537"/>
            </a:xfrm>
            <a:prstGeom prst="rect">
              <a:avLst/>
            </a:prstGeom>
            <a:noFill/>
          </p:spPr>
          <p:txBody>
            <a:bodyPr wrap="square" rtlCol="0" anchor="ctr">
              <a:spAutoFit/>
            </a:bodyPr>
            <a:lstStyle/>
            <a:p>
              <a:pPr algn="ctr"/>
              <a:r>
                <a:rPr lang="es-ES" sz="3600" b="1" cap="small" dirty="0">
                  <a:solidFill>
                    <a:schemeClr val="bg1"/>
                  </a:solidFill>
                  <a:latin typeface="Tahoma" panose="020B0604030504040204" pitchFamily="34" charset="0"/>
                  <a:ea typeface="Tahoma" panose="020B0604030504040204" pitchFamily="34" charset="0"/>
                  <a:cs typeface="Tahoma" panose="020B0604030504040204" pitchFamily="34" charset="0"/>
                </a:rPr>
                <a:t>REDSHIFTED CHERENKOV RADIATION FOR FAST-TIMING DETECTORS</a:t>
              </a:r>
            </a:p>
          </p:txBody>
        </p:sp>
      </p:grpSp>
      <p:sp>
        <p:nvSpPr>
          <p:cNvPr id="10" name="Rectángulo 9">
            <a:extLst>
              <a:ext uri="{FF2B5EF4-FFF2-40B4-BE49-F238E27FC236}">
                <a16:creationId xmlns:a16="http://schemas.microsoft.com/office/drawing/2014/main" id="{EC7AC915-9C3D-ADCB-A82D-BC75972851ED}"/>
              </a:ext>
            </a:extLst>
          </p:cNvPr>
          <p:cNvSpPr/>
          <p:nvPr/>
        </p:nvSpPr>
        <p:spPr>
          <a:xfrm>
            <a:off x="838900" y="647700"/>
            <a:ext cx="10514900" cy="5610225"/>
          </a:xfrm>
          <a:prstGeom prst="rect">
            <a:avLst/>
          </a:prstGeom>
          <a:noFill/>
          <a:ln w="254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6" name="CuadroTexto 15">
            <a:extLst>
              <a:ext uri="{FF2B5EF4-FFF2-40B4-BE49-F238E27FC236}">
                <a16:creationId xmlns:a16="http://schemas.microsoft.com/office/drawing/2014/main" id="{7A5AF90C-A959-6D99-A7C6-F7A5DE5252C1}"/>
              </a:ext>
            </a:extLst>
          </p:cNvPr>
          <p:cNvSpPr txBox="1"/>
          <p:nvPr/>
        </p:nvSpPr>
        <p:spPr>
          <a:xfrm>
            <a:off x="838550" y="3126700"/>
            <a:ext cx="10514900" cy="2051844"/>
          </a:xfrm>
          <a:prstGeom prst="rect">
            <a:avLst/>
          </a:prstGeom>
          <a:noFill/>
        </p:spPr>
        <p:txBody>
          <a:bodyPr wrap="square">
            <a:spAutoFit/>
          </a:bodyPr>
          <a:lstStyle/>
          <a:p>
            <a:pPr algn="ctr" rtl="0">
              <a:spcBef>
                <a:spcPts val="100"/>
              </a:spcBef>
            </a:pPr>
            <a:r>
              <a:rPr lang="es-ES" sz="2800" b="0" i="1" u="none" strike="noStrike" dirty="0">
                <a:solidFill>
                  <a:srgbClr val="000000"/>
                </a:solidFill>
                <a:effectLst/>
                <a:latin typeface="Times New Roman" panose="02020603050405020304" pitchFamily="18" charset="0"/>
              </a:rPr>
              <a:t>C. Fernández-Borreguero</a:t>
            </a:r>
            <a:r>
              <a:rPr lang="es-ES" sz="2800" b="0" i="1" u="none" strike="noStrike" baseline="30000" dirty="0">
                <a:solidFill>
                  <a:srgbClr val="000000"/>
                </a:solidFill>
                <a:effectLst/>
                <a:latin typeface="Times New Roman" panose="02020603050405020304" pitchFamily="18" charset="0"/>
              </a:rPr>
              <a:t>1</a:t>
            </a:r>
            <a:r>
              <a:rPr lang="es-ES" sz="2800" b="0" i="1" u="none" strike="noStrike" dirty="0">
                <a:solidFill>
                  <a:srgbClr val="000000"/>
                </a:solidFill>
                <a:effectLst/>
                <a:latin typeface="Times New Roman" panose="02020603050405020304" pitchFamily="18" charset="0"/>
              </a:rPr>
              <a:t>, L.M. Fraile</a:t>
            </a:r>
            <a:r>
              <a:rPr lang="es-ES" sz="2800" b="0" i="1" u="none" strike="noStrike" baseline="30000" dirty="0">
                <a:solidFill>
                  <a:srgbClr val="000000"/>
                </a:solidFill>
                <a:effectLst/>
                <a:latin typeface="Times New Roman" panose="02020603050405020304" pitchFamily="18" charset="0"/>
              </a:rPr>
              <a:t>1,2</a:t>
            </a:r>
            <a:r>
              <a:rPr lang="es-ES" sz="2800" b="0" i="1" u="none" strike="noStrike" dirty="0">
                <a:solidFill>
                  <a:srgbClr val="000000"/>
                </a:solidFill>
                <a:effectLst/>
                <a:latin typeface="Times New Roman" panose="02020603050405020304" pitchFamily="18" charset="0"/>
              </a:rPr>
              <a:t>, J.M. Udías</a:t>
            </a:r>
            <a:r>
              <a:rPr lang="es-ES" sz="2800" b="0" i="1" u="none" strike="noStrike" baseline="30000" dirty="0">
                <a:solidFill>
                  <a:srgbClr val="000000"/>
                </a:solidFill>
                <a:effectLst/>
                <a:latin typeface="Times New Roman" panose="02020603050405020304" pitchFamily="18" charset="0"/>
              </a:rPr>
              <a:t>1,2</a:t>
            </a:r>
            <a:r>
              <a:rPr lang="es-ES" sz="2800" b="0" i="1" u="none" strike="noStrike" dirty="0">
                <a:solidFill>
                  <a:srgbClr val="000000"/>
                </a:solidFill>
                <a:effectLst/>
                <a:latin typeface="Times New Roman" panose="02020603050405020304" pitchFamily="18" charset="0"/>
              </a:rPr>
              <a:t>, S. España</a:t>
            </a:r>
            <a:r>
              <a:rPr lang="es-ES" sz="2800" b="0" i="1" u="none" strike="noStrike" baseline="30000" dirty="0">
                <a:solidFill>
                  <a:srgbClr val="000000"/>
                </a:solidFill>
                <a:effectLst/>
                <a:latin typeface="Times New Roman" panose="02020603050405020304" pitchFamily="18" charset="0"/>
              </a:rPr>
              <a:t>1,3,4</a:t>
            </a:r>
            <a:endParaRPr lang="es-ES" sz="4400" i="1" u="none" strike="noStrike" baseline="30000" dirty="0">
              <a:solidFill>
                <a:srgbClr val="000000"/>
              </a:solidFill>
              <a:latin typeface="Times New Roman" panose="02020603050405020304" pitchFamily="18" charset="0"/>
            </a:endParaRPr>
          </a:p>
          <a:p>
            <a:pPr algn="ctr" rtl="0">
              <a:spcBef>
                <a:spcPts val="100"/>
              </a:spcBef>
            </a:pPr>
            <a:endParaRPr lang="es-ES" i="0" u="none" strike="noStrike" baseline="30000" dirty="0">
              <a:solidFill>
                <a:srgbClr val="000000"/>
              </a:solidFill>
              <a:latin typeface="Times New Roman" panose="02020603050405020304" pitchFamily="18" charset="0"/>
            </a:endParaRPr>
          </a:p>
          <a:p>
            <a:pPr algn="ctr" rtl="0">
              <a:spcBef>
                <a:spcPts val="100"/>
              </a:spcBef>
            </a:pPr>
            <a:r>
              <a:rPr lang="es-ES" sz="1600" b="0" i="0" u="none" strike="noStrike" baseline="30000" dirty="0">
                <a:solidFill>
                  <a:srgbClr val="000000"/>
                </a:solidFill>
                <a:effectLst/>
                <a:latin typeface="Times New Roman" panose="02020603050405020304" pitchFamily="18" charset="0"/>
              </a:rPr>
              <a:t>1 </a:t>
            </a:r>
            <a:r>
              <a:rPr lang="es-ES" sz="1600" b="0" i="0" u="none" strike="noStrike" dirty="0">
                <a:solidFill>
                  <a:srgbClr val="000000"/>
                </a:solidFill>
                <a:effectLst/>
                <a:latin typeface="Times New Roman" panose="02020603050405020304" pitchFamily="18" charset="0"/>
              </a:rPr>
              <a:t>Grupo de Física Nuclear, EMFTEL &amp; IPARCOS, Universidad Complutense de Madrid, Madrid, </a:t>
            </a:r>
            <a:r>
              <a:rPr lang="es-ES" sz="1600" b="0" i="0" u="none" strike="noStrike" dirty="0" err="1">
                <a:solidFill>
                  <a:srgbClr val="000000"/>
                </a:solidFill>
                <a:effectLst/>
                <a:latin typeface="Times New Roman" panose="02020603050405020304" pitchFamily="18" charset="0"/>
              </a:rPr>
              <a:t>Spain</a:t>
            </a:r>
            <a:endParaRPr lang="es-ES" sz="2800" b="0" dirty="0">
              <a:effectLst/>
            </a:endParaRPr>
          </a:p>
          <a:p>
            <a:pPr algn="ctr" rtl="0">
              <a:spcBef>
                <a:spcPts val="100"/>
              </a:spcBef>
            </a:pPr>
            <a:r>
              <a:rPr lang="es-ES" sz="1600" b="0" i="0" u="none" strike="noStrike" baseline="30000" dirty="0">
                <a:solidFill>
                  <a:srgbClr val="000000"/>
                </a:solidFill>
                <a:effectLst/>
                <a:latin typeface="Times New Roman" panose="02020603050405020304" pitchFamily="18" charset="0"/>
              </a:rPr>
              <a:t>2 </a:t>
            </a:r>
            <a:r>
              <a:rPr lang="es-ES" sz="1600" b="0" i="0" u="none" strike="noStrike" dirty="0">
                <a:solidFill>
                  <a:srgbClr val="000000"/>
                </a:solidFill>
                <a:effectLst/>
                <a:latin typeface="Times New Roman" panose="02020603050405020304" pitchFamily="18" charset="0"/>
              </a:rPr>
              <a:t>Instituto de Investigación del Hospital Clínico San Carlos (</a:t>
            </a:r>
            <a:r>
              <a:rPr lang="es-ES" sz="1600" b="0" i="0" u="none" strike="noStrike" dirty="0" err="1">
                <a:solidFill>
                  <a:srgbClr val="000000"/>
                </a:solidFill>
                <a:effectLst/>
                <a:latin typeface="Times New Roman" panose="02020603050405020304" pitchFamily="18" charset="0"/>
              </a:rPr>
              <a:t>IdISSC</a:t>
            </a:r>
            <a:r>
              <a:rPr lang="es-ES" sz="1600" b="0" i="0" u="none" strike="noStrike" dirty="0">
                <a:solidFill>
                  <a:srgbClr val="000000"/>
                </a:solidFill>
                <a:effectLst/>
                <a:latin typeface="Times New Roman" panose="02020603050405020304" pitchFamily="18" charset="0"/>
              </a:rPr>
              <a:t>), Ciudad Universitaria, Madrid, </a:t>
            </a:r>
            <a:r>
              <a:rPr lang="es-ES" sz="1600" b="0" i="0" u="none" strike="noStrike" dirty="0" err="1">
                <a:solidFill>
                  <a:srgbClr val="000000"/>
                </a:solidFill>
                <a:effectLst/>
                <a:latin typeface="Times New Roman" panose="02020603050405020304" pitchFamily="18" charset="0"/>
              </a:rPr>
              <a:t>Spain</a:t>
            </a:r>
            <a:endParaRPr lang="es-ES" sz="2800" b="0" dirty="0">
              <a:effectLst/>
            </a:endParaRPr>
          </a:p>
          <a:p>
            <a:pPr algn="ctr" rtl="0">
              <a:spcBef>
                <a:spcPts val="100"/>
              </a:spcBef>
            </a:pPr>
            <a:r>
              <a:rPr lang="es-ES" sz="1600" b="0" i="0" u="none" strike="noStrike" baseline="30000" dirty="0">
                <a:solidFill>
                  <a:srgbClr val="000000"/>
                </a:solidFill>
                <a:effectLst/>
                <a:latin typeface="Times New Roman" panose="02020603050405020304" pitchFamily="18" charset="0"/>
              </a:rPr>
              <a:t>3 </a:t>
            </a:r>
            <a:r>
              <a:rPr lang="es-ES" sz="1600" b="0" i="0" u="none" strike="noStrike" dirty="0">
                <a:solidFill>
                  <a:srgbClr val="000000"/>
                </a:solidFill>
                <a:effectLst/>
                <a:latin typeface="Times New Roman" panose="02020603050405020304" pitchFamily="18" charset="0"/>
              </a:rPr>
              <a:t>Centro Nacional de Investigaciones Cardiovasculares (CNIC), Madrid, </a:t>
            </a:r>
            <a:r>
              <a:rPr lang="es-ES" sz="1600" b="0" i="0" u="none" strike="noStrike" dirty="0" err="1">
                <a:solidFill>
                  <a:srgbClr val="000000"/>
                </a:solidFill>
                <a:effectLst/>
                <a:latin typeface="Times New Roman" panose="02020603050405020304" pitchFamily="18" charset="0"/>
              </a:rPr>
              <a:t>Spain</a:t>
            </a:r>
            <a:endParaRPr lang="es-ES" sz="2800" b="0" dirty="0">
              <a:effectLst/>
            </a:endParaRPr>
          </a:p>
          <a:p>
            <a:pPr algn="ctr"/>
            <a:r>
              <a:rPr lang="es-ES" sz="1600" b="0" i="0" u="none" strike="noStrike" baseline="30000" dirty="0">
                <a:solidFill>
                  <a:srgbClr val="000000"/>
                </a:solidFill>
                <a:effectLst/>
                <a:latin typeface="Times New Roman" panose="02020603050405020304" pitchFamily="18" charset="0"/>
              </a:rPr>
              <a:t>4 </a:t>
            </a:r>
            <a:r>
              <a:rPr lang="es-ES" sz="1600" b="0" i="0" u="none" strike="noStrike" dirty="0">
                <a:solidFill>
                  <a:srgbClr val="000000"/>
                </a:solidFill>
                <a:effectLst/>
                <a:latin typeface="Times New Roman" panose="02020603050405020304" pitchFamily="18" charset="0"/>
              </a:rPr>
              <a:t>Instituto de Tecnologías Físicas y de la Información “Leonardo Torres Quevedo” (ITEFI), Consejo Superior de Investigaciones Científicas (CSIC), Madrid, </a:t>
            </a:r>
            <a:r>
              <a:rPr lang="es-ES" sz="1600" b="0" i="0" u="none" strike="noStrike" dirty="0" err="1">
                <a:solidFill>
                  <a:srgbClr val="000000"/>
                </a:solidFill>
                <a:effectLst/>
                <a:latin typeface="Times New Roman" panose="02020603050405020304" pitchFamily="18" charset="0"/>
              </a:rPr>
              <a:t>Spain</a:t>
            </a:r>
            <a:endParaRPr lang="es-ES" sz="2800" dirty="0">
              <a:solidFill>
                <a:schemeClr val="tx1">
                  <a:lumMod val="85000"/>
                  <a:lumOff val="15000"/>
                </a:schemeClr>
              </a:solidFill>
              <a:latin typeface="Tahoma" panose="020B0604030504040204" pitchFamily="34" charset="0"/>
              <a:ea typeface="Tahoma" panose="020B0604030504040204" pitchFamily="34" charset="0"/>
              <a:cs typeface="Tahoma" panose="020B0604030504040204" pitchFamily="34" charset="0"/>
            </a:endParaRPr>
          </a:p>
        </p:txBody>
      </p:sp>
      <p:pic>
        <p:nvPicPr>
          <p:cNvPr id="2" name="Google Shape;95;p1">
            <a:extLst>
              <a:ext uri="{FF2B5EF4-FFF2-40B4-BE49-F238E27FC236}">
                <a16:creationId xmlns:a16="http://schemas.microsoft.com/office/drawing/2014/main" id="{AB6391E1-026B-00B5-B381-B868E0B05C53}"/>
              </a:ext>
            </a:extLst>
          </p:cNvPr>
          <p:cNvPicPr preferRelativeResize="0"/>
          <p:nvPr/>
        </p:nvPicPr>
        <p:blipFill rotWithShape="1">
          <a:blip r:embed="rId3">
            <a:alphaModFix/>
          </a:blip>
          <a:srcRect l="3740" t="6841" r="12013" b="13508"/>
          <a:stretch/>
        </p:blipFill>
        <p:spPr>
          <a:xfrm>
            <a:off x="1764683" y="4987966"/>
            <a:ext cx="1780561" cy="1116918"/>
          </a:xfrm>
          <a:prstGeom prst="rect">
            <a:avLst/>
          </a:prstGeom>
          <a:noFill/>
          <a:ln>
            <a:noFill/>
          </a:ln>
        </p:spPr>
      </p:pic>
      <p:grpSp>
        <p:nvGrpSpPr>
          <p:cNvPr id="3" name="Grupo 2">
            <a:extLst>
              <a:ext uri="{FF2B5EF4-FFF2-40B4-BE49-F238E27FC236}">
                <a16:creationId xmlns:a16="http://schemas.microsoft.com/office/drawing/2014/main" id="{A70E3EB5-C10B-DA13-F65B-47E47872DE93}"/>
              </a:ext>
            </a:extLst>
          </p:cNvPr>
          <p:cNvGrpSpPr/>
          <p:nvPr/>
        </p:nvGrpSpPr>
        <p:grpSpPr>
          <a:xfrm>
            <a:off x="8711170" y="5065516"/>
            <a:ext cx="1716147" cy="997774"/>
            <a:chOff x="835612" y="3787925"/>
            <a:chExt cx="4504709" cy="2766525"/>
          </a:xfrm>
        </p:grpSpPr>
        <p:pic>
          <p:nvPicPr>
            <p:cNvPr id="4" name="Google Shape;89;p1">
              <a:extLst>
                <a:ext uri="{FF2B5EF4-FFF2-40B4-BE49-F238E27FC236}">
                  <a16:creationId xmlns:a16="http://schemas.microsoft.com/office/drawing/2014/main" id="{ED825705-E8A2-147B-9F32-42A7C7E184EC}"/>
                </a:ext>
              </a:extLst>
            </p:cNvPr>
            <p:cNvPicPr preferRelativeResize="0"/>
            <p:nvPr/>
          </p:nvPicPr>
          <p:blipFill>
            <a:blip r:embed="rId4">
              <a:alphaModFix/>
            </a:blip>
            <a:stretch>
              <a:fillRect/>
            </a:stretch>
          </p:blipFill>
          <p:spPr>
            <a:xfrm>
              <a:off x="3836470" y="3787925"/>
              <a:ext cx="1503851" cy="1527961"/>
            </a:xfrm>
            <a:prstGeom prst="rect">
              <a:avLst/>
            </a:prstGeom>
            <a:noFill/>
            <a:ln>
              <a:noFill/>
            </a:ln>
          </p:spPr>
        </p:pic>
        <p:pic>
          <p:nvPicPr>
            <p:cNvPr id="5" name="Google Shape;90;p1">
              <a:extLst>
                <a:ext uri="{FF2B5EF4-FFF2-40B4-BE49-F238E27FC236}">
                  <a16:creationId xmlns:a16="http://schemas.microsoft.com/office/drawing/2014/main" id="{D9EF0450-8E10-B8D0-6A39-DE84D9BE94CF}"/>
                </a:ext>
              </a:extLst>
            </p:cNvPr>
            <p:cNvPicPr preferRelativeResize="0"/>
            <p:nvPr/>
          </p:nvPicPr>
          <p:blipFill>
            <a:blip r:embed="rId5">
              <a:alphaModFix/>
            </a:blip>
            <a:stretch>
              <a:fillRect/>
            </a:stretch>
          </p:blipFill>
          <p:spPr>
            <a:xfrm>
              <a:off x="2649817" y="3801304"/>
              <a:ext cx="983102" cy="1514585"/>
            </a:xfrm>
            <a:prstGeom prst="rect">
              <a:avLst/>
            </a:prstGeom>
            <a:noFill/>
            <a:ln>
              <a:noFill/>
            </a:ln>
          </p:spPr>
        </p:pic>
        <p:pic>
          <p:nvPicPr>
            <p:cNvPr id="8" name="Google Shape;91;p1">
              <a:extLst>
                <a:ext uri="{FF2B5EF4-FFF2-40B4-BE49-F238E27FC236}">
                  <a16:creationId xmlns:a16="http://schemas.microsoft.com/office/drawing/2014/main" id="{E1EF97AA-ED23-543C-88C0-90608FF68A7C}"/>
                </a:ext>
              </a:extLst>
            </p:cNvPr>
            <p:cNvPicPr preferRelativeResize="0"/>
            <p:nvPr/>
          </p:nvPicPr>
          <p:blipFill>
            <a:blip r:embed="rId6">
              <a:alphaModFix/>
            </a:blip>
            <a:stretch>
              <a:fillRect/>
            </a:stretch>
          </p:blipFill>
          <p:spPr>
            <a:xfrm>
              <a:off x="835612" y="3787925"/>
              <a:ext cx="1569423" cy="1591200"/>
            </a:xfrm>
            <a:prstGeom prst="rect">
              <a:avLst/>
            </a:prstGeom>
            <a:noFill/>
            <a:ln>
              <a:noFill/>
            </a:ln>
          </p:spPr>
        </p:pic>
        <p:pic>
          <p:nvPicPr>
            <p:cNvPr id="12" name="Google Shape;92;p1">
              <a:extLst>
                <a:ext uri="{FF2B5EF4-FFF2-40B4-BE49-F238E27FC236}">
                  <a16:creationId xmlns:a16="http://schemas.microsoft.com/office/drawing/2014/main" id="{F6899554-A96A-C1D7-5441-7129CDFF115D}"/>
                </a:ext>
              </a:extLst>
            </p:cNvPr>
            <p:cNvPicPr preferRelativeResize="0"/>
            <p:nvPr/>
          </p:nvPicPr>
          <p:blipFill>
            <a:blip r:embed="rId7">
              <a:alphaModFix/>
            </a:blip>
            <a:stretch>
              <a:fillRect/>
            </a:stretch>
          </p:blipFill>
          <p:spPr>
            <a:xfrm>
              <a:off x="2520391" y="5599985"/>
              <a:ext cx="1241952" cy="807637"/>
            </a:xfrm>
            <a:prstGeom prst="rect">
              <a:avLst/>
            </a:prstGeom>
            <a:noFill/>
            <a:ln>
              <a:noFill/>
            </a:ln>
          </p:spPr>
        </p:pic>
        <p:pic>
          <p:nvPicPr>
            <p:cNvPr id="13" name="Google Shape;93;p1">
              <a:extLst>
                <a:ext uri="{FF2B5EF4-FFF2-40B4-BE49-F238E27FC236}">
                  <a16:creationId xmlns:a16="http://schemas.microsoft.com/office/drawing/2014/main" id="{FFE42AEE-F8C3-5564-36F2-991D7AE4C066}"/>
                </a:ext>
              </a:extLst>
            </p:cNvPr>
            <p:cNvPicPr preferRelativeResize="0"/>
            <p:nvPr/>
          </p:nvPicPr>
          <p:blipFill>
            <a:blip r:embed="rId8">
              <a:alphaModFix/>
            </a:blip>
            <a:stretch>
              <a:fillRect/>
            </a:stretch>
          </p:blipFill>
          <p:spPr>
            <a:xfrm>
              <a:off x="3947049" y="5599985"/>
              <a:ext cx="1158660" cy="954465"/>
            </a:xfrm>
            <a:prstGeom prst="rect">
              <a:avLst/>
            </a:prstGeom>
            <a:noFill/>
            <a:ln>
              <a:noFill/>
            </a:ln>
          </p:spPr>
        </p:pic>
        <p:pic>
          <p:nvPicPr>
            <p:cNvPr id="14" name="Google Shape;94;p1">
              <a:extLst>
                <a:ext uri="{FF2B5EF4-FFF2-40B4-BE49-F238E27FC236}">
                  <a16:creationId xmlns:a16="http://schemas.microsoft.com/office/drawing/2014/main" id="{2A656107-F3AB-EBA7-2295-11956BF1E844}"/>
                </a:ext>
              </a:extLst>
            </p:cNvPr>
            <p:cNvPicPr preferRelativeResize="0"/>
            <p:nvPr/>
          </p:nvPicPr>
          <p:blipFill>
            <a:blip r:embed="rId9">
              <a:alphaModFix/>
            </a:blip>
            <a:stretch>
              <a:fillRect/>
            </a:stretch>
          </p:blipFill>
          <p:spPr>
            <a:xfrm>
              <a:off x="917012" y="5599985"/>
              <a:ext cx="1379817" cy="589722"/>
            </a:xfrm>
            <a:prstGeom prst="rect">
              <a:avLst/>
            </a:prstGeom>
            <a:noFill/>
            <a:ln>
              <a:noFill/>
            </a:ln>
          </p:spPr>
        </p:pic>
      </p:grpSp>
      <p:pic>
        <p:nvPicPr>
          <p:cNvPr id="15" name="Imagen 14" descr="Imagen que contiene Texto&#10;&#10;El contenido generado por IA puede ser incorrecto.">
            <a:extLst>
              <a:ext uri="{FF2B5EF4-FFF2-40B4-BE49-F238E27FC236}">
                <a16:creationId xmlns:a16="http://schemas.microsoft.com/office/drawing/2014/main" id="{9C023A08-5C26-AA6F-CD86-67FD3E1B2AA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632224" y="5136950"/>
            <a:ext cx="926340" cy="926340"/>
          </a:xfrm>
          <a:prstGeom prst="rect">
            <a:avLst/>
          </a:prstGeom>
        </p:spPr>
      </p:pic>
    </p:spTree>
    <p:extLst>
      <p:ext uri="{BB962C8B-B14F-4D97-AF65-F5344CB8AC3E}">
        <p14:creationId xmlns:p14="http://schemas.microsoft.com/office/powerpoint/2010/main" val="38230850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5A0F67-D2E7-6573-0847-4BCE86021C04}"/>
            </a:ext>
          </a:extLst>
        </p:cNvPr>
        <p:cNvGrpSpPr/>
        <p:nvPr/>
      </p:nvGrpSpPr>
      <p:grpSpPr>
        <a:xfrm>
          <a:off x="0" y="0"/>
          <a:ext cx="0" cy="0"/>
          <a:chOff x="0" y="0"/>
          <a:chExt cx="0" cy="0"/>
        </a:xfrm>
      </p:grpSpPr>
      <p:sp>
        <p:nvSpPr>
          <p:cNvPr id="31" name="CuadroTexto 30">
            <a:extLst>
              <a:ext uri="{FF2B5EF4-FFF2-40B4-BE49-F238E27FC236}">
                <a16:creationId xmlns:a16="http://schemas.microsoft.com/office/drawing/2014/main" id="{8ABFFAD4-F3F1-CBB5-2846-AB095DF3381E}"/>
              </a:ext>
            </a:extLst>
          </p:cNvPr>
          <p:cNvSpPr txBox="1"/>
          <p:nvPr/>
        </p:nvSpPr>
        <p:spPr>
          <a:xfrm>
            <a:off x="16669" y="255205"/>
            <a:ext cx="12175331" cy="584775"/>
          </a:xfrm>
          <a:prstGeom prst="rect">
            <a:avLst/>
          </a:prstGeom>
          <a:solidFill>
            <a:schemeClr val="bg1"/>
          </a:solidFill>
          <a:ln/>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s-ES" sz="3200" b="1" dirty="0">
                <a:solidFill>
                  <a:schemeClr val="tx1">
                    <a:lumMod val="75000"/>
                    <a:lumOff val="25000"/>
                  </a:schemeClr>
                </a:solidFill>
                <a:latin typeface="Raleway" panose="020B0604020202020204" charset="0"/>
              </a:rPr>
              <a:t>DETECTED CHERENKOV YIELD</a:t>
            </a:r>
          </a:p>
        </p:txBody>
      </p:sp>
      <p:sp>
        <p:nvSpPr>
          <p:cNvPr id="3" name="Rectángulo 2">
            <a:extLst>
              <a:ext uri="{FF2B5EF4-FFF2-40B4-BE49-F238E27FC236}">
                <a16:creationId xmlns:a16="http://schemas.microsoft.com/office/drawing/2014/main" id="{908B775D-2813-E0AD-C3E3-4E6D5CC31EA8}"/>
              </a:ext>
            </a:extLst>
          </p:cNvPr>
          <p:cNvSpPr/>
          <p:nvPr/>
        </p:nvSpPr>
        <p:spPr>
          <a:xfrm>
            <a:off x="838900" y="1123950"/>
            <a:ext cx="10514900" cy="5133975"/>
          </a:xfrm>
          <a:prstGeom prst="rect">
            <a:avLst/>
          </a:prstGeom>
          <a:noFill/>
          <a:ln w="254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4" name="Marcador de número de diapositiva 3">
            <a:extLst>
              <a:ext uri="{FF2B5EF4-FFF2-40B4-BE49-F238E27FC236}">
                <a16:creationId xmlns:a16="http://schemas.microsoft.com/office/drawing/2014/main" id="{B5818915-D7D1-2749-CF67-0E0039EBAD10}"/>
              </a:ext>
            </a:extLst>
          </p:cNvPr>
          <p:cNvSpPr>
            <a:spLocks noGrp="1"/>
          </p:cNvSpPr>
          <p:nvPr>
            <p:ph type="sldNum" sz="quarter" idx="12"/>
          </p:nvPr>
        </p:nvSpPr>
        <p:spPr/>
        <p:txBody>
          <a:bodyPr/>
          <a:lstStyle/>
          <a:p>
            <a:fld id="{8433CCAB-DF70-49D5-B59A-678B764CB28F}" type="slidenum">
              <a:rPr lang="en-GB" smtClean="0"/>
              <a:t>10</a:t>
            </a:fld>
            <a:endParaRPr lang="en-GB"/>
          </a:p>
        </p:txBody>
      </p:sp>
      <p:grpSp>
        <p:nvGrpSpPr>
          <p:cNvPr id="20" name="Grupo 19">
            <a:extLst>
              <a:ext uri="{FF2B5EF4-FFF2-40B4-BE49-F238E27FC236}">
                <a16:creationId xmlns:a16="http://schemas.microsoft.com/office/drawing/2014/main" id="{7653C025-30C2-7624-A69F-C285668CEE9B}"/>
              </a:ext>
            </a:extLst>
          </p:cNvPr>
          <p:cNvGrpSpPr/>
          <p:nvPr/>
        </p:nvGrpSpPr>
        <p:grpSpPr>
          <a:xfrm>
            <a:off x="5756803" y="2508793"/>
            <a:ext cx="5095036" cy="2747492"/>
            <a:chOff x="5870415" y="1879927"/>
            <a:chExt cx="5095036" cy="2747492"/>
          </a:xfrm>
        </p:grpSpPr>
        <p:pic>
          <p:nvPicPr>
            <p:cNvPr id="18" name="Picture 2" descr="Decay scheme of Sr-90 | Download Scientific Diagram">
              <a:extLst>
                <a:ext uri="{FF2B5EF4-FFF2-40B4-BE49-F238E27FC236}">
                  <a16:creationId xmlns:a16="http://schemas.microsoft.com/office/drawing/2014/main" id="{6D82DF97-8D12-357A-B493-DF5CAB2FA39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70415" y="1879927"/>
              <a:ext cx="5095036" cy="2747492"/>
            </a:xfrm>
            <a:prstGeom prst="rect">
              <a:avLst/>
            </a:prstGeom>
            <a:noFill/>
            <a:extLst>
              <a:ext uri="{909E8E84-426E-40DD-AFC4-6F175D3DCCD1}">
                <a14:hiddenFill xmlns:a14="http://schemas.microsoft.com/office/drawing/2010/main">
                  <a:solidFill>
                    <a:srgbClr val="FFFFFF"/>
                  </a:solidFill>
                </a14:hiddenFill>
              </a:ext>
            </a:extLst>
          </p:spPr>
        </p:pic>
        <p:sp>
          <p:nvSpPr>
            <p:cNvPr id="19" name="Elipse 18">
              <a:extLst>
                <a:ext uri="{FF2B5EF4-FFF2-40B4-BE49-F238E27FC236}">
                  <a16:creationId xmlns:a16="http://schemas.microsoft.com/office/drawing/2014/main" id="{8FBA9D27-AEFD-B0E3-2887-3A6F30550FD2}"/>
                </a:ext>
              </a:extLst>
            </p:cNvPr>
            <p:cNvSpPr/>
            <p:nvPr/>
          </p:nvSpPr>
          <p:spPr>
            <a:xfrm>
              <a:off x="9264074" y="2970944"/>
              <a:ext cx="1230508" cy="705127"/>
            </a:xfrm>
            <a:prstGeom prst="ellipse">
              <a:avLst/>
            </a:prstGeom>
            <a:noFill/>
            <a:ln w="762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24" name="Grupo 23">
            <a:extLst>
              <a:ext uri="{FF2B5EF4-FFF2-40B4-BE49-F238E27FC236}">
                <a16:creationId xmlns:a16="http://schemas.microsoft.com/office/drawing/2014/main" id="{005E3F8E-9E10-A487-1F4D-57E64152F719}"/>
              </a:ext>
            </a:extLst>
          </p:cNvPr>
          <p:cNvGrpSpPr/>
          <p:nvPr/>
        </p:nvGrpSpPr>
        <p:grpSpPr>
          <a:xfrm>
            <a:off x="1280005" y="1644829"/>
            <a:ext cx="4157485" cy="4613096"/>
            <a:chOff x="946179" y="2928357"/>
            <a:chExt cx="3047029" cy="3250222"/>
          </a:xfrm>
        </p:grpSpPr>
        <p:pic>
          <p:nvPicPr>
            <p:cNvPr id="25" name="Imagen 24" descr="Imagen que contiene taburete&#10;&#10;El contenido generado por IA puede ser incorrecto.">
              <a:extLst>
                <a:ext uri="{FF2B5EF4-FFF2-40B4-BE49-F238E27FC236}">
                  <a16:creationId xmlns:a16="http://schemas.microsoft.com/office/drawing/2014/main" id="{8FE62FEC-E618-D42B-BF1F-A43D31EA416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76451" y="3107307"/>
              <a:ext cx="2512859" cy="3071272"/>
            </a:xfrm>
            <a:prstGeom prst="rect">
              <a:avLst/>
            </a:prstGeom>
          </p:spPr>
        </p:pic>
        <p:sp>
          <p:nvSpPr>
            <p:cNvPr id="26" name="CuadroTexto 25">
              <a:extLst>
                <a:ext uri="{FF2B5EF4-FFF2-40B4-BE49-F238E27FC236}">
                  <a16:creationId xmlns:a16="http://schemas.microsoft.com/office/drawing/2014/main" id="{F2E250BA-5107-20CD-6572-1DC34AA56E2E}"/>
                </a:ext>
              </a:extLst>
            </p:cNvPr>
            <p:cNvSpPr txBox="1"/>
            <p:nvPr/>
          </p:nvSpPr>
          <p:spPr>
            <a:xfrm>
              <a:off x="2850739" y="2928357"/>
              <a:ext cx="1039911" cy="325273"/>
            </a:xfrm>
            <a:prstGeom prst="rect">
              <a:avLst/>
            </a:prstGeom>
            <a:noFill/>
          </p:spPr>
          <p:txBody>
            <a:bodyPr wrap="square" rtlCol="0">
              <a:spAutoFit/>
            </a:bodyPr>
            <a:lstStyle/>
            <a:p>
              <a:r>
                <a:rPr lang="el-GR" sz="2400" b="1" dirty="0">
                  <a:solidFill>
                    <a:schemeClr val="bg1">
                      <a:lumMod val="50000"/>
                    </a:schemeClr>
                  </a:solidFill>
                  <a:latin typeface="Times New Roman" panose="02020603050405020304" pitchFamily="18" charset="0"/>
                  <a:cs typeface="Times New Roman" panose="02020603050405020304" pitchFamily="18" charset="0"/>
                </a:rPr>
                <a:t>β</a:t>
              </a:r>
              <a:r>
                <a:rPr lang="es-ES" sz="2400" b="1" baseline="30000" dirty="0">
                  <a:solidFill>
                    <a:schemeClr val="bg1">
                      <a:lumMod val="50000"/>
                    </a:schemeClr>
                  </a:solidFill>
                  <a:latin typeface="Times New Roman" panose="02020603050405020304" pitchFamily="18" charset="0"/>
                  <a:cs typeface="Times New Roman" panose="02020603050405020304" pitchFamily="18" charset="0"/>
                </a:rPr>
                <a:t>- </a:t>
              </a:r>
              <a:r>
                <a:rPr lang="es-ES" sz="2400" b="1" dirty="0">
                  <a:solidFill>
                    <a:schemeClr val="bg1">
                      <a:lumMod val="50000"/>
                    </a:schemeClr>
                  </a:solidFill>
                  <a:latin typeface="Times New Roman" panose="02020603050405020304" pitchFamily="18" charset="0"/>
                  <a:cs typeface="Times New Roman" panose="02020603050405020304" pitchFamily="18" charset="0"/>
                </a:rPr>
                <a:t>source</a:t>
              </a:r>
              <a:endParaRPr lang="es-ES" sz="2400" b="1" baseline="30000" dirty="0">
                <a:solidFill>
                  <a:schemeClr val="bg1">
                    <a:lumMod val="50000"/>
                  </a:schemeClr>
                </a:solidFill>
                <a:latin typeface="Times New Roman" panose="02020603050405020304" pitchFamily="18" charset="0"/>
                <a:cs typeface="Times New Roman" panose="02020603050405020304" pitchFamily="18" charset="0"/>
              </a:endParaRPr>
            </a:p>
          </p:txBody>
        </p:sp>
        <p:cxnSp>
          <p:nvCxnSpPr>
            <p:cNvPr id="27" name="Conector recto de flecha 26">
              <a:extLst>
                <a:ext uri="{FF2B5EF4-FFF2-40B4-BE49-F238E27FC236}">
                  <a16:creationId xmlns:a16="http://schemas.microsoft.com/office/drawing/2014/main" id="{3745501C-EA38-05A5-C3E6-8F1DFA675379}"/>
                </a:ext>
              </a:extLst>
            </p:cNvPr>
            <p:cNvCxnSpPr>
              <a:cxnSpLocks/>
              <a:stCxn id="26" idx="2"/>
            </p:cNvCxnSpPr>
            <p:nvPr/>
          </p:nvCxnSpPr>
          <p:spPr>
            <a:xfrm flipH="1">
              <a:off x="3181834" y="3253630"/>
              <a:ext cx="188861" cy="283445"/>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8" name="CuadroTexto 27">
              <a:extLst>
                <a:ext uri="{FF2B5EF4-FFF2-40B4-BE49-F238E27FC236}">
                  <a16:creationId xmlns:a16="http://schemas.microsoft.com/office/drawing/2014/main" id="{850697D7-2CCD-E492-602C-C3B3307941A8}"/>
                </a:ext>
              </a:extLst>
            </p:cNvPr>
            <p:cNvSpPr txBox="1"/>
            <p:nvPr/>
          </p:nvSpPr>
          <p:spPr>
            <a:xfrm>
              <a:off x="3071375" y="4691962"/>
              <a:ext cx="921833" cy="585491"/>
            </a:xfrm>
            <a:prstGeom prst="rect">
              <a:avLst/>
            </a:prstGeom>
            <a:noFill/>
          </p:spPr>
          <p:txBody>
            <a:bodyPr wrap="square" rtlCol="0">
              <a:spAutoFit/>
            </a:bodyPr>
            <a:lstStyle/>
            <a:p>
              <a:pPr algn="ctr"/>
              <a:r>
                <a:rPr lang="es-ES" sz="2400" b="1" dirty="0">
                  <a:solidFill>
                    <a:schemeClr val="bg1">
                      <a:lumMod val="50000"/>
                    </a:schemeClr>
                  </a:solidFill>
                  <a:latin typeface="Times New Roman" panose="02020603050405020304" pitchFamily="18" charset="0"/>
                  <a:cs typeface="Times New Roman" panose="02020603050405020304" pitchFamily="18" charset="0"/>
                </a:rPr>
                <a:t>RCR</a:t>
              </a:r>
            </a:p>
            <a:p>
              <a:pPr algn="ctr"/>
              <a:r>
                <a:rPr lang="es-ES" sz="2400" b="1" dirty="0">
                  <a:solidFill>
                    <a:schemeClr val="bg1">
                      <a:lumMod val="50000"/>
                    </a:schemeClr>
                  </a:solidFill>
                  <a:latin typeface="Times New Roman" panose="02020603050405020304" pitchFamily="18" charset="0"/>
                  <a:cs typeface="Times New Roman" panose="02020603050405020304" pitchFamily="18" charset="0"/>
                </a:rPr>
                <a:t>detector</a:t>
              </a:r>
            </a:p>
          </p:txBody>
        </p:sp>
        <p:cxnSp>
          <p:nvCxnSpPr>
            <p:cNvPr id="29" name="Conector recto de flecha 28">
              <a:extLst>
                <a:ext uri="{FF2B5EF4-FFF2-40B4-BE49-F238E27FC236}">
                  <a16:creationId xmlns:a16="http://schemas.microsoft.com/office/drawing/2014/main" id="{0D554469-7B39-A0A4-0BF6-BF2EF74A2057}"/>
                </a:ext>
              </a:extLst>
            </p:cNvPr>
            <p:cNvCxnSpPr>
              <a:cxnSpLocks/>
            </p:cNvCxnSpPr>
            <p:nvPr/>
          </p:nvCxnSpPr>
          <p:spPr>
            <a:xfrm flipH="1" flipV="1">
              <a:off x="2850739" y="4890829"/>
              <a:ext cx="296719" cy="44368"/>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0" name="CuadroTexto 29">
              <a:extLst>
                <a:ext uri="{FF2B5EF4-FFF2-40B4-BE49-F238E27FC236}">
                  <a16:creationId xmlns:a16="http://schemas.microsoft.com/office/drawing/2014/main" id="{9D5C7A84-6A2F-AAC1-BEAE-78815B64FD35}"/>
                </a:ext>
              </a:extLst>
            </p:cNvPr>
            <p:cNvSpPr txBox="1"/>
            <p:nvPr/>
          </p:nvSpPr>
          <p:spPr>
            <a:xfrm>
              <a:off x="946179" y="5464472"/>
              <a:ext cx="793689" cy="325273"/>
            </a:xfrm>
            <a:prstGeom prst="rect">
              <a:avLst/>
            </a:prstGeom>
            <a:noFill/>
          </p:spPr>
          <p:txBody>
            <a:bodyPr wrap="square" rtlCol="0">
              <a:spAutoFit/>
            </a:bodyPr>
            <a:lstStyle/>
            <a:p>
              <a:r>
                <a:rPr lang="es-ES" sz="2400" b="1" dirty="0">
                  <a:solidFill>
                    <a:schemeClr val="bg1">
                      <a:lumMod val="50000"/>
                    </a:schemeClr>
                  </a:solidFill>
                  <a:latin typeface="Times New Roman" panose="02020603050405020304" pitchFamily="18" charset="0"/>
                  <a:cs typeface="Times New Roman" panose="02020603050405020304" pitchFamily="18" charset="0"/>
                </a:rPr>
                <a:t>SiPM</a:t>
              </a:r>
            </a:p>
          </p:txBody>
        </p:sp>
        <p:cxnSp>
          <p:nvCxnSpPr>
            <p:cNvPr id="32" name="Conector recto de flecha 31">
              <a:extLst>
                <a:ext uri="{FF2B5EF4-FFF2-40B4-BE49-F238E27FC236}">
                  <a16:creationId xmlns:a16="http://schemas.microsoft.com/office/drawing/2014/main" id="{B5365EEB-D11D-108F-7805-2171EA71B991}"/>
                </a:ext>
              </a:extLst>
            </p:cNvPr>
            <p:cNvCxnSpPr>
              <a:cxnSpLocks/>
            </p:cNvCxnSpPr>
            <p:nvPr/>
          </p:nvCxnSpPr>
          <p:spPr>
            <a:xfrm>
              <a:off x="1661985" y="5627109"/>
              <a:ext cx="403912" cy="68689"/>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41685962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3E6F49-03D0-27C6-A72B-DE1BA1030AFD}"/>
            </a:ext>
          </a:extLst>
        </p:cNvPr>
        <p:cNvGrpSpPr/>
        <p:nvPr/>
      </p:nvGrpSpPr>
      <p:grpSpPr>
        <a:xfrm>
          <a:off x="0" y="0"/>
          <a:ext cx="0" cy="0"/>
          <a:chOff x="0" y="0"/>
          <a:chExt cx="0" cy="0"/>
        </a:xfrm>
      </p:grpSpPr>
      <p:sp>
        <p:nvSpPr>
          <p:cNvPr id="31" name="CuadroTexto 30">
            <a:extLst>
              <a:ext uri="{FF2B5EF4-FFF2-40B4-BE49-F238E27FC236}">
                <a16:creationId xmlns:a16="http://schemas.microsoft.com/office/drawing/2014/main" id="{E4A3080E-D0C5-05E7-0EB9-D3452368B6DF}"/>
              </a:ext>
            </a:extLst>
          </p:cNvPr>
          <p:cNvSpPr txBox="1"/>
          <p:nvPr/>
        </p:nvSpPr>
        <p:spPr>
          <a:xfrm>
            <a:off x="16669" y="255205"/>
            <a:ext cx="12175331" cy="584775"/>
          </a:xfrm>
          <a:prstGeom prst="rect">
            <a:avLst/>
          </a:prstGeom>
          <a:solidFill>
            <a:schemeClr val="bg1"/>
          </a:solidFill>
          <a:ln/>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s-ES" sz="3200" b="1" dirty="0">
                <a:solidFill>
                  <a:schemeClr val="tx1">
                    <a:lumMod val="75000"/>
                    <a:lumOff val="25000"/>
                  </a:schemeClr>
                </a:solidFill>
                <a:latin typeface="Raleway" panose="020B0604020202020204" charset="0"/>
              </a:rPr>
              <a:t>DETECTED CHERENKOV YIELD</a:t>
            </a:r>
          </a:p>
        </p:txBody>
      </p:sp>
      <p:sp>
        <p:nvSpPr>
          <p:cNvPr id="3" name="Rectángulo 2">
            <a:extLst>
              <a:ext uri="{FF2B5EF4-FFF2-40B4-BE49-F238E27FC236}">
                <a16:creationId xmlns:a16="http://schemas.microsoft.com/office/drawing/2014/main" id="{8EEB399C-CBC3-62A8-4A04-5FD610B82349}"/>
              </a:ext>
            </a:extLst>
          </p:cNvPr>
          <p:cNvSpPr/>
          <p:nvPr/>
        </p:nvSpPr>
        <p:spPr>
          <a:xfrm>
            <a:off x="838900" y="1123950"/>
            <a:ext cx="10514900" cy="5133975"/>
          </a:xfrm>
          <a:prstGeom prst="rect">
            <a:avLst/>
          </a:prstGeom>
          <a:noFill/>
          <a:ln w="254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4" name="Marcador de número de diapositiva 3">
            <a:extLst>
              <a:ext uri="{FF2B5EF4-FFF2-40B4-BE49-F238E27FC236}">
                <a16:creationId xmlns:a16="http://schemas.microsoft.com/office/drawing/2014/main" id="{0531C42F-09C5-42E4-A6D4-A80813D742B5}"/>
              </a:ext>
            </a:extLst>
          </p:cNvPr>
          <p:cNvSpPr>
            <a:spLocks noGrp="1"/>
          </p:cNvSpPr>
          <p:nvPr>
            <p:ph type="sldNum" sz="quarter" idx="12"/>
          </p:nvPr>
        </p:nvSpPr>
        <p:spPr/>
        <p:txBody>
          <a:bodyPr/>
          <a:lstStyle/>
          <a:p>
            <a:fld id="{8433CCAB-DF70-49D5-B59A-678B764CB28F}" type="slidenum">
              <a:rPr lang="en-GB" smtClean="0"/>
              <a:t>11</a:t>
            </a:fld>
            <a:endParaRPr lang="en-GB"/>
          </a:p>
        </p:txBody>
      </p:sp>
      <p:pic>
        <p:nvPicPr>
          <p:cNvPr id="2050" name="Picture 2">
            <a:extLst>
              <a:ext uri="{FF2B5EF4-FFF2-40B4-BE49-F238E27FC236}">
                <a16:creationId xmlns:a16="http://schemas.microsoft.com/office/drawing/2014/main" id="{11F1E377-9C92-CCC9-1986-CE6E4F49A93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859" r="6560"/>
          <a:stretch/>
        </p:blipFill>
        <p:spPr bwMode="auto">
          <a:xfrm>
            <a:off x="3569348" y="3018838"/>
            <a:ext cx="7400236" cy="3007507"/>
          </a:xfrm>
          <a:prstGeom prst="rect">
            <a:avLst/>
          </a:prstGeom>
          <a:noFill/>
          <a:extLst>
            <a:ext uri="{909E8E84-426E-40DD-AFC4-6F175D3DCCD1}">
              <a14:hiddenFill xmlns:a14="http://schemas.microsoft.com/office/drawing/2010/main">
                <a:solidFill>
                  <a:srgbClr val="FFFFFF"/>
                </a:solidFill>
              </a14:hiddenFill>
            </a:ext>
          </a:extLst>
        </p:spPr>
      </p:pic>
      <p:grpSp>
        <p:nvGrpSpPr>
          <p:cNvPr id="24" name="Grupo 23">
            <a:extLst>
              <a:ext uri="{FF2B5EF4-FFF2-40B4-BE49-F238E27FC236}">
                <a16:creationId xmlns:a16="http://schemas.microsoft.com/office/drawing/2014/main" id="{80F365D2-CC05-FA72-BFE7-B577299C680D}"/>
              </a:ext>
            </a:extLst>
          </p:cNvPr>
          <p:cNvGrpSpPr/>
          <p:nvPr/>
        </p:nvGrpSpPr>
        <p:grpSpPr>
          <a:xfrm>
            <a:off x="984634" y="1123950"/>
            <a:ext cx="2482268" cy="2685899"/>
            <a:chOff x="850660" y="2928357"/>
            <a:chExt cx="3429583" cy="3250222"/>
          </a:xfrm>
        </p:grpSpPr>
        <p:pic>
          <p:nvPicPr>
            <p:cNvPr id="25" name="Imagen 24" descr="Imagen que contiene taburete&#10;&#10;El contenido generado por IA puede ser incorrecto.">
              <a:extLst>
                <a:ext uri="{FF2B5EF4-FFF2-40B4-BE49-F238E27FC236}">
                  <a16:creationId xmlns:a16="http://schemas.microsoft.com/office/drawing/2014/main" id="{188074A0-6985-4632-52EB-9495C50E447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76451" y="3107307"/>
              <a:ext cx="2512859" cy="3071272"/>
            </a:xfrm>
            <a:prstGeom prst="rect">
              <a:avLst/>
            </a:prstGeom>
          </p:spPr>
        </p:pic>
        <p:sp>
          <p:nvSpPr>
            <p:cNvPr id="26" name="CuadroTexto 25">
              <a:extLst>
                <a:ext uri="{FF2B5EF4-FFF2-40B4-BE49-F238E27FC236}">
                  <a16:creationId xmlns:a16="http://schemas.microsoft.com/office/drawing/2014/main" id="{FCDAEFFF-7FA7-D333-9801-64532CAF0AC9}"/>
                </a:ext>
              </a:extLst>
            </p:cNvPr>
            <p:cNvSpPr txBox="1"/>
            <p:nvPr/>
          </p:nvSpPr>
          <p:spPr>
            <a:xfrm>
              <a:off x="2522029" y="2928357"/>
              <a:ext cx="1589008" cy="369332"/>
            </a:xfrm>
            <a:prstGeom prst="rect">
              <a:avLst/>
            </a:prstGeom>
            <a:noFill/>
          </p:spPr>
          <p:txBody>
            <a:bodyPr wrap="square" rtlCol="0">
              <a:spAutoFit/>
            </a:bodyPr>
            <a:lstStyle/>
            <a:p>
              <a:r>
                <a:rPr lang="el-GR" b="1" dirty="0">
                  <a:solidFill>
                    <a:schemeClr val="bg1">
                      <a:lumMod val="50000"/>
                    </a:schemeClr>
                  </a:solidFill>
                  <a:latin typeface="Times New Roman" panose="02020603050405020304" pitchFamily="18" charset="0"/>
                  <a:cs typeface="Times New Roman" panose="02020603050405020304" pitchFamily="18" charset="0"/>
                </a:rPr>
                <a:t>β</a:t>
              </a:r>
              <a:r>
                <a:rPr lang="es-ES" b="1" baseline="30000" dirty="0">
                  <a:solidFill>
                    <a:schemeClr val="bg1">
                      <a:lumMod val="50000"/>
                    </a:schemeClr>
                  </a:solidFill>
                  <a:latin typeface="Times New Roman" panose="02020603050405020304" pitchFamily="18" charset="0"/>
                  <a:cs typeface="Times New Roman" panose="02020603050405020304" pitchFamily="18" charset="0"/>
                </a:rPr>
                <a:t>- </a:t>
              </a:r>
              <a:r>
                <a:rPr lang="es-ES" b="1" dirty="0">
                  <a:solidFill>
                    <a:schemeClr val="bg1">
                      <a:lumMod val="50000"/>
                    </a:schemeClr>
                  </a:solidFill>
                  <a:latin typeface="Times New Roman" panose="02020603050405020304" pitchFamily="18" charset="0"/>
                  <a:cs typeface="Times New Roman" panose="02020603050405020304" pitchFamily="18" charset="0"/>
                </a:rPr>
                <a:t>source</a:t>
              </a:r>
              <a:endParaRPr lang="es-ES" b="1" baseline="30000" dirty="0">
                <a:solidFill>
                  <a:schemeClr val="bg1">
                    <a:lumMod val="50000"/>
                  </a:schemeClr>
                </a:solidFill>
                <a:latin typeface="Times New Roman" panose="02020603050405020304" pitchFamily="18" charset="0"/>
                <a:cs typeface="Times New Roman" panose="02020603050405020304" pitchFamily="18" charset="0"/>
              </a:endParaRPr>
            </a:p>
          </p:txBody>
        </p:sp>
        <p:cxnSp>
          <p:nvCxnSpPr>
            <p:cNvPr id="27" name="Conector recto de flecha 26">
              <a:extLst>
                <a:ext uri="{FF2B5EF4-FFF2-40B4-BE49-F238E27FC236}">
                  <a16:creationId xmlns:a16="http://schemas.microsoft.com/office/drawing/2014/main" id="{961A7A5F-054B-8901-1338-0BFAB0A66E3D}"/>
                </a:ext>
              </a:extLst>
            </p:cNvPr>
            <p:cNvCxnSpPr>
              <a:cxnSpLocks/>
              <a:stCxn id="26" idx="2"/>
            </p:cNvCxnSpPr>
            <p:nvPr/>
          </p:nvCxnSpPr>
          <p:spPr>
            <a:xfrm flipH="1">
              <a:off x="3181834" y="3297689"/>
              <a:ext cx="134698" cy="239386"/>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8" name="CuadroTexto 27">
              <a:extLst>
                <a:ext uri="{FF2B5EF4-FFF2-40B4-BE49-F238E27FC236}">
                  <a16:creationId xmlns:a16="http://schemas.microsoft.com/office/drawing/2014/main" id="{2550D430-8E4F-5D0E-EA37-834A994B4A1E}"/>
                </a:ext>
              </a:extLst>
            </p:cNvPr>
            <p:cNvSpPr txBox="1"/>
            <p:nvPr/>
          </p:nvSpPr>
          <p:spPr>
            <a:xfrm>
              <a:off x="2898374" y="4575041"/>
              <a:ext cx="1381869" cy="646331"/>
            </a:xfrm>
            <a:prstGeom prst="rect">
              <a:avLst/>
            </a:prstGeom>
            <a:noFill/>
          </p:spPr>
          <p:txBody>
            <a:bodyPr wrap="square" rtlCol="0">
              <a:spAutoFit/>
            </a:bodyPr>
            <a:lstStyle/>
            <a:p>
              <a:pPr algn="ctr"/>
              <a:r>
                <a:rPr lang="es-ES" b="1" dirty="0">
                  <a:solidFill>
                    <a:schemeClr val="bg1">
                      <a:lumMod val="50000"/>
                    </a:schemeClr>
                  </a:solidFill>
                  <a:latin typeface="Times New Roman" panose="02020603050405020304" pitchFamily="18" charset="0"/>
                  <a:cs typeface="Times New Roman" panose="02020603050405020304" pitchFamily="18" charset="0"/>
                </a:rPr>
                <a:t>RCR</a:t>
              </a:r>
            </a:p>
            <a:p>
              <a:pPr algn="ctr"/>
              <a:r>
                <a:rPr lang="es-ES" b="1" dirty="0">
                  <a:solidFill>
                    <a:schemeClr val="bg1">
                      <a:lumMod val="50000"/>
                    </a:schemeClr>
                  </a:solidFill>
                  <a:latin typeface="Times New Roman" panose="02020603050405020304" pitchFamily="18" charset="0"/>
                  <a:cs typeface="Times New Roman" panose="02020603050405020304" pitchFamily="18" charset="0"/>
                </a:rPr>
                <a:t>detector</a:t>
              </a:r>
            </a:p>
          </p:txBody>
        </p:sp>
        <p:cxnSp>
          <p:nvCxnSpPr>
            <p:cNvPr id="29" name="Conector recto de flecha 28">
              <a:extLst>
                <a:ext uri="{FF2B5EF4-FFF2-40B4-BE49-F238E27FC236}">
                  <a16:creationId xmlns:a16="http://schemas.microsoft.com/office/drawing/2014/main" id="{66F52637-E369-C840-93CB-B74AEEF57B07}"/>
                </a:ext>
              </a:extLst>
            </p:cNvPr>
            <p:cNvCxnSpPr>
              <a:cxnSpLocks/>
            </p:cNvCxnSpPr>
            <p:nvPr/>
          </p:nvCxnSpPr>
          <p:spPr>
            <a:xfrm flipH="1" flipV="1">
              <a:off x="2774656" y="4890829"/>
              <a:ext cx="296719" cy="44368"/>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0" name="CuadroTexto 29">
              <a:extLst>
                <a:ext uri="{FF2B5EF4-FFF2-40B4-BE49-F238E27FC236}">
                  <a16:creationId xmlns:a16="http://schemas.microsoft.com/office/drawing/2014/main" id="{B6138621-4102-6A6B-A798-04FA30BFF9E4}"/>
                </a:ext>
              </a:extLst>
            </p:cNvPr>
            <p:cNvSpPr txBox="1"/>
            <p:nvPr/>
          </p:nvSpPr>
          <p:spPr>
            <a:xfrm>
              <a:off x="850660" y="4890829"/>
              <a:ext cx="1215237" cy="446931"/>
            </a:xfrm>
            <a:prstGeom prst="rect">
              <a:avLst/>
            </a:prstGeom>
            <a:noFill/>
          </p:spPr>
          <p:txBody>
            <a:bodyPr wrap="square" rtlCol="0">
              <a:spAutoFit/>
            </a:bodyPr>
            <a:lstStyle/>
            <a:p>
              <a:r>
                <a:rPr lang="es-ES" b="1" dirty="0">
                  <a:solidFill>
                    <a:schemeClr val="bg1">
                      <a:lumMod val="50000"/>
                    </a:schemeClr>
                  </a:solidFill>
                  <a:latin typeface="Times New Roman" panose="02020603050405020304" pitchFamily="18" charset="0"/>
                  <a:cs typeface="Times New Roman" panose="02020603050405020304" pitchFamily="18" charset="0"/>
                </a:rPr>
                <a:t>SiPM</a:t>
              </a:r>
            </a:p>
          </p:txBody>
        </p:sp>
        <p:cxnSp>
          <p:nvCxnSpPr>
            <p:cNvPr id="32" name="Conector recto de flecha 31">
              <a:extLst>
                <a:ext uri="{FF2B5EF4-FFF2-40B4-BE49-F238E27FC236}">
                  <a16:creationId xmlns:a16="http://schemas.microsoft.com/office/drawing/2014/main" id="{BE7B4F94-9488-6E7E-6A8F-A76F722B96BC}"/>
                </a:ext>
              </a:extLst>
            </p:cNvPr>
            <p:cNvCxnSpPr>
              <a:cxnSpLocks/>
              <a:stCxn id="30" idx="2"/>
            </p:cNvCxnSpPr>
            <p:nvPr/>
          </p:nvCxnSpPr>
          <p:spPr>
            <a:xfrm>
              <a:off x="1458279" y="5337760"/>
              <a:ext cx="607619" cy="358039"/>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19826336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EEEC55-E167-C2FB-F1FB-53340DE113B0}"/>
            </a:ext>
          </a:extLst>
        </p:cNvPr>
        <p:cNvGrpSpPr/>
        <p:nvPr/>
      </p:nvGrpSpPr>
      <p:grpSpPr>
        <a:xfrm>
          <a:off x="0" y="0"/>
          <a:ext cx="0" cy="0"/>
          <a:chOff x="0" y="0"/>
          <a:chExt cx="0" cy="0"/>
        </a:xfrm>
      </p:grpSpPr>
      <p:sp>
        <p:nvSpPr>
          <p:cNvPr id="31" name="CuadroTexto 30">
            <a:extLst>
              <a:ext uri="{FF2B5EF4-FFF2-40B4-BE49-F238E27FC236}">
                <a16:creationId xmlns:a16="http://schemas.microsoft.com/office/drawing/2014/main" id="{7BCFCA3A-BD75-B92D-A5B5-C101D3B5B559}"/>
              </a:ext>
            </a:extLst>
          </p:cNvPr>
          <p:cNvSpPr txBox="1"/>
          <p:nvPr/>
        </p:nvSpPr>
        <p:spPr>
          <a:xfrm>
            <a:off x="16669" y="255205"/>
            <a:ext cx="12175331" cy="584775"/>
          </a:xfrm>
          <a:prstGeom prst="rect">
            <a:avLst/>
          </a:prstGeom>
          <a:solidFill>
            <a:schemeClr val="bg1"/>
          </a:solidFill>
          <a:ln/>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s-ES" sz="3200" b="1" dirty="0">
                <a:solidFill>
                  <a:schemeClr val="tx1">
                    <a:lumMod val="75000"/>
                    <a:lumOff val="25000"/>
                  </a:schemeClr>
                </a:solidFill>
                <a:latin typeface="Raleway" panose="020B0604020202020204" charset="0"/>
              </a:rPr>
              <a:t>DETECTED CHERENKOV YIELD</a:t>
            </a:r>
          </a:p>
        </p:txBody>
      </p:sp>
      <p:sp>
        <p:nvSpPr>
          <p:cNvPr id="3" name="Rectángulo 2">
            <a:extLst>
              <a:ext uri="{FF2B5EF4-FFF2-40B4-BE49-F238E27FC236}">
                <a16:creationId xmlns:a16="http://schemas.microsoft.com/office/drawing/2014/main" id="{8E25B64E-BC73-6A6B-40B7-E0D0737A8DCC}"/>
              </a:ext>
            </a:extLst>
          </p:cNvPr>
          <p:cNvSpPr/>
          <p:nvPr/>
        </p:nvSpPr>
        <p:spPr>
          <a:xfrm>
            <a:off x="838900" y="1123950"/>
            <a:ext cx="10514900" cy="5133975"/>
          </a:xfrm>
          <a:prstGeom prst="rect">
            <a:avLst/>
          </a:prstGeom>
          <a:noFill/>
          <a:ln w="254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4" name="Marcador de número de diapositiva 3">
            <a:extLst>
              <a:ext uri="{FF2B5EF4-FFF2-40B4-BE49-F238E27FC236}">
                <a16:creationId xmlns:a16="http://schemas.microsoft.com/office/drawing/2014/main" id="{1AE1315C-0026-1F68-F8B7-40BA232E9B63}"/>
              </a:ext>
            </a:extLst>
          </p:cNvPr>
          <p:cNvSpPr>
            <a:spLocks noGrp="1"/>
          </p:cNvSpPr>
          <p:nvPr>
            <p:ph type="sldNum" sz="quarter" idx="12"/>
          </p:nvPr>
        </p:nvSpPr>
        <p:spPr/>
        <p:txBody>
          <a:bodyPr/>
          <a:lstStyle/>
          <a:p>
            <a:fld id="{8433CCAB-DF70-49D5-B59A-678B764CB28F}" type="slidenum">
              <a:rPr lang="en-GB" smtClean="0"/>
              <a:t>12</a:t>
            </a:fld>
            <a:endParaRPr lang="en-GB"/>
          </a:p>
        </p:txBody>
      </p:sp>
      <p:pic>
        <p:nvPicPr>
          <p:cNvPr id="1028" name="Picture 4">
            <a:extLst>
              <a:ext uri="{FF2B5EF4-FFF2-40B4-BE49-F238E27FC236}">
                <a16:creationId xmlns:a16="http://schemas.microsoft.com/office/drawing/2014/main" id="{D8EE28DC-5A9E-3465-AFFA-DF1448BC7AE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13718" y="3128470"/>
            <a:ext cx="3993703" cy="3028781"/>
          </a:xfrm>
          <a:prstGeom prst="rect">
            <a:avLst/>
          </a:prstGeom>
          <a:noFill/>
          <a:extLst>
            <a:ext uri="{909E8E84-426E-40DD-AFC4-6F175D3DCCD1}">
              <a14:hiddenFill xmlns:a14="http://schemas.microsoft.com/office/drawing/2010/main">
                <a:solidFill>
                  <a:srgbClr val="FFFFFF"/>
                </a:solidFill>
              </a14:hiddenFill>
            </a:ext>
          </a:extLst>
        </p:spPr>
      </p:pic>
      <p:pic>
        <p:nvPicPr>
          <p:cNvPr id="6" name="Imagen 5">
            <a:extLst>
              <a:ext uri="{FF2B5EF4-FFF2-40B4-BE49-F238E27FC236}">
                <a16:creationId xmlns:a16="http://schemas.microsoft.com/office/drawing/2014/main" id="{AC63D04C-2587-1C63-6246-A366F0C134F2}"/>
              </a:ext>
            </a:extLst>
          </p:cNvPr>
          <p:cNvPicPr>
            <a:picLocks noChangeAspect="1"/>
          </p:cNvPicPr>
          <p:nvPr/>
        </p:nvPicPr>
        <p:blipFill>
          <a:blip r:embed="rId5">
            <a:extLst>
              <a:ext uri="{28A0092B-C50C-407E-A947-70E740481C1C}">
                <a14:useLocalDpi xmlns:a14="http://schemas.microsoft.com/office/drawing/2010/main" val="0"/>
              </a:ext>
            </a:extLst>
          </a:blip>
          <a:srcRect r="51510"/>
          <a:stretch/>
        </p:blipFill>
        <p:spPr>
          <a:xfrm>
            <a:off x="1505759" y="1224624"/>
            <a:ext cx="4600792" cy="1903846"/>
          </a:xfrm>
          <a:prstGeom prst="rect">
            <a:avLst/>
          </a:prstGeom>
        </p:spPr>
      </p:pic>
      <p:pic>
        <p:nvPicPr>
          <p:cNvPr id="5" name="Imagen 4">
            <a:extLst>
              <a:ext uri="{FF2B5EF4-FFF2-40B4-BE49-F238E27FC236}">
                <a16:creationId xmlns:a16="http://schemas.microsoft.com/office/drawing/2014/main" id="{FA2E83E6-1EF2-F9CF-F9B4-0D0AF71B0A1E}"/>
              </a:ext>
            </a:extLst>
          </p:cNvPr>
          <p:cNvPicPr>
            <a:picLocks noChangeAspect="1"/>
          </p:cNvPicPr>
          <p:nvPr/>
        </p:nvPicPr>
        <p:blipFill>
          <a:blip r:embed="rId5">
            <a:extLst>
              <a:ext uri="{28A0092B-C50C-407E-A947-70E740481C1C}">
                <a14:useLocalDpi xmlns:a14="http://schemas.microsoft.com/office/drawing/2010/main" val="0"/>
              </a:ext>
            </a:extLst>
          </a:blip>
          <a:srcRect l="49073"/>
          <a:stretch/>
        </p:blipFill>
        <p:spPr>
          <a:xfrm>
            <a:off x="6096000" y="1224624"/>
            <a:ext cx="4832004" cy="1903846"/>
          </a:xfrm>
          <a:prstGeom prst="rect">
            <a:avLst/>
          </a:prstGeom>
        </p:spPr>
      </p:pic>
      <p:cxnSp>
        <p:nvCxnSpPr>
          <p:cNvPr id="8" name="Conector recto de flecha 7">
            <a:extLst>
              <a:ext uri="{FF2B5EF4-FFF2-40B4-BE49-F238E27FC236}">
                <a16:creationId xmlns:a16="http://schemas.microsoft.com/office/drawing/2014/main" id="{7B40DAF6-F026-8FCD-AFEC-EC4622A4146F}"/>
              </a:ext>
            </a:extLst>
          </p:cNvPr>
          <p:cNvCxnSpPr>
            <a:cxnSpLocks/>
          </p:cNvCxnSpPr>
          <p:nvPr/>
        </p:nvCxnSpPr>
        <p:spPr>
          <a:xfrm>
            <a:off x="3722970" y="1769440"/>
            <a:ext cx="4379495" cy="635267"/>
          </a:xfrm>
          <a:prstGeom prst="straightConnector1">
            <a:avLst/>
          </a:prstGeom>
          <a:ln w="38100">
            <a:solidFill>
              <a:srgbClr val="D84E13"/>
            </a:solidFill>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9" name="Conector recto de flecha 8">
            <a:extLst>
              <a:ext uri="{FF2B5EF4-FFF2-40B4-BE49-F238E27FC236}">
                <a16:creationId xmlns:a16="http://schemas.microsoft.com/office/drawing/2014/main" id="{23197983-0D9F-4C59-92FC-2233FAD212A5}"/>
              </a:ext>
            </a:extLst>
          </p:cNvPr>
          <p:cNvCxnSpPr>
            <a:cxnSpLocks/>
          </p:cNvCxnSpPr>
          <p:nvPr/>
        </p:nvCxnSpPr>
        <p:spPr>
          <a:xfrm>
            <a:off x="4163728" y="2268096"/>
            <a:ext cx="3488356" cy="237285"/>
          </a:xfrm>
          <a:prstGeom prst="straightConnector1">
            <a:avLst/>
          </a:prstGeom>
          <a:ln w="38100">
            <a:solidFill>
              <a:srgbClr val="0070C0"/>
            </a:solidFill>
            <a:prstDash val="lgDash"/>
            <a:tailEnd type="triangle"/>
          </a:ln>
        </p:spPr>
        <p:style>
          <a:lnRef idx="1">
            <a:schemeClr val="accent1"/>
          </a:lnRef>
          <a:fillRef idx="0">
            <a:schemeClr val="accent1"/>
          </a:fillRef>
          <a:effectRef idx="0">
            <a:schemeClr val="accent1"/>
          </a:effectRef>
          <a:fontRef idx="minor">
            <a:schemeClr val="tx1"/>
          </a:fontRef>
        </p:style>
      </p:cxnSp>
      <p:pic>
        <p:nvPicPr>
          <p:cNvPr id="2" name="Picture 2">
            <a:extLst>
              <a:ext uri="{FF2B5EF4-FFF2-40B4-BE49-F238E27FC236}">
                <a16:creationId xmlns:a16="http://schemas.microsoft.com/office/drawing/2014/main" id="{554758E6-89A4-95DD-2BBE-87BE596231FC}"/>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3141" t="3298" r="5153"/>
          <a:stretch/>
        </p:blipFill>
        <p:spPr bwMode="auto">
          <a:xfrm>
            <a:off x="7925841" y="3429000"/>
            <a:ext cx="3002163" cy="2054789"/>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735539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028"/>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76D055-9D39-6C4A-AF3E-5829A7A9EBC1}"/>
            </a:ext>
          </a:extLst>
        </p:cNvPr>
        <p:cNvGrpSpPr/>
        <p:nvPr/>
      </p:nvGrpSpPr>
      <p:grpSpPr>
        <a:xfrm>
          <a:off x="0" y="0"/>
          <a:ext cx="0" cy="0"/>
          <a:chOff x="0" y="0"/>
          <a:chExt cx="0" cy="0"/>
        </a:xfrm>
      </p:grpSpPr>
      <p:sp>
        <p:nvSpPr>
          <p:cNvPr id="31" name="CuadroTexto 30">
            <a:extLst>
              <a:ext uri="{FF2B5EF4-FFF2-40B4-BE49-F238E27FC236}">
                <a16:creationId xmlns:a16="http://schemas.microsoft.com/office/drawing/2014/main" id="{B7385BD3-DDC5-6D05-56DA-5E5476D174B9}"/>
              </a:ext>
            </a:extLst>
          </p:cNvPr>
          <p:cNvSpPr txBox="1"/>
          <p:nvPr/>
        </p:nvSpPr>
        <p:spPr>
          <a:xfrm>
            <a:off x="16669" y="255205"/>
            <a:ext cx="12175331" cy="584775"/>
          </a:xfrm>
          <a:prstGeom prst="rect">
            <a:avLst/>
          </a:prstGeom>
          <a:solidFill>
            <a:schemeClr val="bg1"/>
          </a:solidFill>
          <a:ln/>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s-ES" sz="3200" b="1" dirty="0">
                <a:solidFill>
                  <a:schemeClr val="tx1">
                    <a:lumMod val="75000"/>
                    <a:lumOff val="25000"/>
                  </a:schemeClr>
                </a:solidFill>
                <a:latin typeface="Raleway" panose="020B0604020202020204" charset="0"/>
              </a:rPr>
              <a:t>TIME SPREAD DISTRIBUTION</a:t>
            </a:r>
          </a:p>
        </p:txBody>
      </p:sp>
      <p:sp>
        <p:nvSpPr>
          <p:cNvPr id="3" name="Rectángulo 2">
            <a:extLst>
              <a:ext uri="{FF2B5EF4-FFF2-40B4-BE49-F238E27FC236}">
                <a16:creationId xmlns:a16="http://schemas.microsoft.com/office/drawing/2014/main" id="{D65185A8-7800-5620-9CEB-A4647FCD166B}"/>
              </a:ext>
            </a:extLst>
          </p:cNvPr>
          <p:cNvSpPr/>
          <p:nvPr/>
        </p:nvSpPr>
        <p:spPr>
          <a:xfrm>
            <a:off x="838900" y="1123950"/>
            <a:ext cx="10514900" cy="5133975"/>
          </a:xfrm>
          <a:prstGeom prst="rect">
            <a:avLst/>
          </a:prstGeom>
          <a:noFill/>
          <a:ln w="254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4" name="Marcador de número de diapositiva 3">
            <a:extLst>
              <a:ext uri="{FF2B5EF4-FFF2-40B4-BE49-F238E27FC236}">
                <a16:creationId xmlns:a16="http://schemas.microsoft.com/office/drawing/2014/main" id="{86C365BE-E13B-3795-BC88-FD2B9ACCC6B7}"/>
              </a:ext>
            </a:extLst>
          </p:cNvPr>
          <p:cNvSpPr>
            <a:spLocks noGrp="1"/>
          </p:cNvSpPr>
          <p:nvPr>
            <p:ph type="sldNum" sz="quarter" idx="12"/>
          </p:nvPr>
        </p:nvSpPr>
        <p:spPr/>
        <p:txBody>
          <a:bodyPr/>
          <a:lstStyle/>
          <a:p>
            <a:fld id="{8433CCAB-DF70-49D5-B59A-678B764CB28F}" type="slidenum">
              <a:rPr lang="en-GB" smtClean="0"/>
              <a:t>13</a:t>
            </a:fld>
            <a:endParaRPr lang="en-GB"/>
          </a:p>
        </p:txBody>
      </p:sp>
      <p:grpSp>
        <p:nvGrpSpPr>
          <p:cNvPr id="26" name="Grupo 25">
            <a:extLst>
              <a:ext uri="{FF2B5EF4-FFF2-40B4-BE49-F238E27FC236}">
                <a16:creationId xmlns:a16="http://schemas.microsoft.com/office/drawing/2014/main" id="{52D3B2A0-7F2A-E84B-1DFE-C985079B3A03}"/>
              </a:ext>
            </a:extLst>
          </p:cNvPr>
          <p:cNvGrpSpPr/>
          <p:nvPr/>
        </p:nvGrpSpPr>
        <p:grpSpPr>
          <a:xfrm>
            <a:off x="3272564" y="1693689"/>
            <a:ext cx="5646871" cy="4381500"/>
            <a:chOff x="866051" y="1647969"/>
            <a:chExt cx="5646871" cy="4381500"/>
          </a:xfrm>
        </p:grpSpPr>
        <p:pic>
          <p:nvPicPr>
            <p:cNvPr id="12" name="Imagen 11" descr="Gráfico de embudo&#10;&#10;El contenido generado por IA puede ser incorrecto.">
              <a:extLst>
                <a:ext uri="{FF2B5EF4-FFF2-40B4-BE49-F238E27FC236}">
                  <a16:creationId xmlns:a16="http://schemas.microsoft.com/office/drawing/2014/main" id="{B96DDE3F-E2A8-0440-5C1F-1454755CFD5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6051" y="1647969"/>
              <a:ext cx="5172075" cy="4381500"/>
            </a:xfrm>
            <a:prstGeom prst="rect">
              <a:avLst/>
            </a:prstGeom>
          </p:spPr>
        </p:pic>
        <p:sp>
          <p:nvSpPr>
            <p:cNvPr id="13" name="CuadroTexto 12">
              <a:extLst>
                <a:ext uri="{FF2B5EF4-FFF2-40B4-BE49-F238E27FC236}">
                  <a16:creationId xmlns:a16="http://schemas.microsoft.com/office/drawing/2014/main" id="{32B1D64D-34C8-EDB2-FAC2-C87D93FBB09A}"/>
                </a:ext>
              </a:extLst>
            </p:cNvPr>
            <p:cNvSpPr txBox="1"/>
            <p:nvPr/>
          </p:nvSpPr>
          <p:spPr>
            <a:xfrm>
              <a:off x="4581236" y="5183097"/>
              <a:ext cx="1289179" cy="707886"/>
            </a:xfrm>
            <a:prstGeom prst="rect">
              <a:avLst/>
            </a:prstGeom>
            <a:noFill/>
          </p:spPr>
          <p:txBody>
            <a:bodyPr wrap="square" rtlCol="0">
              <a:spAutoFit/>
            </a:bodyPr>
            <a:lstStyle/>
            <a:p>
              <a:pPr algn="ctr"/>
              <a:r>
                <a:rPr lang="es-ES" sz="2000" b="1" dirty="0">
                  <a:solidFill>
                    <a:schemeClr val="bg2">
                      <a:lumMod val="50000"/>
                    </a:schemeClr>
                  </a:solidFill>
                  <a:latin typeface="Times New Roman" panose="02020603050405020304" pitchFamily="18" charset="0"/>
                  <a:cs typeface="Times New Roman" panose="02020603050405020304" pitchFamily="18" charset="0"/>
                </a:rPr>
                <a:t>SiPM 4x4</a:t>
              </a:r>
            </a:p>
            <a:p>
              <a:pPr algn="ctr"/>
              <a:r>
                <a:rPr lang="es-ES" sz="2000" b="1" dirty="0">
                  <a:solidFill>
                    <a:schemeClr val="bg2">
                      <a:lumMod val="50000"/>
                    </a:schemeClr>
                  </a:solidFill>
                  <a:latin typeface="Times New Roman" panose="02020603050405020304" pitchFamily="18" charset="0"/>
                  <a:cs typeface="Times New Roman" panose="02020603050405020304" pitchFamily="18" charset="0"/>
                </a:rPr>
                <a:t>START</a:t>
              </a:r>
            </a:p>
          </p:txBody>
        </p:sp>
        <p:sp>
          <p:nvSpPr>
            <p:cNvPr id="14" name="CuadroTexto 13">
              <a:extLst>
                <a:ext uri="{FF2B5EF4-FFF2-40B4-BE49-F238E27FC236}">
                  <a16:creationId xmlns:a16="http://schemas.microsoft.com/office/drawing/2014/main" id="{C38A5C51-ACD3-5D61-0A14-C5B421C43ACB}"/>
                </a:ext>
              </a:extLst>
            </p:cNvPr>
            <p:cNvSpPr txBox="1"/>
            <p:nvPr/>
          </p:nvSpPr>
          <p:spPr>
            <a:xfrm>
              <a:off x="1115439" y="4784375"/>
              <a:ext cx="1266517" cy="1015663"/>
            </a:xfrm>
            <a:prstGeom prst="rect">
              <a:avLst/>
            </a:prstGeom>
            <a:noFill/>
          </p:spPr>
          <p:txBody>
            <a:bodyPr wrap="square" rtlCol="0">
              <a:spAutoFit/>
            </a:bodyPr>
            <a:lstStyle/>
            <a:p>
              <a:pPr algn="ctr"/>
              <a:r>
                <a:rPr lang="es-ES" sz="2000" b="1" dirty="0">
                  <a:solidFill>
                    <a:schemeClr val="bg2">
                      <a:lumMod val="50000"/>
                    </a:schemeClr>
                  </a:solidFill>
                  <a:latin typeface="Times New Roman" panose="02020603050405020304" pitchFamily="18" charset="0"/>
                  <a:cs typeface="Times New Roman" panose="02020603050405020304" pitchFamily="18" charset="0"/>
                </a:rPr>
                <a:t>SiPM 1x1</a:t>
              </a:r>
            </a:p>
            <a:p>
              <a:pPr algn="ctr"/>
              <a:r>
                <a:rPr lang="es-ES" sz="2000" b="1" dirty="0">
                  <a:solidFill>
                    <a:schemeClr val="bg2">
                      <a:lumMod val="50000"/>
                    </a:schemeClr>
                  </a:solidFill>
                  <a:latin typeface="Times New Roman" panose="02020603050405020304" pitchFamily="18" charset="0"/>
                  <a:cs typeface="Times New Roman" panose="02020603050405020304" pitchFamily="18" charset="0"/>
                </a:rPr>
                <a:t>STOP</a:t>
              </a:r>
            </a:p>
            <a:p>
              <a:endParaRPr lang="es-ES" sz="2000" b="1" dirty="0">
                <a:solidFill>
                  <a:schemeClr val="bg2">
                    <a:lumMod val="50000"/>
                  </a:schemeClr>
                </a:solidFill>
                <a:latin typeface="Times New Roman" panose="02020603050405020304" pitchFamily="18" charset="0"/>
                <a:cs typeface="Times New Roman" panose="02020603050405020304" pitchFamily="18" charset="0"/>
              </a:endParaRPr>
            </a:p>
          </p:txBody>
        </p:sp>
        <p:sp>
          <p:nvSpPr>
            <p:cNvPr id="15" name="CuadroTexto 14">
              <a:extLst>
                <a:ext uri="{FF2B5EF4-FFF2-40B4-BE49-F238E27FC236}">
                  <a16:creationId xmlns:a16="http://schemas.microsoft.com/office/drawing/2014/main" id="{FB631476-0AE6-28AD-712B-DB68CD799D1C}"/>
                </a:ext>
              </a:extLst>
            </p:cNvPr>
            <p:cNvSpPr txBox="1"/>
            <p:nvPr/>
          </p:nvSpPr>
          <p:spPr>
            <a:xfrm>
              <a:off x="4600994" y="3897383"/>
              <a:ext cx="1911928" cy="400110"/>
            </a:xfrm>
            <a:prstGeom prst="rect">
              <a:avLst/>
            </a:prstGeom>
            <a:noFill/>
          </p:spPr>
          <p:txBody>
            <a:bodyPr wrap="square" rtlCol="0">
              <a:spAutoFit/>
            </a:bodyPr>
            <a:lstStyle/>
            <a:p>
              <a:r>
                <a:rPr lang="es-ES" sz="2000" b="1" dirty="0">
                  <a:solidFill>
                    <a:schemeClr val="bg2">
                      <a:lumMod val="50000"/>
                    </a:schemeClr>
                  </a:solidFill>
                  <a:latin typeface="Times New Roman" panose="02020603050405020304" pitchFamily="18" charset="0"/>
                  <a:cs typeface="Times New Roman" panose="02020603050405020304" pitchFamily="18" charset="0"/>
                </a:rPr>
                <a:t>RCR detector</a:t>
              </a:r>
            </a:p>
          </p:txBody>
        </p:sp>
        <p:cxnSp>
          <p:nvCxnSpPr>
            <p:cNvPr id="17" name="Conector recto de flecha 16">
              <a:extLst>
                <a:ext uri="{FF2B5EF4-FFF2-40B4-BE49-F238E27FC236}">
                  <a16:creationId xmlns:a16="http://schemas.microsoft.com/office/drawing/2014/main" id="{C7F1636E-4CD7-6EC5-100F-41BFD6710906}"/>
                </a:ext>
              </a:extLst>
            </p:cNvPr>
            <p:cNvCxnSpPr/>
            <p:nvPr/>
          </p:nvCxnSpPr>
          <p:spPr>
            <a:xfrm flipH="1">
              <a:off x="4230255" y="4097438"/>
              <a:ext cx="350981" cy="0"/>
            </a:xfrm>
            <a:prstGeom prst="straightConnector1">
              <a:avLst/>
            </a:prstGeom>
            <a:ln w="3810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ector recto de flecha 17">
              <a:extLst>
                <a:ext uri="{FF2B5EF4-FFF2-40B4-BE49-F238E27FC236}">
                  <a16:creationId xmlns:a16="http://schemas.microsoft.com/office/drawing/2014/main" id="{549C7629-A999-0BA0-5C0C-5C0F9B9F00E5}"/>
                </a:ext>
              </a:extLst>
            </p:cNvPr>
            <p:cNvCxnSpPr>
              <a:cxnSpLocks/>
            </p:cNvCxnSpPr>
            <p:nvPr/>
          </p:nvCxnSpPr>
          <p:spPr>
            <a:xfrm flipH="1" flipV="1">
              <a:off x="3879273" y="5624945"/>
              <a:ext cx="701963" cy="109104"/>
            </a:xfrm>
            <a:prstGeom prst="straightConnector1">
              <a:avLst/>
            </a:prstGeom>
            <a:ln w="3810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ector recto de flecha 20">
              <a:extLst>
                <a:ext uri="{FF2B5EF4-FFF2-40B4-BE49-F238E27FC236}">
                  <a16:creationId xmlns:a16="http://schemas.microsoft.com/office/drawing/2014/main" id="{673DAB1A-70C9-3EA5-96EF-F5644C64A15E}"/>
                </a:ext>
              </a:extLst>
            </p:cNvPr>
            <p:cNvCxnSpPr>
              <a:cxnSpLocks/>
            </p:cNvCxnSpPr>
            <p:nvPr/>
          </p:nvCxnSpPr>
          <p:spPr>
            <a:xfrm flipV="1">
              <a:off x="1734274" y="4174836"/>
              <a:ext cx="66817" cy="609539"/>
            </a:xfrm>
            <a:prstGeom prst="straightConnector1">
              <a:avLst/>
            </a:prstGeom>
            <a:ln w="3810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27" name="CuadroTexto 26">
            <a:extLst>
              <a:ext uri="{FF2B5EF4-FFF2-40B4-BE49-F238E27FC236}">
                <a16:creationId xmlns:a16="http://schemas.microsoft.com/office/drawing/2014/main" id="{8AB39F3B-BD4C-555B-CF2F-2EBE7233CA51}"/>
              </a:ext>
            </a:extLst>
          </p:cNvPr>
          <p:cNvSpPr txBox="1"/>
          <p:nvPr/>
        </p:nvSpPr>
        <p:spPr>
          <a:xfrm>
            <a:off x="3046246" y="1367292"/>
            <a:ext cx="1510513" cy="400110"/>
          </a:xfrm>
          <a:prstGeom prst="rect">
            <a:avLst/>
          </a:prstGeom>
          <a:noFill/>
        </p:spPr>
        <p:txBody>
          <a:bodyPr wrap="square" rtlCol="0">
            <a:spAutoFit/>
          </a:bodyPr>
          <a:lstStyle/>
          <a:p>
            <a:r>
              <a:rPr lang="el-GR" sz="2000" b="1" dirty="0">
                <a:solidFill>
                  <a:schemeClr val="bg1">
                    <a:lumMod val="50000"/>
                  </a:schemeClr>
                </a:solidFill>
                <a:latin typeface="Times New Roman" panose="02020603050405020304" pitchFamily="18" charset="0"/>
                <a:cs typeface="Times New Roman" panose="02020603050405020304" pitchFamily="18" charset="0"/>
              </a:rPr>
              <a:t>β</a:t>
            </a:r>
            <a:r>
              <a:rPr lang="es-ES" sz="2000" b="1" baseline="30000" dirty="0">
                <a:solidFill>
                  <a:schemeClr val="bg1">
                    <a:lumMod val="50000"/>
                  </a:schemeClr>
                </a:solidFill>
                <a:latin typeface="Times New Roman" panose="02020603050405020304" pitchFamily="18" charset="0"/>
                <a:cs typeface="Times New Roman" panose="02020603050405020304" pitchFamily="18" charset="0"/>
              </a:rPr>
              <a:t>- </a:t>
            </a:r>
            <a:r>
              <a:rPr lang="es-ES" sz="2000" b="1" dirty="0">
                <a:solidFill>
                  <a:schemeClr val="bg1">
                    <a:lumMod val="50000"/>
                  </a:schemeClr>
                </a:solidFill>
                <a:latin typeface="Times New Roman" panose="02020603050405020304" pitchFamily="18" charset="0"/>
                <a:cs typeface="Times New Roman" panose="02020603050405020304" pitchFamily="18" charset="0"/>
              </a:rPr>
              <a:t>source</a:t>
            </a:r>
            <a:endParaRPr lang="es-ES" sz="2000" b="1" baseline="30000" dirty="0">
              <a:solidFill>
                <a:schemeClr val="bg1">
                  <a:lumMod val="50000"/>
                </a:schemeClr>
              </a:solidFill>
              <a:latin typeface="Times New Roman" panose="02020603050405020304" pitchFamily="18" charset="0"/>
              <a:cs typeface="Times New Roman" panose="02020603050405020304" pitchFamily="18" charset="0"/>
            </a:endParaRPr>
          </a:p>
        </p:txBody>
      </p:sp>
      <p:cxnSp>
        <p:nvCxnSpPr>
          <p:cNvPr id="28" name="Conector recto de flecha 27">
            <a:extLst>
              <a:ext uri="{FF2B5EF4-FFF2-40B4-BE49-F238E27FC236}">
                <a16:creationId xmlns:a16="http://schemas.microsoft.com/office/drawing/2014/main" id="{520B7147-C5D8-3DF1-F334-1F8EEBC784BC}"/>
              </a:ext>
            </a:extLst>
          </p:cNvPr>
          <p:cNvCxnSpPr>
            <a:cxnSpLocks/>
          </p:cNvCxnSpPr>
          <p:nvPr/>
        </p:nvCxnSpPr>
        <p:spPr>
          <a:xfrm>
            <a:off x="4207604" y="1595264"/>
            <a:ext cx="672509" cy="172138"/>
          </a:xfrm>
          <a:prstGeom prst="straightConnector1">
            <a:avLst/>
          </a:prstGeom>
          <a:ln w="3810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2625785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3802AE-AD5F-85D7-C883-F4F52D244EB6}"/>
            </a:ext>
          </a:extLst>
        </p:cNvPr>
        <p:cNvGrpSpPr/>
        <p:nvPr/>
      </p:nvGrpSpPr>
      <p:grpSpPr>
        <a:xfrm>
          <a:off x="0" y="0"/>
          <a:ext cx="0" cy="0"/>
          <a:chOff x="0" y="0"/>
          <a:chExt cx="0" cy="0"/>
        </a:xfrm>
      </p:grpSpPr>
      <p:sp>
        <p:nvSpPr>
          <p:cNvPr id="31" name="CuadroTexto 30">
            <a:extLst>
              <a:ext uri="{FF2B5EF4-FFF2-40B4-BE49-F238E27FC236}">
                <a16:creationId xmlns:a16="http://schemas.microsoft.com/office/drawing/2014/main" id="{8CBE4001-F110-6C1E-475E-586619FC7028}"/>
              </a:ext>
            </a:extLst>
          </p:cNvPr>
          <p:cNvSpPr txBox="1"/>
          <p:nvPr/>
        </p:nvSpPr>
        <p:spPr>
          <a:xfrm>
            <a:off x="16669" y="255205"/>
            <a:ext cx="12175331" cy="584775"/>
          </a:xfrm>
          <a:prstGeom prst="rect">
            <a:avLst/>
          </a:prstGeom>
          <a:solidFill>
            <a:schemeClr val="bg1"/>
          </a:solidFill>
          <a:ln/>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s-ES" sz="3200" b="1" dirty="0">
                <a:solidFill>
                  <a:schemeClr val="tx1">
                    <a:lumMod val="75000"/>
                    <a:lumOff val="25000"/>
                  </a:schemeClr>
                </a:solidFill>
                <a:latin typeface="Raleway" panose="020B0604020202020204" charset="0"/>
              </a:rPr>
              <a:t>TIME SPREAD DISTRIBUTION</a:t>
            </a:r>
          </a:p>
        </p:txBody>
      </p:sp>
      <p:sp>
        <p:nvSpPr>
          <p:cNvPr id="3" name="Rectángulo 2">
            <a:extLst>
              <a:ext uri="{FF2B5EF4-FFF2-40B4-BE49-F238E27FC236}">
                <a16:creationId xmlns:a16="http://schemas.microsoft.com/office/drawing/2014/main" id="{4FA8745A-042C-E15E-8AF5-712EA15B7DC5}"/>
              </a:ext>
            </a:extLst>
          </p:cNvPr>
          <p:cNvSpPr/>
          <p:nvPr/>
        </p:nvSpPr>
        <p:spPr>
          <a:xfrm>
            <a:off x="838900" y="1123950"/>
            <a:ext cx="10514900" cy="5133975"/>
          </a:xfrm>
          <a:prstGeom prst="rect">
            <a:avLst/>
          </a:prstGeom>
          <a:noFill/>
          <a:ln w="254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4" name="Marcador de número de diapositiva 3">
            <a:extLst>
              <a:ext uri="{FF2B5EF4-FFF2-40B4-BE49-F238E27FC236}">
                <a16:creationId xmlns:a16="http://schemas.microsoft.com/office/drawing/2014/main" id="{63F743E1-BEF3-026A-6498-FA74176E1A10}"/>
              </a:ext>
            </a:extLst>
          </p:cNvPr>
          <p:cNvSpPr>
            <a:spLocks noGrp="1"/>
          </p:cNvSpPr>
          <p:nvPr>
            <p:ph type="sldNum" sz="quarter" idx="12"/>
          </p:nvPr>
        </p:nvSpPr>
        <p:spPr/>
        <p:txBody>
          <a:bodyPr/>
          <a:lstStyle/>
          <a:p>
            <a:fld id="{8433CCAB-DF70-49D5-B59A-678B764CB28F}" type="slidenum">
              <a:rPr lang="en-GB" smtClean="0"/>
              <a:t>14</a:t>
            </a:fld>
            <a:endParaRPr lang="en-GB"/>
          </a:p>
        </p:txBody>
      </p:sp>
      <p:grpSp>
        <p:nvGrpSpPr>
          <p:cNvPr id="18" name="Grupo 17">
            <a:extLst>
              <a:ext uri="{FF2B5EF4-FFF2-40B4-BE49-F238E27FC236}">
                <a16:creationId xmlns:a16="http://schemas.microsoft.com/office/drawing/2014/main" id="{6378972B-ACBA-E35D-4A6B-806EAFDF55C3}"/>
              </a:ext>
            </a:extLst>
          </p:cNvPr>
          <p:cNvGrpSpPr/>
          <p:nvPr/>
        </p:nvGrpSpPr>
        <p:grpSpPr>
          <a:xfrm>
            <a:off x="995897" y="2136604"/>
            <a:ext cx="5159578" cy="3138101"/>
            <a:chOff x="995897" y="2136604"/>
            <a:chExt cx="5159578" cy="3138101"/>
          </a:xfrm>
        </p:grpSpPr>
        <p:pic>
          <p:nvPicPr>
            <p:cNvPr id="2" name="Picture 4">
              <a:extLst>
                <a:ext uri="{FF2B5EF4-FFF2-40B4-BE49-F238E27FC236}">
                  <a16:creationId xmlns:a16="http://schemas.microsoft.com/office/drawing/2014/main" id="{5A886EDC-D335-E4A1-17FE-6B63363417D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559" r="313"/>
            <a:stretch/>
          </p:blipFill>
          <p:spPr bwMode="auto">
            <a:xfrm>
              <a:off x="995897" y="2136604"/>
              <a:ext cx="5159578" cy="3138101"/>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n 8">
              <a:extLst>
                <a:ext uri="{FF2B5EF4-FFF2-40B4-BE49-F238E27FC236}">
                  <a16:creationId xmlns:a16="http://schemas.microsoft.com/office/drawing/2014/main" id="{DEAB4084-7D77-4AE2-F57D-4D8572B40A0E}"/>
                </a:ext>
              </a:extLst>
            </p:cNvPr>
            <p:cNvPicPr>
              <a:picLocks noChangeAspect="1"/>
            </p:cNvPicPr>
            <p:nvPr/>
          </p:nvPicPr>
          <p:blipFill>
            <a:blip r:embed="rId5"/>
            <a:stretch>
              <a:fillRect/>
            </a:stretch>
          </p:blipFill>
          <p:spPr>
            <a:xfrm>
              <a:off x="4400551" y="3395335"/>
              <a:ext cx="1468474" cy="443426"/>
            </a:xfrm>
            <a:prstGeom prst="rect">
              <a:avLst/>
            </a:prstGeom>
          </p:spPr>
        </p:pic>
      </p:grpSp>
      <p:grpSp>
        <p:nvGrpSpPr>
          <p:cNvPr id="11" name="Grupo 10">
            <a:extLst>
              <a:ext uri="{FF2B5EF4-FFF2-40B4-BE49-F238E27FC236}">
                <a16:creationId xmlns:a16="http://schemas.microsoft.com/office/drawing/2014/main" id="{60DFF52A-4A67-0EDD-2F87-8CFEA32D8F63}"/>
              </a:ext>
            </a:extLst>
          </p:cNvPr>
          <p:cNvGrpSpPr/>
          <p:nvPr/>
        </p:nvGrpSpPr>
        <p:grpSpPr>
          <a:xfrm>
            <a:off x="6096000" y="2147370"/>
            <a:ext cx="5086518" cy="3087134"/>
            <a:chOff x="6096000" y="2147370"/>
            <a:chExt cx="5086518" cy="3087134"/>
          </a:xfrm>
        </p:grpSpPr>
        <p:pic>
          <p:nvPicPr>
            <p:cNvPr id="6" name="Picture 4">
              <a:extLst>
                <a:ext uri="{FF2B5EF4-FFF2-40B4-BE49-F238E27FC236}">
                  <a16:creationId xmlns:a16="http://schemas.microsoft.com/office/drawing/2014/main" id="{181A644C-BB3B-8A76-C355-CCC9D821EC83}"/>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651" t="-307" r="-1" b="307"/>
            <a:stretch/>
          </p:blipFill>
          <p:spPr bwMode="auto">
            <a:xfrm>
              <a:off x="6096000" y="2147370"/>
              <a:ext cx="5086518" cy="3087134"/>
            </a:xfrm>
            <a:prstGeom prst="rect">
              <a:avLst/>
            </a:prstGeom>
            <a:noFill/>
            <a:extLst>
              <a:ext uri="{909E8E84-426E-40DD-AFC4-6F175D3DCCD1}">
                <a14:hiddenFill xmlns:a14="http://schemas.microsoft.com/office/drawing/2010/main">
                  <a:solidFill>
                    <a:srgbClr val="FFFFFF"/>
                  </a:solidFill>
                </a14:hiddenFill>
              </a:ext>
            </a:extLst>
          </p:spPr>
        </p:pic>
        <p:pic>
          <p:nvPicPr>
            <p:cNvPr id="10" name="Imagen 9">
              <a:extLst>
                <a:ext uri="{FF2B5EF4-FFF2-40B4-BE49-F238E27FC236}">
                  <a16:creationId xmlns:a16="http://schemas.microsoft.com/office/drawing/2014/main" id="{34EE13BF-E014-9FBB-9F7D-227FED731FF1}"/>
                </a:ext>
              </a:extLst>
            </p:cNvPr>
            <p:cNvPicPr>
              <a:picLocks noChangeAspect="1"/>
            </p:cNvPicPr>
            <p:nvPr/>
          </p:nvPicPr>
          <p:blipFill>
            <a:blip r:embed="rId5"/>
            <a:stretch>
              <a:fillRect/>
            </a:stretch>
          </p:blipFill>
          <p:spPr>
            <a:xfrm>
              <a:off x="9435376" y="3455337"/>
              <a:ext cx="1468474" cy="591454"/>
            </a:xfrm>
            <a:prstGeom prst="rect">
              <a:avLst/>
            </a:prstGeom>
          </p:spPr>
        </p:pic>
      </p:grpSp>
      <p:grpSp>
        <p:nvGrpSpPr>
          <p:cNvPr id="36" name="Grupo 35">
            <a:extLst>
              <a:ext uri="{FF2B5EF4-FFF2-40B4-BE49-F238E27FC236}">
                <a16:creationId xmlns:a16="http://schemas.microsoft.com/office/drawing/2014/main" id="{0FB9670A-A9A5-0CE5-1D59-6800065F908D}"/>
              </a:ext>
            </a:extLst>
          </p:cNvPr>
          <p:cNvGrpSpPr/>
          <p:nvPr/>
        </p:nvGrpSpPr>
        <p:grpSpPr>
          <a:xfrm>
            <a:off x="9533904" y="1665057"/>
            <a:ext cx="1549176" cy="1566430"/>
            <a:chOff x="7306767" y="1358772"/>
            <a:chExt cx="1549176" cy="1566430"/>
          </a:xfrm>
        </p:grpSpPr>
        <p:grpSp>
          <p:nvGrpSpPr>
            <p:cNvPr id="25" name="Grupo 24">
              <a:extLst>
                <a:ext uri="{FF2B5EF4-FFF2-40B4-BE49-F238E27FC236}">
                  <a16:creationId xmlns:a16="http://schemas.microsoft.com/office/drawing/2014/main" id="{1FA9296E-9979-FEE3-3A61-93877EAB569F}"/>
                </a:ext>
              </a:extLst>
            </p:cNvPr>
            <p:cNvGrpSpPr/>
            <p:nvPr/>
          </p:nvGrpSpPr>
          <p:grpSpPr>
            <a:xfrm>
              <a:off x="7306767" y="1358772"/>
              <a:ext cx="1549176" cy="1566430"/>
              <a:chOff x="4492349" y="1665057"/>
              <a:chExt cx="1549176" cy="1566430"/>
            </a:xfrm>
          </p:grpSpPr>
          <p:pic>
            <p:nvPicPr>
              <p:cNvPr id="26" name="Imagen 25">
                <a:extLst>
                  <a:ext uri="{FF2B5EF4-FFF2-40B4-BE49-F238E27FC236}">
                    <a16:creationId xmlns:a16="http://schemas.microsoft.com/office/drawing/2014/main" id="{F559FA75-7146-FB1C-E2F5-0D0A3B1CDA17}"/>
                  </a:ext>
                </a:extLst>
              </p:cNvPr>
              <p:cNvPicPr>
                <a:picLocks noChangeAspect="1"/>
              </p:cNvPicPr>
              <p:nvPr/>
            </p:nvPicPr>
            <p:blipFill>
              <a:blip r:embed="rId7"/>
              <a:stretch>
                <a:fillRect/>
              </a:stretch>
            </p:blipFill>
            <p:spPr>
              <a:xfrm>
                <a:off x="4492349" y="1754662"/>
                <a:ext cx="1549174" cy="1387221"/>
              </a:xfrm>
              <a:prstGeom prst="rect">
                <a:avLst/>
              </a:prstGeom>
            </p:spPr>
          </p:pic>
          <p:grpSp>
            <p:nvGrpSpPr>
              <p:cNvPr id="27" name="Grupo 26">
                <a:extLst>
                  <a:ext uri="{FF2B5EF4-FFF2-40B4-BE49-F238E27FC236}">
                    <a16:creationId xmlns:a16="http://schemas.microsoft.com/office/drawing/2014/main" id="{C4AB96B9-8DB3-B010-2FDA-2CF10ACDD8E6}"/>
                  </a:ext>
                </a:extLst>
              </p:cNvPr>
              <p:cNvGrpSpPr/>
              <p:nvPr/>
            </p:nvGrpSpPr>
            <p:grpSpPr>
              <a:xfrm>
                <a:off x="4492349" y="1665057"/>
                <a:ext cx="1549176" cy="1566430"/>
                <a:chOff x="4399788" y="1375471"/>
                <a:chExt cx="1549176" cy="1566430"/>
              </a:xfrm>
            </p:grpSpPr>
            <p:grpSp>
              <p:nvGrpSpPr>
                <p:cNvPr id="28" name="Grupo 27">
                  <a:extLst>
                    <a:ext uri="{FF2B5EF4-FFF2-40B4-BE49-F238E27FC236}">
                      <a16:creationId xmlns:a16="http://schemas.microsoft.com/office/drawing/2014/main" id="{BDB30084-B90D-2F68-1E98-104B44B7F04B}"/>
                    </a:ext>
                  </a:extLst>
                </p:cNvPr>
                <p:cNvGrpSpPr/>
                <p:nvPr/>
              </p:nvGrpSpPr>
              <p:grpSpPr>
                <a:xfrm>
                  <a:off x="4399788" y="1375471"/>
                  <a:ext cx="1549176" cy="1566430"/>
                  <a:chOff x="2342147" y="1007435"/>
                  <a:chExt cx="6689558" cy="4750718"/>
                </a:xfrm>
                <a:solidFill>
                  <a:schemeClr val="bg1"/>
                </a:solidFill>
              </p:grpSpPr>
              <p:sp>
                <p:nvSpPr>
                  <p:cNvPr id="30" name="Elipse 29">
                    <a:extLst>
                      <a:ext uri="{FF2B5EF4-FFF2-40B4-BE49-F238E27FC236}">
                        <a16:creationId xmlns:a16="http://schemas.microsoft.com/office/drawing/2014/main" id="{2DB97515-A04F-ABDB-166E-5266707ABDD3}"/>
                      </a:ext>
                    </a:extLst>
                  </p:cNvPr>
                  <p:cNvSpPr/>
                  <p:nvPr/>
                </p:nvSpPr>
                <p:spPr>
                  <a:xfrm>
                    <a:off x="2342147" y="1007435"/>
                    <a:ext cx="6689558" cy="543511"/>
                  </a:xfrm>
                  <a:prstGeom prst="ellipse">
                    <a:avLst/>
                  </a:prstGeom>
                  <a:grp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32" name="Conector recto 31">
                    <a:extLst>
                      <a:ext uri="{FF2B5EF4-FFF2-40B4-BE49-F238E27FC236}">
                        <a16:creationId xmlns:a16="http://schemas.microsoft.com/office/drawing/2014/main" id="{BECA5E8F-D073-094F-A0F6-A9922226C0D8}"/>
                      </a:ext>
                    </a:extLst>
                  </p:cNvPr>
                  <p:cNvCxnSpPr>
                    <a:cxnSpLocks/>
                    <a:stCxn id="30" idx="2"/>
                  </p:cNvCxnSpPr>
                  <p:nvPr/>
                </p:nvCxnSpPr>
                <p:spPr>
                  <a:xfrm>
                    <a:off x="2342147" y="1279191"/>
                    <a:ext cx="0" cy="4207208"/>
                  </a:xfrm>
                  <a:prstGeom prst="line">
                    <a:avLst/>
                  </a:prstGeom>
                  <a:grpFill/>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3" name="Conector recto 32">
                    <a:extLst>
                      <a:ext uri="{FF2B5EF4-FFF2-40B4-BE49-F238E27FC236}">
                        <a16:creationId xmlns:a16="http://schemas.microsoft.com/office/drawing/2014/main" id="{7ABAB99C-26C4-1E1A-F368-BD4FCBB2FB07}"/>
                      </a:ext>
                    </a:extLst>
                  </p:cNvPr>
                  <p:cNvCxnSpPr/>
                  <p:nvPr/>
                </p:nvCxnSpPr>
                <p:spPr>
                  <a:xfrm>
                    <a:off x="9031705" y="1283367"/>
                    <a:ext cx="0" cy="4203031"/>
                  </a:xfrm>
                  <a:prstGeom prst="line">
                    <a:avLst/>
                  </a:prstGeom>
                  <a:grpFill/>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34" name="Elipse 33">
                    <a:extLst>
                      <a:ext uri="{FF2B5EF4-FFF2-40B4-BE49-F238E27FC236}">
                        <a16:creationId xmlns:a16="http://schemas.microsoft.com/office/drawing/2014/main" id="{1141EBF6-4B50-6CAD-F8E4-9B3F98D65B76}"/>
                      </a:ext>
                    </a:extLst>
                  </p:cNvPr>
                  <p:cNvSpPr/>
                  <p:nvPr/>
                </p:nvSpPr>
                <p:spPr>
                  <a:xfrm>
                    <a:off x="2342147" y="5214642"/>
                    <a:ext cx="6689558" cy="543511"/>
                  </a:xfrm>
                  <a:prstGeom prst="ellipse">
                    <a:avLst/>
                  </a:prstGeom>
                  <a:grp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grpSp>
            <p:pic>
              <p:nvPicPr>
                <p:cNvPr id="29" name="Picture 2">
                  <a:extLst>
                    <a:ext uri="{FF2B5EF4-FFF2-40B4-BE49-F238E27FC236}">
                      <a16:creationId xmlns:a16="http://schemas.microsoft.com/office/drawing/2014/main" id="{E0717E19-9C9F-0256-8268-E74C334CBCA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p:blipFill>
              <p:spPr bwMode="auto">
                <a:xfrm>
                  <a:off x="4478512" y="1665057"/>
                  <a:ext cx="1411904" cy="400757"/>
                </a:xfrm>
                <a:prstGeom prst="rect">
                  <a:avLst/>
                </a:prstGeom>
                <a:noFill/>
                <a:extLst>
                  <a:ext uri="{909E8E84-426E-40DD-AFC4-6F175D3DCCD1}">
                    <a14:hiddenFill xmlns:a14="http://schemas.microsoft.com/office/drawing/2010/main">
                      <a:solidFill>
                        <a:srgbClr val="FFFFFF"/>
                      </a:solidFill>
                    </a14:hiddenFill>
                  </a:ext>
                </a:extLst>
              </p:spPr>
            </p:pic>
          </p:grpSp>
        </p:grpSp>
        <p:pic>
          <p:nvPicPr>
            <p:cNvPr id="35" name="Imagen 34">
              <a:extLst>
                <a:ext uri="{FF2B5EF4-FFF2-40B4-BE49-F238E27FC236}">
                  <a16:creationId xmlns:a16="http://schemas.microsoft.com/office/drawing/2014/main" id="{A756FB98-6ED2-4B35-717A-B683E8C5E0BF}"/>
                </a:ext>
              </a:extLst>
            </p:cNvPr>
            <p:cNvPicPr>
              <a:picLocks noChangeAspect="1"/>
            </p:cNvPicPr>
            <p:nvPr/>
          </p:nvPicPr>
          <p:blipFill rotWithShape="1">
            <a:blip r:embed="rId9"/>
            <a:srcRect t="12407" r="9682"/>
            <a:stretch/>
          </p:blipFill>
          <p:spPr>
            <a:xfrm>
              <a:off x="7331036" y="2238539"/>
              <a:ext cx="1500637" cy="417850"/>
            </a:xfrm>
            <a:prstGeom prst="rect">
              <a:avLst/>
            </a:prstGeom>
          </p:spPr>
        </p:pic>
      </p:grpSp>
      <p:sp>
        <p:nvSpPr>
          <p:cNvPr id="7" name="CuadroTexto 6">
            <a:extLst>
              <a:ext uri="{FF2B5EF4-FFF2-40B4-BE49-F238E27FC236}">
                <a16:creationId xmlns:a16="http://schemas.microsoft.com/office/drawing/2014/main" id="{4CC93287-2315-F400-244C-F8B35D25B6ED}"/>
              </a:ext>
            </a:extLst>
          </p:cNvPr>
          <p:cNvSpPr txBox="1"/>
          <p:nvPr/>
        </p:nvSpPr>
        <p:spPr>
          <a:xfrm>
            <a:off x="6765356" y="1750926"/>
            <a:ext cx="2497828" cy="523220"/>
          </a:xfrm>
          <a:prstGeom prst="rect">
            <a:avLst/>
          </a:prstGeom>
          <a:noFill/>
        </p:spPr>
        <p:txBody>
          <a:bodyPr wrap="square">
            <a:spAutoFit/>
          </a:bodyPr>
          <a:lstStyle/>
          <a:p>
            <a:r>
              <a:rPr lang="es-ES" sz="2800" b="1" dirty="0">
                <a:solidFill>
                  <a:schemeClr val="tx1">
                    <a:lumMod val="75000"/>
                    <a:lumOff val="25000"/>
                  </a:schemeClr>
                </a:solidFill>
                <a:latin typeface="Raleway" panose="020B0604020202020204" charset="0"/>
              </a:rPr>
              <a:t>ODE+POPOP</a:t>
            </a:r>
          </a:p>
        </p:txBody>
      </p:sp>
      <p:sp>
        <p:nvSpPr>
          <p:cNvPr id="5" name="CuadroTexto 4">
            <a:extLst>
              <a:ext uri="{FF2B5EF4-FFF2-40B4-BE49-F238E27FC236}">
                <a16:creationId xmlns:a16="http://schemas.microsoft.com/office/drawing/2014/main" id="{1766FCB3-A73A-54E6-799B-5A198BCBAB80}"/>
              </a:ext>
            </a:extLst>
          </p:cNvPr>
          <p:cNvSpPr txBox="1"/>
          <p:nvPr/>
        </p:nvSpPr>
        <p:spPr>
          <a:xfrm>
            <a:off x="1717220" y="1750926"/>
            <a:ext cx="1716543" cy="523220"/>
          </a:xfrm>
          <a:prstGeom prst="rect">
            <a:avLst/>
          </a:prstGeom>
          <a:noFill/>
        </p:spPr>
        <p:txBody>
          <a:bodyPr wrap="square">
            <a:spAutoFit/>
          </a:bodyPr>
          <a:lstStyle/>
          <a:p>
            <a:r>
              <a:rPr lang="es-ES" sz="2800" b="1" dirty="0">
                <a:solidFill>
                  <a:schemeClr val="tx1">
                    <a:lumMod val="75000"/>
                    <a:lumOff val="25000"/>
                  </a:schemeClr>
                </a:solidFill>
                <a:latin typeface="Raleway" panose="020B0604020202020204" charset="0"/>
              </a:rPr>
              <a:t>ODE</a:t>
            </a:r>
          </a:p>
        </p:txBody>
      </p:sp>
      <p:grpSp>
        <p:nvGrpSpPr>
          <p:cNvPr id="23" name="Grupo 22">
            <a:extLst>
              <a:ext uri="{FF2B5EF4-FFF2-40B4-BE49-F238E27FC236}">
                <a16:creationId xmlns:a16="http://schemas.microsoft.com/office/drawing/2014/main" id="{4871C23D-3171-FD02-940A-6702C01A8950}"/>
              </a:ext>
            </a:extLst>
          </p:cNvPr>
          <p:cNvGrpSpPr/>
          <p:nvPr/>
        </p:nvGrpSpPr>
        <p:grpSpPr>
          <a:xfrm>
            <a:off x="4492349" y="1665057"/>
            <a:ext cx="1549176" cy="1566430"/>
            <a:chOff x="4492349" y="1665057"/>
            <a:chExt cx="1549176" cy="1566430"/>
          </a:xfrm>
        </p:grpSpPr>
        <p:pic>
          <p:nvPicPr>
            <p:cNvPr id="22" name="Imagen 21">
              <a:extLst>
                <a:ext uri="{FF2B5EF4-FFF2-40B4-BE49-F238E27FC236}">
                  <a16:creationId xmlns:a16="http://schemas.microsoft.com/office/drawing/2014/main" id="{834F7D45-C946-9978-662A-81EF2B4DAE51}"/>
                </a:ext>
              </a:extLst>
            </p:cNvPr>
            <p:cNvPicPr>
              <a:picLocks noChangeAspect="1"/>
            </p:cNvPicPr>
            <p:nvPr/>
          </p:nvPicPr>
          <p:blipFill>
            <a:blip r:embed="rId7"/>
            <a:stretch>
              <a:fillRect/>
            </a:stretch>
          </p:blipFill>
          <p:spPr>
            <a:xfrm>
              <a:off x="4492349" y="1754662"/>
              <a:ext cx="1549174" cy="1387221"/>
            </a:xfrm>
            <a:prstGeom prst="rect">
              <a:avLst/>
            </a:prstGeom>
          </p:spPr>
        </p:pic>
        <p:grpSp>
          <p:nvGrpSpPr>
            <p:cNvPr id="20" name="Grupo 19">
              <a:extLst>
                <a:ext uri="{FF2B5EF4-FFF2-40B4-BE49-F238E27FC236}">
                  <a16:creationId xmlns:a16="http://schemas.microsoft.com/office/drawing/2014/main" id="{319772F7-5BD3-3105-5753-5A3F31820EFC}"/>
                </a:ext>
              </a:extLst>
            </p:cNvPr>
            <p:cNvGrpSpPr/>
            <p:nvPr/>
          </p:nvGrpSpPr>
          <p:grpSpPr>
            <a:xfrm>
              <a:off x="4492349" y="1665057"/>
              <a:ext cx="1549176" cy="1566430"/>
              <a:chOff x="4399788" y="1375471"/>
              <a:chExt cx="1549176" cy="1566430"/>
            </a:xfrm>
          </p:grpSpPr>
          <p:grpSp>
            <p:nvGrpSpPr>
              <p:cNvPr id="12" name="Grupo 11">
                <a:extLst>
                  <a:ext uri="{FF2B5EF4-FFF2-40B4-BE49-F238E27FC236}">
                    <a16:creationId xmlns:a16="http://schemas.microsoft.com/office/drawing/2014/main" id="{D556CA91-5CCE-16CC-D3A6-F1259C5F54F0}"/>
                  </a:ext>
                </a:extLst>
              </p:cNvPr>
              <p:cNvGrpSpPr/>
              <p:nvPr/>
            </p:nvGrpSpPr>
            <p:grpSpPr>
              <a:xfrm>
                <a:off x="4399788" y="1375471"/>
                <a:ext cx="1549176" cy="1566430"/>
                <a:chOff x="2342147" y="1007435"/>
                <a:chExt cx="6689558" cy="4750718"/>
              </a:xfrm>
              <a:solidFill>
                <a:schemeClr val="bg1"/>
              </a:solidFill>
            </p:grpSpPr>
            <p:sp>
              <p:nvSpPr>
                <p:cNvPr id="13" name="Elipse 12">
                  <a:extLst>
                    <a:ext uri="{FF2B5EF4-FFF2-40B4-BE49-F238E27FC236}">
                      <a16:creationId xmlns:a16="http://schemas.microsoft.com/office/drawing/2014/main" id="{FD95044A-D2C9-CF9F-B7C9-732CC8F31B18}"/>
                    </a:ext>
                  </a:extLst>
                </p:cNvPr>
                <p:cNvSpPr/>
                <p:nvPr/>
              </p:nvSpPr>
              <p:spPr>
                <a:xfrm>
                  <a:off x="2342147" y="1007435"/>
                  <a:ext cx="6689558" cy="543511"/>
                </a:xfrm>
                <a:prstGeom prst="ellipse">
                  <a:avLst/>
                </a:prstGeom>
                <a:grp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14" name="Conector recto 13">
                  <a:extLst>
                    <a:ext uri="{FF2B5EF4-FFF2-40B4-BE49-F238E27FC236}">
                      <a16:creationId xmlns:a16="http://schemas.microsoft.com/office/drawing/2014/main" id="{18F4B167-7610-A4CE-9A55-6E7F5AC2E499}"/>
                    </a:ext>
                  </a:extLst>
                </p:cNvPr>
                <p:cNvCxnSpPr>
                  <a:cxnSpLocks/>
                  <a:stCxn id="13" idx="2"/>
                </p:cNvCxnSpPr>
                <p:nvPr/>
              </p:nvCxnSpPr>
              <p:spPr>
                <a:xfrm>
                  <a:off x="2342147" y="1279191"/>
                  <a:ext cx="0" cy="4207208"/>
                </a:xfrm>
                <a:prstGeom prst="line">
                  <a:avLst/>
                </a:prstGeom>
                <a:grpFill/>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5" name="Conector recto 14">
                  <a:extLst>
                    <a:ext uri="{FF2B5EF4-FFF2-40B4-BE49-F238E27FC236}">
                      <a16:creationId xmlns:a16="http://schemas.microsoft.com/office/drawing/2014/main" id="{5B29248B-B4FA-1D71-E590-D7EC67F76376}"/>
                    </a:ext>
                  </a:extLst>
                </p:cNvPr>
                <p:cNvCxnSpPr/>
                <p:nvPr/>
              </p:nvCxnSpPr>
              <p:spPr>
                <a:xfrm>
                  <a:off x="9031705" y="1283367"/>
                  <a:ext cx="0" cy="4203031"/>
                </a:xfrm>
                <a:prstGeom prst="line">
                  <a:avLst/>
                </a:prstGeom>
                <a:grpFill/>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16" name="Elipse 15">
                  <a:extLst>
                    <a:ext uri="{FF2B5EF4-FFF2-40B4-BE49-F238E27FC236}">
                      <a16:creationId xmlns:a16="http://schemas.microsoft.com/office/drawing/2014/main" id="{AAD84933-2093-80EE-78CB-41EA57174F78}"/>
                    </a:ext>
                  </a:extLst>
                </p:cNvPr>
                <p:cNvSpPr/>
                <p:nvPr/>
              </p:nvSpPr>
              <p:spPr>
                <a:xfrm>
                  <a:off x="2342147" y="5214642"/>
                  <a:ext cx="6689558" cy="543511"/>
                </a:xfrm>
                <a:prstGeom prst="ellipse">
                  <a:avLst/>
                </a:prstGeom>
                <a:grp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grpSp>
          <p:pic>
            <p:nvPicPr>
              <p:cNvPr id="17" name="Picture 2">
                <a:extLst>
                  <a:ext uri="{FF2B5EF4-FFF2-40B4-BE49-F238E27FC236}">
                    <a16:creationId xmlns:a16="http://schemas.microsoft.com/office/drawing/2014/main" id="{2AAF7C37-D65A-3A14-3C14-6369777EFD5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p:blipFill>
            <p:spPr bwMode="auto">
              <a:xfrm>
                <a:off x="4478512" y="1665057"/>
                <a:ext cx="1411904" cy="400757"/>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19" name="CuadroTexto 18">
            <a:extLst>
              <a:ext uri="{FF2B5EF4-FFF2-40B4-BE49-F238E27FC236}">
                <a16:creationId xmlns:a16="http://schemas.microsoft.com/office/drawing/2014/main" id="{3998534E-E858-1962-5513-50F92D1A2950}"/>
              </a:ext>
            </a:extLst>
          </p:cNvPr>
          <p:cNvSpPr txBox="1"/>
          <p:nvPr/>
        </p:nvSpPr>
        <p:spPr>
          <a:xfrm>
            <a:off x="1605777" y="5393660"/>
            <a:ext cx="4377199" cy="523220"/>
          </a:xfrm>
          <a:prstGeom prst="rect">
            <a:avLst/>
          </a:prstGeom>
          <a:noFill/>
        </p:spPr>
        <p:txBody>
          <a:bodyPr wrap="square">
            <a:spAutoFit/>
          </a:bodyPr>
          <a:lstStyle/>
          <a:p>
            <a:pPr algn="ctr"/>
            <a:r>
              <a:rPr lang="es-ES" sz="2800" b="1" dirty="0">
                <a:solidFill>
                  <a:schemeClr val="tx1">
                    <a:lumMod val="75000"/>
                    <a:lumOff val="25000"/>
                  </a:schemeClr>
                </a:solidFill>
              </a:rPr>
              <a:t>FWHM: 279 ± 10 </a:t>
            </a:r>
            <a:r>
              <a:rPr lang="es-ES" sz="2800" b="1" dirty="0" err="1">
                <a:solidFill>
                  <a:schemeClr val="tx1">
                    <a:lumMod val="75000"/>
                    <a:lumOff val="25000"/>
                  </a:schemeClr>
                </a:solidFill>
              </a:rPr>
              <a:t>ps</a:t>
            </a:r>
            <a:endParaRPr lang="es-ES" sz="2800" b="1" dirty="0">
              <a:solidFill>
                <a:schemeClr val="tx1">
                  <a:lumMod val="75000"/>
                  <a:lumOff val="25000"/>
                </a:schemeClr>
              </a:solidFill>
            </a:endParaRPr>
          </a:p>
        </p:txBody>
      </p:sp>
      <p:sp>
        <p:nvSpPr>
          <p:cNvPr id="21" name="CuadroTexto 20">
            <a:extLst>
              <a:ext uri="{FF2B5EF4-FFF2-40B4-BE49-F238E27FC236}">
                <a16:creationId xmlns:a16="http://schemas.microsoft.com/office/drawing/2014/main" id="{0BF07816-DBB4-AB8C-18F1-79BAC83A5770}"/>
              </a:ext>
            </a:extLst>
          </p:cNvPr>
          <p:cNvSpPr txBox="1"/>
          <p:nvPr/>
        </p:nvSpPr>
        <p:spPr>
          <a:xfrm>
            <a:off x="6749853" y="5393660"/>
            <a:ext cx="4274679" cy="523220"/>
          </a:xfrm>
          <a:prstGeom prst="rect">
            <a:avLst/>
          </a:prstGeom>
          <a:noFill/>
        </p:spPr>
        <p:txBody>
          <a:bodyPr wrap="square">
            <a:spAutoFit/>
          </a:bodyPr>
          <a:lstStyle/>
          <a:p>
            <a:pPr algn="ctr"/>
            <a:r>
              <a:rPr lang="es-ES" sz="2800" b="1" dirty="0">
                <a:solidFill>
                  <a:schemeClr val="tx1">
                    <a:lumMod val="75000"/>
                    <a:lumOff val="25000"/>
                  </a:schemeClr>
                </a:solidFill>
              </a:rPr>
              <a:t>FWHM: 321 ± 13 </a:t>
            </a:r>
            <a:r>
              <a:rPr lang="es-ES" sz="2800" b="1" dirty="0" err="1">
                <a:solidFill>
                  <a:schemeClr val="tx1">
                    <a:lumMod val="75000"/>
                    <a:lumOff val="25000"/>
                  </a:schemeClr>
                </a:solidFill>
              </a:rPr>
              <a:t>ps</a:t>
            </a:r>
            <a:endParaRPr lang="es-ES" sz="2800" b="1" dirty="0">
              <a:solidFill>
                <a:schemeClr val="tx1">
                  <a:lumMod val="75000"/>
                  <a:lumOff val="25000"/>
                </a:schemeClr>
              </a:solidFill>
            </a:endParaRPr>
          </a:p>
        </p:txBody>
      </p:sp>
      <p:sp>
        <p:nvSpPr>
          <p:cNvPr id="8" name="CuadroTexto 7">
            <a:extLst>
              <a:ext uri="{FF2B5EF4-FFF2-40B4-BE49-F238E27FC236}">
                <a16:creationId xmlns:a16="http://schemas.microsoft.com/office/drawing/2014/main" id="{01AD525A-E7CA-D453-78DE-63ECFC0C9D79}"/>
              </a:ext>
            </a:extLst>
          </p:cNvPr>
          <p:cNvSpPr txBox="1"/>
          <p:nvPr/>
        </p:nvSpPr>
        <p:spPr>
          <a:xfrm>
            <a:off x="4182224" y="1212567"/>
            <a:ext cx="2160824" cy="400110"/>
          </a:xfrm>
          <a:prstGeom prst="rect">
            <a:avLst/>
          </a:prstGeom>
          <a:noFill/>
        </p:spPr>
        <p:txBody>
          <a:bodyPr wrap="square">
            <a:spAutoFit/>
          </a:bodyPr>
          <a:lstStyle/>
          <a:p>
            <a:r>
              <a:rPr lang="es-ES" sz="2000" b="1" dirty="0">
                <a:solidFill>
                  <a:schemeClr val="tx1">
                    <a:lumMod val="75000"/>
                    <a:lumOff val="25000"/>
                  </a:schemeClr>
                </a:solidFill>
                <a:latin typeface="Raleway" panose="020B0604020202020204" charset="0"/>
              </a:rPr>
              <a:t>Pure Cherenkov</a:t>
            </a:r>
          </a:p>
        </p:txBody>
      </p:sp>
      <p:sp>
        <p:nvSpPr>
          <p:cNvPr id="24" name="CuadroTexto 23">
            <a:extLst>
              <a:ext uri="{FF2B5EF4-FFF2-40B4-BE49-F238E27FC236}">
                <a16:creationId xmlns:a16="http://schemas.microsoft.com/office/drawing/2014/main" id="{92574DD9-27FE-1582-16FF-0E2095A21278}"/>
              </a:ext>
            </a:extLst>
          </p:cNvPr>
          <p:cNvSpPr txBox="1"/>
          <p:nvPr/>
        </p:nvSpPr>
        <p:spPr>
          <a:xfrm>
            <a:off x="9971350" y="1231311"/>
            <a:ext cx="694459" cy="400110"/>
          </a:xfrm>
          <a:prstGeom prst="rect">
            <a:avLst/>
          </a:prstGeom>
          <a:noFill/>
        </p:spPr>
        <p:txBody>
          <a:bodyPr wrap="square">
            <a:spAutoFit/>
          </a:bodyPr>
          <a:lstStyle/>
          <a:p>
            <a:r>
              <a:rPr lang="es-ES" sz="2000" b="1" dirty="0">
                <a:solidFill>
                  <a:schemeClr val="tx1">
                    <a:lumMod val="75000"/>
                    <a:lumOff val="25000"/>
                  </a:schemeClr>
                </a:solidFill>
                <a:latin typeface="Raleway" panose="020B0604020202020204" charset="0"/>
              </a:rPr>
              <a:t>RCR</a:t>
            </a:r>
          </a:p>
        </p:txBody>
      </p:sp>
    </p:spTree>
    <p:custDataLst>
      <p:tags r:id="rId1"/>
    </p:custDataLst>
    <p:extLst>
      <p:ext uri="{BB962C8B-B14F-4D97-AF65-F5344CB8AC3E}">
        <p14:creationId xmlns:p14="http://schemas.microsoft.com/office/powerpoint/2010/main" val="16985547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37B9D1-91F0-5CE4-EC38-70FDCBA7AD9F}"/>
            </a:ext>
          </a:extLst>
        </p:cNvPr>
        <p:cNvGrpSpPr/>
        <p:nvPr/>
      </p:nvGrpSpPr>
      <p:grpSpPr>
        <a:xfrm>
          <a:off x="0" y="0"/>
          <a:ext cx="0" cy="0"/>
          <a:chOff x="0" y="0"/>
          <a:chExt cx="0" cy="0"/>
        </a:xfrm>
      </p:grpSpPr>
      <p:sp>
        <p:nvSpPr>
          <p:cNvPr id="31" name="CuadroTexto 30">
            <a:extLst>
              <a:ext uri="{FF2B5EF4-FFF2-40B4-BE49-F238E27FC236}">
                <a16:creationId xmlns:a16="http://schemas.microsoft.com/office/drawing/2014/main" id="{229B93B9-87FA-0A22-9C71-8061BCD9BB01}"/>
              </a:ext>
            </a:extLst>
          </p:cNvPr>
          <p:cNvSpPr txBox="1"/>
          <p:nvPr/>
        </p:nvSpPr>
        <p:spPr>
          <a:xfrm>
            <a:off x="16669" y="255205"/>
            <a:ext cx="12175331" cy="584775"/>
          </a:xfrm>
          <a:prstGeom prst="rect">
            <a:avLst/>
          </a:prstGeom>
          <a:solidFill>
            <a:schemeClr val="bg1"/>
          </a:solidFill>
          <a:ln/>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s-ES" sz="3200" b="1" dirty="0">
                <a:solidFill>
                  <a:schemeClr val="tx1">
                    <a:lumMod val="75000"/>
                    <a:lumOff val="25000"/>
                  </a:schemeClr>
                </a:solidFill>
                <a:latin typeface="Raleway" panose="020B0604020202020204" charset="0"/>
              </a:rPr>
              <a:t>COINCIDENCE TIME RESOLUTION</a:t>
            </a:r>
          </a:p>
        </p:txBody>
      </p:sp>
      <p:sp>
        <p:nvSpPr>
          <p:cNvPr id="3" name="Rectángulo 2">
            <a:extLst>
              <a:ext uri="{FF2B5EF4-FFF2-40B4-BE49-F238E27FC236}">
                <a16:creationId xmlns:a16="http://schemas.microsoft.com/office/drawing/2014/main" id="{AEF0FF3F-27AC-35C3-5075-413D082137FA}"/>
              </a:ext>
            </a:extLst>
          </p:cNvPr>
          <p:cNvSpPr/>
          <p:nvPr/>
        </p:nvSpPr>
        <p:spPr>
          <a:xfrm>
            <a:off x="838900" y="1123950"/>
            <a:ext cx="10514900" cy="5133975"/>
          </a:xfrm>
          <a:prstGeom prst="rect">
            <a:avLst/>
          </a:prstGeom>
          <a:noFill/>
          <a:ln w="254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4" name="Marcador de número de diapositiva 3">
            <a:extLst>
              <a:ext uri="{FF2B5EF4-FFF2-40B4-BE49-F238E27FC236}">
                <a16:creationId xmlns:a16="http://schemas.microsoft.com/office/drawing/2014/main" id="{55B26040-A893-D2A0-D9FA-DA0161F5F26C}"/>
              </a:ext>
            </a:extLst>
          </p:cNvPr>
          <p:cNvSpPr>
            <a:spLocks noGrp="1"/>
          </p:cNvSpPr>
          <p:nvPr>
            <p:ph type="sldNum" sz="quarter" idx="12"/>
          </p:nvPr>
        </p:nvSpPr>
        <p:spPr/>
        <p:txBody>
          <a:bodyPr/>
          <a:lstStyle/>
          <a:p>
            <a:fld id="{8433CCAB-DF70-49D5-B59A-678B764CB28F}" type="slidenum">
              <a:rPr lang="en-GB" smtClean="0"/>
              <a:t>15</a:t>
            </a:fld>
            <a:endParaRPr lang="en-GB"/>
          </a:p>
        </p:txBody>
      </p:sp>
      <p:grpSp>
        <p:nvGrpSpPr>
          <p:cNvPr id="35" name="Grupo 34">
            <a:extLst>
              <a:ext uri="{FF2B5EF4-FFF2-40B4-BE49-F238E27FC236}">
                <a16:creationId xmlns:a16="http://schemas.microsoft.com/office/drawing/2014/main" id="{B59F0597-EDCA-CD6E-0262-9B54026C3ECE}"/>
              </a:ext>
            </a:extLst>
          </p:cNvPr>
          <p:cNvGrpSpPr/>
          <p:nvPr/>
        </p:nvGrpSpPr>
        <p:grpSpPr>
          <a:xfrm>
            <a:off x="3021540" y="1199783"/>
            <a:ext cx="5764082" cy="4982307"/>
            <a:chOff x="3021540" y="1199783"/>
            <a:chExt cx="5764082" cy="4982307"/>
          </a:xfrm>
        </p:grpSpPr>
        <p:grpSp>
          <p:nvGrpSpPr>
            <p:cNvPr id="34" name="Grupo 33">
              <a:extLst>
                <a:ext uri="{FF2B5EF4-FFF2-40B4-BE49-F238E27FC236}">
                  <a16:creationId xmlns:a16="http://schemas.microsoft.com/office/drawing/2014/main" id="{9232C4D1-ED82-885C-366E-32E7E57A8E21}"/>
                </a:ext>
              </a:extLst>
            </p:cNvPr>
            <p:cNvGrpSpPr/>
            <p:nvPr/>
          </p:nvGrpSpPr>
          <p:grpSpPr>
            <a:xfrm>
              <a:off x="3021540" y="1199783"/>
              <a:ext cx="5764082" cy="4799277"/>
              <a:chOff x="3021540" y="1199783"/>
              <a:chExt cx="5764082" cy="4799277"/>
            </a:xfrm>
          </p:grpSpPr>
          <p:pic>
            <p:nvPicPr>
              <p:cNvPr id="2" name="Imagen 39">
                <a:extLst>
                  <a:ext uri="{FF2B5EF4-FFF2-40B4-BE49-F238E27FC236}">
                    <a16:creationId xmlns:a16="http://schemas.microsoft.com/office/drawing/2014/main" id="{2A2624B3-C0B6-3742-D88C-23187DE7AAD2}"/>
                  </a:ext>
                </a:extLst>
              </p:cNvPr>
              <p:cNvPicPr>
                <a:picLocks noChangeAspect="1"/>
              </p:cNvPicPr>
              <p:nvPr/>
            </p:nvPicPr>
            <p:blipFill rotWithShape="1">
              <a:blip r:embed="rId4"/>
              <a:srcRect b="8977"/>
              <a:stretch/>
            </p:blipFill>
            <p:spPr>
              <a:xfrm>
                <a:off x="3406377" y="1382814"/>
                <a:ext cx="5379245" cy="4616246"/>
              </a:xfrm>
              <a:prstGeom prst="rect">
                <a:avLst/>
              </a:prstGeom>
            </p:spPr>
          </p:pic>
          <p:pic>
            <p:nvPicPr>
              <p:cNvPr id="6" name="Imagen 5">
                <a:extLst>
                  <a:ext uri="{FF2B5EF4-FFF2-40B4-BE49-F238E27FC236}">
                    <a16:creationId xmlns:a16="http://schemas.microsoft.com/office/drawing/2014/main" id="{110D5A70-9C48-D512-1A3F-48A917C3B719}"/>
                  </a:ext>
                </a:extLst>
              </p:cNvPr>
              <p:cNvPicPr>
                <a:picLocks noChangeAspect="1"/>
              </p:cNvPicPr>
              <p:nvPr/>
            </p:nvPicPr>
            <p:blipFill>
              <a:blip r:embed="rId5"/>
              <a:stretch>
                <a:fillRect/>
              </a:stretch>
            </p:blipFill>
            <p:spPr>
              <a:xfrm>
                <a:off x="3021540" y="1578543"/>
                <a:ext cx="2118352" cy="1288348"/>
              </a:xfrm>
              <a:prstGeom prst="rect">
                <a:avLst/>
              </a:prstGeom>
            </p:spPr>
          </p:pic>
          <p:pic>
            <p:nvPicPr>
              <p:cNvPr id="8" name="Imagen 7">
                <a:extLst>
                  <a:ext uri="{FF2B5EF4-FFF2-40B4-BE49-F238E27FC236}">
                    <a16:creationId xmlns:a16="http://schemas.microsoft.com/office/drawing/2014/main" id="{7DF15DC0-7A5B-35CB-AF81-86A8EA25E075}"/>
                  </a:ext>
                </a:extLst>
              </p:cNvPr>
              <p:cNvPicPr>
                <a:picLocks noChangeAspect="1"/>
              </p:cNvPicPr>
              <p:nvPr/>
            </p:nvPicPr>
            <p:blipFill>
              <a:blip r:embed="rId5"/>
              <a:stretch>
                <a:fillRect/>
              </a:stretch>
            </p:blipFill>
            <p:spPr>
              <a:xfrm>
                <a:off x="4648209" y="1578543"/>
                <a:ext cx="2118351" cy="1114090"/>
              </a:xfrm>
              <a:prstGeom prst="rect">
                <a:avLst/>
              </a:prstGeom>
            </p:spPr>
          </p:pic>
          <p:pic>
            <p:nvPicPr>
              <p:cNvPr id="10" name="Imagen 9">
                <a:extLst>
                  <a:ext uri="{FF2B5EF4-FFF2-40B4-BE49-F238E27FC236}">
                    <a16:creationId xmlns:a16="http://schemas.microsoft.com/office/drawing/2014/main" id="{FFBA628F-B3A1-EDDE-9CE7-929429C2D35E}"/>
                  </a:ext>
                </a:extLst>
              </p:cNvPr>
              <p:cNvPicPr>
                <a:picLocks noChangeAspect="1"/>
              </p:cNvPicPr>
              <p:nvPr/>
            </p:nvPicPr>
            <p:blipFill>
              <a:blip r:embed="rId5"/>
              <a:stretch>
                <a:fillRect/>
              </a:stretch>
            </p:blipFill>
            <p:spPr>
              <a:xfrm>
                <a:off x="6317504" y="1199783"/>
                <a:ext cx="2010056" cy="1114090"/>
              </a:xfrm>
              <a:prstGeom prst="rect">
                <a:avLst/>
              </a:prstGeom>
            </p:spPr>
          </p:pic>
        </p:grpSp>
        <p:pic>
          <p:nvPicPr>
            <p:cNvPr id="12" name="Imagen 11">
              <a:extLst>
                <a:ext uri="{FF2B5EF4-FFF2-40B4-BE49-F238E27FC236}">
                  <a16:creationId xmlns:a16="http://schemas.microsoft.com/office/drawing/2014/main" id="{26EA4F2B-F289-645D-F14F-39A471B1BB4D}"/>
                </a:ext>
              </a:extLst>
            </p:cNvPr>
            <p:cNvPicPr>
              <a:picLocks noChangeAspect="1"/>
            </p:cNvPicPr>
            <p:nvPr/>
          </p:nvPicPr>
          <p:blipFill>
            <a:blip r:embed="rId5"/>
            <a:stretch>
              <a:fillRect/>
            </a:stretch>
          </p:blipFill>
          <p:spPr>
            <a:xfrm>
              <a:off x="5312476" y="5475185"/>
              <a:ext cx="2010056" cy="706905"/>
            </a:xfrm>
            <a:prstGeom prst="rect">
              <a:avLst/>
            </a:prstGeom>
          </p:spPr>
        </p:pic>
      </p:grpSp>
      <p:pic>
        <p:nvPicPr>
          <p:cNvPr id="14" name="Imagen 13">
            <a:extLst>
              <a:ext uri="{FF2B5EF4-FFF2-40B4-BE49-F238E27FC236}">
                <a16:creationId xmlns:a16="http://schemas.microsoft.com/office/drawing/2014/main" id="{7749187D-A321-FFF2-CB4D-47898625DC99}"/>
              </a:ext>
            </a:extLst>
          </p:cNvPr>
          <p:cNvPicPr>
            <a:picLocks noChangeAspect="1"/>
          </p:cNvPicPr>
          <p:nvPr/>
        </p:nvPicPr>
        <p:blipFill>
          <a:blip r:embed="rId5"/>
          <a:stretch>
            <a:fillRect/>
          </a:stretch>
        </p:blipFill>
        <p:spPr>
          <a:xfrm>
            <a:off x="6702341" y="5279457"/>
            <a:ext cx="786114" cy="833554"/>
          </a:xfrm>
          <a:prstGeom prst="rect">
            <a:avLst/>
          </a:prstGeom>
        </p:spPr>
      </p:pic>
      <p:sp>
        <p:nvSpPr>
          <p:cNvPr id="15" name="CuadroTexto 14">
            <a:extLst>
              <a:ext uri="{FF2B5EF4-FFF2-40B4-BE49-F238E27FC236}">
                <a16:creationId xmlns:a16="http://schemas.microsoft.com/office/drawing/2014/main" id="{79082B99-CE9F-E2C2-B26C-E5CB091F5603}"/>
              </a:ext>
            </a:extLst>
          </p:cNvPr>
          <p:cNvSpPr txBox="1"/>
          <p:nvPr/>
        </p:nvSpPr>
        <p:spPr>
          <a:xfrm>
            <a:off x="3227964" y="1940289"/>
            <a:ext cx="1911928" cy="400110"/>
          </a:xfrm>
          <a:prstGeom prst="rect">
            <a:avLst/>
          </a:prstGeom>
          <a:noFill/>
        </p:spPr>
        <p:txBody>
          <a:bodyPr wrap="square" rtlCol="0">
            <a:spAutoFit/>
          </a:bodyPr>
          <a:lstStyle/>
          <a:p>
            <a:r>
              <a:rPr lang="es-ES" sz="2000" b="1" dirty="0">
                <a:solidFill>
                  <a:schemeClr val="bg2">
                    <a:lumMod val="50000"/>
                  </a:schemeClr>
                </a:solidFill>
                <a:latin typeface="Times New Roman" panose="02020603050405020304" pitchFamily="18" charset="0"/>
                <a:cs typeface="Times New Roman" panose="02020603050405020304" pitchFamily="18" charset="0"/>
              </a:rPr>
              <a:t>RCR detector</a:t>
            </a:r>
          </a:p>
        </p:txBody>
      </p:sp>
      <p:cxnSp>
        <p:nvCxnSpPr>
          <p:cNvPr id="16" name="Conector recto de flecha 15">
            <a:extLst>
              <a:ext uri="{FF2B5EF4-FFF2-40B4-BE49-F238E27FC236}">
                <a16:creationId xmlns:a16="http://schemas.microsoft.com/office/drawing/2014/main" id="{F59FC9AE-207A-5883-9D02-9DBCF5628A5C}"/>
              </a:ext>
            </a:extLst>
          </p:cNvPr>
          <p:cNvCxnSpPr>
            <a:cxnSpLocks/>
          </p:cNvCxnSpPr>
          <p:nvPr/>
        </p:nvCxnSpPr>
        <p:spPr>
          <a:xfrm>
            <a:off x="4183928" y="2340399"/>
            <a:ext cx="306821" cy="526492"/>
          </a:xfrm>
          <a:prstGeom prst="straightConnector1">
            <a:avLst/>
          </a:prstGeom>
          <a:ln w="3810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1" name="CuadroTexto 20">
            <a:extLst>
              <a:ext uri="{FF2B5EF4-FFF2-40B4-BE49-F238E27FC236}">
                <a16:creationId xmlns:a16="http://schemas.microsoft.com/office/drawing/2014/main" id="{391E5910-D017-BC1C-5EF6-0B3E60162C0D}"/>
              </a:ext>
            </a:extLst>
          </p:cNvPr>
          <p:cNvSpPr txBox="1"/>
          <p:nvPr/>
        </p:nvSpPr>
        <p:spPr>
          <a:xfrm>
            <a:off x="5211842" y="1540179"/>
            <a:ext cx="1226748" cy="400110"/>
          </a:xfrm>
          <a:prstGeom prst="rect">
            <a:avLst/>
          </a:prstGeom>
          <a:noFill/>
        </p:spPr>
        <p:txBody>
          <a:bodyPr wrap="square" rtlCol="0">
            <a:spAutoFit/>
          </a:bodyPr>
          <a:lstStyle/>
          <a:p>
            <a:r>
              <a:rPr lang="el-GR" sz="2000" b="1" dirty="0">
                <a:solidFill>
                  <a:schemeClr val="bg1">
                    <a:lumMod val="50000"/>
                  </a:schemeClr>
                </a:solidFill>
                <a:latin typeface="Times New Roman" panose="02020603050405020304" pitchFamily="18" charset="0"/>
                <a:cs typeface="Times New Roman" panose="02020603050405020304" pitchFamily="18" charset="0"/>
              </a:rPr>
              <a:t>β</a:t>
            </a:r>
            <a:r>
              <a:rPr lang="es-ES" sz="2000" b="1" baseline="30000" dirty="0">
                <a:solidFill>
                  <a:schemeClr val="bg1">
                    <a:lumMod val="50000"/>
                  </a:schemeClr>
                </a:solidFill>
                <a:latin typeface="Times New Roman" panose="02020603050405020304" pitchFamily="18" charset="0"/>
                <a:cs typeface="Times New Roman" panose="02020603050405020304" pitchFamily="18" charset="0"/>
              </a:rPr>
              <a:t>- </a:t>
            </a:r>
            <a:r>
              <a:rPr lang="es-ES" sz="2000" b="1" dirty="0">
                <a:solidFill>
                  <a:schemeClr val="bg1">
                    <a:lumMod val="50000"/>
                  </a:schemeClr>
                </a:solidFill>
                <a:latin typeface="Times New Roman" panose="02020603050405020304" pitchFamily="18" charset="0"/>
                <a:cs typeface="Times New Roman" panose="02020603050405020304" pitchFamily="18" charset="0"/>
              </a:rPr>
              <a:t>source</a:t>
            </a:r>
          </a:p>
        </p:txBody>
      </p:sp>
      <p:cxnSp>
        <p:nvCxnSpPr>
          <p:cNvPr id="22" name="Conector recto de flecha 21">
            <a:extLst>
              <a:ext uri="{FF2B5EF4-FFF2-40B4-BE49-F238E27FC236}">
                <a16:creationId xmlns:a16="http://schemas.microsoft.com/office/drawing/2014/main" id="{26D7178B-6C8E-9B3D-7D68-E17C928962C4}"/>
              </a:ext>
            </a:extLst>
          </p:cNvPr>
          <p:cNvCxnSpPr>
            <a:cxnSpLocks/>
          </p:cNvCxnSpPr>
          <p:nvPr/>
        </p:nvCxnSpPr>
        <p:spPr>
          <a:xfrm>
            <a:off x="5825216" y="1956764"/>
            <a:ext cx="92227" cy="641079"/>
          </a:xfrm>
          <a:prstGeom prst="straightConnector1">
            <a:avLst/>
          </a:prstGeom>
          <a:ln w="3810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4" name="CuadroTexto 23">
            <a:extLst>
              <a:ext uri="{FF2B5EF4-FFF2-40B4-BE49-F238E27FC236}">
                <a16:creationId xmlns:a16="http://schemas.microsoft.com/office/drawing/2014/main" id="{EBBD25E7-FD6B-42A7-643C-03C50411BDFB}"/>
              </a:ext>
            </a:extLst>
          </p:cNvPr>
          <p:cNvSpPr txBox="1"/>
          <p:nvPr/>
        </p:nvSpPr>
        <p:spPr>
          <a:xfrm>
            <a:off x="7500873" y="1578543"/>
            <a:ext cx="901982" cy="400110"/>
          </a:xfrm>
          <a:prstGeom prst="rect">
            <a:avLst/>
          </a:prstGeom>
          <a:noFill/>
        </p:spPr>
        <p:txBody>
          <a:bodyPr wrap="square" rtlCol="0">
            <a:spAutoFit/>
          </a:bodyPr>
          <a:lstStyle/>
          <a:p>
            <a:r>
              <a:rPr lang="es-ES" sz="2000" b="1" dirty="0">
                <a:solidFill>
                  <a:schemeClr val="bg1">
                    <a:lumMod val="50000"/>
                  </a:schemeClr>
                </a:solidFill>
                <a:latin typeface="Times New Roman" panose="02020603050405020304" pitchFamily="18" charset="0"/>
                <a:cs typeface="Times New Roman" panose="02020603050405020304" pitchFamily="18" charset="0"/>
              </a:rPr>
              <a:t>LYSO</a:t>
            </a:r>
          </a:p>
        </p:txBody>
      </p:sp>
      <p:cxnSp>
        <p:nvCxnSpPr>
          <p:cNvPr id="25" name="Conector recto de flecha 24">
            <a:extLst>
              <a:ext uri="{FF2B5EF4-FFF2-40B4-BE49-F238E27FC236}">
                <a16:creationId xmlns:a16="http://schemas.microsoft.com/office/drawing/2014/main" id="{D4C5E98C-1DFD-7EFC-BC25-48CEF7E98465}"/>
              </a:ext>
            </a:extLst>
          </p:cNvPr>
          <p:cNvCxnSpPr>
            <a:cxnSpLocks/>
          </p:cNvCxnSpPr>
          <p:nvPr/>
        </p:nvCxnSpPr>
        <p:spPr>
          <a:xfrm flipH="1">
            <a:off x="7664678" y="1990844"/>
            <a:ext cx="279494" cy="400110"/>
          </a:xfrm>
          <a:prstGeom prst="straightConnector1">
            <a:avLst/>
          </a:prstGeom>
          <a:ln w="3810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8" name="CuadroTexto 27">
            <a:extLst>
              <a:ext uri="{FF2B5EF4-FFF2-40B4-BE49-F238E27FC236}">
                <a16:creationId xmlns:a16="http://schemas.microsoft.com/office/drawing/2014/main" id="{6C73101A-24B9-36B3-5DF4-13401255786E}"/>
              </a:ext>
            </a:extLst>
          </p:cNvPr>
          <p:cNvSpPr txBox="1"/>
          <p:nvPr/>
        </p:nvSpPr>
        <p:spPr>
          <a:xfrm>
            <a:off x="5854044" y="5561824"/>
            <a:ext cx="1289179" cy="400110"/>
          </a:xfrm>
          <a:prstGeom prst="rect">
            <a:avLst/>
          </a:prstGeom>
          <a:noFill/>
        </p:spPr>
        <p:txBody>
          <a:bodyPr wrap="square" rtlCol="0">
            <a:spAutoFit/>
          </a:bodyPr>
          <a:lstStyle/>
          <a:p>
            <a:pPr algn="ctr"/>
            <a:r>
              <a:rPr lang="es-ES" sz="2000" b="1" dirty="0">
                <a:solidFill>
                  <a:schemeClr val="bg2">
                    <a:lumMod val="50000"/>
                  </a:schemeClr>
                </a:solidFill>
                <a:latin typeface="Times New Roman" panose="02020603050405020304" pitchFamily="18" charset="0"/>
                <a:cs typeface="Times New Roman" panose="02020603050405020304" pitchFamily="18" charset="0"/>
              </a:rPr>
              <a:t>SiPMs</a:t>
            </a:r>
          </a:p>
        </p:txBody>
      </p:sp>
      <p:cxnSp>
        <p:nvCxnSpPr>
          <p:cNvPr id="29" name="Conector recto de flecha 28">
            <a:extLst>
              <a:ext uri="{FF2B5EF4-FFF2-40B4-BE49-F238E27FC236}">
                <a16:creationId xmlns:a16="http://schemas.microsoft.com/office/drawing/2014/main" id="{75D4DD2D-BC14-A196-D9E3-BA23F805120C}"/>
              </a:ext>
            </a:extLst>
          </p:cNvPr>
          <p:cNvCxnSpPr>
            <a:cxnSpLocks/>
          </p:cNvCxnSpPr>
          <p:nvPr/>
        </p:nvCxnSpPr>
        <p:spPr>
          <a:xfrm flipH="1" flipV="1">
            <a:off x="5305445" y="5679498"/>
            <a:ext cx="701963" cy="109104"/>
          </a:xfrm>
          <a:prstGeom prst="straightConnector1">
            <a:avLst/>
          </a:prstGeom>
          <a:ln w="3810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0" name="Conector recto de flecha 29">
            <a:extLst>
              <a:ext uri="{FF2B5EF4-FFF2-40B4-BE49-F238E27FC236}">
                <a16:creationId xmlns:a16="http://schemas.microsoft.com/office/drawing/2014/main" id="{8B9894DE-79F8-7B1B-3B68-CA8462200D8B}"/>
              </a:ext>
            </a:extLst>
          </p:cNvPr>
          <p:cNvCxnSpPr>
            <a:cxnSpLocks/>
          </p:cNvCxnSpPr>
          <p:nvPr/>
        </p:nvCxnSpPr>
        <p:spPr>
          <a:xfrm flipV="1">
            <a:off x="6964116" y="5399350"/>
            <a:ext cx="283707" cy="389252"/>
          </a:xfrm>
          <a:prstGeom prst="straightConnector1">
            <a:avLst/>
          </a:prstGeom>
          <a:ln w="3810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440924514"/>
      </p:ext>
    </p:extLst>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73887A-713F-0D51-37A8-C8DBAA051194}"/>
            </a:ext>
          </a:extLst>
        </p:cNvPr>
        <p:cNvGrpSpPr/>
        <p:nvPr/>
      </p:nvGrpSpPr>
      <p:grpSpPr>
        <a:xfrm>
          <a:off x="0" y="0"/>
          <a:ext cx="0" cy="0"/>
          <a:chOff x="0" y="0"/>
          <a:chExt cx="0" cy="0"/>
        </a:xfrm>
      </p:grpSpPr>
      <p:sp>
        <p:nvSpPr>
          <p:cNvPr id="31" name="CuadroTexto 30">
            <a:extLst>
              <a:ext uri="{FF2B5EF4-FFF2-40B4-BE49-F238E27FC236}">
                <a16:creationId xmlns:a16="http://schemas.microsoft.com/office/drawing/2014/main" id="{334CC104-3181-4F91-464D-C4B6D8B50435}"/>
              </a:ext>
            </a:extLst>
          </p:cNvPr>
          <p:cNvSpPr txBox="1"/>
          <p:nvPr/>
        </p:nvSpPr>
        <p:spPr>
          <a:xfrm>
            <a:off x="16669" y="255205"/>
            <a:ext cx="12175331" cy="584775"/>
          </a:xfrm>
          <a:prstGeom prst="rect">
            <a:avLst/>
          </a:prstGeom>
          <a:solidFill>
            <a:schemeClr val="bg1"/>
          </a:solidFill>
          <a:ln/>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s-ES" sz="3200" b="1" dirty="0">
                <a:solidFill>
                  <a:schemeClr val="tx1">
                    <a:lumMod val="75000"/>
                    <a:lumOff val="25000"/>
                  </a:schemeClr>
                </a:solidFill>
                <a:latin typeface="Raleway" panose="020B0604020202020204" charset="0"/>
              </a:rPr>
              <a:t>COINCIDENCE TIME RESOLUTION</a:t>
            </a:r>
          </a:p>
        </p:txBody>
      </p:sp>
      <p:sp>
        <p:nvSpPr>
          <p:cNvPr id="3" name="Rectángulo 2">
            <a:extLst>
              <a:ext uri="{FF2B5EF4-FFF2-40B4-BE49-F238E27FC236}">
                <a16:creationId xmlns:a16="http://schemas.microsoft.com/office/drawing/2014/main" id="{C1FB0325-C353-B873-B6B2-98C51A1183C2}"/>
              </a:ext>
            </a:extLst>
          </p:cNvPr>
          <p:cNvSpPr/>
          <p:nvPr/>
        </p:nvSpPr>
        <p:spPr>
          <a:xfrm>
            <a:off x="838900" y="1123950"/>
            <a:ext cx="10514900" cy="5133975"/>
          </a:xfrm>
          <a:prstGeom prst="rect">
            <a:avLst/>
          </a:prstGeom>
          <a:noFill/>
          <a:ln w="254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4" name="Marcador de número de diapositiva 3">
            <a:extLst>
              <a:ext uri="{FF2B5EF4-FFF2-40B4-BE49-F238E27FC236}">
                <a16:creationId xmlns:a16="http://schemas.microsoft.com/office/drawing/2014/main" id="{D0097483-0F32-D158-F0E4-C56ECE866401}"/>
              </a:ext>
            </a:extLst>
          </p:cNvPr>
          <p:cNvSpPr>
            <a:spLocks noGrp="1"/>
          </p:cNvSpPr>
          <p:nvPr>
            <p:ph type="sldNum" sz="quarter" idx="12"/>
          </p:nvPr>
        </p:nvSpPr>
        <p:spPr/>
        <p:txBody>
          <a:bodyPr/>
          <a:lstStyle/>
          <a:p>
            <a:fld id="{8433CCAB-DF70-49D5-B59A-678B764CB28F}" type="slidenum">
              <a:rPr lang="en-GB" smtClean="0"/>
              <a:t>16</a:t>
            </a:fld>
            <a:endParaRPr lang="en-GB"/>
          </a:p>
        </p:txBody>
      </p:sp>
      <p:pic>
        <p:nvPicPr>
          <p:cNvPr id="2" name="Imagen 39">
            <a:extLst>
              <a:ext uri="{FF2B5EF4-FFF2-40B4-BE49-F238E27FC236}">
                <a16:creationId xmlns:a16="http://schemas.microsoft.com/office/drawing/2014/main" id="{68ADC5CC-5FF7-65C1-6C23-A3C2346F0821}"/>
              </a:ext>
            </a:extLst>
          </p:cNvPr>
          <p:cNvPicPr>
            <a:picLocks noChangeAspect="1"/>
          </p:cNvPicPr>
          <p:nvPr/>
        </p:nvPicPr>
        <p:blipFill rotWithShape="1">
          <a:blip r:embed="rId4">
            <a:extLst>
              <a:ext uri="{28A0092B-C50C-407E-A947-70E740481C1C}">
                <a14:useLocalDpi xmlns:a14="http://schemas.microsoft.com/office/drawing/2010/main" val="0"/>
              </a:ext>
            </a:extLst>
          </a:blip>
          <a:srcRect t="1062" b="1062"/>
          <a:stretch/>
        </p:blipFill>
        <p:spPr>
          <a:xfrm>
            <a:off x="4906975" y="1514385"/>
            <a:ext cx="2400076" cy="2059646"/>
          </a:xfrm>
          <a:prstGeom prst="rect">
            <a:avLst/>
          </a:prstGeom>
        </p:spPr>
      </p:pic>
      <p:pic>
        <p:nvPicPr>
          <p:cNvPr id="5" name="Picture 2">
            <a:extLst>
              <a:ext uri="{FF2B5EF4-FFF2-40B4-BE49-F238E27FC236}">
                <a16:creationId xmlns:a16="http://schemas.microsoft.com/office/drawing/2014/main" id="{F06FEFF4-2447-1820-4DD0-67A6203C9B75}"/>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66913"/>
          <a:stretch/>
        </p:blipFill>
        <p:spPr bwMode="auto">
          <a:xfrm>
            <a:off x="989848" y="1902060"/>
            <a:ext cx="3813527" cy="176665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a:extLst>
              <a:ext uri="{FF2B5EF4-FFF2-40B4-BE49-F238E27FC236}">
                <a16:creationId xmlns:a16="http://schemas.microsoft.com/office/drawing/2014/main" id="{7A8E12FE-3B5D-BBA4-9C52-CDB97056474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54399" y="1853051"/>
            <a:ext cx="3639320" cy="186466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a:extLst>
              <a:ext uri="{FF2B5EF4-FFF2-40B4-BE49-F238E27FC236}">
                <a16:creationId xmlns:a16="http://schemas.microsoft.com/office/drawing/2014/main" id="{A4995287-9F65-755D-2E5F-4F55189248A6}"/>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67902"/>
          <a:stretch/>
        </p:blipFill>
        <p:spPr bwMode="auto">
          <a:xfrm>
            <a:off x="4327512" y="4174498"/>
            <a:ext cx="3653698" cy="1744761"/>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9737732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B98C40-22DE-93F5-DB16-8B059E3B8959}"/>
            </a:ext>
          </a:extLst>
        </p:cNvPr>
        <p:cNvGrpSpPr/>
        <p:nvPr/>
      </p:nvGrpSpPr>
      <p:grpSpPr>
        <a:xfrm>
          <a:off x="0" y="0"/>
          <a:ext cx="0" cy="0"/>
          <a:chOff x="0" y="0"/>
          <a:chExt cx="0" cy="0"/>
        </a:xfrm>
      </p:grpSpPr>
      <p:sp>
        <p:nvSpPr>
          <p:cNvPr id="31" name="CuadroTexto 30">
            <a:extLst>
              <a:ext uri="{FF2B5EF4-FFF2-40B4-BE49-F238E27FC236}">
                <a16:creationId xmlns:a16="http://schemas.microsoft.com/office/drawing/2014/main" id="{C01FADBA-14F3-D501-595D-7061F1081AF4}"/>
              </a:ext>
            </a:extLst>
          </p:cNvPr>
          <p:cNvSpPr txBox="1"/>
          <p:nvPr/>
        </p:nvSpPr>
        <p:spPr>
          <a:xfrm>
            <a:off x="16669" y="255205"/>
            <a:ext cx="12175331" cy="584775"/>
          </a:xfrm>
          <a:prstGeom prst="rect">
            <a:avLst/>
          </a:prstGeom>
          <a:solidFill>
            <a:schemeClr val="bg1"/>
          </a:solidFill>
          <a:ln/>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s-ES" sz="3200" b="1" dirty="0">
                <a:solidFill>
                  <a:schemeClr val="tx1">
                    <a:lumMod val="75000"/>
                    <a:lumOff val="25000"/>
                  </a:schemeClr>
                </a:solidFill>
                <a:latin typeface="Raleway" panose="020B0604020202020204" charset="0"/>
              </a:rPr>
              <a:t>COINCIDENCE TIME RESOLUTION</a:t>
            </a:r>
          </a:p>
        </p:txBody>
      </p:sp>
      <p:sp>
        <p:nvSpPr>
          <p:cNvPr id="3" name="Rectángulo 2">
            <a:extLst>
              <a:ext uri="{FF2B5EF4-FFF2-40B4-BE49-F238E27FC236}">
                <a16:creationId xmlns:a16="http://schemas.microsoft.com/office/drawing/2014/main" id="{9337D172-7ECA-B9F1-227F-6A74CEFADA73}"/>
              </a:ext>
            </a:extLst>
          </p:cNvPr>
          <p:cNvSpPr/>
          <p:nvPr/>
        </p:nvSpPr>
        <p:spPr>
          <a:xfrm>
            <a:off x="838900" y="1123950"/>
            <a:ext cx="10514900" cy="5133975"/>
          </a:xfrm>
          <a:prstGeom prst="rect">
            <a:avLst/>
          </a:prstGeom>
          <a:noFill/>
          <a:ln w="254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4" name="Marcador de número de diapositiva 3">
            <a:extLst>
              <a:ext uri="{FF2B5EF4-FFF2-40B4-BE49-F238E27FC236}">
                <a16:creationId xmlns:a16="http://schemas.microsoft.com/office/drawing/2014/main" id="{E1E52CF4-83A0-F5AF-64F3-48500A3AECDA}"/>
              </a:ext>
            </a:extLst>
          </p:cNvPr>
          <p:cNvSpPr>
            <a:spLocks noGrp="1"/>
          </p:cNvSpPr>
          <p:nvPr>
            <p:ph type="sldNum" sz="quarter" idx="12"/>
          </p:nvPr>
        </p:nvSpPr>
        <p:spPr/>
        <p:txBody>
          <a:bodyPr/>
          <a:lstStyle/>
          <a:p>
            <a:fld id="{8433CCAB-DF70-49D5-B59A-678B764CB28F}" type="slidenum">
              <a:rPr lang="en-GB" smtClean="0"/>
              <a:t>17</a:t>
            </a:fld>
            <a:endParaRPr lang="en-GB"/>
          </a:p>
        </p:txBody>
      </p:sp>
      <p:pic>
        <p:nvPicPr>
          <p:cNvPr id="2" name="Imagen 39">
            <a:extLst>
              <a:ext uri="{FF2B5EF4-FFF2-40B4-BE49-F238E27FC236}">
                <a16:creationId xmlns:a16="http://schemas.microsoft.com/office/drawing/2014/main" id="{A9E22C14-8C50-75B9-7365-27E4E1A03164}"/>
              </a:ext>
            </a:extLst>
          </p:cNvPr>
          <p:cNvPicPr>
            <a:picLocks noChangeAspect="1"/>
          </p:cNvPicPr>
          <p:nvPr/>
        </p:nvPicPr>
        <p:blipFill rotWithShape="1">
          <a:blip r:embed="rId4">
            <a:extLst>
              <a:ext uri="{28A0092B-C50C-407E-A947-70E740481C1C}">
                <a14:useLocalDpi xmlns:a14="http://schemas.microsoft.com/office/drawing/2010/main" val="0"/>
              </a:ext>
            </a:extLst>
          </a:blip>
          <a:srcRect t="1062" b="1062"/>
          <a:stretch/>
        </p:blipFill>
        <p:spPr>
          <a:xfrm>
            <a:off x="4995904" y="2575834"/>
            <a:ext cx="2200191" cy="1888113"/>
          </a:xfrm>
          <a:prstGeom prst="rect">
            <a:avLst/>
          </a:prstGeom>
        </p:spPr>
      </p:pic>
      <p:pic>
        <p:nvPicPr>
          <p:cNvPr id="6" name="Picture 4">
            <a:extLst>
              <a:ext uri="{FF2B5EF4-FFF2-40B4-BE49-F238E27FC236}">
                <a16:creationId xmlns:a16="http://schemas.microsoft.com/office/drawing/2014/main" id="{3353D516-D6E7-7420-37DB-EF711E18E46E}"/>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a:stretch/>
        </p:blipFill>
        <p:spPr bwMode="auto">
          <a:xfrm>
            <a:off x="7196095" y="2777266"/>
            <a:ext cx="4015613" cy="205746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D8C69488-ABD7-8082-3EE4-A9BB13C13705}"/>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2256" t="6662" r="76638" b="48628"/>
          <a:stretch/>
        </p:blipFill>
        <p:spPr bwMode="auto">
          <a:xfrm>
            <a:off x="905575" y="1251725"/>
            <a:ext cx="3708225" cy="4878424"/>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8633618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CBD0BB-6920-9B16-3AF6-F364D3A04DCF}"/>
            </a:ext>
          </a:extLst>
        </p:cNvPr>
        <p:cNvGrpSpPr/>
        <p:nvPr/>
      </p:nvGrpSpPr>
      <p:grpSpPr>
        <a:xfrm>
          <a:off x="0" y="0"/>
          <a:ext cx="0" cy="0"/>
          <a:chOff x="0" y="0"/>
          <a:chExt cx="0" cy="0"/>
        </a:xfrm>
      </p:grpSpPr>
      <p:pic>
        <p:nvPicPr>
          <p:cNvPr id="3076" name="Picture 4">
            <a:extLst>
              <a:ext uri="{FF2B5EF4-FFF2-40B4-BE49-F238E27FC236}">
                <a16:creationId xmlns:a16="http://schemas.microsoft.com/office/drawing/2014/main" id="{261D29B9-2A4D-7D74-4621-8D399FB761F3}"/>
              </a:ext>
            </a:extLst>
          </p:cNvPr>
          <p:cNvPicPr>
            <a:picLocks noChangeAspect="1" noChangeArrowheads="1"/>
          </p:cNvPicPr>
          <p:nvPr/>
        </p:nvPicPr>
        <p:blipFill>
          <a:blip r:embed="rId4">
            <a:alphaModFix/>
            <a:extLst>
              <a:ext uri="{28A0092B-C50C-407E-A947-70E740481C1C}">
                <a14:useLocalDpi xmlns:a14="http://schemas.microsoft.com/office/drawing/2010/main" val="0"/>
              </a:ext>
            </a:extLst>
          </a:blip>
          <a:srcRect/>
          <a:stretch>
            <a:fillRect/>
          </a:stretch>
        </p:blipFill>
        <p:spPr bwMode="auto">
          <a:xfrm>
            <a:off x="3457575" y="1323169"/>
            <a:ext cx="5257800" cy="4590007"/>
          </a:xfrm>
          <a:prstGeom prst="rect">
            <a:avLst/>
          </a:prstGeom>
          <a:noFill/>
          <a:extLst>
            <a:ext uri="{909E8E84-426E-40DD-AFC4-6F175D3DCCD1}">
              <a14:hiddenFill xmlns:a14="http://schemas.microsoft.com/office/drawing/2010/main">
                <a:solidFill>
                  <a:srgbClr val="FFFFFF"/>
                </a:solidFill>
              </a14:hiddenFill>
            </a:ext>
          </a:extLst>
        </p:spPr>
      </p:pic>
      <p:sp>
        <p:nvSpPr>
          <p:cNvPr id="31" name="CuadroTexto 30">
            <a:extLst>
              <a:ext uri="{FF2B5EF4-FFF2-40B4-BE49-F238E27FC236}">
                <a16:creationId xmlns:a16="http://schemas.microsoft.com/office/drawing/2014/main" id="{3CFB34BE-4E40-6FBB-E029-5F9D3A7E9A63}"/>
              </a:ext>
            </a:extLst>
          </p:cNvPr>
          <p:cNvSpPr txBox="1"/>
          <p:nvPr/>
        </p:nvSpPr>
        <p:spPr>
          <a:xfrm>
            <a:off x="16669" y="255205"/>
            <a:ext cx="12175331" cy="584775"/>
          </a:xfrm>
          <a:prstGeom prst="rect">
            <a:avLst/>
          </a:prstGeom>
          <a:solidFill>
            <a:schemeClr val="bg1"/>
          </a:solidFill>
          <a:ln/>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s-ES" sz="3200" b="1" dirty="0">
                <a:solidFill>
                  <a:schemeClr val="tx1">
                    <a:lumMod val="75000"/>
                    <a:lumOff val="25000"/>
                  </a:schemeClr>
                </a:solidFill>
                <a:latin typeface="Raleway" panose="020B0604020202020204" charset="0"/>
              </a:rPr>
              <a:t>COINCIDENCE TIME RESOLUTION</a:t>
            </a:r>
          </a:p>
        </p:txBody>
      </p:sp>
      <p:sp>
        <p:nvSpPr>
          <p:cNvPr id="3" name="Rectángulo 2">
            <a:extLst>
              <a:ext uri="{FF2B5EF4-FFF2-40B4-BE49-F238E27FC236}">
                <a16:creationId xmlns:a16="http://schemas.microsoft.com/office/drawing/2014/main" id="{5599E9A9-B6DC-6E14-BFDA-E7FDE437C36D}"/>
              </a:ext>
            </a:extLst>
          </p:cNvPr>
          <p:cNvSpPr/>
          <p:nvPr/>
        </p:nvSpPr>
        <p:spPr>
          <a:xfrm>
            <a:off x="838900" y="1123950"/>
            <a:ext cx="10514900" cy="5133975"/>
          </a:xfrm>
          <a:prstGeom prst="rect">
            <a:avLst/>
          </a:prstGeom>
          <a:noFill/>
          <a:ln w="254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4" name="Marcador de número de diapositiva 3">
            <a:extLst>
              <a:ext uri="{FF2B5EF4-FFF2-40B4-BE49-F238E27FC236}">
                <a16:creationId xmlns:a16="http://schemas.microsoft.com/office/drawing/2014/main" id="{7F8B3B91-32CE-8C51-EBA2-BB2CEFCDE76C}"/>
              </a:ext>
            </a:extLst>
          </p:cNvPr>
          <p:cNvSpPr>
            <a:spLocks noGrp="1"/>
          </p:cNvSpPr>
          <p:nvPr>
            <p:ph type="sldNum" sz="quarter" idx="12"/>
          </p:nvPr>
        </p:nvSpPr>
        <p:spPr/>
        <p:txBody>
          <a:bodyPr/>
          <a:lstStyle/>
          <a:p>
            <a:fld id="{8433CCAB-DF70-49D5-B59A-678B764CB28F}" type="slidenum">
              <a:rPr lang="en-GB" smtClean="0"/>
              <a:t>18</a:t>
            </a:fld>
            <a:endParaRPr lang="en-GB"/>
          </a:p>
        </p:txBody>
      </p:sp>
      <p:pic>
        <p:nvPicPr>
          <p:cNvPr id="3074" name="Picture 2">
            <a:extLst>
              <a:ext uri="{FF2B5EF4-FFF2-40B4-BE49-F238E27FC236}">
                <a16:creationId xmlns:a16="http://schemas.microsoft.com/office/drawing/2014/main" id="{7FD9D8D9-901A-4E79-0DB7-88C8EA95F46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70650" y="1323169"/>
            <a:ext cx="5067368" cy="4590007"/>
          </a:xfrm>
          <a:prstGeom prst="rect">
            <a:avLst/>
          </a:prstGeom>
          <a:noFill/>
          <a:extLst>
            <a:ext uri="{909E8E84-426E-40DD-AFC4-6F175D3DCCD1}">
              <a14:hiddenFill xmlns:a14="http://schemas.microsoft.com/office/drawing/2010/main">
                <a:solidFill>
                  <a:srgbClr val="FFFFFF"/>
                </a:solidFill>
              </a14:hiddenFill>
            </a:ext>
          </a:extLst>
        </p:spPr>
      </p:pic>
      <p:grpSp>
        <p:nvGrpSpPr>
          <p:cNvPr id="2" name="Grupo 1">
            <a:extLst>
              <a:ext uri="{FF2B5EF4-FFF2-40B4-BE49-F238E27FC236}">
                <a16:creationId xmlns:a16="http://schemas.microsoft.com/office/drawing/2014/main" id="{2E636D8B-B5C3-1445-F540-F80B0D57D6A0}"/>
              </a:ext>
            </a:extLst>
          </p:cNvPr>
          <p:cNvGrpSpPr/>
          <p:nvPr/>
        </p:nvGrpSpPr>
        <p:grpSpPr>
          <a:xfrm>
            <a:off x="1568475" y="2916292"/>
            <a:ext cx="1549176" cy="1566430"/>
            <a:chOff x="4492349" y="1665057"/>
            <a:chExt cx="1549176" cy="1566430"/>
          </a:xfrm>
        </p:grpSpPr>
        <p:pic>
          <p:nvPicPr>
            <p:cNvPr id="5" name="Imagen 4">
              <a:extLst>
                <a:ext uri="{FF2B5EF4-FFF2-40B4-BE49-F238E27FC236}">
                  <a16:creationId xmlns:a16="http://schemas.microsoft.com/office/drawing/2014/main" id="{E679812E-6824-385C-879F-9376BB3BF7B8}"/>
                </a:ext>
              </a:extLst>
            </p:cNvPr>
            <p:cNvPicPr>
              <a:picLocks noChangeAspect="1"/>
            </p:cNvPicPr>
            <p:nvPr/>
          </p:nvPicPr>
          <p:blipFill>
            <a:blip r:embed="rId6"/>
            <a:stretch>
              <a:fillRect/>
            </a:stretch>
          </p:blipFill>
          <p:spPr>
            <a:xfrm>
              <a:off x="4492349" y="1754662"/>
              <a:ext cx="1549174" cy="1387221"/>
            </a:xfrm>
            <a:prstGeom prst="rect">
              <a:avLst/>
            </a:prstGeom>
            <a:ln>
              <a:solidFill>
                <a:srgbClr val="5C5CFF"/>
              </a:solidFill>
            </a:ln>
          </p:spPr>
        </p:pic>
        <p:grpSp>
          <p:nvGrpSpPr>
            <p:cNvPr id="6" name="Grupo 5">
              <a:extLst>
                <a:ext uri="{FF2B5EF4-FFF2-40B4-BE49-F238E27FC236}">
                  <a16:creationId xmlns:a16="http://schemas.microsoft.com/office/drawing/2014/main" id="{C8FA0AB5-DDE7-5075-06E6-C65C86F39503}"/>
                </a:ext>
              </a:extLst>
            </p:cNvPr>
            <p:cNvGrpSpPr/>
            <p:nvPr/>
          </p:nvGrpSpPr>
          <p:grpSpPr>
            <a:xfrm>
              <a:off x="4492349" y="1665057"/>
              <a:ext cx="1549176" cy="1566430"/>
              <a:chOff x="4399788" y="1375471"/>
              <a:chExt cx="1549176" cy="1566430"/>
            </a:xfrm>
          </p:grpSpPr>
          <p:grpSp>
            <p:nvGrpSpPr>
              <p:cNvPr id="7" name="Grupo 6">
                <a:extLst>
                  <a:ext uri="{FF2B5EF4-FFF2-40B4-BE49-F238E27FC236}">
                    <a16:creationId xmlns:a16="http://schemas.microsoft.com/office/drawing/2014/main" id="{C55E3FFA-2852-FAD8-F562-566CA67D6236}"/>
                  </a:ext>
                </a:extLst>
              </p:cNvPr>
              <p:cNvGrpSpPr/>
              <p:nvPr/>
            </p:nvGrpSpPr>
            <p:grpSpPr>
              <a:xfrm>
                <a:off x="4399788" y="1375471"/>
                <a:ext cx="1549176" cy="1566430"/>
                <a:chOff x="2342147" y="1007435"/>
                <a:chExt cx="6689558" cy="4750718"/>
              </a:xfrm>
              <a:solidFill>
                <a:schemeClr val="bg1"/>
              </a:solidFill>
            </p:grpSpPr>
            <p:sp>
              <p:nvSpPr>
                <p:cNvPr id="9" name="Elipse 8">
                  <a:extLst>
                    <a:ext uri="{FF2B5EF4-FFF2-40B4-BE49-F238E27FC236}">
                      <a16:creationId xmlns:a16="http://schemas.microsoft.com/office/drawing/2014/main" id="{57F4B28D-D126-4B04-81AB-D893094C4A07}"/>
                    </a:ext>
                  </a:extLst>
                </p:cNvPr>
                <p:cNvSpPr/>
                <p:nvPr/>
              </p:nvSpPr>
              <p:spPr>
                <a:xfrm>
                  <a:off x="2342147" y="1007435"/>
                  <a:ext cx="6689558" cy="543511"/>
                </a:xfrm>
                <a:prstGeom prst="ellipse">
                  <a:avLst/>
                </a:prstGeom>
                <a:grpFill/>
                <a:ln w="28575">
                  <a:solidFill>
                    <a:srgbClr val="5C5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cxnSp>
              <p:nvCxnSpPr>
                <p:cNvPr id="10" name="Conector recto 9">
                  <a:extLst>
                    <a:ext uri="{FF2B5EF4-FFF2-40B4-BE49-F238E27FC236}">
                      <a16:creationId xmlns:a16="http://schemas.microsoft.com/office/drawing/2014/main" id="{47D94351-8FA5-39B5-4E9A-2188FB74CAE6}"/>
                    </a:ext>
                  </a:extLst>
                </p:cNvPr>
                <p:cNvCxnSpPr>
                  <a:cxnSpLocks/>
                  <a:stCxn id="9" idx="2"/>
                </p:cNvCxnSpPr>
                <p:nvPr/>
              </p:nvCxnSpPr>
              <p:spPr>
                <a:xfrm>
                  <a:off x="2342147" y="1279191"/>
                  <a:ext cx="0" cy="4207208"/>
                </a:xfrm>
                <a:prstGeom prst="line">
                  <a:avLst/>
                </a:prstGeom>
                <a:grpFill/>
                <a:ln w="28575">
                  <a:solidFill>
                    <a:srgbClr val="5C5CFF"/>
                  </a:solidFill>
                </a:ln>
              </p:spPr>
              <p:style>
                <a:lnRef idx="1">
                  <a:schemeClr val="accent1"/>
                </a:lnRef>
                <a:fillRef idx="0">
                  <a:schemeClr val="accent1"/>
                </a:fillRef>
                <a:effectRef idx="0">
                  <a:schemeClr val="accent1"/>
                </a:effectRef>
                <a:fontRef idx="minor">
                  <a:schemeClr val="tx1"/>
                </a:fontRef>
              </p:style>
            </p:cxnSp>
            <p:cxnSp>
              <p:nvCxnSpPr>
                <p:cNvPr id="11" name="Conector recto 10">
                  <a:extLst>
                    <a:ext uri="{FF2B5EF4-FFF2-40B4-BE49-F238E27FC236}">
                      <a16:creationId xmlns:a16="http://schemas.microsoft.com/office/drawing/2014/main" id="{619ED0EC-DBAC-099C-72E2-394B2C78419A}"/>
                    </a:ext>
                  </a:extLst>
                </p:cNvPr>
                <p:cNvCxnSpPr/>
                <p:nvPr/>
              </p:nvCxnSpPr>
              <p:spPr>
                <a:xfrm>
                  <a:off x="9031705" y="1283367"/>
                  <a:ext cx="0" cy="4203031"/>
                </a:xfrm>
                <a:prstGeom prst="line">
                  <a:avLst/>
                </a:prstGeom>
                <a:grpFill/>
                <a:ln w="28575">
                  <a:solidFill>
                    <a:srgbClr val="5C5CFF"/>
                  </a:solidFill>
                </a:ln>
              </p:spPr>
              <p:style>
                <a:lnRef idx="1">
                  <a:schemeClr val="accent1"/>
                </a:lnRef>
                <a:fillRef idx="0">
                  <a:schemeClr val="accent1"/>
                </a:fillRef>
                <a:effectRef idx="0">
                  <a:schemeClr val="accent1"/>
                </a:effectRef>
                <a:fontRef idx="minor">
                  <a:schemeClr val="tx1"/>
                </a:fontRef>
              </p:style>
            </p:cxnSp>
            <p:sp>
              <p:nvSpPr>
                <p:cNvPr id="12" name="Elipse 11">
                  <a:extLst>
                    <a:ext uri="{FF2B5EF4-FFF2-40B4-BE49-F238E27FC236}">
                      <a16:creationId xmlns:a16="http://schemas.microsoft.com/office/drawing/2014/main" id="{54FE558C-ACEE-6129-ADE0-FC8D2BB3B6CD}"/>
                    </a:ext>
                  </a:extLst>
                </p:cNvPr>
                <p:cNvSpPr/>
                <p:nvPr/>
              </p:nvSpPr>
              <p:spPr>
                <a:xfrm>
                  <a:off x="2342147" y="5214642"/>
                  <a:ext cx="6689558" cy="543511"/>
                </a:xfrm>
                <a:prstGeom prst="ellipse">
                  <a:avLst/>
                </a:prstGeom>
                <a:grpFill/>
                <a:ln w="28575">
                  <a:solidFill>
                    <a:srgbClr val="5C5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grpSp>
          <p:pic>
            <p:nvPicPr>
              <p:cNvPr id="8" name="Picture 2">
                <a:extLst>
                  <a:ext uri="{FF2B5EF4-FFF2-40B4-BE49-F238E27FC236}">
                    <a16:creationId xmlns:a16="http://schemas.microsoft.com/office/drawing/2014/main" id="{5E8A9186-5B6A-844F-589C-482022FFB35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p:blipFill>
            <p:spPr bwMode="auto">
              <a:xfrm>
                <a:off x="4478512" y="1665057"/>
                <a:ext cx="1411904" cy="400757"/>
              </a:xfrm>
              <a:prstGeom prst="rect">
                <a:avLst/>
              </a:prstGeom>
              <a:noFill/>
              <a:ln>
                <a:noFill/>
              </a:ln>
              <a:extLst>
                <a:ext uri="{909E8E84-426E-40DD-AFC4-6F175D3DCCD1}">
                  <a14:hiddenFill xmlns:a14="http://schemas.microsoft.com/office/drawing/2010/main">
                    <a:solidFill>
                      <a:srgbClr val="FFFFFF"/>
                    </a:solidFill>
                  </a14:hiddenFill>
                </a:ext>
              </a:extLst>
            </p:spPr>
          </p:pic>
        </p:grpSp>
      </p:grpSp>
      <p:grpSp>
        <p:nvGrpSpPr>
          <p:cNvPr id="13" name="Grupo 12">
            <a:extLst>
              <a:ext uri="{FF2B5EF4-FFF2-40B4-BE49-F238E27FC236}">
                <a16:creationId xmlns:a16="http://schemas.microsoft.com/office/drawing/2014/main" id="{F5F87330-9DED-8FD5-D969-49D5D4E2E39D}"/>
              </a:ext>
            </a:extLst>
          </p:cNvPr>
          <p:cNvGrpSpPr/>
          <p:nvPr/>
        </p:nvGrpSpPr>
        <p:grpSpPr>
          <a:xfrm>
            <a:off x="9149954" y="2916293"/>
            <a:ext cx="1549176" cy="1566430"/>
            <a:chOff x="7306767" y="1358772"/>
            <a:chExt cx="1549176" cy="1566430"/>
          </a:xfrm>
        </p:grpSpPr>
        <p:grpSp>
          <p:nvGrpSpPr>
            <p:cNvPr id="14" name="Grupo 13">
              <a:extLst>
                <a:ext uri="{FF2B5EF4-FFF2-40B4-BE49-F238E27FC236}">
                  <a16:creationId xmlns:a16="http://schemas.microsoft.com/office/drawing/2014/main" id="{4EC39480-4A27-91F9-253C-51521FA77FB5}"/>
                </a:ext>
              </a:extLst>
            </p:cNvPr>
            <p:cNvGrpSpPr/>
            <p:nvPr/>
          </p:nvGrpSpPr>
          <p:grpSpPr>
            <a:xfrm>
              <a:off x="7306767" y="1358772"/>
              <a:ext cx="1549176" cy="1566430"/>
              <a:chOff x="4492349" y="1665057"/>
              <a:chExt cx="1549176" cy="1566430"/>
            </a:xfrm>
          </p:grpSpPr>
          <p:pic>
            <p:nvPicPr>
              <p:cNvPr id="16" name="Imagen 15">
                <a:extLst>
                  <a:ext uri="{FF2B5EF4-FFF2-40B4-BE49-F238E27FC236}">
                    <a16:creationId xmlns:a16="http://schemas.microsoft.com/office/drawing/2014/main" id="{8FE66671-AFA5-B7AF-8C78-1FCA7E7EB8E7}"/>
                  </a:ext>
                </a:extLst>
              </p:cNvPr>
              <p:cNvPicPr>
                <a:picLocks noChangeAspect="1"/>
              </p:cNvPicPr>
              <p:nvPr/>
            </p:nvPicPr>
            <p:blipFill>
              <a:blip r:embed="rId6"/>
              <a:stretch>
                <a:fillRect/>
              </a:stretch>
            </p:blipFill>
            <p:spPr>
              <a:xfrm>
                <a:off x="4492349" y="1754662"/>
                <a:ext cx="1549174" cy="1387221"/>
              </a:xfrm>
              <a:prstGeom prst="rect">
                <a:avLst/>
              </a:prstGeom>
              <a:ln>
                <a:solidFill>
                  <a:schemeClr val="accent6"/>
                </a:solidFill>
              </a:ln>
            </p:spPr>
          </p:pic>
          <p:grpSp>
            <p:nvGrpSpPr>
              <p:cNvPr id="17" name="Grupo 16">
                <a:extLst>
                  <a:ext uri="{FF2B5EF4-FFF2-40B4-BE49-F238E27FC236}">
                    <a16:creationId xmlns:a16="http://schemas.microsoft.com/office/drawing/2014/main" id="{D2040EE4-D46F-6343-A3B8-0E4AE8AEE2A7}"/>
                  </a:ext>
                </a:extLst>
              </p:cNvPr>
              <p:cNvGrpSpPr/>
              <p:nvPr/>
            </p:nvGrpSpPr>
            <p:grpSpPr>
              <a:xfrm>
                <a:off x="4492349" y="1665057"/>
                <a:ext cx="1549176" cy="1566430"/>
                <a:chOff x="4399788" y="1375471"/>
                <a:chExt cx="1549176" cy="1566430"/>
              </a:xfrm>
            </p:grpSpPr>
            <p:grpSp>
              <p:nvGrpSpPr>
                <p:cNvPr id="18" name="Grupo 17">
                  <a:extLst>
                    <a:ext uri="{FF2B5EF4-FFF2-40B4-BE49-F238E27FC236}">
                      <a16:creationId xmlns:a16="http://schemas.microsoft.com/office/drawing/2014/main" id="{721C9EA7-87B2-C42A-5B81-D24EA7B25EA9}"/>
                    </a:ext>
                  </a:extLst>
                </p:cNvPr>
                <p:cNvGrpSpPr/>
                <p:nvPr/>
              </p:nvGrpSpPr>
              <p:grpSpPr>
                <a:xfrm>
                  <a:off x="4399788" y="1375471"/>
                  <a:ext cx="1549176" cy="1566430"/>
                  <a:chOff x="2342147" y="1007435"/>
                  <a:chExt cx="6689558" cy="4750718"/>
                </a:xfrm>
                <a:solidFill>
                  <a:schemeClr val="bg1"/>
                </a:solidFill>
              </p:grpSpPr>
              <p:sp>
                <p:nvSpPr>
                  <p:cNvPr id="20" name="Elipse 19">
                    <a:extLst>
                      <a:ext uri="{FF2B5EF4-FFF2-40B4-BE49-F238E27FC236}">
                        <a16:creationId xmlns:a16="http://schemas.microsoft.com/office/drawing/2014/main" id="{FB5120E6-3C9F-11E2-5D7A-3DE5FE3E7638}"/>
                      </a:ext>
                    </a:extLst>
                  </p:cNvPr>
                  <p:cNvSpPr/>
                  <p:nvPr/>
                </p:nvSpPr>
                <p:spPr>
                  <a:xfrm>
                    <a:off x="2342147" y="1007435"/>
                    <a:ext cx="6689558" cy="543511"/>
                  </a:xfrm>
                  <a:prstGeom prst="ellipse">
                    <a:avLst/>
                  </a:prstGeom>
                  <a:grp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21" name="Conector recto 20">
                    <a:extLst>
                      <a:ext uri="{FF2B5EF4-FFF2-40B4-BE49-F238E27FC236}">
                        <a16:creationId xmlns:a16="http://schemas.microsoft.com/office/drawing/2014/main" id="{C5FB3B7B-B971-5F48-C614-83A5E8AD326D}"/>
                      </a:ext>
                    </a:extLst>
                  </p:cNvPr>
                  <p:cNvCxnSpPr>
                    <a:cxnSpLocks/>
                    <a:stCxn id="20" idx="2"/>
                  </p:cNvCxnSpPr>
                  <p:nvPr/>
                </p:nvCxnSpPr>
                <p:spPr>
                  <a:xfrm>
                    <a:off x="2342147" y="1279191"/>
                    <a:ext cx="0" cy="4207208"/>
                  </a:xfrm>
                  <a:prstGeom prst="line">
                    <a:avLst/>
                  </a:prstGeom>
                  <a:grpFill/>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2" name="Conector recto 21">
                    <a:extLst>
                      <a:ext uri="{FF2B5EF4-FFF2-40B4-BE49-F238E27FC236}">
                        <a16:creationId xmlns:a16="http://schemas.microsoft.com/office/drawing/2014/main" id="{2A8C2CF8-7C70-718A-5B0D-A59CFA99111E}"/>
                      </a:ext>
                    </a:extLst>
                  </p:cNvPr>
                  <p:cNvCxnSpPr/>
                  <p:nvPr/>
                </p:nvCxnSpPr>
                <p:spPr>
                  <a:xfrm>
                    <a:off x="9031705" y="1283367"/>
                    <a:ext cx="0" cy="4203031"/>
                  </a:xfrm>
                  <a:prstGeom prst="line">
                    <a:avLst/>
                  </a:prstGeom>
                  <a:grpFill/>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23" name="Elipse 22">
                    <a:extLst>
                      <a:ext uri="{FF2B5EF4-FFF2-40B4-BE49-F238E27FC236}">
                        <a16:creationId xmlns:a16="http://schemas.microsoft.com/office/drawing/2014/main" id="{F5BC1320-DCA6-C519-F619-E03EAC7BE435}"/>
                      </a:ext>
                    </a:extLst>
                  </p:cNvPr>
                  <p:cNvSpPr/>
                  <p:nvPr/>
                </p:nvSpPr>
                <p:spPr>
                  <a:xfrm>
                    <a:off x="2342147" y="5214642"/>
                    <a:ext cx="6689558" cy="543511"/>
                  </a:xfrm>
                  <a:prstGeom prst="ellipse">
                    <a:avLst/>
                  </a:prstGeom>
                  <a:grp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grpSp>
            <p:pic>
              <p:nvPicPr>
                <p:cNvPr id="19" name="Picture 2">
                  <a:extLst>
                    <a:ext uri="{FF2B5EF4-FFF2-40B4-BE49-F238E27FC236}">
                      <a16:creationId xmlns:a16="http://schemas.microsoft.com/office/drawing/2014/main" id="{CBF79C93-35A9-1C2E-FE7F-DCA6B1F8939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p:blipFill>
              <p:spPr bwMode="auto">
                <a:xfrm>
                  <a:off x="4478512" y="1665057"/>
                  <a:ext cx="1411904" cy="400757"/>
                </a:xfrm>
                <a:prstGeom prst="rect">
                  <a:avLst/>
                </a:prstGeom>
                <a:noFill/>
                <a:ln>
                  <a:noFill/>
                </a:ln>
                <a:extLst>
                  <a:ext uri="{909E8E84-426E-40DD-AFC4-6F175D3DCCD1}">
                    <a14:hiddenFill xmlns:a14="http://schemas.microsoft.com/office/drawing/2010/main">
                      <a:solidFill>
                        <a:srgbClr val="FFFFFF"/>
                      </a:solidFill>
                    </a14:hiddenFill>
                  </a:ext>
                </a:extLst>
              </p:spPr>
            </p:pic>
          </p:grpSp>
        </p:grpSp>
        <p:pic>
          <p:nvPicPr>
            <p:cNvPr id="15" name="Imagen 14">
              <a:extLst>
                <a:ext uri="{FF2B5EF4-FFF2-40B4-BE49-F238E27FC236}">
                  <a16:creationId xmlns:a16="http://schemas.microsoft.com/office/drawing/2014/main" id="{CA5DAFE5-AF6B-B822-22DE-EE6EA4891B32}"/>
                </a:ext>
              </a:extLst>
            </p:cNvPr>
            <p:cNvPicPr>
              <a:picLocks noChangeAspect="1"/>
            </p:cNvPicPr>
            <p:nvPr/>
          </p:nvPicPr>
          <p:blipFill rotWithShape="1">
            <a:blip r:embed="rId8"/>
            <a:srcRect t="12407" r="9682"/>
            <a:stretch/>
          </p:blipFill>
          <p:spPr>
            <a:xfrm>
              <a:off x="7331036" y="2238539"/>
              <a:ext cx="1500637" cy="417850"/>
            </a:xfrm>
            <a:prstGeom prst="rect">
              <a:avLst/>
            </a:prstGeom>
            <a:ln>
              <a:noFill/>
            </a:ln>
          </p:spPr>
        </p:pic>
      </p:grpSp>
      <p:cxnSp>
        <p:nvCxnSpPr>
          <p:cNvPr id="25" name="Conector recto de flecha 24">
            <a:extLst>
              <a:ext uri="{FF2B5EF4-FFF2-40B4-BE49-F238E27FC236}">
                <a16:creationId xmlns:a16="http://schemas.microsoft.com/office/drawing/2014/main" id="{859082C7-A592-8F7E-BD55-4976F0DA0821}"/>
              </a:ext>
            </a:extLst>
          </p:cNvPr>
          <p:cNvCxnSpPr>
            <a:cxnSpLocks/>
            <a:stCxn id="5" idx="3"/>
          </p:cNvCxnSpPr>
          <p:nvPr/>
        </p:nvCxnSpPr>
        <p:spPr>
          <a:xfrm>
            <a:off x="3117649" y="3699508"/>
            <a:ext cx="2262219" cy="1"/>
          </a:xfrm>
          <a:prstGeom prst="straightConnector1">
            <a:avLst/>
          </a:prstGeom>
          <a:ln w="38100">
            <a:solidFill>
              <a:srgbClr val="5C5CFF"/>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ector recto de flecha 28">
            <a:extLst>
              <a:ext uri="{FF2B5EF4-FFF2-40B4-BE49-F238E27FC236}">
                <a16:creationId xmlns:a16="http://schemas.microsoft.com/office/drawing/2014/main" id="{D7BA9598-DED1-7530-C29C-409915AC2DFD}"/>
              </a:ext>
            </a:extLst>
          </p:cNvPr>
          <p:cNvCxnSpPr>
            <a:cxnSpLocks/>
            <a:stCxn id="16" idx="1"/>
          </p:cNvCxnSpPr>
          <p:nvPr/>
        </p:nvCxnSpPr>
        <p:spPr>
          <a:xfrm flipH="1">
            <a:off x="8176334" y="3699509"/>
            <a:ext cx="973620" cy="92870"/>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0" name="CuadroTexto 29">
            <a:extLst>
              <a:ext uri="{FF2B5EF4-FFF2-40B4-BE49-F238E27FC236}">
                <a16:creationId xmlns:a16="http://schemas.microsoft.com/office/drawing/2014/main" id="{7C345C34-9119-8EA5-F7A4-2D27393A4F34}"/>
              </a:ext>
            </a:extLst>
          </p:cNvPr>
          <p:cNvSpPr txBox="1"/>
          <p:nvPr/>
        </p:nvSpPr>
        <p:spPr>
          <a:xfrm>
            <a:off x="8675627" y="2355473"/>
            <a:ext cx="2497828" cy="523220"/>
          </a:xfrm>
          <a:prstGeom prst="rect">
            <a:avLst/>
          </a:prstGeom>
          <a:noFill/>
        </p:spPr>
        <p:txBody>
          <a:bodyPr wrap="square">
            <a:spAutoFit/>
          </a:bodyPr>
          <a:lstStyle/>
          <a:p>
            <a:pPr algn="ctr"/>
            <a:r>
              <a:rPr lang="es-ES" sz="2800" b="1" dirty="0">
                <a:solidFill>
                  <a:schemeClr val="tx1">
                    <a:lumMod val="75000"/>
                    <a:lumOff val="25000"/>
                  </a:schemeClr>
                </a:solidFill>
                <a:latin typeface="Raleway" panose="020B0604020202020204" charset="0"/>
              </a:rPr>
              <a:t>ODE + POPOP</a:t>
            </a:r>
          </a:p>
        </p:txBody>
      </p:sp>
      <p:sp>
        <p:nvSpPr>
          <p:cNvPr id="32" name="CuadroTexto 31">
            <a:extLst>
              <a:ext uri="{FF2B5EF4-FFF2-40B4-BE49-F238E27FC236}">
                <a16:creationId xmlns:a16="http://schemas.microsoft.com/office/drawing/2014/main" id="{D9E3CE23-6F71-66DC-05A2-B2684F273ECB}"/>
              </a:ext>
            </a:extLst>
          </p:cNvPr>
          <p:cNvSpPr txBox="1"/>
          <p:nvPr/>
        </p:nvSpPr>
        <p:spPr>
          <a:xfrm>
            <a:off x="1822875" y="2355473"/>
            <a:ext cx="1040375" cy="523220"/>
          </a:xfrm>
          <a:prstGeom prst="rect">
            <a:avLst/>
          </a:prstGeom>
          <a:noFill/>
        </p:spPr>
        <p:txBody>
          <a:bodyPr wrap="square">
            <a:spAutoFit/>
          </a:bodyPr>
          <a:lstStyle/>
          <a:p>
            <a:pPr algn="ctr"/>
            <a:r>
              <a:rPr lang="es-ES" sz="2800" b="1" dirty="0">
                <a:solidFill>
                  <a:schemeClr val="tx1">
                    <a:lumMod val="75000"/>
                    <a:lumOff val="25000"/>
                  </a:schemeClr>
                </a:solidFill>
                <a:latin typeface="Raleway" panose="020B0604020202020204" charset="0"/>
              </a:rPr>
              <a:t>ODE</a:t>
            </a:r>
          </a:p>
        </p:txBody>
      </p:sp>
      <p:sp>
        <p:nvSpPr>
          <p:cNvPr id="34" name="CuadroTexto 33">
            <a:extLst>
              <a:ext uri="{FF2B5EF4-FFF2-40B4-BE49-F238E27FC236}">
                <a16:creationId xmlns:a16="http://schemas.microsoft.com/office/drawing/2014/main" id="{6FBEAC17-F1C3-7B2E-FC1A-18B1019F1606}"/>
              </a:ext>
            </a:extLst>
          </p:cNvPr>
          <p:cNvSpPr txBox="1"/>
          <p:nvPr/>
        </p:nvSpPr>
        <p:spPr>
          <a:xfrm>
            <a:off x="1251751" y="4553037"/>
            <a:ext cx="2128465" cy="523220"/>
          </a:xfrm>
          <a:prstGeom prst="rect">
            <a:avLst/>
          </a:prstGeom>
          <a:noFill/>
        </p:spPr>
        <p:txBody>
          <a:bodyPr wrap="square">
            <a:spAutoFit/>
          </a:bodyPr>
          <a:lstStyle/>
          <a:p>
            <a:pPr algn="ctr"/>
            <a:r>
              <a:rPr lang="es-ES" sz="2800" b="1" dirty="0">
                <a:solidFill>
                  <a:schemeClr val="tx1">
                    <a:lumMod val="75000"/>
                    <a:lumOff val="25000"/>
                  </a:schemeClr>
                </a:solidFill>
                <a:latin typeface="Raleway" panose="020B0604020202020204" charset="0"/>
              </a:rPr>
              <a:t>Cherenkov</a:t>
            </a:r>
          </a:p>
        </p:txBody>
      </p:sp>
      <p:sp>
        <p:nvSpPr>
          <p:cNvPr id="35" name="CuadroTexto 34">
            <a:extLst>
              <a:ext uri="{FF2B5EF4-FFF2-40B4-BE49-F238E27FC236}">
                <a16:creationId xmlns:a16="http://schemas.microsoft.com/office/drawing/2014/main" id="{81E59890-7246-ECB7-5401-C67639F7FA24}"/>
              </a:ext>
            </a:extLst>
          </p:cNvPr>
          <p:cNvSpPr txBox="1"/>
          <p:nvPr/>
        </p:nvSpPr>
        <p:spPr>
          <a:xfrm>
            <a:off x="8851883" y="4553037"/>
            <a:ext cx="2128465" cy="954107"/>
          </a:xfrm>
          <a:prstGeom prst="rect">
            <a:avLst/>
          </a:prstGeom>
          <a:noFill/>
        </p:spPr>
        <p:txBody>
          <a:bodyPr wrap="square">
            <a:spAutoFit/>
          </a:bodyPr>
          <a:lstStyle/>
          <a:p>
            <a:pPr algn="ctr"/>
            <a:r>
              <a:rPr lang="es-ES" sz="2800" b="1" dirty="0">
                <a:solidFill>
                  <a:schemeClr val="tx1">
                    <a:lumMod val="75000"/>
                    <a:lumOff val="25000"/>
                  </a:schemeClr>
                </a:solidFill>
                <a:latin typeface="Raleway" panose="020B0604020202020204" charset="0"/>
              </a:rPr>
              <a:t>Redshifted</a:t>
            </a:r>
          </a:p>
          <a:p>
            <a:pPr algn="ctr"/>
            <a:r>
              <a:rPr lang="es-ES" sz="2800" b="1" dirty="0">
                <a:solidFill>
                  <a:schemeClr val="tx1">
                    <a:lumMod val="75000"/>
                    <a:lumOff val="25000"/>
                  </a:schemeClr>
                </a:solidFill>
                <a:latin typeface="Raleway" panose="020B0604020202020204" charset="0"/>
              </a:rPr>
              <a:t>Cherenkov</a:t>
            </a:r>
          </a:p>
        </p:txBody>
      </p:sp>
    </p:spTree>
    <p:custDataLst>
      <p:tags r:id="rId1"/>
    </p:custDataLst>
    <p:extLst>
      <p:ext uri="{BB962C8B-B14F-4D97-AF65-F5344CB8AC3E}">
        <p14:creationId xmlns:p14="http://schemas.microsoft.com/office/powerpoint/2010/main" val="1957186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6"/>
                                        </p:tgtEl>
                                        <p:attrNameLst>
                                          <p:attrName>style.visibility</p:attrName>
                                        </p:attrNameLst>
                                      </p:cBhvr>
                                      <p:to>
                                        <p:strVal val="visible"/>
                                      </p:to>
                                    </p:set>
                                    <p:animEffect transition="in" filter="fade">
                                      <p:cBhvr>
                                        <p:cTn id="7" dur="500"/>
                                        <p:tgtEl>
                                          <p:spTgt spid="3076"/>
                                        </p:tgtEl>
                                      </p:cBhvr>
                                    </p:animEffect>
                                  </p:childTnLst>
                                </p:cTn>
                              </p:par>
                              <p:par>
                                <p:cTn id="8" presetID="10" presetClass="exit" presetSubtype="0" fill="hold" nodeType="withEffect">
                                  <p:stCondLst>
                                    <p:cond delay="0"/>
                                  </p:stCondLst>
                                  <p:childTnLst>
                                    <p:animEffect transition="out" filter="fade">
                                      <p:cBhvr>
                                        <p:cTn id="9" dur="500"/>
                                        <p:tgtEl>
                                          <p:spTgt spid="3074"/>
                                        </p:tgtEl>
                                      </p:cBhvr>
                                    </p:animEffect>
                                    <p:set>
                                      <p:cBhvr>
                                        <p:cTn id="10" dur="1" fill="hold">
                                          <p:stCondLst>
                                            <p:cond delay="499"/>
                                          </p:stCondLst>
                                        </p:cTn>
                                        <p:tgtEl>
                                          <p:spTgt spid="307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CE4078-FA77-04F0-2541-D6EE69865F4D}"/>
            </a:ext>
          </a:extLst>
        </p:cNvPr>
        <p:cNvGrpSpPr/>
        <p:nvPr/>
      </p:nvGrpSpPr>
      <p:grpSpPr>
        <a:xfrm>
          <a:off x="0" y="0"/>
          <a:ext cx="0" cy="0"/>
          <a:chOff x="0" y="0"/>
          <a:chExt cx="0" cy="0"/>
        </a:xfrm>
      </p:grpSpPr>
      <p:sp>
        <p:nvSpPr>
          <p:cNvPr id="31" name="CuadroTexto 30">
            <a:extLst>
              <a:ext uri="{FF2B5EF4-FFF2-40B4-BE49-F238E27FC236}">
                <a16:creationId xmlns:a16="http://schemas.microsoft.com/office/drawing/2014/main" id="{7ACE6F26-5458-B1BF-9052-33D8297B03E5}"/>
              </a:ext>
            </a:extLst>
          </p:cNvPr>
          <p:cNvSpPr txBox="1"/>
          <p:nvPr/>
        </p:nvSpPr>
        <p:spPr>
          <a:xfrm>
            <a:off x="16669" y="255205"/>
            <a:ext cx="12175331" cy="584775"/>
          </a:xfrm>
          <a:prstGeom prst="rect">
            <a:avLst/>
          </a:prstGeom>
          <a:solidFill>
            <a:schemeClr val="bg1"/>
          </a:solidFill>
          <a:ln/>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s-ES" sz="3200" b="1" dirty="0">
                <a:solidFill>
                  <a:schemeClr val="tx1">
                    <a:lumMod val="75000"/>
                    <a:lumOff val="25000"/>
                  </a:schemeClr>
                </a:solidFill>
                <a:latin typeface="Raleway" panose="020B0604020202020204" charset="0"/>
              </a:rPr>
              <a:t>CONCLUSIONS</a:t>
            </a:r>
          </a:p>
        </p:txBody>
      </p:sp>
      <p:sp>
        <p:nvSpPr>
          <p:cNvPr id="3" name="Rectángulo 2">
            <a:extLst>
              <a:ext uri="{FF2B5EF4-FFF2-40B4-BE49-F238E27FC236}">
                <a16:creationId xmlns:a16="http://schemas.microsoft.com/office/drawing/2014/main" id="{C1B7100D-2DA3-C62A-EC29-F2FD58FF235A}"/>
              </a:ext>
            </a:extLst>
          </p:cNvPr>
          <p:cNvSpPr/>
          <p:nvPr/>
        </p:nvSpPr>
        <p:spPr>
          <a:xfrm>
            <a:off x="838900" y="1123950"/>
            <a:ext cx="10514900" cy="5133975"/>
          </a:xfrm>
          <a:prstGeom prst="rect">
            <a:avLst/>
          </a:prstGeom>
          <a:noFill/>
          <a:ln w="254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4" name="Marcador de número de diapositiva 3">
            <a:extLst>
              <a:ext uri="{FF2B5EF4-FFF2-40B4-BE49-F238E27FC236}">
                <a16:creationId xmlns:a16="http://schemas.microsoft.com/office/drawing/2014/main" id="{20BC8930-017A-8459-F06E-0D469D849E40}"/>
              </a:ext>
            </a:extLst>
          </p:cNvPr>
          <p:cNvSpPr>
            <a:spLocks noGrp="1"/>
          </p:cNvSpPr>
          <p:nvPr>
            <p:ph type="sldNum" sz="quarter" idx="12"/>
          </p:nvPr>
        </p:nvSpPr>
        <p:spPr/>
        <p:txBody>
          <a:bodyPr/>
          <a:lstStyle/>
          <a:p>
            <a:fld id="{8433CCAB-DF70-49D5-B59A-678B764CB28F}" type="slidenum">
              <a:rPr lang="en-GB" smtClean="0"/>
              <a:t>19</a:t>
            </a:fld>
            <a:endParaRPr lang="en-GB"/>
          </a:p>
        </p:txBody>
      </p:sp>
      <p:sp>
        <p:nvSpPr>
          <p:cNvPr id="6" name="CuadroTexto 5">
            <a:extLst>
              <a:ext uri="{FF2B5EF4-FFF2-40B4-BE49-F238E27FC236}">
                <a16:creationId xmlns:a16="http://schemas.microsoft.com/office/drawing/2014/main" id="{22C2C677-28F6-4E34-623A-F6843D80D0E4}"/>
              </a:ext>
            </a:extLst>
          </p:cNvPr>
          <p:cNvSpPr txBox="1"/>
          <p:nvPr/>
        </p:nvSpPr>
        <p:spPr>
          <a:xfrm>
            <a:off x="1416424" y="1410355"/>
            <a:ext cx="9476863" cy="5447645"/>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s-ES" altLang="es-ES" sz="2800" b="1" i="0" u="none" strike="noStrike" cap="none" normalizeH="0" baseline="0" dirty="0">
                <a:ln>
                  <a:noFill/>
                </a:ln>
                <a:solidFill>
                  <a:schemeClr val="tx1"/>
                </a:solidFill>
                <a:effectLst/>
                <a:latin typeface="Arial" panose="020B0604020202020204" pitchFamily="34" charset="0"/>
              </a:rPr>
              <a:t> </a:t>
            </a:r>
            <a:r>
              <a:rPr kumimoji="0" lang="es-ES" altLang="es-ES" sz="2800" b="1" i="0" u="none" strike="noStrike" cap="none" normalizeH="0" baseline="0" dirty="0">
                <a:ln>
                  <a:noFill/>
                </a:ln>
                <a:solidFill>
                  <a:schemeClr val="bg2">
                    <a:lumMod val="25000"/>
                  </a:schemeClr>
                </a:solidFill>
                <a:effectLst/>
                <a:latin typeface="Arial" panose="020B0604020202020204" pitchFamily="34" charset="0"/>
              </a:rPr>
              <a:t>Redshifted Cherenkov </a:t>
            </a:r>
            <a:r>
              <a:rPr kumimoji="0" lang="es-ES" altLang="es-ES" sz="2800" b="1" i="0" u="none" strike="noStrike" cap="none" normalizeH="0" baseline="0" dirty="0" err="1">
                <a:ln>
                  <a:noFill/>
                </a:ln>
                <a:solidFill>
                  <a:schemeClr val="bg2">
                    <a:lumMod val="25000"/>
                  </a:schemeClr>
                </a:solidFill>
                <a:effectLst/>
                <a:latin typeface="Arial" panose="020B0604020202020204" pitchFamily="34" charset="0"/>
              </a:rPr>
              <a:t>Radiation</a:t>
            </a:r>
            <a:r>
              <a:rPr kumimoji="0" lang="es-ES" altLang="es-ES" sz="2800" b="0" i="0" u="none" strike="noStrike" cap="none" normalizeH="0" baseline="0" dirty="0">
                <a:ln>
                  <a:noFill/>
                </a:ln>
                <a:solidFill>
                  <a:schemeClr val="bg2">
                    <a:lumMod val="25000"/>
                  </a:schemeClr>
                </a:solidFill>
                <a:effectLst/>
                <a:latin typeface="Arial" panose="020B0604020202020204" pitchFamily="34" charset="0"/>
              </a:rPr>
              <a:t> </a:t>
            </a:r>
            <a:r>
              <a:rPr kumimoji="0" lang="en-US" altLang="es-ES" sz="2800" b="0" i="0" u="none" strike="noStrike" cap="none" normalizeH="0" baseline="0" dirty="0">
                <a:ln>
                  <a:noFill/>
                </a:ln>
                <a:solidFill>
                  <a:schemeClr val="bg2">
                    <a:lumMod val="25000"/>
                  </a:schemeClr>
                </a:solidFill>
                <a:effectLst/>
                <a:latin typeface="Arial" panose="020B0604020202020204" pitchFamily="34" charset="0"/>
              </a:rPr>
              <a:t>is a promising technique for improving the time resolution of radiation detectors. </a:t>
            </a:r>
            <a:endParaRPr kumimoji="0" lang="es-ES" altLang="es-ES" sz="2800" b="0" i="0" u="none" strike="noStrike" cap="none" normalizeH="0" baseline="0" dirty="0">
              <a:ln>
                <a:noFill/>
              </a:ln>
              <a:solidFill>
                <a:schemeClr val="bg2">
                  <a:lumMod val="25000"/>
                </a:schemeClr>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s-ES" altLang="es-ES" sz="2800" b="0" i="0" u="none" strike="noStrike" cap="none" normalizeH="0" baseline="0" dirty="0">
              <a:ln>
                <a:noFill/>
              </a:ln>
              <a:solidFill>
                <a:schemeClr val="bg2">
                  <a:lumMod val="25000"/>
                </a:schemeClr>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ES" altLang="es-ES" sz="2800" b="0" i="0" u="none" strike="noStrike" cap="none" normalizeH="0" baseline="0" dirty="0">
                <a:ln>
                  <a:noFill/>
                </a:ln>
                <a:solidFill>
                  <a:schemeClr val="bg2">
                    <a:lumMod val="25000"/>
                  </a:schemeClr>
                </a:solidFill>
                <a:effectLst/>
                <a:latin typeface="Arial" panose="020B0604020202020204" pitchFamily="34" charset="0"/>
              </a:rPr>
              <a:t> </a:t>
            </a:r>
            <a:r>
              <a:rPr lang="es-ES" altLang="es-ES" sz="2800" b="1" dirty="0" err="1">
                <a:solidFill>
                  <a:schemeClr val="bg2">
                    <a:lumMod val="25000"/>
                  </a:schemeClr>
                </a:solidFill>
                <a:latin typeface="Arial" panose="020B0604020202020204" pitchFamily="34" charset="0"/>
              </a:rPr>
              <a:t>F</a:t>
            </a:r>
            <a:r>
              <a:rPr kumimoji="0" lang="es-ES" altLang="es-ES" sz="2800" b="1" i="0" u="none" strike="noStrike" cap="none" normalizeH="0" baseline="0" dirty="0" err="1">
                <a:ln>
                  <a:noFill/>
                </a:ln>
                <a:solidFill>
                  <a:schemeClr val="bg2">
                    <a:lumMod val="25000"/>
                  </a:schemeClr>
                </a:solidFill>
                <a:effectLst/>
                <a:latin typeface="Arial" panose="020B0604020202020204" pitchFamily="34" charset="0"/>
              </a:rPr>
              <a:t>luorescent</a:t>
            </a:r>
            <a:r>
              <a:rPr kumimoji="0" lang="es-ES" altLang="es-ES" sz="2800" b="1" i="0" u="none" strike="noStrike" cap="none" normalizeH="0" baseline="0" dirty="0">
                <a:ln>
                  <a:noFill/>
                </a:ln>
                <a:solidFill>
                  <a:schemeClr val="bg2">
                    <a:lumMod val="25000"/>
                  </a:schemeClr>
                </a:solidFill>
                <a:effectLst/>
                <a:latin typeface="Arial" panose="020B0604020202020204" pitchFamily="34" charset="0"/>
              </a:rPr>
              <a:t> </a:t>
            </a:r>
            <a:r>
              <a:rPr kumimoji="0" lang="es-ES" altLang="es-ES" sz="2800" b="1" i="0" u="none" strike="noStrike" cap="none" normalizeH="0" baseline="0" dirty="0" err="1">
                <a:ln>
                  <a:noFill/>
                </a:ln>
                <a:solidFill>
                  <a:schemeClr val="bg2">
                    <a:lumMod val="25000"/>
                  </a:schemeClr>
                </a:solidFill>
                <a:effectLst/>
                <a:latin typeface="Arial" panose="020B0604020202020204" pitchFamily="34" charset="0"/>
              </a:rPr>
              <a:t>dopant</a:t>
            </a:r>
            <a:r>
              <a:rPr kumimoji="0" lang="es-ES" altLang="es-ES" sz="2800" b="1" i="0" u="none" strike="noStrike" cap="none" normalizeH="0" baseline="0" dirty="0">
                <a:ln>
                  <a:noFill/>
                </a:ln>
                <a:solidFill>
                  <a:schemeClr val="bg2">
                    <a:lumMod val="25000"/>
                  </a:schemeClr>
                </a:solidFill>
                <a:effectLst/>
                <a:latin typeface="Arial" panose="020B0604020202020204" pitchFamily="34" charset="0"/>
              </a:rPr>
              <a:t> POPOP </a:t>
            </a:r>
            <a:r>
              <a:rPr kumimoji="0" lang="en-US" altLang="es-ES" sz="2800" b="0" i="0" u="none" strike="noStrike" cap="none" normalizeH="0" baseline="0" dirty="0">
                <a:ln>
                  <a:noFill/>
                </a:ln>
                <a:solidFill>
                  <a:schemeClr val="bg2">
                    <a:lumMod val="25000"/>
                  </a:schemeClr>
                </a:solidFill>
                <a:effectLst/>
                <a:latin typeface="Arial" panose="020B0604020202020204" pitchFamily="34" charset="0"/>
              </a:rPr>
              <a:t>shifts Cherenkov light from UV to visible, increasing photon detection by 17%-56%. </a:t>
            </a:r>
            <a:endParaRPr kumimoji="0" lang="es-ES" altLang="es-ES" sz="2800" b="0" i="0" u="none" strike="noStrike" cap="none" normalizeH="0" baseline="0" dirty="0">
              <a:ln>
                <a:noFill/>
              </a:ln>
              <a:solidFill>
                <a:schemeClr val="bg2">
                  <a:lumMod val="25000"/>
                </a:schemeClr>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s-ES" altLang="es-ES" sz="2800" b="0" i="0" u="none" strike="noStrike" cap="none" normalizeH="0" baseline="0" dirty="0">
              <a:ln>
                <a:noFill/>
              </a:ln>
              <a:solidFill>
                <a:schemeClr val="bg2">
                  <a:lumMod val="25000"/>
                </a:schemeClr>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ES" altLang="es-ES" sz="2800" b="0" i="0" u="none" strike="noStrike" cap="none" normalizeH="0" baseline="0" dirty="0">
                <a:ln>
                  <a:noFill/>
                </a:ln>
                <a:solidFill>
                  <a:schemeClr val="bg2">
                    <a:lumMod val="25000"/>
                  </a:schemeClr>
                </a:solidFill>
                <a:effectLst/>
                <a:latin typeface="Arial" panose="020B0604020202020204" pitchFamily="34" charset="0"/>
              </a:rPr>
              <a:t> </a:t>
            </a:r>
            <a:r>
              <a:rPr kumimoji="0" lang="es-ES" altLang="es-ES" sz="2800" b="0" i="0" u="none" strike="noStrike" cap="none" normalizeH="0" baseline="0" dirty="0" err="1">
                <a:ln>
                  <a:noFill/>
                </a:ln>
                <a:solidFill>
                  <a:schemeClr val="bg2">
                    <a:lumMod val="25000"/>
                  </a:schemeClr>
                </a:solidFill>
                <a:effectLst/>
                <a:latin typeface="Arial" panose="020B0604020202020204" pitchFamily="34" charset="0"/>
              </a:rPr>
              <a:t>Although</a:t>
            </a:r>
            <a:r>
              <a:rPr kumimoji="0" lang="es-ES" altLang="es-ES" sz="2800" b="0" i="0" u="none" strike="noStrike" cap="none" normalizeH="0" baseline="0" dirty="0">
                <a:ln>
                  <a:noFill/>
                </a:ln>
                <a:solidFill>
                  <a:schemeClr val="bg2">
                    <a:lumMod val="25000"/>
                  </a:schemeClr>
                </a:solidFill>
                <a:effectLst/>
                <a:latin typeface="Arial" panose="020B0604020202020204" pitchFamily="34" charset="0"/>
              </a:rPr>
              <a:t> </a:t>
            </a:r>
            <a:r>
              <a:rPr kumimoji="0" lang="es-ES" altLang="es-ES" sz="2800" b="0" i="0" u="none" strike="noStrike" cap="none" normalizeH="0" baseline="0" dirty="0" err="1">
                <a:ln>
                  <a:noFill/>
                </a:ln>
                <a:solidFill>
                  <a:schemeClr val="bg2">
                    <a:lumMod val="25000"/>
                  </a:schemeClr>
                </a:solidFill>
                <a:effectLst/>
                <a:latin typeface="Arial" panose="020B0604020202020204" pitchFamily="34" charset="0"/>
              </a:rPr>
              <a:t>the</a:t>
            </a:r>
            <a:r>
              <a:rPr kumimoji="0" lang="es-ES" altLang="es-ES" sz="2800" b="0" i="0" u="none" strike="noStrike" cap="none" normalizeH="0" baseline="0" dirty="0">
                <a:ln>
                  <a:noFill/>
                </a:ln>
                <a:solidFill>
                  <a:schemeClr val="bg2">
                    <a:lumMod val="25000"/>
                  </a:schemeClr>
                </a:solidFill>
                <a:effectLst/>
                <a:latin typeface="Arial" panose="020B0604020202020204" pitchFamily="34" charset="0"/>
              </a:rPr>
              <a:t> </a:t>
            </a:r>
            <a:r>
              <a:rPr kumimoji="0" lang="es-ES" altLang="es-ES" sz="2800" b="1" i="0" u="none" strike="noStrike" cap="none" normalizeH="0" baseline="0" dirty="0">
                <a:ln>
                  <a:noFill/>
                </a:ln>
                <a:solidFill>
                  <a:schemeClr val="bg2">
                    <a:lumMod val="25000"/>
                  </a:schemeClr>
                </a:solidFill>
                <a:effectLst/>
                <a:latin typeface="Arial" panose="020B0604020202020204" pitchFamily="34" charset="0"/>
              </a:rPr>
              <a:t>RCR </a:t>
            </a:r>
            <a:r>
              <a:rPr kumimoji="0" lang="es-ES" altLang="es-ES" sz="2800" b="1" i="0" u="none" strike="noStrike" cap="none" normalizeH="0" baseline="0" dirty="0" err="1">
                <a:ln>
                  <a:noFill/>
                </a:ln>
                <a:solidFill>
                  <a:schemeClr val="bg2">
                    <a:lumMod val="25000"/>
                  </a:schemeClr>
                </a:solidFill>
                <a:effectLst/>
                <a:latin typeface="Arial" panose="020B0604020202020204" pitchFamily="34" charset="0"/>
              </a:rPr>
              <a:t>detectors</a:t>
            </a:r>
            <a:r>
              <a:rPr kumimoji="0" lang="es-ES" altLang="es-ES" sz="2800" b="0" i="0" u="none" strike="noStrike" cap="none" normalizeH="0" baseline="0" dirty="0">
                <a:ln>
                  <a:noFill/>
                </a:ln>
                <a:solidFill>
                  <a:schemeClr val="bg2">
                    <a:lumMod val="25000"/>
                  </a:schemeClr>
                </a:solidFill>
                <a:effectLst/>
                <a:latin typeface="Arial" panose="020B0604020202020204" pitchFamily="34" charset="0"/>
              </a:rPr>
              <a:t> </a:t>
            </a:r>
            <a:r>
              <a:rPr kumimoji="0" lang="es-ES" altLang="es-ES" sz="2800" b="1" i="0" u="none" strike="noStrike" cap="none" normalizeH="0" baseline="0" dirty="0" err="1">
                <a:ln>
                  <a:noFill/>
                </a:ln>
                <a:solidFill>
                  <a:schemeClr val="bg2">
                    <a:lumMod val="25000"/>
                  </a:schemeClr>
                </a:solidFill>
                <a:effectLst/>
                <a:latin typeface="Arial" panose="020B0604020202020204" pitchFamily="34" charset="0"/>
              </a:rPr>
              <a:t>slightly</a:t>
            </a:r>
            <a:r>
              <a:rPr kumimoji="0" lang="es-ES" altLang="es-ES" sz="2800" b="1" i="0" u="none" strike="noStrike" cap="none" normalizeH="0" baseline="0" dirty="0">
                <a:ln>
                  <a:noFill/>
                </a:ln>
                <a:solidFill>
                  <a:schemeClr val="bg2">
                    <a:lumMod val="25000"/>
                  </a:schemeClr>
                </a:solidFill>
                <a:effectLst/>
                <a:latin typeface="Arial" panose="020B0604020202020204" pitchFamily="34" charset="0"/>
              </a:rPr>
              <a:t> </a:t>
            </a:r>
            <a:r>
              <a:rPr kumimoji="0" lang="es-ES" altLang="es-ES" sz="2800" b="1" i="0" u="none" strike="noStrike" cap="none" normalizeH="0" baseline="0" dirty="0" err="1">
                <a:ln>
                  <a:noFill/>
                </a:ln>
                <a:solidFill>
                  <a:schemeClr val="bg2">
                    <a:lumMod val="25000"/>
                  </a:schemeClr>
                </a:solidFill>
                <a:effectLst/>
                <a:latin typeface="Arial" panose="020B0604020202020204" pitchFamily="34" charset="0"/>
              </a:rPr>
              <a:t>worsed</a:t>
            </a:r>
            <a:r>
              <a:rPr kumimoji="0" lang="es-ES" altLang="es-ES" sz="2800" b="1" i="0" u="none" strike="noStrike" cap="none" normalizeH="0" baseline="0" dirty="0">
                <a:ln>
                  <a:noFill/>
                </a:ln>
                <a:solidFill>
                  <a:schemeClr val="bg2">
                    <a:lumMod val="25000"/>
                  </a:schemeClr>
                </a:solidFill>
                <a:effectLst/>
                <a:latin typeface="Arial" panose="020B0604020202020204" pitchFamily="34" charset="0"/>
              </a:rPr>
              <a:t> time response </a:t>
            </a:r>
            <a:r>
              <a:rPr kumimoji="0" lang="es-ES" altLang="es-ES" sz="2800" b="1" i="0" u="none" strike="noStrike" cap="none" normalizeH="0" baseline="0" dirty="0" err="1">
                <a:ln>
                  <a:noFill/>
                </a:ln>
                <a:solidFill>
                  <a:schemeClr val="bg2">
                    <a:lumMod val="25000"/>
                  </a:schemeClr>
                </a:solidFill>
                <a:effectLst/>
                <a:latin typeface="Arial" panose="020B0604020202020204" pitchFamily="34" charset="0"/>
              </a:rPr>
              <a:t>than</a:t>
            </a:r>
            <a:r>
              <a:rPr kumimoji="0" lang="es-ES" altLang="es-ES" sz="2800" b="1" i="0" u="none" strike="noStrike" cap="none" normalizeH="0" baseline="0" dirty="0">
                <a:ln>
                  <a:noFill/>
                </a:ln>
                <a:solidFill>
                  <a:schemeClr val="bg2">
                    <a:lumMod val="25000"/>
                  </a:schemeClr>
                </a:solidFill>
                <a:effectLst/>
                <a:latin typeface="Arial" panose="020B0604020202020204" pitchFamily="34" charset="0"/>
              </a:rPr>
              <a:t> pure </a:t>
            </a:r>
            <a:r>
              <a:rPr kumimoji="0" lang="es-ES" altLang="es-ES" sz="2800" b="1" i="0" u="none" strike="noStrike" cap="none" normalizeH="0" baseline="0" dirty="0" err="1">
                <a:ln>
                  <a:noFill/>
                </a:ln>
                <a:solidFill>
                  <a:schemeClr val="bg2">
                    <a:lumMod val="25000"/>
                  </a:schemeClr>
                </a:solidFill>
                <a:effectLst/>
                <a:latin typeface="Arial" panose="020B0604020202020204" pitchFamily="34" charset="0"/>
              </a:rPr>
              <a:t>cherenkov</a:t>
            </a:r>
            <a:r>
              <a:rPr kumimoji="0" lang="es-ES" altLang="es-ES" sz="2800" b="1" i="0" u="none" strike="noStrike" cap="none" normalizeH="0" baseline="0" dirty="0">
                <a:ln>
                  <a:noFill/>
                </a:ln>
                <a:solidFill>
                  <a:schemeClr val="bg2">
                    <a:lumMod val="25000"/>
                  </a:schemeClr>
                </a:solidFill>
                <a:effectLst/>
                <a:latin typeface="Arial" panose="020B0604020202020204" pitchFamily="34" charset="0"/>
              </a:rPr>
              <a:t> </a:t>
            </a:r>
            <a:r>
              <a:rPr kumimoji="0" lang="es-ES" altLang="es-ES" sz="2800" b="1" i="0" u="none" strike="noStrike" cap="none" normalizeH="0" baseline="0" dirty="0" err="1">
                <a:ln>
                  <a:noFill/>
                </a:ln>
                <a:solidFill>
                  <a:schemeClr val="bg2">
                    <a:lumMod val="25000"/>
                  </a:schemeClr>
                </a:solidFill>
                <a:effectLst/>
                <a:latin typeface="Arial" panose="020B0604020202020204" pitchFamily="34" charset="0"/>
              </a:rPr>
              <a:t>detectors</a:t>
            </a:r>
            <a:r>
              <a:rPr kumimoji="0" lang="es-ES" altLang="es-ES" sz="2800" b="0" i="0" u="none" strike="noStrike" cap="none" normalizeH="0" baseline="0" dirty="0">
                <a:ln>
                  <a:noFill/>
                </a:ln>
                <a:solidFill>
                  <a:schemeClr val="bg2">
                    <a:lumMod val="25000"/>
                  </a:schemeClr>
                </a:solidFill>
                <a:effectLst/>
                <a:latin typeface="Arial" panose="020B0604020202020204" pitchFamily="34" charset="0"/>
              </a:rPr>
              <a:t>, </a:t>
            </a:r>
            <a:r>
              <a:rPr kumimoji="0" lang="es-ES" altLang="es-ES" sz="2800" b="0" i="0" u="none" strike="noStrike" cap="none" normalizeH="0" baseline="0" dirty="0" err="1">
                <a:ln>
                  <a:noFill/>
                </a:ln>
                <a:solidFill>
                  <a:schemeClr val="bg2">
                    <a:lumMod val="25000"/>
                  </a:schemeClr>
                </a:solidFill>
                <a:effectLst/>
                <a:latin typeface="Arial" panose="020B0604020202020204" pitchFamily="34" charset="0"/>
              </a:rPr>
              <a:t>the</a:t>
            </a:r>
            <a:r>
              <a:rPr kumimoji="0" lang="es-ES" altLang="es-ES" sz="2800" b="0" i="0" u="none" strike="noStrike" cap="none" normalizeH="0" baseline="0" dirty="0">
                <a:ln>
                  <a:noFill/>
                </a:ln>
                <a:solidFill>
                  <a:schemeClr val="bg2">
                    <a:lumMod val="25000"/>
                  </a:schemeClr>
                </a:solidFill>
                <a:effectLst/>
                <a:latin typeface="Arial" panose="020B0604020202020204" pitchFamily="34" charset="0"/>
              </a:rPr>
              <a:t> </a:t>
            </a:r>
            <a:r>
              <a:rPr kumimoji="0" lang="es-ES" altLang="es-ES" sz="2800" b="0" i="0" u="none" strike="noStrike" cap="none" normalizeH="0" baseline="0" dirty="0" err="1">
                <a:ln>
                  <a:noFill/>
                </a:ln>
                <a:solidFill>
                  <a:schemeClr val="bg2">
                    <a:lumMod val="25000"/>
                  </a:schemeClr>
                </a:solidFill>
                <a:effectLst/>
                <a:latin typeface="Arial" panose="020B0604020202020204" pitchFamily="34" charset="0"/>
              </a:rPr>
              <a:t>increased</a:t>
            </a:r>
            <a:r>
              <a:rPr kumimoji="0" lang="es-ES" altLang="es-ES" sz="2800" b="0" i="0" u="none" strike="noStrike" cap="none" normalizeH="0" baseline="0" dirty="0">
                <a:ln>
                  <a:noFill/>
                </a:ln>
                <a:solidFill>
                  <a:schemeClr val="bg2">
                    <a:lumMod val="25000"/>
                  </a:schemeClr>
                </a:solidFill>
                <a:effectLst/>
                <a:latin typeface="Arial" panose="020B0604020202020204" pitchFamily="34" charset="0"/>
              </a:rPr>
              <a:t> </a:t>
            </a:r>
            <a:r>
              <a:rPr kumimoji="0" lang="es-ES" altLang="es-ES" sz="2800" b="0" i="0" u="none" strike="noStrike" cap="none" normalizeH="0" baseline="0" dirty="0" err="1">
                <a:ln>
                  <a:noFill/>
                </a:ln>
                <a:solidFill>
                  <a:schemeClr val="bg2">
                    <a:lumMod val="25000"/>
                  </a:schemeClr>
                </a:solidFill>
                <a:effectLst/>
                <a:latin typeface="Arial" panose="020B0604020202020204" pitchFamily="34" charset="0"/>
              </a:rPr>
              <a:t>photon</a:t>
            </a:r>
            <a:r>
              <a:rPr kumimoji="0" lang="es-ES" altLang="es-ES" sz="2800" b="0" i="0" u="none" strike="noStrike" cap="none" normalizeH="0" baseline="0" dirty="0">
                <a:ln>
                  <a:noFill/>
                </a:ln>
                <a:solidFill>
                  <a:schemeClr val="bg2">
                    <a:lumMod val="25000"/>
                  </a:schemeClr>
                </a:solidFill>
                <a:effectLst/>
                <a:latin typeface="Arial" panose="020B0604020202020204" pitchFamily="34" charset="0"/>
              </a:rPr>
              <a:t> </a:t>
            </a:r>
            <a:r>
              <a:rPr kumimoji="0" lang="es-ES" altLang="es-ES" sz="2800" b="0" i="0" u="none" strike="noStrike" cap="none" normalizeH="0" baseline="0" dirty="0" err="1">
                <a:ln>
                  <a:noFill/>
                </a:ln>
                <a:solidFill>
                  <a:schemeClr val="bg2">
                    <a:lumMod val="25000"/>
                  </a:schemeClr>
                </a:solidFill>
                <a:effectLst/>
                <a:latin typeface="Arial" panose="020B0604020202020204" pitchFamily="34" charset="0"/>
              </a:rPr>
              <a:t>yield</a:t>
            </a:r>
            <a:r>
              <a:rPr kumimoji="0" lang="es-ES" altLang="es-ES" sz="2800" b="0" i="0" u="none" strike="noStrike" cap="none" normalizeH="0" baseline="0" dirty="0">
                <a:ln>
                  <a:noFill/>
                </a:ln>
                <a:solidFill>
                  <a:schemeClr val="bg2">
                    <a:lumMod val="25000"/>
                  </a:schemeClr>
                </a:solidFill>
                <a:effectLst/>
                <a:latin typeface="Arial" panose="020B0604020202020204" pitchFamily="34" charset="0"/>
              </a:rPr>
              <a:t> can </a:t>
            </a:r>
            <a:r>
              <a:rPr kumimoji="0" lang="es-ES" altLang="es-ES" sz="2800" b="0" i="0" u="none" strike="noStrike" cap="none" normalizeH="0" baseline="0" dirty="0" err="1">
                <a:ln>
                  <a:noFill/>
                </a:ln>
                <a:solidFill>
                  <a:schemeClr val="bg2">
                    <a:lumMod val="25000"/>
                  </a:schemeClr>
                </a:solidFill>
                <a:effectLst/>
                <a:latin typeface="Arial" panose="020B0604020202020204" pitchFamily="34" charset="0"/>
              </a:rPr>
              <a:t>compensate</a:t>
            </a:r>
            <a:r>
              <a:rPr kumimoji="0" lang="es-ES" altLang="es-ES" sz="2800" b="0" i="0" u="none" strike="noStrike" cap="none" normalizeH="0" baseline="0" dirty="0">
                <a:ln>
                  <a:noFill/>
                </a:ln>
                <a:solidFill>
                  <a:schemeClr val="bg2">
                    <a:lumMod val="25000"/>
                  </a:schemeClr>
                </a:solidFill>
                <a:effectLst/>
                <a:latin typeface="Arial" panose="020B0604020202020204" pitchFamily="34" charset="0"/>
              </a:rPr>
              <a:t> </a:t>
            </a:r>
            <a:r>
              <a:rPr kumimoji="0" lang="es-ES" altLang="es-ES" sz="2800" b="0" i="0" u="none" strike="noStrike" cap="none" normalizeH="0" baseline="0" dirty="0" err="1">
                <a:ln>
                  <a:noFill/>
                </a:ln>
                <a:solidFill>
                  <a:schemeClr val="bg2">
                    <a:lumMod val="25000"/>
                  </a:schemeClr>
                </a:solidFill>
                <a:effectLst/>
                <a:latin typeface="Arial" panose="020B0604020202020204" pitchFamily="34" charset="0"/>
              </a:rPr>
              <a:t>for</a:t>
            </a:r>
            <a:r>
              <a:rPr kumimoji="0" lang="es-ES" altLang="es-ES" sz="2800" b="0" i="0" u="none" strike="noStrike" cap="none" normalizeH="0" baseline="0" dirty="0">
                <a:ln>
                  <a:noFill/>
                </a:ln>
                <a:solidFill>
                  <a:schemeClr val="bg2">
                    <a:lumMod val="25000"/>
                  </a:schemeClr>
                </a:solidFill>
                <a:effectLst/>
                <a:latin typeface="Arial" panose="020B0604020202020204" pitchFamily="34" charset="0"/>
              </a:rPr>
              <a:t> </a:t>
            </a:r>
            <a:r>
              <a:rPr kumimoji="0" lang="es-ES" altLang="es-ES" sz="2800" b="0" i="0" u="none" strike="noStrike" cap="none" normalizeH="0" baseline="0" dirty="0" err="1">
                <a:ln>
                  <a:noFill/>
                </a:ln>
                <a:solidFill>
                  <a:schemeClr val="bg2">
                    <a:lumMod val="25000"/>
                  </a:schemeClr>
                </a:solidFill>
                <a:effectLst/>
                <a:latin typeface="Arial" panose="020B0604020202020204" pitchFamily="34" charset="0"/>
              </a:rPr>
              <a:t>this</a:t>
            </a:r>
            <a:r>
              <a:rPr kumimoji="0" lang="es-ES" altLang="es-ES" sz="2800" b="0" i="0" u="none" strike="noStrike" cap="none" normalizeH="0" baseline="0" dirty="0">
                <a:ln>
                  <a:noFill/>
                </a:ln>
                <a:solidFill>
                  <a:schemeClr val="bg2">
                    <a:lumMod val="25000"/>
                  </a:schemeClr>
                </a:solidFill>
                <a:effectLst/>
                <a:latin typeface="Arial" panose="020B0604020202020204" pitchFamily="34" charset="0"/>
              </a:rPr>
              <a:t> </a:t>
            </a:r>
            <a:r>
              <a:rPr kumimoji="0" lang="es-ES" altLang="es-ES" sz="2800" b="0" i="0" u="none" strike="noStrike" cap="none" normalizeH="0" baseline="0" dirty="0" err="1">
                <a:ln>
                  <a:noFill/>
                </a:ln>
                <a:solidFill>
                  <a:schemeClr val="bg2">
                    <a:lumMod val="25000"/>
                  </a:schemeClr>
                </a:solidFill>
                <a:effectLst/>
                <a:latin typeface="Arial" panose="020B0604020202020204" pitchFamily="34" charset="0"/>
              </a:rPr>
              <a:t>effect</a:t>
            </a:r>
            <a:r>
              <a:rPr kumimoji="0" lang="es-ES" altLang="es-ES" sz="2800" b="0" i="0" u="none" strike="noStrike" cap="none" normalizeH="0" baseline="0" dirty="0">
                <a:ln>
                  <a:noFill/>
                </a:ln>
                <a:solidFill>
                  <a:schemeClr val="bg2">
                    <a:lumMod val="25000"/>
                  </a:schemeClr>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s-ES" altLang="es-ES" sz="2400" b="0" i="0" u="none" strike="noStrike" cap="none" normalizeH="0" baseline="0" dirty="0">
              <a:ln>
                <a:noFill/>
              </a:ln>
              <a:solidFill>
                <a:schemeClr val="bg2">
                  <a:lumMod val="25000"/>
                </a:schemeClr>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tabLst/>
            </a:pPr>
            <a:endParaRPr kumimoji="0" lang="es-ES" altLang="es-ES" sz="2400" b="0" i="0" u="none" strike="noStrike" cap="none" normalizeH="0" baseline="0" dirty="0">
              <a:ln>
                <a:noFill/>
              </a:ln>
              <a:solidFill>
                <a:schemeClr val="bg2">
                  <a:lumMod val="25000"/>
                </a:schemeClr>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tabLst/>
            </a:pPr>
            <a:endParaRPr kumimoji="0" lang="es-ES" altLang="es-ES" sz="2000" b="0" i="0" u="none" strike="noStrike" cap="none" normalizeH="0" baseline="0" dirty="0">
              <a:ln>
                <a:noFill/>
              </a:ln>
              <a:solidFill>
                <a:schemeClr val="tx1"/>
              </a:solidFill>
              <a:effectLst/>
              <a:latin typeface="Arial" panose="020B0604020202020204" pitchFamily="34" charset="0"/>
            </a:endParaRPr>
          </a:p>
        </p:txBody>
      </p:sp>
    </p:spTree>
    <p:custDataLst>
      <p:tags r:id="rId1"/>
    </p:custDataLst>
    <p:extLst>
      <p:ext uri="{BB962C8B-B14F-4D97-AF65-F5344CB8AC3E}">
        <p14:creationId xmlns:p14="http://schemas.microsoft.com/office/powerpoint/2010/main" val="33999043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Imagen 45" descr="Dibujo en blanco y negro&#10;&#10;Descripción generada automáticamente con confianza baja">
            <a:extLst>
              <a:ext uri="{FF2B5EF4-FFF2-40B4-BE49-F238E27FC236}">
                <a16:creationId xmlns:a16="http://schemas.microsoft.com/office/drawing/2014/main" id="{3371CD0E-756C-2108-1262-F2EDF6896F3D}"/>
              </a:ext>
            </a:extLst>
          </p:cNvPr>
          <p:cNvPicPr>
            <a:picLocks noChangeAspect="1"/>
          </p:cNvPicPr>
          <p:nvPr/>
        </p:nvPicPr>
        <p:blipFill rotWithShape="1">
          <a:blip r:embed="rId4">
            <a:duotone>
              <a:prstClr val="black"/>
              <a:schemeClr val="accent3">
                <a:tint val="45000"/>
                <a:satMod val="400000"/>
              </a:schemeClr>
            </a:duotone>
            <a:extLst>
              <a:ext uri="{BEBA8EAE-BF5A-486C-A8C5-ECC9F3942E4B}">
                <a14:imgProps xmlns:a14="http://schemas.microsoft.com/office/drawing/2010/main">
                  <a14:imgLayer r:embed="rId5">
                    <a14:imgEffect>
                      <a14:brightnessContrast bright="-40000" contrast="40000"/>
                    </a14:imgEffect>
                  </a14:imgLayer>
                </a14:imgProps>
              </a:ext>
            </a:extLst>
          </a:blip>
          <a:srcRect l="3128" r="10319" b="2449"/>
          <a:stretch/>
        </p:blipFill>
        <p:spPr>
          <a:xfrm>
            <a:off x="7327232" y="4437789"/>
            <a:ext cx="4025868" cy="1827884"/>
          </a:xfrm>
          <a:prstGeom prst="rect">
            <a:avLst/>
          </a:prstGeom>
          <a:ln w="76200">
            <a:noFill/>
          </a:ln>
        </p:spPr>
      </p:pic>
      <p:sp>
        <p:nvSpPr>
          <p:cNvPr id="31" name="CuadroTexto 30">
            <a:extLst>
              <a:ext uri="{FF2B5EF4-FFF2-40B4-BE49-F238E27FC236}">
                <a16:creationId xmlns:a16="http://schemas.microsoft.com/office/drawing/2014/main" id="{D0E0D965-98DE-F09F-ABEE-4612BE6E662F}"/>
              </a:ext>
            </a:extLst>
          </p:cNvPr>
          <p:cNvSpPr txBox="1"/>
          <p:nvPr/>
        </p:nvSpPr>
        <p:spPr>
          <a:xfrm>
            <a:off x="16669" y="255205"/>
            <a:ext cx="12175331" cy="584775"/>
          </a:xfrm>
          <a:prstGeom prst="rect">
            <a:avLst/>
          </a:prstGeom>
          <a:solidFill>
            <a:schemeClr val="bg1"/>
          </a:solidFill>
          <a:ln/>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s-ES" sz="3200" b="1" dirty="0">
                <a:solidFill>
                  <a:schemeClr val="tx1">
                    <a:lumMod val="75000"/>
                    <a:lumOff val="25000"/>
                  </a:schemeClr>
                </a:solidFill>
                <a:latin typeface="Raleway" panose="020B0604020202020204" charset="0"/>
              </a:rPr>
              <a:t>INTRODUCTION</a:t>
            </a:r>
          </a:p>
        </p:txBody>
      </p:sp>
      <p:sp>
        <p:nvSpPr>
          <p:cNvPr id="50" name="CuadroTexto 49">
            <a:extLst>
              <a:ext uri="{FF2B5EF4-FFF2-40B4-BE49-F238E27FC236}">
                <a16:creationId xmlns:a16="http://schemas.microsoft.com/office/drawing/2014/main" id="{30E89649-96E0-C3F3-21EF-5E25CC076A38}"/>
              </a:ext>
            </a:extLst>
          </p:cNvPr>
          <p:cNvSpPr txBox="1"/>
          <p:nvPr/>
        </p:nvSpPr>
        <p:spPr>
          <a:xfrm>
            <a:off x="970548" y="1598056"/>
            <a:ext cx="10382552" cy="3754874"/>
          </a:xfrm>
          <a:prstGeom prst="rect">
            <a:avLst/>
          </a:prstGeom>
          <a:noFill/>
        </p:spPr>
        <p:txBody>
          <a:bodyPr wrap="square">
            <a:spAutoFit/>
          </a:bodyPr>
          <a:lstStyle/>
          <a:p>
            <a:pPr marL="514350" indent="-514350">
              <a:spcAft>
                <a:spcPts val="1200"/>
              </a:spcAft>
              <a:buFont typeface="+mj-lt"/>
              <a:buAutoNum type="arabicPeriod"/>
            </a:pPr>
            <a:r>
              <a:rPr lang="en-US" sz="2200" dirty="0">
                <a:solidFill>
                  <a:schemeClr val="tx1">
                    <a:lumMod val="65000"/>
                    <a:lumOff val="35000"/>
                  </a:schemeClr>
                </a:solidFill>
              </a:rPr>
              <a:t>Need for improved time resolution in radiation detectors, essential for </a:t>
            </a:r>
            <a:r>
              <a:rPr lang="en-US" sz="2200" b="1" dirty="0">
                <a:solidFill>
                  <a:schemeClr val="tx1">
                    <a:lumMod val="65000"/>
                    <a:lumOff val="35000"/>
                  </a:schemeClr>
                </a:solidFill>
              </a:rPr>
              <a:t>Positron emission Tomography (PET) </a:t>
            </a:r>
            <a:r>
              <a:rPr lang="en-US" sz="2200" dirty="0">
                <a:solidFill>
                  <a:schemeClr val="tx1">
                    <a:lumMod val="65000"/>
                    <a:lumOff val="35000"/>
                  </a:schemeClr>
                </a:solidFill>
              </a:rPr>
              <a:t>applications.</a:t>
            </a:r>
          </a:p>
          <a:p>
            <a:pPr marL="514350" indent="-514350">
              <a:spcAft>
                <a:spcPts val="1200"/>
              </a:spcAft>
              <a:buFont typeface="+mj-lt"/>
              <a:buAutoNum type="arabicPeriod"/>
            </a:pPr>
            <a:r>
              <a:rPr lang="en-US" sz="2200" dirty="0">
                <a:solidFill>
                  <a:schemeClr val="tx1">
                    <a:lumMod val="65000"/>
                    <a:lumOff val="35000"/>
                  </a:schemeClr>
                </a:solidFill>
              </a:rPr>
              <a:t>Focus on </a:t>
            </a:r>
            <a:r>
              <a:rPr lang="en-US" sz="2200" b="1" dirty="0">
                <a:solidFill>
                  <a:schemeClr val="tx1">
                    <a:lumMod val="65000"/>
                    <a:lumOff val="35000"/>
                  </a:schemeClr>
                </a:solidFill>
              </a:rPr>
              <a:t>Time of Flight (TOF-PET)</a:t>
            </a:r>
            <a:r>
              <a:rPr lang="en-US" sz="2200" dirty="0">
                <a:solidFill>
                  <a:schemeClr val="tx1">
                    <a:lumMod val="65000"/>
                    <a:lumOff val="35000"/>
                  </a:schemeClr>
                </a:solidFill>
              </a:rPr>
              <a:t>: Enhancing signal-to-noise ratio and detection sensitivity.</a:t>
            </a:r>
          </a:p>
          <a:p>
            <a:pPr marL="514350" indent="-514350">
              <a:spcAft>
                <a:spcPts val="1200"/>
              </a:spcAft>
              <a:buFont typeface="+mj-lt"/>
              <a:buAutoNum type="arabicPeriod"/>
            </a:pPr>
            <a:r>
              <a:rPr lang="en-US" sz="2200" dirty="0">
                <a:solidFill>
                  <a:schemeClr val="tx1">
                    <a:lumMod val="65000"/>
                    <a:lumOff val="35000"/>
                  </a:schemeClr>
                </a:solidFill>
              </a:rPr>
              <a:t>Current challenge: Temporal resolution is 200-300 </a:t>
            </a:r>
            <a:r>
              <a:rPr lang="en-US" sz="2200" dirty="0" err="1">
                <a:solidFill>
                  <a:schemeClr val="tx1">
                    <a:lumMod val="65000"/>
                    <a:lumOff val="35000"/>
                  </a:schemeClr>
                </a:solidFill>
              </a:rPr>
              <a:t>ps</a:t>
            </a:r>
            <a:r>
              <a:rPr lang="en-US" sz="2200" dirty="0">
                <a:solidFill>
                  <a:schemeClr val="tx1">
                    <a:lumMod val="65000"/>
                    <a:lumOff val="35000"/>
                  </a:schemeClr>
                </a:solidFill>
              </a:rPr>
              <a:t>, but the goal is </a:t>
            </a:r>
            <a:r>
              <a:rPr lang="en-US" sz="2200" b="1" dirty="0">
                <a:solidFill>
                  <a:schemeClr val="tx1">
                    <a:lumMod val="65000"/>
                    <a:lumOff val="35000"/>
                  </a:schemeClr>
                </a:solidFill>
              </a:rPr>
              <a:t>10 </a:t>
            </a:r>
            <a:r>
              <a:rPr lang="en-US" sz="2200" b="1" dirty="0" err="1">
                <a:solidFill>
                  <a:schemeClr val="tx1">
                    <a:lumMod val="65000"/>
                    <a:lumOff val="35000"/>
                  </a:schemeClr>
                </a:solidFill>
              </a:rPr>
              <a:t>ps</a:t>
            </a:r>
            <a:r>
              <a:rPr lang="en-US" sz="2200" b="1" dirty="0">
                <a:solidFill>
                  <a:schemeClr val="tx1">
                    <a:lumMod val="65000"/>
                    <a:lumOff val="35000"/>
                  </a:schemeClr>
                </a:solidFill>
              </a:rPr>
              <a:t> </a:t>
            </a:r>
            <a:r>
              <a:rPr lang="en-US" sz="2200" dirty="0">
                <a:solidFill>
                  <a:schemeClr val="tx1">
                    <a:lumMod val="65000"/>
                    <a:lumOff val="35000"/>
                  </a:schemeClr>
                </a:solidFill>
              </a:rPr>
              <a:t>globally.</a:t>
            </a:r>
          </a:p>
          <a:p>
            <a:pPr marL="514350" indent="-514350">
              <a:spcAft>
                <a:spcPts val="1200"/>
              </a:spcAft>
              <a:buFont typeface="+mj-lt"/>
              <a:buAutoNum type="arabicPeriod"/>
            </a:pPr>
            <a:r>
              <a:rPr lang="en-US" sz="2200" dirty="0">
                <a:solidFill>
                  <a:schemeClr val="tx1">
                    <a:lumMod val="65000"/>
                    <a:lumOff val="35000"/>
                  </a:schemeClr>
                </a:solidFill>
              </a:rPr>
              <a:t>C</a:t>
            </a:r>
            <a:r>
              <a:rPr lang="en-US" sz="2200" b="1" dirty="0">
                <a:solidFill>
                  <a:schemeClr val="tx1">
                    <a:lumMod val="65000"/>
                    <a:lumOff val="35000"/>
                  </a:schemeClr>
                </a:solidFill>
              </a:rPr>
              <a:t>herenkov light</a:t>
            </a:r>
            <a:r>
              <a:rPr lang="en-US" sz="2200" dirty="0">
                <a:solidFill>
                  <a:schemeClr val="tx1">
                    <a:lumMod val="65000"/>
                    <a:lumOff val="35000"/>
                  </a:schemeClr>
                </a:solidFill>
              </a:rPr>
              <a:t> as a strategy: Offers fast-timing properties but produces few photons.</a:t>
            </a:r>
          </a:p>
          <a:p>
            <a:pPr marL="514350" indent="-514350">
              <a:spcAft>
                <a:spcPts val="1200"/>
              </a:spcAft>
              <a:buFont typeface="+mj-lt"/>
              <a:buAutoNum type="arabicPeriod"/>
            </a:pPr>
            <a:r>
              <a:rPr lang="en-US" sz="2200" dirty="0">
                <a:solidFill>
                  <a:schemeClr val="tx1">
                    <a:lumMod val="65000"/>
                    <a:lumOff val="35000"/>
                  </a:schemeClr>
                </a:solidFill>
              </a:rPr>
              <a:t>Objective: </a:t>
            </a:r>
            <a:r>
              <a:rPr lang="en-US" sz="2200" b="1" dirty="0">
                <a:solidFill>
                  <a:schemeClr val="tx1">
                    <a:lumMod val="65000"/>
                    <a:lumOff val="35000"/>
                  </a:schemeClr>
                </a:solidFill>
              </a:rPr>
              <a:t>Increase Cherenkov photon </a:t>
            </a:r>
            <a:r>
              <a:rPr lang="en-US" sz="2200" dirty="0">
                <a:solidFill>
                  <a:schemeClr val="tx1">
                    <a:lumMod val="65000"/>
                    <a:lumOff val="35000"/>
                  </a:schemeClr>
                </a:solidFill>
              </a:rPr>
              <a:t>production and </a:t>
            </a:r>
            <a:br>
              <a:rPr lang="en-US" sz="2200" dirty="0">
                <a:solidFill>
                  <a:schemeClr val="tx1">
                    <a:lumMod val="65000"/>
                    <a:lumOff val="35000"/>
                  </a:schemeClr>
                </a:solidFill>
              </a:rPr>
            </a:br>
            <a:r>
              <a:rPr lang="en-US" sz="2200" dirty="0">
                <a:solidFill>
                  <a:schemeClr val="tx1">
                    <a:lumMod val="65000"/>
                    <a:lumOff val="35000"/>
                  </a:schemeClr>
                </a:solidFill>
              </a:rPr>
              <a:t>optimize their use to improve time resolution.</a:t>
            </a:r>
            <a:endParaRPr lang="en-GB" sz="2200" dirty="0">
              <a:solidFill>
                <a:schemeClr val="tx1">
                  <a:lumMod val="65000"/>
                  <a:lumOff val="35000"/>
                </a:schemeClr>
              </a:solidFill>
            </a:endParaRPr>
          </a:p>
        </p:txBody>
      </p:sp>
      <p:sp>
        <p:nvSpPr>
          <p:cNvPr id="3" name="Rectángulo 2">
            <a:extLst>
              <a:ext uri="{FF2B5EF4-FFF2-40B4-BE49-F238E27FC236}">
                <a16:creationId xmlns:a16="http://schemas.microsoft.com/office/drawing/2014/main" id="{668DEC6A-BFBE-4E54-1DF2-474C8317EE7D}"/>
              </a:ext>
            </a:extLst>
          </p:cNvPr>
          <p:cNvSpPr/>
          <p:nvPr/>
        </p:nvSpPr>
        <p:spPr>
          <a:xfrm>
            <a:off x="838900" y="1123950"/>
            <a:ext cx="10514900" cy="5133975"/>
          </a:xfrm>
          <a:prstGeom prst="rect">
            <a:avLst/>
          </a:prstGeom>
          <a:noFill/>
          <a:ln w="254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4" name="Marcador de número de diapositiva 3">
            <a:extLst>
              <a:ext uri="{FF2B5EF4-FFF2-40B4-BE49-F238E27FC236}">
                <a16:creationId xmlns:a16="http://schemas.microsoft.com/office/drawing/2014/main" id="{0A5D0557-C726-8557-739A-5210C2C7414F}"/>
              </a:ext>
            </a:extLst>
          </p:cNvPr>
          <p:cNvSpPr>
            <a:spLocks noGrp="1"/>
          </p:cNvSpPr>
          <p:nvPr>
            <p:ph type="sldNum" sz="quarter" idx="12"/>
          </p:nvPr>
        </p:nvSpPr>
        <p:spPr/>
        <p:txBody>
          <a:bodyPr/>
          <a:lstStyle/>
          <a:p>
            <a:fld id="{8433CCAB-DF70-49D5-B59A-678B764CB28F}" type="slidenum">
              <a:rPr lang="en-GB" smtClean="0"/>
              <a:t>2</a:t>
            </a:fld>
            <a:endParaRPr lang="en-GB"/>
          </a:p>
        </p:txBody>
      </p:sp>
    </p:spTree>
    <p:custDataLst>
      <p:tags r:id="rId1"/>
    </p:custDataLst>
    <p:extLst>
      <p:ext uri="{BB962C8B-B14F-4D97-AF65-F5344CB8AC3E}">
        <p14:creationId xmlns:p14="http://schemas.microsoft.com/office/powerpoint/2010/main" val="19600221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77D4C0-970F-F7DF-D690-58EC9DFE16BA}"/>
            </a:ext>
          </a:extLst>
        </p:cNvPr>
        <p:cNvGrpSpPr/>
        <p:nvPr/>
      </p:nvGrpSpPr>
      <p:grpSpPr>
        <a:xfrm>
          <a:off x="0" y="0"/>
          <a:ext cx="0" cy="0"/>
          <a:chOff x="0" y="0"/>
          <a:chExt cx="0" cy="0"/>
        </a:xfrm>
      </p:grpSpPr>
      <p:sp>
        <p:nvSpPr>
          <p:cNvPr id="31" name="CuadroTexto 30">
            <a:extLst>
              <a:ext uri="{FF2B5EF4-FFF2-40B4-BE49-F238E27FC236}">
                <a16:creationId xmlns:a16="http://schemas.microsoft.com/office/drawing/2014/main" id="{15DCEE1C-D3B9-6785-A236-05746AE1FAD1}"/>
              </a:ext>
            </a:extLst>
          </p:cNvPr>
          <p:cNvSpPr txBox="1"/>
          <p:nvPr/>
        </p:nvSpPr>
        <p:spPr>
          <a:xfrm>
            <a:off x="16669" y="255205"/>
            <a:ext cx="12175331" cy="584775"/>
          </a:xfrm>
          <a:prstGeom prst="rect">
            <a:avLst/>
          </a:prstGeom>
          <a:solidFill>
            <a:schemeClr val="bg1"/>
          </a:solidFill>
          <a:ln/>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s-ES" sz="3200" b="1" dirty="0">
                <a:solidFill>
                  <a:schemeClr val="tx1">
                    <a:lumMod val="75000"/>
                    <a:lumOff val="25000"/>
                  </a:schemeClr>
                </a:solidFill>
                <a:latin typeface="Raleway" panose="020B0604020202020204" charset="0"/>
              </a:rPr>
              <a:t>FUTURE WORK</a:t>
            </a:r>
          </a:p>
        </p:txBody>
      </p:sp>
      <p:sp>
        <p:nvSpPr>
          <p:cNvPr id="3" name="Rectángulo 2">
            <a:extLst>
              <a:ext uri="{FF2B5EF4-FFF2-40B4-BE49-F238E27FC236}">
                <a16:creationId xmlns:a16="http://schemas.microsoft.com/office/drawing/2014/main" id="{D0D19D1A-6CE2-A95B-787B-637E2913D60C}"/>
              </a:ext>
            </a:extLst>
          </p:cNvPr>
          <p:cNvSpPr/>
          <p:nvPr/>
        </p:nvSpPr>
        <p:spPr>
          <a:xfrm>
            <a:off x="838900" y="1123950"/>
            <a:ext cx="10514900" cy="5133975"/>
          </a:xfrm>
          <a:prstGeom prst="rect">
            <a:avLst/>
          </a:prstGeom>
          <a:noFill/>
          <a:ln w="254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4" name="Marcador de número de diapositiva 3">
            <a:extLst>
              <a:ext uri="{FF2B5EF4-FFF2-40B4-BE49-F238E27FC236}">
                <a16:creationId xmlns:a16="http://schemas.microsoft.com/office/drawing/2014/main" id="{399FAAAE-280F-EF83-1BB1-21B720A82962}"/>
              </a:ext>
            </a:extLst>
          </p:cNvPr>
          <p:cNvSpPr>
            <a:spLocks noGrp="1"/>
          </p:cNvSpPr>
          <p:nvPr>
            <p:ph type="sldNum" sz="quarter" idx="12"/>
          </p:nvPr>
        </p:nvSpPr>
        <p:spPr/>
        <p:txBody>
          <a:bodyPr/>
          <a:lstStyle/>
          <a:p>
            <a:fld id="{8433CCAB-DF70-49D5-B59A-678B764CB28F}" type="slidenum">
              <a:rPr lang="en-GB" smtClean="0"/>
              <a:t>20</a:t>
            </a:fld>
            <a:endParaRPr lang="en-GB"/>
          </a:p>
        </p:txBody>
      </p:sp>
      <p:sp>
        <p:nvSpPr>
          <p:cNvPr id="24" name="CuadroTexto 23">
            <a:extLst>
              <a:ext uri="{FF2B5EF4-FFF2-40B4-BE49-F238E27FC236}">
                <a16:creationId xmlns:a16="http://schemas.microsoft.com/office/drawing/2014/main" id="{1DE7AB36-D546-1938-0439-F6895415F46A}"/>
              </a:ext>
            </a:extLst>
          </p:cNvPr>
          <p:cNvSpPr txBox="1"/>
          <p:nvPr/>
        </p:nvSpPr>
        <p:spPr>
          <a:xfrm>
            <a:off x="2656253" y="1932933"/>
            <a:ext cx="8696847" cy="3330464"/>
          </a:xfrm>
          <a:prstGeom prst="rect">
            <a:avLst/>
          </a:prstGeom>
          <a:noFill/>
        </p:spPr>
        <p:txBody>
          <a:bodyPr wrap="square">
            <a:spAutoFit/>
          </a:bodyPr>
          <a:lstStyle/>
          <a:p>
            <a:pPr marL="457200" indent="-457200">
              <a:lnSpc>
                <a:spcPct val="150000"/>
              </a:lnSpc>
              <a:buFont typeface="Arial" panose="020B0604020202020204" pitchFamily="34" charset="0"/>
              <a:buChar char="•"/>
            </a:pPr>
            <a:r>
              <a:rPr lang="en-GB" sz="3600" b="1" i="0" dirty="0">
                <a:solidFill>
                  <a:schemeClr val="tx1">
                    <a:lumMod val="75000"/>
                    <a:lumOff val="25000"/>
                  </a:schemeClr>
                </a:solidFill>
                <a:effectLst/>
                <a:latin typeface="Söhne"/>
              </a:rPr>
              <a:t> Crosstalk correction. </a:t>
            </a:r>
            <a:endParaRPr lang="en-GB" sz="3600" dirty="0">
              <a:solidFill>
                <a:schemeClr val="tx1">
                  <a:lumMod val="75000"/>
                  <a:lumOff val="25000"/>
                </a:schemeClr>
              </a:solidFill>
              <a:latin typeface="Söhne"/>
            </a:endParaRPr>
          </a:p>
          <a:p>
            <a:pPr marL="457200" indent="-457200">
              <a:lnSpc>
                <a:spcPct val="150000"/>
              </a:lnSpc>
              <a:buFont typeface="Arial" panose="020B0604020202020204" pitchFamily="34" charset="0"/>
              <a:buChar char="•"/>
            </a:pPr>
            <a:r>
              <a:rPr lang="en-GB" sz="3600" b="1" i="0" dirty="0">
                <a:solidFill>
                  <a:schemeClr val="tx1">
                    <a:lumMod val="75000"/>
                    <a:lumOff val="25000"/>
                  </a:schemeClr>
                </a:solidFill>
                <a:effectLst/>
                <a:latin typeface="Söhne"/>
              </a:rPr>
              <a:t> Material optimization. </a:t>
            </a:r>
            <a:endParaRPr lang="en-GB" sz="3600" i="0" dirty="0">
              <a:solidFill>
                <a:schemeClr val="tx1">
                  <a:lumMod val="75000"/>
                  <a:lumOff val="25000"/>
                </a:schemeClr>
              </a:solidFill>
              <a:effectLst/>
              <a:latin typeface="Söhne"/>
            </a:endParaRPr>
          </a:p>
          <a:p>
            <a:pPr marL="457200" indent="-457200" algn="l">
              <a:lnSpc>
                <a:spcPct val="150000"/>
              </a:lnSpc>
              <a:buFont typeface="Arial" panose="020B0604020202020204" pitchFamily="34" charset="0"/>
              <a:buChar char="•"/>
            </a:pPr>
            <a:r>
              <a:rPr lang="en-GB" sz="3600" b="1" i="0" dirty="0">
                <a:solidFill>
                  <a:schemeClr val="tx1">
                    <a:lumMod val="75000"/>
                    <a:lumOff val="25000"/>
                  </a:schemeClr>
                </a:solidFill>
                <a:effectLst/>
                <a:latin typeface="Söhne"/>
              </a:rPr>
              <a:t> New dopants and concentrations</a:t>
            </a:r>
            <a:r>
              <a:rPr lang="en-GB" sz="3600" i="0" dirty="0">
                <a:solidFill>
                  <a:schemeClr val="tx1">
                    <a:lumMod val="75000"/>
                    <a:lumOff val="25000"/>
                  </a:schemeClr>
                </a:solidFill>
                <a:effectLst/>
                <a:latin typeface="Söhne"/>
              </a:rPr>
              <a:t>. </a:t>
            </a:r>
          </a:p>
          <a:p>
            <a:pPr marL="457200" indent="-457200" algn="l">
              <a:lnSpc>
                <a:spcPct val="150000"/>
              </a:lnSpc>
              <a:buFont typeface="Arial" panose="020B0604020202020204" pitchFamily="34" charset="0"/>
              <a:buChar char="•"/>
            </a:pPr>
            <a:r>
              <a:rPr lang="en-GB" sz="3600" b="1" i="0" dirty="0">
                <a:solidFill>
                  <a:schemeClr val="tx1">
                    <a:lumMod val="75000"/>
                    <a:lumOff val="25000"/>
                  </a:schemeClr>
                </a:solidFill>
                <a:effectLst/>
                <a:latin typeface="Söhne"/>
              </a:rPr>
              <a:t> Detector design improvements. </a:t>
            </a:r>
            <a:endParaRPr lang="en-GB" sz="2400" b="0" i="0" dirty="0">
              <a:solidFill>
                <a:srgbClr val="0D0D0D"/>
              </a:solidFill>
              <a:effectLst/>
              <a:latin typeface="Söhne"/>
            </a:endParaRPr>
          </a:p>
        </p:txBody>
      </p:sp>
    </p:spTree>
    <p:custDataLst>
      <p:tags r:id="rId1"/>
    </p:custDataLst>
    <p:extLst>
      <p:ext uri="{BB962C8B-B14F-4D97-AF65-F5344CB8AC3E}">
        <p14:creationId xmlns:p14="http://schemas.microsoft.com/office/powerpoint/2010/main" val="30691496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a:extLst>
              <a:ext uri="{FF2B5EF4-FFF2-40B4-BE49-F238E27FC236}">
                <a16:creationId xmlns:a16="http://schemas.microsoft.com/office/drawing/2014/main" id="{8AD3720C-429F-F5FC-598F-DF2447ABD96E}"/>
              </a:ext>
            </a:extLst>
          </p:cNvPr>
          <p:cNvSpPr txBox="1"/>
          <p:nvPr/>
        </p:nvSpPr>
        <p:spPr>
          <a:xfrm>
            <a:off x="4914187" y="4321384"/>
            <a:ext cx="1365331" cy="523220"/>
          </a:xfrm>
          <a:prstGeom prst="rect">
            <a:avLst/>
          </a:prstGeom>
          <a:noFill/>
          <a:ln w="28575">
            <a:solidFill>
              <a:schemeClr val="bg1"/>
            </a:solidFill>
          </a:ln>
        </p:spPr>
        <p:txBody>
          <a:bodyPr wrap="square" rtlCol="0">
            <a:spAutoFit/>
          </a:bodyPr>
          <a:lstStyle/>
          <a:p>
            <a:r>
              <a:rPr lang="en-GB" sz="2800" dirty="0">
                <a:solidFill>
                  <a:schemeClr val="bg1"/>
                </a:solidFill>
              </a:rPr>
              <a:t>CsPbBr</a:t>
            </a:r>
            <a:r>
              <a:rPr lang="en-GB" sz="2800" baseline="-25000" dirty="0">
                <a:solidFill>
                  <a:schemeClr val="bg1"/>
                </a:solidFill>
              </a:rPr>
              <a:t>3</a:t>
            </a:r>
            <a:endParaRPr lang="en-GB" sz="2800" dirty="0">
              <a:solidFill>
                <a:schemeClr val="bg1"/>
              </a:solidFill>
            </a:endParaRPr>
          </a:p>
        </p:txBody>
      </p:sp>
      <p:sp>
        <p:nvSpPr>
          <p:cNvPr id="7" name="CuadroTexto 6">
            <a:extLst>
              <a:ext uri="{FF2B5EF4-FFF2-40B4-BE49-F238E27FC236}">
                <a16:creationId xmlns:a16="http://schemas.microsoft.com/office/drawing/2014/main" id="{9EA31FA9-DF62-8A59-37B1-835CC16C99C2}"/>
              </a:ext>
            </a:extLst>
          </p:cNvPr>
          <p:cNvSpPr txBox="1"/>
          <p:nvPr/>
        </p:nvSpPr>
        <p:spPr>
          <a:xfrm>
            <a:off x="9962678" y="4283534"/>
            <a:ext cx="1365331" cy="523220"/>
          </a:xfrm>
          <a:prstGeom prst="rect">
            <a:avLst/>
          </a:prstGeom>
          <a:noFill/>
          <a:ln w="28575">
            <a:solidFill>
              <a:schemeClr val="bg1"/>
            </a:solidFill>
          </a:ln>
        </p:spPr>
        <p:txBody>
          <a:bodyPr wrap="square" rtlCol="0">
            <a:spAutoFit/>
          </a:bodyPr>
          <a:lstStyle/>
          <a:p>
            <a:r>
              <a:rPr lang="en-GB" sz="2800" dirty="0">
                <a:solidFill>
                  <a:schemeClr val="bg1"/>
                </a:solidFill>
              </a:rPr>
              <a:t>CsPbCl</a:t>
            </a:r>
            <a:r>
              <a:rPr lang="en-GB" sz="2800" baseline="-25000" dirty="0">
                <a:solidFill>
                  <a:schemeClr val="bg1"/>
                </a:solidFill>
              </a:rPr>
              <a:t>3</a:t>
            </a:r>
            <a:endParaRPr lang="en-GB" sz="2800" dirty="0">
              <a:solidFill>
                <a:schemeClr val="bg1"/>
              </a:solidFill>
            </a:endParaRPr>
          </a:p>
        </p:txBody>
      </p:sp>
      <p:sp>
        <p:nvSpPr>
          <p:cNvPr id="3" name="Marcador de número de diapositiva 2">
            <a:extLst>
              <a:ext uri="{FF2B5EF4-FFF2-40B4-BE49-F238E27FC236}">
                <a16:creationId xmlns:a16="http://schemas.microsoft.com/office/drawing/2014/main" id="{63C1A40B-D291-B223-64E0-DD4E59E2D111}"/>
              </a:ext>
            </a:extLst>
          </p:cNvPr>
          <p:cNvSpPr>
            <a:spLocks noGrp="1"/>
          </p:cNvSpPr>
          <p:nvPr>
            <p:ph type="sldNum" sz="quarter" idx="12"/>
          </p:nvPr>
        </p:nvSpPr>
        <p:spPr/>
        <p:txBody>
          <a:bodyPr/>
          <a:lstStyle/>
          <a:p>
            <a:fld id="{8433CCAB-DF70-49D5-B59A-678B764CB28F}" type="slidenum">
              <a:rPr lang="en-GB" smtClean="0"/>
              <a:t>21</a:t>
            </a:fld>
            <a:endParaRPr lang="en-GB"/>
          </a:p>
        </p:txBody>
      </p:sp>
      <p:sp>
        <p:nvSpPr>
          <p:cNvPr id="2" name="Rectángulo 1">
            <a:extLst>
              <a:ext uri="{FF2B5EF4-FFF2-40B4-BE49-F238E27FC236}">
                <a16:creationId xmlns:a16="http://schemas.microsoft.com/office/drawing/2014/main" id="{41DA16FE-279C-BF21-18D0-5DAFA1BA413C}"/>
              </a:ext>
            </a:extLst>
          </p:cNvPr>
          <p:cNvSpPr/>
          <p:nvPr/>
        </p:nvSpPr>
        <p:spPr>
          <a:xfrm>
            <a:off x="838900" y="647700"/>
            <a:ext cx="10514900" cy="5610225"/>
          </a:xfrm>
          <a:prstGeom prst="rect">
            <a:avLst/>
          </a:prstGeom>
          <a:noFill/>
          <a:ln w="254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pic>
        <p:nvPicPr>
          <p:cNvPr id="8" name="Imagen 7">
            <a:extLst>
              <a:ext uri="{FF2B5EF4-FFF2-40B4-BE49-F238E27FC236}">
                <a16:creationId xmlns:a16="http://schemas.microsoft.com/office/drawing/2014/main" id="{49D2F479-4454-6377-78D6-1AD4F4772B89}"/>
              </a:ext>
            </a:extLst>
          </p:cNvPr>
          <p:cNvPicPr>
            <a:picLocks noChangeAspect="1"/>
          </p:cNvPicPr>
          <p:nvPr/>
        </p:nvPicPr>
        <p:blipFill>
          <a:blip r:embed="rId3">
            <a:duotone>
              <a:schemeClr val="accent3">
                <a:shade val="45000"/>
                <a:satMod val="135000"/>
              </a:schemeClr>
              <a:prstClr val="white"/>
            </a:duotone>
          </a:blip>
          <a:srcRect l="965" r="1396"/>
          <a:stretch/>
        </p:blipFill>
        <p:spPr>
          <a:xfrm>
            <a:off x="863991" y="3784754"/>
            <a:ext cx="10464019" cy="2473172"/>
          </a:xfrm>
          <a:prstGeom prst="rect">
            <a:avLst/>
          </a:prstGeom>
        </p:spPr>
      </p:pic>
      <p:sp>
        <p:nvSpPr>
          <p:cNvPr id="9" name="CuadroTexto 8">
            <a:extLst>
              <a:ext uri="{FF2B5EF4-FFF2-40B4-BE49-F238E27FC236}">
                <a16:creationId xmlns:a16="http://schemas.microsoft.com/office/drawing/2014/main" id="{8B2431C8-F67C-E298-26F5-44BBA8CDA762}"/>
              </a:ext>
            </a:extLst>
          </p:cNvPr>
          <p:cNvSpPr txBox="1"/>
          <p:nvPr/>
        </p:nvSpPr>
        <p:spPr>
          <a:xfrm>
            <a:off x="970290" y="1508341"/>
            <a:ext cx="10251420" cy="707886"/>
          </a:xfrm>
          <a:prstGeom prst="rect">
            <a:avLst/>
          </a:prstGeom>
          <a:solidFill>
            <a:schemeClr val="bg1"/>
          </a:solidFill>
          <a:ln/>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n-US" sz="4000" b="1" dirty="0">
                <a:solidFill>
                  <a:schemeClr val="tx1">
                    <a:lumMod val="75000"/>
                    <a:lumOff val="25000"/>
                  </a:schemeClr>
                </a:solidFill>
                <a:latin typeface="Raleway" panose="020B0604020202020204" charset="0"/>
              </a:rPr>
              <a:t>Thank you for your attention!</a:t>
            </a:r>
            <a:endParaRPr lang="es-ES" sz="4000" b="1" dirty="0">
              <a:solidFill>
                <a:schemeClr val="tx1">
                  <a:lumMod val="75000"/>
                  <a:lumOff val="25000"/>
                </a:schemeClr>
              </a:solidFill>
              <a:latin typeface="Raleway" panose="020B0604020202020204" charset="0"/>
            </a:endParaRPr>
          </a:p>
        </p:txBody>
      </p:sp>
    </p:spTree>
    <p:extLst>
      <p:ext uri="{BB962C8B-B14F-4D97-AF65-F5344CB8AC3E}">
        <p14:creationId xmlns:p14="http://schemas.microsoft.com/office/powerpoint/2010/main" val="3642446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9C0C89-CA89-DECE-BB06-DAFA53CCD2A9}"/>
            </a:ext>
          </a:extLst>
        </p:cNvPr>
        <p:cNvGrpSpPr/>
        <p:nvPr/>
      </p:nvGrpSpPr>
      <p:grpSpPr>
        <a:xfrm>
          <a:off x="0" y="0"/>
          <a:ext cx="0" cy="0"/>
          <a:chOff x="0" y="0"/>
          <a:chExt cx="0" cy="0"/>
        </a:xfrm>
      </p:grpSpPr>
      <p:pic>
        <p:nvPicPr>
          <p:cNvPr id="5" name="Picture 2">
            <a:extLst>
              <a:ext uri="{FF2B5EF4-FFF2-40B4-BE49-F238E27FC236}">
                <a16:creationId xmlns:a16="http://schemas.microsoft.com/office/drawing/2014/main" id="{E30A6C86-DBC0-055C-9FB0-58B2DBDA3EC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2881" y="1555300"/>
            <a:ext cx="9277164" cy="4913809"/>
          </a:xfrm>
          <a:prstGeom prst="rect">
            <a:avLst/>
          </a:prstGeom>
          <a:noFill/>
          <a:extLst>
            <a:ext uri="{909E8E84-426E-40DD-AFC4-6F175D3DCCD1}">
              <a14:hiddenFill xmlns:a14="http://schemas.microsoft.com/office/drawing/2010/main">
                <a:solidFill>
                  <a:srgbClr val="FFFFFF"/>
                </a:solidFill>
              </a14:hiddenFill>
            </a:ext>
          </a:extLst>
        </p:spPr>
      </p:pic>
      <p:sp>
        <p:nvSpPr>
          <p:cNvPr id="31" name="CuadroTexto 30">
            <a:extLst>
              <a:ext uri="{FF2B5EF4-FFF2-40B4-BE49-F238E27FC236}">
                <a16:creationId xmlns:a16="http://schemas.microsoft.com/office/drawing/2014/main" id="{47DDD2BC-FB37-10D5-400A-E589EB713930}"/>
              </a:ext>
            </a:extLst>
          </p:cNvPr>
          <p:cNvSpPr txBox="1"/>
          <p:nvPr/>
        </p:nvSpPr>
        <p:spPr>
          <a:xfrm>
            <a:off x="16669" y="255205"/>
            <a:ext cx="12175331" cy="584775"/>
          </a:xfrm>
          <a:prstGeom prst="rect">
            <a:avLst/>
          </a:prstGeom>
          <a:solidFill>
            <a:schemeClr val="bg1"/>
          </a:solidFill>
          <a:ln/>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s-ES" sz="3200" b="1" dirty="0">
                <a:solidFill>
                  <a:schemeClr val="tx1">
                    <a:lumMod val="75000"/>
                    <a:lumOff val="25000"/>
                  </a:schemeClr>
                </a:solidFill>
                <a:latin typeface="Raleway" panose="020B0604020202020204" charset="0"/>
              </a:rPr>
              <a:t>CHERENKOV INTRODUCTION</a:t>
            </a:r>
          </a:p>
        </p:txBody>
      </p:sp>
      <p:sp>
        <p:nvSpPr>
          <p:cNvPr id="3" name="Rectángulo 2">
            <a:extLst>
              <a:ext uri="{FF2B5EF4-FFF2-40B4-BE49-F238E27FC236}">
                <a16:creationId xmlns:a16="http://schemas.microsoft.com/office/drawing/2014/main" id="{0EE17278-E2DD-B7CF-B4AD-8E7C167B0A37}"/>
              </a:ext>
            </a:extLst>
          </p:cNvPr>
          <p:cNvSpPr/>
          <p:nvPr/>
        </p:nvSpPr>
        <p:spPr>
          <a:xfrm>
            <a:off x="838900" y="1123950"/>
            <a:ext cx="10514900" cy="5133975"/>
          </a:xfrm>
          <a:prstGeom prst="rect">
            <a:avLst/>
          </a:prstGeom>
          <a:noFill/>
          <a:ln w="254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4" name="Marcador de número de diapositiva 3">
            <a:extLst>
              <a:ext uri="{FF2B5EF4-FFF2-40B4-BE49-F238E27FC236}">
                <a16:creationId xmlns:a16="http://schemas.microsoft.com/office/drawing/2014/main" id="{1D5F2294-E3C3-A4C7-7C48-7B69931EF9FF}"/>
              </a:ext>
            </a:extLst>
          </p:cNvPr>
          <p:cNvSpPr>
            <a:spLocks noGrp="1"/>
          </p:cNvSpPr>
          <p:nvPr>
            <p:ph type="sldNum" sz="quarter" idx="12"/>
          </p:nvPr>
        </p:nvSpPr>
        <p:spPr/>
        <p:txBody>
          <a:bodyPr/>
          <a:lstStyle/>
          <a:p>
            <a:fld id="{8433CCAB-DF70-49D5-B59A-678B764CB28F}" type="slidenum">
              <a:rPr lang="en-GB" smtClean="0"/>
              <a:t>3</a:t>
            </a:fld>
            <a:endParaRPr lang="en-GB"/>
          </a:p>
        </p:txBody>
      </p:sp>
      <p:pic>
        <p:nvPicPr>
          <p:cNvPr id="2" name="Imagen 1" descr="Diagrama&#10;&#10;Descripción generada automáticamente">
            <a:extLst>
              <a:ext uri="{FF2B5EF4-FFF2-40B4-BE49-F238E27FC236}">
                <a16:creationId xmlns:a16="http://schemas.microsoft.com/office/drawing/2014/main" id="{D456DCD2-FC77-CDFB-1F25-A5D7425ED5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95055" y="1196733"/>
            <a:ext cx="7801890" cy="4988406"/>
          </a:xfrm>
          <a:prstGeom prst="rect">
            <a:avLst/>
          </a:prstGeom>
        </p:spPr>
      </p:pic>
    </p:spTree>
    <p:custDataLst>
      <p:tags r:id="rId1"/>
    </p:custDataLst>
    <p:extLst>
      <p:ext uri="{BB962C8B-B14F-4D97-AF65-F5344CB8AC3E}">
        <p14:creationId xmlns:p14="http://schemas.microsoft.com/office/powerpoint/2010/main" val="1167926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xit" presetSubtype="0" fill="hold" nodeType="withEffect">
                                  <p:stCondLst>
                                    <p:cond delay="0"/>
                                  </p:stCondLst>
                                  <p:childTnLst>
                                    <p:animEffect transition="out" filter="fade">
                                      <p:cBhvr>
                                        <p:cTn id="9" dur="500"/>
                                        <p:tgtEl>
                                          <p:spTgt spid="5"/>
                                        </p:tgtEl>
                                      </p:cBhvr>
                                    </p:animEffect>
                                    <p:set>
                                      <p:cBhvr>
                                        <p:cTn id="10"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84CB2C-D30F-1AC7-3AEC-B5CA4EF890C9}"/>
            </a:ext>
          </a:extLst>
        </p:cNvPr>
        <p:cNvGrpSpPr/>
        <p:nvPr/>
      </p:nvGrpSpPr>
      <p:grpSpPr>
        <a:xfrm>
          <a:off x="0" y="0"/>
          <a:ext cx="0" cy="0"/>
          <a:chOff x="0" y="0"/>
          <a:chExt cx="0" cy="0"/>
        </a:xfrm>
      </p:grpSpPr>
      <p:grpSp>
        <p:nvGrpSpPr>
          <p:cNvPr id="23" name="Grupo 22">
            <a:extLst>
              <a:ext uri="{FF2B5EF4-FFF2-40B4-BE49-F238E27FC236}">
                <a16:creationId xmlns:a16="http://schemas.microsoft.com/office/drawing/2014/main" id="{45FF93D8-364C-E7CB-5E15-D9F420185A1A}"/>
              </a:ext>
            </a:extLst>
          </p:cNvPr>
          <p:cNvGrpSpPr/>
          <p:nvPr/>
        </p:nvGrpSpPr>
        <p:grpSpPr>
          <a:xfrm>
            <a:off x="3935178" y="1961008"/>
            <a:ext cx="4321644" cy="4167955"/>
            <a:chOff x="3935178" y="1961008"/>
            <a:chExt cx="4321644" cy="4167955"/>
          </a:xfrm>
        </p:grpSpPr>
        <p:grpSp>
          <p:nvGrpSpPr>
            <p:cNvPr id="20" name="Grupo 19">
              <a:extLst>
                <a:ext uri="{FF2B5EF4-FFF2-40B4-BE49-F238E27FC236}">
                  <a16:creationId xmlns:a16="http://schemas.microsoft.com/office/drawing/2014/main" id="{EC37B2DD-8EDC-0154-0916-A7A9663B91CC}"/>
                </a:ext>
              </a:extLst>
            </p:cNvPr>
            <p:cNvGrpSpPr/>
            <p:nvPr/>
          </p:nvGrpSpPr>
          <p:grpSpPr>
            <a:xfrm>
              <a:off x="3935178" y="1961008"/>
              <a:ext cx="4321644" cy="4167955"/>
              <a:chOff x="3935178" y="1961008"/>
              <a:chExt cx="4321644" cy="4167955"/>
            </a:xfrm>
          </p:grpSpPr>
          <p:pic>
            <p:nvPicPr>
              <p:cNvPr id="2" name="Picture 2">
                <a:extLst>
                  <a:ext uri="{FF2B5EF4-FFF2-40B4-BE49-F238E27FC236}">
                    <a16:creationId xmlns:a16="http://schemas.microsoft.com/office/drawing/2014/main" id="{5F329405-AFD7-A25B-BF28-65E9A79E95A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141"/>
              <a:stretch/>
            </p:blipFill>
            <p:spPr bwMode="auto">
              <a:xfrm>
                <a:off x="3935178" y="1961008"/>
                <a:ext cx="4321644" cy="4167955"/>
              </a:xfrm>
              <a:prstGeom prst="rect">
                <a:avLst/>
              </a:prstGeom>
              <a:noFill/>
              <a:extLst>
                <a:ext uri="{909E8E84-426E-40DD-AFC4-6F175D3DCCD1}">
                  <a14:hiddenFill xmlns:a14="http://schemas.microsoft.com/office/drawing/2010/main">
                    <a:solidFill>
                      <a:srgbClr val="FFFFFF"/>
                    </a:solidFill>
                  </a14:hiddenFill>
                </a:ext>
              </a:extLst>
            </p:spPr>
          </p:pic>
          <p:pic>
            <p:nvPicPr>
              <p:cNvPr id="13" name="Imagen 12">
                <a:extLst>
                  <a:ext uri="{FF2B5EF4-FFF2-40B4-BE49-F238E27FC236}">
                    <a16:creationId xmlns:a16="http://schemas.microsoft.com/office/drawing/2014/main" id="{6E95BE29-F714-2FEF-9C49-77A62FB413D4}"/>
                  </a:ext>
                </a:extLst>
              </p:cNvPr>
              <p:cNvPicPr>
                <a:picLocks noChangeAspect="1"/>
              </p:cNvPicPr>
              <p:nvPr/>
            </p:nvPicPr>
            <p:blipFill>
              <a:blip r:embed="rId5"/>
              <a:stretch>
                <a:fillRect/>
              </a:stretch>
            </p:blipFill>
            <p:spPr>
              <a:xfrm>
                <a:off x="6161624" y="3066365"/>
                <a:ext cx="1544325" cy="1673738"/>
              </a:xfrm>
              <a:prstGeom prst="rect">
                <a:avLst/>
              </a:prstGeom>
            </p:spPr>
          </p:pic>
          <p:pic>
            <p:nvPicPr>
              <p:cNvPr id="18" name="Imagen 17">
                <a:extLst>
                  <a:ext uri="{FF2B5EF4-FFF2-40B4-BE49-F238E27FC236}">
                    <a16:creationId xmlns:a16="http://schemas.microsoft.com/office/drawing/2014/main" id="{20F561FF-5196-DDF9-FD67-EF798DF4ABDB}"/>
                  </a:ext>
                </a:extLst>
              </p:cNvPr>
              <p:cNvPicPr>
                <a:picLocks noChangeAspect="1"/>
              </p:cNvPicPr>
              <p:nvPr/>
            </p:nvPicPr>
            <p:blipFill>
              <a:blip r:embed="rId5"/>
              <a:stretch>
                <a:fillRect/>
              </a:stretch>
            </p:blipFill>
            <p:spPr>
              <a:xfrm>
                <a:off x="6588554" y="5279634"/>
                <a:ext cx="522008" cy="242356"/>
              </a:xfrm>
              <a:prstGeom prst="rect">
                <a:avLst/>
              </a:prstGeom>
            </p:spPr>
          </p:pic>
          <p:pic>
            <p:nvPicPr>
              <p:cNvPr id="19" name="Imagen 18">
                <a:extLst>
                  <a:ext uri="{FF2B5EF4-FFF2-40B4-BE49-F238E27FC236}">
                    <a16:creationId xmlns:a16="http://schemas.microsoft.com/office/drawing/2014/main" id="{FE0D4333-6695-84ED-279A-992729674122}"/>
                  </a:ext>
                </a:extLst>
              </p:cNvPr>
              <p:cNvPicPr>
                <a:picLocks noChangeAspect="1"/>
              </p:cNvPicPr>
              <p:nvPr/>
            </p:nvPicPr>
            <p:blipFill>
              <a:blip r:embed="rId5"/>
              <a:stretch>
                <a:fillRect/>
              </a:stretch>
            </p:blipFill>
            <p:spPr>
              <a:xfrm>
                <a:off x="6947068" y="5332674"/>
                <a:ext cx="522008" cy="94203"/>
              </a:xfrm>
              <a:prstGeom prst="rect">
                <a:avLst/>
              </a:prstGeom>
            </p:spPr>
          </p:pic>
        </p:grpSp>
        <p:pic>
          <p:nvPicPr>
            <p:cNvPr id="21" name="Imagen 20">
              <a:extLst>
                <a:ext uri="{FF2B5EF4-FFF2-40B4-BE49-F238E27FC236}">
                  <a16:creationId xmlns:a16="http://schemas.microsoft.com/office/drawing/2014/main" id="{D5C31821-20A1-F40C-21FA-2BE79F8EBB53}"/>
                </a:ext>
              </a:extLst>
            </p:cNvPr>
            <p:cNvPicPr>
              <a:picLocks noChangeAspect="1"/>
            </p:cNvPicPr>
            <p:nvPr/>
          </p:nvPicPr>
          <p:blipFill>
            <a:blip r:embed="rId5"/>
            <a:stretch>
              <a:fillRect/>
            </a:stretch>
          </p:blipFill>
          <p:spPr>
            <a:xfrm>
              <a:off x="7234238" y="2598602"/>
              <a:ext cx="216693" cy="197998"/>
            </a:xfrm>
            <a:prstGeom prst="rect">
              <a:avLst/>
            </a:prstGeom>
          </p:spPr>
        </p:pic>
        <p:pic>
          <p:nvPicPr>
            <p:cNvPr id="22" name="Imagen 21">
              <a:extLst>
                <a:ext uri="{FF2B5EF4-FFF2-40B4-BE49-F238E27FC236}">
                  <a16:creationId xmlns:a16="http://schemas.microsoft.com/office/drawing/2014/main" id="{10BBC347-82DA-ADAF-9754-3133533384E7}"/>
                </a:ext>
              </a:extLst>
            </p:cNvPr>
            <p:cNvPicPr>
              <a:picLocks noChangeAspect="1"/>
            </p:cNvPicPr>
            <p:nvPr/>
          </p:nvPicPr>
          <p:blipFill>
            <a:blip r:embed="rId5"/>
            <a:stretch>
              <a:fillRect/>
            </a:stretch>
          </p:blipFill>
          <p:spPr>
            <a:xfrm>
              <a:off x="6669881" y="2664619"/>
              <a:ext cx="631169" cy="76961"/>
            </a:xfrm>
            <a:prstGeom prst="rect">
              <a:avLst/>
            </a:prstGeom>
          </p:spPr>
        </p:pic>
      </p:grpSp>
      <p:sp>
        <p:nvSpPr>
          <p:cNvPr id="31" name="CuadroTexto 30">
            <a:extLst>
              <a:ext uri="{FF2B5EF4-FFF2-40B4-BE49-F238E27FC236}">
                <a16:creationId xmlns:a16="http://schemas.microsoft.com/office/drawing/2014/main" id="{FE7CC870-82B3-B387-297D-4744818C1B7E}"/>
              </a:ext>
            </a:extLst>
          </p:cNvPr>
          <p:cNvSpPr txBox="1"/>
          <p:nvPr/>
        </p:nvSpPr>
        <p:spPr>
          <a:xfrm>
            <a:off x="16669" y="255205"/>
            <a:ext cx="12175331" cy="584775"/>
          </a:xfrm>
          <a:prstGeom prst="rect">
            <a:avLst/>
          </a:prstGeom>
          <a:solidFill>
            <a:schemeClr val="bg1"/>
          </a:solidFill>
          <a:ln/>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s-ES" sz="3200" b="1" dirty="0">
                <a:solidFill>
                  <a:schemeClr val="tx1">
                    <a:lumMod val="75000"/>
                    <a:lumOff val="25000"/>
                  </a:schemeClr>
                </a:solidFill>
                <a:latin typeface="Raleway" panose="020B0604020202020204" charset="0"/>
              </a:rPr>
              <a:t>REDSHIFTER CHERENKOV RADIATORS (RCR)</a:t>
            </a:r>
          </a:p>
        </p:txBody>
      </p:sp>
      <p:sp>
        <p:nvSpPr>
          <p:cNvPr id="3" name="Rectángulo 2">
            <a:extLst>
              <a:ext uri="{FF2B5EF4-FFF2-40B4-BE49-F238E27FC236}">
                <a16:creationId xmlns:a16="http://schemas.microsoft.com/office/drawing/2014/main" id="{D41FD792-E3E9-501B-23DE-F82637AF270E}"/>
              </a:ext>
            </a:extLst>
          </p:cNvPr>
          <p:cNvSpPr/>
          <p:nvPr/>
        </p:nvSpPr>
        <p:spPr>
          <a:xfrm>
            <a:off x="838900" y="1123950"/>
            <a:ext cx="10514900" cy="5133975"/>
          </a:xfrm>
          <a:prstGeom prst="rect">
            <a:avLst/>
          </a:prstGeom>
          <a:noFill/>
          <a:ln w="254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4" name="Marcador de número de diapositiva 3">
            <a:extLst>
              <a:ext uri="{FF2B5EF4-FFF2-40B4-BE49-F238E27FC236}">
                <a16:creationId xmlns:a16="http://schemas.microsoft.com/office/drawing/2014/main" id="{34E658E3-5C1F-95F2-BC2A-67ACF125BCD2}"/>
              </a:ext>
            </a:extLst>
          </p:cNvPr>
          <p:cNvSpPr>
            <a:spLocks noGrp="1"/>
          </p:cNvSpPr>
          <p:nvPr>
            <p:ph type="sldNum" sz="quarter" idx="12"/>
          </p:nvPr>
        </p:nvSpPr>
        <p:spPr/>
        <p:txBody>
          <a:bodyPr/>
          <a:lstStyle/>
          <a:p>
            <a:fld id="{8433CCAB-DF70-49D5-B59A-678B764CB28F}" type="slidenum">
              <a:rPr lang="en-GB" smtClean="0"/>
              <a:t>4</a:t>
            </a:fld>
            <a:endParaRPr lang="en-GB"/>
          </a:p>
        </p:txBody>
      </p:sp>
      <p:sp>
        <p:nvSpPr>
          <p:cNvPr id="5" name="Rectángulo 4">
            <a:extLst>
              <a:ext uri="{FF2B5EF4-FFF2-40B4-BE49-F238E27FC236}">
                <a16:creationId xmlns:a16="http://schemas.microsoft.com/office/drawing/2014/main" id="{C4385429-C09F-8AA7-9B95-AFF6A6E42BB9}"/>
              </a:ext>
            </a:extLst>
          </p:cNvPr>
          <p:cNvSpPr/>
          <p:nvPr/>
        </p:nvSpPr>
        <p:spPr>
          <a:xfrm>
            <a:off x="4421195" y="2102575"/>
            <a:ext cx="713156" cy="3601318"/>
          </a:xfrm>
          <a:prstGeom prst="rect">
            <a:avLst/>
          </a:prstGeom>
          <a:solidFill>
            <a:srgbClr val="7030A0">
              <a:alpha val="4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Rectángulo 5">
            <a:extLst>
              <a:ext uri="{FF2B5EF4-FFF2-40B4-BE49-F238E27FC236}">
                <a16:creationId xmlns:a16="http://schemas.microsoft.com/office/drawing/2014/main" id="{D6F1075F-316C-379A-E999-F64B2297C88B}"/>
              </a:ext>
            </a:extLst>
          </p:cNvPr>
          <p:cNvSpPr/>
          <p:nvPr/>
        </p:nvSpPr>
        <p:spPr>
          <a:xfrm>
            <a:off x="6063572" y="2102576"/>
            <a:ext cx="713156" cy="3601318"/>
          </a:xfrm>
          <a:prstGeom prst="rect">
            <a:avLst/>
          </a:prstGeom>
          <a:solidFill>
            <a:srgbClr val="00B050">
              <a:alpha val="4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8" name="Grupo 7">
            <a:extLst>
              <a:ext uri="{FF2B5EF4-FFF2-40B4-BE49-F238E27FC236}">
                <a16:creationId xmlns:a16="http://schemas.microsoft.com/office/drawing/2014/main" id="{F053E3A1-2AA1-3188-94A6-E144F3ABB456}"/>
              </a:ext>
            </a:extLst>
          </p:cNvPr>
          <p:cNvGrpSpPr/>
          <p:nvPr/>
        </p:nvGrpSpPr>
        <p:grpSpPr>
          <a:xfrm>
            <a:off x="4123447" y="1154105"/>
            <a:ext cx="2321169" cy="893643"/>
            <a:chOff x="4905284" y="1211366"/>
            <a:chExt cx="2848817" cy="975900"/>
          </a:xfrm>
        </p:grpSpPr>
        <p:grpSp>
          <p:nvGrpSpPr>
            <p:cNvPr id="9" name="Grupo 8">
              <a:extLst>
                <a:ext uri="{FF2B5EF4-FFF2-40B4-BE49-F238E27FC236}">
                  <a16:creationId xmlns:a16="http://schemas.microsoft.com/office/drawing/2014/main" id="{77B1D38A-EEA1-9468-6422-F79322D8A985}"/>
                </a:ext>
              </a:extLst>
            </p:cNvPr>
            <p:cNvGrpSpPr/>
            <p:nvPr/>
          </p:nvGrpSpPr>
          <p:grpSpPr>
            <a:xfrm>
              <a:off x="5273664" y="1211366"/>
              <a:ext cx="2480437" cy="975900"/>
              <a:chOff x="8820701" y="3890881"/>
              <a:chExt cx="2446944" cy="966470"/>
            </a:xfrm>
          </p:grpSpPr>
          <p:pic>
            <p:nvPicPr>
              <p:cNvPr id="11" name="Picture 6">
                <a:extLst>
                  <a:ext uri="{FF2B5EF4-FFF2-40B4-BE49-F238E27FC236}">
                    <a16:creationId xmlns:a16="http://schemas.microsoft.com/office/drawing/2014/main" id="{665CA90B-AA2B-09D1-C0EA-6E3642A9C691}"/>
                  </a:ext>
                </a:extLst>
              </p:cNvPr>
              <p:cNvPicPr>
                <a:picLocks noChangeAspect="1"/>
              </p:cNvPicPr>
              <p:nvPr/>
            </p:nvPicPr>
            <p:blipFill rotWithShape="1">
              <a:blip r:embed="rId6"/>
              <a:srcRect t="18383"/>
              <a:stretch/>
            </p:blipFill>
            <p:spPr>
              <a:xfrm>
                <a:off x="8820701" y="4179265"/>
                <a:ext cx="2446944" cy="678086"/>
              </a:xfrm>
              <a:prstGeom prst="rect">
                <a:avLst/>
              </a:prstGeom>
              <a:solidFill>
                <a:schemeClr val="bg1"/>
              </a:solidFill>
            </p:spPr>
          </p:pic>
          <p:sp>
            <p:nvSpPr>
              <p:cNvPr id="12" name="CuadroTexto 11">
                <a:extLst>
                  <a:ext uri="{FF2B5EF4-FFF2-40B4-BE49-F238E27FC236}">
                    <a16:creationId xmlns:a16="http://schemas.microsoft.com/office/drawing/2014/main" id="{305B1F06-AC3B-FE67-6607-16BB7C25909D}"/>
                  </a:ext>
                </a:extLst>
              </p:cNvPr>
              <p:cNvSpPr txBox="1"/>
              <p:nvPr/>
            </p:nvSpPr>
            <p:spPr>
              <a:xfrm>
                <a:off x="9331374" y="3890881"/>
                <a:ext cx="937260" cy="369332"/>
              </a:xfrm>
              <a:prstGeom prst="rect">
                <a:avLst/>
              </a:prstGeom>
              <a:noFill/>
            </p:spPr>
            <p:txBody>
              <a:bodyPr wrap="square" rtlCol="0">
                <a:spAutoFit/>
              </a:bodyPr>
              <a:lstStyle/>
              <a:p>
                <a:r>
                  <a:rPr lang="en-GB" dirty="0">
                    <a:solidFill>
                      <a:srgbClr val="FF0000"/>
                    </a:solidFill>
                    <a:latin typeface="Arial" panose="020B0604020202020204" pitchFamily="34" charset="0"/>
                    <a:cs typeface="Arial" panose="020B0604020202020204" pitchFamily="34" charset="0"/>
                  </a:rPr>
                  <a:t>RCR</a:t>
                </a:r>
              </a:p>
            </p:txBody>
          </p:sp>
        </p:grpSp>
        <p:sp>
          <p:nvSpPr>
            <p:cNvPr id="10" name="CuadroTexto 9">
              <a:extLst>
                <a:ext uri="{FF2B5EF4-FFF2-40B4-BE49-F238E27FC236}">
                  <a16:creationId xmlns:a16="http://schemas.microsoft.com/office/drawing/2014/main" id="{602A282F-A2FB-0683-F252-04826CC4A41E}"/>
                </a:ext>
              </a:extLst>
            </p:cNvPr>
            <p:cNvSpPr txBox="1"/>
            <p:nvPr/>
          </p:nvSpPr>
          <p:spPr>
            <a:xfrm>
              <a:off x="4905284" y="1848069"/>
              <a:ext cx="1608596" cy="336107"/>
            </a:xfrm>
            <a:prstGeom prst="rect">
              <a:avLst/>
            </a:prstGeom>
            <a:noFill/>
          </p:spPr>
          <p:txBody>
            <a:bodyPr wrap="square" rtlCol="0">
              <a:spAutoFit/>
            </a:bodyPr>
            <a:lstStyle/>
            <a:p>
              <a:r>
                <a:rPr lang="en-GB" sz="1400" b="1" dirty="0">
                  <a:solidFill>
                    <a:srgbClr val="7030A0"/>
                  </a:solidFill>
                  <a:latin typeface="Arial" panose="020B0604020202020204" pitchFamily="34" charset="0"/>
                  <a:cs typeface="Arial" panose="020B0604020202020204" pitchFamily="34" charset="0"/>
                </a:rPr>
                <a:t>Cherenkov</a:t>
              </a:r>
            </a:p>
          </p:txBody>
        </p:sp>
      </p:grpSp>
      <p:sp>
        <p:nvSpPr>
          <p:cNvPr id="14" name="CuadroTexto 13">
            <a:extLst>
              <a:ext uri="{FF2B5EF4-FFF2-40B4-BE49-F238E27FC236}">
                <a16:creationId xmlns:a16="http://schemas.microsoft.com/office/drawing/2014/main" id="{273F8D32-DEBF-6F73-B583-7A2AB3C8C91F}"/>
              </a:ext>
            </a:extLst>
          </p:cNvPr>
          <p:cNvSpPr txBox="1"/>
          <p:nvPr/>
        </p:nvSpPr>
        <p:spPr>
          <a:xfrm>
            <a:off x="7952256" y="4888268"/>
            <a:ext cx="2089226" cy="1077218"/>
          </a:xfrm>
          <a:prstGeom prst="rect">
            <a:avLst/>
          </a:prstGeom>
          <a:noFill/>
        </p:spPr>
        <p:txBody>
          <a:bodyPr wrap="none" rtlCol="0">
            <a:spAutoFit/>
          </a:bodyPr>
          <a:lstStyle/>
          <a:p>
            <a:r>
              <a:rPr lang="es-ES" sz="3200" b="1" dirty="0">
                <a:solidFill>
                  <a:srgbClr val="5353DB"/>
                </a:solidFill>
              </a:rPr>
              <a:t>Cherenkov </a:t>
            </a:r>
          </a:p>
          <a:p>
            <a:r>
              <a:rPr lang="es-ES" sz="3200" b="1" dirty="0">
                <a:solidFill>
                  <a:srgbClr val="5353DB"/>
                </a:solidFill>
              </a:rPr>
              <a:t>radiation</a:t>
            </a:r>
          </a:p>
        </p:txBody>
      </p:sp>
      <p:sp>
        <p:nvSpPr>
          <p:cNvPr id="17" name="CuadroTexto 16">
            <a:extLst>
              <a:ext uri="{FF2B5EF4-FFF2-40B4-BE49-F238E27FC236}">
                <a16:creationId xmlns:a16="http://schemas.microsoft.com/office/drawing/2014/main" id="{421119B4-94A2-F994-C2BF-20AD08184EF8}"/>
              </a:ext>
            </a:extLst>
          </p:cNvPr>
          <p:cNvSpPr txBox="1"/>
          <p:nvPr/>
        </p:nvSpPr>
        <p:spPr>
          <a:xfrm>
            <a:off x="8069223" y="2102575"/>
            <a:ext cx="1050288" cy="646331"/>
          </a:xfrm>
          <a:prstGeom prst="rect">
            <a:avLst/>
          </a:prstGeom>
          <a:noFill/>
        </p:spPr>
        <p:txBody>
          <a:bodyPr wrap="none" rtlCol="0">
            <a:spAutoFit/>
          </a:bodyPr>
          <a:lstStyle/>
          <a:p>
            <a:r>
              <a:rPr lang="es-ES" sz="3600" b="1" dirty="0">
                <a:solidFill>
                  <a:srgbClr val="76F5F6"/>
                </a:solidFill>
              </a:rPr>
              <a:t>BGO</a:t>
            </a:r>
          </a:p>
        </p:txBody>
      </p:sp>
    </p:spTree>
    <p:custDataLst>
      <p:tags r:id="rId1"/>
    </p:custDataLst>
    <p:extLst>
      <p:ext uri="{BB962C8B-B14F-4D97-AF65-F5344CB8AC3E}">
        <p14:creationId xmlns:p14="http://schemas.microsoft.com/office/powerpoint/2010/main" val="1735906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42" presetClass="path" presetSubtype="0" accel="50000" decel="50000" fill="hold" grpId="1" nodeType="clickEffect">
                                  <p:stCondLst>
                                    <p:cond delay="0"/>
                                  </p:stCondLst>
                                  <p:childTnLst>
                                    <p:animMotion origin="layout" path="M -4.16667E-6 1.11111E-6 L 0.13373 0.00046 " pathEditMode="relative" rAng="0" ptsTypes="AA">
                                      <p:cBhvr>
                                        <p:cTn id="19" dur="2000" fill="hold"/>
                                        <p:tgtEl>
                                          <p:spTgt spid="5"/>
                                        </p:tgtEl>
                                        <p:attrNameLst>
                                          <p:attrName>ppt_x</p:attrName>
                                          <p:attrName>ppt_y</p:attrName>
                                        </p:attrNameLst>
                                      </p:cBhvr>
                                      <p:rCtr x="6680" y="23"/>
                                    </p:animMotion>
                                  </p:childTnLst>
                                </p:cTn>
                              </p:par>
                            </p:childTnLst>
                          </p:cTn>
                        </p:par>
                        <p:par>
                          <p:cTn id="20" fill="hold">
                            <p:stCondLst>
                              <p:cond delay="2000"/>
                            </p:stCondLst>
                            <p:childTnLst>
                              <p:par>
                                <p:cTn id="21" presetID="10" presetClass="exit" presetSubtype="0" fill="hold" grpId="2" nodeType="afterEffect">
                                  <p:stCondLst>
                                    <p:cond delay="0"/>
                                  </p:stCondLst>
                                  <p:childTnLst>
                                    <p:animEffect transition="out" filter="fade">
                                      <p:cBhvr>
                                        <p:cTn id="22" dur="500"/>
                                        <p:tgtEl>
                                          <p:spTgt spid="5"/>
                                        </p:tgtEl>
                                      </p:cBhvr>
                                    </p:animEffect>
                                    <p:set>
                                      <p:cBhvr>
                                        <p:cTn id="23" dur="1" fill="hold">
                                          <p:stCondLst>
                                            <p:cond delay="499"/>
                                          </p:stCondLst>
                                        </p:cTn>
                                        <p:tgtEl>
                                          <p:spTgt spid="5"/>
                                        </p:tgtEl>
                                        <p:attrNameLst>
                                          <p:attrName>style.visibility</p:attrName>
                                        </p:attrNameLst>
                                      </p:cBhvr>
                                      <p:to>
                                        <p:strVal val="hidden"/>
                                      </p:to>
                                    </p:set>
                                  </p:childTnLst>
                                </p:cTn>
                              </p:par>
                              <p:par>
                                <p:cTn id="24" presetID="10" presetClass="entr" presetSubtype="0"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5" grpId="2" animBg="1"/>
      <p:bldP spid="6" grpId="0" animBg="1"/>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123AEF-36AC-0863-BDF5-242B8B20D2AF}"/>
            </a:ext>
          </a:extLst>
        </p:cNvPr>
        <p:cNvGrpSpPr/>
        <p:nvPr/>
      </p:nvGrpSpPr>
      <p:grpSpPr>
        <a:xfrm>
          <a:off x="0" y="0"/>
          <a:ext cx="0" cy="0"/>
          <a:chOff x="0" y="0"/>
          <a:chExt cx="0" cy="0"/>
        </a:xfrm>
      </p:grpSpPr>
      <p:sp>
        <p:nvSpPr>
          <p:cNvPr id="31" name="CuadroTexto 30">
            <a:extLst>
              <a:ext uri="{FF2B5EF4-FFF2-40B4-BE49-F238E27FC236}">
                <a16:creationId xmlns:a16="http://schemas.microsoft.com/office/drawing/2014/main" id="{D49B277B-8D24-092F-2636-BA93E8B52164}"/>
              </a:ext>
            </a:extLst>
          </p:cNvPr>
          <p:cNvSpPr txBox="1"/>
          <p:nvPr/>
        </p:nvSpPr>
        <p:spPr>
          <a:xfrm>
            <a:off x="16669" y="255205"/>
            <a:ext cx="12175331" cy="1077218"/>
          </a:xfrm>
          <a:prstGeom prst="rect">
            <a:avLst/>
          </a:prstGeom>
          <a:solidFill>
            <a:schemeClr val="bg1"/>
          </a:solidFill>
          <a:ln/>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s-ES" sz="3200" b="1" dirty="0">
                <a:solidFill>
                  <a:schemeClr val="tx1">
                    <a:lumMod val="75000"/>
                    <a:lumOff val="25000"/>
                  </a:schemeClr>
                </a:solidFill>
                <a:latin typeface="Raleway" panose="020B0604020202020204" charset="0"/>
              </a:rPr>
              <a:t>REDSHIFTER CHERENKOV RADIATOR: </a:t>
            </a:r>
          </a:p>
          <a:p>
            <a:pPr algn="ctr"/>
            <a:r>
              <a:rPr lang="es-ES" sz="3200" b="1" dirty="0">
                <a:solidFill>
                  <a:schemeClr val="tx1">
                    <a:lumMod val="75000"/>
                    <a:lumOff val="25000"/>
                  </a:schemeClr>
                </a:solidFill>
                <a:latin typeface="Raleway" panose="020B0604020202020204" charset="0"/>
              </a:rPr>
              <a:t>BACKGROUND</a:t>
            </a:r>
          </a:p>
        </p:txBody>
      </p:sp>
      <p:sp>
        <p:nvSpPr>
          <p:cNvPr id="4" name="Marcador de número de diapositiva 3">
            <a:extLst>
              <a:ext uri="{FF2B5EF4-FFF2-40B4-BE49-F238E27FC236}">
                <a16:creationId xmlns:a16="http://schemas.microsoft.com/office/drawing/2014/main" id="{DB28CFA6-4939-C1E5-FE28-F43C5FC2FE24}"/>
              </a:ext>
            </a:extLst>
          </p:cNvPr>
          <p:cNvSpPr>
            <a:spLocks noGrp="1"/>
          </p:cNvSpPr>
          <p:nvPr>
            <p:ph type="sldNum" sz="quarter" idx="12"/>
          </p:nvPr>
        </p:nvSpPr>
        <p:spPr/>
        <p:txBody>
          <a:bodyPr/>
          <a:lstStyle/>
          <a:p>
            <a:fld id="{8433CCAB-DF70-49D5-B59A-678B764CB28F}" type="slidenum">
              <a:rPr lang="en-GB" smtClean="0"/>
              <a:t>5</a:t>
            </a:fld>
            <a:endParaRPr lang="en-GB" dirty="0"/>
          </a:p>
        </p:txBody>
      </p:sp>
      <p:pic>
        <p:nvPicPr>
          <p:cNvPr id="2" name="Picture 4">
            <a:extLst>
              <a:ext uri="{FF2B5EF4-FFF2-40B4-BE49-F238E27FC236}">
                <a16:creationId xmlns:a16="http://schemas.microsoft.com/office/drawing/2014/main" id="{B594F9CC-BC53-6865-8441-3635287A7EE9}"/>
              </a:ext>
            </a:extLst>
          </p:cNvPr>
          <p:cNvPicPr>
            <a:picLocks noChangeAspect="1"/>
          </p:cNvPicPr>
          <p:nvPr/>
        </p:nvPicPr>
        <p:blipFill rotWithShape="1">
          <a:blip r:embed="rId4"/>
          <a:srcRect l="9561" t="6452" r="8391" b="10022"/>
          <a:stretch/>
        </p:blipFill>
        <p:spPr>
          <a:xfrm>
            <a:off x="2358810" y="1736242"/>
            <a:ext cx="6708926" cy="3696778"/>
          </a:xfrm>
          <a:prstGeom prst="rect">
            <a:avLst/>
          </a:prstGeom>
        </p:spPr>
      </p:pic>
      <p:pic>
        <p:nvPicPr>
          <p:cNvPr id="6" name="Picture 6">
            <a:extLst>
              <a:ext uri="{FF2B5EF4-FFF2-40B4-BE49-F238E27FC236}">
                <a16:creationId xmlns:a16="http://schemas.microsoft.com/office/drawing/2014/main" id="{4EE49BBA-9869-2F49-5323-05CA9072D6B1}"/>
              </a:ext>
            </a:extLst>
          </p:cNvPr>
          <p:cNvPicPr>
            <a:picLocks noChangeAspect="1"/>
          </p:cNvPicPr>
          <p:nvPr/>
        </p:nvPicPr>
        <p:blipFill rotWithShape="1">
          <a:blip r:embed="rId5"/>
          <a:srcRect l="4975" t="18383" r="7596"/>
          <a:stretch/>
        </p:blipFill>
        <p:spPr>
          <a:xfrm>
            <a:off x="9119658" y="3041845"/>
            <a:ext cx="2098947" cy="704535"/>
          </a:xfrm>
          <a:prstGeom prst="rect">
            <a:avLst/>
          </a:prstGeom>
          <a:solidFill>
            <a:schemeClr val="bg1"/>
          </a:solidFill>
        </p:spPr>
      </p:pic>
      <p:pic>
        <p:nvPicPr>
          <p:cNvPr id="7" name="Picture 7">
            <a:extLst>
              <a:ext uri="{FF2B5EF4-FFF2-40B4-BE49-F238E27FC236}">
                <a16:creationId xmlns:a16="http://schemas.microsoft.com/office/drawing/2014/main" id="{42692258-C77E-9D63-1AB3-9F4D5B0362D8}"/>
              </a:ext>
            </a:extLst>
          </p:cNvPr>
          <p:cNvPicPr>
            <a:picLocks noChangeAspect="1"/>
          </p:cNvPicPr>
          <p:nvPr/>
        </p:nvPicPr>
        <p:blipFill rotWithShape="1">
          <a:blip r:embed="rId6"/>
          <a:srcRect r="12041" b="-601"/>
          <a:stretch/>
        </p:blipFill>
        <p:spPr>
          <a:xfrm>
            <a:off x="1150010" y="3066054"/>
            <a:ext cx="1407784" cy="532845"/>
          </a:xfrm>
          <a:prstGeom prst="rect">
            <a:avLst/>
          </a:prstGeom>
        </p:spPr>
      </p:pic>
      <p:sp>
        <p:nvSpPr>
          <p:cNvPr id="8" name="CuadroTexto 7">
            <a:extLst>
              <a:ext uri="{FF2B5EF4-FFF2-40B4-BE49-F238E27FC236}">
                <a16:creationId xmlns:a16="http://schemas.microsoft.com/office/drawing/2014/main" id="{0E6BDCDB-E19B-E3F6-096B-DA572FC98B48}"/>
              </a:ext>
            </a:extLst>
          </p:cNvPr>
          <p:cNvSpPr txBox="1"/>
          <p:nvPr/>
        </p:nvSpPr>
        <p:spPr>
          <a:xfrm>
            <a:off x="9849853" y="2706565"/>
            <a:ext cx="849086" cy="338554"/>
          </a:xfrm>
          <a:prstGeom prst="rect">
            <a:avLst/>
          </a:prstGeom>
          <a:noFill/>
        </p:spPr>
        <p:txBody>
          <a:bodyPr wrap="square">
            <a:spAutoFit/>
          </a:bodyPr>
          <a:lstStyle/>
          <a:p>
            <a:r>
              <a:rPr lang="en-GB" sz="1600" dirty="0">
                <a:solidFill>
                  <a:srgbClr val="FF0000"/>
                </a:solidFill>
                <a:latin typeface="Arial" panose="020B0604020202020204" pitchFamily="34" charset="0"/>
                <a:cs typeface="Arial" panose="020B0604020202020204" pitchFamily="34" charset="0"/>
              </a:rPr>
              <a:t>RCR</a:t>
            </a:r>
          </a:p>
        </p:txBody>
      </p:sp>
      <p:sp>
        <p:nvSpPr>
          <p:cNvPr id="9" name="CuadroTexto 8">
            <a:extLst>
              <a:ext uri="{FF2B5EF4-FFF2-40B4-BE49-F238E27FC236}">
                <a16:creationId xmlns:a16="http://schemas.microsoft.com/office/drawing/2014/main" id="{8C3213A0-A284-61B5-87A2-1DAE801C718E}"/>
              </a:ext>
            </a:extLst>
          </p:cNvPr>
          <p:cNvSpPr txBox="1"/>
          <p:nvPr/>
        </p:nvSpPr>
        <p:spPr>
          <a:xfrm>
            <a:off x="2966974" y="5433020"/>
            <a:ext cx="6100762" cy="923330"/>
          </a:xfrm>
          <a:prstGeom prst="rect">
            <a:avLst/>
          </a:prstGeom>
          <a:noFill/>
        </p:spPr>
        <p:txBody>
          <a:bodyPr wrap="square">
            <a:spAutoFit/>
          </a:bodyPr>
          <a:lstStyle/>
          <a:p>
            <a:pPr indent="-243840" rtl="0"/>
            <a:r>
              <a:rPr lang="es-ES" sz="1200" b="0" i="0" strike="noStrike" dirty="0">
                <a:effectLst/>
                <a:latin typeface="Times New Roman" panose="02020603050405020304" pitchFamily="18" charset="0"/>
                <a:cs typeface="Times New Roman" panose="02020603050405020304" pitchFamily="18" charset="0"/>
              </a:rPr>
              <a:t>Bernhard, Y., </a:t>
            </a:r>
            <a:r>
              <a:rPr lang="es-ES" sz="1200" b="0" i="0" strike="noStrike" dirty="0" err="1">
                <a:effectLst/>
                <a:latin typeface="Times New Roman" panose="02020603050405020304" pitchFamily="18" charset="0"/>
                <a:cs typeface="Times New Roman" panose="02020603050405020304" pitchFamily="18" charset="0"/>
              </a:rPr>
              <a:t>Collin</a:t>
            </a:r>
            <a:r>
              <a:rPr lang="es-ES" sz="1200" b="0" i="0" strike="noStrike" dirty="0">
                <a:effectLst/>
                <a:latin typeface="Times New Roman" panose="02020603050405020304" pitchFamily="18" charset="0"/>
                <a:cs typeface="Times New Roman" panose="02020603050405020304" pitchFamily="18" charset="0"/>
              </a:rPr>
              <a:t>, B. &amp; </a:t>
            </a:r>
            <a:r>
              <a:rPr lang="es-ES" sz="1200" b="0" i="0" strike="noStrike" dirty="0" err="1">
                <a:effectLst/>
                <a:latin typeface="Times New Roman" panose="02020603050405020304" pitchFamily="18" charset="0"/>
                <a:cs typeface="Times New Roman" panose="02020603050405020304" pitchFamily="18" charset="0"/>
              </a:rPr>
              <a:t>Decréau</a:t>
            </a:r>
            <a:r>
              <a:rPr lang="es-ES" sz="1200" b="0" i="0" strike="noStrike" dirty="0">
                <a:effectLst/>
                <a:latin typeface="Times New Roman" panose="02020603050405020304" pitchFamily="18" charset="0"/>
                <a:cs typeface="Times New Roman" panose="02020603050405020304" pitchFamily="18" charset="0"/>
              </a:rPr>
              <a:t>, R. A. Redshifted Cherenkov Radiation </a:t>
            </a:r>
            <a:r>
              <a:rPr lang="es-ES" sz="1200" b="0" i="0" strike="noStrike" dirty="0" err="1">
                <a:effectLst/>
                <a:latin typeface="Times New Roman" panose="02020603050405020304" pitchFamily="18" charset="0"/>
                <a:cs typeface="Times New Roman" panose="02020603050405020304" pitchFamily="18" charset="0"/>
              </a:rPr>
              <a:t>for</a:t>
            </a:r>
            <a:r>
              <a:rPr lang="es-ES" sz="1200" b="0" i="0" strike="noStrike" dirty="0">
                <a:effectLst/>
                <a:latin typeface="Times New Roman" panose="02020603050405020304" pitchFamily="18" charset="0"/>
                <a:cs typeface="Times New Roman" panose="02020603050405020304" pitchFamily="18" charset="0"/>
              </a:rPr>
              <a:t> in vivo </a:t>
            </a:r>
            <a:r>
              <a:rPr lang="es-ES" sz="1200" b="0" i="0" strike="noStrike" dirty="0" err="1">
                <a:effectLst/>
                <a:latin typeface="Times New Roman" panose="02020603050405020304" pitchFamily="18" charset="0"/>
                <a:cs typeface="Times New Roman" panose="02020603050405020304" pitchFamily="18" charset="0"/>
              </a:rPr>
              <a:t>Imaging</a:t>
            </a:r>
            <a:r>
              <a:rPr lang="es-ES" sz="1200" b="0" i="0" strike="noStrike" dirty="0">
                <a:effectLst/>
                <a:latin typeface="Times New Roman" panose="02020603050405020304" pitchFamily="18" charset="0"/>
                <a:cs typeface="Times New Roman" panose="02020603050405020304" pitchFamily="18" charset="0"/>
              </a:rPr>
              <a:t>: </a:t>
            </a:r>
            <a:r>
              <a:rPr lang="es-ES" sz="1200" b="0" i="0" strike="noStrike" dirty="0" err="1">
                <a:effectLst/>
                <a:latin typeface="Times New Roman" panose="02020603050405020304" pitchFamily="18" charset="0"/>
                <a:cs typeface="Times New Roman" panose="02020603050405020304" pitchFamily="18" charset="0"/>
              </a:rPr>
              <a:t>Coupling</a:t>
            </a:r>
            <a:r>
              <a:rPr lang="es-ES" sz="1200" b="0" i="0" strike="noStrike" dirty="0">
                <a:effectLst/>
                <a:latin typeface="Times New Roman" panose="02020603050405020304" pitchFamily="18" charset="0"/>
                <a:cs typeface="Times New Roman" panose="02020603050405020304" pitchFamily="18" charset="0"/>
              </a:rPr>
              <a:t> Cherenkov Radiation Energy Transfer </a:t>
            </a:r>
            <a:r>
              <a:rPr lang="es-ES" sz="1200" b="0" i="0" strike="noStrike" dirty="0" err="1">
                <a:effectLst/>
                <a:latin typeface="Times New Roman" panose="02020603050405020304" pitchFamily="18" charset="0"/>
                <a:cs typeface="Times New Roman" panose="02020603050405020304" pitchFamily="18" charset="0"/>
              </a:rPr>
              <a:t>to</a:t>
            </a:r>
            <a:r>
              <a:rPr lang="es-ES" sz="1200" b="0" i="0" strike="noStrike" dirty="0">
                <a:effectLst/>
                <a:latin typeface="Times New Roman" panose="02020603050405020304" pitchFamily="18" charset="0"/>
                <a:cs typeface="Times New Roman" panose="02020603050405020304" pitchFamily="18" charset="0"/>
              </a:rPr>
              <a:t> </a:t>
            </a:r>
            <a:r>
              <a:rPr lang="es-ES" sz="1200" b="0" i="0" strike="noStrike" dirty="0" err="1">
                <a:effectLst/>
                <a:latin typeface="Times New Roman" panose="02020603050405020304" pitchFamily="18" charset="0"/>
                <a:cs typeface="Times New Roman" panose="02020603050405020304" pitchFamily="18" charset="0"/>
              </a:rPr>
              <a:t>multiple</a:t>
            </a:r>
            <a:r>
              <a:rPr lang="es-ES" sz="1200" b="0" i="0" strike="noStrike" dirty="0">
                <a:effectLst/>
                <a:latin typeface="Times New Roman" panose="02020603050405020304" pitchFamily="18" charset="0"/>
                <a:cs typeface="Times New Roman" panose="02020603050405020304" pitchFamily="18" charset="0"/>
              </a:rPr>
              <a:t> </a:t>
            </a:r>
            <a:r>
              <a:rPr lang="es-ES" sz="1200" b="0" i="0" strike="noStrike" dirty="0" err="1">
                <a:effectLst/>
                <a:latin typeface="Times New Roman" panose="02020603050405020304" pitchFamily="18" charset="0"/>
                <a:cs typeface="Times New Roman" panose="02020603050405020304" pitchFamily="18" charset="0"/>
              </a:rPr>
              <a:t>Förster</a:t>
            </a:r>
            <a:r>
              <a:rPr lang="es-ES" sz="1200" b="0" i="0" strike="noStrike" dirty="0">
                <a:effectLst/>
                <a:latin typeface="Times New Roman" panose="02020603050405020304" pitchFamily="18" charset="0"/>
                <a:cs typeface="Times New Roman" panose="02020603050405020304" pitchFamily="18" charset="0"/>
              </a:rPr>
              <a:t> </a:t>
            </a:r>
            <a:r>
              <a:rPr lang="es-ES" sz="1200" b="0" i="0" strike="noStrike" dirty="0" err="1">
                <a:effectLst/>
                <a:latin typeface="Times New Roman" panose="02020603050405020304" pitchFamily="18" charset="0"/>
                <a:cs typeface="Times New Roman" panose="02020603050405020304" pitchFamily="18" charset="0"/>
              </a:rPr>
              <a:t>Resonance</a:t>
            </a:r>
            <a:r>
              <a:rPr lang="es-ES" sz="1200" b="0" i="0" strike="noStrike" dirty="0">
                <a:effectLst/>
                <a:latin typeface="Times New Roman" panose="02020603050405020304" pitchFamily="18" charset="0"/>
                <a:cs typeface="Times New Roman" panose="02020603050405020304" pitchFamily="18" charset="0"/>
              </a:rPr>
              <a:t> Energy </a:t>
            </a:r>
            <a:r>
              <a:rPr lang="es-ES" sz="1200" b="0" i="0" strike="noStrike" dirty="0" err="1">
                <a:effectLst/>
                <a:latin typeface="Times New Roman" panose="02020603050405020304" pitchFamily="18" charset="0"/>
                <a:cs typeface="Times New Roman" panose="02020603050405020304" pitchFamily="18" charset="0"/>
              </a:rPr>
              <a:t>Transfers</a:t>
            </a:r>
            <a:r>
              <a:rPr lang="es-ES" sz="1200" b="0" i="0" strike="noStrike" dirty="0">
                <a:effectLst/>
                <a:latin typeface="Times New Roman" panose="02020603050405020304" pitchFamily="18" charset="0"/>
                <a:cs typeface="Times New Roman" panose="02020603050405020304" pitchFamily="18" charset="0"/>
              </a:rPr>
              <a:t>. </a:t>
            </a:r>
            <a:r>
              <a:rPr lang="es-ES" sz="1200" b="0" i="0" strike="noStrike" dirty="0" err="1">
                <a:effectLst/>
                <a:latin typeface="Times New Roman" panose="02020603050405020304" pitchFamily="18" charset="0"/>
                <a:cs typeface="Times New Roman" panose="02020603050405020304" pitchFamily="18" charset="0"/>
              </a:rPr>
              <a:t>Sci</a:t>
            </a:r>
            <a:r>
              <a:rPr lang="es-ES" sz="1200" b="0" i="0" strike="noStrike" dirty="0">
                <a:effectLst/>
                <a:latin typeface="Times New Roman" panose="02020603050405020304" pitchFamily="18" charset="0"/>
                <a:cs typeface="Times New Roman" panose="02020603050405020304" pitchFamily="18" charset="0"/>
              </a:rPr>
              <a:t>. Rep. 7, 45063 (2017).</a:t>
            </a:r>
            <a:br>
              <a:rPr lang="es-ES" dirty="0"/>
            </a:br>
            <a:endParaRPr lang="es-ES" dirty="0"/>
          </a:p>
        </p:txBody>
      </p:sp>
    </p:spTree>
    <p:custDataLst>
      <p:tags r:id="rId1"/>
    </p:custDataLst>
    <p:extLst>
      <p:ext uri="{BB962C8B-B14F-4D97-AF65-F5344CB8AC3E}">
        <p14:creationId xmlns:p14="http://schemas.microsoft.com/office/powerpoint/2010/main" val="3562871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515A0F-8D10-4215-184D-E3FE823C88B8}"/>
            </a:ext>
          </a:extLst>
        </p:cNvPr>
        <p:cNvGrpSpPr/>
        <p:nvPr/>
      </p:nvGrpSpPr>
      <p:grpSpPr>
        <a:xfrm>
          <a:off x="0" y="0"/>
          <a:ext cx="0" cy="0"/>
          <a:chOff x="0" y="0"/>
          <a:chExt cx="0" cy="0"/>
        </a:xfrm>
      </p:grpSpPr>
      <p:sp>
        <p:nvSpPr>
          <p:cNvPr id="31" name="CuadroTexto 30">
            <a:extLst>
              <a:ext uri="{FF2B5EF4-FFF2-40B4-BE49-F238E27FC236}">
                <a16:creationId xmlns:a16="http://schemas.microsoft.com/office/drawing/2014/main" id="{596393C0-5864-1C51-5053-3CBA1B9C98FF}"/>
              </a:ext>
            </a:extLst>
          </p:cNvPr>
          <p:cNvSpPr txBox="1"/>
          <p:nvPr/>
        </p:nvSpPr>
        <p:spPr>
          <a:xfrm>
            <a:off x="16669" y="255205"/>
            <a:ext cx="12175331" cy="584775"/>
          </a:xfrm>
          <a:prstGeom prst="rect">
            <a:avLst/>
          </a:prstGeom>
          <a:solidFill>
            <a:schemeClr val="bg1"/>
          </a:solidFill>
          <a:ln/>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s-ES" sz="3200" b="1" dirty="0">
                <a:solidFill>
                  <a:schemeClr val="tx1">
                    <a:lumMod val="75000"/>
                    <a:lumOff val="25000"/>
                  </a:schemeClr>
                </a:solidFill>
                <a:latin typeface="Raleway" panose="020B0604020202020204" charset="0"/>
              </a:rPr>
              <a:t>ROADMAP</a:t>
            </a:r>
          </a:p>
        </p:txBody>
      </p:sp>
      <p:sp>
        <p:nvSpPr>
          <p:cNvPr id="50" name="CuadroTexto 49">
            <a:extLst>
              <a:ext uri="{FF2B5EF4-FFF2-40B4-BE49-F238E27FC236}">
                <a16:creationId xmlns:a16="http://schemas.microsoft.com/office/drawing/2014/main" id="{E16572D6-3BAD-99C7-03E3-05A61C08BEE9}"/>
              </a:ext>
            </a:extLst>
          </p:cNvPr>
          <p:cNvSpPr txBox="1"/>
          <p:nvPr/>
        </p:nvSpPr>
        <p:spPr>
          <a:xfrm>
            <a:off x="1355271" y="1348800"/>
            <a:ext cx="9997829" cy="5509200"/>
          </a:xfrm>
          <a:prstGeom prst="rect">
            <a:avLst/>
          </a:prstGeom>
          <a:noFill/>
        </p:spPr>
        <p:txBody>
          <a:bodyPr wrap="square">
            <a:spAutoFit/>
          </a:bodyPr>
          <a:lstStyle/>
          <a:p>
            <a:pPr marL="342900" indent="-342900">
              <a:lnSpc>
                <a:spcPct val="150000"/>
              </a:lnSpc>
              <a:buFont typeface="+mj-lt"/>
              <a:buAutoNum type="arabicPeriod"/>
            </a:pPr>
            <a:r>
              <a:rPr lang="en-US" sz="2400" b="1" dirty="0">
                <a:solidFill>
                  <a:schemeClr val="tx1">
                    <a:lumMod val="65000"/>
                    <a:lumOff val="35000"/>
                  </a:schemeClr>
                </a:solidFill>
              </a:rPr>
              <a:t>Cherenkov light and Cherenkov redshift.</a:t>
            </a:r>
          </a:p>
          <a:p>
            <a:pPr marL="342900" indent="-342900">
              <a:lnSpc>
                <a:spcPct val="150000"/>
              </a:lnSpc>
              <a:buFont typeface="+mj-lt"/>
              <a:buAutoNum type="arabicPeriod"/>
            </a:pPr>
            <a:r>
              <a:rPr lang="en-US" sz="2400" b="1" dirty="0">
                <a:solidFill>
                  <a:schemeClr val="tx1">
                    <a:lumMod val="65000"/>
                    <a:lumOff val="35000"/>
                  </a:schemeClr>
                </a:solidFill>
              </a:rPr>
              <a:t>Detector Preparation</a:t>
            </a:r>
            <a:r>
              <a:rPr lang="en-US" sz="2400" dirty="0">
                <a:solidFill>
                  <a:schemeClr val="tx1">
                    <a:lumMod val="65000"/>
                    <a:lumOff val="35000"/>
                  </a:schemeClr>
                </a:solidFill>
              </a:rPr>
              <a:t> – Materials and configurations used.</a:t>
            </a:r>
          </a:p>
          <a:p>
            <a:pPr marL="342900" indent="-342900">
              <a:lnSpc>
                <a:spcPct val="150000"/>
              </a:lnSpc>
              <a:buFont typeface="+mj-lt"/>
              <a:buAutoNum type="arabicPeriod"/>
            </a:pPr>
            <a:r>
              <a:rPr lang="en-US" sz="2400" b="1" dirty="0">
                <a:solidFill>
                  <a:schemeClr val="tx1">
                    <a:lumMod val="65000"/>
                    <a:lumOff val="35000"/>
                  </a:schemeClr>
                </a:solidFill>
              </a:rPr>
              <a:t>Detector Principles</a:t>
            </a:r>
            <a:r>
              <a:rPr lang="en-US" sz="2400" dirty="0">
                <a:solidFill>
                  <a:schemeClr val="tx1">
                    <a:lumMod val="65000"/>
                    <a:lumOff val="35000"/>
                  </a:schemeClr>
                </a:solidFill>
              </a:rPr>
              <a:t> – How they work.</a:t>
            </a:r>
          </a:p>
          <a:p>
            <a:pPr marL="342900" indent="-342900">
              <a:lnSpc>
                <a:spcPct val="150000"/>
              </a:lnSpc>
              <a:buFont typeface="+mj-lt"/>
              <a:buAutoNum type="arabicPeriod"/>
            </a:pPr>
            <a:r>
              <a:rPr lang="en-US" sz="2400" b="1" dirty="0">
                <a:solidFill>
                  <a:schemeClr val="tx1">
                    <a:lumMod val="65000"/>
                    <a:lumOff val="35000"/>
                  </a:schemeClr>
                </a:solidFill>
              </a:rPr>
              <a:t>Results</a:t>
            </a:r>
            <a:r>
              <a:rPr lang="en-US" sz="2400" dirty="0">
                <a:solidFill>
                  <a:schemeClr val="tx1">
                    <a:lumMod val="65000"/>
                    <a:lumOff val="35000"/>
                  </a:schemeClr>
                </a:solidFill>
              </a:rPr>
              <a:t> – Analysis of:</a:t>
            </a:r>
          </a:p>
          <a:p>
            <a:pPr marL="800100" lvl="1" indent="-342900">
              <a:lnSpc>
                <a:spcPct val="150000"/>
              </a:lnSpc>
              <a:buFont typeface="Arial" panose="020B0604020202020204" pitchFamily="34" charset="0"/>
              <a:buChar char="•"/>
            </a:pPr>
            <a:r>
              <a:rPr lang="en-US" sz="2400" b="1" dirty="0">
                <a:solidFill>
                  <a:schemeClr val="tx1">
                    <a:lumMod val="65000"/>
                    <a:lumOff val="35000"/>
                  </a:schemeClr>
                </a:solidFill>
              </a:rPr>
              <a:t>Light Yield.</a:t>
            </a:r>
            <a:endParaRPr lang="en-US" sz="2400" dirty="0">
              <a:solidFill>
                <a:schemeClr val="tx1">
                  <a:lumMod val="65000"/>
                  <a:lumOff val="35000"/>
                </a:schemeClr>
              </a:solidFill>
            </a:endParaRPr>
          </a:p>
          <a:p>
            <a:pPr marL="800100" lvl="1" indent="-342900">
              <a:lnSpc>
                <a:spcPct val="150000"/>
              </a:lnSpc>
              <a:buFont typeface="Arial" panose="020B0604020202020204" pitchFamily="34" charset="0"/>
              <a:buChar char="•"/>
            </a:pPr>
            <a:r>
              <a:rPr lang="en-US" sz="2400" b="1" dirty="0">
                <a:solidFill>
                  <a:schemeClr val="tx1">
                    <a:lumMod val="65000"/>
                    <a:lumOff val="35000"/>
                  </a:schemeClr>
                </a:solidFill>
              </a:rPr>
              <a:t>Photon Spread Distribution.</a:t>
            </a:r>
            <a:endParaRPr lang="en-US" sz="2400" dirty="0">
              <a:solidFill>
                <a:schemeClr val="tx1">
                  <a:lumMod val="65000"/>
                  <a:lumOff val="35000"/>
                </a:schemeClr>
              </a:solidFill>
            </a:endParaRPr>
          </a:p>
          <a:p>
            <a:pPr marL="800100" lvl="1" indent="-342900">
              <a:lnSpc>
                <a:spcPct val="150000"/>
              </a:lnSpc>
              <a:buFont typeface="Arial" panose="020B0604020202020204" pitchFamily="34" charset="0"/>
              <a:buChar char="•"/>
            </a:pPr>
            <a:r>
              <a:rPr lang="en-US" sz="2400" b="1" dirty="0">
                <a:solidFill>
                  <a:schemeClr val="tx1">
                    <a:lumMod val="65000"/>
                    <a:lumOff val="35000"/>
                  </a:schemeClr>
                </a:solidFill>
              </a:rPr>
              <a:t>Coincidence Time Resolution (CTR).</a:t>
            </a:r>
            <a:endParaRPr lang="en-US" sz="2400" dirty="0">
              <a:solidFill>
                <a:schemeClr val="tx1">
                  <a:lumMod val="65000"/>
                  <a:lumOff val="35000"/>
                </a:schemeClr>
              </a:solidFill>
            </a:endParaRPr>
          </a:p>
          <a:p>
            <a:pPr lvl="1" indent="-457200">
              <a:lnSpc>
                <a:spcPct val="150000"/>
              </a:lnSpc>
              <a:buFont typeface="+mj-lt"/>
              <a:buAutoNum type="arabicPeriod" startAt="5"/>
            </a:pPr>
            <a:r>
              <a:rPr lang="en-US" sz="2400" b="1" dirty="0">
                <a:solidFill>
                  <a:schemeClr val="tx1">
                    <a:lumMod val="65000"/>
                    <a:lumOff val="35000"/>
                  </a:schemeClr>
                </a:solidFill>
              </a:rPr>
              <a:t>Conclusions &amp; Future Work</a:t>
            </a:r>
            <a:r>
              <a:rPr lang="en-US" sz="2400" dirty="0">
                <a:solidFill>
                  <a:schemeClr val="tx1">
                    <a:lumMod val="65000"/>
                    <a:lumOff val="35000"/>
                  </a:schemeClr>
                </a:solidFill>
              </a:rPr>
              <a:t> – Summary and next steps.</a:t>
            </a:r>
          </a:p>
          <a:p>
            <a:pPr marL="358775" lvl="1" indent="98425"/>
            <a:endParaRPr lang="en-US" dirty="0"/>
          </a:p>
          <a:p>
            <a:pPr marL="800100" lvl="1" indent="-342900">
              <a:buFont typeface="Arial" panose="020B0604020202020204" pitchFamily="34" charset="0"/>
              <a:buChar char="•"/>
            </a:pPr>
            <a:endParaRPr lang="en-US" b="1" dirty="0"/>
          </a:p>
          <a:p>
            <a:pPr>
              <a:spcAft>
                <a:spcPts val="1200"/>
              </a:spcAft>
            </a:pPr>
            <a:endParaRPr lang="en-GB" sz="2800" dirty="0">
              <a:solidFill>
                <a:schemeClr val="tx1">
                  <a:lumMod val="65000"/>
                  <a:lumOff val="35000"/>
                </a:schemeClr>
              </a:solidFill>
            </a:endParaRPr>
          </a:p>
        </p:txBody>
      </p:sp>
      <p:sp>
        <p:nvSpPr>
          <p:cNvPr id="3" name="Rectángulo 2">
            <a:extLst>
              <a:ext uri="{FF2B5EF4-FFF2-40B4-BE49-F238E27FC236}">
                <a16:creationId xmlns:a16="http://schemas.microsoft.com/office/drawing/2014/main" id="{733455A3-00F1-7F97-7766-9726502427CA}"/>
              </a:ext>
            </a:extLst>
          </p:cNvPr>
          <p:cNvSpPr/>
          <p:nvPr/>
        </p:nvSpPr>
        <p:spPr>
          <a:xfrm>
            <a:off x="838900" y="1123950"/>
            <a:ext cx="10514900" cy="5133975"/>
          </a:xfrm>
          <a:prstGeom prst="rect">
            <a:avLst/>
          </a:prstGeom>
          <a:noFill/>
          <a:ln w="254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4" name="Marcador de número de diapositiva 3">
            <a:extLst>
              <a:ext uri="{FF2B5EF4-FFF2-40B4-BE49-F238E27FC236}">
                <a16:creationId xmlns:a16="http://schemas.microsoft.com/office/drawing/2014/main" id="{0AC5FDAD-8A92-D3D6-0BF8-9C3E44E0E723}"/>
              </a:ext>
            </a:extLst>
          </p:cNvPr>
          <p:cNvSpPr>
            <a:spLocks noGrp="1"/>
          </p:cNvSpPr>
          <p:nvPr>
            <p:ph type="sldNum" sz="quarter" idx="12"/>
          </p:nvPr>
        </p:nvSpPr>
        <p:spPr/>
        <p:txBody>
          <a:bodyPr/>
          <a:lstStyle/>
          <a:p>
            <a:fld id="{8433CCAB-DF70-49D5-B59A-678B764CB28F}" type="slidenum">
              <a:rPr lang="en-GB" smtClean="0"/>
              <a:t>6</a:t>
            </a:fld>
            <a:endParaRPr lang="en-GB" dirty="0"/>
          </a:p>
        </p:txBody>
      </p:sp>
    </p:spTree>
    <p:custDataLst>
      <p:tags r:id="rId1"/>
    </p:custDataLst>
    <p:extLst>
      <p:ext uri="{BB962C8B-B14F-4D97-AF65-F5344CB8AC3E}">
        <p14:creationId xmlns:p14="http://schemas.microsoft.com/office/powerpoint/2010/main" val="4497407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AF8FA1-409F-9187-4786-BEB672894257}"/>
            </a:ext>
          </a:extLst>
        </p:cNvPr>
        <p:cNvGrpSpPr/>
        <p:nvPr/>
      </p:nvGrpSpPr>
      <p:grpSpPr>
        <a:xfrm>
          <a:off x="0" y="0"/>
          <a:ext cx="0" cy="0"/>
          <a:chOff x="0" y="0"/>
          <a:chExt cx="0" cy="0"/>
        </a:xfrm>
      </p:grpSpPr>
      <p:sp>
        <p:nvSpPr>
          <p:cNvPr id="31" name="CuadroTexto 30">
            <a:extLst>
              <a:ext uri="{FF2B5EF4-FFF2-40B4-BE49-F238E27FC236}">
                <a16:creationId xmlns:a16="http://schemas.microsoft.com/office/drawing/2014/main" id="{2AA67A37-F251-FAFA-E9EC-437342305D2B}"/>
              </a:ext>
            </a:extLst>
          </p:cNvPr>
          <p:cNvSpPr txBox="1"/>
          <p:nvPr/>
        </p:nvSpPr>
        <p:spPr>
          <a:xfrm>
            <a:off x="16669" y="255205"/>
            <a:ext cx="12175331" cy="584775"/>
          </a:xfrm>
          <a:prstGeom prst="rect">
            <a:avLst/>
          </a:prstGeom>
          <a:solidFill>
            <a:schemeClr val="bg1"/>
          </a:solidFill>
          <a:ln/>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s-ES" sz="3200" b="1" dirty="0">
                <a:solidFill>
                  <a:schemeClr val="tx1">
                    <a:lumMod val="75000"/>
                    <a:lumOff val="25000"/>
                  </a:schemeClr>
                </a:solidFill>
                <a:latin typeface="Raleway" panose="020B0604020202020204" charset="0"/>
              </a:rPr>
              <a:t>PREPARATION OF RCR</a:t>
            </a:r>
          </a:p>
        </p:txBody>
      </p:sp>
      <p:sp>
        <p:nvSpPr>
          <p:cNvPr id="3" name="Rectángulo 2">
            <a:extLst>
              <a:ext uri="{FF2B5EF4-FFF2-40B4-BE49-F238E27FC236}">
                <a16:creationId xmlns:a16="http://schemas.microsoft.com/office/drawing/2014/main" id="{594DF2BC-7A1D-140F-AB8F-402FEBEED264}"/>
              </a:ext>
            </a:extLst>
          </p:cNvPr>
          <p:cNvSpPr/>
          <p:nvPr/>
        </p:nvSpPr>
        <p:spPr>
          <a:xfrm>
            <a:off x="838900" y="1123950"/>
            <a:ext cx="10514900" cy="5133975"/>
          </a:xfrm>
          <a:prstGeom prst="rect">
            <a:avLst/>
          </a:prstGeom>
          <a:noFill/>
          <a:ln w="254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4" name="Marcador de número de diapositiva 3">
            <a:extLst>
              <a:ext uri="{FF2B5EF4-FFF2-40B4-BE49-F238E27FC236}">
                <a16:creationId xmlns:a16="http://schemas.microsoft.com/office/drawing/2014/main" id="{BAE7DC4F-11A3-16B5-5F52-2252738FDBEA}"/>
              </a:ext>
            </a:extLst>
          </p:cNvPr>
          <p:cNvSpPr>
            <a:spLocks noGrp="1"/>
          </p:cNvSpPr>
          <p:nvPr>
            <p:ph type="sldNum" sz="quarter" idx="12"/>
          </p:nvPr>
        </p:nvSpPr>
        <p:spPr/>
        <p:txBody>
          <a:bodyPr/>
          <a:lstStyle/>
          <a:p>
            <a:fld id="{8433CCAB-DF70-49D5-B59A-678B764CB28F}" type="slidenum">
              <a:rPr lang="en-GB" smtClean="0"/>
              <a:t>7</a:t>
            </a:fld>
            <a:endParaRPr lang="en-GB"/>
          </a:p>
        </p:txBody>
      </p:sp>
      <p:sp>
        <p:nvSpPr>
          <p:cNvPr id="2" name="TextBox 5">
            <a:extLst>
              <a:ext uri="{FF2B5EF4-FFF2-40B4-BE49-F238E27FC236}">
                <a16:creationId xmlns:a16="http://schemas.microsoft.com/office/drawing/2014/main" id="{BB965E32-8AFF-7A6E-3427-8D353F9C6713}"/>
              </a:ext>
            </a:extLst>
          </p:cNvPr>
          <p:cNvSpPr txBox="1"/>
          <p:nvPr/>
        </p:nvSpPr>
        <p:spPr>
          <a:xfrm>
            <a:off x="4723805" y="1495071"/>
            <a:ext cx="2744390" cy="2077492"/>
          </a:xfrm>
          <a:prstGeom prst="rect">
            <a:avLst/>
          </a:prstGeom>
          <a:noFill/>
        </p:spPr>
        <p:txBody>
          <a:bodyPr wrap="square">
            <a:spAutoFit/>
          </a:bodyPr>
          <a:lstStyle/>
          <a:p>
            <a:pPr algn="ctr"/>
            <a:r>
              <a:rPr lang="es-ES" dirty="0">
                <a:latin typeface="Calibri" panose="020F0502020204030204" pitchFamily="34" charset="0"/>
                <a:ea typeface="Calibri" panose="020F0502020204030204" pitchFamily="34" charset="0"/>
              </a:rPr>
              <a:t>D</a:t>
            </a:r>
            <a:r>
              <a:rPr lang="en-ES" sz="1800" dirty="0">
                <a:effectLst/>
                <a:latin typeface="Calibri" panose="020F0502020204030204" pitchFamily="34" charset="0"/>
                <a:ea typeface="Calibri" panose="020F0502020204030204" pitchFamily="34" charset="0"/>
              </a:rPr>
              <a:t>ifferent </a:t>
            </a:r>
            <a:r>
              <a:rPr lang="en-ES" sz="1800" b="1" dirty="0">
                <a:effectLst/>
                <a:latin typeface="Calibri" panose="020F0502020204030204" pitchFamily="34" charset="0"/>
                <a:ea typeface="Calibri" panose="020F0502020204030204" pitchFamily="34" charset="0"/>
              </a:rPr>
              <a:t>non-aromatic solvents </a:t>
            </a:r>
            <a:r>
              <a:rPr lang="en-ES" sz="1800" dirty="0">
                <a:effectLst/>
                <a:latin typeface="Calibri" panose="020F0502020204030204" pitchFamily="34" charset="0"/>
                <a:ea typeface="Calibri" panose="020F0502020204030204" pitchFamily="34" charset="0"/>
              </a:rPr>
              <a:t>were tested</a:t>
            </a:r>
            <a:r>
              <a:rPr lang="es-ES" sz="1800" dirty="0">
                <a:effectLst/>
                <a:latin typeface="Calibri" panose="020F0502020204030204" pitchFamily="34" charset="0"/>
                <a:ea typeface="Calibri" panose="020F0502020204030204" pitchFamily="34" charset="0"/>
              </a:rPr>
              <a:t>:</a:t>
            </a:r>
          </a:p>
          <a:p>
            <a:pPr algn="ctr"/>
            <a:endParaRPr lang="es-ES" sz="900" dirty="0">
              <a:effectLst/>
              <a:latin typeface="Calibri" panose="020F0502020204030204" pitchFamily="34" charset="0"/>
              <a:ea typeface="Calibri" panose="020F0502020204030204" pitchFamily="34" charset="0"/>
            </a:endParaRPr>
          </a:p>
          <a:p>
            <a:pPr algn="ctr"/>
            <a:r>
              <a:rPr lang="es-ES" sz="1800" dirty="0">
                <a:solidFill>
                  <a:schemeClr val="accent5">
                    <a:lumMod val="75000"/>
                  </a:schemeClr>
                </a:solidFill>
                <a:effectLst/>
                <a:latin typeface="Calibri" panose="020F0502020204030204" pitchFamily="34" charset="0"/>
                <a:ea typeface="Calibri" panose="020F0502020204030204" pitchFamily="34" charset="0"/>
              </a:rPr>
              <a:t>C</a:t>
            </a:r>
            <a:r>
              <a:rPr lang="en-ES" sz="1800" dirty="0">
                <a:solidFill>
                  <a:schemeClr val="accent5">
                    <a:lumMod val="75000"/>
                  </a:schemeClr>
                </a:solidFill>
                <a:effectLst/>
                <a:latin typeface="Calibri" panose="020F0502020204030204" pitchFamily="34" charset="0"/>
                <a:ea typeface="Calibri" panose="020F0502020204030204" pitchFamily="34" charset="0"/>
              </a:rPr>
              <a:t>hloroform (CHC</a:t>
            </a:r>
            <a:r>
              <a:rPr lang="es-ES" sz="1800" dirty="0">
                <a:solidFill>
                  <a:schemeClr val="accent5">
                    <a:lumMod val="75000"/>
                  </a:schemeClr>
                </a:solidFill>
                <a:effectLst/>
                <a:latin typeface="Calibri" panose="020F0502020204030204" pitchFamily="34" charset="0"/>
                <a:ea typeface="Calibri" panose="020F0502020204030204" pitchFamily="34" charset="0"/>
              </a:rPr>
              <a:t>l</a:t>
            </a:r>
            <a:r>
              <a:rPr lang="es-ES" sz="1800" baseline="-25000" dirty="0">
                <a:solidFill>
                  <a:schemeClr val="accent5">
                    <a:lumMod val="75000"/>
                  </a:schemeClr>
                </a:solidFill>
                <a:effectLst/>
                <a:latin typeface="Calibri" panose="020F0502020204030204" pitchFamily="34" charset="0"/>
                <a:ea typeface="Calibri" panose="020F0502020204030204" pitchFamily="34" charset="0"/>
              </a:rPr>
              <a:t>3</a:t>
            </a:r>
            <a:r>
              <a:rPr lang="en-ES" sz="1800" dirty="0">
                <a:solidFill>
                  <a:schemeClr val="accent5">
                    <a:lumMod val="75000"/>
                  </a:schemeClr>
                </a:solidFill>
                <a:effectLst/>
                <a:latin typeface="Calibri" panose="020F0502020204030204" pitchFamily="34" charset="0"/>
                <a:ea typeface="Calibri" panose="020F0502020204030204" pitchFamily="34" charset="0"/>
              </a:rPr>
              <a:t>)</a:t>
            </a:r>
            <a:endParaRPr lang="es-ES" sz="1800" dirty="0">
              <a:effectLst/>
              <a:latin typeface="Calibri" panose="020F0502020204030204" pitchFamily="34" charset="0"/>
              <a:ea typeface="Calibri" panose="020F0502020204030204" pitchFamily="34" charset="0"/>
            </a:endParaRPr>
          </a:p>
          <a:p>
            <a:pPr algn="ctr"/>
            <a:r>
              <a:rPr lang="en-ES" sz="1800" dirty="0">
                <a:solidFill>
                  <a:schemeClr val="accent2">
                    <a:lumMod val="75000"/>
                  </a:schemeClr>
                </a:solidFill>
                <a:effectLst/>
                <a:latin typeface="Calibri" panose="020F0502020204030204" pitchFamily="34" charset="0"/>
                <a:ea typeface="Calibri" panose="020F0502020204030204" pitchFamily="34" charset="0"/>
              </a:rPr>
              <a:t>dimetyl sulfoxide (DMSO)</a:t>
            </a:r>
            <a:endParaRPr lang="es-ES" dirty="0">
              <a:solidFill>
                <a:schemeClr val="accent2">
                  <a:lumMod val="75000"/>
                </a:schemeClr>
              </a:solidFill>
              <a:latin typeface="Calibri" panose="020F0502020204030204" pitchFamily="34" charset="0"/>
              <a:ea typeface="Calibri" panose="020F0502020204030204" pitchFamily="34" charset="0"/>
            </a:endParaRPr>
          </a:p>
          <a:p>
            <a:pPr algn="ctr"/>
            <a:r>
              <a:rPr lang="en-ES" sz="1800" dirty="0">
                <a:solidFill>
                  <a:schemeClr val="accent4"/>
                </a:solidFill>
                <a:effectLst/>
                <a:latin typeface="Calibri" panose="020F0502020204030204" pitchFamily="34" charset="0"/>
                <a:ea typeface="Calibri" panose="020F0502020204030204" pitchFamily="34" charset="0"/>
              </a:rPr>
              <a:t>octadecene (ODE</a:t>
            </a:r>
            <a:r>
              <a:rPr lang="es-ES" sz="1800" dirty="0">
                <a:solidFill>
                  <a:schemeClr val="accent4"/>
                </a:solidFill>
                <a:effectLst/>
                <a:latin typeface="Calibri" panose="020F0502020204030204" pitchFamily="34" charset="0"/>
                <a:ea typeface="Calibri" panose="020F0502020204030204" pitchFamily="34" charset="0"/>
              </a:rPr>
              <a:t>)</a:t>
            </a:r>
          </a:p>
          <a:p>
            <a:pPr algn="ctr"/>
            <a:endParaRPr lang="es-ES" sz="900" dirty="0">
              <a:solidFill>
                <a:schemeClr val="accent4"/>
              </a:solidFill>
              <a:effectLst/>
              <a:latin typeface="Calibri" panose="020F0502020204030204" pitchFamily="34" charset="0"/>
              <a:ea typeface="Calibri" panose="020F0502020204030204" pitchFamily="34" charset="0"/>
            </a:endParaRPr>
          </a:p>
          <a:p>
            <a:pPr algn="ctr"/>
            <a:r>
              <a:rPr lang="es-ES" sz="1800" b="1" dirty="0">
                <a:solidFill>
                  <a:srgbClr val="C00000"/>
                </a:solidFill>
                <a:effectLst/>
                <a:latin typeface="Calibri" panose="020F0502020204030204" pitchFamily="34" charset="0"/>
                <a:ea typeface="Calibri" panose="020F0502020204030204" pitchFamily="34" charset="0"/>
              </a:rPr>
              <a:t>NO SCINTILLATION!</a:t>
            </a:r>
          </a:p>
        </p:txBody>
      </p:sp>
      <p:graphicFrame>
        <p:nvGraphicFramePr>
          <p:cNvPr id="6" name="Tabla 5">
            <a:extLst>
              <a:ext uri="{FF2B5EF4-FFF2-40B4-BE49-F238E27FC236}">
                <a16:creationId xmlns:a16="http://schemas.microsoft.com/office/drawing/2014/main" id="{4EFE1638-52E6-F1CF-863B-B5A70CD38EF9}"/>
              </a:ext>
            </a:extLst>
          </p:cNvPr>
          <p:cNvGraphicFramePr>
            <a:graphicFrameLocks noGrp="1"/>
          </p:cNvGraphicFramePr>
          <p:nvPr>
            <p:extLst>
              <p:ext uri="{D42A27DB-BD31-4B8C-83A1-F6EECF244321}">
                <p14:modId xmlns:p14="http://schemas.microsoft.com/office/powerpoint/2010/main" val="3635094537"/>
              </p:ext>
            </p:extLst>
          </p:nvPr>
        </p:nvGraphicFramePr>
        <p:xfrm>
          <a:off x="5535024" y="3954534"/>
          <a:ext cx="5605671" cy="2062480"/>
        </p:xfrm>
        <a:graphic>
          <a:graphicData uri="http://schemas.openxmlformats.org/drawingml/2006/table">
            <a:tbl>
              <a:tblPr/>
              <a:tblGrid>
                <a:gridCol w="1537834">
                  <a:extLst>
                    <a:ext uri="{9D8B030D-6E8A-4147-A177-3AD203B41FA5}">
                      <a16:colId xmlns:a16="http://schemas.microsoft.com/office/drawing/2014/main" val="3359677199"/>
                    </a:ext>
                  </a:extLst>
                </a:gridCol>
                <a:gridCol w="1355945">
                  <a:extLst>
                    <a:ext uri="{9D8B030D-6E8A-4147-A177-3AD203B41FA5}">
                      <a16:colId xmlns:a16="http://schemas.microsoft.com/office/drawing/2014/main" val="3004775123"/>
                    </a:ext>
                  </a:extLst>
                </a:gridCol>
                <a:gridCol w="1193821">
                  <a:extLst>
                    <a:ext uri="{9D8B030D-6E8A-4147-A177-3AD203B41FA5}">
                      <a16:colId xmlns:a16="http://schemas.microsoft.com/office/drawing/2014/main" val="3438717272"/>
                    </a:ext>
                  </a:extLst>
                </a:gridCol>
                <a:gridCol w="1518071">
                  <a:extLst>
                    <a:ext uri="{9D8B030D-6E8A-4147-A177-3AD203B41FA5}">
                      <a16:colId xmlns:a16="http://schemas.microsoft.com/office/drawing/2014/main" val="2655171932"/>
                    </a:ext>
                  </a:extLst>
                </a:gridCol>
              </a:tblGrid>
              <a:tr h="0">
                <a:tc>
                  <a:txBody>
                    <a:bodyPr/>
                    <a:lstStyle/>
                    <a:p>
                      <a:pPr algn="ctr" rtl="0" fontAlgn="b"/>
                      <a:r>
                        <a:rPr lang="es-ES" sz="1400" b="1" i="0" u="none" strike="noStrike" dirty="0" err="1">
                          <a:solidFill>
                            <a:srgbClr val="000000"/>
                          </a:solidFill>
                          <a:effectLst/>
                          <a:latin typeface="Arial" panose="020B0604020202020204" pitchFamily="34" charset="0"/>
                        </a:rPr>
                        <a:t>Liquid</a:t>
                      </a:r>
                      <a:endParaRPr lang="es-ES" sz="1400" b="1" i="0" u="none" strike="noStrike" dirty="0">
                        <a:solidFill>
                          <a:srgbClr val="000000"/>
                        </a:solidFill>
                        <a:effectLst/>
                        <a:latin typeface="Arial" panose="020B0604020202020204" pitchFamily="34" charset="0"/>
                      </a:endParaRPr>
                    </a:p>
                    <a:p>
                      <a:pPr algn="ctr" rtl="0" fontAlgn="b"/>
                      <a:r>
                        <a:rPr lang="es-ES" sz="1400" b="1" i="0" u="none" strike="noStrike" dirty="0">
                          <a:solidFill>
                            <a:srgbClr val="000000"/>
                          </a:solidFill>
                          <a:effectLst/>
                          <a:latin typeface="Arial" panose="020B0604020202020204" pitchFamily="34" charset="0"/>
                        </a:rPr>
                        <a:t>detector</a:t>
                      </a:r>
                      <a:endParaRPr lang="es-ES" sz="3200" dirty="0">
                        <a:effectLst/>
                      </a:endParaRPr>
                    </a:p>
                  </a:txBody>
                  <a:tcPr marL="25400" marR="25400" marT="25400" marB="25400" anchor="ctr">
                    <a:lnL w="8192" cap="flat" cmpd="sng" algn="ctr">
                      <a:solidFill>
                        <a:srgbClr val="000000"/>
                      </a:solidFill>
                      <a:prstDash val="solid"/>
                      <a:round/>
                      <a:headEnd type="none" w="med" len="med"/>
                      <a:tailEnd type="none" w="med" len="med"/>
                    </a:lnL>
                    <a:lnR w="8192" cap="flat" cmpd="sng" algn="ctr">
                      <a:solidFill>
                        <a:srgbClr val="000000"/>
                      </a:solidFill>
                      <a:prstDash val="solid"/>
                      <a:round/>
                      <a:headEnd type="none" w="med" len="med"/>
                      <a:tailEnd type="none" w="med" len="med"/>
                    </a:lnR>
                    <a:lnT w="8192" cap="flat" cmpd="sng" algn="ctr">
                      <a:solidFill>
                        <a:srgbClr val="000000"/>
                      </a:solidFill>
                      <a:prstDash val="solid"/>
                      <a:round/>
                      <a:headEnd type="none" w="med" len="med"/>
                      <a:tailEnd type="none" w="med" len="med"/>
                    </a:lnT>
                    <a:lnB w="8192" cap="flat" cmpd="sng" algn="ctr">
                      <a:solidFill>
                        <a:srgbClr val="000000"/>
                      </a:solidFill>
                      <a:prstDash val="solid"/>
                      <a:round/>
                      <a:headEnd type="none" w="med" len="med"/>
                      <a:tailEnd type="none" w="med" len="med"/>
                    </a:lnB>
                    <a:noFill/>
                  </a:tcPr>
                </a:tc>
                <a:tc>
                  <a:txBody>
                    <a:bodyPr/>
                    <a:lstStyle/>
                    <a:p>
                      <a:pPr algn="ctr" rtl="0" fontAlgn="b"/>
                      <a:r>
                        <a:rPr lang="es-ES" sz="1400" b="1" i="0" u="none" strike="noStrike" dirty="0" err="1">
                          <a:solidFill>
                            <a:srgbClr val="000000"/>
                          </a:solidFill>
                          <a:effectLst/>
                          <a:latin typeface="Arial" panose="020B0604020202020204" pitchFamily="34" charset="0"/>
                        </a:rPr>
                        <a:t>Solvent</a:t>
                      </a:r>
                      <a:endParaRPr lang="es-ES" sz="3200" dirty="0">
                        <a:effectLst/>
                      </a:endParaRPr>
                    </a:p>
                  </a:txBody>
                  <a:tcPr marL="25400" marR="25400" marT="25400" marB="25400" anchor="ctr">
                    <a:lnL w="8192" cap="flat" cmpd="sng" algn="ctr">
                      <a:solidFill>
                        <a:srgbClr val="000000"/>
                      </a:solidFill>
                      <a:prstDash val="solid"/>
                      <a:round/>
                      <a:headEnd type="none" w="med" len="med"/>
                      <a:tailEnd type="none" w="med" len="med"/>
                    </a:lnL>
                    <a:lnR w="8192" cap="flat" cmpd="sng" algn="ctr">
                      <a:solidFill>
                        <a:srgbClr val="000000"/>
                      </a:solidFill>
                      <a:prstDash val="solid"/>
                      <a:round/>
                      <a:headEnd type="none" w="med" len="med"/>
                      <a:tailEnd type="none" w="med" len="med"/>
                    </a:lnR>
                    <a:lnT w="8192" cap="flat" cmpd="sng" algn="ctr">
                      <a:solidFill>
                        <a:srgbClr val="000000"/>
                      </a:solidFill>
                      <a:prstDash val="solid"/>
                      <a:round/>
                      <a:headEnd type="none" w="med" len="med"/>
                      <a:tailEnd type="none" w="med" len="med"/>
                    </a:lnT>
                    <a:lnB w="8192" cap="flat" cmpd="sng" algn="ctr">
                      <a:solidFill>
                        <a:srgbClr val="000000"/>
                      </a:solidFill>
                      <a:prstDash val="solid"/>
                      <a:round/>
                      <a:headEnd type="none" w="med" len="med"/>
                      <a:tailEnd type="none" w="med" len="med"/>
                    </a:lnB>
                    <a:noFill/>
                  </a:tcPr>
                </a:tc>
                <a:tc>
                  <a:txBody>
                    <a:bodyPr/>
                    <a:lstStyle/>
                    <a:p>
                      <a:pPr algn="ctr" rtl="0" fontAlgn="b"/>
                      <a:r>
                        <a:rPr lang="es-ES" sz="1400" b="1" i="0" u="none" strike="noStrike" dirty="0" err="1">
                          <a:solidFill>
                            <a:srgbClr val="000000"/>
                          </a:solidFill>
                          <a:effectLst/>
                          <a:latin typeface="Arial" panose="020B0604020202020204" pitchFamily="34" charset="0"/>
                        </a:rPr>
                        <a:t>Dopant</a:t>
                      </a:r>
                      <a:endParaRPr lang="es-ES" sz="3200" dirty="0">
                        <a:effectLst/>
                      </a:endParaRPr>
                    </a:p>
                  </a:txBody>
                  <a:tcPr marL="25400" marR="25400" marT="25400" marB="25400" anchor="ctr">
                    <a:lnL w="8192" cap="flat" cmpd="sng" algn="ctr">
                      <a:solidFill>
                        <a:srgbClr val="000000"/>
                      </a:solidFill>
                      <a:prstDash val="solid"/>
                      <a:round/>
                      <a:headEnd type="none" w="med" len="med"/>
                      <a:tailEnd type="none" w="med" len="med"/>
                    </a:lnL>
                    <a:lnR w="8192" cap="flat" cmpd="sng" algn="ctr">
                      <a:solidFill>
                        <a:srgbClr val="000000"/>
                      </a:solidFill>
                      <a:prstDash val="solid"/>
                      <a:round/>
                      <a:headEnd type="none" w="med" len="med"/>
                      <a:tailEnd type="none" w="med" len="med"/>
                    </a:lnR>
                    <a:lnT w="8192" cap="flat" cmpd="sng" algn="ctr">
                      <a:solidFill>
                        <a:srgbClr val="000000"/>
                      </a:solidFill>
                      <a:prstDash val="solid"/>
                      <a:round/>
                      <a:headEnd type="none" w="med" len="med"/>
                      <a:tailEnd type="none" w="med" len="med"/>
                    </a:lnT>
                    <a:lnB w="8192" cap="flat" cmpd="sng" algn="ctr">
                      <a:solidFill>
                        <a:srgbClr val="000000"/>
                      </a:solidFill>
                      <a:prstDash val="solid"/>
                      <a:round/>
                      <a:headEnd type="none" w="med" len="med"/>
                      <a:tailEnd type="none" w="med" len="med"/>
                    </a:lnB>
                    <a:noFill/>
                  </a:tcPr>
                </a:tc>
                <a:tc>
                  <a:txBody>
                    <a:bodyPr/>
                    <a:lstStyle/>
                    <a:p>
                      <a:pPr algn="ctr" rtl="0" fontAlgn="b"/>
                      <a:r>
                        <a:rPr lang="es-ES" sz="1400" b="1" i="0" u="none" strike="noStrike" dirty="0" err="1">
                          <a:solidFill>
                            <a:srgbClr val="000000"/>
                          </a:solidFill>
                          <a:effectLst/>
                          <a:latin typeface="Arial" panose="020B0604020202020204" pitchFamily="34" charset="0"/>
                        </a:rPr>
                        <a:t>Concentration</a:t>
                      </a:r>
                      <a:endParaRPr lang="es-ES" sz="1400" b="1" i="0" u="none" strike="noStrike" dirty="0">
                        <a:solidFill>
                          <a:srgbClr val="000000"/>
                        </a:solidFill>
                        <a:effectLst/>
                        <a:latin typeface="Arial" panose="020B0604020202020204" pitchFamily="34" charset="0"/>
                      </a:endParaRPr>
                    </a:p>
                    <a:p>
                      <a:pPr algn="ctr" rtl="0" fontAlgn="b"/>
                      <a:r>
                        <a:rPr lang="es-ES" sz="1400" b="1" i="0" u="none" strike="noStrike" dirty="0">
                          <a:solidFill>
                            <a:srgbClr val="000000"/>
                          </a:solidFill>
                          <a:effectLst/>
                          <a:latin typeface="Arial" panose="020B0604020202020204" pitchFamily="34" charset="0"/>
                        </a:rPr>
                        <a:t>(mg/</a:t>
                      </a:r>
                      <a:r>
                        <a:rPr lang="es-ES" sz="1400" b="1" i="0" u="none" strike="noStrike" dirty="0" err="1">
                          <a:solidFill>
                            <a:srgbClr val="000000"/>
                          </a:solidFill>
                          <a:effectLst/>
                          <a:latin typeface="Arial" panose="020B0604020202020204" pitchFamily="34" charset="0"/>
                        </a:rPr>
                        <a:t>mL</a:t>
                      </a:r>
                      <a:r>
                        <a:rPr lang="es-ES" sz="1400" b="1" i="0" u="none" strike="noStrike" dirty="0">
                          <a:solidFill>
                            <a:srgbClr val="000000"/>
                          </a:solidFill>
                          <a:effectLst/>
                          <a:latin typeface="Arial" panose="020B0604020202020204" pitchFamily="34" charset="0"/>
                        </a:rPr>
                        <a:t>)</a:t>
                      </a:r>
                      <a:endParaRPr lang="es-ES" sz="3200" dirty="0">
                        <a:effectLst/>
                      </a:endParaRPr>
                    </a:p>
                  </a:txBody>
                  <a:tcPr marL="25400" marR="25400" marT="25400" marB="25400" anchor="ctr">
                    <a:lnL w="8192" cap="flat" cmpd="sng" algn="ctr">
                      <a:solidFill>
                        <a:srgbClr val="000000"/>
                      </a:solidFill>
                      <a:prstDash val="solid"/>
                      <a:round/>
                      <a:headEnd type="none" w="med" len="med"/>
                      <a:tailEnd type="none" w="med" len="med"/>
                    </a:lnL>
                    <a:lnR w="8192" cap="flat" cmpd="sng" algn="ctr">
                      <a:solidFill>
                        <a:srgbClr val="000000"/>
                      </a:solidFill>
                      <a:prstDash val="solid"/>
                      <a:round/>
                      <a:headEnd type="none" w="med" len="med"/>
                      <a:tailEnd type="none" w="med" len="med"/>
                    </a:lnR>
                    <a:lnT w="8192" cap="flat" cmpd="sng" algn="ctr">
                      <a:solidFill>
                        <a:srgbClr val="000000"/>
                      </a:solidFill>
                      <a:prstDash val="solid"/>
                      <a:round/>
                      <a:headEnd type="none" w="med" len="med"/>
                      <a:tailEnd type="none" w="med" len="med"/>
                    </a:lnT>
                    <a:lnB w="8192"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83392329"/>
                  </a:ext>
                </a:extLst>
              </a:tr>
              <a:tr h="220585">
                <a:tc>
                  <a:txBody>
                    <a:bodyPr/>
                    <a:lstStyle/>
                    <a:p>
                      <a:pPr algn="ctr" rtl="0" fontAlgn="b"/>
                      <a:r>
                        <a:rPr lang="es-ES" sz="1400" b="0" i="0" u="none" strike="noStrike" dirty="0" err="1">
                          <a:solidFill>
                            <a:srgbClr val="000000"/>
                          </a:solidFill>
                          <a:effectLst/>
                          <a:latin typeface="Arial" panose="020B0604020202020204" pitchFamily="34" charset="0"/>
                        </a:rPr>
                        <a:t>CHCl</a:t>
                      </a:r>
                      <a:r>
                        <a:rPr lang="es-ES" sz="1400" b="0" i="0" u="none" strike="noStrike" dirty="0">
                          <a:solidFill>
                            <a:srgbClr val="000000"/>
                          </a:solidFill>
                          <a:effectLst/>
                          <a:latin typeface="Arial" panose="020B0604020202020204" pitchFamily="34" charset="0"/>
                        </a:rPr>
                        <a:t>₃-CR</a:t>
                      </a:r>
                      <a:endParaRPr lang="es-ES" sz="3200" dirty="0">
                        <a:effectLst/>
                      </a:endParaRPr>
                    </a:p>
                  </a:txBody>
                  <a:tcPr marL="25400" marR="25400" marT="25400" marB="25400" anchor="b">
                    <a:lnL w="8192" cap="flat" cmpd="sng" algn="ctr">
                      <a:solidFill>
                        <a:srgbClr val="000000"/>
                      </a:solidFill>
                      <a:prstDash val="solid"/>
                      <a:round/>
                      <a:headEnd type="none" w="med" len="med"/>
                      <a:tailEnd type="none" w="med" len="med"/>
                    </a:lnL>
                    <a:lnR w="8192" cap="flat" cmpd="sng" algn="ctr">
                      <a:solidFill>
                        <a:srgbClr val="000000"/>
                      </a:solidFill>
                      <a:prstDash val="solid"/>
                      <a:round/>
                      <a:headEnd type="none" w="med" len="med"/>
                      <a:tailEnd type="none" w="med" len="med"/>
                    </a:lnR>
                    <a:lnT w="8192" cap="flat" cmpd="sng" algn="ctr">
                      <a:solidFill>
                        <a:srgbClr val="000000"/>
                      </a:solidFill>
                      <a:prstDash val="solid"/>
                      <a:round/>
                      <a:headEnd type="none" w="med" len="med"/>
                      <a:tailEnd type="none" w="med" len="med"/>
                    </a:lnT>
                    <a:lnB w="8192"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algn="ctr" rtl="0" fontAlgn="b"/>
                      <a:r>
                        <a:rPr lang="es-ES" sz="1400" b="0" i="0" u="none" strike="noStrike" dirty="0">
                          <a:solidFill>
                            <a:srgbClr val="000000"/>
                          </a:solidFill>
                          <a:effectLst/>
                          <a:latin typeface="Arial" panose="020B0604020202020204" pitchFamily="34" charset="0"/>
                        </a:rPr>
                        <a:t>CHCl</a:t>
                      </a:r>
                      <a:r>
                        <a:rPr lang="es-ES" sz="1400" b="0" i="0" u="none" strike="noStrike" baseline="-25000" dirty="0">
                          <a:solidFill>
                            <a:srgbClr val="000000"/>
                          </a:solidFill>
                          <a:effectLst/>
                          <a:latin typeface="Arial" panose="020B0604020202020204" pitchFamily="34" charset="0"/>
                        </a:rPr>
                        <a:t>3</a:t>
                      </a:r>
                      <a:endParaRPr lang="es-ES" sz="3200" dirty="0">
                        <a:effectLst/>
                      </a:endParaRPr>
                    </a:p>
                  </a:txBody>
                  <a:tcPr marL="25400" marR="25400" marT="25400" marB="25400" anchor="b">
                    <a:lnL w="8192" cap="flat" cmpd="sng" algn="ctr">
                      <a:solidFill>
                        <a:srgbClr val="000000"/>
                      </a:solidFill>
                      <a:prstDash val="solid"/>
                      <a:round/>
                      <a:headEnd type="none" w="med" len="med"/>
                      <a:tailEnd type="none" w="med" len="med"/>
                    </a:lnL>
                    <a:lnR w="8192" cap="flat" cmpd="sng" algn="ctr">
                      <a:solidFill>
                        <a:srgbClr val="000000"/>
                      </a:solidFill>
                      <a:prstDash val="solid"/>
                      <a:round/>
                      <a:headEnd type="none" w="med" len="med"/>
                      <a:tailEnd type="none" w="med" len="med"/>
                    </a:lnR>
                    <a:lnT w="8192" cap="flat" cmpd="sng" algn="ctr">
                      <a:solidFill>
                        <a:srgbClr val="000000"/>
                      </a:solidFill>
                      <a:prstDash val="solid"/>
                      <a:round/>
                      <a:headEnd type="none" w="med" len="med"/>
                      <a:tailEnd type="none" w="med" len="med"/>
                    </a:lnT>
                    <a:lnB w="8192"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algn="ctr" rtl="0" fontAlgn="b"/>
                      <a:r>
                        <a:rPr lang="es-ES" sz="1400" b="0" i="0" u="none" strike="noStrike" dirty="0">
                          <a:solidFill>
                            <a:srgbClr val="000000"/>
                          </a:solidFill>
                          <a:effectLst/>
                          <a:latin typeface="Arial" panose="020B0604020202020204" pitchFamily="34" charset="0"/>
                        </a:rPr>
                        <a:t>-</a:t>
                      </a:r>
                      <a:endParaRPr lang="es-ES" sz="3200" dirty="0">
                        <a:effectLst/>
                      </a:endParaRPr>
                    </a:p>
                  </a:txBody>
                  <a:tcPr marL="25400" marR="25400" marT="25400" marB="25400" anchor="b">
                    <a:lnL w="8192" cap="flat" cmpd="sng" algn="ctr">
                      <a:solidFill>
                        <a:srgbClr val="000000"/>
                      </a:solidFill>
                      <a:prstDash val="solid"/>
                      <a:round/>
                      <a:headEnd type="none" w="med" len="med"/>
                      <a:tailEnd type="none" w="med" len="med"/>
                    </a:lnL>
                    <a:lnR w="8192" cap="flat" cmpd="sng" algn="ctr">
                      <a:solidFill>
                        <a:srgbClr val="000000"/>
                      </a:solidFill>
                      <a:prstDash val="solid"/>
                      <a:round/>
                      <a:headEnd type="none" w="med" len="med"/>
                      <a:tailEnd type="none" w="med" len="med"/>
                    </a:lnR>
                    <a:lnT w="8192" cap="flat" cmpd="sng" algn="ctr">
                      <a:solidFill>
                        <a:srgbClr val="000000"/>
                      </a:solidFill>
                      <a:prstDash val="solid"/>
                      <a:round/>
                      <a:headEnd type="none" w="med" len="med"/>
                      <a:tailEnd type="none" w="med" len="med"/>
                    </a:lnT>
                    <a:lnB w="8192" cap="flat" cmpd="sng" algn="ctr">
                      <a:solidFill>
                        <a:srgbClr val="000000"/>
                      </a:solidFill>
                      <a:prstDash val="solid"/>
                      <a:round/>
                      <a:headEnd type="none" w="med" len="med"/>
                      <a:tailEnd type="none" w="med" len="med"/>
                    </a:lnB>
                    <a:noFill/>
                  </a:tcPr>
                </a:tc>
                <a:tc>
                  <a:txBody>
                    <a:bodyPr/>
                    <a:lstStyle/>
                    <a:p>
                      <a:pPr algn="ctr" rtl="0" fontAlgn="b"/>
                      <a:r>
                        <a:rPr lang="es-ES" sz="1400" b="0" i="0" u="none" strike="noStrike" dirty="0">
                          <a:solidFill>
                            <a:srgbClr val="000000"/>
                          </a:solidFill>
                          <a:effectLst/>
                          <a:latin typeface="Arial" panose="020B0604020202020204" pitchFamily="34" charset="0"/>
                        </a:rPr>
                        <a:t>-</a:t>
                      </a:r>
                      <a:endParaRPr lang="es-ES" sz="3200" dirty="0">
                        <a:effectLst/>
                      </a:endParaRPr>
                    </a:p>
                  </a:txBody>
                  <a:tcPr marL="25400" marR="25400" marT="25400" marB="25400" anchor="b">
                    <a:lnL w="8192" cap="flat" cmpd="sng" algn="ctr">
                      <a:solidFill>
                        <a:srgbClr val="000000"/>
                      </a:solidFill>
                      <a:prstDash val="solid"/>
                      <a:round/>
                      <a:headEnd type="none" w="med" len="med"/>
                      <a:tailEnd type="none" w="med" len="med"/>
                    </a:lnL>
                    <a:lnR w="8192" cap="flat" cmpd="sng" algn="ctr">
                      <a:solidFill>
                        <a:srgbClr val="000000"/>
                      </a:solidFill>
                      <a:prstDash val="solid"/>
                      <a:round/>
                      <a:headEnd type="none" w="med" len="med"/>
                      <a:tailEnd type="none" w="med" len="med"/>
                    </a:lnR>
                    <a:lnT w="8192" cap="flat" cmpd="sng" algn="ctr">
                      <a:solidFill>
                        <a:srgbClr val="000000"/>
                      </a:solidFill>
                      <a:prstDash val="solid"/>
                      <a:round/>
                      <a:headEnd type="none" w="med" len="med"/>
                      <a:tailEnd type="none" w="med" len="med"/>
                    </a:lnT>
                    <a:lnB w="8192"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67663425"/>
                  </a:ext>
                </a:extLst>
              </a:tr>
              <a:tr h="220585">
                <a:tc>
                  <a:txBody>
                    <a:bodyPr/>
                    <a:lstStyle/>
                    <a:p>
                      <a:pPr algn="ctr" rtl="0" fontAlgn="b"/>
                      <a:r>
                        <a:rPr lang="es-ES" sz="1400" b="0" i="0" u="none" strike="noStrike" dirty="0">
                          <a:solidFill>
                            <a:srgbClr val="000000"/>
                          </a:solidFill>
                          <a:effectLst/>
                          <a:latin typeface="Arial" panose="020B0604020202020204" pitchFamily="34" charset="0"/>
                        </a:rPr>
                        <a:t>DMSO-CR</a:t>
                      </a:r>
                      <a:endParaRPr lang="es-ES" sz="3200" dirty="0">
                        <a:effectLst/>
                      </a:endParaRPr>
                    </a:p>
                  </a:txBody>
                  <a:tcPr marL="25400" marR="25400" marT="25400" marB="25400" anchor="b">
                    <a:lnL w="8192" cap="flat" cmpd="sng" algn="ctr">
                      <a:solidFill>
                        <a:srgbClr val="000000"/>
                      </a:solidFill>
                      <a:prstDash val="solid"/>
                      <a:round/>
                      <a:headEnd type="none" w="med" len="med"/>
                      <a:tailEnd type="none" w="med" len="med"/>
                    </a:lnL>
                    <a:lnR w="8192" cap="flat" cmpd="sng" algn="ctr">
                      <a:solidFill>
                        <a:srgbClr val="000000"/>
                      </a:solidFill>
                      <a:prstDash val="solid"/>
                      <a:round/>
                      <a:headEnd type="none" w="med" len="med"/>
                      <a:tailEnd type="none" w="med" len="med"/>
                    </a:lnR>
                    <a:lnT w="8192" cap="flat" cmpd="sng" algn="ctr">
                      <a:solidFill>
                        <a:srgbClr val="000000"/>
                      </a:solidFill>
                      <a:prstDash val="solid"/>
                      <a:round/>
                      <a:headEnd type="none" w="med" len="med"/>
                      <a:tailEnd type="none" w="med" len="med"/>
                    </a:lnT>
                    <a:lnB w="8192"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ctr" rtl="0" fontAlgn="b"/>
                      <a:r>
                        <a:rPr lang="es-ES" sz="1400" b="0" i="0" u="none" strike="noStrike" dirty="0">
                          <a:solidFill>
                            <a:srgbClr val="000000"/>
                          </a:solidFill>
                          <a:effectLst/>
                          <a:latin typeface="Arial" panose="020B0604020202020204" pitchFamily="34" charset="0"/>
                        </a:rPr>
                        <a:t>DMSO</a:t>
                      </a:r>
                      <a:endParaRPr lang="es-ES" sz="3200" dirty="0">
                        <a:effectLst/>
                      </a:endParaRPr>
                    </a:p>
                  </a:txBody>
                  <a:tcPr marL="25400" marR="25400" marT="25400" marB="25400" anchor="b">
                    <a:lnL w="8192" cap="flat" cmpd="sng" algn="ctr">
                      <a:solidFill>
                        <a:srgbClr val="000000"/>
                      </a:solidFill>
                      <a:prstDash val="solid"/>
                      <a:round/>
                      <a:headEnd type="none" w="med" len="med"/>
                      <a:tailEnd type="none" w="med" len="med"/>
                    </a:lnL>
                    <a:lnR w="8192" cap="flat" cmpd="sng" algn="ctr">
                      <a:solidFill>
                        <a:srgbClr val="000000"/>
                      </a:solidFill>
                      <a:prstDash val="solid"/>
                      <a:round/>
                      <a:headEnd type="none" w="med" len="med"/>
                      <a:tailEnd type="none" w="med" len="med"/>
                    </a:lnR>
                    <a:lnT w="8192" cap="flat" cmpd="sng" algn="ctr">
                      <a:solidFill>
                        <a:srgbClr val="000000"/>
                      </a:solidFill>
                      <a:prstDash val="solid"/>
                      <a:round/>
                      <a:headEnd type="none" w="med" len="med"/>
                      <a:tailEnd type="none" w="med" len="med"/>
                    </a:lnT>
                    <a:lnB w="8192"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ctr" rtl="0" fontAlgn="b"/>
                      <a:r>
                        <a:rPr lang="es-ES" sz="1400" b="0" i="0" u="none" strike="noStrike" dirty="0">
                          <a:solidFill>
                            <a:srgbClr val="000000"/>
                          </a:solidFill>
                          <a:effectLst/>
                          <a:latin typeface="Arial" panose="020B0604020202020204" pitchFamily="34" charset="0"/>
                        </a:rPr>
                        <a:t>-</a:t>
                      </a:r>
                      <a:endParaRPr lang="es-ES" sz="3200" dirty="0">
                        <a:effectLst/>
                      </a:endParaRPr>
                    </a:p>
                  </a:txBody>
                  <a:tcPr marL="25400" marR="25400" marT="25400" marB="25400" anchor="b">
                    <a:lnL w="8192" cap="flat" cmpd="sng" algn="ctr">
                      <a:solidFill>
                        <a:srgbClr val="000000"/>
                      </a:solidFill>
                      <a:prstDash val="solid"/>
                      <a:round/>
                      <a:headEnd type="none" w="med" len="med"/>
                      <a:tailEnd type="none" w="med" len="med"/>
                    </a:lnL>
                    <a:lnR w="8192" cap="flat" cmpd="sng" algn="ctr">
                      <a:solidFill>
                        <a:srgbClr val="000000"/>
                      </a:solidFill>
                      <a:prstDash val="solid"/>
                      <a:round/>
                      <a:headEnd type="none" w="med" len="med"/>
                      <a:tailEnd type="none" w="med" len="med"/>
                    </a:lnR>
                    <a:lnT w="8192" cap="flat" cmpd="sng" algn="ctr">
                      <a:solidFill>
                        <a:srgbClr val="000000"/>
                      </a:solidFill>
                      <a:prstDash val="solid"/>
                      <a:round/>
                      <a:headEnd type="none" w="med" len="med"/>
                      <a:tailEnd type="none" w="med" len="med"/>
                    </a:lnT>
                    <a:lnB w="8192" cap="flat" cmpd="sng" algn="ctr">
                      <a:solidFill>
                        <a:srgbClr val="000000"/>
                      </a:solidFill>
                      <a:prstDash val="solid"/>
                      <a:round/>
                      <a:headEnd type="none" w="med" len="med"/>
                      <a:tailEnd type="none" w="med" len="med"/>
                    </a:lnB>
                    <a:noFill/>
                  </a:tcPr>
                </a:tc>
                <a:tc>
                  <a:txBody>
                    <a:bodyPr/>
                    <a:lstStyle/>
                    <a:p>
                      <a:pPr algn="ctr" rtl="0" fontAlgn="b"/>
                      <a:r>
                        <a:rPr lang="es-ES" sz="1400" b="0" i="0" u="none" strike="noStrike" dirty="0">
                          <a:solidFill>
                            <a:srgbClr val="000000"/>
                          </a:solidFill>
                          <a:effectLst/>
                          <a:latin typeface="Arial" panose="020B0604020202020204" pitchFamily="34" charset="0"/>
                        </a:rPr>
                        <a:t>-</a:t>
                      </a:r>
                      <a:endParaRPr lang="es-ES" sz="3200" dirty="0">
                        <a:effectLst/>
                      </a:endParaRPr>
                    </a:p>
                  </a:txBody>
                  <a:tcPr marL="25400" marR="25400" marT="25400" marB="25400" anchor="b">
                    <a:lnL w="8192" cap="flat" cmpd="sng" algn="ctr">
                      <a:solidFill>
                        <a:srgbClr val="000000"/>
                      </a:solidFill>
                      <a:prstDash val="solid"/>
                      <a:round/>
                      <a:headEnd type="none" w="med" len="med"/>
                      <a:tailEnd type="none" w="med" len="med"/>
                    </a:lnL>
                    <a:lnR w="8192" cap="flat" cmpd="sng" algn="ctr">
                      <a:solidFill>
                        <a:srgbClr val="000000"/>
                      </a:solidFill>
                      <a:prstDash val="solid"/>
                      <a:round/>
                      <a:headEnd type="none" w="med" len="med"/>
                      <a:tailEnd type="none" w="med" len="med"/>
                    </a:lnR>
                    <a:lnT w="8192" cap="flat" cmpd="sng" algn="ctr">
                      <a:solidFill>
                        <a:srgbClr val="000000"/>
                      </a:solidFill>
                      <a:prstDash val="solid"/>
                      <a:round/>
                      <a:headEnd type="none" w="med" len="med"/>
                      <a:tailEnd type="none" w="med" len="med"/>
                    </a:lnT>
                    <a:lnB w="8192"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46289051"/>
                  </a:ext>
                </a:extLst>
              </a:tr>
              <a:tr h="220585">
                <a:tc>
                  <a:txBody>
                    <a:bodyPr/>
                    <a:lstStyle/>
                    <a:p>
                      <a:pPr algn="ctr" rtl="0" fontAlgn="b"/>
                      <a:r>
                        <a:rPr lang="es-ES" sz="1400" b="0" i="0" u="none" strike="noStrike" dirty="0">
                          <a:solidFill>
                            <a:srgbClr val="000000"/>
                          </a:solidFill>
                          <a:effectLst/>
                          <a:latin typeface="Arial" panose="020B0604020202020204" pitchFamily="34" charset="0"/>
                        </a:rPr>
                        <a:t>ODE-CR</a:t>
                      </a:r>
                      <a:endParaRPr lang="es-ES" sz="3200" dirty="0">
                        <a:effectLst/>
                      </a:endParaRPr>
                    </a:p>
                  </a:txBody>
                  <a:tcPr marL="25400" marR="25400" marT="25400" marB="25400" anchor="b">
                    <a:lnL w="8192" cap="flat" cmpd="sng" algn="ctr">
                      <a:solidFill>
                        <a:srgbClr val="000000"/>
                      </a:solidFill>
                      <a:prstDash val="solid"/>
                      <a:round/>
                      <a:headEnd type="none" w="med" len="med"/>
                      <a:tailEnd type="none" w="med" len="med"/>
                    </a:lnL>
                    <a:lnR w="8192" cap="flat" cmpd="sng" algn="ctr">
                      <a:solidFill>
                        <a:srgbClr val="000000"/>
                      </a:solidFill>
                      <a:prstDash val="solid"/>
                      <a:round/>
                      <a:headEnd type="none" w="med" len="med"/>
                      <a:tailEnd type="none" w="med" len="med"/>
                    </a:lnR>
                    <a:lnT w="8192" cap="flat" cmpd="sng" algn="ctr">
                      <a:solidFill>
                        <a:srgbClr val="000000"/>
                      </a:solidFill>
                      <a:prstDash val="solid"/>
                      <a:round/>
                      <a:headEnd type="none" w="med" len="med"/>
                      <a:tailEnd type="none" w="med" len="med"/>
                    </a:lnT>
                    <a:lnB w="8192" cap="flat" cmpd="sng" algn="ctr">
                      <a:solidFill>
                        <a:srgbClr val="000000"/>
                      </a:solidFill>
                      <a:prstDash val="solid"/>
                      <a:round/>
                      <a:headEnd type="none" w="med" len="med"/>
                      <a:tailEnd type="none" w="med" len="med"/>
                    </a:lnB>
                    <a:solidFill>
                      <a:schemeClr val="accent4">
                        <a:lumMod val="40000"/>
                        <a:lumOff val="60000"/>
                      </a:schemeClr>
                    </a:solidFill>
                  </a:tcPr>
                </a:tc>
                <a:tc>
                  <a:txBody>
                    <a:bodyPr/>
                    <a:lstStyle/>
                    <a:p>
                      <a:pPr algn="ctr" rtl="0" fontAlgn="b"/>
                      <a:r>
                        <a:rPr lang="es-ES" sz="1400" b="0" i="0" u="none" strike="noStrike" dirty="0">
                          <a:solidFill>
                            <a:srgbClr val="000000"/>
                          </a:solidFill>
                          <a:effectLst/>
                          <a:latin typeface="Arial" panose="020B0604020202020204" pitchFamily="34" charset="0"/>
                        </a:rPr>
                        <a:t>ODE</a:t>
                      </a:r>
                      <a:endParaRPr lang="es-ES" sz="3200" dirty="0">
                        <a:effectLst/>
                      </a:endParaRPr>
                    </a:p>
                  </a:txBody>
                  <a:tcPr marL="25400" marR="25400" marT="25400" marB="25400" anchor="b">
                    <a:lnL w="8192" cap="flat" cmpd="sng" algn="ctr">
                      <a:solidFill>
                        <a:srgbClr val="000000"/>
                      </a:solidFill>
                      <a:prstDash val="solid"/>
                      <a:round/>
                      <a:headEnd type="none" w="med" len="med"/>
                      <a:tailEnd type="none" w="med" len="med"/>
                    </a:lnL>
                    <a:lnR w="8192" cap="flat" cmpd="sng" algn="ctr">
                      <a:solidFill>
                        <a:srgbClr val="000000"/>
                      </a:solidFill>
                      <a:prstDash val="solid"/>
                      <a:round/>
                      <a:headEnd type="none" w="med" len="med"/>
                      <a:tailEnd type="none" w="med" len="med"/>
                    </a:lnR>
                    <a:lnT w="8192" cap="flat" cmpd="sng" algn="ctr">
                      <a:solidFill>
                        <a:srgbClr val="000000"/>
                      </a:solidFill>
                      <a:prstDash val="solid"/>
                      <a:round/>
                      <a:headEnd type="none" w="med" len="med"/>
                      <a:tailEnd type="none" w="med" len="med"/>
                    </a:lnT>
                    <a:lnB w="8192" cap="flat" cmpd="sng" algn="ctr">
                      <a:solidFill>
                        <a:srgbClr val="000000"/>
                      </a:solidFill>
                      <a:prstDash val="solid"/>
                      <a:round/>
                      <a:headEnd type="none" w="med" len="med"/>
                      <a:tailEnd type="none" w="med" len="med"/>
                    </a:lnB>
                    <a:solidFill>
                      <a:schemeClr val="accent4">
                        <a:lumMod val="40000"/>
                        <a:lumOff val="60000"/>
                      </a:schemeClr>
                    </a:solidFill>
                  </a:tcPr>
                </a:tc>
                <a:tc>
                  <a:txBody>
                    <a:bodyPr/>
                    <a:lstStyle/>
                    <a:p>
                      <a:pPr algn="ctr" rtl="0" fontAlgn="b"/>
                      <a:r>
                        <a:rPr lang="es-ES" sz="1400" b="0" i="0" u="none" strike="noStrike" dirty="0">
                          <a:solidFill>
                            <a:srgbClr val="000000"/>
                          </a:solidFill>
                          <a:effectLst/>
                          <a:latin typeface="Arial" panose="020B0604020202020204" pitchFamily="34" charset="0"/>
                        </a:rPr>
                        <a:t>-</a:t>
                      </a:r>
                      <a:endParaRPr lang="es-ES" sz="3200" dirty="0">
                        <a:effectLst/>
                      </a:endParaRPr>
                    </a:p>
                  </a:txBody>
                  <a:tcPr marL="25400" marR="25400" marT="25400" marB="25400" anchor="b">
                    <a:lnL w="8192" cap="flat" cmpd="sng" algn="ctr">
                      <a:solidFill>
                        <a:srgbClr val="000000"/>
                      </a:solidFill>
                      <a:prstDash val="solid"/>
                      <a:round/>
                      <a:headEnd type="none" w="med" len="med"/>
                      <a:tailEnd type="none" w="med" len="med"/>
                    </a:lnL>
                    <a:lnR w="8192" cap="flat" cmpd="sng" algn="ctr">
                      <a:solidFill>
                        <a:srgbClr val="000000"/>
                      </a:solidFill>
                      <a:prstDash val="solid"/>
                      <a:round/>
                      <a:headEnd type="none" w="med" len="med"/>
                      <a:tailEnd type="none" w="med" len="med"/>
                    </a:lnR>
                    <a:lnT w="8192" cap="flat" cmpd="sng" algn="ctr">
                      <a:solidFill>
                        <a:srgbClr val="000000"/>
                      </a:solidFill>
                      <a:prstDash val="solid"/>
                      <a:round/>
                      <a:headEnd type="none" w="med" len="med"/>
                      <a:tailEnd type="none" w="med" len="med"/>
                    </a:lnT>
                    <a:lnB w="8192" cap="flat" cmpd="sng" algn="ctr">
                      <a:solidFill>
                        <a:srgbClr val="000000"/>
                      </a:solidFill>
                      <a:prstDash val="solid"/>
                      <a:round/>
                      <a:headEnd type="none" w="med" len="med"/>
                      <a:tailEnd type="none" w="med" len="med"/>
                    </a:lnB>
                    <a:noFill/>
                  </a:tcPr>
                </a:tc>
                <a:tc>
                  <a:txBody>
                    <a:bodyPr/>
                    <a:lstStyle/>
                    <a:p>
                      <a:pPr algn="ctr" rtl="0" fontAlgn="b"/>
                      <a:r>
                        <a:rPr lang="es-ES" sz="1400" b="0" i="0" u="none" strike="noStrike" dirty="0">
                          <a:solidFill>
                            <a:srgbClr val="000000"/>
                          </a:solidFill>
                          <a:effectLst/>
                          <a:latin typeface="Arial" panose="020B0604020202020204" pitchFamily="34" charset="0"/>
                        </a:rPr>
                        <a:t>-</a:t>
                      </a:r>
                      <a:endParaRPr lang="es-ES" sz="3200" dirty="0">
                        <a:effectLst/>
                      </a:endParaRPr>
                    </a:p>
                  </a:txBody>
                  <a:tcPr marL="25400" marR="25400" marT="25400" marB="25400" anchor="b">
                    <a:lnL w="8192" cap="flat" cmpd="sng" algn="ctr">
                      <a:solidFill>
                        <a:srgbClr val="000000"/>
                      </a:solidFill>
                      <a:prstDash val="solid"/>
                      <a:round/>
                      <a:headEnd type="none" w="med" len="med"/>
                      <a:tailEnd type="none" w="med" len="med"/>
                    </a:lnL>
                    <a:lnR w="8192" cap="flat" cmpd="sng" algn="ctr">
                      <a:solidFill>
                        <a:srgbClr val="000000"/>
                      </a:solidFill>
                      <a:prstDash val="solid"/>
                      <a:round/>
                      <a:headEnd type="none" w="med" len="med"/>
                      <a:tailEnd type="none" w="med" len="med"/>
                    </a:lnR>
                    <a:lnT w="8192" cap="flat" cmpd="sng" algn="ctr">
                      <a:solidFill>
                        <a:srgbClr val="000000"/>
                      </a:solidFill>
                      <a:prstDash val="solid"/>
                      <a:round/>
                      <a:headEnd type="none" w="med" len="med"/>
                      <a:tailEnd type="none" w="med" len="med"/>
                    </a:lnT>
                    <a:lnB w="8192"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14823641"/>
                  </a:ext>
                </a:extLst>
              </a:tr>
              <a:tr h="220585">
                <a:tc>
                  <a:txBody>
                    <a:bodyPr/>
                    <a:lstStyle/>
                    <a:p>
                      <a:pPr algn="ctr" rtl="0" fontAlgn="b"/>
                      <a:r>
                        <a:rPr lang="es-ES" sz="1400" b="0" i="0" u="none" strike="noStrike" dirty="0" err="1">
                          <a:solidFill>
                            <a:srgbClr val="000000"/>
                          </a:solidFill>
                          <a:effectLst/>
                          <a:latin typeface="Arial" panose="020B0604020202020204" pitchFamily="34" charset="0"/>
                        </a:rPr>
                        <a:t>CHCl</a:t>
                      </a:r>
                      <a:r>
                        <a:rPr lang="es-ES" sz="1400" b="0" i="0" u="none" strike="noStrike" dirty="0">
                          <a:solidFill>
                            <a:srgbClr val="000000"/>
                          </a:solidFill>
                          <a:effectLst/>
                          <a:latin typeface="Arial" panose="020B0604020202020204" pitchFamily="34" charset="0"/>
                        </a:rPr>
                        <a:t>₃-RCR</a:t>
                      </a:r>
                      <a:endParaRPr lang="es-ES" sz="3200" dirty="0">
                        <a:effectLst/>
                      </a:endParaRPr>
                    </a:p>
                  </a:txBody>
                  <a:tcPr marL="25400" marR="25400" marT="25400" marB="25400" anchor="b">
                    <a:lnL w="8192" cap="flat" cmpd="sng" algn="ctr">
                      <a:solidFill>
                        <a:srgbClr val="000000"/>
                      </a:solidFill>
                      <a:prstDash val="solid"/>
                      <a:round/>
                      <a:headEnd type="none" w="med" len="med"/>
                      <a:tailEnd type="none" w="med" len="med"/>
                    </a:lnL>
                    <a:lnR w="8192" cap="flat" cmpd="sng" algn="ctr">
                      <a:solidFill>
                        <a:srgbClr val="000000"/>
                      </a:solidFill>
                      <a:prstDash val="solid"/>
                      <a:round/>
                      <a:headEnd type="none" w="med" len="med"/>
                      <a:tailEnd type="none" w="med" len="med"/>
                    </a:lnR>
                    <a:lnT w="8192" cap="flat" cmpd="sng" algn="ctr">
                      <a:solidFill>
                        <a:srgbClr val="000000"/>
                      </a:solidFill>
                      <a:prstDash val="solid"/>
                      <a:round/>
                      <a:headEnd type="none" w="med" len="med"/>
                      <a:tailEnd type="none" w="med" len="med"/>
                    </a:lnT>
                    <a:lnB w="8192"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algn="ctr" rtl="0" fontAlgn="b"/>
                      <a:r>
                        <a:rPr lang="es-ES" sz="1400" b="0" i="0" u="none" strike="noStrike" dirty="0">
                          <a:solidFill>
                            <a:srgbClr val="000000"/>
                          </a:solidFill>
                          <a:effectLst/>
                          <a:latin typeface="Arial" panose="020B0604020202020204" pitchFamily="34" charset="0"/>
                        </a:rPr>
                        <a:t>CHCl</a:t>
                      </a:r>
                      <a:r>
                        <a:rPr lang="es-ES" sz="1400" b="0" i="0" u="none" strike="noStrike" baseline="-25000" dirty="0">
                          <a:solidFill>
                            <a:srgbClr val="000000"/>
                          </a:solidFill>
                          <a:effectLst/>
                          <a:latin typeface="Arial" panose="020B0604020202020204" pitchFamily="34" charset="0"/>
                        </a:rPr>
                        <a:t>3</a:t>
                      </a:r>
                      <a:endParaRPr lang="es-ES" sz="3200" dirty="0">
                        <a:effectLst/>
                      </a:endParaRPr>
                    </a:p>
                  </a:txBody>
                  <a:tcPr marL="25400" marR="25400" marT="25400" marB="25400" anchor="b">
                    <a:lnL w="8192" cap="flat" cmpd="sng" algn="ctr">
                      <a:solidFill>
                        <a:srgbClr val="000000"/>
                      </a:solidFill>
                      <a:prstDash val="solid"/>
                      <a:round/>
                      <a:headEnd type="none" w="med" len="med"/>
                      <a:tailEnd type="none" w="med" len="med"/>
                    </a:lnL>
                    <a:lnR w="8192" cap="flat" cmpd="sng" algn="ctr">
                      <a:solidFill>
                        <a:srgbClr val="000000"/>
                      </a:solidFill>
                      <a:prstDash val="solid"/>
                      <a:round/>
                      <a:headEnd type="none" w="med" len="med"/>
                      <a:tailEnd type="none" w="med" len="med"/>
                    </a:lnR>
                    <a:lnT w="8192" cap="flat" cmpd="sng" algn="ctr">
                      <a:solidFill>
                        <a:srgbClr val="000000"/>
                      </a:solidFill>
                      <a:prstDash val="solid"/>
                      <a:round/>
                      <a:headEnd type="none" w="med" len="med"/>
                      <a:tailEnd type="none" w="med" len="med"/>
                    </a:lnT>
                    <a:lnB w="8192"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algn="ctr" rtl="0" fontAlgn="b"/>
                      <a:r>
                        <a:rPr lang="es-ES" sz="1400" b="0" i="0" u="none" strike="noStrike" dirty="0">
                          <a:solidFill>
                            <a:srgbClr val="000000"/>
                          </a:solidFill>
                          <a:effectLst/>
                          <a:latin typeface="Arial" panose="020B0604020202020204" pitchFamily="34" charset="0"/>
                        </a:rPr>
                        <a:t>POPOP</a:t>
                      </a:r>
                      <a:endParaRPr lang="es-ES" sz="3200" dirty="0">
                        <a:effectLst/>
                      </a:endParaRPr>
                    </a:p>
                  </a:txBody>
                  <a:tcPr marL="25400" marR="25400" marT="25400" marB="25400" anchor="b">
                    <a:lnL w="8192" cap="flat" cmpd="sng" algn="ctr">
                      <a:solidFill>
                        <a:srgbClr val="000000"/>
                      </a:solidFill>
                      <a:prstDash val="solid"/>
                      <a:round/>
                      <a:headEnd type="none" w="med" len="med"/>
                      <a:tailEnd type="none" w="med" len="med"/>
                    </a:lnL>
                    <a:lnR w="8192" cap="flat" cmpd="sng" algn="ctr">
                      <a:solidFill>
                        <a:srgbClr val="000000"/>
                      </a:solidFill>
                      <a:prstDash val="solid"/>
                      <a:round/>
                      <a:headEnd type="none" w="med" len="med"/>
                      <a:tailEnd type="none" w="med" len="med"/>
                    </a:lnR>
                    <a:lnT w="8192" cap="flat" cmpd="sng" algn="ctr">
                      <a:solidFill>
                        <a:srgbClr val="000000"/>
                      </a:solidFill>
                      <a:prstDash val="solid"/>
                      <a:round/>
                      <a:headEnd type="none" w="med" len="med"/>
                      <a:tailEnd type="none" w="med" len="med"/>
                    </a:lnT>
                    <a:lnB w="8192" cap="flat" cmpd="sng" algn="ctr">
                      <a:solidFill>
                        <a:srgbClr val="000000"/>
                      </a:solidFill>
                      <a:prstDash val="solid"/>
                      <a:round/>
                      <a:headEnd type="none" w="med" len="med"/>
                      <a:tailEnd type="none" w="med" len="med"/>
                    </a:lnB>
                    <a:noFill/>
                  </a:tcPr>
                </a:tc>
                <a:tc>
                  <a:txBody>
                    <a:bodyPr/>
                    <a:lstStyle/>
                    <a:p>
                      <a:pPr algn="ctr" rtl="0" fontAlgn="b"/>
                      <a:r>
                        <a:rPr lang="es-ES" sz="1400" b="0" i="0" u="none" strike="noStrike" dirty="0">
                          <a:solidFill>
                            <a:srgbClr val="000000"/>
                          </a:solidFill>
                          <a:effectLst/>
                          <a:latin typeface="Arial" panose="020B0604020202020204" pitchFamily="34" charset="0"/>
                        </a:rPr>
                        <a:t>0.1</a:t>
                      </a:r>
                      <a:endParaRPr lang="es-ES" sz="3200" dirty="0">
                        <a:effectLst/>
                      </a:endParaRPr>
                    </a:p>
                  </a:txBody>
                  <a:tcPr marL="25400" marR="25400" marT="25400" marB="25400" anchor="b">
                    <a:lnL w="8192" cap="flat" cmpd="sng" algn="ctr">
                      <a:solidFill>
                        <a:srgbClr val="000000"/>
                      </a:solidFill>
                      <a:prstDash val="solid"/>
                      <a:round/>
                      <a:headEnd type="none" w="med" len="med"/>
                      <a:tailEnd type="none" w="med" len="med"/>
                    </a:lnL>
                    <a:lnR w="8192" cap="flat" cmpd="sng" algn="ctr">
                      <a:solidFill>
                        <a:srgbClr val="000000"/>
                      </a:solidFill>
                      <a:prstDash val="solid"/>
                      <a:round/>
                      <a:headEnd type="none" w="med" len="med"/>
                      <a:tailEnd type="none" w="med" len="med"/>
                    </a:lnR>
                    <a:lnT w="8192" cap="flat" cmpd="sng" algn="ctr">
                      <a:solidFill>
                        <a:srgbClr val="000000"/>
                      </a:solidFill>
                      <a:prstDash val="solid"/>
                      <a:round/>
                      <a:headEnd type="none" w="med" len="med"/>
                      <a:tailEnd type="none" w="med" len="med"/>
                    </a:lnT>
                    <a:lnB w="8192"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6807387"/>
                  </a:ext>
                </a:extLst>
              </a:tr>
              <a:tr h="220585">
                <a:tc>
                  <a:txBody>
                    <a:bodyPr/>
                    <a:lstStyle/>
                    <a:p>
                      <a:pPr algn="ctr" rtl="0" fontAlgn="b"/>
                      <a:r>
                        <a:rPr lang="es-ES" sz="1400" b="0" i="0" u="none" strike="noStrike" dirty="0">
                          <a:solidFill>
                            <a:srgbClr val="000000"/>
                          </a:solidFill>
                          <a:effectLst/>
                          <a:latin typeface="Arial" panose="020B0604020202020204" pitchFamily="34" charset="0"/>
                        </a:rPr>
                        <a:t>DMSO-RCR</a:t>
                      </a:r>
                      <a:endParaRPr lang="es-ES" sz="3200" dirty="0">
                        <a:effectLst/>
                      </a:endParaRPr>
                    </a:p>
                  </a:txBody>
                  <a:tcPr marL="25400" marR="25400" marT="25400" marB="25400" anchor="b">
                    <a:lnL w="8192" cap="flat" cmpd="sng" algn="ctr">
                      <a:solidFill>
                        <a:srgbClr val="000000"/>
                      </a:solidFill>
                      <a:prstDash val="solid"/>
                      <a:round/>
                      <a:headEnd type="none" w="med" len="med"/>
                      <a:tailEnd type="none" w="med" len="med"/>
                    </a:lnL>
                    <a:lnR w="8192" cap="flat" cmpd="sng" algn="ctr">
                      <a:solidFill>
                        <a:srgbClr val="000000"/>
                      </a:solidFill>
                      <a:prstDash val="solid"/>
                      <a:round/>
                      <a:headEnd type="none" w="med" len="med"/>
                      <a:tailEnd type="none" w="med" len="med"/>
                    </a:lnR>
                    <a:lnT w="8192" cap="flat" cmpd="sng" algn="ctr">
                      <a:solidFill>
                        <a:srgbClr val="000000"/>
                      </a:solidFill>
                      <a:prstDash val="solid"/>
                      <a:round/>
                      <a:headEnd type="none" w="med" len="med"/>
                      <a:tailEnd type="none" w="med" len="med"/>
                    </a:lnT>
                    <a:lnB w="8192"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ctr" rtl="0" fontAlgn="b"/>
                      <a:r>
                        <a:rPr lang="es-ES" sz="1400" b="0" i="0" u="none" strike="noStrike" dirty="0">
                          <a:solidFill>
                            <a:srgbClr val="000000"/>
                          </a:solidFill>
                          <a:effectLst/>
                          <a:latin typeface="Arial" panose="020B0604020202020204" pitchFamily="34" charset="0"/>
                        </a:rPr>
                        <a:t>DMSO</a:t>
                      </a:r>
                      <a:endParaRPr lang="es-ES" sz="3200" dirty="0">
                        <a:effectLst/>
                      </a:endParaRPr>
                    </a:p>
                  </a:txBody>
                  <a:tcPr marL="25400" marR="25400" marT="25400" marB="25400" anchor="b">
                    <a:lnL w="8192" cap="flat" cmpd="sng" algn="ctr">
                      <a:solidFill>
                        <a:srgbClr val="000000"/>
                      </a:solidFill>
                      <a:prstDash val="solid"/>
                      <a:round/>
                      <a:headEnd type="none" w="med" len="med"/>
                      <a:tailEnd type="none" w="med" len="med"/>
                    </a:lnL>
                    <a:lnR w="8192" cap="flat" cmpd="sng" algn="ctr">
                      <a:solidFill>
                        <a:srgbClr val="000000"/>
                      </a:solidFill>
                      <a:prstDash val="solid"/>
                      <a:round/>
                      <a:headEnd type="none" w="med" len="med"/>
                      <a:tailEnd type="none" w="med" len="med"/>
                    </a:lnR>
                    <a:lnT w="8192" cap="flat" cmpd="sng" algn="ctr">
                      <a:solidFill>
                        <a:srgbClr val="000000"/>
                      </a:solidFill>
                      <a:prstDash val="solid"/>
                      <a:round/>
                      <a:headEnd type="none" w="med" len="med"/>
                      <a:tailEnd type="none" w="med" len="med"/>
                    </a:lnT>
                    <a:lnB w="8192"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ctr" rtl="0" fontAlgn="b"/>
                      <a:r>
                        <a:rPr lang="es-ES" sz="1400" b="0" i="0" u="none" strike="noStrike" dirty="0">
                          <a:solidFill>
                            <a:srgbClr val="000000"/>
                          </a:solidFill>
                          <a:effectLst/>
                          <a:latin typeface="Arial" panose="020B0604020202020204" pitchFamily="34" charset="0"/>
                        </a:rPr>
                        <a:t>POPOP</a:t>
                      </a:r>
                      <a:endParaRPr lang="es-ES" sz="3200" dirty="0">
                        <a:effectLst/>
                      </a:endParaRPr>
                    </a:p>
                  </a:txBody>
                  <a:tcPr marL="25400" marR="25400" marT="25400" marB="25400" anchor="b">
                    <a:lnL w="8192" cap="flat" cmpd="sng" algn="ctr">
                      <a:solidFill>
                        <a:srgbClr val="000000"/>
                      </a:solidFill>
                      <a:prstDash val="solid"/>
                      <a:round/>
                      <a:headEnd type="none" w="med" len="med"/>
                      <a:tailEnd type="none" w="med" len="med"/>
                    </a:lnL>
                    <a:lnR w="8192" cap="flat" cmpd="sng" algn="ctr">
                      <a:solidFill>
                        <a:srgbClr val="000000"/>
                      </a:solidFill>
                      <a:prstDash val="solid"/>
                      <a:round/>
                      <a:headEnd type="none" w="med" len="med"/>
                      <a:tailEnd type="none" w="med" len="med"/>
                    </a:lnR>
                    <a:lnT w="8192" cap="flat" cmpd="sng" algn="ctr">
                      <a:solidFill>
                        <a:srgbClr val="000000"/>
                      </a:solidFill>
                      <a:prstDash val="solid"/>
                      <a:round/>
                      <a:headEnd type="none" w="med" len="med"/>
                      <a:tailEnd type="none" w="med" len="med"/>
                    </a:lnT>
                    <a:lnB w="8192" cap="flat" cmpd="sng" algn="ctr">
                      <a:solidFill>
                        <a:srgbClr val="000000"/>
                      </a:solidFill>
                      <a:prstDash val="solid"/>
                      <a:round/>
                      <a:headEnd type="none" w="med" len="med"/>
                      <a:tailEnd type="none" w="med" len="med"/>
                    </a:lnB>
                    <a:noFill/>
                  </a:tcPr>
                </a:tc>
                <a:tc>
                  <a:txBody>
                    <a:bodyPr/>
                    <a:lstStyle/>
                    <a:p>
                      <a:pPr algn="ctr" rtl="0" fontAlgn="b"/>
                      <a:r>
                        <a:rPr lang="es-ES" sz="1400" b="0" i="0" u="none" strike="noStrike" dirty="0">
                          <a:solidFill>
                            <a:srgbClr val="000000"/>
                          </a:solidFill>
                          <a:effectLst/>
                          <a:latin typeface="Arial" panose="020B0604020202020204" pitchFamily="34" charset="0"/>
                        </a:rPr>
                        <a:t>0.1</a:t>
                      </a:r>
                      <a:endParaRPr lang="es-ES" sz="3200" dirty="0">
                        <a:effectLst/>
                      </a:endParaRPr>
                    </a:p>
                  </a:txBody>
                  <a:tcPr marL="25400" marR="25400" marT="25400" marB="25400" anchor="b">
                    <a:lnL w="8192" cap="flat" cmpd="sng" algn="ctr">
                      <a:solidFill>
                        <a:srgbClr val="000000"/>
                      </a:solidFill>
                      <a:prstDash val="solid"/>
                      <a:round/>
                      <a:headEnd type="none" w="med" len="med"/>
                      <a:tailEnd type="none" w="med" len="med"/>
                    </a:lnL>
                    <a:lnR w="8192" cap="flat" cmpd="sng" algn="ctr">
                      <a:solidFill>
                        <a:srgbClr val="000000"/>
                      </a:solidFill>
                      <a:prstDash val="solid"/>
                      <a:round/>
                      <a:headEnd type="none" w="med" len="med"/>
                      <a:tailEnd type="none" w="med" len="med"/>
                    </a:lnR>
                    <a:lnT w="8192" cap="flat" cmpd="sng" algn="ctr">
                      <a:solidFill>
                        <a:srgbClr val="000000"/>
                      </a:solidFill>
                      <a:prstDash val="solid"/>
                      <a:round/>
                      <a:headEnd type="none" w="med" len="med"/>
                      <a:tailEnd type="none" w="med" len="med"/>
                    </a:lnT>
                    <a:lnB w="8192"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87004627"/>
                  </a:ext>
                </a:extLst>
              </a:tr>
              <a:tr h="220585">
                <a:tc>
                  <a:txBody>
                    <a:bodyPr/>
                    <a:lstStyle/>
                    <a:p>
                      <a:pPr algn="ctr" rtl="0" fontAlgn="b"/>
                      <a:r>
                        <a:rPr lang="es-ES" sz="1400" b="0" i="0" u="none" strike="noStrike" dirty="0">
                          <a:solidFill>
                            <a:srgbClr val="000000"/>
                          </a:solidFill>
                          <a:effectLst/>
                          <a:latin typeface="Arial" panose="020B0604020202020204" pitchFamily="34" charset="0"/>
                        </a:rPr>
                        <a:t>ODE-RCR</a:t>
                      </a:r>
                      <a:endParaRPr lang="es-ES" sz="3200" dirty="0">
                        <a:effectLst/>
                      </a:endParaRPr>
                    </a:p>
                  </a:txBody>
                  <a:tcPr marL="25400" marR="25400" marT="25400" marB="25400" anchor="b">
                    <a:lnL w="8192" cap="flat" cmpd="sng" algn="ctr">
                      <a:solidFill>
                        <a:srgbClr val="000000"/>
                      </a:solidFill>
                      <a:prstDash val="solid"/>
                      <a:round/>
                      <a:headEnd type="none" w="med" len="med"/>
                      <a:tailEnd type="none" w="med" len="med"/>
                    </a:lnL>
                    <a:lnR w="8192" cap="flat" cmpd="sng" algn="ctr">
                      <a:solidFill>
                        <a:srgbClr val="000000"/>
                      </a:solidFill>
                      <a:prstDash val="solid"/>
                      <a:round/>
                      <a:headEnd type="none" w="med" len="med"/>
                      <a:tailEnd type="none" w="med" len="med"/>
                    </a:lnR>
                    <a:lnT w="8192" cap="flat" cmpd="sng" algn="ctr">
                      <a:solidFill>
                        <a:srgbClr val="000000"/>
                      </a:solidFill>
                      <a:prstDash val="solid"/>
                      <a:round/>
                      <a:headEnd type="none" w="med" len="med"/>
                      <a:tailEnd type="none" w="med" len="med"/>
                    </a:lnT>
                    <a:lnB w="8192" cap="flat" cmpd="sng" algn="ctr">
                      <a:solidFill>
                        <a:srgbClr val="000000"/>
                      </a:solidFill>
                      <a:prstDash val="solid"/>
                      <a:round/>
                      <a:headEnd type="none" w="med" len="med"/>
                      <a:tailEnd type="none" w="med" len="med"/>
                    </a:lnB>
                    <a:solidFill>
                      <a:schemeClr val="accent4">
                        <a:lumMod val="40000"/>
                        <a:lumOff val="60000"/>
                      </a:schemeClr>
                    </a:solidFill>
                  </a:tcPr>
                </a:tc>
                <a:tc>
                  <a:txBody>
                    <a:bodyPr/>
                    <a:lstStyle/>
                    <a:p>
                      <a:pPr algn="ctr" rtl="0" fontAlgn="b"/>
                      <a:r>
                        <a:rPr lang="es-ES" sz="1400" b="0" i="0" u="none" strike="noStrike" dirty="0">
                          <a:solidFill>
                            <a:srgbClr val="000000"/>
                          </a:solidFill>
                          <a:effectLst/>
                          <a:latin typeface="Arial" panose="020B0604020202020204" pitchFamily="34" charset="0"/>
                        </a:rPr>
                        <a:t>ODE</a:t>
                      </a:r>
                      <a:endParaRPr lang="es-ES" sz="3200" dirty="0">
                        <a:effectLst/>
                      </a:endParaRPr>
                    </a:p>
                  </a:txBody>
                  <a:tcPr marL="25400" marR="25400" marT="25400" marB="25400" anchor="b">
                    <a:lnL w="8192" cap="flat" cmpd="sng" algn="ctr">
                      <a:solidFill>
                        <a:srgbClr val="000000"/>
                      </a:solidFill>
                      <a:prstDash val="solid"/>
                      <a:round/>
                      <a:headEnd type="none" w="med" len="med"/>
                      <a:tailEnd type="none" w="med" len="med"/>
                    </a:lnL>
                    <a:lnR w="8192" cap="flat" cmpd="sng" algn="ctr">
                      <a:solidFill>
                        <a:srgbClr val="000000"/>
                      </a:solidFill>
                      <a:prstDash val="solid"/>
                      <a:round/>
                      <a:headEnd type="none" w="med" len="med"/>
                      <a:tailEnd type="none" w="med" len="med"/>
                    </a:lnR>
                    <a:lnT w="8192" cap="flat" cmpd="sng" algn="ctr">
                      <a:solidFill>
                        <a:srgbClr val="000000"/>
                      </a:solidFill>
                      <a:prstDash val="solid"/>
                      <a:round/>
                      <a:headEnd type="none" w="med" len="med"/>
                      <a:tailEnd type="none" w="med" len="med"/>
                    </a:lnT>
                    <a:lnB w="8192" cap="flat" cmpd="sng" algn="ctr">
                      <a:solidFill>
                        <a:srgbClr val="000000"/>
                      </a:solidFill>
                      <a:prstDash val="solid"/>
                      <a:round/>
                      <a:headEnd type="none" w="med" len="med"/>
                      <a:tailEnd type="none" w="med" len="med"/>
                    </a:lnB>
                    <a:solidFill>
                      <a:schemeClr val="accent4">
                        <a:lumMod val="40000"/>
                        <a:lumOff val="60000"/>
                      </a:schemeClr>
                    </a:solidFill>
                  </a:tcPr>
                </a:tc>
                <a:tc>
                  <a:txBody>
                    <a:bodyPr/>
                    <a:lstStyle/>
                    <a:p>
                      <a:pPr algn="ctr" rtl="0" fontAlgn="b"/>
                      <a:r>
                        <a:rPr lang="es-ES" sz="1400" b="0" i="0" u="none" strike="noStrike" dirty="0">
                          <a:solidFill>
                            <a:srgbClr val="000000"/>
                          </a:solidFill>
                          <a:effectLst/>
                          <a:latin typeface="Arial" panose="020B0604020202020204" pitchFamily="34" charset="0"/>
                        </a:rPr>
                        <a:t>POPOP</a:t>
                      </a:r>
                      <a:endParaRPr lang="es-ES" sz="3200" dirty="0">
                        <a:effectLst/>
                      </a:endParaRPr>
                    </a:p>
                  </a:txBody>
                  <a:tcPr marL="25400" marR="25400" marT="25400" marB="25400" anchor="b">
                    <a:lnL w="8192" cap="flat" cmpd="sng" algn="ctr">
                      <a:solidFill>
                        <a:srgbClr val="000000"/>
                      </a:solidFill>
                      <a:prstDash val="solid"/>
                      <a:round/>
                      <a:headEnd type="none" w="med" len="med"/>
                      <a:tailEnd type="none" w="med" len="med"/>
                    </a:lnL>
                    <a:lnR w="8192" cap="flat" cmpd="sng" algn="ctr">
                      <a:solidFill>
                        <a:srgbClr val="000000"/>
                      </a:solidFill>
                      <a:prstDash val="solid"/>
                      <a:round/>
                      <a:headEnd type="none" w="med" len="med"/>
                      <a:tailEnd type="none" w="med" len="med"/>
                    </a:lnR>
                    <a:lnT w="8192" cap="flat" cmpd="sng" algn="ctr">
                      <a:solidFill>
                        <a:srgbClr val="000000"/>
                      </a:solidFill>
                      <a:prstDash val="solid"/>
                      <a:round/>
                      <a:headEnd type="none" w="med" len="med"/>
                      <a:tailEnd type="none" w="med" len="med"/>
                    </a:lnT>
                    <a:lnB w="8192" cap="flat" cmpd="sng" algn="ctr">
                      <a:solidFill>
                        <a:srgbClr val="000000"/>
                      </a:solidFill>
                      <a:prstDash val="solid"/>
                      <a:round/>
                      <a:headEnd type="none" w="med" len="med"/>
                      <a:tailEnd type="none" w="med" len="med"/>
                    </a:lnB>
                    <a:noFill/>
                  </a:tcPr>
                </a:tc>
                <a:tc>
                  <a:txBody>
                    <a:bodyPr/>
                    <a:lstStyle/>
                    <a:p>
                      <a:pPr algn="ctr" rtl="0" fontAlgn="b"/>
                      <a:r>
                        <a:rPr lang="es-ES" sz="1400" b="0" i="0" u="none" strike="noStrike" dirty="0">
                          <a:solidFill>
                            <a:srgbClr val="000000"/>
                          </a:solidFill>
                          <a:effectLst/>
                          <a:latin typeface="Arial" panose="020B0604020202020204" pitchFamily="34" charset="0"/>
                        </a:rPr>
                        <a:t>0.0267</a:t>
                      </a:r>
                      <a:endParaRPr lang="es-ES" sz="3200" dirty="0">
                        <a:effectLst/>
                      </a:endParaRPr>
                    </a:p>
                  </a:txBody>
                  <a:tcPr marL="25400" marR="25400" marT="25400" marB="25400" anchor="b">
                    <a:lnL w="8192" cap="flat" cmpd="sng" algn="ctr">
                      <a:solidFill>
                        <a:srgbClr val="000000"/>
                      </a:solidFill>
                      <a:prstDash val="solid"/>
                      <a:round/>
                      <a:headEnd type="none" w="med" len="med"/>
                      <a:tailEnd type="none" w="med" len="med"/>
                    </a:lnL>
                    <a:lnR w="8192" cap="flat" cmpd="sng" algn="ctr">
                      <a:solidFill>
                        <a:srgbClr val="000000"/>
                      </a:solidFill>
                      <a:prstDash val="solid"/>
                      <a:round/>
                      <a:headEnd type="none" w="med" len="med"/>
                      <a:tailEnd type="none" w="med" len="med"/>
                    </a:lnR>
                    <a:lnT w="8192" cap="flat" cmpd="sng" algn="ctr">
                      <a:solidFill>
                        <a:srgbClr val="000000"/>
                      </a:solidFill>
                      <a:prstDash val="solid"/>
                      <a:round/>
                      <a:headEnd type="none" w="med" len="med"/>
                      <a:tailEnd type="none" w="med" len="med"/>
                    </a:lnT>
                    <a:lnB w="8192"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98307435"/>
                  </a:ext>
                </a:extLst>
              </a:tr>
            </a:tbl>
          </a:graphicData>
        </a:graphic>
      </p:graphicFrame>
      <p:grpSp>
        <p:nvGrpSpPr>
          <p:cNvPr id="30" name="Grupo 29">
            <a:extLst>
              <a:ext uri="{FF2B5EF4-FFF2-40B4-BE49-F238E27FC236}">
                <a16:creationId xmlns:a16="http://schemas.microsoft.com/office/drawing/2014/main" id="{88F4D7F8-F5CD-0D49-F41D-A5A2FAE70F66}"/>
              </a:ext>
            </a:extLst>
          </p:cNvPr>
          <p:cNvGrpSpPr/>
          <p:nvPr/>
        </p:nvGrpSpPr>
        <p:grpSpPr>
          <a:xfrm>
            <a:off x="979184" y="4337870"/>
            <a:ext cx="4697128" cy="1682947"/>
            <a:chOff x="979184" y="4337870"/>
            <a:chExt cx="4697128" cy="1682947"/>
          </a:xfrm>
        </p:grpSpPr>
        <p:sp>
          <p:nvSpPr>
            <p:cNvPr id="10" name="CuadroTexto 9">
              <a:extLst>
                <a:ext uri="{FF2B5EF4-FFF2-40B4-BE49-F238E27FC236}">
                  <a16:creationId xmlns:a16="http://schemas.microsoft.com/office/drawing/2014/main" id="{0B573402-DE52-A527-BAF7-8362F32E488F}"/>
                </a:ext>
              </a:extLst>
            </p:cNvPr>
            <p:cNvSpPr txBox="1"/>
            <p:nvPr/>
          </p:nvSpPr>
          <p:spPr>
            <a:xfrm>
              <a:off x="979184" y="4337870"/>
              <a:ext cx="4697128" cy="646331"/>
            </a:xfrm>
            <a:prstGeom prst="rect">
              <a:avLst/>
            </a:prstGeom>
            <a:noFill/>
          </p:spPr>
          <p:txBody>
            <a:bodyPr wrap="square">
              <a:spAutoFit/>
            </a:bodyPr>
            <a:lstStyle/>
            <a:p>
              <a:r>
                <a:rPr lang="en-ES" sz="1800" dirty="0">
                  <a:effectLst/>
                  <a:latin typeface="Calibri" panose="020F0502020204030204" pitchFamily="34" charset="0"/>
                  <a:ea typeface="Calibri" panose="020F0502020204030204" pitchFamily="34" charset="0"/>
                </a:rPr>
                <a:t>The </a:t>
              </a:r>
              <a:r>
                <a:rPr lang="en-ES" sz="1800" b="1" dirty="0">
                  <a:effectLst/>
                  <a:latin typeface="Calibri" panose="020F0502020204030204" pitchFamily="34" charset="0"/>
                  <a:ea typeface="Calibri" panose="020F0502020204030204" pitchFamily="34" charset="0"/>
                </a:rPr>
                <a:t>dopant</a:t>
              </a:r>
              <a:r>
                <a:rPr lang="en-ES" sz="1800" dirty="0">
                  <a:effectLst/>
                  <a:latin typeface="Calibri" panose="020F0502020204030204" pitchFamily="34" charset="0"/>
                  <a:ea typeface="Calibri" panose="020F0502020204030204" pitchFamily="34" charset="0"/>
                </a:rPr>
                <a:t> used to produce the redshift was </a:t>
              </a:r>
              <a:endParaRPr lang="es-ES" sz="1800" dirty="0">
                <a:effectLst/>
                <a:latin typeface="Calibri" panose="020F0502020204030204" pitchFamily="34" charset="0"/>
                <a:ea typeface="Calibri" panose="020F0502020204030204" pitchFamily="34" charset="0"/>
              </a:endParaRPr>
            </a:p>
            <a:p>
              <a:r>
                <a:rPr lang="en-ES" sz="1800" dirty="0">
                  <a:effectLst/>
                  <a:latin typeface="Calibri" panose="020F0502020204030204" pitchFamily="34" charset="0"/>
                  <a:ea typeface="Calibri" panose="020F0502020204030204" pitchFamily="34" charset="0"/>
                </a:rPr>
                <a:t>1,4-bis(5-phenyloxazol-2-yl) benzene </a:t>
              </a:r>
              <a:r>
                <a:rPr lang="en-ES" sz="1800" b="1" dirty="0">
                  <a:effectLst/>
                  <a:latin typeface="Calibri" panose="020F0502020204030204" pitchFamily="34" charset="0"/>
                  <a:ea typeface="Calibri" panose="020F0502020204030204" pitchFamily="34" charset="0"/>
                </a:rPr>
                <a:t>(POPOP) </a:t>
              </a:r>
              <a:endParaRPr lang="es-ES_tradnl" sz="1800" b="1" dirty="0"/>
            </a:p>
          </p:txBody>
        </p:sp>
        <p:grpSp>
          <p:nvGrpSpPr>
            <p:cNvPr id="9" name="Grupo 8">
              <a:extLst>
                <a:ext uri="{FF2B5EF4-FFF2-40B4-BE49-F238E27FC236}">
                  <a16:creationId xmlns:a16="http://schemas.microsoft.com/office/drawing/2014/main" id="{097C5602-3D74-A2FC-9BE5-B817A7849E8F}"/>
                </a:ext>
              </a:extLst>
            </p:cNvPr>
            <p:cNvGrpSpPr/>
            <p:nvPr/>
          </p:nvGrpSpPr>
          <p:grpSpPr>
            <a:xfrm>
              <a:off x="1904838" y="5157410"/>
              <a:ext cx="2591691" cy="863407"/>
              <a:chOff x="8178363" y="2358165"/>
              <a:chExt cx="3051811" cy="1058713"/>
            </a:xfrm>
          </p:grpSpPr>
          <p:pic>
            <p:nvPicPr>
              <p:cNvPr id="11" name="Imagen 10">
                <a:extLst>
                  <a:ext uri="{FF2B5EF4-FFF2-40B4-BE49-F238E27FC236}">
                    <a16:creationId xmlns:a16="http://schemas.microsoft.com/office/drawing/2014/main" id="{D72FF345-78A8-3DA8-9CFF-BF2539BA5EDC}"/>
                  </a:ext>
                </a:extLst>
              </p:cNvPr>
              <p:cNvPicPr>
                <a:picLocks noChangeAspect="1"/>
              </p:cNvPicPr>
              <p:nvPr/>
            </p:nvPicPr>
            <p:blipFill rotWithShape="1">
              <a:blip r:embed="rId4"/>
              <a:srcRect l="14750" t="12407" r="12757"/>
              <a:stretch/>
            </p:blipFill>
            <p:spPr>
              <a:xfrm>
                <a:off x="8178363" y="2358165"/>
                <a:ext cx="3051811" cy="1058713"/>
              </a:xfrm>
              <a:prstGeom prst="rect">
                <a:avLst/>
              </a:prstGeom>
            </p:spPr>
          </p:pic>
          <p:pic>
            <p:nvPicPr>
              <p:cNvPr id="8" name="Imagen 7">
                <a:extLst>
                  <a:ext uri="{FF2B5EF4-FFF2-40B4-BE49-F238E27FC236}">
                    <a16:creationId xmlns:a16="http://schemas.microsoft.com/office/drawing/2014/main" id="{AF17A6C2-26BF-C851-FA15-2AD1EBA7AD40}"/>
                  </a:ext>
                </a:extLst>
              </p:cNvPr>
              <p:cNvPicPr>
                <a:picLocks noChangeAspect="1"/>
              </p:cNvPicPr>
              <p:nvPr/>
            </p:nvPicPr>
            <p:blipFill>
              <a:blip r:embed="rId5"/>
              <a:stretch>
                <a:fillRect/>
              </a:stretch>
            </p:blipFill>
            <p:spPr>
              <a:xfrm>
                <a:off x="8178363" y="2358165"/>
                <a:ext cx="623974" cy="362001"/>
              </a:xfrm>
              <a:prstGeom prst="rect">
                <a:avLst/>
              </a:prstGeom>
            </p:spPr>
          </p:pic>
        </p:grpSp>
      </p:grpSp>
      <p:pic>
        <p:nvPicPr>
          <p:cNvPr id="12" name="Picture 2">
            <a:extLst>
              <a:ext uri="{FF2B5EF4-FFF2-40B4-BE49-F238E27FC236}">
                <a16:creationId xmlns:a16="http://schemas.microsoft.com/office/drawing/2014/main" id="{2280B79A-B9A4-846C-A42F-5ACE906EAF28}"/>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3141" t="3298" r="5153"/>
          <a:stretch/>
        </p:blipFill>
        <p:spPr bwMode="auto">
          <a:xfrm>
            <a:off x="7591379" y="1318924"/>
            <a:ext cx="3549316" cy="2429281"/>
          </a:xfrm>
          <a:prstGeom prst="rect">
            <a:avLst/>
          </a:prstGeom>
          <a:noFill/>
          <a:extLst>
            <a:ext uri="{909E8E84-426E-40DD-AFC4-6F175D3DCCD1}">
              <a14:hiddenFill xmlns:a14="http://schemas.microsoft.com/office/drawing/2010/main">
                <a:solidFill>
                  <a:srgbClr val="FFFFFF"/>
                </a:solidFill>
              </a14:hiddenFill>
            </a:ext>
          </a:extLst>
        </p:spPr>
      </p:pic>
      <p:grpSp>
        <p:nvGrpSpPr>
          <p:cNvPr id="29" name="Grupo 28">
            <a:extLst>
              <a:ext uri="{FF2B5EF4-FFF2-40B4-BE49-F238E27FC236}">
                <a16:creationId xmlns:a16="http://schemas.microsoft.com/office/drawing/2014/main" id="{C88D489B-1B05-48E8-1CDF-6757816BD701}"/>
              </a:ext>
            </a:extLst>
          </p:cNvPr>
          <p:cNvGrpSpPr/>
          <p:nvPr/>
        </p:nvGrpSpPr>
        <p:grpSpPr>
          <a:xfrm>
            <a:off x="1739305" y="1339246"/>
            <a:ext cx="2757224" cy="2854423"/>
            <a:chOff x="1739305" y="1339246"/>
            <a:chExt cx="2757224" cy="2854423"/>
          </a:xfrm>
        </p:grpSpPr>
        <p:grpSp>
          <p:nvGrpSpPr>
            <p:cNvPr id="26" name="Grupo 25">
              <a:extLst>
                <a:ext uri="{FF2B5EF4-FFF2-40B4-BE49-F238E27FC236}">
                  <a16:creationId xmlns:a16="http://schemas.microsoft.com/office/drawing/2014/main" id="{DDA0480A-683A-8EA0-07D8-2036157EE3B7}"/>
                </a:ext>
              </a:extLst>
            </p:cNvPr>
            <p:cNvGrpSpPr/>
            <p:nvPr/>
          </p:nvGrpSpPr>
          <p:grpSpPr>
            <a:xfrm>
              <a:off x="1739305" y="1554907"/>
              <a:ext cx="2731261" cy="2638762"/>
              <a:chOff x="924036" y="1247420"/>
              <a:chExt cx="2731261" cy="2638762"/>
            </a:xfrm>
          </p:grpSpPr>
          <p:pic>
            <p:nvPicPr>
              <p:cNvPr id="7" name="Imagen 6" descr="Imagen que contiene taza, tabla, pequeño, vidrio&#10;&#10;El contenido generado por IA puede ser incorrecto.">
                <a:extLst>
                  <a:ext uri="{FF2B5EF4-FFF2-40B4-BE49-F238E27FC236}">
                    <a16:creationId xmlns:a16="http://schemas.microsoft.com/office/drawing/2014/main" id="{5E8076D0-4FE0-AA57-6BF6-32A7A98A1F8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1437447">
                <a:off x="1354165" y="1247420"/>
                <a:ext cx="1799991" cy="2638762"/>
              </a:xfrm>
              <a:prstGeom prst="rect">
                <a:avLst/>
              </a:prstGeom>
            </p:spPr>
          </p:pic>
          <p:sp>
            <p:nvSpPr>
              <p:cNvPr id="14" name="CuadroTexto 13">
                <a:extLst>
                  <a:ext uri="{FF2B5EF4-FFF2-40B4-BE49-F238E27FC236}">
                    <a16:creationId xmlns:a16="http://schemas.microsoft.com/office/drawing/2014/main" id="{8DD2EE19-C895-D1EB-E698-9A6F4784C816}"/>
                  </a:ext>
                </a:extLst>
              </p:cNvPr>
              <p:cNvSpPr txBox="1"/>
              <p:nvPr/>
            </p:nvSpPr>
            <p:spPr>
              <a:xfrm>
                <a:off x="2775731" y="3359006"/>
                <a:ext cx="879566" cy="369332"/>
              </a:xfrm>
              <a:prstGeom prst="rect">
                <a:avLst/>
              </a:prstGeom>
              <a:noFill/>
            </p:spPr>
            <p:txBody>
              <a:bodyPr wrap="square" rtlCol="0">
                <a:spAutoFit/>
              </a:bodyPr>
              <a:lstStyle/>
              <a:p>
                <a:r>
                  <a:rPr lang="es-ES" b="1" dirty="0">
                    <a:solidFill>
                      <a:schemeClr val="bg1">
                        <a:lumMod val="50000"/>
                      </a:schemeClr>
                    </a:solidFill>
                    <a:latin typeface="Times New Roman" panose="02020603050405020304" pitchFamily="18" charset="0"/>
                    <a:cs typeface="Times New Roman" panose="02020603050405020304" pitchFamily="18" charset="0"/>
                  </a:rPr>
                  <a:t>SiPM</a:t>
                </a:r>
              </a:p>
            </p:txBody>
          </p:sp>
          <p:cxnSp>
            <p:nvCxnSpPr>
              <p:cNvPr id="15" name="Conector recto de flecha 14">
                <a:extLst>
                  <a:ext uri="{FF2B5EF4-FFF2-40B4-BE49-F238E27FC236}">
                    <a16:creationId xmlns:a16="http://schemas.microsoft.com/office/drawing/2014/main" id="{0406CDAB-E69B-667C-2ECB-4807CA468617}"/>
                  </a:ext>
                </a:extLst>
              </p:cNvPr>
              <p:cNvCxnSpPr>
                <a:cxnSpLocks/>
              </p:cNvCxnSpPr>
              <p:nvPr/>
            </p:nvCxnSpPr>
            <p:spPr>
              <a:xfrm flipH="1">
                <a:off x="2512479" y="3555219"/>
                <a:ext cx="254784" cy="3153"/>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ector recto de flecha 18">
                <a:extLst>
                  <a:ext uri="{FF2B5EF4-FFF2-40B4-BE49-F238E27FC236}">
                    <a16:creationId xmlns:a16="http://schemas.microsoft.com/office/drawing/2014/main" id="{B2F5F72D-0A34-4B08-A7C6-73C28F13A9FB}"/>
                  </a:ext>
                </a:extLst>
              </p:cNvPr>
              <p:cNvCxnSpPr>
                <a:cxnSpLocks/>
              </p:cNvCxnSpPr>
              <p:nvPr/>
            </p:nvCxnSpPr>
            <p:spPr>
              <a:xfrm flipV="1">
                <a:off x="1292807" y="2189747"/>
                <a:ext cx="371335" cy="794399"/>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0" name="CuadroTexto 19">
                <a:extLst>
                  <a:ext uri="{FF2B5EF4-FFF2-40B4-BE49-F238E27FC236}">
                    <a16:creationId xmlns:a16="http://schemas.microsoft.com/office/drawing/2014/main" id="{5758A0AE-DF78-1E7F-E943-F60EFE9F68C3}"/>
                  </a:ext>
                </a:extLst>
              </p:cNvPr>
              <p:cNvSpPr txBox="1"/>
              <p:nvPr/>
            </p:nvSpPr>
            <p:spPr>
              <a:xfrm>
                <a:off x="924036" y="2974347"/>
                <a:ext cx="654970" cy="369332"/>
              </a:xfrm>
              <a:prstGeom prst="rect">
                <a:avLst/>
              </a:prstGeom>
              <a:noFill/>
            </p:spPr>
            <p:txBody>
              <a:bodyPr wrap="square" rtlCol="0">
                <a:spAutoFit/>
              </a:bodyPr>
              <a:lstStyle/>
              <a:p>
                <a:r>
                  <a:rPr lang="es-ES" b="1" dirty="0">
                    <a:solidFill>
                      <a:schemeClr val="bg1">
                        <a:lumMod val="50000"/>
                      </a:schemeClr>
                    </a:solidFill>
                    <a:latin typeface="Times New Roman" panose="02020603050405020304" pitchFamily="18" charset="0"/>
                    <a:cs typeface="Times New Roman" panose="02020603050405020304" pitchFamily="18" charset="0"/>
                  </a:rPr>
                  <a:t>Vial</a:t>
                </a:r>
              </a:p>
            </p:txBody>
          </p:sp>
          <p:sp>
            <p:nvSpPr>
              <p:cNvPr id="22" name="CuadroTexto 21">
                <a:extLst>
                  <a:ext uri="{FF2B5EF4-FFF2-40B4-BE49-F238E27FC236}">
                    <a16:creationId xmlns:a16="http://schemas.microsoft.com/office/drawing/2014/main" id="{6EBA6DD7-4E00-D072-789D-154A2BB546F8}"/>
                  </a:ext>
                </a:extLst>
              </p:cNvPr>
              <p:cNvSpPr txBox="1"/>
              <p:nvPr/>
            </p:nvSpPr>
            <p:spPr>
              <a:xfrm>
                <a:off x="2754106" y="1850002"/>
                <a:ext cx="879566" cy="369332"/>
              </a:xfrm>
              <a:prstGeom prst="rect">
                <a:avLst/>
              </a:prstGeom>
              <a:noFill/>
            </p:spPr>
            <p:txBody>
              <a:bodyPr wrap="square" rtlCol="0">
                <a:spAutoFit/>
              </a:bodyPr>
              <a:lstStyle/>
              <a:p>
                <a:r>
                  <a:rPr lang="es-ES" b="1" dirty="0">
                    <a:solidFill>
                      <a:schemeClr val="bg1">
                        <a:lumMod val="50000"/>
                      </a:schemeClr>
                    </a:solidFill>
                    <a:latin typeface="Times New Roman" panose="02020603050405020304" pitchFamily="18" charset="0"/>
                    <a:cs typeface="Times New Roman" panose="02020603050405020304" pitchFamily="18" charset="0"/>
                  </a:rPr>
                  <a:t>RCR</a:t>
                </a:r>
              </a:p>
            </p:txBody>
          </p:sp>
          <p:cxnSp>
            <p:nvCxnSpPr>
              <p:cNvPr id="23" name="Conector recto de flecha 22">
                <a:extLst>
                  <a:ext uri="{FF2B5EF4-FFF2-40B4-BE49-F238E27FC236}">
                    <a16:creationId xmlns:a16="http://schemas.microsoft.com/office/drawing/2014/main" id="{99F77A65-FB7A-FC93-F331-5C7555C733D4}"/>
                  </a:ext>
                </a:extLst>
              </p:cNvPr>
              <p:cNvCxnSpPr>
                <a:cxnSpLocks/>
              </p:cNvCxnSpPr>
              <p:nvPr/>
            </p:nvCxnSpPr>
            <p:spPr>
              <a:xfrm flipH="1">
                <a:off x="2312436" y="2219334"/>
                <a:ext cx="697102" cy="467287"/>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28" name="CuadroTexto 27">
              <a:extLst>
                <a:ext uri="{FF2B5EF4-FFF2-40B4-BE49-F238E27FC236}">
                  <a16:creationId xmlns:a16="http://schemas.microsoft.com/office/drawing/2014/main" id="{0F0550AC-6594-08D4-C7EB-CCE6E3977FE6}"/>
                </a:ext>
              </a:extLst>
            </p:cNvPr>
            <p:cNvSpPr txBox="1"/>
            <p:nvPr/>
          </p:nvSpPr>
          <p:spPr>
            <a:xfrm>
              <a:off x="1758880" y="1339246"/>
              <a:ext cx="2737649" cy="369332"/>
            </a:xfrm>
            <a:prstGeom prst="rect">
              <a:avLst/>
            </a:prstGeom>
            <a:noFill/>
          </p:spPr>
          <p:txBody>
            <a:bodyPr wrap="square">
              <a:spAutoFit/>
            </a:bodyPr>
            <a:lstStyle/>
            <a:p>
              <a:r>
                <a:rPr lang="es-ES" b="1" dirty="0">
                  <a:solidFill>
                    <a:schemeClr val="bg1">
                      <a:lumMod val="50000"/>
                    </a:schemeClr>
                  </a:solidFill>
                  <a:latin typeface="Times New Roman" panose="02020603050405020304" pitchFamily="18" charset="0"/>
                  <a:cs typeface="Times New Roman" panose="02020603050405020304" pitchFamily="18" charset="0"/>
                </a:rPr>
                <a:t>LIQUID DETECTORS!</a:t>
              </a:r>
            </a:p>
          </p:txBody>
        </p:sp>
      </p:grpSp>
    </p:spTree>
    <p:custDataLst>
      <p:tags r:id="rId1"/>
    </p:custDataLst>
    <p:extLst>
      <p:ext uri="{BB962C8B-B14F-4D97-AF65-F5344CB8AC3E}">
        <p14:creationId xmlns:p14="http://schemas.microsoft.com/office/powerpoint/2010/main" val="2936623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0AC66F-D5D0-463A-2E25-64601515F147}"/>
            </a:ext>
          </a:extLst>
        </p:cNvPr>
        <p:cNvGrpSpPr/>
        <p:nvPr/>
      </p:nvGrpSpPr>
      <p:grpSpPr>
        <a:xfrm>
          <a:off x="0" y="0"/>
          <a:ext cx="0" cy="0"/>
          <a:chOff x="0" y="0"/>
          <a:chExt cx="0" cy="0"/>
        </a:xfrm>
      </p:grpSpPr>
      <p:grpSp>
        <p:nvGrpSpPr>
          <p:cNvPr id="22" name="Grupo 21">
            <a:extLst>
              <a:ext uri="{FF2B5EF4-FFF2-40B4-BE49-F238E27FC236}">
                <a16:creationId xmlns:a16="http://schemas.microsoft.com/office/drawing/2014/main" id="{B4FBDD75-EBB2-CBBD-FEDD-36E4CAFEC5AF}"/>
              </a:ext>
            </a:extLst>
          </p:cNvPr>
          <p:cNvGrpSpPr/>
          <p:nvPr/>
        </p:nvGrpSpPr>
        <p:grpSpPr>
          <a:xfrm>
            <a:off x="838900" y="534866"/>
            <a:ext cx="10514900" cy="5753692"/>
            <a:chOff x="838900" y="534866"/>
            <a:chExt cx="10514900" cy="5753692"/>
          </a:xfrm>
        </p:grpSpPr>
        <p:sp>
          <p:nvSpPr>
            <p:cNvPr id="14" name="Rectángulo 13">
              <a:extLst>
                <a:ext uri="{FF2B5EF4-FFF2-40B4-BE49-F238E27FC236}">
                  <a16:creationId xmlns:a16="http://schemas.microsoft.com/office/drawing/2014/main" id="{2D5B819F-C7A4-60CC-8A8C-B6A4B18D3A03}"/>
                </a:ext>
              </a:extLst>
            </p:cNvPr>
            <p:cNvSpPr/>
            <p:nvPr/>
          </p:nvSpPr>
          <p:spPr>
            <a:xfrm>
              <a:off x="838900" y="623572"/>
              <a:ext cx="10514900" cy="5634353"/>
            </a:xfrm>
            <a:prstGeom prst="rect">
              <a:avLst/>
            </a:prstGeom>
            <a:noFill/>
            <a:ln w="254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8" name="Rectángulo 17">
              <a:extLst>
                <a:ext uri="{FF2B5EF4-FFF2-40B4-BE49-F238E27FC236}">
                  <a16:creationId xmlns:a16="http://schemas.microsoft.com/office/drawing/2014/main" id="{CB799546-E1C3-823F-BE5F-621B01922780}"/>
                </a:ext>
              </a:extLst>
            </p:cNvPr>
            <p:cNvSpPr/>
            <p:nvPr/>
          </p:nvSpPr>
          <p:spPr>
            <a:xfrm>
              <a:off x="1152145" y="6215774"/>
              <a:ext cx="9848088" cy="7278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1" name="Rectángulo 20">
              <a:extLst>
                <a:ext uri="{FF2B5EF4-FFF2-40B4-BE49-F238E27FC236}">
                  <a16:creationId xmlns:a16="http://schemas.microsoft.com/office/drawing/2014/main" id="{46635579-1BAB-DC38-C020-B9032F482DA2}"/>
                </a:ext>
              </a:extLst>
            </p:cNvPr>
            <p:cNvSpPr/>
            <p:nvPr/>
          </p:nvSpPr>
          <p:spPr>
            <a:xfrm>
              <a:off x="1152145" y="534866"/>
              <a:ext cx="9848088" cy="18841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grpSp>
      <p:pic>
        <p:nvPicPr>
          <p:cNvPr id="16" name="Imagen 15" descr="Dibujo en blanco y negro&#10;&#10;Descripción generada automáticamente con confianza baja">
            <a:extLst>
              <a:ext uri="{FF2B5EF4-FFF2-40B4-BE49-F238E27FC236}">
                <a16:creationId xmlns:a16="http://schemas.microsoft.com/office/drawing/2014/main" id="{49B846B2-009F-1820-5A96-A537623421AE}"/>
              </a:ext>
            </a:extLst>
          </p:cNvPr>
          <p:cNvPicPr>
            <a:picLocks noChangeAspect="1"/>
          </p:cNvPicPr>
          <p:nvPr/>
        </p:nvPicPr>
        <p:blipFill>
          <a:blip r:embed="rId3">
            <a:duotone>
              <a:prstClr val="black"/>
              <a:srgbClr val="00B0F0">
                <a:tint val="45000"/>
                <a:satMod val="400000"/>
              </a:srgbClr>
            </a:duotone>
            <a:extLst>
              <a:ext uri="{28A0092B-C50C-407E-A947-70E740481C1C}">
                <a14:useLocalDpi xmlns:a14="http://schemas.microsoft.com/office/drawing/2010/main" val="0"/>
              </a:ext>
            </a:extLst>
          </a:blip>
          <a:stretch>
            <a:fillRect/>
          </a:stretch>
        </p:blipFill>
        <p:spPr>
          <a:xfrm>
            <a:off x="5329560" y="5353900"/>
            <a:ext cx="1066800" cy="1228725"/>
          </a:xfrm>
          <a:prstGeom prst="rect">
            <a:avLst/>
          </a:prstGeom>
        </p:spPr>
      </p:pic>
      <p:grpSp>
        <p:nvGrpSpPr>
          <p:cNvPr id="13" name="Grupo 12">
            <a:extLst>
              <a:ext uri="{FF2B5EF4-FFF2-40B4-BE49-F238E27FC236}">
                <a16:creationId xmlns:a16="http://schemas.microsoft.com/office/drawing/2014/main" id="{318F0051-0ED4-9142-D3D2-7B6EDC5DF610}"/>
              </a:ext>
            </a:extLst>
          </p:cNvPr>
          <p:cNvGrpSpPr/>
          <p:nvPr/>
        </p:nvGrpSpPr>
        <p:grpSpPr>
          <a:xfrm>
            <a:off x="3849076" y="1167901"/>
            <a:ext cx="3995224" cy="4710558"/>
            <a:chOff x="2342147" y="1007435"/>
            <a:chExt cx="6689558" cy="4750718"/>
          </a:xfrm>
        </p:grpSpPr>
        <p:sp>
          <p:nvSpPr>
            <p:cNvPr id="2" name="Elipse 1">
              <a:extLst>
                <a:ext uri="{FF2B5EF4-FFF2-40B4-BE49-F238E27FC236}">
                  <a16:creationId xmlns:a16="http://schemas.microsoft.com/office/drawing/2014/main" id="{9D6691B1-D771-1F6B-0A50-A844FE428B93}"/>
                </a:ext>
              </a:extLst>
            </p:cNvPr>
            <p:cNvSpPr/>
            <p:nvPr/>
          </p:nvSpPr>
          <p:spPr>
            <a:xfrm>
              <a:off x="2342147" y="1007435"/>
              <a:ext cx="6689558" cy="543511"/>
            </a:xfrm>
            <a:prstGeom prst="ellipse">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6" name="Conector recto 5">
              <a:extLst>
                <a:ext uri="{FF2B5EF4-FFF2-40B4-BE49-F238E27FC236}">
                  <a16:creationId xmlns:a16="http://schemas.microsoft.com/office/drawing/2014/main" id="{BDB0A80E-7477-FC2C-C761-62857F0A19FA}"/>
                </a:ext>
              </a:extLst>
            </p:cNvPr>
            <p:cNvCxnSpPr>
              <a:cxnSpLocks/>
              <a:stCxn id="2" idx="2"/>
            </p:cNvCxnSpPr>
            <p:nvPr/>
          </p:nvCxnSpPr>
          <p:spPr>
            <a:xfrm>
              <a:off x="2342147" y="1279191"/>
              <a:ext cx="0" cy="4207208"/>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 name="Conector recto 6">
              <a:extLst>
                <a:ext uri="{FF2B5EF4-FFF2-40B4-BE49-F238E27FC236}">
                  <a16:creationId xmlns:a16="http://schemas.microsoft.com/office/drawing/2014/main" id="{612CDA9C-FEE7-476A-5671-A9DAC12BE73F}"/>
                </a:ext>
              </a:extLst>
            </p:cNvPr>
            <p:cNvCxnSpPr/>
            <p:nvPr/>
          </p:nvCxnSpPr>
          <p:spPr>
            <a:xfrm>
              <a:off x="9031705" y="1283367"/>
              <a:ext cx="0" cy="4203031"/>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10" name="Elipse 9">
              <a:extLst>
                <a:ext uri="{FF2B5EF4-FFF2-40B4-BE49-F238E27FC236}">
                  <a16:creationId xmlns:a16="http://schemas.microsoft.com/office/drawing/2014/main" id="{5749777B-70E2-802E-5F1A-90BB9BE3BC9C}"/>
                </a:ext>
              </a:extLst>
            </p:cNvPr>
            <p:cNvSpPr/>
            <p:nvPr/>
          </p:nvSpPr>
          <p:spPr>
            <a:xfrm>
              <a:off x="2342147" y="5214642"/>
              <a:ext cx="6689558" cy="543511"/>
            </a:xfrm>
            <a:prstGeom prst="ellipse">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grpSp>
      <p:pic>
        <p:nvPicPr>
          <p:cNvPr id="15" name="Imagen 14" descr="Dibujo en blanco y negro&#10;&#10;Descripción generada automáticamente con confianza baja">
            <a:extLst>
              <a:ext uri="{FF2B5EF4-FFF2-40B4-BE49-F238E27FC236}">
                <a16:creationId xmlns:a16="http://schemas.microsoft.com/office/drawing/2014/main" id="{03430BD6-20D0-685F-7191-7313BC8B2D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71196" y="395955"/>
            <a:ext cx="1066800" cy="1228725"/>
          </a:xfrm>
          <a:prstGeom prst="rect">
            <a:avLst/>
          </a:prstGeom>
        </p:spPr>
      </p:pic>
      <p:pic>
        <p:nvPicPr>
          <p:cNvPr id="19" name="Imagen 18">
            <a:extLst>
              <a:ext uri="{FF2B5EF4-FFF2-40B4-BE49-F238E27FC236}">
                <a16:creationId xmlns:a16="http://schemas.microsoft.com/office/drawing/2014/main" id="{07152E4C-B486-A468-1D88-EC0A77BD4D4E}"/>
              </a:ext>
            </a:extLst>
          </p:cNvPr>
          <p:cNvPicPr>
            <a:picLocks noChangeAspect="1"/>
          </p:cNvPicPr>
          <p:nvPr/>
        </p:nvPicPr>
        <p:blipFill rotWithShape="1">
          <a:blip r:embed="rId4"/>
          <a:srcRect t="12407" r="9682"/>
          <a:stretch/>
        </p:blipFill>
        <p:spPr>
          <a:xfrm>
            <a:off x="3912902" y="4172740"/>
            <a:ext cx="3717646" cy="1035173"/>
          </a:xfrm>
          <a:prstGeom prst="rect">
            <a:avLst/>
          </a:prstGeom>
        </p:spPr>
      </p:pic>
      <p:sp>
        <p:nvSpPr>
          <p:cNvPr id="40" name="Elipse 39">
            <a:extLst>
              <a:ext uri="{FF2B5EF4-FFF2-40B4-BE49-F238E27FC236}">
                <a16:creationId xmlns:a16="http://schemas.microsoft.com/office/drawing/2014/main" id="{DEA0E1BB-D389-DA44-8F3B-6317FAC3299D}"/>
              </a:ext>
            </a:extLst>
          </p:cNvPr>
          <p:cNvSpPr/>
          <p:nvPr/>
        </p:nvSpPr>
        <p:spPr>
          <a:xfrm>
            <a:off x="5194627" y="5462422"/>
            <a:ext cx="1283802" cy="200479"/>
          </a:xfrm>
          <a:prstGeom prst="ellipse">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pic>
        <p:nvPicPr>
          <p:cNvPr id="41" name="Imagen 40" descr="Dibujo en blanco y negro&#10;&#10;Descripción generada automáticamente con confianza baja">
            <a:extLst>
              <a:ext uri="{FF2B5EF4-FFF2-40B4-BE49-F238E27FC236}">
                <a16:creationId xmlns:a16="http://schemas.microsoft.com/office/drawing/2014/main" id="{AECC9A7F-220A-31D1-2F4A-E4C3DB601534}"/>
              </a:ext>
            </a:extLst>
          </p:cNvPr>
          <p:cNvPicPr>
            <a:picLocks noChangeAspect="1"/>
          </p:cNvPicPr>
          <p:nvPr/>
        </p:nvPicPr>
        <p:blipFill rotWithShape="1">
          <a:blip r:embed="rId3">
            <a:duotone>
              <a:prstClr val="black"/>
              <a:srgbClr val="00B0F0">
                <a:tint val="45000"/>
                <a:satMod val="400000"/>
              </a:srgbClr>
            </a:duotone>
            <a:extLst>
              <a:ext uri="{28A0092B-C50C-407E-A947-70E740481C1C}">
                <a14:useLocalDpi xmlns:a14="http://schemas.microsoft.com/office/drawing/2010/main" val="0"/>
              </a:ext>
            </a:extLst>
          </a:blip>
          <a:srcRect b="63308"/>
          <a:stretch/>
        </p:blipFill>
        <p:spPr>
          <a:xfrm>
            <a:off x="5303128" y="5190769"/>
            <a:ext cx="1066800" cy="450839"/>
          </a:xfrm>
          <a:prstGeom prst="rect">
            <a:avLst/>
          </a:prstGeom>
        </p:spPr>
      </p:pic>
      <p:sp>
        <p:nvSpPr>
          <p:cNvPr id="45" name="CuadroTexto 44">
            <a:extLst>
              <a:ext uri="{FF2B5EF4-FFF2-40B4-BE49-F238E27FC236}">
                <a16:creationId xmlns:a16="http://schemas.microsoft.com/office/drawing/2014/main" id="{F86FA39D-B6BB-2B3B-B7F0-C33754A97EB5}"/>
              </a:ext>
            </a:extLst>
          </p:cNvPr>
          <p:cNvSpPr txBox="1"/>
          <p:nvPr/>
        </p:nvSpPr>
        <p:spPr>
          <a:xfrm>
            <a:off x="1589478" y="1908460"/>
            <a:ext cx="1957906" cy="646331"/>
          </a:xfrm>
          <a:prstGeom prst="rect">
            <a:avLst/>
          </a:prstGeom>
          <a:noFill/>
        </p:spPr>
        <p:txBody>
          <a:bodyPr wrap="square">
            <a:spAutoFit/>
          </a:bodyPr>
          <a:lstStyle/>
          <a:p>
            <a:pPr algn="ctr"/>
            <a:r>
              <a:rPr lang="es-ES" sz="1800" b="1" dirty="0">
                <a:solidFill>
                  <a:schemeClr val="tx1">
                    <a:lumMod val="75000"/>
                    <a:lumOff val="25000"/>
                  </a:schemeClr>
                </a:solidFill>
                <a:latin typeface="Raleway" panose="020B0604020202020204" charset="0"/>
              </a:rPr>
              <a:t>OCTADECENE</a:t>
            </a:r>
          </a:p>
          <a:p>
            <a:pPr algn="ctr"/>
            <a:r>
              <a:rPr lang="es-ES" sz="1800" b="1" dirty="0">
                <a:solidFill>
                  <a:schemeClr val="tx1">
                    <a:lumMod val="75000"/>
                    <a:lumOff val="25000"/>
                  </a:schemeClr>
                </a:solidFill>
                <a:latin typeface="Raleway" panose="020B0604020202020204" charset="0"/>
              </a:rPr>
              <a:t>(ODE)</a:t>
            </a:r>
          </a:p>
        </p:txBody>
      </p:sp>
      <p:sp>
        <p:nvSpPr>
          <p:cNvPr id="47" name="CuadroTexto 46">
            <a:extLst>
              <a:ext uri="{FF2B5EF4-FFF2-40B4-BE49-F238E27FC236}">
                <a16:creationId xmlns:a16="http://schemas.microsoft.com/office/drawing/2014/main" id="{97A94769-2207-511E-DB8C-FD9DAED05BE5}"/>
              </a:ext>
            </a:extLst>
          </p:cNvPr>
          <p:cNvSpPr txBox="1"/>
          <p:nvPr/>
        </p:nvSpPr>
        <p:spPr>
          <a:xfrm>
            <a:off x="1589478" y="4661267"/>
            <a:ext cx="1957906" cy="646331"/>
          </a:xfrm>
          <a:prstGeom prst="rect">
            <a:avLst/>
          </a:prstGeom>
          <a:noFill/>
        </p:spPr>
        <p:txBody>
          <a:bodyPr wrap="square">
            <a:spAutoFit/>
          </a:bodyPr>
          <a:lstStyle/>
          <a:p>
            <a:pPr algn="ctr"/>
            <a:r>
              <a:rPr lang="es-ES" b="1" dirty="0">
                <a:solidFill>
                  <a:schemeClr val="tx1">
                    <a:lumMod val="75000"/>
                    <a:lumOff val="25000"/>
                  </a:schemeClr>
                </a:solidFill>
                <a:latin typeface="Raleway" panose="020B0604020202020204" charset="0"/>
              </a:rPr>
              <a:t>FLUOROPHORE</a:t>
            </a:r>
          </a:p>
          <a:p>
            <a:pPr algn="ctr"/>
            <a:r>
              <a:rPr lang="es-ES" b="1" dirty="0">
                <a:solidFill>
                  <a:schemeClr val="tx1">
                    <a:lumMod val="75000"/>
                    <a:lumOff val="25000"/>
                  </a:schemeClr>
                </a:solidFill>
                <a:latin typeface="Raleway" panose="020B0604020202020204" charset="0"/>
              </a:rPr>
              <a:t>(POPOP)</a:t>
            </a:r>
          </a:p>
        </p:txBody>
      </p:sp>
      <p:sp>
        <p:nvSpPr>
          <p:cNvPr id="48" name="CuadroTexto 47">
            <a:extLst>
              <a:ext uri="{FF2B5EF4-FFF2-40B4-BE49-F238E27FC236}">
                <a16:creationId xmlns:a16="http://schemas.microsoft.com/office/drawing/2014/main" id="{7DE9CB70-4FFE-A0AC-11E4-F8BC288101A9}"/>
              </a:ext>
            </a:extLst>
          </p:cNvPr>
          <p:cNvSpPr txBox="1"/>
          <p:nvPr/>
        </p:nvSpPr>
        <p:spPr>
          <a:xfrm>
            <a:off x="8145993" y="1314390"/>
            <a:ext cx="2456529" cy="923330"/>
          </a:xfrm>
          <a:prstGeom prst="rect">
            <a:avLst/>
          </a:prstGeom>
          <a:noFill/>
        </p:spPr>
        <p:txBody>
          <a:bodyPr wrap="square">
            <a:spAutoFit/>
          </a:bodyPr>
          <a:lstStyle/>
          <a:p>
            <a:pPr algn="ctr"/>
            <a:r>
              <a:rPr lang="es-ES" b="1" dirty="0">
                <a:solidFill>
                  <a:schemeClr val="bg2">
                    <a:lumMod val="75000"/>
                  </a:schemeClr>
                </a:solidFill>
                <a:latin typeface="Raleway" panose="020B0604020202020204" charset="0"/>
              </a:rPr>
              <a:t>POLARITATION</a:t>
            </a:r>
          </a:p>
          <a:p>
            <a:pPr algn="ctr"/>
            <a:r>
              <a:rPr lang="es-ES" sz="1800" b="1" dirty="0">
                <a:solidFill>
                  <a:schemeClr val="bg2">
                    <a:lumMod val="75000"/>
                  </a:schemeClr>
                </a:solidFill>
                <a:latin typeface="Raleway" panose="020B0604020202020204" charset="0"/>
              </a:rPr>
              <a:t>AND</a:t>
            </a:r>
          </a:p>
          <a:p>
            <a:pPr algn="ctr"/>
            <a:r>
              <a:rPr lang="es-ES" b="1" dirty="0">
                <a:solidFill>
                  <a:schemeClr val="bg2">
                    <a:lumMod val="75000"/>
                  </a:schemeClr>
                </a:solidFill>
                <a:latin typeface="Raleway" panose="020B0604020202020204" charset="0"/>
              </a:rPr>
              <a:t>DESPOLARITATION</a:t>
            </a:r>
          </a:p>
        </p:txBody>
      </p:sp>
      <p:sp>
        <p:nvSpPr>
          <p:cNvPr id="50" name="CuadroTexto 49">
            <a:extLst>
              <a:ext uri="{FF2B5EF4-FFF2-40B4-BE49-F238E27FC236}">
                <a16:creationId xmlns:a16="http://schemas.microsoft.com/office/drawing/2014/main" id="{97A463F7-0A49-5419-7497-C7A64ED2C425}"/>
              </a:ext>
            </a:extLst>
          </p:cNvPr>
          <p:cNvSpPr txBox="1"/>
          <p:nvPr/>
        </p:nvSpPr>
        <p:spPr>
          <a:xfrm>
            <a:off x="8407904" y="5358944"/>
            <a:ext cx="2194625" cy="369332"/>
          </a:xfrm>
          <a:prstGeom prst="rect">
            <a:avLst/>
          </a:prstGeom>
          <a:noFill/>
        </p:spPr>
        <p:txBody>
          <a:bodyPr wrap="square">
            <a:spAutoFit/>
          </a:bodyPr>
          <a:lstStyle/>
          <a:p>
            <a:r>
              <a:rPr lang="es-ES" b="1" dirty="0">
                <a:solidFill>
                  <a:srgbClr val="366B76"/>
                </a:solidFill>
                <a:latin typeface="Raleway" panose="020B0604020202020204" charset="0"/>
              </a:rPr>
              <a:t>FLUORESCENCE</a:t>
            </a:r>
          </a:p>
        </p:txBody>
      </p:sp>
      <p:grpSp>
        <p:nvGrpSpPr>
          <p:cNvPr id="58" name="Grupo 57">
            <a:extLst>
              <a:ext uri="{FF2B5EF4-FFF2-40B4-BE49-F238E27FC236}">
                <a16:creationId xmlns:a16="http://schemas.microsoft.com/office/drawing/2014/main" id="{35DCF3FF-8313-B2CE-33EF-EC7738294F3E}"/>
              </a:ext>
            </a:extLst>
          </p:cNvPr>
          <p:cNvGrpSpPr/>
          <p:nvPr/>
        </p:nvGrpSpPr>
        <p:grpSpPr>
          <a:xfrm>
            <a:off x="4793253" y="3147301"/>
            <a:ext cx="5809273" cy="777245"/>
            <a:chOff x="5040779" y="2647298"/>
            <a:chExt cx="5809273" cy="777245"/>
          </a:xfrm>
        </p:grpSpPr>
        <p:sp>
          <p:nvSpPr>
            <p:cNvPr id="52" name="CuadroTexto 51">
              <a:extLst>
                <a:ext uri="{FF2B5EF4-FFF2-40B4-BE49-F238E27FC236}">
                  <a16:creationId xmlns:a16="http://schemas.microsoft.com/office/drawing/2014/main" id="{827C6CCC-ED06-9E9F-AAC0-F469AC9DE72F}"/>
                </a:ext>
              </a:extLst>
            </p:cNvPr>
            <p:cNvSpPr txBox="1"/>
            <p:nvPr/>
          </p:nvSpPr>
          <p:spPr>
            <a:xfrm>
              <a:off x="8393520" y="2778212"/>
              <a:ext cx="2456532" cy="646331"/>
            </a:xfrm>
            <a:prstGeom prst="rect">
              <a:avLst/>
            </a:prstGeom>
            <a:noFill/>
          </p:spPr>
          <p:txBody>
            <a:bodyPr wrap="square">
              <a:spAutoFit/>
            </a:bodyPr>
            <a:lstStyle/>
            <a:p>
              <a:pPr algn="ctr"/>
              <a:r>
                <a:rPr lang="es-ES" b="1" dirty="0">
                  <a:solidFill>
                    <a:srgbClr val="7C6F8C"/>
                  </a:solidFill>
                  <a:latin typeface="Raleway" panose="020B0604020202020204" charset="0"/>
                </a:rPr>
                <a:t>CHERENKOV EMISSION</a:t>
              </a:r>
            </a:p>
          </p:txBody>
        </p:sp>
        <p:sp>
          <p:nvSpPr>
            <p:cNvPr id="54" name="CuadroTexto 53">
              <a:extLst>
                <a:ext uri="{FF2B5EF4-FFF2-40B4-BE49-F238E27FC236}">
                  <a16:creationId xmlns:a16="http://schemas.microsoft.com/office/drawing/2014/main" id="{439BD22B-1170-9DCF-7AF7-CE22C5D7FB24}"/>
                </a:ext>
              </a:extLst>
            </p:cNvPr>
            <p:cNvSpPr txBox="1"/>
            <p:nvPr/>
          </p:nvSpPr>
          <p:spPr>
            <a:xfrm>
              <a:off x="5040779" y="2647298"/>
              <a:ext cx="882890" cy="307777"/>
            </a:xfrm>
            <a:prstGeom prst="rect">
              <a:avLst/>
            </a:prstGeom>
            <a:noFill/>
          </p:spPr>
          <p:txBody>
            <a:bodyPr wrap="square">
              <a:spAutoFit/>
            </a:bodyPr>
            <a:lstStyle/>
            <a:p>
              <a:endParaRPr lang="es-ES" sz="1400" b="1" dirty="0">
                <a:solidFill>
                  <a:schemeClr val="tx1">
                    <a:lumMod val="85000"/>
                    <a:lumOff val="15000"/>
                  </a:schemeClr>
                </a:solidFill>
                <a:latin typeface="Raleway" panose="020B0604020202020204" charset="0"/>
              </a:endParaRPr>
            </a:p>
          </p:txBody>
        </p:sp>
      </p:grpSp>
      <p:sp>
        <p:nvSpPr>
          <p:cNvPr id="57" name="CuadroTexto 56">
            <a:extLst>
              <a:ext uri="{FF2B5EF4-FFF2-40B4-BE49-F238E27FC236}">
                <a16:creationId xmlns:a16="http://schemas.microsoft.com/office/drawing/2014/main" id="{BD88D033-7D89-46A2-51E6-68EBB9E19663}"/>
              </a:ext>
            </a:extLst>
          </p:cNvPr>
          <p:cNvSpPr txBox="1"/>
          <p:nvPr/>
        </p:nvSpPr>
        <p:spPr>
          <a:xfrm>
            <a:off x="6337996" y="5929916"/>
            <a:ext cx="1919036" cy="523220"/>
          </a:xfrm>
          <a:prstGeom prst="rect">
            <a:avLst/>
          </a:prstGeom>
          <a:noFill/>
        </p:spPr>
        <p:txBody>
          <a:bodyPr wrap="square">
            <a:spAutoFit/>
          </a:bodyPr>
          <a:lstStyle/>
          <a:p>
            <a:r>
              <a:rPr lang="es-ES" sz="1400" b="1" dirty="0">
                <a:solidFill>
                  <a:srgbClr val="376B77"/>
                </a:solidFill>
                <a:latin typeface="Raleway" panose="020B0604020202020204" charset="0"/>
              </a:rPr>
              <a:t>Visible Cherenkov photons</a:t>
            </a:r>
          </a:p>
        </p:txBody>
      </p:sp>
      <p:pic>
        <p:nvPicPr>
          <p:cNvPr id="5" name="Picture 2">
            <a:extLst>
              <a:ext uri="{FF2B5EF4-FFF2-40B4-BE49-F238E27FC236}">
                <a16:creationId xmlns:a16="http://schemas.microsoft.com/office/drawing/2014/main" id="{CFFB4CB5-6EF2-F4A2-E255-6CD0D5AA8A8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p:blipFill>
        <p:spPr bwMode="auto">
          <a:xfrm>
            <a:off x="4332921" y="1981144"/>
            <a:ext cx="3083875" cy="875332"/>
          </a:xfrm>
          <a:prstGeom prst="rect">
            <a:avLst/>
          </a:prstGeom>
          <a:noFill/>
          <a:extLst>
            <a:ext uri="{909E8E84-426E-40DD-AFC4-6F175D3DCCD1}">
              <a14:hiddenFill xmlns:a14="http://schemas.microsoft.com/office/drawing/2010/main">
                <a:solidFill>
                  <a:srgbClr val="FFFFFF"/>
                </a:solidFill>
              </a14:hiddenFill>
            </a:ext>
          </a:extLst>
        </p:spPr>
      </p:pic>
      <p:sp>
        <p:nvSpPr>
          <p:cNvPr id="9" name="CuadroTexto 8">
            <a:extLst>
              <a:ext uri="{FF2B5EF4-FFF2-40B4-BE49-F238E27FC236}">
                <a16:creationId xmlns:a16="http://schemas.microsoft.com/office/drawing/2014/main" id="{5EE19BDD-E20F-4C45-2A5C-5FD297C419E3}"/>
              </a:ext>
            </a:extLst>
          </p:cNvPr>
          <p:cNvSpPr txBox="1"/>
          <p:nvPr/>
        </p:nvSpPr>
        <p:spPr>
          <a:xfrm>
            <a:off x="6268012" y="683862"/>
            <a:ext cx="2194625" cy="338554"/>
          </a:xfrm>
          <a:prstGeom prst="rect">
            <a:avLst/>
          </a:prstGeom>
          <a:noFill/>
        </p:spPr>
        <p:txBody>
          <a:bodyPr wrap="square">
            <a:spAutoFit/>
          </a:bodyPr>
          <a:lstStyle/>
          <a:p>
            <a:r>
              <a:rPr lang="es-ES" sz="1600" b="1" dirty="0" err="1">
                <a:solidFill>
                  <a:schemeClr val="bg2">
                    <a:lumMod val="50000"/>
                  </a:schemeClr>
                </a:solidFill>
                <a:latin typeface="Raleway" panose="020B0604020202020204" charset="0"/>
              </a:rPr>
              <a:t>Electrons</a:t>
            </a:r>
            <a:endParaRPr lang="es-ES" sz="1400" b="1" dirty="0">
              <a:solidFill>
                <a:schemeClr val="bg2">
                  <a:lumMod val="50000"/>
                </a:schemeClr>
              </a:solidFill>
              <a:latin typeface="Raleway" panose="020B0604020202020204" charset="0"/>
            </a:endParaRPr>
          </a:p>
        </p:txBody>
      </p:sp>
      <p:sp>
        <p:nvSpPr>
          <p:cNvPr id="12" name="Marcador de número de diapositiva 11">
            <a:extLst>
              <a:ext uri="{FF2B5EF4-FFF2-40B4-BE49-F238E27FC236}">
                <a16:creationId xmlns:a16="http://schemas.microsoft.com/office/drawing/2014/main" id="{20F13884-4C9B-7E5E-38E2-AA67161987CD}"/>
              </a:ext>
            </a:extLst>
          </p:cNvPr>
          <p:cNvSpPr>
            <a:spLocks noGrp="1"/>
          </p:cNvSpPr>
          <p:nvPr>
            <p:ph type="sldNum" sz="quarter" idx="12"/>
          </p:nvPr>
        </p:nvSpPr>
        <p:spPr/>
        <p:txBody>
          <a:bodyPr/>
          <a:lstStyle/>
          <a:p>
            <a:fld id="{8433CCAB-DF70-49D5-B59A-678B764CB28F}" type="slidenum">
              <a:rPr lang="en-GB" smtClean="0"/>
              <a:t>8</a:t>
            </a:fld>
            <a:endParaRPr lang="en-GB"/>
          </a:p>
        </p:txBody>
      </p:sp>
      <p:grpSp>
        <p:nvGrpSpPr>
          <p:cNvPr id="11" name="Grupo 10">
            <a:extLst>
              <a:ext uri="{FF2B5EF4-FFF2-40B4-BE49-F238E27FC236}">
                <a16:creationId xmlns:a16="http://schemas.microsoft.com/office/drawing/2014/main" id="{71C667F4-3C52-E105-A71E-D1B475AB300C}"/>
              </a:ext>
            </a:extLst>
          </p:cNvPr>
          <p:cNvGrpSpPr/>
          <p:nvPr/>
        </p:nvGrpSpPr>
        <p:grpSpPr>
          <a:xfrm>
            <a:off x="5297017" y="3051687"/>
            <a:ext cx="2289752" cy="963392"/>
            <a:chOff x="5271196" y="3210298"/>
            <a:chExt cx="2289752" cy="963392"/>
          </a:xfrm>
        </p:grpSpPr>
        <p:pic>
          <p:nvPicPr>
            <p:cNvPr id="43" name="Imagen 42">
              <a:extLst>
                <a:ext uri="{FF2B5EF4-FFF2-40B4-BE49-F238E27FC236}">
                  <a16:creationId xmlns:a16="http://schemas.microsoft.com/office/drawing/2014/main" id="{E665C9A2-7745-E328-A322-40365A55E168}"/>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5271196" y="3210298"/>
              <a:ext cx="1112280" cy="963392"/>
            </a:xfrm>
            <a:prstGeom prst="rect">
              <a:avLst/>
            </a:prstGeom>
          </p:spPr>
        </p:pic>
        <p:sp>
          <p:nvSpPr>
            <p:cNvPr id="3" name="CuadroTexto 2">
              <a:extLst>
                <a:ext uri="{FF2B5EF4-FFF2-40B4-BE49-F238E27FC236}">
                  <a16:creationId xmlns:a16="http://schemas.microsoft.com/office/drawing/2014/main" id="{C07E0163-B9B2-ACFC-BEAD-EA5D2D182924}"/>
                </a:ext>
              </a:extLst>
            </p:cNvPr>
            <p:cNvSpPr txBox="1"/>
            <p:nvPr/>
          </p:nvSpPr>
          <p:spPr>
            <a:xfrm>
              <a:off x="6312175" y="3335161"/>
              <a:ext cx="1248773" cy="738664"/>
            </a:xfrm>
            <a:prstGeom prst="rect">
              <a:avLst/>
            </a:prstGeom>
            <a:noFill/>
          </p:spPr>
          <p:txBody>
            <a:bodyPr wrap="square">
              <a:spAutoFit/>
            </a:bodyPr>
            <a:lstStyle/>
            <a:p>
              <a:r>
                <a:rPr lang="es-ES" sz="1400" b="1" dirty="0">
                  <a:solidFill>
                    <a:srgbClr val="7C6F8C"/>
                  </a:solidFill>
                  <a:latin typeface="Raleway" panose="020B0604020202020204" charset="0"/>
                </a:rPr>
                <a:t>Deep UV</a:t>
              </a:r>
            </a:p>
            <a:p>
              <a:r>
                <a:rPr lang="es-ES" sz="1400" b="1" dirty="0">
                  <a:solidFill>
                    <a:srgbClr val="7C6F8C"/>
                  </a:solidFill>
                  <a:latin typeface="Raleway" panose="020B0604020202020204" charset="0"/>
                </a:rPr>
                <a:t>Cherenkov</a:t>
              </a:r>
            </a:p>
            <a:p>
              <a:r>
                <a:rPr lang="es-ES" sz="1400" b="1" dirty="0">
                  <a:solidFill>
                    <a:srgbClr val="7C6F8C"/>
                  </a:solidFill>
                  <a:latin typeface="Raleway" panose="020B0604020202020204" charset="0"/>
                </a:rPr>
                <a:t>photons</a:t>
              </a:r>
            </a:p>
          </p:txBody>
        </p:sp>
      </p:grpSp>
      <p:sp>
        <p:nvSpPr>
          <p:cNvPr id="4" name="CuadroTexto 3">
            <a:extLst>
              <a:ext uri="{FF2B5EF4-FFF2-40B4-BE49-F238E27FC236}">
                <a16:creationId xmlns:a16="http://schemas.microsoft.com/office/drawing/2014/main" id="{7F0BD4F7-274E-DF5C-4ABA-11BF63587D73}"/>
              </a:ext>
            </a:extLst>
          </p:cNvPr>
          <p:cNvSpPr txBox="1"/>
          <p:nvPr/>
        </p:nvSpPr>
        <p:spPr>
          <a:xfrm>
            <a:off x="3877246" y="2324293"/>
            <a:ext cx="3995223" cy="2554545"/>
          </a:xfrm>
          <a:prstGeom prst="rect">
            <a:avLst/>
          </a:prstGeom>
          <a:noFill/>
        </p:spPr>
        <p:txBody>
          <a:bodyPr wrap="square">
            <a:spAutoFit/>
          </a:bodyPr>
          <a:lstStyle/>
          <a:p>
            <a:pPr algn="ctr"/>
            <a:r>
              <a:rPr lang="es-ES" sz="4000" b="1" dirty="0">
                <a:solidFill>
                  <a:srgbClr val="0070C0"/>
                </a:solidFill>
                <a:latin typeface="Raleway" panose="020B0604020202020204" charset="0"/>
              </a:rPr>
              <a:t>RCR DETECTORS WORKING PRINCIPLES</a:t>
            </a:r>
          </a:p>
        </p:txBody>
      </p:sp>
    </p:spTree>
    <p:extLst>
      <p:ext uri="{BB962C8B-B14F-4D97-AF65-F5344CB8AC3E}">
        <p14:creationId xmlns:p14="http://schemas.microsoft.com/office/powerpoint/2010/main" val="317070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par>
                          <p:cTn id="7" fill="hold">
                            <p:stCondLst>
                              <p:cond delay="0"/>
                            </p:stCondLst>
                            <p:childTnLst>
                              <p:par>
                                <p:cTn id="8" presetID="47" presetClass="entr" presetSubtype="0" fill="hold" nodeType="after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anim calcmode="lin" valueType="num">
                                      <p:cBhvr>
                                        <p:cTn id="11" dur="500" fill="hold"/>
                                        <p:tgtEl>
                                          <p:spTgt spid="15"/>
                                        </p:tgtEl>
                                        <p:attrNameLst>
                                          <p:attrName>ppt_x</p:attrName>
                                        </p:attrNameLst>
                                      </p:cBhvr>
                                      <p:tavLst>
                                        <p:tav tm="0">
                                          <p:val>
                                            <p:strVal val="#ppt_x"/>
                                          </p:val>
                                        </p:tav>
                                        <p:tav tm="100000">
                                          <p:val>
                                            <p:strVal val="#ppt_x"/>
                                          </p:val>
                                        </p:tav>
                                      </p:tavLst>
                                    </p:anim>
                                    <p:anim calcmode="lin" valueType="num">
                                      <p:cBhvr>
                                        <p:cTn id="12" dur="500" fill="hold"/>
                                        <p:tgtEl>
                                          <p:spTgt spid="15"/>
                                        </p:tgtEl>
                                        <p:attrNameLst>
                                          <p:attrName>ppt_y</p:attrName>
                                        </p:attrNameLst>
                                      </p:cBhvr>
                                      <p:tavLst>
                                        <p:tav tm="0">
                                          <p:val>
                                            <p:strVal val="#ppt_y-.1"/>
                                          </p:val>
                                        </p:tav>
                                        <p:tav tm="100000">
                                          <p:val>
                                            <p:strVal val="#ppt_y"/>
                                          </p:val>
                                        </p:tav>
                                      </p:tavLst>
                                    </p:anim>
                                  </p:childTnLst>
                                </p:cTn>
                              </p:par>
                              <p:par>
                                <p:cTn id="13" presetID="10"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45"/>
                                        </p:tgtEl>
                                        <p:attrNameLst>
                                          <p:attrName>style.visibility</p:attrName>
                                        </p:attrNameLst>
                                      </p:cBhvr>
                                      <p:to>
                                        <p:strVal val="visible"/>
                                      </p:to>
                                    </p:set>
                                    <p:animEffect transition="in" filter="fade">
                                      <p:cBhvr>
                                        <p:cTn id="18" dur="500"/>
                                        <p:tgtEl>
                                          <p:spTgt spid="45"/>
                                        </p:tgtEl>
                                      </p:cBhvr>
                                    </p:animEffect>
                                  </p:childTnLst>
                                </p:cTn>
                              </p:par>
                              <p:par>
                                <p:cTn id="19" presetID="10" presetClass="entr" presetSubtype="0" fill="hold" nodeType="withEffect">
                                  <p:stCondLst>
                                    <p:cond delay="50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fade">
                                      <p:cBhvr>
                                        <p:cTn id="25" dur="500"/>
                                        <p:tgtEl>
                                          <p:spTgt spid="48"/>
                                        </p:tgtEl>
                                      </p:cBhvr>
                                    </p:animEffect>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anim calcmode="lin" valueType="num">
                                      <p:cBhvr>
                                        <p:cTn id="31" dur="500" fill="hold"/>
                                        <p:tgtEl>
                                          <p:spTgt spid="11"/>
                                        </p:tgtEl>
                                        <p:attrNameLst>
                                          <p:attrName>ppt_x</p:attrName>
                                        </p:attrNameLst>
                                      </p:cBhvr>
                                      <p:tavLst>
                                        <p:tav tm="0">
                                          <p:val>
                                            <p:strVal val="#ppt_x"/>
                                          </p:val>
                                        </p:tav>
                                        <p:tav tm="100000">
                                          <p:val>
                                            <p:strVal val="#ppt_x"/>
                                          </p:val>
                                        </p:tav>
                                      </p:tavLst>
                                    </p:anim>
                                    <p:anim calcmode="lin" valueType="num">
                                      <p:cBhvr>
                                        <p:cTn id="32" dur="500" fill="hold"/>
                                        <p:tgtEl>
                                          <p:spTgt spid="11"/>
                                        </p:tgtEl>
                                        <p:attrNameLst>
                                          <p:attrName>ppt_y</p:attrName>
                                        </p:attrNameLst>
                                      </p:cBhvr>
                                      <p:tavLst>
                                        <p:tav tm="0">
                                          <p:val>
                                            <p:strVal val="#ppt_y-.1"/>
                                          </p:val>
                                        </p:tav>
                                        <p:tav tm="100000">
                                          <p:val>
                                            <p:strVal val="#ppt_y"/>
                                          </p:val>
                                        </p:tav>
                                      </p:tavLst>
                                    </p:anim>
                                  </p:childTnLst>
                                </p:cTn>
                              </p:par>
                              <p:par>
                                <p:cTn id="33" presetID="10" presetClass="entr" presetSubtype="0" fill="hold" nodeType="with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fade">
                                      <p:cBhvr>
                                        <p:cTn id="35" dur="500"/>
                                        <p:tgtEl>
                                          <p:spTgt spid="58"/>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500"/>
                                        <p:tgtEl>
                                          <p:spTgt spid="19"/>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fade">
                                      <p:cBhvr>
                                        <p:cTn id="43" dur="500"/>
                                        <p:tgtEl>
                                          <p:spTgt spid="47"/>
                                        </p:tgtEl>
                                      </p:cBhvr>
                                    </p:animEffect>
                                  </p:childTnLst>
                                </p:cTn>
                              </p:par>
                            </p:childTnLst>
                          </p:cTn>
                        </p:par>
                      </p:childTnLst>
                    </p:cTn>
                  </p:par>
                  <p:par>
                    <p:cTn id="44" fill="hold">
                      <p:stCondLst>
                        <p:cond delay="indefinite"/>
                      </p:stCondLst>
                      <p:childTnLst>
                        <p:par>
                          <p:cTn id="45" fill="hold">
                            <p:stCondLst>
                              <p:cond delay="0"/>
                            </p:stCondLst>
                            <p:childTnLst>
                              <p:par>
                                <p:cTn id="46" presetID="47" presetClass="entr" presetSubtype="0" fill="hold" nodeType="click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fade">
                                      <p:cBhvr>
                                        <p:cTn id="48" dur="500"/>
                                        <p:tgtEl>
                                          <p:spTgt spid="41"/>
                                        </p:tgtEl>
                                      </p:cBhvr>
                                    </p:animEffect>
                                    <p:anim calcmode="lin" valueType="num">
                                      <p:cBhvr>
                                        <p:cTn id="49" dur="500" fill="hold"/>
                                        <p:tgtEl>
                                          <p:spTgt spid="41"/>
                                        </p:tgtEl>
                                        <p:attrNameLst>
                                          <p:attrName>ppt_x</p:attrName>
                                        </p:attrNameLst>
                                      </p:cBhvr>
                                      <p:tavLst>
                                        <p:tav tm="0">
                                          <p:val>
                                            <p:strVal val="#ppt_x"/>
                                          </p:val>
                                        </p:tav>
                                        <p:tav tm="100000">
                                          <p:val>
                                            <p:strVal val="#ppt_x"/>
                                          </p:val>
                                        </p:tav>
                                      </p:tavLst>
                                    </p:anim>
                                    <p:anim calcmode="lin" valueType="num">
                                      <p:cBhvr>
                                        <p:cTn id="50" dur="500" fill="hold"/>
                                        <p:tgtEl>
                                          <p:spTgt spid="41"/>
                                        </p:tgtEl>
                                        <p:attrNameLst>
                                          <p:attrName>ppt_y</p:attrName>
                                        </p:attrNameLst>
                                      </p:cBhvr>
                                      <p:tavLst>
                                        <p:tav tm="0">
                                          <p:val>
                                            <p:strVal val="#ppt_y-.1"/>
                                          </p:val>
                                        </p:tav>
                                        <p:tav tm="100000">
                                          <p:val>
                                            <p:strVal val="#ppt_y"/>
                                          </p:val>
                                        </p:tav>
                                      </p:tavLst>
                                    </p:anim>
                                  </p:childTnLst>
                                </p:cTn>
                              </p:par>
                              <p:par>
                                <p:cTn id="51" presetID="10" presetClass="entr" presetSubtype="0" fill="hold" grpId="0" nodeType="withEffect">
                                  <p:stCondLst>
                                    <p:cond delay="0"/>
                                  </p:stCondLst>
                                  <p:childTnLst>
                                    <p:set>
                                      <p:cBhvr>
                                        <p:cTn id="52" dur="1" fill="hold">
                                          <p:stCondLst>
                                            <p:cond delay="0"/>
                                          </p:stCondLst>
                                        </p:cTn>
                                        <p:tgtEl>
                                          <p:spTgt spid="50"/>
                                        </p:tgtEl>
                                        <p:attrNameLst>
                                          <p:attrName>style.visibility</p:attrName>
                                        </p:attrNameLst>
                                      </p:cBhvr>
                                      <p:to>
                                        <p:strVal val="visible"/>
                                      </p:to>
                                    </p:set>
                                    <p:animEffect transition="in" filter="fade">
                                      <p:cBhvr>
                                        <p:cTn id="53" dur="500"/>
                                        <p:tgtEl>
                                          <p:spTgt spid="50"/>
                                        </p:tgtEl>
                                      </p:cBhvr>
                                    </p:animEffect>
                                  </p:childTnLst>
                                </p:cTn>
                              </p:par>
                              <p:par>
                                <p:cTn id="54" presetID="47" presetClass="entr" presetSubtype="0" fill="hold"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500"/>
                                        <p:tgtEl>
                                          <p:spTgt spid="16"/>
                                        </p:tgtEl>
                                      </p:cBhvr>
                                    </p:animEffect>
                                    <p:anim calcmode="lin" valueType="num">
                                      <p:cBhvr>
                                        <p:cTn id="57" dur="500" fill="hold"/>
                                        <p:tgtEl>
                                          <p:spTgt spid="16"/>
                                        </p:tgtEl>
                                        <p:attrNameLst>
                                          <p:attrName>ppt_x</p:attrName>
                                        </p:attrNameLst>
                                      </p:cBhvr>
                                      <p:tavLst>
                                        <p:tav tm="0">
                                          <p:val>
                                            <p:strVal val="#ppt_x"/>
                                          </p:val>
                                        </p:tav>
                                        <p:tav tm="100000">
                                          <p:val>
                                            <p:strVal val="#ppt_x"/>
                                          </p:val>
                                        </p:tav>
                                      </p:tavLst>
                                    </p:anim>
                                    <p:anim calcmode="lin" valueType="num">
                                      <p:cBhvr>
                                        <p:cTn id="58" dur="500" fill="hold"/>
                                        <p:tgtEl>
                                          <p:spTgt spid="16"/>
                                        </p:tgtEl>
                                        <p:attrNameLst>
                                          <p:attrName>ppt_y</p:attrName>
                                        </p:attrNameLst>
                                      </p:cBhvr>
                                      <p:tavLst>
                                        <p:tav tm="0">
                                          <p:val>
                                            <p:strVal val="#ppt_y-.1"/>
                                          </p:val>
                                        </p:tav>
                                        <p:tav tm="100000">
                                          <p:val>
                                            <p:strVal val="#ppt_y"/>
                                          </p:val>
                                        </p:tav>
                                      </p:tavLst>
                                    </p:anim>
                                  </p:childTnLst>
                                </p:cTn>
                              </p:par>
                            </p:childTnLst>
                          </p:cTn>
                        </p:par>
                        <p:par>
                          <p:cTn id="59" fill="hold">
                            <p:stCondLst>
                              <p:cond delay="500"/>
                            </p:stCondLst>
                            <p:childTnLst>
                              <p:par>
                                <p:cTn id="60" presetID="10" presetClass="entr" presetSubtype="0" fill="hold" grpId="0" nodeType="afterEffect">
                                  <p:stCondLst>
                                    <p:cond delay="0"/>
                                  </p:stCondLst>
                                  <p:childTnLst>
                                    <p:set>
                                      <p:cBhvr>
                                        <p:cTn id="61" dur="1" fill="hold">
                                          <p:stCondLst>
                                            <p:cond delay="0"/>
                                          </p:stCondLst>
                                        </p:cTn>
                                        <p:tgtEl>
                                          <p:spTgt spid="57"/>
                                        </p:tgtEl>
                                        <p:attrNameLst>
                                          <p:attrName>style.visibility</p:attrName>
                                        </p:attrNameLst>
                                      </p:cBhvr>
                                      <p:to>
                                        <p:strVal val="visible"/>
                                      </p:to>
                                    </p:set>
                                    <p:animEffect transition="in" filter="fade">
                                      <p:cBhvr>
                                        <p:cTn id="62"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7" grpId="0"/>
      <p:bldP spid="48" grpId="0"/>
      <p:bldP spid="50" grpId="0"/>
      <p:bldP spid="57" grpId="0"/>
      <p:bldP spid="9"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A7275E-072C-A467-9B69-350EB9FEF880}"/>
            </a:ext>
          </a:extLst>
        </p:cNvPr>
        <p:cNvGrpSpPr/>
        <p:nvPr/>
      </p:nvGrpSpPr>
      <p:grpSpPr>
        <a:xfrm>
          <a:off x="0" y="0"/>
          <a:ext cx="0" cy="0"/>
          <a:chOff x="0" y="0"/>
          <a:chExt cx="0" cy="0"/>
        </a:xfrm>
      </p:grpSpPr>
      <p:sp>
        <p:nvSpPr>
          <p:cNvPr id="31" name="CuadroTexto 30">
            <a:extLst>
              <a:ext uri="{FF2B5EF4-FFF2-40B4-BE49-F238E27FC236}">
                <a16:creationId xmlns:a16="http://schemas.microsoft.com/office/drawing/2014/main" id="{588EE9A7-B299-0945-3EC5-A5D7B28D66CD}"/>
              </a:ext>
            </a:extLst>
          </p:cNvPr>
          <p:cNvSpPr txBox="1"/>
          <p:nvPr/>
        </p:nvSpPr>
        <p:spPr>
          <a:xfrm>
            <a:off x="16669" y="255205"/>
            <a:ext cx="12175331" cy="584775"/>
          </a:xfrm>
          <a:prstGeom prst="rect">
            <a:avLst/>
          </a:prstGeom>
          <a:solidFill>
            <a:schemeClr val="bg1"/>
          </a:solidFill>
          <a:ln/>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s-ES" sz="3200" b="1" dirty="0">
                <a:solidFill>
                  <a:schemeClr val="tx1">
                    <a:lumMod val="75000"/>
                    <a:lumOff val="25000"/>
                  </a:schemeClr>
                </a:solidFill>
                <a:latin typeface="Raleway" panose="020B0604020202020204" charset="0"/>
              </a:rPr>
              <a:t>CHARACTERIZATION OF RCR DETECTORS</a:t>
            </a:r>
          </a:p>
        </p:txBody>
      </p:sp>
      <p:sp>
        <p:nvSpPr>
          <p:cNvPr id="4" name="Marcador de número de diapositiva 3">
            <a:extLst>
              <a:ext uri="{FF2B5EF4-FFF2-40B4-BE49-F238E27FC236}">
                <a16:creationId xmlns:a16="http://schemas.microsoft.com/office/drawing/2014/main" id="{7D078E5E-9C25-5073-1B54-476EAD66019C}"/>
              </a:ext>
            </a:extLst>
          </p:cNvPr>
          <p:cNvSpPr>
            <a:spLocks noGrp="1"/>
          </p:cNvSpPr>
          <p:nvPr>
            <p:ph type="sldNum" sz="quarter" idx="12"/>
          </p:nvPr>
        </p:nvSpPr>
        <p:spPr/>
        <p:txBody>
          <a:bodyPr/>
          <a:lstStyle/>
          <a:p>
            <a:fld id="{8433CCAB-DF70-49D5-B59A-678B764CB28F}" type="slidenum">
              <a:rPr lang="en-GB" smtClean="0"/>
              <a:t>9</a:t>
            </a:fld>
            <a:endParaRPr lang="en-GB"/>
          </a:p>
        </p:txBody>
      </p:sp>
      <p:grpSp>
        <p:nvGrpSpPr>
          <p:cNvPr id="2057" name="Grupo 2056">
            <a:extLst>
              <a:ext uri="{FF2B5EF4-FFF2-40B4-BE49-F238E27FC236}">
                <a16:creationId xmlns:a16="http://schemas.microsoft.com/office/drawing/2014/main" id="{0C893E27-B1EA-897F-F99C-D75C36E4F87D}"/>
              </a:ext>
            </a:extLst>
          </p:cNvPr>
          <p:cNvGrpSpPr/>
          <p:nvPr/>
        </p:nvGrpSpPr>
        <p:grpSpPr>
          <a:xfrm>
            <a:off x="4474620" y="1123949"/>
            <a:ext cx="3260125" cy="5133975"/>
            <a:chOff x="4474620" y="1123949"/>
            <a:chExt cx="3260125" cy="5133975"/>
          </a:xfrm>
        </p:grpSpPr>
        <p:grpSp>
          <p:nvGrpSpPr>
            <p:cNvPr id="2055" name="Grupo 2054">
              <a:extLst>
                <a:ext uri="{FF2B5EF4-FFF2-40B4-BE49-F238E27FC236}">
                  <a16:creationId xmlns:a16="http://schemas.microsoft.com/office/drawing/2014/main" id="{8D7569CB-CB34-A3C8-3B6D-A5C9214EB2BA}"/>
                </a:ext>
              </a:extLst>
            </p:cNvPr>
            <p:cNvGrpSpPr/>
            <p:nvPr/>
          </p:nvGrpSpPr>
          <p:grpSpPr>
            <a:xfrm>
              <a:off x="4509824" y="2949506"/>
              <a:ext cx="3199786" cy="3027320"/>
              <a:chOff x="4684954" y="2949506"/>
              <a:chExt cx="3049093" cy="3027320"/>
            </a:xfrm>
          </p:grpSpPr>
          <p:grpSp>
            <p:nvGrpSpPr>
              <p:cNvPr id="13" name="Grupo 12">
                <a:extLst>
                  <a:ext uri="{FF2B5EF4-FFF2-40B4-BE49-F238E27FC236}">
                    <a16:creationId xmlns:a16="http://schemas.microsoft.com/office/drawing/2014/main" id="{21221356-7A8A-00F9-D5C1-3DBFFBBBFBCA}"/>
                  </a:ext>
                </a:extLst>
              </p:cNvPr>
              <p:cNvGrpSpPr/>
              <p:nvPr/>
            </p:nvGrpSpPr>
            <p:grpSpPr>
              <a:xfrm>
                <a:off x="4684954" y="3429000"/>
                <a:ext cx="3049093" cy="2547826"/>
                <a:chOff x="680153" y="1647969"/>
                <a:chExt cx="6383039" cy="4444563"/>
              </a:xfrm>
            </p:grpSpPr>
            <p:pic>
              <p:nvPicPr>
                <p:cNvPr id="14" name="Imagen 13" descr="Gráfico de embudo&#10;&#10;El contenido generado por IA puede ser incorrecto.">
                  <a:extLst>
                    <a:ext uri="{FF2B5EF4-FFF2-40B4-BE49-F238E27FC236}">
                      <a16:creationId xmlns:a16="http://schemas.microsoft.com/office/drawing/2014/main" id="{C9CA374D-8060-6824-173D-7D27680B1CF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6051" y="1647969"/>
                  <a:ext cx="5172075" cy="4381500"/>
                </a:xfrm>
                <a:prstGeom prst="rect">
                  <a:avLst/>
                </a:prstGeom>
              </p:spPr>
            </p:pic>
            <p:sp>
              <p:nvSpPr>
                <p:cNvPr id="15" name="CuadroTexto 14">
                  <a:extLst>
                    <a:ext uri="{FF2B5EF4-FFF2-40B4-BE49-F238E27FC236}">
                      <a16:creationId xmlns:a16="http://schemas.microsoft.com/office/drawing/2014/main" id="{DA2DCA7C-589F-7DF4-1EAA-E430364BDB8F}"/>
                    </a:ext>
                  </a:extLst>
                </p:cNvPr>
                <p:cNvSpPr txBox="1"/>
                <p:nvPr/>
              </p:nvSpPr>
              <p:spPr>
                <a:xfrm>
                  <a:off x="3950571" y="4965038"/>
                  <a:ext cx="3090457" cy="1127494"/>
                </a:xfrm>
                <a:prstGeom prst="rect">
                  <a:avLst/>
                </a:prstGeom>
                <a:noFill/>
              </p:spPr>
              <p:txBody>
                <a:bodyPr wrap="square" rtlCol="0">
                  <a:spAutoFit/>
                </a:bodyPr>
                <a:lstStyle/>
                <a:p>
                  <a:pPr algn="ctr"/>
                  <a:r>
                    <a:rPr lang="es-ES" b="1" dirty="0">
                      <a:solidFill>
                        <a:schemeClr val="bg1">
                          <a:lumMod val="50000"/>
                        </a:schemeClr>
                      </a:solidFill>
                      <a:latin typeface="Times New Roman" panose="02020603050405020304" pitchFamily="18" charset="0"/>
                      <a:cs typeface="Times New Roman" panose="02020603050405020304" pitchFamily="18" charset="0"/>
                    </a:rPr>
                    <a:t>SiPM </a:t>
                  </a:r>
                </a:p>
                <a:p>
                  <a:pPr algn="ctr"/>
                  <a:r>
                    <a:rPr lang="es-ES" b="1" dirty="0">
                      <a:solidFill>
                        <a:schemeClr val="bg1">
                          <a:lumMod val="50000"/>
                        </a:schemeClr>
                      </a:solidFill>
                      <a:latin typeface="Times New Roman" panose="02020603050405020304" pitchFamily="18" charset="0"/>
                      <a:cs typeface="Times New Roman" panose="02020603050405020304" pitchFamily="18" charset="0"/>
                    </a:rPr>
                    <a:t>4x4</a:t>
                  </a:r>
                </a:p>
              </p:txBody>
            </p:sp>
            <p:sp>
              <p:nvSpPr>
                <p:cNvPr id="16" name="CuadroTexto 15">
                  <a:extLst>
                    <a:ext uri="{FF2B5EF4-FFF2-40B4-BE49-F238E27FC236}">
                      <a16:creationId xmlns:a16="http://schemas.microsoft.com/office/drawing/2014/main" id="{EB1765BB-84D9-06B6-8D31-3B861AEE9A2A}"/>
                    </a:ext>
                  </a:extLst>
                </p:cNvPr>
                <p:cNvSpPr txBox="1"/>
                <p:nvPr/>
              </p:nvSpPr>
              <p:spPr>
                <a:xfrm>
                  <a:off x="680153" y="4865417"/>
                  <a:ext cx="2003518" cy="1127494"/>
                </a:xfrm>
                <a:prstGeom prst="rect">
                  <a:avLst/>
                </a:prstGeom>
                <a:noFill/>
              </p:spPr>
              <p:txBody>
                <a:bodyPr wrap="square" rtlCol="0">
                  <a:spAutoFit/>
                </a:bodyPr>
                <a:lstStyle/>
                <a:p>
                  <a:pPr algn="ctr"/>
                  <a:r>
                    <a:rPr lang="es-ES" b="1" dirty="0">
                      <a:solidFill>
                        <a:schemeClr val="bg1">
                          <a:lumMod val="50000"/>
                        </a:schemeClr>
                      </a:solidFill>
                      <a:latin typeface="Times New Roman" panose="02020603050405020304" pitchFamily="18" charset="0"/>
                      <a:cs typeface="Times New Roman" panose="02020603050405020304" pitchFamily="18" charset="0"/>
                    </a:rPr>
                    <a:t>SiPM</a:t>
                  </a:r>
                </a:p>
                <a:p>
                  <a:pPr algn="ctr"/>
                  <a:r>
                    <a:rPr lang="es-ES" b="1" dirty="0">
                      <a:solidFill>
                        <a:schemeClr val="bg1">
                          <a:lumMod val="50000"/>
                        </a:schemeClr>
                      </a:solidFill>
                      <a:latin typeface="Times New Roman" panose="02020603050405020304" pitchFamily="18" charset="0"/>
                      <a:cs typeface="Times New Roman" panose="02020603050405020304" pitchFamily="18" charset="0"/>
                    </a:rPr>
                    <a:t>1x1</a:t>
                  </a:r>
                </a:p>
              </p:txBody>
            </p:sp>
            <p:sp>
              <p:nvSpPr>
                <p:cNvPr id="17" name="CuadroTexto 16">
                  <a:extLst>
                    <a:ext uri="{FF2B5EF4-FFF2-40B4-BE49-F238E27FC236}">
                      <a16:creationId xmlns:a16="http://schemas.microsoft.com/office/drawing/2014/main" id="{483F0E42-98BB-96C9-AB36-988B7992F1A6}"/>
                    </a:ext>
                  </a:extLst>
                </p:cNvPr>
                <p:cNvSpPr txBox="1"/>
                <p:nvPr/>
              </p:nvSpPr>
              <p:spPr>
                <a:xfrm>
                  <a:off x="4851414" y="3593092"/>
                  <a:ext cx="2211778" cy="1127494"/>
                </a:xfrm>
                <a:prstGeom prst="rect">
                  <a:avLst/>
                </a:prstGeom>
                <a:noFill/>
              </p:spPr>
              <p:txBody>
                <a:bodyPr wrap="square" rtlCol="0">
                  <a:spAutoFit/>
                </a:bodyPr>
                <a:lstStyle/>
                <a:p>
                  <a:pPr algn="ctr"/>
                  <a:r>
                    <a:rPr lang="es-ES" b="1" dirty="0">
                      <a:solidFill>
                        <a:schemeClr val="bg1">
                          <a:lumMod val="50000"/>
                        </a:schemeClr>
                      </a:solidFill>
                      <a:latin typeface="Times New Roman" panose="02020603050405020304" pitchFamily="18" charset="0"/>
                      <a:cs typeface="Times New Roman" panose="02020603050405020304" pitchFamily="18" charset="0"/>
                    </a:rPr>
                    <a:t>RCR</a:t>
                  </a:r>
                </a:p>
                <a:p>
                  <a:pPr algn="ctr"/>
                  <a:r>
                    <a:rPr lang="es-ES" b="1" dirty="0">
                      <a:solidFill>
                        <a:schemeClr val="bg1">
                          <a:lumMod val="50000"/>
                        </a:schemeClr>
                      </a:solidFill>
                      <a:latin typeface="Times New Roman" panose="02020603050405020304" pitchFamily="18" charset="0"/>
                      <a:cs typeface="Times New Roman" panose="02020603050405020304" pitchFamily="18" charset="0"/>
                    </a:rPr>
                    <a:t>detector</a:t>
                  </a:r>
                </a:p>
              </p:txBody>
            </p:sp>
            <p:cxnSp>
              <p:nvCxnSpPr>
                <p:cNvPr id="18" name="Conector recto de flecha 17">
                  <a:extLst>
                    <a:ext uri="{FF2B5EF4-FFF2-40B4-BE49-F238E27FC236}">
                      <a16:creationId xmlns:a16="http://schemas.microsoft.com/office/drawing/2014/main" id="{FB85F0BC-EA8B-0DC9-F9AE-CEDA10E0F804}"/>
                    </a:ext>
                  </a:extLst>
                </p:cNvPr>
                <p:cNvCxnSpPr>
                  <a:cxnSpLocks/>
                </p:cNvCxnSpPr>
                <p:nvPr/>
              </p:nvCxnSpPr>
              <p:spPr>
                <a:xfrm flipH="1" flipV="1">
                  <a:off x="4230256" y="4097439"/>
                  <a:ext cx="621158" cy="77398"/>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ector recto de flecha 18">
                  <a:extLst>
                    <a:ext uri="{FF2B5EF4-FFF2-40B4-BE49-F238E27FC236}">
                      <a16:creationId xmlns:a16="http://schemas.microsoft.com/office/drawing/2014/main" id="{229A3EAE-C4C8-4498-EE60-71071EDCF43E}"/>
                    </a:ext>
                  </a:extLst>
                </p:cNvPr>
                <p:cNvCxnSpPr>
                  <a:cxnSpLocks/>
                </p:cNvCxnSpPr>
                <p:nvPr/>
              </p:nvCxnSpPr>
              <p:spPr>
                <a:xfrm flipH="1" flipV="1">
                  <a:off x="3950571" y="5528786"/>
                  <a:ext cx="743849" cy="9195"/>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ector recto de flecha 19">
                  <a:extLst>
                    <a:ext uri="{FF2B5EF4-FFF2-40B4-BE49-F238E27FC236}">
                      <a16:creationId xmlns:a16="http://schemas.microsoft.com/office/drawing/2014/main" id="{E0431813-E7AF-8F12-E379-0BECED3FDFCB}"/>
                    </a:ext>
                  </a:extLst>
                </p:cNvPr>
                <p:cNvCxnSpPr>
                  <a:cxnSpLocks/>
                </p:cNvCxnSpPr>
                <p:nvPr/>
              </p:nvCxnSpPr>
              <p:spPr>
                <a:xfrm flipV="1">
                  <a:off x="1734274" y="4174836"/>
                  <a:ext cx="66817" cy="609539"/>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24" name="CuadroTexto 23">
                <a:extLst>
                  <a:ext uri="{FF2B5EF4-FFF2-40B4-BE49-F238E27FC236}">
                    <a16:creationId xmlns:a16="http://schemas.microsoft.com/office/drawing/2014/main" id="{6005AD7C-C582-067D-A9A4-2BCABE07896F}"/>
                  </a:ext>
                </a:extLst>
              </p:cNvPr>
              <p:cNvSpPr txBox="1"/>
              <p:nvPr/>
            </p:nvSpPr>
            <p:spPr>
              <a:xfrm>
                <a:off x="4737465" y="2949506"/>
                <a:ext cx="1439376" cy="369332"/>
              </a:xfrm>
              <a:prstGeom prst="rect">
                <a:avLst/>
              </a:prstGeom>
              <a:noFill/>
            </p:spPr>
            <p:txBody>
              <a:bodyPr wrap="square" rtlCol="0">
                <a:spAutoFit/>
              </a:bodyPr>
              <a:lstStyle/>
              <a:p>
                <a:r>
                  <a:rPr lang="el-GR" b="1" dirty="0">
                    <a:solidFill>
                      <a:schemeClr val="bg1">
                        <a:lumMod val="50000"/>
                      </a:schemeClr>
                    </a:solidFill>
                    <a:latin typeface="Times New Roman" panose="02020603050405020304" pitchFamily="18" charset="0"/>
                    <a:cs typeface="Times New Roman" panose="02020603050405020304" pitchFamily="18" charset="0"/>
                  </a:rPr>
                  <a:t>β</a:t>
                </a:r>
                <a:r>
                  <a:rPr lang="es-ES" b="1" baseline="30000" dirty="0">
                    <a:solidFill>
                      <a:schemeClr val="bg1">
                        <a:lumMod val="50000"/>
                      </a:schemeClr>
                    </a:solidFill>
                    <a:latin typeface="Times New Roman" panose="02020603050405020304" pitchFamily="18" charset="0"/>
                    <a:cs typeface="Times New Roman" panose="02020603050405020304" pitchFamily="18" charset="0"/>
                  </a:rPr>
                  <a:t>- </a:t>
                </a:r>
                <a:r>
                  <a:rPr lang="es-ES" b="1" dirty="0">
                    <a:solidFill>
                      <a:schemeClr val="bg1">
                        <a:lumMod val="50000"/>
                      </a:schemeClr>
                    </a:solidFill>
                    <a:latin typeface="Times New Roman" panose="02020603050405020304" pitchFamily="18" charset="0"/>
                    <a:cs typeface="Times New Roman" panose="02020603050405020304" pitchFamily="18" charset="0"/>
                  </a:rPr>
                  <a:t>source</a:t>
                </a:r>
                <a:endParaRPr lang="es-ES" b="1" baseline="30000" dirty="0">
                  <a:solidFill>
                    <a:schemeClr val="bg1">
                      <a:lumMod val="50000"/>
                    </a:schemeClr>
                  </a:solidFill>
                  <a:latin typeface="Times New Roman" panose="02020603050405020304" pitchFamily="18" charset="0"/>
                  <a:cs typeface="Times New Roman" panose="02020603050405020304" pitchFamily="18" charset="0"/>
                </a:endParaRPr>
              </a:p>
            </p:txBody>
          </p:sp>
          <p:cxnSp>
            <p:nvCxnSpPr>
              <p:cNvPr id="27" name="Conector recto de flecha 26">
                <a:extLst>
                  <a:ext uri="{FF2B5EF4-FFF2-40B4-BE49-F238E27FC236}">
                    <a16:creationId xmlns:a16="http://schemas.microsoft.com/office/drawing/2014/main" id="{5499AF63-CAF2-CC98-FE55-753465094810}"/>
                  </a:ext>
                </a:extLst>
              </p:cNvPr>
              <p:cNvCxnSpPr>
                <a:cxnSpLocks/>
                <a:stCxn id="24" idx="2"/>
              </p:cNvCxnSpPr>
              <p:nvPr/>
            </p:nvCxnSpPr>
            <p:spPr>
              <a:xfrm>
                <a:off x="5457153" y="3318838"/>
                <a:ext cx="146589" cy="141985"/>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41" name="CuadroTexto 40">
              <a:extLst>
                <a:ext uri="{FF2B5EF4-FFF2-40B4-BE49-F238E27FC236}">
                  <a16:creationId xmlns:a16="http://schemas.microsoft.com/office/drawing/2014/main" id="{5AB5BEF3-0BDB-3C9F-9D32-8EC39AAA50CB}"/>
                </a:ext>
              </a:extLst>
            </p:cNvPr>
            <p:cNvSpPr txBox="1"/>
            <p:nvPr/>
          </p:nvSpPr>
          <p:spPr>
            <a:xfrm>
              <a:off x="4474620" y="1674230"/>
              <a:ext cx="3260125" cy="646331"/>
            </a:xfrm>
            <a:prstGeom prst="rect">
              <a:avLst/>
            </a:prstGeom>
            <a:noFill/>
          </p:spPr>
          <p:txBody>
            <a:bodyPr wrap="square">
              <a:spAutoFit/>
            </a:bodyPr>
            <a:lstStyle/>
            <a:p>
              <a:pPr algn="ctr"/>
              <a:r>
                <a:rPr lang="es-ES" sz="1800" b="1" dirty="0">
                  <a:solidFill>
                    <a:schemeClr val="tx1">
                      <a:lumMod val="75000"/>
                      <a:lumOff val="25000"/>
                    </a:schemeClr>
                  </a:solidFill>
                  <a:latin typeface="Raleway" panose="020B0604020202020204" charset="0"/>
                </a:rPr>
                <a:t>TIME SPREAD DISTRIBUTION</a:t>
              </a:r>
            </a:p>
          </p:txBody>
        </p:sp>
        <p:sp>
          <p:nvSpPr>
            <p:cNvPr id="44" name="Rectángulo 43">
              <a:extLst>
                <a:ext uri="{FF2B5EF4-FFF2-40B4-BE49-F238E27FC236}">
                  <a16:creationId xmlns:a16="http://schemas.microsoft.com/office/drawing/2014/main" id="{E1FD62A8-D8C4-1975-B5D4-F2A23BFA781C}"/>
                </a:ext>
              </a:extLst>
            </p:cNvPr>
            <p:cNvSpPr/>
            <p:nvPr/>
          </p:nvSpPr>
          <p:spPr>
            <a:xfrm>
              <a:off x="4474620" y="1123949"/>
              <a:ext cx="3259427" cy="5133975"/>
            </a:xfrm>
            <a:prstGeom prst="rect">
              <a:avLst/>
            </a:prstGeom>
            <a:noFill/>
            <a:ln w="254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grpSp>
      <p:grpSp>
        <p:nvGrpSpPr>
          <p:cNvPr id="2056" name="Grupo 2055">
            <a:extLst>
              <a:ext uri="{FF2B5EF4-FFF2-40B4-BE49-F238E27FC236}">
                <a16:creationId xmlns:a16="http://schemas.microsoft.com/office/drawing/2014/main" id="{79F76699-AD39-78B2-8605-F4D7B07EFA9A}"/>
              </a:ext>
            </a:extLst>
          </p:cNvPr>
          <p:cNvGrpSpPr/>
          <p:nvPr/>
        </p:nvGrpSpPr>
        <p:grpSpPr>
          <a:xfrm>
            <a:off x="838899" y="1123950"/>
            <a:ext cx="3259428" cy="5133975"/>
            <a:chOff x="838899" y="1123950"/>
            <a:chExt cx="3259428" cy="5133975"/>
          </a:xfrm>
        </p:grpSpPr>
        <p:grpSp>
          <p:nvGrpSpPr>
            <p:cNvPr id="47" name="Grupo 46">
              <a:extLst>
                <a:ext uri="{FF2B5EF4-FFF2-40B4-BE49-F238E27FC236}">
                  <a16:creationId xmlns:a16="http://schemas.microsoft.com/office/drawing/2014/main" id="{BA391BD2-33C2-FFA1-6A9A-170337DA80AC}"/>
                </a:ext>
              </a:extLst>
            </p:cNvPr>
            <p:cNvGrpSpPr/>
            <p:nvPr/>
          </p:nvGrpSpPr>
          <p:grpSpPr>
            <a:xfrm>
              <a:off x="838899" y="1123950"/>
              <a:ext cx="3259428" cy="5133975"/>
              <a:chOff x="838899" y="1123950"/>
              <a:chExt cx="3259428" cy="5133975"/>
            </a:xfrm>
          </p:grpSpPr>
          <p:sp>
            <p:nvSpPr>
              <p:cNvPr id="3" name="Rectángulo 2">
                <a:extLst>
                  <a:ext uri="{FF2B5EF4-FFF2-40B4-BE49-F238E27FC236}">
                    <a16:creationId xmlns:a16="http://schemas.microsoft.com/office/drawing/2014/main" id="{4782EB92-E9CA-E910-2FE7-04D6FF5D22B3}"/>
                  </a:ext>
                </a:extLst>
              </p:cNvPr>
              <p:cNvSpPr/>
              <p:nvPr/>
            </p:nvSpPr>
            <p:spPr>
              <a:xfrm>
                <a:off x="838899" y="1123950"/>
                <a:ext cx="3259428" cy="5133975"/>
              </a:xfrm>
              <a:prstGeom prst="rect">
                <a:avLst/>
              </a:prstGeom>
              <a:noFill/>
              <a:ln w="254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grpSp>
            <p:nvGrpSpPr>
              <p:cNvPr id="32" name="Grupo 31">
                <a:extLst>
                  <a:ext uri="{FF2B5EF4-FFF2-40B4-BE49-F238E27FC236}">
                    <a16:creationId xmlns:a16="http://schemas.microsoft.com/office/drawing/2014/main" id="{D488CFD8-F7CA-7A49-9ECD-8908AF69FF70}"/>
                  </a:ext>
                </a:extLst>
              </p:cNvPr>
              <p:cNvGrpSpPr/>
              <p:nvPr/>
            </p:nvGrpSpPr>
            <p:grpSpPr>
              <a:xfrm>
                <a:off x="1416266" y="3572922"/>
                <a:ext cx="2451878" cy="2184917"/>
                <a:chOff x="4631341" y="2398695"/>
                <a:chExt cx="3524627" cy="3249940"/>
              </a:xfrm>
            </p:grpSpPr>
            <p:pic>
              <p:nvPicPr>
                <p:cNvPr id="39" name="Imagen 38">
                  <a:extLst>
                    <a:ext uri="{FF2B5EF4-FFF2-40B4-BE49-F238E27FC236}">
                      <a16:creationId xmlns:a16="http://schemas.microsoft.com/office/drawing/2014/main" id="{01EE82F7-A759-B84D-05EA-56421EC9EDA1}"/>
                    </a:ext>
                  </a:extLst>
                </p:cNvPr>
                <p:cNvPicPr>
                  <a:picLocks noChangeAspect="1"/>
                </p:cNvPicPr>
                <p:nvPr/>
              </p:nvPicPr>
              <p:blipFill>
                <a:blip r:embed="rId5"/>
                <a:stretch>
                  <a:fillRect/>
                </a:stretch>
              </p:blipFill>
              <p:spPr>
                <a:xfrm>
                  <a:off x="7511748" y="5330690"/>
                  <a:ext cx="299981" cy="271893"/>
                </a:xfrm>
                <a:prstGeom prst="rect">
                  <a:avLst/>
                </a:prstGeom>
              </p:spPr>
            </p:pic>
            <p:pic>
              <p:nvPicPr>
                <p:cNvPr id="35" name="Imagen 34">
                  <a:extLst>
                    <a:ext uri="{FF2B5EF4-FFF2-40B4-BE49-F238E27FC236}">
                      <a16:creationId xmlns:a16="http://schemas.microsoft.com/office/drawing/2014/main" id="{D8B708A5-5E29-BFED-0FBC-49612901907F}"/>
                    </a:ext>
                  </a:extLst>
                </p:cNvPr>
                <p:cNvPicPr>
                  <a:picLocks noChangeAspect="1"/>
                </p:cNvPicPr>
                <p:nvPr/>
              </p:nvPicPr>
              <p:blipFill>
                <a:blip r:embed="rId6"/>
                <a:stretch>
                  <a:fillRect/>
                </a:stretch>
              </p:blipFill>
              <p:spPr>
                <a:xfrm>
                  <a:off x="4881908" y="2581119"/>
                  <a:ext cx="3274060" cy="2567146"/>
                </a:xfrm>
                <a:prstGeom prst="rect">
                  <a:avLst/>
                </a:prstGeom>
              </p:spPr>
            </p:pic>
            <p:pic>
              <p:nvPicPr>
                <p:cNvPr id="36" name="Imagen 35">
                  <a:extLst>
                    <a:ext uri="{FF2B5EF4-FFF2-40B4-BE49-F238E27FC236}">
                      <a16:creationId xmlns:a16="http://schemas.microsoft.com/office/drawing/2014/main" id="{D837F7AA-C465-45B4-A286-79F62CA9EE30}"/>
                    </a:ext>
                  </a:extLst>
                </p:cNvPr>
                <p:cNvPicPr>
                  <a:picLocks noChangeAspect="1"/>
                </p:cNvPicPr>
                <p:nvPr/>
              </p:nvPicPr>
              <p:blipFill>
                <a:blip r:embed="rId6"/>
                <a:stretch>
                  <a:fillRect/>
                </a:stretch>
              </p:blipFill>
              <p:spPr>
                <a:xfrm>
                  <a:off x="6104334" y="2398695"/>
                  <a:ext cx="1323726" cy="1845313"/>
                </a:xfrm>
                <a:prstGeom prst="rect">
                  <a:avLst/>
                </a:prstGeom>
              </p:spPr>
            </p:pic>
            <p:pic>
              <p:nvPicPr>
                <p:cNvPr id="37" name="Imagen 36">
                  <a:extLst>
                    <a:ext uri="{FF2B5EF4-FFF2-40B4-BE49-F238E27FC236}">
                      <a16:creationId xmlns:a16="http://schemas.microsoft.com/office/drawing/2014/main" id="{91C9C197-4E4F-5052-9DAC-E99D7C1A9D3C}"/>
                    </a:ext>
                  </a:extLst>
                </p:cNvPr>
                <p:cNvPicPr>
                  <a:picLocks noChangeAspect="1"/>
                </p:cNvPicPr>
                <p:nvPr/>
              </p:nvPicPr>
              <p:blipFill>
                <a:blip r:embed="rId6"/>
                <a:stretch>
                  <a:fillRect/>
                </a:stretch>
              </p:blipFill>
              <p:spPr>
                <a:xfrm>
                  <a:off x="4631341" y="3429000"/>
                  <a:ext cx="1431832" cy="2219635"/>
                </a:xfrm>
                <a:prstGeom prst="rect">
                  <a:avLst/>
                </a:prstGeom>
              </p:spPr>
            </p:pic>
          </p:grpSp>
          <p:sp>
            <p:nvSpPr>
              <p:cNvPr id="42" name="CuadroTexto 41">
                <a:extLst>
                  <a:ext uri="{FF2B5EF4-FFF2-40B4-BE49-F238E27FC236}">
                    <a16:creationId xmlns:a16="http://schemas.microsoft.com/office/drawing/2014/main" id="{490DD80D-95BC-23A9-8505-085C6225A17A}"/>
                  </a:ext>
                </a:extLst>
              </p:cNvPr>
              <p:cNvSpPr txBox="1"/>
              <p:nvPr/>
            </p:nvSpPr>
            <p:spPr>
              <a:xfrm>
                <a:off x="838900" y="1675754"/>
                <a:ext cx="3235610" cy="646331"/>
              </a:xfrm>
              <a:prstGeom prst="rect">
                <a:avLst/>
              </a:prstGeom>
              <a:noFill/>
            </p:spPr>
            <p:txBody>
              <a:bodyPr wrap="square">
                <a:spAutoFit/>
              </a:bodyPr>
              <a:lstStyle/>
              <a:p>
                <a:pPr algn="ctr"/>
                <a:r>
                  <a:rPr lang="es-ES" sz="1800" b="1" dirty="0">
                    <a:solidFill>
                      <a:schemeClr val="tx1">
                        <a:lumMod val="75000"/>
                        <a:lumOff val="25000"/>
                      </a:schemeClr>
                    </a:solidFill>
                    <a:latin typeface="Raleway" panose="020B0604020202020204" charset="0"/>
                  </a:rPr>
                  <a:t>DETECTED </a:t>
                </a:r>
              </a:p>
              <a:p>
                <a:pPr algn="ctr"/>
                <a:r>
                  <a:rPr lang="es-ES" sz="1800" b="1" dirty="0">
                    <a:solidFill>
                      <a:schemeClr val="tx1">
                        <a:lumMod val="75000"/>
                        <a:lumOff val="25000"/>
                      </a:schemeClr>
                    </a:solidFill>
                    <a:latin typeface="Raleway" panose="020B0604020202020204" charset="0"/>
                  </a:rPr>
                  <a:t>CHERENKOV YIELD</a:t>
                </a:r>
              </a:p>
            </p:txBody>
          </p:sp>
        </p:grpSp>
        <p:grpSp>
          <p:nvGrpSpPr>
            <p:cNvPr id="2052" name="Grupo 2051">
              <a:extLst>
                <a:ext uri="{FF2B5EF4-FFF2-40B4-BE49-F238E27FC236}">
                  <a16:creationId xmlns:a16="http://schemas.microsoft.com/office/drawing/2014/main" id="{7BD70A5E-D616-A856-D230-DA971DD2B8B2}"/>
                </a:ext>
              </a:extLst>
            </p:cNvPr>
            <p:cNvGrpSpPr/>
            <p:nvPr/>
          </p:nvGrpSpPr>
          <p:grpSpPr>
            <a:xfrm>
              <a:off x="961131" y="2928357"/>
              <a:ext cx="3137196" cy="3250222"/>
              <a:chOff x="961130" y="2928357"/>
              <a:chExt cx="3081319" cy="3250222"/>
            </a:xfrm>
          </p:grpSpPr>
          <p:pic>
            <p:nvPicPr>
              <p:cNvPr id="50" name="Imagen 49" descr="Imagen que contiene taburete&#10;&#10;El contenido generado por IA puede ser incorrecto.">
                <a:extLst>
                  <a:ext uri="{FF2B5EF4-FFF2-40B4-BE49-F238E27FC236}">
                    <a16:creationId xmlns:a16="http://schemas.microsoft.com/office/drawing/2014/main" id="{D5162FAF-CE22-8A9D-CD14-F577D04E5D1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76451" y="3107307"/>
                <a:ext cx="2512859" cy="3071272"/>
              </a:xfrm>
              <a:prstGeom prst="rect">
                <a:avLst/>
              </a:prstGeom>
            </p:spPr>
          </p:pic>
          <p:sp>
            <p:nvSpPr>
              <p:cNvPr id="51" name="CuadroTexto 50">
                <a:extLst>
                  <a:ext uri="{FF2B5EF4-FFF2-40B4-BE49-F238E27FC236}">
                    <a16:creationId xmlns:a16="http://schemas.microsoft.com/office/drawing/2014/main" id="{08431741-BA44-2593-ACA0-92DDCF78723C}"/>
                  </a:ext>
                </a:extLst>
              </p:cNvPr>
              <p:cNvSpPr txBox="1"/>
              <p:nvPr/>
            </p:nvSpPr>
            <p:spPr>
              <a:xfrm>
                <a:off x="2850739" y="2928357"/>
                <a:ext cx="1042928" cy="369332"/>
              </a:xfrm>
              <a:prstGeom prst="rect">
                <a:avLst/>
              </a:prstGeom>
              <a:noFill/>
            </p:spPr>
            <p:txBody>
              <a:bodyPr wrap="square" rtlCol="0">
                <a:spAutoFit/>
              </a:bodyPr>
              <a:lstStyle/>
              <a:p>
                <a:r>
                  <a:rPr lang="el-GR" b="1" dirty="0">
                    <a:solidFill>
                      <a:schemeClr val="bg1">
                        <a:lumMod val="50000"/>
                      </a:schemeClr>
                    </a:solidFill>
                    <a:latin typeface="Times New Roman" panose="02020603050405020304" pitchFamily="18" charset="0"/>
                    <a:cs typeface="Times New Roman" panose="02020603050405020304" pitchFamily="18" charset="0"/>
                  </a:rPr>
                  <a:t>β</a:t>
                </a:r>
                <a:r>
                  <a:rPr lang="es-ES" b="1" baseline="30000" dirty="0">
                    <a:solidFill>
                      <a:schemeClr val="bg1">
                        <a:lumMod val="50000"/>
                      </a:schemeClr>
                    </a:solidFill>
                    <a:latin typeface="Times New Roman" panose="02020603050405020304" pitchFamily="18" charset="0"/>
                    <a:cs typeface="Times New Roman" panose="02020603050405020304" pitchFamily="18" charset="0"/>
                  </a:rPr>
                  <a:t>- </a:t>
                </a:r>
                <a:r>
                  <a:rPr lang="es-ES" b="1" dirty="0">
                    <a:solidFill>
                      <a:schemeClr val="bg1">
                        <a:lumMod val="50000"/>
                      </a:schemeClr>
                    </a:solidFill>
                    <a:latin typeface="Times New Roman" panose="02020603050405020304" pitchFamily="18" charset="0"/>
                    <a:cs typeface="Times New Roman" panose="02020603050405020304" pitchFamily="18" charset="0"/>
                  </a:rPr>
                  <a:t>source</a:t>
                </a:r>
                <a:endParaRPr lang="es-ES" b="1" baseline="30000" dirty="0">
                  <a:solidFill>
                    <a:schemeClr val="bg1">
                      <a:lumMod val="50000"/>
                    </a:schemeClr>
                  </a:solidFill>
                  <a:latin typeface="Times New Roman" panose="02020603050405020304" pitchFamily="18" charset="0"/>
                  <a:cs typeface="Times New Roman" panose="02020603050405020304" pitchFamily="18" charset="0"/>
                </a:endParaRPr>
              </a:p>
            </p:txBody>
          </p:sp>
          <p:cxnSp>
            <p:nvCxnSpPr>
              <p:cNvPr id="52" name="Conector recto de flecha 51">
                <a:extLst>
                  <a:ext uri="{FF2B5EF4-FFF2-40B4-BE49-F238E27FC236}">
                    <a16:creationId xmlns:a16="http://schemas.microsoft.com/office/drawing/2014/main" id="{DCB36F9D-E1E5-A3A3-6AA4-9ED498C37121}"/>
                  </a:ext>
                </a:extLst>
              </p:cNvPr>
              <p:cNvCxnSpPr>
                <a:cxnSpLocks/>
                <a:stCxn id="51" idx="2"/>
              </p:cNvCxnSpPr>
              <p:nvPr/>
            </p:nvCxnSpPr>
            <p:spPr>
              <a:xfrm flipH="1">
                <a:off x="3181834" y="3297689"/>
                <a:ext cx="190369" cy="239386"/>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8" name="CuadroTexto 57">
                <a:extLst>
                  <a:ext uri="{FF2B5EF4-FFF2-40B4-BE49-F238E27FC236}">
                    <a16:creationId xmlns:a16="http://schemas.microsoft.com/office/drawing/2014/main" id="{DF81C06F-E45F-AEC8-0BF5-F08D7C3EAB50}"/>
                  </a:ext>
                </a:extLst>
              </p:cNvPr>
              <p:cNvSpPr txBox="1"/>
              <p:nvPr/>
            </p:nvSpPr>
            <p:spPr>
              <a:xfrm>
                <a:off x="3057098" y="4620145"/>
                <a:ext cx="985351" cy="646331"/>
              </a:xfrm>
              <a:prstGeom prst="rect">
                <a:avLst/>
              </a:prstGeom>
              <a:noFill/>
            </p:spPr>
            <p:txBody>
              <a:bodyPr wrap="square" rtlCol="0">
                <a:spAutoFit/>
              </a:bodyPr>
              <a:lstStyle/>
              <a:p>
                <a:pPr algn="ctr"/>
                <a:r>
                  <a:rPr lang="es-ES" b="1" dirty="0">
                    <a:solidFill>
                      <a:schemeClr val="bg1">
                        <a:lumMod val="50000"/>
                      </a:schemeClr>
                    </a:solidFill>
                    <a:latin typeface="Times New Roman" panose="02020603050405020304" pitchFamily="18" charset="0"/>
                    <a:cs typeface="Times New Roman" panose="02020603050405020304" pitchFamily="18" charset="0"/>
                  </a:rPr>
                  <a:t>RCR</a:t>
                </a:r>
              </a:p>
              <a:p>
                <a:pPr algn="ctr"/>
                <a:r>
                  <a:rPr lang="es-ES" b="1" dirty="0">
                    <a:solidFill>
                      <a:schemeClr val="bg1">
                        <a:lumMod val="50000"/>
                      </a:schemeClr>
                    </a:solidFill>
                    <a:latin typeface="Times New Roman" panose="02020603050405020304" pitchFamily="18" charset="0"/>
                    <a:cs typeface="Times New Roman" panose="02020603050405020304" pitchFamily="18" charset="0"/>
                  </a:rPr>
                  <a:t>detector</a:t>
                </a:r>
              </a:p>
            </p:txBody>
          </p:sp>
          <p:cxnSp>
            <p:nvCxnSpPr>
              <p:cNvPr id="59" name="Conector recto de flecha 58">
                <a:extLst>
                  <a:ext uri="{FF2B5EF4-FFF2-40B4-BE49-F238E27FC236}">
                    <a16:creationId xmlns:a16="http://schemas.microsoft.com/office/drawing/2014/main" id="{7F86139C-0AD5-D0B6-75B2-CFB770F0CDFE}"/>
                  </a:ext>
                </a:extLst>
              </p:cNvPr>
              <p:cNvCxnSpPr>
                <a:cxnSpLocks/>
              </p:cNvCxnSpPr>
              <p:nvPr/>
            </p:nvCxnSpPr>
            <p:spPr>
              <a:xfrm flipH="1" flipV="1">
                <a:off x="2774656" y="4890829"/>
                <a:ext cx="296719" cy="44368"/>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60" name="CuadroTexto 59">
                <a:extLst>
                  <a:ext uri="{FF2B5EF4-FFF2-40B4-BE49-F238E27FC236}">
                    <a16:creationId xmlns:a16="http://schemas.microsoft.com/office/drawing/2014/main" id="{1A65CB62-17DE-4155-9223-B02095576AB6}"/>
                  </a:ext>
                </a:extLst>
              </p:cNvPr>
              <p:cNvSpPr txBox="1"/>
              <p:nvPr/>
            </p:nvSpPr>
            <p:spPr>
              <a:xfrm>
                <a:off x="961130" y="5441416"/>
                <a:ext cx="793689" cy="369332"/>
              </a:xfrm>
              <a:prstGeom prst="rect">
                <a:avLst/>
              </a:prstGeom>
              <a:noFill/>
            </p:spPr>
            <p:txBody>
              <a:bodyPr wrap="square" rtlCol="0">
                <a:spAutoFit/>
              </a:bodyPr>
              <a:lstStyle/>
              <a:p>
                <a:r>
                  <a:rPr lang="es-ES" b="1" dirty="0">
                    <a:solidFill>
                      <a:schemeClr val="bg1">
                        <a:lumMod val="50000"/>
                      </a:schemeClr>
                    </a:solidFill>
                    <a:latin typeface="Times New Roman" panose="02020603050405020304" pitchFamily="18" charset="0"/>
                    <a:cs typeface="Times New Roman" panose="02020603050405020304" pitchFamily="18" charset="0"/>
                  </a:rPr>
                  <a:t>SiPM</a:t>
                </a:r>
              </a:p>
            </p:txBody>
          </p:sp>
          <p:cxnSp>
            <p:nvCxnSpPr>
              <p:cNvPr id="61" name="Conector recto de flecha 60">
                <a:extLst>
                  <a:ext uri="{FF2B5EF4-FFF2-40B4-BE49-F238E27FC236}">
                    <a16:creationId xmlns:a16="http://schemas.microsoft.com/office/drawing/2014/main" id="{569F4A2E-09C6-5A63-1AD3-F1CBC7C464C1}"/>
                  </a:ext>
                </a:extLst>
              </p:cNvPr>
              <p:cNvCxnSpPr>
                <a:cxnSpLocks/>
              </p:cNvCxnSpPr>
              <p:nvPr/>
            </p:nvCxnSpPr>
            <p:spPr>
              <a:xfrm>
                <a:off x="1661985" y="5627109"/>
                <a:ext cx="403912" cy="68689"/>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2054" name="Grupo 2053">
            <a:extLst>
              <a:ext uri="{FF2B5EF4-FFF2-40B4-BE49-F238E27FC236}">
                <a16:creationId xmlns:a16="http://schemas.microsoft.com/office/drawing/2014/main" id="{220DD6C5-01D4-29D3-9642-207200D3E784}"/>
              </a:ext>
            </a:extLst>
          </p:cNvPr>
          <p:cNvGrpSpPr/>
          <p:nvPr/>
        </p:nvGrpSpPr>
        <p:grpSpPr>
          <a:xfrm>
            <a:off x="8017896" y="1123950"/>
            <a:ext cx="3658555" cy="5133975"/>
            <a:chOff x="8017896" y="1123950"/>
            <a:chExt cx="3658555" cy="5133975"/>
          </a:xfrm>
        </p:grpSpPr>
        <p:grpSp>
          <p:nvGrpSpPr>
            <p:cNvPr id="12" name="Grupo 11">
              <a:extLst>
                <a:ext uri="{FF2B5EF4-FFF2-40B4-BE49-F238E27FC236}">
                  <a16:creationId xmlns:a16="http://schemas.microsoft.com/office/drawing/2014/main" id="{BF7329AF-F930-A7C9-4E72-269A9B37008A}"/>
                </a:ext>
              </a:extLst>
            </p:cNvPr>
            <p:cNvGrpSpPr/>
            <p:nvPr/>
          </p:nvGrpSpPr>
          <p:grpSpPr>
            <a:xfrm>
              <a:off x="8017896" y="2824467"/>
              <a:ext cx="3658555" cy="3181253"/>
              <a:chOff x="8017896" y="2824467"/>
              <a:chExt cx="3658555" cy="3181253"/>
            </a:xfrm>
          </p:grpSpPr>
          <p:grpSp>
            <p:nvGrpSpPr>
              <p:cNvPr id="2" name="Grupo 1">
                <a:extLst>
                  <a:ext uri="{FF2B5EF4-FFF2-40B4-BE49-F238E27FC236}">
                    <a16:creationId xmlns:a16="http://schemas.microsoft.com/office/drawing/2014/main" id="{0DA24218-A957-360C-558B-E0D231DB8508}"/>
                  </a:ext>
                </a:extLst>
              </p:cNvPr>
              <p:cNvGrpSpPr/>
              <p:nvPr/>
            </p:nvGrpSpPr>
            <p:grpSpPr>
              <a:xfrm>
                <a:off x="8017896" y="2824467"/>
                <a:ext cx="3658555" cy="3181253"/>
                <a:chOff x="3388788" y="1199783"/>
                <a:chExt cx="5379245" cy="4840193"/>
              </a:xfrm>
            </p:grpSpPr>
            <p:grpSp>
              <p:nvGrpSpPr>
                <p:cNvPr id="5" name="Grupo 4">
                  <a:extLst>
                    <a:ext uri="{FF2B5EF4-FFF2-40B4-BE49-F238E27FC236}">
                      <a16:creationId xmlns:a16="http://schemas.microsoft.com/office/drawing/2014/main" id="{FF6B9733-9615-7E86-D611-C206EFB18862}"/>
                    </a:ext>
                  </a:extLst>
                </p:cNvPr>
                <p:cNvGrpSpPr/>
                <p:nvPr/>
              </p:nvGrpSpPr>
              <p:grpSpPr>
                <a:xfrm>
                  <a:off x="3388788" y="1199783"/>
                  <a:ext cx="5379245" cy="4775000"/>
                  <a:chOff x="3388788" y="1199783"/>
                  <a:chExt cx="5379245" cy="4775000"/>
                </a:xfrm>
              </p:grpSpPr>
              <p:pic>
                <p:nvPicPr>
                  <p:cNvPr id="7" name="Imagen 39">
                    <a:extLst>
                      <a:ext uri="{FF2B5EF4-FFF2-40B4-BE49-F238E27FC236}">
                        <a16:creationId xmlns:a16="http://schemas.microsoft.com/office/drawing/2014/main" id="{84D27F74-219B-4311-0A96-F0E2E6CA96DF}"/>
                      </a:ext>
                    </a:extLst>
                  </p:cNvPr>
                  <p:cNvPicPr>
                    <a:picLocks noChangeAspect="1"/>
                  </p:cNvPicPr>
                  <p:nvPr/>
                </p:nvPicPr>
                <p:blipFill rotWithShape="1">
                  <a:blip r:embed="rId8"/>
                  <a:srcRect b="8977"/>
                  <a:stretch/>
                </p:blipFill>
                <p:spPr>
                  <a:xfrm>
                    <a:off x="3388788" y="1358538"/>
                    <a:ext cx="5379245" cy="4616245"/>
                  </a:xfrm>
                  <a:prstGeom prst="rect">
                    <a:avLst/>
                  </a:prstGeom>
                </p:spPr>
              </p:pic>
              <p:pic>
                <p:nvPicPr>
                  <p:cNvPr id="8" name="Imagen 7">
                    <a:extLst>
                      <a:ext uri="{FF2B5EF4-FFF2-40B4-BE49-F238E27FC236}">
                        <a16:creationId xmlns:a16="http://schemas.microsoft.com/office/drawing/2014/main" id="{A5620E85-9A2F-8614-8D4D-60685149B88C}"/>
                      </a:ext>
                    </a:extLst>
                  </p:cNvPr>
                  <p:cNvPicPr>
                    <a:picLocks noChangeAspect="1"/>
                  </p:cNvPicPr>
                  <p:nvPr/>
                </p:nvPicPr>
                <p:blipFill>
                  <a:blip r:embed="rId9"/>
                  <a:stretch>
                    <a:fillRect/>
                  </a:stretch>
                </p:blipFill>
                <p:spPr>
                  <a:xfrm>
                    <a:off x="3620653" y="1638637"/>
                    <a:ext cx="1516835" cy="1288348"/>
                  </a:xfrm>
                  <a:prstGeom prst="rect">
                    <a:avLst/>
                  </a:prstGeom>
                </p:spPr>
              </p:pic>
              <p:pic>
                <p:nvPicPr>
                  <p:cNvPr id="9" name="Imagen 8">
                    <a:extLst>
                      <a:ext uri="{FF2B5EF4-FFF2-40B4-BE49-F238E27FC236}">
                        <a16:creationId xmlns:a16="http://schemas.microsoft.com/office/drawing/2014/main" id="{F1E1D88B-3A0B-73EC-5B91-DAD931867630}"/>
                      </a:ext>
                    </a:extLst>
                  </p:cNvPr>
                  <p:cNvPicPr>
                    <a:picLocks noChangeAspect="1"/>
                  </p:cNvPicPr>
                  <p:nvPr/>
                </p:nvPicPr>
                <p:blipFill>
                  <a:blip r:embed="rId9"/>
                  <a:stretch>
                    <a:fillRect/>
                  </a:stretch>
                </p:blipFill>
                <p:spPr>
                  <a:xfrm>
                    <a:off x="4648209" y="1578543"/>
                    <a:ext cx="2118351" cy="1114090"/>
                  </a:xfrm>
                  <a:prstGeom prst="rect">
                    <a:avLst/>
                  </a:prstGeom>
                </p:spPr>
              </p:pic>
              <p:pic>
                <p:nvPicPr>
                  <p:cNvPr id="10" name="Imagen 9">
                    <a:extLst>
                      <a:ext uri="{FF2B5EF4-FFF2-40B4-BE49-F238E27FC236}">
                        <a16:creationId xmlns:a16="http://schemas.microsoft.com/office/drawing/2014/main" id="{339B2FFE-CB2A-0DAD-A48E-AB1399A517D4}"/>
                      </a:ext>
                    </a:extLst>
                  </p:cNvPr>
                  <p:cNvPicPr>
                    <a:picLocks noChangeAspect="1"/>
                  </p:cNvPicPr>
                  <p:nvPr/>
                </p:nvPicPr>
                <p:blipFill>
                  <a:blip r:embed="rId9"/>
                  <a:stretch>
                    <a:fillRect/>
                  </a:stretch>
                </p:blipFill>
                <p:spPr>
                  <a:xfrm>
                    <a:off x="6317504" y="1199783"/>
                    <a:ext cx="1581879" cy="1114090"/>
                  </a:xfrm>
                  <a:prstGeom prst="rect">
                    <a:avLst/>
                  </a:prstGeom>
                </p:spPr>
              </p:pic>
            </p:grpSp>
            <p:pic>
              <p:nvPicPr>
                <p:cNvPr id="6" name="Imagen 5">
                  <a:extLst>
                    <a:ext uri="{FF2B5EF4-FFF2-40B4-BE49-F238E27FC236}">
                      <a16:creationId xmlns:a16="http://schemas.microsoft.com/office/drawing/2014/main" id="{EFD50466-8C6B-4B41-00A3-6E40D20A6824}"/>
                    </a:ext>
                  </a:extLst>
                </p:cNvPr>
                <p:cNvPicPr>
                  <a:picLocks noChangeAspect="1"/>
                </p:cNvPicPr>
                <p:nvPr/>
              </p:nvPicPr>
              <p:blipFill>
                <a:blip r:embed="rId9"/>
                <a:stretch>
                  <a:fillRect/>
                </a:stretch>
              </p:blipFill>
              <p:spPr>
                <a:xfrm>
                  <a:off x="5244928" y="5337612"/>
                  <a:ext cx="2142026" cy="702364"/>
                </a:xfrm>
                <a:prstGeom prst="rect">
                  <a:avLst/>
                </a:prstGeom>
              </p:spPr>
            </p:pic>
          </p:grpSp>
          <p:pic>
            <p:nvPicPr>
              <p:cNvPr id="11" name="Imagen 10">
                <a:extLst>
                  <a:ext uri="{FF2B5EF4-FFF2-40B4-BE49-F238E27FC236}">
                    <a16:creationId xmlns:a16="http://schemas.microsoft.com/office/drawing/2014/main" id="{335949C8-CA88-3B33-2822-856657C52059}"/>
                  </a:ext>
                </a:extLst>
              </p:cNvPr>
              <p:cNvPicPr>
                <a:picLocks noChangeAspect="1"/>
              </p:cNvPicPr>
              <p:nvPr/>
            </p:nvPicPr>
            <p:blipFill>
              <a:blip r:embed="rId9"/>
              <a:stretch>
                <a:fillRect/>
              </a:stretch>
            </p:blipFill>
            <p:spPr>
              <a:xfrm>
                <a:off x="10049362" y="5515192"/>
                <a:ext cx="849110" cy="461634"/>
              </a:xfrm>
              <a:prstGeom prst="rect">
                <a:avLst/>
              </a:prstGeom>
            </p:spPr>
          </p:pic>
        </p:grpSp>
        <p:grpSp>
          <p:nvGrpSpPr>
            <p:cNvPr id="2053" name="Grupo 2052">
              <a:extLst>
                <a:ext uri="{FF2B5EF4-FFF2-40B4-BE49-F238E27FC236}">
                  <a16:creationId xmlns:a16="http://schemas.microsoft.com/office/drawing/2014/main" id="{BBFEE8BF-5FF3-0625-8B58-D28FDFD17CAF}"/>
                </a:ext>
              </a:extLst>
            </p:cNvPr>
            <p:cNvGrpSpPr/>
            <p:nvPr/>
          </p:nvGrpSpPr>
          <p:grpSpPr>
            <a:xfrm>
              <a:off x="8100144" y="1123950"/>
              <a:ext cx="3253656" cy="5133975"/>
              <a:chOff x="8100144" y="1123950"/>
              <a:chExt cx="3253656" cy="5133975"/>
            </a:xfrm>
          </p:grpSpPr>
          <p:grpSp>
            <p:nvGrpSpPr>
              <p:cNvPr id="49" name="Grupo 48">
                <a:extLst>
                  <a:ext uri="{FF2B5EF4-FFF2-40B4-BE49-F238E27FC236}">
                    <a16:creationId xmlns:a16="http://schemas.microsoft.com/office/drawing/2014/main" id="{8DD6A72D-C941-FD0B-E26C-943730D9E8B6}"/>
                  </a:ext>
                </a:extLst>
              </p:cNvPr>
              <p:cNvGrpSpPr/>
              <p:nvPr/>
            </p:nvGrpSpPr>
            <p:grpSpPr>
              <a:xfrm>
                <a:off x="8100144" y="1123950"/>
                <a:ext cx="3253656" cy="5133975"/>
                <a:chOff x="8100144" y="1123950"/>
                <a:chExt cx="3253656" cy="5133975"/>
              </a:xfrm>
            </p:grpSpPr>
            <p:sp>
              <p:nvSpPr>
                <p:cNvPr id="43" name="CuadroTexto 42">
                  <a:extLst>
                    <a:ext uri="{FF2B5EF4-FFF2-40B4-BE49-F238E27FC236}">
                      <a16:creationId xmlns:a16="http://schemas.microsoft.com/office/drawing/2014/main" id="{4F7EC97F-761B-DBBE-433D-1054A35AB21B}"/>
                    </a:ext>
                  </a:extLst>
                </p:cNvPr>
                <p:cNvSpPr txBox="1"/>
                <p:nvPr/>
              </p:nvSpPr>
              <p:spPr>
                <a:xfrm>
                  <a:off x="8100844" y="1674230"/>
                  <a:ext cx="3252956" cy="646331"/>
                </a:xfrm>
                <a:prstGeom prst="rect">
                  <a:avLst/>
                </a:prstGeom>
                <a:noFill/>
              </p:spPr>
              <p:txBody>
                <a:bodyPr wrap="square">
                  <a:spAutoFit/>
                </a:bodyPr>
                <a:lstStyle/>
                <a:p>
                  <a:pPr algn="ctr"/>
                  <a:r>
                    <a:rPr lang="es-ES" sz="1800" b="1" dirty="0">
                      <a:solidFill>
                        <a:schemeClr val="tx1">
                          <a:lumMod val="75000"/>
                          <a:lumOff val="25000"/>
                        </a:schemeClr>
                      </a:solidFill>
                      <a:latin typeface="Raleway" panose="020B0604020202020204" charset="0"/>
                    </a:rPr>
                    <a:t>COINCIDENCE TIME RESOLUTION</a:t>
                  </a:r>
                </a:p>
              </p:txBody>
            </p:sp>
            <p:sp>
              <p:nvSpPr>
                <p:cNvPr id="46" name="Rectángulo 45">
                  <a:extLst>
                    <a:ext uri="{FF2B5EF4-FFF2-40B4-BE49-F238E27FC236}">
                      <a16:creationId xmlns:a16="http://schemas.microsoft.com/office/drawing/2014/main" id="{59FD7149-FBB5-194F-D87A-7D5E79D7BC85}"/>
                    </a:ext>
                  </a:extLst>
                </p:cNvPr>
                <p:cNvSpPr/>
                <p:nvPr/>
              </p:nvSpPr>
              <p:spPr>
                <a:xfrm>
                  <a:off x="8100144" y="1123950"/>
                  <a:ext cx="3253655" cy="5133975"/>
                </a:xfrm>
                <a:prstGeom prst="rect">
                  <a:avLst/>
                </a:prstGeom>
                <a:noFill/>
                <a:ln w="254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grpSp>
          <p:sp>
            <p:nvSpPr>
              <p:cNvPr id="26" name="CuadroTexto 25">
                <a:extLst>
                  <a:ext uri="{FF2B5EF4-FFF2-40B4-BE49-F238E27FC236}">
                    <a16:creationId xmlns:a16="http://schemas.microsoft.com/office/drawing/2014/main" id="{CCB99AA4-8076-E6BD-E756-9C04C607168E}"/>
                  </a:ext>
                </a:extLst>
              </p:cNvPr>
              <p:cNvSpPr txBox="1"/>
              <p:nvPr/>
            </p:nvSpPr>
            <p:spPr>
              <a:xfrm>
                <a:off x="9259130" y="2875685"/>
                <a:ext cx="1510513" cy="369332"/>
              </a:xfrm>
              <a:prstGeom prst="rect">
                <a:avLst/>
              </a:prstGeom>
              <a:noFill/>
            </p:spPr>
            <p:txBody>
              <a:bodyPr wrap="square" rtlCol="0">
                <a:spAutoFit/>
              </a:bodyPr>
              <a:lstStyle/>
              <a:p>
                <a:r>
                  <a:rPr lang="el-GR" b="1" dirty="0">
                    <a:solidFill>
                      <a:schemeClr val="bg1">
                        <a:lumMod val="50000"/>
                      </a:schemeClr>
                    </a:solidFill>
                    <a:latin typeface="Times New Roman" panose="02020603050405020304" pitchFamily="18" charset="0"/>
                    <a:cs typeface="Times New Roman" panose="02020603050405020304" pitchFamily="18" charset="0"/>
                  </a:rPr>
                  <a:t>β</a:t>
                </a:r>
                <a:r>
                  <a:rPr lang="es-ES" b="1" baseline="30000" dirty="0">
                    <a:solidFill>
                      <a:schemeClr val="bg1">
                        <a:lumMod val="50000"/>
                      </a:schemeClr>
                    </a:solidFill>
                    <a:latin typeface="Times New Roman" panose="02020603050405020304" pitchFamily="18" charset="0"/>
                    <a:cs typeface="Times New Roman" panose="02020603050405020304" pitchFamily="18" charset="0"/>
                  </a:rPr>
                  <a:t>+ </a:t>
                </a:r>
                <a:r>
                  <a:rPr lang="es-ES" b="1" dirty="0">
                    <a:solidFill>
                      <a:schemeClr val="bg1">
                        <a:lumMod val="50000"/>
                      </a:schemeClr>
                    </a:solidFill>
                    <a:latin typeface="Times New Roman" panose="02020603050405020304" pitchFamily="18" charset="0"/>
                    <a:cs typeface="Times New Roman" panose="02020603050405020304" pitchFamily="18" charset="0"/>
                  </a:rPr>
                  <a:t>source</a:t>
                </a:r>
                <a:endParaRPr lang="es-ES" b="1" baseline="30000" dirty="0">
                  <a:solidFill>
                    <a:schemeClr val="bg1">
                      <a:lumMod val="50000"/>
                    </a:schemeClr>
                  </a:solidFill>
                  <a:latin typeface="Times New Roman" panose="02020603050405020304" pitchFamily="18" charset="0"/>
                  <a:cs typeface="Times New Roman" panose="02020603050405020304" pitchFamily="18" charset="0"/>
                </a:endParaRPr>
              </a:p>
            </p:txBody>
          </p:sp>
          <p:cxnSp>
            <p:nvCxnSpPr>
              <p:cNvPr id="28" name="Conector recto de flecha 27">
                <a:extLst>
                  <a:ext uri="{FF2B5EF4-FFF2-40B4-BE49-F238E27FC236}">
                    <a16:creationId xmlns:a16="http://schemas.microsoft.com/office/drawing/2014/main" id="{5CCD5624-30F5-5C04-5072-377DB112E3ED}"/>
                  </a:ext>
                </a:extLst>
              </p:cNvPr>
              <p:cNvCxnSpPr>
                <a:cxnSpLocks/>
              </p:cNvCxnSpPr>
              <p:nvPr/>
            </p:nvCxnSpPr>
            <p:spPr>
              <a:xfrm flipH="1">
                <a:off x="9818557" y="3224300"/>
                <a:ext cx="28616" cy="510124"/>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9" name="CuadroTexto 28">
                <a:extLst>
                  <a:ext uri="{FF2B5EF4-FFF2-40B4-BE49-F238E27FC236}">
                    <a16:creationId xmlns:a16="http://schemas.microsoft.com/office/drawing/2014/main" id="{22E6A014-A7FA-5BF9-79E7-95B1646BE81E}"/>
                  </a:ext>
                </a:extLst>
              </p:cNvPr>
              <p:cNvSpPr txBox="1"/>
              <p:nvPr/>
            </p:nvSpPr>
            <p:spPr>
              <a:xfrm>
                <a:off x="8232545" y="2928357"/>
                <a:ext cx="1108753" cy="646331"/>
              </a:xfrm>
              <a:prstGeom prst="rect">
                <a:avLst/>
              </a:prstGeom>
              <a:noFill/>
            </p:spPr>
            <p:txBody>
              <a:bodyPr wrap="square" rtlCol="0">
                <a:spAutoFit/>
              </a:bodyPr>
              <a:lstStyle/>
              <a:p>
                <a:pPr algn="ctr"/>
                <a:r>
                  <a:rPr lang="es-ES" b="1" dirty="0">
                    <a:solidFill>
                      <a:schemeClr val="bg1">
                        <a:lumMod val="50000"/>
                      </a:schemeClr>
                    </a:solidFill>
                    <a:latin typeface="Times New Roman" panose="02020603050405020304" pitchFamily="18" charset="0"/>
                    <a:cs typeface="Times New Roman" panose="02020603050405020304" pitchFamily="18" charset="0"/>
                  </a:rPr>
                  <a:t>RCR</a:t>
                </a:r>
              </a:p>
              <a:p>
                <a:pPr algn="ctr"/>
                <a:r>
                  <a:rPr lang="es-ES" b="1" dirty="0">
                    <a:solidFill>
                      <a:schemeClr val="bg1">
                        <a:lumMod val="50000"/>
                      </a:schemeClr>
                    </a:solidFill>
                    <a:latin typeface="Times New Roman" panose="02020603050405020304" pitchFamily="18" charset="0"/>
                    <a:cs typeface="Times New Roman" panose="02020603050405020304" pitchFamily="18" charset="0"/>
                  </a:rPr>
                  <a:t>detector</a:t>
                </a:r>
              </a:p>
            </p:txBody>
          </p:sp>
          <p:cxnSp>
            <p:nvCxnSpPr>
              <p:cNvPr id="30" name="Conector recto de flecha 29">
                <a:extLst>
                  <a:ext uri="{FF2B5EF4-FFF2-40B4-BE49-F238E27FC236}">
                    <a16:creationId xmlns:a16="http://schemas.microsoft.com/office/drawing/2014/main" id="{3CC64F85-CD5F-C756-9866-C67D45BF18A6}"/>
                  </a:ext>
                </a:extLst>
              </p:cNvPr>
              <p:cNvCxnSpPr>
                <a:cxnSpLocks/>
              </p:cNvCxnSpPr>
              <p:nvPr/>
            </p:nvCxnSpPr>
            <p:spPr>
              <a:xfrm>
                <a:off x="8786921" y="3610190"/>
                <a:ext cx="116806" cy="248468"/>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0" name="CuadroTexto 39">
                <a:extLst>
                  <a:ext uri="{FF2B5EF4-FFF2-40B4-BE49-F238E27FC236}">
                    <a16:creationId xmlns:a16="http://schemas.microsoft.com/office/drawing/2014/main" id="{2E9B485A-A63F-1E3D-A117-3AD63C0286BA}"/>
                  </a:ext>
                </a:extLst>
              </p:cNvPr>
              <p:cNvSpPr txBox="1"/>
              <p:nvPr/>
            </p:nvSpPr>
            <p:spPr>
              <a:xfrm>
                <a:off x="10198603" y="2771682"/>
                <a:ext cx="1108753" cy="369332"/>
              </a:xfrm>
              <a:prstGeom prst="rect">
                <a:avLst/>
              </a:prstGeom>
              <a:noFill/>
            </p:spPr>
            <p:txBody>
              <a:bodyPr wrap="square" rtlCol="0">
                <a:spAutoFit/>
              </a:bodyPr>
              <a:lstStyle/>
              <a:p>
                <a:pPr algn="ctr"/>
                <a:r>
                  <a:rPr lang="es-ES" b="1" dirty="0">
                    <a:solidFill>
                      <a:schemeClr val="bg1">
                        <a:lumMod val="50000"/>
                      </a:schemeClr>
                    </a:solidFill>
                    <a:latin typeface="Times New Roman" panose="02020603050405020304" pitchFamily="18" charset="0"/>
                    <a:cs typeface="Times New Roman" panose="02020603050405020304" pitchFamily="18" charset="0"/>
                  </a:rPr>
                  <a:t>LYSO</a:t>
                </a:r>
              </a:p>
            </p:txBody>
          </p:sp>
          <p:cxnSp>
            <p:nvCxnSpPr>
              <p:cNvPr id="45" name="Conector recto de flecha 44">
                <a:extLst>
                  <a:ext uri="{FF2B5EF4-FFF2-40B4-BE49-F238E27FC236}">
                    <a16:creationId xmlns:a16="http://schemas.microsoft.com/office/drawing/2014/main" id="{D22F7DE9-28E4-7F9A-73DA-7513F1F5A55F}"/>
                  </a:ext>
                </a:extLst>
              </p:cNvPr>
              <p:cNvCxnSpPr>
                <a:cxnSpLocks/>
              </p:cNvCxnSpPr>
              <p:nvPr/>
            </p:nvCxnSpPr>
            <p:spPr>
              <a:xfrm flipH="1">
                <a:off x="10746912" y="3104803"/>
                <a:ext cx="17619" cy="402341"/>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62" name="CuadroTexto 61">
                <a:extLst>
                  <a:ext uri="{FF2B5EF4-FFF2-40B4-BE49-F238E27FC236}">
                    <a16:creationId xmlns:a16="http://schemas.microsoft.com/office/drawing/2014/main" id="{5949642D-D476-0805-49EE-5FE1D4592C2A}"/>
                  </a:ext>
                </a:extLst>
              </p:cNvPr>
              <p:cNvSpPr txBox="1"/>
              <p:nvPr/>
            </p:nvSpPr>
            <p:spPr>
              <a:xfrm>
                <a:off x="9321940" y="5725352"/>
                <a:ext cx="1549231" cy="369332"/>
              </a:xfrm>
              <a:prstGeom prst="rect">
                <a:avLst/>
              </a:prstGeom>
              <a:noFill/>
            </p:spPr>
            <p:txBody>
              <a:bodyPr wrap="square" rtlCol="0">
                <a:spAutoFit/>
              </a:bodyPr>
              <a:lstStyle/>
              <a:p>
                <a:pPr algn="ctr"/>
                <a:r>
                  <a:rPr lang="es-ES" b="1" dirty="0">
                    <a:solidFill>
                      <a:schemeClr val="bg1">
                        <a:lumMod val="50000"/>
                      </a:schemeClr>
                    </a:solidFill>
                    <a:latin typeface="Times New Roman" panose="02020603050405020304" pitchFamily="18" charset="0"/>
                    <a:cs typeface="Times New Roman" panose="02020603050405020304" pitchFamily="18" charset="0"/>
                  </a:rPr>
                  <a:t>SiPMs </a:t>
                </a:r>
              </a:p>
            </p:txBody>
          </p:sp>
          <p:cxnSp>
            <p:nvCxnSpPr>
              <p:cNvPr id="63" name="Conector recto de flecha 62">
                <a:extLst>
                  <a:ext uri="{FF2B5EF4-FFF2-40B4-BE49-F238E27FC236}">
                    <a16:creationId xmlns:a16="http://schemas.microsoft.com/office/drawing/2014/main" id="{DBADEE8D-A768-2237-9315-16626112DCAE}"/>
                  </a:ext>
                </a:extLst>
              </p:cNvPr>
              <p:cNvCxnSpPr>
                <a:cxnSpLocks/>
              </p:cNvCxnSpPr>
              <p:nvPr/>
            </p:nvCxnSpPr>
            <p:spPr>
              <a:xfrm flipH="1" flipV="1">
                <a:off x="9215300" y="5855414"/>
                <a:ext cx="511410" cy="71804"/>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050" name="Conector recto de flecha 2049">
                <a:extLst>
                  <a:ext uri="{FF2B5EF4-FFF2-40B4-BE49-F238E27FC236}">
                    <a16:creationId xmlns:a16="http://schemas.microsoft.com/office/drawing/2014/main" id="{246756AD-7D71-29B0-C651-C9C301902D0C}"/>
                  </a:ext>
                </a:extLst>
              </p:cNvPr>
              <p:cNvCxnSpPr>
                <a:cxnSpLocks/>
              </p:cNvCxnSpPr>
              <p:nvPr/>
            </p:nvCxnSpPr>
            <p:spPr>
              <a:xfrm flipV="1">
                <a:off x="10460634" y="5579507"/>
                <a:ext cx="171172" cy="311383"/>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spTree>
    <p:custDataLst>
      <p:tags r:id="rId1"/>
    </p:custDataLst>
    <p:extLst>
      <p:ext uri="{BB962C8B-B14F-4D97-AF65-F5344CB8AC3E}">
        <p14:creationId xmlns:p14="http://schemas.microsoft.com/office/powerpoint/2010/main" val="21100519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9.3"/>
</p:tagLst>
</file>

<file path=ppt/tags/tag10.xml><?xml version="1.0" encoding="utf-8"?>
<p:tagLst xmlns:a="http://schemas.openxmlformats.org/drawingml/2006/main" xmlns:r="http://schemas.openxmlformats.org/officeDocument/2006/relationships" xmlns:p="http://schemas.openxmlformats.org/presentationml/2006/main">
  <p:tag name="TIMING" val="|19.3"/>
</p:tagLst>
</file>

<file path=ppt/tags/tag11.xml><?xml version="1.0" encoding="utf-8"?>
<p:tagLst xmlns:a="http://schemas.openxmlformats.org/drawingml/2006/main" xmlns:r="http://schemas.openxmlformats.org/officeDocument/2006/relationships" xmlns:p="http://schemas.openxmlformats.org/presentationml/2006/main">
  <p:tag name="TIMING" val="|19.3"/>
</p:tagLst>
</file>

<file path=ppt/tags/tag12.xml><?xml version="1.0" encoding="utf-8"?>
<p:tagLst xmlns:a="http://schemas.openxmlformats.org/drawingml/2006/main" xmlns:r="http://schemas.openxmlformats.org/officeDocument/2006/relationships" xmlns:p="http://schemas.openxmlformats.org/presentationml/2006/main">
  <p:tag name="TIMING" val="|19.3"/>
</p:tagLst>
</file>

<file path=ppt/tags/tag13.xml><?xml version="1.0" encoding="utf-8"?>
<p:tagLst xmlns:a="http://schemas.openxmlformats.org/drawingml/2006/main" xmlns:r="http://schemas.openxmlformats.org/officeDocument/2006/relationships" xmlns:p="http://schemas.openxmlformats.org/presentationml/2006/main">
  <p:tag name="TIMING" val="|19.3"/>
</p:tagLst>
</file>

<file path=ppt/tags/tag14.xml><?xml version="1.0" encoding="utf-8"?>
<p:tagLst xmlns:a="http://schemas.openxmlformats.org/drawingml/2006/main" xmlns:r="http://schemas.openxmlformats.org/officeDocument/2006/relationships" xmlns:p="http://schemas.openxmlformats.org/presentationml/2006/main">
  <p:tag name="TIMING" val="|19.3"/>
</p:tagLst>
</file>

<file path=ppt/tags/tag15.xml><?xml version="1.0" encoding="utf-8"?>
<p:tagLst xmlns:a="http://schemas.openxmlformats.org/drawingml/2006/main" xmlns:r="http://schemas.openxmlformats.org/officeDocument/2006/relationships" xmlns:p="http://schemas.openxmlformats.org/presentationml/2006/main">
  <p:tag name="TIMING" val="|19.3"/>
</p:tagLst>
</file>

<file path=ppt/tags/tag16.xml><?xml version="1.0" encoding="utf-8"?>
<p:tagLst xmlns:a="http://schemas.openxmlformats.org/drawingml/2006/main" xmlns:r="http://schemas.openxmlformats.org/officeDocument/2006/relationships" xmlns:p="http://schemas.openxmlformats.org/presentationml/2006/main">
  <p:tag name="TIMING" val="|19.3"/>
</p:tagLst>
</file>

<file path=ppt/tags/tag17.xml><?xml version="1.0" encoding="utf-8"?>
<p:tagLst xmlns:a="http://schemas.openxmlformats.org/drawingml/2006/main" xmlns:r="http://schemas.openxmlformats.org/officeDocument/2006/relationships" xmlns:p="http://schemas.openxmlformats.org/presentationml/2006/main">
  <p:tag name="TIMING" val="|19.3"/>
</p:tagLst>
</file>

<file path=ppt/tags/tag18.xml><?xml version="1.0" encoding="utf-8"?>
<p:tagLst xmlns:a="http://schemas.openxmlformats.org/drawingml/2006/main" xmlns:r="http://schemas.openxmlformats.org/officeDocument/2006/relationships" xmlns:p="http://schemas.openxmlformats.org/presentationml/2006/main">
  <p:tag name="TIMING" val="|19.3"/>
</p:tagLst>
</file>

<file path=ppt/tags/tag2.xml><?xml version="1.0" encoding="utf-8"?>
<p:tagLst xmlns:a="http://schemas.openxmlformats.org/drawingml/2006/main" xmlns:r="http://schemas.openxmlformats.org/officeDocument/2006/relationships" xmlns:p="http://schemas.openxmlformats.org/presentationml/2006/main">
  <p:tag name="TIMING" val="|19.3"/>
</p:tagLst>
</file>

<file path=ppt/tags/tag3.xml><?xml version="1.0" encoding="utf-8"?>
<p:tagLst xmlns:a="http://schemas.openxmlformats.org/drawingml/2006/main" xmlns:r="http://schemas.openxmlformats.org/officeDocument/2006/relationships" xmlns:p="http://schemas.openxmlformats.org/presentationml/2006/main">
  <p:tag name="TIMING" val="|19.3"/>
</p:tagLst>
</file>

<file path=ppt/tags/tag4.xml><?xml version="1.0" encoding="utf-8"?>
<p:tagLst xmlns:a="http://schemas.openxmlformats.org/drawingml/2006/main" xmlns:r="http://schemas.openxmlformats.org/officeDocument/2006/relationships" xmlns:p="http://schemas.openxmlformats.org/presentationml/2006/main">
  <p:tag name="TIMING" val="|19.3"/>
</p:tagLst>
</file>

<file path=ppt/tags/tag5.xml><?xml version="1.0" encoding="utf-8"?>
<p:tagLst xmlns:a="http://schemas.openxmlformats.org/drawingml/2006/main" xmlns:r="http://schemas.openxmlformats.org/officeDocument/2006/relationships" xmlns:p="http://schemas.openxmlformats.org/presentationml/2006/main">
  <p:tag name="TIMING" val="|19.3"/>
</p:tagLst>
</file>

<file path=ppt/tags/tag6.xml><?xml version="1.0" encoding="utf-8"?>
<p:tagLst xmlns:a="http://schemas.openxmlformats.org/drawingml/2006/main" xmlns:r="http://schemas.openxmlformats.org/officeDocument/2006/relationships" xmlns:p="http://schemas.openxmlformats.org/presentationml/2006/main">
  <p:tag name="TIMING" val="|19.3"/>
</p:tagLst>
</file>

<file path=ppt/tags/tag7.xml><?xml version="1.0" encoding="utf-8"?>
<p:tagLst xmlns:a="http://schemas.openxmlformats.org/drawingml/2006/main" xmlns:r="http://schemas.openxmlformats.org/officeDocument/2006/relationships" xmlns:p="http://schemas.openxmlformats.org/presentationml/2006/main">
  <p:tag name="TIMING" val="|19.3"/>
</p:tagLst>
</file>

<file path=ppt/tags/tag8.xml><?xml version="1.0" encoding="utf-8"?>
<p:tagLst xmlns:a="http://schemas.openxmlformats.org/drawingml/2006/main" xmlns:r="http://schemas.openxmlformats.org/officeDocument/2006/relationships" xmlns:p="http://schemas.openxmlformats.org/presentationml/2006/main">
  <p:tag name="TIMING" val="|19.3"/>
</p:tagLst>
</file>

<file path=ppt/tags/tag9.xml><?xml version="1.0" encoding="utf-8"?>
<p:tagLst xmlns:a="http://schemas.openxmlformats.org/drawingml/2006/main" xmlns:r="http://schemas.openxmlformats.org/officeDocument/2006/relationships" xmlns:p="http://schemas.openxmlformats.org/presentationml/2006/main">
  <p:tag name="TIMING" val="|19.3"/>
</p:tagLst>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53221</TotalTime>
  <Words>2345</Words>
  <Application>Microsoft Office PowerPoint</Application>
  <PresentationFormat>Panorámica</PresentationFormat>
  <Paragraphs>351</Paragraphs>
  <Slides>21</Slides>
  <Notes>21</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21</vt:i4>
      </vt:variant>
    </vt:vector>
  </HeadingPairs>
  <TitlesOfParts>
    <vt:vector size="30" baseType="lpstr">
      <vt:lpstr>Aptos</vt:lpstr>
      <vt:lpstr>Arial</vt:lpstr>
      <vt:lpstr>Calibri</vt:lpstr>
      <vt:lpstr>Calibri Light</vt:lpstr>
      <vt:lpstr>Raleway</vt:lpstr>
      <vt:lpstr>Söhne</vt:lpstr>
      <vt:lpstr>Tahoma</vt:lpstr>
      <vt:lpstr>Times New Roman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Chifer Tokimperdible</dc:creator>
  <cp:lastModifiedBy>Chifer Tokimperdible</cp:lastModifiedBy>
  <cp:revision>52</cp:revision>
  <dcterms:created xsi:type="dcterms:W3CDTF">2023-02-07T16:00:58Z</dcterms:created>
  <dcterms:modified xsi:type="dcterms:W3CDTF">2025-03-14T00:04:38Z</dcterms:modified>
</cp:coreProperties>
</file>