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ink/ink2.xml" ContentType="application/inkml+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57"/>
  </p:notesMasterIdLst>
  <p:sldIdLst>
    <p:sldId id="256" r:id="rId3"/>
    <p:sldId id="300" r:id="rId4"/>
    <p:sldId id="301" r:id="rId5"/>
    <p:sldId id="307" r:id="rId6"/>
    <p:sldId id="294" r:id="rId7"/>
    <p:sldId id="302" r:id="rId8"/>
    <p:sldId id="276" r:id="rId9"/>
    <p:sldId id="277" r:id="rId10"/>
    <p:sldId id="303" r:id="rId11"/>
    <p:sldId id="278" r:id="rId12"/>
    <p:sldId id="279" r:id="rId13"/>
    <p:sldId id="280" r:id="rId14"/>
    <p:sldId id="295" r:id="rId15"/>
    <p:sldId id="310" r:id="rId16"/>
    <p:sldId id="304" r:id="rId17"/>
    <p:sldId id="311" r:id="rId18"/>
    <p:sldId id="327" r:id="rId19"/>
    <p:sldId id="312" r:id="rId20"/>
    <p:sldId id="313" r:id="rId21"/>
    <p:sldId id="328" r:id="rId22"/>
    <p:sldId id="315" r:id="rId23"/>
    <p:sldId id="316" r:id="rId24"/>
    <p:sldId id="309" r:id="rId25"/>
    <p:sldId id="263" r:id="rId26"/>
    <p:sldId id="319" r:id="rId27"/>
    <p:sldId id="329" r:id="rId28"/>
    <p:sldId id="270" r:id="rId29"/>
    <p:sldId id="324" r:id="rId30"/>
    <p:sldId id="257" r:id="rId31"/>
    <p:sldId id="260" r:id="rId32"/>
    <p:sldId id="330" r:id="rId33"/>
    <p:sldId id="331" r:id="rId34"/>
    <p:sldId id="262" r:id="rId35"/>
    <p:sldId id="322" r:id="rId36"/>
    <p:sldId id="326" r:id="rId37"/>
    <p:sldId id="323" r:id="rId38"/>
    <p:sldId id="299" r:id="rId39"/>
    <p:sldId id="317" r:id="rId40"/>
    <p:sldId id="332" r:id="rId41"/>
    <p:sldId id="333" r:id="rId42"/>
    <p:sldId id="271" r:id="rId43"/>
    <p:sldId id="318" r:id="rId44"/>
    <p:sldId id="285" r:id="rId45"/>
    <p:sldId id="325" r:id="rId46"/>
    <p:sldId id="296" r:id="rId47"/>
    <p:sldId id="297" r:id="rId48"/>
    <p:sldId id="281" r:id="rId49"/>
    <p:sldId id="282" r:id="rId50"/>
    <p:sldId id="283" r:id="rId51"/>
    <p:sldId id="284" r:id="rId52"/>
    <p:sldId id="289" r:id="rId53"/>
    <p:sldId id="290" r:id="rId54"/>
    <p:sldId id="320" r:id="rId55"/>
    <p:sldId id="321"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reenivasa Bondili" initials="SB" lastIdx="1" clrIdx="0"/>
  <p:cmAuthor id="2" name="Sreenivasa Bondili" initials="SB [2]" lastIdx="1" clrIdx="1"/>
  <p:cmAuthor id="3" name="Sreenivasa Bondili" initials="SB [2] [2]"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5D62AA-4B99-4F38-B841-37BCB066E5D5}" v="8" dt="2024-11-25T12:43:10.4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74"/>
  </p:normalViewPr>
  <p:slideViewPr>
    <p:cSldViewPr snapToGrid="0">
      <p:cViewPr varScale="1">
        <p:scale>
          <a:sx n="74" d="100"/>
          <a:sy n="74" d="100"/>
        </p:scale>
        <p:origin x="35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microsoft.com/office/2015/10/relationships/revisionInfo" Target="revisionInfo.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commentAuthors" Target="commentAuthors.xml"/><Relationship Id="rId5" Type="http://schemas.openxmlformats.org/officeDocument/2006/relationships/slide" Target="slides/slide3.xml"/><Relationship Id="rId61"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notesMaster" Target="notesMasters/notes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https://studentmailuwsac-my.sharepoint.com/personal/b00409709_studentmail_uws_ac_uk/Documents/%5b8%5d%20SiPM%20Array/FEE%20Mafs.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https://studentmailuwsac-my.sharepoint.com/personal/b00409709_studentmail_uws_ac_uk/Documents/%5b8%5d%20SiPM%20Array/FEE%20Mafs.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Vctrl vs. Vtmp</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v>Hamamatsu</c:v>
          </c:tx>
          <c:spPr>
            <a:ln w="19050" cap="rnd">
              <a:solidFill>
                <a:schemeClr val="accent1"/>
              </a:solid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0"/>
            <c:dispEq val="0"/>
          </c:trendline>
          <c:trendline>
            <c:spPr>
              <a:ln w="19050" cap="rnd">
                <a:solidFill>
                  <a:schemeClr val="accent1"/>
                </a:solidFill>
                <a:prstDash val="sysDot"/>
              </a:ln>
              <a:effectLst/>
            </c:spPr>
            <c:trendlineType val="linear"/>
            <c:dispRSqr val="0"/>
            <c:dispEq val="1"/>
            <c:trendlineLbl>
              <c:layout>
                <c:manualLayout>
                  <c:x val="0.11918536062159613"/>
                  <c:y val="-0.1704959956928461"/>
                </c:manualLayout>
              </c:layout>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sz="1400" baseline="0">
                        <a:solidFill>
                          <a:schemeClr val="tx2"/>
                        </a:solidFill>
                      </a:rPr>
                      <a:t>y = -0.1307x + 1044.1</a:t>
                    </a:r>
                    <a:endParaRPr lang="en-US" sz="1400">
                      <a:solidFill>
                        <a:schemeClr val="tx2"/>
                      </a:solidFill>
                    </a:endParaRPr>
                  </a:p>
                </c:rich>
              </c:tx>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Sheet1!$Y$12:$Y$33</c:f>
              <c:numCache>
                <c:formatCode>General</c:formatCode>
                <c:ptCount val="22"/>
                <c:pt idx="0">
                  <c:v>1375.2190000000001</c:v>
                </c:pt>
                <c:pt idx="1">
                  <c:v>1350.441</c:v>
                </c:pt>
                <c:pt idx="2">
                  <c:v>1300.5930000000001</c:v>
                </c:pt>
                <c:pt idx="3">
                  <c:v>1250.3979999999999</c:v>
                </c:pt>
                <c:pt idx="4">
                  <c:v>1199.884</c:v>
                </c:pt>
                <c:pt idx="5">
                  <c:v>1149.07</c:v>
                </c:pt>
                <c:pt idx="6">
                  <c:v>1097.9870000000001</c:v>
                </c:pt>
                <c:pt idx="7">
                  <c:v>1046.6469999999999</c:v>
                </c:pt>
                <c:pt idx="8">
                  <c:v>995.05</c:v>
                </c:pt>
                <c:pt idx="9">
                  <c:v>943.22699999999998</c:v>
                </c:pt>
                <c:pt idx="10">
                  <c:v>891.178</c:v>
                </c:pt>
                <c:pt idx="11">
                  <c:v>838.88199999999995</c:v>
                </c:pt>
                <c:pt idx="12">
                  <c:v>786.36</c:v>
                </c:pt>
                <c:pt idx="13">
                  <c:v>733.60799999999995</c:v>
                </c:pt>
                <c:pt idx="14">
                  <c:v>680.654</c:v>
                </c:pt>
                <c:pt idx="15">
                  <c:v>627.49</c:v>
                </c:pt>
                <c:pt idx="16">
                  <c:v>574.11699999999996</c:v>
                </c:pt>
                <c:pt idx="17">
                  <c:v>520.55100000000004</c:v>
                </c:pt>
                <c:pt idx="18">
                  <c:v>466.76</c:v>
                </c:pt>
                <c:pt idx="19">
                  <c:v>412.73899999999998</c:v>
                </c:pt>
                <c:pt idx="20">
                  <c:v>358.16399999999999</c:v>
                </c:pt>
                <c:pt idx="21">
                  <c:v>302.78500000000003</c:v>
                </c:pt>
              </c:numCache>
            </c:numRef>
          </c:xVal>
          <c:yVal>
            <c:numRef>
              <c:f>Sheet1!$AE$12:$AE$33</c:f>
              <c:numCache>
                <c:formatCode>General</c:formatCode>
                <c:ptCount val="22"/>
                <c:pt idx="0">
                  <c:v>863.39063022293078</c:v>
                </c:pt>
                <c:pt idx="1">
                  <c:v>866.80562340901508</c:v>
                </c:pt>
                <c:pt idx="2">
                  <c:v>873.63560978118335</c:v>
                </c:pt>
                <c:pt idx="3">
                  <c:v>880.46559615335184</c:v>
                </c:pt>
                <c:pt idx="4">
                  <c:v>887.2955825255201</c:v>
                </c:pt>
                <c:pt idx="5">
                  <c:v>894.12556889768859</c:v>
                </c:pt>
                <c:pt idx="6">
                  <c:v>900.95555526985686</c:v>
                </c:pt>
                <c:pt idx="7">
                  <c:v>907.78554164202535</c:v>
                </c:pt>
                <c:pt idx="8">
                  <c:v>914.6155280141935</c:v>
                </c:pt>
                <c:pt idx="9">
                  <c:v>921.44551438636199</c:v>
                </c:pt>
                <c:pt idx="10">
                  <c:v>928.27550075853026</c:v>
                </c:pt>
                <c:pt idx="11">
                  <c:v>935.10548713069875</c:v>
                </c:pt>
                <c:pt idx="12">
                  <c:v>941.93547350286713</c:v>
                </c:pt>
                <c:pt idx="13">
                  <c:v>948.7654598750355</c:v>
                </c:pt>
                <c:pt idx="14">
                  <c:v>955.59544624720388</c:v>
                </c:pt>
                <c:pt idx="15">
                  <c:v>962.42543261937215</c:v>
                </c:pt>
                <c:pt idx="16">
                  <c:v>969.25541899154052</c:v>
                </c:pt>
                <c:pt idx="17">
                  <c:v>976.0854053637089</c:v>
                </c:pt>
                <c:pt idx="18">
                  <c:v>982.91539173587739</c:v>
                </c:pt>
                <c:pt idx="19">
                  <c:v>989.74537810804566</c:v>
                </c:pt>
                <c:pt idx="20">
                  <c:v>996.57536448021403</c:v>
                </c:pt>
                <c:pt idx="21">
                  <c:v>1003.4053508523824</c:v>
                </c:pt>
              </c:numCache>
            </c:numRef>
          </c:yVal>
          <c:smooth val="1"/>
          <c:extLst>
            <c:ext xmlns:c16="http://schemas.microsoft.com/office/drawing/2014/chart" uri="{C3380CC4-5D6E-409C-BE32-E72D297353CC}">
              <c16:uniqueId val="{00000002-3C97-4F0A-9600-15B9194CE3F8}"/>
            </c:ext>
          </c:extLst>
        </c:ser>
        <c:ser>
          <c:idx val="1"/>
          <c:order val="1"/>
          <c:tx>
            <c:v>Onsemi</c:v>
          </c:tx>
          <c:spPr>
            <a:ln w="19050" cap="rnd">
              <a:solidFill>
                <a:schemeClr val="accent2"/>
              </a:solidFill>
              <a:round/>
            </a:ln>
            <a:effectLst/>
          </c:spPr>
          <c:marker>
            <c:symbol val="circle"/>
            <c:size val="5"/>
            <c:spPr>
              <a:solidFill>
                <a:schemeClr val="accent2"/>
              </a:solidFill>
              <a:ln w="9525">
                <a:solidFill>
                  <a:schemeClr val="accent2"/>
                </a:solidFill>
              </a:ln>
              <a:effectLst/>
            </c:spPr>
          </c:marker>
          <c:trendline>
            <c:spPr>
              <a:ln w="19050" cap="rnd">
                <a:solidFill>
                  <a:schemeClr val="accent2"/>
                </a:solidFill>
                <a:prstDash val="sysDot"/>
              </a:ln>
              <a:effectLst/>
            </c:spPr>
            <c:trendlineType val="linear"/>
            <c:dispRSqr val="0"/>
            <c:dispEq val="1"/>
            <c:trendlineLbl>
              <c:layout>
                <c:manualLayout>
                  <c:x val="0.1040641678333335"/>
                  <c:y val="-0.12862853681751318"/>
                </c:manualLayout>
              </c:layout>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sz="1400" baseline="0">
                        <a:solidFill>
                          <a:schemeClr val="accent2"/>
                        </a:solidFill>
                      </a:rPr>
                      <a:t>y = -0.0826x + 734.32</a:t>
                    </a:r>
                    <a:endParaRPr lang="en-US" sz="1400">
                      <a:solidFill>
                        <a:schemeClr val="accent2"/>
                      </a:solidFill>
                    </a:endParaRPr>
                  </a:p>
                </c:rich>
              </c:tx>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Sheet1!$Y$12:$Y$33</c:f>
              <c:numCache>
                <c:formatCode>General</c:formatCode>
                <c:ptCount val="22"/>
                <c:pt idx="0">
                  <c:v>1375.2190000000001</c:v>
                </c:pt>
                <c:pt idx="1">
                  <c:v>1350.441</c:v>
                </c:pt>
                <c:pt idx="2">
                  <c:v>1300.5930000000001</c:v>
                </c:pt>
                <c:pt idx="3">
                  <c:v>1250.3979999999999</c:v>
                </c:pt>
                <c:pt idx="4">
                  <c:v>1199.884</c:v>
                </c:pt>
                <c:pt idx="5">
                  <c:v>1149.07</c:v>
                </c:pt>
                <c:pt idx="6">
                  <c:v>1097.9870000000001</c:v>
                </c:pt>
                <c:pt idx="7">
                  <c:v>1046.6469999999999</c:v>
                </c:pt>
                <c:pt idx="8">
                  <c:v>995.05</c:v>
                </c:pt>
                <c:pt idx="9">
                  <c:v>943.22699999999998</c:v>
                </c:pt>
                <c:pt idx="10">
                  <c:v>891.178</c:v>
                </c:pt>
                <c:pt idx="11">
                  <c:v>838.88199999999995</c:v>
                </c:pt>
                <c:pt idx="12">
                  <c:v>786.36</c:v>
                </c:pt>
                <c:pt idx="13">
                  <c:v>733.60799999999995</c:v>
                </c:pt>
                <c:pt idx="14">
                  <c:v>680.654</c:v>
                </c:pt>
                <c:pt idx="15">
                  <c:v>627.49</c:v>
                </c:pt>
                <c:pt idx="16">
                  <c:v>574.11699999999996</c:v>
                </c:pt>
                <c:pt idx="17">
                  <c:v>520.55100000000004</c:v>
                </c:pt>
                <c:pt idx="18">
                  <c:v>466.76</c:v>
                </c:pt>
                <c:pt idx="19">
                  <c:v>412.73899999999998</c:v>
                </c:pt>
                <c:pt idx="20">
                  <c:v>358.16399999999999</c:v>
                </c:pt>
                <c:pt idx="21">
                  <c:v>302.78500000000003</c:v>
                </c:pt>
              </c:numCache>
            </c:numRef>
          </c:xVal>
          <c:yVal>
            <c:numRef>
              <c:f>Sheet1!$AG$12:$AG$33</c:f>
              <c:numCache>
                <c:formatCode>General</c:formatCode>
                <c:ptCount val="22"/>
                <c:pt idx="0">
                  <c:v>620.04223342161424</c:v>
                </c:pt>
                <c:pt idx="1">
                  <c:v>622.2017144069323</c:v>
                </c:pt>
                <c:pt idx="2">
                  <c:v>626.52067637756818</c:v>
                </c:pt>
                <c:pt idx="3">
                  <c:v>630.83963834820395</c:v>
                </c:pt>
                <c:pt idx="4">
                  <c:v>635.15860031883983</c:v>
                </c:pt>
                <c:pt idx="5">
                  <c:v>639.47756228947571</c:v>
                </c:pt>
                <c:pt idx="6">
                  <c:v>643.79652426011171</c:v>
                </c:pt>
                <c:pt idx="7">
                  <c:v>648.11548623074759</c:v>
                </c:pt>
                <c:pt idx="8">
                  <c:v>652.43444820138325</c:v>
                </c:pt>
                <c:pt idx="9">
                  <c:v>656.75341017201924</c:v>
                </c:pt>
                <c:pt idx="10">
                  <c:v>661.07237214265524</c:v>
                </c:pt>
                <c:pt idx="11">
                  <c:v>665.39133411329101</c:v>
                </c:pt>
                <c:pt idx="12">
                  <c:v>669.71029608392689</c:v>
                </c:pt>
                <c:pt idx="13">
                  <c:v>674.02925805456277</c:v>
                </c:pt>
                <c:pt idx="14">
                  <c:v>678.34822002519866</c:v>
                </c:pt>
                <c:pt idx="15">
                  <c:v>682.66718199583454</c:v>
                </c:pt>
                <c:pt idx="16">
                  <c:v>686.98614396647042</c:v>
                </c:pt>
                <c:pt idx="17">
                  <c:v>691.3051059371063</c:v>
                </c:pt>
                <c:pt idx="18">
                  <c:v>695.62406790774219</c:v>
                </c:pt>
                <c:pt idx="19">
                  <c:v>699.94302987837807</c:v>
                </c:pt>
                <c:pt idx="20">
                  <c:v>704.26199184901384</c:v>
                </c:pt>
                <c:pt idx="21">
                  <c:v>708.58095381964984</c:v>
                </c:pt>
              </c:numCache>
            </c:numRef>
          </c:yVal>
          <c:smooth val="1"/>
          <c:extLst>
            <c:ext xmlns:c16="http://schemas.microsoft.com/office/drawing/2014/chart" uri="{C3380CC4-5D6E-409C-BE32-E72D297353CC}">
              <c16:uniqueId val="{00000004-3C97-4F0A-9600-15B9194CE3F8}"/>
            </c:ext>
          </c:extLst>
        </c:ser>
        <c:dLbls>
          <c:showLegendKey val="0"/>
          <c:showVal val="0"/>
          <c:showCatName val="0"/>
          <c:showSerName val="0"/>
          <c:showPercent val="0"/>
          <c:showBubbleSize val="0"/>
        </c:dLbls>
        <c:axId val="1267010319"/>
        <c:axId val="1267009359"/>
      </c:scatterChart>
      <c:valAx>
        <c:axId val="1267010319"/>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b="1"/>
                  <a:t>Vtmp (mV)</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67009359"/>
        <c:crosses val="autoZero"/>
        <c:crossBetween val="midCat"/>
      </c:valAx>
      <c:valAx>
        <c:axId val="1267009359"/>
        <c:scaling>
          <c:orientation val="minMax"/>
          <c:min val="6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000" b="1" i="0" u="none" strike="noStrike" baseline="0">
                    <a:effectLst/>
                  </a:rPr>
                  <a:t>Vctrl (mV)</a:t>
                </a:r>
                <a:endParaRPr lang="en-GB"/>
              </a:p>
            </c:rich>
          </c:tx>
          <c:layout>
            <c:manualLayout>
              <c:xMode val="edge"/>
              <c:yMode val="edge"/>
              <c:x val="3.0555555555555555E-2"/>
              <c:y val="0.38884660250801983"/>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67010319"/>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err="1"/>
              <a:t>Vbias</a:t>
            </a:r>
            <a:r>
              <a:rPr lang="en-GB" dirty="0"/>
              <a:t> vs. Temp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v>Hamamatsu</c:v>
          </c:tx>
          <c:spPr>
            <a:ln w="19050" cap="rnd">
              <a:solidFill>
                <a:schemeClr val="accent1"/>
              </a:solid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0"/>
            <c:dispEq val="1"/>
            <c:trendlineLbl>
              <c:layout>
                <c:manualLayout>
                  <c:x val="0.15759784677991071"/>
                  <c:y val="-9.8046178192575023E-2"/>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Sheet1!$X$12:$X$33</c:f>
              <c:numCache>
                <c:formatCode>General</c:formatCode>
                <c:ptCount val="22"/>
                <c:pt idx="0">
                  <c:v>-55</c:v>
                </c:pt>
                <c:pt idx="1">
                  <c:v>-50</c:v>
                </c:pt>
                <c:pt idx="2">
                  <c:v>-40</c:v>
                </c:pt>
                <c:pt idx="3">
                  <c:v>-30</c:v>
                </c:pt>
                <c:pt idx="4">
                  <c:v>-20</c:v>
                </c:pt>
                <c:pt idx="5">
                  <c:v>-10</c:v>
                </c:pt>
                <c:pt idx="6">
                  <c:v>0</c:v>
                </c:pt>
                <c:pt idx="7">
                  <c:v>10</c:v>
                </c:pt>
                <c:pt idx="8">
                  <c:v>20</c:v>
                </c:pt>
                <c:pt idx="9">
                  <c:v>30</c:v>
                </c:pt>
                <c:pt idx="10">
                  <c:v>40</c:v>
                </c:pt>
                <c:pt idx="11">
                  <c:v>50</c:v>
                </c:pt>
                <c:pt idx="12">
                  <c:v>60</c:v>
                </c:pt>
                <c:pt idx="13">
                  <c:v>70</c:v>
                </c:pt>
                <c:pt idx="14">
                  <c:v>80</c:v>
                </c:pt>
                <c:pt idx="15">
                  <c:v>90</c:v>
                </c:pt>
                <c:pt idx="16">
                  <c:v>100</c:v>
                </c:pt>
                <c:pt idx="17">
                  <c:v>110</c:v>
                </c:pt>
                <c:pt idx="18">
                  <c:v>120</c:v>
                </c:pt>
                <c:pt idx="19">
                  <c:v>130</c:v>
                </c:pt>
                <c:pt idx="20">
                  <c:v>140</c:v>
                </c:pt>
                <c:pt idx="21">
                  <c:v>150</c:v>
                </c:pt>
              </c:numCache>
            </c:numRef>
          </c:xVal>
          <c:yVal>
            <c:numRef>
              <c:f>Sheet1!$Z$12:$Z$33</c:f>
              <c:numCache>
                <c:formatCode>General</c:formatCode>
                <c:ptCount val="22"/>
                <c:pt idx="0">
                  <c:v>37.980000000000004</c:v>
                </c:pt>
                <c:pt idx="1">
                  <c:v>38.150000000000006</c:v>
                </c:pt>
                <c:pt idx="2">
                  <c:v>38.49</c:v>
                </c:pt>
                <c:pt idx="3">
                  <c:v>38.830000000000005</c:v>
                </c:pt>
                <c:pt idx="4">
                  <c:v>39.17</c:v>
                </c:pt>
                <c:pt idx="5">
                  <c:v>39.510000000000005</c:v>
                </c:pt>
                <c:pt idx="6">
                  <c:v>39.85</c:v>
                </c:pt>
                <c:pt idx="7">
                  <c:v>40.190000000000005</c:v>
                </c:pt>
                <c:pt idx="8">
                  <c:v>40.53</c:v>
                </c:pt>
                <c:pt idx="9">
                  <c:v>40.870000000000005</c:v>
                </c:pt>
                <c:pt idx="10">
                  <c:v>41.21</c:v>
                </c:pt>
                <c:pt idx="11">
                  <c:v>41.550000000000004</c:v>
                </c:pt>
                <c:pt idx="12">
                  <c:v>41.89</c:v>
                </c:pt>
                <c:pt idx="13">
                  <c:v>42.230000000000004</c:v>
                </c:pt>
                <c:pt idx="14">
                  <c:v>42.57</c:v>
                </c:pt>
                <c:pt idx="15">
                  <c:v>42.910000000000004</c:v>
                </c:pt>
                <c:pt idx="16">
                  <c:v>43.25</c:v>
                </c:pt>
                <c:pt idx="17">
                  <c:v>43.59</c:v>
                </c:pt>
                <c:pt idx="18">
                  <c:v>43.930000000000007</c:v>
                </c:pt>
                <c:pt idx="19">
                  <c:v>44.27</c:v>
                </c:pt>
                <c:pt idx="20">
                  <c:v>44.61</c:v>
                </c:pt>
                <c:pt idx="21">
                  <c:v>44.95</c:v>
                </c:pt>
              </c:numCache>
            </c:numRef>
          </c:yVal>
          <c:smooth val="1"/>
          <c:extLst>
            <c:ext xmlns:c16="http://schemas.microsoft.com/office/drawing/2014/chart" uri="{C3380CC4-5D6E-409C-BE32-E72D297353CC}">
              <c16:uniqueId val="{00000001-FD1F-44AB-95D2-B00D3E12BA55}"/>
            </c:ext>
          </c:extLst>
        </c:ser>
        <c:ser>
          <c:idx val="1"/>
          <c:order val="1"/>
          <c:tx>
            <c:v>SensL</c:v>
          </c:tx>
          <c:spPr>
            <a:ln w="19050" cap="rnd">
              <a:solidFill>
                <a:schemeClr val="accent2"/>
              </a:solidFill>
              <a:round/>
            </a:ln>
            <a:effectLst/>
          </c:spPr>
          <c:marker>
            <c:symbol val="circle"/>
            <c:size val="5"/>
            <c:spPr>
              <a:solidFill>
                <a:schemeClr val="accent2"/>
              </a:solidFill>
              <a:ln w="9525">
                <a:solidFill>
                  <a:schemeClr val="accent2"/>
                </a:solidFill>
              </a:ln>
              <a:effectLst/>
            </c:spPr>
          </c:marker>
          <c:trendline>
            <c:spPr>
              <a:ln w="19050" cap="rnd">
                <a:solidFill>
                  <a:schemeClr val="accent2"/>
                </a:solidFill>
                <a:prstDash val="sysDot"/>
              </a:ln>
              <a:effectLst/>
            </c:spPr>
            <c:trendlineType val="linear"/>
            <c:dispRSqr val="0"/>
            <c:dispEq val="1"/>
            <c:trendlineLbl>
              <c:layout>
                <c:manualLayout>
                  <c:x val="0.13473579691908863"/>
                  <c:y val="-5.8595082453069693E-2"/>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Sheet1!$X$12:$X$33</c:f>
              <c:numCache>
                <c:formatCode>General</c:formatCode>
                <c:ptCount val="22"/>
                <c:pt idx="0">
                  <c:v>-55</c:v>
                </c:pt>
                <c:pt idx="1">
                  <c:v>-50</c:v>
                </c:pt>
                <c:pt idx="2">
                  <c:v>-40</c:v>
                </c:pt>
                <c:pt idx="3">
                  <c:v>-30</c:v>
                </c:pt>
                <c:pt idx="4">
                  <c:v>-20</c:v>
                </c:pt>
                <c:pt idx="5">
                  <c:v>-10</c:v>
                </c:pt>
                <c:pt idx="6">
                  <c:v>0</c:v>
                </c:pt>
                <c:pt idx="7">
                  <c:v>10</c:v>
                </c:pt>
                <c:pt idx="8">
                  <c:v>20</c:v>
                </c:pt>
                <c:pt idx="9">
                  <c:v>30</c:v>
                </c:pt>
                <c:pt idx="10">
                  <c:v>40</c:v>
                </c:pt>
                <c:pt idx="11">
                  <c:v>50</c:v>
                </c:pt>
                <c:pt idx="12">
                  <c:v>60</c:v>
                </c:pt>
                <c:pt idx="13">
                  <c:v>70</c:v>
                </c:pt>
                <c:pt idx="14">
                  <c:v>80</c:v>
                </c:pt>
                <c:pt idx="15">
                  <c:v>90</c:v>
                </c:pt>
                <c:pt idx="16">
                  <c:v>100</c:v>
                </c:pt>
                <c:pt idx="17">
                  <c:v>110</c:v>
                </c:pt>
                <c:pt idx="18">
                  <c:v>120</c:v>
                </c:pt>
                <c:pt idx="19">
                  <c:v>130</c:v>
                </c:pt>
                <c:pt idx="20">
                  <c:v>140</c:v>
                </c:pt>
                <c:pt idx="21">
                  <c:v>150</c:v>
                </c:pt>
              </c:numCache>
            </c:numRef>
          </c:xVal>
          <c:yVal>
            <c:numRef>
              <c:f>Sheet1!$AB$12:$AB$33</c:f>
              <c:numCache>
                <c:formatCode>General</c:formatCode>
                <c:ptCount val="22"/>
                <c:pt idx="0">
                  <c:v>25.866</c:v>
                </c:pt>
                <c:pt idx="1">
                  <c:v>25.973500000000001</c:v>
                </c:pt>
                <c:pt idx="2">
                  <c:v>26.188500000000001</c:v>
                </c:pt>
                <c:pt idx="3">
                  <c:v>26.403500000000001</c:v>
                </c:pt>
                <c:pt idx="4">
                  <c:v>26.618500000000001</c:v>
                </c:pt>
                <c:pt idx="5">
                  <c:v>26.833500000000001</c:v>
                </c:pt>
                <c:pt idx="6">
                  <c:v>27.048500000000001</c:v>
                </c:pt>
                <c:pt idx="7">
                  <c:v>27.263500000000001</c:v>
                </c:pt>
                <c:pt idx="8">
                  <c:v>27.4785</c:v>
                </c:pt>
                <c:pt idx="9">
                  <c:v>27.6935</c:v>
                </c:pt>
                <c:pt idx="10">
                  <c:v>27.9085</c:v>
                </c:pt>
                <c:pt idx="11">
                  <c:v>28.1235</c:v>
                </c:pt>
                <c:pt idx="12">
                  <c:v>28.3385</c:v>
                </c:pt>
                <c:pt idx="13">
                  <c:v>28.5535</c:v>
                </c:pt>
                <c:pt idx="14">
                  <c:v>28.7685</c:v>
                </c:pt>
                <c:pt idx="15">
                  <c:v>28.983499999999999</c:v>
                </c:pt>
                <c:pt idx="16">
                  <c:v>29.198499999999999</c:v>
                </c:pt>
                <c:pt idx="17">
                  <c:v>29.413499999999999</c:v>
                </c:pt>
                <c:pt idx="18">
                  <c:v>29.628499999999999</c:v>
                </c:pt>
                <c:pt idx="19">
                  <c:v>29.843499999999999</c:v>
                </c:pt>
                <c:pt idx="20">
                  <c:v>30.058499999999999</c:v>
                </c:pt>
                <c:pt idx="21">
                  <c:v>30.273499999999999</c:v>
                </c:pt>
              </c:numCache>
            </c:numRef>
          </c:yVal>
          <c:smooth val="1"/>
          <c:extLst>
            <c:ext xmlns:c16="http://schemas.microsoft.com/office/drawing/2014/chart" uri="{C3380CC4-5D6E-409C-BE32-E72D297353CC}">
              <c16:uniqueId val="{00000003-FD1F-44AB-95D2-B00D3E12BA55}"/>
            </c:ext>
          </c:extLst>
        </c:ser>
        <c:dLbls>
          <c:showLegendKey val="0"/>
          <c:showVal val="0"/>
          <c:showCatName val="0"/>
          <c:showSerName val="0"/>
          <c:showPercent val="0"/>
          <c:showBubbleSize val="0"/>
        </c:dLbls>
        <c:axId val="799193023"/>
        <c:axId val="799192063"/>
      </c:scatterChart>
      <c:valAx>
        <c:axId val="799193023"/>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temp (</a:t>
                </a:r>
                <a:r>
                  <a:rPr lang="en-GB" sz="800" b="0" i="0" u="none" strike="noStrike" kern="1200" baseline="0">
                    <a:solidFill>
                      <a:sysClr val="windowText" lastClr="000000">
                        <a:lumMod val="65000"/>
                        <a:lumOff val="35000"/>
                      </a:sysClr>
                    </a:solidFill>
                    <a:latin typeface="Cambria Math" panose="02040503050406030204" pitchFamily="18" charset="0"/>
                  </a:rPr>
                  <a:t>𝐶</a:t>
                </a:r>
                <a:r>
                  <a:rPr lang="en-GB" sz="800" b="0" i="0" u="none" strike="noStrike" kern="1200" baseline="0">
                    <a:solidFill>
                      <a:sysClr val="windowText" lastClr="000000">
                        <a:lumMod val="65000"/>
                        <a:lumOff val="35000"/>
                      </a:sysClr>
                    </a:solidFill>
                    <a:latin typeface="Cambria Math" panose="02040503050406030204" pitchFamily="18" charset="0"/>
                    <a:ea typeface="Cambria Math" panose="02040503050406030204" pitchFamily="18" charset="0"/>
                  </a:rPr>
                  <a:t>°)</a:t>
                </a:r>
                <a:endParaRPr lang="en-GB"/>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99192063"/>
        <c:crosses val="autoZero"/>
        <c:crossBetween val="midCat"/>
      </c:valAx>
      <c:valAx>
        <c:axId val="799192063"/>
        <c:scaling>
          <c:orientation val="minMax"/>
          <c:min val="2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bias (V)</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99193023"/>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0.21006</cdr:x>
      <cdr:y>0.56713</cdr:y>
    </cdr:from>
    <cdr:to>
      <cdr:x>0.54313</cdr:x>
      <cdr:y>0.77754</cdr:y>
    </cdr:to>
    <cdr:sp macro="" textlink="">
      <cdr:nvSpPr>
        <cdr:cNvPr id="2" name="TextBox 1">
          <a:extLst xmlns:a="http://schemas.openxmlformats.org/drawingml/2006/main">
            <a:ext uri="{FF2B5EF4-FFF2-40B4-BE49-F238E27FC236}">
              <a16:creationId xmlns:a16="http://schemas.microsoft.com/office/drawing/2014/main" id="{FD3F6E75-07FB-B2E0-772A-44B9D6CBA652}"/>
            </a:ext>
          </a:extLst>
        </cdr:cNvPr>
        <cdr:cNvSpPr txBox="1"/>
      </cdr:nvSpPr>
      <cdr:spPr>
        <a:xfrm xmlns:a="http://schemas.openxmlformats.org/drawingml/2006/main">
          <a:off x="1229542" y="2464532"/>
          <a:ext cx="194957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2000" kern="1200" dirty="0" err="1"/>
            <a:t>Onsemi</a:t>
          </a:r>
          <a:r>
            <a:rPr lang="en-GB" sz="2000" kern="1200" dirty="0"/>
            <a:t> (</a:t>
          </a:r>
          <a:r>
            <a:rPr lang="en-GB" sz="2000" kern="1200" dirty="0" err="1"/>
            <a:t>SensL</a:t>
          </a:r>
          <a:r>
            <a:rPr lang="en-GB" sz="2000" kern="1200" dirty="0"/>
            <a:t>)</a:t>
          </a:r>
        </a:p>
      </cdr:txBody>
    </cdr:sp>
  </cdr:relSizeAnchor>
</c:userShapes>
</file>

<file path=ppt/ink/ink1.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06897" units="1/cm"/>
          <inkml:channelProperty channel="T" name="resolution" value="1" units="1/dev"/>
        </inkml:channelProperties>
      </inkml:inkSource>
      <inkml:timestamp xml:id="ts0" timeString="2024-11-25T16:32:51.961"/>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20796 15346 0,'-141'-124'406,"18"71"-391,17 1 1,-35-37 15,123 54-15,-35-18 0,36 53-16,-1-18 15,0 18 1,18-17-1,-17-1 1,-1 18-16,18-17 16,-18-1-1,1 18 17,-1 0-17,0 18-15,18-1 16,-17 18-16,-54 1 15,36 17-15,-106 53 16,35-1 0,-106 36-1,71-88 1,88-17-16,0-19 16,-105 54-1,122-71-15,-17 18 16,-17-18-16,52 0 0,-17 0 15,-18 0 1,0 0 0,0-18-1,36 18 1,-19-18 0,19 18-1,-1 0 16,18-17 485,18-1-500,123-17 15,-124 35-15,1-18-1,0 18-15,-1 0 31,1 0-15,0 0 0</inkml:trace>
</inkml:ink>
</file>

<file path=ppt/ink/ink2.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06897" units="1/cm"/>
          <inkml:channelProperty channel="T" name="resolution" value="1" units="1/dev"/>
        </inkml:channelProperties>
      </inkml:inkSource>
      <inkml:timestamp xml:id="ts0" timeString="2024-11-25T16:32:54.311"/>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18874 15434 0,'35'0'344,"0"0"-329,18 18-15,-18-18 16,106 53-1,-35-18 1,0-17 0,-88-1-1,35 1 1,-18-18 0,-17 0-1,-1 0 16,1 0-15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AA7B0D9-3535-F7F5-BCFA-DA607A4C18C1}"/>
              </a:ext>
            </a:extLst>
          </p:cNvPr>
          <p:cNvSpPr txBox="1">
            <a:spLocks noGrp="1"/>
          </p:cNvSpPr>
          <p:nvPr>
            <p:ph type="hdr" sz="quarter"/>
          </p:nvPr>
        </p:nvSpPr>
        <p:spPr>
          <a:xfrm>
            <a:off x="0" y="0"/>
            <a:ext cx="2971800" cy="458791"/>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n-GB" sz="1200" b="0" i="0" u="none" strike="noStrike" kern="1200" cap="none" spc="0" baseline="0">
                <a:solidFill>
                  <a:srgbClr val="000000"/>
                </a:solidFill>
                <a:uFillTx/>
                <a:latin typeface="Aptos"/>
              </a:defRPr>
            </a:lvl1pPr>
          </a:lstStyle>
          <a:p>
            <a:pPr lvl="0"/>
            <a:endParaRPr lang="en-GB"/>
          </a:p>
        </p:txBody>
      </p:sp>
      <p:sp>
        <p:nvSpPr>
          <p:cNvPr id="3" name="Date Placeholder 2">
            <a:extLst>
              <a:ext uri="{FF2B5EF4-FFF2-40B4-BE49-F238E27FC236}">
                <a16:creationId xmlns:a16="http://schemas.microsoft.com/office/drawing/2014/main" id="{AAF2CDD8-B845-0219-67FF-EACE92759A6D}"/>
              </a:ext>
            </a:extLst>
          </p:cNvPr>
          <p:cNvSpPr txBox="1">
            <a:spLocks noGrp="1"/>
          </p:cNvSpPr>
          <p:nvPr>
            <p:ph type="dt" idx="1"/>
          </p:nvPr>
        </p:nvSpPr>
        <p:spPr>
          <a:xfrm>
            <a:off x="3884608" y="0"/>
            <a:ext cx="2971800" cy="458791"/>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en-GB" sz="1200" b="0" i="0" u="none" strike="noStrike" kern="1200" cap="none" spc="0" baseline="0">
                <a:solidFill>
                  <a:srgbClr val="000000"/>
                </a:solidFill>
                <a:uFillTx/>
                <a:latin typeface="Aptos"/>
              </a:defRPr>
            </a:lvl1pPr>
          </a:lstStyle>
          <a:p>
            <a:pPr lvl="0"/>
            <a:fld id="{6CA0CD6C-320B-472B-A7AD-541BC798C013}" type="datetime1">
              <a:rPr lang="en-GB"/>
              <a:pPr lvl="0"/>
              <a:t>13/03/2025</a:t>
            </a:fld>
            <a:endParaRPr lang="en-GB"/>
          </a:p>
        </p:txBody>
      </p:sp>
      <p:sp>
        <p:nvSpPr>
          <p:cNvPr id="4" name="Slide Image Placeholder 3">
            <a:extLst>
              <a:ext uri="{FF2B5EF4-FFF2-40B4-BE49-F238E27FC236}">
                <a16:creationId xmlns:a16="http://schemas.microsoft.com/office/drawing/2014/main" id="{3B486320-009E-86AA-8AB2-18B0028CDC11}"/>
              </a:ext>
            </a:extLst>
          </p:cNvPr>
          <p:cNvSpPr>
            <a:spLocks noGrp="1" noRot="1" noChangeAspect="1"/>
          </p:cNvSpPr>
          <p:nvPr>
            <p:ph type="sldImg" idx="2"/>
          </p:nvPr>
        </p:nvSpPr>
        <p:spPr>
          <a:xfrm>
            <a:off x="685800" y="1143000"/>
            <a:ext cx="5486400" cy="3086099"/>
          </a:xfrm>
          <a:prstGeom prst="rect">
            <a:avLst/>
          </a:prstGeom>
          <a:noFill/>
          <a:ln w="12701">
            <a:solidFill>
              <a:srgbClr val="000000"/>
            </a:solidFill>
            <a:prstDash val="solid"/>
          </a:ln>
        </p:spPr>
      </p:sp>
      <p:sp>
        <p:nvSpPr>
          <p:cNvPr id="5" name="Notes Placeholder 4">
            <a:extLst>
              <a:ext uri="{FF2B5EF4-FFF2-40B4-BE49-F238E27FC236}">
                <a16:creationId xmlns:a16="http://schemas.microsoft.com/office/drawing/2014/main" id="{8BAE2DED-2C06-1774-D8F3-66DE85819786}"/>
              </a:ext>
            </a:extLst>
          </p:cNvPr>
          <p:cNvSpPr txBox="1">
            <a:spLocks noGrp="1"/>
          </p:cNvSpPr>
          <p:nvPr>
            <p:ph type="body" sz="quarter" idx="3"/>
          </p:nvPr>
        </p:nvSpPr>
        <p:spPr>
          <a:xfrm>
            <a:off x="685800" y="4400549"/>
            <a:ext cx="5486400" cy="3600450"/>
          </a:xfrm>
          <a:prstGeom prst="rect">
            <a:avLst/>
          </a:prstGeom>
          <a:noFill/>
          <a:ln>
            <a:noFill/>
          </a:ln>
        </p:spPr>
        <p:txBody>
          <a:bodyPr vert="horz" wrap="square" lIns="91440" tIns="45720" rIns="91440" bIns="45720" anchor="t" anchorCtr="0" compatLnSpc="1">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a:extLst>
              <a:ext uri="{FF2B5EF4-FFF2-40B4-BE49-F238E27FC236}">
                <a16:creationId xmlns:a16="http://schemas.microsoft.com/office/drawing/2014/main" id="{6A0AD05D-A858-A083-6C35-C54C93792E59}"/>
              </a:ext>
            </a:extLst>
          </p:cNvPr>
          <p:cNvSpPr txBox="1">
            <a:spLocks noGrp="1"/>
          </p:cNvSpPr>
          <p:nvPr>
            <p:ph type="ftr" sz="quarter" idx="4"/>
          </p:nvPr>
        </p:nvSpPr>
        <p:spPr>
          <a:xfrm>
            <a:off x="0"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1">
              <a:lnSpc>
                <a:spcPct val="100000"/>
              </a:lnSpc>
              <a:spcBef>
                <a:spcPts val="0"/>
              </a:spcBef>
              <a:spcAft>
                <a:spcPts val="0"/>
              </a:spcAft>
              <a:buNone/>
              <a:tabLst/>
              <a:defRPr lang="en-GB" sz="1200" b="0" i="0" u="none" strike="noStrike" kern="1200" cap="none" spc="0" baseline="0">
                <a:solidFill>
                  <a:srgbClr val="000000"/>
                </a:solidFill>
                <a:uFillTx/>
                <a:latin typeface="Aptos"/>
              </a:defRPr>
            </a:lvl1pPr>
          </a:lstStyle>
          <a:p>
            <a:pPr lvl="0"/>
            <a:endParaRPr lang="en-GB"/>
          </a:p>
        </p:txBody>
      </p:sp>
      <p:sp>
        <p:nvSpPr>
          <p:cNvPr id="7" name="Slide Number Placeholder 6">
            <a:extLst>
              <a:ext uri="{FF2B5EF4-FFF2-40B4-BE49-F238E27FC236}">
                <a16:creationId xmlns:a16="http://schemas.microsoft.com/office/drawing/2014/main" id="{4AFE3ADA-9DF9-9040-9FCD-3A880F222DAD}"/>
              </a:ext>
            </a:extLst>
          </p:cNvPr>
          <p:cNvSpPr txBox="1">
            <a:spLocks noGrp="1"/>
          </p:cNvSpPr>
          <p:nvPr>
            <p:ph type="sldNum" sz="quarter" idx="5"/>
          </p:nvPr>
        </p:nvSpPr>
        <p:spPr>
          <a:xfrm>
            <a:off x="3884608"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r" defTabSz="914400" rtl="0" fontAlgn="auto" hangingPunct="1">
              <a:lnSpc>
                <a:spcPct val="100000"/>
              </a:lnSpc>
              <a:spcBef>
                <a:spcPts val="0"/>
              </a:spcBef>
              <a:spcAft>
                <a:spcPts val="0"/>
              </a:spcAft>
              <a:buNone/>
              <a:tabLst/>
              <a:defRPr lang="en-GB" sz="1200" b="0" i="0" u="none" strike="noStrike" kern="1200" cap="none" spc="0" baseline="0">
                <a:solidFill>
                  <a:srgbClr val="000000"/>
                </a:solidFill>
                <a:uFillTx/>
                <a:latin typeface="Aptos"/>
              </a:defRPr>
            </a:lvl1pPr>
          </a:lstStyle>
          <a:p>
            <a:pPr lvl="0"/>
            <a:fld id="{06EE1C94-0AF5-4531-BA48-765622A44C52}" type="slidenum">
              <a:t>‹#›</a:t>
            </a:fld>
            <a:endParaRPr lang="en-GB"/>
          </a:p>
        </p:txBody>
      </p:sp>
    </p:spTree>
    <p:extLst>
      <p:ext uri="{BB962C8B-B14F-4D97-AF65-F5344CB8AC3E}">
        <p14:creationId xmlns:p14="http://schemas.microsoft.com/office/powerpoint/2010/main" val="3050407162"/>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Aptos"/>
      </a:defRPr>
    </a:lvl1pPr>
    <a:lvl2pPr marL="457200" marR="0" lvl="1"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Aptos"/>
      </a:defRPr>
    </a:lvl2pPr>
    <a:lvl3pPr marL="914400" marR="0" lvl="2"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Aptos"/>
      </a:defRPr>
    </a:lvl3pPr>
    <a:lvl4pPr marL="1371600" marR="0" lvl="3"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Aptos"/>
      </a:defRPr>
    </a:lvl4pPr>
    <a:lvl5pPr marL="1828800" marR="0" lvl="4"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Apto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UKNDN</a:t>
            </a:r>
          </a:p>
        </p:txBody>
      </p:sp>
      <p:sp>
        <p:nvSpPr>
          <p:cNvPr id="4" name="Slide Number Placeholder 3"/>
          <p:cNvSpPr>
            <a:spLocks noGrp="1"/>
          </p:cNvSpPr>
          <p:nvPr>
            <p:ph type="sldNum" sz="quarter" idx="5"/>
          </p:nvPr>
        </p:nvSpPr>
        <p:spPr/>
        <p:txBody>
          <a:bodyPr/>
          <a:lstStyle/>
          <a:p>
            <a:pPr lvl="0"/>
            <a:fld id="{06EE1C94-0AF5-4531-BA48-765622A44C52}" type="slidenum">
              <a:rPr lang="en-GB" smtClean="0"/>
              <a:t>1</a:t>
            </a:fld>
            <a:endParaRPr lang="en-GB"/>
          </a:p>
        </p:txBody>
      </p:sp>
    </p:spTree>
    <p:extLst>
      <p:ext uri="{BB962C8B-B14F-4D97-AF65-F5344CB8AC3E}">
        <p14:creationId xmlns:p14="http://schemas.microsoft.com/office/powerpoint/2010/main" val="32316879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F2F0D2-DC2A-2045-A42A-7FD6C151C8B6}" type="slidenum">
              <a:rPr lang="en-US" smtClean="0"/>
              <a:t>4</a:t>
            </a:fld>
            <a:endParaRPr lang="en-US"/>
          </a:p>
        </p:txBody>
      </p:sp>
    </p:spTree>
    <p:extLst>
      <p:ext uri="{BB962C8B-B14F-4D97-AF65-F5344CB8AC3E}">
        <p14:creationId xmlns:p14="http://schemas.microsoft.com/office/powerpoint/2010/main" val="11475933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lvl="0"/>
            <a:fld id="{06EE1C94-0AF5-4531-BA48-765622A44C52}" type="slidenum">
              <a:rPr lang="en-GB" smtClean="0"/>
              <a:t>25</a:t>
            </a:fld>
            <a:endParaRPr lang="en-GB"/>
          </a:p>
        </p:txBody>
      </p:sp>
    </p:spTree>
    <p:extLst>
      <p:ext uri="{BB962C8B-B14F-4D97-AF65-F5344CB8AC3E}">
        <p14:creationId xmlns:p14="http://schemas.microsoft.com/office/powerpoint/2010/main" val="3964852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I have some doubts regarding </a:t>
            </a:r>
            <a:r>
              <a:rPr lang="en-GB"/>
              <a:t>this slides</a:t>
            </a:r>
          </a:p>
        </p:txBody>
      </p:sp>
      <p:sp>
        <p:nvSpPr>
          <p:cNvPr id="4" name="Slide Number Placeholder 3"/>
          <p:cNvSpPr>
            <a:spLocks noGrp="1"/>
          </p:cNvSpPr>
          <p:nvPr>
            <p:ph type="sldNum" sz="quarter" idx="5"/>
          </p:nvPr>
        </p:nvSpPr>
        <p:spPr/>
        <p:txBody>
          <a:bodyPr/>
          <a:lstStyle/>
          <a:p>
            <a:pPr lvl="0"/>
            <a:fld id="{06EE1C94-0AF5-4531-BA48-765622A44C52}" type="slidenum">
              <a:rPr lang="en-GB" smtClean="0"/>
              <a:t>35</a:t>
            </a:fld>
            <a:endParaRPr lang="en-GB"/>
          </a:p>
        </p:txBody>
      </p:sp>
    </p:spTree>
    <p:extLst>
      <p:ext uri="{BB962C8B-B14F-4D97-AF65-F5344CB8AC3E}">
        <p14:creationId xmlns:p14="http://schemas.microsoft.com/office/powerpoint/2010/main" val="22017939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ea typeface="ＭＳ Ｐゴシック" charset="0"/>
                <a:cs typeface="Arial" charset="0"/>
              </a:defRPr>
            </a:lvl1pPr>
            <a:lvl2pPr marL="742950" indent="-285750">
              <a:defRPr b="1">
                <a:solidFill>
                  <a:schemeClr val="tx1"/>
                </a:solidFill>
                <a:latin typeface="Arial" charset="0"/>
                <a:ea typeface="Arial" charset="0"/>
                <a:cs typeface="Arial" charset="0"/>
              </a:defRPr>
            </a:lvl2pPr>
            <a:lvl3pPr marL="1143000" indent="-228600">
              <a:defRPr b="1">
                <a:solidFill>
                  <a:schemeClr val="tx1"/>
                </a:solidFill>
                <a:latin typeface="Arial" charset="0"/>
                <a:ea typeface="Arial" charset="0"/>
                <a:cs typeface="Arial" charset="0"/>
              </a:defRPr>
            </a:lvl3pPr>
            <a:lvl4pPr marL="1600200" indent="-228600">
              <a:defRPr b="1">
                <a:solidFill>
                  <a:schemeClr val="tx1"/>
                </a:solidFill>
                <a:latin typeface="Arial" charset="0"/>
                <a:ea typeface="Arial" charset="0"/>
                <a:cs typeface="Arial" charset="0"/>
              </a:defRPr>
            </a:lvl4pPr>
            <a:lvl5pPr marL="2057400" indent="-228600">
              <a:defRPr b="1">
                <a:solidFill>
                  <a:schemeClr val="tx1"/>
                </a:solidFill>
                <a:latin typeface="Arial" charset="0"/>
                <a:ea typeface="Arial" charset="0"/>
                <a:cs typeface="Arial" charset="0"/>
              </a:defRPr>
            </a:lvl5pPr>
            <a:lvl6pPr marL="2514600" indent="-228600" fontAlgn="base">
              <a:spcBef>
                <a:spcPct val="0"/>
              </a:spcBef>
              <a:spcAft>
                <a:spcPct val="0"/>
              </a:spcAft>
              <a:defRPr b="1">
                <a:solidFill>
                  <a:schemeClr val="tx1"/>
                </a:solidFill>
                <a:latin typeface="Arial" charset="0"/>
                <a:ea typeface="Arial" charset="0"/>
                <a:cs typeface="Arial" charset="0"/>
              </a:defRPr>
            </a:lvl6pPr>
            <a:lvl7pPr marL="2971800" indent="-228600" fontAlgn="base">
              <a:spcBef>
                <a:spcPct val="0"/>
              </a:spcBef>
              <a:spcAft>
                <a:spcPct val="0"/>
              </a:spcAft>
              <a:defRPr b="1">
                <a:solidFill>
                  <a:schemeClr val="tx1"/>
                </a:solidFill>
                <a:latin typeface="Arial" charset="0"/>
                <a:ea typeface="Arial" charset="0"/>
                <a:cs typeface="Arial" charset="0"/>
              </a:defRPr>
            </a:lvl7pPr>
            <a:lvl8pPr marL="3429000" indent="-228600" fontAlgn="base">
              <a:spcBef>
                <a:spcPct val="0"/>
              </a:spcBef>
              <a:spcAft>
                <a:spcPct val="0"/>
              </a:spcAft>
              <a:defRPr b="1">
                <a:solidFill>
                  <a:schemeClr val="tx1"/>
                </a:solidFill>
                <a:latin typeface="Arial" charset="0"/>
                <a:ea typeface="Arial" charset="0"/>
                <a:cs typeface="Arial" charset="0"/>
              </a:defRPr>
            </a:lvl8pPr>
            <a:lvl9pPr marL="3886200" indent="-228600" fontAlgn="base">
              <a:spcBef>
                <a:spcPct val="0"/>
              </a:spcBef>
              <a:spcAft>
                <a:spcPct val="0"/>
              </a:spcAft>
              <a:defRPr b="1">
                <a:solidFill>
                  <a:schemeClr val="tx1"/>
                </a:solidFill>
                <a:latin typeface="Arial" charset="0"/>
                <a:ea typeface="Arial" charset="0"/>
                <a:cs typeface="Arial" charset="0"/>
              </a:defRPr>
            </a:lvl9pPr>
          </a:lstStyle>
          <a:p>
            <a:fld id="{4C7538D2-82A1-DD4E-AAA4-AA1AA1C7CF86}" type="slidenum">
              <a:rPr lang="en-GB" b="0"/>
              <a:pPr/>
              <a:t>39</a:t>
            </a:fld>
            <a:endParaRPr lang="en-GB" b="0"/>
          </a:p>
        </p:txBody>
      </p:sp>
      <p:sp>
        <p:nvSpPr>
          <p:cNvPr id="120834" name="Rectangle 2"/>
          <p:cNvSpPr>
            <a:spLocks noGrp="1" noRot="1" noChangeAspect="1" noChangeArrowheads="1" noTextEdit="1"/>
          </p:cNvSpPr>
          <p:nvPr>
            <p:ph type="sldImg"/>
          </p:nvPr>
        </p:nvSpPr>
        <p:spPr>
          <a:xfrm>
            <a:off x="685800" y="1143000"/>
            <a:ext cx="5486400" cy="3086100"/>
          </a:xfrm>
          <a:ln/>
        </p:spPr>
      </p:sp>
      <p:sp>
        <p:nvSpPr>
          <p:cNvPr id="120835"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Arial" charset="0"/>
            </a:endParaRPr>
          </a:p>
        </p:txBody>
      </p:sp>
    </p:spTree>
    <p:extLst>
      <p:ext uri="{BB962C8B-B14F-4D97-AF65-F5344CB8AC3E}">
        <p14:creationId xmlns:p14="http://schemas.microsoft.com/office/powerpoint/2010/main" val="2017494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ea typeface="ＭＳ Ｐゴシック" charset="0"/>
                <a:cs typeface="Arial" charset="0"/>
              </a:defRPr>
            </a:lvl1pPr>
            <a:lvl2pPr marL="742950" indent="-285750">
              <a:defRPr b="1">
                <a:solidFill>
                  <a:schemeClr val="tx1"/>
                </a:solidFill>
                <a:latin typeface="Arial" charset="0"/>
                <a:ea typeface="Arial" charset="0"/>
                <a:cs typeface="Arial" charset="0"/>
              </a:defRPr>
            </a:lvl2pPr>
            <a:lvl3pPr marL="1143000" indent="-228600">
              <a:defRPr b="1">
                <a:solidFill>
                  <a:schemeClr val="tx1"/>
                </a:solidFill>
                <a:latin typeface="Arial" charset="0"/>
                <a:ea typeface="Arial" charset="0"/>
                <a:cs typeface="Arial" charset="0"/>
              </a:defRPr>
            </a:lvl3pPr>
            <a:lvl4pPr marL="1600200" indent="-228600">
              <a:defRPr b="1">
                <a:solidFill>
                  <a:schemeClr val="tx1"/>
                </a:solidFill>
                <a:latin typeface="Arial" charset="0"/>
                <a:ea typeface="Arial" charset="0"/>
                <a:cs typeface="Arial" charset="0"/>
              </a:defRPr>
            </a:lvl4pPr>
            <a:lvl5pPr marL="2057400" indent="-228600">
              <a:defRPr b="1">
                <a:solidFill>
                  <a:schemeClr val="tx1"/>
                </a:solidFill>
                <a:latin typeface="Arial" charset="0"/>
                <a:ea typeface="Arial" charset="0"/>
                <a:cs typeface="Arial" charset="0"/>
              </a:defRPr>
            </a:lvl5pPr>
            <a:lvl6pPr marL="2514600" indent="-228600" fontAlgn="base">
              <a:spcBef>
                <a:spcPct val="0"/>
              </a:spcBef>
              <a:spcAft>
                <a:spcPct val="0"/>
              </a:spcAft>
              <a:defRPr b="1">
                <a:solidFill>
                  <a:schemeClr val="tx1"/>
                </a:solidFill>
                <a:latin typeface="Arial" charset="0"/>
                <a:ea typeface="Arial" charset="0"/>
                <a:cs typeface="Arial" charset="0"/>
              </a:defRPr>
            </a:lvl6pPr>
            <a:lvl7pPr marL="2971800" indent="-228600" fontAlgn="base">
              <a:spcBef>
                <a:spcPct val="0"/>
              </a:spcBef>
              <a:spcAft>
                <a:spcPct val="0"/>
              </a:spcAft>
              <a:defRPr b="1">
                <a:solidFill>
                  <a:schemeClr val="tx1"/>
                </a:solidFill>
                <a:latin typeface="Arial" charset="0"/>
                <a:ea typeface="Arial" charset="0"/>
                <a:cs typeface="Arial" charset="0"/>
              </a:defRPr>
            </a:lvl7pPr>
            <a:lvl8pPr marL="3429000" indent="-228600" fontAlgn="base">
              <a:spcBef>
                <a:spcPct val="0"/>
              </a:spcBef>
              <a:spcAft>
                <a:spcPct val="0"/>
              </a:spcAft>
              <a:defRPr b="1">
                <a:solidFill>
                  <a:schemeClr val="tx1"/>
                </a:solidFill>
                <a:latin typeface="Arial" charset="0"/>
                <a:ea typeface="Arial" charset="0"/>
                <a:cs typeface="Arial" charset="0"/>
              </a:defRPr>
            </a:lvl8pPr>
            <a:lvl9pPr marL="3886200" indent="-228600" fontAlgn="base">
              <a:spcBef>
                <a:spcPct val="0"/>
              </a:spcBef>
              <a:spcAft>
                <a:spcPct val="0"/>
              </a:spcAft>
              <a:defRPr b="1">
                <a:solidFill>
                  <a:schemeClr val="tx1"/>
                </a:solidFill>
                <a:latin typeface="Arial" charset="0"/>
                <a:ea typeface="Arial" charset="0"/>
                <a:cs typeface="Arial" charset="0"/>
              </a:defRPr>
            </a:lvl9pPr>
          </a:lstStyle>
          <a:p>
            <a:fld id="{4C7538D2-82A1-DD4E-AAA4-AA1AA1C7CF86}" type="slidenum">
              <a:rPr lang="en-GB" b="0"/>
              <a:pPr/>
              <a:t>48</a:t>
            </a:fld>
            <a:endParaRPr lang="en-GB" b="0"/>
          </a:p>
        </p:txBody>
      </p:sp>
      <p:sp>
        <p:nvSpPr>
          <p:cNvPr id="120834" name="Rectangle 2"/>
          <p:cNvSpPr>
            <a:spLocks noGrp="1" noRot="1" noChangeAspect="1" noChangeArrowheads="1" noTextEdit="1"/>
          </p:cNvSpPr>
          <p:nvPr>
            <p:ph type="sldImg"/>
          </p:nvPr>
        </p:nvSpPr>
        <p:spPr>
          <a:xfrm>
            <a:off x="685800" y="1143000"/>
            <a:ext cx="5486400" cy="3086100"/>
          </a:xfrm>
          <a:ln/>
        </p:spPr>
      </p:sp>
      <p:sp>
        <p:nvSpPr>
          <p:cNvPr id="120835"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Arial" charset="0"/>
            </a:endParaRPr>
          </a:p>
        </p:txBody>
      </p:sp>
    </p:spTree>
    <p:extLst>
      <p:ext uri="{BB962C8B-B14F-4D97-AF65-F5344CB8AC3E}">
        <p14:creationId xmlns:p14="http://schemas.microsoft.com/office/powerpoint/2010/main" val="21109121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F2F0D2-DC2A-2045-A42A-7FD6C151C8B6}" type="slidenum">
              <a:rPr lang="en-US" smtClean="0"/>
              <a:t>52</a:t>
            </a:fld>
            <a:endParaRPr lang="en-US"/>
          </a:p>
        </p:txBody>
      </p:sp>
    </p:spTree>
    <p:extLst>
      <p:ext uri="{BB962C8B-B14F-4D97-AF65-F5344CB8AC3E}">
        <p14:creationId xmlns:p14="http://schemas.microsoft.com/office/powerpoint/2010/main" val="14941642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alphaModFix amt="11000"/>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AAD0233-E5B4-2D37-A4FE-02AEA3CD4D40}"/>
              </a:ext>
            </a:extLst>
          </p:cNvPr>
          <p:cNvSpPr txBox="1">
            <a:spLocks noGrp="1"/>
          </p:cNvSpPr>
          <p:nvPr>
            <p:ph type="subTitle" idx="1"/>
          </p:nvPr>
        </p:nvSpPr>
        <p:spPr>
          <a:xfrm>
            <a:off x="1524003" y="3602041"/>
            <a:ext cx="9144000" cy="1655758"/>
          </a:xfrm>
        </p:spPr>
        <p:txBody>
          <a:bodyPr anchorCtr="1"/>
          <a:lstStyle>
            <a:lvl1pPr marL="0" indent="0" algn="ctr">
              <a:buNone/>
              <a:defRPr sz="2400"/>
            </a:lvl1pPr>
          </a:lstStyle>
          <a:p>
            <a:pPr lvl="0"/>
            <a:r>
              <a:rPr lang="en-US"/>
              <a:t>Click to edit Master subtitle style</a:t>
            </a:r>
            <a:endParaRPr lang="en-GB"/>
          </a:p>
        </p:txBody>
      </p:sp>
      <p:sp>
        <p:nvSpPr>
          <p:cNvPr id="4" name="Date Placeholder 3">
            <a:extLst>
              <a:ext uri="{FF2B5EF4-FFF2-40B4-BE49-F238E27FC236}">
                <a16:creationId xmlns:a16="http://schemas.microsoft.com/office/drawing/2014/main" id="{25B758A7-9E45-0CF4-95BC-CBAC3155DEFA}"/>
              </a:ext>
            </a:extLst>
          </p:cNvPr>
          <p:cNvSpPr txBox="1">
            <a:spLocks noGrp="1"/>
          </p:cNvSpPr>
          <p:nvPr>
            <p:ph type="dt" sz="half" idx="7"/>
          </p:nvPr>
        </p:nvSpPr>
        <p:spPr/>
        <p:txBody>
          <a:bodyPr/>
          <a:lstStyle>
            <a:lvl1pPr>
              <a:defRPr/>
            </a:lvl1pPr>
          </a:lstStyle>
          <a:p>
            <a:pPr lvl="0"/>
            <a:fld id="{9D904F27-0F89-4BF6-A718-5C664EDD4373}" type="datetime1">
              <a:rPr lang="en-GB"/>
              <a:pPr lvl="0"/>
              <a:t>13/03/2025</a:t>
            </a:fld>
            <a:endParaRPr lang="en-GB"/>
          </a:p>
        </p:txBody>
      </p:sp>
      <p:sp>
        <p:nvSpPr>
          <p:cNvPr id="5" name="Footer Placeholder 4">
            <a:extLst>
              <a:ext uri="{FF2B5EF4-FFF2-40B4-BE49-F238E27FC236}">
                <a16:creationId xmlns:a16="http://schemas.microsoft.com/office/drawing/2014/main" id="{503319E8-F955-D8C2-7D11-A90162F48F2F}"/>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0AD551C9-C3E6-09E5-9534-B697751DA65A}"/>
              </a:ext>
            </a:extLst>
          </p:cNvPr>
          <p:cNvSpPr txBox="1">
            <a:spLocks noGrp="1"/>
          </p:cNvSpPr>
          <p:nvPr>
            <p:ph type="sldNum" sz="quarter" idx="8"/>
          </p:nvPr>
        </p:nvSpPr>
        <p:spPr/>
        <p:txBody>
          <a:bodyPr/>
          <a:lstStyle>
            <a:lvl1pPr>
              <a:defRPr/>
            </a:lvl1pPr>
          </a:lstStyle>
          <a:p>
            <a:pPr lvl="0"/>
            <a:fld id="{93CE6DDF-5982-41E3-B15E-59DCE0346DFF}" type="slidenum">
              <a:t>‹#›</a:t>
            </a:fld>
            <a:endParaRPr lang="en-GB" dirty="0"/>
          </a:p>
        </p:txBody>
      </p:sp>
      <p:sp>
        <p:nvSpPr>
          <p:cNvPr id="9" name="Title 8">
            <a:extLst>
              <a:ext uri="{FF2B5EF4-FFF2-40B4-BE49-F238E27FC236}">
                <a16:creationId xmlns:a16="http://schemas.microsoft.com/office/drawing/2014/main" id="{5AABD880-3E6A-2A1B-06F3-356F09EF74D8}"/>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770661318"/>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4B5F3-4A12-DD9C-B66F-EA2D1499B86A}"/>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Vertical Text Placeholder 2">
            <a:extLst>
              <a:ext uri="{FF2B5EF4-FFF2-40B4-BE49-F238E27FC236}">
                <a16:creationId xmlns:a16="http://schemas.microsoft.com/office/drawing/2014/main" id="{7BCE8474-F817-28D2-3DC9-C3EDB0B1DDB3}"/>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4008EA7-AF9D-BD2D-A9B5-91E4C5F85C5E}"/>
              </a:ext>
            </a:extLst>
          </p:cNvPr>
          <p:cNvSpPr txBox="1">
            <a:spLocks noGrp="1"/>
          </p:cNvSpPr>
          <p:nvPr>
            <p:ph type="dt" sz="half" idx="7"/>
          </p:nvPr>
        </p:nvSpPr>
        <p:spPr/>
        <p:txBody>
          <a:bodyPr/>
          <a:lstStyle>
            <a:lvl1pPr>
              <a:defRPr/>
            </a:lvl1pPr>
          </a:lstStyle>
          <a:p>
            <a:pPr lvl="0"/>
            <a:fld id="{A4365A69-8657-432F-96E5-7C9344EB51E4}" type="datetime1">
              <a:rPr lang="en-GB"/>
              <a:pPr lvl="0"/>
              <a:t>13/03/2025</a:t>
            </a:fld>
            <a:endParaRPr lang="en-GB"/>
          </a:p>
        </p:txBody>
      </p:sp>
      <p:sp>
        <p:nvSpPr>
          <p:cNvPr id="5" name="Footer Placeholder 4">
            <a:extLst>
              <a:ext uri="{FF2B5EF4-FFF2-40B4-BE49-F238E27FC236}">
                <a16:creationId xmlns:a16="http://schemas.microsoft.com/office/drawing/2014/main" id="{815A9F6F-83EC-05A2-4026-DE7E7BFC91D0}"/>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F893A524-6F80-A49B-77CA-0CA7761A399B}"/>
              </a:ext>
            </a:extLst>
          </p:cNvPr>
          <p:cNvSpPr txBox="1">
            <a:spLocks noGrp="1"/>
          </p:cNvSpPr>
          <p:nvPr>
            <p:ph type="sldNum" sz="quarter" idx="8"/>
          </p:nvPr>
        </p:nvSpPr>
        <p:spPr/>
        <p:txBody>
          <a:bodyPr/>
          <a:lstStyle>
            <a:lvl1pPr>
              <a:defRPr/>
            </a:lvl1pPr>
          </a:lstStyle>
          <a:p>
            <a:pPr lvl="0"/>
            <a:fld id="{F405A356-4C5E-4367-B178-F8006009CE48}" type="slidenum">
              <a:t>‹#›</a:t>
            </a:fld>
            <a:endParaRPr lang="en-GB"/>
          </a:p>
        </p:txBody>
      </p:sp>
    </p:spTree>
    <p:extLst>
      <p:ext uri="{BB962C8B-B14F-4D97-AF65-F5344CB8AC3E}">
        <p14:creationId xmlns:p14="http://schemas.microsoft.com/office/powerpoint/2010/main" val="2010747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4E2C2D1-3FE7-B921-B0F4-696A09A32EFB}"/>
              </a:ext>
            </a:extLst>
          </p:cNvPr>
          <p:cNvSpPr txBox="1">
            <a:spLocks noGrp="1"/>
          </p:cNvSpPr>
          <p:nvPr>
            <p:ph type="title" orient="vert"/>
          </p:nvPr>
        </p:nvSpPr>
        <p:spPr>
          <a:xfrm>
            <a:off x="8724903" y="365129"/>
            <a:ext cx="2628899" cy="5811834"/>
          </a:xfrm>
        </p:spPr>
        <p:txBody>
          <a:bodyPr vert="eaVert"/>
          <a:lstStyle>
            <a:lvl1pPr>
              <a:defRPr/>
            </a:lvl1pPr>
          </a:lstStyle>
          <a:p>
            <a:pPr lvl="0"/>
            <a:r>
              <a:rPr lang="en-US"/>
              <a:t>Click to edit Master title style</a:t>
            </a:r>
            <a:endParaRPr lang="en-GB"/>
          </a:p>
        </p:txBody>
      </p:sp>
      <p:sp>
        <p:nvSpPr>
          <p:cNvPr id="3" name="Vertical Text Placeholder 2">
            <a:extLst>
              <a:ext uri="{FF2B5EF4-FFF2-40B4-BE49-F238E27FC236}">
                <a16:creationId xmlns:a16="http://schemas.microsoft.com/office/drawing/2014/main" id="{FE40483C-CA0F-E32D-E99C-84AAA9FF4322}"/>
              </a:ext>
            </a:extLst>
          </p:cNvPr>
          <p:cNvSpPr txBox="1">
            <a:spLocks noGrp="1"/>
          </p:cNvSpPr>
          <p:nvPr>
            <p:ph type="body" orient="vert" idx="1"/>
          </p:nvPr>
        </p:nvSpPr>
        <p:spPr>
          <a:xfrm>
            <a:off x="838203" y="365129"/>
            <a:ext cx="7734296" cy="5811834"/>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FDA77C7-1C18-DD84-05C1-7A7AB711C29D}"/>
              </a:ext>
            </a:extLst>
          </p:cNvPr>
          <p:cNvSpPr txBox="1">
            <a:spLocks noGrp="1"/>
          </p:cNvSpPr>
          <p:nvPr>
            <p:ph type="dt" sz="half" idx="7"/>
          </p:nvPr>
        </p:nvSpPr>
        <p:spPr/>
        <p:txBody>
          <a:bodyPr/>
          <a:lstStyle>
            <a:lvl1pPr>
              <a:defRPr/>
            </a:lvl1pPr>
          </a:lstStyle>
          <a:p>
            <a:pPr lvl="0"/>
            <a:fld id="{C37611D9-560F-4A4C-BD5A-AA0083C3376A}" type="datetime1">
              <a:rPr lang="en-GB"/>
              <a:pPr lvl="0"/>
              <a:t>13/03/2025</a:t>
            </a:fld>
            <a:endParaRPr lang="en-GB"/>
          </a:p>
        </p:txBody>
      </p:sp>
      <p:sp>
        <p:nvSpPr>
          <p:cNvPr id="5" name="Footer Placeholder 4">
            <a:extLst>
              <a:ext uri="{FF2B5EF4-FFF2-40B4-BE49-F238E27FC236}">
                <a16:creationId xmlns:a16="http://schemas.microsoft.com/office/drawing/2014/main" id="{C0C6602A-5172-2281-D4AD-32C681077AAB}"/>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14FF7502-6A37-714F-8CB6-E6F2AE49EE56}"/>
              </a:ext>
            </a:extLst>
          </p:cNvPr>
          <p:cNvSpPr txBox="1">
            <a:spLocks noGrp="1"/>
          </p:cNvSpPr>
          <p:nvPr>
            <p:ph type="sldNum" sz="quarter" idx="8"/>
          </p:nvPr>
        </p:nvSpPr>
        <p:spPr/>
        <p:txBody>
          <a:bodyPr/>
          <a:lstStyle>
            <a:lvl1pPr>
              <a:defRPr/>
            </a:lvl1pPr>
          </a:lstStyle>
          <a:p>
            <a:pPr lvl="0"/>
            <a:fld id="{34E83181-3161-40B9-BFAE-FD03D310335C}" type="slidenum">
              <a:t>‹#›</a:t>
            </a:fld>
            <a:endParaRPr lang="en-GB"/>
          </a:p>
        </p:txBody>
      </p:sp>
    </p:spTree>
    <p:extLst>
      <p:ext uri="{BB962C8B-B14F-4D97-AF65-F5344CB8AC3E}">
        <p14:creationId xmlns:p14="http://schemas.microsoft.com/office/powerpoint/2010/main" val="10414179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re ">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64356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C283A0-5961-4744-B39F-C87E4B229F81}" type="datetimeFigureOut">
              <a:rPr lang="en-GB" smtClean="0"/>
              <a:t>13/03/2025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B5635E-322A-4D7F-AE1A-B92854D92A3F}" type="slidenum">
              <a:rPr lang="en-GB" smtClean="0"/>
              <a:t>‹#›</a:t>
            </a:fld>
            <a:endParaRPr lang="en-GB"/>
          </a:p>
        </p:txBody>
      </p:sp>
    </p:spTree>
    <p:extLst>
      <p:ext uri="{BB962C8B-B14F-4D97-AF65-F5344CB8AC3E}">
        <p14:creationId xmlns:p14="http://schemas.microsoft.com/office/powerpoint/2010/main" val="32276272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8C283A0-5961-4744-B39F-C87E4B229F81}" type="datetimeFigureOut">
              <a:rPr lang="en-GB" smtClean="0"/>
              <a:t>13/03/2025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B5635E-322A-4D7F-AE1A-B92854D92A3F}" type="slidenum">
              <a:rPr lang="en-GB" smtClean="0"/>
              <a:t>‹#›</a:t>
            </a:fld>
            <a:endParaRPr lang="en-GB"/>
          </a:p>
        </p:txBody>
      </p:sp>
    </p:spTree>
    <p:extLst>
      <p:ext uri="{BB962C8B-B14F-4D97-AF65-F5344CB8AC3E}">
        <p14:creationId xmlns:p14="http://schemas.microsoft.com/office/powerpoint/2010/main" val="25566771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8C283A0-5961-4744-B39F-C87E4B229F81}" type="datetimeFigureOut">
              <a:rPr lang="en-GB" smtClean="0"/>
              <a:t>13/03/2025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B5635E-322A-4D7F-AE1A-B92854D92A3F}" type="slidenum">
              <a:rPr lang="en-GB" smtClean="0"/>
              <a:t>‹#›</a:t>
            </a:fld>
            <a:endParaRPr lang="en-GB"/>
          </a:p>
        </p:txBody>
      </p:sp>
    </p:spTree>
    <p:extLst>
      <p:ext uri="{BB962C8B-B14F-4D97-AF65-F5344CB8AC3E}">
        <p14:creationId xmlns:p14="http://schemas.microsoft.com/office/powerpoint/2010/main" val="18425463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8C283A0-5961-4744-B39F-C87E4B229F81}" type="datetimeFigureOut">
              <a:rPr lang="en-GB" smtClean="0"/>
              <a:t>13/03/2025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B5635E-322A-4D7F-AE1A-B92854D92A3F}" type="slidenum">
              <a:rPr lang="en-GB" smtClean="0"/>
              <a:t>‹#›</a:t>
            </a:fld>
            <a:endParaRPr lang="en-GB"/>
          </a:p>
        </p:txBody>
      </p:sp>
    </p:spTree>
    <p:extLst>
      <p:ext uri="{BB962C8B-B14F-4D97-AF65-F5344CB8AC3E}">
        <p14:creationId xmlns:p14="http://schemas.microsoft.com/office/powerpoint/2010/main" val="38821557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8C283A0-5961-4744-B39F-C87E4B229F81}" type="datetimeFigureOut">
              <a:rPr lang="en-GB" smtClean="0"/>
              <a:t>13/03/2025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CB5635E-322A-4D7F-AE1A-B92854D92A3F}" type="slidenum">
              <a:rPr lang="en-GB" smtClean="0"/>
              <a:t>‹#›</a:t>
            </a:fld>
            <a:endParaRPr lang="en-GB"/>
          </a:p>
        </p:txBody>
      </p:sp>
    </p:spTree>
    <p:extLst>
      <p:ext uri="{BB962C8B-B14F-4D97-AF65-F5344CB8AC3E}">
        <p14:creationId xmlns:p14="http://schemas.microsoft.com/office/powerpoint/2010/main" val="31201610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8C283A0-5961-4744-B39F-C87E4B229F81}" type="datetimeFigureOut">
              <a:rPr lang="en-GB" smtClean="0"/>
              <a:t>13/03/2025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CB5635E-322A-4D7F-AE1A-B92854D92A3F}" type="slidenum">
              <a:rPr lang="en-GB" smtClean="0"/>
              <a:t>‹#›</a:t>
            </a:fld>
            <a:endParaRPr lang="en-GB"/>
          </a:p>
        </p:txBody>
      </p:sp>
    </p:spTree>
    <p:extLst>
      <p:ext uri="{BB962C8B-B14F-4D97-AF65-F5344CB8AC3E}">
        <p14:creationId xmlns:p14="http://schemas.microsoft.com/office/powerpoint/2010/main" val="48137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C283A0-5961-4744-B39F-C87E4B229F81}" type="datetimeFigureOut">
              <a:rPr lang="en-GB" smtClean="0"/>
              <a:t>13/03/2025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CB5635E-322A-4D7F-AE1A-B92854D92A3F}" type="slidenum">
              <a:rPr lang="en-GB" smtClean="0"/>
              <a:t>‹#›</a:t>
            </a:fld>
            <a:endParaRPr lang="en-GB"/>
          </a:p>
        </p:txBody>
      </p:sp>
    </p:spTree>
    <p:extLst>
      <p:ext uri="{BB962C8B-B14F-4D97-AF65-F5344CB8AC3E}">
        <p14:creationId xmlns:p14="http://schemas.microsoft.com/office/powerpoint/2010/main" val="2107031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84E75-E1E8-C4BD-B60B-AF0BBADB9D12}"/>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A9DC5D2D-515F-F219-E1CA-33CC04F685DE}"/>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2C029B-9ECB-D352-A93A-BC2541FB7871}"/>
              </a:ext>
            </a:extLst>
          </p:cNvPr>
          <p:cNvSpPr txBox="1">
            <a:spLocks noGrp="1"/>
          </p:cNvSpPr>
          <p:nvPr>
            <p:ph type="dt" sz="half" idx="7"/>
          </p:nvPr>
        </p:nvSpPr>
        <p:spPr/>
        <p:txBody>
          <a:bodyPr/>
          <a:lstStyle>
            <a:lvl1pPr>
              <a:defRPr/>
            </a:lvl1pPr>
          </a:lstStyle>
          <a:p>
            <a:pPr lvl="0"/>
            <a:fld id="{C55030BF-81BB-49D1-BB40-786A17EF5AA9}" type="datetime1">
              <a:rPr lang="en-GB"/>
              <a:pPr lvl="0"/>
              <a:t>13/03/2025</a:t>
            </a:fld>
            <a:endParaRPr lang="en-GB"/>
          </a:p>
        </p:txBody>
      </p:sp>
      <p:sp>
        <p:nvSpPr>
          <p:cNvPr id="5" name="Footer Placeholder 4">
            <a:extLst>
              <a:ext uri="{FF2B5EF4-FFF2-40B4-BE49-F238E27FC236}">
                <a16:creationId xmlns:a16="http://schemas.microsoft.com/office/drawing/2014/main" id="{E490E0E9-56E7-0238-8CCF-73614C77A8B5}"/>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45DA2E43-E644-5A86-6474-242DA530D38E}"/>
              </a:ext>
            </a:extLst>
          </p:cNvPr>
          <p:cNvSpPr txBox="1">
            <a:spLocks noGrp="1"/>
          </p:cNvSpPr>
          <p:nvPr>
            <p:ph type="sldNum" sz="quarter" idx="8"/>
          </p:nvPr>
        </p:nvSpPr>
        <p:spPr/>
        <p:txBody>
          <a:bodyPr/>
          <a:lstStyle>
            <a:lvl1pPr>
              <a:defRPr/>
            </a:lvl1pPr>
          </a:lstStyle>
          <a:p>
            <a:pPr lvl="0"/>
            <a:fld id="{7719D9FE-8473-48B1-9666-EC98DB4043D7}" type="slidenum">
              <a:t>‹#›</a:t>
            </a:fld>
            <a:endParaRPr lang="en-GB"/>
          </a:p>
        </p:txBody>
      </p:sp>
    </p:spTree>
    <p:extLst>
      <p:ext uri="{BB962C8B-B14F-4D97-AF65-F5344CB8AC3E}">
        <p14:creationId xmlns:p14="http://schemas.microsoft.com/office/powerpoint/2010/main" val="11456316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8C283A0-5961-4744-B39F-C87E4B229F81}" type="datetimeFigureOut">
              <a:rPr lang="en-GB" smtClean="0"/>
              <a:t>13/03/2025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B5635E-322A-4D7F-AE1A-B92854D92A3F}" type="slidenum">
              <a:rPr lang="en-GB" smtClean="0"/>
              <a:t>‹#›</a:t>
            </a:fld>
            <a:endParaRPr lang="en-GB"/>
          </a:p>
        </p:txBody>
      </p:sp>
    </p:spTree>
    <p:extLst>
      <p:ext uri="{BB962C8B-B14F-4D97-AF65-F5344CB8AC3E}">
        <p14:creationId xmlns:p14="http://schemas.microsoft.com/office/powerpoint/2010/main" val="12207275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8C283A0-5961-4744-B39F-C87E4B229F81}" type="datetimeFigureOut">
              <a:rPr lang="en-GB" smtClean="0"/>
              <a:t>13/03/2025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B5635E-322A-4D7F-AE1A-B92854D92A3F}" type="slidenum">
              <a:rPr lang="en-GB" smtClean="0"/>
              <a:t>‹#›</a:t>
            </a:fld>
            <a:endParaRPr lang="en-GB"/>
          </a:p>
        </p:txBody>
      </p:sp>
    </p:spTree>
    <p:extLst>
      <p:ext uri="{BB962C8B-B14F-4D97-AF65-F5344CB8AC3E}">
        <p14:creationId xmlns:p14="http://schemas.microsoft.com/office/powerpoint/2010/main" val="5910358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8C283A0-5961-4744-B39F-C87E4B229F81}" type="datetimeFigureOut">
              <a:rPr lang="en-GB" smtClean="0"/>
              <a:t>13/03/2025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B5635E-322A-4D7F-AE1A-B92854D92A3F}" type="slidenum">
              <a:rPr lang="en-GB" smtClean="0"/>
              <a:t>‹#›</a:t>
            </a:fld>
            <a:endParaRPr lang="en-GB"/>
          </a:p>
        </p:txBody>
      </p:sp>
    </p:spTree>
    <p:extLst>
      <p:ext uri="{BB962C8B-B14F-4D97-AF65-F5344CB8AC3E}">
        <p14:creationId xmlns:p14="http://schemas.microsoft.com/office/powerpoint/2010/main" val="31213333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8C283A0-5961-4744-B39F-C87E4B229F81}" type="datetimeFigureOut">
              <a:rPr lang="en-GB" smtClean="0"/>
              <a:t>13/03/2025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B5635E-322A-4D7F-AE1A-B92854D92A3F}" type="slidenum">
              <a:rPr lang="en-GB" smtClean="0"/>
              <a:t>‹#›</a:t>
            </a:fld>
            <a:endParaRPr lang="en-GB"/>
          </a:p>
        </p:txBody>
      </p:sp>
    </p:spTree>
    <p:extLst>
      <p:ext uri="{BB962C8B-B14F-4D97-AF65-F5344CB8AC3E}">
        <p14:creationId xmlns:p14="http://schemas.microsoft.com/office/powerpoint/2010/main" val="3031331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AD316-C239-D8C8-102A-7682A9F50628}"/>
              </a:ext>
            </a:extLst>
          </p:cNvPr>
          <p:cNvSpPr txBox="1">
            <a:spLocks noGrp="1"/>
          </p:cNvSpPr>
          <p:nvPr>
            <p:ph type="title"/>
          </p:nvPr>
        </p:nvSpPr>
        <p:spPr>
          <a:xfrm>
            <a:off x="831847" y="1709735"/>
            <a:ext cx="10515600" cy="2852735"/>
          </a:xfrm>
        </p:spPr>
        <p:txBody>
          <a:bodyPr anchor="b"/>
          <a:lstStyle>
            <a:lvl1pPr>
              <a:defRPr sz="6000"/>
            </a:lvl1p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FA312AD9-079B-750F-78CD-75144BFE8BF1}"/>
              </a:ext>
            </a:extLst>
          </p:cNvPr>
          <p:cNvSpPr txBox="1">
            <a:spLocks noGrp="1"/>
          </p:cNvSpPr>
          <p:nvPr>
            <p:ph type="body" idx="1"/>
          </p:nvPr>
        </p:nvSpPr>
        <p:spPr>
          <a:xfrm>
            <a:off x="831847" y="4589465"/>
            <a:ext cx="10515600" cy="1500182"/>
          </a:xfrm>
        </p:spPr>
        <p:txBody>
          <a:bodyPr/>
          <a:lstStyle>
            <a:lvl1pPr marL="0" indent="0">
              <a:buNone/>
              <a:defRPr sz="2400">
                <a:solidFill>
                  <a:srgbClr val="767676"/>
                </a:solidFill>
              </a:defRPr>
            </a:lvl1pPr>
          </a:lstStyle>
          <a:p>
            <a:pPr lvl="0"/>
            <a:r>
              <a:rPr lang="en-US"/>
              <a:t>Click to edit Master text styles</a:t>
            </a:r>
          </a:p>
        </p:txBody>
      </p:sp>
      <p:sp>
        <p:nvSpPr>
          <p:cNvPr id="4" name="Date Placeholder 3">
            <a:extLst>
              <a:ext uri="{FF2B5EF4-FFF2-40B4-BE49-F238E27FC236}">
                <a16:creationId xmlns:a16="http://schemas.microsoft.com/office/drawing/2014/main" id="{31569E25-827F-7787-F247-2390055AEFEC}"/>
              </a:ext>
            </a:extLst>
          </p:cNvPr>
          <p:cNvSpPr txBox="1">
            <a:spLocks noGrp="1"/>
          </p:cNvSpPr>
          <p:nvPr>
            <p:ph type="dt" sz="half" idx="7"/>
          </p:nvPr>
        </p:nvSpPr>
        <p:spPr/>
        <p:txBody>
          <a:bodyPr/>
          <a:lstStyle>
            <a:lvl1pPr>
              <a:defRPr/>
            </a:lvl1pPr>
          </a:lstStyle>
          <a:p>
            <a:pPr lvl="0"/>
            <a:fld id="{2EFAEFBB-150C-4F32-B0D4-71A2937D5A24}" type="datetime1">
              <a:rPr lang="en-GB"/>
              <a:pPr lvl="0"/>
              <a:t>13/03/2025</a:t>
            </a:fld>
            <a:endParaRPr lang="en-GB"/>
          </a:p>
        </p:txBody>
      </p:sp>
      <p:sp>
        <p:nvSpPr>
          <p:cNvPr id="5" name="Footer Placeholder 4">
            <a:extLst>
              <a:ext uri="{FF2B5EF4-FFF2-40B4-BE49-F238E27FC236}">
                <a16:creationId xmlns:a16="http://schemas.microsoft.com/office/drawing/2014/main" id="{8E745722-5ADD-6C0B-BDA9-0C59A7B0BB34}"/>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9DF9C417-935F-C334-7322-234F17C3F254}"/>
              </a:ext>
            </a:extLst>
          </p:cNvPr>
          <p:cNvSpPr txBox="1">
            <a:spLocks noGrp="1"/>
          </p:cNvSpPr>
          <p:nvPr>
            <p:ph type="sldNum" sz="quarter" idx="8"/>
          </p:nvPr>
        </p:nvSpPr>
        <p:spPr/>
        <p:txBody>
          <a:bodyPr/>
          <a:lstStyle>
            <a:lvl1pPr>
              <a:defRPr/>
            </a:lvl1pPr>
          </a:lstStyle>
          <a:p>
            <a:pPr lvl="0"/>
            <a:fld id="{10C47920-907F-430E-8532-33BA892D1560}" type="slidenum">
              <a:t>‹#›</a:t>
            </a:fld>
            <a:endParaRPr lang="en-GB"/>
          </a:p>
        </p:txBody>
      </p:sp>
    </p:spTree>
    <p:extLst>
      <p:ext uri="{BB962C8B-B14F-4D97-AF65-F5344CB8AC3E}">
        <p14:creationId xmlns:p14="http://schemas.microsoft.com/office/powerpoint/2010/main" val="1695228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017CA-7B5E-1DCA-A1F8-2014AA1B42DD}"/>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B5D527CD-998B-BB24-7A54-A2F3D075A0B0}"/>
              </a:ext>
            </a:extLst>
          </p:cNvPr>
          <p:cNvSpPr txBox="1">
            <a:spLocks noGrp="1"/>
          </p:cNvSpPr>
          <p:nvPr>
            <p:ph idx="1"/>
          </p:nvPr>
        </p:nvSpPr>
        <p:spPr>
          <a:xfrm>
            <a:off x="838203" y="1825627"/>
            <a:ext cx="5181603" cy="4351336"/>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A0D1039-ED34-E41D-596E-C24F59F739A9}"/>
              </a:ext>
            </a:extLst>
          </p:cNvPr>
          <p:cNvSpPr txBox="1">
            <a:spLocks noGrp="1"/>
          </p:cNvSpPr>
          <p:nvPr>
            <p:ph idx="2"/>
          </p:nvPr>
        </p:nvSpPr>
        <p:spPr>
          <a:xfrm>
            <a:off x="6172200" y="1825627"/>
            <a:ext cx="5181603" cy="4351336"/>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B76FCB5-73DA-EF08-A48B-DF42A4CEA6EC}"/>
              </a:ext>
            </a:extLst>
          </p:cNvPr>
          <p:cNvSpPr txBox="1">
            <a:spLocks noGrp="1"/>
          </p:cNvSpPr>
          <p:nvPr>
            <p:ph type="dt" sz="half" idx="7"/>
          </p:nvPr>
        </p:nvSpPr>
        <p:spPr/>
        <p:txBody>
          <a:bodyPr/>
          <a:lstStyle>
            <a:lvl1pPr>
              <a:defRPr/>
            </a:lvl1pPr>
          </a:lstStyle>
          <a:p>
            <a:pPr lvl="0"/>
            <a:fld id="{CDBE7FDA-ED61-436D-A210-078DC4312B5E}" type="datetime1">
              <a:rPr lang="en-GB"/>
              <a:pPr lvl="0"/>
              <a:t>13/03/2025</a:t>
            </a:fld>
            <a:endParaRPr lang="en-GB"/>
          </a:p>
        </p:txBody>
      </p:sp>
      <p:sp>
        <p:nvSpPr>
          <p:cNvPr id="6" name="Footer Placeholder 5">
            <a:extLst>
              <a:ext uri="{FF2B5EF4-FFF2-40B4-BE49-F238E27FC236}">
                <a16:creationId xmlns:a16="http://schemas.microsoft.com/office/drawing/2014/main" id="{5CE34CDB-830A-43EB-65F8-4DEF27480C8E}"/>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AF542FF8-4649-B109-12F8-20E3003D26D3}"/>
              </a:ext>
            </a:extLst>
          </p:cNvPr>
          <p:cNvSpPr txBox="1">
            <a:spLocks noGrp="1"/>
          </p:cNvSpPr>
          <p:nvPr>
            <p:ph type="sldNum" sz="quarter" idx="8"/>
          </p:nvPr>
        </p:nvSpPr>
        <p:spPr/>
        <p:txBody>
          <a:bodyPr/>
          <a:lstStyle>
            <a:lvl1pPr>
              <a:defRPr/>
            </a:lvl1pPr>
          </a:lstStyle>
          <a:p>
            <a:pPr lvl="0"/>
            <a:fld id="{8E0C6B37-A53B-4352-A3DB-EAEF8D4F5D32}" type="slidenum">
              <a:t>‹#›</a:t>
            </a:fld>
            <a:endParaRPr lang="en-GB"/>
          </a:p>
        </p:txBody>
      </p:sp>
    </p:spTree>
    <p:extLst>
      <p:ext uri="{BB962C8B-B14F-4D97-AF65-F5344CB8AC3E}">
        <p14:creationId xmlns:p14="http://schemas.microsoft.com/office/powerpoint/2010/main" val="1401457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3EBCD-345E-8127-5DA0-1F026FB07E10}"/>
              </a:ext>
            </a:extLst>
          </p:cNvPr>
          <p:cNvSpPr txBox="1">
            <a:spLocks noGrp="1"/>
          </p:cNvSpPr>
          <p:nvPr>
            <p:ph type="title"/>
          </p:nvPr>
        </p:nvSpPr>
        <p:spPr>
          <a:xfrm>
            <a:off x="839784" y="365129"/>
            <a:ext cx="10515600" cy="1325559"/>
          </a:xfrm>
        </p:spPr>
        <p:txBody>
          <a:bodyPr/>
          <a:lstStyle>
            <a:lvl1pPr>
              <a:defRPr/>
            </a:lvl1p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7F3E8A06-6066-5871-E264-8B530C547168}"/>
              </a:ext>
            </a:extLst>
          </p:cNvPr>
          <p:cNvSpPr txBox="1">
            <a:spLocks noGrp="1"/>
          </p:cNvSpPr>
          <p:nvPr>
            <p:ph type="body" idx="1"/>
          </p:nvPr>
        </p:nvSpPr>
        <p:spPr>
          <a:xfrm>
            <a:off x="839784" y="1681160"/>
            <a:ext cx="5157782" cy="823910"/>
          </a:xfrm>
        </p:spPr>
        <p:txBody>
          <a:bodyPr anchor="b"/>
          <a:lstStyle>
            <a:lvl1pPr marL="0" indent="0">
              <a:buNone/>
              <a:defRPr sz="2400" b="1"/>
            </a:lvl1pPr>
          </a:lstStyle>
          <a:p>
            <a:pPr lvl="0"/>
            <a:r>
              <a:rPr lang="en-US"/>
              <a:t>Click to edit Master text styles</a:t>
            </a:r>
          </a:p>
        </p:txBody>
      </p:sp>
      <p:sp>
        <p:nvSpPr>
          <p:cNvPr id="4" name="Content Placeholder 3">
            <a:extLst>
              <a:ext uri="{FF2B5EF4-FFF2-40B4-BE49-F238E27FC236}">
                <a16:creationId xmlns:a16="http://schemas.microsoft.com/office/drawing/2014/main" id="{D12AF134-0D67-24BA-6C27-44FB548404A6}"/>
              </a:ext>
            </a:extLst>
          </p:cNvPr>
          <p:cNvSpPr txBox="1">
            <a:spLocks noGrp="1"/>
          </p:cNvSpPr>
          <p:nvPr>
            <p:ph idx="2"/>
          </p:nvPr>
        </p:nvSpPr>
        <p:spPr>
          <a:xfrm>
            <a:off x="839784" y="2505071"/>
            <a:ext cx="5157782" cy="368458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AFA4B35-058C-E4A3-9414-5DBE10A04A2D}"/>
              </a:ext>
            </a:extLst>
          </p:cNvPr>
          <p:cNvSpPr txBox="1">
            <a:spLocks noGrp="1"/>
          </p:cNvSpPr>
          <p:nvPr>
            <p:ph type="body" idx="3"/>
          </p:nvPr>
        </p:nvSpPr>
        <p:spPr>
          <a:xfrm>
            <a:off x="6172200" y="1681160"/>
            <a:ext cx="5183184" cy="823910"/>
          </a:xfrm>
        </p:spPr>
        <p:txBody>
          <a:bodyPr anchor="b"/>
          <a:lstStyle>
            <a:lvl1pPr marL="0" indent="0">
              <a:buNone/>
              <a:defRPr sz="2400" b="1"/>
            </a:lvl1pPr>
          </a:lstStyle>
          <a:p>
            <a:pPr lvl="0"/>
            <a:r>
              <a:rPr lang="en-US"/>
              <a:t>Click to edit Master text styles</a:t>
            </a:r>
          </a:p>
        </p:txBody>
      </p:sp>
      <p:sp>
        <p:nvSpPr>
          <p:cNvPr id="6" name="Content Placeholder 5">
            <a:extLst>
              <a:ext uri="{FF2B5EF4-FFF2-40B4-BE49-F238E27FC236}">
                <a16:creationId xmlns:a16="http://schemas.microsoft.com/office/drawing/2014/main" id="{0F681B3F-EE08-8961-D96F-31BE91B83524}"/>
              </a:ext>
            </a:extLst>
          </p:cNvPr>
          <p:cNvSpPr txBox="1">
            <a:spLocks noGrp="1"/>
          </p:cNvSpPr>
          <p:nvPr>
            <p:ph idx="4"/>
          </p:nvPr>
        </p:nvSpPr>
        <p:spPr>
          <a:xfrm>
            <a:off x="6172200" y="2505071"/>
            <a:ext cx="5183184" cy="368458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1956A6B-7B1D-8467-BCCF-5B5C9D413E37}"/>
              </a:ext>
            </a:extLst>
          </p:cNvPr>
          <p:cNvSpPr txBox="1">
            <a:spLocks noGrp="1"/>
          </p:cNvSpPr>
          <p:nvPr>
            <p:ph type="dt" sz="half" idx="7"/>
          </p:nvPr>
        </p:nvSpPr>
        <p:spPr/>
        <p:txBody>
          <a:bodyPr/>
          <a:lstStyle>
            <a:lvl1pPr>
              <a:defRPr/>
            </a:lvl1pPr>
          </a:lstStyle>
          <a:p>
            <a:pPr lvl="0"/>
            <a:fld id="{F7890D94-0A82-42D5-BD40-8ED165E8292C}" type="datetime1">
              <a:rPr lang="en-GB"/>
              <a:pPr lvl="0"/>
              <a:t>13/03/2025</a:t>
            </a:fld>
            <a:endParaRPr lang="en-GB"/>
          </a:p>
        </p:txBody>
      </p:sp>
      <p:sp>
        <p:nvSpPr>
          <p:cNvPr id="8" name="Footer Placeholder 7">
            <a:extLst>
              <a:ext uri="{FF2B5EF4-FFF2-40B4-BE49-F238E27FC236}">
                <a16:creationId xmlns:a16="http://schemas.microsoft.com/office/drawing/2014/main" id="{FC678235-6C00-62A0-7CC8-3E086C11A301}"/>
              </a:ext>
            </a:extLst>
          </p:cNvPr>
          <p:cNvSpPr txBox="1">
            <a:spLocks noGrp="1"/>
          </p:cNvSpPr>
          <p:nvPr>
            <p:ph type="ftr" sz="quarter" idx="9"/>
          </p:nvPr>
        </p:nvSpPr>
        <p:spPr/>
        <p:txBody>
          <a:bodyPr/>
          <a:lstStyle>
            <a:lvl1pPr>
              <a:defRPr/>
            </a:lvl1pPr>
          </a:lstStyle>
          <a:p>
            <a:pPr lvl="0"/>
            <a:endParaRPr lang="en-GB"/>
          </a:p>
        </p:txBody>
      </p:sp>
      <p:sp>
        <p:nvSpPr>
          <p:cNvPr id="9" name="Slide Number Placeholder 8">
            <a:extLst>
              <a:ext uri="{FF2B5EF4-FFF2-40B4-BE49-F238E27FC236}">
                <a16:creationId xmlns:a16="http://schemas.microsoft.com/office/drawing/2014/main" id="{BE35686D-DC88-5CF4-E61C-17ED77AB172E}"/>
              </a:ext>
            </a:extLst>
          </p:cNvPr>
          <p:cNvSpPr txBox="1">
            <a:spLocks noGrp="1"/>
          </p:cNvSpPr>
          <p:nvPr>
            <p:ph type="sldNum" sz="quarter" idx="8"/>
          </p:nvPr>
        </p:nvSpPr>
        <p:spPr/>
        <p:txBody>
          <a:bodyPr/>
          <a:lstStyle>
            <a:lvl1pPr>
              <a:defRPr/>
            </a:lvl1pPr>
          </a:lstStyle>
          <a:p>
            <a:pPr lvl="0"/>
            <a:fld id="{F4E8A238-4DBF-4ED6-A2F6-7381906575F7}" type="slidenum">
              <a:t>‹#›</a:t>
            </a:fld>
            <a:endParaRPr lang="en-GB"/>
          </a:p>
        </p:txBody>
      </p:sp>
    </p:spTree>
    <p:extLst>
      <p:ext uri="{BB962C8B-B14F-4D97-AF65-F5344CB8AC3E}">
        <p14:creationId xmlns:p14="http://schemas.microsoft.com/office/powerpoint/2010/main" val="3606661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884B2-41A4-030B-C12A-A83EBABD9B92}"/>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Date Placeholder 2">
            <a:extLst>
              <a:ext uri="{FF2B5EF4-FFF2-40B4-BE49-F238E27FC236}">
                <a16:creationId xmlns:a16="http://schemas.microsoft.com/office/drawing/2014/main" id="{232EAAE7-52A5-DE05-93EA-8C9546356589}"/>
              </a:ext>
            </a:extLst>
          </p:cNvPr>
          <p:cNvSpPr txBox="1">
            <a:spLocks noGrp="1"/>
          </p:cNvSpPr>
          <p:nvPr>
            <p:ph type="dt" sz="half" idx="7"/>
          </p:nvPr>
        </p:nvSpPr>
        <p:spPr/>
        <p:txBody>
          <a:bodyPr/>
          <a:lstStyle>
            <a:lvl1pPr>
              <a:defRPr/>
            </a:lvl1pPr>
          </a:lstStyle>
          <a:p>
            <a:pPr lvl="0"/>
            <a:fld id="{8B41E56B-5E96-410C-B700-0ED7D4B55775}" type="datetime1">
              <a:rPr lang="en-GB"/>
              <a:pPr lvl="0"/>
              <a:t>13/03/2025</a:t>
            </a:fld>
            <a:endParaRPr lang="en-GB"/>
          </a:p>
        </p:txBody>
      </p:sp>
      <p:sp>
        <p:nvSpPr>
          <p:cNvPr id="4" name="Footer Placeholder 3">
            <a:extLst>
              <a:ext uri="{FF2B5EF4-FFF2-40B4-BE49-F238E27FC236}">
                <a16:creationId xmlns:a16="http://schemas.microsoft.com/office/drawing/2014/main" id="{C4FFD469-CFCB-887E-B9FF-DA9ABBD1F5EC}"/>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D3BC491C-2192-C471-0156-11F24363DA52}"/>
              </a:ext>
            </a:extLst>
          </p:cNvPr>
          <p:cNvSpPr txBox="1">
            <a:spLocks noGrp="1"/>
          </p:cNvSpPr>
          <p:nvPr>
            <p:ph type="sldNum" sz="quarter" idx="8"/>
          </p:nvPr>
        </p:nvSpPr>
        <p:spPr/>
        <p:txBody>
          <a:bodyPr/>
          <a:lstStyle>
            <a:lvl1pPr>
              <a:defRPr/>
            </a:lvl1pPr>
          </a:lstStyle>
          <a:p>
            <a:pPr lvl="0"/>
            <a:fld id="{E51C8855-9294-4F70-BB1E-462CFF7C1A8E}" type="slidenum">
              <a:t>‹#›</a:t>
            </a:fld>
            <a:endParaRPr lang="en-GB"/>
          </a:p>
        </p:txBody>
      </p:sp>
    </p:spTree>
    <p:extLst>
      <p:ext uri="{BB962C8B-B14F-4D97-AF65-F5344CB8AC3E}">
        <p14:creationId xmlns:p14="http://schemas.microsoft.com/office/powerpoint/2010/main" val="3451128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A8C0579-3900-7B8F-F2AC-8DEE6CA93CFB}"/>
              </a:ext>
            </a:extLst>
          </p:cNvPr>
          <p:cNvSpPr txBox="1">
            <a:spLocks noGrp="1"/>
          </p:cNvSpPr>
          <p:nvPr>
            <p:ph type="dt" sz="half" idx="7"/>
          </p:nvPr>
        </p:nvSpPr>
        <p:spPr/>
        <p:txBody>
          <a:bodyPr/>
          <a:lstStyle>
            <a:lvl1pPr>
              <a:defRPr/>
            </a:lvl1pPr>
          </a:lstStyle>
          <a:p>
            <a:pPr lvl="0"/>
            <a:fld id="{953BD776-3D5E-42A8-BA78-6C82A5FCE167}" type="datetime1">
              <a:rPr lang="en-GB"/>
              <a:pPr lvl="0"/>
              <a:t>13/03/2025</a:t>
            </a:fld>
            <a:endParaRPr lang="en-GB"/>
          </a:p>
        </p:txBody>
      </p:sp>
      <p:sp>
        <p:nvSpPr>
          <p:cNvPr id="3" name="Footer Placeholder 2">
            <a:extLst>
              <a:ext uri="{FF2B5EF4-FFF2-40B4-BE49-F238E27FC236}">
                <a16:creationId xmlns:a16="http://schemas.microsoft.com/office/drawing/2014/main" id="{D3A8020B-B200-D22F-717D-52D5E30D7038}"/>
              </a:ext>
            </a:extLst>
          </p:cNvPr>
          <p:cNvSpPr txBox="1">
            <a:spLocks noGrp="1"/>
          </p:cNvSpPr>
          <p:nvPr>
            <p:ph type="ftr" sz="quarter" idx="9"/>
          </p:nvPr>
        </p:nvSpPr>
        <p:spPr/>
        <p:txBody>
          <a:bodyPr/>
          <a:lstStyle>
            <a:lvl1pPr>
              <a:defRPr/>
            </a:lvl1pPr>
          </a:lstStyle>
          <a:p>
            <a:pPr lvl="0"/>
            <a:endParaRPr lang="en-GB"/>
          </a:p>
        </p:txBody>
      </p:sp>
      <p:sp>
        <p:nvSpPr>
          <p:cNvPr id="4" name="Slide Number Placeholder 3">
            <a:extLst>
              <a:ext uri="{FF2B5EF4-FFF2-40B4-BE49-F238E27FC236}">
                <a16:creationId xmlns:a16="http://schemas.microsoft.com/office/drawing/2014/main" id="{320FADC7-9104-176C-3D42-37349F4E1051}"/>
              </a:ext>
            </a:extLst>
          </p:cNvPr>
          <p:cNvSpPr txBox="1">
            <a:spLocks noGrp="1"/>
          </p:cNvSpPr>
          <p:nvPr>
            <p:ph type="sldNum" sz="quarter" idx="8"/>
          </p:nvPr>
        </p:nvSpPr>
        <p:spPr/>
        <p:txBody>
          <a:bodyPr/>
          <a:lstStyle>
            <a:lvl1pPr>
              <a:defRPr/>
            </a:lvl1pPr>
          </a:lstStyle>
          <a:p>
            <a:pPr lvl="0"/>
            <a:fld id="{127D0AF2-1507-45CA-A554-99A331F625CE}" type="slidenum">
              <a:t>‹#›</a:t>
            </a:fld>
            <a:endParaRPr lang="en-GB"/>
          </a:p>
        </p:txBody>
      </p:sp>
    </p:spTree>
    <p:extLst>
      <p:ext uri="{BB962C8B-B14F-4D97-AF65-F5344CB8AC3E}">
        <p14:creationId xmlns:p14="http://schemas.microsoft.com/office/powerpoint/2010/main" val="704213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9D9D4A-138C-AD2F-5C74-5B05917970D1}"/>
              </a:ext>
            </a:extLst>
          </p:cNvPr>
          <p:cNvSpPr txBox="1">
            <a:spLocks noGrp="1"/>
          </p:cNvSpPr>
          <p:nvPr>
            <p:ph type="title"/>
          </p:nvPr>
        </p:nvSpPr>
        <p:spPr>
          <a:xfrm>
            <a:off x="839784" y="457200"/>
            <a:ext cx="3932240" cy="1600200"/>
          </a:xfrm>
        </p:spPr>
        <p:txBody>
          <a:bodyPr anchor="b"/>
          <a:lstStyle>
            <a:lvl1pPr>
              <a:defRPr sz="3200"/>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EECA571C-4B7A-428F-F4B7-2C6497DD90F9}"/>
              </a:ext>
            </a:extLst>
          </p:cNvPr>
          <p:cNvSpPr txBox="1">
            <a:spLocks noGrp="1"/>
          </p:cNvSpPr>
          <p:nvPr>
            <p:ph idx="1"/>
          </p:nvPr>
        </p:nvSpPr>
        <p:spPr>
          <a:xfrm>
            <a:off x="5183184" y="987423"/>
            <a:ext cx="6172200" cy="4873623"/>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F77CA0C-883C-732D-98AD-96441B9701D8}"/>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70300118-18FA-DB3E-7A10-6A1D81341AAD}"/>
              </a:ext>
            </a:extLst>
          </p:cNvPr>
          <p:cNvSpPr txBox="1">
            <a:spLocks noGrp="1"/>
          </p:cNvSpPr>
          <p:nvPr>
            <p:ph type="dt" sz="half" idx="7"/>
          </p:nvPr>
        </p:nvSpPr>
        <p:spPr/>
        <p:txBody>
          <a:bodyPr/>
          <a:lstStyle>
            <a:lvl1pPr>
              <a:defRPr/>
            </a:lvl1pPr>
          </a:lstStyle>
          <a:p>
            <a:pPr lvl="0"/>
            <a:fld id="{996B3639-A8C6-4EB7-8778-52DDD982CC4D}" type="datetime1">
              <a:rPr lang="en-GB"/>
              <a:pPr lvl="0"/>
              <a:t>13/03/2025</a:t>
            </a:fld>
            <a:endParaRPr lang="en-GB"/>
          </a:p>
        </p:txBody>
      </p:sp>
      <p:sp>
        <p:nvSpPr>
          <p:cNvPr id="6" name="Footer Placeholder 5">
            <a:extLst>
              <a:ext uri="{FF2B5EF4-FFF2-40B4-BE49-F238E27FC236}">
                <a16:creationId xmlns:a16="http://schemas.microsoft.com/office/drawing/2014/main" id="{7CF58CC2-311A-9753-AFC6-04DEDCE11C1B}"/>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F243D966-0789-CD68-24C5-7347302F71A8}"/>
              </a:ext>
            </a:extLst>
          </p:cNvPr>
          <p:cNvSpPr txBox="1">
            <a:spLocks noGrp="1"/>
          </p:cNvSpPr>
          <p:nvPr>
            <p:ph type="sldNum" sz="quarter" idx="8"/>
          </p:nvPr>
        </p:nvSpPr>
        <p:spPr/>
        <p:txBody>
          <a:bodyPr/>
          <a:lstStyle>
            <a:lvl1pPr>
              <a:defRPr/>
            </a:lvl1pPr>
          </a:lstStyle>
          <a:p>
            <a:pPr lvl="0"/>
            <a:fld id="{94B9A704-755F-4E5D-849E-16EB0149205A}" type="slidenum">
              <a:t>‹#›</a:t>
            </a:fld>
            <a:endParaRPr lang="en-GB"/>
          </a:p>
        </p:txBody>
      </p:sp>
      <p:sp>
        <p:nvSpPr>
          <p:cNvPr id="8" name="Rectangle 7">
            <a:extLst>
              <a:ext uri="{FF2B5EF4-FFF2-40B4-BE49-F238E27FC236}">
                <a16:creationId xmlns:a16="http://schemas.microsoft.com/office/drawing/2014/main" id="{73843E3D-DC61-1B2B-1BAD-F58F16024893}"/>
              </a:ext>
            </a:extLst>
          </p:cNvPr>
          <p:cNvSpPr/>
          <p:nvPr userDrawn="1"/>
        </p:nvSpPr>
        <p:spPr>
          <a:xfrm>
            <a:off x="2143760" y="670560"/>
            <a:ext cx="8564880" cy="5273040"/>
          </a:xfrm>
          <a:prstGeom prst="rect">
            <a:avLst/>
          </a:prstGeom>
          <a:blipFill dpi="0" rotWithShape="1">
            <a:blip r:embed="rId2">
              <a:alphaModFix amt="11000"/>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4190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35B53-C60B-E585-3F09-2C47D14D3DFB}"/>
              </a:ext>
            </a:extLst>
          </p:cNvPr>
          <p:cNvSpPr txBox="1">
            <a:spLocks noGrp="1"/>
          </p:cNvSpPr>
          <p:nvPr>
            <p:ph type="title"/>
          </p:nvPr>
        </p:nvSpPr>
        <p:spPr>
          <a:xfrm>
            <a:off x="839784" y="457200"/>
            <a:ext cx="3932240" cy="1600200"/>
          </a:xfrm>
        </p:spPr>
        <p:txBody>
          <a:bodyPr anchor="b"/>
          <a:lstStyle>
            <a:lvl1pPr>
              <a:defRPr sz="3200"/>
            </a:lvl1pPr>
          </a:lstStyle>
          <a:p>
            <a:pPr lvl="0"/>
            <a:r>
              <a:rPr lang="en-US"/>
              <a:t>Click to edit Master title style</a:t>
            </a:r>
            <a:endParaRPr lang="en-GB"/>
          </a:p>
        </p:txBody>
      </p:sp>
      <p:sp>
        <p:nvSpPr>
          <p:cNvPr id="3" name="Picture Placeholder 2">
            <a:extLst>
              <a:ext uri="{FF2B5EF4-FFF2-40B4-BE49-F238E27FC236}">
                <a16:creationId xmlns:a16="http://schemas.microsoft.com/office/drawing/2014/main" id="{BCE8B06A-90BA-A571-157F-3A742D510690}"/>
              </a:ext>
            </a:extLst>
          </p:cNvPr>
          <p:cNvSpPr txBox="1">
            <a:spLocks noGrp="1"/>
          </p:cNvSpPr>
          <p:nvPr>
            <p:ph type="pic" idx="1"/>
          </p:nvPr>
        </p:nvSpPr>
        <p:spPr>
          <a:xfrm>
            <a:off x="5183184" y="987423"/>
            <a:ext cx="6172200" cy="4873623"/>
          </a:xfrm>
        </p:spPr>
        <p:txBody>
          <a:bodyPr/>
          <a:lstStyle>
            <a:lvl1pPr marL="0" indent="0">
              <a:buNone/>
              <a:defRPr lang="en-GB" sz="3200"/>
            </a:lvl1pPr>
          </a:lstStyle>
          <a:p>
            <a:pPr lvl="0"/>
            <a:endParaRPr lang="en-GB"/>
          </a:p>
        </p:txBody>
      </p:sp>
      <p:sp>
        <p:nvSpPr>
          <p:cNvPr id="4" name="Text Placeholder 3">
            <a:extLst>
              <a:ext uri="{FF2B5EF4-FFF2-40B4-BE49-F238E27FC236}">
                <a16:creationId xmlns:a16="http://schemas.microsoft.com/office/drawing/2014/main" id="{A3293EBC-FCB6-9287-A55A-2EF4A9EAE4E5}"/>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63DD59AF-4D56-AC44-381A-10831CE3642F}"/>
              </a:ext>
            </a:extLst>
          </p:cNvPr>
          <p:cNvSpPr txBox="1">
            <a:spLocks noGrp="1"/>
          </p:cNvSpPr>
          <p:nvPr>
            <p:ph type="dt" sz="half" idx="7"/>
          </p:nvPr>
        </p:nvSpPr>
        <p:spPr/>
        <p:txBody>
          <a:bodyPr/>
          <a:lstStyle>
            <a:lvl1pPr>
              <a:defRPr/>
            </a:lvl1pPr>
          </a:lstStyle>
          <a:p>
            <a:pPr lvl="0"/>
            <a:fld id="{00ADC482-67E9-4E97-9FCE-EE665D664BC2}" type="datetime1">
              <a:rPr lang="en-GB"/>
              <a:pPr lvl="0"/>
              <a:t>13/03/2025</a:t>
            </a:fld>
            <a:endParaRPr lang="en-GB"/>
          </a:p>
        </p:txBody>
      </p:sp>
      <p:sp>
        <p:nvSpPr>
          <p:cNvPr id="6" name="Footer Placeholder 5">
            <a:extLst>
              <a:ext uri="{FF2B5EF4-FFF2-40B4-BE49-F238E27FC236}">
                <a16:creationId xmlns:a16="http://schemas.microsoft.com/office/drawing/2014/main" id="{65D7DBEB-028D-46D8-B82B-44832551E988}"/>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D0374398-5D15-D829-C1FC-6ED13A10BA20}"/>
              </a:ext>
            </a:extLst>
          </p:cNvPr>
          <p:cNvSpPr txBox="1">
            <a:spLocks noGrp="1"/>
          </p:cNvSpPr>
          <p:nvPr>
            <p:ph type="sldNum" sz="quarter" idx="8"/>
          </p:nvPr>
        </p:nvSpPr>
        <p:spPr/>
        <p:txBody>
          <a:bodyPr/>
          <a:lstStyle>
            <a:lvl1pPr>
              <a:defRPr/>
            </a:lvl1pPr>
          </a:lstStyle>
          <a:p>
            <a:pPr lvl="0"/>
            <a:fld id="{F35FF590-C77F-47EE-B833-42338D6236E7}" type="slidenum">
              <a:t>‹#›</a:t>
            </a:fld>
            <a:endParaRPr lang="en-GB"/>
          </a:p>
        </p:txBody>
      </p:sp>
    </p:spTree>
    <p:extLst>
      <p:ext uri="{BB962C8B-B14F-4D97-AF65-F5344CB8AC3E}">
        <p14:creationId xmlns:p14="http://schemas.microsoft.com/office/powerpoint/2010/main" val="1209672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AD639D-CF0B-EC43-20BF-623F2BEEC7C2}"/>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169BF282-2D78-FE01-73AF-7A99473CD607}"/>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741700D-8FD3-4F74-4521-03C24ADCC464}"/>
              </a:ext>
            </a:extLst>
          </p:cNvPr>
          <p:cNvSpPr txBox="1">
            <a:spLocks noGrp="1"/>
          </p:cNvSpPr>
          <p:nvPr>
            <p:ph type="dt" sz="half" idx="2"/>
          </p:nvPr>
        </p:nvSpPr>
        <p:spPr>
          <a:xfrm>
            <a:off x="8382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en-GB" sz="1200" b="0" i="0" u="none" strike="noStrike" kern="1200" cap="none" spc="0" baseline="0">
                <a:solidFill>
                  <a:srgbClr val="767676"/>
                </a:solidFill>
                <a:uFillTx/>
                <a:latin typeface="Aptos"/>
              </a:defRPr>
            </a:lvl1pPr>
          </a:lstStyle>
          <a:p>
            <a:pPr lvl="0"/>
            <a:fld id="{C30FB9CD-83C1-4215-B951-E16F4C25C3A8}" type="datetime1">
              <a:rPr lang="en-GB"/>
              <a:pPr lvl="0"/>
              <a:t>13/03/2025</a:t>
            </a:fld>
            <a:endParaRPr lang="en-GB"/>
          </a:p>
        </p:txBody>
      </p:sp>
      <p:sp>
        <p:nvSpPr>
          <p:cNvPr id="5" name="Footer Placeholder 4">
            <a:extLst>
              <a:ext uri="{FF2B5EF4-FFF2-40B4-BE49-F238E27FC236}">
                <a16:creationId xmlns:a16="http://schemas.microsoft.com/office/drawing/2014/main" id="{126FF060-86DC-76AF-D8DD-A22787C6802C}"/>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en-GB" sz="1200" b="0" i="0" u="none" strike="noStrike" kern="1200" cap="none" spc="0" baseline="0">
                <a:solidFill>
                  <a:srgbClr val="767676"/>
                </a:solidFill>
                <a:uFillTx/>
                <a:latin typeface="Aptos"/>
              </a:defRPr>
            </a:lvl1pPr>
          </a:lstStyle>
          <a:p>
            <a:pPr lvl="0"/>
            <a:endParaRPr lang="en-GB"/>
          </a:p>
        </p:txBody>
      </p:sp>
      <p:sp>
        <p:nvSpPr>
          <p:cNvPr id="6" name="Slide Number Placeholder 5">
            <a:extLst>
              <a:ext uri="{FF2B5EF4-FFF2-40B4-BE49-F238E27FC236}">
                <a16:creationId xmlns:a16="http://schemas.microsoft.com/office/drawing/2014/main" id="{3312FF06-6EE6-7206-3B9B-82F0A8DD0A1E}"/>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en-GB" sz="1200" b="0" i="0" u="none" strike="noStrike" kern="1200" cap="none" spc="0" baseline="0">
                <a:solidFill>
                  <a:srgbClr val="767676"/>
                </a:solidFill>
                <a:uFillTx/>
                <a:latin typeface="Aptos"/>
              </a:defRPr>
            </a:lvl1pPr>
          </a:lstStyle>
          <a:p>
            <a:pPr lvl="0"/>
            <a:fld id="{3128A42D-5446-4D92-98F1-C62D1444A2E1}" type="slidenum">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marL="0" marR="0" lvl="0" indent="0" algn="l" defTabSz="914400" rtl="0" fontAlgn="auto" hangingPunct="1">
        <a:lnSpc>
          <a:spcPct val="90000"/>
        </a:lnSpc>
        <a:spcBef>
          <a:spcPts val="0"/>
        </a:spcBef>
        <a:spcAft>
          <a:spcPts val="0"/>
        </a:spcAft>
        <a:buNone/>
        <a:tabLst/>
        <a:defRPr lang="en-US" sz="4400" b="0" i="0" u="none" strike="noStrike" kern="1200" cap="none" spc="0" baseline="0">
          <a:solidFill>
            <a:srgbClr val="000000"/>
          </a:solidFill>
          <a:uFillTx/>
          <a:latin typeface="Aptos Display"/>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en-US" sz="2800" b="0" i="0" u="none" strike="noStrike" kern="1200" cap="none" spc="0" baseline="0">
          <a:solidFill>
            <a:srgbClr val="000000"/>
          </a:solidFill>
          <a:uFillTx/>
          <a:latin typeface="Aptos"/>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en-US" sz="2400" b="0" i="0" u="none" strike="noStrike" kern="1200" cap="none" spc="0" baseline="0">
          <a:solidFill>
            <a:srgbClr val="000000"/>
          </a:solidFill>
          <a:uFillTx/>
          <a:latin typeface="Aptos"/>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en-US" sz="2000" b="0" i="0" u="none" strike="noStrike" kern="1200" cap="none" spc="0" baseline="0">
          <a:solidFill>
            <a:srgbClr val="000000"/>
          </a:solidFill>
          <a:uFillTx/>
          <a:latin typeface="Aptos"/>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Aptos"/>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Apto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C283A0-5961-4744-B39F-C87E4B229F81}" type="datetimeFigureOut">
              <a:rPr lang="en-GB" smtClean="0"/>
              <a:t>13/03/2025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B5635E-322A-4D7F-AE1A-B92854D92A3F}" type="slidenum">
              <a:rPr lang="en-GB" smtClean="0"/>
              <a:t>‹#›</a:t>
            </a:fld>
            <a:endParaRPr lang="en-GB"/>
          </a:p>
        </p:txBody>
      </p:sp>
    </p:spTree>
    <p:extLst>
      <p:ext uri="{BB962C8B-B14F-4D97-AF65-F5344CB8AC3E}">
        <p14:creationId xmlns:p14="http://schemas.microsoft.com/office/powerpoint/2010/main" val="340544484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6.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customXml" Target="../ink/ink2.xml"/><Relationship Id="rId2" Type="http://schemas.openxmlformats.org/officeDocument/2006/relationships/image" Target="../media/image17.png"/><Relationship Id="rId1" Type="http://schemas.openxmlformats.org/officeDocument/2006/relationships/slideLayout" Target="../slideLayouts/slideLayout6.xml"/><Relationship Id="rId6" Type="http://schemas.openxmlformats.org/officeDocument/2006/relationships/image" Target="../media/image21.png"/><Relationship Id="rId11" Type="http://schemas.openxmlformats.org/officeDocument/2006/relationships/image" Target="../media/image25.png"/><Relationship Id="rId5" Type="http://schemas.openxmlformats.org/officeDocument/2006/relationships/image" Target="../media/image20.png"/><Relationship Id="rId10" Type="http://schemas.openxmlformats.org/officeDocument/2006/relationships/customXml" Target="../ink/ink1.xml"/><Relationship Id="rId4" Type="http://schemas.openxmlformats.org/officeDocument/2006/relationships/image" Target="../media/image19.png"/><Relationship Id="rId9" Type="http://schemas.openxmlformats.org/officeDocument/2006/relationships/image" Target="../media/image24.png"/></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8.xml"/><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g"/><Relationship Id="rId1" Type="http://schemas.openxmlformats.org/officeDocument/2006/relationships/slideLayout" Target="../slideLayouts/slideLayout2.xml"/><Relationship Id="rId4" Type="http://schemas.openxmlformats.org/officeDocument/2006/relationships/image" Target="../media/image43.jpg"/></Relationships>
</file>

<file path=ppt/slides/_rels/slide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5.jpeg"/><Relationship Id="rId5" Type="http://schemas.openxmlformats.org/officeDocument/2006/relationships/image" Target="../media/image47.png"/><Relationship Id="rId4" Type="http://schemas.openxmlformats.org/officeDocument/2006/relationships/image" Target="../media/image46.png"/></Relationships>
</file>

<file path=ppt/slides/_rels/slide3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00.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chart" Target="../charts/chart2.xml"/></Relationships>
</file>

<file path=ppt/slides/_rels/slide34.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4.xml"/><Relationship Id="rId1" Type="http://schemas.openxmlformats.org/officeDocument/2006/relationships/slideLayout" Target="../slideLayouts/slideLayout19.xml"/><Relationship Id="rId4" Type="http://schemas.openxmlformats.org/officeDocument/2006/relationships/image" Target="../media/image48.jpg"/></Relationships>
</file>

<file path=ppt/slides/_rels/slide36.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jpg"/><Relationship Id="rId1" Type="http://schemas.openxmlformats.org/officeDocument/2006/relationships/slideLayout" Target="../slideLayouts/slideLayout18.xml"/><Relationship Id="rId4" Type="http://schemas.openxmlformats.org/officeDocument/2006/relationships/image" Target="../media/image51.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2" Type="http://schemas.openxmlformats.org/officeDocument/2006/relationships/image" Target="../media/image55.jp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6.png"/><Relationship Id="rId1" Type="http://schemas.openxmlformats.org/officeDocument/2006/relationships/slideLayout" Target="../slideLayouts/slideLayout8.xml"/><Relationship Id="rId6" Type="http://schemas.openxmlformats.org/officeDocument/2006/relationships/image" Target="../media/image59.png"/><Relationship Id="rId5" Type="http://schemas.openxmlformats.org/officeDocument/2006/relationships/image" Target="../media/image58.gif"/><Relationship Id="rId4" Type="http://schemas.openxmlformats.org/officeDocument/2006/relationships/image" Target="../media/image57.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53.png"/><Relationship Id="rId2" Type="http://schemas.openxmlformats.org/officeDocument/2006/relationships/hyperlink" Target="http://www.sns.ias.edu/~jnb/" TargetMode="External"/><Relationship Id="rId1" Type="http://schemas.openxmlformats.org/officeDocument/2006/relationships/slideLayout" Target="../slideLayouts/slideLayout7.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jpeg"/></Relationships>
</file>

<file path=ppt/slides/_rels/slide48.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68.jpeg"/><Relationship Id="rId4" Type="http://schemas.openxmlformats.org/officeDocument/2006/relationships/image" Target="../media/image67.jpeg"/></Relationships>
</file>

<file path=ppt/slides/_rels/slide4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6.xml"/><Relationship Id="rId4" Type="http://schemas.openxmlformats.org/officeDocument/2006/relationships/image" Target="../media/image74.png"/></Relationships>
</file>

<file path=ppt/slides/_rels/slide5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76.png"/></Relationships>
</file>

<file path=ppt/slides/_rels/slide53.xml.rels><?xml version="1.0" encoding="UTF-8" standalone="yes"?>
<Relationships xmlns="http://schemas.openxmlformats.org/package/2006/relationships"><Relationship Id="rId3" Type="http://schemas.openxmlformats.org/officeDocument/2006/relationships/image" Target="../media/image78.jpg"/><Relationship Id="rId2" Type="http://schemas.openxmlformats.org/officeDocument/2006/relationships/image" Target="../media/image77.jp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name="Slide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65979-8D76-2499-A0E1-9CFE207F4181}"/>
              </a:ext>
            </a:extLst>
          </p:cNvPr>
          <p:cNvSpPr txBox="1">
            <a:spLocks noGrp="1"/>
          </p:cNvSpPr>
          <p:nvPr>
            <p:ph type="ctrTitle"/>
          </p:nvPr>
        </p:nvSpPr>
        <p:spPr>
          <a:xfrm>
            <a:off x="810882" y="1181566"/>
            <a:ext cx="11524891" cy="2493028"/>
          </a:xfrm>
        </p:spPr>
        <p:txBody>
          <a:bodyPr>
            <a:noAutofit/>
          </a:bodyPr>
          <a:lstStyle/>
          <a:p>
            <a:pPr lvl="0">
              <a:lnSpc>
                <a:spcPct val="106000"/>
              </a:lnSpc>
              <a:spcAft>
                <a:spcPts val="800"/>
              </a:spcAft>
            </a:pPr>
            <a:r>
              <a:rPr lang="en-GB" sz="3600" b="1" dirty="0">
                <a:latin typeface="Times New Roman" pitchFamily="18"/>
                <a:cs typeface="Times New Roman" pitchFamily="18"/>
              </a:rPr>
              <a:t>Development of a clover-like LaBr</a:t>
            </a:r>
            <a:r>
              <a:rPr lang="en-GB" sz="3600" b="1" baseline="-25000" dirty="0">
                <a:latin typeface="Times New Roman" pitchFamily="18"/>
                <a:cs typeface="Times New Roman" pitchFamily="18"/>
              </a:rPr>
              <a:t>3</a:t>
            </a:r>
            <a:r>
              <a:rPr lang="en-GB" sz="3600" b="1" dirty="0">
                <a:latin typeface="Times New Roman" pitchFamily="18"/>
                <a:cs typeface="Times New Roman" pitchFamily="18"/>
              </a:rPr>
              <a:t>(Ce) detector module</a:t>
            </a:r>
            <a:br>
              <a:rPr lang="en-GB" sz="4000" dirty="0">
                <a:latin typeface="Aptos" pitchFamily="34"/>
                <a:cs typeface="Times New Roman" pitchFamily="18"/>
              </a:rPr>
            </a:br>
            <a:br>
              <a:rPr lang="en-GB" sz="4000" dirty="0">
                <a:latin typeface="Aptos" pitchFamily="34"/>
                <a:cs typeface="Times New Roman" pitchFamily="18"/>
              </a:rPr>
            </a:br>
            <a:endParaRPr lang="en-GB" sz="4000" dirty="0"/>
          </a:p>
        </p:txBody>
      </p:sp>
      <p:sp>
        <p:nvSpPr>
          <p:cNvPr id="3" name="Subtitle 2">
            <a:extLst>
              <a:ext uri="{FF2B5EF4-FFF2-40B4-BE49-F238E27FC236}">
                <a16:creationId xmlns:a16="http://schemas.microsoft.com/office/drawing/2014/main" id="{8EC0D5F4-7150-E70A-854F-2D495FF25F30}"/>
              </a:ext>
            </a:extLst>
          </p:cNvPr>
          <p:cNvSpPr txBox="1">
            <a:spLocks noGrp="1"/>
          </p:cNvSpPr>
          <p:nvPr>
            <p:ph type="subTitle" idx="1"/>
          </p:nvPr>
        </p:nvSpPr>
        <p:spPr>
          <a:xfrm>
            <a:off x="1443485" y="2601121"/>
            <a:ext cx="9144000" cy="1655758"/>
          </a:xfrm>
        </p:spPr>
        <p:txBody>
          <a:bodyPr>
            <a:noAutofit/>
          </a:bodyPr>
          <a:lstStyle/>
          <a:p>
            <a:pPr lvl="0"/>
            <a:r>
              <a:rPr lang="en-GB" sz="3600" b="1" dirty="0">
                <a:latin typeface="Times New Roman" pitchFamily="18"/>
                <a:cs typeface="Times New Roman" pitchFamily="18"/>
              </a:rPr>
              <a:t>Sulagna Dutta</a:t>
            </a:r>
          </a:p>
          <a:p>
            <a:pPr lvl="0"/>
            <a:r>
              <a:rPr lang="en-GB" dirty="0">
                <a:latin typeface="Times New Roman" pitchFamily="18"/>
                <a:cs typeface="Times New Roman" pitchFamily="18"/>
              </a:rPr>
              <a:t>PhD Student</a:t>
            </a:r>
          </a:p>
          <a:p>
            <a:pPr lvl="0"/>
            <a:r>
              <a:rPr lang="en-GB" dirty="0">
                <a:latin typeface="Times New Roman" pitchFamily="18"/>
                <a:cs typeface="Times New Roman" pitchFamily="18"/>
              </a:rPr>
              <a:t>University of the West of Scotland</a:t>
            </a:r>
          </a:p>
          <a:p>
            <a:pPr lvl="0"/>
            <a:endParaRPr lang="en-GB" dirty="0">
              <a:latin typeface="Times New Roman" pitchFamily="18"/>
              <a:cs typeface="Times New Roman" pitchFamily="18"/>
            </a:endParaRPr>
          </a:p>
          <a:p>
            <a:pPr lvl="0"/>
            <a:r>
              <a:rPr lang="en-GB" b="1" dirty="0">
                <a:latin typeface="Times New Roman" pitchFamily="18"/>
                <a:cs typeface="Times New Roman" pitchFamily="18"/>
              </a:rPr>
              <a:t>Fast Timing for Nuclear Structure and Applications</a:t>
            </a:r>
          </a:p>
          <a:p>
            <a:pPr lvl="0"/>
            <a:r>
              <a:rPr lang="en-GB" b="1" dirty="0">
                <a:latin typeface="Times New Roman" pitchFamily="18"/>
                <a:cs typeface="Times New Roman" pitchFamily="18"/>
              </a:rPr>
              <a:t>14</a:t>
            </a:r>
            <a:r>
              <a:rPr lang="en-GB" b="1" baseline="30000" dirty="0">
                <a:latin typeface="Times New Roman" pitchFamily="18"/>
                <a:cs typeface="Times New Roman" pitchFamily="18"/>
              </a:rPr>
              <a:t>th</a:t>
            </a:r>
            <a:r>
              <a:rPr lang="en-GB" b="1" dirty="0">
                <a:latin typeface="Times New Roman" pitchFamily="18"/>
                <a:cs typeface="Times New Roman" pitchFamily="18"/>
              </a:rPr>
              <a:t> March,2025</a:t>
            </a:r>
          </a:p>
        </p:txBody>
      </p:sp>
      <p:pic>
        <p:nvPicPr>
          <p:cNvPr id="6" name="Picture 5" descr="A logo with text and numbers&#10;&#10;AI-generated content may be incorrect.">
            <a:extLst>
              <a:ext uri="{FF2B5EF4-FFF2-40B4-BE49-F238E27FC236}">
                <a16:creationId xmlns:a16="http://schemas.microsoft.com/office/drawing/2014/main" id="{29C3AE7E-89BD-CBD7-F44A-C06C1432A6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05742" y="4429920"/>
            <a:ext cx="2486258" cy="220530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125369" y="4467299"/>
            <a:ext cx="2204171" cy="2350800"/>
          </a:xfrm>
          <a:prstGeom prst="rect">
            <a:avLst/>
          </a:prstGeom>
        </p:spPr>
      </p:pic>
      <p:sp>
        <p:nvSpPr>
          <p:cNvPr id="2" name="Title 1"/>
          <p:cNvSpPr>
            <a:spLocks noGrp="1"/>
          </p:cNvSpPr>
          <p:nvPr>
            <p:ph type="title"/>
          </p:nvPr>
        </p:nvSpPr>
        <p:spPr>
          <a:xfrm>
            <a:off x="316302" y="39901"/>
            <a:ext cx="9106276" cy="886192"/>
          </a:xfrm>
        </p:spPr>
        <p:txBody>
          <a:bodyPr>
            <a:normAutofit/>
          </a:bodyPr>
          <a:lstStyle/>
          <a:p>
            <a:r>
              <a:rPr lang="en-US" sz="3200" b="1" dirty="0">
                <a:latin typeface="Times New Roman" panose="02020603050405020304" pitchFamily="18" charset="0"/>
                <a:cs typeface="Times New Roman" panose="02020603050405020304" pitchFamily="18" charset="0"/>
              </a:rPr>
              <a:t>Assembling the detector module</a:t>
            </a:r>
          </a:p>
        </p:txBody>
      </p:sp>
      <p:pic>
        <p:nvPicPr>
          <p:cNvPr id="8" name="Picture 7"/>
          <p:cNvPicPr>
            <a:picLocks noChangeAspect="1"/>
          </p:cNvPicPr>
          <p:nvPr/>
        </p:nvPicPr>
        <p:blipFill>
          <a:blip r:embed="rId3"/>
          <a:stretch>
            <a:fillRect/>
          </a:stretch>
        </p:blipFill>
        <p:spPr>
          <a:xfrm>
            <a:off x="125369" y="1107296"/>
            <a:ext cx="6826603" cy="3178800"/>
          </a:xfrm>
          <a:prstGeom prst="rect">
            <a:avLst/>
          </a:prstGeom>
        </p:spPr>
      </p:pic>
      <p:pic>
        <p:nvPicPr>
          <p:cNvPr id="10" name="Picture 9"/>
          <p:cNvPicPr>
            <a:picLocks noChangeAspect="1"/>
          </p:cNvPicPr>
          <p:nvPr/>
        </p:nvPicPr>
        <p:blipFill>
          <a:blip r:embed="rId4"/>
          <a:stretch>
            <a:fillRect/>
          </a:stretch>
        </p:blipFill>
        <p:spPr>
          <a:xfrm>
            <a:off x="7872810" y="4226050"/>
            <a:ext cx="4225861" cy="2473200"/>
          </a:xfrm>
          <a:prstGeom prst="rect">
            <a:avLst/>
          </a:prstGeom>
        </p:spPr>
      </p:pic>
      <p:pic>
        <p:nvPicPr>
          <p:cNvPr id="11" name="Picture 10"/>
          <p:cNvPicPr>
            <a:picLocks noChangeAspect="1"/>
          </p:cNvPicPr>
          <p:nvPr/>
        </p:nvPicPr>
        <p:blipFill>
          <a:blip r:embed="rId5"/>
          <a:stretch>
            <a:fillRect/>
          </a:stretch>
        </p:blipFill>
        <p:spPr>
          <a:xfrm>
            <a:off x="2888393" y="4787699"/>
            <a:ext cx="2030400" cy="2030400"/>
          </a:xfrm>
          <a:prstGeom prst="rect">
            <a:avLst/>
          </a:prstGeom>
        </p:spPr>
      </p:pic>
      <p:sp>
        <p:nvSpPr>
          <p:cNvPr id="12" name="Rectangle 11"/>
          <p:cNvSpPr/>
          <p:nvPr/>
        </p:nvSpPr>
        <p:spPr>
          <a:xfrm>
            <a:off x="5061301" y="5340414"/>
            <a:ext cx="2524644" cy="707886"/>
          </a:xfrm>
          <a:prstGeom prst="rect">
            <a:avLst/>
          </a:prstGeom>
          <a:solidFill>
            <a:schemeClr val="accent4">
              <a:lumMod val="20000"/>
              <a:lumOff val="80000"/>
            </a:schemeClr>
          </a:solidFill>
        </p:spPr>
        <p:txBody>
          <a:bodyPr wrap="square">
            <a:spAutoFit/>
          </a:bodyPr>
          <a:lstStyle/>
          <a:p>
            <a:r>
              <a:rPr lang="en-US" sz="2000" dirty="0">
                <a:solidFill>
                  <a:srgbClr val="000090"/>
                </a:solidFill>
              </a:rPr>
              <a:t>15 pin </a:t>
            </a:r>
            <a:r>
              <a:rPr lang="en-US" sz="2000" dirty="0" err="1">
                <a:solidFill>
                  <a:srgbClr val="000090"/>
                </a:solidFill>
              </a:rPr>
              <a:t>DSub</a:t>
            </a:r>
            <a:r>
              <a:rPr lang="en-US" sz="2000" dirty="0">
                <a:solidFill>
                  <a:srgbClr val="000090"/>
                </a:solidFill>
              </a:rPr>
              <a:t> hermetic sealed connector</a:t>
            </a:r>
          </a:p>
        </p:txBody>
      </p:sp>
      <p:sp>
        <p:nvSpPr>
          <p:cNvPr id="17" name="TextBox 16"/>
          <p:cNvSpPr txBox="1"/>
          <p:nvPr/>
        </p:nvSpPr>
        <p:spPr>
          <a:xfrm>
            <a:off x="9790174" y="1635156"/>
            <a:ext cx="2198038" cy="369332"/>
          </a:xfrm>
          <a:prstGeom prst="rect">
            <a:avLst/>
          </a:prstGeom>
          <a:solidFill>
            <a:schemeClr val="bg1"/>
          </a:solidFill>
        </p:spPr>
        <p:txBody>
          <a:bodyPr wrap="none" rtlCol="0">
            <a:spAutoFit/>
          </a:bodyPr>
          <a:lstStyle/>
          <a:p>
            <a:r>
              <a:rPr lang="en-US" dirty="0"/>
              <a:t>4x4 6mm </a:t>
            </a:r>
            <a:r>
              <a:rPr lang="en-US" dirty="0" err="1"/>
              <a:t>SiPM</a:t>
            </a:r>
            <a:r>
              <a:rPr lang="en-US" dirty="0"/>
              <a:t>-array</a:t>
            </a:r>
          </a:p>
        </p:txBody>
      </p:sp>
      <p:pic>
        <p:nvPicPr>
          <p:cNvPr id="19" name="Picture 18"/>
          <p:cNvPicPr>
            <a:picLocks noChangeAspect="1"/>
          </p:cNvPicPr>
          <p:nvPr/>
        </p:nvPicPr>
        <p:blipFill>
          <a:blip r:embed="rId6"/>
          <a:stretch>
            <a:fillRect/>
          </a:stretch>
        </p:blipFill>
        <p:spPr>
          <a:xfrm>
            <a:off x="10621560" y="2163377"/>
            <a:ext cx="875311" cy="751625"/>
          </a:xfrm>
          <a:prstGeom prst="rect">
            <a:avLst/>
          </a:prstGeom>
        </p:spPr>
      </p:pic>
      <p:pic>
        <p:nvPicPr>
          <p:cNvPr id="15" name="Picture 14"/>
          <p:cNvPicPr>
            <a:picLocks noChangeAspect="1"/>
          </p:cNvPicPr>
          <p:nvPr/>
        </p:nvPicPr>
        <p:blipFill>
          <a:blip r:embed="rId7"/>
          <a:stretch>
            <a:fillRect/>
          </a:stretch>
        </p:blipFill>
        <p:spPr>
          <a:xfrm>
            <a:off x="7585945" y="1556692"/>
            <a:ext cx="1368653" cy="1964995"/>
          </a:xfrm>
          <a:prstGeom prst="rect">
            <a:avLst/>
          </a:prstGeom>
        </p:spPr>
      </p:pic>
    </p:spTree>
    <p:extLst>
      <p:ext uri="{BB962C8B-B14F-4D97-AF65-F5344CB8AC3E}">
        <p14:creationId xmlns:p14="http://schemas.microsoft.com/office/powerpoint/2010/main" val="14982817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64022"/>
            <a:ext cx="9106276" cy="1143000"/>
          </a:xfrm>
        </p:spPr>
        <p:txBody>
          <a:bodyPr>
            <a:normAutofit/>
          </a:bodyPr>
          <a:lstStyle/>
          <a:p>
            <a:pPr algn="r"/>
            <a:r>
              <a:rPr lang="en-US" sz="2400" b="1" dirty="0">
                <a:latin typeface="Rockwell"/>
                <a:cs typeface="Rockwell"/>
              </a:rPr>
              <a:t>1’’ X 2’’  cuboid + </a:t>
            </a:r>
            <a:r>
              <a:rPr lang="en-US" sz="2400" b="1" dirty="0" err="1">
                <a:latin typeface="Rockwell"/>
                <a:cs typeface="Rockwell"/>
              </a:rPr>
              <a:t>SiPM</a:t>
            </a:r>
            <a:r>
              <a:rPr lang="en-US" sz="2400" b="1" dirty="0">
                <a:latin typeface="Rockwell"/>
                <a:cs typeface="Rockwell"/>
              </a:rPr>
              <a:t> construction and source tests</a:t>
            </a:r>
          </a:p>
        </p:txBody>
      </p:sp>
      <p:pic>
        <p:nvPicPr>
          <p:cNvPr id="5" name="Picture 4"/>
          <p:cNvPicPr>
            <a:picLocks noChangeAspect="1"/>
          </p:cNvPicPr>
          <p:nvPr/>
        </p:nvPicPr>
        <p:blipFill>
          <a:blip r:embed="rId2"/>
          <a:stretch>
            <a:fillRect/>
          </a:stretch>
        </p:blipFill>
        <p:spPr>
          <a:xfrm>
            <a:off x="148723" y="1264058"/>
            <a:ext cx="1778000" cy="2552700"/>
          </a:xfrm>
          <a:prstGeom prst="rect">
            <a:avLst/>
          </a:prstGeom>
        </p:spPr>
      </p:pic>
      <p:pic>
        <p:nvPicPr>
          <p:cNvPr id="7" name="Picture 6"/>
          <p:cNvPicPr>
            <a:picLocks noChangeAspect="1"/>
          </p:cNvPicPr>
          <p:nvPr/>
        </p:nvPicPr>
        <p:blipFill>
          <a:blip r:embed="rId3"/>
          <a:stretch>
            <a:fillRect/>
          </a:stretch>
        </p:blipFill>
        <p:spPr>
          <a:xfrm>
            <a:off x="1926724" y="1264058"/>
            <a:ext cx="6682079" cy="2640758"/>
          </a:xfrm>
          <a:prstGeom prst="rect">
            <a:avLst/>
          </a:prstGeom>
        </p:spPr>
      </p:pic>
      <p:pic>
        <p:nvPicPr>
          <p:cNvPr id="10" name="Picture 9"/>
          <p:cNvPicPr>
            <a:picLocks noChangeAspect="1"/>
          </p:cNvPicPr>
          <p:nvPr/>
        </p:nvPicPr>
        <p:blipFill>
          <a:blip r:embed="rId4"/>
          <a:stretch>
            <a:fillRect/>
          </a:stretch>
        </p:blipFill>
        <p:spPr>
          <a:xfrm>
            <a:off x="2654300" y="4595458"/>
            <a:ext cx="2298700" cy="1727200"/>
          </a:xfrm>
          <a:prstGeom prst="rect">
            <a:avLst/>
          </a:prstGeom>
        </p:spPr>
      </p:pic>
      <p:pic>
        <p:nvPicPr>
          <p:cNvPr id="11" name="Picture 10"/>
          <p:cNvPicPr>
            <a:picLocks noChangeAspect="1"/>
          </p:cNvPicPr>
          <p:nvPr/>
        </p:nvPicPr>
        <p:blipFill>
          <a:blip r:embed="rId5"/>
          <a:stretch>
            <a:fillRect/>
          </a:stretch>
        </p:blipFill>
        <p:spPr>
          <a:xfrm>
            <a:off x="0" y="4449469"/>
            <a:ext cx="2654300" cy="2133600"/>
          </a:xfrm>
          <a:prstGeom prst="rect">
            <a:avLst/>
          </a:prstGeom>
        </p:spPr>
      </p:pic>
      <p:pic>
        <p:nvPicPr>
          <p:cNvPr id="12" name="Picture 11"/>
          <p:cNvPicPr>
            <a:picLocks noChangeAspect="1"/>
          </p:cNvPicPr>
          <p:nvPr/>
        </p:nvPicPr>
        <p:blipFill>
          <a:blip r:embed="rId6"/>
          <a:stretch>
            <a:fillRect/>
          </a:stretch>
        </p:blipFill>
        <p:spPr>
          <a:xfrm>
            <a:off x="4854597" y="4171993"/>
            <a:ext cx="1704621" cy="2469764"/>
          </a:xfrm>
          <a:prstGeom prst="rect">
            <a:avLst/>
          </a:prstGeom>
        </p:spPr>
      </p:pic>
      <p:pic>
        <p:nvPicPr>
          <p:cNvPr id="13" name="Picture 12"/>
          <p:cNvPicPr>
            <a:picLocks noChangeAspect="1"/>
          </p:cNvPicPr>
          <p:nvPr/>
        </p:nvPicPr>
        <p:blipFill>
          <a:blip r:embed="rId7"/>
          <a:stretch>
            <a:fillRect/>
          </a:stretch>
        </p:blipFill>
        <p:spPr>
          <a:xfrm>
            <a:off x="6576702" y="4315069"/>
            <a:ext cx="2050524" cy="2268000"/>
          </a:xfrm>
          <a:prstGeom prst="rect">
            <a:avLst/>
          </a:prstGeom>
        </p:spPr>
      </p:pic>
      <p:sp>
        <p:nvSpPr>
          <p:cNvPr id="3" name="TextBox 2"/>
          <p:cNvSpPr txBox="1"/>
          <p:nvPr/>
        </p:nvSpPr>
        <p:spPr>
          <a:xfrm>
            <a:off x="3091417" y="4080137"/>
            <a:ext cx="874233" cy="369332"/>
          </a:xfrm>
          <a:prstGeom prst="rect">
            <a:avLst/>
          </a:prstGeom>
          <a:noFill/>
        </p:spPr>
        <p:txBody>
          <a:bodyPr wrap="none" rtlCol="0">
            <a:spAutoFit/>
          </a:bodyPr>
          <a:lstStyle/>
          <a:p>
            <a:r>
              <a:rPr lang="en-US" dirty="0">
                <a:solidFill>
                  <a:srgbClr val="3366FF"/>
                </a:solidFill>
              </a:rPr>
              <a:t>P. Joshi</a:t>
            </a:r>
          </a:p>
        </p:txBody>
      </p:sp>
      <p:pic>
        <p:nvPicPr>
          <p:cNvPr id="14" name="Picture 13" descr="A person holding a wire in a container&#10;&#10;Description automatically generated">
            <a:extLst>
              <a:ext uri="{FF2B5EF4-FFF2-40B4-BE49-F238E27FC236}">
                <a16:creationId xmlns:a16="http://schemas.microsoft.com/office/drawing/2014/main" id="{9B5B04A5-D632-CA1A-9323-79D5EE0B3082}"/>
              </a:ext>
            </a:extLst>
          </p:cNvPr>
          <p:cNvPicPr>
            <a:picLocks noChangeAspect="1"/>
          </p:cNvPicPr>
          <p:nvPr/>
        </p:nvPicPr>
        <p:blipFill>
          <a:blip r:embed="rId8">
            <a:extLst>
              <a:ext uri="{28A0092B-C50C-407E-A947-70E740481C1C}">
                <a14:useLocalDpi xmlns:a14="http://schemas.microsoft.com/office/drawing/2010/main" val="0"/>
              </a:ext>
            </a:extLst>
          </a:blip>
          <a:srcRect l="15039" r="16406" b="2"/>
          <a:stretch/>
        </p:blipFill>
        <p:spPr>
          <a:xfrm>
            <a:off x="8626287" y="4024564"/>
            <a:ext cx="3450463" cy="2617193"/>
          </a:xfrm>
          <a:prstGeom prst="rect">
            <a:avLst/>
          </a:prstGeom>
          <a:effectLst>
            <a:outerShdw blurRad="254000" dist="190500" dir="5580000" sx="90000" sy="90000" algn="ctr" rotWithShape="0">
              <a:srgbClr val="000000">
                <a:alpha val="25000"/>
              </a:srgbClr>
            </a:outerShdw>
          </a:effectLst>
        </p:spPr>
      </p:pic>
      <p:pic>
        <p:nvPicPr>
          <p:cNvPr id="15" name="Content Placeholder 6" descr="A group of rectangular objects with wires&#10;&#10;Description automatically generated">
            <a:extLst>
              <a:ext uri="{FF2B5EF4-FFF2-40B4-BE49-F238E27FC236}">
                <a16:creationId xmlns:a16="http://schemas.microsoft.com/office/drawing/2014/main" id="{8CBA29D0-27DF-820D-161C-EB86390375DD}"/>
              </a:ext>
            </a:extLst>
          </p:cNvPr>
          <p:cNvPicPr>
            <a:picLocks noChangeAspect="1"/>
          </p:cNvPicPr>
          <p:nvPr/>
        </p:nvPicPr>
        <p:blipFill>
          <a:blip r:embed="rId9">
            <a:extLst>
              <a:ext uri="{28A0092B-C50C-407E-A947-70E740481C1C}">
                <a14:useLocalDpi xmlns:a14="http://schemas.microsoft.com/office/drawing/2010/main" val="0"/>
              </a:ext>
            </a:extLst>
          </a:blip>
          <a:srcRect r="-2" b="4280"/>
          <a:stretch/>
        </p:blipFill>
        <p:spPr>
          <a:xfrm>
            <a:off x="8690493" y="1363185"/>
            <a:ext cx="3324472" cy="2418420"/>
          </a:xfrm>
          <a:prstGeom prst="rect">
            <a:avLst/>
          </a:prstGeom>
          <a:noFill/>
        </p:spPr>
      </p:pic>
      <p:sp>
        <p:nvSpPr>
          <p:cNvPr id="4" name="TextBox 3">
            <a:extLst>
              <a:ext uri="{FF2B5EF4-FFF2-40B4-BE49-F238E27FC236}">
                <a16:creationId xmlns:a16="http://schemas.microsoft.com/office/drawing/2014/main" id="{931D2B98-F3C4-8EFE-766D-A6EABA5A8A46}"/>
              </a:ext>
            </a:extLst>
          </p:cNvPr>
          <p:cNvSpPr txBox="1"/>
          <p:nvPr/>
        </p:nvSpPr>
        <p:spPr>
          <a:xfrm>
            <a:off x="5714902" y="5953326"/>
            <a:ext cx="780150" cy="369332"/>
          </a:xfrm>
          <a:prstGeom prst="rect">
            <a:avLst/>
          </a:prstGeom>
          <a:noFill/>
        </p:spPr>
        <p:txBody>
          <a:bodyPr wrap="none" rtlCol="0">
            <a:spAutoFit/>
          </a:bodyPr>
          <a:lstStyle/>
          <a:p>
            <a:r>
              <a:rPr lang="en-GB" dirty="0"/>
              <a:t>Teflon</a:t>
            </a:r>
          </a:p>
        </p:txBody>
      </p:sp>
      <mc:AlternateContent xmlns:mc="http://schemas.openxmlformats.org/markup-compatibility/2006" xmlns:p14="http://schemas.microsoft.com/office/powerpoint/2010/main">
        <mc:Choice Requires="p14">
          <p:contentPart p14:bwMode="auto" r:id="rId10">
            <p14:nvContentPartPr>
              <p14:cNvPr id="6" name="Ink 5">
                <a:extLst>
                  <a:ext uri="{FF2B5EF4-FFF2-40B4-BE49-F238E27FC236}">
                    <a16:creationId xmlns:a16="http://schemas.microsoft.com/office/drawing/2014/main" id="{76F626E7-2E68-D3D9-578C-EB84292C276F}"/>
                  </a:ext>
                </a:extLst>
              </p14:cNvPr>
              <p14:cNvContentPartPr/>
              <p14:nvPr/>
            </p14:nvContentPartPr>
            <p14:xfrm>
              <a:off x="6699240" y="5346720"/>
              <a:ext cx="787680" cy="254520"/>
            </p14:xfrm>
          </p:contentPart>
        </mc:Choice>
        <mc:Fallback xmlns="">
          <p:pic>
            <p:nvPicPr>
              <p:cNvPr id="6" name="Ink 5">
                <a:extLst>
                  <a:ext uri="{FF2B5EF4-FFF2-40B4-BE49-F238E27FC236}">
                    <a16:creationId xmlns:a16="http://schemas.microsoft.com/office/drawing/2014/main" id="{76F626E7-2E68-D3D9-578C-EB84292C276F}"/>
                  </a:ext>
                </a:extLst>
              </p:cNvPr>
              <p:cNvPicPr/>
              <p:nvPr/>
            </p:nvPicPr>
            <p:blipFill>
              <a:blip r:embed="rId11"/>
              <a:stretch>
                <a:fillRect/>
              </a:stretch>
            </p:blipFill>
            <p:spPr>
              <a:xfrm>
                <a:off x="6683400" y="5283360"/>
                <a:ext cx="819000" cy="38124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8" name="Ink 7">
                <a:extLst>
                  <a:ext uri="{FF2B5EF4-FFF2-40B4-BE49-F238E27FC236}">
                    <a16:creationId xmlns:a16="http://schemas.microsoft.com/office/drawing/2014/main" id="{6789D8DD-5B2F-EF20-A935-27306E968494}"/>
                  </a:ext>
                </a:extLst>
              </p14:cNvPr>
              <p14:cNvContentPartPr/>
              <p14:nvPr/>
            </p14:nvContentPartPr>
            <p14:xfrm>
              <a:off x="6794640" y="5556240"/>
              <a:ext cx="241560" cy="57600"/>
            </p14:xfrm>
          </p:contentPart>
        </mc:Choice>
        <mc:Fallback xmlns="">
          <p:pic>
            <p:nvPicPr>
              <p:cNvPr id="8" name="Ink 7">
                <a:extLst>
                  <a:ext uri="{FF2B5EF4-FFF2-40B4-BE49-F238E27FC236}">
                    <a16:creationId xmlns:a16="http://schemas.microsoft.com/office/drawing/2014/main" id="{6789D8DD-5B2F-EF20-A935-27306E968494}"/>
                  </a:ext>
                </a:extLst>
              </p:cNvPr>
              <p:cNvPicPr/>
              <p:nvPr/>
            </p:nvPicPr>
            <p:blipFill>
              <a:blip r:embed="rId13"/>
              <a:stretch>
                <a:fillRect/>
              </a:stretch>
            </p:blipFill>
            <p:spPr>
              <a:xfrm>
                <a:off x="6778800" y="5492880"/>
                <a:ext cx="272880" cy="184320"/>
              </a:xfrm>
              <a:prstGeom prst="rect">
                <a:avLst/>
              </a:prstGeom>
            </p:spPr>
          </p:pic>
        </mc:Fallback>
      </mc:AlternateContent>
    </p:spTree>
    <p:extLst>
      <p:ext uri="{BB962C8B-B14F-4D97-AF65-F5344CB8AC3E}">
        <p14:creationId xmlns:p14="http://schemas.microsoft.com/office/powerpoint/2010/main" val="10678162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905" y="124160"/>
            <a:ext cx="9106276" cy="1143000"/>
          </a:xfrm>
        </p:spPr>
        <p:txBody>
          <a:bodyPr>
            <a:normAutofit/>
          </a:bodyPr>
          <a:lstStyle/>
          <a:p>
            <a:r>
              <a:rPr lang="en-US" sz="3200" b="1" dirty="0">
                <a:latin typeface="Times New Roman" panose="02020603050405020304" pitchFamily="18" charset="0"/>
                <a:cs typeface="Times New Roman" panose="02020603050405020304" pitchFamily="18" charset="0"/>
              </a:rPr>
              <a:t>Tests of individual crystals </a:t>
            </a:r>
            <a:br>
              <a:rPr lang="en-US" sz="3200" b="1" dirty="0">
                <a:latin typeface="Times New Roman" panose="02020603050405020304" pitchFamily="18" charset="0"/>
                <a:cs typeface="Times New Roman" panose="02020603050405020304" pitchFamily="18" charset="0"/>
              </a:rPr>
            </a:br>
            <a:r>
              <a:rPr lang="en-US" sz="3200" b="1" dirty="0">
                <a:latin typeface="Times New Roman" panose="02020603050405020304" pitchFamily="18" charset="0"/>
                <a:cs typeface="Times New Roman" panose="02020603050405020304" pitchFamily="18" charset="0"/>
              </a:rPr>
              <a:t>- Preliminary results</a:t>
            </a:r>
          </a:p>
        </p:txBody>
      </p:sp>
      <p:pic>
        <p:nvPicPr>
          <p:cNvPr id="4" name="Picture 3"/>
          <p:cNvPicPr>
            <a:picLocks noChangeAspect="1"/>
          </p:cNvPicPr>
          <p:nvPr/>
        </p:nvPicPr>
        <p:blipFill>
          <a:blip r:embed="rId2"/>
          <a:stretch>
            <a:fillRect/>
          </a:stretch>
        </p:blipFill>
        <p:spPr>
          <a:xfrm>
            <a:off x="2108200" y="2857500"/>
            <a:ext cx="7975600" cy="3162300"/>
          </a:xfrm>
          <a:prstGeom prst="rect">
            <a:avLst/>
          </a:prstGeom>
        </p:spPr>
      </p:pic>
      <p:sp>
        <p:nvSpPr>
          <p:cNvPr id="5" name="TextBox 4"/>
          <p:cNvSpPr txBox="1"/>
          <p:nvPr/>
        </p:nvSpPr>
        <p:spPr>
          <a:xfrm>
            <a:off x="2667001" y="1816100"/>
            <a:ext cx="5768567" cy="923330"/>
          </a:xfrm>
          <a:prstGeom prst="rect">
            <a:avLst/>
          </a:prstGeom>
          <a:noFill/>
        </p:spPr>
        <p:txBody>
          <a:bodyPr wrap="none" rtlCol="0">
            <a:spAutoFit/>
          </a:bodyPr>
          <a:lstStyle/>
          <a:p>
            <a:r>
              <a:rPr lang="en-US" dirty="0"/>
              <a:t>Standard construction with PMT FWHM ~ 3.2% at 662 </a:t>
            </a:r>
            <a:r>
              <a:rPr lang="en-US" dirty="0" err="1"/>
              <a:t>keV</a:t>
            </a:r>
            <a:endParaRPr lang="en-US" dirty="0"/>
          </a:p>
          <a:p>
            <a:endParaRPr lang="en-US" dirty="0"/>
          </a:p>
          <a:p>
            <a:r>
              <a:rPr lang="en-US" dirty="0">
                <a:solidFill>
                  <a:srgbClr val="3366FF"/>
                </a:solidFill>
              </a:rPr>
              <a:t>Present construction FWHM ~2.5%</a:t>
            </a:r>
          </a:p>
        </p:txBody>
      </p:sp>
    </p:spTree>
    <p:extLst>
      <p:ext uri="{BB962C8B-B14F-4D97-AF65-F5344CB8AC3E}">
        <p14:creationId xmlns:p14="http://schemas.microsoft.com/office/powerpoint/2010/main" val="15570443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7ED014-0100-CBF1-A577-0C9AB0D62326}"/>
              </a:ext>
            </a:extLst>
          </p:cNvPr>
          <p:cNvSpPr>
            <a:spLocks noGrp="1"/>
          </p:cNvSpPr>
          <p:nvPr>
            <p:ph type="title"/>
          </p:nvPr>
        </p:nvSpPr>
        <p:spPr>
          <a:xfrm>
            <a:off x="765612" y="777240"/>
            <a:ext cx="5327455" cy="2675309"/>
          </a:xfrm>
        </p:spPr>
        <p:txBody>
          <a:bodyPr vert="horz" lIns="91440" tIns="45720" rIns="91440" bIns="45720" rtlCol="0" anchor="t">
            <a:normAutofit/>
          </a:bodyPr>
          <a:lstStyle/>
          <a:p>
            <a:pPr>
              <a:spcBef>
                <a:spcPct val="0"/>
              </a:spcBef>
            </a:pPr>
            <a:r>
              <a:rPr lang="en-US" b="1" kern="1200" dirty="0">
                <a:solidFill>
                  <a:schemeClr val="tx1"/>
                </a:solidFill>
                <a:latin typeface="+mj-lt"/>
                <a:ea typeface="+mj-ea"/>
                <a:cs typeface="+mj-cs"/>
              </a:rPr>
              <a:t>Recent Work</a:t>
            </a:r>
            <a:br>
              <a:rPr lang="en-US" kern="1200" dirty="0">
                <a:solidFill>
                  <a:schemeClr val="tx1"/>
                </a:solidFill>
                <a:latin typeface="+mj-lt"/>
                <a:ea typeface="+mj-ea"/>
                <a:cs typeface="+mj-cs"/>
              </a:rPr>
            </a:br>
            <a:endParaRPr lang="en-US" kern="1200" dirty="0">
              <a:solidFill>
                <a:schemeClr val="tx1"/>
              </a:solidFill>
              <a:latin typeface="+mj-lt"/>
              <a:ea typeface="+mj-ea"/>
              <a:cs typeface="+mj-cs"/>
            </a:endParaRPr>
          </a:p>
        </p:txBody>
      </p:sp>
      <p:sp>
        <p:nvSpPr>
          <p:cNvPr id="2" name="TextBox 1"/>
          <p:cNvSpPr txBox="1"/>
          <p:nvPr/>
        </p:nvSpPr>
        <p:spPr>
          <a:xfrm>
            <a:off x="765612" y="1556952"/>
            <a:ext cx="8591391" cy="1815882"/>
          </a:xfrm>
          <a:prstGeom prst="rect">
            <a:avLst/>
          </a:prstGeom>
          <a:noFill/>
        </p:spPr>
        <p:txBody>
          <a:bodyPr wrap="none" rtlCol="0">
            <a:spAutoFit/>
          </a:bodyPr>
          <a:lstStyle/>
          <a:p>
            <a:r>
              <a:rPr lang="en-US" sz="2800" dirty="0"/>
              <a:t>Checking the performance after two years</a:t>
            </a:r>
            <a:r>
              <a:rPr lang="mr-IN" sz="2800" dirty="0"/>
              <a:t>…</a:t>
            </a:r>
            <a:r>
              <a:rPr lang="en-GB" sz="2800" dirty="0"/>
              <a:t>, </a:t>
            </a:r>
          </a:p>
          <a:p>
            <a:endParaRPr lang="en-GB" sz="2800" dirty="0"/>
          </a:p>
          <a:p>
            <a:r>
              <a:rPr lang="en-GB" sz="2800" dirty="0"/>
              <a:t>(</a:t>
            </a:r>
            <a:r>
              <a:rPr lang="en-GB" sz="2800" dirty="0" err="1"/>
              <a:t>i</a:t>
            </a:r>
            <a:r>
              <a:rPr lang="en-GB" sz="2800" dirty="0"/>
              <a:t>) Single crystal FWHM </a:t>
            </a:r>
          </a:p>
          <a:p>
            <a:r>
              <a:rPr lang="en-GB" sz="2800" dirty="0"/>
              <a:t>(ii) Apply add back method and check FWHM and P/T.   </a:t>
            </a:r>
            <a:endParaRPr lang="en-US" sz="2800" dirty="0"/>
          </a:p>
        </p:txBody>
      </p:sp>
    </p:spTree>
    <p:extLst>
      <p:ext uri="{BB962C8B-B14F-4D97-AF65-F5344CB8AC3E}">
        <p14:creationId xmlns:p14="http://schemas.microsoft.com/office/powerpoint/2010/main" val="1467421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26FF42C2-EA15-4154-B242-E98E88CED9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D79DE9F7-28C4-4856-BA57-D696E124C1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9575" y="633619"/>
            <a:ext cx="4927413" cy="5495925"/>
          </a:xfrm>
          <a:prstGeom prst="rect">
            <a:avLst/>
          </a:prstGeom>
          <a:ln w="9525">
            <a:solidFill>
              <a:srgbClr val="DEDEDE"/>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982DE89-6FF8-37EA-5FDA-4B7295526DCF}"/>
              </a:ext>
            </a:extLst>
          </p:cNvPr>
          <p:cNvSpPr>
            <a:spLocks noGrp="1"/>
          </p:cNvSpPr>
          <p:nvPr>
            <p:ph type="title"/>
          </p:nvPr>
        </p:nvSpPr>
        <p:spPr>
          <a:xfrm>
            <a:off x="838199" y="978408"/>
            <a:ext cx="4056530" cy="1106424"/>
          </a:xfrm>
        </p:spPr>
        <p:txBody>
          <a:bodyPr vert="horz" lIns="91440" tIns="45720" rIns="91440" bIns="45720" rtlCol="0" anchor="ctr">
            <a:normAutofit/>
          </a:bodyPr>
          <a:lstStyle/>
          <a:p>
            <a:pPr>
              <a:spcBef>
                <a:spcPct val="0"/>
              </a:spcBef>
            </a:pPr>
            <a:r>
              <a:rPr lang="en-US" b="1" dirty="0">
                <a:solidFill>
                  <a:schemeClr val="tx1"/>
                </a:solidFill>
                <a:latin typeface="Times New Roman" panose="02020603050405020304" pitchFamily="18" charset="0"/>
                <a:ea typeface="+mj-ea"/>
                <a:cs typeface="Times New Roman" panose="02020603050405020304" pitchFamily="18" charset="0"/>
              </a:rPr>
              <a:t>Experimental Setup</a:t>
            </a:r>
          </a:p>
        </p:txBody>
      </p:sp>
      <p:sp>
        <p:nvSpPr>
          <p:cNvPr id="16" name="Rectangle 15">
            <a:extLst>
              <a:ext uri="{FF2B5EF4-FFF2-40B4-BE49-F238E27FC236}">
                <a16:creationId xmlns:a16="http://schemas.microsoft.com/office/drawing/2014/main" id="{E1F9ED9C-121B-44C6-A308-5824769C40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5567" y="117043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4A5F8185-F27B-4E99-A06C-007336FE3F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459" y="2121408"/>
            <a:ext cx="395865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7809E436-1B82-7E6F-3060-1AE717F1A99E}"/>
              </a:ext>
            </a:extLst>
          </p:cNvPr>
          <p:cNvSpPr>
            <a:spLocks noGrp="1"/>
          </p:cNvSpPr>
          <p:nvPr>
            <p:ph type="body" idx="2"/>
          </p:nvPr>
        </p:nvSpPr>
        <p:spPr>
          <a:xfrm>
            <a:off x="838199" y="2359152"/>
            <a:ext cx="4056530" cy="3429000"/>
          </a:xfrm>
        </p:spPr>
        <p:txBody>
          <a:bodyPr vert="horz" lIns="91440" tIns="45720" rIns="91440" bIns="45720" rtlCol="0">
            <a:normAutofit lnSpcReduction="10000"/>
          </a:bodyPr>
          <a:lstStyle/>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lang="en-US" altLang="en-US" sz="1800" dirty="0">
                <a:solidFill>
                  <a:schemeClr val="tx1"/>
                </a:solidFill>
                <a:latin typeface="Times New Roman" panose="02020603050405020304" pitchFamily="18" charset="0"/>
                <a:cs typeface="Times New Roman" panose="02020603050405020304" pitchFamily="18" charset="0"/>
              </a:rPr>
              <a:t>F</a:t>
            </a: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our cuboid-shaped crystals measuring 1"×1"× 2". The crystals are placed in a ~ 3"×</a:t>
            </a:r>
            <a:r>
              <a:rPr lang="en-US" altLang="en-US" sz="1800" dirty="0">
                <a:solidFill>
                  <a:schemeClr val="tx1"/>
                </a:solidFill>
                <a:latin typeface="Times New Roman" panose="02020603050405020304" pitchFamily="18" charset="0"/>
                <a:cs typeface="Times New Roman" panose="02020603050405020304" pitchFamily="18" charset="0"/>
              </a:rPr>
              <a:t>3</a:t>
            </a: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aluminum container, creating a cloverleaf-like shape for better coverage and detection efficiency. </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 4x4 array was created in-house utilizing Hamamatsu 6x6 mm^2 (S14161-6050HS-04) </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SiPMs</a:t>
            </a: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and </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YSiPMs</a:t>
            </a: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(Y1) for gamma-ray detection.</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lang="en-US" altLang="en-US" sz="1800" dirty="0">
                <a:solidFill>
                  <a:schemeClr val="tx1"/>
                </a:solidFill>
                <a:latin typeface="Times New Roman" panose="02020603050405020304" pitchFamily="18" charset="0"/>
                <a:cs typeface="Times New Roman" panose="02020603050405020304" pitchFamily="18" charset="0"/>
              </a:rPr>
              <a:t>Bias voltage was 41.9V, and current 0.05mA</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Experiment was carried out with Cs-137, Co</a:t>
            </a:r>
            <a:r>
              <a:rPr lang="en-US" altLang="en-US" sz="1800" dirty="0">
                <a:solidFill>
                  <a:schemeClr val="tx1"/>
                </a:solidFill>
                <a:latin typeface="Times New Roman" panose="02020603050405020304" pitchFamily="18" charset="0"/>
                <a:cs typeface="Times New Roman" panose="02020603050405020304" pitchFamily="18" charset="0"/>
              </a:rPr>
              <a:t>-60, Eu-152 sources</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indent="-228600">
              <a:buFont typeface="Arial" panose="020B0604020202020204" pitchFamily="34" charset="0"/>
              <a:buChar char="•"/>
            </a:pPr>
            <a:endParaRPr lang="en-US" sz="1800" dirty="0">
              <a:solidFill>
                <a:schemeClr val="tx1"/>
              </a:solidFill>
              <a:latin typeface="Times New Roman" panose="02020603050405020304" pitchFamily="18" charset="0"/>
              <a:ea typeface="+mn-ea"/>
              <a:cs typeface="Times New Roman" panose="02020603050405020304" pitchFamily="18" charset="0"/>
            </a:endParaRPr>
          </a:p>
        </p:txBody>
      </p:sp>
      <p:pic>
        <p:nvPicPr>
          <p:cNvPr id="7" name="Picture 5">
            <a:extLst>
              <a:ext uri="{FF2B5EF4-FFF2-40B4-BE49-F238E27FC236}">
                <a16:creationId xmlns:a16="http://schemas.microsoft.com/office/drawing/2014/main" id="{950C321D-C067-A15B-066D-7B14D87CD7D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846705" y="658759"/>
            <a:ext cx="2873668" cy="2155251"/>
          </a:xfrm>
          <a:prstGeom prst="rect">
            <a:avLst/>
          </a:prstGeom>
          <a:noFill/>
          <a:extLst>
            <a:ext uri="{909E8E84-426E-40DD-AFC4-6F175D3DCCD1}">
              <a14:hiddenFill xmlns:a14="http://schemas.microsoft.com/office/drawing/2010/main">
                <a:solidFill>
                  <a:srgbClr val="FFFFFF"/>
                </a:solidFill>
              </a14:hiddenFill>
            </a:ext>
          </a:extLst>
        </p:spPr>
      </p:pic>
      <p:pic>
        <p:nvPicPr>
          <p:cNvPr id="5" name="Content Placeholder 4">
            <a:extLst>
              <a:ext uri="{FF2B5EF4-FFF2-40B4-BE49-F238E27FC236}">
                <a16:creationId xmlns:a16="http://schemas.microsoft.com/office/drawing/2014/main" id="{DACB527B-12FD-7A97-E87D-5D494B20B053}"/>
              </a:ext>
            </a:extLst>
          </p:cNvPr>
          <p:cNvPicPr>
            <a:picLocks noGrp="1" noChangeAspect="1"/>
          </p:cNvPicPr>
          <p:nvPr>
            <p:ph idx="1"/>
          </p:nvPr>
        </p:nvPicPr>
        <p:blipFill>
          <a:blip r:embed="rId3"/>
          <a:stretch>
            <a:fillRect/>
          </a:stretch>
        </p:blipFill>
        <p:spPr>
          <a:xfrm>
            <a:off x="8962365" y="656800"/>
            <a:ext cx="2873668" cy="2155251"/>
          </a:xfrm>
          <a:prstGeom prst="rect">
            <a:avLst/>
          </a:prstGeom>
        </p:spPr>
      </p:pic>
      <p:pic>
        <p:nvPicPr>
          <p:cNvPr id="6" name="Picture 5">
            <a:extLst>
              <a:ext uri="{FF2B5EF4-FFF2-40B4-BE49-F238E27FC236}">
                <a16:creationId xmlns:a16="http://schemas.microsoft.com/office/drawing/2014/main" id="{67C0384F-DC9D-085C-757A-1E856620498A}"/>
              </a:ext>
            </a:extLst>
          </p:cNvPr>
          <p:cNvPicPr>
            <a:picLocks noChangeAspect="1"/>
          </p:cNvPicPr>
          <p:nvPr/>
        </p:nvPicPr>
        <p:blipFill>
          <a:blip r:embed="rId4"/>
          <a:stretch>
            <a:fillRect/>
          </a:stretch>
        </p:blipFill>
        <p:spPr>
          <a:xfrm>
            <a:off x="6049457" y="3109523"/>
            <a:ext cx="5583823" cy="3057143"/>
          </a:xfrm>
          <a:prstGeom prst="rect">
            <a:avLst/>
          </a:prstGeom>
        </p:spPr>
      </p:pic>
    </p:spTree>
    <p:extLst>
      <p:ext uri="{BB962C8B-B14F-4D97-AF65-F5344CB8AC3E}">
        <p14:creationId xmlns:p14="http://schemas.microsoft.com/office/powerpoint/2010/main" val="20623025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A4D6E17-3DCE-2E98-F52A-EBEB52B033E1}"/>
              </a:ext>
            </a:extLst>
          </p:cNvPr>
          <p:cNvSpPr>
            <a:spLocks noGrp="1"/>
          </p:cNvSpPr>
          <p:nvPr>
            <p:ph type="subTitle" idx="1"/>
          </p:nvPr>
        </p:nvSpPr>
        <p:spPr>
          <a:xfrm>
            <a:off x="1524000" y="3006818"/>
            <a:ext cx="9144000" cy="1655758"/>
          </a:xfrm>
        </p:spPr>
        <p:txBody>
          <a:bodyPr>
            <a:normAutofit/>
          </a:bodyPr>
          <a:lstStyle/>
          <a:p>
            <a:r>
              <a:rPr lang="en-GB" sz="5400" b="1" dirty="0">
                <a:latin typeface="Times New Roman" panose="02020603050405020304" pitchFamily="18" charset="0"/>
                <a:cs typeface="Times New Roman" panose="02020603050405020304" pitchFamily="18" charset="0"/>
              </a:rPr>
              <a:t>Source data &amp; Result</a:t>
            </a:r>
          </a:p>
        </p:txBody>
      </p:sp>
    </p:spTree>
    <p:extLst>
      <p:ext uri="{BB962C8B-B14F-4D97-AF65-F5344CB8AC3E}">
        <p14:creationId xmlns:p14="http://schemas.microsoft.com/office/powerpoint/2010/main" val="2277140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9CFC0828-C7B5-0531-17E1-7413F3294085}"/>
              </a:ext>
            </a:extLst>
          </p:cNvPr>
          <p:cNvSpPr>
            <a:spLocks noGrp="1"/>
          </p:cNvSpPr>
          <p:nvPr>
            <p:ph type="subTitle" idx="1"/>
          </p:nvPr>
        </p:nvSpPr>
        <p:spPr>
          <a:xfrm>
            <a:off x="1618894" y="2489233"/>
            <a:ext cx="9144000" cy="1655758"/>
          </a:xfrm>
        </p:spPr>
        <p:txBody>
          <a:bodyPr>
            <a:normAutofit/>
          </a:bodyPr>
          <a:lstStyle/>
          <a:p>
            <a:r>
              <a:rPr lang="en-GB" sz="4400" b="1" dirty="0">
                <a:latin typeface="Times New Roman" panose="02020603050405020304" pitchFamily="18" charset="0"/>
                <a:cs typeface="Times New Roman" panose="02020603050405020304" pitchFamily="18" charset="0"/>
              </a:rPr>
              <a:t>Cs-137 data</a:t>
            </a:r>
          </a:p>
        </p:txBody>
      </p:sp>
    </p:spTree>
    <p:extLst>
      <p:ext uri="{BB962C8B-B14F-4D97-AF65-F5344CB8AC3E}">
        <p14:creationId xmlns:p14="http://schemas.microsoft.com/office/powerpoint/2010/main" val="15854810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A1DAA0-B8F5-8859-4620-8365005D6CA2}"/>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63F05ECA-5234-1A37-2F1B-7E883A056874}"/>
              </a:ext>
            </a:extLst>
          </p:cNvPr>
          <p:cNvSpPr txBox="1"/>
          <p:nvPr/>
        </p:nvSpPr>
        <p:spPr>
          <a:xfrm>
            <a:off x="-75482" y="3075057"/>
            <a:ext cx="6094562" cy="707886"/>
          </a:xfrm>
          <a:prstGeom prst="rect">
            <a:avLst/>
          </a:prstGeom>
          <a:noFill/>
        </p:spPr>
        <p:txBody>
          <a:bodyPr wrap="square">
            <a:spAutoFit/>
          </a:bodyPr>
          <a:lstStyle/>
          <a:p>
            <a:r>
              <a:rPr lang="en-US" sz="4000" b="1" kern="1200" dirty="0">
                <a:solidFill>
                  <a:schemeClr val="tx1"/>
                </a:solidFill>
                <a:latin typeface="Times New Roman" panose="02020603050405020304" pitchFamily="18" charset="0"/>
                <a:ea typeface="+mj-ea"/>
                <a:cs typeface="Times New Roman" panose="02020603050405020304" pitchFamily="18" charset="0"/>
              </a:rPr>
              <a:t>Double hits and Add-Back </a:t>
            </a:r>
            <a:endParaRPr lang="en-GB" sz="4000" dirty="0">
              <a:latin typeface="Times New Roman" panose="02020603050405020304" pitchFamily="18" charset="0"/>
              <a:cs typeface="Times New Roman" panose="02020603050405020304" pitchFamily="18" charset="0"/>
            </a:endParaRPr>
          </a:p>
        </p:txBody>
      </p:sp>
      <p:pic>
        <p:nvPicPr>
          <p:cNvPr id="5" name="Picture 4" descr="A screenshot of a computer screen&#10;&#10;Description automatically generated">
            <a:extLst>
              <a:ext uri="{FF2B5EF4-FFF2-40B4-BE49-F238E27FC236}">
                <a16:creationId xmlns:a16="http://schemas.microsoft.com/office/drawing/2014/main" id="{2AE2DD26-28C5-7281-388B-F0257FBAE2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83164" y="908774"/>
            <a:ext cx="6408836" cy="4854693"/>
          </a:xfrm>
          <a:prstGeom prst="rect">
            <a:avLst/>
          </a:prstGeom>
        </p:spPr>
      </p:pic>
    </p:spTree>
    <p:extLst>
      <p:ext uri="{BB962C8B-B14F-4D97-AF65-F5344CB8AC3E}">
        <p14:creationId xmlns:p14="http://schemas.microsoft.com/office/powerpoint/2010/main" val="15069570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F37E7-F741-4630-04D3-1E51CD1ED649}"/>
              </a:ext>
            </a:extLst>
          </p:cNvPr>
          <p:cNvSpPr>
            <a:spLocks noGrp="1"/>
          </p:cNvSpPr>
          <p:nvPr>
            <p:ph type="title"/>
          </p:nvPr>
        </p:nvSpPr>
        <p:spPr>
          <a:xfrm>
            <a:off x="494727" y="672859"/>
            <a:ext cx="4344691" cy="841075"/>
          </a:xfrm>
        </p:spPr>
        <p:txBody>
          <a:bodyPr>
            <a:normAutofit fontScale="90000"/>
          </a:bodyPr>
          <a:lstStyle/>
          <a:p>
            <a:r>
              <a:rPr lang="en-GB" b="1" dirty="0">
                <a:latin typeface="Times New Roman" panose="02020603050405020304" pitchFamily="18" charset="0"/>
                <a:cs typeface="Times New Roman" panose="02020603050405020304" pitchFamily="18" charset="0"/>
              </a:rPr>
              <a:t>Improving in background</a:t>
            </a:r>
          </a:p>
        </p:txBody>
      </p:sp>
      <p:sp>
        <p:nvSpPr>
          <p:cNvPr id="3" name="Content Placeholder 2">
            <a:extLst>
              <a:ext uri="{FF2B5EF4-FFF2-40B4-BE49-F238E27FC236}">
                <a16:creationId xmlns:a16="http://schemas.microsoft.com/office/drawing/2014/main" id="{3998C1CE-5E02-7F7D-43D1-D9E4677D5D0C}"/>
              </a:ext>
            </a:extLst>
          </p:cNvPr>
          <p:cNvSpPr>
            <a:spLocks noGrp="1"/>
          </p:cNvSpPr>
          <p:nvPr>
            <p:ph idx="1"/>
          </p:nvPr>
        </p:nvSpPr>
        <p:spPr>
          <a:xfrm>
            <a:off x="5844988" y="987423"/>
            <a:ext cx="5510396" cy="4873623"/>
          </a:xfrm>
        </p:spPr>
        <p:txBody>
          <a:bodyPr/>
          <a:lstStyle/>
          <a:p>
            <a:r>
              <a:rPr lang="en-GB" dirty="0"/>
              <a:t>Different  crystal hits</a:t>
            </a:r>
          </a:p>
        </p:txBody>
      </p:sp>
      <p:sp>
        <p:nvSpPr>
          <p:cNvPr id="4" name="Text Placeholder 3">
            <a:extLst>
              <a:ext uri="{FF2B5EF4-FFF2-40B4-BE49-F238E27FC236}">
                <a16:creationId xmlns:a16="http://schemas.microsoft.com/office/drawing/2014/main" id="{AFA4B7BF-6F92-6F13-DBB1-E30447734D18}"/>
              </a:ext>
            </a:extLst>
          </p:cNvPr>
          <p:cNvSpPr>
            <a:spLocks noGrp="1"/>
          </p:cNvSpPr>
          <p:nvPr>
            <p:ph type="body" idx="2"/>
          </p:nvPr>
        </p:nvSpPr>
        <p:spPr/>
        <p:txBody>
          <a:bodyPr/>
          <a:lstStyle/>
          <a:p>
            <a:endParaRPr lang="en-GB" dirty="0"/>
          </a:p>
        </p:txBody>
      </p:sp>
      <p:pic>
        <p:nvPicPr>
          <p:cNvPr id="5" name="Picture 4" descr="A graph of energy&#10;&#10;Description automatically generated">
            <a:extLst>
              <a:ext uri="{FF2B5EF4-FFF2-40B4-BE49-F238E27FC236}">
                <a16:creationId xmlns:a16="http://schemas.microsoft.com/office/drawing/2014/main" id="{EB07F40D-D6C7-E936-A261-EAFAE604E2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86754"/>
            <a:ext cx="5262281" cy="4274292"/>
          </a:xfrm>
          <a:prstGeom prst="rect">
            <a:avLst/>
          </a:prstGeom>
        </p:spPr>
      </p:pic>
      <p:sp>
        <p:nvSpPr>
          <p:cNvPr id="6" name="TextBox 5">
            <a:extLst>
              <a:ext uri="{FF2B5EF4-FFF2-40B4-BE49-F238E27FC236}">
                <a16:creationId xmlns:a16="http://schemas.microsoft.com/office/drawing/2014/main" id="{73BA401D-B267-70C2-970A-B72CB0CE6568}"/>
              </a:ext>
            </a:extLst>
          </p:cNvPr>
          <p:cNvSpPr txBox="1"/>
          <p:nvPr/>
        </p:nvSpPr>
        <p:spPr>
          <a:xfrm>
            <a:off x="1353670" y="6000475"/>
            <a:ext cx="3783105" cy="369332"/>
          </a:xfrm>
          <a:prstGeom prst="rect">
            <a:avLst/>
          </a:prstGeom>
          <a:noFill/>
        </p:spPr>
        <p:txBody>
          <a:bodyPr wrap="square" rtlCol="0">
            <a:spAutoFit/>
          </a:bodyPr>
          <a:lstStyle/>
          <a:p>
            <a:r>
              <a:rPr lang="en-GB" dirty="0">
                <a:solidFill>
                  <a:srgbClr val="FF0000"/>
                </a:solidFill>
                <a:latin typeface="Times New Roman" panose="02020603050405020304" pitchFamily="18" charset="0"/>
                <a:cs typeface="Times New Roman" panose="02020603050405020304" pitchFamily="18" charset="0"/>
              </a:rPr>
              <a:t>P/T improvement from 0.21 to 0.28</a:t>
            </a:r>
          </a:p>
        </p:txBody>
      </p:sp>
      <p:pic>
        <p:nvPicPr>
          <p:cNvPr id="8" name="Picture 7" descr="A graph of a graph showing different colors&#10;&#10;Description automatically generated with medium confidence">
            <a:extLst>
              <a:ext uri="{FF2B5EF4-FFF2-40B4-BE49-F238E27FC236}">
                <a16:creationId xmlns:a16="http://schemas.microsoft.com/office/drawing/2014/main" id="{2DF96F98-AD51-9FB2-EC7F-CD37F6B18E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4988" y="1586754"/>
            <a:ext cx="5775765" cy="4463091"/>
          </a:xfrm>
          <a:prstGeom prst="rect">
            <a:avLst/>
          </a:prstGeom>
        </p:spPr>
      </p:pic>
    </p:spTree>
    <p:extLst>
      <p:ext uri="{BB962C8B-B14F-4D97-AF65-F5344CB8AC3E}">
        <p14:creationId xmlns:p14="http://schemas.microsoft.com/office/powerpoint/2010/main" val="1997060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132BF1DC-64BB-BF47-D2A7-DED2B78C952E}"/>
              </a:ext>
            </a:extLst>
          </p:cNvPr>
          <p:cNvSpPr>
            <a:spLocks noGrp="1"/>
          </p:cNvSpPr>
          <p:nvPr>
            <p:ph type="subTitle" idx="1"/>
          </p:nvPr>
        </p:nvSpPr>
        <p:spPr>
          <a:xfrm>
            <a:off x="1604685" y="2965547"/>
            <a:ext cx="9144000" cy="1655758"/>
          </a:xfrm>
        </p:spPr>
        <p:txBody>
          <a:bodyPr>
            <a:normAutofit/>
          </a:bodyPr>
          <a:lstStyle/>
          <a:p>
            <a:r>
              <a:rPr lang="en-GB" sz="4000" b="1" dirty="0">
                <a:latin typeface="Times New Roman" panose="02020603050405020304" pitchFamily="18" charset="0"/>
                <a:cs typeface="Times New Roman" panose="02020603050405020304" pitchFamily="18" charset="0"/>
              </a:rPr>
              <a:t>Co-60 data</a:t>
            </a:r>
          </a:p>
        </p:txBody>
      </p:sp>
    </p:spTree>
    <p:extLst>
      <p:ext uri="{BB962C8B-B14F-4D97-AF65-F5344CB8AC3E}">
        <p14:creationId xmlns:p14="http://schemas.microsoft.com/office/powerpoint/2010/main" val="40428363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7B555FBF-2473-A541-C6ED-8591CEA7E33E}"/>
              </a:ext>
            </a:extLst>
          </p:cNvPr>
          <p:cNvSpPr>
            <a:spLocks noGrp="1"/>
          </p:cNvSpPr>
          <p:nvPr>
            <p:ph type="subTitle" idx="1"/>
          </p:nvPr>
        </p:nvSpPr>
        <p:spPr>
          <a:xfrm>
            <a:off x="583724" y="1859504"/>
            <a:ext cx="9144000" cy="3264587"/>
          </a:xfrm>
        </p:spPr>
        <p:txBody>
          <a:bodyPr>
            <a:normAutofit fontScale="77500" lnSpcReduction="20000"/>
          </a:bodyPr>
          <a:lstStyle/>
          <a:p>
            <a:pPr marL="342900" indent="-342900" algn="l">
              <a:buFont typeface="Wingdings" panose="05000000000000000000" pitchFamily="2" charset="2"/>
              <a:buChar char="Ø"/>
            </a:pPr>
            <a:r>
              <a:rPr lang="en-US" sz="4100" dirty="0">
                <a:latin typeface="Times New Roman" panose="02020603050405020304" pitchFamily="18" charset="0"/>
                <a:cs typeface="Times New Roman" panose="02020603050405020304" pitchFamily="18" charset="0"/>
              </a:rPr>
              <a:t>Introduction</a:t>
            </a:r>
          </a:p>
          <a:p>
            <a:pPr marL="342900" indent="-342900" algn="l">
              <a:buFont typeface="Wingdings" panose="05000000000000000000" pitchFamily="2" charset="2"/>
              <a:buChar char="Ø"/>
            </a:pPr>
            <a:r>
              <a:rPr lang="en-US" sz="4100" dirty="0">
                <a:latin typeface="Times New Roman" panose="02020603050405020304" pitchFamily="18" charset="0"/>
                <a:cs typeface="Times New Roman" panose="02020603050405020304" pitchFamily="18" charset="0"/>
              </a:rPr>
              <a:t>Initial simulations</a:t>
            </a:r>
          </a:p>
          <a:p>
            <a:pPr marL="342900" indent="-342900" algn="l">
              <a:buFont typeface="Wingdings" panose="05000000000000000000" pitchFamily="2" charset="2"/>
              <a:buChar char="Ø"/>
            </a:pPr>
            <a:r>
              <a:rPr lang="en-US" sz="4100" dirty="0">
                <a:latin typeface="Times New Roman" panose="02020603050405020304" pitchFamily="18" charset="0"/>
                <a:cs typeface="Times New Roman" panose="02020603050405020304" pitchFamily="18" charset="0"/>
              </a:rPr>
              <a:t>Detector Construction</a:t>
            </a:r>
          </a:p>
          <a:p>
            <a:pPr marL="342900" indent="-342900" algn="l">
              <a:buFont typeface="Wingdings" panose="05000000000000000000" pitchFamily="2" charset="2"/>
              <a:buChar char="Ø"/>
            </a:pPr>
            <a:r>
              <a:rPr lang="en-US" sz="4100" dirty="0">
                <a:latin typeface="Times New Roman" panose="02020603050405020304" pitchFamily="18" charset="0"/>
                <a:cs typeface="Times New Roman" panose="02020603050405020304" pitchFamily="18" charset="0"/>
              </a:rPr>
              <a:t>Recent Work</a:t>
            </a:r>
          </a:p>
          <a:p>
            <a:pPr marL="342900" indent="-342900" algn="l">
              <a:buFont typeface="Wingdings" panose="05000000000000000000" pitchFamily="2" charset="2"/>
              <a:buChar char="Ø"/>
            </a:pPr>
            <a:r>
              <a:rPr lang="en-US" sz="4100" dirty="0">
                <a:latin typeface="Times New Roman" panose="02020603050405020304" pitchFamily="18" charset="0"/>
                <a:cs typeface="Times New Roman" panose="02020603050405020304" pitchFamily="18" charset="0"/>
              </a:rPr>
              <a:t>Source data, add back and results</a:t>
            </a:r>
          </a:p>
          <a:p>
            <a:pPr marL="342900" indent="-342900" algn="l">
              <a:buFont typeface="Wingdings" panose="05000000000000000000" pitchFamily="2" charset="2"/>
              <a:buChar char="Ø"/>
            </a:pPr>
            <a:r>
              <a:rPr lang="en-US" sz="4100" dirty="0">
                <a:latin typeface="Times New Roman" panose="02020603050405020304" pitchFamily="18" charset="0"/>
                <a:cs typeface="Times New Roman" panose="02020603050405020304" pitchFamily="18" charset="0"/>
              </a:rPr>
              <a:t>Summary </a:t>
            </a:r>
          </a:p>
          <a:p>
            <a:pPr marL="342900" indent="-342900" algn="l">
              <a:buFont typeface="Wingdings" panose="05000000000000000000" pitchFamily="2" charset="2"/>
              <a:buChar char="Ø"/>
            </a:pPr>
            <a:r>
              <a:rPr lang="en-US" sz="4100" dirty="0">
                <a:latin typeface="Times New Roman" panose="02020603050405020304" pitchFamily="18" charset="0"/>
                <a:cs typeface="Times New Roman" panose="02020603050405020304" pitchFamily="18" charset="0"/>
              </a:rPr>
              <a:t>Future applications</a:t>
            </a:r>
          </a:p>
          <a:p>
            <a:endParaRPr lang="en-GB" dirty="0"/>
          </a:p>
        </p:txBody>
      </p:sp>
      <p:sp>
        <p:nvSpPr>
          <p:cNvPr id="3" name="Title 2">
            <a:extLst>
              <a:ext uri="{FF2B5EF4-FFF2-40B4-BE49-F238E27FC236}">
                <a16:creationId xmlns:a16="http://schemas.microsoft.com/office/drawing/2014/main" id="{CE7171DD-CB05-75E4-B8D6-310B5FAF0881}"/>
              </a:ext>
            </a:extLst>
          </p:cNvPr>
          <p:cNvSpPr>
            <a:spLocks noGrp="1"/>
          </p:cNvSpPr>
          <p:nvPr>
            <p:ph type="title"/>
          </p:nvPr>
        </p:nvSpPr>
        <p:spPr>
          <a:xfrm>
            <a:off x="838203" y="365129"/>
            <a:ext cx="3699291" cy="1325559"/>
          </a:xfrm>
        </p:spPr>
        <p:txBody>
          <a:bodyPr>
            <a:normAutofit/>
          </a:bodyPr>
          <a:lstStyle/>
          <a:p>
            <a:r>
              <a:rPr lang="en-GB" sz="4000" b="1" dirty="0">
                <a:latin typeface="Times New Roman" panose="02020603050405020304" pitchFamily="18" charset="0"/>
                <a:cs typeface="Times New Roman" panose="02020603050405020304" pitchFamily="18" charset="0"/>
              </a:rPr>
              <a:t>Contents</a:t>
            </a:r>
          </a:p>
        </p:txBody>
      </p:sp>
    </p:spTree>
    <p:extLst>
      <p:ext uri="{BB962C8B-B14F-4D97-AF65-F5344CB8AC3E}">
        <p14:creationId xmlns:p14="http://schemas.microsoft.com/office/powerpoint/2010/main" val="39456315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22B11E-AB6B-700F-DD24-D21A26A1B173}"/>
            </a:ext>
          </a:extLst>
        </p:cNvPr>
        <p:cNvGrpSpPr/>
        <p:nvPr/>
      </p:nvGrpSpPr>
      <p:grpSpPr>
        <a:xfrm>
          <a:off x="0" y="0"/>
          <a:ext cx="0" cy="0"/>
          <a:chOff x="0" y="0"/>
          <a:chExt cx="0" cy="0"/>
        </a:xfrm>
      </p:grpSpPr>
      <p:sp>
        <p:nvSpPr>
          <p:cNvPr id="2" name="Subtitle 1">
            <a:extLst>
              <a:ext uri="{FF2B5EF4-FFF2-40B4-BE49-F238E27FC236}">
                <a16:creationId xmlns:a16="http://schemas.microsoft.com/office/drawing/2014/main" id="{375A293F-0B81-E1BE-096B-324B8C1FD8DA}"/>
              </a:ext>
            </a:extLst>
          </p:cNvPr>
          <p:cNvSpPr>
            <a:spLocks noGrp="1"/>
          </p:cNvSpPr>
          <p:nvPr>
            <p:ph type="subTitle" idx="1"/>
          </p:nvPr>
        </p:nvSpPr>
        <p:spPr>
          <a:xfrm>
            <a:off x="116268" y="2527538"/>
            <a:ext cx="5848881" cy="1291509"/>
          </a:xfrm>
        </p:spPr>
        <p:txBody>
          <a:bodyPr>
            <a:normAutofit/>
          </a:bodyPr>
          <a:lstStyle/>
          <a:p>
            <a:r>
              <a:rPr lang="en-US" sz="4000" b="1" kern="1200" dirty="0">
                <a:solidFill>
                  <a:schemeClr val="tx1"/>
                </a:solidFill>
                <a:latin typeface="Times New Roman" panose="02020603050405020304" pitchFamily="18" charset="0"/>
                <a:ea typeface="+mj-ea"/>
                <a:cs typeface="Times New Roman" panose="02020603050405020304" pitchFamily="18" charset="0"/>
              </a:rPr>
              <a:t>Double hits and add-Back</a:t>
            </a:r>
            <a:endParaRPr lang="en-GB" sz="4000" b="1" dirty="0">
              <a:latin typeface="Times New Roman" panose="02020603050405020304" pitchFamily="18" charset="0"/>
              <a:cs typeface="Times New Roman" panose="02020603050405020304" pitchFamily="18" charset="0"/>
            </a:endParaRPr>
          </a:p>
        </p:txBody>
      </p:sp>
      <p:pic>
        <p:nvPicPr>
          <p:cNvPr id="3" name="Picture 2" descr="A diagram of energy levels&#10;&#10;Description automatically generated with medium confidence">
            <a:extLst>
              <a:ext uri="{FF2B5EF4-FFF2-40B4-BE49-F238E27FC236}">
                <a16:creationId xmlns:a16="http://schemas.microsoft.com/office/drawing/2014/main" id="{EA5DF45A-AB63-747C-3EAE-FEC386BEDD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6852" y="759124"/>
            <a:ext cx="5742912" cy="5218982"/>
          </a:xfrm>
          <a:prstGeom prst="rect">
            <a:avLst/>
          </a:prstGeom>
        </p:spPr>
      </p:pic>
    </p:spTree>
    <p:extLst>
      <p:ext uri="{BB962C8B-B14F-4D97-AF65-F5344CB8AC3E}">
        <p14:creationId xmlns:p14="http://schemas.microsoft.com/office/powerpoint/2010/main" val="18079497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96D44-40F6-79AD-6F44-3FEFCD72A617}"/>
              </a:ext>
            </a:extLst>
          </p:cNvPr>
          <p:cNvSpPr>
            <a:spLocks noGrp="1"/>
          </p:cNvSpPr>
          <p:nvPr>
            <p:ph type="title"/>
          </p:nvPr>
        </p:nvSpPr>
        <p:spPr>
          <a:xfrm>
            <a:off x="26043" y="362309"/>
            <a:ext cx="4951561" cy="720306"/>
          </a:xfrm>
        </p:spPr>
        <p:txBody>
          <a:bodyPr/>
          <a:lstStyle/>
          <a:p>
            <a:r>
              <a:rPr lang="en-GB" b="1" dirty="0">
                <a:latin typeface="Times New Roman" panose="02020603050405020304" pitchFamily="18" charset="0"/>
                <a:cs typeface="Times New Roman" panose="02020603050405020304" pitchFamily="18" charset="0"/>
              </a:rPr>
              <a:t>Improving in background</a:t>
            </a:r>
          </a:p>
        </p:txBody>
      </p:sp>
      <p:sp>
        <p:nvSpPr>
          <p:cNvPr id="3" name="Content Placeholder 2">
            <a:extLst>
              <a:ext uri="{FF2B5EF4-FFF2-40B4-BE49-F238E27FC236}">
                <a16:creationId xmlns:a16="http://schemas.microsoft.com/office/drawing/2014/main" id="{BDC575A5-341B-F987-1183-263A3703B560}"/>
              </a:ext>
            </a:extLst>
          </p:cNvPr>
          <p:cNvSpPr>
            <a:spLocks noGrp="1"/>
          </p:cNvSpPr>
          <p:nvPr>
            <p:ph idx="1"/>
          </p:nvPr>
        </p:nvSpPr>
        <p:spPr>
          <a:xfrm>
            <a:off x="6526306" y="589281"/>
            <a:ext cx="4829078" cy="5271766"/>
          </a:xfrm>
        </p:spPr>
        <p:txBody>
          <a:bodyPr/>
          <a:lstStyle/>
          <a:p>
            <a:pPr marL="0" indent="0">
              <a:buNone/>
            </a:pPr>
            <a:r>
              <a:rPr lang="en-GB" b="1" dirty="0">
                <a:latin typeface="Times New Roman" panose="02020603050405020304" pitchFamily="18" charset="0"/>
                <a:cs typeface="Times New Roman" panose="02020603050405020304" pitchFamily="18" charset="0"/>
              </a:rPr>
              <a:t>Different crystal hits</a:t>
            </a:r>
          </a:p>
        </p:txBody>
      </p:sp>
      <p:sp>
        <p:nvSpPr>
          <p:cNvPr id="4" name="Text Placeholder 3">
            <a:extLst>
              <a:ext uri="{FF2B5EF4-FFF2-40B4-BE49-F238E27FC236}">
                <a16:creationId xmlns:a16="http://schemas.microsoft.com/office/drawing/2014/main" id="{7ED94D2E-BD7D-A218-DB8B-85301A1AA4C0}"/>
              </a:ext>
            </a:extLst>
          </p:cNvPr>
          <p:cNvSpPr>
            <a:spLocks noGrp="1"/>
          </p:cNvSpPr>
          <p:nvPr>
            <p:ph type="body" idx="2"/>
          </p:nvPr>
        </p:nvSpPr>
        <p:spPr/>
        <p:txBody>
          <a:bodyPr/>
          <a:lstStyle/>
          <a:p>
            <a:endParaRPr lang="en-GB" dirty="0"/>
          </a:p>
        </p:txBody>
      </p:sp>
      <p:pic>
        <p:nvPicPr>
          <p:cNvPr id="5" name="Picture 4" descr="A graph of energy&#10;&#10;Description automatically generated">
            <a:extLst>
              <a:ext uri="{FF2B5EF4-FFF2-40B4-BE49-F238E27FC236}">
                <a16:creationId xmlns:a16="http://schemas.microsoft.com/office/drawing/2014/main" id="{CBEDAD98-A9A9-FF8C-6D0B-38193C55F9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042" y="1604681"/>
            <a:ext cx="6069957" cy="4966447"/>
          </a:xfrm>
          <a:prstGeom prst="rect">
            <a:avLst/>
          </a:prstGeom>
        </p:spPr>
      </p:pic>
      <p:pic>
        <p:nvPicPr>
          <p:cNvPr id="7" name="Picture 6" descr="A graph of different types of energy&#10;&#10;Description automatically generated with medium confidence">
            <a:extLst>
              <a:ext uri="{FF2B5EF4-FFF2-40B4-BE49-F238E27FC236}">
                <a16:creationId xmlns:a16="http://schemas.microsoft.com/office/drawing/2014/main" id="{6465E29D-C43F-8DBC-2738-F6FFB5BC57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256" y="1604681"/>
            <a:ext cx="5759702" cy="4450679"/>
          </a:xfrm>
          <a:prstGeom prst="rect">
            <a:avLst/>
          </a:prstGeom>
        </p:spPr>
      </p:pic>
    </p:spTree>
    <p:extLst>
      <p:ext uri="{BB962C8B-B14F-4D97-AF65-F5344CB8AC3E}">
        <p14:creationId xmlns:p14="http://schemas.microsoft.com/office/powerpoint/2010/main" val="2387056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8BB40C52-3DC6-B7FE-F3E1-5AC3F75D196B}"/>
              </a:ext>
            </a:extLst>
          </p:cNvPr>
          <p:cNvSpPr>
            <a:spLocks noGrp="1"/>
          </p:cNvSpPr>
          <p:nvPr>
            <p:ph type="subTitle" idx="1"/>
          </p:nvPr>
        </p:nvSpPr>
        <p:spPr>
          <a:xfrm>
            <a:off x="1604686" y="3135876"/>
            <a:ext cx="9144000" cy="1655758"/>
          </a:xfrm>
        </p:spPr>
        <p:txBody>
          <a:bodyPr>
            <a:normAutofit/>
          </a:bodyPr>
          <a:lstStyle/>
          <a:p>
            <a:r>
              <a:rPr lang="en-GB" sz="4000" b="1" dirty="0">
                <a:latin typeface="Times New Roman" panose="02020603050405020304" pitchFamily="18" charset="0"/>
                <a:cs typeface="Times New Roman" panose="02020603050405020304" pitchFamily="18" charset="0"/>
              </a:rPr>
              <a:t>Eu-152 data</a:t>
            </a:r>
          </a:p>
        </p:txBody>
      </p:sp>
    </p:spTree>
    <p:extLst>
      <p:ext uri="{BB962C8B-B14F-4D97-AF65-F5344CB8AC3E}">
        <p14:creationId xmlns:p14="http://schemas.microsoft.com/office/powerpoint/2010/main" val="42580273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aph of different colored lines&#10;&#10;Description automatically generated">
            <a:extLst>
              <a:ext uri="{FF2B5EF4-FFF2-40B4-BE49-F238E27FC236}">
                <a16:creationId xmlns:a16="http://schemas.microsoft.com/office/drawing/2014/main" id="{53BFEEEB-72E0-128A-B887-EA67282293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664" y="1272746"/>
            <a:ext cx="6982994" cy="4893275"/>
          </a:xfrm>
          <a:prstGeom prst="rect">
            <a:avLst/>
          </a:prstGeom>
        </p:spPr>
      </p:pic>
      <p:pic>
        <p:nvPicPr>
          <p:cNvPr id="4" name="Picture 3" descr="A graph of energy and energy&#10;&#10;Description automatically generated">
            <a:extLst>
              <a:ext uri="{FF2B5EF4-FFF2-40B4-BE49-F238E27FC236}">
                <a16:creationId xmlns:a16="http://schemas.microsoft.com/office/drawing/2014/main" id="{E429B699-8400-BAFB-1475-38A4119C17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55706" y="1272746"/>
            <a:ext cx="5636294" cy="4114495"/>
          </a:xfrm>
          <a:prstGeom prst="rect">
            <a:avLst/>
          </a:prstGeom>
        </p:spPr>
      </p:pic>
      <p:sp>
        <p:nvSpPr>
          <p:cNvPr id="7" name="TextBox 6">
            <a:extLst>
              <a:ext uri="{FF2B5EF4-FFF2-40B4-BE49-F238E27FC236}">
                <a16:creationId xmlns:a16="http://schemas.microsoft.com/office/drawing/2014/main" id="{7094FEE0-0A34-09C5-6034-F176FF774460}"/>
              </a:ext>
            </a:extLst>
          </p:cNvPr>
          <p:cNvSpPr txBox="1"/>
          <p:nvPr/>
        </p:nvSpPr>
        <p:spPr>
          <a:xfrm>
            <a:off x="500333" y="399591"/>
            <a:ext cx="7694762" cy="584775"/>
          </a:xfrm>
          <a:prstGeom prst="rect">
            <a:avLst/>
          </a:prstGeom>
          <a:noFill/>
        </p:spPr>
        <p:txBody>
          <a:bodyPr wrap="square" rtlCol="0">
            <a:spAutoFit/>
          </a:bodyPr>
          <a:lstStyle/>
          <a:p>
            <a:r>
              <a:rPr lang="en-GB" sz="3200" b="1" dirty="0">
                <a:latin typeface="Times New Roman" panose="02020603050405020304" pitchFamily="18" charset="0"/>
                <a:cs typeface="Times New Roman" panose="02020603050405020304" pitchFamily="18" charset="0"/>
              </a:rPr>
              <a:t>Single, Double, Triple and Quad Hits </a:t>
            </a:r>
          </a:p>
        </p:txBody>
      </p:sp>
    </p:spTree>
    <p:extLst>
      <p:ext uri="{BB962C8B-B14F-4D97-AF65-F5344CB8AC3E}">
        <p14:creationId xmlns:p14="http://schemas.microsoft.com/office/powerpoint/2010/main" val="853686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92281F1-72B3-904C-434C-8218F72ACE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1436" y="1266136"/>
            <a:ext cx="5750564" cy="3959523"/>
          </a:xfrm>
          <a:prstGeom prst="rect">
            <a:avLst/>
          </a:prstGeom>
        </p:spPr>
      </p:pic>
      <p:sp>
        <p:nvSpPr>
          <p:cNvPr id="2" name="Title 1">
            <a:extLst>
              <a:ext uri="{FF2B5EF4-FFF2-40B4-BE49-F238E27FC236}">
                <a16:creationId xmlns:a16="http://schemas.microsoft.com/office/drawing/2014/main" id="{071A1B8D-3FD1-AE92-9A26-FD15BB3606A3}"/>
              </a:ext>
            </a:extLst>
          </p:cNvPr>
          <p:cNvSpPr>
            <a:spLocks noGrp="1"/>
          </p:cNvSpPr>
          <p:nvPr>
            <p:ph type="title"/>
          </p:nvPr>
        </p:nvSpPr>
        <p:spPr>
          <a:xfrm>
            <a:off x="430377" y="258791"/>
            <a:ext cx="11546226" cy="547777"/>
          </a:xfrm>
        </p:spPr>
        <p:txBody>
          <a:bodyPr/>
          <a:lstStyle/>
          <a:p>
            <a:r>
              <a:rPr lang="en-GB" b="1">
                <a:latin typeface="Times New Roman" panose="02020603050405020304" pitchFamily="18" charset="0"/>
                <a:cs typeface="Times New Roman" panose="02020603050405020304" pitchFamily="18" charset="0"/>
              </a:rPr>
              <a:t>Results</a:t>
            </a:r>
            <a:endParaRPr lang="en-GB" b="1" dirty="0">
              <a:latin typeface="Times New Roman" panose="02020603050405020304" pitchFamily="18" charset="0"/>
              <a:cs typeface="Times New Roman" panose="02020603050405020304" pitchFamily="18" charset="0"/>
            </a:endParaRPr>
          </a:p>
        </p:txBody>
      </p:sp>
      <p:sp>
        <p:nvSpPr>
          <p:cNvPr id="5" name="Rectangle 1">
            <a:extLst>
              <a:ext uri="{FF2B5EF4-FFF2-40B4-BE49-F238E27FC236}">
                <a16:creationId xmlns:a16="http://schemas.microsoft.com/office/drawing/2014/main" id="{90B53865-1692-2F03-7038-663A4754BC38}"/>
              </a:ext>
            </a:extLst>
          </p:cNvPr>
          <p:cNvSpPr>
            <a:spLocks noGrp="1" noChangeArrowheads="1"/>
          </p:cNvSpPr>
          <p:nvPr>
            <p:ph type="body" idx="2"/>
          </p:nvPr>
        </p:nvSpPr>
        <p:spPr bwMode="auto">
          <a:xfrm>
            <a:off x="430377" y="872071"/>
            <a:ext cx="6073799"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2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r>
              <a:rPr lang="en-US" altLang="en-US" sz="2400" dirty="0">
                <a:solidFill>
                  <a:schemeClr val="tx1"/>
                </a:solidFill>
                <a:latin typeface="Times New Roman" panose="02020603050405020304" pitchFamily="18" charset="0"/>
                <a:cs typeface="Times New Roman" panose="02020603050405020304" pitchFamily="18" charset="0"/>
              </a:rPr>
              <a:t>I</a:t>
            </a:r>
            <a:r>
              <a:rPr kumimoji="0" lang="en-US" altLang="en-US"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ncrease sensitivity and the Peak-to-Total (P/T) ratio.</a:t>
            </a:r>
          </a:p>
          <a:p>
            <a:pPr eaLnBrk="0" fontAlgn="base" hangingPunct="0">
              <a:lnSpc>
                <a:spcPct val="100000"/>
              </a:lnSpc>
              <a:spcBef>
                <a:spcPct val="0"/>
              </a:spcBef>
              <a:spcAft>
                <a:spcPct val="0"/>
              </a:spcAft>
              <a:buSzTx/>
            </a:pPr>
            <a:r>
              <a:rPr kumimoji="0" lang="en-US" altLang="en-US" sz="2400" b="0" i="0" u="none" strike="noStrike" cap="none" normalizeH="0" baseline="0" dirty="0">
                <a:ln>
                  <a:noFill/>
                </a:ln>
                <a:solidFill>
                  <a:schemeClr val="tx1"/>
                </a:solidFill>
                <a:effectLst/>
                <a:latin typeface="Times New Roman" charset="0"/>
                <a:ea typeface="Times New Roman" charset="0"/>
                <a:cs typeface="Times New Roman" charset="0"/>
              </a:rPr>
              <a:t>The results showed that the FWHM values with and</a:t>
            </a:r>
            <a:r>
              <a:rPr kumimoji="0" lang="en-US" altLang="en-US" sz="2400" b="0" i="0" u="none" strike="noStrike" cap="none" normalizeH="0" dirty="0">
                <a:ln>
                  <a:noFill/>
                </a:ln>
                <a:solidFill>
                  <a:schemeClr val="tx1"/>
                </a:solidFill>
                <a:effectLst/>
                <a:latin typeface="Times New Roman" charset="0"/>
                <a:ea typeface="Times New Roman" charset="0"/>
                <a:cs typeface="Times New Roman" charset="0"/>
              </a:rPr>
              <a:t> </a:t>
            </a:r>
            <a:r>
              <a:rPr kumimoji="0" lang="en-US" altLang="en-US" sz="2400" b="0" i="0" u="none" strike="noStrike" cap="none" normalizeH="0" baseline="0" dirty="0">
                <a:ln>
                  <a:noFill/>
                </a:ln>
                <a:solidFill>
                  <a:schemeClr val="tx1"/>
                </a:solidFill>
                <a:effectLst/>
                <a:latin typeface="Times New Roman" charset="0"/>
                <a:ea typeface="Times New Roman" charset="0"/>
                <a:cs typeface="Times New Roman" charset="0"/>
              </a:rPr>
              <a:t>without add-back did not differ significantly.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graphicFrame>
        <p:nvGraphicFramePr>
          <p:cNvPr id="3" name="Table 2">
            <a:extLst>
              <a:ext uri="{FF2B5EF4-FFF2-40B4-BE49-F238E27FC236}">
                <a16:creationId xmlns:a16="http://schemas.microsoft.com/office/drawing/2014/main" id="{965F027D-0B6F-374A-A714-C060F3C600FE}"/>
              </a:ext>
            </a:extLst>
          </p:cNvPr>
          <p:cNvGraphicFramePr>
            <a:graphicFrameLocks noGrp="1"/>
          </p:cNvGraphicFramePr>
          <p:nvPr>
            <p:extLst>
              <p:ext uri="{D42A27DB-BD31-4B8C-83A1-F6EECF244321}">
                <p14:modId xmlns:p14="http://schemas.microsoft.com/office/powerpoint/2010/main" val="817760283"/>
              </p:ext>
            </p:extLst>
          </p:nvPr>
        </p:nvGraphicFramePr>
        <p:xfrm>
          <a:off x="501522" y="3084292"/>
          <a:ext cx="5754899" cy="3566160"/>
        </p:xfrm>
        <a:graphic>
          <a:graphicData uri="http://schemas.openxmlformats.org/drawingml/2006/table">
            <a:tbl>
              <a:tblPr firstRow="1" bandRow="1">
                <a:tableStyleId>{5C22544A-7EE6-4342-B048-85BDC9FD1C3A}</a:tableStyleId>
              </a:tblPr>
              <a:tblGrid>
                <a:gridCol w="1864826">
                  <a:extLst>
                    <a:ext uri="{9D8B030D-6E8A-4147-A177-3AD203B41FA5}">
                      <a16:colId xmlns:a16="http://schemas.microsoft.com/office/drawing/2014/main" val="3896677350"/>
                    </a:ext>
                  </a:extLst>
                </a:gridCol>
                <a:gridCol w="2080524">
                  <a:extLst>
                    <a:ext uri="{9D8B030D-6E8A-4147-A177-3AD203B41FA5}">
                      <a16:colId xmlns:a16="http://schemas.microsoft.com/office/drawing/2014/main" val="1253270847"/>
                    </a:ext>
                  </a:extLst>
                </a:gridCol>
                <a:gridCol w="1809549">
                  <a:extLst>
                    <a:ext uri="{9D8B030D-6E8A-4147-A177-3AD203B41FA5}">
                      <a16:colId xmlns:a16="http://schemas.microsoft.com/office/drawing/2014/main" val="2387116481"/>
                    </a:ext>
                  </a:extLst>
                </a:gridCol>
              </a:tblGrid>
              <a:tr h="343817">
                <a:tc>
                  <a:txBody>
                    <a:bodyPr/>
                    <a:lstStyle/>
                    <a:p>
                      <a:pPr algn="ctr"/>
                      <a:r>
                        <a:rPr lang="en-GB" b="1" dirty="0">
                          <a:solidFill>
                            <a:schemeClr val="tx1"/>
                          </a:solidFill>
                          <a:latin typeface="Times New Roman" panose="02020603050405020304" pitchFamily="18" charset="0"/>
                          <a:cs typeface="Times New Roman" panose="02020603050405020304" pitchFamily="18" charset="0"/>
                        </a:rPr>
                        <a:t>Energy</a:t>
                      </a:r>
                    </a:p>
                  </a:txBody>
                  <a:tcPr>
                    <a:solidFill>
                      <a:schemeClr val="bg1">
                        <a:lumMod val="85000"/>
                      </a:schemeClr>
                    </a:solidFill>
                  </a:tcPr>
                </a:tc>
                <a:tc>
                  <a:txBody>
                    <a:bodyPr/>
                    <a:lstStyle/>
                    <a:p>
                      <a:pPr algn="ctr"/>
                      <a:r>
                        <a:rPr lang="en-GB" b="1" dirty="0">
                          <a:solidFill>
                            <a:schemeClr val="tx1"/>
                          </a:solidFill>
                          <a:latin typeface="Times New Roman" panose="02020603050405020304" pitchFamily="18" charset="0"/>
                          <a:cs typeface="Times New Roman" panose="02020603050405020304" pitchFamily="18" charset="0"/>
                        </a:rPr>
                        <a:t>FWHM without add-Back</a:t>
                      </a:r>
                    </a:p>
                  </a:txBody>
                  <a:tcPr>
                    <a:solidFill>
                      <a:schemeClr val="bg1">
                        <a:lumMod val="85000"/>
                      </a:schemeClr>
                    </a:solidFill>
                  </a:tcPr>
                </a:tc>
                <a:tc>
                  <a:txBody>
                    <a:bodyPr/>
                    <a:lstStyle/>
                    <a:p>
                      <a:pPr algn="ctr"/>
                      <a:r>
                        <a:rPr lang="en-GB" dirty="0">
                          <a:solidFill>
                            <a:schemeClr val="tx1"/>
                          </a:solidFill>
                          <a:latin typeface="Times New Roman" panose="02020603050405020304" pitchFamily="18" charset="0"/>
                          <a:cs typeface="Times New Roman" panose="02020603050405020304" pitchFamily="18" charset="0"/>
                        </a:rPr>
                        <a:t>FWHM with add-Back</a:t>
                      </a:r>
                    </a:p>
                  </a:txBody>
                  <a:tcPr>
                    <a:solidFill>
                      <a:schemeClr val="bg1">
                        <a:lumMod val="85000"/>
                      </a:schemeClr>
                    </a:solidFill>
                  </a:tcPr>
                </a:tc>
                <a:extLst>
                  <a:ext uri="{0D108BD9-81ED-4DB2-BD59-A6C34878D82A}">
                    <a16:rowId xmlns:a16="http://schemas.microsoft.com/office/drawing/2014/main" val="2392421899"/>
                  </a:ext>
                </a:extLst>
              </a:tr>
              <a:tr h="343817">
                <a:tc>
                  <a:txBody>
                    <a:bodyPr/>
                    <a:lstStyle/>
                    <a:p>
                      <a:r>
                        <a:rPr lang="en-GB" dirty="0"/>
                        <a:t>121.7</a:t>
                      </a:r>
                    </a:p>
                  </a:txBody>
                  <a:tcPr>
                    <a:solidFill>
                      <a:schemeClr val="bg1">
                        <a:lumMod val="85000"/>
                      </a:schemeClr>
                    </a:solidFill>
                  </a:tcPr>
                </a:tc>
                <a:tc>
                  <a:txBody>
                    <a:bodyPr/>
                    <a:lstStyle/>
                    <a:p>
                      <a:r>
                        <a:rPr lang="en-GB" dirty="0"/>
                        <a:t>9.8(6)</a:t>
                      </a:r>
                    </a:p>
                  </a:txBody>
                  <a:tcPr>
                    <a:solidFill>
                      <a:schemeClr val="bg1">
                        <a:lumMod val="85000"/>
                      </a:schemeClr>
                    </a:solidFill>
                  </a:tcPr>
                </a:tc>
                <a:tc>
                  <a:txBody>
                    <a:bodyPr/>
                    <a:lstStyle/>
                    <a:p>
                      <a:r>
                        <a:rPr lang="en-GB" dirty="0"/>
                        <a:t>9.8(6)</a:t>
                      </a:r>
                    </a:p>
                  </a:txBody>
                  <a:tcPr>
                    <a:solidFill>
                      <a:schemeClr val="bg1">
                        <a:lumMod val="85000"/>
                      </a:schemeClr>
                    </a:solidFill>
                  </a:tcPr>
                </a:tc>
                <a:extLst>
                  <a:ext uri="{0D108BD9-81ED-4DB2-BD59-A6C34878D82A}">
                    <a16:rowId xmlns:a16="http://schemas.microsoft.com/office/drawing/2014/main" val="2905419424"/>
                  </a:ext>
                </a:extLst>
              </a:tr>
              <a:tr h="343817">
                <a:tc>
                  <a:txBody>
                    <a:bodyPr/>
                    <a:lstStyle/>
                    <a:p>
                      <a:r>
                        <a:rPr lang="en-GB" dirty="0"/>
                        <a:t>244.6</a:t>
                      </a:r>
                    </a:p>
                  </a:txBody>
                  <a:tcPr>
                    <a:solidFill>
                      <a:schemeClr val="bg1">
                        <a:lumMod val="85000"/>
                      </a:schemeClr>
                    </a:solidFill>
                  </a:tcPr>
                </a:tc>
                <a:tc>
                  <a:txBody>
                    <a:bodyPr/>
                    <a:lstStyle/>
                    <a:p>
                      <a:r>
                        <a:rPr lang="en-GB" dirty="0"/>
                        <a:t>15.1(2)</a:t>
                      </a:r>
                    </a:p>
                  </a:txBody>
                  <a:tcPr>
                    <a:solidFill>
                      <a:schemeClr val="bg1">
                        <a:lumMod val="85000"/>
                      </a:schemeClr>
                    </a:solidFill>
                  </a:tcPr>
                </a:tc>
                <a:tc>
                  <a:txBody>
                    <a:bodyPr/>
                    <a:lstStyle/>
                    <a:p>
                      <a:r>
                        <a:rPr lang="en-GB" dirty="0"/>
                        <a:t>15.5(4)</a:t>
                      </a:r>
                    </a:p>
                  </a:txBody>
                  <a:tcPr>
                    <a:solidFill>
                      <a:schemeClr val="bg1">
                        <a:lumMod val="85000"/>
                      </a:schemeClr>
                    </a:solidFill>
                  </a:tcPr>
                </a:tc>
                <a:extLst>
                  <a:ext uri="{0D108BD9-81ED-4DB2-BD59-A6C34878D82A}">
                    <a16:rowId xmlns:a16="http://schemas.microsoft.com/office/drawing/2014/main" val="2204330666"/>
                  </a:ext>
                </a:extLst>
              </a:tr>
              <a:tr h="343817">
                <a:tc>
                  <a:txBody>
                    <a:bodyPr/>
                    <a:lstStyle/>
                    <a:p>
                      <a:r>
                        <a:rPr lang="en-GB" dirty="0"/>
                        <a:t>344.2</a:t>
                      </a:r>
                    </a:p>
                  </a:txBody>
                  <a:tcPr>
                    <a:solidFill>
                      <a:schemeClr val="bg1">
                        <a:lumMod val="85000"/>
                      </a:schemeClr>
                    </a:solidFill>
                  </a:tcPr>
                </a:tc>
                <a:tc>
                  <a:txBody>
                    <a:bodyPr/>
                    <a:lstStyle/>
                    <a:p>
                      <a:r>
                        <a:rPr lang="en-GB" dirty="0"/>
                        <a:t>17.3(1)</a:t>
                      </a:r>
                    </a:p>
                  </a:txBody>
                  <a:tcPr>
                    <a:solidFill>
                      <a:schemeClr val="bg1">
                        <a:lumMod val="85000"/>
                      </a:schemeClr>
                    </a:solidFill>
                  </a:tcPr>
                </a:tc>
                <a:tc>
                  <a:txBody>
                    <a:bodyPr/>
                    <a:lstStyle/>
                    <a:p>
                      <a:r>
                        <a:rPr lang="en-GB" dirty="0"/>
                        <a:t>17.5(2)</a:t>
                      </a:r>
                    </a:p>
                  </a:txBody>
                  <a:tcPr>
                    <a:solidFill>
                      <a:schemeClr val="bg1">
                        <a:lumMod val="85000"/>
                      </a:schemeClr>
                    </a:solidFill>
                  </a:tcPr>
                </a:tc>
                <a:extLst>
                  <a:ext uri="{0D108BD9-81ED-4DB2-BD59-A6C34878D82A}">
                    <a16:rowId xmlns:a16="http://schemas.microsoft.com/office/drawing/2014/main" val="4020329342"/>
                  </a:ext>
                </a:extLst>
              </a:tr>
              <a:tr h="343817">
                <a:tc>
                  <a:txBody>
                    <a:bodyPr/>
                    <a:lstStyle/>
                    <a:p>
                      <a:r>
                        <a:rPr lang="en-GB" dirty="0"/>
                        <a:t>662.6</a:t>
                      </a:r>
                    </a:p>
                  </a:txBody>
                  <a:tcPr>
                    <a:solidFill>
                      <a:schemeClr val="bg1">
                        <a:lumMod val="85000"/>
                      </a:schemeClr>
                    </a:solidFill>
                  </a:tcPr>
                </a:tc>
                <a:tc>
                  <a:txBody>
                    <a:bodyPr/>
                    <a:lstStyle/>
                    <a:p>
                      <a:r>
                        <a:rPr lang="en-GB" dirty="0"/>
                        <a:t>18.9(3)</a:t>
                      </a:r>
                    </a:p>
                  </a:txBody>
                  <a:tcPr>
                    <a:solidFill>
                      <a:schemeClr val="bg1">
                        <a:lumMod val="85000"/>
                      </a:schemeClr>
                    </a:solidFill>
                  </a:tcPr>
                </a:tc>
                <a:tc>
                  <a:txBody>
                    <a:bodyPr/>
                    <a:lstStyle/>
                    <a:p>
                      <a:r>
                        <a:rPr lang="en-GB" dirty="0"/>
                        <a:t>18.9(8)</a:t>
                      </a:r>
                    </a:p>
                  </a:txBody>
                  <a:tcPr>
                    <a:solidFill>
                      <a:schemeClr val="bg1">
                        <a:lumMod val="85000"/>
                      </a:schemeClr>
                    </a:solidFill>
                  </a:tcPr>
                </a:tc>
                <a:extLst>
                  <a:ext uri="{0D108BD9-81ED-4DB2-BD59-A6C34878D82A}">
                    <a16:rowId xmlns:a16="http://schemas.microsoft.com/office/drawing/2014/main" val="760918384"/>
                  </a:ext>
                </a:extLst>
              </a:tr>
              <a:tr h="343817">
                <a:tc>
                  <a:txBody>
                    <a:bodyPr/>
                    <a:lstStyle/>
                    <a:p>
                      <a:r>
                        <a:rPr lang="en-GB" dirty="0"/>
                        <a:t>778.9</a:t>
                      </a:r>
                    </a:p>
                  </a:txBody>
                  <a:tcPr>
                    <a:solidFill>
                      <a:schemeClr val="bg1">
                        <a:lumMod val="85000"/>
                      </a:schemeClr>
                    </a:solidFill>
                  </a:tcPr>
                </a:tc>
                <a:tc>
                  <a:txBody>
                    <a:bodyPr/>
                    <a:lstStyle/>
                    <a:p>
                      <a:r>
                        <a:rPr lang="en-GB" dirty="0"/>
                        <a:t>21.3(1)</a:t>
                      </a:r>
                    </a:p>
                  </a:txBody>
                  <a:tcPr>
                    <a:solidFill>
                      <a:schemeClr val="bg1">
                        <a:lumMod val="85000"/>
                      </a:schemeClr>
                    </a:solidFill>
                  </a:tcPr>
                </a:tc>
                <a:tc>
                  <a:txBody>
                    <a:bodyPr/>
                    <a:lstStyle/>
                    <a:p>
                      <a:r>
                        <a:rPr lang="en-GB" dirty="0"/>
                        <a:t>21.4(8)</a:t>
                      </a:r>
                    </a:p>
                  </a:txBody>
                  <a:tcPr>
                    <a:solidFill>
                      <a:schemeClr val="bg1">
                        <a:lumMod val="85000"/>
                      </a:schemeClr>
                    </a:solidFill>
                  </a:tcPr>
                </a:tc>
                <a:extLst>
                  <a:ext uri="{0D108BD9-81ED-4DB2-BD59-A6C34878D82A}">
                    <a16:rowId xmlns:a16="http://schemas.microsoft.com/office/drawing/2014/main" val="566865916"/>
                  </a:ext>
                </a:extLst>
              </a:tr>
              <a:tr h="343817">
                <a:tc>
                  <a:txBody>
                    <a:bodyPr/>
                    <a:lstStyle/>
                    <a:p>
                      <a:r>
                        <a:rPr lang="en-GB" dirty="0"/>
                        <a:t>964.1</a:t>
                      </a:r>
                    </a:p>
                  </a:txBody>
                  <a:tcPr>
                    <a:solidFill>
                      <a:schemeClr val="bg1">
                        <a:lumMod val="85000"/>
                      </a:schemeClr>
                    </a:solidFill>
                  </a:tcPr>
                </a:tc>
                <a:tc>
                  <a:txBody>
                    <a:bodyPr/>
                    <a:lstStyle/>
                    <a:p>
                      <a:r>
                        <a:rPr lang="en-GB" dirty="0"/>
                        <a:t>23.0(5)</a:t>
                      </a:r>
                    </a:p>
                  </a:txBody>
                  <a:tcPr>
                    <a:solidFill>
                      <a:schemeClr val="bg1">
                        <a:lumMod val="85000"/>
                      </a:schemeClr>
                    </a:solidFill>
                  </a:tcPr>
                </a:tc>
                <a:tc>
                  <a:txBody>
                    <a:bodyPr/>
                    <a:lstStyle/>
                    <a:p>
                      <a:r>
                        <a:rPr lang="en-GB" dirty="0"/>
                        <a:t>23.3(4)</a:t>
                      </a:r>
                    </a:p>
                  </a:txBody>
                  <a:tcPr>
                    <a:solidFill>
                      <a:schemeClr val="bg1">
                        <a:lumMod val="85000"/>
                      </a:schemeClr>
                    </a:solidFill>
                  </a:tcPr>
                </a:tc>
                <a:extLst>
                  <a:ext uri="{0D108BD9-81ED-4DB2-BD59-A6C34878D82A}">
                    <a16:rowId xmlns:a16="http://schemas.microsoft.com/office/drawing/2014/main" val="1425976777"/>
                  </a:ext>
                </a:extLst>
              </a:tr>
              <a:tr h="343817">
                <a:tc>
                  <a:txBody>
                    <a:bodyPr/>
                    <a:lstStyle/>
                    <a:p>
                      <a:r>
                        <a:rPr lang="en-GB" dirty="0"/>
                        <a:t>1173.2</a:t>
                      </a:r>
                    </a:p>
                  </a:txBody>
                  <a:tcPr>
                    <a:solidFill>
                      <a:schemeClr val="bg1">
                        <a:lumMod val="85000"/>
                      </a:schemeClr>
                    </a:solidFill>
                  </a:tcPr>
                </a:tc>
                <a:tc>
                  <a:txBody>
                    <a:bodyPr/>
                    <a:lstStyle/>
                    <a:p>
                      <a:r>
                        <a:rPr lang="en-GB" dirty="0"/>
                        <a:t>26.7(6)</a:t>
                      </a:r>
                    </a:p>
                  </a:txBody>
                  <a:tcPr>
                    <a:solidFill>
                      <a:schemeClr val="bg1">
                        <a:lumMod val="85000"/>
                      </a:schemeClr>
                    </a:solidFill>
                  </a:tcPr>
                </a:tc>
                <a:tc>
                  <a:txBody>
                    <a:bodyPr/>
                    <a:lstStyle/>
                    <a:p>
                      <a:r>
                        <a:rPr lang="en-GB" dirty="0"/>
                        <a:t>27.0(6)</a:t>
                      </a:r>
                    </a:p>
                  </a:txBody>
                  <a:tcPr>
                    <a:solidFill>
                      <a:schemeClr val="bg1">
                        <a:lumMod val="85000"/>
                      </a:schemeClr>
                    </a:solidFill>
                  </a:tcPr>
                </a:tc>
                <a:extLst>
                  <a:ext uri="{0D108BD9-81ED-4DB2-BD59-A6C34878D82A}">
                    <a16:rowId xmlns:a16="http://schemas.microsoft.com/office/drawing/2014/main" val="2434935728"/>
                  </a:ext>
                </a:extLst>
              </a:tr>
              <a:tr h="343817">
                <a:tc>
                  <a:txBody>
                    <a:bodyPr/>
                    <a:lstStyle/>
                    <a:p>
                      <a:r>
                        <a:rPr lang="en-GB" dirty="0"/>
                        <a:t>1332.5</a:t>
                      </a:r>
                    </a:p>
                  </a:txBody>
                  <a:tcPr>
                    <a:solidFill>
                      <a:schemeClr val="bg1">
                        <a:lumMod val="85000"/>
                      </a:schemeClr>
                    </a:solidFill>
                  </a:tcPr>
                </a:tc>
                <a:tc>
                  <a:txBody>
                    <a:bodyPr/>
                    <a:lstStyle/>
                    <a:p>
                      <a:r>
                        <a:rPr lang="en-GB" dirty="0"/>
                        <a:t>27.7(6)</a:t>
                      </a:r>
                    </a:p>
                  </a:txBody>
                  <a:tcPr>
                    <a:solidFill>
                      <a:schemeClr val="bg1">
                        <a:lumMod val="85000"/>
                      </a:schemeClr>
                    </a:solidFill>
                  </a:tcPr>
                </a:tc>
                <a:tc>
                  <a:txBody>
                    <a:bodyPr/>
                    <a:lstStyle/>
                    <a:p>
                      <a:r>
                        <a:rPr lang="en-GB" dirty="0"/>
                        <a:t>29.2(6)</a:t>
                      </a:r>
                    </a:p>
                  </a:txBody>
                  <a:tcPr>
                    <a:solidFill>
                      <a:schemeClr val="bg1">
                        <a:lumMod val="85000"/>
                      </a:schemeClr>
                    </a:solidFill>
                  </a:tcPr>
                </a:tc>
                <a:extLst>
                  <a:ext uri="{0D108BD9-81ED-4DB2-BD59-A6C34878D82A}">
                    <a16:rowId xmlns:a16="http://schemas.microsoft.com/office/drawing/2014/main" val="3050703191"/>
                  </a:ext>
                </a:extLst>
              </a:tr>
            </a:tbl>
          </a:graphicData>
        </a:graphic>
      </p:graphicFrame>
    </p:spTree>
    <p:extLst>
      <p:ext uri="{BB962C8B-B14F-4D97-AF65-F5344CB8AC3E}">
        <p14:creationId xmlns:p14="http://schemas.microsoft.com/office/powerpoint/2010/main" val="2348077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aphicFrame>
        <p:nvGraphicFramePr>
          <p:cNvPr id="2" name="Table 1">
            <a:extLst>
              <a:ext uri="{FF2B5EF4-FFF2-40B4-BE49-F238E27FC236}">
                <a16:creationId xmlns:a16="http://schemas.microsoft.com/office/drawing/2014/main" id="{36B5F3C0-CF6A-89BF-AF4D-56354F295011}"/>
              </a:ext>
            </a:extLst>
          </p:cNvPr>
          <p:cNvGraphicFramePr>
            <a:graphicFrameLocks noGrp="1"/>
          </p:cNvGraphicFramePr>
          <p:nvPr>
            <p:extLst>
              <p:ext uri="{D42A27DB-BD31-4B8C-83A1-F6EECF244321}">
                <p14:modId xmlns:p14="http://schemas.microsoft.com/office/powerpoint/2010/main" val="2711269334"/>
              </p:ext>
            </p:extLst>
          </p:nvPr>
        </p:nvGraphicFramePr>
        <p:xfrm>
          <a:off x="544902" y="1207699"/>
          <a:ext cx="11102195" cy="5436882"/>
        </p:xfrm>
        <a:graphic>
          <a:graphicData uri="http://schemas.openxmlformats.org/drawingml/2006/table">
            <a:tbl>
              <a:tblPr firstRow="1" bandRow="1">
                <a:tableStyleId>{5C22544A-7EE6-4342-B048-85BDC9FD1C3A}</a:tableStyleId>
              </a:tblPr>
              <a:tblGrid>
                <a:gridCol w="2244979">
                  <a:extLst>
                    <a:ext uri="{9D8B030D-6E8A-4147-A177-3AD203B41FA5}">
                      <a16:colId xmlns:a16="http://schemas.microsoft.com/office/drawing/2014/main" val="3059364121"/>
                    </a:ext>
                  </a:extLst>
                </a:gridCol>
                <a:gridCol w="2214304">
                  <a:extLst>
                    <a:ext uri="{9D8B030D-6E8A-4147-A177-3AD203B41FA5}">
                      <a16:colId xmlns:a16="http://schemas.microsoft.com/office/drawing/2014/main" val="772057091"/>
                    </a:ext>
                  </a:extLst>
                </a:gridCol>
                <a:gridCol w="2214304">
                  <a:extLst>
                    <a:ext uri="{9D8B030D-6E8A-4147-A177-3AD203B41FA5}">
                      <a16:colId xmlns:a16="http://schemas.microsoft.com/office/drawing/2014/main" val="680231323"/>
                    </a:ext>
                  </a:extLst>
                </a:gridCol>
                <a:gridCol w="2214304">
                  <a:extLst>
                    <a:ext uri="{9D8B030D-6E8A-4147-A177-3AD203B41FA5}">
                      <a16:colId xmlns:a16="http://schemas.microsoft.com/office/drawing/2014/main" val="403256102"/>
                    </a:ext>
                  </a:extLst>
                </a:gridCol>
                <a:gridCol w="2214304">
                  <a:extLst>
                    <a:ext uri="{9D8B030D-6E8A-4147-A177-3AD203B41FA5}">
                      <a16:colId xmlns:a16="http://schemas.microsoft.com/office/drawing/2014/main" val="2021455818"/>
                    </a:ext>
                  </a:extLst>
                </a:gridCol>
              </a:tblGrid>
              <a:tr h="2217049">
                <a:tc>
                  <a:txBody>
                    <a:bodyPr/>
                    <a:lstStyle/>
                    <a:p>
                      <a:pPr algn="ctr"/>
                      <a:r>
                        <a:rPr lang="en-GB" sz="4000" dirty="0">
                          <a:solidFill>
                            <a:schemeClr val="tx1">
                              <a:lumMod val="95000"/>
                              <a:lumOff val="5000"/>
                            </a:schemeClr>
                          </a:solidFill>
                          <a:latin typeface="Times New Roman" panose="02020603050405020304" pitchFamily="18" charset="0"/>
                          <a:cs typeface="Times New Roman" panose="02020603050405020304" pitchFamily="18" charset="0"/>
                        </a:rPr>
                        <a:t>Energy</a:t>
                      </a:r>
                    </a:p>
                  </a:txBody>
                  <a:tcPr>
                    <a:solidFill>
                      <a:schemeClr val="bg1">
                        <a:lumMod val="85000"/>
                      </a:schemeClr>
                    </a:solidFill>
                  </a:tcPr>
                </a:tc>
                <a:tc>
                  <a:txBody>
                    <a:bodyPr/>
                    <a:lstStyle/>
                    <a:p>
                      <a:pPr algn="ctr"/>
                      <a:r>
                        <a:rPr lang="en-GB" sz="4000" dirty="0">
                          <a:solidFill>
                            <a:schemeClr val="tx1">
                              <a:lumMod val="95000"/>
                              <a:lumOff val="5000"/>
                            </a:schemeClr>
                          </a:solidFill>
                          <a:latin typeface="Times New Roman" panose="02020603050405020304" pitchFamily="18" charset="0"/>
                          <a:cs typeface="Times New Roman" panose="02020603050405020304" pitchFamily="18" charset="0"/>
                        </a:rPr>
                        <a:t>R without add-Back</a:t>
                      </a:r>
                    </a:p>
                  </a:txBody>
                  <a:tcPr>
                    <a:solidFill>
                      <a:schemeClr val="bg1">
                        <a:lumMod val="85000"/>
                      </a:schemeClr>
                    </a:solidFill>
                  </a:tcPr>
                </a:tc>
                <a:tc>
                  <a:txBody>
                    <a:bodyPr/>
                    <a:lstStyle/>
                    <a:p>
                      <a:pPr algn="ctr"/>
                      <a:r>
                        <a:rPr lang="en-GB" sz="4000" dirty="0">
                          <a:solidFill>
                            <a:schemeClr val="tx1">
                              <a:lumMod val="95000"/>
                              <a:lumOff val="5000"/>
                            </a:schemeClr>
                          </a:solidFill>
                          <a:latin typeface="Times New Roman" panose="02020603050405020304" pitchFamily="18" charset="0"/>
                          <a:cs typeface="Times New Roman" panose="02020603050405020304" pitchFamily="18" charset="0"/>
                        </a:rPr>
                        <a:t>R with add-Back</a:t>
                      </a:r>
                    </a:p>
                  </a:txBody>
                  <a:tcPr>
                    <a:solidFill>
                      <a:schemeClr val="bg1">
                        <a:lumMod val="85000"/>
                      </a:schemeClr>
                    </a:solidFill>
                  </a:tcPr>
                </a:tc>
                <a:tc>
                  <a:txBody>
                    <a:bodyPr/>
                    <a:lstStyle/>
                    <a:p>
                      <a:pPr algn="ctr"/>
                      <a:r>
                        <a:rPr lang="en-GB" sz="4000" dirty="0">
                          <a:solidFill>
                            <a:schemeClr val="tx1">
                              <a:lumMod val="95000"/>
                              <a:lumOff val="5000"/>
                            </a:schemeClr>
                          </a:solidFill>
                          <a:latin typeface="Times New Roman" panose="02020603050405020304" pitchFamily="18" charset="0"/>
                          <a:cs typeface="Times New Roman" panose="02020603050405020304" pitchFamily="18" charset="0"/>
                        </a:rPr>
                        <a:t>P/T without add-Back</a:t>
                      </a:r>
                    </a:p>
                  </a:txBody>
                  <a:tcPr>
                    <a:solidFill>
                      <a:schemeClr val="bg1">
                        <a:lumMod val="85000"/>
                      </a:schemeClr>
                    </a:solidFill>
                  </a:tcPr>
                </a:tc>
                <a:tc>
                  <a:txBody>
                    <a:bodyPr/>
                    <a:lstStyle/>
                    <a:p>
                      <a:pPr algn="ctr"/>
                      <a:r>
                        <a:rPr lang="en-GB" sz="4000" dirty="0">
                          <a:solidFill>
                            <a:schemeClr val="tx1">
                              <a:lumMod val="95000"/>
                              <a:lumOff val="5000"/>
                            </a:schemeClr>
                          </a:solidFill>
                          <a:latin typeface="Times New Roman" panose="02020603050405020304" pitchFamily="18" charset="0"/>
                          <a:cs typeface="Times New Roman" panose="02020603050405020304" pitchFamily="18" charset="0"/>
                        </a:rPr>
                        <a:t>P/T with add-Back</a:t>
                      </a:r>
                    </a:p>
                  </a:txBody>
                  <a:tcPr>
                    <a:solidFill>
                      <a:schemeClr val="bg1">
                        <a:lumMod val="85000"/>
                      </a:schemeClr>
                    </a:solidFill>
                  </a:tcPr>
                </a:tc>
                <a:extLst>
                  <a:ext uri="{0D108BD9-81ED-4DB2-BD59-A6C34878D82A}">
                    <a16:rowId xmlns:a16="http://schemas.microsoft.com/office/drawing/2014/main" val="2023812036"/>
                  </a:ext>
                </a:extLst>
              </a:tr>
              <a:tr h="969014">
                <a:tc>
                  <a:txBody>
                    <a:bodyPr/>
                    <a:lstStyle/>
                    <a:p>
                      <a:r>
                        <a:rPr lang="en-GB" sz="4000" dirty="0">
                          <a:highlight>
                            <a:srgbClr val="FFFF00"/>
                          </a:highlight>
                        </a:rPr>
                        <a:t>662.7</a:t>
                      </a:r>
                    </a:p>
                  </a:txBody>
                  <a:tcPr>
                    <a:solidFill>
                      <a:schemeClr val="bg1">
                        <a:lumMod val="85000"/>
                      </a:schemeClr>
                    </a:solidFill>
                  </a:tcPr>
                </a:tc>
                <a:tc>
                  <a:txBody>
                    <a:bodyPr/>
                    <a:lstStyle/>
                    <a:p>
                      <a:r>
                        <a:rPr lang="en-GB" sz="4000" dirty="0">
                          <a:highlight>
                            <a:srgbClr val="FFFF00"/>
                          </a:highlight>
                        </a:rPr>
                        <a:t>2.9(1)</a:t>
                      </a:r>
                    </a:p>
                  </a:txBody>
                  <a:tcPr>
                    <a:solidFill>
                      <a:schemeClr val="bg1">
                        <a:lumMod val="85000"/>
                      </a:schemeClr>
                    </a:solidFill>
                  </a:tcPr>
                </a:tc>
                <a:tc>
                  <a:txBody>
                    <a:bodyPr/>
                    <a:lstStyle/>
                    <a:p>
                      <a:r>
                        <a:rPr lang="en-GB" sz="4000" dirty="0">
                          <a:highlight>
                            <a:srgbClr val="FFFF00"/>
                          </a:highlight>
                        </a:rPr>
                        <a:t>2.9(2)</a:t>
                      </a:r>
                    </a:p>
                  </a:txBody>
                  <a:tcPr>
                    <a:solidFill>
                      <a:schemeClr val="bg1">
                        <a:lumMod val="85000"/>
                      </a:schemeClr>
                    </a:solidFill>
                  </a:tcPr>
                </a:tc>
                <a:tc>
                  <a:txBody>
                    <a:bodyPr/>
                    <a:lstStyle/>
                    <a:p>
                      <a:r>
                        <a:rPr lang="en-GB" sz="4000" dirty="0">
                          <a:highlight>
                            <a:srgbClr val="FFFF00"/>
                          </a:highlight>
                        </a:rPr>
                        <a:t>0.39</a:t>
                      </a:r>
                    </a:p>
                  </a:txBody>
                  <a:tcPr>
                    <a:solidFill>
                      <a:schemeClr val="bg1">
                        <a:lumMod val="85000"/>
                      </a:schemeClr>
                    </a:solidFill>
                  </a:tcPr>
                </a:tc>
                <a:tc>
                  <a:txBody>
                    <a:bodyPr/>
                    <a:lstStyle/>
                    <a:p>
                      <a:r>
                        <a:rPr lang="en-GB" sz="4000" dirty="0">
                          <a:highlight>
                            <a:srgbClr val="FFFF00"/>
                          </a:highlight>
                        </a:rPr>
                        <a:t>0.52</a:t>
                      </a:r>
                    </a:p>
                  </a:txBody>
                  <a:tcPr>
                    <a:solidFill>
                      <a:schemeClr val="bg1">
                        <a:lumMod val="85000"/>
                      </a:schemeClr>
                    </a:solidFill>
                  </a:tcPr>
                </a:tc>
                <a:extLst>
                  <a:ext uri="{0D108BD9-81ED-4DB2-BD59-A6C34878D82A}">
                    <a16:rowId xmlns:a16="http://schemas.microsoft.com/office/drawing/2014/main" val="3898216689"/>
                  </a:ext>
                </a:extLst>
              </a:tr>
              <a:tr h="969014">
                <a:tc>
                  <a:txBody>
                    <a:bodyPr/>
                    <a:lstStyle/>
                    <a:p>
                      <a:r>
                        <a:rPr lang="en-GB" sz="4000" dirty="0"/>
                        <a:t>1173.2</a:t>
                      </a:r>
                    </a:p>
                  </a:txBody>
                  <a:tcPr>
                    <a:solidFill>
                      <a:schemeClr val="bg1">
                        <a:lumMod val="85000"/>
                      </a:schemeClr>
                    </a:solidFill>
                  </a:tcPr>
                </a:tc>
                <a:tc>
                  <a:txBody>
                    <a:bodyPr/>
                    <a:lstStyle/>
                    <a:p>
                      <a:r>
                        <a:rPr lang="en-GB" sz="4000" dirty="0"/>
                        <a:t>2.3(2)</a:t>
                      </a:r>
                    </a:p>
                  </a:txBody>
                  <a:tcPr>
                    <a:solidFill>
                      <a:schemeClr val="bg1">
                        <a:lumMod val="85000"/>
                      </a:schemeClr>
                    </a:solidFill>
                  </a:tcPr>
                </a:tc>
                <a:tc>
                  <a:txBody>
                    <a:bodyPr/>
                    <a:lstStyle/>
                    <a:p>
                      <a:r>
                        <a:rPr lang="en-GB" sz="4000" dirty="0"/>
                        <a:t>2.3(2)</a:t>
                      </a:r>
                    </a:p>
                  </a:txBody>
                  <a:tcPr>
                    <a:solidFill>
                      <a:schemeClr val="bg1">
                        <a:lumMod val="85000"/>
                      </a:schemeClr>
                    </a:solidFill>
                  </a:tcPr>
                </a:tc>
                <a:tc>
                  <a:txBody>
                    <a:bodyPr/>
                    <a:lstStyle/>
                    <a:p>
                      <a:r>
                        <a:rPr lang="en-GB" sz="4000" dirty="0"/>
                        <a:t>0.08</a:t>
                      </a:r>
                    </a:p>
                  </a:txBody>
                  <a:tcPr>
                    <a:solidFill>
                      <a:schemeClr val="bg1">
                        <a:lumMod val="85000"/>
                      </a:schemeClr>
                    </a:solidFill>
                  </a:tcPr>
                </a:tc>
                <a:tc>
                  <a:txBody>
                    <a:bodyPr/>
                    <a:lstStyle/>
                    <a:p>
                      <a:r>
                        <a:rPr lang="en-GB" sz="4000" dirty="0"/>
                        <a:t>0.11</a:t>
                      </a:r>
                    </a:p>
                  </a:txBody>
                  <a:tcPr>
                    <a:solidFill>
                      <a:schemeClr val="bg1">
                        <a:lumMod val="85000"/>
                      </a:schemeClr>
                    </a:solidFill>
                  </a:tcPr>
                </a:tc>
                <a:extLst>
                  <a:ext uri="{0D108BD9-81ED-4DB2-BD59-A6C34878D82A}">
                    <a16:rowId xmlns:a16="http://schemas.microsoft.com/office/drawing/2014/main" val="3899348630"/>
                  </a:ext>
                </a:extLst>
              </a:tr>
              <a:tr h="969014">
                <a:tc>
                  <a:txBody>
                    <a:bodyPr/>
                    <a:lstStyle/>
                    <a:p>
                      <a:r>
                        <a:rPr lang="en-GB" sz="4000" dirty="0"/>
                        <a:t>1332.5</a:t>
                      </a:r>
                    </a:p>
                  </a:txBody>
                  <a:tcPr>
                    <a:solidFill>
                      <a:schemeClr val="bg1">
                        <a:lumMod val="85000"/>
                      </a:schemeClr>
                    </a:solidFill>
                  </a:tcPr>
                </a:tc>
                <a:tc>
                  <a:txBody>
                    <a:bodyPr/>
                    <a:lstStyle/>
                    <a:p>
                      <a:r>
                        <a:rPr lang="en-GB" sz="4000" dirty="0"/>
                        <a:t>2.1(2)</a:t>
                      </a:r>
                    </a:p>
                  </a:txBody>
                  <a:tcPr>
                    <a:solidFill>
                      <a:schemeClr val="bg1">
                        <a:lumMod val="85000"/>
                      </a:schemeClr>
                    </a:solidFill>
                  </a:tcPr>
                </a:tc>
                <a:tc>
                  <a:txBody>
                    <a:bodyPr/>
                    <a:lstStyle/>
                    <a:p>
                      <a:r>
                        <a:rPr lang="en-GB" sz="4000" dirty="0"/>
                        <a:t>2.2(2)</a:t>
                      </a:r>
                    </a:p>
                  </a:txBody>
                  <a:tcPr>
                    <a:solidFill>
                      <a:schemeClr val="bg1">
                        <a:lumMod val="85000"/>
                      </a:schemeClr>
                    </a:solidFill>
                  </a:tcPr>
                </a:tc>
                <a:tc>
                  <a:txBody>
                    <a:bodyPr/>
                    <a:lstStyle/>
                    <a:p>
                      <a:r>
                        <a:rPr lang="en-GB" sz="4000" dirty="0"/>
                        <a:t>0.06</a:t>
                      </a:r>
                    </a:p>
                  </a:txBody>
                  <a:tcPr>
                    <a:solidFill>
                      <a:schemeClr val="bg1">
                        <a:lumMod val="85000"/>
                      </a:schemeClr>
                    </a:solidFill>
                  </a:tcPr>
                </a:tc>
                <a:tc>
                  <a:txBody>
                    <a:bodyPr/>
                    <a:lstStyle/>
                    <a:p>
                      <a:r>
                        <a:rPr lang="en-GB" sz="4000" dirty="0"/>
                        <a:t>0.19</a:t>
                      </a:r>
                    </a:p>
                  </a:txBody>
                  <a:tcPr>
                    <a:solidFill>
                      <a:schemeClr val="bg1">
                        <a:lumMod val="85000"/>
                      </a:schemeClr>
                    </a:solidFill>
                  </a:tcPr>
                </a:tc>
                <a:extLst>
                  <a:ext uri="{0D108BD9-81ED-4DB2-BD59-A6C34878D82A}">
                    <a16:rowId xmlns:a16="http://schemas.microsoft.com/office/drawing/2014/main" val="4012340286"/>
                  </a:ext>
                </a:extLst>
              </a:tr>
            </a:tbl>
          </a:graphicData>
        </a:graphic>
      </p:graphicFrame>
      <p:sp>
        <p:nvSpPr>
          <p:cNvPr id="3" name="TextBox 2">
            <a:extLst>
              <a:ext uri="{FF2B5EF4-FFF2-40B4-BE49-F238E27FC236}">
                <a16:creationId xmlns:a16="http://schemas.microsoft.com/office/drawing/2014/main" id="{CFB16F06-A6EA-307A-4764-B5156F35C698}"/>
              </a:ext>
            </a:extLst>
          </p:cNvPr>
          <p:cNvSpPr txBox="1"/>
          <p:nvPr/>
        </p:nvSpPr>
        <p:spPr>
          <a:xfrm>
            <a:off x="310551" y="0"/>
            <a:ext cx="4934309" cy="707886"/>
          </a:xfrm>
          <a:prstGeom prst="rect">
            <a:avLst/>
          </a:prstGeom>
          <a:noFill/>
        </p:spPr>
        <p:txBody>
          <a:bodyPr wrap="square" rtlCol="0">
            <a:spAutoFit/>
          </a:bodyPr>
          <a:lstStyle/>
          <a:p>
            <a:r>
              <a:rPr lang="en-GB" sz="4000" b="1" dirty="0">
                <a:latin typeface="Times New Roman" panose="02020603050405020304" pitchFamily="18" charset="0"/>
                <a:cs typeface="Times New Roman" panose="02020603050405020304" pitchFamily="18" charset="0"/>
              </a:rPr>
              <a:t>Final Result </a:t>
            </a:r>
          </a:p>
        </p:txBody>
      </p:sp>
    </p:spTree>
    <p:extLst>
      <p:ext uri="{BB962C8B-B14F-4D97-AF65-F5344CB8AC3E}">
        <p14:creationId xmlns:p14="http://schemas.microsoft.com/office/powerpoint/2010/main" val="40538832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C72B00-1148-8EE8-9B00-9F72E1768463}"/>
            </a:ext>
          </a:extLst>
        </p:cNvPr>
        <p:cNvGrpSpPr/>
        <p:nvPr/>
      </p:nvGrpSpPr>
      <p:grpSpPr>
        <a:xfrm>
          <a:off x="0" y="0"/>
          <a:ext cx="0" cy="0"/>
          <a:chOff x="0" y="0"/>
          <a:chExt cx="0" cy="0"/>
        </a:xfrm>
      </p:grpSpPr>
      <p:sp>
        <p:nvSpPr>
          <p:cNvPr id="2" name="Subtitle 1">
            <a:extLst>
              <a:ext uri="{FF2B5EF4-FFF2-40B4-BE49-F238E27FC236}">
                <a16:creationId xmlns:a16="http://schemas.microsoft.com/office/drawing/2014/main" id="{8D1ECD0C-5D11-816C-6A49-ABBF57E80635}"/>
              </a:ext>
            </a:extLst>
          </p:cNvPr>
          <p:cNvSpPr>
            <a:spLocks noGrp="1"/>
          </p:cNvSpPr>
          <p:nvPr>
            <p:ph type="subTitle" idx="1"/>
          </p:nvPr>
        </p:nvSpPr>
        <p:spPr>
          <a:xfrm>
            <a:off x="1604686" y="2216989"/>
            <a:ext cx="9144000" cy="3036498"/>
          </a:xfrm>
        </p:spPr>
        <p:txBody>
          <a:bodyPr>
            <a:normAutofit fontScale="62500" lnSpcReduction="20000"/>
          </a:bodyPr>
          <a:lstStyle/>
          <a:p>
            <a:r>
              <a:rPr lang="en-US" sz="5700" b="1" kern="1200" dirty="0">
                <a:solidFill>
                  <a:schemeClr val="tx1"/>
                </a:solidFill>
                <a:latin typeface="Times New Roman" panose="02020603050405020304" pitchFamily="18" charset="0"/>
                <a:ea typeface="+mj-ea"/>
                <a:cs typeface="Times New Roman" panose="02020603050405020304" pitchFamily="18" charset="0"/>
              </a:rPr>
              <a:t>Comparison with previous work</a:t>
            </a:r>
          </a:p>
          <a:p>
            <a:endParaRPr lang="en-US" sz="5700" b="1" kern="1200" dirty="0">
              <a:solidFill>
                <a:schemeClr val="tx1"/>
              </a:solidFill>
              <a:latin typeface="Times New Roman" panose="02020603050405020304" pitchFamily="18" charset="0"/>
              <a:ea typeface="+mj-ea"/>
              <a:cs typeface="Times New Roman" panose="02020603050405020304" pitchFamily="18" charset="0"/>
            </a:endParaRPr>
          </a:p>
          <a:p>
            <a:pPr algn="l"/>
            <a:r>
              <a:rPr kumimoji="0" lang="en-US" altLang="en-US" sz="4000" b="0" i="0" u="none" strike="noStrike" kern="1200" cap="none" normalizeH="0" baseline="0" dirty="0">
                <a:ln>
                  <a:noFill/>
                </a:ln>
                <a:solidFill>
                  <a:schemeClr val="tx2"/>
                </a:solidFill>
                <a:effectLst/>
                <a:latin typeface="Times New Roman" panose="02020603050405020304" pitchFamily="18" charset="0"/>
                <a:ea typeface="+mn-ea"/>
                <a:cs typeface="Times New Roman" panose="02020603050405020304" pitchFamily="18" charset="0"/>
              </a:rPr>
              <a:t>The effectiveness of the LaBr3 clover detector in this investigation was compared to previous research using comparable gamma-ray spectroscopy detection techniques. Using a LaBr3 detector in combination with a PMT, a study by [</a:t>
            </a:r>
            <a:r>
              <a:rPr kumimoji="0" lang="en-US" altLang="en-US" sz="4000" b="1" i="0" u="none" strike="noStrike" kern="1200" cap="none" normalizeH="0" baseline="0" dirty="0">
                <a:ln>
                  <a:noFill/>
                </a:ln>
                <a:solidFill>
                  <a:schemeClr val="tx2"/>
                </a:solidFill>
                <a:effectLst/>
                <a:highlight>
                  <a:srgbClr val="FFFF00"/>
                </a:highlight>
                <a:latin typeface="Times New Roman" panose="02020603050405020304" pitchFamily="18" charset="0"/>
                <a:ea typeface="+mn-ea"/>
                <a:cs typeface="Times New Roman" panose="02020603050405020304" pitchFamily="18" charset="0"/>
              </a:rPr>
              <a:t>C Mihai et al.,2020</a:t>
            </a:r>
            <a:r>
              <a:rPr kumimoji="0" lang="en-US" altLang="en-US" sz="4000" b="0" i="0" u="none" strike="noStrike" kern="1200" cap="none" normalizeH="0" baseline="0" dirty="0">
                <a:ln>
                  <a:noFill/>
                </a:ln>
                <a:solidFill>
                  <a:schemeClr val="tx2"/>
                </a:solidFill>
                <a:effectLst/>
                <a:highlight>
                  <a:srgbClr val="FFFF00"/>
                </a:highlight>
                <a:latin typeface="Times New Roman" panose="02020603050405020304" pitchFamily="18" charset="0"/>
                <a:ea typeface="+mn-ea"/>
                <a:cs typeface="Times New Roman" panose="02020603050405020304" pitchFamily="18" charset="0"/>
              </a:rPr>
              <a:t>] found an </a:t>
            </a:r>
            <a:r>
              <a:rPr kumimoji="0" lang="en-US" altLang="en-US" sz="4000" b="1" i="0" u="none" strike="noStrike" kern="1200" cap="none" normalizeH="0" baseline="0" dirty="0">
                <a:ln>
                  <a:noFill/>
                </a:ln>
                <a:solidFill>
                  <a:schemeClr val="tx2"/>
                </a:solidFill>
                <a:effectLst/>
                <a:highlight>
                  <a:srgbClr val="FFFF00"/>
                </a:highlight>
                <a:latin typeface="Times New Roman" panose="02020603050405020304" pitchFamily="18" charset="0"/>
                <a:ea typeface="+mn-ea"/>
                <a:cs typeface="Times New Roman" panose="02020603050405020304" pitchFamily="18" charset="0"/>
              </a:rPr>
              <a:t>energy resolution of 3.3% at 662 keV. Compared to the 2.9% achieved in this work </a:t>
            </a:r>
            <a:r>
              <a:rPr kumimoji="0" lang="en-US" altLang="en-US" sz="4000" b="0" i="0" u="none" strike="noStrike" kern="1200" cap="none" normalizeH="0" baseline="0" dirty="0">
                <a:ln>
                  <a:noFill/>
                </a:ln>
                <a:solidFill>
                  <a:schemeClr val="tx2"/>
                </a:solidFill>
                <a:effectLst/>
                <a:latin typeface="Times New Roman" panose="02020603050405020304" pitchFamily="18" charset="0"/>
                <a:ea typeface="+mn-ea"/>
                <a:cs typeface="Times New Roman" panose="02020603050405020304" pitchFamily="18" charset="0"/>
              </a:rPr>
              <a:t>utilizing the </a:t>
            </a:r>
            <a:r>
              <a:rPr kumimoji="0" lang="en-US" altLang="en-US" sz="4000" b="0" i="0" u="none" strike="noStrike" kern="1200" cap="none" normalizeH="0" baseline="0" dirty="0" err="1">
                <a:ln>
                  <a:noFill/>
                </a:ln>
                <a:solidFill>
                  <a:schemeClr val="tx2"/>
                </a:solidFill>
                <a:effectLst/>
                <a:latin typeface="Times New Roman" panose="02020603050405020304" pitchFamily="18" charset="0"/>
                <a:ea typeface="+mn-ea"/>
                <a:cs typeface="Times New Roman" panose="02020603050405020304" pitchFamily="18" charset="0"/>
              </a:rPr>
              <a:t>SiPM</a:t>
            </a:r>
            <a:r>
              <a:rPr kumimoji="0" lang="en-US" altLang="en-US" sz="4000" b="0" i="0" u="none" strike="noStrike" kern="1200" cap="none" normalizeH="0" baseline="0" dirty="0">
                <a:ln>
                  <a:noFill/>
                </a:ln>
                <a:solidFill>
                  <a:schemeClr val="tx2"/>
                </a:solidFill>
                <a:effectLst/>
                <a:latin typeface="Times New Roman" panose="02020603050405020304" pitchFamily="18" charset="0"/>
                <a:ea typeface="+mn-ea"/>
                <a:cs typeface="Times New Roman" panose="02020603050405020304" pitchFamily="18" charset="0"/>
              </a:rPr>
              <a:t>-based method, this represents a notable improvement</a:t>
            </a:r>
            <a:endParaRPr lang="en-GB" sz="4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21631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FF4C0544-AC50-ABDC-D428-D7F54E9BC246}"/>
              </a:ext>
            </a:extLst>
          </p:cNvPr>
          <p:cNvSpPr>
            <a:spLocks noGrp="1"/>
          </p:cNvSpPr>
          <p:nvPr>
            <p:ph type="subTitle" idx="1"/>
          </p:nvPr>
        </p:nvSpPr>
        <p:spPr>
          <a:xfrm>
            <a:off x="838203" y="1535502"/>
            <a:ext cx="9829800" cy="4390845"/>
          </a:xfrm>
        </p:spPr>
        <p:txBody>
          <a:bodyPr>
            <a:normAutofit lnSpcReduction="10000"/>
          </a:bodyPr>
          <a:lstStyle/>
          <a:p>
            <a:pPr marL="342900" indent="-342900" algn="l">
              <a:buFont typeface="Wingdings" panose="05000000000000000000" pitchFamily="2" charset="2"/>
              <a:buChar char="Ø"/>
            </a:pPr>
            <a:r>
              <a:rPr lang="en-US" altLang="en-US" dirty="0">
                <a:solidFill>
                  <a:schemeClr val="tx1"/>
                </a:solidFill>
                <a:latin typeface="Times New Roman" panose="02020603050405020304" pitchFamily="18" charset="0"/>
                <a:cs typeface="Times New Roman" panose="02020603050405020304" pitchFamily="18" charset="0"/>
              </a:rPr>
              <a:t>Use of </a:t>
            </a:r>
            <a:r>
              <a:rPr lang="en-US" altLang="en-US" dirty="0" err="1">
                <a:solidFill>
                  <a:schemeClr val="tx1"/>
                </a:solidFill>
                <a:latin typeface="Times New Roman" panose="02020603050405020304" pitchFamily="18" charset="0"/>
                <a:cs typeface="Times New Roman" panose="02020603050405020304" pitchFamily="18" charset="0"/>
              </a:rPr>
              <a:t>SiPM</a:t>
            </a:r>
            <a:r>
              <a:rPr lang="en-US" altLang="en-US" dirty="0">
                <a:solidFill>
                  <a:schemeClr val="tx1"/>
                </a:solidFill>
                <a:latin typeface="Times New Roman" panose="02020603050405020304" pitchFamily="18" charset="0"/>
                <a:cs typeface="Times New Roman" panose="02020603050405020304" pitchFamily="18" charset="0"/>
              </a:rPr>
              <a:t> based </a:t>
            </a:r>
            <a:r>
              <a:rPr kumimoji="0" lang="en-US" altLang="en-US" sz="240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LaBr</a:t>
            </a:r>
            <a:r>
              <a:rPr kumimoji="0" lang="en-US" altLang="en-US" sz="24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₃(Ce) clover detector for high resolution gamma spectroscopy.</a:t>
            </a:r>
          </a:p>
          <a:p>
            <a:pPr marL="342900" indent="-342900" algn="l">
              <a:buFont typeface="Wingdings" panose="05000000000000000000" pitchFamily="2" charset="2"/>
              <a:buChar char="Ø"/>
            </a:pPr>
            <a:r>
              <a:rPr lang="en-US" altLang="en-US" dirty="0">
                <a:solidFill>
                  <a:schemeClr val="tx1"/>
                </a:solidFill>
                <a:latin typeface="Times New Roman" panose="02020603050405020304" pitchFamily="18" charset="0"/>
                <a:cs typeface="Times New Roman" panose="02020603050405020304" pitchFamily="18" charset="0"/>
              </a:rPr>
              <a:t>Achieve energy resolution of ~</a:t>
            </a:r>
            <a:r>
              <a:rPr lang="en-US" altLang="en-US" b="1" dirty="0">
                <a:solidFill>
                  <a:schemeClr val="tx1"/>
                </a:solidFill>
                <a:latin typeface="Times New Roman" panose="02020603050405020304" pitchFamily="18" charset="0"/>
                <a:cs typeface="Times New Roman" panose="02020603050405020304" pitchFamily="18" charset="0"/>
              </a:rPr>
              <a:t>2.9% at 662 keV </a:t>
            </a:r>
            <a:r>
              <a:rPr lang="en-US" altLang="en-US" dirty="0">
                <a:solidFill>
                  <a:schemeClr val="tx1"/>
                </a:solidFill>
                <a:latin typeface="Times New Roman" panose="02020603050405020304" pitchFamily="18" charset="0"/>
                <a:cs typeface="Times New Roman" panose="02020603050405020304" pitchFamily="18" charset="0"/>
              </a:rPr>
              <a:t>after applying the add-Back method.</a:t>
            </a:r>
          </a:p>
          <a:p>
            <a:pPr marL="342900" indent="-342900" algn="l">
              <a:buFont typeface="Wingdings" panose="05000000000000000000" pitchFamily="2" charset="2"/>
              <a:buChar char="Ø"/>
            </a:pPr>
            <a:r>
              <a:rPr kumimoji="0" lang="en-US" altLang="en-US" sz="24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Improvement of </a:t>
            </a:r>
            <a:r>
              <a:rPr kumimoji="0" lang="en-US" altLang="en-US" sz="24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P/T ratio from 0.39% to 0.52% </a:t>
            </a:r>
            <a:r>
              <a:rPr kumimoji="0" lang="en-US" altLang="en-US" sz="24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with add-Back, enhancing spectral sensitivity.</a:t>
            </a:r>
          </a:p>
          <a:p>
            <a:pPr marL="342900" indent="-342900" algn="l">
              <a:buFont typeface="Wingdings" panose="05000000000000000000" pitchFamily="2" charset="2"/>
              <a:buChar char="Ø"/>
            </a:pPr>
            <a:r>
              <a:rPr lang="en-US" altLang="en-US" dirty="0">
                <a:solidFill>
                  <a:schemeClr val="tx1"/>
                </a:solidFill>
                <a:latin typeface="Times New Roman" panose="02020603050405020304" pitchFamily="18" charset="0"/>
                <a:cs typeface="Times New Roman" panose="02020603050405020304" pitchFamily="18" charset="0"/>
              </a:rPr>
              <a:t>Add-Back method effectively recovered energy from multi-hit events, </a:t>
            </a:r>
            <a:r>
              <a:rPr lang="en-US" altLang="en-US" b="1" dirty="0">
                <a:solidFill>
                  <a:schemeClr val="tx1"/>
                </a:solidFill>
                <a:latin typeface="Times New Roman" panose="02020603050405020304" pitchFamily="18" charset="0"/>
                <a:cs typeface="Times New Roman" panose="02020603050405020304" pitchFamily="18" charset="0"/>
              </a:rPr>
              <a:t>reducing background interfac</a:t>
            </a:r>
            <a:r>
              <a:rPr lang="en-US" altLang="en-US" dirty="0">
                <a:solidFill>
                  <a:schemeClr val="tx1"/>
                </a:solidFill>
                <a:latin typeface="Times New Roman" panose="02020603050405020304" pitchFamily="18" charset="0"/>
                <a:cs typeface="Times New Roman" panose="02020603050405020304" pitchFamily="18" charset="0"/>
              </a:rPr>
              <a:t>e.</a:t>
            </a:r>
          </a:p>
          <a:p>
            <a:pPr marL="342900" indent="-342900" algn="l">
              <a:buFont typeface="Wingdings" panose="05000000000000000000" pitchFamily="2" charset="2"/>
              <a:buChar char="Ø"/>
            </a:pPr>
            <a:r>
              <a:rPr kumimoji="0" lang="en-US" altLang="en-US" sz="24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The compact and robust </a:t>
            </a:r>
            <a:r>
              <a:rPr kumimoji="0" lang="en-US" altLang="en-US" sz="240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SiPM</a:t>
            </a:r>
            <a:r>
              <a:rPr kumimoji="0" lang="en-US" altLang="en-US" sz="24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design system suits</a:t>
            </a:r>
            <a:r>
              <a:rPr kumimoji="0" lang="en-US" altLang="en-US" sz="24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portable and advanced applications.</a:t>
            </a:r>
          </a:p>
          <a:p>
            <a:pPr marL="342900" indent="-342900" algn="l">
              <a:buFont typeface="Wingdings" panose="05000000000000000000" pitchFamily="2" charset="2"/>
              <a:buChar char="Ø"/>
            </a:pPr>
            <a:r>
              <a:rPr lang="en-GB" dirty="0">
                <a:latin typeface="Times New Roman" panose="02020603050405020304" pitchFamily="18" charset="0"/>
                <a:cs typeface="Times New Roman" panose="02020603050405020304" pitchFamily="18" charset="0"/>
              </a:rPr>
              <a:t>The in-house development of our detector module, with a directly coupled </a:t>
            </a:r>
            <a:r>
              <a:rPr lang="en-GB" dirty="0" err="1">
                <a:latin typeface="Times New Roman" panose="02020603050405020304" pitchFamily="18" charset="0"/>
                <a:cs typeface="Times New Roman" panose="02020603050405020304" pitchFamily="18" charset="0"/>
              </a:rPr>
              <a:t>SiPM</a:t>
            </a:r>
            <a:r>
              <a:rPr lang="en-GB" dirty="0">
                <a:latin typeface="Times New Roman" panose="02020603050405020304" pitchFamily="18" charset="0"/>
                <a:cs typeface="Times New Roman" panose="02020603050405020304" pitchFamily="18" charset="0"/>
              </a:rPr>
              <a:t> and crystal, allows for </a:t>
            </a:r>
            <a:r>
              <a:rPr lang="en-GB" b="1" dirty="0">
                <a:latin typeface="Times New Roman" panose="02020603050405020304" pitchFamily="18" charset="0"/>
                <a:cs typeface="Times New Roman" panose="02020603050405020304" pitchFamily="18" charset="0"/>
              </a:rPr>
              <a:t>easy servicing and maintenance as required.</a:t>
            </a:r>
            <a:endParaRPr kumimoji="0" lang="en-US" altLang="en-US" sz="24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342900" indent="-342900" algn="l">
              <a:buFont typeface="Wingdings" panose="05000000000000000000" pitchFamily="2" charset="2"/>
              <a:buChar char="Ø"/>
            </a:pPr>
            <a:endParaRPr lang="en-GB"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91916393-D210-E241-85F4-19B92E4EC2EC}"/>
              </a:ext>
            </a:extLst>
          </p:cNvPr>
          <p:cNvSpPr>
            <a:spLocks noGrp="1"/>
          </p:cNvSpPr>
          <p:nvPr>
            <p:ph type="title"/>
          </p:nvPr>
        </p:nvSpPr>
        <p:spPr>
          <a:xfrm>
            <a:off x="838203" y="365130"/>
            <a:ext cx="2224174" cy="1075482"/>
          </a:xfrm>
        </p:spPr>
        <p:txBody>
          <a:bodyPr>
            <a:normAutofit/>
          </a:bodyPr>
          <a:lstStyle/>
          <a:p>
            <a:r>
              <a:rPr lang="en-GB" sz="3200" b="1" dirty="0">
                <a:latin typeface="Times New Roman" panose="02020603050405020304" pitchFamily="18" charset="0"/>
                <a:cs typeface="Times New Roman" panose="02020603050405020304" pitchFamily="18" charset="0"/>
              </a:rPr>
              <a:t>Summary</a:t>
            </a:r>
          </a:p>
        </p:txBody>
      </p:sp>
    </p:spTree>
    <p:extLst>
      <p:ext uri="{BB962C8B-B14F-4D97-AF65-F5344CB8AC3E}">
        <p14:creationId xmlns:p14="http://schemas.microsoft.com/office/powerpoint/2010/main" val="40668726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D0CDF-2DDF-E2B8-07DD-537CFA75E2DF}"/>
              </a:ext>
            </a:extLst>
          </p:cNvPr>
          <p:cNvSpPr>
            <a:spLocks noGrp="1"/>
          </p:cNvSpPr>
          <p:nvPr>
            <p:ph type="title"/>
          </p:nvPr>
        </p:nvSpPr>
        <p:spPr>
          <a:xfrm>
            <a:off x="1222409" y="365129"/>
            <a:ext cx="10131394" cy="5380063"/>
          </a:xfrm>
        </p:spPr>
        <p:txBody>
          <a:bodyPr>
            <a:normAutofit/>
          </a:bodyPr>
          <a:lstStyle/>
          <a:p>
            <a:pPr algn="ctr"/>
            <a:r>
              <a:rPr lang="en-GB" b="1" dirty="0">
                <a:latin typeface="Times New Roman" panose="02020603050405020304" pitchFamily="18" charset="0"/>
                <a:cs typeface="Times New Roman" panose="02020603050405020304" pitchFamily="18" charset="0"/>
              </a:rPr>
              <a:t>Work by Cameron Cassells</a:t>
            </a:r>
            <a:br>
              <a:rPr lang="en-GB" dirty="0">
                <a:latin typeface="Times New Roman" panose="02020603050405020304" pitchFamily="18" charset="0"/>
                <a:cs typeface="Times New Roman" panose="02020603050405020304" pitchFamily="18" charset="0"/>
              </a:rPr>
            </a:br>
            <a:br>
              <a:rPr lang="en-GB" dirty="0">
                <a:latin typeface="Times New Roman" panose="02020603050405020304" pitchFamily="18" charset="0"/>
                <a:cs typeface="Times New Roman" panose="02020603050405020304" pitchFamily="18" charset="0"/>
              </a:rPr>
            </a:br>
            <a:r>
              <a:rPr lang="en-GB" sz="4000" dirty="0">
                <a:latin typeface="Times New Roman" panose="02020603050405020304" pitchFamily="18" charset="0"/>
                <a:cs typeface="Times New Roman" panose="02020603050405020304" pitchFamily="18" charset="0"/>
              </a:rPr>
              <a:t>PhD Student</a:t>
            </a:r>
            <a:br>
              <a:rPr lang="en-GB" sz="4000" dirty="0">
                <a:latin typeface="Times New Roman" panose="02020603050405020304" pitchFamily="18" charset="0"/>
                <a:cs typeface="Times New Roman" panose="02020603050405020304" pitchFamily="18" charset="0"/>
              </a:rPr>
            </a:br>
            <a:r>
              <a:rPr lang="en-GB" sz="4000" dirty="0">
                <a:latin typeface="Times New Roman" panose="02020603050405020304" pitchFamily="18" charset="0"/>
                <a:cs typeface="Times New Roman" panose="02020603050405020304" pitchFamily="18" charset="0"/>
              </a:rPr>
              <a:t>CEPS, University of the West of Scotland</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93174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47942995-B07F-4636-9A06-C6A104B26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59A0412-1935-5241-2F6E-3B2B419D99C2}"/>
              </a:ext>
            </a:extLst>
          </p:cNvPr>
          <p:cNvSpPr>
            <a:spLocks noGrp="1"/>
          </p:cNvSpPr>
          <p:nvPr>
            <p:ph type="title"/>
          </p:nvPr>
        </p:nvSpPr>
        <p:spPr>
          <a:xfrm>
            <a:off x="1113810" y="2960716"/>
            <a:ext cx="4036334" cy="2387600"/>
          </a:xfrm>
        </p:spPr>
        <p:txBody>
          <a:bodyPr vert="horz" lIns="91440" tIns="45720" rIns="91440" bIns="45720" rtlCol="0" anchor="t">
            <a:normAutofit/>
          </a:bodyPr>
          <a:lstStyle/>
          <a:p>
            <a:pPr>
              <a:spcBef>
                <a:spcPct val="0"/>
              </a:spcBef>
            </a:pPr>
            <a:r>
              <a:rPr lang="en-US" sz="5400" kern="1200" dirty="0" err="1">
                <a:solidFill>
                  <a:schemeClr val="tx1"/>
                </a:solidFill>
                <a:latin typeface="+mj-lt"/>
                <a:ea typeface="+mj-ea"/>
                <a:cs typeface="+mj-cs"/>
              </a:rPr>
              <a:t>SiPM</a:t>
            </a:r>
            <a:r>
              <a:rPr lang="en-US" sz="5400" kern="1200" dirty="0">
                <a:solidFill>
                  <a:schemeClr val="tx1"/>
                </a:solidFill>
                <a:latin typeface="+mj-lt"/>
                <a:ea typeface="+mj-ea"/>
                <a:cs typeface="+mj-cs"/>
              </a:rPr>
              <a:t> Array Front-End Electronics</a:t>
            </a:r>
          </a:p>
        </p:txBody>
      </p:sp>
      <p:grpSp>
        <p:nvGrpSpPr>
          <p:cNvPr id="14" name="Group 13">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984992"/>
            <a:ext cx="731521" cy="673460"/>
            <a:chOff x="3940602" y="308034"/>
            <a:chExt cx="2116791" cy="3428999"/>
          </a:xfrm>
          <a:solidFill>
            <a:schemeClr val="accent4"/>
          </a:solidFill>
        </p:grpSpPr>
        <p:sp>
          <p:nvSpPr>
            <p:cNvPr id="15" name="Rectangle 14">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ectangle 18">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391886"/>
            <a:ext cx="600936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Content Placeholder 6" descr="A group of blue squares with white text&#10;&#10;AI-generated content may be incorrect.">
            <a:extLst>
              <a:ext uri="{FF2B5EF4-FFF2-40B4-BE49-F238E27FC236}">
                <a16:creationId xmlns:a16="http://schemas.microsoft.com/office/drawing/2014/main" id="{E79B474E-CE10-AC50-DEB2-EC6640AF310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922492" y="1226744"/>
            <a:ext cx="5536001" cy="4345759"/>
          </a:xfrm>
          <a:prstGeom prst="rect">
            <a:avLst/>
          </a:prstGeom>
        </p:spPr>
      </p:pic>
    </p:spTree>
    <p:extLst>
      <p:ext uri="{BB962C8B-B14F-4D97-AF65-F5344CB8AC3E}">
        <p14:creationId xmlns:p14="http://schemas.microsoft.com/office/powerpoint/2010/main" val="25459453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C95CD78A-1D50-8899-DC1D-46F047886D9B}"/>
              </a:ext>
            </a:extLst>
          </p:cNvPr>
          <p:cNvSpPr>
            <a:spLocks noGrp="1"/>
          </p:cNvSpPr>
          <p:nvPr>
            <p:ph type="subTitle" idx="1"/>
          </p:nvPr>
        </p:nvSpPr>
        <p:spPr>
          <a:xfrm>
            <a:off x="1584388" y="2929180"/>
            <a:ext cx="9144000" cy="1655758"/>
          </a:xfrm>
        </p:spPr>
        <p:txBody>
          <a:bodyPr>
            <a:normAutofit/>
          </a:bodyPr>
          <a:lstStyle/>
          <a:p>
            <a:r>
              <a:rPr lang="en-GB" sz="6600" b="1" dirty="0">
                <a:latin typeface="Times New Roman" panose="02020603050405020304" pitchFamily="18" charset="0"/>
                <a:cs typeface="Times New Roman" panose="02020603050405020304" pitchFamily="18" charset="0"/>
              </a:rPr>
              <a:t>Introduction</a:t>
            </a:r>
          </a:p>
        </p:txBody>
      </p:sp>
    </p:spTree>
    <p:extLst>
      <p:ext uri="{BB962C8B-B14F-4D97-AF65-F5344CB8AC3E}">
        <p14:creationId xmlns:p14="http://schemas.microsoft.com/office/powerpoint/2010/main" val="32009412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A diagram of a circuit board&#10;&#10;Description automatically generated">
            <a:extLst>
              <a:ext uri="{FF2B5EF4-FFF2-40B4-BE49-F238E27FC236}">
                <a16:creationId xmlns:a16="http://schemas.microsoft.com/office/drawing/2014/main" id="{DED50C2A-815A-CF7A-B52F-D75E38F0D04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0844" y="125095"/>
            <a:ext cx="8486758" cy="4567101"/>
          </a:xfrm>
        </p:spPr>
      </p:pic>
      <p:sp>
        <p:nvSpPr>
          <p:cNvPr id="2" name="Rectangle 1">
            <a:extLst>
              <a:ext uri="{FF2B5EF4-FFF2-40B4-BE49-F238E27FC236}">
                <a16:creationId xmlns:a16="http://schemas.microsoft.com/office/drawing/2014/main" id="{B631484C-58DE-FF8B-4036-383D35CCA365}"/>
              </a:ext>
            </a:extLst>
          </p:cNvPr>
          <p:cNvSpPr/>
          <p:nvPr/>
        </p:nvSpPr>
        <p:spPr>
          <a:xfrm>
            <a:off x="1133857" y="1179576"/>
            <a:ext cx="1298448" cy="1472184"/>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 name="Group 4">
            <a:extLst>
              <a:ext uri="{FF2B5EF4-FFF2-40B4-BE49-F238E27FC236}">
                <a16:creationId xmlns:a16="http://schemas.microsoft.com/office/drawing/2014/main" id="{80B0DFD7-5F4A-922D-06A7-2EFF4AFC8587}"/>
              </a:ext>
            </a:extLst>
          </p:cNvPr>
          <p:cNvGrpSpPr/>
          <p:nvPr/>
        </p:nvGrpSpPr>
        <p:grpSpPr>
          <a:xfrm>
            <a:off x="8567602" y="1179576"/>
            <a:ext cx="2876951" cy="990738"/>
            <a:chOff x="3066468" y="5122972"/>
            <a:chExt cx="2876951" cy="990738"/>
          </a:xfrm>
        </p:grpSpPr>
        <p:pic>
          <p:nvPicPr>
            <p:cNvPr id="14" name="Picture 13" descr="A math equation with numbers and symbols&#10;&#10;Description automatically generated">
              <a:extLst>
                <a:ext uri="{FF2B5EF4-FFF2-40B4-BE49-F238E27FC236}">
                  <a16:creationId xmlns:a16="http://schemas.microsoft.com/office/drawing/2014/main" id="{047DCE49-B9F4-1C2E-C3D0-6BBD943CD4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6468" y="5122972"/>
              <a:ext cx="2876951" cy="990738"/>
            </a:xfrm>
            <a:prstGeom prst="rect">
              <a:avLst/>
            </a:prstGeom>
          </p:spPr>
        </p:pic>
        <p:sp>
          <p:nvSpPr>
            <p:cNvPr id="3" name="Rectangle 2">
              <a:extLst>
                <a:ext uri="{FF2B5EF4-FFF2-40B4-BE49-F238E27FC236}">
                  <a16:creationId xmlns:a16="http://schemas.microsoft.com/office/drawing/2014/main" id="{A70D9421-9787-25D5-752E-D5128BE56F7B}"/>
                </a:ext>
              </a:extLst>
            </p:cNvPr>
            <p:cNvSpPr/>
            <p:nvPr/>
          </p:nvSpPr>
          <p:spPr>
            <a:xfrm>
              <a:off x="4856697" y="5618341"/>
              <a:ext cx="137160" cy="31089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9E15A49D-709E-04E9-00F4-EDA63F874D1A}"/>
                </a:ext>
              </a:extLst>
            </p:cNvPr>
            <p:cNvSpPr txBox="1"/>
            <p:nvPr/>
          </p:nvSpPr>
          <p:spPr>
            <a:xfrm>
              <a:off x="4737825" y="5691493"/>
              <a:ext cx="675423" cy="307777"/>
            </a:xfrm>
            <a:prstGeom prst="rect">
              <a:avLst/>
            </a:prstGeom>
            <a:noFill/>
          </p:spPr>
          <p:txBody>
            <a:bodyPr wrap="square" rtlCol="0">
              <a:spAutoFit/>
            </a:bodyPr>
            <a:lstStyle/>
            <a:p>
              <a:r>
                <a:rPr lang="en-GB" sz="1400" dirty="0"/>
                <a:t>CTRL</a:t>
              </a:r>
            </a:p>
          </p:txBody>
        </p:sp>
      </p:grpSp>
      <p:pic>
        <p:nvPicPr>
          <p:cNvPr id="7" name="Picture 6" descr="A close-up of a circuit board&#10;&#10;AI-generated content may be incorrect.">
            <a:extLst>
              <a:ext uri="{FF2B5EF4-FFF2-40B4-BE49-F238E27FC236}">
                <a16:creationId xmlns:a16="http://schemas.microsoft.com/office/drawing/2014/main" id="{C50094F2-1043-7856-3F45-FB502BD2CB18}"/>
              </a:ext>
            </a:extLst>
          </p:cNvPr>
          <p:cNvPicPr>
            <a:picLocks noChangeAspect="1"/>
          </p:cNvPicPr>
          <p:nvPr/>
        </p:nvPicPr>
        <p:blipFill>
          <a:blip r:embed="rId4">
            <a:extLst>
              <a:ext uri="{28A0092B-C50C-407E-A947-70E740481C1C}">
                <a14:useLocalDpi xmlns:a14="http://schemas.microsoft.com/office/drawing/2010/main" val="0"/>
              </a:ext>
            </a:extLst>
          </a:blip>
          <a:srcRect l="25704" t="19157" r="2539" b="26400"/>
          <a:stretch/>
        </p:blipFill>
        <p:spPr>
          <a:xfrm>
            <a:off x="8421624" y="2999231"/>
            <a:ext cx="3689532" cy="3733673"/>
          </a:xfrm>
          <a:prstGeom prst="rect">
            <a:avLst/>
          </a:prstGeom>
        </p:spPr>
      </p:pic>
      <p:sp>
        <p:nvSpPr>
          <p:cNvPr id="6" name="TextBox 5">
            <a:extLst>
              <a:ext uri="{FF2B5EF4-FFF2-40B4-BE49-F238E27FC236}">
                <a16:creationId xmlns:a16="http://schemas.microsoft.com/office/drawing/2014/main" id="{383E01AB-814D-DA9E-7266-73C70AC9C535}"/>
              </a:ext>
            </a:extLst>
          </p:cNvPr>
          <p:cNvSpPr txBox="1"/>
          <p:nvPr/>
        </p:nvSpPr>
        <p:spPr>
          <a:xfrm>
            <a:off x="638355" y="4956814"/>
            <a:ext cx="5262113" cy="923330"/>
          </a:xfrm>
          <a:prstGeom prst="rect">
            <a:avLst/>
          </a:prstGeom>
          <a:noFill/>
        </p:spPr>
        <p:txBody>
          <a:bodyPr wrap="square" rtlCol="0">
            <a:spAutoFit/>
          </a:bodyPr>
          <a:lstStyle/>
          <a:p>
            <a:pPr marL="285750" indent="-285750">
              <a:buFont typeface="Arial" panose="020B0604020202020204" pitchFamily="34" charset="0"/>
              <a:buChar char="•"/>
            </a:pPr>
            <a:r>
              <a:rPr lang="en-GB" dirty="0"/>
              <a:t>DC/DC converter designed to bias avalanche photodiodes with an output voltage up to 75V.</a:t>
            </a:r>
          </a:p>
          <a:p>
            <a:pPr marL="285750" indent="-285750">
              <a:buFont typeface="Arial" panose="020B0604020202020204" pitchFamily="34" charset="0"/>
              <a:buChar char="•"/>
            </a:pPr>
            <a:r>
              <a:rPr lang="en-GB" dirty="0"/>
              <a:t>Current Limit set to 7mA max </a:t>
            </a:r>
          </a:p>
        </p:txBody>
      </p:sp>
    </p:spTree>
    <p:extLst>
      <p:ext uri="{BB962C8B-B14F-4D97-AF65-F5344CB8AC3E}">
        <p14:creationId xmlns:p14="http://schemas.microsoft.com/office/powerpoint/2010/main" val="21435949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7F61C9-9162-0AB1-3410-B46F2F95C59E}"/>
            </a:ext>
          </a:extLst>
        </p:cNvPr>
        <p:cNvGrpSpPr/>
        <p:nvPr/>
      </p:nvGrpSpPr>
      <p:grpSpPr>
        <a:xfrm>
          <a:off x="0" y="0"/>
          <a:ext cx="0" cy="0"/>
          <a:chOff x="0" y="0"/>
          <a:chExt cx="0" cy="0"/>
        </a:xfrm>
      </p:grpSpPr>
      <p:sp>
        <p:nvSpPr>
          <p:cNvPr id="12" name="Title 11">
            <a:extLst>
              <a:ext uri="{FF2B5EF4-FFF2-40B4-BE49-F238E27FC236}">
                <a16:creationId xmlns:a16="http://schemas.microsoft.com/office/drawing/2014/main" id="{01E3421F-41B6-0972-19F0-91C6DABAF13F}"/>
              </a:ext>
            </a:extLst>
          </p:cNvPr>
          <p:cNvSpPr>
            <a:spLocks noGrp="1"/>
          </p:cNvSpPr>
          <p:nvPr>
            <p:ph type="title"/>
          </p:nvPr>
        </p:nvSpPr>
        <p:spPr>
          <a:xfrm>
            <a:off x="7051317" y="2404636"/>
            <a:ext cx="4036334" cy="1834169"/>
          </a:xfrm>
        </p:spPr>
        <p:txBody>
          <a:bodyPr vert="horz" lIns="91440" tIns="45720" rIns="91440" bIns="45720" rtlCol="0" anchor="t">
            <a:normAutofit/>
          </a:bodyPr>
          <a:lstStyle/>
          <a:p>
            <a:pPr>
              <a:spcBef>
                <a:spcPct val="0"/>
              </a:spcBef>
            </a:pPr>
            <a:r>
              <a:rPr lang="en-US" sz="5400" kern="1200" dirty="0">
                <a:solidFill>
                  <a:schemeClr val="tx1"/>
                </a:solidFill>
                <a:latin typeface="+mj-lt"/>
                <a:ea typeface="+mj-ea"/>
                <a:cs typeface="+mj-cs"/>
              </a:rPr>
              <a:t>Temperature Control loop</a:t>
            </a:r>
          </a:p>
        </p:txBody>
      </p:sp>
      <p:sp>
        <p:nvSpPr>
          <p:cNvPr id="4" name="TextBox 3">
            <a:extLst>
              <a:ext uri="{FF2B5EF4-FFF2-40B4-BE49-F238E27FC236}">
                <a16:creationId xmlns:a16="http://schemas.microsoft.com/office/drawing/2014/main" id="{03066B7F-C2D0-0CDF-DD9F-91EE3D47A720}"/>
              </a:ext>
            </a:extLst>
          </p:cNvPr>
          <p:cNvSpPr txBox="1"/>
          <p:nvPr/>
        </p:nvSpPr>
        <p:spPr>
          <a:xfrm>
            <a:off x="7003014" y="4596989"/>
            <a:ext cx="4036333" cy="964473"/>
          </a:xfrm>
          <a:prstGeom prst="rect">
            <a:avLst/>
          </a:prstGeom>
        </p:spPr>
        <p:txBody>
          <a:bodyPr vert="horz" lIns="91440" tIns="45720" rIns="91440" bIns="45720" rtlCol="0" anchor="b">
            <a:normAutofit/>
          </a:bodyPr>
          <a:lstStyle/>
          <a:p>
            <a:pPr marL="342900" indent="-342900">
              <a:lnSpc>
                <a:spcPct val="90000"/>
              </a:lnSpc>
              <a:spcBef>
                <a:spcPts val="1000"/>
              </a:spcBef>
              <a:buFont typeface="Arial" panose="020B0604020202020204" pitchFamily="34" charset="0"/>
              <a:buChar char="•"/>
            </a:pPr>
            <a:r>
              <a:rPr lang="en-US" sz="2000" kern="1200" dirty="0">
                <a:solidFill>
                  <a:schemeClr val="tx1"/>
                </a:solidFill>
                <a:latin typeface="+mn-lt"/>
                <a:ea typeface="+mn-ea"/>
                <a:cs typeface="+mn-cs"/>
              </a:rPr>
              <a:t>Analog design, will be </a:t>
            </a:r>
            <a:r>
              <a:rPr lang="en-US" sz="2000" kern="1200" dirty="0" err="1">
                <a:solidFill>
                  <a:schemeClr val="tx1"/>
                </a:solidFill>
                <a:latin typeface="+mn-lt"/>
                <a:ea typeface="+mn-ea"/>
                <a:cs typeface="+mn-cs"/>
              </a:rPr>
              <a:t>digitised</a:t>
            </a:r>
            <a:r>
              <a:rPr lang="en-US" sz="2000" kern="1200" dirty="0">
                <a:solidFill>
                  <a:schemeClr val="tx1"/>
                </a:solidFill>
                <a:latin typeface="+mn-lt"/>
                <a:ea typeface="+mn-ea"/>
                <a:cs typeface="+mn-cs"/>
              </a:rPr>
              <a:t> in future iterations</a:t>
            </a:r>
          </a:p>
        </p:txBody>
      </p:sp>
      <p:pic>
        <p:nvPicPr>
          <p:cNvPr id="7" name="Content Placeholder 6" descr="A group of blue squares with white text&#10;&#10;AI-generated content may be incorrect.">
            <a:extLst>
              <a:ext uri="{FF2B5EF4-FFF2-40B4-BE49-F238E27FC236}">
                <a16:creationId xmlns:a16="http://schemas.microsoft.com/office/drawing/2014/main" id="{27E9F5B4-CEFB-2A40-428C-16450856444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6028" y="1001672"/>
            <a:ext cx="5910957" cy="4640099"/>
          </a:xfrm>
          <a:prstGeom prst="rect">
            <a:avLst/>
          </a:prstGeom>
        </p:spPr>
      </p:pic>
    </p:spTree>
    <p:extLst>
      <p:ext uri="{BB962C8B-B14F-4D97-AF65-F5344CB8AC3E}">
        <p14:creationId xmlns:p14="http://schemas.microsoft.com/office/powerpoint/2010/main" val="2443042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8A96E52-216E-62E2-6611-2422AC5769B0}"/>
              </a:ext>
            </a:extLst>
          </p:cNvPr>
          <p:cNvGrpSpPr/>
          <p:nvPr/>
        </p:nvGrpSpPr>
        <p:grpSpPr>
          <a:xfrm>
            <a:off x="4388012" y="1194179"/>
            <a:ext cx="7433625" cy="5492668"/>
            <a:chOff x="199333" y="1078364"/>
            <a:chExt cx="7665910" cy="5664302"/>
          </a:xfrm>
        </p:grpSpPr>
        <p:pic>
          <p:nvPicPr>
            <p:cNvPr id="20" name="Picture 19" descr="A black background with white arrows&#10;&#10;AI-generated content may be incorrect.">
              <a:extLst>
                <a:ext uri="{FF2B5EF4-FFF2-40B4-BE49-F238E27FC236}">
                  <a16:creationId xmlns:a16="http://schemas.microsoft.com/office/drawing/2014/main" id="{1CC650B9-653F-FE6F-06A6-5945FDC7AB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334" y="1078364"/>
              <a:ext cx="7638909" cy="5664302"/>
            </a:xfrm>
            <a:prstGeom prst="rect">
              <a:avLst/>
            </a:prstGeom>
          </p:spPr>
        </p:pic>
        <p:sp>
          <p:nvSpPr>
            <p:cNvPr id="11" name="Left Brace 10">
              <a:extLst>
                <a:ext uri="{FF2B5EF4-FFF2-40B4-BE49-F238E27FC236}">
                  <a16:creationId xmlns:a16="http://schemas.microsoft.com/office/drawing/2014/main" id="{24C0E631-5DE3-67F5-0ADF-E60528A76D4E}"/>
                </a:ext>
              </a:extLst>
            </p:cNvPr>
            <p:cNvSpPr/>
            <p:nvPr/>
          </p:nvSpPr>
          <p:spPr>
            <a:xfrm>
              <a:off x="552683" y="1610011"/>
              <a:ext cx="591127" cy="1325563"/>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2" name="Left Brace 11">
              <a:extLst>
                <a:ext uri="{FF2B5EF4-FFF2-40B4-BE49-F238E27FC236}">
                  <a16:creationId xmlns:a16="http://schemas.microsoft.com/office/drawing/2014/main" id="{B2B26914-1030-F097-7A31-E39AD31D6E5E}"/>
                </a:ext>
              </a:extLst>
            </p:cNvPr>
            <p:cNvSpPr/>
            <p:nvPr/>
          </p:nvSpPr>
          <p:spPr>
            <a:xfrm>
              <a:off x="552682" y="4098622"/>
              <a:ext cx="591127" cy="2020819"/>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2530DA2D-CB7D-DC2A-86C7-43A6553A4A06}"/>
                    </a:ext>
                  </a:extLst>
                </p:cNvPr>
                <p:cNvSpPr txBox="1"/>
                <p:nvPr/>
              </p:nvSpPr>
              <p:spPr>
                <a:xfrm>
                  <a:off x="199333" y="2088126"/>
                  <a:ext cx="30676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ea typeface="Cambria Math" panose="02040503050406030204" pitchFamily="18" charset="0"/>
                          </a:rPr>
                          <m:t>𝛼</m:t>
                        </m:r>
                      </m:oMath>
                    </m:oMathPara>
                  </a14:m>
                  <a:endParaRPr lang="en-GB" dirty="0"/>
                </a:p>
              </p:txBody>
            </p:sp>
          </mc:Choice>
          <mc:Fallback xmlns="">
            <p:sp>
              <p:nvSpPr>
                <p:cNvPr id="14" name="TextBox 13">
                  <a:extLst>
                    <a:ext uri="{FF2B5EF4-FFF2-40B4-BE49-F238E27FC236}">
                      <a16:creationId xmlns:a16="http://schemas.microsoft.com/office/drawing/2014/main" id="{2530DA2D-CB7D-DC2A-86C7-43A6553A4A06}"/>
                    </a:ext>
                  </a:extLst>
                </p:cNvPr>
                <p:cNvSpPr txBox="1">
                  <a:spLocks noRot="1" noChangeAspect="1" noMove="1" noResize="1" noEditPoints="1" noAdjustHandles="1" noChangeArrowheads="1" noChangeShapeType="1" noTextEdit="1"/>
                </p:cNvSpPr>
                <p:nvPr/>
              </p:nvSpPr>
              <p:spPr>
                <a:xfrm>
                  <a:off x="199333" y="2088126"/>
                  <a:ext cx="306763" cy="369332"/>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5CFA0AE3-A33C-63BD-3D48-E6BAEDEF2F0B}"/>
                    </a:ext>
                  </a:extLst>
                </p:cNvPr>
                <p:cNvSpPr txBox="1"/>
                <p:nvPr/>
              </p:nvSpPr>
              <p:spPr>
                <a:xfrm>
                  <a:off x="199333" y="4929921"/>
                  <a:ext cx="312897"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ea typeface="Cambria Math" panose="02040503050406030204" pitchFamily="18" charset="0"/>
                          </a:rPr>
                          <m:t>𝛽</m:t>
                        </m:r>
                      </m:oMath>
                    </m:oMathPara>
                  </a14:m>
                  <a:endParaRPr lang="en-GB" dirty="0"/>
                </a:p>
              </p:txBody>
            </p:sp>
          </mc:Choice>
          <mc:Fallback xmlns="">
            <p:sp>
              <p:nvSpPr>
                <p:cNvPr id="15" name="TextBox 14">
                  <a:extLst>
                    <a:ext uri="{FF2B5EF4-FFF2-40B4-BE49-F238E27FC236}">
                      <a16:creationId xmlns:a16="http://schemas.microsoft.com/office/drawing/2014/main" id="{5CFA0AE3-A33C-63BD-3D48-E6BAEDEF2F0B}"/>
                    </a:ext>
                  </a:extLst>
                </p:cNvPr>
                <p:cNvSpPr txBox="1">
                  <a:spLocks noRot="1" noChangeAspect="1" noMove="1" noResize="1" noEditPoints="1" noAdjustHandles="1" noChangeArrowheads="1" noChangeShapeType="1" noTextEdit="1"/>
                </p:cNvSpPr>
                <p:nvPr/>
              </p:nvSpPr>
              <p:spPr>
                <a:xfrm>
                  <a:off x="199333" y="4929921"/>
                  <a:ext cx="312897" cy="369332"/>
                </a:xfrm>
                <a:prstGeom prst="rect">
                  <a:avLst/>
                </a:prstGeom>
                <a:blipFill>
                  <a:blip r:embed="rId4"/>
                  <a:stretch>
                    <a:fillRect l="-6000" r="-12000" b="-17241"/>
                  </a:stretch>
                </a:blipFill>
              </p:spPr>
              <p:txBody>
                <a:bodyPr/>
                <a:lstStyle/>
                <a:p>
                  <a:r>
                    <a:rPr lang="en-GB">
                      <a:noFill/>
                    </a:rPr>
                    <a:t> </a:t>
                  </a:r>
                </a:p>
              </p:txBody>
            </p:sp>
          </mc:Fallback>
        </mc:AlternateContent>
      </p:grpSp>
      <p:sp>
        <p:nvSpPr>
          <p:cNvPr id="2" name="Title 1">
            <a:extLst>
              <a:ext uri="{FF2B5EF4-FFF2-40B4-BE49-F238E27FC236}">
                <a16:creationId xmlns:a16="http://schemas.microsoft.com/office/drawing/2014/main" id="{B3D6B1F7-7141-6DEE-2CAB-6A4C00366448}"/>
              </a:ext>
            </a:extLst>
          </p:cNvPr>
          <p:cNvSpPr>
            <a:spLocks noGrp="1"/>
          </p:cNvSpPr>
          <p:nvPr>
            <p:ph type="title"/>
          </p:nvPr>
        </p:nvSpPr>
        <p:spPr>
          <a:xfrm>
            <a:off x="2769520" y="83519"/>
            <a:ext cx="6652960" cy="1325563"/>
          </a:xfrm>
        </p:spPr>
        <p:txBody>
          <a:bodyPr/>
          <a:lstStyle/>
          <a:p>
            <a:pPr algn="ctr"/>
            <a:r>
              <a:rPr lang="en-GB" dirty="0"/>
              <a:t>Temperature Control Circuit</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7EE173B5-DF7A-6443-CD32-C5DDB253C0EA}"/>
                  </a:ext>
                </a:extLst>
              </p:cNvPr>
              <p:cNvSpPr txBox="1"/>
              <p:nvPr/>
            </p:nvSpPr>
            <p:spPr>
              <a:xfrm>
                <a:off x="9578991" y="4242145"/>
                <a:ext cx="2020746" cy="60484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𝑉</m:t>
                          </m:r>
                        </m:e>
                        <m:sub>
                          <m:r>
                            <a:rPr lang="en-GB" b="0" i="1" smtClean="0">
                              <a:latin typeface="Cambria Math" panose="02040503050406030204" pitchFamily="18" charset="0"/>
                            </a:rPr>
                            <m:t>𝑐𝑡𝑟𝑙</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𝑅</m:t>
                              </m:r>
                            </m:e>
                            <m:sub>
                              <m:r>
                                <a:rPr lang="en-GB" b="0" i="1" smtClean="0">
                                  <a:latin typeface="Cambria Math" panose="02040503050406030204" pitchFamily="18" charset="0"/>
                                </a:rPr>
                                <m:t>𝑓</m:t>
                              </m:r>
                            </m:sub>
                          </m:sSub>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𝑅</m:t>
                              </m:r>
                            </m:e>
                            <m:sub>
                              <m:r>
                                <a:rPr lang="en-GB" b="0" i="1" smtClean="0">
                                  <a:latin typeface="Cambria Math" panose="02040503050406030204" pitchFamily="18" charset="0"/>
                                </a:rPr>
                                <m:t>𝑔</m:t>
                              </m:r>
                            </m:sub>
                          </m:sSub>
                        </m:den>
                      </m:f>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𝑉</m:t>
                          </m:r>
                        </m:e>
                        <m:sub>
                          <m:r>
                            <a:rPr lang="en-GB" b="0" i="1" smtClean="0">
                              <a:latin typeface="Cambria Math" panose="02040503050406030204" pitchFamily="18" charset="0"/>
                            </a:rPr>
                            <m:t>+</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𝑉</m:t>
                          </m:r>
                        </m:e>
                        <m:sub>
                          <m:r>
                            <a:rPr lang="en-GB" b="0" i="1" smtClean="0">
                              <a:latin typeface="Cambria Math" panose="02040503050406030204" pitchFamily="18" charset="0"/>
                            </a:rPr>
                            <m:t>−</m:t>
                          </m:r>
                        </m:sub>
                      </m:sSub>
                      <m:r>
                        <a:rPr lang="en-GB" b="0" i="1" smtClean="0">
                          <a:latin typeface="Cambria Math" panose="02040503050406030204" pitchFamily="18" charset="0"/>
                        </a:rPr>
                        <m:t>)</m:t>
                      </m:r>
                    </m:oMath>
                  </m:oMathPara>
                </a14:m>
                <a:endParaRPr lang="en-GB" dirty="0"/>
              </a:p>
            </p:txBody>
          </p:sp>
        </mc:Choice>
        <mc:Fallback xmlns="">
          <p:sp>
            <p:nvSpPr>
              <p:cNvPr id="10" name="TextBox 9">
                <a:extLst>
                  <a:ext uri="{FF2B5EF4-FFF2-40B4-BE49-F238E27FC236}">
                    <a16:creationId xmlns:a16="http://schemas.microsoft.com/office/drawing/2014/main" id="{7EE173B5-DF7A-6443-CD32-C5DDB253C0EA}"/>
                  </a:ext>
                </a:extLst>
              </p:cNvPr>
              <p:cNvSpPr txBox="1">
                <a:spLocks noRot="1" noChangeAspect="1" noMove="1" noResize="1" noEditPoints="1" noAdjustHandles="1" noChangeArrowheads="1" noChangeShapeType="1" noTextEdit="1"/>
              </p:cNvSpPr>
              <p:nvPr/>
            </p:nvSpPr>
            <p:spPr>
              <a:xfrm>
                <a:off x="9578991" y="4242145"/>
                <a:ext cx="2020746" cy="604846"/>
              </a:xfrm>
              <a:prstGeom prst="rect">
                <a:avLst/>
              </a:prstGeom>
              <a:blipFill>
                <a:blip r:embed="rId5"/>
                <a:stretch>
                  <a:fillRect/>
                </a:stretch>
              </a:blipFill>
            </p:spPr>
            <p:txBody>
              <a:bodyPr/>
              <a:lstStyle/>
              <a:p>
                <a:r>
                  <a:rPr lang="en-GB">
                    <a:noFill/>
                  </a:rPr>
                  <a:t> </a:t>
                </a:r>
              </a:p>
            </p:txBody>
          </p:sp>
        </mc:Fallback>
      </mc:AlternateContent>
      <p:pic>
        <p:nvPicPr>
          <p:cNvPr id="18" name="Picture 17" descr="A close-up of a circuit board&#10;&#10;AI-generated content may be incorrect.">
            <a:extLst>
              <a:ext uri="{FF2B5EF4-FFF2-40B4-BE49-F238E27FC236}">
                <a16:creationId xmlns:a16="http://schemas.microsoft.com/office/drawing/2014/main" id="{918406C7-94ED-D611-91EB-9E75937FC378}"/>
              </a:ext>
            </a:extLst>
          </p:cNvPr>
          <p:cNvPicPr>
            <a:picLocks noChangeAspect="1"/>
          </p:cNvPicPr>
          <p:nvPr/>
        </p:nvPicPr>
        <p:blipFill>
          <a:blip r:embed="rId6">
            <a:extLst>
              <a:ext uri="{28A0092B-C50C-407E-A947-70E740481C1C}">
                <a14:useLocalDpi xmlns:a14="http://schemas.microsoft.com/office/drawing/2010/main" val="0"/>
              </a:ext>
            </a:extLst>
          </a:blip>
          <a:srcRect l="16666" t="11185" r="15866" b="9348"/>
          <a:stretch/>
        </p:blipFill>
        <p:spPr>
          <a:xfrm rot="5400000">
            <a:off x="-269748" y="2500884"/>
            <a:ext cx="4626864" cy="4087368"/>
          </a:xfrm>
          <a:prstGeom prst="rect">
            <a:avLst/>
          </a:prstGeom>
        </p:spPr>
      </p:pic>
      <p:sp>
        <p:nvSpPr>
          <p:cNvPr id="3" name="TextBox 2">
            <a:extLst>
              <a:ext uri="{FF2B5EF4-FFF2-40B4-BE49-F238E27FC236}">
                <a16:creationId xmlns:a16="http://schemas.microsoft.com/office/drawing/2014/main" id="{3DBEAD27-15F9-5BE0-750B-9FB291D920D9}"/>
              </a:ext>
            </a:extLst>
          </p:cNvPr>
          <p:cNvSpPr txBox="1"/>
          <p:nvPr/>
        </p:nvSpPr>
        <p:spPr>
          <a:xfrm>
            <a:off x="6605518" y="6418472"/>
            <a:ext cx="4699386" cy="369332"/>
          </a:xfrm>
          <a:prstGeom prst="rect">
            <a:avLst/>
          </a:prstGeom>
          <a:noFill/>
        </p:spPr>
        <p:txBody>
          <a:bodyPr wrap="square" rtlCol="0">
            <a:spAutoFit/>
          </a:bodyPr>
          <a:lstStyle/>
          <a:p>
            <a:r>
              <a:rPr lang="en-GB" dirty="0"/>
              <a:t>Ezgi </a:t>
            </a:r>
            <a:r>
              <a:rPr lang="en-GB" dirty="0" err="1"/>
              <a:t>Şanlı</a:t>
            </a:r>
            <a:r>
              <a:rPr lang="en-GB" dirty="0"/>
              <a:t> et al NIM A 1055 (2023) 168410</a:t>
            </a:r>
          </a:p>
        </p:txBody>
      </p:sp>
      <p:cxnSp>
        <p:nvCxnSpPr>
          <p:cNvPr id="6" name="Straight Arrow Connector 5">
            <a:extLst>
              <a:ext uri="{FF2B5EF4-FFF2-40B4-BE49-F238E27FC236}">
                <a16:creationId xmlns:a16="http://schemas.microsoft.com/office/drawing/2014/main" id="{7F61C95A-2601-EA65-D5DE-3E9E6FD49EA4}"/>
              </a:ext>
            </a:extLst>
          </p:cNvPr>
          <p:cNvCxnSpPr>
            <a:cxnSpLocks/>
          </p:cNvCxnSpPr>
          <p:nvPr/>
        </p:nvCxnSpPr>
        <p:spPr>
          <a:xfrm flipH="1">
            <a:off x="2769520" y="2803433"/>
            <a:ext cx="2912412" cy="101373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7" name="Straight Arrow Connector 6">
            <a:extLst>
              <a:ext uri="{FF2B5EF4-FFF2-40B4-BE49-F238E27FC236}">
                <a16:creationId xmlns:a16="http://schemas.microsoft.com/office/drawing/2014/main" id="{8EB325FE-318F-EA92-461B-0480156773A6}"/>
              </a:ext>
            </a:extLst>
          </p:cNvPr>
          <p:cNvCxnSpPr>
            <a:cxnSpLocks/>
          </p:cNvCxnSpPr>
          <p:nvPr/>
        </p:nvCxnSpPr>
        <p:spPr>
          <a:xfrm flipH="1" flipV="1">
            <a:off x="3329796" y="4544568"/>
            <a:ext cx="2352136" cy="50759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6B2FA4AB-1690-848B-D592-3429532F8F9C}"/>
              </a:ext>
            </a:extLst>
          </p:cNvPr>
          <p:cNvSpPr txBox="1"/>
          <p:nvPr/>
        </p:nvSpPr>
        <p:spPr>
          <a:xfrm>
            <a:off x="9097992" y="5052162"/>
            <a:ext cx="2982744" cy="1030344"/>
          </a:xfrm>
          <a:prstGeom prst="rect">
            <a:avLst/>
          </a:prstGeom>
        </p:spPr>
        <p:txBody>
          <a:bodyPr vert="horz" lIns="91440" tIns="45720" rIns="91440" bIns="45720" rtlCol="0" anchor="b">
            <a:normAutofit/>
          </a:bodyPr>
          <a:lstStyle/>
          <a:p>
            <a:pPr marL="342900" indent="-342900">
              <a:lnSpc>
                <a:spcPct val="90000"/>
              </a:lnSpc>
              <a:spcBef>
                <a:spcPts val="1000"/>
              </a:spcBef>
              <a:buFont typeface="Arial" panose="020B0604020202020204" pitchFamily="34" charset="0"/>
              <a:buChar char="•"/>
            </a:pPr>
            <a:r>
              <a:rPr lang="en-US" sz="2000" kern="1200" dirty="0">
                <a:solidFill>
                  <a:schemeClr val="tx1"/>
                </a:solidFill>
                <a:latin typeface="+mn-lt"/>
                <a:ea typeface="+mn-ea"/>
                <a:cs typeface="+mn-cs"/>
              </a:rPr>
              <a:t>Analog design, will be </a:t>
            </a:r>
            <a:r>
              <a:rPr lang="en-US" sz="2000" kern="1200" dirty="0" err="1">
                <a:solidFill>
                  <a:schemeClr val="tx1"/>
                </a:solidFill>
                <a:latin typeface="+mn-lt"/>
                <a:ea typeface="+mn-ea"/>
                <a:cs typeface="+mn-cs"/>
              </a:rPr>
              <a:t>digitised</a:t>
            </a:r>
            <a:r>
              <a:rPr lang="en-US" sz="2000" kern="1200" dirty="0">
                <a:solidFill>
                  <a:schemeClr val="tx1"/>
                </a:solidFill>
                <a:latin typeface="+mn-lt"/>
                <a:ea typeface="+mn-ea"/>
                <a:cs typeface="+mn-cs"/>
              </a:rPr>
              <a:t> in future iterations.</a:t>
            </a:r>
          </a:p>
        </p:txBody>
      </p:sp>
    </p:spTree>
    <p:extLst>
      <p:ext uri="{BB962C8B-B14F-4D97-AF65-F5344CB8AC3E}">
        <p14:creationId xmlns:p14="http://schemas.microsoft.com/office/powerpoint/2010/main" val="8862415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3EDAEBC-45B6-C2A3-6B50-F9A364BCB6AF}"/>
                  </a:ext>
                </a:extLst>
              </p:cNvPr>
              <p:cNvSpPr>
                <a:spLocks noGrp="1"/>
              </p:cNvSpPr>
              <p:nvPr>
                <p:ph idx="1"/>
              </p:nvPr>
            </p:nvSpPr>
            <p:spPr>
              <a:xfrm>
                <a:off x="1177919" y="740078"/>
                <a:ext cx="3982859" cy="748869"/>
              </a:xfrm>
            </p:spPr>
            <p:txBody>
              <a:bodyPr>
                <a:normAutofit fontScale="85000" lnSpcReduction="10000"/>
              </a:bodyPr>
              <a:lstStyle/>
              <a:p>
                <a:pPr marL="0" indent="0">
                  <a:buNone/>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𝑉</m:t>
                          </m:r>
                        </m:e>
                        <m:sub>
                          <m:r>
                            <a:rPr lang="en-GB" b="0" i="1" smtClean="0">
                              <a:latin typeface="Cambria Math" panose="02040503050406030204" pitchFamily="18" charset="0"/>
                            </a:rPr>
                            <m:t>𝑐𝑡𝑟𝑙</m:t>
                          </m:r>
                        </m:sub>
                      </m:sSub>
                      <m:r>
                        <a:rPr lang="en-GB" b="0" i="1" smtClean="0">
                          <a:latin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𝛼</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𝑉</m:t>
                          </m:r>
                        </m:e>
                        <m:sub>
                          <m:r>
                            <a:rPr lang="en-GB" b="0" i="1" smtClean="0">
                              <a:latin typeface="Cambria Math" panose="02040503050406030204" pitchFamily="18" charset="0"/>
                              <a:ea typeface="Cambria Math" panose="02040503050406030204" pitchFamily="18" charset="0"/>
                            </a:rPr>
                            <m:t>𝑅𝑒𝑓</m:t>
                          </m:r>
                        </m:sub>
                      </m:sSub>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𝛽</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𝑉</m:t>
                          </m:r>
                        </m:e>
                        <m:sub>
                          <m:r>
                            <a:rPr lang="en-GB" b="0" i="1" smtClean="0">
                              <a:latin typeface="Cambria Math" panose="02040503050406030204" pitchFamily="18" charset="0"/>
                              <a:ea typeface="Cambria Math" panose="02040503050406030204" pitchFamily="18" charset="0"/>
                            </a:rPr>
                            <m:t>𝑇𝑀𝑃</m:t>
                          </m:r>
                        </m:sub>
                      </m:sSub>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𝑉</m:t>
                      </m:r>
                      <m:r>
                        <a:rPr lang="en-GB" b="0" i="1" smtClean="0">
                          <a:latin typeface="Cambria Math" panose="02040503050406030204" pitchFamily="18" charset="0"/>
                          <a:ea typeface="Cambria Math" panose="02040503050406030204" pitchFamily="18" charset="0"/>
                        </a:rPr>
                        <m:t>1</m:t>
                      </m:r>
                    </m:oMath>
                  </m:oMathPara>
                </a14:m>
                <a:endParaRPr lang="en-GB" dirty="0"/>
              </a:p>
            </p:txBody>
          </p:sp>
        </mc:Choice>
        <mc:Fallback xmlns="">
          <p:sp>
            <p:nvSpPr>
              <p:cNvPr id="3" name="Content Placeholder 2">
                <a:extLst>
                  <a:ext uri="{FF2B5EF4-FFF2-40B4-BE49-F238E27FC236}">
                    <a16:creationId xmlns:a16="http://schemas.microsoft.com/office/drawing/2014/main" id="{43EDAEBC-45B6-C2A3-6B50-F9A364BCB6AF}"/>
                  </a:ext>
                </a:extLst>
              </p:cNvPr>
              <p:cNvSpPr>
                <a:spLocks noGrp="1" noRot="1" noChangeAspect="1" noMove="1" noResize="1" noEditPoints="1" noAdjustHandles="1" noChangeArrowheads="1" noChangeShapeType="1" noTextEdit="1"/>
              </p:cNvSpPr>
              <p:nvPr>
                <p:ph idx="1"/>
              </p:nvPr>
            </p:nvSpPr>
            <p:spPr>
              <a:xfrm>
                <a:off x="1177919" y="740078"/>
                <a:ext cx="3982859" cy="748869"/>
              </a:xfrm>
              <a:blipFill>
                <a:blip r:embed="rId2"/>
                <a:stretch>
                  <a:fillRect/>
                </a:stretch>
              </a:blipFill>
            </p:spPr>
            <p:txBody>
              <a:bodyPr/>
              <a:lstStyle/>
              <a:p>
                <a:r>
                  <a:rPr lang="en-GB">
                    <a:noFill/>
                  </a:rPr>
                  <a:t> </a:t>
                </a:r>
              </a:p>
            </p:txBody>
          </p:sp>
        </mc:Fallback>
      </mc:AlternateContent>
      <p:graphicFrame>
        <p:nvGraphicFramePr>
          <p:cNvPr id="2" name="Chart 1">
            <a:extLst>
              <a:ext uri="{FF2B5EF4-FFF2-40B4-BE49-F238E27FC236}">
                <a16:creationId xmlns:a16="http://schemas.microsoft.com/office/drawing/2014/main" id="{0ECC767F-6B8B-8A17-DA8B-FE3BE3429CC0}"/>
              </a:ext>
            </a:extLst>
          </p:cNvPr>
          <p:cNvGraphicFramePr>
            <a:graphicFrameLocks/>
          </p:cNvGraphicFramePr>
          <p:nvPr/>
        </p:nvGraphicFramePr>
        <p:xfrm>
          <a:off x="242699" y="2019301"/>
          <a:ext cx="5853300" cy="434564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67BA0F46-0E3D-52E2-E62A-26A7A2F9D09B}"/>
              </a:ext>
            </a:extLst>
          </p:cNvPr>
          <p:cNvGraphicFramePr>
            <a:graphicFrameLocks/>
          </p:cNvGraphicFramePr>
          <p:nvPr/>
        </p:nvGraphicFramePr>
        <p:xfrm>
          <a:off x="6095999" y="2019300"/>
          <a:ext cx="5853300" cy="4345643"/>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a:extLst>
              <a:ext uri="{FF2B5EF4-FFF2-40B4-BE49-F238E27FC236}">
                <a16:creationId xmlns:a16="http://schemas.microsoft.com/office/drawing/2014/main" id="{C30FD8A0-B2BB-2248-A632-F035125EF135}"/>
              </a:ext>
            </a:extLst>
          </p:cNvPr>
          <p:cNvSpPr txBox="1"/>
          <p:nvPr/>
        </p:nvSpPr>
        <p:spPr>
          <a:xfrm>
            <a:off x="1280160" y="3117012"/>
            <a:ext cx="1785093" cy="400110"/>
          </a:xfrm>
          <a:prstGeom prst="rect">
            <a:avLst/>
          </a:prstGeom>
          <a:noFill/>
        </p:spPr>
        <p:txBody>
          <a:bodyPr wrap="square" rtlCol="0">
            <a:spAutoFit/>
          </a:bodyPr>
          <a:lstStyle/>
          <a:p>
            <a:r>
              <a:rPr lang="en-GB" sz="2000" dirty="0"/>
              <a:t>Hamamatsu</a:t>
            </a:r>
            <a:endParaRPr lang="en-GB" dirty="0"/>
          </a:p>
        </p:txBody>
      </p:sp>
      <p:sp>
        <p:nvSpPr>
          <p:cNvPr id="5" name="TextBox 4">
            <a:extLst>
              <a:ext uri="{FF2B5EF4-FFF2-40B4-BE49-F238E27FC236}">
                <a16:creationId xmlns:a16="http://schemas.microsoft.com/office/drawing/2014/main" id="{C193FE62-5385-36C0-7992-FE8DA29C8E97}"/>
              </a:ext>
            </a:extLst>
          </p:cNvPr>
          <p:cNvSpPr txBox="1"/>
          <p:nvPr/>
        </p:nvSpPr>
        <p:spPr>
          <a:xfrm>
            <a:off x="8462514" y="2964612"/>
            <a:ext cx="1719532" cy="400110"/>
          </a:xfrm>
          <a:prstGeom prst="rect">
            <a:avLst/>
          </a:prstGeom>
          <a:noFill/>
        </p:spPr>
        <p:txBody>
          <a:bodyPr wrap="square" rtlCol="0">
            <a:spAutoFit/>
          </a:bodyPr>
          <a:lstStyle/>
          <a:p>
            <a:r>
              <a:rPr lang="en-GB" sz="2000" dirty="0"/>
              <a:t>Hamamatsu</a:t>
            </a:r>
            <a:endParaRPr lang="en-GB" dirty="0"/>
          </a:p>
        </p:txBody>
      </p:sp>
      <p:sp>
        <p:nvSpPr>
          <p:cNvPr id="8" name="TextBox 1">
            <a:extLst>
              <a:ext uri="{FF2B5EF4-FFF2-40B4-BE49-F238E27FC236}">
                <a16:creationId xmlns:a16="http://schemas.microsoft.com/office/drawing/2014/main" id="{3ACE1A50-10B7-F644-1B53-F0F3E2E7FC2C}"/>
              </a:ext>
            </a:extLst>
          </p:cNvPr>
          <p:cNvSpPr txBox="1"/>
          <p:nvPr/>
        </p:nvSpPr>
        <p:spPr>
          <a:xfrm>
            <a:off x="8462514" y="4674079"/>
            <a:ext cx="1949570" cy="914400"/>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2000" kern="1200" dirty="0" err="1"/>
              <a:t>Onsemi</a:t>
            </a:r>
            <a:r>
              <a:rPr lang="en-GB" sz="2000" kern="1200" dirty="0"/>
              <a:t> (</a:t>
            </a:r>
            <a:r>
              <a:rPr lang="en-GB" sz="2000" kern="1200" dirty="0" err="1"/>
              <a:t>SensL</a:t>
            </a:r>
            <a:r>
              <a:rPr lang="en-GB" sz="2000" kern="1200" dirty="0"/>
              <a:t>)</a:t>
            </a:r>
          </a:p>
        </p:txBody>
      </p:sp>
      <p:grpSp>
        <p:nvGrpSpPr>
          <p:cNvPr id="9" name="Group 8">
            <a:extLst>
              <a:ext uri="{FF2B5EF4-FFF2-40B4-BE49-F238E27FC236}">
                <a16:creationId xmlns:a16="http://schemas.microsoft.com/office/drawing/2014/main" id="{9B450996-D1CE-363B-0A07-6675A3D4AF40}"/>
              </a:ext>
            </a:extLst>
          </p:cNvPr>
          <p:cNvGrpSpPr/>
          <p:nvPr/>
        </p:nvGrpSpPr>
        <p:grpSpPr>
          <a:xfrm>
            <a:off x="7423164" y="555906"/>
            <a:ext cx="2876951" cy="990738"/>
            <a:chOff x="3066468" y="5122972"/>
            <a:chExt cx="2876951" cy="990738"/>
          </a:xfrm>
        </p:grpSpPr>
        <p:pic>
          <p:nvPicPr>
            <p:cNvPr id="10" name="Picture 9" descr="A math equation with numbers and symbols&#10;&#10;Description automatically generated">
              <a:extLst>
                <a:ext uri="{FF2B5EF4-FFF2-40B4-BE49-F238E27FC236}">
                  <a16:creationId xmlns:a16="http://schemas.microsoft.com/office/drawing/2014/main" id="{CC0E61D7-891E-5AB2-9BC2-500A788B2D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66468" y="5122972"/>
              <a:ext cx="2876951" cy="990738"/>
            </a:xfrm>
            <a:prstGeom prst="rect">
              <a:avLst/>
            </a:prstGeom>
          </p:spPr>
        </p:pic>
        <p:sp>
          <p:nvSpPr>
            <p:cNvPr id="11" name="Rectangle 10">
              <a:extLst>
                <a:ext uri="{FF2B5EF4-FFF2-40B4-BE49-F238E27FC236}">
                  <a16:creationId xmlns:a16="http://schemas.microsoft.com/office/drawing/2014/main" id="{E30BA435-4C41-1D1B-E231-7D39BE1F8AF1}"/>
                </a:ext>
              </a:extLst>
            </p:cNvPr>
            <p:cNvSpPr/>
            <p:nvPr/>
          </p:nvSpPr>
          <p:spPr>
            <a:xfrm>
              <a:off x="4856697" y="5618341"/>
              <a:ext cx="137160" cy="31089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8794A6D3-B124-788C-4A4C-BC541458892A}"/>
                </a:ext>
              </a:extLst>
            </p:cNvPr>
            <p:cNvSpPr txBox="1"/>
            <p:nvPr/>
          </p:nvSpPr>
          <p:spPr>
            <a:xfrm>
              <a:off x="4737825" y="5691493"/>
              <a:ext cx="675423" cy="307777"/>
            </a:xfrm>
            <a:prstGeom prst="rect">
              <a:avLst/>
            </a:prstGeom>
            <a:noFill/>
          </p:spPr>
          <p:txBody>
            <a:bodyPr wrap="square" rtlCol="0">
              <a:spAutoFit/>
            </a:bodyPr>
            <a:lstStyle/>
            <a:p>
              <a:r>
                <a:rPr lang="en-GB" sz="1400" dirty="0"/>
                <a:t>CTRL</a:t>
              </a:r>
            </a:p>
          </p:txBody>
        </p:sp>
      </p:grpSp>
    </p:spTree>
    <p:extLst>
      <p:ext uri="{BB962C8B-B14F-4D97-AF65-F5344CB8AC3E}">
        <p14:creationId xmlns:p14="http://schemas.microsoft.com/office/powerpoint/2010/main" val="39311518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DCB5928-DC7D-4612-9922-441966E156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682C1161-1736-45EC-99B7-33F3CAE9D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959047" cy="6858000"/>
          </a:xfrm>
          <a:custGeom>
            <a:avLst/>
            <a:gdLst>
              <a:gd name="connsiteX0" fmla="*/ 0 w 4959047"/>
              <a:gd name="connsiteY0" fmla="*/ 0 h 6858000"/>
              <a:gd name="connsiteX1" fmla="*/ 4110127 w 4959047"/>
              <a:gd name="connsiteY1" fmla="*/ 0 h 6858000"/>
              <a:gd name="connsiteX2" fmla="*/ 4179024 w 4959047"/>
              <a:gd name="connsiteY2" fmla="*/ 123368 h 6858000"/>
              <a:gd name="connsiteX3" fmla="*/ 4959047 w 4959047"/>
              <a:gd name="connsiteY3" fmla="*/ 3429000 h 6858000"/>
              <a:gd name="connsiteX4" fmla="*/ 4179024 w 4959047"/>
              <a:gd name="connsiteY4" fmla="*/ 6734633 h 6858000"/>
              <a:gd name="connsiteX5" fmla="*/ 4110127 w 4959047"/>
              <a:gd name="connsiteY5" fmla="*/ 6858000 h 6858000"/>
              <a:gd name="connsiteX6" fmla="*/ 0 w 495904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047" h="6858000">
                <a:moveTo>
                  <a:pt x="0" y="0"/>
                </a:moveTo>
                <a:lnTo>
                  <a:pt x="4110127" y="0"/>
                </a:lnTo>
                <a:lnTo>
                  <a:pt x="4179024" y="123368"/>
                </a:lnTo>
                <a:cubicBezTo>
                  <a:pt x="4668929" y="1045156"/>
                  <a:pt x="4959047" y="2189404"/>
                  <a:pt x="4959047" y="3429000"/>
                </a:cubicBezTo>
                <a:cubicBezTo>
                  <a:pt x="4959047" y="4668597"/>
                  <a:pt x="4668929" y="5812845"/>
                  <a:pt x="4179024" y="6734633"/>
                </a:cubicBezTo>
                <a:lnTo>
                  <a:pt x="4110127" y="6858000"/>
                </a:lnTo>
                <a:lnTo>
                  <a:pt x="0" y="6858000"/>
                </a:lnTo>
                <a:close/>
              </a:path>
            </a:pathLst>
          </a:custGeom>
          <a:ln w="9525">
            <a:solidFill>
              <a:srgbClr val="E6E6E6"/>
            </a:solidFill>
          </a:ln>
          <a:effectLst>
            <a:outerShdw blurRad="762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84D4DDB8-B68F-45B0-9F62-C4279996F6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948887" cy="6858000"/>
          </a:xfrm>
          <a:custGeom>
            <a:avLst/>
            <a:gdLst>
              <a:gd name="connsiteX0" fmla="*/ 0 w 4948887"/>
              <a:gd name="connsiteY0" fmla="*/ 0 h 6858000"/>
              <a:gd name="connsiteX1" fmla="*/ 4099967 w 4948887"/>
              <a:gd name="connsiteY1" fmla="*/ 0 h 6858000"/>
              <a:gd name="connsiteX2" fmla="*/ 4168864 w 4948887"/>
              <a:gd name="connsiteY2" fmla="*/ 123368 h 6858000"/>
              <a:gd name="connsiteX3" fmla="*/ 4948887 w 4948887"/>
              <a:gd name="connsiteY3" fmla="*/ 3429000 h 6858000"/>
              <a:gd name="connsiteX4" fmla="*/ 4168864 w 4948887"/>
              <a:gd name="connsiteY4" fmla="*/ 6734633 h 6858000"/>
              <a:gd name="connsiteX5" fmla="*/ 4099967 w 4948887"/>
              <a:gd name="connsiteY5" fmla="*/ 6858000 h 6858000"/>
              <a:gd name="connsiteX6" fmla="*/ 0 w 494888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48887" h="6858000">
                <a:moveTo>
                  <a:pt x="0" y="0"/>
                </a:moveTo>
                <a:lnTo>
                  <a:pt x="4099967" y="0"/>
                </a:lnTo>
                <a:lnTo>
                  <a:pt x="4168864" y="123368"/>
                </a:lnTo>
                <a:cubicBezTo>
                  <a:pt x="4658769" y="1045156"/>
                  <a:pt x="4948887" y="2189404"/>
                  <a:pt x="4948887" y="3429000"/>
                </a:cubicBezTo>
                <a:cubicBezTo>
                  <a:pt x="4948887" y="4668597"/>
                  <a:pt x="4658769" y="5812845"/>
                  <a:pt x="4168864" y="6734633"/>
                </a:cubicBezTo>
                <a:lnTo>
                  <a:pt x="4099967"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D1B503D-36DD-CA24-B86A-9F38ED2C5D01}"/>
              </a:ext>
            </a:extLst>
          </p:cNvPr>
          <p:cNvSpPr>
            <a:spLocks noGrp="1"/>
          </p:cNvSpPr>
          <p:nvPr>
            <p:ph type="title"/>
          </p:nvPr>
        </p:nvSpPr>
        <p:spPr>
          <a:xfrm>
            <a:off x="477981" y="2545827"/>
            <a:ext cx="4023360" cy="1780670"/>
          </a:xfrm>
        </p:spPr>
        <p:txBody>
          <a:bodyPr vert="horz" lIns="91440" tIns="45720" rIns="91440" bIns="45720" rtlCol="0" anchor="b">
            <a:normAutofit fontScale="90000"/>
          </a:bodyPr>
          <a:lstStyle/>
          <a:p>
            <a:r>
              <a:rPr lang="en-US" sz="4800" dirty="0">
                <a:latin typeface="Times New Roman" panose="02020603050405020304" pitchFamily="18" charset="0"/>
                <a:cs typeface="Times New Roman" panose="02020603050405020304" pitchFamily="18" charset="0"/>
              </a:rPr>
              <a:t>Testing the </a:t>
            </a:r>
            <a:r>
              <a:rPr lang="en-US" sz="4800" kern="1200" dirty="0">
                <a:solidFill>
                  <a:schemeClr val="tx1"/>
                </a:solidFill>
                <a:latin typeface="Times New Roman" panose="02020603050405020304" pitchFamily="18" charset="0"/>
                <a:cs typeface="Times New Roman" panose="02020603050405020304" pitchFamily="18" charset="0"/>
              </a:rPr>
              <a:t>new bias supply performance</a:t>
            </a:r>
          </a:p>
        </p:txBody>
      </p:sp>
      <p:sp>
        <p:nvSpPr>
          <p:cNvPr id="15" name="Rectangle 1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7" name="Rectangle 1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descr="A close-up of a computer&#10;&#10;AI-generated content may be incorrect.">
            <a:extLst>
              <a:ext uri="{FF2B5EF4-FFF2-40B4-BE49-F238E27FC236}">
                <a16:creationId xmlns:a16="http://schemas.microsoft.com/office/drawing/2014/main" id="{423354FB-833B-0CA8-4BC0-23EA7B2294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2551" y="625684"/>
            <a:ext cx="4132446" cy="5455380"/>
          </a:xfrm>
          <a:prstGeom prst="rect">
            <a:avLst/>
          </a:prstGeom>
        </p:spPr>
      </p:pic>
    </p:spTree>
    <p:extLst>
      <p:ext uri="{BB962C8B-B14F-4D97-AF65-F5344CB8AC3E}">
        <p14:creationId xmlns:p14="http://schemas.microsoft.com/office/powerpoint/2010/main" val="14760941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A9F529C3-C941-49FD-8C67-82F134F64B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0586029-32A0-47E5-9AEC-AE3ABA6B9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graph of energy&#10;&#10;AI-generated content may be incorrect.">
            <a:extLst>
              <a:ext uri="{FF2B5EF4-FFF2-40B4-BE49-F238E27FC236}">
                <a16:creationId xmlns:a16="http://schemas.microsoft.com/office/drawing/2014/main" id="{1EEB5B17-4679-23A5-9444-6A59CA3A0B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467" y="1747927"/>
            <a:ext cx="5294716" cy="3362144"/>
          </a:xfrm>
          <a:prstGeom prst="rect">
            <a:avLst/>
          </a:prstGeom>
        </p:spPr>
      </p:pic>
      <p:cxnSp>
        <p:nvCxnSpPr>
          <p:cNvPr id="23" name="Straight Connector 22">
            <a:extLst>
              <a:ext uri="{FF2B5EF4-FFF2-40B4-BE49-F238E27FC236}">
                <a16:creationId xmlns:a16="http://schemas.microsoft.com/office/drawing/2014/main" id="{8C730EAB-A532-4295-A302-FB4B90DB9F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9958" y="1143000"/>
            <a:ext cx="0" cy="4572000"/>
          </a:xfrm>
          <a:prstGeom prst="line">
            <a:avLst/>
          </a:prstGeom>
          <a:ln>
            <a:solidFill>
              <a:srgbClr val="4E4E4E"/>
            </a:solidFill>
          </a:ln>
        </p:spPr>
        <p:style>
          <a:lnRef idx="1">
            <a:schemeClr val="accent1"/>
          </a:lnRef>
          <a:fillRef idx="0">
            <a:schemeClr val="accent1"/>
          </a:fillRef>
          <a:effectRef idx="0">
            <a:schemeClr val="accent1"/>
          </a:effectRef>
          <a:fontRef idx="minor">
            <a:schemeClr val="tx1"/>
          </a:fontRef>
        </p:style>
      </p:cxnSp>
      <p:pic>
        <p:nvPicPr>
          <p:cNvPr id="9" name="Picture 8" descr="A graph of energy&#10;&#10;AI-generated content may be incorrect.">
            <a:extLst>
              <a:ext uri="{FF2B5EF4-FFF2-40B4-BE49-F238E27FC236}">
                <a16:creationId xmlns:a16="http://schemas.microsoft.com/office/drawing/2014/main" id="{24ABEB37-810F-363D-278E-D514DCD6E9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53817" y="1734691"/>
            <a:ext cx="5294715" cy="3388617"/>
          </a:xfrm>
          <a:prstGeom prst="rect">
            <a:avLst/>
          </a:prstGeom>
        </p:spPr>
      </p:pic>
      <p:sp>
        <p:nvSpPr>
          <p:cNvPr id="11" name="TextBox 10">
            <a:extLst>
              <a:ext uri="{FF2B5EF4-FFF2-40B4-BE49-F238E27FC236}">
                <a16:creationId xmlns:a16="http://schemas.microsoft.com/office/drawing/2014/main" id="{95B40D75-F868-4B4F-1CE3-0F2993BD041B}"/>
              </a:ext>
            </a:extLst>
          </p:cNvPr>
          <p:cNvSpPr txBox="1"/>
          <p:nvPr/>
        </p:nvSpPr>
        <p:spPr>
          <a:xfrm>
            <a:off x="1491916" y="5216893"/>
            <a:ext cx="4111030" cy="461665"/>
          </a:xfrm>
          <a:prstGeom prst="rect">
            <a:avLst/>
          </a:prstGeom>
          <a:noFill/>
        </p:spPr>
        <p:txBody>
          <a:bodyPr wrap="square" rtlCol="0">
            <a:spAutoFit/>
          </a:bodyPr>
          <a:lstStyle/>
          <a:p>
            <a:pPr algn="ctr"/>
            <a:r>
              <a:rPr lang="en-GB" sz="2400" b="1" dirty="0">
                <a:latin typeface="Times New Roman" panose="02020603050405020304" pitchFamily="18" charset="0"/>
                <a:cs typeface="Times New Roman" panose="02020603050405020304" pitchFamily="18" charset="0"/>
              </a:rPr>
              <a:t>Commercial Bias Supply</a:t>
            </a:r>
          </a:p>
        </p:txBody>
      </p:sp>
      <p:sp>
        <p:nvSpPr>
          <p:cNvPr id="13" name="TextBox 12">
            <a:extLst>
              <a:ext uri="{FF2B5EF4-FFF2-40B4-BE49-F238E27FC236}">
                <a16:creationId xmlns:a16="http://schemas.microsoft.com/office/drawing/2014/main" id="{40F7B3B5-476A-A38D-CBB5-760F29FA5C36}"/>
              </a:ext>
            </a:extLst>
          </p:cNvPr>
          <p:cNvSpPr txBox="1"/>
          <p:nvPr/>
        </p:nvSpPr>
        <p:spPr>
          <a:xfrm>
            <a:off x="7289538" y="5216892"/>
            <a:ext cx="3686472" cy="461665"/>
          </a:xfrm>
          <a:prstGeom prst="rect">
            <a:avLst/>
          </a:prstGeom>
          <a:noFill/>
        </p:spPr>
        <p:txBody>
          <a:bodyPr wrap="square" rtlCol="0">
            <a:spAutoFit/>
          </a:bodyPr>
          <a:lstStyle/>
          <a:p>
            <a:pPr algn="ctr"/>
            <a:r>
              <a:rPr lang="en-GB" sz="2400" b="1" dirty="0">
                <a:latin typeface="Times New Roman" panose="02020603050405020304" pitchFamily="18" charset="0"/>
                <a:cs typeface="Times New Roman" panose="02020603050405020304" pitchFamily="18" charset="0"/>
              </a:rPr>
              <a:t>UWS Bias Supply</a:t>
            </a:r>
          </a:p>
        </p:txBody>
      </p:sp>
    </p:spTree>
    <p:extLst>
      <p:ext uri="{BB962C8B-B14F-4D97-AF65-F5344CB8AC3E}">
        <p14:creationId xmlns:p14="http://schemas.microsoft.com/office/powerpoint/2010/main" val="16464456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1">
            <a:extLst>
              <a:ext uri="{FF2B5EF4-FFF2-40B4-BE49-F238E27FC236}">
                <a16:creationId xmlns:a16="http://schemas.microsoft.com/office/drawing/2014/main" id="{96707E22-77EC-D479-249D-BF17987B3CF9}"/>
              </a:ext>
            </a:extLst>
          </p:cNvPr>
          <p:cNvSpPr>
            <a:spLocks noGrp="1" noChangeArrowheads="1"/>
          </p:cNvSpPr>
          <p:nvPr>
            <p:ph type="title"/>
          </p:nvPr>
        </p:nvSpPr>
        <p:spPr bwMode="auto">
          <a:xfrm>
            <a:off x="762000" y="1141711"/>
            <a:ext cx="3727555" cy="3474364"/>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t" anchorCtr="0" compatLnSpc="1">
            <a:prstTxWarp prst="textNoShape">
              <a:avLst/>
            </a:prstTxWarp>
            <a:normAutofit/>
          </a:bodyPr>
          <a:lstStyle/>
          <a:p>
            <a:pPr marL="0" marR="0" lvl="0" indent="0" fontAlgn="base">
              <a:spcAft>
                <a:spcPct val="0"/>
              </a:spcAft>
              <a:buClrTx/>
              <a:buSzTx/>
              <a:tabLst/>
            </a:pPr>
            <a:r>
              <a:rPr kumimoji="0" lang="en-US" altLang="en-US" sz="2800" b="0" i="0" u="none" strike="noStrike" kern="1200" cap="none" normalizeH="0" baseline="0" dirty="0">
                <a:ln>
                  <a:noFill/>
                </a:ln>
                <a:solidFill>
                  <a:schemeClr val="tx1"/>
                </a:solidFill>
                <a:effectLst/>
                <a:latin typeface="+mj-lt"/>
                <a:ea typeface="+mj-ea"/>
                <a:cs typeface="+mj-cs"/>
              </a:rPr>
              <a:t>As part of the Year 3 module, Detectors and Nuclear Lab Skills,  the </a:t>
            </a:r>
            <a:r>
              <a:rPr lang="en-GB" altLang="en-US" sz="2800" dirty="0"/>
              <a:t>novel clover-like LaBr3 (Ce) detector's prototypes have</a:t>
            </a:r>
            <a:r>
              <a:rPr kumimoji="0" lang="en-US" altLang="en-US" sz="2800" b="0" i="0" u="none" strike="noStrike" kern="1200" cap="none" normalizeH="0" baseline="0" dirty="0">
                <a:ln>
                  <a:noFill/>
                </a:ln>
                <a:solidFill>
                  <a:schemeClr val="tx1"/>
                </a:solidFill>
                <a:effectLst/>
                <a:latin typeface="+mj-lt"/>
                <a:ea typeface="+mj-ea"/>
                <a:cs typeface="+mj-cs"/>
              </a:rPr>
              <a:t> been used in the teaching lab.</a:t>
            </a:r>
          </a:p>
        </p:txBody>
      </p:sp>
      <p:cxnSp>
        <p:nvCxnSpPr>
          <p:cNvPr id="54" name="Straight Connector 53">
            <a:extLst>
              <a:ext uri="{FF2B5EF4-FFF2-40B4-BE49-F238E27FC236}">
                <a16:creationId xmlns:a16="http://schemas.microsoft.com/office/drawing/2014/main" id="{33193FD5-6A49-7562-EA76-F15D42E1580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514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3" name="Picture 2" descr="A couple of people sitting at a desk&#10;&#10;AI-generated content may be incorrect.">
            <a:extLst>
              <a:ext uri="{FF2B5EF4-FFF2-40B4-BE49-F238E27FC236}">
                <a16:creationId xmlns:a16="http://schemas.microsoft.com/office/drawing/2014/main" id="{DEC0B0DD-AE47-602F-0A99-394467334E14}"/>
              </a:ext>
            </a:extLst>
          </p:cNvPr>
          <p:cNvPicPr>
            <a:picLocks noChangeAspect="1"/>
          </p:cNvPicPr>
          <p:nvPr/>
        </p:nvPicPr>
        <p:blipFill>
          <a:blip r:embed="rId2">
            <a:extLst>
              <a:ext uri="{28A0092B-C50C-407E-A947-70E740481C1C}">
                <a14:useLocalDpi xmlns:a14="http://schemas.microsoft.com/office/drawing/2010/main" val="0"/>
              </a:ext>
            </a:extLst>
          </a:blip>
          <a:srcRect t="37492" r="2" b="8765"/>
          <a:stretch/>
        </p:blipFill>
        <p:spPr>
          <a:xfrm>
            <a:off x="5009426" y="87086"/>
            <a:ext cx="3604846" cy="3341909"/>
          </a:xfrm>
          <a:prstGeom prst="rect">
            <a:avLst/>
          </a:prstGeom>
        </p:spPr>
      </p:pic>
      <p:pic>
        <p:nvPicPr>
          <p:cNvPr id="7" name="Picture 6" descr="A computer equipment on a table&#10;&#10;AI-generated content may be incorrect.">
            <a:extLst>
              <a:ext uri="{FF2B5EF4-FFF2-40B4-BE49-F238E27FC236}">
                <a16:creationId xmlns:a16="http://schemas.microsoft.com/office/drawing/2014/main" id="{8F6FC0DB-5D64-2065-B280-7C4B5443701C}"/>
              </a:ext>
            </a:extLst>
          </p:cNvPr>
          <p:cNvPicPr>
            <a:picLocks noChangeAspect="1"/>
          </p:cNvPicPr>
          <p:nvPr/>
        </p:nvPicPr>
        <p:blipFill>
          <a:blip r:embed="rId3">
            <a:extLst>
              <a:ext uri="{28A0092B-C50C-407E-A947-70E740481C1C}">
                <a14:useLocalDpi xmlns:a14="http://schemas.microsoft.com/office/drawing/2010/main" val="0"/>
              </a:ext>
            </a:extLst>
          </a:blip>
          <a:srcRect t="15602" r="2" b="30656"/>
          <a:stretch/>
        </p:blipFill>
        <p:spPr>
          <a:xfrm>
            <a:off x="8587155" y="87077"/>
            <a:ext cx="3604846" cy="3341919"/>
          </a:xfrm>
          <a:prstGeom prst="rect">
            <a:avLst/>
          </a:prstGeom>
        </p:spPr>
      </p:pic>
      <p:pic>
        <p:nvPicPr>
          <p:cNvPr id="9" name="Picture 8" descr="A group of people standing around a table with computers&#10;&#10;AI-generated content may be incorrect.">
            <a:extLst>
              <a:ext uri="{FF2B5EF4-FFF2-40B4-BE49-F238E27FC236}">
                <a16:creationId xmlns:a16="http://schemas.microsoft.com/office/drawing/2014/main" id="{AF744F57-9C36-B856-AF8F-854F38051C68}"/>
              </a:ext>
            </a:extLst>
          </p:cNvPr>
          <p:cNvPicPr>
            <a:picLocks noChangeAspect="1"/>
          </p:cNvPicPr>
          <p:nvPr/>
        </p:nvPicPr>
        <p:blipFill>
          <a:blip r:embed="rId4">
            <a:extLst>
              <a:ext uri="{28A0092B-C50C-407E-A947-70E740481C1C}">
                <a14:useLocalDpi xmlns:a14="http://schemas.microsoft.com/office/drawing/2010/main" val="0"/>
              </a:ext>
            </a:extLst>
          </a:blip>
          <a:srcRect r="-2" b="15502"/>
          <a:stretch/>
        </p:blipFill>
        <p:spPr>
          <a:xfrm>
            <a:off x="5009426" y="3516072"/>
            <a:ext cx="7182574" cy="3341919"/>
          </a:xfrm>
          <a:prstGeom prst="rect">
            <a:avLst/>
          </a:prstGeom>
        </p:spPr>
      </p:pic>
    </p:spTree>
    <p:extLst>
      <p:ext uri="{BB962C8B-B14F-4D97-AF65-F5344CB8AC3E}">
        <p14:creationId xmlns:p14="http://schemas.microsoft.com/office/powerpoint/2010/main" val="2072526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7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FF4C0544-AC50-ABDC-D428-D7F54E9BC246}"/>
              </a:ext>
            </a:extLst>
          </p:cNvPr>
          <p:cNvSpPr>
            <a:spLocks noGrp="1"/>
          </p:cNvSpPr>
          <p:nvPr>
            <p:ph type="subTitle" idx="1"/>
          </p:nvPr>
        </p:nvSpPr>
        <p:spPr>
          <a:xfrm>
            <a:off x="838203" y="1535502"/>
            <a:ext cx="9829800" cy="4390845"/>
          </a:xfrm>
        </p:spPr>
        <p:txBody>
          <a:bodyPr>
            <a:normAutofit/>
          </a:bodyPr>
          <a:lstStyle/>
          <a:p>
            <a:pPr marL="342900" indent="-342900" algn="l">
              <a:buFont typeface="Wingdings" panose="05000000000000000000" pitchFamily="2" charset="2"/>
              <a:buChar char="Ø"/>
            </a:pPr>
            <a:r>
              <a:rPr lang="en-US" altLang="en-US" dirty="0">
                <a:solidFill>
                  <a:schemeClr val="tx1"/>
                </a:solidFill>
                <a:latin typeface="Times New Roman" panose="02020603050405020304" pitchFamily="18" charset="0"/>
                <a:cs typeface="Times New Roman" panose="02020603050405020304" pitchFamily="18" charset="0"/>
              </a:rPr>
              <a:t>At the focal plane or target position of ISRS. </a:t>
            </a:r>
            <a:endParaRPr kumimoji="0" lang="en-US" altLang="en-US" sz="24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342900" indent="-342900" algn="l">
              <a:buFont typeface="Wingdings" panose="05000000000000000000" pitchFamily="2" charset="2"/>
              <a:buChar char="Ø"/>
            </a:pPr>
            <a:r>
              <a:rPr lang="en-US" altLang="en-US" dirty="0">
                <a:solidFill>
                  <a:schemeClr val="tx1"/>
                </a:solidFill>
                <a:latin typeface="Times New Roman" panose="02020603050405020304" pitchFamily="18" charset="0"/>
                <a:cs typeface="Times New Roman" panose="02020603050405020304" pitchFamily="18" charset="0"/>
              </a:rPr>
              <a:t>Inside Isolde Solenoidal Separator for </a:t>
            </a:r>
            <a:r>
              <a:rPr lang="en-US" altLang="en-US" dirty="0" err="1">
                <a:solidFill>
                  <a:schemeClr val="tx1"/>
                </a:solidFill>
                <a:latin typeface="Times New Roman" panose="02020603050405020304" pitchFamily="18" charset="0"/>
                <a:cs typeface="Times New Roman" panose="02020603050405020304" pitchFamily="18" charset="0"/>
              </a:rPr>
              <a:t>Coulex</a:t>
            </a:r>
            <a:r>
              <a:rPr lang="en-US" altLang="en-US" dirty="0">
                <a:solidFill>
                  <a:schemeClr val="tx1"/>
                </a:solidFill>
                <a:latin typeface="Times New Roman" panose="02020603050405020304" pitchFamily="18" charset="0"/>
                <a:cs typeface="Times New Roman" panose="02020603050405020304" pitchFamily="18" charset="0"/>
              </a:rPr>
              <a:t> and Plunger techniques.</a:t>
            </a:r>
          </a:p>
          <a:p>
            <a:pPr marL="342900" indent="-342900" algn="l">
              <a:buFont typeface="Wingdings" panose="05000000000000000000" pitchFamily="2" charset="2"/>
              <a:buChar char="Ø"/>
            </a:pPr>
            <a:r>
              <a:rPr lang="en-US" altLang="en-US" dirty="0">
                <a:solidFill>
                  <a:schemeClr val="tx1"/>
                </a:solidFill>
                <a:latin typeface="Times New Roman" panose="02020603050405020304" pitchFamily="18" charset="0"/>
                <a:cs typeface="Times New Roman" panose="02020603050405020304" pitchFamily="18" charset="0"/>
              </a:rPr>
              <a:t>Nuclear Astrophysical setups </a:t>
            </a:r>
            <a:r>
              <a:rPr lang="en-GB" altLang="en-US" dirty="0">
                <a:solidFill>
                  <a:schemeClr val="tx1"/>
                </a:solidFill>
                <a:latin typeface="Times New Roman" panose="02020603050405020304" pitchFamily="18" charset="0"/>
                <a:cs typeface="Times New Roman" panose="02020603050405020304" pitchFamily="18" charset="0"/>
              </a:rPr>
              <a:t>detect only a few low—and high-energy gamma rays,</a:t>
            </a:r>
            <a:r>
              <a:rPr lang="en-US" altLang="en-US" dirty="0">
                <a:solidFill>
                  <a:schemeClr val="tx1"/>
                </a:solidFill>
                <a:latin typeface="Times New Roman" panose="02020603050405020304" pitchFamily="18" charset="0"/>
                <a:cs typeface="Times New Roman" panose="02020603050405020304" pitchFamily="18" charset="0"/>
              </a:rPr>
              <a:t> which do not require very high resolutions of </a:t>
            </a:r>
            <a:r>
              <a:rPr lang="en-US" altLang="en-US" dirty="0" err="1">
                <a:solidFill>
                  <a:schemeClr val="tx1"/>
                </a:solidFill>
                <a:latin typeface="Times New Roman" panose="02020603050405020304" pitchFamily="18" charset="0"/>
                <a:cs typeface="Times New Roman" panose="02020603050405020304" pitchFamily="18" charset="0"/>
              </a:rPr>
              <a:t>HPGe</a:t>
            </a:r>
            <a:r>
              <a:rPr lang="en-US" altLang="en-US" dirty="0">
                <a:solidFill>
                  <a:schemeClr val="tx1"/>
                </a:solidFill>
                <a:latin typeface="Times New Roman" panose="02020603050405020304" pitchFamily="18" charset="0"/>
                <a:cs typeface="Times New Roman" panose="02020603050405020304" pitchFamily="18" charset="0"/>
              </a:rPr>
              <a:t>. A test will be performed at CMAM. </a:t>
            </a:r>
            <a:endParaRPr kumimoji="0" lang="en-US" altLang="en-US" sz="24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342900" indent="-342900" algn="l">
              <a:buFont typeface="Wingdings" panose="05000000000000000000" pitchFamily="2" charset="2"/>
              <a:buChar char="Ø"/>
            </a:pPr>
            <a:r>
              <a:rPr lang="en-US" altLang="en-US" dirty="0">
                <a:solidFill>
                  <a:schemeClr val="tx1"/>
                </a:solidFill>
                <a:latin typeface="Times New Roman" panose="02020603050405020304" pitchFamily="18" charset="0"/>
                <a:cs typeface="Times New Roman" panose="02020603050405020304" pitchFamily="18" charset="0"/>
              </a:rPr>
              <a:t>Fast-timing, e.g., at the focal plane of MARA/RITU separators at Jyvaskyla.</a:t>
            </a:r>
          </a:p>
        </p:txBody>
      </p:sp>
      <p:sp>
        <p:nvSpPr>
          <p:cNvPr id="3" name="Title 2">
            <a:extLst>
              <a:ext uri="{FF2B5EF4-FFF2-40B4-BE49-F238E27FC236}">
                <a16:creationId xmlns:a16="http://schemas.microsoft.com/office/drawing/2014/main" id="{91916393-D210-E241-85F4-19B92E4EC2EC}"/>
              </a:ext>
            </a:extLst>
          </p:cNvPr>
          <p:cNvSpPr>
            <a:spLocks noGrp="1"/>
          </p:cNvSpPr>
          <p:nvPr>
            <p:ph type="title"/>
          </p:nvPr>
        </p:nvSpPr>
        <p:spPr>
          <a:xfrm>
            <a:off x="838202" y="365130"/>
            <a:ext cx="4701985" cy="1075482"/>
          </a:xfrm>
        </p:spPr>
        <p:txBody>
          <a:bodyPr>
            <a:normAutofit/>
          </a:bodyPr>
          <a:lstStyle/>
          <a:p>
            <a:r>
              <a:rPr lang="en-GB" sz="3200" b="1">
                <a:latin typeface="Times New Roman" panose="02020603050405020304" pitchFamily="18" charset="0"/>
                <a:cs typeface="Times New Roman" panose="02020603050405020304" pitchFamily="18" charset="0"/>
              </a:rPr>
              <a:t>Future Applications</a:t>
            </a:r>
            <a:endParaRPr lang="en-GB"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401807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C0265712-7505-E866-B32A-1430BB1FC5DE}"/>
              </a:ext>
            </a:extLst>
          </p:cNvPr>
          <p:cNvSpPr>
            <a:spLocks noGrp="1"/>
          </p:cNvSpPr>
          <p:nvPr>
            <p:ph type="subTitle" idx="1"/>
          </p:nvPr>
        </p:nvSpPr>
        <p:spPr>
          <a:xfrm>
            <a:off x="1524003" y="1509623"/>
            <a:ext cx="9144000" cy="3748176"/>
          </a:xfrm>
        </p:spPr>
        <p:txBody>
          <a:bodyPr>
            <a:normAutofit/>
          </a:bodyPr>
          <a:lstStyle/>
          <a:p>
            <a:pPr marL="342900" indent="-342900" algn="l">
              <a:buFont typeface="Wingdings" panose="05000000000000000000" pitchFamily="2" charset="2"/>
              <a:buChar char="Ø"/>
            </a:pPr>
            <a:r>
              <a:rPr lang="en-GB" dirty="0">
                <a:latin typeface="Times New Roman" panose="02020603050405020304" pitchFamily="18" charset="0"/>
                <a:cs typeface="Times New Roman" panose="02020603050405020304" pitchFamily="18" charset="0"/>
              </a:rPr>
              <a:t>B.S. Nara Singh et al., </a:t>
            </a:r>
            <a:r>
              <a:rPr lang="en-GB" dirty="0" err="1">
                <a:latin typeface="Times New Roman" panose="02020603050405020304" pitchFamily="18" charset="0"/>
                <a:cs typeface="Times New Roman" panose="02020603050405020304" pitchFamily="18" charset="0"/>
              </a:rPr>
              <a:t>Nucl</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Instrum</a:t>
            </a:r>
            <a:r>
              <a:rPr lang="en-GB" dirty="0">
                <a:latin typeface="Times New Roman" panose="02020603050405020304" pitchFamily="18" charset="0"/>
                <a:cs typeface="Times New Roman" panose="02020603050405020304" pitchFamily="18" charset="0"/>
              </a:rPr>
              <a:t>. Methods Phys. Res. A506, (2003) 238.</a:t>
            </a:r>
          </a:p>
          <a:p>
            <a:pPr marL="342900" indent="-342900" algn="l">
              <a:buFont typeface="Wingdings" panose="05000000000000000000" pitchFamily="2" charset="2"/>
              <a:buChar char="Ø"/>
            </a:pPr>
            <a:r>
              <a:rPr lang="en-GB" dirty="0">
                <a:latin typeface="Times New Roman" panose="02020603050405020304" pitchFamily="18" charset="0"/>
                <a:cs typeface="Times New Roman" panose="02020603050405020304" pitchFamily="18" charset="0"/>
              </a:rPr>
              <a:t>P.K. Joshi, </a:t>
            </a:r>
            <a:r>
              <a:rPr lang="en-GB" dirty="0" err="1">
                <a:latin typeface="Times New Roman" panose="02020603050405020304" pitchFamily="18" charset="0"/>
                <a:cs typeface="Times New Roman" panose="02020603050405020304" pitchFamily="18" charset="0"/>
              </a:rPr>
              <a:t>H.C.Jain</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A.S.Medhi</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S.Chattopadhyayay</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S.Bhattacharya</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A.Goswami</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Nucl</a:t>
            </a:r>
            <a:r>
              <a:rPr lang="en-GB" dirty="0">
                <a:latin typeface="Times New Roman" panose="02020603050405020304" pitchFamily="18" charset="0"/>
                <a:cs typeface="Times New Roman" panose="02020603050405020304" pitchFamily="18" charset="0"/>
              </a:rPr>
              <a:t>. Instr. and Meth. A 399(1991) 51. </a:t>
            </a:r>
          </a:p>
          <a:p>
            <a:pPr marL="342900" indent="-342900" algn="l">
              <a:buFont typeface="Wingdings" panose="05000000000000000000" pitchFamily="2" charset="2"/>
              <a:buChar char="Ø"/>
            </a:pPr>
            <a:r>
              <a:rPr lang="en-GB" dirty="0">
                <a:latin typeface="Times New Roman" panose="02020603050405020304" pitchFamily="18" charset="0"/>
                <a:cs typeface="Times New Roman" panose="02020603050405020304" pitchFamily="18" charset="0"/>
              </a:rPr>
              <a:t>B.S. Nara Singh et al., </a:t>
            </a:r>
            <a:r>
              <a:rPr lang="en-GB" dirty="0" err="1">
                <a:latin typeface="Times New Roman" panose="02020603050405020304" pitchFamily="18" charset="0"/>
                <a:cs typeface="Times New Roman" panose="02020603050405020304" pitchFamily="18" charset="0"/>
              </a:rPr>
              <a:t>Nucl</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Instrum</a:t>
            </a:r>
            <a:r>
              <a:rPr lang="en-GB" dirty="0">
                <a:latin typeface="Times New Roman" panose="02020603050405020304" pitchFamily="18" charset="0"/>
                <a:cs typeface="Times New Roman" panose="02020603050405020304" pitchFamily="18" charset="0"/>
              </a:rPr>
              <a:t>. Methods Phys. Res. A506, (2003) 238.</a:t>
            </a:r>
          </a:p>
          <a:p>
            <a:pPr marL="342900" indent="-342900" algn="l">
              <a:buFont typeface="Wingdings" panose="05000000000000000000" pitchFamily="2" charset="2"/>
              <a:buChar char="Ø"/>
            </a:pPr>
            <a:r>
              <a:rPr lang="en-GB" dirty="0">
                <a:latin typeface="Times New Roman" panose="02020603050405020304" pitchFamily="18" charset="0"/>
                <a:cs typeface="Times New Roman" panose="02020603050405020304" pitchFamily="18" charset="0"/>
              </a:rPr>
              <a:t>C. Mihai et al., </a:t>
            </a:r>
            <a:r>
              <a:rPr lang="en-GB" dirty="0" err="1">
                <a:latin typeface="Times New Roman" panose="02020603050405020304" pitchFamily="18" charset="0"/>
                <a:cs typeface="Times New Roman" panose="02020603050405020304" pitchFamily="18" charset="0"/>
              </a:rPr>
              <a:t>Nucl</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Instrum</a:t>
            </a:r>
            <a:r>
              <a:rPr lang="en-GB" dirty="0">
                <a:latin typeface="Times New Roman" panose="02020603050405020304" pitchFamily="18" charset="0"/>
                <a:cs typeface="Times New Roman" panose="02020603050405020304" pitchFamily="18" charset="0"/>
              </a:rPr>
              <a:t>. Methods Phys. Res. A953, (2020) 163263.</a:t>
            </a:r>
          </a:p>
          <a:p>
            <a:pPr marL="342900" indent="-342900" algn="l">
              <a:buFont typeface="Wingdings" panose="05000000000000000000" pitchFamily="2" charset="2"/>
              <a:buChar char="Ø"/>
            </a:pPr>
            <a:r>
              <a:rPr lang="en-GB" dirty="0">
                <a:latin typeface="Times New Roman" panose="02020603050405020304" pitchFamily="18" charset="0"/>
                <a:cs typeface="Times New Roman" panose="02020603050405020304" pitchFamily="18" charset="0"/>
              </a:rPr>
              <a:t>B.S. Nara Singh et al., presented at </a:t>
            </a:r>
            <a:r>
              <a:rPr lang="en-GB" dirty="0" err="1">
                <a:latin typeface="Times New Roman" panose="02020603050405020304" pitchFamily="18" charset="0"/>
                <a:cs typeface="Times New Roman" panose="02020603050405020304" pitchFamily="18" charset="0"/>
              </a:rPr>
              <a:t>IoP</a:t>
            </a:r>
            <a:r>
              <a:rPr lang="en-GB" dirty="0">
                <a:latin typeface="Times New Roman" panose="02020603050405020304" pitchFamily="18" charset="0"/>
                <a:cs typeface="Times New Roman" panose="02020603050405020304" pitchFamily="18" charset="0"/>
              </a:rPr>
              <a:t> 2016 UK.</a:t>
            </a:r>
          </a:p>
        </p:txBody>
      </p:sp>
      <p:sp>
        <p:nvSpPr>
          <p:cNvPr id="3" name="Title 2">
            <a:extLst>
              <a:ext uri="{FF2B5EF4-FFF2-40B4-BE49-F238E27FC236}">
                <a16:creationId xmlns:a16="http://schemas.microsoft.com/office/drawing/2014/main" id="{340EC494-FFAD-EF16-7218-C9823463AB70}"/>
              </a:ext>
            </a:extLst>
          </p:cNvPr>
          <p:cNvSpPr>
            <a:spLocks noGrp="1"/>
          </p:cNvSpPr>
          <p:nvPr>
            <p:ph type="title"/>
          </p:nvPr>
        </p:nvSpPr>
        <p:spPr/>
        <p:txBody>
          <a:bodyPr>
            <a:normAutofit/>
          </a:bodyPr>
          <a:lstStyle/>
          <a:p>
            <a:r>
              <a:rPr lang="en-GB" sz="3200" b="1" dirty="0">
                <a:latin typeface="Times New Roman" panose="02020603050405020304" pitchFamily="18" charset="0"/>
                <a:cs typeface="Times New Roman" panose="02020603050405020304" pitchFamily="18" charset="0"/>
              </a:rPr>
              <a:t>References</a:t>
            </a:r>
          </a:p>
        </p:txBody>
      </p:sp>
    </p:spTree>
    <p:extLst>
      <p:ext uri="{BB962C8B-B14F-4D97-AF65-F5344CB8AC3E}">
        <p14:creationId xmlns:p14="http://schemas.microsoft.com/office/powerpoint/2010/main" val="18857515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09" name="Picture 3" descr="F:\CMAM-S34\foto\0007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150" y="1605433"/>
            <a:ext cx="4797425" cy="3598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9810" name="Rectangle 7"/>
          <p:cNvSpPr>
            <a:spLocks noChangeArrowheads="1"/>
          </p:cNvSpPr>
          <p:nvPr/>
        </p:nvSpPr>
        <p:spPr bwMode="auto">
          <a:xfrm>
            <a:off x="782320" y="161926"/>
            <a:ext cx="9225280"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r>
              <a:rPr lang="en-GB" sz="2800" dirty="0">
                <a:solidFill>
                  <a:schemeClr val="tx2"/>
                </a:solidFill>
                <a:latin typeface="Times New Roman" charset="0"/>
              </a:rPr>
              <a:t>Nuclear Astrophysics to be used in a prompt-gamma experiment at CMAM – Tests next week</a:t>
            </a:r>
          </a:p>
        </p:txBody>
      </p:sp>
      <p:sp>
        <p:nvSpPr>
          <p:cNvPr id="7" name="TextBox 6"/>
          <p:cNvSpPr txBox="1"/>
          <p:nvPr/>
        </p:nvSpPr>
        <p:spPr>
          <a:xfrm>
            <a:off x="1998833" y="5572491"/>
            <a:ext cx="1132556" cy="1015663"/>
          </a:xfrm>
          <a:prstGeom prst="rect">
            <a:avLst/>
          </a:prstGeom>
          <a:noFill/>
        </p:spPr>
        <p:txBody>
          <a:bodyPr wrap="square" rtlCol="0">
            <a:spAutoFit/>
          </a:bodyPr>
          <a:lstStyle/>
          <a:p>
            <a:r>
              <a:rPr lang="en-US" sz="1200" b="1" dirty="0">
                <a:solidFill>
                  <a:srgbClr val="000090"/>
                </a:solidFill>
                <a:latin typeface="Times New Roman" panose="02020603050405020304" pitchFamily="18" charset="0"/>
                <a:cs typeface="Times New Roman" panose="02020603050405020304" pitchFamily="18" charset="0"/>
              </a:rPr>
              <a:t>RSE Saltire ICA together with CSIC Madrid, March 2021</a:t>
            </a:r>
          </a:p>
        </p:txBody>
      </p:sp>
      <p:pic>
        <p:nvPicPr>
          <p:cNvPr id="8" name="Picture 7"/>
          <p:cNvPicPr>
            <a:picLocks noChangeAspect="1"/>
          </p:cNvPicPr>
          <p:nvPr/>
        </p:nvPicPr>
        <p:blipFill>
          <a:blip r:embed="rId4"/>
          <a:stretch>
            <a:fillRect/>
          </a:stretch>
        </p:blipFill>
        <p:spPr>
          <a:xfrm>
            <a:off x="626262" y="5702323"/>
            <a:ext cx="965748" cy="756000"/>
          </a:xfrm>
          <a:prstGeom prst="rect">
            <a:avLst/>
          </a:prstGeom>
        </p:spPr>
      </p:pic>
      <p:sp>
        <p:nvSpPr>
          <p:cNvPr id="2" name="Rectangle 1"/>
          <p:cNvSpPr/>
          <p:nvPr/>
        </p:nvSpPr>
        <p:spPr>
          <a:xfrm>
            <a:off x="1705434" y="2349501"/>
            <a:ext cx="4572000" cy="369332"/>
          </a:xfrm>
          <a:prstGeom prst="rect">
            <a:avLst/>
          </a:prstGeom>
        </p:spPr>
        <p:txBody>
          <a:bodyPr>
            <a:spAutoFit/>
          </a:bodyPr>
          <a:lstStyle/>
          <a:p>
            <a:endParaRPr lang="en-US" dirty="0">
              <a:solidFill>
                <a:schemeClr val="bg1"/>
              </a:solidFill>
            </a:endParaRPr>
          </a:p>
        </p:txBody>
      </p:sp>
      <p:pic>
        <p:nvPicPr>
          <p:cNvPr id="3" name="Picture 2"/>
          <p:cNvPicPr>
            <a:picLocks noChangeAspect="1"/>
          </p:cNvPicPr>
          <p:nvPr/>
        </p:nvPicPr>
        <p:blipFill>
          <a:blip r:embed="rId5"/>
          <a:stretch>
            <a:fillRect/>
          </a:stretch>
        </p:blipFill>
        <p:spPr>
          <a:xfrm>
            <a:off x="5740088" y="1857242"/>
            <a:ext cx="5812284" cy="3546389"/>
          </a:xfrm>
          <a:prstGeom prst="rect">
            <a:avLst/>
          </a:prstGeom>
        </p:spPr>
      </p:pic>
    </p:spTree>
    <p:extLst>
      <p:ext uri="{BB962C8B-B14F-4D97-AF65-F5344CB8AC3E}">
        <p14:creationId xmlns:p14="http://schemas.microsoft.com/office/powerpoint/2010/main" val="7563721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595900" y="8626"/>
            <a:ext cx="6831443"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de-DE" sz="2800" b="1" dirty="0">
                <a:latin typeface="Times New Roman" panose="02020603050405020304" pitchFamily="18" charset="0"/>
                <a:cs typeface="Times New Roman" panose="02020603050405020304" pitchFamily="18" charset="0"/>
              </a:rPr>
              <a:t>Compton Background from fission products</a:t>
            </a:r>
            <a:endParaRPr lang="en-US" sz="2800" b="1" dirty="0">
              <a:latin typeface="Times New Roman" panose="02020603050405020304" pitchFamily="18" charset="0"/>
              <a:cs typeface="Times New Roman" panose="02020603050405020304" pitchFamily="18" charset="0"/>
            </a:endParaRPr>
          </a:p>
        </p:txBody>
      </p:sp>
      <p:sp>
        <p:nvSpPr>
          <p:cNvPr id="18" name="Rectangle 17"/>
          <p:cNvSpPr/>
          <p:nvPr/>
        </p:nvSpPr>
        <p:spPr>
          <a:xfrm>
            <a:off x="419657" y="1649277"/>
            <a:ext cx="3688424" cy="3785652"/>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Compton continuum due to fission products obscure photo peaks in the gamma-ray spectra of spent nuclear fuel.</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To tackle this issue, Compton suppression is employed. </a:t>
            </a:r>
          </a:p>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Compton continuum from dominant photo peaks such as </a:t>
            </a:r>
            <a:r>
              <a:rPr lang="en-US" sz="2000" b="1" baseline="30000" dirty="0">
                <a:latin typeface="Times New Roman" panose="02020603050405020304" pitchFamily="18" charset="0"/>
                <a:cs typeface="Times New Roman" panose="02020603050405020304" pitchFamily="18" charset="0"/>
              </a:rPr>
              <a:t>140</a:t>
            </a:r>
            <a:r>
              <a:rPr lang="en-US" sz="2000" b="1" dirty="0">
                <a:latin typeface="Times New Roman" panose="02020603050405020304" pitchFamily="18" charset="0"/>
                <a:cs typeface="Times New Roman" panose="02020603050405020304" pitchFamily="18" charset="0"/>
              </a:rPr>
              <a:t>La has been suppressed and additional peaks identified</a:t>
            </a:r>
          </a:p>
        </p:txBody>
      </p:sp>
      <p:grpSp>
        <p:nvGrpSpPr>
          <p:cNvPr id="5" name="Group 4"/>
          <p:cNvGrpSpPr/>
          <p:nvPr/>
        </p:nvGrpSpPr>
        <p:grpSpPr>
          <a:xfrm>
            <a:off x="4477109" y="1000663"/>
            <a:ext cx="7597605" cy="5327757"/>
            <a:chOff x="2181204" y="1007496"/>
            <a:chExt cx="7879775" cy="5844380"/>
          </a:xfrm>
        </p:grpSpPr>
        <p:grpSp>
          <p:nvGrpSpPr>
            <p:cNvPr id="6" name="Group 5"/>
            <p:cNvGrpSpPr/>
            <p:nvPr/>
          </p:nvGrpSpPr>
          <p:grpSpPr>
            <a:xfrm>
              <a:off x="2181204" y="1098539"/>
              <a:ext cx="7879775" cy="5753337"/>
              <a:chOff x="855131" y="1098539"/>
              <a:chExt cx="7879775" cy="5753337"/>
            </a:xfrm>
          </p:grpSpPr>
          <p:pic>
            <p:nvPicPr>
              <p:cNvPr id="15" name="Picture 14"/>
              <p:cNvPicPr>
                <a:picLocks noChangeAspect="1"/>
              </p:cNvPicPr>
              <p:nvPr/>
            </p:nvPicPr>
            <p:blipFill>
              <a:blip r:embed="rId3"/>
              <a:stretch>
                <a:fillRect/>
              </a:stretch>
            </p:blipFill>
            <p:spPr>
              <a:xfrm>
                <a:off x="855131" y="1098539"/>
                <a:ext cx="7731125" cy="5711649"/>
              </a:xfrm>
              <a:prstGeom prst="rect">
                <a:avLst/>
              </a:prstGeom>
            </p:spPr>
          </p:pic>
          <p:sp>
            <p:nvSpPr>
              <p:cNvPr id="16" name="TextBox 15"/>
              <p:cNvSpPr txBox="1"/>
              <p:nvPr/>
            </p:nvSpPr>
            <p:spPr>
              <a:xfrm>
                <a:off x="5708417" y="6482544"/>
                <a:ext cx="2877839" cy="369332"/>
              </a:xfrm>
              <a:prstGeom prst="rect">
                <a:avLst/>
              </a:prstGeom>
              <a:noFill/>
            </p:spPr>
            <p:txBody>
              <a:bodyPr wrap="none" rtlCol="0">
                <a:spAutoFit/>
              </a:bodyPr>
              <a:lstStyle/>
              <a:p>
                <a:r>
                  <a:rPr lang="en-US" dirty="0"/>
                  <a:t>S. Bender et al NIMA (2015)</a:t>
                </a:r>
              </a:p>
            </p:txBody>
          </p:sp>
          <p:sp>
            <p:nvSpPr>
              <p:cNvPr id="17" name="TextBox 16"/>
              <p:cNvSpPr txBox="1"/>
              <p:nvPr/>
            </p:nvSpPr>
            <p:spPr>
              <a:xfrm>
                <a:off x="1856100" y="5677380"/>
                <a:ext cx="6878806" cy="646331"/>
              </a:xfrm>
              <a:prstGeom prst="rect">
                <a:avLst/>
              </a:prstGeom>
              <a:noFill/>
            </p:spPr>
            <p:txBody>
              <a:bodyPr wrap="none" rtlCol="0">
                <a:spAutoFit/>
              </a:bodyPr>
              <a:lstStyle/>
              <a:p>
                <a:r>
                  <a:rPr lang="en-US" baseline="30000" dirty="0"/>
                  <a:t>138</a:t>
                </a:r>
                <a:r>
                  <a:rPr lang="en-US" dirty="0"/>
                  <a:t>La Self-activity peak is not seen in the spectrum as the source count</a:t>
                </a:r>
              </a:p>
              <a:p>
                <a:r>
                  <a:rPr lang="en-US" dirty="0"/>
                  <a:t>rate is much higher  </a:t>
                </a:r>
              </a:p>
            </p:txBody>
          </p:sp>
          <p:pic>
            <p:nvPicPr>
              <p:cNvPr id="19" name="Picture 18"/>
              <p:cNvPicPr>
                <a:picLocks noChangeAspect="1"/>
              </p:cNvPicPr>
              <p:nvPr/>
            </p:nvPicPr>
            <p:blipFill>
              <a:blip r:embed="rId4"/>
              <a:stretch>
                <a:fillRect/>
              </a:stretch>
            </p:blipFill>
            <p:spPr>
              <a:xfrm>
                <a:off x="1951350" y="3692689"/>
                <a:ext cx="2525400" cy="1723860"/>
              </a:xfrm>
              <a:prstGeom prst="rect">
                <a:avLst/>
              </a:prstGeom>
            </p:spPr>
          </p:pic>
        </p:grpSp>
        <p:sp>
          <p:nvSpPr>
            <p:cNvPr id="7" name="TextBox 6"/>
            <p:cNvSpPr txBox="1"/>
            <p:nvPr/>
          </p:nvSpPr>
          <p:spPr>
            <a:xfrm>
              <a:off x="6304159" y="1007496"/>
              <a:ext cx="3719513" cy="369332"/>
            </a:xfrm>
            <a:prstGeom prst="rect">
              <a:avLst/>
            </a:prstGeom>
            <a:noFill/>
          </p:spPr>
          <p:txBody>
            <a:bodyPr wrap="none" rtlCol="0">
              <a:spAutoFit/>
            </a:bodyPr>
            <a:lstStyle/>
            <a:p>
              <a:r>
                <a:rPr lang="en-US" dirty="0" err="1"/>
                <a:t>NaI</a:t>
              </a:r>
              <a:r>
                <a:rPr lang="en-US" dirty="0"/>
                <a:t> annulus for Compton suppression</a:t>
              </a:r>
            </a:p>
          </p:txBody>
        </p:sp>
        <p:sp>
          <p:nvSpPr>
            <p:cNvPr id="8" name="TextBox 7"/>
            <p:cNvSpPr txBox="1"/>
            <p:nvPr/>
          </p:nvSpPr>
          <p:spPr>
            <a:xfrm>
              <a:off x="6915972" y="4578340"/>
              <a:ext cx="2226992" cy="646331"/>
            </a:xfrm>
            <a:prstGeom prst="rect">
              <a:avLst/>
            </a:prstGeom>
            <a:noFill/>
          </p:spPr>
          <p:txBody>
            <a:bodyPr wrap="none" rtlCol="0">
              <a:spAutoFit/>
            </a:bodyPr>
            <a:lstStyle/>
            <a:p>
              <a:r>
                <a:rPr lang="en-US" dirty="0"/>
                <a:t>Additional peaks</a:t>
              </a:r>
            </a:p>
            <a:p>
              <a:r>
                <a:rPr lang="en-US" dirty="0"/>
                <a:t>in suppressed spectra</a:t>
              </a:r>
            </a:p>
          </p:txBody>
        </p:sp>
        <p:sp>
          <p:nvSpPr>
            <p:cNvPr id="9" name="TextBox 8"/>
            <p:cNvSpPr txBox="1"/>
            <p:nvPr/>
          </p:nvSpPr>
          <p:spPr>
            <a:xfrm>
              <a:off x="7436673" y="2374900"/>
              <a:ext cx="671594" cy="369332"/>
            </a:xfrm>
            <a:prstGeom prst="rect">
              <a:avLst/>
            </a:prstGeom>
            <a:noFill/>
          </p:spPr>
          <p:txBody>
            <a:bodyPr wrap="none" rtlCol="0">
              <a:spAutoFit/>
            </a:bodyPr>
            <a:lstStyle/>
            <a:p>
              <a:r>
                <a:rPr lang="en-US" baseline="30000" dirty="0"/>
                <a:t>140</a:t>
              </a:r>
              <a:r>
                <a:rPr lang="en-US" dirty="0"/>
                <a:t>La</a:t>
              </a:r>
            </a:p>
          </p:txBody>
        </p:sp>
        <p:sp>
          <p:nvSpPr>
            <p:cNvPr id="10" name="TextBox 9"/>
            <p:cNvSpPr txBox="1"/>
            <p:nvPr/>
          </p:nvSpPr>
          <p:spPr>
            <a:xfrm>
              <a:off x="9317717" y="2609334"/>
              <a:ext cx="671594" cy="369332"/>
            </a:xfrm>
            <a:prstGeom prst="rect">
              <a:avLst/>
            </a:prstGeom>
            <a:noFill/>
          </p:spPr>
          <p:txBody>
            <a:bodyPr wrap="none" rtlCol="0">
              <a:spAutoFit/>
            </a:bodyPr>
            <a:lstStyle/>
            <a:p>
              <a:r>
                <a:rPr lang="en-US" baseline="30000" dirty="0"/>
                <a:t>140</a:t>
              </a:r>
              <a:r>
                <a:rPr lang="en-US" dirty="0"/>
                <a:t>La</a:t>
              </a:r>
            </a:p>
          </p:txBody>
        </p:sp>
        <p:sp>
          <p:nvSpPr>
            <p:cNvPr id="12" name="TextBox 11"/>
            <p:cNvSpPr txBox="1"/>
            <p:nvPr/>
          </p:nvSpPr>
          <p:spPr>
            <a:xfrm>
              <a:off x="3829873" y="1803400"/>
              <a:ext cx="671594" cy="369332"/>
            </a:xfrm>
            <a:prstGeom prst="rect">
              <a:avLst/>
            </a:prstGeom>
            <a:noFill/>
          </p:spPr>
          <p:txBody>
            <a:bodyPr wrap="none" rtlCol="0">
              <a:spAutoFit/>
            </a:bodyPr>
            <a:lstStyle/>
            <a:p>
              <a:r>
                <a:rPr lang="en-US" baseline="30000" dirty="0"/>
                <a:t>140</a:t>
              </a:r>
              <a:r>
                <a:rPr lang="en-US" dirty="0"/>
                <a:t>La</a:t>
              </a:r>
            </a:p>
          </p:txBody>
        </p:sp>
        <p:sp>
          <p:nvSpPr>
            <p:cNvPr id="13" name="TextBox 12">
              <a:extLst>
                <a:ext uri="{FF2B5EF4-FFF2-40B4-BE49-F238E27FC236}">
                  <a16:creationId xmlns:a16="http://schemas.microsoft.com/office/drawing/2014/main" id="{82EB589B-6135-5603-4C9F-35D194288481}"/>
                </a:ext>
              </a:extLst>
            </p:cNvPr>
            <p:cNvSpPr txBox="1"/>
            <p:nvPr/>
          </p:nvSpPr>
          <p:spPr>
            <a:xfrm>
              <a:off x="3048000" y="2934454"/>
              <a:ext cx="6096000" cy="369332"/>
            </a:xfrm>
            <a:prstGeom prst="rect">
              <a:avLst/>
            </a:prstGeom>
            <a:noFill/>
          </p:spPr>
          <p:txBody>
            <a:bodyPr wrap="square">
              <a:spAutoFit/>
            </a:bodyPr>
            <a:lstStyle/>
            <a:p>
              <a:r>
                <a:rPr lang="de-DE" sz="1800" b="1" dirty="0">
                  <a:latin typeface="Rockwell"/>
                  <a:cs typeface="Rockwell"/>
                </a:rPr>
                <a:t>Measurements</a:t>
              </a:r>
              <a:endParaRPr lang="en-GB" dirty="0"/>
            </a:p>
          </p:txBody>
        </p:sp>
      </p:grpSp>
      <p:sp>
        <p:nvSpPr>
          <p:cNvPr id="2" name="Rectangle 1"/>
          <p:cNvSpPr/>
          <p:nvPr/>
        </p:nvSpPr>
        <p:spPr>
          <a:xfrm>
            <a:off x="6908982" y="486302"/>
            <a:ext cx="3206968" cy="369332"/>
          </a:xfrm>
          <a:prstGeom prst="rect">
            <a:avLst/>
          </a:prstGeom>
        </p:spPr>
        <p:txBody>
          <a:bodyPr wrap="none">
            <a:spAutoFit/>
          </a:bodyPr>
          <a:lstStyle/>
          <a:p>
            <a:r>
              <a:rPr lang="de-DE" b="1" dirty="0">
                <a:latin typeface="Times New Roman" panose="02020603050405020304" pitchFamily="18" charset="0"/>
                <a:cs typeface="Times New Roman" panose="02020603050405020304" pitchFamily="18" charset="0"/>
              </a:rPr>
              <a:t>Measurements with LaBr</a:t>
            </a:r>
            <a:r>
              <a:rPr lang="de-DE" b="1" baseline="-25000" dirty="0">
                <a:latin typeface="Times New Roman" panose="02020603050405020304" pitchFamily="18" charset="0"/>
                <a:cs typeface="Times New Roman" panose="02020603050405020304" pitchFamily="18" charset="0"/>
              </a:rPr>
              <a:t>3</a:t>
            </a:r>
            <a:r>
              <a:rPr lang="de-DE" b="1" dirty="0">
                <a:latin typeface="Times New Roman" panose="02020603050405020304" pitchFamily="18" charset="0"/>
                <a:cs typeface="Times New Roman" panose="02020603050405020304" pitchFamily="18" charset="0"/>
              </a:rPr>
              <a:t>(Ce)</a:t>
            </a:r>
            <a:endParaRPr lang="en-US" dirty="0"/>
          </a:p>
        </p:txBody>
      </p:sp>
    </p:spTree>
    <p:extLst>
      <p:ext uri="{BB962C8B-B14F-4D97-AF65-F5344CB8AC3E}">
        <p14:creationId xmlns:p14="http://schemas.microsoft.com/office/powerpoint/2010/main" val="9756164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white machine with black rubber boots&#10;&#10;AI-generated content may be incorrect.">
            <a:extLst>
              <a:ext uri="{FF2B5EF4-FFF2-40B4-BE49-F238E27FC236}">
                <a16:creationId xmlns:a16="http://schemas.microsoft.com/office/drawing/2014/main" id="{44491441-894F-A70D-F78E-6E6316C63C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7258" y="1553936"/>
            <a:ext cx="6912429" cy="5184322"/>
          </a:xfrm>
          <a:prstGeom prst="rect">
            <a:avLst/>
          </a:prstGeom>
        </p:spPr>
      </p:pic>
      <p:sp>
        <p:nvSpPr>
          <p:cNvPr id="4" name="TextBox 3">
            <a:extLst>
              <a:ext uri="{FF2B5EF4-FFF2-40B4-BE49-F238E27FC236}">
                <a16:creationId xmlns:a16="http://schemas.microsoft.com/office/drawing/2014/main" id="{99A0940C-9965-6003-8B4F-DD2E54488157}"/>
              </a:ext>
            </a:extLst>
          </p:cNvPr>
          <p:cNvSpPr txBox="1"/>
          <p:nvPr/>
        </p:nvSpPr>
        <p:spPr>
          <a:xfrm>
            <a:off x="2862943" y="566057"/>
            <a:ext cx="7151914" cy="584775"/>
          </a:xfrm>
          <a:prstGeom prst="rect">
            <a:avLst/>
          </a:prstGeom>
          <a:noFill/>
        </p:spPr>
        <p:txBody>
          <a:bodyPr wrap="square" rtlCol="0">
            <a:spAutoFit/>
          </a:bodyPr>
          <a:lstStyle/>
          <a:p>
            <a:pPr algn="ctr"/>
            <a:r>
              <a:rPr lang="en-GB" sz="3200" b="1" dirty="0">
                <a:latin typeface="Times New Roman" panose="02020603050405020304" pitchFamily="18" charset="0"/>
                <a:cs typeface="Times New Roman" panose="02020603050405020304" pitchFamily="18" charset="0"/>
              </a:rPr>
              <a:t>UWS glovebox</a:t>
            </a:r>
          </a:p>
        </p:txBody>
      </p:sp>
    </p:spTree>
    <p:extLst>
      <p:ext uri="{BB962C8B-B14F-4D97-AF65-F5344CB8AC3E}">
        <p14:creationId xmlns:p14="http://schemas.microsoft.com/office/powerpoint/2010/main" val="18903563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0D7B6173-1D58-48E2-83CF-37350F315F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8292F7E-869E-47EE-864B-31158A8092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355717D4-33C9-419C-8D9C-17C7079673E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952" cy="6862380"/>
          </a:xfrm>
          <a:prstGeom prst="rect">
            <a:avLst/>
          </a:prstGeom>
        </p:spPr>
      </p:pic>
      <p:sp>
        <p:nvSpPr>
          <p:cNvPr id="21" name="Rectangle 20">
            <a:extLst>
              <a:ext uri="{FF2B5EF4-FFF2-40B4-BE49-F238E27FC236}">
                <a16:creationId xmlns:a16="http://schemas.microsoft.com/office/drawing/2014/main" id="{DE152F22-1707-453C-8C48-6B5CDD2428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90F3EC41-E060-4D79-8F5B-1DD6A3A9D2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6678" y="0"/>
            <a:ext cx="11145980" cy="6870723"/>
          </a:xfrm>
          <a:prstGeom prst="rect">
            <a:avLst/>
          </a:prstGeom>
          <a:solidFill>
            <a:schemeClr val="bg1"/>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2" name="Title 1">
            <a:extLst>
              <a:ext uri="{FF2B5EF4-FFF2-40B4-BE49-F238E27FC236}">
                <a16:creationId xmlns:a16="http://schemas.microsoft.com/office/drawing/2014/main" id="{4C01CC7B-FD72-F35C-E2AA-A069D51ADCF1}"/>
              </a:ext>
            </a:extLst>
          </p:cNvPr>
          <p:cNvSpPr>
            <a:spLocks noGrp="1"/>
          </p:cNvSpPr>
          <p:nvPr>
            <p:ph type="title"/>
          </p:nvPr>
        </p:nvSpPr>
        <p:spPr>
          <a:xfrm>
            <a:off x="1191965" y="171467"/>
            <a:ext cx="9801854" cy="1114627"/>
          </a:xfrm>
        </p:spPr>
        <p:txBody>
          <a:bodyPr vert="horz" lIns="91440" tIns="45720" rIns="91440" bIns="45720" rtlCol="0" anchor="b">
            <a:normAutofit/>
          </a:bodyPr>
          <a:lstStyle/>
          <a:p>
            <a:pPr algn="ctr">
              <a:spcBef>
                <a:spcPct val="0"/>
              </a:spcBef>
            </a:pPr>
            <a:r>
              <a:rPr lang="en-US" sz="4800" dirty="0">
                <a:solidFill>
                  <a:schemeClr val="tx1"/>
                </a:solidFill>
                <a:latin typeface="+mj-lt"/>
                <a:ea typeface="+mj-ea"/>
                <a:cs typeface="+mj-cs"/>
              </a:rPr>
              <a:t>Collaboration</a:t>
            </a:r>
          </a:p>
        </p:txBody>
      </p:sp>
      <p:sp>
        <p:nvSpPr>
          <p:cNvPr id="4" name="Text Placeholder 3">
            <a:extLst>
              <a:ext uri="{FF2B5EF4-FFF2-40B4-BE49-F238E27FC236}">
                <a16:creationId xmlns:a16="http://schemas.microsoft.com/office/drawing/2014/main" id="{D4801974-4419-36E5-D17F-9D90A9BFE689}"/>
              </a:ext>
            </a:extLst>
          </p:cNvPr>
          <p:cNvSpPr>
            <a:spLocks noGrp="1"/>
          </p:cNvSpPr>
          <p:nvPr>
            <p:ph type="body" idx="2"/>
          </p:nvPr>
        </p:nvSpPr>
        <p:spPr>
          <a:xfrm>
            <a:off x="1313356" y="1286093"/>
            <a:ext cx="9801854" cy="3558809"/>
          </a:xfrm>
        </p:spPr>
        <p:txBody>
          <a:bodyPr vert="horz" lIns="91440" tIns="45720" rIns="91440" bIns="45720" rtlCol="0" anchor="t">
            <a:noAutofit/>
          </a:bodyPr>
          <a:lstStyle/>
          <a:p>
            <a:pPr algn="ctr"/>
            <a:r>
              <a:rPr lang="en-US" sz="2000" dirty="0">
                <a:solidFill>
                  <a:schemeClr val="tx1"/>
                </a:solidFill>
                <a:latin typeface="Times New Roman" panose="02020603050405020304" pitchFamily="18" charset="0"/>
                <a:ea typeface="+mn-ea"/>
                <a:cs typeface="Times New Roman" panose="02020603050405020304" pitchFamily="18" charset="0"/>
              </a:rPr>
              <a:t>C. Cassells, B.S. Nara Singh, M. </a:t>
            </a:r>
            <a:r>
              <a:rPr lang="en-US" sz="2000" dirty="0" err="1">
                <a:solidFill>
                  <a:schemeClr val="tx1"/>
                </a:solidFill>
                <a:latin typeface="Times New Roman" panose="02020603050405020304" pitchFamily="18" charset="0"/>
                <a:ea typeface="+mn-ea"/>
                <a:cs typeface="Times New Roman" panose="02020603050405020304" pitchFamily="18" charset="0"/>
              </a:rPr>
              <a:t>Bowry</a:t>
            </a:r>
            <a:r>
              <a:rPr lang="en-US" sz="2000" dirty="0">
                <a:solidFill>
                  <a:schemeClr val="tx1"/>
                </a:solidFill>
                <a:latin typeface="Times New Roman" panose="02020603050405020304" pitchFamily="18" charset="0"/>
                <a:ea typeface="+mn-ea"/>
                <a:cs typeface="Times New Roman" panose="02020603050405020304" pitchFamily="18" charset="0"/>
              </a:rPr>
              <a:t>, D. O’Donnell, M. Scheck, J.F. Smith </a:t>
            </a:r>
          </a:p>
          <a:p>
            <a:pPr algn="ctr"/>
            <a:r>
              <a:rPr lang="en-US" sz="2000" dirty="0">
                <a:solidFill>
                  <a:schemeClr val="tx1"/>
                </a:solidFill>
                <a:latin typeface="Times New Roman" panose="02020603050405020304" pitchFamily="18" charset="0"/>
                <a:ea typeface="+mn-ea"/>
                <a:cs typeface="Times New Roman" panose="02020603050405020304" pitchFamily="18" charset="0"/>
              </a:rPr>
              <a:t>University of the West of Scotland, UK </a:t>
            </a:r>
          </a:p>
          <a:p>
            <a:pPr algn="ctr"/>
            <a:r>
              <a:rPr lang="en-US" sz="2000" dirty="0">
                <a:solidFill>
                  <a:schemeClr val="tx1"/>
                </a:solidFill>
                <a:latin typeface="Times New Roman" panose="02020603050405020304" pitchFamily="18" charset="0"/>
                <a:ea typeface="+mn-ea"/>
                <a:cs typeface="Times New Roman" panose="02020603050405020304" pitchFamily="18" charset="0"/>
              </a:rPr>
              <a:t>P. Joshi, J. </a:t>
            </a:r>
            <a:r>
              <a:rPr lang="en-US" sz="2000" dirty="0" err="1">
                <a:solidFill>
                  <a:schemeClr val="tx1"/>
                </a:solidFill>
                <a:latin typeface="Times New Roman" panose="02020603050405020304" pitchFamily="18" charset="0"/>
                <a:ea typeface="+mn-ea"/>
                <a:cs typeface="Times New Roman" panose="02020603050405020304" pitchFamily="18" charset="0"/>
              </a:rPr>
              <a:t>Bordes</a:t>
            </a:r>
            <a:r>
              <a:rPr lang="en-US" sz="2000" dirty="0">
                <a:solidFill>
                  <a:schemeClr val="tx1"/>
                </a:solidFill>
                <a:latin typeface="Times New Roman" panose="02020603050405020304" pitchFamily="18" charset="0"/>
                <a:ea typeface="+mn-ea"/>
                <a:cs typeface="Times New Roman" panose="02020603050405020304" pitchFamily="18" charset="0"/>
              </a:rPr>
              <a:t>, J.R. Brown, D.G. Jenkins </a:t>
            </a:r>
          </a:p>
          <a:p>
            <a:pPr algn="ctr"/>
            <a:r>
              <a:rPr lang="en-US" sz="2000" dirty="0">
                <a:solidFill>
                  <a:schemeClr val="tx1"/>
                </a:solidFill>
                <a:latin typeface="Times New Roman" panose="02020603050405020304" pitchFamily="18" charset="0"/>
                <a:ea typeface="+mn-ea"/>
                <a:cs typeface="Times New Roman" panose="02020603050405020304" pitchFamily="18" charset="0"/>
              </a:rPr>
              <a:t>University of York, UK </a:t>
            </a:r>
          </a:p>
          <a:p>
            <a:pPr algn="ctr"/>
            <a:r>
              <a:rPr lang="en-US" sz="2000" dirty="0">
                <a:solidFill>
                  <a:schemeClr val="tx1"/>
                </a:solidFill>
                <a:latin typeface="Times New Roman" panose="02020603050405020304" pitchFamily="18" charset="0"/>
                <a:ea typeface="+mn-ea"/>
                <a:cs typeface="Times New Roman" panose="02020603050405020304" pitchFamily="18" charset="0"/>
              </a:rPr>
              <a:t>O. </a:t>
            </a:r>
            <a:r>
              <a:rPr lang="en-US" sz="2000" dirty="0" err="1">
                <a:solidFill>
                  <a:schemeClr val="tx1"/>
                </a:solidFill>
                <a:latin typeface="Times New Roman" panose="02020603050405020304" pitchFamily="18" charset="0"/>
                <a:ea typeface="+mn-ea"/>
                <a:cs typeface="Times New Roman" panose="02020603050405020304" pitchFamily="18" charset="0"/>
              </a:rPr>
              <a:t>Tengblad</a:t>
            </a:r>
            <a:r>
              <a:rPr lang="en-US" sz="2000" dirty="0">
                <a:solidFill>
                  <a:schemeClr val="tx1"/>
                </a:solidFill>
                <a:latin typeface="Times New Roman" panose="02020603050405020304" pitchFamily="18" charset="0"/>
                <a:ea typeface="+mn-ea"/>
                <a:cs typeface="Times New Roman" panose="02020603050405020304" pitchFamily="18" charset="0"/>
              </a:rPr>
              <a:t>, M.J.G. Borge</a:t>
            </a:r>
          </a:p>
          <a:p>
            <a:pPr algn="ctr"/>
            <a:r>
              <a:rPr lang="en-US" sz="2000" dirty="0">
                <a:solidFill>
                  <a:schemeClr val="tx1"/>
                </a:solidFill>
                <a:latin typeface="Times New Roman" panose="02020603050405020304" pitchFamily="18" charset="0"/>
                <a:ea typeface="+mn-ea"/>
                <a:cs typeface="Times New Roman" panose="02020603050405020304" pitchFamily="18" charset="0"/>
              </a:rPr>
              <a:t> Instituto de </a:t>
            </a:r>
            <a:r>
              <a:rPr lang="en-US" sz="2000" dirty="0" err="1">
                <a:solidFill>
                  <a:schemeClr val="tx1"/>
                </a:solidFill>
                <a:latin typeface="Times New Roman" panose="02020603050405020304" pitchFamily="18" charset="0"/>
                <a:ea typeface="+mn-ea"/>
                <a:cs typeface="Times New Roman" panose="02020603050405020304" pitchFamily="18" charset="0"/>
              </a:rPr>
              <a:t>Estructura</a:t>
            </a:r>
            <a:r>
              <a:rPr lang="en-US" sz="2000" dirty="0">
                <a:solidFill>
                  <a:schemeClr val="tx1"/>
                </a:solidFill>
                <a:latin typeface="Times New Roman" panose="02020603050405020304" pitchFamily="18" charset="0"/>
                <a:ea typeface="+mn-ea"/>
                <a:cs typeface="Times New Roman" panose="02020603050405020304" pitchFamily="18" charset="0"/>
              </a:rPr>
              <a:t> de la Materia, </a:t>
            </a:r>
            <a:r>
              <a:rPr lang="en-US" sz="2000" dirty="0" err="1">
                <a:solidFill>
                  <a:schemeClr val="tx1"/>
                </a:solidFill>
                <a:latin typeface="Times New Roman" panose="02020603050405020304" pitchFamily="18" charset="0"/>
                <a:ea typeface="+mn-ea"/>
                <a:cs typeface="Times New Roman" panose="02020603050405020304" pitchFamily="18" charset="0"/>
              </a:rPr>
              <a:t>CSIC,Spain</a:t>
            </a:r>
            <a:endParaRPr lang="en-US" sz="2000" dirty="0">
              <a:solidFill>
                <a:schemeClr val="tx1"/>
              </a:solidFill>
              <a:latin typeface="Times New Roman" panose="02020603050405020304" pitchFamily="18" charset="0"/>
              <a:ea typeface="+mn-ea"/>
              <a:cs typeface="Times New Roman" panose="02020603050405020304" pitchFamily="18" charset="0"/>
            </a:endParaRPr>
          </a:p>
          <a:p>
            <a:pPr algn="ctr"/>
            <a:r>
              <a:rPr lang="en-US" sz="2000" dirty="0">
                <a:solidFill>
                  <a:schemeClr val="tx1"/>
                </a:solidFill>
                <a:latin typeface="Times New Roman" panose="02020603050405020304" pitchFamily="18" charset="0"/>
                <a:ea typeface="+mn-ea"/>
                <a:cs typeface="Times New Roman" panose="02020603050405020304" pitchFamily="18" charset="0"/>
              </a:rPr>
              <a:t>Luis M Fraile  , </a:t>
            </a:r>
            <a:r>
              <a:rPr lang="en-US" sz="2000" dirty="0" err="1">
                <a:solidFill>
                  <a:schemeClr val="tx1"/>
                </a:solidFill>
                <a:latin typeface="Times New Roman" panose="02020603050405020304" pitchFamily="18" charset="0"/>
                <a:ea typeface="+mn-ea"/>
                <a:cs typeface="Times New Roman" panose="02020603050405020304" pitchFamily="18" charset="0"/>
              </a:rPr>
              <a:t>J.A.Briz</a:t>
            </a:r>
            <a:endParaRPr lang="en-US" sz="2000" dirty="0">
              <a:solidFill>
                <a:schemeClr val="tx1"/>
              </a:solidFill>
              <a:latin typeface="Times New Roman" panose="02020603050405020304" pitchFamily="18" charset="0"/>
              <a:ea typeface="+mn-ea"/>
              <a:cs typeface="Times New Roman" panose="02020603050405020304" pitchFamily="18" charset="0"/>
            </a:endParaRPr>
          </a:p>
          <a:p>
            <a:pPr algn="ctr"/>
            <a:r>
              <a:rPr lang="en-US" sz="2000" dirty="0">
                <a:solidFill>
                  <a:schemeClr val="tx1"/>
                </a:solidFill>
                <a:latin typeface="Times New Roman" panose="02020603050405020304" pitchFamily="18" charset="0"/>
                <a:ea typeface="+mn-ea"/>
                <a:cs typeface="Times New Roman" panose="02020603050405020304" pitchFamily="18" charset="0"/>
              </a:rPr>
              <a:t>Universidad Complutense de Madrid, Spain</a:t>
            </a:r>
          </a:p>
          <a:p>
            <a:pPr algn="ctr"/>
            <a:endParaRPr lang="en-US" sz="2400" dirty="0">
              <a:solidFill>
                <a:schemeClr val="tx1"/>
              </a:solidFill>
              <a:latin typeface="+mn-lt"/>
              <a:ea typeface="+mn-ea"/>
              <a:cs typeface="+mn-cs"/>
            </a:endParaRPr>
          </a:p>
        </p:txBody>
      </p:sp>
      <p:pic>
        <p:nvPicPr>
          <p:cNvPr id="6" name="Content Placeholder 5" descr="A black circle with white text&#10;&#10;Description automatically generated">
            <a:extLst>
              <a:ext uri="{FF2B5EF4-FFF2-40B4-BE49-F238E27FC236}">
                <a16:creationId xmlns:a16="http://schemas.microsoft.com/office/drawing/2014/main" id="{38C912BD-383D-6BC7-F11E-907D9BC32E2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09569" y="4793381"/>
            <a:ext cx="3445433" cy="2112378"/>
          </a:xfrm>
          <a:prstGeom prst="rect">
            <a:avLst/>
          </a:prstGeom>
        </p:spPr>
      </p:pic>
      <p:pic>
        <p:nvPicPr>
          <p:cNvPr id="8" name="Picture 7" descr="A logo for a university&#10;&#10;Description automatically generated">
            <a:extLst>
              <a:ext uri="{FF2B5EF4-FFF2-40B4-BE49-F238E27FC236}">
                <a16:creationId xmlns:a16="http://schemas.microsoft.com/office/drawing/2014/main" id="{2D2CB2E0-1BA4-F04D-F32D-AFED69CBD7D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19416" y="5084801"/>
            <a:ext cx="2929521" cy="1362227"/>
          </a:xfrm>
          <a:prstGeom prst="rect">
            <a:avLst/>
          </a:prstGeom>
        </p:spPr>
      </p:pic>
      <p:pic>
        <p:nvPicPr>
          <p:cNvPr id="10" name="Picture 9" descr="A red and black logo&#10;&#10;Description automatically generated">
            <a:extLst>
              <a:ext uri="{FF2B5EF4-FFF2-40B4-BE49-F238E27FC236}">
                <a16:creationId xmlns:a16="http://schemas.microsoft.com/office/drawing/2014/main" id="{873A425F-CD0D-92E3-0D08-AFB0423F24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09668" y="5174509"/>
            <a:ext cx="2838664" cy="1122327"/>
          </a:xfrm>
          <a:prstGeom prst="rect">
            <a:avLst/>
          </a:prstGeom>
        </p:spPr>
      </p:pic>
      <p:pic>
        <p:nvPicPr>
          <p:cNvPr id="5" name="Picture 4" descr="A logo with a white swan and red and yellow shield&#10;&#10;AI-generated content may be incorrect.">
            <a:extLst>
              <a:ext uri="{FF2B5EF4-FFF2-40B4-BE49-F238E27FC236}">
                <a16:creationId xmlns:a16="http://schemas.microsoft.com/office/drawing/2014/main" id="{2AF9DFD7-D7A7-4DEB-2B87-AEA5D6E6043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82327" y="4910753"/>
            <a:ext cx="2418443" cy="1360374"/>
          </a:xfrm>
          <a:prstGeom prst="rect">
            <a:avLst/>
          </a:prstGeom>
        </p:spPr>
      </p:pic>
    </p:spTree>
    <p:extLst>
      <p:ext uri="{BB962C8B-B14F-4D97-AF65-F5344CB8AC3E}">
        <p14:creationId xmlns:p14="http://schemas.microsoft.com/office/powerpoint/2010/main" val="39903216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D03A769-33CE-C5FE-6D73-B1E875BFFCB2}"/>
              </a:ext>
            </a:extLst>
          </p:cNvPr>
          <p:cNvSpPr>
            <a:spLocks noGrp="1"/>
          </p:cNvSpPr>
          <p:nvPr>
            <p:ph type="subTitle" idx="1"/>
          </p:nvPr>
        </p:nvSpPr>
        <p:spPr/>
        <p:txBody>
          <a:bodyPr>
            <a:normAutofit/>
          </a:bodyPr>
          <a:lstStyle/>
          <a:p>
            <a:r>
              <a:rPr lang="en-GB" sz="6600" b="1" dirty="0">
                <a:latin typeface="Times New Roman" panose="02020603050405020304" pitchFamily="18" charset="0"/>
                <a:cs typeface="Times New Roman" panose="02020603050405020304" pitchFamily="18" charset="0"/>
              </a:rPr>
              <a:t>Thank You</a:t>
            </a:r>
          </a:p>
        </p:txBody>
      </p:sp>
    </p:spTree>
    <p:extLst>
      <p:ext uri="{BB962C8B-B14F-4D97-AF65-F5344CB8AC3E}">
        <p14:creationId xmlns:p14="http://schemas.microsoft.com/office/powerpoint/2010/main" val="24768692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1599662" y="2668246"/>
            <a:ext cx="8820316" cy="1143000"/>
          </a:xfrm>
        </p:spPr>
        <p:txBody>
          <a:bodyPr/>
          <a:lstStyle/>
          <a:p>
            <a:r>
              <a:rPr lang="nb-NO" sz="2400" b="1" dirty="0" err="1">
                <a:latin typeface="Rockwell"/>
                <a:cs typeface="Rockwell"/>
              </a:rPr>
              <a:t>Backup</a:t>
            </a:r>
            <a:endParaRPr lang="en-US" sz="2000" b="1" baseline="30000" dirty="0">
              <a:latin typeface="Rockwell"/>
              <a:cs typeface="Rockwell"/>
            </a:endParaRPr>
          </a:p>
        </p:txBody>
      </p:sp>
    </p:spTree>
    <p:extLst>
      <p:ext uri="{BB962C8B-B14F-4D97-AF65-F5344CB8AC3E}">
        <p14:creationId xmlns:p14="http://schemas.microsoft.com/office/powerpoint/2010/main" val="4455663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aph of energy and energy&#10;&#10;AI-generated content may be incorrect.">
            <a:extLst>
              <a:ext uri="{FF2B5EF4-FFF2-40B4-BE49-F238E27FC236}">
                <a16:creationId xmlns:a16="http://schemas.microsoft.com/office/drawing/2014/main" id="{66E494AF-A32F-70BE-9CF2-1BFA834D81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4858" y="1238185"/>
            <a:ext cx="7042910" cy="5296398"/>
          </a:xfrm>
          <a:prstGeom prst="rect">
            <a:avLst/>
          </a:prstGeom>
        </p:spPr>
      </p:pic>
      <p:sp>
        <p:nvSpPr>
          <p:cNvPr id="7" name="TextBox 6">
            <a:extLst>
              <a:ext uri="{FF2B5EF4-FFF2-40B4-BE49-F238E27FC236}">
                <a16:creationId xmlns:a16="http://schemas.microsoft.com/office/drawing/2014/main" id="{16B105E7-4793-C04E-2B08-EFA1FBF6B433}"/>
              </a:ext>
            </a:extLst>
          </p:cNvPr>
          <p:cNvSpPr txBox="1"/>
          <p:nvPr/>
        </p:nvSpPr>
        <p:spPr>
          <a:xfrm>
            <a:off x="3705727" y="509643"/>
            <a:ext cx="6256421" cy="523220"/>
          </a:xfrm>
          <a:prstGeom prst="rect">
            <a:avLst/>
          </a:prstGeom>
          <a:noFill/>
        </p:spPr>
        <p:txBody>
          <a:bodyPr wrap="square" rtlCol="0">
            <a:spAutoFit/>
          </a:bodyPr>
          <a:lstStyle/>
          <a:p>
            <a:r>
              <a:rPr lang="en-GB" sz="2800" b="1" dirty="0">
                <a:latin typeface="Times New Roman" panose="02020603050405020304" pitchFamily="18" charset="0"/>
                <a:cs typeface="Times New Roman" panose="02020603050405020304" pitchFamily="18" charset="0"/>
              </a:rPr>
              <a:t>Non-linearity fitting correction</a:t>
            </a:r>
          </a:p>
        </p:txBody>
      </p:sp>
    </p:spTree>
    <p:extLst>
      <p:ext uri="{BB962C8B-B14F-4D97-AF65-F5344CB8AC3E}">
        <p14:creationId xmlns:p14="http://schemas.microsoft.com/office/powerpoint/2010/main" val="284422356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p:cNvSpPr>
          <p:nvPr/>
        </p:nvSpPr>
        <p:spPr>
          <a:xfrm>
            <a:off x="1547529" y="2232"/>
            <a:ext cx="6984776" cy="58355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a:solidFill>
                  <a:srgbClr val="FFFF00"/>
                </a:solidFill>
              </a:rPr>
              <a:t>Physics opportunities</a:t>
            </a:r>
            <a:endParaRPr lang="fr-FR" b="1" dirty="0">
              <a:solidFill>
                <a:srgbClr val="FFFF00"/>
              </a:solidFill>
            </a:endParaRPr>
          </a:p>
        </p:txBody>
      </p:sp>
      <p:sp>
        <p:nvSpPr>
          <p:cNvPr id="3" name="Sous-titre 2"/>
          <p:cNvSpPr txBox="1">
            <a:spLocks/>
          </p:cNvSpPr>
          <p:nvPr/>
        </p:nvSpPr>
        <p:spPr>
          <a:xfrm>
            <a:off x="1631504" y="980728"/>
            <a:ext cx="9036496" cy="576064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n-US" sz="2100" dirty="0">
                <a:solidFill>
                  <a:schemeClr val="bg1"/>
                </a:solidFill>
                <a:latin typeface="Times New Roman" panose="02020603050405020304" pitchFamily="18" charset="0"/>
                <a:cs typeface="Times New Roman" panose="02020603050405020304" pitchFamily="18" charset="0"/>
              </a:rPr>
              <a:t>The ISRS allows an application of several reaction mechanisms to produce exotic nuclei in the energy levels of interest, decays of which can be observed by detecting particles or photons with the existing and planned detection systems </a:t>
            </a:r>
          </a:p>
          <a:p>
            <a:endParaRPr lang="en-US" sz="1000" b="1" dirty="0">
              <a:solidFill>
                <a:schemeClr val="bg1"/>
              </a:solidFill>
            </a:endParaRPr>
          </a:p>
          <a:p>
            <a:pPr marL="0" indent="0">
              <a:buNone/>
            </a:pPr>
            <a:r>
              <a:rPr lang="en-US" sz="2400" b="1" dirty="0">
                <a:solidFill>
                  <a:schemeClr val="bg1"/>
                </a:solidFill>
              </a:rPr>
              <a:t>Reaction mechanisms</a:t>
            </a:r>
            <a:endParaRPr lang="en-US" sz="2200" dirty="0">
              <a:solidFill>
                <a:schemeClr val="bg1"/>
              </a:solidFill>
              <a:latin typeface="Times New Roman" panose="02020603050405020304" pitchFamily="18" charset="0"/>
              <a:cs typeface="Times New Roman" panose="02020603050405020304" pitchFamily="18" charset="0"/>
            </a:endParaRPr>
          </a:p>
          <a:p>
            <a:pPr marL="268288" indent="-268288">
              <a:buFont typeface="Wingdings" panose="05000000000000000000" pitchFamily="2" charset="2"/>
              <a:buChar char="ü"/>
            </a:pPr>
            <a:r>
              <a:rPr lang="en-US" sz="2000" dirty="0">
                <a:solidFill>
                  <a:schemeClr val="bg1"/>
                </a:solidFill>
                <a:latin typeface="Times New Roman" panose="02020603050405020304" pitchFamily="18" charset="0"/>
                <a:cs typeface="Times New Roman" panose="02020603050405020304" pitchFamily="18" charset="0"/>
              </a:rPr>
              <a:t>Deep inelastic reactions </a:t>
            </a:r>
          </a:p>
          <a:p>
            <a:pPr marL="268288" indent="-268288">
              <a:buFont typeface="Wingdings" panose="05000000000000000000" pitchFamily="2" charset="2"/>
              <a:buChar char="ü"/>
            </a:pPr>
            <a:r>
              <a:rPr lang="en-US" sz="2000" dirty="0">
                <a:solidFill>
                  <a:schemeClr val="bg1"/>
                </a:solidFill>
                <a:latin typeface="Times New Roman" panose="02020603050405020304" pitchFamily="18" charset="0"/>
                <a:cs typeface="Times New Roman" panose="02020603050405020304" pitchFamily="18" charset="0"/>
              </a:rPr>
              <a:t>Coulomb dissociation </a:t>
            </a:r>
          </a:p>
          <a:p>
            <a:pPr marL="268288" indent="-268288">
              <a:buFont typeface="Wingdings" panose="05000000000000000000" pitchFamily="2" charset="2"/>
              <a:buChar char="ü"/>
            </a:pPr>
            <a:r>
              <a:rPr lang="en-US" sz="2000" dirty="0">
                <a:solidFill>
                  <a:schemeClr val="bg1"/>
                </a:solidFill>
                <a:latin typeface="Times New Roman" panose="02020603050405020304" pitchFamily="18" charset="0"/>
                <a:cs typeface="Times New Roman" panose="02020603050405020304" pitchFamily="18" charset="0"/>
              </a:rPr>
              <a:t>Transfer reactions in inverse kinematics</a:t>
            </a:r>
          </a:p>
          <a:p>
            <a:pPr marL="268288" indent="-268288">
              <a:buFont typeface="Wingdings" panose="05000000000000000000" pitchFamily="2" charset="2"/>
              <a:buChar char="ü"/>
            </a:pPr>
            <a:r>
              <a:rPr lang="en-US" sz="2000" dirty="0" err="1">
                <a:solidFill>
                  <a:schemeClr val="bg1"/>
                </a:solidFill>
                <a:latin typeface="Times New Roman" panose="02020603050405020304" pitchFamily="18" charset="0"/>
                <a:cs typeface="Times New Roman" panose="02020603050405020304" pitchFamily="18" charset="0"/>
              </a:rPr>
              <a:t>Multinucleon</a:t>
            </a:r>
            <a:r>
              <a:rPr lang="en-US" sz="2000" dirty="0">
                <a:solidFill>
                  <a:schemeClr val="bg1"/>
                </a:solidFill>
                <a:latin typeface="Times New Roman" panose="02020603050405020304" pitchFamily="18" charset="0"/>
                <a:cs typeface="Times New Roman" panose="02020603050405020304" pitchFamily="18" charset="0"/>
              </a:rPr>
              <a:t> transfer reactions</a:t>
            </a:r>
          </a:p>
          <a:p>
            <a:pPr marL="268288" indent="-268288">
              <a:buFont typeface="Wingdings" panose="05000000000000000000" pitchFamily="2" charset="2"/>
              <a:buChar char="ü"/>
            </a:pPr>
            <a:r>
              <a:rPr lang="en-US" sz="2000" dirty="0">
                <a:solidFill>
                  <a:schemeClr val="bg1"/>
                </a:solidFill>
                <a:latin typeface="Times New Roman" panose="02020603050405020304" pitchFamily="18" charset="0"/>
                <a:cs typeface="Times New Roman" panose="02020603050405020304" pitchFamily="18" charset="0"/>
              </a:rPr>
              <a:t>Fusion evaporation reactions in inverse kinematics</a:t>
            </a:r>
          </a:p>
          <a:p>
            <a:pPr marL="268288" indent="-268288">
              <a:buFont typeface="Wingdings" panose="05000000000000000000" pitchFamily="2" charset="2"/>
              <a:buChar char="ü"/>
            </a:pPr>
            <a:r>
              <a:rPr lang="en-US" sz="2000" dirty="0">
                <a:solidFill>
                  <a:schemeClr val="bg1"/>
                </a:solidFill>
                <a:latin typeface="Times New Roman" panose="02020603050405020304" pitchFamily="18" charset="0"/>
                <a:cs typeface="Times New Roman" panose="02020603050405020304" pitchFamily="18" charset="0"/>
              </a:rPr>
              <a:t>Transfer, breakup and fusion reactions</a:t>
            </a:r>
          </a:p>
          <a:p>
            <a:pPr marL="268288" indent="-268288">
              <a:buFont typeface="Wingdings" panose="05000000000000000000" pitchFamily="2" charset="2"/>
              <a:buChar char="ü"/>
            </a:pPr>
            <a:r>
              <a:rPr lang="en-US" sz="2000" dirty="0">
                <a:solidFill>
                  <a:schemeClr val="bg1"/>
                </a:solidFill>
                <a:latin typeface="Times New Roman" panose="02020603050405020304" pitchFamily="18" charset="0"/>
                <a:cs typeface="Times New Roman" panose="02020603050405020304" pitchFamily="18" charset="0"/>
              </a:rPr>
              <a:t>Resonant elastic scattering </a:t>
            </a:r>
          </a:p>
          <a:p>
            <a:pPr marL="268288" indent="-268288">
              <a:buFont typeface="Wingdings" panose="05000000000000000000" pitchFamily="2" charset="2"/>
              <a:buChar char="ü"/>
            </a:pPr>
            <a:endParaRPr lang="en-US" sz="2000" dirty="0">
              <a:solidFill>
                <a:schemeClr val="bg1"/>
              </a:solidFill>
              <a:latin typeface="Times New Roman" panose="02020603050405020304" pitchFamily="18" charset="0"/>
              <a:cs typeface="Times New Roman" panose="02020603050405020304" pitchFamily="18" charset="0"/>
            </a:endParaRPr>
          </a:p>
          <a:p>
            <a:pPr marL="0" indent="0">
              <a:buNone/>
            </a:pPr>
            <a:r>
              <a:rPr lang="en-US" b="1" dirty="0">
                <a:solidFill>
                  <a:schemeClr val="bg1"/>
                </a:solidFill>
                <a:latin typeface="Times New Roman" panose="02020603050405020304" pitchFamily="18" charset="0"/>
                <a:cs typeface="Times New Roman" panose="02020603050405020304" pitchFamily="18" charset="0"/>
              </a:rPr>
              <a:t>From </a:t>
            </a:r>
            <a:r>
              <a:rPr lang="fr-FR" b="1" dirty="0">
                <a:solidFill>
                  <a:schemeClr val="bg1"/>
                </a:solidFill>
                <a:latin typeface="Bookman Old Style" pitchFamily="18" charset="0"/>
              </a:rPr>
              <a:t>Teresa </a:t>
            </a:r>
            <a:r>
              <a:rPr lang="fr-FR" b="1" dirty="0" err="1">
                <a:solidFill>
                  <a:schemeClr val="bg1"/>
                </a:solidFill>
                <a:latin typeface="Bookman Old Style" pitchFamily="18" charset="0"/>
              </a:rPr>
              <a:t>Kurtukian-Nieto</a:t>
            </a:r>
            <a:endParaRPr lang="en-US" b="1" dirty="0">
              <a:solidFill>
                <a:schemeClr val="bg1"/>
              </a:solidFill>
              <a:latin typeface="Times New Roman" panose="02020603050405020304" pitchFamily="18" charset="0"/>
              <a:cs typeface="Times New Roman" panose="02020603050405020304" pitchFamily="18" charset="0"/>
            </a:endParaRPr>
          </a:p>
          <a:p>
            <a:pPr lvl="1" indent="0">
              <a:buNone/>
            </a:pPr>
            <a:endParaRPr lang="en-GB" sz="2000" dirty="0">
              <a:solidFill>
                <a:schemeClr val="bg1"/>
              </a:solidFill>
              <a:latin typeface="Times New Roman" panose="02020603050405020304" pitchFamily="18" charset="0"/>
              <a:cs typeface="Times New Roman" panose="02020603050405020304" pitchFamily="18" charset="0"/>
            </a:endParaRPr>
          </a:p>
          <a:p>
            <a:endParaRPr lang="en-US" sz="1000" dirty="0">
              <a:solidFill>
                <a:schemeClr val="bg1"/>
              </a:solidFill>
              <a:latin typeface="Times New Roman" panose="02020603050405020304" pitchFamily="18" charset="0"/>
              <a:cs typeface="Times New Roman" panose="02020603050405020304" pitchFamily="18" charset="0"/>
            </a:endParaRPr>
          </a:p>
          <a:p>
            <a:endParaRPr lang="fr-FR" sz="1000" dirty="0">
              <a:solidFill>
                <a:schemeClr val="bg1"/>
              </a:solidFill>
              <a:latin typeface="Times New Roman" panose="02020603050405020304" pitchFamily="18" charset="0"/>
              <a:cs typeface="Times New Roman" panose="02020603050405020304" pitchFamily="18" charset="0"/>
            </a:endParaRPr>
          </a:p>
        </p:txBody>
      </p:sp>
      <p:pic>
        <p:nvPicPr>
          <p:cNvPr id="4" name="Picture 2"/>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r="8160"/>
          <a:stretch/>
        </p:blipFill>
        <p:spPr bwMode="auto">
          <a:xfrm>
            <a:off x="6106143" y="1988840"/>
            <a:ext cx="4572000" cy="3612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75630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524000" y="-90482"/>
            <a:ext cx="9106276"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r"/>
            <a:r>
              <a:rPr lang="de-DE" sz="2400" b="1" dirty="0" err="1">
                <a:latin typeface="Rockwell"/>
                <a:cs typeface="Rockwell"/>
              </a:rPr>
              <a:t>Physics</a:t>
            </a:r>
            <a:r>
              <a:rPr lang="de-DE" sz="2400" b="1" dirty="0">
                <a:latin typeface="Rockwell"/>
                <a:cs typeface="Rockwell"/>
              </a:rPr>
              <a:t> Cases </a:t>
            </a:r>
            <a:endParaRPr lang="en-US" sz="2400" b="1" dirty="0">
              <a:latin typeface="Rockwell"/>
              <a:cs typeface="Rockwell"/>
            </a:endParaRPr>
          </a:p>
        </p:txBody>
      </p:sp>
      <p:cxnSp>
        <p:nvCxnSpPr>
          <p:cNvPr id="13" name="Straight Connector 12"/>
          <p:cNvCxnSpPr/>
          <p:nvPr/>
        </p:nvCxnSpPr>
        <p:spPr>
          <a:xfrm>
            <a:off x="1934631" y="939789"/>
            <a:ext cx="8672096" cy="0"/>
          </a:xfrm>
          <a:prstGeom prst="line">
            <a:avLst/>
          </a:prstGeom>
          <a:ln w="50800">
            <a:gradFill flip="none" rotWithShape="1">
              <a:gsLst>
                <a:gs pos="51000">
                  <a:schemeClr val="tx2"/>
                </a:gs>
                <a:gs pos="100000">
                  <a:srgbClr val="FFFFFF"/>
                </a:gs>
              </a:gsLst>
              <a:path path="shape">
                <a:fillToRect l="50000" t="50000" r="50000" b="50000"/>
              </a:path>
              <a:tileRect/>
            </a:gradFill>
          </a:ln>
        </p:spPr>
        <p:style>
          <a:lnRef idx="2">
            <a:schemeClr val="accent1"/>
          </a:lnRef>
          <a:fillRef idx="0">
            <a:schemeClr val="accent1"/>
          </a:fillRef>
          <a:effectRef idx="1">
            <a:schemeClr val="accent1"/>
          </a:effectRef>
          <a:fontRef idx="minor">
            <a:schemeClr val="tx1"/>
          </a:fontRef>
        </p:style>
      </p:cxnSp>
      <p:sp>
        <p:nvSpPr>
          <p:cNvPr id="18" name="Rectangle 17"/>
          <p:cNvSpPr/>
          <p:nvPr/>
        </p:nvSpPr>
        <p:spPr>
          <a:xfrm>
            <a:off x="7416071" y="2105037"/>
            <a:ext cx="3190657" cy="4524315"/>
          </a:xfrm>
          <a:prstGeom prst="rect">
            <a:avLst/>
          </a:prstGeom>
        </p:spPr>
        <p:txBody>
          <a:bodyPr wrap="square">
            <a:spAutoFit/>
          </a:bodyPr>
          <a:lstStyle/>
          <a:p>
            <a:r>
              <a:rPr lang="en-GB" sz="2400" b="1" dirty="0"/>
              <a:t>Inelastic scattering of N~Z (</a:t>
            </a:r>
            <a:r>
              <a:rPr lang="en-GB" sz="2400" b="1" baseline="30000" dirty="0"/>
              <a:t>72</a:t>
            </a:r>
            <a:r>
              <a:rPr lang="en-GB" sz="2400" b="1" dirty="0"/>
              <a:t>Kr, </a:t>
            </a:r>
            <a:r>
              <a:rPr lang="en-GB" sz="2400" b="1" baseline="30000" dirty="0"/>
              <a:t>80</a:t>
            </a:r>
            <a:r>
              <a:rPr lang="en-GB" sz="2400" b="1" dirty="0"/>
              <a:t>Zr) nuclei (</a:t>
            </a:r>
            <a:r>
              <a:rPr lang="en-GB" sz="2400" b="1" dirty="0">
                <a:solidFill>
                  <a:srgbClr val="3366FF"/>
                </a:solidFill>
              </a:rPr>
              <a:t>exotic shapes and shape coexistence</a:t>
            </a:r>
            <a:r>
              <a:rPr lang="en-GB" sz="2400" b="1" dirty="0"/>
              <a:t>) and rare earth nuclei (</a:t>
            </a:r>
            <a:r>
              <a:rPr lang="en-GB" sz="2400" b="1" dirty="0">
                <a:solidFill>
                  <a:srgbClr val="3366FF"/>
                </a:solidFill>
              </a:rPr>
              <a:t>higher order deformations)</a:t>
            </a:r>
          </a:p>
          <a:p>
            <a:endParaRPr lang="en-GB" sz="2400" b="1" dirty="0">
              <a:solidFill>
                <a:srgbClr val="3366FF"/>
              </a:solidFill>
            </a:endParaRPr>
          </a:p>
          <a:p>
            <a:r>
              <a:rPr lang="en-GB" sz="2400" b="1" dirty="0" err="1">
                <a:solidFill>
                  <a:srgbClr val="3366FF"/>
                </a:solidFill>
              </a:rPr>
              <a:t>Coulex</a:t>
            </a:r>
            <a:r>
              <a:rPr lang="en-GB" sz="2400" b="1" dirty="0">
                <a:solidFill>
                  <a:srgbClr val="3366FF"/>
                </a:solidFill>
              </a:rPr>
              <a:t> or CNE analysis</a:t>
            </a:r>
          </a:p>
          <a:p>
            <a:r>
              <a:rPr lang="en-GB" sz="2400" b="1" dirty="0">
                <a:solidFill>
                  <a:srgbClr val="3366FF"/>
                </a:solidFill>
              </a:rPr>
              <a:t>Or Plunger measurements</a:t>
            </a:r>
          </a:p>
        </p:txBody>
      </p:sp>
      <p:pic>
        <p:nvPicPr>
          <p:cNvPr id="7" name="Picture 6"/>
          <p:cNvPicPr>
            <a:picLocks noChangeAspect="1"/>
          </p:cNvPicPr>
          <p:nvPr/>
        </p:nvPicPr>
        <p:blipFill>
          <a:blip r:embed="rId2"/>
          <a:stretch>
            <a:fillRect/>
          </a:stretch>
        </p:blipFill>
        <p:spPr>
          <a:xfrm>
            <a:off x="1665238" y="1052519"/>
            <a:ext cx="5520355" cy="5207502"/>
          </a:xfrm>
          <a:prstGeom prst="rect">
            <a:avLst/>
          </a:prstGeom>
        </p:spPr>
      </p:pic>
    </p:spTree>
    <p:extLst>
      <p:ext uri="{BB962C8B-B14F-4D97-AF65-F5344CB8AC3E}">
        <p14:creationId xmlns:p14="http://schemas.microsoft.com/office/powerpoint/2010/main" val="20021520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Box 21"/>
          <p:cNvSpPr txBox="1">
            <a:spLocks noChangeArrowheads="1"/>
          </p:cNvSpPr>
          <p:nvPr/>
        </p:nvSpPr>
        <p:spPr bwMode="auto">
          <a:xfrm>
            <a:off x="1919288" y="93663"/>
            <a:ext cx="6877050" cy="1568450"/>
          </a:xfrm>
          <a:prstGeom prst="rect">
            <a:avLst/>
          </a:prstGeom>
          <a:noFill/>
          <a:ln w="12700" cap="sq">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b="1">
                <a:solidFill>
                  <a:schemeClr val="tx1"/>
                </a:solidFill>
                <a:latin typeface="Arial" charset="0"/>
                <a:ea typeface="ＭＳ Ｐゴシック" charset="0"/>
                <a:cs typeface="Arial" charset="0"/>
              </a:defRPr>
            </a:lvl1pPr>
            <a:lvl2pPr marL="742950" indent="-285750">
              <a:defRPr b="1">
                <a:solidFill>
                  <a:schemeClr val="tx1"/>
                </a:solidFill>
                <a:latin typeface="Arial" charset="0"/>
                <a:ea typeface="Arial" charset="0"/>
                <a:cs typeface="Arial" charset="0"/>
              </a:defRPr>
            </a:lvl2pPr>
            <a:lvl3pPr marL="1143000" indent="-228600">
              <a:defRPr b="1">
                <a:solidFill>
                  <a:schemeClr val="tx1"/>
                </a:solidFill>
                <a:latin typeface="Arial" charset="0"/>
                <a:ea typeface="Arial" charset="0"/>
                <a:cs typeface="Arial" charset="0"/>
              </a:defRPr>
            </a:lvl3pPr>
            <a:lvl4pPr marL="1600200" indent="-228600">
              <a:defRPr b="1">
                <a:solidFill>
                  <a:schemeClr val="tx1"/>
                </a:solidFill>
                <a:latin typeface="Arial" charset="0"/>
                <a:ea typeface="Arial" charset="0"/>
                <a:cs typeface="Arial" charset="0"/>
              </a:defRPr>
            </a:lvl4pPr>
            <a:lvl5pPr marL="2057400" indent="-228600">
              <a:defRPr b="1">
                <a:solidFill>
                  <a:schemeClr val="tx1"/>
                </a:solidFill>
                <a:latin typeface="Arial" charset="0"/>
                <a:ea typeface="Arial" charset="0"/>
                <a:cs typeface="Arial" charset="0"/>
              </a:defRPr>
            </a:lvl5pPr>
            <a:lvl6pPr marL="2514600" indent="-228600" fontAlgn="base">
              <a:spcBef>
                <a:spcPct val="0"/>
              </a:spcBef>
              <a:spcAft>
                <a:spcPct val="0"/>
              </a:spcAft>
              <a:defRPr b="1">
                <a:solidFill>
                  <a:schemeClr val="tx1"/>
                </a:solidFill>
                <a:latin typeface="Arial" charset="0"/>
                <a:ea typeface="Arial" charset="0"/>
                <a:cs typeface="Arial" charset="0"/>
              </a:defRPr>
            </a:lvl6pPr>
            <a:lvl7pPr marL="2971800" indent="-228600" fontAlgn="base">
              <a:spcBef>
                <a:spcPct val="0"/>
              </a:spcBef>
              <a:spcAft>
                <a:spcPct val="0"/>
              </a:spcAft>
              <a:defRPr b="1">
                <a:solidFill>
                  <a:schemeClr val="tx1"/>
                </a:solidFill>
                <a:latin typeface="Arial" charset="0"/>
                <a:ea typeface="Arial" charset="0"/>
                <a:cs typeface="Arial" charset="0"/>
              </a:defRPr>
            </a:lvl7pPr>
            <a:lvl8pPr marL="3429000" indent="-228600" fontAlgn="base">
              <a:spcBef>
                <a:spcPct val="0"/>
              </a:spcBef>
              <a:spcAft>
                <a:spcPct val="0"/>
              </a:spcAft>
              <a:defRPr b="1">
                <a:solidFill>
                  <a:schemeClr val="tx1"/>
                </a:solidFill>
                <a:latin typeface="Arial" charset="0"/>
                <a:ea typeface="Arial" charset="0"/>
                <a:cs typeface="Arial" charset="0"/>
              </a:defRPr>
            </a:lvl8pPr>
            <a:lvl9pPr marL="3886200" indent="-228600" fontAlgn="base">
              <a:spcBef>
                <a:spcPct val="0"/>
              </a:spcBef>
              <a:spcAft>
                <a:spcPct val="0"/>
              </a:spcAft>
              <a:defRPr b="1">
                <a:solidFill>
                  <a:schemeClr val="tx1"/>
                </a:solidFill>
                <a:latin typeface="Arial" charset="0"/>
                <a:ea typeface="Arial" charset="0"/>
                <a:cs typeface="Arial" charset="0"/>
              </a:defRPr>
            </a:lvl9pPr>
          </a:lstStyle>
          <a:p>
            <a:pPr algn="ctr" eaLnBrk="0" hangingPunct="0"/>
            <a:r>
              <a:rPr lang="en-US" sz="2800" b="0" u="sng" baseline="30000">
                <a:latin typeface="Times New Roman" charset="0"/>
                <a:cs typeface="Times New Roman" charset="0"/>
              </a:rPr>
              <a:t>3</a:t>
            </a:r>
            <a:r>
              <a:rPr lang="en-US" sz="2800" b="0" u="sng">
                <a:latin typeface="Times New Roman" charset="0"/>
                <a:cs typeface="Times New Roman" charset="0"/>
              </a:rPr>
              <a:t>He(</a:t>
            </a:r>
            <a:r>
              <a:rPr lang="en-US" sz="2800" b="0" u="sng" baseline="30000">
                <a:latin typeface="Times New Roman" charset="0"/>
                <a:cs typeface="Times New Roman" charset="0"/>
              </a:rPr>
              <a:t>4</a:t>
            </a:r>
            <a:r>
              <a:rPr lang="en-US" sz="2800" b="0" u="sng">
                <a:latin typeface="Times New Roman" charset="0"/>
                <a:cs typeface="Times New Roman" charset="0"/>
              </a:rPr>
              <a:t>He,</a:t>
            </a:r>
            <a:r>
              <a:rPr lang="en-US" sz="2800" b="0" u="sng">
                <a:latin typeface="Symbol" charset="0"/>
                <a:cs typeface="Times New Roman" charset="0"/>
              </a:rPr>
              <a:t>g</a:t>
            </a:r>
            <a:r>
              <a:rPr lang="en-US" sz="2800" b="0" u="sng">
                <a:latin typeface="Times New Roman" charset="0"/>
                <a:cs typeface="Times New Roman" charset="0"/>
              </a:rPr>
              <a:t>)</a:t>
            </a:r>
            <a:r>
              <a:rPr lang="en-US" sz="2800" b="0" u="sng" baseline="30000">
                <a:latin typeface="Symbol" charset="0"/>
                <a:cs typeface="Times New Roman" charset="0"/>
              </a:rPr>
              <a:t>7</a:t>
            </a:r>
            <a:r>
              <a:rPr lang="en-US" sz="2800" b="0" u="sng">
                <a:latin typeface="Times New Roman" charset="0"/>
                <a:cs typeface="Times New Roman" charset="0"/>
              </a:rPr>
              <a:t>Be,</a:t>
            </a:r>
            <a:r>
              <a:rPr lang="en-US" sz="2000" b="0" u="sng">
                <a:latin typeface="Times New Roman" charset="0"/>
                <a:cs typeface="Times New Roman" charset="0"/>
              </a:rPr>
              <a:t>  </a:t>
            </a:r>
            <a:r>
              <a:rPr lang="en-US" sz="1600" b="0" u="sng">
                <a:latin typeface="Times New Roman" charset="0"/>
                <a:cs typeface="Times New Roman" charset="0"/>
              </a:rPr>
              <a:t>Holmgren and Johnston PR 113, 1556, 1959 </a:t>
            </a:r>
            <a:endParaRPr lang="en-GB" sz="1600" b="0" u="sng">
              <a:latin typeface="Times New Roman" charset="0"/>
              <a:cs typeface="Times New Roman" charset="0"/>
            </a:endParaRPr>
          </a:p>
          <a:p>
            <a:pPr algn="ctr" eaLnBrk="0" hangingPunct="0"/>
            <a:r>
              <a:rPr lang="en-GB">
                <a:solidFill>
                  <a:srgbClr val="FF0000"/>
                </a:solidFill>
                <a:latin typeface="Times New Roman" charset="0"/>
              </a:rPr>
              <a:t>Rate is 1000 times more than previously thought</a:t>
            </a:r>
            <a:endParaRPr lang="en-US">
              <a:solidFill>
                <a:srgbClr val="FF0000"/>
              </a:solidFill>
              <a:latin typeface="Times New Roman" charset="0"/>
            </a:endParaRPr>
          </a:p>
          <a:p>
            <a:pPr algn="ctr" eaLnBrk="0" hangingPunct="0"/>
            <a:r>
              <a:rPr lang="en-US" sz="2400">
                <a:latin typeface="Times New Roman" charset="0"/>
                <a:cs typeface="Times New Roman" charset="0"/>
              </a:rPr>
              <a:t>The scientific life of John Bahcall:</a:t>
            </a:r>
            <a:r>
              <a:rPr lang="en-US" sz="3200" b="0">
                <a:latin typeface="Times New Roman" charset="0"/>
                <a:cs typeface="Times New Roman" charset="0"/>
              </a:rPr>
              <a:t> </a:t>
            </a:r>
          </a:p>
          <a:p>
            <a:pPr algn="ctr" eaLnBrk="0" hangingPunct="0"/>
            <a:r>
              <a:rPr lang="en-US" b="0">
                <a:latin typeface="Times New Roman" charset="0"/>
                <a:cs typeface="Times New Roman" charset="0"/>
              </a:rPr>
              <a:t>arXiv:0904.2865v1, 18 Apr 2009, </a:t>
            </a:r>
            <a:r>
              <a:rPr lang="en-US" b="0">
                <a:hlinkClick r:id="rId2"/>
              </a:rPr>
              <a:t>http://www.sns.ias.edu/~jnb/</a:t>
            </a:r>
            <a:endParaRPr lang="en-US" b="0"/>
          </a:p>
        </p:txBody>
      </p:sp>
      <p:pic>
        <p:nvPicPr>
          <p:cNvPr id="25602" name="Picture 26" descr="newjohn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91614" y="1"/>
            <a:ext cx="1576387" cy="1787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5604" name="WordArt 4"/>
          <p:cNvSpPr>
            <a:spLocks noChangeArrowheads="1" noChangeShapeType="1" noTextEdit="1"/>
          </p:cNvSpPr>
          <p:nvPr/>
        </p:nvSpPr>
        <p:spPr bwMode="auto">
          <a:xfrm>
            <a:off x="6167439" y="1989138"/>
            <a:ext cx="4148137" cy="622300"/>
          </a:xfrm>
          <a:prstGeom prst="rect">
            <a:avLst/>
          </a:prstGeom>
        </p:spPr>
        <p:txBody>
          <a:bodyPr wrap="none" fromWordArt="1">
            <a:prstTxWarp prst="textPlain">
              <a:avLst>
                <a:gd name="adj" fmla="val 50000"/>
              </a:avLst>
            </a:prstTxWarp>
          </a:bodyPr>
          <a:lstStyle/>
          <a:p>
            <a:pPr algn="ctr"/>
            <a:r>
              <a:rPr lang="de-DE" sz="3600" kern="10">
                <a:ln w="12700" cap="sq">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blurRad="63500" dist="38099" dir="2700000" sy="50000" kx="2115830" algn="bl" rotWithShape="0">
                    <a:srgbClr val="C0C0C0">
                      <a:alpha val="79999"/>
                    </a:srgbClr>
                  </a:outerShdw>
                </a:effectLst>
                <a:latin typeface="Arial Black"/>
                <a:ea typeface="Arial Black"/>
                <a:cs typeface="Arial Black"/>
              </a:rPr>
              <a:t>Standard Solar Model</a:t>
            </a:r>
            <a:endParaRPr lang="en-US" sz="3600" kern="10">
              <a:ln w="12700" cap="sq">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blurRad="63500" dist="38099" dir="2700000" sy="50000" kx="2115830" algn="bl" rotWithShape="0">
                  <a:srgbClr val="C0C0C0">
                    <a:alpha val="79999"/>
                  </a:srgbClr>
                </a:outerShdw>
              </a:effectLst>
              <a:latin typeface="Arial Black"/>
              <a:ea typeface="Arial Black"/>
              <a:cs typeface="Arial Black"/>
            </a:endParaRPr>
          </a:p>
        </p:txBody>
      </p:sp>
      <p:sp>
        <p:nvSpPr>
          <p:cNvPr id="25605" name="WordArt 5"/>
          <p:cNvSpPr>
            <a:spLocks noChangeArrowheads="1" noChangeShapeType="1" noTextEdit="1"/>
          </p:cNvSpPr>
          <p:nvPr/>
        </p:nvSpPr>
        <p:spPr bwMode="auto">
          <a:xfrm>
            <a:off x="6743701" y="5589588"/>
            <a:ext cx="2576513" cy="781050"/>
          </a:xfrm>
          <a:prstGeom prst="rect">
            <a:avLst/>
          </a:prstGeom>
        </p:spPr>
        <p:txBody>
          <a:bodyPr wrap="none" fromWordArt="1">
            <a:prstTxWarp prst="textSlantUp">
              <a:avLst>
                <a:gd name="adj" fmla="val 32056"/>
              </a:avLst>
            </a:prstTxWarp>
          </a:bodyPr>
          <a:lstStyle/>
          <a:p>
            <a:pPr algn="ctr"/>
            <a:r>
              <a:rPr lang="it-IT" sz="3600" kern="10">
                <a:ln w="9525" cap="sq">
                  <a:solidFill>
                    <a:srgbClr val="CC99FF"/>
                  </a:solidFill>
                  <a:round/>
                  <a:headEnd/>
                  <a:tailEnd/>
                </a:ln>
                <a:gradFill rotWithShape="1">
                  <a:gsLst>
                    <a:gs pos="0">
                      <a:srgbClr val="6600CC"/>
                    </a:gs>
                    <a:gs pos="100000">
                      <a:srgbClr val="CC00CC"/>
                    </a:gs>
                  </a:gsLst>
                  <a:lin ang="5400000" scaled="1"/>
                </a:gradFill>
                <a:effectLst>
                  <a:outerShdw blurRad="63500" dist="53882" dir="2700000" algn="ctr" rotWithShape="0">
                    <a:srgbClr val="9999FF">
                      <a:alpha val="79999"/>
                    </a:srgbClr>
                  </a:outerShdw>
                </a:effectLst>
                <a:latin typeface="Impact"/>
                <a:ea typeface="Impact"/>
                <a:cs typeface="Impact"/>
              </a:rPr>
              <a:t>Neutrino Masses</a:t>
            </a:r>
            <a:endParaRPr lang="en-US" sz="3600" kern="10">
              <a:ln w="9525" cap="sq">
                <a:solidFill>
                  <a:srgbClr val="CC99FF"/>
                </a:solidFill>
                <a:round/>
                <a:headEnd/>
                <a:tailEnd/>
              </a:ln>
              <a:gradFill rotWithShape="1">
                <a:gsLst>
                  <a:gs pos="0">
                    <a:srgbClr val="6600CC"/>
                  </a:gs>
                  <a:gs pos="100000">
                    <a:srgbClr val="CC00CC"/>
                  </a:gs>
                </a:gsLst>
                <a:lin ang="5400000" scaled="1"/>
              </a:gradFill>
              <a:effectLst>
                <a:outerShdw blurRad="63500" dist="53882" dir="2700000" algn="ctr" rotWithShape="0">
                  <a:srgbClr val="9999FF">
                    <a:alpha val="79999"/>
                  </a:srgbClr>
                </a:outerShdw>
              </a:effectLst>
              <a:latin typeface="Impact"/>
              <a:ea typeface="Impact"/>
              <a:cs typeface="Impact"/>
            </a:endParaRPr>
          </a:p>
        </p:txBody>
      </p:sp>
      <p:sp>
        <p:nvSpPr>
          <p:cNvPr id="25606" name="WordArt 6"/>
          <p:cNvSpPr>
            <a:spLocks noChangeArrowheads="1" noChangeShapeType="1" noTextEdit="1"/>
          </p:cNvSpPr>
          <p:nvPr/>
        </p:nvSpPr>
        <p:spPr bwMode="auto">
          <a:xfrm>
            <a:off x="1992314" y="1773238"/>
            <a:ext cx="2879725" cy="569912"/>
          </a:xfrm>
          <a:prstGeom prst="rect">
            <a:avLst/>
          </a:prstGeom>
        </p:spPr>
        <p:txBody>
          <a:bodyPr wrap="none" fromWordArt="1">
            <a:prstTxWarp prst="textPlain">
              <a:avLst>
                <a:gd name="adj" fmla="val 50000"/>
              </a:avLst>
            </a:prstTxWarp>
          </a:bodyPr>
          <a:lstStyle/>
          <a:p>
            <a:pPr algn="ctr"/>
            <a:r>
              <a:rPr lang="de-DE" sz="3600" kern="10">
                <a:ln w="19050" cap="sq">
                  <a:solidFill>
                    <a:srgbClr val="99CCFF"/>
                  </a:solidFill>
                  <a:round/>
                  <a:headEnd/>
                  <a:tailEnd/>
                </a:ln>
                <a:solidFill>
                  <a:srgbClr val="0066CC"/>
                </a:solidFill>
                <a:effectLst>
                  <a:outerShdw blurRad="63500" dist="38099" dir="2700000" algn="ctr" rotWithShape="0">
                    <a:srgbClr val="990000">
                      <a:alpha val="74998"/>
                    </a:srgbClr>
                  </a:outerShdw>
                </a:effectLst>
                <a:latin typeface="Impact"/>
                <a:ea typeface="Impact"/>
                <a:cs typeface="Impact"/>
              </a:rPr>
              <a:t>Standard Model</a:t>
            </a:r>
            <a:endParaRPr lang="en-US" sz="3600" kern="10">
              <a:ln w="19050" cap="sq">
                <a:solidFill>
                  <a:srgbClr val="99CCFF"/>
                </a:solidFill>
                <a:round/>
                <a:headEnd/>
                <a:tailEnd/>
              </a:ln>
              <a:solidFill>
                <a:srgbClr val="0066CC"/>
              </a:solidFill>
              <a:effectLst>
                <a:outerShdw blurRad="63500" dist="38099" dir="2700000" algn="ctr" rotWithShape="0">
                  <a:srgbClr val="990000">
                    <a:alpha val="74998"/>
                  </a:srgbClr>
                </a:outerShdw>
              </a:effectLst>
              <a:latin typeface="Impact"/>
              <a:ea typeface="Impact"/>
              <a:cs typeface="Impact"/>
            </a:endParaRPr>
          </a:p>
        </p:txBody>
      </p:sp>
      <p:pic>
        <p:nvPicPr>
          <p:cNvPr id="25607" name="Picture 30" descr="image00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59826" y="3213101"/>
            <a:ext cx="1662113" cy="2322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5608"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3357563"/>
            <a:ext cx="3752850" cy="2139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5609"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47850" y="2636838"/>
            <a:ext cx="2439988" cy="3186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5610" name="Text Box 14"/>
          <p:cNvSpPr txBox="1">
            <a:spLocks noChangeArrowheads="1"/>
          </p:cNvSpPr>
          <p:nvPr/>
        </p:nvSpPr>
        <p:spPr bwMode="auto">
          <a:xfrm>
            <a:off x="5232401" y="2852739"/>
            <a:ext cx="2951163" cy="396875"/>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charset="0"/>
                <a:ea typeface="ＭＳ Ｐゴシック" charset="0"/>
                <a:cs typeface="Arial" charset="0"/>
              </a:defRPr>
            </a:lvl1pPr>
            <a:lvl2pPr marL="742950" indent="-285750">
              <a:defRPr b="1">
                <a:solidFill>
                  <a:schemeClr val="tx1"/>
                </a:solidFill>
                <a:latin typeface="Arial" charset="0"/>
                <a:ea typeface="Arial" charset="0"/>
                <a:cs typeface="Arial" charset="0"/>
              </a:defRPr>
            </a:lvl2pPr>
            <a:lvl3pPr marL="1143000" indent="-228600">
              <a:defRPr b="1">
                <a:solidFill>
                  <a:schemeClr val="tx1"/>
                </a:solidFill>
                <a:latin typeface="Arial" charset="0"/>
                <a:ea typeface="Arial" charset="0"/>
                <a:cs typeface="Arial" charset="0"/>
              </a:defRPr>
            </a:lvl3pPr>
            <a:lvl4pPr marL="1600200" indent="-228600">
              <a:defRPr b="1">
                <a:solidFill>
                  <a:schemeClr val="tx1"/>
                </a:solidFill>
                <a:latin typeface="Arial" charset="0"/>
                <a:ea typeface="Arial" charset="0"/>
                <a:cs typeface="Arial" charset="0"/>
              </a:defRPr>
            </a:lvl4pPr>
            <a:lvl5pPr marL="2057400" indent="-228600">
              <a:defRPr b="1">
                <a:solidFill>
                  <a:schemeClr val="tx1"/>
                </a:solidFill>
                <a:latin typeface="Arial" charset="0"/>
                <a:ea typeface="Arial" charset="0"/>
                <a:cs typeface="Arial" charset="0"/>
              </a:defRPr>
            </a:lvl5pPr>
            <a:lvl6pPr marL="2514600" indent="-228600" fontAlgn="base">
              <a:spcBef>
                <a:spcPct val="0"/>
              </a:spcBef>
              <a:spcAft>
                <a:spcPct val="0"/>
              </a:spcAft>
              <a:defRPr b="1">
                <a:solidFill>
                  <a:schemeClr val="tx1"/>
                </a:solidFill>
                <a:latin typeface="Arial" charset="0"/>
                <a:ea typeface="Arial" charset="0"/>
                <a:cs typeface="Arial" charset="0"/>
              </a:defRPr>
            </a:lvl6pPr>
            <a:lvl7pPr marL="2971800" indent="-228600" fontAlgn="base">
              <a:spcBef>
                <a:spcPct val="0"/>
              </a:spcBef>
              <a:spcAft>
                <a:spcPct val="0"/>
              </a:spcAft>
              <a:defRPr b="1">
                <a:solidFill>
                  <a:schemeClr val="tx1"/>
                </a:solidFill>
                <a:latin typeface="Arial" charset="0"/>
                <a:ea typeface="Arial" charset="0"/>
                <a:cs typeface="Arial" charset="0"/>
              </a:defRPr>
            </a:lvl7pPr>
            <a:lvl8pPr marL="3429000" indent="-228600" fontAlgn="base">
              <a:spcBef>
                <a:spcPct val="0"/>
              </a:spcBef>
              <a:spcAft>
                <a:spcPct val="0"/>
              </a:spcAft>
              <a:defRPr b="1">
                <a:solidFill>
                  <a:schemeClr val="tx1"/>
                </a:solidFill>
                <a:latin typeface="Arial" charset="0"/>
                <a:ea typeface="Arial" charset="0"/>
                <a:cs typeface="Arial" charset="0"/>
              </a:defRPr>
            </a:lvl8pPr>
            <a:lvl9pPr marL="3886200" indent="-228600" fontAlgn="base">
              <a:spcBef>
                <a:spcPct val="0"/>
              </a:spcBef>
              <a:spcAft>
                <a:spcPct val="0"/>
              </a:spcAft>
              <a:defRPr b="1">
                <a:solidFill>
                  <a:schemeClr val="tx1"/>
                </a:solidFill>
                <a:latin typeface="Arial" charset="0"/>
                <a:ea typeface="Arial" charset="0"/>
                <a:cs typeface="Arial" charset="0"/>
              </a:defRPr>
            </a:lvl9pPr>
          </a:lstStyle>
          <a:p>
            <a:r>
              <a:rPr lang="en-US" sz="2000">
                <a:latin typeface="Times New Roman" charset="0"/>
              </a:rPr>
              <a:t>S</a:t>
            </a:r>
            <a:r>
              <a:rPr lang="en-US" sz="2000" baseline="-25000">
                <a:latin typeface="Times New Roman" charset="0"/>
              </a:rPr>
              <a:t>34</a:t>
            </a:r>
            <a:r>
              <a:rPr lang="en-US" sz="2000">
                <a:latin typeface="Times New Roman" charset="0"/>
              </a:rPr>
              <a:t>(E) = E </a:t>
            </a:r>
            <a:r>
              <a:rPr lang="en-US" sz="2000">
                <a:latin typeface="Times New Roman" charset="0"/>
                <a:sym typeface="Symbol" charset="0"/>
              </a:rPr>
              <a:t> </a:t>
            </a:r>
            <a:r>
              <a:rPr lang="en-US" sz="2000">
                <a:latin typeface="Times New Roman" charset="0"/>
              </a:rPr>
              <a:t>(E) exp(2</a:t>
            </a:r>
            <a:r>
              <a:rPr lang="en-US" sz="2000">
                <a:latin typeface="Times New Roman" charset="0"/>
                <a:sym typeface="Symbol" charset="0"/>
              </a:rPr>
              <a:t></a:t>
            </a:r>
            <a:r>
              <a:rPr lang="en-US" sz="2000">
                <a:latin typeface="Times New Roman" charset="0"/>
              </a:rPr>
              <a:t>)</a:t>
            </a:r>
          </a:p>
        </p:txBody>
      </p:sp>
      <p:sp>
        <p:nvSpPr>
          <p:cNvPr id="25611" name="WordArt 3"/>
          <p:cNvSpPr>
            <a:spLocks noChangeArrowheads="1" noChangeShapeType="1" noTextEdit="1"/>
          </p:cNvSpPr>
          <p:nvPr/>
        </p:nvSpPr>
        <p:spPr bwMode="auto">
          <a:xfrm>
            <a:off x="2711450" y="5949950"/>
            <a:ext cx="1944688" cy="615950"/>
          </a:xfrm>
          <a:prstGeom prst="rect">
            <a:avLst/>
          </a:prstGeom>
        </p:spPr>
        <p:txBody>
          <a:bodyPr wrap="none" fromWordArt="1">
            <a:prstTxWarp prst="textDoubleWave1">
              <a:avLst>
                <a:gd name="adj1" fmla="val 6500"/>
                <a:gd name="adj2" fmla="val 0"/>
              </a:avLst>
            </a:prstTxWarp>
          </a:bodyPr>
          <a:lstStyle/>
          <a:p>
            <a:pPr algn="ctr"/>
            <a:r>
              <a:rPr lang="da-DK" sz="3600" kern="10" spc="-360">
                <a:ln w="12700" cap="sq">
                  <a:solidFill>
                    <a:srgbClr val="000099"/>
                  </a:solidFill>
                  <a:round/>
                  <a:headEnd/>
                  <a:tailEnd/>
                </a:ln>
                <a:solidFill>
                  <a:srgbClr val="33CCFF"/>
                </a:solidFill>
                <a:effectLst>
                  <a:outerShdw blurRad="63500" dist="125724" dir="18900000" algn="ctr" rotWithShape="0">
                    <a:srgbClr val="000099">
                      <a:alpha val="74998"/>
                    </a:srgbClr>
                  </a:outerShdw>
                </a:effectLst>
                <a:latin typeface="Impact"/>
                <a:ea typeface="Impact"/>
                <a:cs typeface="Impact"/>
              </a:rPr>
              <a:t>Big Bang</a:t>
            </a:r>
            <a:endParaRPr lang="en-US" sz="3600" kern="10" spc="-360">
              <a:ln w="12700" cap="sq">
                <a:solidFill>
                  <a:srgbClr val="000099"/>
                </a:solidFill>
                <a:round/>
                <a:headEnd/>
                <a:tailEnd/>
              </a:ln>
              <a:solidFill>
                <a:srgbClr val="33CCFF"/>
              </a:solidFill>
              <a:effectLst>
                <a:outerShdw blurRad="63500" dist="125724" dir="18900000" algn="ctr" rotWithShape="0">
                  <a:srgbClr val="000099">
                    <a:alpha val="74998"/>
                  </a:srgbClr>
                </a:outerShdw>
              </a:effectLst>
              <a:latin typeface="Impact"/>
              <a:ea typeface="Impact"/>
              <a:cs typeface="Impact"/>
            </a:endParaRPr>
          </a:p>
        </p:txBody>
      </p:sp>
      <p:sp>
        <p:nvSpPr>
          <p:cNvPr id="2" name="TextBox 1"/>
          <p:cNvSpPr txBox="1"/>
          <p:nvPr/>
        </p:nvSpPr>
        <p:spPr>
          <a:xfrm>
            <a:off x="5166424" y="6483425"/>
            <a:ext cx="5898218" cy="369332"/>
          </a:xfrm>
          <a:prstGeom prst="rect">
            <a:avLst/>
          </a:prstGeom>
          <a:noFill/>
        </p:spPr>
        <p:txBody>
          <a:bodyPr wrap="none" rtlCol="0">
            <a:spAutoFit/>
          </a:bodyPr>
          <a:lstStyle/>
          <a:p>
            <a:r>
              <a:rPr lang="en-US" b="1" dirty="0">
                <a:solidFill>
                  <a:srgbClr val="000090"/>
                </a:solidFill>
              </a:rPr>
              <a:t>RSE Saltire ICA together with CSIC Madrid, March 2022</a:t>
            </a:r>
          </a:p>
        </p:txBody>
      </p:sp>
      <p:pic>
        <p:nvPicPr>
          <p:cNvPr id="3" name="Picture 2"/>
          <p:cNvPicPr>
            <a:picLocks noChangeAspect="1"/>
          </p:cNvPicPr>
          <p:nvPr/>
        </p:nvPicPr>
        <p:blipFill>
          <a:blip r:embed="rId7"/>
          <a:stretch>
            <a:fillRect/>
          </a:stretch>
        </p:blipFill>
        <p:spPr>
          <a:xfrm>
            <a:off x="5232400" y="5829774"/>
            <a:ext cx="965748" cy="756000"/>
          </a:xfrm>
          <a:prstGeom prst="rect">
            <a:avLst/>
          </a:prstGeom>
        </p:spPr>
      </p:pic>
    </p:spTree>
    <p:extLst>
      <p:ext uri="{BB962C8B-B14F-4D97-AF65-F5344CB8AC3E}">
        <p14:creationId xmlns:p14="http://schemas.microsoft.com/office/powerpoint/2010/main" val="517988494"/>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09" name="Picture 3" descr="F:\CMAM-S34\foto\0007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1" y="2349501"/>
            <a:ext cx="4797425" cy="3598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9810" name="Rectangle 7"/>
          <p:cNvSpPr>
            <a:spLocks noChangeArrowheads="1"/>
          </p:cNvSpPr>
          <p:nvPr/>
        </p:nvSpPr>
        <p:spPr bwMode="auto">
          <a:xfrm>
            <a:off x="1919288" y="161926"/>
            <a:ext cx="4176712" cy="22467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r>
              <a:rPr lang="en-GB" sz="2800" u="sng" dirty="0">
                <a:solidFill>
                  <a:schemeClr val="tx2"/>
                </a:solidFill>
                <a:latin typeface="Times New Roman" charset="0"/>
              </a:rPr>
              <a:t>Setup to be adopted in December 2024 for prompt gamma-ray detection using the new LaBr3 detector module</a:t>
            </a:r>
          </a:p>
        </p:txBody>
      </p:sp>
      <p:pic>
        <p:nvPicPr>
          <p:cNvPr id="119811" name="Picture 2" descr="F:\CMAM-S34\foto\0003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5238" y="0"/>
            <a:ext cx="4322762" cy="3240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9812" name="Picture 3" descr="photo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5238" y="3617914"/>
            <a:ext cx="4322762" cy="32400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extBox 6"/>
          <p:cNvSpPr txBox="1"/>
          <p:nvPr/>
        </p:nvSpPr>
        <p:spPr>
          <a:xfrm>
            <a:off x="3024975" y="6080323"/>
            <a:ext cx="3088056" cy="923330"/>
          </a:xfrm>
          <a:prstGeom prst="rect">
            <a:avLst/>
          </a:prstGeom>
          <a:noFill/>
        </p:spPr>
        <p:txBody>
          <a:bodyPr wrap="square" rtlCol="0">
            <a:spAutoFit/>
          </a:bodyPr>
          <a:lstStyle/>
          <a:p>
            <a:r>
              <a:rPr lang="en-US" b="1" dirty="0">
                <a:solidFill>
                  <a:srgbClr val="000090"/>
                </a:solidFill>
              </a:rPr>
              <a:t>RSE Saltire ICA together with CSIC Madrid, March 2021</a:t>
            </a:r>
          </a:p>
        </p:txBody>
      </p:sp>
      <p:pic>
        <p:nvPicPr>
          <p:cNvPr id="8" name="Picture 7"/>
          <p:cNvPicPr>
            <a:picLocks noChangeAspect="1"/>
          </p:cNvPicPr>
          <p:nvPr/>
        </p:nvPicPr>
        <p:blipFill>
          <a:blip r:embed="rId6"/>
          <a:stretch>
            <a:fillRect/>
          </a:stretch>
        </p:blipFill>
        <p:spPr>
          <a:xfrm>
            <a:off x="1705434" y="6047333"/>
            <a:ext cx="965748" cy="756000"/>
          </a:xfrm>
          <a:prstGeom prst="rect">
            <a:avLst/>
          </a:prstGeom>
        </p:spPr>
      </p:pic>
      <p:sp>
        <p:nvSpPr>
          <p:cNvPr id="2" name="Rectangle 1"/>
          <p:cNvSpPr/>
          <p:nvPr/>
        </p:nvSpPr>
        <p:spPr>
          <a:xfrm>
            <a:off x="1705434" y="2349501"/>
            <a:ext cx="4572000" cy="646331"/>
          </a:xfrm>
          <a:prstGeom prst="rect">
            <a:avLst/>
          </a:prstGeom>
        </p:spPr>
        <p:txBody>
          <a:bodyPr>
            <a:spAutoFit/>
          </a:bodyPr>
          <a:lstStyle/>
          <a:p>
            <a:r>
              <a:rPr lang="mr-IN" dirty="0">
                <a:solidFill>
                  <a:schemeClr val="bg1"/>
                </a:solidFill>
              </a:rPr>
              <a:t>https://eprints.ucm.es/id/eprint/27245/1/T35440.pdf</a:t>
            </a:r>
            <a:r>
              <a:rPr lang="en-GB" dirty="0">
                <a:solidFill>
                  <a:schemeClr val="bg1"/>
                </a:solidFill>
              </a:rPr>
              <a:t> (2014) </a:t>
            </a:r>
            <a:endParaRPr lang="en-US" dirty="0">
              <a:solidFill>
                <a:schemeClr val="bg1"/>
              </a:solidFill>
            </a:endParaRPr>
          </a:p>
        </p:txBody>
      </p:sp>
      <p:sp>
        <p:nvSpPr>
          <p:cNvPr id="3" name="TextBox 2"/>
          <p:cNvSpPr txBox="1"/>
          <p:nvPr/>
        </p:nvSpPr>
        <p:spPr>
          <a:xfrm>
            <a:off x="6362900" y="3270588"/>
            <a:ext cx="4152700" cy="523220"/>
          </a:xfrm>
          <a:prstGeom prst="rect">
            <a:avLst/>
          </a:prstGeom>
          <a:noFill/>
        </p:spPr>
        <p:txBody>
          <a:bodyPr wrap="square" rtlCol="0">
            <a:spAutoFit/>
          </a:bodyPr>
          <a:lstStyle/>
          <a:p>
            <a:r>
              <a:rPr lang="en-US" sz="1400" dirty="0"/>
              <a:t>M. Carmona Gallardo, B.S. Nara Singh et al PRC(2012)</a:t>
            </a:r>
          </a:p>
        </p:txBody>
      </p:sp>
    </p:spTree>
    <p:extLst>
      <p:ext uri="{BB962C8B-B14F-4D97-AF65-F5344CB8AC3E}">
        <p14:creationId xmlns:p14="http://schemas.microsoft.com/office/powerpoint/2010/main" val="347540843"/>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31757"/>
            <a:ext cx="9106276" cy="1143000"/>
          </a:xfrm>
        </p:spPr>
        <p:txBody>
          <a:bodyPr>
            <a:normAutofit/>
          </a:bodyPr>
          <a:lstStyle/>
          <a:p>
            <a:pPr algn="r"/>
            <a:r>
              <a:rPr lang="en-US" sz="2400" b="1" dirty="0">
                <a:latin typeface="Rockwell"/>
                <a:cs typeface="Rockwell"/>
              </a:rPr>
              <a:t>Furthermore</a:t>
            </a:r>
            <a:r>
              <a:rPr lang="mr-IN" sz="2400" b="1" dirty="0">
                <a:latin typeface="Rockwell"/>
                <a:cs typeface="Rockwell"/>
              </a:rPr>
              <a:t>…</a:t>
            </a:r>
            <a:r>
              <a:rPr lang="en-US" sz="2400" b="1" dirty="0">
                <a:latin typeface="Rockwell"/>
                <a:cs typeface="Rockwell"/>
              </a:rPr>
              <a:t> </a:t>
            </a:r>
          </a:p>
        </p:txBody>
      </p:sp>
      <p:sp>
        <p:nvSpPr>
          <p:cNvPr id="6" name="Rectangle 5"/>
          <p:cNvSpPr/>
          <p:nvPr/>
        </p:nvSpPr>
        <p:spPr>
          <a:xfrm>
            <a:off x="1524000" y="16933"/>
            <a:ext cx="9144000" cy="6858000"/>
          </a:xfrm>
          <a:prstGeom prst="rect">
            <a:avLst/>
          </a:prstGeom>
          <a:noFill/>
          <a:ln w="85725">
            <a:gradFill flip="none" rotWithShape="1">
              <a:gsLst>
                <a:gs pos="51000">
                  <a:schemeClr val="tx2"/>
                </a:gs>
                <a:gs pos="100000">
                  <a:srgbClr val="FFFFFF"/>
                </a:gs>
              </a:gsLst>
              <a:path path="shape">
                <a:fillToRect l="50000" t="50000" r="50000" b="50000"/>
              </a:path>
              <a:tileRect/>
            </a:gra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30000" dirty="0"/>
          </a:p>
        </p:txBody>
      </p:sp>
      <p:cxnSp>
        <p:nvCxnSpPr>
          <p:cNvPr id="9" name="Straight Connector 8"/>
          <p:cNvCxnSpPr/>
          <p:nvPr/>
        </p:nvCxnSpPr>
        <p:spPr>
          <a:xfrm>
            <a:off x="1995904" y="828664"/>
            <a:ext cx="8672096" cy="0"/>
          </a:xfrm>
          <a:prstGeom prst="line">
            <a:avLst/>
          </a:prstGeom>
          <a:ln w="50800">
            <a:gradFill flip="none" rotWithShape="1">
              <a:gsLst>
                <a:gs pos="51000">
                  <a:schemeClr val="tx2"/>
                </a:gs>
                <a:gs pos="100000">
                  <a:srgbClr val="FFFFFF"/>
                </a:gs>
              </a:gsLst>
              <a:path path="shape">
                <a:fillToRect l="50000" t="50000" r="50000" b="50000"/>
              </a:path>
              <a:tileRect/>
            </a:gradFill>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1703808" y="1002542"/>
            <a:ext cx="8964193" cy="400110"/>
          </a:xfrm>
          <a:prstGeom prst="rect">
            <a:avLst/>
          </a:prstGeom>
          <a:noFill/>
        </p:spPr>
        <p:txBody>
          <a:bodyPr wrap="square" rtlCol="0">
            <a:spAutoFit/>
          </a:bodyPr>
          <a:lstStyle/>
          <a:p>
            <a:pPr marL="285750" indent="-285750">
              <a:buFont typeface="Arial"/>
              <a:buChar char="•"/>
            </a:pPr>
            <a:r>
              <a:rPr lang="en-GB" sz="2000" dirty="0">
                <a:latin typeface="Times New Roman"/>
                <a:cs typeface="Times New Roman"/>
              </a:rPr>
              <a:t>JYFL-Finland </a:t>
            </a:r>
            <a:r>
              <a:rPr lang="mr-IN" sz="2000" dirty="0">
                <a:latin typeface="Times New Roman"/>
                <a:cs typeface="Times New Roman"/>
              </a:rPr>
              <a:t>–</a:t>
            </a:r>
            <a:r>
              <a:rPr lang="en-GB" sz="2000" dirty="0">
                <a:latin typeface="Times New Roman"/>
                <a:cs typeface="Times New Roman"/>
              </a:rPr>
              <a:t> Incorporate the module in the Fast timing array</a:t>
            </a:r>
          </a:p>
        </p:txBody>
      </p:sp>
      <p:pic>
        <p:nvPicPr>
          <p:cNvPr id="10" name="Picture 9"/>
          <p:cNvPicPr>
            <a:picLocks noChangeAspect="1"/>
          </p:cNvPicPr>
          <p:nvPr/>
        </p:nvPicPr>
        <p:blipFill>
          <a:blip r:embed="rId2"/>
          <a:stretch>
            <a:fillRect/>
          </a:stretch>
        </p:blipFill>
        <p:spPr>
          <a:xfrm>
            <a:off x="6054990" y="4766500"/>
            <a:ext cx="4409811" cy="2028238"/>
          </a:xfrm>
          <a:prstGeom prst="rect">
            <a:avLst/>
          </a:prstGeom>
        </p:spPr>
      </p:pic>
      <p:pic>
        <p:nvPicPr>
          <p:cNvPr id="8" name="Picture 7"/>
          <p:cNvPicPr>
            <a:picLocks noChangeAspect="1"/>
          </p:cNvPicPr>
          <p:nvPr/>
        </p:nvPicPr>
        <p:blipFill>
          <a:blip r:embed="rId3"/>
          <a:stretch>
            <a:fillRect/>
          </a:stretch>
        </p:blipFill>
        <p:spPr>
          <a:xfrm>
            <a:off x="1703808" y="1402653"/>
            <a:ext cx="5888049" cy="3625599"/>
          </a:xfrm>
          <a:prstGeom prst="rect">
            <a:avLst/>
          </a:prstGeom>
        </p:spPr>
      </p:pic>
    </p:spTree>
    <p:extLst>
      <p:ext uri="{BB962C8B-B14F-4D97-AF65-F5344CB8AC3E}">
        <p14:creationId xmlns:p14="http://schemas.microsoft.com/office/powerpoint/2010/main" val="425093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ED709-16BE-F7DF-EDE2-6BDEFD95168D}"/>
              </a:ext>
            </a:extLst>
          </p:cNvPr>
          <p:cNvSpPr>
            <a:spLocks noGrp="1"/>
          </p:cNvSpPr>
          <p:nvPr>
            <p:ph type="title"/>
          </p:nvPr>
        </p:nvSpPr>
        <p:spPr>
          <a:xfrm>
            <a:off x="506627" y="242755"/>
            <a:ext cx="10511256" cy="1330518"/>
          </a:xfrm>
        </p:spPr>
        <p:txBody>
          <a:bodyPr vert="horz" lIns="91440" tIns="45720" rIns="91440" bIns="45720" rtlCol="0" anchor="ctr">
            <a:normAutofit/>
          </a:bodyPr>
          <a:lstStyle/>
          <a:p>
            <a:pPr>
              <a:spcBef>
                <a:spcPct val="0"/>
              </a:spcBef>
            </a:pPr>
            <a:r>
              <a:rPr kumimoji="0" lang="en-US" altLang="en-US" sz="2800" b="1" i="0" u="none" strike="noStrike" kern="1200" cap="none" normalizeH="0" baseline="0" dirty="0" err="1">
                <a:ln>
                  <a:noFill/>
                </a:ln>
                <a:solidFill>
                  <a:schemeClr val="tx1"/>
                </a:solidFill>
                <a:effectLst/>
                <a:latin typeface="+mj-lt"/>
                <a:ea typeface="+mj-ea"/>
                <a:cs typeface="+mj-cs"/>
              </a:rPr>
              <a:t>LaBr</a:t>
            </a:r>
            <a:r>
              <a:rPr kumimoji="0" lang="en-US" altLang="en-US" sz="2800" b="1" i="0" u="none" strike="noStrike" kern="1200" cap="none" normalizeH="0" baseline="0" dirty="0">
                <a:ln>
                  <a:noFill/>
                </a:ln>
                <a:solidFill>
                  <a:schemeClr val="tx1"/>
                </a:solidFill>
                <a:effectLst/>
                <a:latin typeface="+mj-lt"/>
                <a:ea typeface="+mj-ea"/>
                <a:cs typeface="+mj-cs"/>
              </a:rPr>
              <a:t>₃(Ce) crystals coupled</a:t>
            </a:r>
            <a:r>
              <a:rPr kumimoji="0" lang="en-US" altLang="en-US" sz="2800" b="1" i="0" u="none" strike="noStrike" kern="1200" cap="none" normalizeH="0" dirty="0">
                <a:ln>
                  <a:noFill/>
                </a:ln>
                <a:solidFill>
                  <a:schemeClr val="tx1"/>
                </a:solidFill>
                <a:effectLst/>
                <a:latin typeface="+mj-lt"/>
                <a:ea typeface="+mj-ea"/>
                <a:cs typeface="+mj-cs"/>
              </a:rPr>
              <a:t> to</a:t>
            </a:r>
            <a:r>
              <a:rPr kumimoji="0" lang="en-US" altLang="en-US" sz="2800" b="1" i="0" u="none" strike="noStrike" kern="1200" cap="none" normalizeH="0" baseline="0" dirty="0">
                <a:ln>
                  <a:noFill/>
                </a:ln>
                <a:solidFill>
                  <a:schemeClr val="tx1"/>
                </a:solidFill>
                <a:effectLst/>
                <a:latin typeface="+mj-lt"/>
                <a:ea typeface="+mj-ea"/>
                <a:cs typeface="+mj-cs"/>
              </a:rPr>
              <a:t> </a:t>
            </a:r>
            <a:r>
              <a:rPr lang="en-US" sz="2800" b="1" kern="1200" dirty="0" err="1">
                <a:solidFill>
                  <a:schemeClr val="tx1"/>
                </a:solidFill>
                <a:latin typeface="+mj-lt"/>
                <a:ea typeface="+mj-ea"/>
                <a:cs typeface="+mj-cs"/>
              </a:rPr>
              <a:t>SiPM</a:t>
            </a:r>
            <a:endParaRPr lang="en-US" sz="2800" b="1" kern="1200" dirty="0">
              <a:solidFill>
                <a:schemeClr val="tx1"/>
              </a:solidFill>
              <a:latin typeface="+mj-lt"/>
              <a:ea typeface="+mj-ea"/>
              <a:cs typeface="+mj-cs"/>
            </a:endParaRPr>
          </a:p>
        </p:txBody>
      </p:sp>
      <p:sp>
        <p:nvSpPr>
          <p:cNvPr id="5" name="Rectangle 1">
            <a:extLst>
              <a:ext uri="{FF2B5EF4-FFF2-40B4-BE49-F238E27FC236}">
                <a16:creationId xmlns:a16="http://schemas.microsoft.com/office/drawing/2014/main" id="{683EE325-2A1E-8B5C-B60E-E5CBF0989BB9}"/>
              </a:ext>
            </a:extLst>
          </p:cNvPr>
          <p:cNvSpPr>
            <a:spLocks noGrp="1" noChangeArrowheads="1"/>
          </p:cNvSpPr>
          <p:nvPr>
            <p:ph type="body" idx="2"/>
          </p:nvPr>
        </p:nvSpPr>
        <p:spPr bwMode="auto">
          <a:xfrm>
            <a:off x="308919" y="1573273"/>
            <a:ext cx="10070757" cy="508702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0" compatLnSpc="1">
            <a:prstTxWarp prst="textNoShape">
              <a:avLst/>
            </a:prstTxWarp>
            <a:normAutofit fontScale="92500" lnSpcReduction="20000"/>
          </a:bodyPr>
          <a:lstStyle/>
          <a:p>
            <a:pPr marL="285750" marR="0" lvl="0" indent="-228600" fontAlgn="base">
              <a:spcBef>
                <a:spcPct val="0"/>
              </a:spcBef>
              <a:spcAft>
                <a:spcPts val="600"/>
              </a:spcAft>
              <a:buClrTx/>
              <a:buSzTx/>
              <a:buFont typeface="Arial" panose="020B0604020202020204" pitchFamily="34" charset="0"/>
              <a:buChar char="•"/>
              <a:tabLst/>
            </a:pPr>
            <a:r>
              <a:rPr kumimoji="0" lang="en-US" altLang="en-US" sz="1800" b="1"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rPr>
              <a:t>High Energy Resolution:</a:t>
            </a:r>
            <a:r>
              <a:rPr kumimoji="0" lang="en-US" altLang="en-US" sz="1800" b="0"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rPr>
              <a:t>  at 662 keV peak of 137Cs, </a:t>
            </a:r>
          </a:p>
          <a:p>
            <a:pPr marL="285750" marR="0" lvl="0" indent="-228600" fontAlgn="base">
              <a:spcBef>
                <a:spcPct val="0"/>
              </a:spcBef>
              <a:spcAft>
                <a:spcPts val="600"/>
              </a:spcAft>
              <a:buClrTx/>
              <a:buSzTx/>
              <a:buFont typeface="Arial" panose="020B0604020202020204" pitchFamily="34" charset="0"/>
              <a:buChar char="•"/>
              <a:tabLst/>
            </a:pPr>
            <a:r>
              <a:rPr kumimoji="0" lang="en-US" altLang="en-US" sz="1800" b="1"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rPr>
              <a:t>High Light Output:</a:t>
            </a:r>
            <a:r>
              <a:rPr kumimoji="0" lang="en-US" altLang="en-US" sz="1800" b="0"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rPr>
              <a:t> ~63,000 photons/MeV for efficient gamma detection.</a:t>
            </a:r>
          </a:p>
          <a:p>
            <a:pPr marL="285750" marR="0" lvl="0" indent="-228600" fontAlgn="base">
              <a:spcBef>
                <a:spcPct val="0"/>
              </a:spcBef>
              <a:spcAft>
                <a:spcPts val="600"/>
              </a:spcAft>
              <a:buClrTx/>
              <a:buSzTx/>
              <a:buFont typeface="Arial" panose="020B0604020202020204" pitchFamily="34" charset="0"/>
              <a:buChar char="•"/>
              <a:tabLst/>
            </a:pPr>
            <a:r>
              <a:rPr kumimoji="0" lang="en-US" altLang="en-US" sz="1800" b="1"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rPr>
              <a:t>Low Afterglow:</a:t>
            </a:r>
            <a:r>
              <a:rPr kumimoji="0" lang="en-US" altLang="en-US" sz="1800" b="0"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rPr>
              <a:t> Ensures clean signals for precise timing.</a:t>
            </a:r>
          </a:p>
          <a:p>
            <a:pPr marL="285750" marR="0" lvl="0" indent="-228600" fontAlgn="base">
              <a:spcBef>
                <a:spcPct val="0"/>
              </a:spcBef>
              <a:spcAft>
                <a:spcPts val="600"/>
              </a:spcAft>
              <a:buClrTx/>
              <a:buSzTx/>
              <a:buFont typeface="Arial" panose="020B0604020202020204" pitchFamily="34" charset="0"/>
              <a:buChar char="•"/>
              <a:tabLst/>
            </a:pPr>
            <a:r>
              <a:rPr kumimoji="0" lang="en-US" altLang="en-US" sz="1800" b="1"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rPr>
              <a:t>Temperature Stability:</a:t>
            </a:r>
            <a:r>
              <a:rPr kumimoji="0" lang="en-US" altLang="en-US" sz="1800" b="0"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rPr>
              <a:t> Reliable performance across varying conditions.</a:t>
            </a:r>
          </a:p>
          <a:p>
            <a:pPr marL="285750" marR="0" lvl="0" indent="-228600" fontAlgn="base">
              <a:spcBef>
                <a:spcPct val="0"/>
              </a:spcBef>
              <a:spcAft>
                <a:spcPts val="600"/>
              </a:spcAft>
              <a:buClrTx/>
              <a:buSzTx/>
              <a:buFont typeface="Arial" panose="020B0604020202020204" pitchFamily="34" charset="0"/>
              <a:buChar char="•"/>
              <a:tabLst/>
            </a:pPr>
            <a:r>
              <a:rPr kumimoji="0" lang="en-US" altLang="en-US" sz="1800" b="1"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rPr>
              <a:t>Durable:</a:t>
            </a:r>
            <a:r>
              <a:rPr kumimoji="0" lang="en-US" altLang="en-US" sz="1800" b="0"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rPr>
              <a:t> </a:t>
            </a:r>
            <a:r>
              <a:rPr kumimoji="0" lang="en-US" altLang="en-US" sz="1800"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rPr>
              <a:t>hygroscopic</a:t>
            </a:r>
            <a:r>
              <a:rPr kumimoji="0" lang="en-US" altLang="en-US" sz="1800" b="0"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rPr>
              <a:t>, mechanically robust. </a:t>
            </a:r>
          </a:p>
          <a:p>
            <a:pPr marL="57150" marR="0" lvl="0" fontAlgn="base">
              <a:spcBef>
                <a:spcPct val="0"/>
              </a:spcBef>
              <a:spcAft>
                <a:spcPts val="600"/>
              </a:spcAft>
              <a:buClrTx/>
              <a:buSzTx/>
              <a:tabLst/>
            </a:pPr>
            <a:endParaRPr kumimoji="0" lang="en-US" altLang="en-US" sz="1800" b="0"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endParaRPr>
          </a:p>
          <a:p>
            <a:pPr marL="285750" marR="0" lvl="0" indent="-228600" fontAlgn="base">
              <a:spcBef>
                <a:spcPct val="0"/>
              </a:spcBef>
              <a:spcAft>
                <a:spcPts val="600"/>
              </a:spcAft>
              <a:buClrTx/>
              <a:buSzTx/>
              <a:buFont typeface="Arial" panose="020B0604020202020204" pitchFamily="34" charset="0"/>
              <a:buChar char="•"/>
              <a:tabLst/>
            </a:pPr>
            <a:r>
              <a:rPr kumimoji="0" lang="en-US" altLang="en-US" sz="1800" b="0" i="0" u="none" strike="noStrike" cap="none" normalizeH="0" baseline="0" dirty="0" err="1">
                <a:ln>
                  <a:noFill/>
                </a:ln>
                <a:solidFill>
                  <a:schemeClr val="tx1"/>
                </a:solidFill>
                <a:effectLst/>
                <a:latin typeface="Times New Roman" panose="02020603050405020304" pitchFamily="18" charset="0"/>
                <a:ea typeface="+mn-ea"/>
                <a:cs typeface="Times New Roman" panose="02020603050405020304" pitchFamily="18" charset="0"/>
              </a:rPr>
              <a:t>SiPMs</a:t>
            </a:r>
            <a:r>
              <a:rPr kumimoji="0" lang="en-US" altLang="en-US" sz="1800" b="0"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rPr>
              <a:t> offer significant advantages over traditional photomultiplier tubes (PMTs). </a:t>
            </a:r>
            <a:r>
              <a:rPr kumimoji="0" lang="en-US" altLang="en-US" sz="1800" b="0" i="0" u="none" strike="noStrike" cap="none" normalizeH="0" baseline="0" dirty="0" err="1">
                <a:ln>
                  <a:noFill/>
                </a:ln>
                <a:solidFill>
                  <a:schemeClr val="tx1"/>
                </a:solidFill>
                <a:effectLst/>
                <a:latin typeface="Times New Roman" panose="02020603050405020304" pitchFamily="18" charset="0"/>
                <a:ea typeface="+mn-ea"/>
                <a:cs typeface="Times New Roman" panose="02020603050405020304" pitchFamily="18" charset="0"/>
              </a:rPr>
              <a:t>SiPMs</a:t>
            </a:r>
            <a:r>
              <a:rPr kumimoji="0" lang="en-US" altLang="en-US" sz="1800" b="0"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rPr>
              <a:t> are easy to incorporate into complex detector systems due to their </a:t>
            </a:r>
            <a:r>
              <a:rPr kumimoji="0" lang="en-US" altLang="en-US" sz="1800" b="1"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rPr>
              <a:t>tiny size and lightweight nature</a:t>
            </a:r>
            <a:r>
              <a:rPr kumimoji="0" lang="en-US" altLang="en-US" sz="1800" b="0"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rPr>
              <a:t>.</a:t>
            </a:r>
          </a:p>
          <a:p>
            <a:pPr marL="0" marR="0" lvl="0" indent="-228600" fontAlgn="base">
              <a:spcBef>
                <a:spcPct val="0"/>
              </a:spcBef>
              <a:spcAft>
                <a:spcPts val="600"/>
              </a:spcAft>
              <a:buClrTx/>
              <a:buSzTx/>
              <a:buFont typeface="Arial" panose="020B0604020202020204" pitchFamily="34" charset="0"/>
              <a:buChar char="•"/>
              <a:tabLst/>
            </a:pPr>
            <a:r>
              <a:rPr kumimoji="0" lang="en-US" altLang="en-US" sz="1800" b="0"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rPr>
              <a:t> </a:t>
            </a:r>
          </a:p>
          <a:p>
            <a:pPr marL="285750" marR="0" lvl="0" indent="-228600" fontAlgn="base">
              <a:spcBef>
                <a:spcPct val="0"/>
              </a:spcBef>
              <a:spcAft>
                <a:spcPts val="600"/>
              </a:spcAft>
              <a:buClrTx/>
              <a:buSzTx/>
              <a:buFont typeface="Arial" panose="020B0604020202020204" pitchFamily="34" charset="0"/>
              <a:buChar char="•"/>
              <a:tabLst/>
            </a:pPr>
            <a:r>
              <a:rPr kumimoji="0" lang="en-US" altLang="en-US" sz="1800" b="0"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rPr>
              <a:t>They can be employed in situations where PMTs may produce interference due to their </a:t>
            </a:r>
            <a:r>
              <a:rPr kumimoji="0" lang="en-US" altLang="en-US" sz="1800" b="1"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rPr>
              <a:t>insensitivity to magnetic fields. </a:t>
            </a:r>
          </a:p>
          <a:p>
            <a:pPr marL="0" marR="0" lvl="0" indent="-228600" fontAlgn="base">
              <a:spcBef>
                <a:spcPct val="0"/>
              </a:spcBef>
              <a:spcAft>
                <a:spcPts val="600"/>
              </a:spcAft>
              <a:buClrTx/>
              <a:buSzTx/>
              <a:buFont typeface="Arial" panose="020B0604020202020204" pitchFamily="34" charset="0"/>
              <a:buChar char="•"/>
              <a:tabLst/>
            </a:pPr>
            <a:endParaRPr kumimoji="0" lang="en-US" altLang="en-US" sz="1800" b="0"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endParaRPr>
          </a:p>
          <a:p>
            <a:pPr marL="285750" marR="0" lvl="0" indent="-228600" fontAlgn="base">
              <a:spcBef>
                <a:spcPct val="0"/>
              </a:spcBef>
              <a:spcAft>
                <a:spcPts val="600"/>
              </a:spcAft>
              <a:buClrTx/>
              <a:buSzTx/>
              <a:buFont typeface="Arial" panose="020B0604020202020204" pitchFamily="34" charset="0"/>
              <a:buChar char="•"/>
              <a:tabLst/>
            </a:pPr>
            <a:r>
              <a:rPr kumimoji="0" lang="en-US" altLang="en-US" sz="1800" b="0" i="0" u="none" strike="noStrike" cap="none" normalizeH="0" baseline="0" dirty="0" err="1">
                <a:ln>
                  <a:noFill/>
                </a:ln>
                <a:solidFill>
                  <a:schemeClr val="tx1"/>
                </a:solidFill>
                <a:effectLst/>
                <a:latin typeface="Times New Roman" panose="02020603050405020304" pitchFamily="18" charset="0"/>
                <a:ea typeface="+mn-ea"/>
                <a:cs typeface="Times New Roman" panose="02020603050405020304" pitchFamily="18" charset="0"/>
              </a:rPr>
              <a:t>SiPMs</a:t>
            </a:r>
            <a:r>
              <a:rPr kumimoji="0" lang="en-US" altLang="en-US" sz="1800" b="0"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rPr>
              <a:t> have a greater gain, allowing for more effective </a:t>
            </a:r>
            <a:r>
              <a:rPr kumimoji="0" lang="en-US" altLang="en-US" sz="1800" b="1"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rPr>
              <a:t>detection of low light levels. </a:t>
            </a:r>
            <a:br>
              <a:rPr kumimoji="0" lang="en-US" altLang="en-US" sz="1800" b="0"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rPr>
            </a:br>
            <a:endParaRPr kumimoji="0" lang="en-US" altLang="en-US" sz="1800" b="0"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endParaRPr>
          </a:p>
          <a:p>
            <a:r>
              <a:rPr lang="en-US" sz="1900" b="1" dirty="0">
                <a:latin typeface="Times New Roman" panose="02020603050405020304" pitchFamily="18" charset="0"/>
                <a:cs typeface="Times New Roman" panose="02020603050405020304" pitchFamily="18" charset="0"/>
              </a:rPr>
              <a:t>LaBr3 (Ce) detectors have been shown to be suitable for applications to spent fuel environments.</a:t>
            </a:r>
          </a:p>
          <a:p>
            <a:endParaRPr lang="en-US" sz="1900" b="1" dirty="0">
              <a:latin typeface="Times New Roman" panose="02020603050405020304" pitchFamily="18" charset="0"/>
              <a:cs typeface="Times New Roman" panose="02020603050405020304" pitchFamily="18" charset="0"/>
            </a:endParaRPr>
          </a:p>
          <a:p>
            <a:r>
              <a:rPr lang="en-US" sz="1900" b="1" dirty="0">
                <a:latin typeface="Times New Roman" panose="02020603050405020304" pitchFamily="18" charset="0"/>
                <a:cs typeface="Times New Roman" panose="02020603050405020304" pitchFamily="18" charset="0"/>
              </a:rPr>
              <a:t>Room temperature LaBr3 detector with moderate resolution is preferred in many cases over the LN2 cooled germanium detectors</a:t>
            </a:r>
            <a:endParaRPr kumimoji="0" lang="en-US" altLang="en-US" sz="1900" b="1"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endParaRPr>
          </a:p>
        </p:txBody>
      </p:sp>
      <p:pic>
        <p:nvPicPr>
          <p:cNvPr id="6" name="Content Placeholder 4" descr="A group of clear plastic blocks&#10;&#10;Description automatically generated">
            <a:extLst>
              <a:ext uri="{FF2B5EF4-FFF2-40B4-BE49-F238E27FC236}">
                <a16:creationId xmlns:a16="http://schemas.microsoft.com/office/drawing/2014/main" id="{106916B2-A7CA-2148-346A-8C4336B9266B}"/>
              </a:ext>
            </a:extLst>
          </p:cNvPr>
          <p:cNvPicPr>
            <a:picLocks noGrp="1" noChangeAspect="1"/>
          </p:cNvPicPr>
          <p:nvPr>
            <p:ph idx="1"/>
          </p:nvPr>
        </p:nvPicPr>
        <p:blipFill>
          <a:blip r:embed="rId2"/>
          <a:srcRect l="8385" r="678" b="-1"/>
          <a:stretch/>
        </p:blipFill>
        <p:spPr>
          <a:xfrm>
            <a:off x="9507470" y="1234225"/>
            <a:ext cx="2382619" cy="1746729"/>
          </a:xfrm>
          <a:prstGeom prst="rect">
            <a:avLst/>
          </a:prstGeom>
          <a:noFill/>
        </p:spPr>
      </p:pic>
    </p:spTree>
    <p:extLst>
      <p:ext uri="{BB962C8B-B14F-4D97-AF65-F5344CB8AC3E}">
        <p14:creationId xmlns:p14="http://schemas.microsoft.com/office/powerpoint/2010/main" val="1448785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0643"/>
            <a:ext cx="9106276" cy="1143000"/>
          </a:xfrm>
        </p:spPr>
        <p:txBody>
          <a:bodyPr>
            <a:normAutofit/>
          </a:bodyPr>
          <a:lstStyle/>
          <a:p>
            <a:pPr algn="r"/>
            <a:r>
              <a:rPr lang="en-US" sz="2400" b="1" dirty="0">
                <a:latin typeface="Rockwell"/>
                <a:cs typeface="Rockwell"/>
              </a:rPr>
              <a:t>Furthermore</a:t>
            </a:r>
            <a:r>
              <a:rPr lang="mr-IN" sz="2400" b="1" dirty="0">
                <a:latin typeface="Rockwell"/>
                <a:cs typeface="Rockwell"/>
              </a:rPr>
              <a:t>…</a:t>
            </a:r>
            <a:r>
              <a:rPr lang="en-US" sz="2400" b="1" dirty="0">
                <a:latin typeface="Rockwell"/>
                <a:cs typeface="Rockwell"/>
              </a:rPr>
              <a:t> </a:t>
            </a:r>
          </a:p>
        </p:txBody>
      </p:sp>
      <p:sp>
        <p:nvSpPr>
          <p:cNvPr id="6" name="Rectangle 5"/>
          <p:cNvSpPr/>
          <p:nvPr/>
        </p:nvSpPr>
        <p:spPr>
          <a:xfrm>
            <a:off x="1524000" y="16933"/>
            <a:ext cx="9144000" cy="6858000"/>
          </a:xfrm>
          <a:prstGeom prst="rect">
            <a:avLst/>
          </a:prstGeom>
          <a:noFill/>
          <a:ln w="85725">
            <a:gradFill flip="none" rotWithShape="1">
              <a:gsLst>
                <a:gs pos="51000">
                  <a:schemeClr val="tx2"/>
                </a:gs>
                <a:gs pos="100000">
                  <a:srgbClr val="FFFFFF"/>
                </a:gs>
              </a:gsLst>
              <a:path path="shape">
                <a:fillToRect l="50000" t="50000" r="50000" b="50000"/>
              </a:path>
              <a:tileRect/>
            </a:gra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30000" dirty="0"/>
          </a:p>
        </p:txBody>
      </p:sp>
      <p:cxnSp>
        <p:nvCxnSpPr>
          <p:cNvPr id="9" name="Straight Connector 8"/>
          <p:cNvCxnSpPr/>
          <p:nvPr/>
        </p:nvCxnSpPr>
        <p:spPr>
          <a:xfrm>
            <a:off x="1934631" y="1146164"/>
            <a:ext cx="8672096" cy="0"/>
          </a:xfrm>
          <a:prstGeom prst="line">
            <a:avLst/>
          </a:prstGeom>
          <a:ln w="50800">
            <a:gradFill flip="none" rotWithShape="1">
              <a:gsLst>
                <a:gs pos="51000">
                  <a:schemeClr val="tx2"/>
                </a:gs>
                <a:gs pos="100000">
                  <a:srgbClr val="FFFFFF"/>
                </a:gs>
              </a:gsLst>
              <a:path path="shape">
                <a:fillToRect l="50000" t="50000" r="50000" b="50000"/>
              </a:path>
              <a:tileRect/>
            </a:gradFill>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1703808" y="1217654"/>
            <a:ext cx="8964193" cy="830997"/>
          </a:xfrm>
          <a:prstGeom prst="rect">
            <a:avLst/>
          </a:prstGeom>
          <a:noFill/>
        </p:spPr>
        <p:txBody>
          <a:bodyPr wrap="square" rtlCol="0">
            <a:spAutoFit/>
          </a:bodyPr>
          <a:lstStyle/>
          <a:p>
            <a:pPr marL="342900" indent="-342900">
              <a:buFont typeface="Arial"/>
              <a:buChar char="•"/>
            </a:pPr>
            <a:r>
              <a:rPr lang="en-GB" sz="2400" dirty="0">
                <a:latin typeface="Times New Roman"/>
                <a:cs typeface="Times New Roman"/>
              </a:rPr>
              <a:t>Charge state change in recoil ions (e.g. following conversion) </a:t>
            </a:r>
            <a:r>
              <a:rPr lang="mr-IN" sz="2400" dirty="0">
                <a:latin typeface="Times New Roman"/>
                <a:cs typeface="Times New Roman"/>
              </a:rPr>
              <a:t>–</a:t>
            </a:r>
            <a:r>
              <a:rPr lang="en-GB" sz="2400" dirty="0">
                <a:latin typeface="Times New Roman"/>
                <a:cs typeface="Times New Roman"/>
              </a:rPr>
              <a:t> can we identify them using the recoil detector(s) at the end ?</a:t>
            </a:r>
            <a:endParaRPr lang="en-US" sz="2400" dirty="0">
              <a:latin typeface="Times New Roman"/>
              <a:cs typeface="Times New Roman"/>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31575" y="2122062"/>
            <a:ext cx="3960852" cy="2970639"/>
          </a:xfrm>
          <a:prstGeom prst="rect">
            <a:avLst/>
          </a:prstGeom>
        </p:spPr>
      </p:pic>
      <p:grpSp>
        <p:nvGrpSpPr>
          <p:cNvPr id="3" name="Group 2"/>
          <p:cNvGrpSpPr/>
          <p:nvPr/>
        </p:nvGrpSpPr>
        <p:grpSpPr>
          <a:xfrm>
            <a:off x="1656556" y="2138136"/>
            <a:ext cx="5571350" cy="4602367"/>
            <a:chOff x="119856" y="2303235"/>
            <a:chExt cx="5571350" cy="4602367"/>
          </a:xfrm>
        </p:grpSpPr>
        <p:grpSp>
          <p:nvGrpSpPr>
            <p:cNvPr id="10" name="Group 9"/>
            <p:cNvGrpSpPr/>
            <p:nvPr/>
          </p:nvGrpSpPr>
          <p:grpSpPr>
            <a:xfrm>
              <a:off x="160539" y="2303235"/>
              <a:ext cx="4339897" cy="2429652"/>
              <a:chOff x="729368" y="1626802"/>
              <a:chExt cx="4339897" cy="2429652"/>
            </a:xfrm>
          </p:grpSpPr>
          <p:sp>
            <p:nvSpPr>
              <p:cNvPr id="11" name="Alternate Process 10"/>
              <p:cNvSpPr/>
              <p:nvPr/>
            </p:nvSpPr>
            <p:spPr>
              <a:xfrm>
                <a:off x="729368" y="1626802"/>
                <a:ext cx="4339897" cy="2429652"/>
              </a:xfrm>
              <a:prstGeom prst="flowChartAlternateProcess">
                <a:avLst/>
              </a:prstGeom>
              <a:solidFill>
                <a:schemeClr val="accent4">
                  <a:lumMod val="20000"/>
                  <a:lumOff val="80000"/>
                  <a:alpha val="49000"/>
                </a:schemeClr>
              </a:solidFill>
              <a:ln>
                <a:solidFill>
                  <a:schemeClr val="tx1"/>
                </a:solidFill>
              </a:ln>
              <a:scene3d>
                <a:camera prst="orthographicFront"/>
                <a:lightRig rig="threePt" dir="t"/>
              </a:scene3d>
              <a:sp3d>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grpSp>
            <p:nvGrpSpPr>
              <p:cNvPr id="12" name="Group 11"/>
              <p:cNvGrpSpPr/>
              <p:nvPr/>
            </p:nvGrpSpPr>
            <p:grpSpPr>
              <a:xfrm>
                <a:off x="919924" y="1626802"/>
                <a:ext cx="3968340" cy="2277255"/>
                <a:chOff x="1574800" y="3124481"/>
                <a:chExt cx="3968340" cy="2277255"/>
              </a:xfrm>
            </p:grpSpPr>
            <p:sp>
              <p:nvSpPr>
                <p:cNvPr id="13" name="Oval 12"/>
                <p:cNvSpPr/>
                <p:nvPr/>
              </p:nvSpPr>
              <p:spPr>
                <a:xfrm flipH="1" flipV="1">
                  <a:off x="2098320" y="4075256"/>
                  <a:ext cx="762000" cy="754911"/>
                </a:xfrm>
                <a:prstGeom prst="ellipse">
                  <a:avLst/>
                </a:prstGeom>
                <a:solidFill>
                  <a:schemeClr val="bg2">
                    <a:lumMod val="25000"/>
                  </a:schemeClr>
                </a:solidFill>
                <a:ln>
                  <a:solidFill>
                    <a:schemeClr val="bg2">
                      <a:lumMod val="25000"/>
                    </a:schemeClr>
                  </a:solidFill>
                </a:ln>
                <a:effectLst>
                  <a:outerShdw blurRad="40000" dist="23000" dir="5400000" rotWithShape="0">
                    <a:srgbClr val="000000">
                      <a:alpha val="35000"/>
                    </a:srgbClr>
                  </a:outerShdw>
                </a:effectLst>
                <a:scene3d>
                  <a:camera prst="orthographicFront"/>
                  <a:lightRig rig="threePt" dir="t"/>
                </a:scene3d>
                <a:sp3d>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4" name="Oval 13"/>
                <p:cNvSpPr/>
                <p:nvPr/>
              </p:nvSpPr>
              <p:spPr>
                <a:xfrm>
                  <a:off x="1931350" y="3886199"/>
                  <a:ext cx="1099935" cy="1134533"/>
                </a:xfrm>
                <a:prstGeom prst="ellipse">
                  <a:avLst/>
                </a:prstGeom>
                <a:noFill/>
                <a:ln>
                  <a:solidFill>
                    <a:schemeClr val="bg2">
                      <a:lumMod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5" name="Oval 14"/>
                <p:cNvSpPr/>
                <p:nvPr/>
              </p:nvSpPr>
              <p:spPr>
                <a:xfrm>
                  <a:off x="1744133" y="3674536"/>
                  <a:ext cx="1490352" cy="1557865"/>
                </a:xfrm>
                <a:prstGeom prst="ellipse">
                  <a:avLst/>
                </a:prstGeom>
                <a:noFill/>
                <a:ln>
                  <a:solidFill>
                    <a:schemeClr val="bg2">
                      <a:lumMod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6" name="Oval 15"/>
                <p:cNvSpPr/>
                <p:nvPr/>
              </p:nvSpPr>
              <p:spPr>
                <a:xfrm>
                  <a:off x="1574800" y="3522139"/>
                  <a:ext cx="1829018" cy="1879597"/>
                </a:xfrm>
                <a:prstGeom prst="ellipse">
                  <a:avLst/>
                </a:prstGeom>
                <a:noFill/>
                <a:ln>
                  <a:solidFill>
                    <a:schemeClr val="bg2">
                      <a:lumMod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7" name="Oval 16"/>
                <p:cNvSpPr/>
                <p:nvPr/>
              </p:nvSpPr>
              <p:spPr>
                <a:xfrm>
                  <a:off x="3302008" y="4075256"/>
                  <a:ext cx="153032" cy="158077"/>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8" name="Oval 17"/>
                <p:cNvSpPr/>
                <p:nvPr/>
              </p:nvSpPr>
              <p:spPr>
                <a:xfrm>
                  <a:off x="2929485" y="4583249"/>
                  <a:ext cx="153032" cy="158077"/>
                </a:xfrm>
                <a:prstGeom prst="ellipse">
                  <a:avLst/>
                </a:prstGeom>
                <a:solidFill>
                  <a:schemeClr val="bg1"/>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9" name="Oval 18"/>
                <p:cNvSpPr/>
                <p:nvPr/>
              </p:nvSpPr>
              <p:spPr>
                <a:xfrm>
                  <a:off x="2015103" y="3685800"/>
                  <a:ext cx="153032" cy="158077"/>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cxnSp>
              <p:nvCxnSpPr>
                <p:cNvPr id="20" name="Straight Arrow Connector 19"/>
                <p:cNvCxnSpPr/>
                <p:nvPr/>
              </p:nvCxnSpPr>
              <p:spPr>
                <a:xfrm flipV="1">
                  <a:off x="3083717" y="3886199"/>
                  <a:ext cx="1200416" cy="744656"/>
                </a:xfrm>
                <a:prstGeom prst="straightConnector1">
                  <a:avLst/>
                </a:prstGeom>
                <a:ln>
                  <a:solidFill>
                    <a:schemeClr val="bg2">
                      <a:lumMod val="25000"/>
                    </a:schemeClr>
                  </a:solidFill>
                  <a:tailEnd type="arrow"/>
                </a:ln>
              </p:spPr>
              <p:style>
                <a:lnRef idx="2">
                  <a:schemeClr val="accent1"/>
                </a:lnRef>
                <a:fillRef idx="0">
                  <a:schemeClr val="accent1"/>
                </a:fillRef>
                <a:effectRef idx="1">
                  <a:schemeClr val="accent1"/>
                </a:effectRef>
                <a:fontRef idx="minor">
                  <a:schemeClr val="tx1"/>
                </a:fontRef>
              </p:style>
            </p:cxnSp>
            <p:sp>
              <p:nvSpPr>
                <p:cNvPr id="21" name="Oval 20"/>
                <p:cNvSpPr/>
                <p:nvPr/>
              </p:nvSpPr>
              <p:spPr>
                <a:xfrm>
                  <a:off x="4250259" y="3804331"/>
                  <a:ext cx="153032" cy="158077"/>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cxnSp>
              <p:nvCxnSpPr>
                <p:cNvPr id="22" name="Straight Arrow Connector 21"/>
                <p:cNvCxnSpPr/>
                <p:nvPr/>
              </p:nvCxnSpPr>
              <p:spPr>
                <a:xfrm>
                  <a:off x="2173484" y="3804331"/>
                  <a:ext cx="465071" cy="81868"/>
                </a:xfrm>
                <a:prstGeom prst="straightConnector1">
                  <a:avLst/>
                </a:prstGeom>
                <a:ln>
                  <a:solidFill>
                    <a:schemeClr val="bg2">
                      <a:lumMod val="25000"/>
                    </a:schemeClr>
                  </a:solidFill>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4407271" y="3825225"/>
                  <a:ext cx="370614" cy="369332"/>
                </a:xfrm>
                <a:prstGeom prst="rect">
                  <a:avLst/>
                </a:prstGeom>
                <a:noFill/>
              </p:spPr>
              <p:txBody>
                <a:bodyPr wrap="none" rtlCol="0">
                  <a:spAutoFit/>
                </a:bodyPr>
                <a:lstStyle/>
                <a:p>
                  <a:r>
                    <a:rPr lang="en-US" dirty="0">
                      <a:solidFill>
                        <a:prstClr val="black"/>
                      </a:solidFill>
                      <a:latin typeface="Calibri"/>
                    </a:rPr>
                    <a:t>e-</a:t>
                  </a:r>
                </a:p>
              </p:txBody>
            </p:sp>
            <p:sp>
              <p:nvSpPr>
                <p:cNvPr id="24" name="TextBox 23"/>
                <p:cNvSpPr txBox="1"/>
                <p:nvPr/>
              </p:nvSpPr>
              <p:spPr>
                <a:xfrm>
                  <a:off x="3379266" y="4460835"/>
                  <a:ext cx="2163874" cy="646331"/>
                </a:xfrm>
                <a:prstGeom prst="rect">
                  <a:avLst/>
                </a:prstGeom>
                <a:noFill/>
              </p:spPr>
              <p:txBody>
                <a:bodyPr wrap="none" rtlCol="0">
                  <a:spAutoFit/>
                </a:bodyPr>
                <a:lstStyle/>
                <a:p>
                  <a:r>
                    <a:rPr lang="en-US" dirty="0">
                      <a:solidFill>
                        <a:srgbClr val="000000"/>
                      </a:solidFill>
                      <a:latin typeface="Times"/>
                      <a:cs typeface="Times"/>
                    </a:rPr>
                    <a:t>Conversion electron</a:t>
                  </a:r>
                </a:p>
                <a:p>
                  <a:r>
                    <a:rPr lang="en-US" dirty="0">
                      <a:solidFill>
                        <a:srgbClr val="000000"/>
                      </a:solidFill>
                      <a:latin typeface="Times"/>
                      <a:cs typeface="Times"/>
                    </a:rPr>
                    <a:t>From K, L or M shell</a:t>
                  </a:r>
                </a:p>
              </p:txBody>
            </p:sp>
            <p:cxnSp>
              <p:nvCxnSpPr>
                <p:cNvPr id="25" name="Straight Arrow Connector 24"/>
                <p:cNvCxnSpPr/>
                <p:nvPr/>
              </p:nvCxnSpPr>
              <p:spPr>
                <a:xfrm flipV="1">
                  <a:off x="3371021" y="3522139"/>
                  <a:ext cx="879238" cy="624935"/>
                </a:xfrm>
                <a:prstGeom prst="straightConnector1">
                  <a:avLst/>
                </a:prstGeom>
                <a:ln>
                  <a:solidFill>
                    <a:schemeClr val="bg2">
                      <a:lumMod val="25000"/>
                    </a:schemeClr>
                  </a:solidFill>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3742523" y="3124481"/>
                  <a:ext cx="1576761" cy="369332"/>
                </a:xfrm>
                <a:prstGeom prst="rect">
                  <a:avLst/>
                </a:prstGeom>
                <a:noFill/>
              </p:spPr>
              <p:txBody>
                <a:bodyPr wrap="none" rtlCol="0">
                  <a:spAutoFit/>
                </a:bodyPr>
                <a:lstStyle/>
                <a:p>
                  <a:r>
                    <a:rPr lang="en-US" dirty="0">
                      <a:solidFill>
                        <a:srgbClr val="000000"/>
                      </a:solidFill>
                      <a:latin typeface="Times"/>
                      <a:cs typeface="Times"/>
                    </a:rPr>
                    <a:t>Auger electron</a:t>
                  </a:r>
                </a:p>
              </p:txBody>
            </p:sp>
          </p:grpSp>
        </p:grpSp>
        <p:grpSp>
          <p:nvGrpSpPr>
            <p:cNvPr id="27" name="Group 26"/>
            <p:cNvGrpSpPr/>
            <p:nvPr/>
          </p:nvGrpSpPr>
          <p:grpSpPr>
            <a:xfrm>
              <a:off x="119856" y="4708502"/>
              <a:ext cx="5571350" cy="2197100"/>
              <a:chOff x="3337386" y="4141861"/>
              <a:chExt cx="5571350" cy="2197100"/>
            </a:xfrm>
          </p:grpSpPr>
          <p:sp>
            <p:nvSpPr>
              <p:cNvPr id="28" name="Alternate Process 27"/>
              <p:cNvSpPr/>
              <p:nvPr/>
            </p:nvSpPr>
            <p:spPr>
              <a:xfrm>
                <a:off x="3337386" y="4141861"/>
                <a:ext cx="5571350" cy="2197100"/>
              </a:xfrm>
              <a:prstGeom prst="flowChartAlternateProcess">
                <a:avLst/>
              </a:prstGeom>
              <a:solidFill>
                <a:schemeClr val="accent4">
                  <a:lumMod val="20000"/>
                  <a:lumOff val="80000"/>
                  <a:alpha val="49000"/>
                </a:schemeClr>
              </a:solidFill>
              <a:ln>
                <a:solidFill>
                  <a:schemeClr val="tx1"/>
                </a:solidFill>
              </a:ln>
              <a:scene3d>
                <a:camera prst="orthographicFront"/>
                <a:lightRig rig="threePt" dir="t"/>
              </a:scene3d>
              <a:sp3d>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grpSp>
            <p:nvGrpSpPr>
              <p:cNvPr id="29" name="Group 28"/>
              <p:cNvGrpSpPr/>
              <p:nvPr/>
            </p:nvGrpSpPr>
            <p:grpSpPr>
              <a:xfrm>
                <a:off x="6489185" y="4494929"/>
                <a:ext cx="2159782" cy="1592468"/>
                <a:chOff x="4047130" y="2535705"/>
                <a:chExt cx="2159782" cy="1592468"/>
              </a:xfrm>
            </p:grpSpPr>
            <p:sp>
              <p:nvSpPr>
                <p:cNvPr id="40" name="TextBox 39"/>
                <p:cNvSpPr txBox="1"/>
                <p:nvPr/>
              </p:nvSpPr>
              <p:spPr>
                <a:xfrm>
                  <a:off x="4783327" y="3758841"/>
                  <a:ext cx="328485" cy="369332"/>
                </a:xfrm>
                <a:prstGeom prst="rect">
                  <a:avLst/>
                </a:prstGeom>
                <a:noFill/>
              </p:spPr>
              <p:txBody>
                <a:bodyPr wrap="none" rtlCol="0">
                  <a:spAutoFit/>
                </a:bodyPr>
                <a:lstStyle/>
                <a:p>
                  <a:r>
                    <a:rPr lang="en-US" dirty="0">
                      <a:solidFill>
                        <a:srgbClr val="C0504D">
                          <a:lumMod val="75000"/>
                        </a:srgbClr>
                      </a:solidFill>
                      <a:latin typeface="Calibri"/>
                    </a:rPr>
                    <a:t>H</a:t>
                  </a:r>
                </a:p>
              </p:txBody>
            </p:sp>
            <p:sp>
              <p:nvSpPr>
                <p:cNvPr id="41" name="TextBox 40"/>
                <p:cNvSpPr txBox="1"/>
                <p:nvPr/>
              </p:nvSpPr>
              <p:spPr>
                <a:xfrm>
                  <a:off x="4321097" y="2535705"/>
                  <a:ext cx="1885815" cy="369332"/>
                </a:xfrm>
                <a:prstGeom prst="rect">
                  <a:avLst/>
                </a:prstGeom>
                <a:noFill/>
              </p:spPr>
              <p:txBody>
                <a:bodyPr wrap="none" rtlCol="0">
                  <a:spAutoFit/>
                </a:bodyPr>
                <a:lstStyle/>
                <a:p>
                  <a:r>
                    <a:rPr lang="en-US" dirty="0">
                      <a:solidFill>
                        <a:srgbClr val="FF0000"/>
                      </a:solidFill>
                      <a:latin typeface="Times"/>
                      <a:cs typeface="Times"/>
                    </a:rPr>
                    <a:t>High Charge State</a:t>
                  </a:r>
                </a:p>
              </p:txBody>
            </p:sp>
            <p:grpSp>
              <p:nvGrpSpPr>
                <p:cNvPr id="42" name="Group 41"/>
                <p:cNvGrpSpPr/>
                <p:nvPr/>
              </p:nvGrpSpPr>
              <p:grpSpPr>
                <a:xfrm>
                  <a:off x="4047130" y="2973479"/>
                  <a:ext cx="1135979" cy="754912"/>
                  <a:chOff x="4436557" y="3254398"/>
                  <a:chExt cx="1135979" cy="754912"/>
                </a:xfrm>
              </p:grpSpPr>
              <p:cxnSp>
                <p:nvCxnSpPr>
                  <p:cNvPr id="43" name="Straight Arrow Connector 42"/>
                  <p:cNvCxnSpPr/>
                  <p:nvPr/>
                </p:nvCxnSpPr>
                <p:spPr>
                  <a:xfrm flipV="1">
                    <a:off x="5172754" y="3528416"/>
                    <a:ext cx="29594" cy="154209"/>
                  </a:xfrm>
                  <a:prstGeom prst="straightConnector1">
                    <a:avLst/>
                  </a:prstGeom>
                  <a:ln>
                    <a:solidFill>
                      <a:schemeClr val="accent6">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a:off x="5181002" y="3651392"/>
                    <a:ext cx="391534" cy="0"/>
                  </a:xfrm>
                  <a:prstGeom prst="straightConnector1">
                    <a:avLst/>
                  </a:prstGeom>
                  <a:ln>
                    <a:solidFill>
                      <a:schemeClr val="bg2">
                        <a:lumMod val="25000"/>
                      </a:schemeClr>
                    </a:solidFill>
                    <a:tailEnd type="arrow"/>
                  </a:ln>
                </p:spPr>
                <p:style>
                  <a:lnRef idx="2">
                    <a:schemeClr val="accent1"/>
                  </a:lnRef>
                  <a:fillRef idx="0">
                    <a:schemeClr val="accent1"/>
                  </a:fillRef>
                  <a:effectRef idx="1">
                    <a:schemeClr val="accent1"/>
                  </a:effectRef>
                  <a:fontRef idx="minor">
                    <a:schemeClr val="tx1"/>
                  </a:fontRef>
                </p:style>
              </p:cxnSp>
              <p:sp>
                <p:nvSpPr>
                  <p:cNvPr id="45" name="Oval 44"/>
                  <p:cNvSpPr/>
                  <p:nvPr/>
                </p:nvSpPr>
                <p:spPr>
                  <a:xfrm flipH="1" flipV="1">
                    <a:off x="4436557" y="3254398"/>
                    <a:ext cx="814937" cy="754912"/>
                  </a:xfrm>
                  <a:prstGeom prst="ellipse">
                    <a:avLst/>
                  </a:prstGeom>
                  <a:solidFill>
                    <a:srgbClr val="FF0000"/>
                  </a:solidFill>
                  <a:ln>
                    <a:solidFill>
                      <a:srgbClr val="FF0000"/>
                    </a:solidFill>
                  </a:ln>
                  <a:scene3d>
                    <a:camera prst="orthographicFront"/>
                    <a:lightRig rig="threePt" dir="t"/>
                  </a:scene3d>
                  <a:sp3d>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46" name="TextBox 45"/>
                  <p:cNvSpPr txBox="1"/>
                  <p:nvPr/>
                </p:nvSpPr>
                <p:spPr>
                  <a:xfrm>
                    <a:off x="4504289" y="3456928"/>
                    <a:ext cx="936986" cy="369332"/>
                  </a:xfrm>
                  <a:prstGeom prst="rect">
                    <a:avLst/>
                  </a:prstGeom>
                  <a:noFill/>
                </p:spPr>
                <p:txBody>
                  <a:bodyPr wrap="square" rtlCol="0">
                    <a:spAutoFit/>
                  </a:bodyPr>
                  <a:lstStyle/>
                  <a:p>
                    <a:r>
                      <a:rPr lang="en-US" dirty="0">
                        <a:solidFill>
                          <a:prstClr val="white"/>
                        </a:solidFill>
                        <a:latin typeface="Calibri"/>
                      </a:rPr>
                      <a:t>Q</a:t>
                    </a:r>
                    <a:r>
                      <a:rPr lang="en-US" baseline="-25000" dirty="0">
                        <a:solidFill>
                          <a:prstClr val="white"/>
                        </a:solidFill>
                        <a:latin typeface="Calibri"/>
                      </a:rPr>
                      <a:t>0</a:t>
                    </a:r>
                    <a:r>
                      <a:rPr lang="en-US" dirty="0">
                        <a:solidFill>
                          <a:prstClr val="white"/>
                        </a:solidFill>
                        <a:latin typeface="Calibri"/>
                      </a:rPr>
                      <a:t>+Q</a:t>
                    </a:r>
                  </a:p>
                </p:txBody>
              </p:sp>
            </p:grpSp>
          </p:grpSp>
          <p:grpSp>
            <p:nvGrpSpPr>
              <p:cNvPr id="30" name="Group 29"/>
              <p:cNvGrpSpPr/>
              <p:nvPr/>
            </p:nvGrpSpPr>
            <p:grpSpPr>
              <a:xfrm>
                <a:off x="3549908" y="4400581"/>
                <a:ext cx="2750810" cy="1786335"/>
                <a:chOff x="2292978" y="2475848"/>
                <a:chExt cx="2750810" cy="1786335"/>
              </a:xfrm>
            </p:grpSpPr>
            <p:sp>
              <p:nvSpPr>
                <p:cNvPr id="32" name="TextBox 31"/>
                <p:cNvSpPr txBox="1"/>
                <p:nvPr/>
              </p:nvSpPr>
              <p:spPr>
                <a:xfrm>
                  <a:off x="3812335" y="2475848"/>
                  <a:ext cx="370614" cy="369332"/>
                </a:xfrm>
                <a:prstGeom prst="rect">
                  <a:avLst/>
                </a:prstGeom>
                <a:noFill/>
              </p:spPr>
              <p:txBody>
                <a:bodyPr wrap="none" rtlCol="0">
                  <a:spAutoFit/>
                </a:bodyPr>
                <a:lstStyle/>
                <a:p>
                  <a:r>
                    <a:rPr lang="en-US" dirty="0">
                      <a:solidFill>
                        <a:prstClr val="black"/>
                      </a:solidFill>
                      <a:latin typeface="Calibri"/>
                    </a:rPr>
                    <a:t>e-</a:t>
                  </a:r>
                </a:p>
              </p:txBody>
            </p:sp>
            <p:grpSp>
              <p:nvGrpSpPr>
                <p:cNvPr id="33" name="Group 32"/>
                <p:cNvGrpSpPr/>
                <p:nvPr/>
              </p:nvGrpSpPr>
              <p:grpSpPr>
                <a:xfrm>
                  <a:off x="2292978" y="2953272"/>
                  <a:ext cx="2750810" cy="1308911"/>
                  <a:chOff x="2797911" y="3248551"/>
                  <a:chExt cx="2750810" cy="1308911"/>
                </a:xfrm>
              </p:grpSpPr>
              <p:cxnSp>
                <p:nvCxnSpPr>
                  <p:cNvPr id="35" name="Straight Arrow Connector 34"/>
                  <p:cNvCxnSpPr/>
                  <p:nvPr/>
                </p:nvCxnSpPr>
                <p:spPr>
                  <a:xfrm>
                    <a:off x="3979333" y="3665752"/>
                    <a:ext cx="1569388" cy="34491"/>
                  </a:xfrm>
                  <a:prstGeom prst="straightConnector1">
                    <a:avLst/>
                  </a:prstGeom>
                  <a:ln w="50800">
                    <a:solidFill>
                      <a:schemeClr val="bg2">
                        <a:lumMod val="25000"/>
                      </a:schemeClr>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3977209" y="3634132"/>
                    <a:ext cx="287258" cy="369332"/>
                  </a:xfrm>
                  <a:prstGeom prst="rect">
                    <a:avLst/>
                  </a:prstGeom>
                  <a:noFill/>
                </p:spPr>
                <p:txBody>
                  <a:bodyPr wrap="none" rtlCol="0">
                    <a:spAutoFit/>
                  </a:bodyPr>
                  <a:lstStyle/>
                  <a:p>
                    <a:r>
                      <a:rPr lang="en-US" dirty="0">
                        <a:solidFill>
                          <a:srgbClr val="0000FF"/>
                        </a:solidFill>
                        <a:latin typeface="Calibri"/>
                      </a:rPr>
                      <a:t>L</a:t>
                    </a:r>
                  </a:p>
                </p:txBody>
              </p:sp>
              <p:sp>
                <p:nvSpPr>
                  <p:cNvPr id="37" name="TextBox 36"/>
                  <p:cNvSpPr txBox="1"/>
                  <p:nvPr/>
                </p:nvSpPr>
                <p:spPr>
                  <a:xfrm>
                    <a:off x="2797911" y="4188130"/>
                    <a:ext cx="1847268" cy="369332"/>
                  </a:xfrm>
                  <a:prstGeom prst="rect">
                    <a:avLst/>
                  </a:prstGeom>
                  <a:noFill/>
                </p:spPr>
                <p:txBody>
                  <a:bodyPr wrap="none" rtlCol="0">
                    <a:spAutoFit/>
                  </a:bodyPr>
                  <a:lstStyle/>
                  <a:p>
                    <a:r>
                      <a:rPr lang="en-US" dirty="0">
                        <a:solidFill>
                          <a:srgbClr val="0000FF"/>
                        </a:solidFill>
                        <a:latin typeface="Times"/>
                        <a:cs typeface="Times"/>
                      </a:rPr>
                      <a:t>Low Charge State</a:t>
                    </a:r>
                  </a:p>
                </p:txBody>
              </p:sp>
              <p:sp>
                <p:nvSpPr>
                  <p:cNvPr id="38" name="Oval 37"/>
                  <p:cNvSpPr/>
                  <p:nvPr/>
                </p:nvSpPr>
                <p:spPr>
                  <a:xfrm flipH="1" flipV="1">
                    <a:off x="3217333" y="3248551"/>
                    <a:ext cx="762000" cy="754911"/>
                  </a:xfrm>
                  <a:prstGeom prst="ellipse">
                    <a:avLst/>
                  </a:prstGeom>
                  <a:solidFill>
                    <a:schemeClr val="bg2">
                      <a:lumMod val="25000"/>
                    </a:schemeClr>
                  </a:solidFill>
                  <a:ln>
                    <a:solidFill>
                      <a:schemeClr val="bg2">
                        <a:lumMod val="25000"/>
                      </a:schemeClr>
                    </a:solidFill>
                  </a:ln>
                  <a:effectLst>
                    <a:outerShdw blurRad="40000" dist="23000" dir="5400000" rotWithShape="0">
                      <a:srgbClr val="000000">
                        <a:alpha val="35000"/>
                      </a:srgbClr>
                    </a:outerShdw>
                  </a:effectLst>
                  <a:scene3d>
                    <a:camera prst="orthographicFront"/>
                    <a:lightRig rig="threePt" dir="t"/>
                  </a:scene3d>
                  <a:sp3d>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9" name="TextBox 38"/>
                  <p:cNvSpPr txBox="1"/>
                  <p:nvPr/>
                </p:nvSpPr>
                <p:spPr>
                  <a:xfrm>
                    <a:off x="3409817" y="3424960"/>
                    <a:ext cx="567392" cy="369332"/>
                  </a:xfrm>
                  <a:prstGeom prst="rect">
                    <a:avLst/>
                  </a:prstGeom>
                  <a:noFill/>
                </p:spPr>
                <p:txBody>
                  <a:bodyPr wrap="square" rtlCol="0">
                    <a:spAutoFit/>
                  </a:bodyPr>
                  <a:lstStyle/>
                  <a:p>
                    <a:r>
                      <a:rPr lang="en-US" dirty="0">
                        <a:solidFill>
                          <a:prstClr val="white"/>
                        </a:solidFill>
                        <a:latin typeface="Calibri"/>
                      </a:rPr>
                      <a:t>Q</a:t>
                    </a:r>
                    <a:r>
                      <a:rPr lang="en-US" baseline="-25000" dirty="0">
                        <a:solidFill>
                          <a:prstClr val="white"/>
                        </a:solidFill>
                        <a:latin typeface="Calibri"/>
                      </a:rPr>
                      <a:t>0</a:t>
                    </a:r>
                  </a:p>
                </p:txBody>
              </p:sp>
            </p:grpSp>
            <p:cxnSp>
              <p:nvCxnSpPr>
                <p:cNvPr id="34" name="Straight Arrow Connector 33"/>
                <p:cNvCxnSpPr/>
                <p:nvPr/>
              </p:nvCxnSpPr>
              <p:spPr>
                <a:xfrm flipV="1">
                  <a:off x="3214361" y="2635497"/>
                  <a:ext cx="545173" cy="369332"/>
                </a:xfrm>
                <a:prstGeom prst="straightConnector1">
                  <a:avLst/>
                </a:prstGeom>
                <a:ln>
                  <a:solidFill>
                    <a:schemeClr val="bg2">
                      <a:lumMod val="25000"/>
                    </a:schemeClr>
                  </a:solidFill>
                  <a:tailEnd type="arrow"/>
                </a:ln>
              </p:spPr>
              <p:style>
                <a:lnRef idx="2">
                  <a:schemeClr val="accent1"/>
                </a:lnRef>
                <a:fillRef idx="0">
                  <a:schemeClr val="accent1"/>
                </a:fillRef>
                <a:effectRef idx="1">
                  <a:schemeClr val="accent1"/>
                </a:effectRef>
                <a:fontRef idx="minor">
                  <a:schemeClr val="tx1"/>
                </a:fontRef>
              </p:style>
            </p:cxnSp>
          </p:grpSp>
          <p:sp>
            <p:nvSpPr>
              <p:cNvPr id="31" name="Rectangle 30"/>
              <p:cNvSpPr/>
              <p:nvPr/>
            </p:nvSpPr>
            <p:spPr>
              <a:xfrm>
                <a:off x="3506560" y="4190898"/>
                <a:ext cx="5117385" cy="369332"/>
              </a:xfrm>
              <a:prstGeom prst="rect">
                <a:avLst/>
              </a:prstGeom>
            </p:spPr>
            <p:txBody>
              <a:bodyPr wrap="square">
                <a:spAutoFit/>
              </a:bodyPr>
              <a:lstStyle/>
              <a:p>
                <a:r>
                  <a:rPr lang="en-US" dirty="0">
                    <a:solidFill>
                      <a:srgbClr val="000000"/>
                    </a:solidFill>
                    <a:latin typeface="Times"/>
                    <a:cs typeface="Times"/>
                  </a:rPr>
                  <a:t>Auger electrons leave the ions in high charge states</a:t>
                </a:r>
              </a:p>
            </p:txBody>
          </p:sp>
        </p:grpSp>
      </p:grpSp>
    </p:spTree>
    <p:extLst>
      <p:ext uri="{BB962C8B-B14F-4D97-AF65-F5344CB8AC3E}">
        <p14:creationId xmlns:p14="http://schemas.microsoft.com/office/powerpoint/2010/main" val="85911796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621867" y="3005668"/>
            <a:ext cx="4984860" cy="3625353"/>
          </a:xfrm>
          <a:prstGeom prst="rect">
            <a:avLst/>
          </a:prstGeom>
        </p:spPr>
      </p:pic>
      <p:sp>
        <p:nvSpPr>
          <p:cNvPr id="2" name="Title 1"/>
          <p:cNvSpPr>
            <a:spLocks noGrp="1"/>
          </p:cNvSpPr>
          <p:nvPr>
            <p:ph type="title"/>
          </p:nvPr>
        </p:nvSpPr>
        <p:spPr>
          <a:xfrm>
            <a:off x="1524000" y="20643"/>
            <a:ext cx="9106276" cy="1143000"/>
          </a:xfrm>
        </p:spPr>
        <p:txBody>
          <a:bodyPr>
            <a:normAutofit/>
          </a:bodyPr>
          <a:lstStyle/>
          <a:p>
            <a:pPr algn="r"/>
            <a:r>
              <a:rPr lang="en-GB" sz="2400" b="1" dirty="0">
                <a:latin typeface="Rockwell"/>
                <a:cs typeface="Rockwell"/>
              </a:rPr>
              <a:t> Comparison </a:t>
            </a:r>
            <a:r>
              <a:rPr lang="mr-IN" sz="2400" b="1" dirty="0">
                <a:latin typeface="Rockwell"/>
                <a:cs typeface="Rockwell"/>
              </a:rPr>
              <a:t>–</a:t>
            </a:r>
            <a:r>
              <a:rPr lang="en-GB" sz="2400" b="1" dirty="0">
                <a:latin typeface="Rockwell"/>
                <a:cs typeface="Rockwell"/>
              </a:rPr>
              <a:t> LaBr3(</a:t>
            </a:r>
            <a:r>
              <a:rPr lang="en-GB" sz="2400" b="1" dirty="0" err="1">
                <a:latin typeface="Rockwell"/>
                <a:cs typeface="Rockwell"/>
              </a:rPr>
              <a:t>Ce</a:t>
            </a:r>
            <a:r>
              <a:rPr lang="en-GB" sz="2400" b="1" dirty="0">
                <a:latin typeface="Rockwell"/>
                <a:cs typeface="Rockwell"/>
              </a:rPr>
              <a:t>) choice</a:t>
            </a:r>
            <a:endParaRPr lang="en-US" sz="2400" b="1" dirty="0">
              <a:latin typeface="Rockwell"/>
              <a:cs typeface="Rockwell"/>
            </a:endParaRPr>
          </a:p>
        </p:txBody>
      </p:sp>
      <p:sp>
        <p:nvSpPr>
          <p:cNvPr id="6" name="Rectangle 5"/>
          <p:cNvSpPr/>
          <p:nvPr/>
        </p:nvSpPr>
        <p:spPr>
          <a:xfrm>
            <a:off x="1524000" y="16933"/>
            <a:ext cx="9144000" cy="6858000"/>
          </a:xfrm>
          <a:prstGeom prst="rect">
            <a:avLst/>
          </a:prstGeom>
          <a:noFill/>
          <a:ln w="85725">
            <a:gradFill flip="none" rotWithShape="1">
              <a:gsLst>
                <a:gs pos="51000">
                  <a:schemeClr val="tx2"/>
                </a:gs>
                <a:gs pos="100000">
                  <a:srgbClr val="FFFFFF"/>
                </a:gs>
              </a:gsLst>
              <a:path path="shape">
                <a:fillToRect l="50000" t="50000" r="50000" b="50000"/>
              </a:path>
              <a:tileRect/>
            </a:gra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30000" dirty="0"/>
          </a:p>
        </p:txBody>
      </p:sp>
      <p:cxnSp>
        <p:nvCxnSpPr>
          <p:cNvPr id="9" name="Straight Connector 8"/>
          <p:cNvCxnSpPr/>
          <p:nvPr/>
        </p:nvCxnSpPr>
        <p:spPr>
          <a:xfrm>
            <a:off x="1934631" y="898732"/>
            <a:ext cx="8672096" cy="0"/>
          </a:xfrm>
          <a:prstGeom prst="line">
            <a:avLst/>
          </a:prstGeom>
          <a:ln w="50800">
            <a:gradFill flip="none" rotWithShape="1">
              <a:gsLst>
                <a:gs pos="51000">
                  <a:schemeClr val="tx2"/>
                </a:gs>
                <a:gs pos="100000">
                  <a:srgbClr val="FFFFFF"/>
                </a:gs>
              </a:gsLst>
              <a:path path="shape">
                <a:fillToRect l="50000" t="50000" r="50000" b="50000"/>
              </a:path>
              <a:tileRect/>
            </a:gradFill>
          </a:ln>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3"/>
          <a:stretch>
            <a:fillRect/>
          </a:stretch>
        </p:blipFill>
        <p:spPr>
          <a:xfrm>
            <a:off x="1731435" y="983398"/>
            <a:ext cx="4322445" cy="3199135"/>
          </a:xfrm>
          <a:prstGeom prst="rect">
            <a:avLst/>
          </a:prstGeom>
        </p:spPr>
      </p:pic>
      <p:pic>
        <p:nvPicPr>
          <p:cNvPr id="7" name="Picture 6"/>
          <p:cNvPicPr>
            <a:picLocks noChangeAspect="1"/>
          </p:cNvPicPr>
          <p:nvPr/>
        </p:nvPicPr>
        <p:blipFill>
          <a:blip r:embed="rId4"/>
          <a:stretch>
            <a:fillRect/>
          </a:stretch>
        </p:blipFill>
        <p:spPr>
          <a:xfrm>
            <a:off x="1808477" y="4233332"/>
            <a:ext cx="3465997" cy="2484967"/>
          </a:xfrm>
          <a:prstGeom prst="rect">
            <a:avLst/>
          </a:prstGeom>
        </p:spPr>
      </p:pic>
      <p:sp>
        <p:nvSpPr>
          <p:cNvPr id="10" name="TextBox 9"/>
          <p:cNvSpPr txBox="1"/>
          <p:nvPr/>
        </p:nvSpPr>
        <p:spPr>
          <a:xfrm>
            <a:off x="6265333" y="1490134"/>
            <a:ext cx="3564694" cy="646331"/>
          </a:xfrm>
          <a:prstGeom prst="rect">
            <a:avLst/>
          </a:prstGeom>
          <a:noFill/>
        </p:spPr>
        <p:txBody>
          <a:bodyPr wrap="none" rtlCol="0">
            <a:spAutoFit/>
          </a:bodyPr>
          <a:lstStyle/>
          <a:p>
            <a:endParaRPr lang="en-US" dirty="0"/>
          </a:p>
          <a:p>
            <a:r>
              <a:rPr lang="it-IT" dirty="0"/>
              <a:t> F.G.A. </a:t>
            </a:r>
            <a:r>
              <a:rPr lang="it-IT" dirty="0" err="1"/>
              <a:t>Quarati</a:t>
            </a:r>
            <a:r>
              <a:rPr lang="it-IT" dirty="0"/>
              <a:t> et al., NIMA (2013) </a:t>
            </a:r>
            <a:endParaRPr lang="en-US" dirty="0"/>
          </a:p>
        </p:txBody>
      </p:sp>
    </p:spTree>
    <p:extLst>
      <p:ext uri="{BB962C8B-B14F-4D97-AF65-F5344CB8AC3E}">
        <p14:creationId xmlns:p14="http://schemas.microsoft.com/office/powerpoint/2010/main" val="399382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524000" y="0"/>
            <a:ext cx="9144000" cy="6858000"/>
          </a:xfrm>
          <a:prstGeom prst="rect">
            <a:avLst/>
          </a:prstGeom>
          <a:noFill/>
          <a:ln w="85725">
            <a:gradFill flip="none" rotWithShape="1">
              <a:gsLst>
                <a:gs pos="51000">
                  <a:schemeClr val="tx2"/>
                </a:gs>
                <a:gs pos="100000">
                  <a:srgbClr val="FFFFFF"/>
                </a:gs>
              </a:gsLst>
              <a:path path="shape">
                <a:fillToRect l="50000" t="50000" r="50000" b="50000"/>
              </a:path>
              <a:tileRect/>
            </a:gra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aseline="30000" dirty="0"/>
          </a:p>
        </p:txBody>
      </p:sp>
      <p:sp>
        <p:nvSpPr>
          <p:cNvPr id="11" name="Title 1"/>
          <p:cNvSpPr txBox="1">
            <a:spLocks/>
          </p:cNvSpPr>
          <p:nvPr/>
        </p:nvSpPr>
        <p:spPr>
          <a:xfrm>
            <a:off x="1524000" y="-90482"/>
            <a:ext cx="9106276"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r"/>
            <a:r>
              <a:rPr lang="de-DE" sz="2400" b="1" dirty="0">
                <a:latin typeface="Rockwell"/>
                <a:cs typeface="Rockwell"/>
              </a:rPr>
              <a:t>Gamma </a:t>
            </a:r>
            <a:r>
              <a:rPr lang="de-DE" sz="2400" b="1" dirty="0" err="1">
                <a:latin typeface="Rockwell"/>
                <a:cs typeface="Rockwell"/>
              </a:rPr>
              <a:t>detection</a:t>
            </a:r>
            <a:r>
              <a:rPr lang="de-DE" sz="2400" b="1" dirty="0">
                <a:latin typeface="Rockwell"/>
                <a:cs typeface="Rockwell"/>
              </a:rPr>
              <a:t> &amp; ISS</a:t>
            </a:r>
            <a:endParaRPr lang="en-US" sz="2400" b="1" dirty="0">
              <a:latin typeface="Rockwell"/>
              <a:cs typeface="Rockwell"/>
            </a:endParaRPr>
          </a:p>
        </p:txBody>
      </p:sp>
      <p:cxnSp>
        <p:nvCxnSpPr>
          <p:cNvPr id="13" name="Straight Connector 12"/>
          <p:cNvCxnSpPr/>
          <p:nvPr/>
        </p:nvCxnSpPr>
        <p:spPr>
          <a:xfrm>
            <a:off x="1934631" y="939789"/>
            <a:ext cx="8672096" cy="0"/>
          </a:xfrm>
          <a:prstGeom prst="line">
            <a:avLst/>
          </a:prstGeom>
          <a:ln w="50800">
            <a:gradFill flip="none" rotWithShape="1">
              <a:gsLst>
                <a:gs pos="51000">
                  <a:schemeClr val="tx2"/>
                </a:gs>
                <a:gs pos="100000">
                  <a:srgbClr val="FFFFFF"/>
                </a:gs>
              </a:gsLst>
              <a:path path="shape">
                <a:fillToRect l="50000" t="50000" r="50000" b="50000"/>
              </a:path>
              <a:tileRect/>
            </a:gradFill>
          </a:ln>
        </p:spPr>
        <p:style>
          <a:lnRef idx="2">
            <a:schemeClr val="accent1"/>
          </a:lnRef>
          <a:fillRef idx="0">
            <a:schemeClr val="accent1"/>
          </a:fillRef>
          <a:effectRef idx="1">
            <a:schemeClr val="accent1"/>
          </a:effectRef>
          <a:fontRef idx="minor">
            <a:schemeClr val="tx1"/>
          </a:fontRef>
        </p:style>
      </p:cxnSp>
      <p:sp>
        <p:nvSpPr>
          <p:cNvPr id="18" name="Rectangle 17"/>
          <p:cNvSpPr/>
          <p:nvPr/>
        </p:nvSpPr>
        <p:spPr>
          <a:xfrm>
            <a:off x="1617130" y="1374940"/>
            <a:ext cx="3406557" cy="2554545"/>
          </a:xfrm>
          <a:prstGeom prst="rect">
            <a:avLst/>
          </a:prstGeom>
        </p:spPr>
        <p:txBody>
          <a:bodyPr wrap="square">
            <a:spAutoFit/>
          </a:bodyPr>
          <a:lstStyle/>
          <a:p>
            <a:r>
              <a:rPr lang="en-GB" sz="2000" b="1" dirty="0"/>
              <a:t>In general, additional information from gamma detection</a:t>
            </a:r>
          </a:p>
          <a:p>
            <a:endParaRPr lang="en-GB" sz="2000" b="1" dirty="0"/>
          </a:p>
          <a:p>
            <a:r>
              <a:rPr lang="en-GB" sz="2000" b="1" dirty="0"/>
              <a:t>Gamma detection itself can be crucial in determining final results and physics conclusions.</a:t>
            </a:r>
          </a:p>
        </p:txBody>
      </p:sp>
      <p:pic>
        <p:nvPicPr>
          <p:cNvPr id="7" name="Picture 6"/>
          <p:cNvPicPr>
            <a:picLocks noChangeAspect="1"/>
          </p:cNvPicPr>
          <p:nvPr/>
        </p:nvPicPr>
        <p:blipFill>
          <a:blip r:embed="rId3"/>
          <a:stretch>
            <a:fillRect/>
          </a:stretch>
        </p:blipFill>
        <p:spPr>
          <a:xfrm>
            <a:off x="4991100" y="1742551"/>
            <a:ext cx="5486400" cy="4119154"/>
          </a:xfrm>
          <a:prstGeom prst="rect">
            <a:avLst/>
          </a:prstGeom>
        </p:spPr>
      </p:pic>
      <p:pic>
        <p:nvPicPr>
          <p:cNvPr id="2" name="Picture 1"/>
          <p:cNvPicPr>
            <a:picLocks noChangeAspect="1"/>
          </p:cNvPicPr>
          <p:nvPr/>
        </p:nvPicPr>
        <p:blipFill>
          <a:blip r:embed="rId4"/>
          <a:stretch>
            <a:fillRect/>
          </a:stretch>
        </p:blipFill>
        <p:spPr>
          <a:xfrm>
            <a:off x="1731432" y="4564353"/>
            <a:ext cx="2535769" cy="2094579"/>
          </a:xfrm>
          <a:prstGeom prst="rect">
            <a:avLst/>
          </a:prstGeom>
        </p:spPr>
      </p:pic>
      <p:sp>
        <p:nvSpPr>
          <p:cNvPr id="3" name="Rectangle 2"/>
          <p:cNvSpPr/>
          <p:nvPr/>
        </p:nvSpPr>
        <p:spPr>
          <a:xfrm>
            <a:off x="4824263" y="6096001"/>
            <a:ext cx="5782465" cy="369332"/>
          </a:xfrm>
          <a:prstGeom prst="rect">
            <a:avLst/>
          </a:prstGeom>
        </p:spPr>
        <p:txBody>
          <a:bodyPr wrap="none">
            <a:spAutoFit/>
          </a:bodyPr>
          <a:lstStyle/>
          <a:p>
            <a:r>
              <a:rPr lang="en-US" dirty="0">
                <a:solidFill>
                  <a:srgbClr val="3366FF"/>
                </a:solidFill>
              </a:rPr>
              <a:t>Taken from the talk by O. </a:t>
            </a:r>
            <a:r>
              <a:rPr lang="en-US" dirty="0" err="1">
                <a:solidFill>
                  <a:srgbClr val="3366FF"/>
                </a:solidFill>
              </a:rPr>
              <a:t>Poleshchuk</a:t>
            </a:r>
            <a:r>
              <a:rPr lang="en-US" dirty="0">
                <a:solidFill>
                  <a:srgbClr val="3366FF"/>
                </a:solidFill>
              </a:rPr>
              <a:t> at ISS Workshop 2020</a:t>
            </a:r>
          </a:p>
        </p:txBody>
      </p:sp>
    </p:spTree>
    <p:extLst>
      <p:ext uri="{BB962C8B-B14F-4D97-AF65-F5344CB8AC3E}">
        <p14:creationId xmlns:p14="http://schemas.microsoft.com/office/powerpoint/2010/main" val="127577621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graph of a line graph&#10;&#10;Description automatically generated with medium confidence">
            <a:extLst>
              <a:ext uri="{FF2B5EF4-FFF2-40B4-BE49-F238E27FC236}">
                <a16:creationId xmlns:a16="http://schemas.microsoft.com/office/drawing/2014/main" id="{E0511494-057C-B979-FA60-6460E84EE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632" y="1523258"/>
            <a:ext cx="6716272" cy="3811484"/>
          </a:xfrm>
          <a:prstGeom prst="rect">
            <a:avLst/>
          </a:prstGeom>
        </p:spPr>
      </p:pic>
      <p:pic>
        <p:nvPicPr>
          <p:cNvPr id="5" name="Picture 4" descr="A graph of a graph showing the same number of objects&#10;&#10;Description automatically generated with medium confidence">
            <a:extLst>
              <a:ext uri="{FF2B5EF4-FFF2-40B4-BE49-F238E27FC236}">
                <a16:creationId xmlns:a16="http://schemas.microsoft.com/office/drawing/2014/main" id="{C46AD176-CFE2-17BA-C13B-827E8BD697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4655" y="1467826"/>
            <a:ext cx="4172712" cy="3922349"/>
          </a:xfrm>
          <a:prstGeom prst="rect">
            <a:avLst/>
          </a:prstGeom>
        </p:spPr>
      </p:pic>
    </p:spTree>
    <p:extLst>
      <p:ext uri="{BB962C8B-B14F-4D97-AF65-F5344CB8AC3E}">
        <p14:creationId xmlns:p14="http://schemas.microsoft.com/office/powerpoint/2010/main" val="3719594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EE0B6E2-7CE8-4D86-87FC-4B58A7D8E7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diagram of a circular object&#10;&#10;Description automatically generated">
            <a:extLst>
              <a:ext uri="{FF2B5EF4-FFF2-40B4-BE49-F238E27FC236}">
                <a16:creationId xmlns:a16="http://schemas.microsoft.com/office/drawing/2014/main" id="{042103A2-3478-BA73-DD10-8BC2C1074E84}"/>
              </a:ext>
            </a:extLst>
          </p:cNvPr>
          <p:cNvPicPr>
            <a:picLocks noChangeAspect="1"/>
          </p:cNvPicPr>
          <p:nvPr/>
        </p:nvPicPr>
        <p:blipFill>
          <a:blip r:embed="rId2">
            <a:extLst>
              <a:ext uri="{28A0092B-C50C-407E-A947-70E740481C1C}">
                <a14:useLocalDpi xmlns:a14="http://schemas.microsoft.com/office/drawing/2010/main" val="0"/>
              </a:ext>
            </a:extLst>
          </a:blip>
          <a:srcRect l="8803"/>
          <a:stretch/>
        </p:blipFill>
        <p:spPr>
          <a:xfrm>
            <a:off x="577637" y="424330"/>
            <a:ext cx="11036726" cy="5869478"/>
          </a:xfrm>
          <a:custGeom>
            <a:avLst/>
            <a:gdLst/>
            <a:ahLst/>
            <a:cxnLst/>
            <a:rect l="l" t="t" r="r" b="b"/>
            <a:pathLst>
              <a:path w="10630858" h="5869478">
                <a:moveTo>
                  <a:pt x="5791061" y="218"/>
                </a:moveTo>
                <a:cubicBezTo>
                  <a:pt x="5877327" y="-560"/>
                  <a:pt x="5971399" y="626"/>
                  <a:pt x="6073275" y="5793"/>
                </a:cubicBezTo>
                <a:cubicBezTo>
                  <a:pt x="6098744" y="7086"/>
                  <a:pt x="6121786" y="8165"/>
                  <a:pt x="6142651" y="9057"/>
                </a:cubicBezTo>
                <a:lnTo>
                  <a:pt x="6164185" y="9874"/>
                </a:lnTo>
                <a:lnTo>
                  <a:pt x="6258731" y="5793"/>
                </a:lnTo>
                <a:lnTo>
                  <a:pt x="6319194" y="2002"/>
                </a:lnTo>
                <a:lnTo>
                  <a:pt x="6413049" y="11772"/>
                </a:lnTo>
                <a:cubicBezTo>
                  <a:pt x="6592720" y="42783"/>
                  <a:pt x="6774188" y="66100"/>
                  <a:pt x="6956654" y="46745"/>
                </a:cubicBezTo>
                <a:cubicBezTo>
                  <a:pt x="7082424" y="33223"/>
                  <a:pt x="7207994" y="25294"/>
                  <a:pt x="7334364" y="25763"/>
                </a:cubicBezTo>
                <a:cubicBezTo>
                  <a:pt x="7624835" y="25763"/>
                  <a:pt x="7915502" y="28559"/>
                  <a:pt x="8205974" y="22730"/>
                </a:cubicBezTo>
                <a:cubicBezTo>
                  <a:pt x="8464499" y="17601"/>
                  <a:pt x="8722029" y="6412"/>
                  <a:pt x="8980756" y="34620"/>
                </a:cubicBezTo>
                <a:cubicBezTo>
                  <a:pt x="9362658" y="76124"/>
                  <a:pt x="9746556" y="62832"/>
                  <a:pt x="10129655" y="57937"/>
                </a:cubicBezTo>
                <a:lnTo>
                  <a:pt x="10163726" y="56766"/>
                </a:lnTo>
                <a:lnTo>
                  <a:pt x="10254950" y="73131"/>
                </a:lnTo>
                <a:lnTo>
                  <a:pt x="10311819" y="101928"/>
                </a:lnTo>
                <a:cubicBezTo>
                  <a:pt x="10479504" y="200737"/>
                  <a:pt x="10591476" y="367254"/>
                  <a:pt x="10625532" y="561669"/>
                </a:cubicBezTo>
                <a:lnTo>
                  <a:pt x="10626834" y="578090"/>
                </a:lnTo>
                <a:lnTo>
                  <a:pt x="10611964" y="734537"/>
                </a:lnTo>
                <a:cubicBezTo>
                  <a:pt x="10602387" y="823467"/>
                  <a:pt x="10587763" y="913306"/>
                  <a:pt x="10611964" y="1001326"/>
                </a:cubicBezTo>
                <a:cubicBezTo>
                  <a:pt x="10628543" y="1062669"/>
                  <a:pt x="10632231" y="1127783"/>
                  <a:pt x="10622705" y="1191154"/>
                </a:cubicBezTo>
                <a:cubicBezTo>
                  <a:pt x="10606645" y="1303627"/>
                  <a:pt x="10603293" y="1418084"/>
                  <a:pt x="10612740" y="1531572"/>
                </a:cubicBezTo>
                <a:cubicBezTo>
                  <a:pt x="10618978" y="1606398"/>
                  <a:pt x="10618020" y="1681815"/>
                  <a:pt x="10609893" y="1756397"/>
                </a:cubicBezTo>
                <a:cubicBezTo>
                  <a:pt x="10599152" y="1856690"/>
                  <a:pt x="10582457" y="1958800"/>
                  <a:pt x="10602776" y="2059394"/>
                </a:cubicBezTo>
                <a:cubicBezTo>
                  <a:pt x="10635130" y="2219226"/>
                  <a:pt x="10628659" y="2378906"/>
                  <a:pt x="10615717" y="2539949"/>
                </a:cubicBezTo>
                <a:cubicBezTo>
                  <a:pt x="10606011" y="2659785"/>
                  <a:pt x="10595269" y="2780984"/>
                  <a:pt x="10614682" y="2902183"/>
                </a:cubicBezTo>
                <a:cubicBezTo>
                  <a:pt x="10623029" y="2958418"/>
                  <a:pt x="10623029" y="3015928"/>
                  <a:pt x="10614682" y="3072165"/>
                </a:cubicBezTo>
                <a:cubicBezTo>
                  <a:pt x="10604587" y="3147914"/>
                  <a:pt x="10595010" y="3222907"/>
                  <a:pt x="10607952" y="3299413"/>
                </a:cubicBezTo>
                <a:cubicBezTo>
                  <a:pt x="10613646" y="3332743"/>
                  <a:pt x="10617917" y="3366376"/>
                  <a:pt x="10620894" y="3400009"/>
                </a:cubicBezTo>
                <a:cubicBezTo>
                  <a:pt x="10626822" y="3485877"/>
                  <a:pt x="10624699" y="3572233"/>
                  <a:pt x="10614553" y="3657556"/>
                </a:cubicBezTo>
                <a:cubicBezTo>
                  <a:pt x="10604846" y="3756637"/>
                  <a:pt x="10620635" y="3856323"/>
                  <a:pt x="10607694" y="3955100"/>
                </a:cubicBezTo>
                <a:cubicBezTo>
                  <a:pt x="10598504" y="4034653"/>
                  <a:pt x="10598155" y="4115265"/>
                  <a:pt x="10606658" y="4194923"/>
                </a:cubicBezTo>
                <a:cubicBezTo>
                  <a:pt x="10621954" y="4345512"/>
                  <a:pt x="10620998" y="4497755"/>
                  <a:pt x="10603811" y="4648057"/>
                </a:cubicBezTo>
                <a:cubicBezTo>
                  <a:pt x="10593198" y="4735775"/>
                  <a:pt x="10587116" y="4826067"/>
                  <a:pt x="10606140" y="4912119"/>
                </a:cubicBezTo>
                <a:cubicBezTo>
                  <a:pt x="10628530" y="5013245"/>
                  <a:pt x="10633189" y="5114446"/>
                  <a:pt x="10629921" y="5215515"/>
                </a:cubicBezTo>
                <a:lnTo>
                  <a:pt x="10625356" y="5273604"/>
                </a:lnTo>
                <a:lnTo>
                  <a:pt x="10624284" y="5284086"/>
                </a:lnTo>
                <a:cubicBezTo>
                  <a:pt x="10601148" y="5404993"/>
                  <a:pt x="10545219" y="5529874"/>
                  <a:pt x="10458692" y="5632218"/>
                </a:cubicBezTo>
                <a:lnTo>
                  <a:pt x="10418904" y="5670857"/>
                </a:lnTo>
                <a:lnTo>
                  <a:pt x="10417064" y="5673484"/>
                </a:lnTo>
                <a:cubicBezTo>
                  <a:pt x="10307992" y="5802550"/>
                  <a:pt x="10158402" y="5877799"/>
                  <a:pt x="9954609" y="5858572"/>
                </a:cubicBezTo>
                <a:cubicBezTo>
                  <a:pt x="9860355" y="5870096"/>
                  <a:pt x="9750551" y="5855439"/>
                  <a:pt x="9657171" y="5854061"/>
                </a:cubicBezTo>
                <a:lnTo>
                  <a:pt x="9612467" y="5856387"/>
                </a:lnTo>
                <a:lnTo>
                  <a:pt x="9279984" y="5838331"/>
                </a:lnTo>
                <a:cubicBezTo>
                  <a:pt x="9153141" y="5834280"/>
                  <a:pt x="9026273" y="5834164"/>
                  <a:pt x="8899305" y="5841275"/>
                </a:cubicBezTo>
                <a:cubicBezTo>
                  <a:pt x="8761407" y="5850940"/>
                  <a:pt x="8623304" y="5854733"/>
                  <a:pt x="8485266" y="5852671"/>
                </a:cubicBezTo>
                <a:lnTo>
                  <a:pt x="8314842" y="5842884"/>
                </a:lnTo>
                <a:lnTo>
                  <a:pt x="8193631" y="5825368"/>
                </a:lnTo>
                <a:lnTo>
                  <a:pt x="8029897" y="5818284"/>
                </a:lnTo>
                <a:lnTo>
                  <a:pt x="8028296" y="5817260"/>
                </a:lnTo>
                <a:lnTo>
                  <a:pt x="8008332" y="5817260"/>
                </a:lnTo>
                <a:lnTo>
                  <a:pt x="8006732" y="5818114"/>
                </a:lnTo>
                <a:lnTo>
                  <a:pt x="7839115" y="5825368"/>
                </a:lnTo>
                <a:lnTo>
                  <a:pt x="7801585" y="5830791"/>
                </a:lnTo>
                <a:lnTo>
                  <a:pt x="7734233" y="5834980"/>
                </a:lnTo>
                <a:lnTo>
                  <a:pt x="7482820" y="5855530"/>
                </a:lnTo>
                <a:lnTo>
                  <a:pt x="7445741" y="5854102"/>
                </a:lnTo>
                <a:lnTo>
                  <a:pt x="7403701" y="5858035"/>
                </a:lnTo>
                <a:lnTo>
                  <a:pt x="7155292" y="5854564"/>
                </a:lnTo>
                <a:cubicBezTo>
                  <a:pt x="6874805" y="5835913"/>
                  <a:pt x="6593917" y="5824488"/>
                  <a:pt x="6312830" y="5849900"/>
                </a:cubicBezTo>
                <a:lnTo>
                  <a:pt x="6232577" y="5855788"/>
                </a:lnTo>
                <a:lnTo>
                  <a:pt x="6231985" y="5855764"/>
                </a:lnTo>
                <a:lnTo>
                  <a:pt x="6166003" y="5858572"/>
                </a:lnTo>
                <a:cubicBezTo>
                  <a:pt x="6100624" y="5861901"/>
                  <a:pt x="6043822" y="5864887"/>
                  <a:pt x="5993271" y="5866513"/>
                </a:cubicBezTo>
                <a:lnTo>
                  <a:pt x="5925657" y="5866398"/>
                </a:lnTo>
                <a:lnTo>
                  <a:pt x="5833706" y="5859695"/>
                </a:lnTo>
                <a:cubicBezTo>
                  <a:pt x="5697214" y="5841788"/>
                  <a:pt x="5559607" y="5838897"/>
                  <a:pt x="5422657" y="5851067"/>
                </a:cubicBezTo>
                <a:lnTo>
                  <a:pt x="5250035" y="5858044"/>
                </a:lnTo>
                <a:lnTo>
                  <a:pt x="5151093" y="5858278"/>
                </a:lnTo>
                <a:lnTo>
                  <a:pt x="4972680" y="5851067"/>
                </a:lnTo>
                <a:cubicBezTo>
                  <a:pt x="4829141" y="5841741"/>
                  <a:pt x="4685204" y="5826120"/>
                  <a:pt x="4542066" y="5842905"/>
                </a:cubicBezTo>
                <a:cubicBezTo>
                  <a:pt x="4491758" y="5848734"/>
                  <a:pt x="4441488" y="5852626"/>
                  <a:pt x="4391242" y="5854962"/>
                </a:cubicBezTo>
                <a:lnTo>
                  <a:pt x="4246482" y="5857576"/>
                </a:lnTo>
                <a:lnTo>
                  <a:pt x="4221030" y="5856572"/>
                </a:lnTo>
                <a:lnTo>
                  <a:pt x="4218005" y="5856681"/>
                </a:lnTo>
                <a:lnTo>
                  <a:pt x="3939367" y="5844305"/>
                </a:lnTo>
                <a:cubicBezTo>
                  <a:pt x="3773470" y="5832648"/>
                  <a:pt x="3606974" y="5815626"/>
                  <a:pt x="3441875" y="5843140"/>
                </a:cubicBezTo>
                <a:cubicBezTo>
                  <a:pt x="3386806" y="5851400"/>
                  <a:pt x="3331601" y="5858126"/>
                  <a:pt x="3276306" y="5863318"/>
                </a:cubicBezTo>
                <a:lnTo>
                  <a:pt x="3225006" y="5866706"/>
                </a:lnTo>
                <a:lnTo>
                  <a:pt x="3194056" y="5866407"/>
                </a:lnTo>
                <a:lnTo>
                  <a:pt x="3082891" y="5863061"/>
                </a:lnTo>
                <a:lnTo>
                  <a:pt x="3013959" y="5869302"/>
                </a:lnTo>
                <a:cubicBezTo>
                  <a:pt x="2910698" y="5871464"/>
                  <a:pt x="2845426" y="5852913"/>
                  <a:pt x="2748311" y="5858572"/>
                </a:cubicBezTo>
                <a:cubicBezTo>
                  <a:pt x="2736171" y="5859279"/>
                  <a:pt x="2721419" y="5860082"/>
                  <a:pt x="2704411" y="5860936"/>
                </a:cubicBezTo>
                <a:lnTo>
                  <a:pt x="2650475" y="5863440"/>
                </a:lnTo>
                <a:lnTo>
                  <a:pt x="2436349" y="5854816"/>
                </a:lnTo>
                <a:cubicBezTo>
                  <a:pt x="2095150" y="5845165"/>
                  <a:pt x="1753811" y="5845122"/>
                  <a:pt x="1412584" y="5830782"/>
                </a:cubicBezTo>
                <a:cubicBezTo>
                  <a:pt x="1262458" y="5824256"/>
                  <a:pt x="1113131" y="5859227"/>
                  <a:pt x="963404" y="5861093"/>
                </a:cubicBezTo>
                <a:cubicBezTo>
                  <a:pt x="896140" y="5861967"/>
                  <a:pt x="828812" y="5861342"/>
                  <a:pt x="761431" y="5859896"/>
                </a:cubicBezTo>
                <a:lnTo>
                  <a:pt x="637698" y="5856158"/>
                </a:lnTo>
                <a:lnTo>
                  <a:pt x="592997" y="5853711"/>
                </a:lnTo>
                <a:cubicBezTo>
                  <a:pt x="391136" y="5830428"/>
                  <a:pt x="227663" y="5724844"/>
                  <a:pt x="123577" y="5564333"/>
                </a:cubicBezTo>
                <a:lnTo>
                  <a:pt x="99502" y="5518240"/>
                </a:lnTo>
                <a:lnTo>
                  <a:pt x="95609" y="5512764"/>
                </a:lnTo>
                <a:lnTo>
                  <a:pt x="86221" y="5492812"/>
                </a:lnTo>
                <a:lnTo>
                  <a:pt x="61763" y="5445986"/>
                </a:lnTo>
                <a:lnTo>
                  <a:pt x="56991" y="5430695"/>
                </a:lnTo>
                <a:lnTo>
                  <a:pt x="41922" y="5398673"/>
                </a:lnTo>
                <a:lnTo>
                  <a:pt x="25760" y="5339273"/>
                </a:lnTo>
                <a:lnTo>
                  <a:pt x="16811" y="5271956"/>
                </a:lnTo>
                <a:cubicBezTo>
                  <a:pt x="9305" y="5238090"/>
                  <a:pt x="4710" y="5203585"/>
                  <a:pt x="3092" y="5168860"/>
                </a:cubicBezTo>
                <a:cubicBezTo>
                  <a:pt x="-7132" y="5042101"/>
                  <a:pt x="10081" y="4917108"/>
                  <a:pt x="24446" y="4791844"/>
                </a:cubicBezTo>
                <a:cubicBezTo>
                  <a:pt x="34023" y="4712006"/>
                  <a:pt x="48647" y="4631352"/>
                  <a:pt x="24446" y="4552331"/>
                </a:cubicBezTo>
                <a:cubicBezTo>
                  <a:pt x="7867" y="4497261"/>
                  <a:pt x="4180" y="4438805"/>
                  <a:pt x="13705" y="4381912"/>
                </a:cubicBezTo>
                <a:cubicBezTo>
                  <a:pt x="29766" y="4280940"/>
                  <a:pt x="33117" y="4178184"/>
                  <a:pt x="23670" y="4076300"/>
                </a:cubicBezTo>
                <a:cubicBezTo>
                  <a:pt x="17432" y="4009125"/>
                  <a:pt x="18390" y="3941419"/>
                  <a:pt x="26517" y="3874462"/>
                </a:cubicBezTo>
                <a:cubicBezTo>
                  <a:pt x="37258" y="3784423"/>
                  <a:pt x="53954" y="3692752"/>
                  <a:pt x="33635" y="3602444"/>
                </a:cubicBezTo>
                <a:cubicBezTo>
                  <a:pt x="1280" y="3458954"/>
                  <a:pt x="7751" y="3315599"/>
                  <a:pt x="20694" y="3171022"/>
                </a:cubicBezTo>
                <a:cubicBezTo>
                  <a:pt x="30400" y="3063439"/>
                  <a:pt x="41141" y="2954632"/>
                  <a:pt x="21728" y="2845824"/>
                </a:cubicBezTo>
                <a:cubicBezTo>
                  <a:pt x="13381" y="2795337"/>
                  <a:pt x="13381" y="2743709"/>
                  <a:pt x="21728" y="2693221"/>
                </a:cubicBezTo>
                <a:cubicBezTo>
                  <a:pt x="31823" y="2625218"/>
                  <a:pt x="41400" y="2557892"/>
                  <a:pt x="28458" y="2489208"/>
                </a:cubicBezTo>
                <a:cubicBezTo>
                  <a:pt x="22764" y="2459285"/>
                  <a:pt x="18493" y="2429092"/>
                  <a:pt x="15516" y="2398898"/>
                </a:cubicBezTo>
                <a:cubicBezTo>
                  <a:pt x="9589" y="2321809"/>
                  <a:pt x="11711" y="2244283"/>
                  <a:pt x="21857" y="2167683"/>
                </a:cubicBezTo>
                <a:cubicBezTo>
                  <a:pt x="31564" y="2078733"/>
                  <a:pt x="15776" y="1989238"/>
                  <a:pt x="28717" y="1900560"/>
                </a:cubicBezTo>
                <a:cubicBezTo>
                  <a:pt x="37907" y="1829142"/>
                  <a:pt x="38255" y="1756772"/>
                  <a:pt x="29752" y="1685258"/>
                </a:cubicBezTo>
                <a:cubicBezTo>
                  <a:pt x="14456" y="1550065"/>
                  <a:pt x="15412" y="1413389"/>
                  <a:pt x="32599" y="1278454"/>
                </a:cubicBezTo>
                <a:cubicBezTo>
                  <a:pt x="43212" y="1199704"/>
                  <a:pt x="49294" y="1118644"/>
                  <a:pt x="30270" y="1041390"/>
                </a:cubicBezTo>
                <a:cubicBezTo>
                  <a:pt x="-14509" y="859818"/>
                  <a:pt x="11634" y="677973"/>
                  <a:pt x="30270" y="497354"/>
                </a:cubicBezTo>
                <a:lnTo>
                  <a:pt x="31725" y="472895"/>
                </a:lnTo>
                <a:lnTo>
                  <a:pt x="43781" y="427827"/>
                </a:lnTo>
                <a:lnTo>
                  <a:pt x="50994" y="413476"/>
                </a:lnTo>
                <a:lnTo>
                  <a:pt x="58372" y="387895"/>
                </a:lnTo>
                <a:cubicBezTo>
                  <a:pt x="111660" y="254431"/>
                  <a:pt x="198390" y="154469"/>
                  <a:pt x="306361" y="90092"/>
                </a:cubicBezTo>
                <a:lnTo>
                  <a:pt x="343340" y="71955"/>
                </a:lnTo>
                <a:lnTo>
                  <a:pt x="451947" y="55771"/>
                </a:lnTo>
                <a:lnTo>
                  <a:pt x="480681" y="50638"/>
                </a:lnTo>
                <a:lnTo>
                  <a:pt x="500476" y="51097"/>
                </a:lnTo>
                <a:cubicBezTo>
                  <a:pt x="614729" y="49684"/>
                  <a:pt x="728933" y="43772"/>
                  <a:pt x="843024" y="32056"/>
                </a:cubicBezTo>
                <a:cubicBezTo>
                  <a:pt x="1123212" y="7156"/>
                  <a:pt x="1404499" y="3566"/>
                  <a:pt x="1685086" y="21332"/>
                </a:cubicBezTo>
                <a:cubicBezTo>
                  <a:pt x="1938623" y="33688"/>
                  <a:pt x="2191759" y="64000"/>
                  <a:pt x="2445896" y="38121"/>
                </a:cubicBezTo>
                <a:cubicBezTo>
                  <a:pt x="2489616" y="33690"/>
                  <a:pt x="2532937" y="26111"/>
                  <a:pt x="2576333" y="19030"/>
                </a:cubicBezTo>
                <a:lnTo>
                  <a:pt x="2696353" y="4251"/>
                </a:lnTo>
                <a:lnTo>
                  <a:pt x="2745536" y="5232"/>
                </a:lnTo>
                <a:cubicBezTo>
                  <a:pt x="2818993" y="6452"/>
                  <a:pt x="2887864" y="7004"/>
                  <a:pt x="2947014" y="5793"/>
                </a:cubicBezTo>
                <a:cubicBezTo>
                  <a:pt x="3006163" y="4584"/>
                  <a:pt x="3060036" y="3178"/>
                  <a:pt x="3110399" y="1949"/>
                </a:cubicBezTo>
                <a:lnTo>
                  <a:pt x="3199002" y="221"/>
                </a:lnTo>
                <a:lnTo>
                  <a:pt x="3325015" y="3583"/>
                </a:lnTo>
                <a:cubicBezTo>
                  <a:pt x="3530714" y="12997"/>
                  <a:pt x="3736239" y="28910"/>
                  <a:pt x="3941762" y="43248"/>
                </a:cubicBezTo>
                <a:cubicBezTo>
                  <a:pt x="4091489" y="53739"/>
                  <a:pt x="4241215" y="66563"/>
                  <a:pt x="4390942" y="37886"/>
                </a:cubicBezTo>
                <a:cubicBezTo>
                  <a:pt x="4517292" y="15154"/>
                  <a:pt x="4645537" y="10467"/>
                  <a:pt x="4772844" y="23896"/>
                </a:cubicBezTo>
                <a:cubicBezTo>
                  <a:pt x="4885597" y="37327"/>
                  <a:pt x="4999052" y="40520"/>
                  <a:pt x="5112224" y="33456"/>
                </a:cubicBezTo>
                <a:lnTo>
                  <a:pt x="5477482" y="6922"/>
                </a:lnTo>
                <a:lnTo>
                  <a:pt x="5517883" y="7607"/>
                </a:lnTo>
                <a:lnTo>
                  <a:pt x="5555683" y="6426"/>
                </a:lnTo>
                <a:cubicBezTo>
                  <a:pt x="5626335" y="3737"/>
                  <a:pt x="5704795" y="995"/>
                  <a:pt x="5791061" y="218"/>
                </a:cubicBezTo>
                <a:close/>
              </a:path>
            </a:pathLst>
          </a:custGeom>
        </p:spPr>
      </p:pic>
    </p:spTree>
    <p:extLst>
      <p:ext uri="{BB962C8B-B14F-4D97-AF65-F5344CB8AC3E}">
        <p14:creationId xmlns:p14="http://schemas.microsoft.com/office/powerpoint/2010/main" val="351706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EB81D45-8CF8-22F8-0305-6424B2923C66}"/>
              </a:ext>
            </a:extLst>
          </p:cNvPr>
          <p:cNvSpPr>
            <a:spLocks noGrp="1"/>
          </p:cNvSpPr>
          <p:nvPr>
            <p:ph type="body" idx="2"/>
          </p:nvPr>
        </p:nvSpPr>
        <p:spPr>
          <a:xfrm>
            <a:off x="908795" y="1518249"/>
            <a:ext cx="10043457" cy="1974964"/>
          </a:xfrm>
        </p:spPr>
        <p:txBody>
          <a:bodyPr>
            <a:normAutofit lnSpcReduction="10000"/>
          </a:bodyPr>
          <a:lstStyle/>
          <a:p>
            <a:pPr marL="342900" indent="-342900">
              <a:buFont typeface="Arial" charset="0"/>
              <a:buChar char="•"/>
            </a:pPr>
            <a:r>
              <a:rPr lang="en-US" sz="2400" kern="0" dirty="0">
                <a:solidFill>
                  <a:srgbClr val="000000"/>
                </a:solidFill>
                <a:latin typeface="Times New Roman" panose="02020603050405020304" pitchFamily="18" charset="0"/>
                <a:cs typeface="Times New Roman" panose="02020603050405020304" pitchFamily="18" charset="0"/>
              </a:rPr>
              <a:t>LaBr3 (Ce) has better intrinsic energy resolution (3.3%) </a:t>
            </a:r>
            <a:r>
              <a:rPr lang="en-US" sz="2400" kern="0" dirty="0">
                <a:latin typeface="Times New Roman" panose="02020603050405020304" pitchFamily="18" charset="0"/>
                <a:cs typeface="Times New Roman" panose="02020603050405020304" pitchFamily="18" charset="0"/>
              </a:rPr>
              <a:t>c</a:t>
            </a:r>
            <a:r>
              <a:rPr lang="en-US" sz="2400" kern="0" dirty="0">
                <a:solidFill>
                  <a:srgbClr val="000000"/>
                </a:solidFill>
                <a:latin typeface="Times New Roman" panose="02020603050405020304" pitchFamily="18" charset="0"/>
                <a:cs typeface="Times New Roman" panose="02020603050405020304" pitchFamily="18" charset="0"/>
              </a:rPr>
              <a:t>ompared to </a:t>
            </a:r>
            <a:r>
              <a:rPr lang="en-US" sz="2400" kern="0" dirty="0" err="1">
                <a:solidFill>
                  <a:srgbClr val="000000"/>
                </a:solidFill>
                <a:latin typeface="Times New Roman" panose="02020603050405020304" pitchFamily="18" charset="0"/>
                <a:cs typeface="Times New Roman" panose="02020603050405020304" pitchFamily="18" charset="0"/>
              </a:rPr>
              <a:t>NaI</a:t>
            </a:r>
            <a:r>
              <a:rPr lang="en-US" sz="2400" kern="0" dirty="0">
                <a:solidFill>
                  <a:srgbClr val="000000"/>
                </a:solidFill>
                <a:latin typeface="Times New Roman" panose="02020603050405020304" pitchFamily="18" charset="0"/>
                <a:cs typeface="Times New Roman" panose="02020603050405020304" pitchFamily="18" charset="0"/>
              </a:rPr>
              <a:t> (Tl) (6-7%)  </a:t>
            </a:r>
          </a:p>
          <a:p>
            <a:pPr marL="342900" indent="-342900">
              <a:buFont typeface="Arial" charset="0"/>
              <a:buChar char="•"/>
            </a:pPr>
            <a:endParaRPr lang="en-US" sz="2400" kern="0" dirty="0">
              <a:latin typeface="Times New Roman" panose="02020603050405020304" pitchFamily="18" charset="0"/>
              <a:cs typeface="Times New Roman" panose="02020603050405020304" pitchFamily="18" charset="0"/>
            </a:endParaRPr>
          </a:p>
          <a:p>
            <a:pPr marL="342900" indent="-342900">
              <a:buFont typeface="Arial" charset="0"/>
              <a:buChar char="•"/>
            </a:pPr>
            <a:r>
              <a:rPr lang="en-US" sz="2400" kern="0" dirty="0">
                <a:solidFill>
                  <a:srgbClr val="000000"/>
                </a:solidFill>
                <a:latin typeface="Times New Roman" panose="02020603050405020304" pitchFamily="18" charset="0"/>
                <a:cs typeface="Times New Roman" panose="02020603050405020304" pitchFamily="18" charset="0"/>
              </a:rPr>
              <a:t>To exploit this property and check the improvement, </a:t>
            </a:r>
            <a:r>
              <a:rPr lang="en-US" sz="2400" kern="0" dirty="0">
                <a:latin typeface="Times New Roman" panose="02020603050405020304" pitchFamily="18" charset="0"/>
                <a:cs typeface="Times New Roman" panose="02020603050405020304" pitchFamily="18" charset="0"/>
              </a:rPr>
              <a:t>we considered clover-like geometry</a:t>
            </a:r>
            <a:r>
              <a:rPr lang="en-US" sz="2400" b="1" kern="0" dirty="0">
                <a:latin typeface="Times New Roman" panose="02020603050405020304" pitchFamily="18" charset="0"/>
                <a:cs typeface="Times New Roman" panose="02020603050405020304" pitchFamily="18" charset="0"/>
              </a:rPr>
              <a:t> </a:t>
            </a:r>
            <a:endParaRPr lang="en-US" sz="2400" b="1" kern="0" dirty="0">
              <a:solidFill>
                <a:srgbClr val="000000"/>
              </a:solidFill>
              <a:latin typeface="Times New Roman" panose="02020603050405020304" pitchFamily="18" charset="0"/>
              <a:cs typeface="Times New Roman" panose="02020603050405020304" pitchFamily="18" charset="0"/>
            </a:endParaRPr>
          </a:p>
          <a:p>
            <a:endParaRPr lang="en-GB" sz="2400" b="1" dirty="0"/>
          </a:p>
        </p:txBody>
      </p:sp>
      <p:pic>
        <p:nvPicPr>
          <p:cNvPr id="7" name="Picture 6">
            <a:extLst>
              <a:ext uri="{FF2B5EF4-FFF2-40B4-BE49-F238E27FC236}">
                <a16:creationId xmlns:a16="http://schemas.microsoft.com/office/drawing/2014/main" id="{AEF39C21-F5B5-8A3F-DAF0-41B0E0747C54}"/>
              </a:ext>
            </a:extLst>
          </p:cNvPr>
          <p:cNvPicPr>
            <a:picLocks noChangeAspect="1"/>
          </p:cNvPicPr>
          <p:nvPr/>
        </p:nvPicPr>
        <p:blipFill>
          <a:blip r:embed="rId2"/>
          <a:stretch>
            <a:fillRect/>
          </a:stretch>
        </p:blipFill>
        <p:spPr>
          <a:xfrm>
            <a:off x="1417834" y="3612657"/>
            <a:ext cx="2560587" cy="2713283"/>
          </a:xfrm>
          <a:prstGeom prst="rect">
            <a:avLst/>
          </a:prstGeom>
        </p:spPr>
      </p:pic>
      <p:pic>
        <p:nvPicPr>
          <p:cNvPr id="8" name="Picture 7" descr="Co-60_LaBr3.PNG">
            <a:extLst>
              <a:ext uri="{FF2B5EF4-FFF2-40B4-BE49-F238E27FC236}">
                <a16:creationId xmlns:a16="http://schemas.microsoft.com/office/drawing/2014/main" id="{2C902677-FC13-0420-DE45-2620DFFD76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76791" y="3902644"/>
            <a:ext cx="2756823" cy="2160948"/>
          </a:xfrm>
          <a:prstGeom prst="rect">
            <a:avLst/>
          </a:prstGeom>
        </p:spPr>
      </p:pic>
      <p:pic>
        <p:nvPicPr>
          <p:cNvPr id="9" name="Picture 8">
            <a:extLst>
              <a:ext uri="{FF2B5EF4-FFF2-40B4-BE49-F238E27FC236}">
                <a16:creationId xmlns:a16="http://schemas.microsoft.com/office/drawing/2014/main" id="{80D78E3D-0BA5-4CE0-5E1A-70060931AB5D}"/>
              </a:ext>
            </a:extLst>
          </p:cNvPr>
          <p:cNvPicPr>
            <a:picLocks noChangeAspect="1"/>
          </p:cNvPicPr>
          <p:nvPr/>
        </p:nvPicPr>
        <p:blipFill>
          <a:blip r:embed="rId4"/>
          <a:stretch>
            <a:fillRect/>
          </a:stretch>
        </p:blipFill>
        <p:spPr>
          <a:xfrm>
            <a:off x="7531985" y="3576601"/>
            <a:ext cx="2742182" cy="2404602"/>
          </a:xfrm>
          <a:prstGeom prst="rect">
            <a:avLst/>
          </a:prstGeom>
        </p:spPr>
      </p:pic>
      <p:sp>
        <p:nvSpPr>
          <p:cNvPr id="6" name="Title 1">
            <a:extLst>
              <a:ext uri="{FF2B5EF4-FFF2-40B4-BE49-F238E27FC236}">
                <a16:creationId xmlns:a16="http://schemas.microsoft.com/office/drawing/2014/main" id="{33FED709-16BE-F7DF-EDE2-6BDEFD95168D}"/>
              </a:ext>
            </a:extLst>
          </p:cNvPr>
          <p:cNvSpPr>
            <a:spLocks noGrp="1"/>
          </p:cNvSpPr>
          <p:nvPr>
            <p:ph type="title"/>
          </p:nvPr>
        </p:nvSpPr>
        <p:spPr>
          <a:xfrm>
            <a:off x="506627" y="242755"/>
            <a:ext cx="9527059" cy="1330518"/>
          </a:xfrm>
        </p:spPr>
        <p:txBody>
          <a:bodyPr vert="horz" lIns="91440" tIns="45720" rIns="91440" bIns="45720" rtlCol="0" anchor="ctr">
            <a:normAutofit/>
          </a:bodyPr>
          <a:lstStyle/>
          <a:p>
            <a:pPr>
              <a:spcBef>
                <a:spcPct val="0"/>
              </a:spcBef>
            </a:pPr>
            <a:r>
              <a:rPr kumimoji="0" lang="en-US" altLang="en-US" b="1" i="0" u="none" strike="noStrike" kern="1200" cap="none" normalizeH="0" baseline="0" dirty="0">
                <a:ln>
                  <a:noFill/>
                </a:ln>
                <a:solidFill>
                  <a:schemeClr val="tx1"/>
                </a:solidFill>
                <a:effectLst/>
                <a:latin typeface="Times New Roman" panose="02020603050405020304" pitchFamily="18" charset="0"/>
                <a:ea typeface="+mj-ea"/>
                <a:cs typeface="Times New Roman" panose="02020603050405020304" pitchFamily="18" charset="0"/>
              </a:rPr>
              <a:t>Would</a:t>
            </a:r>
            <a:r>
              <a:rPr kumimoji="0" lang="en-US" altLang="en-US" b="1" i="0" u="none" strike="noStrike" kern="1200" cap="none" normalizeH="0" dirty="0">
                <a:ln>
                  <a:noFill/>
                </a:ln>
                <a:solidFill>
                  <a:schemeClr val="tx1"/>
                </a:solidFill>
                <a:effectLst/>
                <a:latin typeface="Times New Roman" panose="02020603050405020304" pitchFamily="18" charset="0"/>
                <a:ea typeface="+mj-ea"/>
                <a:cs typeface="Times New Roman" panose="02020603050405020304" pitchFamily="18" charset="0"/>
              </a:rPr>
              <a:t> Compton addback methods improve energy spectra collected with scintillator detectors</a:t>
            </a:r>
            <a:r>
              <a:rPr kumimoji="0" lang="en-US" altLang="en-US" sz="2800" b="1" i="0" u="none" strike="noStrike" kern="1200" cap="none" normalizeH="0" dirty="0">
                <a:ln>
                  <a:noFill/>
                </a:ln>
                <a:solidFill>
                  <a:schemeClr val="tx1"/>
                </a:solidFill>
                <a:effectLst/>
                <a:latin typeface="+mj-lt"/>
                <a:ea typeface="+mj-ea"/>
                <a:cs typeface="+mj-cs"/>
              </a:rPr>
              <a:t>?</a:t>
            </a:r>
            <a:endParaRPr lang="en-US" sz="2800" b="1" kern="1200" dirty="0">
              <a:solidFill>
                <a:schemeClr val="tx1"/>
              </a:solidFill>
              <a:latin typeface="+mj-lt"/>
              <a:ea typeface="+mj-ea"/>
              <a:cs typeface="+mj-cs"/>
            </a:endParaRPr>
          </a:p>
        </p:txBody>
      </p:sp>
    </p:spTree>
    <p:extLst>
      <p:ext uri="{BB962C8B-B14F-4D97-AF65-F5344CB8AC3E}">
        <p14:creationId xmlns:p14="http://schemas.microsoft.com/office/powerpoint/2010/main" val="5158790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768215" y="440667"/>
            <a:ext cx="3812444" cy="62677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de-DE" sz="3200" b="1" dirty="0">
                <a:latin typeface="Times New Roman" panose="02020603050405020304" pitchFamily="18" charset="0"/>
                <a:cs typeface="Times New Roman" panose="02020603050405020304" pitchFamily="18" charset="0"/>
              </a:rPr>
              <a:t>Initial </a:t>
            </a:r>
            <a:r>
              <a:rPr lang="de-DE" sz="3200" b="1" dirty="0" err="1">
                <a:latin typeface="Times New Roman" panose="02020603050405020304" pitchFamily="18" charset="0"/>
                <a:cs typeface="Times New Roman" panose="02020603050405020304" pitchFamily="18" charset="0"/>
              </a:rPr>
              <a:t>Simulations</a:t>
            </a:r>
            <a:endParaRPr lang="en-US" sz="3200" b="1" dirty="0">
              <a:latin typeface="Times New Roman" panose="02020603050405020304" pitchFamily="18" charset="0"/>
              <a:cs typeface="Times New Roman" panose="02020603050405020304" pitchFamily="18" charset="0"/>
            </a:endParaRPr>
          </a:p>
        </p:txBody>
      </p:sp>
      <p:grpSp>
        <p:nvGrpSpPr>
          <p:cNvPr id="16" name="Group 15"/>
          <p:cNvGrpSpPr/>
          <p:nvPr/>
        </p:nvGrpSpPr>
        <p:grpSpPr>
          <a:xfrm>
            <a:off x="163051" y="1518783"/>
            <a:ext cx="5922072" cy="5339217"/>
            <a:chOff x="170279" y="2454229"/>
            <a:chExt cx="3659115" cy="4376228"/>
          </a:xfrm>
        </p:grpSpPr>
        <p:pic>
          <p:nvPicPr>
            <p:cNvPr id="6" name="Picture 5" descr="full_Cs-13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279" y="2454229"/>
              <a:ext cx="3659115" cy="4376228"/>
            </a:xfrm>
            <a:prstGeom prst="rect">
              <a:avLst/>
            </a:prstGeom>
          </p:spPr>
        </p:pic>
        <p:sp>
          <p:nvSpPr>
            <p:cNvPr id="7" name="Rectangle 6"/>
            <p:cNvSpPr/>
            <p:nvPr/>
          </p:nvSpPr>
          <p:spPr>
            <a:xfrm>
              <a:off x="613777" y="4430867"/>
              <a:ext cx="2399252" cy="923330"/>
            </a:xfrm>
            <a:prstGeom prst="rect">
              <a:avLst/>
            </a:prstGeom>
          </p:spPr>
          <p:txBody>
            <a:bodyPr wrap="square">
              <a:spAutoFit/>
            </a:bodyPr>
            <a:lstStyle/>
            <a:p>
              <a:pPr fontAlgn="base"/>
              <a:r>
                <a:rPr lang="en-GB" dirty="0"/>
                <a:t>Direct: 23 </a:t>
              </a:r>
              <a:r>
                <a:rPr lang="en-GB" dirty="0" err="1"/>
                <a:t>keV</a:t>
              </a:r>
              <a:r>
                <a:rPr lang="en-GB" dirty="0"/>
                <a:t> (3.5%)</a:t>
              </a:r>
              <a:br>
                <a:rPr lang="en-GB" dirty="0"/>
              </a:br>
              <a:r>
                <a:rPr lang="en-GB" dirty="0" err="1"/>
                <a:t>Addback</a:t>
              </a:r>
              <a:r>
                <a:rPr lang="en-GB" dirty="0"/>
                <a:t>: 31 </a:t>
              </a:r>
              <a:r>
                <a:rPr lang="en-GB" dirty="0" err="1"/>
                <a:t>keV</a:t>
              </a:r>
              <a:r>
                <a:rPr lang="en-GB" dirty="0"/>
                <a:t> (4.5%)</a:t>
              </a:r>
            </a:p>
          </p:txBody>
        </p:sp>
        <p:sp>
          <p:nvSpPr>
            <p:cNvPr id="8" name="Rectangle 7"/>
            <p:cNvSpPr/>
            <p:nvPr/>
          </p:nvSpPr>
          <p:spPr>
            <a:xfrm>
              <a:off x="1722008" y="3004417"/>
              <a:ext cx="1140187" cy="369332"/>
            </a:xfrm>
            <a:prstGeom prst="rect">
              <a:avLst/>
            </a:prstGeom>
          </p:spPr>
          <p:txBody>
            <a:bodyPr wrap="square">
              <a:spAutoFit/>
            </a:bodyPr>
            <a:lstStyle/>
            <a:p>
              <a:r>
                <a:rPr lang="en-GB" dirty="0"/>
                <a:t>662 </a:t>
              </a:r>
              <a:r>
                <a:rPr lang="en-GB" dirty="0" err="1"/>
                <a:t>keV</a:t>
              </a:r>
              <a:endParaRPr lang="en-US" dirty="0"/>
            </a:p>
          </p:txBody>
        </p:sp>
      </p:grpSp>
      <p:grpSp>
        <p:nvGrpSpPr>
          <p:cNvPr id="5" name="Group 4"/>
          <p:cNvGrpSpPr/>
          <p:nvPr/>
        </p:nvGrpSpPr>
        <p:grpSpPr>
          <a:xfrm>
            <a:off x="5938463" y="1538033"/>
            <a:ext cx="5809922" cy="5348241"/>
            <a:chOff x="7293533" y="2180146"/>
            <a:chExt cx="3635375" cy="4347835"/>
          </a:xfrm>
        </p:grpSpPr>
        <p:pic>
          <p:nvPicPr>
            <p:cNvPr id="4" name="Picture 3" descr="full_Co-6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3533" y="2180146"/>
              <a:ext cx="3635375" cy="4347835"/>
            </a:xfrm>
            <a:prstGeom prst="rect">
              <a:avLst/>
            </a:prstGeom>
          </p:spPr>
        </p:pic>
        <p:grpSp>
          <p:nvGrpSpPr>
            <p:cNvPr id="15" name="Group 14"/>
            <p:cNvGrpSpPr/>
            <p:nvPr/>
          </p:nvGrpSpPr>
          <p:grpSpPr>
            <a:xfrm>
              <a:off x="9223295" y="3046417"/>
              <a:ext cx="1642479" cy="871820"/>
              <a:chOff x="6620445" y="3105168"/>
              <a:chExt cx="1642479" cy="871820"/>
            </a:xfrm>
          </p:grpSpPr>
          <p:sp>
            <p:nvSpPr>
              <p:cNvPr id="9" name="Rectangle 8"/>
              <p:cNvSpPr/>
              <p:nvPr/>
            </p:nvSpPr>
            <p:spPr>
              <a:xfrm>
                <a:off x="6620445" y="3607656"/>
                <a:ext cx="1080232" cy="369332"/>
              </a:xfrm>
              <a:prstGeom prst="rect">
                <a:avLst/>
              </a:prstGeom>
            </p:spPr>
            <p:txBody>
              <a:bodyPr wrap="none">
                <a:spAutoFit/>
              </a:bodyPr>
              <a:lstStyle/>
              <a:p>
                <a:r>
                  <a:rPr lang="en-GB" dirty="0"/>
                  <a:t>1173 </a:t>
                </a:r>
                <a:r>
                  <a:rPr lang="en-GB" dirty="0" err="1"/>
                  <a:t>keV</a:t>
                </a:r>
                <a:endParaRPr lang="en-US" dirty="0"/>
              </a:p>
            </p:txBody>
          </p:sp>
          <p:sp>
            <p:nvSpPr>
              <p:cNvPr id="13" name="Rectangle 12"/>
              <p:cNvSpPr/>
              <p:nvPr/>
            </p:nvSpPr>
            <p:spPr>
              <a:xfrm>
                <a:off x="7519830" y="3105168"/>
                <a:ext cx="743094" cy="303262"/>
              </a:xfrm>
              <a:prstGeom prst="rect">
                <a:avLst/>
              </a:prstGeom>
            </p:spPr>
            <p:txBody>
              <a:bodyPr wrap="square">
                <a:spAutoFit/>
              </a:bodyPr>
              <a:lstStyle/>
              <a:p>
                <a:r>
                  <a:rPr lang="en-GB" dirty="0"/>
                  <a:t>1332 </a:t>
                </a:r>
                <a:r>
                  <a:rPr lang="en-GB" dirty="0" err="1"/>
                  <a:t>keV</a:t>
                </a:r>
                <a:r>
                  <a:rPr lang="en-GB" dirty="0"/>
                  <a:t> </a:t>
                </a:r>
                <a:endParaRPr lang="en-US" dirty="0"/>
              </a:p>
            </p:txBody>
          </p:sp>
        </p:grpSp>
      </p:grpSp>
      <p:sp>
        <p:nvSpPr>
          <p:cNvPr id="14" name="TextBox 13"/>
          <p:cNvSpPr txBox="1"/>
          <p:nvPr/>
        </p:nvSpPr>
        <p:spPr>
          <a:xfrm>
            <a:off x="3200847" y="1959851"/>
            <a:ext cx="3211135" cy="369332"/>
          </a:xfrm>
          <a:prstGeom prst="rect">
            <a:avLst/>
          </a:prstGeom>
          <a:noFill/>
        </p:spPr>
        <p:txBody>
          <a:bodyPr wrap="none" rtlCol="0">
            <a:spAutoFit/>
          </a:bodyPr>
          <a:lstStyle/>
          <a:p>
            <a:r>
              <a:rPr lang="en-US" dirty="0">
                <a:solidFill>
                  <a:schemeClr val="bg1"/>
                </a:solidFill>
              </a:rPr>
              <a:t>Simulations by J. </a:t>
            </a:r>
            <a:r>
              <a:rPr lang="en-US" dirty="0" err="1">
                <a:solidFill>
                  <a:schemeClr val="bg1"/>
                </a:solidFill>
              </a:rPr>
              <a:t>Bordes</a:t>
            </a:r>
            <a:r>
              <a:rPr lang="en-US" dirty="0">
                <a:solidFill>
                  <a:schemeClr val="bg1"/>
                </a:solidFill>
              </a:rPr>
              <a:t> (</a:t>
            </a:r>
            <a:r>
              <a:rPr lang="en-US" dirty="0" err="1">
                <a:solidFill>
                  <a:schemeClr val="bg1"/>
                </a:solidFill>
              </a:rPr>
              <a:t>UoY</a:t>
            </a:r>
            <a:r>
              <a:rPr lang="en-US" dirty="0">
                <a:solidFill>
                  <a:schemeClr val="bg1"/>
                </a:solidFill>
              </a:rPr>
              <a:t>) </a:t>
            </a:r>
          </a:p>
        </p:txBody>
      </p:sp>
      <p:sp>
        <p:nvSpPr>
          <p:cNvPr id="20" name="TextBox 19"/>
          <p:cNvSpPr txBox="1"/>
          <p:nvPr/>
        </p:nvSpPr>
        <p:spPr>
          <a:xfrm>
            <a:off x="10200937" y="1682248"/>
            <a:ext cx="1986457" cy="369332"/>
          </a:xfrm>
          <a:prstGeom prst="rect">
            <a:avLst/>
          </a:prstGeom>
          <a:noFill/>
        </p:spPr>
        <p:txBody>
          <a:bodyPr wrap="square" rtlCol="0">
            <a:spAutoFit/>
          </a:bodyPr>
          <a:lstStyle/>
          <a:p>
            <a:r>
              <a:rPr lang="en-US" dirty="0"/>
              <a:t>1’’x2’’ cuboids</a:t>
            </a:r>
          </a:p>
        </p:txBody>
      </p:sp>
      <p:pic>
        <p:nvPicPr>
          <p:cNvPr id="2" name="Picture 1" descr="Co-60_LaBr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76206" y="101387"/>
            <a:ext cx="1991683" cy="1561189"/>
          </a:xfrm>
          <a:prstGeom prst="rect">
            <a:avLst/>
          </a:prstGeom>
        </p:spPr>
      </p:pic>
      <p:sp>
        <p:nvSpPr>
          <p:cNvPr id="3" name="TextBox 2">
            <a:extLst>
              <a:ext uri="{FF2B5EF4-FFF2-40B4-BE49-F238E27FC236}">
                <a16:creationId xmlns:a16="http://schemas.microsoft.com/office/drawing/2014/main" id="{83EDE7F5-837B-AA36-B4A2-AC07E3541B71}"/>
              </a:ext>
            </a:extLst>
          </p:cNvPr>
          <p:cNvSpPr txBox="1"/>
          <p:nvPr/>
        </p:nvSpPr>
        <p:spPr>
          <a:xfrm>
            <a:off x="2303253" y="1163524"/>
            <a:ext cx="7315199" cy="400110"/>
          </a:xfrm>
          <a:prstGeom prst="rect">
            <a:avLst/>
          </a:prstGeom>
          <a:noFill/>
        </p:spPr>
        <p:txBody>
          <a:bodyPr wrap="square" rtlCol="0">
            <a:spAutoFit/>
          </a:bodyPr>
          <a:lstStyle/>
          <a:p>
            <a:r>
              <a:rPr lang="en-GB" sz="2000" dirty="0">
                <a:latin typeface="Times New Roman" panose="02020603050405020304" pitchFamily="18" charset="0"/>
                <a:cs typeface="Times New Roman" panose="02020603050405020304" pitchFamily="18" charset="0"/>
              </a:rPr>
              <a:t>Simulation was performed by J. Bordes from University of York</a:t>
            </a:r>
          </a:p>
        </p:txBody>
      </p:sp>
      <p:sp>
        <p:nvSpPr>
          <p:cNvPr id="12" name="TextBox 11">
            <a:extLst>
              <a:ext uri="{FF2B5EF4-FFF2-40B4-BE49-F238E27FC236}">
                <a16:creationId xmlns:a16="http://schemas.microsoft.com/office/drawing/2014/main" id="{CEE91787-85AE-4107-745D-22E7545B5114}"/>
              </a:ext>
            </a:extLst>
          </p:cNvPr>
          <p:cNvSpPr txBox="1"/>
          <p:nvPr/>
        </p:nvSpPr>
        <p:spPr>
          <a:xfrm>
            <a:off x="6910155" y="3450228"/>
            <a:ext cx="1598578" cy="1477328"/>
          </a:xfrm>
          <a:prstGeom prst="rect">
            <a:avLst/>
          </a:prstGeom>
          <a:noFill/>
        </p:spPr>
        <p:txBody>
          <a:bodyPr wrap="square">
            <a:spAutoFit/>
          </a:bodyPr>
          <a:lstStyle/>
          <a:p>
            <a:r>
              <a:rPr lang="en-GB" dirty="0"/>
              <a:t>1173 keV </a:t>
            </a:r>
            <a:br>
              <a:rPr lang="en-GB" dirty="0"/>
            </a:br>
            <a:r>
              <a:rPr lang="en-GB" dirty="0"/>
              <a:t>Direct: : 18.8 (1.6%)</a:t>
            </a:r>
            <a:br>
              <a:rPr lang="en-GB" dirty="0"/>
            </a:br>
            <a:r>
              <a:rPr lang="en-GB" dirty="0"/>
              <a:t>Addback: 28.5 (2.4%)</a:t>
            </a:r>
          </a:p>
        </p:txBody>
      </p:sp>
      <p:sp>
        <p:nvSpPr>
          <p:cNvPr id="18" name="TextBox 17">
            <a:extLst>
              <a:ext uri="{FF2B5EF4-FFF2-40B4-BE49-F238E27FC236}">
                <a16:creationId xmlns:a16="http://schemas.microsoft.com/office/drawing/2014/main" id="{4F2924F7-4274-CEE7-4DD5-54AE55BB78EA}"/>
              </a:ext>
            </a:extLst>
          </p:cNvPr>
          <p:cNvSpPr txBox="1"/>
          <p:nvPr/>
        </p:nvSpPr>
        <p:spPr>
          <a:xfrm>
            <a:off x="8259345" y="3997637"/>
            <a:ext cx="2148840" cy="923330"/>
          </a:xfrm>
          <a:prstGeom prst="rect">
            <a:avLst/>
          </a:prstGeom>
          <a:noFill/>
        </p:spPr>
        <p:txBody>
          <a:bodyPr wrap="square">
            <a:spAutoFit/>
          </a:bodyPr>
          <a:lstStyle/>
          <a:p>
            <a:pPr fontAlgn="base"/>
            <a:r>
              <a:rPr lang="en-GB" dirty="0"/>
              <a:t>1332 keV</a:t>
            </a:r>
            <a:br>
              <a:rPr lang="en-GB" dirty="0"/>
            </a:br>
            <a:r>
              <a:rPr lang="en-GB" dirty="0"/>
              <a:t>Direct: 16.5 (1.2%)</a:t>
            </a:r>
            <a:br>
              <a:rPr lang="en-GB" dirty="0"/>
            </a:br>
            <a:r>
              <a:rPr lang="en-GB" dirty="0"/>
              <a:t>Addback: 26.7 (2%)</a:t>
            </a:r>
          </a:p>
        </p:txBody>
      </p:sp>
    </p:spTree>
    <p:extLst>
      <p:ext uri="{BB962C8B-B14F-4D97-AF65-F5344CB8AC3E}">
        <p14:creationId xmlns:p14="http://schemas.microsoft.com/office/powerpoint/2010/main" val="10918861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1524000" y="20643"/>
            <a:ext cx="9106276"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de-DE" sz="3200" b="1" dirty="0">
                <a:latin typeface="Times New Roman" panose="02020603050405020304" pitchFamily="18" charset="0"/>
                <a:cs typeface="Times New Roman" panose="02020603050405020304" pitchFamily="18" charset="0"/>
              </a:rPr>
              <a:t>Initial </a:t>
            </a:r>
            <a:r>
              <a:rPr lang="de-DE" sz="3200" b="1" dirty="0" err="1">
                <a:latin typeface="Times New Roman" panose="02020603050405020304" pitchFamily="18" charset="0"/>
                <a:cs typeface="Times New Roman" panose="02020603050405020304" pitchFamily="18" charset="0"/>
              </a:rPr>
              <a:t>Simulations</a:t>
            </a:r>
            <a:endParaRPr lang="en-US" sz="3200" b="1" dirty="0">
              <a:latin typeface="Times New Roman" panose="02020603050405020304" pitchFamily="18" charset="0"/>
              <a:cs typeface="Times New Roman" panose="02020603050405020304" pitchFamily="18" charset="0"/>
            </a:endParaRPr>
          </a:p>
        </p:txBody>
      </p:sp>
      <p:grpSp>
        <p:nvGrpSpPr>
          <p:cNvPr id="4" name="Group 3"/>
          <p:cNvGrpSpPr/>
          <p:nvPr/>
        </p:nvGrpSpPr>
        <p:grpSpPr>
          <a:xfrm>
            <a:off x="2530146" y="1538850"/>
            <a:ext cx="7368858" cy="4482000"/>
            <a:chOff x="1006146" y="2224650"/>
            <a:chExt cx="7368858" cy="4482000"/>
          </a:xfrm>
        </p:grpSpPr>
        <p:grpSp>
          <p:nvGrpSpPr>
            <p:cNvPr id="28" name="Group 27"/>
            <p:cNvGrpSpPr/>
            <p:nvPr/>
          </p:nvGrpSpPr>
          <p:grpSpPr>
            <a:xfrm>
              <a:off x="1006146" y="2224650"/>
              <a:ext cx="7368858" cy="4482000"/>
              <a:chOff x="824712" y="2307125"/>
              <a:chExt cx="7368858" cy="4482000"/>
            </a:xfrm>
          </p:grpSpPr>
          <p:pic>
            <p:nvPicPr>
              <p:cNvPr id="3" name="Picture 2"/>
              <p:cNvPicPr>
                <a:picLocks noChangeAspect="1"/>
              </p:cNvPicPr>
              <p:nvPr/>
            </p:nvPicPr>
            <p:blipFill>
              <a:blip r:embed="rId2"/>
              <a:stretch>
                <a:fillRect/>
              </a:stretch>
            </p:blipFill>
            <p:spPr>
              <a:xfrm>
                <a:off x="824712" y="2307125"/>
                <a:ext cx="7368858" cy="4482000"/>
              </a:xfrm>
              <a:prstGeom prst="rect">
                <a:avLst/>
              </a:prstGeom>
            </p:spPr>
          </p:pic>
          <p:sp>
            <p:nvSpPr>
              <p:cNvPr id="19" name="TextBox 18"/>
              <p:cNvSpPr txBox="1"/>
              <p:nvPr/>
            </p:nvSpPr>
            <p:spPr>
              <a:xfrm>
                <a:off x="1814368" y="5588756"/>
                <a:ext cx="2717539" cy="369332"/>
              </a:xfrm>
              <a:prstGeom prst="rect">
                <a:avLst/>
              </a:prstGeom>
              <a:noFill/>
            </p:spPr>
            <p:txBody>
              <a:bodyPr wrap="none" rtlCol="0">
                <a:spAutoFit/>
              </a:bodyPr>
              <a:lstStyle/>
              <a:p>
                <a:r>
                  <a:rPr lang="en-US" dirty="0"/>
                  <a:t>G. Hull et al, NIMA (2019)</a:t>
                </a:r>
              </a:p>
            </p:txBody>
          </p:sp>
          <p:sp>
            <p:nvSpPr>
              <p:cNvPr id="22" name="Oval 21"/>
              <p:cNvSpPr/>
              <p:nvPr/>
            </p:nvSpPr>
            <p:spPr>
              <a:xfrm>
                <a:off x="4024596" y="4635231"/>
                <a:ext cx="98966" cy="181451"/>
              </a:xfrm>
              <a:prstGeom prst="ellipse">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6337710" y="5315471"/>
                <a:ext cx="98966" cy="181451"/>
              </a:xfrm>
              <a:prstGeom prst="ellipse">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7083894" y="5401891"/>
                <a:ext cx="98966" cy="181451"/>
              </a:xfrm>
              <a:prstGeom prst="ellipse">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385284" y="2940191"/>
                <a:ext cx="98966" cy="181451"/>
              </a:xfrm>
              <a:prstGeom prst="ellipse">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3491880" y="2852936"/>
                <a:ext cx="1941557" cy="369332"/>
              </a:xfrm>
              <a:prstGeom prst="rect">
                <a:avLst/>
              </a:prstGeom>
              <a:noFill/>
            </p:spPr>
            <p:txBody>
              <a:bodyPr wrap="none" rtlCol="0">
                <a:spAutoFit/>
              </a:bodyPr>
              <a:lstStyle/>
              <a:p>
                <a:r>
                  <a:rPr lang="en-US" dirty="0"/>
                  <a:t>Simulations-Direct</a:t>
                </a:r>
              </a:p>
            </p:txBody>
          </p:sp>
        </p:grpSp>
        <p:sp>
          <p:nvSpPr>
            <p:cNvPr id="29" name="Rectangle 28"/>
            <p:cNvSpPr/>
            <p:nvPr/>
          </p:nvSpPr>
          <p:spPr>
            <a:xfrm>
              <a:off x="3673314" y="3039167"/>
              <a:ext cx="2127505" cy="369332"/>
            </a:xfrm>
            <a:prstGeom prst="rect">
              <a:avLst/>
            </a:prstGeom>
          </p:spPr>
          <p:txBody>
            <a:bodyPr wrap="none">
              <a:spAutoFit/>
            </a:bodyPr>
            <a:lstStyle/>
            <a:p>
              <a:r>
                <a:rPr lang="en-US" b="1" dirty="0">
                  <a:solidFill>
                    <a:schemeClr val="accent6">
                      <a:lumMod val="75000"/>
                    </a:schemeClr>
                  </a:solidFill>
                </a:rPr>
                <a:t>by J. </a:t>
              </a:r>
              <a:r>
                <a:rPr lang="en-US" b="1" dirty="0" err="1">
                  <a:solidFill>
                    <a:schemeClr val="accent6">
                      <a:lumMod val="75000"/>
                    </a:schemeClr>
                  </a:solidFill>
                </a:rPr>
                <a:t>Bordes</a:t>
              </a:r>
              <a:r>
                <a:rPr lang="en-US" b="1" dirty="0">
                  <a:solidFill>
                    <a:schemeClr val="accent6">
                      <a:lumMod val="75000"/>
                    </a:schemeClr>
                  </a:solidFill>
                </a:rPr>
                <a:t> (</a:t>
              </a:r>
              <a:r>
                <a:rPr lang="en-US" b="1" dirty="0" err="1">
                  <a:solidFill>
                    <a:schemeClr val="accent6">
                      <a:lumMod val="75000"/>
                    </a:schemeClr>
                  </a:solidFill>
                </a:rPr>
                <a:t>UoY</a:t>
              </a:r>
              <a:r>
                <a:rPr lang="en-US" b="1" dirty="0">
                  <a:solidFill>
                    <a:schemeClr val="accent6">
                      <a:lumMod val="75000"/>
                    </a:schemeClr>
                  </a:solidFill>
                </a:rPr>
                <a:t>) </a:t>
              </a:r>
            </a:p>
          </p:txBody>
        </p:sp>
        <p:sp>
          <p:nvSpPr>
            <p:cNvPr id="30" name="TextBox 29"/>
            <p:cNvSpPr txBox="1"/>
            <p:nvPr/>
          </p:nvSpPr>
          <p:spPr>
            <a:xfrm>
              <a:off x="4575692" y="5500086"/>
              <a:ext cx="3249736" cy="369332"/>
            </a:xfrm>
            <a:prstGeom prst="rect">
              <a:avLst/>
            </a:prstGeom>
            <a:noFill/>
          </p:spPr>
          <p:txBody>
            <a:bodyPr wrap="none" rtlCol="0">
              <a:spAutoFit/>
            </a:bodyPr>
            <a:lstStyle/>
            <a:p>
              <a:r>
                <a:rPr lang="en-US" dirty="0">
                  <a:solidFill>
                    <a:schemeClr val="accent2">
                      <a:lumMod val="75000"/>
                    </a:schemeClr>
                  </a:solidFill>
                </a:rPr>
                <a:t>Data for 1’’x1’’ LaBr3:Ce crystal</a:t>
              </a:r>
            </a:p>
          </p:txBody>
        </p:sp>
        <p:cxnSp>
          <p:nvCxnSpPr>
            <p:cNvPr id="33" name="Straight Arrow Connector 32"/>
            <p:cNvCxnSpPr/>
            <p:nvPr/>
          </p:nvCxnSpPr>
          <p:spPr>
            <a:xfrm flipH="1">
              <a:off x="4304996" y="3408499"/>
              <a:ext cx="584504" cy="114425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a:off x="4889500" y="3408499"/>
              <a:ext cx="1629644" cy="2005948"/>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a:endCxn id="24" idx="2"/>
            </p:cNvCxnSpPr>
            <p:nvPr/>
          </p:nvCxnSpPr>
          <p:spPr>
            <a:xfrm>
              <a:off x="4889500" y="3408499"/>
              <a:ext cx="2375828" cy="2001643"/>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0635411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AC40C595-AD81-3C87-91FA-EE8784E64BC7}"/>
              </a:ext>
            </a:extLst>
          </p:cNvPr>
          <p:cNvSpPr>
            <a:spLocks noGrp="1"/>
          </p:cNvSpPr>
          <p:nvPr>
            <p:ph type="subTitle" idx="1"/>
          </p:nvPr>
        </p:nvSpPr>
        <p:spPr/>
        <p:txBody>
          <a:bodyPr>
            <a:normAutofit/>
          </a:bodyPr>
          <a:lstStyle/>
          <a:p>
            <a:r>
              <a:rPr lang="en-GB" sz="5400" b="1" dirty="0">
                <a:latin typeface="Times New Roman" panose="02020603050405020304" pitchFamily="18" charset="0"/>
                <a:cs typeface="Times New Roman" panose="02020603050405020304" pitchFamily="18" charset="0"/>
              </a:rPr>
              <a:t>Detector Construction</a:t>
            </a:r>
          </a:p>
          <a:p>
            <a:r>
              <a:rPr lang="en-GB" sz="2800" dirty="0">
                <a:latin typeface="Times New Roman" panose="02020603050405020304" pitchFamily="18" charset="0"/>
                <a:cs typeface="Times New Roman" panose="02020603050405020304" pitchFamily="18" charset="0"/>
              </a:rPr>
              <a:t>(prototype)</a:t>
            </a:r>
          </a:p>
        </p:txBody>
      </p:sp>
    </p:spTree>
    <p:extLst>
      <p:ext uri="{BB962C8B-B14F-4D97-AF65-F5344CB8AC3E}">
        <p14:creationId xmlns:p14="http://schemas.microsoft.com/office/powerpoint/2010/main" val="9775618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8942</TotalTime>
  <Words>1907</Words>
  <Application>Microsoft Office PowerPoint</Application>
  <PresentationFormat>Widescreen</PresentationFormat>
  <Paragraphs>283</Paragraphs>
  <Slides>54</Slides>
  <Notes>7</Notes>
  <HiddenSlides>0</HiddenSlides>
  <MMClips>0</MMClips>
  <ScaleCrop>false</ScaleCrop>
  <HeadingPairs>
    <vt:vector size="6" baseType="variant">
      <vt:variant>
        <vt:lpstr>Fonts Used</vt:lpstr>
      </vt:variant>
      <vt:variant>
        <vt:i4>14</vt:i4>
      </vt:variant>
      <vt:variant>
        <vt:lpstr>Theme</vt:lpstr>
      </vt:variant>
      <vt:variant>
        <vt:i4>2</vt:i4>
      </vt:variant>
      <vt:variant>
        <vt:lpstr>Slide Titles</vt:lpstr>
      </vt:variant>
      <vt:variant>
        <vt:i4>54</vt:i4>
      </vt:variant>
    </vt:vector>
  </HeadingPairs>
  <TitlesOfParts>
    <vt:vector size="70" baseType="lpstr">
      <vt:lpstr>Aptos</vt:lpstr>
      <vt:lpstr>Aptos Display</vt:lpstr>
      <vt:lpstr>Arial</vt:lpstr>
      <vt:lpstr>Arial Black</vt:lpstr>
      <vt:lpstr>Bookman Old Style</vt:lpstr>
      <vt:lpstr>Calibri</vt:lpstr>
      <vt:lpstr>Calibri Light</vt:lpstr>
      <vt:lpstr>Cambria Math</vt:lpstr>
      <vt:lpstr>Impact</vt:lpstr>
      <vt:lpstr>Rockwell</vt:lpstr>
      <vt:lpstr>Symbol</vt:lpstr>
      <vt:lpstr>Times</vt:lpstr>
      <vt:lpstr>Times New Roman</vt:lpstr>
      <vt:lpstr>Wingdings</vt:lpstr>
      <vt:lpstr>Office Theme</vt:lpstr>
      <vt:lpstr>Office 2013 - 2022 Theme</vt:lpstr>
      <vt:lpstr>Development of a clover-like LaBr3(Ce) detector module  </vt:lpstr>
      <vt:lpstr>Contents</vt:lpstr>
      <vt:lpstr>PowerPoint Presentation</vt:lpstr>
      <vt:lpstr>PowerPoint Presentation</vt:lpstr>
      <vt:lpstr>LaBr₃(Ce) crystals coupled to SiPM</vt:lpstr>
      <vt:lpstr>Would Compton addback methods improve energy spectra collected with scintillator detectors?</vt:lpstr>
      <vt:lpstr>PowerPoint Presentation</vt:lpstr>
      <vt:lpstr>PowerPoint Presentation</vt:lpstr>
      <vt:lpstr>PowerPoint Presentation</vt:lpstr>
      <vt:lpstr>Assembling the detector module</vt:lpstr>
      <vt:lpstr>1’’ X 2’’  cuboid + SiPM construction and source tests</vt:lpstr>
      <vt:lpstr>Tests of individual crystals  - Preliminary results</vt:lpstr>
      <vt:lpstr>Recent Work </vt:lpstr>
      <vt:lpstr>Experimental Setup</vt:lpstr>
      <vt:lpstr>PowerPoint Presentation</vt:lpstr>
      <vt:lpstr>PowerPoint Presentation</vt:lpstr>
      <vt:lpstr>PowerPoint Presentation</vt:lpstr>
      <vt:lpstr>Improving in background</vt:lpstr>
      <vt:lpstr>PowerPoint Presentation</vt:lpstr>
      <vt:lpstr>PowerPoint Presentation</vt:lpstr>
      <vt:lpstr>Improving in background</vt:lpstr>
      <vt:lpstr>PowerPoint Presentation</vt:lpstr>
      <vt:lpstr>PowerPoint Presentation</vt:lpstr>
      <vt:lpstr>Results</vt:lpstr>
      <vt:lpstr>PowerPoint Presentation</vt:lpstr>
      <vt:lpstr>PowerPoint Presentation</vt:lpstr>
      <vt:lpstr>Summary</vt:lpstr>
      <vt:lpstr>Work by Cameron Cassells  PhD Student CEPS, University of the West of Scotland</vt:lpstr>
      <vt:lpstr>SiPM Array Front-End Electronics</vt:lpstr>
      <vt:lpstr>PowerPoint Presentation</vt:lpstr>
      <vt:lpstr>Temperature Control loop</vt:lpstr>
      <vt:lpstr>Temperature Control Circuit</vt:lpstr>
      <vt:lpstr>PowerPoint Presentation</vt:lpstr>
      <vt:lpstr>Testing the new bias supply performance</vt:lpstr>
      <vt:lpstr>PowerPoint Presentation</vt:lpstr>
      <vt:lpstr>As part of the Year 3 module, Detectors and Nuclear Lab Skills,  the novel clover-like LaBr3 (Ce) detector's prototypes have been used in the teaching lab.</vt:lpstr>
      <vt:lpstr>Future Applications</vt:lpstr>
      <vt:lpstr>References</vt:lpstr>
      <vt:lpstr>PowerPoint Presentation</vt:lpstr>
      <vt:lpstr>PowerPoint Presentation</vt:lpstr>
      <vt:lpstr>Collaboration</vt:lpstr>
      <vt:lpstr>PowerPoint Presentation</vt:lpstr>
      <vt:lpstr>Backup</vt:lpstr>
      <vt:lpstr>PowerPoint Presentation</vt:lpstr>
      <vt:lpstr>PowerPoint Presentation</vt:lpstr>
      <vt:lpstr>PowerPoint Presentation</vt:lpstr>
      <vt:lpstr>PowerPoint Presentation</vt:lpstr>
      <vt:lpstr>PowerPoint Presentation</vt:lpstr>
      <vt:lpstr>Furthermore… </vt:lpstr>
      <vt:lpstr>Furthermore… </vt:lpstr>
      <vt:lpstr> Comparison – LaBr3(Ce) choice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 of a clover-like LaBr3(Ce)    detector module</dc:title>
  <dc:creator>Sulagna Dutta</dc:creator>
  <cp:lastModifiedBy>Sulagna Dutta</cp:lastModifiedBy>
  <cp:revision>102</cp:revision>
  <dcterms:created xsi:type="dcterms:W3CDTF">2024-11-17T12:53:43Z</dcterms:created>
  <dcterms:modified xsi:type="dcterms:W3CDTF">2025-03-13T20:53:22Z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21a15a-c71d-40d3-b0cd-3b0ec0033fdd_Enabled">
    <vt:lpwstr>true</vt:lpwstr>
  </property>
  <property fmtid="{D5CDD505-2E9C-101B-9397-08002B2CF9AE}" pid="3" name="MSIP_Label_a321a15a-c71d-40d3-b0cd-3b0ec0033fdd_SetDate">
    <vt:lpwstr>2024-11-17T13:06:53Z</vt:lpwstr>
  </property>
  <property fmtid="{D5CDD505-2E9C-101B-9397-08002B2CF9AE}" pid="4" name="MSIP_Label_a321a15a-c71d-40d3-b0cd-3b0ec0033fdd_Method">
    <vt:lpwstr>Standard</vt:lpwstr>
  </property>
  <property fmtid="{D5CDD505-2E9C-101B-9397-08002B2CF9AE}" pid="5" name="MSIP_Label_a321a15a-c71d-40d3-b0cd-3b0ec0033fdd_Name">
    <vt:lpwstr>Restricted</vt:lpwstr>
  </property>
  <property fmtid="{D5CDD505-2E9C-101B-9397-08002B2CF9AE}" pid="6" name="MSIP_Label_a321a15a-c71d-40d3-b0cd-3b0ec0033fdd_SiteId">
    <vt:lpwstr>f89944b7-4a4e-4ea7-9156-3299f3411647</vt:lpwstr>
  </property>
  <property fmtid="{D5CDD505-2E9C-101B-9397-08002B2CF9AE}" pid="7" name="MSIP_Label_a321a15a-c71d-40d3-b0cd-3b0ec0033fdd_ActionId">
    <vt:lpwstr>92d2d18a-a451-4c04-8f44-3e7001033ff9</vt:lpwstr>
  </property>
  <property fmtid="{D5CDD505-2E9C-101B-9397-08002B2CF9AE}" pid="8" name="MSIP_Label_a321a15a-c71d-40d3-b0cd-3b0ec0033fdd_ContentBits">
    <vt:lpwstr>0</vt:lpwstr>
  </property>
</Properties>
</file>