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670550" cx="10080625"/>
  <p:notesSz cx="7559675" cy="10691800"/>
  <p:embeddedFontLst>
    <p:embeddedFont>
      <p:font typeface="Didact Gothic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DidactGothic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a38dcc7e2_0_2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ea38dcc7e2_0_2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040958ba5a_0_13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040958ba5a_0_13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0484245010_0_55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0484245010_0_55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3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c9139fa7a_4_3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ec9139fa7a_4_3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ec9139fa7a_1_22:notes"/>
          <p:cNvSpPr txBox="1"/>
          <p:nvPr>
            <p:ph idx="1" type="body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2ec9139fa7a_1_22:notes"/>
          <p:cNvSpPr/>
          <p:nvPr>
            <p:ph idx="2" type="sldImg"/>
          </p:nvPr>
        </p:nvSpPr>
        <p:spPr>
          <a:xfrm>
            <a:off x="756073" y="1336475"/>
            <a:ext cx="6047400" cy="3608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ec9139fa7a_1_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ec9139fa7a_1_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3f739a7630_0_2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3f739a7630_0_2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a1da7e3d0_0_1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ea1da7e3d0_0_1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a90f1fe264_0_12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a90f1fe264_0_12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164676d7fb_0_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164676d7fb_0_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3f739a7630_0_15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3f739a7630_0_15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0484245010_0_13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0484245010_0_13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0484245010_0_27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0484245010_0_27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a90f1fe264_0_2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a90f1fe264_0_2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3637" y="820871"/>
            <a:ext cx="9393300" cy="2262900"/>
          </a:xfrm>
          <a:prstGeom prst="rect">
            <a:avLst/>
          </a:prstGeom>
        </p:spPr>
        <p:txBody>
          <a:bodyPr anchorCtr="0" anchor="b" bIns="100800" lIns="100800" spcFirstLastPara="1" rIns="100800" wrap="square" tIns="1008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3628" y="3124535"/>
            <a:ext cx="9393300" cy="8739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3628" y="1219469"/>
            <a:ext cx="9393300" cy="2164800"/>
          </a:xfrm>
          <a:prstGeom prst="rect">
            <a:avLst/>
          </a:prstGeom>
        </p:spPr>
        <p:txBody>
          <a:bodyPr anchorCtr="0" anchor="b" bIns="100800" lIns="100800" spcFirstLastPara="1" rIns="100800" wrap="square" tIns="1008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3628" y="3475231"/>
            <a:ext cx="9393300" cy="14340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55600" lvl="0" marL="457200" rtl="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indent="-323850" lvl="1" marL="914400" rtl="0" algn="ctr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 algn="ctr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 algn="ctr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 algn="ctr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 algn="ctr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 algn="ctr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 algn="ctr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 algn="ctr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AND_BODY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504000" y="226080"/>
            <a:ext cx="90717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504000" y="1326600"/>
            <a:ext cx="90717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2pPr>
            <a:lvl3pPr lvl="2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3pPr>
            <a:lvl4pPr lvl="3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4pPr>
            <a:lvl5pPr lvl="4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5pPr>
            <a:lvl6pPr lvl="5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6pPr>
            <a:lvl7pPr lvl="6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7pPr>
            <a:lvl8pPr lvl="7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8pPr>
            <a:lvl9pPr lvl="8" rtl="0" algn="l">
              <a:spcBef>
                <a:spcPts val="1300"/>
              </a:spcBef>
              <a:spcAft>
                <a:spcPts val="1300"/>
              </a:spcAft>
              <a:buSzPts val="15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504000" y="226080"/>
            <a:ext cx="90717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04000" y="1326600"/>
            <a:ext cx="90717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indent="-228600" lvl="1" marL="914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rtl="0" algn="l">
              <a:spcBef>
                <a:spcPts val="1300"/>
              </a:spcBef>
              <a:spcAft>
                <a:spcPts val="1300"/>
              </a:spcAft>
              <a:buSzPts val="15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504000" y="226080"/>
            <a:ext cx="90717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504000" y="1326600"/>
            <a:ext cx="44268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indent="-228600" lvl="1" marL="914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rtl="0" algn="l">
              <a:spcBef>
                <a:spcPts val="1300"/>
              </a:spcBef>
              <a:spcAft>
                <a:spcPts val="1300"/>
              </a:spcAft>
              <a:buSzPts val="15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5152680" y="1326600"/>
            <a:ext cx="44268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indent="-228600" lvl="1" marL="914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rtl="0" algn="l">
              <a:spcBef>
                <a:spcPts val="13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rtl="0" algn="l">
              <a:spcBef>
                <a:spcPts val="1300"/>
              </a:spcBef>
              <a:spcAft>
                <a:spcPts val="1300"/>
              </a:spcAft>
              <a:buSzPts val="15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3628" y="2371246"/>
            <a:ext cx="9393300" cy="9282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3628" y="490626"/>
            <a:ext cx="9393300" cy="6315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3625" y="1122125"/>
            <a:ext cx="9393300" cy="35649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indent="-323850" lvl="1" marL="9144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3628" y="490626"/>
            <a:ext cx="9393300" cy="6315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3628" y="1270568"/>
            <a:ext cx="4409700" cy="37665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27385" y="1270568"/>
            <a:ext cx="4409700" cy="37665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3628" y="490626"/>
            <a:ext cx="9393300" cy="6315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3628" y="612532"/>
            <a:ext cx="3095700" cy="833100"/>
          </a:xfrm>
          <a:prstGeom prst="rect">
            <a:avLst/>
          </a:prstGeom>
        </p:spPr>
        <p:txBody>
          <a:bodyPr anchorCtr="0" anchor="b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3628" y="1531991"/>
            <a:ext cx="3095700" cy="35052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40467" y="496276"/>
            <a:ext cx="7020000" cy="45099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rtl="0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40313" y="-138"/>
            <a:ext cx="5040300" cy="5670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695" y="1359537"/>
            <a:ext cx="4459500" cy="1634100"/>
          </a:xfrm>
          <a:prstGeom prst="rect">
            <a:avLst/>
          </a:prstGeom>
        </p:spPr>
        <p:txBody>
          <a:bodyPr anchorCtr="0" anchor="b" bIns="100800" lIns="100800" spcFirstLastPara="1" rIns="100800" wrap="square" tIns="1008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695" y="3090304"/>
            <a:ext cx="4459500" cy="13617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45456" y="798270"/>
            <a:ext cx="4230000" cy="40737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indent="-323850" lvl="1" marL="9144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3628" y="4664078"/>
            <a:ext cx="6613200" cy="6672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3628" y="490626"/>
            <a:ext cx="9393300" cy="6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  <a:defRPr sz="3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3625" y="1122125"/>
            <a:ext cx="9393300" cy="35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rmAutofit/>
          </a:bodyPr>
          <a:lstStyle>
            <a:lvl1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1pPr>
            <a:lvl2pPr indent="-3238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0800" lIns="100800" spcFirstLastPara="1" rIns="100800" wrap="square" tIns="100800">
            <a:normAutofit/>
          </a:bodyPr>
          <a:lstStyle>
            <a:lvl1pPr lvl="0" rtl="0" algn="r">
              <a:buNone/>
              <a:defRPr sz="1100">
                <a:solidFill>
                  <a:schemeClr val="dk2"/>
                </a:solidFill>
              </a:defRPr>
            </a:lvl1pPr>
            <a:lvl2pPr lvl="1" rtl="0" algn="r">
              <a:buNone/>
              <a:defRPr sz="1100">
                <a:solidFill>
                  <a:schemeClr val="dk2"/>
                </a:solidFill>
              </a:defRPr>
            </a:lvl2pPr>
            <a:lvl3pPr lvl="2" rtl="0" algn="r">
              <a:buNone/>
              <a:defRPr sz="1100">
                <a:solidFill>
                  <a:schemeClr val="dk2"/>
                </a:solidFill>
              </a:defRPr>
            </a:lvl3pPr>
            <a:lvl4pPr lvl="3" rtl="0" algn="r">
              <a:buNone/>
              <a:defRPr sz="1100">
                <a:solidFill>
                  <a:schemeClr val="dk2"/>
                </a:solidFill>
              </a:defRPr>
            </a:lvl4pPr>
            <a:lvl5pPr lvl="4" rtl="0" algn="r">
              <a:buNone/>
              <a:defRPr sz="1100">
                <a:solidFill>
                  <a:schemeClr val="dk2"/>
                </a:solidFill>
              </a:defRPr>
            </a:lvl5pPr>
            <a:lvl6pPr lvl="5" rtl="0" algn="r">
              <a:buNone/>
              <a:defRPr sz="1100">
                <a:solidFill>
                  <a:schemeClr val="dk2"/>
                </a:solidFill>
              </a:defRPr>
            </a:lvl6pPr>
            <a:lvl7pPr lvl="6" rtl="0" algn="r">
              <a:buNone/>
              <a:defRPr sz="1100">
                <a:solidFill>
                  <a:schemeClr val="dk2"/>
                </a:solidFill>
              </a:defRPr>
            </a:lvl7pPr>
            <a:lvl8pPr lvl="7" rtl="0" algn="r">
              <a:buNone/>
              <a:defRPr sz="1100">
                <a:solidFill>
                  <a:schemeClr val="dk2"/>
                </a:solidFill>
              </a:defRPr>
            </a:lvl8pPr>
            <a:lvl9pPr lvl="8" rtl="0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Relationship Id="rId4" Type="http://schemas.openxmlformats.org/officeDocument/2006/relationships/image" Target="../media/image18.jp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30.jpg"/><Relationship Id="rId5" Type="http://schemas.openxmlformats.org/officeDocument/2006/relationships/image" Target="../media/image27.jp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g"/><Relationship Id="rId4" Type="http://schemas.openxmlformats.org/officeDocument/2006/relationships/image" Target="../media/image18.jpg"/><Relationship Id="rId5" Type="http://schemas.openxmlformats.org/officeDocument/2006/relationships/image" Target="../media/image9.png"/><Relationship Id="rId6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8" name="Google Shape;68;p16"/>
          <p:cNvGrpSpPr/>
          <p:nvPr/>
        </p:nvGrpSpPr>
        <p:grpSpPr>
          <a:xfrm>
            <a:off x="391811" y="1523061"/>
            <a:ext cx="9297003" cy="3050203"/>
            <a:chOff x="419715" y="1282390"/>
            <a:chExt cx="9030600" cy="2663700"/>
          </a:xfrm>
        </p:grpSpPr>
        <p:grpSp>
          <p:nvGrpSpPr>
            <p:cNvPr id="69" name="Google Shape;69;p16"/>
            <p:cNvGrpSpPr/>
            <p:nvPr/>
          </p:nvGrpSpPr>
          <p:grpSpPr>
            <a:xfrm>
              <a:off x="419715" y="1282390"/>
              <a:ext cx="9030600" cy="2415905"/>
              <a:chOff x="419715" y="1282390"/>
              <a:chExt cx="9030600" cy="2415905"/>
            </a:xfrm>
          </p:grpSpPr>
          <p:sp>
            <p:nvSpPr>
              <p:cNvPr id="70" name="Google Shape;70;p16"/>
              <p:cNvSpPr/>
              <p:nvPr/>
            </p:nvSpPr>
            <p:spPr>
              <a:xfrm>
                <a:off x="419715" y="1282390"/>
                <a:ext cx="9030600" cy="1975200"/>
              </a:xfrm>
              <a:prstGeom prst="roundRect">
                <a:avLst>
                  <a:gd fmla="val 16667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6"/>
              <p:cNvSpPr txBox="1"/>
              <p:nvPr/>
            </p:nvSpPr>
            <p:spPr>
              <a:xfrm>
                <a:off x="527560" y="1382895"/>
                <a:ext cx="8814900" cy="23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sp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-US" sz="4300">
                    <a:solidFill>
                      <a:schemeClr val="dk1"/>
                    </a:solidFill>
                    <a:latin typeface="Didact Gothic"/>
                    <a:ea typeface="Didact Gothic"/>
                    <a:cs typeface="Didact Gothic"/>
                    <a:sym typeface="Didact Gothic"/>
                  </a:rPr>
                  <a:t>MLTiming: </a:t>
                </a:r>
                <a:endParaRPr b="1" sz="4300">
                  <a:solidFill>
                    <a:schemeClr val="dk1"/>
                  </a:solidFill>
                  <a:latin typeface="Didact Gothic"/>
                  <a:ea typeface="Didact Gothic"/>
                  <a:cs typeface="Didact Gothic"/>
                  <a:sym typeface="Didact Gothic"/>
                </a:endParaRPr>
              </a:p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-US" sz="3600">
                    <a:solidFill>
                      <a:schemeClr val="dk1"/>
                    </a:solidFill>
                    <a:latin typeface="Didact Gothic"/>
                    <a:ea typeface="Didact Gothic"/>
                    <a:cs typeface="Didact Gothic"/>
                    <a:sym typeface="Didact Gothic"/>
                  </a:rPr>
                  <a:t>Using Pairwise Learning for </a:t>
                </a:r>
                <a:endParaRPr b="1" sz="3600">
                  <a:solidFill>
                    <a:schemeClr val="dk1"/>
                  </a:solidFill>
                  <a:latin typeface="Didact Gothic"/>
                  <a:ea typeface="Didact Gothic"/>
                  <a:cs typeface="Didact Gothic"/>
                  <a:sym typeface="Didact Gothic"/>
                </a:endParaRPr>
              </a:p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-US" sz="3600">
                    <a:solidFill>
                      <a:schemeClr val="dk1"/>
                    </a:solidFill>
                    <a:latin typeface="Didact Gothic"/>
                    <a:ea typeface="Didact Gothic"/>
                    <a:cs typeface="Didact Gothic"/>
                    <a:sym typeface="Didact Gothic"/>
                  </a:rPr>
                  <a:t>Improving Timing Resolution in TOF-PET</a:t>
                </a:r>
                <a:endParaRPr b="1" sz="3600">
                  <a:solidFill>
                    <a:schemeClr val="dk1"/>
                  </a:solidFill>
                  <a:latin typeface="Didact Gothic"/>
                  <a:ea typeface="Didact Gothic"/>
                  <a:cs typeface="Didact Gothic"/>
                  <a:sym typeface="Didact Gothic"/>
                </a:endParaRPr>
              </a:p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1" sz="4000">
                  <a:solidFill>
                    <a:schemeClr val="dk1"/>
                  </a:solidFill>
                  <a:latin typeface="Didact Gothic"/>
                  <a:ea typeface="Didact Gothic"/>
                  <a:cs typeface="Didact Gothic"/>
                  <a:sym typeface="Didact Gothic"/>
                </a:endParaRPr>
              </a:p>
            </p:txBody>
          </p:sp>
        </p:grpSp>
        <p:sp>
          <p:nvSpPr>
            <p:cNvPr id="72" name="Google Shape;72;p16"/>
            <p:cNvSpPr txBox="1"/>
            <p:nvPr/>
          </p:nvSpPr>
          <p:spPr>
            <a:xfrm>
              <a:off x="635269" y="3650290"/>
              <a:ext cx="88149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Didact Gothic"/>
                <a:ea typeface="Didact Gothic"/>
                <a:cs typeface="Didact Gothic"/>
                <a:sym typeface="Didact Gothic"/>
              </a:endParaRPr>
            </a:p>
          </p:txBody>
        </p:sp>
      </p:grpSp>
      <p:pic>
        <p:nvPicPr>
          <p:cNvPr descr="logo_ucm.jpg" id="73" name="Google Shape;7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4675" y="202637"/>
            <a:ext cx="1138989" cy="120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 b="9857" l="0" r="12914" t="5676"/>
          <a:stretch/>
        </p:blipFill>
        <p:spPr>
          <a:xfrm>
            <a:off x="3937299" y="305313"/>
            <a:ext cx="1722716" cy="9950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3792750" y="4404225"/>
            <a:ext cx="299700" cy="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dk2"/>
                </a:solidFill>
              </a:rPr>
              <a:t> </a:t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391800" y="3892425"/>
            <a:ext cx="9477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latin typeface="Didact Gothic"/>
                <a:ea typeface="Didact Gothic"/>
                <a:cs typeface="Didact Gothic"/>
                <a:sym typeface="Didact Gothic"/>
              </a:rPr>
              <a:t>José</a:t>
            </a:r>
            <a:r>
              <a:rPr lang="en-US" sz="1800" u="sng"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lang="en-US" sz="1800" u="sng">
                <a:latin typeface="Didact Gothic"/>
                <a:ea typeface="Didact Gothic"/>
                <a:cs typeface="Didact Gothic"/>
                <a:sym typeface="Didact Gothic"/>
              </a:rPr>
              <a:t>A. Avellaneda </a:t>
            </a:r>
            <a:r>
              <a:rPr baseline="30000" lang="en-US" sz="1800" u="sng">
                <a:latin typeface="Didact Gothic"/>
                <a:ea typeface="Didact Gothic"/>
                <a:cs typeface="Didact Gothic"/>
                <a:sym typeface="Didact Gothic"/>
              </a:rPr>
              <a:t>1</a:t>
            </a:r>
            <a:r>
              <a:rPr lang="en-US" sz="1800">
                <a:latin typeface="Didact Gothic"/>
                <a:ea typeface="Didact Gothic"/>
                <a:cs typeface="Didact Gothic"/>
                <a:sym typeface="Didact Gothic"/>
              </a:rPr>
              <a:t> , Victor Sánchez-Tembleque</a:t>
            </a:r>
            <a:r>
              <a:rPr baseline="30000" lang="en-US" sz="1800">
                <a:latin typeface="Didact Gothic"/>
                <a:ea typeface="Didact Gothic"/>
                <a:cs typeface="Didact Gothic"/>
                <a:sym typeface="Didact Gothic"/>
              </a:rPr>
              <a:t>1</a:t>
            </a:r>
            <a:r>
              <a:rPr lang="en-US" sz="1800">
                <a:latin typeface="Didact Gothic"/>
                <a:ea typeface="Didact Gothic"/>
                <a:cs typeface="Didact Gothic"/>
                <a:sym typeface="Didact Gothic"/>
              </a:rPr>
              <a:t>,  Miriam Caballero, </a:t>
            </a:r>
            <a:endParaRPr sz="18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L.M Fraile</a:t>
            </a:r>
            <a:r>
              <a:rPr baseline="30000" lang="en-US" sz="18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1</a:t>
            </a:r>
            <a:r>
              <a:rPr lang="en-US" sz="1800">
                <a:latin typeface="Didact Gothic"/>
                <a:ea typeface="Didact Gothic"/>
                <a:cs typeface="Didact Gothic"/>
                <a:sym typeface="Didact Gothic"/>
              </a:rPr>
              <a:t>,  J.</a:t>
            </a:r>
            <a:r>
              <a:rPr lang="en-US" sz="1800">
                <a:latin typeface="Didact Gothic"/>
                <a:ea typeface="Didact Gothic"/>
                <a:cs typeface="Didact Gothic"/>
                <a:sym typeface="Didact Gothic"/>
              </a:rPr>
              <a:t> M. Udías</a:t>
            </a:r>
            <a:r>
              <a:rPr baseline="30000" lang="en-US" sz="1800">
                <a:latin typeface="Didact Gothic"/>
                <a:ea typeface="Didact Gothic"/>
                <a:cs typeface="Didact Gothic"/>
                <a:sym typeface="Didact Gothic"/>
              </a:rPr>
              <a:t>1, 2 </a:t>
            </a:r>
            <a:r>
              <a:rPr lang="en-US" sz="1800">
                <a:latin typeface="Didact Gothic"/>
                <a:ea typeface="Didact Gothic"/>
                <a:cs typeface="Didact Gothic"/>
                <a:sym typeface="Didact Gothic"/>
              </a:rPr>
              <a:t> and Joaquín L. Herraiz</a:t>
            </a:r>
            <a:r>
              <a:rPr baseline="30000" lang="en-US" sz="1800">
                <a:latin typeface="Didact Gothic"/>
                <a:ea typeface="Didact Gothic"/>
                <a:cs typeface="Didact Gothic"/>
                <a:sym typeface="Didact Gothic"/>
              </a:rPr>
              <a:t> 1, 2</a:t>
            </a:r>
            <a:endParaRPr sz="18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7550" y="4573275"/>
            <a:ext cx="9146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>
                <a:latin typeface="Didact Gothic"/>
                <a:ea typeface="Didact Gothic"/>
                <a:cs typeface="Didact Gothic"/>
                <a:sym typeface="Didact Gothic"/>
              </a:rPr>
              <a:t>1 </a:t>
            </a:r>
            <a:r>
              <a:rPr lang="en-US">
                <a:latin typeface="Didact Gothic"/>
                <a:ea typeface="Didact Gothic"/>
                <a:cs typeface="Didact Gothic"/>
                <a:sym typeface="Didact Gothic"/>
              </a:rPr>
              <a:t>Grupo de Física Nuclear, Dpto EMFTEL &amp; IPARCOS, Facultad de Ciencias Físicas, Universidad Complutense de Madrid</a:t>
            </a:r>
            <a:endParaRPr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>
                <a:latin typeface="Didact Gothic"/>
                <a:ea typeface="Didact Gothic"/>
                <a:cs typeface="Didact Gothic"/>
                <a:sym typeface="Didact Gothic"/>
              </a:rPr>
              <a:t>2 </a:t>
            </a:r>
            <a:r>
              <a:rPr lang="en-US">
                <a:latin typeface="Didact Gothic"/>
                <a:ea typeface="Didact Gothic"/>
                <a:cs typeface="Didact Gothic"/>
                <a:sym typeface="Didact Gothic"/>
              </a:rPr>
              <a:t>Fundación de Investigación Hospital Clínico San Carlos (IdISSC), Madrid, Spain</a:t>
            </a:r>
            <a:endParaRPr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Didact Gothic"/>
                <a:ea typeface="Didact Gothic"/>
                <a:cs typeface="Didact Gothic"/>
                <a:sym typeface="Didact Gothic"/>
              </a:rPr>
              <a:t>.</a:t>
            </a:r>
            <a:endParaRPr sz="10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58473" y="202625"/>
            <a:ext cx="1853177" cy="120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5" name="Google Shape;165;p25"/>
          <p:cNvSpPr txBox="1"/>
          <p:nvPr/>
        </p:nvSpPr>
        <p:spPr>
          <a:xfrm>
            <a:off x="130125" y="91550"/>
            <a:ext cx="73731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METHODS:</a:t>
            </a:r>
            <a:r>
              <a:rPr lang="en-US" sz="3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EXPERIMENTAL SETUP</a:t>
            </a:r>
            <a:endParaRPr sz="3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6" name="Google Shape;166;p25"/>
          <p:cNvSpPr txBox="1"/>
          <p:nvPr/>
        </p:nvSpPr>
        <p:spPr>
          <a:xfrm>
            <a:off x="5531025" y="3243875"/>
            <a:ext cx="41583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data: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Acquired with a </a:t>
            </a: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22Na point source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a pair of </a:t>
            </a: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conic 2” LaBr3(Ce) detectors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coincidence mode connected to </a:t>
            </a: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Hamamatsu R9779 PMTs sampled at 5 Gs/s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25"/>
          <p:cNvSpPr txBox="1"/>
          <p:nvPr/>
        </p:nvSpPr>
        <p:spPr>
          <a:xfrm>
            <a:off x="130125" y="3243863"/>
            <a:ext cx="5400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data: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Same hardware. </a:t>
            </a:r>
            <a:r>
              <a:rPr b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Detectors separated 15 cm 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</a:t>
            </a:r>
            <a:r>
              <a:rPr b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moved in 11 positions (-5 to 5 in steps of 1 cm)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along the line of response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1971950" y="4985100"/>
            <a:ext cx="165600" cy="1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</p:txBody>
      </p:sp>
      <p:pic>
        <p:nvPicPr>
          <p:cNvPr id="169" name="Google Shape;169;p25"/>
          <p:cNvPicPr preferRelativeResize="0"/>
          <p:nvPr/>
        </p:nvPicPr>
        <p:blipFill rotWithShape="1">
          <a:blip r:embed="rId3">
            <a:alphaModFix/>
          </a:blip>
          <a:srcRect b="0" l="13256" r="13256" t="0"/>
          <a:stretch/>
        </p:blipFill>
        <p:spPr>
          <a:xfrm>
            <a:off x="688850" y="4772250"/>
            <a:ext cx="3807949" cy="82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5" title="detectors drawing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125" y="717875"/>
            <a:ext cx="9436727" cy="25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/>
          <p:nvPr>
            <p:ph type="title"/>
          </p:nvPr>
        </p:nvSpPr>
        <p:spPr>
          <a:xfrm>
            <a:off x="504000" y="226080"/>
            <a:ext cx="9071700" cy="94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METHODS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: Neural Networks Models Considered</a:t>
            </a:r>
            <a:endParaRPr/>
          </a:p>
        </p:txBody>
      </p:sp>
      <p:sp>
        <p:nvSpPr>
          <p:cNvPr id="176" name="Google Shape;176;p26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1763" y="1246505"/>
            <a:ext cx="6076174" cy="419317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6"/>
          <p:cNvSpPr/>
          <p:nvPr/>
        </p:nvSpPr>
        <p:spPr>
          <a:xfrm>
            <a:off x="2001775" y="1503700"/>
            <a:ext cx="6174300" cy="2112000"/>
          </a:xfrm>
          <a:prstGeom prst="rect">
            <a:avLst/>
          </a:prstGeom>
          <a:solidFill>
            <a:srgbClr val="F9D89C">
              <a:alpha val="2848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29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6"/>
          <p:cNvSpPr/>
          <p:nvPr/>
        </p:nvSpPr>
        <p:spPr>
          <a:xfrm>
            <a:off x="2001775" y="3615700"/>
            <a:ext cx="6174300" cy="946500"/>
          </a:xfrm>
          <a:prstGeom prst="rect">
            <a:avLst/>
          </a:prstGeom>
          <a:solidFill>
            <a:srgbClr val="F9D89C">
              <a:alpha val="2848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29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6"/>
          <p:cNvSpPr/>
          <p:nvPr/>
        </p:nvSpPr>
        <p:spPr>
          <a:xfrm>
            <a:off x="2001775" y="4562200"/>
            <a:ext cx="6174300" cy="809700"/>
          </a:xfrm>
          <a:prstGeom prst="rect">
            <a:avLst/>
          </a:prstGeom>
          <a:solidFill>
            <a:srgbClr val="F9D89C">
              <a:alpha val="2848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29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/>
          <p:nvPr>
            <p:ph type="title"/>
          </p:nvPr>
        </p:nvSpPr>
        <p:spPr>
          <a:xfrm>
            <a:off x="504000" y="226080"/>
            <a:ext cx="9071700" cy="946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 u="sng"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  <a:r>
              <a:rPr lang="en-US" sz="3400">
                <a:latin typeface="Times New Roman"/>
                <a:ea typeface="Times New Roman"/>
                <a:cs typeface="Times New Roman"/>
                <a:sym typeface="Times New Roman"/>
              </a:rPr>
              <a:t>: METRICS (Evaluated with Coincidences)</a:t>
            </a:r>
            <a:endParaRPr sz="3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Google Shape;186;p27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27"/>
          <p:cNvSpPr txBox="1"/>
          <p:nvPr/>
        </p:nvSpPr>
        <p:spPr>
          <a:xfrm>
            <a:off x="381675" y="2910450"/>
            <a:ext cx="4780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evaluate performance based on three metrics: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Mean Absolute error (</a:t>
            </a:r>
            <a:r>
              <a:rPr i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science metric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CTR (FWHM of gaussian fit of TOF distribution) (</a:t>
            </a:r>
            <a:r>
              <a:rPr i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PET metric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 (</a:t>
            </a:r>
            <a:r>
              <a:rPr i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Physical metric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88" name="Google Shape;188;p27"/>
          <p:cNvGrpSpPr/>
          <p:nvPr/>
        </p:nvGrpSpPr>
        <p:grpSpPr>
          <a:xfrm>
            <a:off x="5026751" y="2781275"/>
            <a:ext cx="4406499" cy="2455300"/>
            <a:chOff x="538676" y="2940725"/>
            <a:chExt cx="4406499" cy="2455300"/>
          </a:xfrm>
        </p:grpSpPr>
        <p:pic>
          <p:nvPicPr>
            <p:cNvPr id="189" name="Google Shape;189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38676" y="2940725"/>
              <a:ext cx="4406499" cy="2455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90" name="Google Shape;190;p27"/>
            <p:cNvCxnSpPr/>
            <p:nvPr/>
          </p:nvCxnSpPr>
          <p:spPr>
            <a:xfrm flipH="1" rot="10800000">
              <a:off x="1851975" y="3862675"/>
              <a:ext cx="1779900" cy="111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91" name="Google Shape;191;p27"/>
            <p:cNvSpPr txBox="1"/>
            <p:nvPr/>
          </p:nvSpPr>
          <p:spPr>
            <a:xfrm>
              <a:off x="2297175" y="3456150"/>
              <a:ext cx="8895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Bias</a:t>
              </a:r>
              <a:endPara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2" name="Google Shape;192;p27"/>
            <p:cNvSpPr txBox="1"/>
            <p:nvPr/>
          </p:nvSpPr>
          <p:spPr>
            <a:xfrm>
              <a:off x="1542050" y="4152325"/>
              <a:ext cx="967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FWHM</a:t>
              </a:r>
              <a:endPara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cxnSp>
        <p:nvCxnSpPr>
          <p:cNvPr id="193" name="Google Shape;193;p27"/>
          <p:cNvCxnSpPr/>
          <p:nvPr/>
        </p:nvCxnSpPr>
        <p:spPr>
          <a:xfrm>
            <a:off x="5013450" y="5234525"/>
            <a:ext cx="4624200" cy="2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4" name="Google Shape;194;p27"/>
          <p:cNvCxnSpPr/>
          <p:nvPr/>
        </p:nvCxnSpPr>
        <p:spPr>
          <a:xfrm flipH="1" rot="10800000">
            <a:off x="5972700" y="4350525"/>
            <a:ext cx="845100" cy="1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5" name="Google Shape;195;p27"/>
          <p:cNvPicPr preferRelativeResize="0"/>
          <p:nvPr/>
        </p:nvPicPr>
        <p:blipFill rotWithShape="1">
          <a:blip r:embed="rId4">
            <a:alphaModFix/>
          </a:blip>
          <a:srcRect b="27177" l="13509" r="12548" t="0"/>
          <a:stretch/>
        </p:blipFill>
        <p:spPr>
          <a:xfrm>
            <a:off x="2004788" y="1172575"/>
            <a:ext cx="5395288" cy="16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7"/>
          <p:cNvSpPr txBox="1"/>
          <p:nvPr/>
        </p:nvSpPr>
        <p:spPr>
          <a:xfrm>
            <a:off x="9330600" y="5166200"/>
            <a:ext cx="4710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2"/>
                </a:solidFill>
              </a:rPr>
              <a:t>t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/>
              <a:t>‹#›</a:t>
            </a:fld>
            <a:endParaRPr sz="1100"/>
          </a:p>
        </p:txBody>
      </p:sp>
      <p:sp>
        <p:nvSpPr>
          <p:cNvPr id="202" name="Google Shape;202;p28"/>
          <p:cNvSpPr txBox="1"/>
          <p:nvPr>
            <p:ph type="title"/>
          </p:nvPr>
        </p:nvSpPr>
        <p:spPr>
          <a:xfrm>
            <a:off x="521526" y="111325"/>
            <a:ext cx="4711500" cy="6807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RESULTS:</a:t>
            </a:r>
            <a:endParaRPr u="sng"/>
          </a:p>
        </p:txBody>
      </p:sp>
      <p:sp>
        <p:nvSpPr>
          <p:cNvPr id="203" name="Google Shape;203;p28"/>
          <p:cNvSpPr txBox="1"/>
          <p:nvPr/>
        </p:nvSpPr>
        <p:spPr>
          <a:xfrm>
            <a:off x="5634100" y="4079750"/>
            <a:ext cx="40854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1Million pulses processed in  ~3 seconds with an NVIDIA GeForce RTX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4090 GPU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Google Shape;204;p28"/>
          <p:cNvSpPr txBox="1"/>
          <p:nvPr/>
        </p:nvSpPr>
        <p:spPr>
          <a:xfrm>
            <a:off x="2522800" y="40375"/>
            <a:ext cx="6499800" cy="7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Trained with ~15000 singles. </a:t>
            </a:r>
            <a:b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Validated with ~330000 coincidences.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205" name="Google Shape;205;p28" title="Screenshot 2025-03-12 151150.png"/>
          <p:cNvPicPr preferRelativeResize="0"/>
          <p:nvPr/>
        </p:nvPicPr>
        <p:blipFill rotWithShape="1">
          <a:blip r:embed="rId3">
            <a:alphaModFix/>
          </a:blip>
          <a:srcRect b="0" l="0" r="0" t="24636"/>
          <a:stretch/>
        </p:blipFill>
        <p:spPr>
          <a:xfrm>
            <a:off x="252138" y="4144325"/>
            <a:ext cx="5250282" cy="143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8" title="histograms.png"/>
          <p:cNvPicPr preferRelativeResize="0"/>
          <p:nvPr/>
        </p:nvPicPr>
        <p:blipFill rotWithShape="1">
          <a:blip r:embed="rId4">
            <a:alphaModFix/>
          </a:blip>
          <a:srcRect b="0" l="7655" r="9046" t="9395"/>
          <a:stretch/>
        </p:blipFill>
        <p:spPr>
          <a:xfrm>
            <a:off x="131275" y="800275"/>
            <a:ext cx="9701924" cy="3264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29"/>
          <p:cNvSpPr txBox="1"/>
          <p:nvPr>
            <p:ph type="title"/>
          </p:nvPr>
        </p:nvSpPr>
        <p:spPr>
          <a:xfrm>
            <a:off x="481250" y="306925"/>
            <a:ext cx="3357600" cy="477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</p:txBody>
      </p:sp>
      <p:sp>
        <p:nvSpPr>
          <p:cNvPr id="213" name="Google Shape;213;p29"/>
          <p:cNvSpPr txBox="1"/>
          <p:nvPr/>
        </p:nvSpPr>
        <p:spPr>
          <a:xfrm>
            <a:off x="481250" y="1022050"/>
            <a:ext cx="85614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MLTiming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able to </a:t>
            </a: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match standard methods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timing tasks using a wide array of different network types.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approach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could facilitate implementation of ML timing methods in medium and large-sized PET scanners.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KAN networks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compete with the other Neural Network methods in key metrics with smaller network size.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Machine learning methods </a:t>
            </a: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 not constitute a bottleneck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fast pulse processing</a:t>
            </a:r>
            <a:r>
              <a:rPr b="1"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high count-rate situations</a:t>
            </a: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Descripción generada automáticamente" id="218" name="Google Shape;21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13574" y="-23465"/>
            <a:ext cx="1159176" cy="7509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a, Logotipo&#10;&#10;Descripción generada automáticamente" id="219" name="Google Shape;21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1955" y="125892"/>
            <a:ext cx="631073" cy="7229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cono&#10;&#10;Descripción generada automáticamente" id="220" name="Google Shape;220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14782" y="90012"/>
            <a:ext cx="878182" cy="85775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0"/>
          <p:cNvSpPr txBox="1"/>
          <p:nvPr/>
        </p:nvSpPr>
        <p:spPr>
          <a:xfrm>
            <a:off x="214550" y="1848376"/>
            <a:ext cx="9619500" cy="25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Prototwin Project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(TED2021-130592B-I00) funded by MCIN/AEI/10.13039/501100011033 and by the European Union NextGenerationEU/PRTR.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900"/>
              <a:buNone/>
            </a:pP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Fascina Project 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(PID2021-126998OB-I00) and </a:t>
            </a: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3PET Project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(PDC2022-133057-I00) funded by MCIN/AEI/10.13039/501100011033 and by the European Union NextGenerationEU/PRTR.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900"/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Tartaglia Project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MIA.2021.M02.0005) - Ministerio de Asuntos Económicos y Transformación Digital, financiado con fondos del Plan de Recuperación, Resiliencia y Transformación de la Unión Europea a través de los fondos </a:t>
            </a:r>
            <a:r>
              <a:rPr i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 Generation EU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TARTAGLIA está enmarcado dentro del programa Misiones de I+D en Inteligencia Artificial de la agenda España Digital 2025 y de la Estrategia Nacional de Inteligencia Artificial.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agen que contiene Logotipo&#10;&#10;Descripción generada automáticamente" id="222" name="Google Shape;222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51027" y="102643"/>
            <a:ext cx="1512640" cy="832496"/>
          </a:xfrm>
          <a:prstGeom prst="rect">
            <a:avLst/>
          </a:prstGeom>
          <a:noFill/>
          <a:ln>
            <a:noFill/>
          </a:ln>
        </p:spPr>
      </p:pic>
      <p:sp>
        <p:nvSpPr>
          <p:cNvPr descr="Inicio" id="223" name="Google Shape;223;p30"/>
          <p:cNvSpPr/>
          <p:nvPr/>
        </p:nvSpPr>
        <p:spPr>
          <a:xfrm>
            <a:off x="4914305" y="2709263"/>
            <a:ext cx="252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75" lIns="75600" spcFirstLastPara="1" rIns="75600" wrap="square" tIns="37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081761" y="158935"/>
            <a:ext cx="3795985" cy="73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0" y="4959850"/>
            <a:ext cx="10064675" cy="71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0"/>
          <p:cNvSpPr txBox="1"/>
          <p:nvPr/>
        </p:nvSpPr>
        <p:spPr>
          <a:xfrm>
            <a:off x="214561" y="1094446"/>
            <a:ext cx="65823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00800" lIns="100800" spcFirstLastPara="1" rIns="100800" wrap="square" tIns="10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latin typeface="Didact Gothic"/>
                <a:ea typeface="Didact Gothic"/>
                <a:cs typeface="Didact Gothic"/>
                <a:sym typeface="Didact Gothic"/>
              </a:rPr>
              <a:t>Acknowledgements</a:t>
            </a:r>
            <a:endParaRPr sz="1800">
              <a:solidFill>
                <a:schemeClr val="dk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1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2" name="Google Shape;232;p31"/>
          <p:cNvSpPr/>
          <p:nvPr/>
        </p:nvSpPr>
        <p:spPr>
          <a:xfrm>
            <a:off x="4365425" y="1946450"/>
            <a:ext cx="5445600" cy="3442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1"/>
          <p:cNvSpPr txBox="1"/>
          <p:nvPr/>
        </p:nvSpPr>
        <p:spPr>
          <a:xfrm>
            <a:off x="5344325" y="2123550"/>
            <a:ext cx="348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MLTiming:</a:t>
            </a:r>
            <a:endParaRPr b="1" sz="44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31"/>
          <p:cNvSpPr txBox="1"/>
          <p:nvPr/>
        </p:nvSpPr>
        <p:spPr>
          <a:xfrm>
            <a:off x="2137975" y="450100"/>
            <a:ext cx="7099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Contact:     javellan@ucm.es</a:t>
            </a:r>
            <a:endParaRPr b="1" sz="3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logo_ucm.jpg" id="235" name="Google Shape;23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875" y="1462650"/>
            <a:ext cx="1264229" cy="1356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1"/>
          <p:cNvPicPr preferRelativeResize="0"/>
          <p:nvPr/>
        </p:nvPicPr>
        <p:blipFill rotWithShape="1">
          <a:blip r:embed="rId4">
            <a:alphaModFix/>
          </a:blip>
          <a:srcRect b="9857" l="0" r="12914" t="5676"/>
          <a:stretch/>
        </p:blipFill>
        <p:spPr>
          <a:xfrm>
            <a:off x="1768774" y="1462650"/>
            <a:ext cx="2306726" cy="1356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1"/>
          <p:cNvPicPr preferRelativeResize="0"/>
          <p:nvPr/>
        </p:nvPicPr>
        <p:blipFill rotWithShape="1">
          <a:blip r:embed="rId5">
            <a:alphaModFix/>
          </a:blip>
          <a:srcRect b="0" l="0" r="0" t="3577"/>
          <a:stretch/>
        </p:blipFill>
        <p:spPr>
          <a:xfrm>
            <a:off x="812075" y="3529925"/>
            <a:ext cx="2252750" cy="140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15175" y="2818675"/>
            <a:ext cx="5153126" cy="20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17"/>
          <p:cNvSpPr txBox="1"/>
          <p:nvPr>
            <p:ph idx="4294967295" type="title"/>
          </p:nvPr>
        </p:nvSpPr>
        <p:spPr>
          <a:xfrm>
            <a:off x="202675" y="318075"/>
            <a:ext cx="9450600" cy="13119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500" u="sng">
                <a:latin typeface="Times New Roman"/>
                <a:ea typeface="Times New Roman"/>
                <a:cs typeface="Times New Roman"/>
                <a:sym typeface="Times New Roman"/>
              </a:rPr>
              <a:t>POSITRON EMISSION TOMOGRAPHY</a:t>
            </a:r>
            <a:r>
              <a:rPr lang="en-US" sz="3500" u="sng">
                <a:latin typeface="Times New Roman"/>
                <a:ea typeface="Times New Roman"/>
                <a:cs typeface="Times New Roman"/>
                <a:sym typeface="Times New Roman"/>
              </a:rPr>
              <a:t> (PET)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700">
                <a:latin typeface="Times New Roman"/>
                <a:ea typeface="Times New Roman"/>
                <a:cs typeface="Times New Roman"/>
                <a:sym typeface="Times New Roman"/>
              </a:rPr>
              <a:t>A functional medical imaging modality</a:t>
            </a:r>
            <a:endParaRPr sz="3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425" y="1975350"/>
            <a:ext cx="9303101" cy="345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2675" y="1602201"/>
            <a:ext cx="6068424" cy="34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 txBox="1"/>
          <p:nvPr>
            <p:ph idx="4294967295" type="title"/>
          </p:nvPr>
        </p:nvSpPr>
        <p:spPr>
          <a:xfrm>
            <a:off x="202675" y="318075"/>
            <a:ext cx="9450600" cy="6654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COINCIDEN</a:t>
            </a: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CE DETECTION: The backbone of</a:t>
            </a: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 PET</a:t>
            </a:r>
            <a:endParaRPr sz="3000"/>
          </a:p>
        </p:txBody>
      </p:sp>
      <p:pic>
        <p:nvPicPr>
          <p:cNvPr id="93" name="Google Shape;93;p18"/>
          <p:cNvPicPr preferRelativeResize="0"/>
          <p:nvPr/>
        </p:nvPicPr>
        <p:blipFill rotWithShape="1">
          <a:blip r:embed="rId4">
            <a:alphaModFix/>
          </a:blip>
          <a:srcRect b="0" l="0" r="53321" t="0"/>
          <a:stretch/>
        </p:blipFill>
        <p:spPr>
          <a:xfrm>
            <a:off x="202675" y="1490875"/>
            <a:ext cx="3327750" cy="377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9"/>
          <p:cNvSpPr txBox="1"/>
          <p:nvPr/>
        </p:nvSpPr>
        <p:spPr>
          <a:xfrm>
            <a:off x="8101425" y="2722750"/>
            <a:ext cx="2003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</p:txBody>
      </p:sp>
      <p:grpSp>
        <p:nvGrpSpPr>
          <p:cNvPr id="100" name="Google Shape;100;p19"/>
          <p:cNvGrpSpPr/>
          <p:nvPr/>
        </p:nvGrpSpPr>
        <p:grpSpPr>
          <a:xfrm>
            <a:off x="80050" y="156025"/>
            <a:ext cx="9802349" cy="5514650"/>
            <a:chOff x="80050" y="156025"/>
            <a:chExt cx="9802349" cy="5514650"/>
          </a:xfrm>
        </p:grpSpPr>
        <p:grpSp>
          <p:nvGrpSpPr>
            <p:cNvPr id="101" name="Google Shape;101;p19"/>
            <p:cNvGrpSpPr/>
            <p:nvPr/>
          </p:nvGrpSpPr>
          <p:grpSpPr>
            <a:xfrm>
              <a:off x="80050" y="156025"/>
              <a:ext cx="9802349" cy="5514650"/>
              <a:chOff x="80050" y="156025"/>
              <a:chExt cx="9802349" cy="5514650"/>
            </a:xfrm>
          </p:grpSpPr>
          <p:pic>
            <p:nvPicPr>
              <p:cNvPr id="102" name="Google Shape;102;p19"/>
              <p:cNvPicPr preferRelativeResize="0"/>
              <p:nvPr/>
            </p:nvPicPr>
            <p:blipFill rotWithShape="1">
              <a:blip r:embed="rId3">
                <a:alphaModFix/>
              </a:blip>
              <a:srcRect b="0" l="13509" r="12548" t="0"/>
              <a:stretch/>
            </p:blipFill>
            <p:spPr>
              <a:xfrm>
                <a:off x="80050" y="156025"/>
                <a:ext cx="6528999" cy="2983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3" name="Google Shape;103;p19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5754259" y="1559000"/>
                <a:ext cx="4128141" cy="41116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4" name="Google Shape;104;p19"/>
              <p:cNvSpPr txBox="1"/>
              <p:nvPr/>
            </p:nvSpPr>
            <p:spPr>
              <a:xfrm>
                <a:off x="126875" y="3610975"/>
                <a:ext cx="5839500" cy="189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3700" u="sng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TIME-OF-FLIGHT PET:</a:t>
                </a:r>
                <a:r>
                  <a:rPr lang="en-US" sz="370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LEVERAGING TIMING INFORMATION</a:t>
                </a:r>
                <a:endParaRPr sz="37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pic>
          <p:nvPicPr>
            <p:cNvPr id="105" name="Google Shape;105;p1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347988" y="2530900"/>
              <a:ext cx="4314825" cy="876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" name="Google Shape;106;p19"/>
          <p:cNvGrpSpPr/>
          <p:nvPr/>
        </p:nvGrpSpPr>
        <p:grpSpPr>
          <a:xfrm>
            <a:off x="298175" y="3342750"/>
            <a:ext cx="9072900" cy="1994100"/>
            <a:chOff x="407875" y="1616875"/>
            <a:chExt cx="9072900" cy="1994100"/>
          </a:xfrm>
        </p:grpSpPr>
        <p:sp>
          <p:nvSpPr>
            <p:cNvPr id="107" name="Google Shape;107;p19"/>
            <p:cNvSpPr/>
            <p:nvPr/>
          </p:nvSpPr>
          <p:spPr>
            <a:xfrm>
              <a:off x="407875" y="1616875"/>
              <a:ext cx="9072900" cy="19941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9"/>
            <p:cNvSpPr txBox="1"/>
            <p:nvPr/>
          </p:nvSpPr>
          <p:spPr>
            <a:xfrm>
              <a:off x="699175" y="1852075"/>
              <a:ext cx="8490300" cy="152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900" u="sng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OBJECTIVE:</a:t>
              </a:r>
              <a:r>
                <a:rPr b="1" lang="en-US" sz="29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r>
                <a:rPr lang="en-US" sz="29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Extract accurate ToA information from the pulses of each detector in order to</a:t>
              </a:r>
              <a:r>
                <a:rPr b="1" lang="en-US" sz="29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improve their coincidence time resolution (CTR)</a:t>
              </a:r>
              <a:r>
                <a:rPr b="1" lang="en-US" sz="28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endParaRPr b="1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20"/>
          <p:cNvSpPr txBox="1"/>
          <p:nvPr>
            <p:ph idx="4294967295" type="title"/>
          </p:nvPr>
        </p:nvSpPr>
        <p:spPr>
          <a:xfrm>
            <a:off x="456724" y="318075"/>
            <a:ext cx="9254400" cy="6807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INTRODUCTION: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STANDARD TIMING METHODS</a:t>
            </a:r>
            <a:endParaRPr/>
          </a:p>
        </p:txBody>
      </p:sp>
      <p:pic>
        <p:nvPicPr>
          <p:cNvPr id="115" name="Google Shape;115;p20"/>
          <p:cNvPicPr preferRelativeResize="0"/>
          <p:nvPr/>
        </p:nvPicPr>
        <p:blipFill rotWithShape="1">
          <a:blip r:embed="rId3">
            <a:alphaModFix/>
          </a:blip>
          <a:srcRect b="0" l="9016" r="53586" t="7097"/>
          <a:stretch/>
        </p:blipFill>
        <p:spPr>
          <a:xfrm>
            <a:off x="219650" y="2538875"/>
            <a:ext cx="3142226" cy="307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0"/>
          <p:cNvSpPr txBox="1"/>
          <p:nvPr/>
        </p:nvSpPr>
        <p:spPr>
          <a:xfrm>
            <a:off x="3822450" y="3535475"/>
            <a:ext cx="160800" cy="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117" name="Google Shape;117;p20"/>
          <p:cNvSpPr txBox="1"/>
          <p:nvPr/>
        </p:nvSpPr>
        <p:spPr>
          <a:xfrm>
            <a:off x="260775" y="1246075"/>
            <a:ext cx="42882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A) Leading edge discrimination (LED): </a:t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Fixed threshold.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Pulse height dependency.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8" name="Google Shape;118;p20"/>
          <p:cNvPicPr preferRelativeResize="0"/>
          <p:nvPr/>
        </p:nvPicPr>
        <p:blipFill rotWithShape="1">
          <a:blip r:embed="rId4">
            <a:alphaModFix/>
          </a:blip>
          <a:srcRect b="5983" l="29567" r="1381" t="2941"/>
          <a:stretch/>
        </p:blipFill>
        <p:spPr>
          <a:xfrm>
            <a:off x="3680525" y="2633950"/>
            <a:ext cx="5801701" cy="280216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4790275" y="1246075"/>
            <a:ext cx="4239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B) Constant fraction discrimination (CFD): </a:t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 threshold.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Independent of pulse height.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9340296" y="5141053"/>
            <a:ext cx="604800" cy="433800"/>
          </a:xfrm>
          <a:prstGeom prst="rect">
            <a:avLst/>
          </a:prstGeom>
        </p:spPr>
        <p:txBody>
          <a:bodyPr anchorCtr="0" anchor="ctr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p21"/>
          <p:cNvSpPr txBox="1"/>
          <p:nvPr>
            <p:ph idx="4294967295" type="title"/>
          </p:nvPr>
        </p:nvSpPr>
        <p:spPr>
          <a:xfrm>
            <a:off x="456724" y="318075"/>
            <a:ext cx="9254400" cy="11580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A STEP BEYOND</a:t>
            </a:r>
            <a:r>
              <a:rPr lang="en-US" u="sng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MACHINE LEARNING-BASED TIMING</a:t>
            </a:r>
            <a:endParaRPr/>
          </a:p>
        </p:txBody>
      </p:sp>
      <p:sp>
        <p:nvSpPr>
          <p:cNvPr id="126" name="Google Shape;126;p21"/>
          <p:cNvSpPr txBox="1"/>
          <p:nvPr/>
        </p:nvSpPr>
        <p:spPr>
          <a:xfrm>
            <a:off x="310925" y="1799350"/>
            <a:ext cx="95460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train a ML </a:t>
            </a: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algorithm</a:t>
            </a: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give the the time of arrival of a detected gamma-ray, event </a:t>
            </a:r>
            <a:r>
              <a:rPr b="1"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labelled data are needed, </a:t>
            </a: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however: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127" name="Google Shape;127;p21"/>
          <p:cNvSpPr txBox="1"/>
          <p:nvPr/>
        </p:nvSpPr>
        <p:spPr>
          <a:xfrm>
            <a:off x="993325" y="3173125"/>
            <a:ext cx="8094000" cy="17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True noiseless ToA cannot be extracted directly from measured data.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●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Simulations may not be accurate enough</a:t>
            </a:r>
            <a:r>
              <a:rPr lang="en-US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22"/>
          <p:cNvSpPr txBox="1"/>
          <p:nvPr/>
        </p:nvSpPr>
        <p:spPr>
          <a:xfrm>
            <a:off x="320700" y="4403375"/>
            <a:ext cx="4329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Courtesy: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Improving the Timing Resolution of Positron Emission Tomography Detectors Using Boosted Learning—A Residual Physics Approach 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(Naunheim et al. , 2023)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825" y="1966725"/>
            <a:ext cx="4765349" cy="240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7677" y="1966725"/>
            <a:ext cx="3216898" cy="240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2"/>
          <p:cNvSpPr txBox="1"/>
          <p:nvPr/>
        </p:nvSpPr>
        <p:spPr>
          <a:xfrm>
            <a:off x="320700" y="191675"/>
            <a:ext cx="61488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“STANDARD” ML APPROACH:</a:t>
            </a:r>
            <a:r>
              <a:rPr lang="en-US" sz="3100">
                <a:solidFill>
                  <a:schemeClr val="dk2"/>
                </a:solidFill>
              </a:rPr>
              <a:t>  </a:t>
            </a:r>
            <a:endParaRPr sz="3100">
              <a:solidFill>
                <a:schemeClr val="dk2"/>
              </a:solidFill>
            </a:endParaRPr>
          </a:p>
        </p:txBody>
      </p:sp>
      <p:sp>
        <p:nvSpPr>
          <p:cNvPr id="137" name="Google Shape;137;p22"/>
          <p:cNvSpPr txBox="1"/>
          <p:nvPr/>
        </p:nvSpPr>
        <p:spPr>
          <a:xfrm>
            <a:off x="151200" y="1111650"/>
            <a:ext cx="4854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 coincidences in 2 detectors with   different source positions.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22"/>
          <p:cNvSpPr txBox="1"/>
          <p:nvPr/>
        </p:nvSpPr>
        <p:spPr>
          <a:xfrm>
            <a:off x="5275325" y="1111650"/>
            <a:ext cx="4444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Save waveforms for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detectors for each coincidence event.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22"/>
          <p:cNvSpPr txBox="1"/>
          <p:nvPr/>
        </p:nvSpPr>
        <p:spPr>
          <a:xfrm>
            <a:off x="5183450" y="4372625"/>
            <a:ext cx="4854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Train a Neural Network using both waveforms as inputs and the expected Time-of-Flight as label.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5" name="Google Shape;14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650" y="88950"/>
            <a:ext cx="2835276" cy="5670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901" y="973238"/>
            <a:ext cx="5495925" cy="412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3"/>
          <p:cNvSpPr/>
          <p:nvPr/>
        </p:nvSpPr>
        <p:spPr>
          <a:xfrm>
            <a:off x="600425" y="1283125"/>
            <a:ext cx="9219600" cy="3002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3"/>
          <p:cNvSpPr txBox="1"/>
          <p:nvPr/>
        </p:nvSpPr>
        <p:spPr>
          <a:xfrm>
            <a:off x="695975" y="1586075"/>
            <a:ext cx="90285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fully operational PET scanner has thousands of different detector-pair combinations!</a:t>
            </a:r>
            <a:endParaRPr sz="420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100800" lIns="100800" spcFirstLastPara="1" rIns="100800" wrap="square" tIns="1008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4" name="Google Shape;154;p24"/>
          <p:cNvSpPr txBox="1"/>
          <p:nvPr/>
        </p:nvSpPr>
        <p:spPr>
          <a:xfrm>
            <a:off x="456575" y="200375"/>
            <a:ext cx="8885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METHODS</a:t>
            </a:r>
            <a:r>
              <a:rPr lang="en-US" sz="3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 sz="3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HOW </a:t>
            </a:r>
            <a:r>
              <a:rPr lang="en-US" sz="3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</a:t>
            </a:r>
            <a:r>
              <a:rPr lang="en-US" sz="3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TRAIN WITH SINGLES</a:t>
            </a:r>
            <a:endParaRPr sz="3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5" name="Google Shape;15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00" y="1146525"/>
            <a:ext cx="9533150" cy="423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4"/>
          <p:cNvSpPr txBox="1"/>
          <p:nvPr/>
        </p:nvSpPr>
        <p:spPr>
          <a:xfrm>
            <a:off x="6426625" y="2829575"/>
            <a:ext cx="14757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Pairwise </a:t>
            </a:r>
            <a:b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learning</a:t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7" name="Google Shape;157;p24"/>
          <p:cNvCxnSpPr/>
          <p:nvPr/>
        </p:nvCxnSpPr>
        <p:spPr>
          <a:xfrm>
            <a:off x="7474100" y="3143050"/>
            <a:ext cx="911700" cy="8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8" name="Google Shape;158;p24"/>
          <p:cNvSpPr txBox="1"/>
          <p:nvPr/>
        </p:nvSpPr>
        <p:spPr>
          <a:xfrm>
            <a:off x="4446725" y="1315050"/>
            <a:ext cx="12831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</a:rPr>
              <a:t>ORIGINAL EVENT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59" name="Google Shape;159;p24"/>
          <p:cNvSpPr txBox="1"/>
          <p:nvPr/>
        </p:nvSpPr>
        <p:spPr>
          <a:xfrm>
            <a:off x="4446725" y="3522850"/>
            <a:ext cx="1283100" cy="7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FF"/>
                </a:solidFill>
              </a:rPr>
              <a:t>DELAYED</a:t>
            </a:r>
            <a:r>
              <a:rPr lang="en-US" sz="1800">
                <a:solidFill>
                  <a:srgbClr val="0000FF"/>
                </a:solidFill>
              </a:rPr>
              <a:t> EVENT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