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332" r:id="rId3"/>
    <p:sldId id="334" r:id="rId4"/>
    <p:sldId id="333" r:id="rId5"/>
    <p:sldId id="335" r:id="rId6"/>
    <p:sldId id="357" r:id="rId7"/>
    <p:sldId id="358" r:id="rId8"/>
    <p:sldId id="348" r:id="rId9"/>
    <p:sldId id="359" r:id="rId10"/>
    <p:sldId id="354" r:id="rId11"/>
    <p:sldId id="355" r:id="rId12"/>
    <p:sldId id="356" r:id="rId13"/>
    <p:sldId id="351" r:id="rId14"/>
    <p:sldId id="34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9F7"/>
    <a:srgbClr val="F8F6F8"/>
    <a:srgbClr val="F2F0F0"/>
    <a:srgbClr val="FBFCFA"/>
    <a:srgbClr val="F6F8F6"/>
    <a:srgbClr val="F6F6F5"/>
    <a:srgbClr val="17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25"/>
    <p:restoredTop sz="96405"/>
  </p:normalViewPr>
  <p:slideViewPr>
    <p:cSldViewPr snapToGrid="0" snapToObjects="1">
      <p:cViewPr>
        <p:scale>
          <a:sx n="121" d="100"/>
          <a:sy n="121" d="100"/>
        </p:scale>
        <p:origin x="26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3539429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4288802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2049208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1733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1620350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3078102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12186986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3815446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241116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3142558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1448434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141067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2650739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2803699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3127918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252967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421476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9000">
              <a:schemeClr val="bg2">
                <a:tint val="90000"/>
                <a:shade val="92000"/>
                <a:satMod val="160000"/>
              </a:schemeClr>
            </a:gs>
            <a:gs pos="99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0EAFA83-4927-E346-81E6-73B79B77AE45}" type="datetimeFigureOut">
              <a:rPr lang="en-RO" smtClean="0"/>
              <a:t>3/4/25</a:t>
            </a:fld>
            <a:endParaRPr lang="en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330CC-CF51-9B4F-8571-4B8025321312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26259722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02610/" TargetMode="External"/><Relationship Id="rId7" Type="http://schemas.openxmlformats.org/officeDocument/2006/relationships/image" Target="../media/image10.sv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7" Type="http://schemas.openxmlformats.org/officeDocument/2006/relationships/image" Target="../media/image21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846B6-6CA4-4744-BDEA-3FE949823D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442" y="361471"/>
            <a:ext cx="9494195" cy="1945792"/>
          </a:xfrm>
        </p:spPr>
        <p:txBody>
          <a:bodyPr/>
          <a:lstStyle/>
          <a:p>
            <a:pPr algn="ctr"/>
            <a:r>
              <a:rPr lang="en-US" sz="4800" dirty="0"/>
              <a:t>Upgrade of the fast-timing capabilities of the FATIMA array</a:t>
            </a:r>
            <a:endParaRPr lang="en-RO" sz="4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98B6F3-D138-7C43-A4EC-3FFC81D727AF}"/>
              </a:ext>
            </a:extLst>
          </p:cNvPr>
          <p:cNvSpPr txBox="1"/>
          <p:nvPr/>
        </p:nvSpPr>
        <p:spPr>
          <a:xfrm>
            <a:off x="9774621" y="6257118"/>
            <a:ext cx="2417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12 March 2025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E89BECD-3300-1349-A549-60C4F83FB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030" y="3877419"/>
            <a:ext cx="1114682" cy="11146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24175D-F3DA-7041-BC02-BFC613B29F50}"/>
              </a:ext>
            </a:extLst>
          </p:cNvPr>
          <p:cNvSpPr txBox="1"/>
          <p:nvPr/>
        </p:nvSpPr>
        <p:spPr>
          <a:xfrm>
            <a:off x="1445638" y="3133151"/>
            <a:ext cx="903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S. Pascu</a:t>
            </a:r>
            <a:r>
              <a:rPr lang="en-GB" b="1" dirty="0"/>
              <a:t>, </a:t>
            </a:r>
            <a:r>
              <a:rPr lang="en-GB" dirty="0"/>
              <a:t>A. Stoica, C. Neacsu, A. Bruce, C. </a:t>
            </a:r>
            <a:r>
              <a:rPr lang="en-GB" dirty="0" err="1"/>
              <a:t>Costache</a:t>
            </a:r>
            <a:r>
              <a:rPr lang="en-GB" dirty="0"/>
              <a:t>, B. Das, M. </a:t>
            </a:r>
            <a:r>
              <a:rPr lang="en-GB" dirty="0" err="1"/>
              <a:t>Gorska</a:t>
            </a:r>
            <a:r>
              <a:rPr lang="en-GB" dirty="0"/>
              <a:t>, </a:t>
            </a:r>
          </a:p>
          <a:p>
            <a:pPr algn="ctr"/>
            <a:r>
              <a:rPr lang="en-GB" dirty="0"/>
              <a:t>C. Mihai, M. </a:t>
            </a:r>
            <a:r>
              <a:rPr lang="en-GB" dirty="0" err="1"/>
              <a:t>Mikolajczuk</a:t>
            </a:r>
            <a:r>
              <a:rPr lang="en-GB" dirty="0"/>
              <a:t>, Zs. Podolyak, P.H. Regan, A.E. </a:t>
            </a:r>
            <a:r>
              <a:rPr lang="en-GB" dirty="0" err="1"/>
              <a:t>Turturica</a:t>
            </a:r>
            <a:endParaRPr lang="en-GB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67B7597-F9B0-6941-9EAC-2907C08C46EA}"/>
              </a:ext>
            </a:extLst>
          </p:cNvPr>
          <p:cNvSpPr txBox="1"/>
          <p:nvPr/>
        </p:nvSpPr>
        <p:spPr>
          <a:xfrm>
            <a:off x="114402" y="6259351"/>
            <a:ext cx="6338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i="0" u="none" strike="noStrike" dirty="0">
                <a:solidFill>
                  <a:srgbClr val="FFFFFF"/>
                </a:solidFill>
                <a:effectLst/>
                <a:latin typeface="Roboto" panose="02000000000000000000" pitchFamily="2" charset="0"/>
                <a:hlinkClick r:id="rId3"/>
              </a:rPr>
              <a:t>Fast timing for nuclear structure and applications - FAST'25</a:t>
            </a:r>
            <a:endParaRPr lang="en-GB" sz="2400" dirty="0"/>
          </a:p>
        </p:txBody>
      </p:sp>
      <p:pic>
        <p:nvPicPr>
          <p:cNvPr id="5" name="Picture 4" descr="A blue logo with text&#10;&#10;Description automatically generated">
            <a:extLst>
              <a:ext uri="{FF2B5EF4-FFF2-40B4-BE49-F238E27FC236}">
                <a16:creationId xmlns:a16="http://schemas.microsoft.com/office/drawing/2014/main" id="{EE6E4010-C0FD-83F1-470A-030290EA98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2492" y="3877420"/>
            <a:ext cx="1295440" cy="1114681"/>
          </a:xfrm>
          <a:prstGeom prst="rect">
            <a:avLst/>
          </a:prstGeom>
        </p:spPr>
      </p:pic>
      <p:pic>
        <p:nvPicPr>
          <p:cNvPr id="8" name="Picture 7" descr="A black text with a star&#10;&#10;Description automatically generated">
            <a:extLst>
              <a:ext uri="{FF2B5EF4-FFF2-40B4-BE49-F238E27FC236}">
                <a16:creationId xmlns:a16="http://schemas.microsoft.com/office/drawing/2014/main" id="{4D6C2073-6929-88A8-18F5-1CEF32FBE0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0810" y="4066460"/>
            <a:ext cx="1270000" cy="7366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34070D2C-388D-8B0D-33D3-00914E55C17D}"/>
              </a:ext>
            </a:extLst>
          </p:cNvPr>
          <p:cNvGrpSpPr/>
          <p:nvPr/>
        </p:nvGrpSpPr>
        <p:grpSpPr>
          <a:xfrm>
            <a:off x="7451836" y="4003400"/>
            <a:ext cx="1629104" cy="889907"/>
            <a:chOff x="7746124" y="4066460"/>
            <a:chExt cx="1629104" cy="88990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053D778-A50A-95A7-CB76-3B594D12CDF0}"/>
                </a:ext>
              </a:extLst>
            </p:cNvPr>
            <p:cNvSpPr/>
            <p:nvPr/>
          </p:nvSpPr>
          <p:spPr>
            <a:xfrm>
              <a:off x="7746124" y="4066460"/>
              <a:ext cx="1629104" cy="88990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ECFE9799-ED78-45C7-8BBA-F2BC0D660FB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844196" y="4219767"/>
              <a:ext cx="1415418" cy="4452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5972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B1E49-87EF-14E7-0B67-F7B4CD4F4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tests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B2B8F2-BF58-B445-A743-ED89981014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64" t="18979" r="5163" b="11007"/>
          <a:stretch/>
        </p:blipFill>
        <p:spPr>
          <a:xfrm>
            <a:off x="646111" y="2744192"/>
            <a:ext cx="4752966" cy="27106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DFE712-2079-997A-ABF2-D2DDA75A4E7C}"/>
              </a:ext>
            </a:extLst>
          </p:cNvPr>
          <p:cNvSpPr txBox="1"/>
          <p:nvPr/>
        </p:nvSpPr>
        <p:spPr>
          <a:xfrm>
            <a:off x="646111" y="2206588"/>
            <a:ext cx="4052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Detectors setup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D5B0E9-D1D8-61FC-7EA5-2CD2F72BA41C}"/>
              </a:ext>
            </a:extLst>
          </p:cNvPr>
          <p:cNvSpPr txBox="1"/>
          <p:nvPr/>
        </p:nvSpPr>
        <p:spPr>
          <a:xfrm>
            <a:off x="1137333" y="3608410"/>
            <a:ext cx="1216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80"/>
                </a:highlight>
              </a:rPr>
              <a:t>Conical1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F2921C-5042-27F0-BE93-51682DC18940}"/>
              </a:ext>
            </a:extLst>
          </p:cNvPr>
          <p:cNvSpPr txBox="1"/>
          <p:nvPr/>
        </p:nvSpPr>
        <p:spPr>
          <a:xfrm>
            <a:off x="3391802" y="3584762"/>
            <a:ext cx="1216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80"/>
                </a:highlight>
              </a:rPr>
              <a:t>Conical2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37AE90-98A0-BB40-AD1A-FCA9809E4D6D}"/>
              </a:ext>
            </a:extLst>
          </p:cNvPr>
          <p:cNvSpPr txBox="1"/>
          <p:nvPr/>
        </p:nvSpPr>
        <p:spPr>
          <a:xfrm>
            <a:off x="3335104" y="5022244"/>
            <a:ext cx="168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highlight>
                  <a:srgbClr val="000080"/>
                </a:highlight>
              </a:rPr>
              <a:t>FATIMA+SiPM</a:t>
            </a:r>
            <a:endParaRPr lang="en-US" dirty="0">
              <a:highlight>
                <a:srgbClr val="00008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1F9920-6386-8982-3AE0-7039D310090E}"/>
              </a:ext>
            </a:extLst>
          </p:cNvPr>
          <p:cNvSpPr txBox="1"/>
          <p:nvPr/>
        </p:nvSpPr>
        <p:spPr>
          <a:xfrm>
            <a:off x="3022594" y="2744192"/>
            <a:ext cx="168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80"/>
                </a:highlight>
              </a:rPr>
              <a:t>FATIMA+PMT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229667-FDC8-B242-AD29-03014601F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33904"/>
            <a:ext cx="5335626" cy="40017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EB29740-C274-C425-6EE1-9BFB9E057F4C}"/>
              </a:ext>
            </a:extLst>
          </p:cNvPr>
          <p:cNvSpPr txBox="1"/>
          <p:nvPr/>
        </p:nvSpPr>
        <p:spPr>
          <a:xfrm>
            <a:off x="5998821" y="1475920"/>
            <a:ext cx="4052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Analog electronics setup</a:t>
            </a:r>
          </a:p>
        </p:txBody>
      </p:sp>
    </p:spTree>
    <p:extLst>
      <p:ext uri="{BB962C8B-B14F-4D97-AF65-F5344CB8AC3E}">
        <p14:creationId xmlns:p14="http://schemas.microsoft.com/office/powerpoint/2010/main" val="348053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4D6AC3B-DA67-866F-5B80-5CD15FB88DAE}"/>
              </a:ext>
            </a:extLst>
          </p:cNvPr>
          <p:cNvSpPr/>
          <p:nvPr/>
        </p:nvSpPr>
        <p:spPr>
          <a:xfrm>
            <a:off x="462564" y="1825144"/>
            <a:ext cx="5817751" cy="437595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22CF283-6342-E860-61D2-E0ACE77CD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/>
          <a:lstStyle/>
          <a:p>
            <a:r>
              <a:rPr lang="en-US" dirty="0"/>
              <a:t>Energy resolution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DD779F-6E35-F2D7-175B-867CF986D4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352" y="1681807"/>
            <a:ext cx="5976174" cy="4519296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5E20667-A51A-DC2C-481A-E3397DC4EB59}"/>
              </a:ext>
            </a:extLst>
          </p:cNvPr>
          <p:cNvGrpSpPr/>
          <p:nvPr/>
        </p:nvGrpSpPr>
        <p:grpSpPr>
          <a:xfrm>
            <a:off x="6668268" y="2101773"/>
            <a:ext cx="5092700" cy="3850804"/>
            <a:chOff x="6672409" y="1825144"/>
            <a:chExt cx="5092700" cy="385080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1F5E3EC-7DDB-CFAB-A9FD-08E4172317D6}"/>
                </a:ext>
              </a:extLst>
            </p:cNvPr>
            <p:cNvSpPr/>
            <p:nvPr/>
          </p:nvSpPr>
          <p:spPr>
            <a:xfrm>
              <a:off x="6701496" y="1825144"/>
              <a:ext cx="5063613" cy="38227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13FED33-81C0-6039-356C-39B598E0E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72409" y="1853248"/>
              <a:ext cx="5092700" cy="3822700"/>
            </a:xfrm>
            <a:prstGeom prst="rect">
              <a:avLst/>
            </a:prstGeom>
          </p:spPr>
        </p:pic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6663EA81-F498-53B9-A50D-8EF8953B64ED}"/>
              </a:ext>
            </a:extLst>
          </p:cNvPr>
          <p:cNvSpPr/>
          <p:nvPr/>
        </p:nvSpPr>
        <p:spPr>
          <a:xfrm>
            <a:off x="2869326" y="3736502"/>
            <a:ext cx="599087" cy="7619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CDEF607-0C95-8248-53F0-F09D7638B006}"/>
              </a:ext>
            </a:extLst>
          </p:cNvPr>
          <p:cNvSpPr/>
          <p:nvPr/>
        </p:nvSpPr>
        <p:spPr>
          <a:xfrm>
            <a:off x="5600723" y="3736502"/>
            <a:ext cx="599087" cy="7619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667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097BA-F047-E6E4-3ED8-C3A00881C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resolution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16853DC-2B4E-F453-5979-D7595C59454E}"/>
              </a:ext>
            </a:extLst>
          </p:cNvPr>
          <p:cNvGrpSpPr/>
          <p:nvPr/>
        </p:nvGrpSpPr>
        <p:grpSpPr>
          <a:xfrm>
            <a:off x="803766" y="1433348"/>
            <a:ext cx="3987800" cy="5105400"/>
            <a:chOff x="646111" y="1401817"/>
            <a:chExt cx="3987800" cy="51054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21DAB2D-2611-3E65-AFA9-A30D68AB736D}"/>
                </a:ext>
              </a:extLst>
            </p:cNvPr>
            <p:cNvSpPr/>
            <p:nvPr/>
          </p:nvSpPr>
          <p:spPr>
            <a:xfrm>
              <a:off x="646112" y="1401817"/>
              <a:ext cx="3987799" cy="5105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1D0B92C-96A8-D253-3772-DAFE4D72A9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6111" y="1401817"/>
              <a:ext cx="3987800" cy="510540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1F4B6BE-33C2-BB8F-9E76-6D0BDB5D1B3E}"/>
              </a:ext>
            </a:extLst>
          </p:cNvPr>
          <p:cNvGrpSpPr/>
          <p:nvPr/>
        </p:nvGrpSpPr>
        <p:grpSpPr>
          <a:xfrm>
            <a:off x="5736020" y="1961273"/>
            <a:ext cx="5029200" cy="3797301"/>
            <a:chOff x="5736020" y="1961273"/>
            <a:chExt cx="5029200" cy="379730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B1BBCAC-BD8C-9668-7857-D8C2B38E8642}"/>
                </a:ext>
              </a:extLst>
            </p:cNvPr>
            <p:cNvSpPr/>
            <p:nvPr/>
          </p:nvSpPr>
          <p:spPr>
            <a:xfrm>
              <a:off x="5838221" y="1961274"/>
              <a:ext cx="4895469" cy="3797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77F6537-225F-EB3B-5687-D6AF22261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36020" y="1961273"/>
              <a:ext cx="5029200" cy="3797300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C886F8B-1D9E-DA11-8B17-1259F950E63B}"/>
              </a:ext>
            </a:extLst>
          </p:cNvPr>
          <p:cNvSpPr txBox="1"/>
          <p:nvPr/>
        </p:nvSpPr>
        <p:spPr>
          <a:xfrm>
            <a:off x="7693573" y="151938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60</a:t>
            </a:r>
            <a:r>
              <a:rPr lang="en-US" dirty="0"/>
              <a:t>Co source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B1828B-F4D2-CB44-0578-8326ACB2907B}"/>
              </a:ext>
            </a:extLst>
          </p:cNvPr>
          <p:cNvSpPr txBox="1"/>
          <p:nvPr/>
        </p:nvSpPr>
        <p:spPr>
          <a:xfrm>
            <a:off x="5736020" y="5866598"/>
            <a:ext cx="3916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S. Pascu et al., NIM A 1070, 170001 (2025)</a:t>
            </a:r>
          </a:p>
        </p:txBody>
      </p:sp>
    </p:spTree>
    <p:extLst>
      <p:ext uri="{BB962C8B-B14F-4D97-AF65-F5344CB8AC3E}">
        <p14:creationId xmlns:p14="http://schemas.microsoft.com/office/powerpoint/2010/main" val="4149243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888083-CB67-AB4B-97EA-1833224B7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2217" y="2107527"/>
            <a:ext cx="4851400" cy="369919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8F2A2FB-946A-FC4E-946F-1947E7332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/>
          <a:lstStyle/>
          <a:p>
            <a:r>
              <a:rPr lang="en-GB" dirty="0"/>
              <a:t>Temperature compensation circuit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C4AC49-703E-E943-962A-7F4D85815FD1}"/>
              </a:ext>
            </a:extLst>
          </p:cNvPr>
          <p:cNvSpPr txBox="1"/>
          <p:nvPr/>
        </p:nvSpPr>
        <p:spPr>
          <a:xfrm>
            <a:off x="509476" y="1668582"/>
            <a:ext cx="3615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System architecture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6C172C-F95A-31F7-C960-3C6E68A93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441" y="1954630"/>
            <a:ext cx="4661338" cy="44141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8EAE18-05F5-7E55-AD73-8B87E15A351E}"/>
              </a:ext>
            </a:extLst>
          </p:cNvPr>
          <p:cNvSpPr txBox="1"/>
          <p:nvPr/>
        </p:nvSpPr>
        <p:spPr>
          <a:xfrm>
            <a:off x="5722217" y="5907110"/>
            <a:ext cx="3916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S. Pascu et al., NIM A 1070, 170001 (2025)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5A3308-4317-BB3E-0371-CFD86943BC22}"/>
              </a:ext>
            </a:extLst>
          </p:cNvPr>
          <p:cNvSpPr/>
          <p:nvPr/>
        </p:nvSpPr>
        <p:spPr>
          <a:xfrm>
            <a:off x="369891" y="2037914"/>
            <a:ext cx="4801200" cy="20926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400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3D26B-0593-244D-8DA4-BDECD1168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ED3F7-81C4-7B4A-895B-4B5794EAE6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FATIMA: state-of-the-art array for nuclear spectroscopy</a:t>
            </a:r>
          </a:p>
          <a:p>
            <a:r>
              <a:rPr lang="en-GB" dirty="0"/>
              <a:t>Fast-timing measurements</a:t>
            </a:r>
          </a:p>
          <a:p>
            <a:r>
              <a:rPr lang="en-GB" dirty="0"/>
              <a:t>New readout of the FATIMA detectors</a:t>
            </a:r>
          </a:p>
          <a:p>
            <a:r>
              <a:rPr lang="en-GB" dirty="0"/>
              <a:t>Better energy resolution than with PMT</a:t>
            </a:r>
          </a:p>
          <a:p>
            <a:r>
              <a:rPr lang="en-GB" dirty="0"/>
              <a:t>Similar time resolution</a:t>
            </a:r>
          </a:p>
          <a:p>
            <a:r>
              <a:rPr lang="en-GB" dirty="0"/>
              <a:t>Temperature compensation circuit to correct for the gain drift</a:t>
            </a:r>
          </a:p>
        </p:txBody>
      </p:sp>
    </p:spTree>
    <p:extLst>
      <p:ext uri="{BB962C8B-B14F-4D97-AF65-F5344CB8AC3E}">
        <p14:creationId xmlns:p14="http://schemas.microsoft.com/office/powerpoint/2010/main" val="3748144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264D3-63B4-484B-BFAB-4105BFE60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of the FATIMA detectors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CFE28-6010-3E47-9768-F25825F1F580}"/>
              </a:ext>
            </a:extLst>
          </p:cNvPr>
          <p:cNvSpPr txBox="1"/>
          <p:nvPr/>
        </p:nvSpPr>
        <p:spPr>
          <a:xfrm>
            <a:off x="739302" y="1633688"/>
            <a:ext cx="5710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FATIMA = </a:t>
            </a:r>
            <a:r>
              <a:rPr lang="en-GB" sz="3200" dirty="0" err="1">
                <a:solidFill>
                  <a:srgbClr val="FF0000"/>
                </a:solidFill>
              </a:rPr>
              <a:t>FA</a:t>
            </a:r>
            <a:r>
              <a:rPr lang="en-GB" sz="3200" dirty="0" err="1"/>
              <a:t>st</a:t>
            </a:r>
            <a:r>
              <a:rPr lang="en-GB" sz="3200" dirty="0"/>
              <a:t> </a:t>
            </a:r>
            <a:r>
              <a:rPr lang="en-GB" sz="3200" dirty="0" err="1">
                <a:solidFill>
                  <a:srgbClr val="FF0000"/>
                </a:solidFill>
              </a:rPr>
              <a:t>TIM</a:t>
            </a:r>
            <a:r>
              <a:rPr lang="en-GB" sz="3200" dirty="0" err="1"/>
              <a:t>ing</a:t>
            </a:r>
            <a:r>
              <a:rPr lang="en-GB" sz="3200" dirty="0"/>
              <a:t> </a:t>
            </a:r>
            <a:r>
              <a:rPr lang="en-GB" sz="3200" dirty="0">
                <a:solidFill>
                  <a:srgbClr val="FF0000"/>
                </a:solidFill>
              </a:rPr>
              <a:t>A</a:t>
            </a:r>
            <a:r>
              <a:rPr lang="en-GB" sz="3200" dirty="0"/>
              <a:t>rray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12FDA8-4E41-2D44-BD3A-B23CE21DB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845" y="2321033"/>
            <a:ext cx="4867293" cy="40120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B9C525-31B1-6B49-93C4-5C0BBC295150}"/>
              </a:ext>
            </a:extLst>
          </p:cNvPr>
          <p:cNvSpPr txBox="1"/>
          <p:nvPr/>
        </p:nvSpPr>
        <p:spPr>
          <a:xfrm>
            <a:off x="2507278" y="6333118"/>
            <a:ext cx="1731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DESPEC@FAIR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C0AFA0-0A40-2D4F-9E1C-1F32DB73D6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362" r="784" b="34326"/>
          <a:stretch/>
        </p:blipFill>
        <p:spPr>
          <a:xfrm>
            <a:off x="6231010" y="2303767"/>
            <a:ext cx="5109145" cy="40466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27910A-C1AB-B649-9234-FCFCC191379D}"/>
              </a:ext>
            </a:extLst>
          </p:cNvPr>
          <p:cNvSpPr txBox="1"/>
          <p:nvPr/>
        </p:nvSpPr>
        <p:spPr>
          <a:xfrm>
            <a:off x="8040479" y="6333118"/>
            <a:ext cx="1731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DESPEC@FAIR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E2AA3C-2F30-9046-8E95-299C94F9E8F9}"/>
              </a:ext>
            </a:extLst>
          </p:cNvPr>
          <p:cNvSpPr txBox="1"/>
          <p:nvPr/>
        </p:nvSpPr>
        <p:spPr>
          <a:xfrm>
            <a:off x="1022889" y="2435338"/>
            <a:ext cx="1164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FATIMA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B6448C8-A1B3-044B-83BD-8251E2AB39FC}"/>
              </a:ext>
            </a:extLst>
          </p:cNvPr>
          <p:cNvCxnSpPr/>
          <p:nvPr/>
        </p:nvCxnSpPr>
        <p:spPr>
          <a:xfrm>
            <a:off x="1827994" y="2749699"/>
            <a:ext cx="604337" cy="611659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750D1BC-09F3-EE43-A328-5AC243D01F83}"/>
              </a:ext>
            </a:extLst>
          </p:cNvPr>
          <p:cNvSpPr txBox="1"/>
          <p:nvPr/>
        </p:nvSpPr>
        <p:spPr>
          <a:xfrm>
            <a:off x="10175898" y="1905027"/>
            <a:ext cx="1164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FATIMA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3B22DCA-1CEA-EC47-84BE-908F9EF61BF1}"/>
              </a:ext>
            </a:extLst>
          </p:cNvPr>
          <p:cNvCxnSpPr>
            <a:cxnSpLocks/>
          </p:cNvCxnSpPr>
          <p:nvPr/>
        </p:nvCxnSpPr>
        <p:spPr>
          <a:xfrm flipH="1">
            <a:off x="9445598" y="2205682"/>
            <a:ext cx="1119176" cy="2007972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566AF46-548D-314B-971E-ED5457E9096C}"/>
              </a:ext>
            </a:extLst>
          </p:cNvPr>
          <p:cNvSpPr txBox="1"/>
          <p:nvPr/>
        </p:nvSpPr>
        <p:spPr>
          <a:xfrm>
            <a:off x="7269531" y="1849131"/>
            <a:ext cx="1164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DEGAS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DA414F1-4B2E-4444-85E3-05572B88B1A8}"/>
              </a:ext>
            </a:extLst>
          </p:cNvPr>
          <p:cNvCxnSpPr>
            <a:cxnSpLocks/>
          </p:cNvCxnSpPr>
          <p:nvPr/>
        </p:nvCxnSpPr>
        <p:spPr>
          <a:xfrm>
            <a:off x="7889410" y="2218463"/>
            <a:ext cx="302138" cy="1031198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83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3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A340286-7DC9-6A40-B3D4-7F41D8EE1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/>
          <a:lstStyle/>
          <a:p>
            <a:r>
              <a:rPr lang="en-GB" dirty="0"/>
              <a:t>Design of the FATIMA detectors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5E293F-916C-DC48-A15D-788989D108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622" y="1261782"/>
            <a:ext cx="45593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809A30-4526-FB44-A0CB-AB775B10ECB0}"/>
              </a:ext>
            </a:extLst>
          </p:cNvPr>
          <p:cNvSpPr txBox="1"/>
          <p:nvPr/>
        </p:nvSpPr>
        <p:spPr>
          <a:xfrm>
            <a:off x="1042416" y="6432358"/>
            <a:ext cx="4102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L.M. </a:t>
            </a:r>
            <a:r>
              <a:rPr lang="en-GB" sz="1400" dirty="0" err="1"/>
              <a:t>Fraile</a:t>
            </a:r>
            <a:r>
              <a:rPr lang="en-GB" sz="1400" dirty="0"/>
              <a:t> et al., FATIMA TDR (2015)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8FC818-1A22-BB43-8D1B-5EC7BC39C4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5089" y="1697800"/>
            <a:ext cx="6166039" cy="23594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B4EF654-385D-F442-90D8-A236C3F13D90}"/>
              </a:ext>
            </a:extLst>
          </p:cNvPr>
          <p:cNvSpPr txBox="1"/>
          <p:nvPr/>
        </p:nvSpPr>
        <p:spPr>
          <a:xfrm>
            <a:off x="5605272" y="1261872"/>
            <a:ext cx="3255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Energy performances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B78D8E-4A7F-324F-BC4E-1873D4DEAD67}"/>
              </a:ext>
            </a:extLst>
          </p:cNvPr>
          <p:cNvSpPr txBox="1"/>
          <p:nvPr/>
        </p:nvSpPr>
        <p:spPr>
          <a:xfrm>
            <a:off x="5736592" y="4160690"/>
            <a:ext cx="3255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Timing performances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9818EDE-99D6-664F-B531-FF43893FB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9969" y="4571010"/>
            <a:ext cx="5041900" cy="18415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A7EC407-D718-E94E-87D5-B443697240C5}"/>
              </a:ext>
            </a:extLst>
          </p:cNvPr>
          <p:cNvSpPr txBox="1"/>
          <p:nvPr/>
        </p:nvSpPr>
        <p:spPr>
          <a:xfrm>
            <a:off x="6672073" y="6431351"/>
            <a:ext cx="3532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O.J. Roberts et al., NIM A 748, 91 (2014)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3E29B0-ED9C-B74D-A33B-427856C8413B}"/>
              </a:ext>
            </a:extLst>
          </p:cNvPr>
          <p:cNvSpPr txBox="1"/>
          <p:nvPr/>
        </p:nvSpPr>
        <p:spPr>
          <a:xfrm>
            <a:off x="507492" y="1344168"/>
            <a:ext cx="106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1”x1”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2BF8A20-1770-B041-BBDD-205CB2E7B613}"/>
              </a:ext>
            </a:extLst>
          </p:cNvPr>
          <p:cNvSpPr txBox="1"/>
          <p:nvPr/>
        </p:nvSpPr>
        <p:spPr>
          <a:xfrm>
            <a:off x="3378548" y="1261782"/>
            <a:ext cx="1257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1.5”x1.5”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F2CD31-7A01-1A4A-96A7-2C03931B77D2}"/>
              </a:ext>
            </a:extLst>
          </p:cNvPr>
          <p:cNvSpPr txBox="1"/>
          <p:nvPr/>
        </p:nvSpPr>
        <p:spPr>
          <a:xfrm>
            <a:off x="507492" y="4334426"/>
            <a:ext cx="1257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1.5” x 2”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BB0975-259C-CA48-AFBB-BA795F118AD2}"/>
              </a:ext>
            </a:extLst>
          </p:cNvPr>
          <p:cNvSpPr txBox="1"/>
          <p:nvPr/>
        </p:nvSpPr>
        <p:spPr>
          <a:xfrm>
            <a:off x="3050922" y="4519092"/>
            <a:ext cx="1868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1.5” x 1.5” x 2”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56168A-E5C2-364F-9673-4A657CC479DB}"/>
              </a:ext>
            </a:extLst>
          </p:cNvPr>
          <p:cNvSpPr txBox="1"/>
          <p:nvPr/>
        </p:nvSpPr>
        <p:spPr>
          <a:xfrm>
            <a:off x="2334642" y="5962351"/>
            <a:ext cx="1257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hybrid</a:t>
            </a:r>
          </a:p>
        </p:txBody>
      </p:sp>
    </p:spTree>
    <p:extLst>
      <p:ext uri="{BB962C8B-B14F-4D97-AF65-F5344CB8AC3E}">
        <p14:creationId xmlns:p14="http://schemas.microsoft.com/office/powerpoint/2010/main" val="12948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DC2205F-40ED-E34D-BEE0-D281C4259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/>
          <a:lstStyle/>
          <a:p>
            <a:r>
              <a:rPr lang="en-GB" dirty="0"/>
              <a:t>Design of the FATIMA detectors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BD0097-3B7B-EE4E-AA4A-93D44DBD3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011" y="1796884"/>
            <a:ext cx="2440282" cy="17933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F74F07-D23E-4C4B-AC45-69E932C3D03C}"/>
              </a:ext>
            </a:extLst>
          </p:cNvPr>
          <p:cNvSpPr txBox="1"/>
          <p:nvPr/>
        </p:nvSpPr>
        <p:spPr>
          <a:xfrm>
            <a:off x="277713" y="1293231"/>
            <a:ext cx="4840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1.5”x 2” LaBr</a:t>
            </a:r>
            <a:r>
              <a:rPr lang="en-GB" baseline="-25000" dirty="0"/>
              <a:t>3</a:t>
            </a:r>
            <a:r>
              <a:rPr lang="en-GB" dirty="0"/>
              <a:t>(Ce) crystals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72A291-38CF-A844-A58B-B515B02F5B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897" y="4366393"/>
            <a:ext cx="4498087" cy="11368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66F1153-7E50-254F-9C46-1E7D2111464E}"/>
              </a:ext>
            </a:extLst>
          </p:cNvPr>
          <p:cNvSpPr txBox="1"/>
          <p:nvPr/>
        </p:nvSpPr>
        <p:spPr>
          <a:xfrm>
            <a:off x="1451352" y="3954117"/>
            <a:ext cx="1706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R9779 PMTs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CE7492-B841-B64B-9F2A-30B72D9C33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410" y="2050667"/>
            <a:ext cx="5495854" cy="170603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0893F87-B8AA-9845-8274-66094269F12A}"/>
              </a:ext>
            </a:extLst>
          </p:cNvPr>
          <p:cNvSpPr txBox="1"/>
          <p:nvPr/>
        </p:nvSpPr>
        <p:spPr>
          <a:xfrm>
            <a:off x="7729885" y="1485633"/>
            <a:ext cx="2660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FATIMA = 36 detectors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9D52999-1796-2247-8B3A-53FA3D6420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6393" y="1796433"/>
            <a:ext cx="1253547" cy="176668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6D67007-35A0-964B-8E3F-34103F9D44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1802161" y="4370260"/>
            <a:ext cx="1144103" cy="370063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5E5E339-6272-7F49-B494-7FFD0A0120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8260153" y="2336954"/>
            <a:ext cx="1386136" cy="4989794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4C5FEB1-E201-3B46-8CBE-D0966D4561F7}"/>
              </a:ext>
            </a:extLst>
          </p:cNvPr>
          <p:cNvCxnSpPr>
            <a:cxnSpLocks/>
          </p:cNvCxnSpPr>
          <p:nvPr/>
        </p:nvCxnSpPr>
        <p:spPr>
          <a:xfrm>
            <a:off x="4599432" y="2679774"/>
            <a:ext cx="1581912" cy="107692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B8B2AB1-45DC-BA4E-85C1-95FFEE271880}"/>
              </a:ext>
            </a:extLst>
          </p:cNvPr>
          <p:cNvCxnSpPr>
            <a:cxnSpLocks/>
          </p:cNvCxnSpPr>
          <p:nvPr/>
        </p:nvCxnSpPr>
        <p:spPr>
          <a:xfrm flipV="1">
            <a:off x="4843284" y="3849624"/>
            <a:ext cx="1338060" cy="89611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3811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CDA1C-7B05-4341-BA45-1F0A89347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Characteristics of FATIMA detectors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22E72D-A250-2D49-9699-886EFC0C1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554" y="1663108"/>
            <a:ext cx="3999041" cy="48442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600B04F-7708-C640-80A8-ADC5D4CC5FCD}"/>
              </a:ext>
            </a:extLst>
          </p:cNvPr>
          <p:cNvSpPr txBox="1"/>
          <p:nvPr/>
        </p:nvSpPr>
        <p:spPr>
          <a:xfrm>
            <a:off x="344512" y="1276582"/>
            <a:ext cx="3255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Energy performances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DE6933-EA34-8442-BC79-FAEB82FEB1BB}"/>
              </a:ext>
            </a:extLst>
          </p:cNvPr>
          <p:cNvSpPr txBox="1"/>
          <p:nvPr/>
        </p:nvSpPr>
        <p:spPr>
          <a:xfrm>
            <a:off x="4598333" y="1255990"/>
            <a:ext cx="3255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Timing performances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6424AE-D6DD-C943-8ADD-3EEE6AB230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514" y="1658371"/>
            <a:ext cx="3378519" cy="48098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5644386-BF2B-9F47-8C54-1E7ECD5FBD66}"/>
              </a:ext>
            </a:extLst>
          </p:cNvPr>
          <p:cNvSpPr txBox="1"/>
          <p:nvPr/>
        </p:nvSpPr>
        <p:spPr>
          <a:xfrm>
            <a:off x="4308647" y="6468247"/>
            <a:ext cx="3916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M. </a:t>
            </a:r>
            <a:r>
              <a:rPr lang="en-GB" sz="1400" dirty="0" err="1"/>
              <a:t>Rudigier</a:t>
            </a:r>
            <a:r>
              <a:rPr lang="en-GB" sz="1400" dirty="0"/>
              <a:t> et al., NIM A 969, 163967 (2020)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8307FD-7558-4F43-9F9B-F0A814259A4B}"/>
              </a:ext>
            </a:extLst>
          </p:cNvPr>
          <p:cNvSpPr txBox="1"/>
          <p:nvPr/>
        </p:nvSpPr>
        <p:spPr>
          <a:xfrm>
            <a:off x="6957871" y="4724400"/>
            <a:ext cx="90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aseline="30000" dirty="0">
                <a:solidFill>
                  <a:schemeClr val="bg1"/>
                </a:solidFill>
              </a:rPr>
              <a:t>152</a:t>
            </a:r>
            <a:r>
              <a:rPr lang="en-GB" dirty="0">
                <a:solidFill>
                  <a:schemeClr val="bg1"/>
                </a:solidFill>
              </a:rPr>
              <a:t>Eu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00A8ED8-88DE-9981-3D61-A06B48C98EC8}"/>
              </a:ext>
            </a:extLst>
          </p:cNvPr>
          <p:cNvSpPr/>
          <p:nvPr/>
        </p:nvSpPr>
        <p:spPr>
          <a:xfrm>
            <a:off x="1755230" y="2818604"/>
            <a:ext cx="336331" cy="4099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AA8BE6-A7E9-B88E-5B9A-3B1F35EBE9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7998" y="1663108"/>
            <a:ext cx="3372754" cy="48442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44A4A2-50AE-9401-7B81-40DA95F14F83}"/>
              </a:ext>
            </a:extLst>
          </p:cNvPr>
          <p:cNvSpPr txBox="1"/>
          <p:nvPr/>
        </p:nvSpPr>
        <p:spPr>
          <a:xfrm>
            <a:off x="8868805" y="1281319"/>
            <a:ext cx="3255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Internal radioactivity</a:t>
            </a:r>
          </a:p>
        </p:txBody>
      </p:sp>
    </p:spTree>
    <p:extLst>
      <p:ext uri="{BB962C8B-B14F-4D97-AF65-F5344CB8AC3E}">
        <p14:creationId xmlns:p14="http://schemas.microsoft.com/office/powerpoint/2010/main" val="344980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4" grpId="0"/>
      <p:bldP spid="3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BAF11-F1EC-886D-21D3-753984A9F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versus PMT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9B896-9B16-DE5E-C560-AC4F0289E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1450" y="1902531"/>
            <a:ext cx="4299005" cy="4195481"/>
          </a:xfrm>
        </p:spPr>
        <p:txBody>
          <a:bodyPr/>
          <a:lstStyle/>
          <a:p>
            <a:r>
              <a:rPr lang="en-US" dirty="0"/>
              <a:t>High voltage (~1 kV)</a:t>
            </a:r>
          </a:p>
          <a:p>
            <a:r>
              <a:rPr lang="en-US" dirty="0"/>
              <a:t>Bulky size (~10s cm)</a:t>
            </a:r>
          </a:p>
          <a:p>
            <a:r>
              <a:rPr lang="en-US" dirty="0"/>
              <a:t>Stable with temperature</a:t>
            </a:r>
          </a:p>
          <a:p>
            <a:r>
              <a:rPr lang="en-US" dirty="0"/>
              <a:t>Sensitive to magnetic fields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BD36007-EE6B-86EB-2F18-6AAD994E4A8C}"/>
              </a:ext>
            </a:extLst>
          </p:cNvPr>
          <p:cNvSpPr txBox="1">
            <a:spLocks/>
          </p:cNvSpPr>
          <p:nvPr/>
        </p:nvSpPr>
        <p:spPr>
          <a:xfrm>
            <a:off x="6383238" y="1919148"/>
            <a:ext cx="4299005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dirty="0"/>
              <a:t>Low voltage (~10s V)</a:t>
            </a:r>
          </a:p>
          <a:p>
            <a:r>
              <a:rPr lang="en-US" dirty="0"/>
              <a:t>Compact size (~few cm)</a:t>
            </a:r>
          </a:p>
          <a:p>
            <a:r>
              <a:rPr lang="en-US" dirty="0"/>
              <a:t>Sensitive to temperature</a:t>
            </a:r>
          </a:p>
          <a:p>
            <a:r>
              <a:rPr lang="en-US" dirty="0"/>
              <a:t>Insensitive to magnetic fields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7E5C15-6A63-D341-5EFC-8C04B6E64FD9}"/>
              </a:ext>
            </a:extLst>
          </p:cNvPr>
          <p:cNvSpPr txBox="1"/>
          <p:nvPr/>
        </p:nvSpPr>
        <p:spPr>
          <a:xfrm>
            <a:off x="6383238" y="1384151"/>
            <a:ext cx="2165131" cy="381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SiPM</a:t>
            </a:r>
            <a:endParaRPr 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ABBECF-660C-8C2F-C732-130BB9CFC728}"/>
              </a:ext>
            </a:extLst>
          </p:cNvPr>
          <p:cNvSpPr txBox="1"/>
          <p:nvPr/>
        </p:nvSpPr>
        <p:spPr>
          <a:xfrm>
            <a:off x="1471450" y="1384151"/>
            <a:ext cx="2165131" cy="381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PMT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0497F1-4715-687A-38E9-EDBDC07B8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6836" y="3678076"/>
            <a:ext cx="2590800" cy="26543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9412A4-8C94-A403-52D7-233155F1E8C3}"/>
              </a:ext>
            </a:extLst>
          </p:cNvPr>
          <p:cNvSpPr txBox="1"/>
          <p:nvPr/>
        </p:nvSpPr>
        <p:spPr>
          <a:xfrm>
            <a:off x="1853776" y="6368829"/>
            <a:ext cx="3916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M. </a:t>
            </a:r>
            <a:r>
              <a:rPr lang="en-GB" sz="1400" dirty="0" err="1"/>
              <a:t>Rudigier</a:t>
            </a:r>
            <a:r>
              <a:rPr lang="en-GB" sz="1400" dirty="0"/>
              <a:t> et al., NIM A 969, 163967 (2020)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F9D914-2BA2-8BC1-D654-3F67CE53D171}"/>
              </a:ext>
            </a:extLst>
          </p:cNvPr>
          <p:cNvSpPr txBox="1"/>
          <p:nvPr/>
        </p:nvSpPr>
        <p:spPr>
          <a:xfrm rot="16200000">
            <a:off x="445428" y="4645554"/>
            <a:ext cx="2304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Rel. energy res (%)</a:t>
            </a:r>
          </a:p>
        </p:txBody>
      </p:sp>
      <p:pic>
        <p:nvPicPr>
          <p:cNvPr id="11" name="Picture 10" descr="A machine in a factory&#10;&#10;Description automatically generated">
            <a:extLst>
              <a:ext uri="{FF2B5EF4-FFF2-40B4-BE49-F238E27FC236}">
                <a16:creationId xmlns:a16="http://schemas.microsoft.com/office/drawing/2014/main" id="{AB854AC9-41BF-65AA-481B-1D098516F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8662" y="3870747"/>
            <a:ext cx="3282172" cy="2461629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0198F5F9-8316-C58F-9817-3CDCC8F5A408}"/>
              </a:ext>
            </a:extLst>
          </p:cNvPr>
          <p:cNvSpPr/>
          <p:nvPr/>
        </p:nvSpPr>
        <p:spPr>
          <a:xfrm>
            <a:off x="8472808" y="4928139"/>
            <a:ext cx="336331" cy="4099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43FE33-067B-8CFA-6B8B-98BD76A14CBB}"/>
              </a:ext>
            </a:extLst>
          </p:cNvPr>
          <p:cNvSpPr txBox="1"/>
          <p:nvPr/>
        </p:nvSpPr>
        <p:spPr>
          <a:xfrm>
            <a:off x="6682633" y="6368829"/>
            <a:ext cx="3916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G. Georgiev, TDPAC @ RIKEN</a:t>
            </a:r>
          </a:p>
        </p:txBody>
      </p:sp>
    </p:spTree>
    <p:extLst>
      <p:ext uri="{BB962C8B-B14F-4D97-AF65-F5344CB8AC3E}">
        <p14:creationId xmlns:p14="http://schemas.microsoft.com/office/powerpoint/2010/main" val="77927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5" grpId="0" animBg="1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64512-8C1B-18E0-DC83-F0CF64C09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readout based on </a:t>
            </a:r>
            <a:r>
              <a:rPr lang="en-US" dirty="0" err="1"/>
              <a:t>SiPM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9C834AA-41A7-729A-E386-979E161F5E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4557" y="1565875"/>
            <a:ext cx="4354513" cy="37262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CB46E5-BBE7-E72F-89B6-09E8621F986C}"/>
              </a:ext>
            </a:extLst>
          </p:cNvPr>
          <p:cNvSpPr txBox="1"/>
          <p:nvPr/>
        </p:nvSpPr>
        <p:spPr>
          <a:xfrm>
            <a:off x="5763184" y="1565874"/>
            <a:ext cx="601891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RO"/>
              <a:t>Readout methods: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</a:t>
            </a:r>
            <a:r>
              <a:rPr lang="en-RO"/>
              <a:t>assive – summing the individual SiPM outputs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RO"/>
              <a:t>Individual – use dedicated preamps to readout each SiPM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RO"/>
              <a:t>Active – divide the array into groups with passively summed outputs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array is divided into groups of max 8 cells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The standard signals within a group is summed up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The fast signal within a group is multiplexed using the Signal Driven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75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E4B4E-66B0-5B4F-AAED-79C4FCBA1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FATIMA upgrades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0D68F3-229E-0C44-A408-C74C91BF6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111" y="1720400"/>
            <a:ext cx="7781544" cy="43771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3624AA-6B59-BA44-BE96-85C8BCFDA46F}"/>
              </a:ext>
            </a:extLst>
          </p:cNvPr>
          <p:cNvSpPr txBox="1"/>
          <p:nvPr/>
        </p:nvSpPr>
        <p:spPr>
          <a:xfrm>
            <a:off x="566370" y="1294381"/>
            <a:ext cx="4361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New readout system based on </a:t>
            </a:r>
            <a:r>
              <a:rPr lang="en-GB" dirty="0" err="1"/>
              <a:t>SiPM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C424CB-F23D-BC3A-E25A-8E2A2246AAA2}"/>
              </a:ext>
            </a:extLst>
          </p:cNvPr>
          <p:cNvSpPr txBox="1"/>
          <p:nvPr/>
        </p:nvSpPr>
        <p:spPr>
          <a:xfrm>
            <a:off x="646111" y="6154206"/>
            <a:ext cx="3916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S. Pascu et al., NIM A 1070, 170001 (2025)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3767E3-E391-FC55-60EE-6DBA86474BE0}"/>
              </a:ext>
            </a:extLst>
          </p:cNvPr>
          <p:cNvSpPr txBox="1"/>
          <p:nvPr/>
        </p:nvSpPr>
        <p:spPr>
          <a:xfrm>
            <a:off x="8716591" y="1635918"/>
            <a:ext cx="239635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Development of a circular array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err="1"/>
              <a:t>SiPM</a:t>
            </a:r>
            <a:r>
              <a:rPr lang="en-US" dirty="0"/>
              <a:t> J-type 6x6 mm</a:t>
            </a:r>
            <a:r>
              <a:rPr lang="en-US" baseline="30000" dirty="0"/>
              <a:t>2</a:t>
            </a:r>
            <a:r>
              <a:rPr lang="en-US" dirty="0"/>
              <a:t> +3x3 mm</a:t>
            </a:r>
            <a:r>
              <a:rPr lang="en-US" baseline="30000" dirty="0"/>
              <a:t>2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Multiplexing solution for readout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Temperature compensation circuit</a:t>
            </a:r>
          </a:p>
        </p:txBody>
      </p:sp>
    </p:spTree>
    <p:extLst>
      <p:ext uri="{BB962C8B-B14F-4D97-AF65-F5344CB8AC3E}">
        <p14:creationId xmlns:p14="http://schemas.microsoft.com/office/powerpoint/2010/main" val="198632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27BC9-89DA-3BA3-F578-B78D354BC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signals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AD4E26-A14E-47EA-5CD8-2DC7E55D7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110" y="2236471"/>
            <a:ext cx="9402465" cy="39225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405C683-3A71-A62E-D809-8916E25D0105}"/>
              </a:ext>
            </a:extLst>
          </p:cNvPr>
          <p:cNvSpPr txBox="1"/>
          <p:nvPr/>
        </p:nvSpPr>
        <p:spPr>
          <a:xfrm>
            <a:off x="646111" y="1534510"/>
            <a:ext cx="5018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 outputs: standard and fast</a:t>
            </a:r>
          </a:p>
        </p:txBody>
      </p:sp>
    </p:spTree>
    <p:extLst>
      <p:ext uri="{BB962C8B-B14F-4D97-AF65-F5344CB8AC3E}">
        <p14:creationId xmlns:p14="http://schemas.microsoft.com/office/powerpoint/2010/main" val="2436708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{83CF9E3B-7B05-FC48-B350-D8273A00EB1B}tf10001062</Template>
  <TotalTime>118920</TotalTime>
  <Words>472</Words>
  <Application>Microsoft Macintosh PowerPoint</Application>
  <PresentationFormat>Widescreen</PresentationFormat>
  <Paragraphs>85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Century Gothic</vt:lpstr>
      <vt:lpstr>Roboto</vt:lpstr>
      <vt:lpstr>Wingdings</vt:lpstr>
      <vt:lpstr>Wingdings 3</vt:lpstr>
      <vt:lpstr>Ion</vt:lpstr>
      <vt:lpstr>Upgrade of the fast-timing capabilities of the FATIMA array</vt:lpstr>
      <vt:lpstr>Design of the FATIMA detectors</vt:lpstr>
      <vt:lpstr>Design of the FATIMA detectors</vt:lpstr>
      <vt:lpstr>Design of the FATIMA detectors</vt:lpstr>
      <vt:lpstr>Characteristics of FATIMA detectors</vt:lpstr>
      <vt:lpstr>SiPM versus PMT</vt:lpstr>
      <vt:lpstr>New readout based on SiPM</vt:lpstr>
      <vt:lpstr>FATIMA upgrades</vt:lpstr>
      <vt:lpstr>SiPM signals</vt:lpstr>
      <vt:lpstr>SiPM tests </vt:lpstr>
      <vt:lpstr>Energy resolution</vt:lpstr>
      <vt:lpstr>Time resolution</vt:lpstr>
      <vt:lpstr>Temperature compensation circuit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Si-PIN diode testing ISOLDE April 2021</dc:title>
  <dc:creator>Sorin Pascu</dc:creator>
  <cp:lastModifiedBy>Pascu, Sorin Gabriel Dr (Maths &amp; Physics)</cp:lastModifiedBy>
  <cp:revision>792</cp:revision>
  <dcterms:created xsi:type="dcterms:W3CDTF">2021-04-09T17:58:25Z</dcterms:created>
  <dcterms:modified xsi:type="dcterms:W3CDTF">2025-03-11T10:38:38Z</dcterms:modified>
</cp:coreProperties>
</file>