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5">
  <p:sldMasterIdLst>
    <p:sldMasterId id="2147483648" r:id="rId1"/>
  </p:sldMasterIdLst>
  <p:notesMasterIdLst>
    <p:notesMasterId r:id="rId13"/>
  </p:notesMasterIdLst>
  <p:sldIdLst>
    <p:sldId id="257" r:id="rId2"/>
    <p:sldId id="445" r:id="rId3"/>
    <p:sldId id="702" r:id="rId4"/>
    <p:sldId id="701" r:id="rId5"/>
    <p:sldId id="448" r:id="rId6"/>
    <p:sldId id="449" r:id="rId7"/>
    <p:sldId id="708" r:id="rId8"/>
    <p:sldId id="707" r:id="rId9"/>
    <p:sldId id="684" r:id="rId10"/>
    <p:sldId id="709" r:id="rId11"/>
    <p:sldId id="288" r:id="rId1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o Nonis" initials="MN" lastIdx="1" clrIdx="0">
    <p:extLst>
      <p:ext uri="{19B8F6BF-5375-455C-9EA6-DF929625EA0E}">
        <p15:presenceInfo xmlns:p15="http://schemas.microsoft.com/office/powerpoint/2012/main" userId="S::mauro.nonis@cern.ch::61ca0d99-ebfd-487b-8280-8120172c76bf" providerId="AD"/>
      </p:ext>
    </p:extLst>
  </p:cmAuthor>
  <p:cmAuthor id="2" name="fdragoni" initials="f" lastIdx="1" clrIdx="1">
    <p:extLst>
      <p:ext uri="{19B8F6BF-5375-455C-9EA6-DF929625EA0E}">
        <p15:presenceInfo xmlns:p15="http://schemas.microsoft.com/office/powerpoint/2012/main" userId="fdrago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DFF2D"/>
    <a:srgbClr val="D1D14F"/>
    <a:srgbClr val="2D70FF"/>
    <a:srgbClr val="E15E32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A5E1FC-1889-FC82-0B51-A69E3CE14F1E}">
  <a:tblStyle styleId="{47A5E1FC-1889-FC82-0B51-A69E3CE14F1E}" styleName="Medium Style 4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dk1"/>
              </a:solidFill>
            </a:ln>
          </a:left>
          <a:right>
            <a:ln w="12700">
              <a:solidFill>
                <a:schemeClr val="dk1"/>
              </a:solidFill>
            </a:ln>
          </a:right>
          <a:top>
            <a:ln w="12700">
              <a:solidFill>
                <a:schemeClr val="dk1"/>
              </a:solidFill>
            </a:ln>
          </a:top>
          <a:bottom>
            <a:ln w="12700">
              <a:solidFill>
                <a:schemeClr val="dk1"/>
              </a:solidFill>
            </a:ln>
          </a:bottom>
          <a:insideH>
            <a:ln w="12700">
              <a:solidFill>
                <a:schemeClr val="dk1"/>
              </a:solidFill>
            </a:ln>
          </a:insideH>
          <a:insideV>
            <a:ln w="12700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dk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2" autoAdjust="0"/>
    <p:restoredTop sz="94743"/>
  </p:normalViewPr>
  <p:slideViewPr>
    <p:cSldViewPr>
      <p:cViewPr varScale="1">
        <p:scale>
          <a:sx n="115" d="100"/>
          <a:sy n="115" d="100"/>
        </p:scale>
        <p:origin x="10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C3D8C-F268-4185-9B6D-832339CA6C8E}" type="datetimeFigureOut">
              <a:rPr lang="fr-CH" smtClean="0"/>
              <a:t>30.01.2025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ACDDD-4143-4F95-A877-01F0FD76DB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856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CDDD-4143-4F95-A877-01F0FD76DB0C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666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CDDD-4143-4F95-A877-01F0FD76DB0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445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1" y="373593"/>
            <a:ext cx="5616575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3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41" y="159226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41" y="396970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7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9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1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3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9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377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9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80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4" y="2732446"/>
            <a:ext cx="396077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8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3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5" y="5078528"/>
            <a:ext cx="3963665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90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1709742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4589467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90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800"/>
              <a:t>home.cern</a:t>
            </a:r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5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6" y="1245527"/>
            <a:ext cx="10968567" cy="5028279"/>
          </a:xfrm>
        </p:spPr>
        <p:txBody>
          <a:bodyPr/>
          <a:lstStyle>
            <a:lvl2pPr>
              <a:defRPr sz="1351" baseline="0"/>
            </a:lvl2pPr>
            <a:lvl3pPr>
              <a:defRPr sz="1351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F. Dragoni | WCC 1300 mm2 MCF| Indico 1317323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0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6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5" y="1808464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137385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grpSp>
        <p:nvGrpSpPr>
          <p:cNvPr id="7" name="Group 19"/>
          <p:cNvGrpSpPr>
            <a:grpSpLocks noChangeAspect="1"/>
          </p:cNvGrpSpPr>
          <p:nvPr userDrawn="1"/>
        </p:nvGrpSpPr>
        <p:grpSpPr bwMode="auto">
          <a:xfrm>
            <a:off x="9984433" y="256324"/>
            <a:ext cx="641787" cy="648000"/>
            <a:chOff x="663481" y="724548"/>
            <a:chExt cx="3260231" cy="3291796"/>
          </a:xfrm>
        </p:grpSpPr>
        <p:grpSp>
          <p:nvGrpSpPr>
            <p:cNvPr id="8" name="Group 21"/>
            <p:cNvGrpSpPr/>
            <p:nvPr/>
          </p:nvGrpSpPr>
          <p:grpSpPr bwMode="auto">
            <a:xfrm>
              <a:off x="663481" y="724548"/>
              <a:ext cx="3260231" cy="3291796"/>
              <a:chOff x="2939542" y="1489861"/>
              <a:chExt cx="3260231" cy="3291796"/>
            </a:xfrm>
          </p:grpSpPr>
          <p:sp>
            <p:nvSpPr>
              <p:cNvPr id="9" name="Freeform: Shape 26"/>
              <p:cNvSpPr/>
              <p:nvPr/>
            </p:nvSpPr>
            <p:spPr bwMode="auto">
              <a:xfrm>
                <a:off x="2939542" y="1490870"/>
                <a:ext cx="1624411" cy="3289851"/>
              </a:xfrm>
              <a:custGeom>
                <a:avLst/>
                <a:gdLst>
                  <a:gd name="connsiteX0" fmla="*/ 1624411 w 1624411"/>
                  <a:gd name="connsiteY0" fmla="*/ 0 h 3289852"/>
                  <a:gd name="connsiteX1" fmla="*/ 1624411 w 1624411"/>
                  <a:gd name="connsiteY1" fmla="*/ 905590 h 3289852"/>
                  <a:gd name="connsiteX2" fmla="*/ 1570107 w 1624411"/>
                  <a:gd name="connsiteY2" fmla="*/ 908332 h 3289852"/>
                  <a:gd name="connsiteX3" fmla="*/ 907563 w 1624411"/>
                  <a:gd name="connsiteY3" fmla="*/ 1642522 h 3289852"/>
                  <a:gd name="connsiteX4" fmla="*/ 1570107 w 1624411"/>
                  <a:gd name="connsiteY4" fmla="*/ 2376712 h 3289852"/>
                  <a:gd name="connsiteX5" fmla="*/ 1624411 w 1624411"/>
                  <a:gd name="connsiteY5" fmla="*/ 2379454 h 3289852"/>
                  <a:gd name="connsiteX6" fmla="*/ 1624411 w 1624411"/>
                  <a:gd name="connsiteY6" fmla="*/ 3289852 h 3289852"/>
                  <a:gd name="connsiteX7" fmla="*/ 1503432 w 1624411"/>
                  <a:gd name="connsiteY7" fmla="*/ 3283083 h 3289852"/>
                  <a:gd name="connsiteX8" fmla="*/ 1408065 w 1624411"/>
                  <a:gd name="connsiteY8" fmla="*/ 2929665 h 3289852"/>
                  <a:gd name="connsiteX9" fmla="*/ 1211722 w 1624411"/>
                  <a:gd name="connsiteY9" fmla="*/ 2879176 h 3289852"/>
                  <a:gd name="connsiteX10" fmla="*/ 948061 w 1624411"/>
                  <a:gd name="connsiteY10" fmla="*/ 3137228 h 3289852"/>
                  <a:gd name="connsiteX11" fmla="*/ 701229 w 1624411"/>
                  <a:gd name="connsiteY11" fmla="*/ 2974544 h 3289852"/>
                  <a:gd name="connsiteX12" fmla="*/ 790985 w 1624411"/>
                  <a:gd name="connsiteY12" fmla="*/ 2632345 h 3289852"/>
                  <a:gd name="connsiteX13" fmla="*/ 656350 w 1624411"/>
                  <a:gd name="connsiteY13" fmla="*/ 2503319 h 3289852"/>
                  <a:gd name="connsiteX14" fmla="*/ 319760 w 1624411"/>
                  <a:gd name="connsiteY14" fmla="*/ 2598686 h 3289852"/>
                  <a:gd name="connsiteX15" fmla="*/ 157076 w 1624411"/>
                  <a:gd name="connsiteY15" fmla="*/ 2335023 h 3289852"/>
                  <a:gd name="connsiteX16" fmla="*/ 420736 w 1624411"/>
                  <a:gd name="connsiteY16" fmla="*/ 2088192 h 3289852"/>
                  <a:gd name="connsiteX17" fmla="*/ 375859 w 1624411"/>
                  <a:gd name="connsiteY17" fmla="*/ 1908679 h 3289852"/>
                  <a:gd name="connsiteX18" fmla="*/ 11220 w 1624411"/>
                  <a:gd name="connsiteY18" fmla="*/ 1796482 h 3289852"/>
                  <a:gd name="connsiteX19" fmla="*/ 0 w 1624411"/>
                  <a:gd name="connsiteY19" fmla="*/ 1515991 h 3289852"/>
                  <a:gd name="connsiteX20" fmla="*/ 353419 w 1624411"/>
                  <a:gd name="connsiteY20" fmla="*/ 1420624 h 3289852"/>
                  <a:gd name="connsiteX21" fmla="*/ 409517 w 1624411"/>
                  <a:gd name="connsiteY21" fmla="*/ 1229890 h 3289852"/>
                  <a:gd name="connsiteX22" fmla="*/ 147015 w 1624411"/>
                  <a:gd name="connsiteY22" fmla="*/ 972998 h 3289852"/>
                  <a:gd name="connsiteX23" fmla="*/ 280491 w 1624411"/>
                  <a:gd name="connsiteY23" fmla="*/ 708178 h 3289852"/>
                  <a:gd name="connsiteX24" fmla="*/ 639519 w 1624411"/>
                  <a:gd name="connsiteY24" fmla="*/ 825984 h 3289852"/>
                  <a:gd name="connsiteX25" fmla="*/ 785375 w 1624411"/>
                  <a:gd name="connsiteY25" fmla="*/ 646470 h 3289852"/>
                  <a:gd name="connsiteX26" fmla="*/ 684398 w 1624411"/>
                  <a:gd name="connsiteY26" fmla="*/ 315491 h 3289852"/>
                  <a:gd name="connsiteX27" fmla="*/ 971657 w 1624411"/>
                  <a:gd name="connsiteY27" fmla="*/ 162685 h 3289852"/>
                  <a:gd name="connsiteX28" fmla="*/ 1234160 w 1624411"/>
                  <a:gd name="connsiteY28" fmla="*/ 450127 h 3289852"/>
                  <a:gd name="connsiteX29" fmla="*/ 1396845 w 1624411"/>
                  <a:gd name="connsiteY29" fmla="*/ 388419 h 3289852"/>
                  <a:gd name="connsiteX30" fmla="*/ 1469772 w 1624411"/>
                  <a:gd name="connsiteY30" fmla="*/ 1341 h 3289852"/>
                  <a:gd name="connsiteX31" fmla="*/ 1624411 w 1624411"/>
                  <a:gd name="connsiteY31" fmla="*/ 0 h 328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24411" h="3289852" extrusionOk="0">
                    <a:moveTo>
                      <a:pt x="1624411" y="0"/>
                    </a:moveTo>
                    <a:lnTo>
                      <a:pt x="1624411" y="905590"/>
                    </a:lnTo>
                    <a:lnTo>
                      <a:pt x="1570107" y="908332"/>
                    </a:lnTo>
                    <a:cubicBezTo>
                      <a:pt x="1197966" y="946125"/>
                      <a:pt x="907563" y="1260410"/>
                      <a:pt x="907563" y="1642522"/>
                    </a:cubicBezTo>
                    <a:cubicBezTo>
                      <a:pt x="907563" y="2024634"/>
                      <a:pt x="1197966" y="2338919"/>
                      <a:pt x="1570107" y="2376712"/>
                    </a:cubicBezTo>
                    <a:lnTo>
                      <a:pt x="1624411" y="2379454"/>
                    </a:lnTo>
                    <a:lnTo>
                      <a:pt x="1624411" y="3289852"/>
                    </a:lnTo>
                    <a:lnTo>
                      <a:pt x="1503432" y="3283083"/>
                    </a:lnTo>
                    <a:lnTo>
                      <a:pt x="1408065" y="2929665"/>
                    </a:lnTo>
                    <a:lnTo>
                      <a:pt x="1211722" y="2879176"/>
                    </a:lnTo>
                    <a:lnTo>
                      <a:pt x="948061" y="3137228"/>
                    </a:lnTo>
                    <a:lnTo>
                      <a:pt x="701229" y="2974544"/>
                    </a:lnTo>
                    <a:lnTo>
                      <a:pt x="790985" y="2632345"/>
                    </a:lnTo>
                    <a:lnTo>
                      <a:pt x="656350" y="2503319"/>
                    </a:lnTo>
                    <a:lnTo>
                      <a:pt x="319760" y="2598686"/>
                    </a:lnTo>
                    <a:lnTo>
                      <a:pt x="157076" y="2335023"/>
                    </a:lnTo>
                    <a:lnTo>
                      <a:pt x="420736" y="2088192"/>
                    </a:lnTo>
                    <a:lnTo>
                      <a:pt x="375859" y="1908679"/>
                    </a:lnTo>
                    <a:lnTo>
                      <a:pt x="11220" y="1796482"/>
                    </a:lnTo>
                    <a:lnTo>
                      <a:pt x="0" y="1515991"/>
                    </a:lnTo>
                    <a:lnTo>
                      <a:pt x="353419" y="1420624"/>
                    </a:lnTo>
                    <a:lnTo>
                      <a:pt x="409517" y="1229890"/>
                    </a:lnTo>
                    <a:lnTo>
                      <a:pt x="147015" y="972998"/>
                    </a:lnTo>
                    <a:lnTo>
                      <a:pt x="280491" y="708178"/>
                    </a:lnTo>
                    <a:lnTo>
                      <a:pt x="639519" y="825984"/>
                    </a:lnTo>
                    <a:lnTo>
                      <a:pt x="785375" y="646470"/>
                    </a:lnTo>
                    <a:lnTo>
                      <a:pt x="684398" y="315491"/>
                    </a:lnTo>
                    <a:lnTo>
                      <a:pt x="971657" y="162685"/>
                    </a:lnTo>
                    <a:lnTo>
                      <a:pt x="1234160" y="450127"/>
                    </a:lnTo>
                    <a:lnTo>
                      <a:pt x="1396845" y="388419"/>
                    </a:lnTo>
                    <a:lnTo>
                      <a:pt x="1469772" y="1341"/>
                    </a:lnTo>
                    <a:lnTo>
                      <a:pt x="162441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0" name="Arc 27"/>
              <p:cNvSpPr/>
              <p:nvPr/>
            </p:nvSpPr>
            <p:spPr bwMode="auto">
              <a:xfrm>
                <a:off x="4101142" y="1489861"/>
                <a:ext cx="947691" cy="2055542"/>
              </a:xfrm>
              <a:prstGeom prst="arc">
                <a:avLst>
                  <a:gd name="adj1" fmla="val 16200000"/>
                  <a:gd name="adj2" fmla="val 345725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1" name="Arc 28"/>
              <p:cNvSpPr/>
              <p:nvPr/>
            </p:nvSpPr>
            <p:spPr bwMode="auto">
              <a:xfrm rot="2728892">
                <a:off x="4535625" y="1648044"/>
                <a:ext cx="981157" cy="2130987"/>
              </a:xfrm>
              <a:prstGeom prst="arc">
                <a:avLst>
                  <a:gd name="adj1" fmla="val 10362346"/>
                  <a:gd name="adj2" fmla="val 468010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2" name="Arc 29"/>
              <p:cNvSpPr/>
              <p:nvPr/>
            </p:nvSpPr>
            <p:spPr bwMode="auto">
              <a:xfrm rot="5400000">
                <a:off x="4637140" y="2065021"/>
                <a:ext cx="981157" cy="2144108"/>
              </a:xfrm>
              <a:prstGeom prst="arc">
                <a:avLst>
                  <a:gd name="adj1" fmla="val 10808463"/>
                  <a:gd name="adj2" fmla="val 10101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Arc 30"/>
              <p:cNvSpPr/>
              <p:nvPr/>
            </p:nvSpPr>
            <p:spPr bwMode="auto">
              <a:xfrm rot="8131167">
                <a:off x="4521974" y="2484163"/>
                <a:ext cx="981157" cy="2144108"/>
              </a:xfrm>
              <a:prstGeom prst="arc">
                <a:avLst>
                  <a:gd name="adj1" fmla="val 10400757"/>
                  <a:gd name="adj2" fmla="val 327884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Arc 31"/>
              <p:cNvSpPr/>
              <p:nvPr/>
            </p:nvSpPr>
            <p:spPr bwMode="auto">
              <a:xfrm flipV="1">
                <a:off x="4090935" y="2726115"/>
                <a:ext cx="947691" cy="2055542"/>
              </a:xfrm>
              <a:prstGeom prst="arc">
                <a:avLst>
                  <a:gd name="adj1" fmla="val 16200000"/>
                  <a:gd name="adj2" fmla="val 303468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5" name="Arc 32"/>
              <p:cNvSpPr/>
              <p:nvPr/>
            </p:nvSpPr>
            <p:spPr bwMode="auto">
              <a:xfrm>
                <a:off x="3833036" y="2393547"/>
                <a:ext cx="1487911" cy="1476000"/>
              </a:xfrm>
              <a:prstGeom prst="arc">
                <a:avLst>
                  <a:gd name="adj1" fmla="val 16200000"/>
                  <a:gd name="adj2" fmla="val 5455412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6" name="Oval 22"/>
            <p:cNvSpPr>
              <a:spLocks noChangeAspect="1"/>
            </p:cNvSpPr>
            <p:nvPr/>
          </p:nvSpPr>
          <p:spPr bwMode="auto">
            <a:xfrm>
              <a:off x="3478693" y="144117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7" name="Oval 23"/>
            <p:cNvSpPr>
              <a:spLocks noChangeAspect="1"/>
            </p:cNvSpPr>
            <p:nvPr/>
          </p:nvSpPr>
          <p:spPr bwMode="auto">
            <a:xfrm>
              <a:off x="3661248" y="2589682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8" name="Oval 24"/>
            <p:cNvSpPr>
              <a:spLocks noChangeAspect="1"/>
            </p:cNvSpPr>
            <p:nvPr/>
          </p:nvSpPr>
          <p:spPr bwMode="auto">
            <a:xfrm>
              <a:off x="2971735" y="3515339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9" name="Oval 25"/>
            <p:cNvSpPr>
              <a:spLocks noChangeAspect="1"/>
            </p:cNvSpPr>
            <p:nvPr/>
          </p:nvSpPr>
          <p:spPr bwMode="auto">
            <a:xfrm>
              <a:off x="2567700" y="97402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</p:grpSp>
      <p:sp>
        <p:nvSpPr>
          <p:cNvPr id="20" name="TextBox 20"/>
          <p:cNvSpPr>
            <a:spLocks noAdjustHandles="1"/>
          </p:cNvSpPr>
          <p:nvPr userDrawn="1"/>
        </p:nvSpPr>
        <p:spPr bwMode="auto">
          <a:xfrm>
            <a:off x="10700934" y="287941"/>
            <a:ext cx="116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Engineering</a:t>
            </a:r>
            <a:endParaRPr sz="1800"/>
          </a:p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Department</a:t>
            </a:r>
            <a:endParaRPr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891" indent="-342891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0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3" y="4"/>
            <a:ext cx="4116387" cy="6318353"/>
          </a:xfrm>
          <a:prstGeom prst="rect">
            <a:avLst/>
          </a:prstGeom>
          <a:solidFill>
            <a:srgbClr val="002576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2268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9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90" y="2427287"/>
            <a:ext cx="5616575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2000" cy="620688"/>
          </a:xfrm>
          <a:prstGeom prst="rect">
            <a:avLst/>
          </a:prstGeom>
          <a:solidFill>
            <a:srgbClr val="002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sz="180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90" y="373597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8" y="6350855"/>
            <a:ext cx="86786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14/09/2021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8" y="6356354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F. Dragoni | WCC 1300 mm2 MCF| Indico 1317323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Image 2" descr="logooutline.eps"/>
          <p:cNvPicPr/>
          <p:nvPr userDrawn="1"/>
        </p:nvPicPr>
        <p:blipFill>
          <a:blip r:embed="rId24"/>
          <a:stretch/>
        </p:blipFill>
        <p:spPr bwMode="auto">
          <a:xfrm>
            <a:off x="426315" y="6350855"/>
            <a:ext cx="399415" cy="395605"/>
          </a:xfrm>
          <a:prstGeom prst="rect">
            <a:avLst/>
          </a:prstGeom>
        </p:spPr>
      </p:pic>
      <p:grpSp>
        <p:nvGrpSpPr>
          <p:cNvPr id="11" name="Group 2"/>
          <p:cNvGrpSpPr/>
          <p:nvPr userDrawn="1"/>
        </p:nvGrpSpPr>
        <p:grpSpPr bwMode="auto">
          <a:xfrm>
            <a:off x="10603851" y="6310484"/>
            <a:ext cx="1294738" cy="430887"/>
            <a:chOff x="10603850" y="6310481"/>
            <a:chExt cx="1294737" cy="430887"/>
          </a:xfrm>
        </p:grpSpPr>
        <p:grpSp>
          <p:nvGrpSpPr>
            <p:cNvPr id="12" name="Group 22"/>
            <p:cNvGrpSpPr>
              <a:grpSpLocks noChangeAspect="1"/>
            </p:cNvGrpSpPr>
            <p:nvPr userDrawn="1"/>
          </p:nvGrpSpPr>
          <p:grpSpPr bwMode="auto">
            <a:xfrm>
              <a:off x="10603850" y="6328122"/>
              <a:ext cx="391812" cy="395605"/>
              <a:chOff x="663481" y="724548"/>
              <a:chExt cx="3260231" cy="3291796"/>
            </a:xfrm>
          </p:grpSpPr>
          <p:grpSp>
            <p:nvGrpSpPr>
              <p:cNvPr id="13" name="Group 23"/>
              <p:cNvGrpSpPr/>
              <p:nvPr/>
            </p:nvGrpSpPr>
            <p:grpSpPr bwMode="auto">
              <a:xfrm>
                <a:off x="663481" y="724548"/>
                <a:ext cx="3260231" cy="3291796"/>
                <a:chOff x="2939542" y="1489861"/>
                <a:chExt cx="3260231" cy="3291796"/>
              </a:xfrm>
            </p:grpSpPr>
            <p:sp>
              <p:nvSpPr>
                <p:cNvPr id="14" name="Freeform: Shape 28"/>
                <p:cNvSpPr/>
                <p:nvPr/>
              </p:nvSpPr>
              <p:spPr bwMode="auto">
                <a:xfrm>
                  <a:off x="2939542" y="1490870"/>
                  <a:ext cx="1624411" cy="3289851"/>
                </a:xfrm>
                <a:custGeom>
                  <a:avLst/>
                  <a:gdLst>
                    <a:gd name="connsiteX0" fmla="*/ 1624411 w 1624411"/>
                    <a:gd name="connsiteY0" fmla="*/ 0 h 3289852"/>
                    <a:gd name="connsiteX1" fmla="*/ 1624411 w 1624411"/>
                    <a:gd name="connsiteY1" fmla="*/ 905590 h 3289852"/>
                    <a:gd name="connsiteX2" fmla="*/ 1570107 w 1624411"/>
                    <a:gd name="connsiteY2" fmla="*/ 908332 h 3289852"/>
                    <a:gd name="connsiteX3" fmla="*/ 907563 w 1624411"/>
                    <a:gd name="connsiteY3" fmla="*/ 1642522 h 3289852"/>
                    <a:gd name="connsiteX4" fmla="*/ 1570107 w 1624411"/>
                    <a:gd name="connsiteY4" fmla="*/ 2376712 h 3289852"/>
                    <a:gd name="connsiteX5" fmla="*/ 1624411 w 1624411"/>
                    <a:gd name="connsiteY5" fmla="*/ 2379454 h 3289852"/>
                    <a:gd name="connsiteX6" fmla="*/ 1624411 w 1624411"/>
                    <a:gd name="connsiteY6" fmla="*/ 3289852 h 3289852"/>
                    <a:gd name="connsiteX7" fmla="*/ 1503432 w 1624411"/>
                    <a:gd name="connsiteY7" fmla="*/ 3283083 h 3289852"/>
                    <a:gd name="connsiteX8" fmla="*/ 1408065 w 1624411"/>
                    <a:gd name="connsiteY8" fmla="*/ 2929665 h 3289852"/>
                    <a:gd name="connsiteX9" fmla="*/ 1211722 w 1624411"/>
                    <a:gd name="connsiteY9" fmla="*/ 2879176 h 3289852"/>
                    <a:gd name="connsiteX10" fmla="*/ 948061 w 1624411"/>
                    <a:gd name="connsiteY10" fmla="*/ 3137228 h 3289852"/>
                    <a:gd name="connsiteX11" fmla="*/ 701229 w 1624411"/>
                    <a:gd name="connsiteY11" fmla="*/ 2974544 h 3289852"/>
                    <a:gd name="connsiteX12" fmla="*/ 790985 w 1624411"/>
                    <a:gd name="connsiteY12" fmla="*/ 2632345 h 3289852"/>
                    <a:gd name="connsiteX13" fmla="*/ 656350 w 1624411"/>
                    <a:gd name="connsiteY13" fmla="*/ 2503319 h 3289852"/>
                    <a:gd name="connsiteX14" fmla="*/ 319760 w 1624411"/>
                    <a:gd name="connsiteY14" fmla="*/ 2598686 h 3289852"/>
                    <a:gd name="connsiteX15" fmla="*/ 157076 w 1624411"/>
                    <a:gd name="connsiteY15" fmla="*/ 2335023 h 3289852"/>
                    <a:gd name="connsiteX16" fmla="*/ 420736 w 1624411"/>
                    <a:gd name="connsiteY16" fmla="*/ 2088192 h 3289852"/>
                    <a:gd name="connsiteX17" fmla="*/ 375859 w 1624411"/>
                    <a:gd name="connsiteY17" fmla="*/ 1908679 h 3289852"/>
                    <a:gd name="connsiteX18" fmla="*/ 11220 w 1624411"/>
                    <a:gd name="connsiteY18" fmla="*/ 1796482 h 3289852"/>
                    <a:gd name="connsiteX19" fmla="*/ 0 w 1624411"/>
                    <a:gd name="connsiteY19" fmla="*/ 1515991 h 3289852"/>
                    <a:gd name="connsiteX20" fmla="*/ 353419 w 1624411"/>
                    <a:gd name="connsiteY20" fmla="*/ 1420624 h 3289852"/>
                    <a:gd name="connsiteX21" fmla="*/ 409517 w 1624411"/>
                    <a:gd name="connsiteY21" fmla="*/ 1229890 h 3289852"/>
                    <a:gd name="connsiteX22" fmla="*/ 147015 w 1624411"/>
                    <a:gd name="connsiteY22" fmla="*/ 972998 h 3289852"/>
                    <a:gd name="connsiteX23" fmla="*/ 280491 w 1624411"/>
                    <a:gd name="connsiteY23" fmla="*/ 708178 h 3289852"/>
                    <a:gd name="connsiteX24" fmla="*/ 639519 w 1624411"/>
                    <a:gd name="connsiteY24" fmla="*/ 825984 h 3289852"/>
                    <a:gd name="connsiteX25" fmla="*/ 785375 w 1624411"/>
                    <a:gd name="connsiteY25" fmla="*/ 646470 h 3289852"/>
                    <a:gd name="connsiteX26" fmla="*/ 684398 w 1624411"/>
                    <a:gd name="connsiteY26" fmla="*/ 315491 h 3289852"/>
                    <a:gd name="connsiteX27" fmla="*/ 971657 w 1624411"/>
                    <a:gd name="connsiteY27" fmla="*/ 162685 h 3289852"/>
                    <a:gd name="connsiteX28" fmla="*/ 1234160 w 1624411"/>
                    <a:gd name="connsiteY28" fmla="*/ 450127 h 3289852"/>
                    <a:gd name="connsiteX29" fmla="*/ 1396845 w 1624411"/>
                    <a:gd name="connsiteY29" fmla="*/ 388419 h 3289852"/>
                    <a:gd name="connsiteX30" fmla="*/ 1469772 w 1624411"/>
                    <a:gd name="connsiteY30" fmla="*/ 1341 h 3289852"/>
                    <a:gd name="connsiteX31" fmla="*/ 1624411 w 1624411"/>
                    <a:gd name="connsiteY31" fmla="*/ 0 h 3289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24411" h="3289852" extrusionOk="0">
                      <a:moveTo>
                        <a:pt x="1624411" y="0"/>
                      </a:moveTo>
                      <a:lnTo>
                        <a:pt x="1624411" y="905590"/>
                      </a:lnTo>
                      <a:lnTo>
                        <a:pt x="1570107" y="908332"/>
                      </a:lnTo>
                      <a:cubicBezTo>
                        <a:pt x="1197966" y="946125"/>
                        <a:pt x="907563" y="1260410"/>
                        <a:pt x="907563" y="1642522"/>
                      </a:cubicBezTo>
                      <a:cubicBezTo>
                        <a:pt x="907563" y="2024634"/>
                        <a:pt x="1197966" y="2338919"/>
                        <a:pt x="1570107" y="2376712"/>
                      </a:cubicBezTo>
                      <a:lnTo>
                        <a:pt x="1624411" y="2379454"/>
                      </a:lnTo>
                      <a:lnTo>
                        <a:pt x="1624411" y="3289852"/>
                      </a:lnTo>
                      <a:lnTo>
                        <a:pt x="1503432" y="3283083"/>
                      </a:lnTo>
                      <a:lnTo>
                        <a:pt x="1408065" y="2929665"/>
                      </a:lnTo>
                      <a:lnTo>
                        <a:pt x="1211722" y="2879176"/>
                      </a:lnTo>
                      <a:lnTo>
                        <a:pt x="948061" y="3137228"/>
                      </a:lnTo>
                      <a:lnTo>
                        <a:pt x="701229" y="2974544"/>
                      </a:lnTo>
                      <a:lnTo>
                        <a:pt x="790985" y="2632345"/>
                      </a:lnTo>
                      <a:lnTo>
                        <a:pt x="656350" y="2503319"/>
                      </a:lnTo>
                      <a:lnTo>
                        <a:pt x="319760" y="2598686"/>
                      </a:lnTo>
                      <a:lnTo>
                        <a:pt x="157076" y="2335023"/>
                      </a:lnTo>
                      <a:lnTo>
                        <a:pt x="420736" y="2088192"/>
                      </a:lnTo>
                      <a:lnTo>
                        <a:pt x="375859" y="1908679"/>
                      </a:lnTo>
                      <a:lnTo>
                        <a:pt x="11220" y="1796482"/>
                      </a:lnTo>
                      <a:lnTo>
                        <a:pt x="0" y="1515991"/>
                      </a:lnTo>
                      <a:lnTo>
                        <a:pt x="353419" y="1420624"/>
                      </a:lnTo>
                      <a:lnTo>
                        <a:pt x="409517" y="1229890"/>
                      </a:lnTo>
                      <a:lnTo>
                        <a:pt x="147015" y="972998"/>
                      </a:lnTo>
                      <a:lnTo>
                        <a:pt x="280491" y="708178"/>
                      </a:lnTo>
                      <a:lnTo>
                        <a:pt x="639519" y="825984"/>
                      </a:lnTo>
                      <a:lnTo>
                        <a:pt x="785375" y="646470"/>
                      </a:lnTo>
                      <a:lnTo>
                        <a:pt x="684398" y="315491"/>
                      </a:lnTo>
                      <a:lnTo>
                        <a:pt x="971657" y="162685"/>
                      </a:lnTo>
                      <a:lnTo>
                        <a:pt x="1234160" y="450127"/>
                      </a:lnTo>
                      <a:lnTo>
                        <a:pt x="1396845" y="388419"/>
                      </a:lnTo>
                      <a:lnTo>
                        <a:pt x="1469772" y="1341"/>
                      </a:lnTo>
                      <a:lnTo>
                        <a:pt x="16244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5" name="Arc 29"/>
                <p:cNvSpPr/>
                <p:nvPr/>
              </p:nvSpPr>
              <p:spPr bwMode="auto">
                <a:xfrm>
                  <a:off x="4101142" y="1489861"/>
                  <a:ext cx="947691" cy="2055542"/>
                </a:xfrm>
                <a:prstGeom prst="arc">
                  <a:avLst>
                    <a:gd name="adj1" fmla="val 16200000"/>
                    <a:gd name="adj2" fmla="val 345725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6" name="Arc 30"/>
                <p:cNvSpPr/>
                <p:nvPr/>
              </p:nvSpPr>
              <p:spPr bwMode="auto">
                <a:xfrm rot="2728892">
                  <a:off x="4535625" y="1648044"/>
                  <a:ext cx="981157" cy="2130987"/>
                </a:xfrm>
                <a:prstGeom prst="arc">
                  <a:avLst>
                    <a:gd name="adj1" fmla="val 10362346"/>
                    <a:gd name="adj2" fmla="val 468010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" name="Arc 31"/>
                <p:cNvSpPr/>
                <p:nvPr/>
              </p:nvSpPr>
              <p:spPr bwMode="auto">
                <a:xfrm rot="5400000">
                  <a:off x="4637140" y="2065021"/>
                  <a:ext cx="981157" cy="2144108"/>
                </a:xfrm>
                <a:prstGeom prst="arc">
                  <a:avLst>
                    <a:gd name="adj1" fmla="val 10808463"/>
                    <a:gd name="adj2" fmla="val 10101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8" name="Arc 32"/>
                <p:cNvSpPr/>
                <p:nvPr/>
              </p:nvSpPr>
              <p:spPr bwMode="auto">
                <a:xfrm rot="8131167">
                  <a:off x="4521974" y="2484163"/>
                  <a:ext cx="981157" cy="2144108"/>
                </a:xfrm>
                <a:prstGeom prst="arc">
                  <a:avLst>
                    <a:gd name="adj1" fmla="val 10400757"/>
                    <a:gd name="adj2" fmla="val 327884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9" name="Arc 33"/>
                <p:cNvSpPr/>
                <p:nvPr/>
              </p:nvSpPr>
              <p:spPr bwMode="auto">
                <a:xfrm flipV="1">
                  <a:off x="4090935" y="2726115"/>
                  <a:ext cx="947691" cy="2055542"/>
                </a:xfrm>
                <a:prstGeom prst="arc">
                  <a:avLst>
                    <a:gd name="adj1" fmla="val 16200000"/>
                    <a:gd name="adj2" fmla="val 303468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20" name="Arc 34"/>
                <p:cNvSpPr/>
                <p:nvPr/>
              </p:nvSpPr>
              <p:spPr bwMode="auto">
                <a:xfrm>
                  <a:off x="3833036" y="2393547"/>
                  <a:ext cx="1487911" cy="1476000"/>
                </a:xfrm>
                <a:prstGeom prst="arc">
                  <a:avLst>
                    <a:gd name="adj1" fmla="val 16200000"/>
                    <a:gd name="adj2" fmla="val 5455412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21" name="Oval 24"/>
              <p:cNvSpPr>
                <a:spLocks noChangeAspect="1"/>
              </p:cNvSpPr>
              <p:nvPr/>
            </p:nvSpPr>
            <p:spPr bwMode="auto">
              <a:xfrm>
                <a:off x="3478693" y="144117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2" name="Oval 25"/>
              <p:cNvSpPr>
                <a:spLocks noChangeAspect="1"/>
              </p:cNvSpPr>
              <p:nvPr/>
            </p:nvSpPr>
            <p:spPr bwMode="auto">
              <a:xfrm>
                <a:off x="3661248" y="2589682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3" name="Oval 26"/>
              <p:cNvSpPr>
                <a:spLocks noChangeAspect="1"/>
              </p:cNvSpPr>
              <p:nvPr/>
            </p:nvSpPr>
            <p:spPr bwMode="auto">
              <a:xfrm>
                <a:off x="2971735" y="3515339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4" name="Oval 27"/>
              <p:cNvSpPr>
                <a:spLocks noChangeAspect="1"/>
              </p:cNvSpPr>
              <p:nvPr/>
            </p:nvSpPr>
            <p:spPr bwMode="auto">
              <a:xfrm>
                <a:off x="2567700" y="97402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</p:grpSp>
        <p:sp>
          <p:nvSpPr>
            <p:cNvPr id="25" name="TextBox 1"/>
            <p:cNvSpPr>
              <a:spLocks noAdjustHandles="1"/>
            </p:cNvSpPr>
            <p:nvPr userDrawn="1"/>
          </p:nvSpPr>
          <p:spPr bwMode="auto">
            <a:xfrm>
              <a:off x="11037455" y="6310481"/>
              <a:ext cx="86113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Engineering</a:t>
              </a:r>
              <a:endParaRPr sz="1800"/>
            </a:p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Department</a:t>
              </a:r>
              <a:endParaRPr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1" r:id="rId22"/>
  </p:sldLayoutIdLst>
  <p:hf hdr="0" dt="0"/>
  <p:txStyles>
    <p:titleStyle>
      <a:lvl1pPr algn="l" defTabSz="914377">
        <a:lnSpc>
          <a:spcPct val="90000"/>
        </a:lnSpc>
        <a:spcBef>
          <a:spcPts val="0"/>
        </a:spcBef>
        <a:buNone/>
        <a:defRPr sz="3600" b="1">
          <a:solidFill>
            <a:srgbClr val="002576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Cooling and ventilation studies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653136"/>
            <a:ext cx="10548861" cy="1296144"/>
          </a:xfrm>
        </p:spPr>
        <p:txBody>
          <a:bodyPr/>
          <a:lstStyle/>
          <a:p>
            <a:pPr>
              <a:defRPr/>
            </a:pPr>
            <a:r>
              <a:rPr lang="fr-CH" sz="2800" i="1" dirty="0"/>
              <a:t>F. Dragoni, </a:t>
            </a:r>
            <a:r>
              <a:rPr lang="fr-CH" sz="2800" i="1" dirty="0" err="1"/>
              <a:t>N.Zaric</a:t>
            </a:r>
            <a:r>
              <a:rPr lang="fr-CH" sz="2800" i="1" dirty="0"/>
              <a:t>/ EN-CV ,</a:t>
            </a:r>
            <a:br>
              <a:rPr lang="fr-CH" sz="2800" i="1" dirty="0"/>
            </a:br>
            <a:r>
              <a:rPr lang="en-GB" sz="2800" i="1" dirty="0"/>
              <a:t>HI-ECN3 WP4 – TARGET COMPLEX – COORDINATION MEETING #8 – 30.01.2025.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42268-BB24-633D-4A4F-5E14D1521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FD9-22E9-00BD-FB2F-3FFA87204B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02E3F0C-455B-0905-B3B9-CCF3C00D7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752475"/>
          </a:xfrm>
        </p:spPr>
        <p:txBody>
          <a:bodyPr/>
          <a:lstStyle/>
          <a:p>
            <a:r>
              <a:rPr lang="en-GB" dirty="0"/>
              <a:t>New service building: Integration model </a:t>
            </a:r>
          </a:p>
        </p:txBody>
      </p:sp>
      <p:pic>
        <p:nvPicPr>
          <p:cNvPr id="7" name="Picture 6" descr="A blue and purple tank system&#10;&#10;Description automatically generated with medium confidence">
            <a:extLst>
              <a:ext uri="{FF2B5EF4-FFF2-40B4-BE49-F238E27FC236}">
                <a16:creationId xmlns:a16="http://schemas.microsoft.com/office/drawing/2014/main" id="{5259DD75-8FC6-3A70-9523-631E674C4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116061"/>
            <a:ext cx="7150667" cy="3183553"/>
          </a:xfrm>
          <a:prstGeom prst="rect">
            <a:avLst/>
          </a:prstGeom>
        </p:spPr>
      </p:pic>
      <p:pic>
        <p:nvPicPr>
          <p:cNvPr id="11" name="Picture 10" descr="A diagram of a system&#10;&#10;Description automatically generated">
            <a:extLst>
              <a:ext uri="{FF2B5EF4-FFF2-40B4-BE49-F238E27FC236}">
                <a16:creationId xmlns:a16="http://schemas.microsoft.com/office/drawing/2014/main" id="{FFA29525-1502-598D-C0EB-BD3162619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5079" y="1090165"/>
            <a:ext cx="4075537" cy="2506413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4189FC-1B48-4907-0642-0241A4D8E1F1}"/>
              </a:ext>
            </a:extLst>
          </p:cNvPr>
          <p:cNvSpPr txBox="1">
            <a:spLocks/>
          </p:cNvSpPr>
          <p:nvPr/>
        </p:nvSpPr>
        <p:spPr>
          <a:xfrm>
            <a:off x="695400" y="4584515"/>
            <a:ext cx="511256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Current status: enough space for all the skids</a:t>
            </a:r>
            <a:br>
              <a:rPr lang="en-GB" sz="1800" b="0" dirty="0"/>
            </a:b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600566B-2B2E-3682-8B9A-AA7D21CE291F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36516639-E72D-F156-BED8-F161A3F29BAB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7" name="Picture 16" descr="A blue and white diagram of a factory&#10;&#10;Description automatically generated">
            <a:extLst>
              <a:ext uri="{FF2B5EF4-FFF2-40B4-BE49-F238E27FC236}">
                <a16:creationId xmlns:a16="http://schemas.microsoft.com/office/drawing/2014/main" id="{C73C7F76-AAA8-663F-60EA-05FE56152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569" y="3619609"/>
            <a:ext cx="5305039" cy="23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08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F69B88-476A-C1C2-2D4F-CB9DDBD84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7060"/>
            <a:ext cx="12192000" cy="44238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3E5E2-F7BC-C3A9-96EC-7DCAD57723CB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06CCF71-6495-B7B6-35CB-321EA4D66318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3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2B5611-7E95-6D67-04F1-7F4AC05C2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397"/>
            <a:ext cx="12192000" cy="4123205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EBBB01-929A-CEA2-58B0-E2EBCE90FAB5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DB13F47-D1DC-D202-4B76-94783E1BE96D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06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71CE99-95E2-D943-FF81-71EE9E1E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44" y="1207065"/>
            <a:ext cx="10704512" cy="501977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43042" y="1032404"/>
            <a:ext cx="6085006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Now, given by Users</a:t>
            </a:r>
            <a:endParaRPr lang="en-GB" sz="20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0A5C0FC-0842-F5C8-A2A6-2A6E0D0D1C03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31C80C-F9B6-C047-1D6B-25282A3295D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07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4" y="179711"/>
            <a:ext cx="11376025" cy="751151"/>
          </a:xfrm>
        </p:spPr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373826" y="980728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Future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2ECAB3-2CF2-CAE4-7EC8-D1C9542D2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04" y="1254114"/>
            <a:ext cx="10372783" cy="48476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C63E4-BDD5-E3C5-557E-2D7027C56907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B4A014F-355F-DA29-A0E7-AC7A721C821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04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07990" y="1171942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Nominal values</a:t>
            </a:r>
            <a:endParaRPr lang="en-GB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43D5FD9-AD84-23A7-C448-CA5E3980666B}"/>
              </a:ext>
            </a:extLst>
          </p:cNvPr>
          <p:cNvSpPr txBox="1">
            <a:spLocks/>
          </p:cNvSpPr>
          <p:nvPr/>
        </p:nvSpPr>
        <p:spPr>
          <a:xfrm>
            <a:off x="7824192" y="1173629"/>
            <a:ext cx="3559959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- Future</a:t>
            </a:r>
            <a:endParaRPr lang="en-GB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A7E308F-1AB3-D4F1-3A4F-0CDE39BAFA88}"/>
              </a:ext>
            </a:extLst>
          </p:cNvPr>
          <p:cNvSpPr txBox="1">
            <a:spLocks/>
          </p:cNvSpPr>
          <p:nvPr/>
        </p:nvSpPr>
        <p:spPr>
          <a:xfrm>
            <a:off x="1991544" y="4940549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Current measurement:</a:t>
            </a:r>
            <a:br>
              <a:rPr lang="en-GB" sz="1800" b="0" dirty="0"/>
            </a:br>
            <a:r>
              <a:rPr lang="en-GB" sz="1800" b="0" dirty="0"/>
              <a:t>Cooling capacity: 6.0MW</a:t>
            </a:r>
            <a:br>
              <a:rPr lang="en-US" sz="1800" b="0" dirty="0"/>
            </a:br>
            <a:r>
              <a:rPr lang="en-US" sz="1800" b="0" dirty="0"/>
              <a:t>Flow rate: </a:t>
            </a:r>
            <a:r>
              <a:rPr lang="en-US" sz="1800" b="0" dirty="0">
                <a:solidFill>
                  <a:schemeClr val="tx2"/>
                </a:solidFill>
              </a:rPr>
              <a:t>290</a:t>
            </a:r>
            <a:r>
              <a:rPr lang="en-US" sz="1800" b="0" dirty="0">
                <a:solidFill>
                  <a:srgbClr val="FF0000"/>
                </a:solidFill>
              </a:rPr>
              <a:t> </a:t>
            </a:r>
            <a:r>
              <a:rPr lang="en-US" sz="1800" b="0" dirty="0">
                <a:solidFill>
                  <a:schemeClr val="tx2"/>
                </a:solidFill>
              </a:rPr>
              <a:t>m3/h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703D418-37BA-B54C-90E8-FA9DDA5D7F10}"/>
              </a:ext>
            </a:extLst>
          </p:cNvPr>
          <p:cNvSpPr txBox="1">
            <a:spLocks/>
          </p:cNvSpPr>
          <p:nvPr/>
        </p:nvSpPr>
        <p:spPr>
          <a:xfrm>
            <a:off x="5211023" y="4961564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>
                <a:solidFill>
                  <a:srgbClr val="FF0000"/>
                </a:solidFill>
              </a:rPr>
              <a:t>Chilled water – in progress</a:t>
            </a:r>
            <a:br>
              <a:rPr lang="en-GB" sz="1800" b="0" dirty="0">
                <a:solidFill>
                  <a:srgbClr val="FF0000"/>
                </a:solidFill>
              </a:rPr>
            </a:br>
            <a:r>
              <a:rPr lang="en-GB" sz="1800" b="0" dirty="0">
                <a:solidFill>
                  <a:srgbClr val="FF0000"/>
                </a:solidFill>
              </a:rPr>
              <a:t>Mixed water needs – no need so far</a:t>
            </a:r>
            <a:endParaRPr lang="en-US" sz="1800" b="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AC55DD-904F-B12B-CFAC-BBC54836A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187170"/>
              </p:ext>
            </p:extLst>
          </p:nvPr>
        </p:nvGraphicFramePr>
        <p:xfrm>
          <a:off x="47328" y="1779097"/>
          <a:ext cx="5636049" cy="2792677"/>
        </p:xfrm>
        <a:graphic>
          <a:graphicData uri="http://schemas.openxmlformats.org/drawingml/2006/table">
            <a:tbl>
              <a:tblPr/>
              <a:tblGrid>
                <a:gridCol w="1069856">
                  <a:extLst>
                    <a:ext uri="{9D8B030D-6E8A-4147-A177-3AD203B41FA5}">
                      <a16:colId xmlns:a16="http://schemas.microsoft.com/office/drawing/2014/main" val="2248910114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3240891138"/>
                    </a:ext>
                  </a:extLst>
                </a:gridCol>
                <a:gridCol w="794121">
                  <a:extLst>
                    <a:ext uri="{9D8B030D-6E8A-4147-A177-3AD203B41FA5}">
                      <a16:colId xmlns:a16="http://schemas.microsoft.com/office/drawing/2014/main" val="4222027522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530392761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1130476456"/>
                    </a:ext>
                  </a:extLst>
                </a:gridCol>
                <a:gridCol w="827208">
                  <a:extLst>
                    <a:ext uri="{9D8B030D-6E8A-4147-A177-3AD203B41FA5}">
                      <a16:colId xmlns:a16="http://schemas.microsoft.com/office/drawing/2014/main" val="837092765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3647869067"/>
                    </a:ext>
                  </a:extLst>
                </a:gridCol>
                <a:gridCol w="827208">
                  <a:extLst>
                    <a:ext uri="{9D8B030D-6E8A-4147-A177-3AD203B41FA5}">
                      <a16:colId xmlns:a16="http://schemas.microsoft.com/office/drawing/2014/main" val="2234844009"/>
                    </a:ext>
                  </a:extLst>
                </a:gridCol>
              </a:tblGrid>
              <a:tr h="4714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Pressure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drop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dissipated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flow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of water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7067553"/>
                  </a:ext>
                </a:extLst>
              </a:tr>
              <a:tr h="16408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(kW)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/h)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952230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35-42-46-56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696.4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77.8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215588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 converters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76233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 pumps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0279188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 cooled cables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628465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EHN2/Amber facility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4000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478142"/>
                  </a:ext>
                </a:extLst>
              </a:tr>
              <a:tr h="477344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Σ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4945.59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202.46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04673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24E2857-B58D-20E8-7729-3DD0C90E8D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70998"/>
              </p:ext>
            </p:extLst>
          </p:nvPr>
        </p:nvGraphicFramePr>
        <p:xfrm>
          <a:off x="5818069" y="1700808"/>
          <a:ext cx="6182587" cy="3300681"/>
        </p:xfrm>
        <a:graphic>
          <a:graphicData uri="http://schemas.openxmlformats.org/drawingml/2006/table">
            <a:tbl>
              <a:tblPr/>
              <a:tblGrid>
                <a:gridCol w="676050">
                  <a:extLst>
                    <a:ext uri="{9D8B030D-6E8A-4147-A177-3AD203B41FA5}">
                      <a16:colId xmlns:a16="http://schemas.microsoft.com/office/drawing/2014/main" val="1795409627"/>
                    </a:ext>
                  </a:extLst>
                </a:gridCol>
                <a:gridCol w="1035883">
                  <a:extLst>
                    <a:ext uri="{9D8B030D-6E8A-4147-A177-3AD203B41FA5}">
                      <a16:colId xmlns:a16="http://schemas.microsoft.com/office/drawing/2014/main" val="1433248819"/>
                    </a:ext>
                  </a:extLst>
                </a:gridCol>
                <a:gridCol w="523394">
                  <a:extLst>
                    <a:ext uri="{9D8B030D-6E8A-4147-A177-3AD203B41FA5}">
                      <a16:colId xmlns:a16="http://schemas.microsoft.com/office/drawing/2014/main" val="4097521793"/>
                    </a:ext>
                  </a:extLst>
                </a:gridCol>
                <a:gridCol w="763282">
                  <a:extLst>
                    <a:ext uri="{9D8B030D-6E8A-4147-A177-3AD203B41FA5}">
                      <a16:colId xmlns:a16="http://schemas.microsoft.com/office/drawing/2014/main" val="2048226296"/>
                    </a:ext>
                  </a:extLst>
                </a:gridCol>
                <a:gridCol w="523394">
                  <a:extLst>
                    <a:ext uri="{9D8B030D-6E8A-4147-A177-3AD203B41FA5}">
                      <a16:colId xmlns:a16="http://schemas.microsoft.com/office/drawing/2014/main" val="2044060828"/>
                    </a:ext>
                  </a:extLst>
                </a:gridCol>
                <a:gridCol w="523394">
                  <a:extLst>
                    <a:ext uri="{9D8B030D-6E8A-4147-A177-3AD203B41FA5}">
                      <a16:colId xmlns:a16="http://schemas.microsoft.com/office/drawing/2014/main" val="3348034306"/>
                    </a:ext>
                  </a:extLst>
                </a:gridCol>
                <a:gridCol w="806898">
                  <a:extLst>
                    <a:ext uri="{9D8B030D-6E8A-4147-A177-3AD203B41FA5}">
                      <a16:colId xmlns:a16="http://schemas.microsoft.com/office/drawing/2014/main" val="4096271528"/>
                    </a:ext>
                  </a:extLst>
                </a:gridCol>
                <a:gridCol w="523394">
                  <a:extLst>
                    <a:ext uri="{9D8B030D-6E8A-4147-A177-3AD203B41FA5}">
                      <a16:colId xmlns:a16="http://schemas.microsoft.com/office/drawing/2014/main" val="3586142034"/>
                    </a:ext>
                  </a:extLst>
                </a:gridCol>
                <a:gridCol w="806898">
                  <a:extLst>
                    <a:ext uri="{9D8B030D-6E8A-4147-A177-3AD203B41FA5}">
                      <a16:colId xmlns:a16="http://schemas.microsoft.com/office/drawing/2014/main" val="1024636644"/>
                    </a:ext>
                  </a:extLst>
                </a:gridCol>
              </a:tblGrid>
              <a:tr h="485293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Pressure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drop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dissipated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flow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of water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705236"/>
                  </a:ext>
                </a:extLst>
              </a:tr>
              <a:tr h="197919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(kW)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909977"/>
                  </a:ext>
                </a:extLst>
              </a:tr>
              <a:tr h="35185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1st cooling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substation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 converters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111254"/>
                  </a:ext>
                </a:extLst>
              </a:tr>
              <a:tr h="175928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2nd cooling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substation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 pumps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871146"/>
                  </a:ext>
                </a:extLst>
              </a:tr>
              <a:tr h="1759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SHIP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0583181"/>
                  </a:ext>
                </a:extLst>
              </a:tr>
              <a:tr h="3259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 cooled cables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17.3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197800"/>
                  </a:ext>
                </a:extLst>
              </a:tr>
              <a:tr h="3259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EHN2/Amber facility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1783993"/>
                  </a:ext>
                </a:extLst>
              </a:tr>
              <a:tr h="64464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3rd. 4th, 5th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cooling substation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Target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Proximity shielding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Magnetic coil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30-33.7-35.6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65.76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814502"/>
                  </a:ext>
                </a:extLst>
              </a:tr>
              <a:tr h="190588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Σ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4540.19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241.54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1341093"/>
                  </a:ext>
                </a:extLst>
              </a:tr>
            </a:tbl>
          </a:graphicData>
        </a:graphic>
      </p:graphicFrame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F0E690F-AA2E-DC99-3C5F-E12F1F8E4864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2D48DAB-8DED-85CA-36B9-12EA068EF5BA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672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DE0CC-7197-79A7-0492-8ABC4C8A7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D4E0E-3755-95CC-FC7F-6DD0A7D0E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6A05B-AF86-B514-E23E-FB1651A87BF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EFE2445-83A5-C096-7D0B-E5622B563471}"/>
              </a:ext>
            </a:extLst>
          </p:cNvPr>
          <p:cNvSpPr txBox="1">
            <a:spLocks/>
          </p:cNvSpPr>
          <p:nvPr/>
        </p:nvSpPr>
        <p:spPr>
          <a:xfrm>
            <a:off x="407990" y="1171942"/>
            <a:ext cx="5904034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measurement results</a:t>
            </a:r>
            <a:endParaRPr lang="en-GB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E999C7F-C34C-3F92-C632-E47A34F031B0}"/>
              </a:ext>
            </a:extLst>
          </p:cNvPr>
          <p:cNvSpPr txBox="1">
            <a:spLocks/>
          </p:cNvSpPr>
          <p:nvPr/>
        </p:nvSpPr>
        <p:spPr>
          <a:xfrm>
            <a:off x="1991544" y="4940549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Current measurement:</a:t>
            </a:r>
            <a:br>
              <a:rPr lang="en-GB" sz="1800" b="0" dirty="0"/>
            </a:br>
            <a:r>
              <a:rPr lang="en-GB" sz="1800" b="0" dirty="0"/>
              <a:t>Cooling capacity: 6.0MW</a:t>
            </a:r>
            <a:br>
              <a:rPr lang="en-US" sz="1800" b="0" dirty="0"/>
            </a:br>
            <a:r>
              <a:rPr lang="en-US" sz="1800" b="0" dirty="0"/>
              <a:t>Flow rate: </a:t>
            </a:r>
            <a:r>
              <a:rPr lang="en-US" sz="1800" b="0" dirty="0">
                <a:solidFill>
                  <a:schemeClr val="tx2"/>
                </a:solidFill>
              </a:rPr>
              <a:t>290</a:t>
            </a:r>
            <a:r>
              <a:rPr lang="en-US" sz="1800" b="0" dirty="0">
                <a:solidFill>
                  <a:srgbClr val="FF0000"/>
                </a:solidFill>
              </a:rPr>
              <a:t> </a:t>
            </a:r>
            <a:r>
              <a:rPr lang="en-US" sz="1800" b="0" dirty="0">
                <a:solidFill>
                  <a:schemeClr val="tx2"/>
                </a:solidFill>
              </a:rPr>
              <a:t>m3/h</a:t>
            </a:r>
            <a:endParaRPr lang="en-GB" sz="1800" b="0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74C4CE-12A0-C1B6-10AC-B6EB68E6E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27953"/>
              </p:ext>
            </p:extLst>
          </p:nvPr>
        </p:nvGraphicFramePr>
        <p:xfrm>
          <a:off x="407990" y="2270631"/>
          <a:ext cx="4679898" cy="1680528"/>
        </p:xfrm>
        <a:graphic>
          <a:graphicData uri="http://schemas.openxmlformats.org/drawingml/2006/table">
            <a:tbl>
              <a:tblPr firstRow="1" firstCol="1" bandRow="1"/>
              <a:tblGrid>
                <a:gridCol w="1698717">
                  <a:extLst>
                    <a:ext uri="{9D8B030D-6E8A-4147-A177-3AD203B41FA5}">
                      <a16:colId xmlns:a16="http://schemas.microsoft.com/office/drawing/2014/main" val="1995069396"/>
                    </a:ext>
                  </a:extLst>
                </a:gridCol>
                <a:gridCol w="922161">
                  <a:extLst>
                    <a:ext uri="{9D8B030D-6E8A-4147-A177-3AD203B41FA5}">
                      <a16:colId xmlns:a16="http://schemas.microsoft.com/office/drawing/2014/main" val="311867763"/>
                    </a:ext>
                  </a:extLst>
                </a:gridCol>
                <a:gridCol w="945151">
                  <a:extLst>
                    <a:ext uri="{9D8B030D-6E8A-4147-A177-3AD203B41FA5}">
                      <a16:colId xmlns:a16="http://schemas.microsoft.com/office/drawing/2014/main" val="330618112"/>
                    </a:ext>
                  </a:extLst>
                </a:gridCol>
                <a:gridCol w="949621">
                  <a:extLst>
                    <a:ext uri="{9D8B030D-6E8A-4147-A177-3AD203B41FA5}">
                      <a16:colId xmlns:a16="http://schemas.microsoft.com/office/drawing/2014/main" val="1541909111"/>
                    </a:ext>
                  </a:extLst>
                </a:gridCol>
                <a:gridCol w="164248">
                  <a:extLst>
                    <a:ext uri="{9D8B030D-6E8A-4147-A177-3AD203B41FA5}">
                      <a16:colId xmlns:a16="http://schemas.microsoft.com/office/drawing/2014/main" val="266278475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</a:t>
                      </a:r>
                      <a:b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flow rate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water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5804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56411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(kW)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/h)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721543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ECN3, TCC8 branch:</a:t>
                      </a:r>
                      <a:b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Magnets, Power converters, </a:t>
                      </a:r>
                      <a:b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WC cables, vacuum pumps,</a:t>
                      </a:r>
                      <a:b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NA62 experiment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2700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Demineralized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914992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7741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7799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EHN2/Amber facility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3300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Demineralized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47848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0000"/>
                        </a:lnSpc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290.00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319545"/>
                  </a:ext>
                </a:extLst>
              </a:tr>
            </a:tbl>
          </a:graphicData>
        </a:graphic>
      </p:graphicFrame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EE64DCCB-FFF4-22BB-810C-3BCE9F105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200" y="1359971"/>
            <a:ext cx="5361940" cy="336042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317A7E2-11F2-94EF-B9E3-024E9417C091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EBDAECE-39BC-DFC0-988E-CCD42FFD7A4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244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CDEDD9-2392-4474-8A82-85EF8556EC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5" y="1124748"/>
            <a:ext cx="11304639" cy="144015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Current status:</a:t>
            </a:r>
            <a:endParaRPr lang="en-GB" sz="1600" strike="sngStrike" dirty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sym typeface="Wingdings" panose="05000000000000000000" pitchFamily="2" charset="2"/>
              </a:rPr>
              <a:t>	</a:t>
            </a:r>
            <a:r>
              <a:rPr lang="en-GB" sz="1600" b="0" dirty="0">
                <a:sym typeface="Wingdings" panose="05000000000000000000" pitchFamily="2" charset="2"/>
              </a:rPr>
              <a:t>- Demineralized water: We will have enough power &amp; flow rate in future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- Chilled water: collected data, 4.35MW maximum power, nominal 4.4MW;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	Additional chilled water needs in future:</a:t>
            </a:r>
            <a:br>
              <a:rPr lang="en-GB" sz="1600" b="0" dirty="0">
                <a:sym typeface="Wingdings" panose="05000000000000000000" pitchFamily="2" charset="2"/>
              </a:rPr>
            </a:br>
            <a:r>
              <a:rPr lang="en-GB" sz="1600" b="0" dirty="0">
                <a:sym typeface="Wingdings" panose="05000000000000000000" pitchFamily="2" charset="2"/>
              </a:rPr>
              <a:t>		- </a:t>
            </a:r>
            <a:r>
              <a:rPr lang="en-GB" sz="1600" b="0" dirty="0" err="1">
                <a:sym typeface="Wingdings" panose="05000000000000000000" pitchFamily="2" charset="2"/>
              </a:rPr>
              <a:t>Berylium</a:t>
            </a:r>
            <a:r>
              <a:rPr lang="en-GB" sz="1600" b="0" dirty="0">
                <a:sym typeface="Wingdings" panose="05000000000000000000" pitchFamily="2" charset="2"/>
              </a:rPr>
              <a:t> facility: 200kW</a:t>
            </a:r>
            <a:br>
              <a:rPr lang="en-GB" sz="1600" b="0" dirty="0">
                <a:sym typeface="Wingdings" panose="05000000000000000000" pitchFamily="2" charset="2"/>
              </a:rPr>
            </a:br>
            <a:r>
              <a:rPr lang="en-GB" sz="1600" b="0" dirty="0">
                <a:sym typeface="Wingdings" panose="05000000000000000000" pitchFamily="2" charset="2"/>
              </a:rPr>
              <a:t>		- New service building: 250kW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- We have to “recover” 450kW from the chilled water loads, NA62 experiment 2 AHUs will be removed, mixed water circuit 	to be removed, total capacity to be recovered about 150kW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- Maximum capacity (4.35MW) happened only once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- 46 times (hours) we had capacity more than 3.9MW</a:t>
            </a:r>
          </a:p>
          <a:p>
            <a:pPr>
              <a:spcBef>
                <a:spcPts val="600"/>
              </a:spcBef>
            </a:pPr>
            <a:r>
              <a:rPr lang="en-GB" sz="1600" b="0" dirty="0">
                <a:sym typeface="Wingdings" panose="05000000000000000000" pitchFamily="2" charset="2"/>
              </a:rPr>
              <a:t>	- Mixed water: no needs so far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742A52-79C0-1FC2-0966-9ED267A7AAF9}"/>
              </a:ext>
            </a:extLst>
          </p:cNvPr>
          <p:cNvSpPr txBox="1">
            <a:spLocks/>
          </p:cNvSpPr>
          <p:nvPr/>
        </p:nvSpPr>
        <p:spPr bwMode="auto">
          <a:xfrm>
            <a:off x="426375" y="4725144"/>
            <a:ext cx="10350145" cy="1440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351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35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125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125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Preparing for the TCC on cooling meeting – status for 5</a:t>
            </a:r>
            <a:r>
              <a:rPr lang="en-GB" sz="2000" baseline="30000" dirty="0">
                <a:sym typeface="Wingdings" panose="05000000000000000000" pitchFamily="2" charset="2"/>
              </a:rPr>
              <a:t>th</a:t>
            </a:r>
            <a:r>
              <a:rPr lang="en-GB" sz="2000" dirty="0">
                <a:sym typeface="Wingdings" panose="05000000000000000000" pitchFamily="2" charset="2"/>
              </a:rPr>
              <a:t> cell of CT2, presenting results of consumption analysis, requests from Users side, strategy for implementation of HI-ECN3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User requirements’ document – in progress</a:t>
            </a:r>
            <a:endParaRPr lang="en-GB" sz="2000" strike="sngStrike" dirty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sym typeface="Wingdings" panose="05000000000000000000" pitchFamily="2" charset="2"/>
              </a:rPr>
              <a:t>	</a:t>
            </a:r>
            <a:endParaRPr lang="en-GB" sz="16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BD980-5895-78D6-3E33-57258AC0D029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1F9F4A5-8A14-B238-2D4F-1A89E49F083D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4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07990" y="1171942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Nominal values</a:t>
            </a:r>
            <a:endParaRPr lang="en-GB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43D5FD9-AD84-23A7-C448-CA5E3980666B}"/>
              </a:ext>
            </a:extLst>
          </p:cNvPr>
          <p:cNvSpPr txBox="1">
            <a:spLocks/>
          </p:cNvSpPr>
          <p:nvPr/>
        </p:nvSpPr>
        <p:spPr>
          <a:xfrm>
            <a:off x="7824192" y="1173629"/>
            <a:ext cx="3559959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- Future</a:t>
            </a:r>
            <a:endParaRPr lang="en-GB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A7E308F-1AB3-D4F1-3A4F-0CDE39BAFA88}"/>
              </a:ext>
            </a:extLst>
          </p:cNvPr>
          <p:cNvSpPr txBox="1">
            <a:spLocks/>
          </p:cNvSpPr>
          <p:nvPr/>
        </p:nvSpPr>
        <p:spPr>
          <a:xfrm>
            <a:off x="1702852" y="4653136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Current measurement:</a:t>
            </a:r>
            <a:br>
              <a:rPr lang="en-GB" sz="1800" b="0" dirty="0"/>
            </a:br>
            <a:r>
              <a:rPr lang="en-GB" sz="1800" b="0" dirty="0"/>
              <a:t>Cooling capacity: 6.0MW</a:t>
            </a:r>
            <a:br>
              <a:rPr lang="en-US" sz="1800" b="0" dirty="0"/>
            </a:br>
            <a:r>
              <a:rPr lang="en-US" sz="1800" b="0" dirty="0"/>
              <a:t>Flow rate: </a:t>
            </a:r>
            <a:r>
              <a:rPr lang="en-US" sz="1800" b="0" dirty="0">
                <a:solidFill>
                  <a:schemeClr val="tx2"/>
                </a:solidFill>
              </a:rPr>
              <a:t>290</a:t>
            </a:r>
            <a:r>
              <a:rPr lang="en-US" sz="1800" b="0" dirty="0">
                <a:solidFill>
                  <a:srgbClr val="FF0000"/>
                </a:solidFill>
              </a:rPr>
              <a:t> </a:t>
            </a:r>
            <a:r>
              <a:rPr lang="en-US" sz="1800" b="0" dirty="0">
                <a:solidFill>
                  <a:schemeClr val="tx2"/>
                </a:solidFill>
              </a:rPr>
              <a:t>m3/h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41A7BB-8EF7-F402-E5F6-77DF0DF56F45}"/>
              </a:ext>
            </a:extLst>
          </p:cNvPr>
          <p:cNvSpPr txBox="1">
            <a:spLocks/>
          </p:cNvSpPr>
          <p:nvPr/>
        </p:nvSpPr>
        <p:spPr>
          <a:xfrm>
            <a:off x="6312024" y="5114822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>
                <a:solidFill>
                  <a:srgbClr val="00B050"/>
                </a:solidFill>
              </a:rPr>
              <a:t>Pending final verification BA82 stations for EHN2, TCC8 and ECN3 have sufficient power and flow rate</a:t>
            </a:r>
            <a:endParaRPr lang="en-GB" sz="1800" b="0" dirty="0">
              <a:solidFill>
                <a:srgbClr val="00B05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2A8267-AB78-4E23-3B76-C4BD4E985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556792"/>
            <a:ext cx="6212485" cy="3485204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B18CC4D-149C-8451-0860-7CC9212E9D49}"/>
              </a:ext>
            </a:extLst>
          </p:cNvPr>
          <p:cNvGraphicFramePr>
            <a:graphicFrameLocks noGrp="1"/>
          </p:cNvGraphicFramePr>
          <p:nvPr/>
        </p:nvGraphicFramePr>
        <p:xfrm>
          <a:off x="874795" y="1844824"/>
          <a:ext cx="4508500" cy="181991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3787963423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781837999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342298958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189825879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dissipated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flow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of water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73884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35414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(MW)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/h)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3386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ECN3, TCC8 branch: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Magnets, Power converters, 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WC cables, vacuum pumps,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NA62 experiment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6254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EHN2/Amber facility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97278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r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Σ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290.00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995437"/>
                  </a:ext>
                </a:extLst>
              </a:tr>
            </a:tbl>
          </a:graphicData>
        </a:graphic>
      </p:graphicFrame>
      <p:sp>
        <p:nvSpPr>
          <p:cNvPr id="16" name="Title 1">
            <a:extLst>
              <a:ext uri="{FF2B5EF4-FFF2-40B4-BE49-F238E27FC236}">
                <a16:creationId xmlns:a16="http://schemas.microsoft.com/office/drawing/2014/main" id="{65D7EECE-F9C2-FE72-F5C9-11C319E16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752475"/>
          </a:xfrm>
        </p:spPr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25905-A3A0-D1C6-EE6B-C50B896D4E1B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30/01/2025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06E52CF-0B4F-8F9F-7644-210E1D4E613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</a:t>
            </a:r>
            <a:r>
              <a:rPr lang="en-GB" sz="1200" dirty="0">
                <a:solidFill>
                  <a:schemeClr val="bg1"/>
                </a:solidFill>
              </a:rPr>
              <a:t>Cooling and ventilation studies </a:t>
            </a:r>
            <a:r>
              <a:rPr lang="it-IT" sz="1200" dirty="0">
                <a:solidFill>
                  <a:schemeClr val="bg1"/>
                </a:solidFill>
              </a:rPr>
              <a:t>| Indico 1502683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17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23789</TotalTime>
  <Words>850</Words>
  <Application>Microsoft Office PowerPoint</Application>
  <DocSecurity>0</DocSecurity>
  <PresentationFormat>Widescreen</PresentationFormat>
  <Paragraphs>233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 Narrow</vt:lpstr>
      <vt:lpstr>Arial</vt:lpstr>
      <vt:lpstr>Calibri</vt:lpstr>
      <vt:lpstr>Cambria</vt:lpstr>
      <vt:lpstr>Source Sans Pro</vt:lpstr>
      <vt:lpstr>Tahoma</vt:lpstr>
      <vt:lpstr>Wingdings</vt:lpstr>
      <vt:lpstr>Office Theme</vt:lpstr>
      <vt:lpstr>Cooling and ventilation studies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New service building: Integration model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Katy Foraz</dc:creator>
  <cp:keywords/>
  <dc:description/>
  <cp:lastModifiedBy>Nikola Zaric</cp:lastModifiedBy>
  <cp:revision>1585</cp:revision>
  <dcterms:created xsi:type="dcterms:W3CDTF">2020-12-20T14:45:56Z</dcterms:created>
  <dcterms:modified xsi:type="dcterms:W3CDTF">2025-01-30T08:40:26Z</dcterms:modified>
  <cp:category/>
  <dc:identifier/>
  <cp:contentStatus/>
  <dc:language/>
  <cp:version/>
</cp:coreProperties>
</file>