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1"/>
  </p:notesMasterIdLst>
  <p:sldIdLst>
    <p:sldId id="260" r:id="rId2"/>
    <p:sldId id="379" r:id="rId3"/>
    <p:sldId id="380" r:id="rId4"/>
    <p:sldId id="367" r:id="rId5"/>
    <p:sldId id="366" r:id="rId6"/>
    <p:sldId id="372" r:id="rId7"/>
    <p:sldId id="373" r:id="rId8"/>
    <p:sldId id="378" r:id="rId9"/>
    <p:sldId id="368" r:id="rId10"/>
    <p:sldId id="381" r:id="rId11"/>
    <p:sldId id="352" r:id="rId12"/>
    <p:sldId id="349" r:id="rId13"/>
    <p:sldId id="370" r:id="rId14"/>
    <p:sldId id="382" r:id="rId15"/>
    <p:sldId id="376" r:id="rId16"/>
    <p:sldId id="319" r:id="rId17"/>
    <p:sldId id="377" r:id="rId18"/>
    <p:sldId id="355" r:id="rId19"/>
    <p:sldId id="361" r:id="rId20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A0DCE5"/>
    <a:srgbClr val="0033A0"/>
    <a:srgbClr val="C95ABD"/>
    <a:srgbClr val="FFFFFF"/>
    <a:srgbClr val="61C4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677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27DC97DC-CFE2-45C2-9641-0BAB9B7F45AF}" type="datetimeFigureOut">
              <a:rPr lang="en-GB" smtClean="0"/>
              <a:t>29/01/2025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52371BAD-BD93-44A7-A9CC-5AF42DC15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739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9C7314-750A-6EA6-60B2-FB23D24AC2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E778809-8E53-961A-15E9-E2B9117455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EA9832E-9D4B-E77D-517D-BC646EC7A5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52B11D-B523-810F-16EE-C71F4E1CB2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52274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0202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7146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5270ED-DB04-7D13-9C92-88D902549E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816694D-068F-1B45-FFB4-E2B7244649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0B9E7F9-C701-214B-67F1-B84FE9B978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7ED4A1-363E-2414-0916-6CA9A2477B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2882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7FEFAD-6382-EC24-A316-A17F0FE9EE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478815D-3FEB-843F-C4F8-C06E91D916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1518A1-C8D1-B90C-AC7D-9FED3D942A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A92D4E-4BF5-C10D-1618-31D03DCE89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5245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9E0002-39A1-3C91-C030-6D47284E25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3457964-41BF-F23D-34B4-FB7DC7E98B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7812EB-CA08-BC35-646B-68D9917324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DFFB79-D237-D724-D781-B2513E9296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7286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4FB24A-B42C-5B6B-6774-2A86C9F277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2F4F723-0390-211D-FA8C-AA6132D16D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EDA1906-C3A8-736E-9905-F44BDDCDF7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242C60-4479-2A2A-9207-E49356D1C9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1334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3782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475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BB92A9-1540-DDF5-7365-AA3A147707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0CFEAD-26CC-B563-6149-C8D025FF13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95073D6-7FCB-6CD7-29C1-F7BCF0CD04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97F175-4283-EF98-B930-044E06E2DE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171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19394D-EF41-FB68-BB4B-50DF12B525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921D58-260A-2848-90C4-688C6E6DF4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0ED716B-C6F8-C176-B6AE-35E89AD094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970D24-73AA-E30B-688C-DB86E83A00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746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189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3AE098-6E3D-6745-1F76-1CB0FC6C86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FC49B0B-0F41-99E9-8601-D3C21A2D35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A1676C-2D48-D554-C1FC-AC7E7E7EBC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451CD2-2557-8DDC-7F26-1A9B77A219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130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64750D-1659-FC51-AFD8-0BC457A9D4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DEDB21B-9EE5-56A0-E6CF-85C31532F9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BA8EFA4-D17A-4F81-DAF8-A95024B7DA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E7C2B8-4582-CDB8-47CA-51EF5C17D8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4112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DEA13F-3067-8F77-95EA-3F6F71F304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E5144FD-A5A3-D628-7FDC-D9F1C5F812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039BCEB-840C-BE7A-4868-AC56910F3A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1D30B3-F3FE-1542-8EE3-F0D4DAF23B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1919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8D7525-2E0D-4CC7-E995-14C2BFA577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E0608D4-788C-642C-6315-53CD793F1E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594AD5-31D9-BE69-9471-F40A5C2000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880B01-6AD5-8E94-7BC2-93C0D5FF49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7900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C6F47-511D-CC8F-3107-245B0A1F1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9D654C8-3D41-9AB3-A44F-9370F58722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10647E-191B-A330-9A15-81DFDD8239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A0811D-AC87-D841-4F7F-78E9757B23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001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05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January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66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29 January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671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29 January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71190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29 January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276334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29 January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02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29 January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986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29 January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7550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29 January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45859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29 January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1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29 January 2025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18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29 January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26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29 January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6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3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55787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29 January 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89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29 January 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85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29 January 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211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29 January 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4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29 January 2025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15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29 January 2025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69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29 January 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615670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indico.cern.ch/event/1485956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/>
              <a:t>Integration: </a:t>
            </a:r>
            <a:br>
              <a:rPr lang="en-US"/>
            </a:br>
            <a:r>
              <a:rPr lang="en-US"/>
              <a:t>P42 line and </a:t>
            </a:r>
            <a:r>
              <a:rPr lang="en-US" err="1"/>
              <a:t>SHiP</a:t>
            </a:r>
            <a:r>
              <a:rPr lang="en-US"/>
              <a:t> skeletons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233480"/>
            <a:ext cx="11376026" cy="1270559"/>
          </a:xfrm>
        </p:spPr>
        <p:txBody>
          <a:bodyPr/>
          <a:lstStyle/>
          <a:p>
            <a:pPr algn="ctr"/>
            <a:r>
              <a:rPr lang="en-US" sz="1800" b="1" dirty="0"/>
              <a:t>HI-ECN3 Integration</a:t>
            </a:r>
          </a:p>
          <a:p>
            <a:pPr algn="ctr"/>
            <a:r>
              <a:rPr lang="en-US" sz="1800" dirty="0"/>
              <a:t>Beatriz Martínez Sutil (BE-EA-DC), Pablo Santos Díaz (EP-SME-SHP)</a:t>
            </a:r>
          </a:p>
          <a:p>
            <a:pPr algn="ctr"/>
            <a:r>
              <a:rPr lang="en-US" sz="1800" dirty="0"/>
              <a:t>30/01/2025</a:t>
            </a:r>
          </a:p>
        </p:txBody>
      </p:sp>
    </p:spTree>
    <p:extLst>
      <p:ext uri="{BB962C8B-B14F-4D97-AF65-F5344CB8AC3E}">
        <p14:creationId xmlns:p14="http://schemas.microsoft.com/office/powerpoint/2010/main" val="401735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B88B9A-33A6-7557-2007-F677B70C16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09202B-5D1D-3DA9-AF89-8501F5C2BE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30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January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04D26D-2B94-F7F8-7CBE-7AD820EA2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Sutil, P. </a:t>
            </a:r>
            <a:r>
              <a:rPr lang="en-US">
                <a:solidFill>
                  <a:srgbClr val="FFFFFF"/>
                </a:solidFill>
                <a:latin typeface="Arial"/>
              </a:rPr>
              <a:t>Santos Díaz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D24AE-EB6D-6E2E-937E-D03D4FE98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3C69B0F6-DBC0-8354-A7D8-3E3BC6138E11}"/>
              </a:ext>
            </a:extLst>
          </p:cNvPr>
          <p:cNvSpPr txBox="1">
            <a:spLocks/>
          </p:cNvSpPr>
          <p:nvPr/>
        </p:nvSpPr>
        <p:spPr>
          <a:xfrm>
            <a:off x="412775" y="2896129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Beamline &amp; SHiP skeletons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8418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Sutil, P. </a:t>
            </a:r>
            <a:r>
              <a:rPr lang="en-US">
                <a:solidFill>
                  <a:srgbClr val="FFFFFF"/>
                </a:solidFill>
                <a:latin typeface="Arial"/>
              </a:rPr>
              <a:t>Santos Díaz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Beam skeletons overview</a:t>
            </a:r>
            <a:endParaRPr lang="en-GB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3138ACD2-6E32-9EE8-DF7F-B28B3A49D2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30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January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5F6D48-7D84-2FC5-61F4-1E8237B18F61}"/>
              </a:ext>
            </a:extLst>
          </p:cNvPr>
          <p:cNvSpPr txBox="1"/>
          <p:nvPr/>
        </p:nvSpPr>
        <p:spPr>
          <a:xfrm>
            <a:off x="287756" y="1444865"/>
            <a:ext cx="821133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Understand the different skeleton used in the model.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Agree on the integration skeletons. </a:t>
            </a:r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4E909EE-6AA9-A1C0-8441-2F76273BEF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217273"/>
              </p:ext>
            </p:extLst>
          </p:nvPr>
        </p:nvGraphicFramePr>
        <p:xfrm>
          <a:off x="158538" y="2683063"/>
          <a:ext cx="11874923" cy="275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2507">
                  <a:extLst>
                    <a:ext uri="{9D8B030D-6E8A-4147-A177-3AD203B41FA5}">
                      <a16:colId xmlns:a16="http://schemas.microsoft.com/office/drawing/2014/main" val="3335516919"/>
                    </a:ext>
                  </a:extLst>
                </a:gridCol>
                <a:gridCol w="1611712">
                  <a:extLst>
                    <a:ext uri="{9D8B030D-6E8A-4147-A177-3AD203B41FA5}">
                      <a16:colId xmlns:a16="http://schemas.microsoft.com/office/drawing/2014/main" val="3497351592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2447471628"/>
                    </a:ext>
                  </a:extLst>
                </a:gridCol>
                <a:gridCol w="1848536">
                  <a:extLst>
                    <a:ext uri="{9D8B030D-6E8A-4147-A177-3AD203B41FA5}">
                      <a16:colId xmlns:a16="http://schemas.microsoft.com/office/drawing/2014/main" val="1201096115"/>
                    </a:ext>
                  </a:extLst>
                </a:gridCol>
                <a:gridCol w="3631288">
                  <a:extLst>
                    <a:ext uri="{9D8B030D-6E8A-4147-A177-3AD203B41FA5}">
                      <a16:colId xmlns:a16="http://schemas.microsoft.com/office/drawing/2014/main" val="264442325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Reference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C.S.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err="1"/>
                        <a:t>Responsability</a:t>
                      </a:r>
                      <a:endParaRPr lang="en-GB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60669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sz="1500" dirty="0">
                          <a:solidFill>
                            <a:srgbClr val="000000"/>
                          </a:solidFill>
                        </a:rPr>
                        <a:t>P42lineSkeleton_PostLS3_v.2_2704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 dirty="0">
                          <a:solidFill>
                            <a:srgbClr val="000000"/>
                          </a:solidFill>
                        </a:rPr>
                        <a:t>ST1947934_01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2704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BE-EA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 dirty="0">
                          <a:solidFill>
                            <a:srgbClr val="000000"/>
                          </a:solidFill>
                        </a:rPr>
                        <a:t>New P42 line imported from MADX files.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8370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sz="1500" err="1">
                          <a:solidFill>
                            <a:srgbClr val="000000"/>
                          </a:solidFill>
                        </a:rPr>
                        <a:t>Beatch</a:t>
                      </a:r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 p42_2021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ST1538313_01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2704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BE-EA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 dirty="0">
                          <a:solidFill>
                            <a:srgbClr val="000000"/>
                          </a:solidFill>
                        </a:rPr>
                        <a:t>Current P42 line imported from </a:t>
                      </a:r>
                      <a:r>
                        <a:rPr lang="en-GB" sz="1500" dirty="0" err="1">
                          <a:solidFill>
                            <a:srgbClr val="000000"/>
                          </a:solidFill>
                        </a:rPr>
                        <a:t>beatch</a:t>
                      </a:r>
                      <a:r>
                        <a:rPr lang="en-GB" sz="1500" dirty="0">
                          <a:solidFill>
                            <a:srgbClr val="000000"/>
                          </a:solidFill>
                        </a:rPr>
                        <a:t> files.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4188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0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SHiP detector preliminary layout</a:t>
                      </a:r>
                      <a:endParaRPr lang="en-GB" sz="15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en-GB" sz="1500" b="0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ST1718677_01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en-GB" sz="150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EP-SME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Detector design study with the skeleton inside as geometrical set.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7801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en-GB" sz="1500" b="0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CER-699-001-02-001_SKELETON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en-GB" sz="1500" b="0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ST0969898_01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en-GB" sz="150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SY-STI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Separate part. </a:t>
                      </a:r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Used in the BDF target.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4064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en-GB" sz="15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Beam </a:t>
                      </a:r>
                      <a:r>
                        <a:rPr lang="en-GB" sz="1500" b="0" i="0" u="none" strike="noStrike" noProof="0" err="1">
                          <a:solidFill>
                            <a:srgbClr val="000000"/>
                          </a:solidFill>
                          <a:latin typeface="Arial"/>
                        </a:rPr>
                        <a:t>SHiP</a:t>
                      </a:r>
                      <a:r>
                        <a:rPr lang="en-GB" sz="15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 Skeleton - 2705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en-GB" sz="15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ST1987588_01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2705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BE-EA, EP-SME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 dirty="0">
                          <a:solidFill>
                            <a:srgbClr val="000000"/>
                          </a:solidFill>
                        </a:rPr>
                        <a:t>Simplified skeleton used to place SHiP inside ECN3 respect to 2705 origin.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9837666"/>
                  </a:ext>
                </a:extLst>
              </a:tr>
            </a:tbl>
          </a:graphicData>
        </a:graphic>
      </p:graphicFrame>
      <p:pic>
        <p:nvPicPr>
          <p:cNvPr id="3074" name="Picture 2" descr="Concept Priority Todays Goal Written On Stock Photo 558919780 | Shutterstock">
            <a:extLst>
              <a:ext uri="{FF2B5EF4-FFF2-40B4-BE49-F238E27FC236}">
                <a16:creationId xmlns:a16="http://schemas.microsoft.com/office/drawing/2014/main" id="{45E9F6B3-D952-A244-40E3-AF6551512C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69"/>
          <a:stretch/>
        </p:blipFill>
        <p:spPr bwMode="auto">
          <a:xfrm>
            <a:off x="9422521" y="1252756"/>
            <a:ext cx="1191413" cy="1059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3F82F35-7924-D21E-4475-232A400B0474}"/>
              </a:ext>
            </a:extLst>
          </p:cNvPr>
          <p:cNvSpPr txBox="1"/>
          <p:nvPr/>
        </p:nvSpPr>
        <p:spPr>
          <a:xfrm>
            <a:off x="3253379" y="5663020"/>
            <a:ext cx="6118271" cy="27699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Table 2.- Summary of the skeletons used in TCC8-ECN3.</a:t>
            </a:r>
          </a:p>
        </p:txBody>
      </p:sp>
    </p:spTree>
    <p:extLst>
      <p:ext uri="{BB962C8B-B14F-4D97-AF65-F5344CB8AC3E}">
        <p14:creationId xmlns:p14="http://schemas.microsoft.com/office/powerpoint/2010/main" val="4240263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Sutil, P. </a:t>
            </a:r>
            <a:r>
              <a:rPr lang="en-US">
                <a:solidFill>
                  <a:srgbClr val="FFFFFF"/>
                </a:solidFill>
                <a:latin typeface="Arial"/>
              </a:rPr>
              <a:t>Santos Díaz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err="1"/>
              <a:t>SHiP</a:t>
            </a:r>
            <a:r>
              <a:rPr lang="en-US"/>
              <a:t> skeleton definition</a:t>
            </a:r>
            <a:endParaRPr lang="en-GB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815569D-86ED-6C5B-A793-FCAC14AFCD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30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January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0CFE321-5CE5-7205-2912-69659C302C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7880" y="4225871"/>
            <a:ext cx="2375335" cy="14733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61064AB-1BF4-FC46-D84E-41F6B3312F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49187" y="444566"/>
            <a:ext cx="2460869" cy="337700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65F1A9C-2509-D537-E518-63C629DFAF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7253" y="2537367"/>
            <a:ext cx="2231344" cy="337700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D2ADED1-228D-6DD5-2A14-842CCE5119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540" y="2248820"/>
            <a:ext cx="5698984" cy="390294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AA724B1-58DB-1509-D449-52FC77CD89F8}"/>
              </a:ext>
            </a:extLst>
          </p:cNvPr>
          <p:cNvSpPr txBox="1"/>
          <p:nvPr/>
        </p:nvSpPr>
        <p:spPr>
          <a:xfrm>
            <a:off x="6913781" y="5967094"/>
            <a:ext cx="199012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0000"/>
                </a:solidFill>
              </a:rPr>
              <a:t>Detector skeleton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A1800E7-FE93-4684-BAE8-3C34CE3971C2}"/>
              </a:ext>
            </a:extLst>
          </p:cNvPr>
          <p:cNvSpPr txBox="1"/>
          <p:nvPr/>
        </p:nvSpPr>
        <p:spPr>
          <a:xfrm>
            <a:off x="10026532" y="3821573"/>
            <a:ext cx="161803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0000"/>
                </a:solidFill>
              </a:rPr>
              <a:t>Target skeleton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0A18EE-BFA4-7E20-66D9-4481703B9C75}"/>
              </a:ext>
            </a:extLst>
          </p:cNvPr>
          <p:cNvSpPr txBox="1"/>
          <p:nvPr/>
        </p:nvSpPr>
        <p:spPr>
          <a:xfrm>
            <a:off x="9408217" y="5747052"/>
            <a:ext cx="285466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0000"/>
                </a:solidFill>
              </a:defRPr>
            </a:lvl1pPr>
          </a:lstStyle>
          <a:p>
            <a:pPr algn="ctr"/>
            <a:r>
              <a:rPr lang="en-US" sz="1200" dirty="0"/>
              <a:t>Relation of SHiP respect </a:t>
            </a:r>
          </a:p>
          <a:p>
            <a:pPr algn="ctr"/>
            <a:r>
              <a:rPr lang="en-US" sz="1200" dirty="0"/>
              <a:t>to the P42 line</a:t>
            </a:r>
            <a:endParaRPr lang="en-GB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A0F34E-E65B-4927-1D35-26FC7C2E9368}"/>
              </a:ext>
            </a:extLst>
          </p:cNvPr>
          <p:cNvSpPr txBox="1"/>
          <p:nvPr/>
        </p:nvSpPr>
        <p:spPr>
          <a:xfrm>
            <a:off x="-247120" y="1080930"/>
            <a:ext cx="10002912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Proposal: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rgbClr val="000000"/>
                </a:solidFill>
              </a:rPr>
              <a:t>Target skeleton </a:t>
            </a:r>
            <a:r>
              <a:rPr lang="en-US" sz="1600" dirty="0">
                <a:solidFill>
                  <a:srgbClr val="000000"/>
                </a:solidFill>
              </a:rPr>
              <a:t>inserted in </a:t>
            </a:r>
            <a:r>
              <a:rPr lang="en-GB" sz="1600" dirty="0">
                <a:solidFill>
                  <a:srgbClr val="000000"/>
                </a:solidFill>
              </a:rPr>
              <a:t>BDF TARGET COMPLEX ASSY.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rgbClr val="000000"/>
                </a:solidFill>
              </a:rPr>
              <a:t>Detector skeleton </a:t>
            </a:r>
            <a:r>
              <a:rPr lang="en-GB" sz="1600" dirty="0">
                <a:solidFill>
                  <a:srgbClr val="000000"/>
                </a:solidFill>
              </a:rPr>
              <a:t>in an independent part from </a:t>
            </a:r>
            <a:r>
              <a:rPr lang="en-GB" sz="1600" b="0" i="0" u="none" strike="noStrike" noProof="0" dirty="0">
                <a:solidFill>
                  <a:srgbClr val="000000"/>
                </a:solidFill>
                <a:latin typeface="Arial"/>
              </a:rPr>
              <a:t>SHiP detector preliminary layout</a:t>
            </a:r>
            <a:endParaRPr lang="en-GB" sz="1600" dirty="0">
              <a:solidFill>
                <a:srgbClr val="000000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rgbClr val="000000"/>
                </a:solidFill>
              </a:rPr>
              <a:t>Relation of SHiP respect to the P42 line</a:t>
            </a:r>
            <a:r>
              <a:rPr lang="en-GB" sz="1600" dirty="0">
                <a:solidFill>
                  <a:srgbClr val="000000"/>
                </a:solidFill>
              </a:rPr>
              <a:t>, can be integrated in the MADX P42 beamline in 2705?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0000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698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E0F43B-9E1B-D895-531D-F7E15E9C6A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BEA496-6614-A846-595B-68DEB2896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Sutil, P. </a:t>
            </a:r>
            <a:r>
              <a:rPr lang="en-US">
                <a:solidFill>
                  <a:srgbClr val="FFFFFF"/>
                </a:solidFill>
                <a:latin typeface="Arial"/>
              </a:rPr>
              <a:t>Santos Díaz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E856D-6D01-2876-E1FA-2EE27E430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FE2F11D2-989D-712A-1564-5270BE5D137F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SHiP origin</a:t>
            </a:r>
            <a:endParaRPr lang="en-GB" dirty="0">
              <a:cs typeface="Arial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149BC90-39B6-70BD-2C5A-F58BE48BA7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30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January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1F81082-F23A-64E7-205F-55C71EC926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10348"/>
            <a:ext cx="12192000" cy="32162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9B80036-087D-1F47-7182-A909C475DA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9" t="18088" r="51250" b="37073"/>
          <a:stretch/>
        </p:blipFill>
        <p:spPr>
          <a:xfrm>
            <a:off x="6620933" y="3537540"/>
            <a:ext cx="4402667" cy="2525573"/>
          </a:xfrm>
          <a:prstGeom prst="rect">
            <a:avLst/>
          </a:prstGeom>
          <a:ln w="38100">
            <a:solidFill>
              <a:srgbClr val="000000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EABAA56-B03E-02BE-9A58-C933C1BCC76B}"/>
              </a:ext>
            </a:extLst>
          </p:cNvPr>
          <p:cNvSpPr/>
          <p:nvPr/>
        </p:nvSpPr>
        <p:spPr>
          <a:xfrm>
            <a:off x="1168400" y="3276599"/>
            <a:ext cx="1794933" cy="897468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8380669-3736-061D-F079-93701C894E38}"/>
              </a:ext>
            </a:extLst>
          </p:cNvPr>
          <p:cNvCxnSpPr>
            <a:cxnSpLocks/>
          </p:cNvCxnSpPr>
          <p:nvPr/>
        </p:nvCxnSpPr>
        <p:spPr>
          <a:xfrm>
            <a:off x="2963333" y="3276599"/>
            <a:ext cx="8060267" cy="217080"/>
          </a:xfrm>
          <a:prstGeom prst="line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0EE4786-1495-1630-0B05-2C5D16EC00CF}"/>
              </a:ext>
            </a:extLst>
          </p:cNvPr>
          <p:cNvCxnSpPr>
            <a:cxnSpLocks/>
          </p:cNvCxnSpPr>
          <p:nvPr/>
        </p:nvCxnSpPr>
        <p:spPr>
          <a:xfrm>
            <a:off x="1168400" y="4174067"/>
            <a:ext cx="5452533" cy="1932907"/>
          </a:xfrm>
          <a:prstGeom prst="line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490B9BF-8C57-D51F-AEC0-051BEAF74BED}"/>
              </a:ext>
            </a:extLst>
          </p:cNvPr>
          <p:cNvSpPr txBox="1"/>
          <p:nvPr/>
        </p:nvSpPr>
        <p:spPr>
          <a:xfrm>
            <a:off x="-223722" y="1523334"/>
            <a:ext cx="976924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SHiP origin at the target front face centered in the target first disc. </a:t>
            </a:r>
            <a:endParaRPr lang="en-US" sz="1600" dirty="0">
              <a:solidFill>
                <a:srgbClr val="000000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D054FB6-5D14-ABBC-C8CC-BBC0BD76CA41}"/>
              </a:ext>
            </a:extLst>
          </p:cNvPr>
          <p:cNvCxnSpPr/>
          <p:nvPr/>
        </p:nvCxnSpPr>
        <p:spPr>
          <a:xfrm flipV="1">
            <a:off x="6177134" y="4611471"/>
            <a:ext cx="901243" cy="730204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028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64D7C1-27EA-2655-EC4B-3E86A395B9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DF34BE-A18D-3FFC-5D16-63AE2C214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30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January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1B3DCD-10C8-F4FA-7430-DAFDB4765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Sutil, P. </a:t>
            </a:r>
            <a:r>
              <a:rPr lang="en-US">
                <a:solidFill>
                  <a:srgbClr val="FFFFFF"/>
                </a:solidFill>
                <a:latin typeface="Arial"/>
              </a:rPr>
              <a:t>Santos Díaz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F92D69-C711-9226-C966-4744594C2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39077FAC-66E7-ED37-4CBF-5FEBCD6331CA}"/>
              </a:ext>
            </a:extLst>
          </p:cNvPr>
          <p:cNvSpPr txBox="1">
            <a:spLocks/>
          </p:cNvSpPr>
          <p:nvPr/>
        </p:nvSpPr>
        <p:spPr>
          <a:xfrm>
            <a:off x="412775" y="2896129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Next steps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428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D8438-F834-86BF-E65E-B0808BA09E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924A63-74A7-1F56-638B-D63E0F429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Sutil, P. </a:t>
            </a:r>
            <a:r>
              <a:rPr lang="en-US">
                <a:solidFill>
                  <a:srgbClr val="FFFFFF"/>
                </a:solidFill>
                <a:latin typeface="Arial"/>
              </a:rPr>
              <a:t>Santos Díaz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D444F1-CDD8-8FAF-247E-6B7F1CCED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D7D7EC97-D5D7-D926-5BA0-8AD5EE59EFE1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20641CC4-B63B-1049-C0E8-A14032A9F5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30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January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3A1E4EC-3280-967A-6A52-7E97494910E1}"/>
              </a:ext>
            </a:extLst>
          </p:cNvPr>
          <p:cNvSpPr txBox="1"/>
          <p:nvPr/>
        </p:nvSpPr>
        <p:spPr>
          <a:xfrm>
            <a:off x="412774" y="1519615"/>
            <a:ext cx="10777113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Define the target SHiP origin position along the beamline.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Integrate the ECN3 drainage system.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Update spectrometer magnet pit dimensions.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Look at the ventilation doors position.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Reorganise the SHiP &amp; target skeletons.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Implement then the new P42 MADX files with the updated </a:t>
            </a:r>
            <a:r>
              <a:rPr lang="en-GB" dirty="0" err="1">
                <a:solidFill>
                  <a:srgbClr val="000000"/>
                </a:solidFill>
              </a:rPr>
              <a:t>SHiP</a:t>
            </a:r>
            <a:r>
              <a:rPr lang="en-GB" dirty="0">
                <a:solidFill>
                  <a:srgbClr val="000000"/>
                </a:solidFill>
              </a:rPr>
              <a:t> origin and all the mentioned changes.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902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4CEFDC-836A-4FF0-88A7-4E62868BE83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505575"/>
            <a:ext cx="788988" cy="238125"/>
          </a:xfrm>
        </p:spPr>
        <p:txBody>
          <a:bodyPr/>
          <a:lstStyle/>
          <a:p>
            <a:r>
              <a:rPr lang="en-US"/>
              <a:t>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025506-FB81-4842-822C-D0CEAA06595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510338"/>
            <a:ext cx="681037" cy="238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532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1DAAE7-3975-CB39-EA9E-104C158479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C26E3B-DCEA-07C2-6B22-0368B7AF48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30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January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A8A8CE-6940-39D0-CFFE-0B69E58E7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Sutil, P. </a:t>
            </a:r>
            <a:r>
              <a:rPr lang="en-US">
                <a:solidFill>
                  <a:srgbClr val="FFFFFF"/>
                </a:solidFill>
                <a:latin typeface="Arial"/>
              </a:rPr>
              <a:t>Santos Díaz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C368B6-855C-6EB4-5971-3294E8F2A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9A252086-497E-1FED-CEF6-E84AB10F7E25}"/>
              </a:ext>
            </a:extLst>
          </p:cNvPr>
          <p:cNvSpPr txBox="1">
            <a:spLocks/>
          </p:cNvSpPr>
          <p:nvPr/>
        </p:nvSpPr>
        <p:spPr>
          <a:xfrm>
            <a:off x="412775" y="2896129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BACK UP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3561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Sutil, P. </a:t>
            </a:r>
            <a:r>
              <a:rPr lang="en-US">
                <a:solidFill>
                  <a:srgbClr val="FFFFFF"/>
                </a:solidFill>
                <a:latin typeface="Arial"/>
              </a:rPr>
              <a:t>Santos Díaz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Introduction: NA CATIA coordinate systems </a:t>
            </a:r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E436C6C-2988-BD97-371F-8162966E327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238"/>
          <a:stretch/>
        </p:blipFill>
        <p:spPr>
          <a:xfrm>
            <a:off x="2408125" y="985344"/>
            <a:ext cx="7375750" cy="5149182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E556E50-C7CB-04FD-7CE8-D7205EA89D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30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January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BADC811-BF45-C04D-23F7-1D04738F66AA}"/>
              </a:ext>
            </a:extLst>
          </p:cNvPr>
          <p:cNvSpPr/>
          <p:nvPr/>
        </p:nvSpPr>
        <p:spPr>
          <a:xfrm>
            <a:off x="6395487" y="2493221"/>
            <a:ext cx="321077" cy="92098"/>
          </a:xfrm>
          <a:prstGeom prst="round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2638C1-E4D5-740C-B26A-D639056A3355}"/>
              </a:ext>
            </a:extLst>
          </p:cNvPr>
          <p:cNvSpPr txBox="1"/>
          <p:nvPr/>
        </p:nvSpPr>
        <p:spPr>
          <a:xfrm>
            <a:off x="9593014" y="6107516"/>
            <a:ext cx="63648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</a:rPr>
              <a:t>S. Girod</a:t>
            </a:r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9AA73DB-6EB7-C56E-BBE9-D3D04B2A4900}"/>
              </a:ext>
            </a:extLst>
          </p:cNvPr>
          <p:cNvSpPr/>
          <p:nvPr/>
        </p:nvSpPr>
        <p:spPr>
          <a:xfrm>
            <a:off x="7499323" y="2051086"/>
            <a:ext cx="321077" cy="92098"/>
          </a:xfrm>
          <a:prstGeom prst="round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88CB380-018A-A0B6-D7A9-9F5E6DB0548E}"/>
              </a:ext>
            </a:extLst>
          </p:cNvPr>
          <p:cNvCxnSpPr>
            <a:cxnSpLocks/>
          </p:cNvCxnSpPr>
          <p:nvPr/>
        </p:nvCxnSpPr>
        <p:spPr>
          <a:xfrm>
            <a:off x="5998721" y="2000945"/>
            <a:ext cx="396766" cy="442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F09C9BC-E16B-A08C-D16B-A0479BBB58EF}"/>
              </a:ext>
            </a:extLst>
          </p:cNvPr>
          <p:cNvSpPr txBox="1"/>
          <p:nvPr/>
        </p:nvSpPr>
        <p:spPr>
          <a:xfrm>
            <a:off x="5212882" y="1745043"/>
            <a:ext cx="1182605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500">
                <a:solidFill>
                  <a:srgbClr val="C95ABD"/>
                </a:solidFill>
              </a:rPr>
              <a:t>TT85-TDC85</a:t>
            </a:r>
            <a:endParaRPr lang="en-GB" sz="1500">
              <a:solidFill>
                <a:srgbClr val="C95ABD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39E427-CF97-429B-0CAD-E1FD85E8E01B}"/>
              </a:ext>
            </a:extLst>
          </p:cNvPr>
          <p:cNvSpPr txBox="1"/>
          <p:nvPr/>
        </p:nvSpPr>
        <p:spPr>
          <a:xfrm>
            <a:off x="6511356" y="1342054"/>
            <a:ext cx="1182605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500">
                <a:solidFill>
                  <a:srgbClr val="C95ABD"/>
                </a:solidFill>
              </a:rPr>
              <a:t>TCC8-ECN3</a:t>
            </a:r>
            <a:endParaRPr lang="en-GB" sz="1500">
              <a:solidFill>
                <a:srgbClr val="C95ABD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70E7656-C5BF-E3B5-C201-F3D0CA47BA87}"/>
              </a:ext>
            </a:extLst>
          </p:cNvPr>
          <p:cNvCxnSpPr>
            <a:cxnSpLocks/>
          </p:cNvCxnSpPr>
          <p:nvPr/>
        </p:nvCxnSpPr>
        <p:spPr>
          <a:xfrm>
            <a:off x="7105905" y="1556813"/>
            <a:ext cx="396766" cy="442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59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Sutil, P. </a:t>
            </a:r>
            <a:r>
              <a:rPr lang="en-US">
                <a:solidFill>
                  <a:srgbClr val="FFFFFF"/>
                </a:solidFill>
                <a:latin typeface="Arial"/>
              </a:rPr>
              <a:t>Santos Díaz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Introduction: </a:t>
            </a:r>
            <a:r>
              <a:rPr lang="en-US" sz="3600">
                <a:solidFill>
                  <a:srgbClr val="0033A0"/>
                </a:solidFill>
              </a:rPr>
              <a:t>First proposal of the P42 line </a:t>
            </a:r>
            <a:endParaRPr lang="en-GB">
              <a:solidFill>
                <a:srgbClr val="0033A0"/>
              </a:solidFill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B25AC33-325F-13AD-2645-74E72AC5DF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30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January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54F590-2FCB-502F-92AD-6D97B77BD8F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8831"/>
          <a:stretch/>
        </p:blipFill>
        <p:spPr>
          <a:xfrm>
            <a:off x="0" y="1098689"/>
            <a:ext cx="12192000" cy="10657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DBC4271-8EE6-8DD4-5CCD-CDCAE36FD35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1077" b="20626"/>
          <a:stretch/>
        </p:blipFill>
        <p:spPr>
          <a:xfrm>
            <a:off x="0" y="2164431"/>
            <a:ext cx="12192000" cy="4572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B66D82-F395-7122-D043-301693ED60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660332"/>
            <a:ext cx="12192000" cy="140359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8DF9BA2-4A29-1934-2AF0-2361D9F14E9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23838" b="9724"/>
          <a:stretch/>
        </p:blipFill>
        <p:spPr>
          <a:xfrm>
            <a:off x="0" y="3988531"/>
            <a:ext cx="12192000" cy="116632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A7D6C40-57A3-2CED-3A7E-CD6142A0CE7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900" b="2474"/>
          <a:stretch/>
        </p:blipFill>
        <p:spPr>
          <a:xfrm>
            <a:off x="0" y="5091851"/>
            <a:ext cx="8902762" cy="120033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31595F4-F73E-140A-CF8E-F2DFA90BBBE7}"/>
              </a:ext>
            </a:extLst>
          </p:cNvPr>
          <p:cNvSpPr txBox="1"/>
          <p:nvPr/>
        </p:nvSpPr>
        <p:spPr>
          <a:xfrm>
            <a:off x="683951" y="1074532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>
                <a:solidFill>
                  <a:srgbClr val="000000"/>
                </a:solidFill>
              </a:rPr>
              <a:t>MBNH.X0430718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6723979-817E-D611-91F6-2DA87EF5B79C}"/>
              </a:ext>
            </a:extLst>
          </p:cNvPr>
          <p:cNvSpPr txBox="1"/>
          <p:nvPr/>
        </p:nvSpPr>
        <p:spPr>
          <a:xfrm>
            <a:off x="3634731" y="1067861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>
                <a:solidFill>
                  <a:srgbClr val="000000"/>
                </a:solidFill>
              </a:rPr>
              <a:t>MBNH.X0430724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6853AAD-FBDE-CF32-11D2-4CFB925BBF16}"/>
              </a:ext>
            </a:extLst>
          </p:cNvPr>
          <p:cNvSpPr txBox="1"/>
          <p:nvPr/>
        </p:nvSpPr>
        <p:spPr>
          <a:xfrm>
            <a:off x="6393696" y="1027850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>
                <a:solidFill>
                  <a:srgbClr val="000000"/>
                </a:solidFill>
              </a:rPr>
              <a:t>MBN</a:t>
            </a:r>
            <a:r>
              <a:rPr lang="en-GB" sz="1300">
                <a:solidFill>
                  <a:srgbClr val="FF0000"/>
                </a:solidFill>
              </a:rPr>
              <a:t>V</a:t>
            </a:r>
            <a:r>
              <a:rPr lang="en-GB" sz="1300">
                <a:solidFill>
                  <a:srgbClr val="000000"/>
                </a:solidFill>
              </a:rPr>
              <a:t>.X0430730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9E64777-7EEC-25FD-B387-80C758021BDF}"/>
              </a:ext>
            </a:extLst>
          </p:cNvPr>
          <p:cNvSpPr txBox="1"/>
          <p:nvPr/>
        </p:nvSpPr>
        <p:spPr>
          <a:xfrm>
            <a:off x="91041" y="1998887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>
                <a:solidFill>
                  <a:srgbClr val="000000"/>
                </a:solidFill>
              </a:rPr>
              <a:t>BSP.X0430769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BE4FD8-0F4C-6921-9096-91703E90AEAF}"/>
              </a:ext>
            </a:extLst>
          </p:cNvPr>
          <p:cNvSpPr txBox="1"/>
          <p:nvPr/>
        </p:nvSpPr>
        <p:spPr>
          <a:xfrm>
            <a:off x="9010772" y="1931736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>
                <a:solidFill>
                  <a:srgbClr val="000000"/>
                </a:solidFill>
              </a:rPr>
              <a:t>MBNH.X0450792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27DED9F-0B7D-2727-D42B-5EF834D506C1}"/>
              </a:ext>
            </a:extLst>
          </p:cNvPr>
          <p:cNvSpPr txBox="1"/>
          <p:nvPr/>
        </p:nvSpPr>
        <p:spPr>
          <a:xfrm>
            <a:off x="10601386" y="1938312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>
                <a:solidFill>
                  <a:srgbClr val="000000"/>
                </a:solidFill>
              </a:rPr>
              <a:t>MBNH.X0450795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F7C46B4-E808-666B-795C-CB33C72439F3}"/>
              </a:ext>
            </a:extLst>
          </p:cNvPr>
          <p:cNvSpPr txBox="1"/>
          <p:nvPr/>
        </p:nvSpPr>
        <p:spPr>
          <a:xfrm>
            <a:off x="1845670" y="2570047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>
                <a:solidFill>
                  <a:srgbClr val="000000"/>
                </a:solidFill>
              </a:rPr>
              <a:t>MBNH.X0450814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F21F3D3-E66B-1E97-4FA3-ED288BD50CD8}"/>
              </a:ext>
            </a:extLst>
          </p:cNvPr>
          <p:cNvSpPr txBox="1"/>
          <p:nvPr/>
        </p:nvSpPr>
        <p:spPr>
          <a:xfrm>
            <a:off x="5134304" y="2491897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>
                <a:solidFill>
                  <a:srgbClr val="000000"/>
                </a:solidFill>
              </a:rPr>
              <a:t>MBNH.X0450817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8E945A3-0692-1F47-D375-B095012449EE}"/>
              </a:ext>
            </a:extLst>
          </p:cNvPr>
          <p:cNvSpPr txBox="1"/>
          <p:nvPr/>
        </p:nvSpPr>
        <p:spPr>
          <a:xfrm>
            <a:off x="7237651" y="2550619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>
                <a:solidFill>
                  <a:srgbClr val="000000"/>
                </a:solidFill>
              </a:rPr>
              <a:t>BSM.X0450819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3D7114E-1C5A-34C7-9DBF-FEE0766D0079}"/>
              </a:ext>
            </a:extLst>
          </p:cNvPr>
          <p:cNvSpPr txBox="1"/>
          <p:nvPr/>
        </p:nvSpPr>
        <p:spPr>
          <a:xfrm>
            <a:off x="9109290" y="947805"/>
            <a:ext cx="2355388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>
                <a:solidFill>
                  <a:srgbClr val="FF0000"/>
                </a:solidFill>
              </a:rPr>
              <a:t>MBNH.X0430735 removed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A00D980-4079-439D-975F-CD653D0921C4}"/>
              </a:ext>
            </a:extLst>
          </p:cNvPr>
          <p:cNvSpPr txBox="1"/>
          <p:nvPr/>
        </p:nvSpPr>
        <p:spPr>
          <a:xfrm>
            <a:off x="9493159" y="5392125"/>
            <a:ext cx="13469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>
                <a:solidFill>
                  <a:schemeClr val="tx2">
                    <a:lumMod val="75000"/>
                    <a:lumOff val="25000"/>
                  </a:schemeClr>
                </a:solidFill>
              </a:rPr>
              <a:t>Old layout</a:t>
            </a:r>
            <a:endParaRPr lang="en-GB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86A0583-F558-6676-08B9-13ADD96D08D5}"/>
              </a:ext>
            </a:extLst>
          </p:cNvPr>
          <p:cNvSpPr txBox="1"/>
          <p:nvPr/>
        </p:nvSpPr>
        <p:spPr>
          <a:xfrm>
            <a:off x="1433737" y="2022927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>
                <a:solidFill>
                  <a:srgbClr val="000000"/>
                </a:solidFill>
              </a:rPr>
              <a:t> QNL.X0450770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4F12419-0D03-69E4-3EDA-8C8A862D3EBE}"/>
              </a:ext>
            </a:extLst>
          </p:cNvPr>
          <p:cNvSpPr txBox="1"/>
          <p:nvPr/>
        </p:nvSpPr>
        <p:spPr>
          <a:xfrm>
            <a:off x="8518998" y="2473675"/>
            <a:ext cx="164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solidFill>
                  <a:srgbClr val="000000"/>
                </a:solidFill>
              </a:rPr>
              <a:t> </a:t>
            </a:r>
            <a:r>
              <a:rPr lang="en-GB" sz="1300">
                <a:solidFill>
                  <a:srgbClr val="000000"/>
                </a:solidFill>
              </a:rPr>
              <a:t>MCXCA.X0450820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273FA01-6BB8-B545-30C3-F97471B3600B}"/>
              </a:ext>
            </a:extLst>
          </p:cNvPr>
          <p:cNvSpPr txBox="1"/>
          <p:nvPr/>
        </p:nvSpPr>
        <p:spPr>
          <a:xfrm>
            <a:off x="9323586" y="2753286"/>
            <a:ext cx="296994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>
                <a:solidFill>
                  <a:srgbClr val="FF0000"/>
                </a:solidFill>
              </a:rPr>
              <a:t>Shifted </a:t>
            </a:r>
            <a:r>
              <a:rPr lang="en-GB" sz="1400" b="0" i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~</a:t>
            </a:r>
            <a:r>
              <a:rPr lang="en-GB" sz="1300">
                <a:solidFill>
                  <a:srgbClr val="FF0000"/>
                </a:solidFill>
              </a:rPr>
              <a:t>12m from MBNV.X0450823</a:t>
            </a:r>
          </a:p>
        </p:txBody>
      </p:sp>
      <p:sp>
        <p:nvSpPr>
          <p:cNvPr id="39" name="AutoShape 2" descr="{\displaystyle \sim }">
            <a:extLst>
              <a:ext uri="{FF2B5EF4-FFF2-40B4-BE49-F238E27FC236}">
                <a16:creationId xmlns:a16="http://schemas.microsoft.com/office/drawing/2014/main" id="{517AA0C4-BE92-42F6-C896-6889B0B3B01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B4E0CFF-DF33-1B6E-3F9D-0A723C335F6D}"/>
              </a:ext>
            </a:extLst>
          </p:cNvPr>
          <p:cNvSpPr txBox="1"/>
          <p:nvPr/>
        </p:nvSpPr>
        <p:spPr>
          <a:xfrm>
            <a:off x="7799928" y="3936002"/>
            <a:ext cx="3082139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>
                <a:solidFill>
                  <a:srgbClr val="000000"/>
                </a:solidFill>
              </a:rPr>
              <a:t>MBN</a:t>
            </a:r>
            <a:r>
              <a:rPr lang="en-GB" sz="1300">
                <a:solidFill>
                  <a:srgbClr val="FF0000"/>
                </a:solidFill>
              </a:rPr>
              <a:t>H</a:t>
            </a:r>
            <a:r>
              <a:rPr lang="en-GB" sz="1300">
                <a:solidFill>
                  <a:srgbClr val="000000"/>
                </a:solidFill>
              </a:rPr>
              <a:t>.X0450835 </a:t>
            </a:r>
            <a:r>
              <a:rPr lang="en-GB" sz="1300">
                <a:solidFill>
                  <a:srgbClr val="FF0000"/>
                </a:solidFill>
              </a:rPr>
              <a:t>(MBNV.X0450823)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B5AF9A3-71D6-E5FF-275B-669FD24D5E0F}"/>
              </a:ext>
            </a:extLst>
          </p:cNvPr>
          <p:cNvSpPr txBox="1"/>
          <p:nvPr/>
        </p:nvSpPr>
        <p:spPr>
          <a:xfrm>
            <a:off x="2135158" y="5121978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>
                <a:solidFill>
                  <a:srgbClr val="000000"/>
                </a:solidFill>
              </a:rPr>
              <a:t>MBNH.X0450840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B215CA8-52F6-9D78-35B6-3DC88307E81D}"/>
              </a:ext>
            </a:extLst>
          </p:cNvPr>
          <p:cNvSpPr txBox="1"/>
          <p:nvPr/>
        </p:nvSpPr>
        <p:spPr>
          <a:xfrm>
            <a:off x="6199438" y="4991394"/>
            <a:ext cx="1600490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>
                <a:solidFill>
                  <a:srgbClr val="000000"/>
                </a:solidFill>
              </a:rPr>
              <a:t>MBXGD.X0450846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5550D1-DB88-1DC0-88C8-5DF6B5AC6983}"/>
              </a:ext>
            </a:extLst>
          </p:cNvPr>
          <p:cNvSpPr txBox="1"/>
          <p:nvPr/>
        </p:nvSpPr>
        <p:spPr>
          <a:xfrm>
            <a:off x="10390065" y="5928438"/>
            <a:ext cx="180193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000">
                <a:solidFill>
                  <a:srgbClr val="000000"/>
                </a:solidFill>
              </a:rPr>
              <a:t>Integration: </a:t>
            </a:r>
            <a:r>
              <a:rPr lang="en-US" sz="1000" b="1">
                <a:solidFill>
                  <a:srgbClr val="000000"/>
                </a:solidFill>
              </a:rPr>
              <a:t>ST950060_01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000">
                <a:solidFill>
                  <a:srgbClr val="000000"/>
                </a:solidFill>
              </a:rPr>
              <a:t>Layout: </a:t>
            </a:r>
            <a:r>
              <a:rPr lang="en-US" sz="1000" b="1">
                <a:solidFill>
                  <a:srgbClr val="000000"/>
                </a:solidFill>
              </a:rPr>
              <a:t>ST194012_01</a:t>
            </a:r>
            <a:endParaRPr lang="en-GB" sz="1000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05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E8395D-19CD-E16A-784A-041DA02524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476FD5-11A3-655A-7C09-F8229BA627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30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January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A4346A-1E2A-2453-F50E-E0D21BC9E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Sutil, P. </a:t>
            </a:r>
            <a:r>
              <a:rPr lang="en-US">
                <a:solidFill>
                  <a:srgbClr val="FFFFFF"/>
                </a:solidFill>
                <a:latin typeface="Arial"/>
              </a:rPr>
              <a:t>Santos Díaz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FB0C66-A52E-6DDD-7F73-644196205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9AF5626E-8E8E-C3DF-8457-5D4B94AE62A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INDEX</a:t>
            </a:r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9087C4-DCD7-64B3-E88E-9863D855A576}"/>
              </a:ext>
            </a:extLst>
          </p:cNvPr>
          <p:cNvSpPr txBox="1"/>
          <p:nvPr/>
        </p:nvSpPr>
        <p:spPr>
          <a:xfrm>
            <a:off x="412775" y="1766067"/>
            <a:ext cx="7527636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0000"/>
                </a:solidFill>
              </a:rPr>
              <a:t>P42 beamline integration</a:t>
            </a:r>
          </a:p>
          <a:p>
            <a:pPr lvl="1"/>
            <a:endParaRPr lang="en-US" sz="2400" dirty="0">
              <a:solidFill>
                <a:srgbClr val="000000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0000"/>
                </a:solidFill>
              </a:rPr>
              <a:t>SHiP skeleton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US" sz="2400" b="1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0000"/>
                </a:solidFill>
              </a:rPr>
              <a:t>Next steps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US" sz="2400" b="1" dirty="0">
              <a:solidFill>
                <a:srgbClr val="000000"/>
              </a:solidFill>
            </a:endParaRPr>
          </a:p>
          <a:p>
            <a:pPr algn="l"/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625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21E246-6A87-0135-EC5F-3041F04451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974D46-51DE-A640-E5AB-85CFFBC276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30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January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513111-EC34-A4D3-8686-511F4EAD0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Sutil, P. </a:t>
            </a:r>
            <a:r>
              <a:rPr lang="en-US">
                <a:solidFill>
                  <a:srgbClr val="FFFFFF"/>
                </a:solidFill>
                <a:latin typeface="Arial"/>
              </a:rPr>
              <a:t>Santos Díaz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FCD7CF-B028-35C6-1678-68F9A93D9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702A7B08-7F25-1D60-5F60-18C984B4DDCF}"/>
              </a:ext>
            </a:extLst>
          </p:cNvPr>
          <p:cNvSpPr txBox="1">
            <a:spLocks/>
          </p:cNvSpPr>
          <p:nvPr/>
        </p:nvSpPr>
        <p:spPr>
          <a:xfrm>
            <a:off x="412775" y="2896129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P42 beamline integration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78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6BADAA-AE1E-9E67-13BD-5B41144E75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25A8E3-0160-709C-6A72-D979B3000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Sutil, P. </a:t>
            </a:r>
            <a:r>
              <a:rPr lang="en-US">
                <a:solidFill>
                  <a:srgbClr val="FFFFFF"/>
                </a:solidFill>
                <a:latin typeface="Arial"/>
              </a:rPr>
              <a:t>Santos Díaz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25997-16EF-11DF-F050-0900CA426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F54228DF-6C24-6508-684E-5AAA36FF5C71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Reminder: WP4 integration status</a:t>
            </a:r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9096AE3-1F7A-2E27-CEBC-B16C26F3E3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30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January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0CFD357-446E-1120-2CAB-B067E5B57C6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629" t="1124" r="1308" b="1295"/>
          <a:stretch/>
        </p:blipFill>
        <p:spPr>
          <a:xfrm>
            <a:off x="3345243" y="1119927"/>
            <a:ext cx="5328518" cy="472330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2482439-20BB-5BE6-B617-0959A609AE74}"/>
              </a:ext>
            </a:extLst>
          </p:cNvPr>
          <p:cNvSpPr txBox="1"/>
          <p:nvPr/>
        </p:nvSpPr>
        <p:spPr>
          <a:xfrm>
            <a:off x="4205655" y="5843231"/>
            <a:ext cx="3945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hlinkClick r:id="rId4"/>
              </a:rPr>
              <a:t>https://indico.cern.ch/event/1485956/</a:t>
            </a:r>
            <a:r>
              <a:rPr lang="en-GB"/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236270-3458-CD97-1CC5-99045E6A5E73}"/>
              </a:ext>
            </a:extLst>
          </p:cNvPr>
          <p:cNvSpPr txBox="1"/>
          <p:nvPr/>
        </p:nvSpPr>
        <p:spPr>
          <a:xfrm>
            <a:off x="8965813" y="3947029"/>
            <a:ext cx="214173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500">
                <a:solidFill>
                  <a:srgbClr val="C95ABD"/>
                </a:solidFill>
              </a:rPr>
              <a:t>911 new door integration validated </a:t>
            </a:r>
            <a:endParaRPr lang="en-GB" sz="1500">
              <a:solidFill>
                <a:srgbClr val="C95ABD"/>
              </a:solidFill>
            </a:endParaRPr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D7BC8FDB-021E-4F65-8190-E4764483BD72}"/>
              </a:ext>
            </a:extLst>
          </p:cNvPr>
          <p:cNvCxnSpPr>
            <a:cxnSpLocks/>
          </p:cNvCxnSpPr>
          <p:nvPr/>
        </p:nvCxnSpPr>
        <p:spPr>
          <a:xfrm flipV="1">
            <a:off x="5360276" y="4177862"/>
            <a:ext cx="3547241" cy="11824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C17D1C29-0C98-9537-9410-B7F718314ED3}"/>
              </a:ext>
            </a:extLst>
          </p:cNvPr>
          <p:cNvCxnSpPr>
            <a:cxnSpLocks/>
          </p:cNvCxnSpPr>
          <p:nvPr/>
        </p:nvCxnSpPr>
        <p:spPr>
          <a:xfrm flipV="1">
            <a:off x="5226269" y="2824650"/>
            <a:ext cx="3586655" cy="19444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0437B57-BEB8-66D5-8A28-352909E388BA}"/>
              </a:ext>
            </a:extLst>
          </p:cNvPr>
          <p:cNvSpPr txBox="1"/>
          <p:nvPr/>
        </p:nvSpPr>
        <p:spPr>
          <a:xfrm>
            <a:off x="8907517" y="2603332"/>
            <a:ext cx="2483069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500">
                <a:solidFill>
                  <a:srgbClr val="C95ABD"/>
                </a:solidFill>
              </a:rPr>
              <a:t>First proposal of the P42 line presented</a:t>
            </a:r>
            <a:endParaRPr lang="en-GB" sz="1500">
              <a:solidFill>
                <a:srgbClr val="C95ABD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1A135A2-9BAF-ACA2-BC5C-65977C111260}"/>
              </a:ext>
            </a:extLst>
          </p:cNvPr>
          <p:cNvSpPr txBox="1"/>
          <p:nvPr/>
        </p:nvSpPr>
        <p:spPr>
          <a:xfrm>
            <a:off x="8965813" y="4638571"/>
            <a:ext cx="224347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500">
                <a:solidFill>
                  <a:srgbClr val="C95ABD"/>
                </a:solidFill>
              </a:rPr>
              <a:t>HI-ECN3 models location</a:t>
            </a:r>
            <a:endParaRPr lang="en-GB" sz="1500">
              <a:solidFill>
                <a:srgbClr val="C95ABD"/>
              </a:solidFill>
            </a:endParaRPr>
          </a:p>
        </p:txBody>
      </p: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65B3AB39-FE9F-5248-2156-2023AB28DD08}"/>
              </a:ext>
            </a:extLst>
          </p:cNvPr>
          <p:cNvCxnSpPr>
            <a:cxnSpLocks/>
          </p:cNvCxnSpPr>
          <p:nvPr/>
        </p:nvCxnSpPr>
        <p:spPr>
          <a:xfrm flipV="1">
            <a:off x="5196101" y="4753987"/>
            <a:ext cx="3711416" cy="10961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170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Sutil, P. </a:t>
            </a:r>
            <a:r>
              <a:rPr lang="en-US">
                <a:solidFill>
                  <a:srgbClr val="FFFFFF"/>
                </a:solidFill>
                <a:latin typeface="Arial"/>
              </a:rPr>
              <a:t>Santos Díaz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P42 beamline constraints</a:t>
            </a:r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B25AC33-325F-13AD-2645-74E72AC5DF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30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January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1425C8-0BAD-97C4-6D5C-271D53E3EE8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6386"/>
          <a:stretch/>
        </p:blipFill>
        <p:spPr>
          <a:xfrm>
            <a:off x="8950386" y="3359994"/>
            <a:ext cx="2945150" cy="20846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CACA9DF-22B3-F1AB-C284-503212D528C0}"/>
              </a:ext>
            </a:extLst>
          </p:cNvPr>
          <p:cNvSpPr txBox="1"/>
          <p:nvPr/>
        </p:nvSpPr>
        <p:spPr>
          <a:xfrm>
            <a:off x="9351108" y="5405900"/>
            <a:ext cx="3012320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>
                <a:solidFill>
                  <a:srgbClr val="000000"/>
                </a:solidFill>
              </a:rPr>
              <a:t>Bridge on top of MBNH.X0450792 and MBNH.X0450795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0224408-7932-ED35-AC3C-F951D314410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4925"/>
          <a:stretch/>
        </p:blipFill>
        <p:spPr>
          <a:xfrm>
            <a:off x="4669050" y="3361868"/>
            <a:ext cx="4114961" cy="208468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D0CAB36-7BB1-C42A-6BF5-562CF394E4F0}"/>
              </a:ext>
            </a:extLst>
          </p:cNvPr>
          <p:cNvSpPr txBox="1"/>
          <p:nvPr/>
        </p:nvSpPr>
        <p:spPr>
          <a:xfrm>
            <a:off x="5277255" y="5467808"/>
            <a:ext cx="251112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>
                <a:solidFill>
                  <a:srgbClr val="000000"/>
                </a:solidFill>
              </a:rPr>
              <a:t>Ramp on top of shielding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804469-5F2A-07E4-2772-AE594F68BB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5304" y="1027249"/>
            <a:ext cx="5033032" cy="13966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9A21D9F-5025-C099-FB02-DFA7C25807EF}"/>
              </a:ext>
            </a:extLst>
          </p:cNvPr>
          <p:cNvSpPr txBox="1"/>
          <p:nvPr/>
        </p:nvSpPr>
        <p:spPr>
          <a:xfrm>
            <a:off x="6622030" y="2539584"/>
            <a:ext cx="472516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>
                <a:solidFill>
                  <a:srgbClr val="000000"/>
                </a:solidFill>
              </a:rPr>
              <a:t>Checked the soil level above the elements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A33ED1-6E60-93F5-0196-CD1DCB9CFA6E}"/>
              </a:ext>
            </a:extLst>
          </p:cNvPr>
          <p:cNvSpPr txBox="1"/>
          <p:nvPr/>
        </p:nvSpPr>
        <p:spPr>
          <a:xfrm>
            <a:off x="7377500" y="1477945"/>
            <a:ext cx="75733" cy="153888"/>
          </a:xfrm>
          <a:prstGeom prst="rect">
            <a:avLst/>
          </a:prstGeom>
          <a:solidFill>
            <a:srgbClr val="A0DCE5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/>
              <a:t>1</a:t>
            </a:r>
            <a:endParaRPr lang="en-GB" sz="10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B200C5-371A-C37A-4BA4-704B2768C390}"/>
              </a:ext>
            </a:extLst>
          </p:cNvPr>
          <p:cNvSpPr txBox="1"/>
          <p:nvPr/>
        </p:nvSpPr>
        <p:spPr>
          <a:xfrm>
            <a:off x="8776048" y="1292610"/>
            <a:ext cx="75733" cy="153888"/>
          </a:xfrm>
          <a:prstGeom prst="rect">
            <a:avLst/>
          </a:prstGeom>
          <a:solidFill>
            <a:srgbClr val="A0DCE5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/>
              <a:t>2</a:t>
            </a:r>
            <a:endParaRPr lang="en-GB" sz="10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8B21C4-F424-6E01-8B29-40A2582CD324}"/>
              </a:ext>
            </a:extLst>
          </p:cNvPr>
          <p:cNvSpPr txBox="1"/>
          <p:nvPr/>
        </p:nvSpPr>
        <p:spPr>
          <a:xfrm>
            <a:off x="5140719" y="5515465"/>
            <a:ext cx="105341" cy="230832"/>
          </a:xfrm>
          <a:prstGeom prst="rect">
            <a:avLst/>
          </a:prstGeom>
          <a:solidFill>
            <a:srgbClr val="A0DCE5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500"/>
              <a:t>1</a:t>
            </a:r>
            <a:endParaRPr lang="en-GB" sz="15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AC9E861-4505-FA1C-C294-31EEC383C8B9}"/>
              </a:ext>
            </a:extLst>
          </p:cNvPr>
          <p:cNvSpPr txBox="1"/>
          <p:nvPr/>
        </p:nvSpPr>
        <p:spPr>
          <a:xfrm>
            <a:off x="9234143" y="5679060"/>
            <a:ext cx="116965" cy="230832"/>
          </a:xfrm>
          <a:prstGeom prst="rect">
            <a:avLst/>
          </a:prstGeom>
          <a:solidFill>
            <a:srgbClr val="A0DCE5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500"/>
              <a:t>2</a:t>
            </a:r>
            <a:endParaRPr lang="en-GB" sz="1500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9E01A8E4-3B56-65A4-C616-E2902FC0B617}"/>
              </a:ext>
            </a:extLst>
          </p:cNvPr>
          <p:cNvSpPr/>
          <p:nvPr/>
        </p:nvSpPr>
        <p:spPr>
          <a:xfrm>
            <a:off x="8781820" y="2850576"/>
            <a:ext cx="202793" cy="429107"/>
          </a:xfrm>
          <a:prstGeom prst="downArrow">
            <a:avLst/>
          </a:prstGeom>
          <a:solidFill>
            <a:srgbClr val="A0DCE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red + green OK, not OK Icons - Openclipart">
            <a:extLst>
              <a:ext uri="{FF2B5EF4-FFF2-40B4-BE49-F238E27FC236}">
                <a16:creationId xmlns:a16="http://schemas.microsoft.com/office/drawing/2014/main" id="{001DE8AF-1BB6-43CE-3DBF-CACD93B242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951" y="5379027"/>
            <a:ext cx="530865" cy="530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d + green OK, not OK Icons - Openclipart">
            <a:extLst>
              <a:ext uri="{FF2B5EF4-FFF2-40B4-BE49-F238E27FC236}">
                <a16:creationId xmlns:a16="http://schemas.microsoft.com/office/drawing/2014/main" id="{BD777DD4-A7F6-F727-81DB-5FAED37DEA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3764" y="5466053"/>
            <a:ext cx="579540" cy="579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E18FA97-6952-9BF0-34DB-F3EB61AE46EE}"/>
              </a:ext>
            </a:extLst>
          </p:cNvPr>
          <p:cNvSpPr txBox="1"/>
          <p:nvPr/>
        </p:nvSpPr>
        <p:spPr>
          <a:xfrm>
            <a:off x="491826" y="1358990"/>
            <a:ext cx="3809559" cy="464742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P42 v.1 beamline MADX file received on November 2024 where a few modifications were needed. </a:t>
            </a:r>
          </a:p>
          <a:p>
            <a:endParaRPr lang="en-US" b="1" dirty="0">
              <a:solidFill>
                <a:srgbClr val="000000"/>
              </a:solidFill>
            </a:endParaRPr>
          </a:p>
          <a:p>
            <a:r>
              <a:rPr lang="en-US" b="1" dirty="0">
                <a:solidFill>
                  <a:srgbClr val="000000"/>
                </a:solidFill>
              </a:rPr>
              <a:t>New P42 line MADX files will be provided with:</a:t>
            </a:r>
          </a:p>
          <a:p>
            <a:pPr algn="l"/>
            <a:endParaRPr lang="en-US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Last bend: Vertical angle adjusted.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MBNH.X0450792 and MBNH.X0450795 relocated.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Beam dilution system.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BSG upstream the target,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New position of the target start</a:t>
            </a:r>
          </a:p>
          <a:p>
            <a:pPr algn="l"/>
            <a:r>
              <a:rPr lang="en-GB" sz="1600" dirty="0">
                <a:solidFill>
                  <a:srgbClr val="000000"/>
                </a:solidFill>
              </a:rPr>
              <a:t>along the beam line.</a:t>
            </a:r>
            <a:endParaRPr lang="en-US" sz="1600" dirty="0">
              <a:solidFill>
                <a:srgbClr val="000000"/>
              </a:solidFill>
            </a:endParaRPr>
          </a:p>
        </p:txBody>
      </p: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69964DBC-B089-A7CA-B8B6-3319CB169D26}"/>
              </a:ext>
            </a:extLst>
          </p:cNvPr>
          <p:cNvCxnSpPr>
            <a:cxnSpLocks/>
          </p:cNvCxnSpPr>
          <p:nvPr/>
        </p:nvCxnSpPr>
        <p:spPr>
          <a:xfrm>
            <a:off x="2386731" y="5887030"/>
            <a:ext cx="570615" cy="4181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DAA28E7-117B-2D42-A1F0-B9A40A0EED28}"/>
              </a:ext>
            </a:extLst>
          </p:cNvPr>
          <p:cNvSpPr txBox="1"/>
          <p:nvPr/>
        </p:nvSpPr>
        <p:spPr>
          <a:xfrm>
            <a:off x="2888066" y="5751243"/>
            <a:ext cx="109189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dirty="0">
                <a:solidFill>
                  <a:srgbClr val="FF0000"/>
                </a:solidFill>
              </a:rPr>
              <a:t>TBC</a:t>
            </a:r>
            <a:r>
              <a:rPr lang="en-GB" sz="1500" dirty="0">
                <a:solidFill>
                  <a:srgbClr val="000000"/>
                </a:solidFill>
              </a:rPr>
              <a:t> by integration</a:t>
            </a:r>
          </a:p>
        </p:txBody>
      </p:sp>
    </p:spTree>
    <p:extLst>
      <p:ext uri="{BB962C8B-B14F-4D97-AF65-F5344CB8AC3E}">
        <p14:creationId xmlns:p14="http://schemas.microsoft.com/office/powerpoint/2010/main" val="424393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4F5C79-5E9C-07E4-6564-6D06A6F394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1B63C2-3726-95FB-D0E9-3B336D890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Sutil, P. </a:t>
            </a:r>
            <a:r>
              <a:rPr lang="en-US">
                <a:solidFill>
                  <a:srgbClr val="FFFFFF"/>
                </a:solidFill>
                <a:latin typeface="Arial"/>
              </a:rPr>
              <a:t>Santos Díaz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FACA0-08E9-D9BC-4FC0-F82651B9B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78719445-AF46-FA0F-B250-DF5E9F0ABA58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P42 v.</a:t>
            </a:r>
            <a:r>
              <a:rPr lang="en-US" dirty="0"/>
              <a:t>1</a:t>
            </a:r>
            <a:r>
              <a:rPr lang="en-US" b="1" dirty="0"/>
              <a:t> beamline integration I</a:t>
            </a:r>
            <a:endParaRPr lang="en-GB" dirty="0">
              <a:cs typeface="Arial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D32E6BA-EB88-C455-1B68-D3B7087C4A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30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January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08E7E4-0CD4-51F6-F958-163AEB82B6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539" y="1098689"/>
            <a:ext cx="5797251" cy="30717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14FF858-C1E6-5A10-2886-057D2C5E315E}"/>
              </a:ext>
            </a:extLst>
          </p:cNvPr>
          <p:cNvSpPr txBox="1"/>
          <p:nvPr/>
        </p:nvSpPr>
        <p:spPr>
          <a:xfrm>
            <a:off x="6841554" y="2522500"/>
            <a:ext cx="2368231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000000"/>
                </a:solidFill>
              </a:rPr>
              <a:t>P42 v.1 END </a:t>
            </a:r>
            <a:r>
              <a:rPr lang="en-US" dirty="0">
                <a:solidFill>
                  <a:srgbClr val="000000"/>
                </a:solidFill>
              </a:rPr>
              <a:t>is 1.5m downstream respect to </a:t>
            </a:r>
            <a:r>
              <a:rPr lang="en-US" b="1" dirty="0">
                <a:solidFill>
                  <a:srgbClr val="000000"/>
                </a:solidFill>
              </a:rPr>
              <a:t>P42 v.0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b="1" dirty="0">
                <a:solidFill>
                  <a:srgbClr val="000000"/>
                </a:solidFill>
              </a:rPr>
              <a:t>END </a:t>
            </a:r>
            <a:r>
              <a:rPr lang="en-US" dirty="0">
                <a:solidFill>
                  <a:srgbClr val="000000"/>
                </a:solidFill>
              </a:rPr>
              <a:t>skeleton. 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In X and Z there is almost no difference.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F6B86A-4FCD-7037-B783-8D19FDD1C42F}"/>
              </a:ext>
            </a:extLst>
          </p:cNvPr>
          <p:cNvSpPr txBox="1"/>
          <p:nvPr/>
        </p:nvSpPr>
        <p:spPr>
          <a:xfrm>
            <a:off x="9344054" y="4080415"/>
            <a:ext cx="236823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(Y) along the beam line to be defined depending in the integration constraints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87EAA5B-93E6-E8BB-8FCD-7A6E0BDC6A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49" y="4537180"/>
            <a:ext cx="8644040" cy="1755002"/>
          </a:xfrm>
          <a:prstGeom prst="rect">
            <a:avLst/>
          </a:prstGeom>
        </p:spPr>
      </p:pic>
      <p:sp>
        <p:nvSpPr>
          <p:cNvPr id="19" name="Arrow: Up 18">
            <a:extLst>
              <a:ext uri="{FF2B5EF4-FFF2-40B4-BE49-F238E27FC236}">
                <a16:creationId xmlns:a16="http://schemas.microsoft.com/office/drawing/2014/main" id="{126ADC98-CBB5-4C2A-4887-AC2FCA808186}"/>
              </a:ext>
            </a:extLst>
          </p:cNvPr>
          <p:cNvSpPr/>
          <p:nvPr/>
        </p:nvSpPr>
        <p:spPr>
          <a:xfrm>
            <a:off x="3661337" y="5414681"/>
            <a:ext cx="115004" cy="275313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Up 19">
            <a:extLst>
              <a:ext uri="{FF2B5EF4-FFF2-40B4-BE49-F238E27FC236}">
                <a16:creationId xmlns:a16="http://schemas.microsoft.com/office/drawing/2014/main" id="{82EFE331-42ED-CF1C-2277-6F4B0AED6F6E}"/>
              </a:ext>
            </a:extLst>
          </p:cNvPr>
          <p:cNvSpPr/>
          <p:nvPr/>
        </p:nvSpPr>
        <p:spPr>
          <a:xfrm rot="5158993">
            <a:off x="3773632" y="5543666"/>
            <a:ext cx="115004" cy="275313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Up 20">
            <a:extLst>
              <a:ext uri="{FF2B5EF4-FFF2-40B4-BE49-F238E27FC236}">
                <a16:creationId xmlns:a16="http://schemas.microsoft.com/office/drawing/2014/main" id="{A2176863-F878-6556-B081-1F2B31B5EC6F}"/>
              </a:ext>
            </a:extLst>
          </p:cNvPr>
          <p:cNvSpPr/>
          <p:nvPr/>
        </p:nvSpPr>
        <p:spPr>
          <a:xfrm rot="13271785">
            <a:off x="3569662" y="5641603"/>
            <a:ext cx="115004" cy="275313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9CDE636-8034-3B8A-A6C4-086757CE6328}"/>
              </a:ext>
            </a:extLst>
          </p:cNvPr>
          <p:cNvSpPr txBox="1"/>
          <p:nvPr/>
        </p:nvSpPr>
        <p:spPr>
          <a:xfrm>
            <a:off x="3535005" y="5329834"/>
            <a:ext cx="2166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0000"/>
                </a:solidFill>
                <a:highlight>
                  <a:srgbClr val="FFFF00"/>
                </a:highlight>
              </a:rPr>
              <a:t>z</a:t>
            </a:r>
            <a:endParaRPr lang="en-GB" sz="1200" dirty="0">
              <a:solidFill>
                <a:srgbClr val="000000"/>
              </a:solidFill>
              <a:highlight>
                <a:srgbClr val="FFFF00"/>
              </a:highlight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A6DF8E0-4889-E6BD-BD93-75A1C88DBFB1}"/>
              </a:ext>
            </a:extLst>
          </p:cNvPr>
          <p:cNvSpPr txBox="1"/>
          <p:nvPr/>
        </p:nvSpPr>
        <p:spPr>
          <a:xfrm>
            <a:off x="4024964" y="5545472"/>
            <a:ext cx="2166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0000"/>
                </a:solidFill>
                <a:highlight>
                  <a:srgbClr val="FFFF00"/>
                </a:highlight>
              </a:rPr>
              <a:t>y</a:t>
            </a:r>
            <a:endParaRPr lang="en-GB" sz="1200" dirty="0">
              <a:solidFill>
                <a:srgbClr val="000000"/>
              </a:solidFill>
              <a:highlight>
                <a:srgbClr val="FFFF00"/>
              </a:highlight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2CD2C42-D9FA-6103-FB6C-BAA990F85DC9}"/>
              </a:ext>
            </a:extLst>
          </p:cNvPr>
          <p:cNvSpPr txBox="1"/>
          <p:nvPr/>
        </p:nvSpPr>
        <p:spPr>
          <a:xfrm>
            <a:off x="3408494" y="5829449"/>
            <a:ext cx="2166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0000"/>
                </a:solidFill>
                <a:highlight>
                  <a:srgbClr val="FFFF00"/>
                </a:highlight>
              </a:rPr>
              <a:t>x</a:t>
            </a:r>
            <a:endParaRPr lang="en-GB" sz="1200" dirty="0">
              <a:solidFill>
                <a:srgbClr val="000000"/>
              </a:solidFill>
              <a:highlight>
                <a:srgbClr val="FFFF00"/>
              </a:highlight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3F797AC-C65E-0B0E-7173-1A077AB5D7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9415" y="330616"/>
            <a:ext cx="3365443" cy="196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28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818F8B-9295-E766-EB6B-B3797AAF69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B8D5B-FAF5-CA65-ADE8-89094BFBC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Sutil, P. </a:t>
            </a:r>
            <a:r>
              <a:rPr lang="en-US">
                <a:solidFill>
                  <a:srgbClr val="FFFFFF"/>
                </a:solidFill>
                <a:latin typeface="Arial"/>
              </a:rPr>
              <a:t>Santos Díaz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FE121-1412-A1B9-452A-FB4225DAB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C4BE8BFE-B337-AA65-CD52-90C400F05DB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P42 v.</a:t>
            </a:r>
            <a:r>
              <a:rPr lang="en-US" dirty="0"/>
              <a:t>1</a:t>
            </a:r>
            <a:r>
              <a:rPr lang="en-US" b="1" dirty="0"/>
              <a:t> beamline integration II</a:t>
            </a:r>
            <a:endParaRPr lang="en-GB" dirty="0">
              <a:cs typeface="Arial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1BCF66F-C051-FFE0-D539-159D2796E7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30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January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769A60E-4A61-0335-7619-8B8E5281A7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8066" y="1098689"/>
            <a:ext cx="7155610" cy="27441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4CB6116-D97A-C7D0-55C3-65B2A9D87F0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4774" b="13693"/>
          <a:stretch/>
        </p:blipFill>
        <p:spPr>
          <a:xfrm>
            <a:off x="1471372" y="4044204"/>
            <a:ext cx="9249254" cy="20166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FA2FC67-8E25-41AA-BEF3-74AC2A897507}"/>
              </a:ext>
            </a:extLst>
          </p:cNvPr>
          <p:cNvSpPr txBox="1"/>
          <p:nvPr/>
        </p:nvSpPr>
        <p:spPr>
          <a:xfrm>
            <a:off x="3976532" y="6028766"/>
            <a:ext cx="523983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500" dirty="0">
                <a:solidFill>
                  <a:srgbClr val="000000"/>
                </a:solidFill>
              </a:rPr>
              <a:t>Beam line parallel to the TCC8 and ECN3 walls and floor. </a:t>
            </a:r>
            <a:endParaRPr lang="en-GB" sz="1500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4B3890-135E-953F-F646-D686C359B972}"/>
              </a:ext>
            </a:extLst>
          </p:cNvPr>
          <p:cNvSpPr txBox="1"/>
          <p:nvPr/>
        </p:nvSpPr>
        <p:spPr>
          <a:xfrm>
            <a:off x="5414464" y="3708750"/>
            <a:ext cx="3801899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500" dirty="0">
                <a:solidFill>
                  <a:srgbClr val="000000"/>
                </a:solidFill>
              </a:rPr>
              <a:t>1.7m beam line height respect to the floor.</a:t>
            </a:r>
            <a:endParaRPr lang="en-GB" sz="15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444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6AE745-DC38-C823-AF76-042CEFC35E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F3890D-3249-8DAF-A9EF-9B6EBB136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Sutil, P. </a:t>
            </a:r>
            <a:r>
              <a:rPr lang="en-US">
                <a:solidFill>
                  <a:srgbClr val="FFFFFF"/>
                </a:solidFill>
                <a:latin typeface="Arial"/>
              </a:rPr>
              <a:t>Santos Díaz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3A69DD-ADDD-4FD4-D645-F2257BEC7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9B4F4BC5-96DD-5AE9-37B3-96ED2D5CC790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Overview of</a:t>
            </a:r>
            <a:r>
              <a:rPr lang="en-US" b="0" dirty="0"/>
              <a:t> </a:t>
            </a:r>
            <a:r>
              <a:rPr lang="en-US" u="sng" dirty="0"/>
              <a:t>baseline</a:t>
            </a:r>
            <a:r>
              <a:rPr lang="en-US" dirty="0"/>
              <a:t> models I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84B4688-6F3B-3581-E287-C8EB7CC2E0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30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January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AD9965-CDEA-3E30-1065-33004B2501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7675" y="1397432"/>
            <a:ext cx="3487479" cy="7443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0E40B64-0C89-E93F-221D-F3CF0C9896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3218" y="2295698"/>
            <a:ext cx="3357685" cy="8728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785724D-C925-62F0-B83A-28B9CA217FF1}"/>
              </a:ext>
            </a:extLst>
          </p:cNvPr>
          <p:cNvSpPr txBox="1"/>
          <p:nvPr/>
        </p:nvSpPr>
        <p:spPr>
          <a:xfrm>
            <a:off x="6026539" y="3223314"/>
            <a:ext cx="31125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SHiP target and detector preliminary layout</a:t>
            </a:r>
          </a:p>
          <a:p>
            <a:pPr algn="ctr"/>
            <a:r>
              <a:rPr lang="en-GB" sz="1200" dirty="0"/>
              <a:t>(EP)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F2BE15-4B1C-3E9A-CAA1-2ABEF194D8A8}"/>
              </a:ext>
            </a:extLst>
          </p:cNvPr>
          <p:cNvSpPr txBox="1"/>
          <p:nvPr/>
        </p:nvSpPr>
        <p:spPr>
          <a:xfrm>
            <a:off x="3510030" y="2222355"/>
            <a:ext cx="24027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SHiP detector preliminary layout</a:t>
            </a:r>
          </a:p>
          <a:p>
            <a:pPr algn="ctr"/>
            <a:r>
              <a:rPr lang="en-GB" sz="1200" dirty="0"/>
              <a:t>(EP)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9471965-1ED0-E2D6-223E-B2E23CFA78D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598" t="-1167"/>
          <a:stretch/>
        </p:blipFill>
        <p:spPr>
          <a:xfrm>
            <a:off x="675377" y="1649822"/>
            <a:ext cx="1880961" cy="124634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C60CBB6-2C43-15C6-27B8-FBB0F8DE2CB2}"/>
              </a:ext>
            </a:extLst>
          </p:cNvPr>
          <p:cNvSpPr txBox="1"/>
          <p:nvPr/>
        </p:nvSpPr>
        <p:spPr>
          <a:xfrm>
            <a:off x="195708" y="2995401"/>
            <a:ext cx="30014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BDF TARGET COMPLEX ASSY (current)</a:t>
            </a:r>
          </a:p>
          <a:p>
            <a:pPr algn="ctr"/>
            <a:r>
              <a:rPr lang="en-GB" sz="1200" dirty="0"/>
              <a:t>(STI)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0CA3425-08B8-0D8E-F165-953924BB85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780" y="3839653"/>
            <a:ext cx="3874297" cy="157039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2D1C2CE-A096-B09D-9223-6E404A361D93}"/>
              </a:ext>
            </a:extLst>
          </p:cNvPr>
          <p:cNvSpPr txBox="1"/>
          <p:nvPr/>
        </p:nvSpPr>
        <p:spPr>
          <a:xfrm>
            <a:off x="507050" y="5563656"/>
            <a:ext cx="27218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TCC8-ECN3_IntegrationStudy_2705</a:t>
            </a:r>
          </a:p>
          <a:p>
            <a:pPr algn="ctr"/>
            <a:r>
              <a:rPr lang="en-GB" sz="1200" dirty="0"/>
              <a:t>(EA)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E323324-CBFD-208C-B57C-382201EA384A}"/>
              </a:ext>
            </a:extLst>
          </p:cNvPr>
          <p:cNvSpPr txBox="1"/>
          <p:nvPr/>
        </p:nvSpPr>
        <p:spPr>
          <a:xfrm>
            <a:off x="8915437" y="5563655"/>
            <a:ext cx="27695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TT85-ECN3_IntegrationStudy_2704</a:t>
            </a:r>
          </a:p>
          <a:p>
            <a:pPr algn="ctr"/>
            <a:r>
              <a:rPr lang="en-GB" sz="1200" dirty="0"/>
              <a:t>(EA)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6BD60F68-C9C9-FE91-569B-C883166A3E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92750" y="4145355"/>
            <a:ext cx="4299250" cy="108217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F8D69ADB-2B49-3B6A-7889-79F6C5296A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63758" y="5086541"/>
            <a:ext cx="4711807" cy="62142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C0CB0BB9-AB30-D1C8-A274-04C38A85E1A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72552" y="1630076"/>
            <a:ext cx="2961097" cy="604305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497B3563-DBDB-70DE-9C4F-D759C9FBA0A2}"/>
              </a:ext>
            </a:extLst>
          </p:cNvPr>
          <p:cNvSpPr txBox="1"/>
          <p:nvPr/>
        </p:nvSpPr>
        <p:spPr>
          <a:xfrm>
            <a:off x="9583714" y="2339711"/>
            <a:ext cx="24027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Layout_P42line_PostLS3_2704</a:t>
            </a:r>
          </a:p>
          <a:p>
            <a:pPr algn="ctr"/>
            <a:r>
              <a:rPr lang="en-GB" sz="1200" dirty="0"/>
              <a:t>(EA)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AACEBB8-A3D2-73EE-D811-F3E5F57E3AC0}"/>
              </a:ext>
            </a:extLst>
          </p:cNvPr>
          <p:cNvSpPr txBox="1"/>
          <p:nvPr/>
        </p:nvSpPr>
        <p:spPr>
          <a:xfrm>
            <a:off x="4293129" y="5670231"/>
            <a:ext cx="26922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TT85-ECN3_IntegrationStudy_2704</a:t>
            </a:r>
          </a:p>
          <a:p>
            <a:pPr algn="ctr"/>
            <a:r>
              <a:rPr lang="en-GB" sz="1200" dirty="0"/>
              <a:t>(EA)</a:t>
            </a:r>
          </a:p>
        </p:txBody>
      </p:sp>
    </p:spTree>
    <p:extLst>
      <p:ext uri="{BB962C8B-B14F-4D97-AF65-F5344CB8AC3E}">
        <p14:creationId xmlns:p14="http://schemas.microsoft.com/office/powerpoint/2010/main" val="110415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285CDA-E8EC-BB7B-BC27-50343F50D3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F0661B-8B25-57A3-646B-A6C786B32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Sutil, P. </a:t>
            </a:r>
            <a:r>
              <a:rPr lang="en-US">
                <a:solidFill>
                  <a:srgbClr val="FFFFFF"/>
                </a:solidFill>
                <a:latin typeface="Arial"/>
              </a:rPr>
              <a:t>Santos Díaz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88C8E1-2B91-B6DC-F1FB-17940A0F7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B8EAA892-8627-2A3A-7458-26AA4C350D92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Overview of </a:t>
            </a:r>
            <a:r>
              <a:rPr lang="en-US" u="sng" dirty="0"/>
              <a:t>baseline</a:t>
            </a:r>
            <a:r>
              <a:rPr lang="en-US" dirty="0"/>
              <a:t> models II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C501FD6-48CB-E567-9698-D88B61D44B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30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January 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B21EDD8-9C4C-15A7-D5CB-1A86423552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993874"/>
              </p:ext>
            </p:extLst>
          </p:nvPr>
        </p:nvGraphicFramePr>
        <p:xfrm>
          <a:off x="158538" y="1343612"/>
          <a:ext cx="11874923" cy="4363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2507">
                  <a:extLst>
                    <a:ext uri="{9D8B030D-6E8A-4147-A177-3AD203B41FA5}">
                      <a16:colId xmlns:a16="http://schemas.microsoft.com/office/drawing/2014/main" val="3335516919"/>
                    </a:ext>
                  </a:extLst>
                </a:gridCol>
                <a:gridCol w="1611712">
                  <a:extLst>
                    <a:ext uri="{9D8B030D-6E8A-4147-A177-3AD203B41FA5}">
                      <a16:colId xmlns:a16="http://schemas.microsoft.com/office/drawing/2014/main" val="3497351592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2447471628"/>
                    </a:ext>
                  </a:extLst>
                </a:gridCol>
                <a:gridCol w="1848536">
                  <a:extLst>
                    <a:ext uri="{9D8B030D-6E8A-4147-A177-3AD203B41FA5}">
                      <a16:colId xmlns:a16="http://schemas.microsoft.com/office/drawing/2014/main" val="1201096115"/>
                    </a:ext>
                  </a:extLst>
                </a:gridCol>
                <a:gridCol w="3631288">
                  <a:extLst>
                    <a:ext uri="{9D8B030D-6E8A-4147-A177-3AD203B41FA5}">
                      <a16:colId xmlns:a16="http://schemas.microsoft.com/office/drawing/2014/main" val="26444232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Reference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C.S.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err="1"/>
                        <a:t>Responsability</a:t>
                      </a:r>
                      <a:endParaRPr lang="en-GB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60669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sz="1500" dirty="0">
                          <a:solidFill>
                            <a:srgbClr val="000000"/>
                          </a:solidFill>
                        </a:rPr>
                        <a:t>BDF TARGET COMPLEX ASSY (current)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ST1884082_01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en-GB" sz="150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SY-STI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Study of the new target design.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8370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sz="1500" err="1">
                          <a:solidFill>
                            <a:srgbClr val="000000"/>
                          </a:solidFill>
                        </a:rPr>
                        <a:t>SHiP</a:t>
                      </a:r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 detector preliminary layout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ST1718677_01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en-GB" sz="150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EP-SME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Study of the detector design.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4188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err="1">
                          <a:solidFill>
                            <a:srgbClr val="000000"/>
                          </a:solidFill>
                        </a:rPr>
                        <a:t>SHiP</a:t>
                      </a:r>
                      <a:r>
                        <a:rPr lang="en-GB" sz="1500" dirty="0">
                          <a:solidFill>
                            <a:srgbClr val="000000"/>
                          </a:solidFill>
                        </a:rPr>
                        <a:t> target and detector preliminary layout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ST1606501_01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2705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EP-SME</a:t>
                      </a:r>
                    </a:p>
                    <a:p>
                      <a:pPr algn="just"/>
                      <a:endParaRPr lang="en-GB" sz="150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Integration detector + target in the </a:t>
                      </a:r>
                      <a:r>
                        <a:rPr lang="en-GB" sz="1500" err="1">
                          <a:solidFill>
                            <a:srgbClr val="000000"/>
                          </a:solidFill>
                        </a:rPr>
                        <a:t>SHiP</a:t>
                      </a:r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 skeleton.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7801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TCC8+ECN3_IntegrationStudy_2705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ST1967028_01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2705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BE-EA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Integration of ‘’</a:t>
                      </a:r>
                      <a:r>
                        <a:rPr lang="en-GB" sz="1500" err="1">
                          <a:solidFill>
                            <a:srgbClr val="000000"/>
                          </a:solidFill>
                        </a:rPr>
                        <a:t>SHiP</a:t>
                      </a:r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 target and detector preliminary layout’’ in TCC8-ECN3 cavern.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Integration of the new C.Eng. models.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4064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Layout_P42line_PostLS3_2704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ST1949012_01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2704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BE-EA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New P42 line layout study.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98376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TT85+TDC85_IntegrationStudy_2704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ST1950060_01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2704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BE-EA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Integration of ‘’</a:t>
                      </a:r>
                      <a:r>
                        <a:rPr lang="en-GB" sz="1500" err="1">
                          <a:solidFill>
                            <a:srgbClr val="000000"/>
                          </a:solidFill>
                        </a:rPr>
                        <a:t>SHiP</a:t>
                      </a:r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 target and detector preliminary layout’’ in TT85-TDC85 cavern.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1339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TCC8-ECN3_IntegrationStudy_2704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ST1967062_01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2704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BE-EA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 dirty="0">
                          <a:solidFill>
                            <a:srgbClr val="000000"/>
                          </a:solidFill>
                        </a:rPr>
                        <a:t>Integration of ‘’TCC8+ECN3’’ and ‘’TT85+TDC85’’ studies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636132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94AA8CFE-1BFF-2886-84F2-E47B5B1ADDAA}"/>
              </a:ext>
            </a:extLst>
          </p:cNvPr>
          <p:cNvSpPr txBox="1"/>
          <p:nvPr/>
        </p:nvSpPr>
        <p:spPr>
          <a:xfrm>
            <a:off x="3260701" y="5887843"/>
            <a:ext cx="5670596" cy="27699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n-GB" dirty="0">
                <a:solidFill>
                  <a:srgbClr val="000000"/>
                </a:solidFill>
              </a:rPr>
              <a:t>Table 1.- Summary of the HI-ECN3 study models</a:t>
            </a:r>
          </a:p>
        </p:txBody>
      </p:sp>
    </p:spTree>
    <p:extLst>
      <p:ext uri="{BB962C8B-B14F-4D97-AF65-F5344CB8AC3E}">
        <p14:creationId xmlns:p14="http://schemas.microsoft.com/office/powerpoint/2010/main" val="118420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.potx" id="{E41DC6A1-916A-4DF4-BDE1-09AEC80FA8F4}" vid="{5E681FE9-69F2-4737-BD3F-AB9600F9D3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1123</Words>
  <Application>Microsoft Office PowerPoint</Application>
  <PresentationFormat>Widescreen</PresentationFormat>
  <Paragraphs>254</Paragraphs>
  <Slides>19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Aptos</vt:lpstr>
      <vt:lpstr>Arial</vt:lpstr>
      <vt:lpstr>Wingdings</vt:lpstr>
      <vt:lpstr>1_Office Theme</vt:lpstr>
      <vt:lpstr>Integration:  P42 line and SHiP skeletons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TIDVG4 Integration TT83</dc:title>
  <dc:creator>Beatriz Martinez Sutil</dc:creator>
  <cp:lastModifiedBy>Beatriz Martinez Sutil</cp:lastModifiedBy>
  <cp:revision>21</cp:revision>
  <cp:lastPrinted>2024-10-17T09:44:44Z</cp:lastPrinted>
  <dcterms:created xsi:type="dcterms:W3CDTF">2024-06-06T13:05:18Z</dcterms:created>
  <dcterms:modified xsi:type="dcterms:W3CDTF">2025-01-29T16:32:11Z</dcterms:modified>
</cp:coreProperties>
</file>