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5" r:id="rId3"/>
    <p:sldMasterId id="2147483685" r:id="rId4"/>
  </p:sldMasterIdLst>
  <p:notesMasterIdLst>
    <p:notesMasterId r:id="rId27"/>
  </p:notesMasterIdLst>
  <p:sldIdLst>
    <p:sldId id="423" r:id="rId5"/>
    <p:sldId id="428" r:id="rId6"/>
    <p:sldId id="398" r:id="rId7"/>
    <p:sldId id="427" r:id="rId8"/>
    <p:sldId id="429" r:id="rId9"/>
    <p:sldId id="395" r:id="rId10"/>
    <p:sldId id="396" r:id="rId11"/>
    <p:sldId id="386" r:id="rId12"/>
    <p:sldId id="388" r:id="rId13"/>
    <p:sldId id="407" r:id="rId14"/>
    <p:sldId id="723" r:id="rId15"/>
    <p:sldId id="714" r:id="rId16"/>
    <p:sldId id="430" r:id="rId17"/>
    <p:sldId id="705" r:id="rId18"/>
    <p:sldId id="721" r:id="rId19"/>
    <p:sldId id="719" r:id="rId20"/>
    <p:sldId id="657" r:id="rId21"/>
    <p:sldId id="722" r:id="rId22"/>
    <p:sldId id="698" r:id="rId23"/>
    <p:sldId id="699" r:id="rId24"/>
    <p:sldId id="711" r:id="rId25"/>
    <p:sldId id="724" r:id="rId26"/>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21" autoAdjust="0"/>
    <p:restoredTop sz="94660"/>
  </p:normalViewPr>
  <p:slideViewPr>
    <p:cSldViewPr snapToGrid="0">
      <p:cViewPr varScale="1">
        <p:scale>
          <a:sx n="157" d="100"/>
          <a:sy n="157" d="100"/>
        </p:scale>
        <p:origin x="156" y="186"/>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5300"/>
          </a:xfrm>
          <a:prstGeom prst="rect">
            <a:avLst/>
          </a:prstGeom>
        </p:spPr>
        <p:txBody>
          <a:bodyPr vert="horz" lIns="91440" tIns="45720" rIns="91440" bIns="45720" rtlCol="0"/>
          <a:lstStyle>
            <a:lvl1pPr algn="r">
              <a:defRPr sz="1200"/>
            </a:lvl1pPr>
          </a:lstStyle>
          <a:p>
            <a:fld id="{9E76614B-3AB8-4792-99CD-A20F5ACF46C3}" type="datetimeFigureOut">
              <a:rPr lang="en-GB" smtClean="0"/>
              <a:t>25/02/2025</a:t>
            </a:fld>
            <a:endParaRPr lang="en-GB"/>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51388"/>
            <a:ext cx="5438775" cy="3887787"/>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63"/>
            <a:ext cx="2946400" cy="4953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377363"/>
            <a:ext cx="2946400" cy="495300"/>
          </a:xfrm>
          <a:prstGeom prst="rect">
            <a:avLst/>
          </a:prstGeom>
        </p:spPr>
        <p:txBody>
          <a:bodyPr vert="horz" lIns="91440" tIns="45720" rIns="91440" bIns="45720" rtlCol="0" anchor="b"/>
          <a:lstStyle>
            <a:lvl1pPr algn="r">
              <a:defRPr sz="1200"/>
            </a:lvl1pPr>
          </a:lstStyle>
          <a:p>
            <a:fld id="{F64FC801-25E8-4908-A21A-4DED601DE33C}" type="slidenum">
              <a:rPr lang="en-GB" smtClean="0"/>
              <a:t>‹#›</a:t>
            </a:fld>
            <a:endParaRPr lang="en-GB"/>
          </a:p>
        </p:txBody>
      </p:sp>
    </p:spTree>
    <p:extLst>
      <p:ext uri="{BB962C8B-B14F-4D97-AF65-F5344CB8AC3E}">
        <p14:creationId xmlns:p14="http://schemas.microsoft.com/office/powerpoint/2010/main" val="401811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2ECB760-FB3E-4FF4-86F1-8DE5F53C21A1}" type="slidenum">
              <a:rPr lang="en-GB" smtClean="0"/>
              <a:pPr/>
              <a:t>12</a:t>
            </a:fld>
            <a:endParaRPr lang="en-GB"/>
          </a:p>
        </p:txBody>
      </p:sp>
    </p:spTree>
    <p:extLst>
      <p:ext uri="{BB962C8B-B14F-4D97-AF65-F5344CB8AC3E}">
        <p14:creationId xmlns:p14="http://schemas.microsoft.com/office/powerpoint/2010/main" val="4072079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ECB760-FB3E-4FF4-86F1-8DE5F53C21A1}"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172276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2ECB760-FB3E-4FF4-86F1-8DE5F53C21A1}" type="slidenum">
              <a:rPr lang="en-GB" smtClean="0"/>
              <a:pPr/>
              <a:t>15</a:t>
            </a:fld>
            <a:endParaRPr lang="en-GB"/>
          </a:p>
        </p:txBody>
      </p:sp>
    </p:spTree>
    <p:extLst>
      <p:ext uri="{BB962C8B-B14F-4D97-AF65-F5344CB8AC3E}">
        <p14:creationId xmlns:p14="http://schemas.microsoft.com/office/powerpoint/2010/main" val="10024323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875172" rtl="0" eaLnBrk="1" fontAlgn="auto" latinLnBrk="0" hangingPunct="1">
              <a:lnSpc>
                <a:spcPct val="100000"/>
              </a:lnSpc>
              <a:spcBef>
                <a:spcPts val="0"/>
              </a:spcBef>
              <a:spcAft>
                <a:spcPts val="0"/>
              </a:spcAft>
              <a:buClrTx/>
              <a:buSzTx/>
              <a:buFontTx/>
              <a:buNone/>
              <a:tabLst/>
              <a:defRPr/>
            </a:pPr>
            <a:r>
              <a:rPr lang="de-DE" sz="1100" dirty="0">
                <a:solidFill>
                  <a:srgbClr val="FF0000"/>
                </a:solidFill>
                <a:latin typeface="SFSS1095"/>
              </a:rPr>
              <a:t>EB- PVD </a:t>
            </a:r>
          </a:p>
          <a:p>
            <a:pPr marL="0" marR="0" lvl="0" indent="0" algn="l" defTabSz="875172" rtl="0" eaLnBrk="1" fontAlgn="auto" latinLnBrk="0" hangingPunct="1">
              <a:lnSpc>
                <a:spcPct val="100000"/>
              </a:lnSpc>
              <a:spcBef>
                <a:spcPts val="0"/>
              </a:spcBef>
              <a:spcAft>
                <a:spcPts val="0"/>
              </a:spcAft>
              <a:buClrTx/>
              <a:buSzTx/>
              <a:buFontTx/>
              <a:buNone/>
              <a:tabLst/>
              <a:defRPr/>
            </a:pPr>
            <a:r>
              <a:rPr lang="de-DE" sz="1100" dirty="0">
                <a:solidFill>
                  <a:srgbClr val="000000"/>
                </a:solidFill>
                <a:latin typeface="Calibri" panose="020F0502020204030204" pitchFamily="34" charset="0"/>
                <a:cs typeface="Calibri" panose="020F0502020204030204" pitchFamily="34" charset="0"/>
              </a:rPr>
              <a:t>For </a:t>
            </a:r>
            <a:r>
              <a:rPr lang="de-DE" sz="1100" dirty="0" err="1">
                <a:solidFill>
                  <a:srgbClr val="000000"/>
                </a:solidFill>
                <a:latin typeface="Calibri" panose="020F0502020204030204" pitchFamily="34" charset="0"/>
                <a:cs typeface="Calibri" panose="020F0502020204030204" pitchFamily="34" charset="0"/>
              </a:rPr>
              <a:t>growth</a:t>
            </a:r>
            <a:r>
              <a:rPr lang="de-DE" sz="1100" dirty="0">
                <a:solidFill>
                  <a:srgbClr val="000000"/>
                </a:solidFill>
                <a:latin typeface="Calibri" panose="020F0502020204030204" pitchFamily="34" charset="0"/>
                <a:cs typeface="Calibri" panose="020F0502020204030204" pitchFamily="34" charset="0"/>
              </a:rPr>
              <a:t> on </a:t>
            </a:r>
            <a:r>
              <a:rPr lang="de-DE" sz="1100" dirty="0" err="1">
                <a:solidFill>
                  <a:srgbClr val="000000"/>
                </a:solidFill>
                <a:latin typeface="Calibri" panose="020F0502020204030204" pitchFamily="34" charset="0"/>
                <a:cs typeface="Calibri" panose="020F0502020204030204" pitchFamily="34" charset="0"/>
              </a:rPr>
              <a:t>polycristalline</a:t>
            </a:r>
            <a:r>
              <a:rPr lang="de-DE" sz="1100" dirty="0">
                <a:solidFill>
                  <a:srgbClr val="000000"/>
                </a:solidFill>
                <a:latin typeface="Calibri" panose="020F0502020204030204" pitchFamily="34" charset="0"/>
                <a:cs typeface="Calibri" panose="020F0502020204030204" pitchFamily="34" charset="0"/>
              </a:rPr>
              <a:t> </a:t>
            </a:r>
            <a:r>
              <a:rPr lang="de-DE" sz="1100" dirty="0" err="1">
                <a:solidFill>
                  <a:srgbClr val="000000"/>
                </a:solidFill>
                <a:latin typeface="Calibri" panose="020F0502020204030204" pitchFamily="34" charset="0"/>
                <a:cs typeface="Calibri" panose="020F0502020204030204" pitchFamily="34" charset="0"/>
              </a:rPr>
              <a:t>substrates</a:t>
            </a:r>
            <a:r>
              <a:rPr lang="de-DE" sz="1100" dirty="0">
                <a:solidFill>
                  <a:srgbClr val="000000"/>
                </a:solidFill>
                <a:latin typeface="Calibri" panose="020F0502020204030204" pitchFamily="34" charset="0"/>
                <a:cs typeface="Calibri" panose="020F0502020204030204" pitchFamily="34" charset="0"/>
              </a:rPr>
              <a:t> a </a:t>
            </a:r>
            <a:r>
              <a:rPr lang="de-DE" sz="1100" dirty="0" err="1">
                <a:solidFill>
                  <a:srgbClr val="000000"/>
                </a:solidFill>
                <a:latin typeface="Calibri" panose="020F0502020204030204" pitchFamily="34" charset="0"/>
                <a:cs typeface="Calibri" panose="020F0502020204030204" pitchFamily="34" charset="0"/>
              </a:rPr>
              <a:t>buffer</a:t>
            </a:r>
            <a:r>
              <a:rPr lang="de-DE" sz="1100" dirty="0">
                <a:solidFill>
                  <a:srgbClr val="000000"/>
                </a:solidFill>
                <a:latin typeface="Calibri" panose="020F0502020204030204" pitchFamily="34" charset="0"/>
                <a:cs typeface="Calibri" panose="020F0502020204030204" pitchFamily="34" charset="0"/>
              </a:rPr>
              <a:t> </a:t>
            </a:r>
            <a:r>
              <a:rPr lang="de-DE" sz="1100" dirty="0" err="1">
                <a:solidFill>
                  <a:srgbClr val="000000"/>
                </a:solidFill>
                <a:latin typeface="Calibri" panose="020F0502020204030204" pitchFamily="34" charset="0"/>
                <a:cs typeface="Calibri" panose="020F0502020204030204" pitchFamily="34" charset="0"/>
              </a:rPr>
              <a:t>layer</a:t>
            </a:r>
            <a:r>
              <a:rPr lang="de-DE" sz="1100" dirty="0">
                <a:solidFill>
                  <a:srgbClr val="000000"/>
                </a:solidFill>
                <a:latin typeface="Calibri" panose="020F0502020204030204" pitchFamily="34" charset="0"/>
                <a:cs typeface="Calibri" panose="020F0502020204030204" pitchFamily="34" charset="0"/>
              </a:rPr>
              <a:t> </a:t>
            </a:r>
            <a:r>
              <a:rPr lang="de-DE" sz="1100" dirty="0" err="1">
                <a:solidFill>
                  <a:srgbClr val="000000"/>
                </a:solidFill>
                <a:latin typeface="Calibri" panose="020F0502020204030204" pitchFamily="34" charset="0"/>
                <a:cs typeface="Calibri" panose="020F0502020204030204" pitchFamily="34" charset="0"/>
              </a:rPr>
              <a:t>is</a:t>
            </a:r>
            <a:r>
              <a:rPr lang="de-DE" sz="1100" dirty="0">
                <a:solidFill>
                  <a:srgbClr val="000000"/>
                </a:solidFill>
                <a:latin typeface="Calibri" panose="020F0502020204030204" pitchFamily="34" charset="0"/>
                <a:cs typeface="Calibri" panose="020F0502020204030204" pitchFamily="34" charset="0"/>
              </a:rPr>
              <a:t> </a:t>
            </a:r>
            <a:r>
              <a:rPr lang="de-DE" sz="1100" dirty="0" err="1">
                <a:solidFill>
                  <a:srgbClr val="000000"/>
                </a:solidFill>
                <a:latin typeface="Calibri" panose="020F0502020204030204" pitchFamily="34" charset="0"/>
                <a:cs typeface="Calibri" panose="020F0502020204030204" pitchFamily="34" charset="0"/>
              </a:rPr>
              <a:t>required</a:t>
            </a:r>
            <a:r>
              <a:rPr lang="de-DE" sz="1100" dirty="0">
                <a:solidFill>
                  <a:srgbClr val="000000"/>
                </a:solidFill>
                <a:latin typeface="Calibri" panose="020F0502020204030204" pitchFamily="34" charset="0"/>
                <a:cs typeface="Calibri" panose="020F0502020204030204" pitchFamily="34" charset="0"/>
              </a:rPr>
              <a:t> </a:t>
            </a:r>
            <a:r>
              <a:rPr lang="de-DE" sz="1100" dirty="0" err="1">
                <a:solidFill>
                  <a:srgbClr val="000000"/>
                </a:solidFill>
                <a:latin typeface="Calibri" panose="020F0502020204030204" pitchFamily="34" charset="0"/>
                <a:cs typeface="Calibri" panose="020F0502020204030204" pitchFamily="34" charset="0"/>
              </a:rPr>
              <a:t>which</a:t>
            </a:r>
            <a:r>
              <a:rPr lang="de-DE" sz="1100" dirty="0">
                <a:solidFill>
                  <a:srgbClr val="000000"/>
                </a:solidFill>
                <a:latin typeface="Calibri" panose="020F0502020204030204" pitchFamily="34" charset="0"/>
                <a:cs typeface="Calibri" panose="020F0502020204030204" pitchFamily="34" charset="0"/>
              </a:rPr>
              <a:t> </a:t>
            </a:r>
            <a:r>
              <a:rPr lang="de-DE" sz="1100" dirty="0" err="1">
                <a:solidFill>
                  <a:srgbClr val="000000"/>
                </a:solidFill>
                <a:latin typeface="Calibri" panose="020F0502020204030204" pitchFamily="34" charset="0"/>
                <a:cs typeface="Calibri" panose="020F0502020204030204" pitchFamily="34" charset="0"/>
              </a:rPr>
              <a:t>provides</a:t>
            </a:r>
            <a:r>
              <a:rPr lang="de-DE" sz="1100" dirty="0">
                <a:solidFill>
                  <a:srgbClr val="000000"/>
                </a:solidFill>
                <a:latin typeface="Calibri" panose="020F0502020204030204" pitchFamily="34" charset="0"/>
                <a:cs typeface="Calibri" panose="020F0502020204030204" pitchFamily="34" charset="0"/>
              </a:rPr>
              <a:t> a </a:t>
            </a:r>
            <a:r>
              <a:rPr lang="de-DE" sz="1100" dirty="0" err="1">
                <a:solidFill>
                  <a:srgbClr val="000000"/>
                </a:solidFill>
                <a:latin typeface="Calibri" panose="020F0502020204030204" pitchFamily="34" charset="0"/>
                <a:cs typeface="Calibri" panose="020F0502020204030204" pitchFamily="34" charset="0"/>
              </a:rPr>
              <a:t>biaxially</a:t>
            </a:r>
            <a:r>
              <a:rPr lang="de-DE" sz="1100" dirty="0">
                <a:solidFill>
                  <a:srgbClr val="000000"/>
                </a:solidFill>
                <a:latin typeface="Calibri" panose="020F0502020204030204" pitchFamily="34" charset="0"/>
                <a:cs typeface="Calibri" panose="020F0502020204030204" pitchFamily="34" charset="0"/>
              </a:rPr>
              <a:t> </a:t>
            </a:r>
            <a:r>
              <a:rPr lang="de-DE" sz="1100" dirty="0" err="1">
                <a:solidFill>
                  <a:srgbClr val="000000"/>
                </a:solidFill>
                <a:latin typeface="Calibri" panose="020F0502020204030204" pitchFamily="34" charset="0"/>
                <a:cs typeface="Calibri" panose="020F0502020204030204" pitchFamily="34" charset="0"/>
              </a:rPr>
              <a:t>textured</a:t>
            </a:r>
            <a:r>
              <a:rPr lang="de-DE" sz="1100" dirty="0">
                <a:solidFill>
                  <a:srgbClr val="000000"/>
                </a:solidFill>
                <a:latin typeface="Calibri" panose="020F0502020204030204" pitchFamily="34" charset="0"/>
                <a:cs typeface="Calibri" panose="020F0502020204030204" pitchFamily="34" charset="0"/>
              </a:rPr>
              <a:t> </a:t>
            </a:r>
            <a:r>
              <a:rPr lang="de-DE" sz="1100" dirty="0" err="1">
                <a:solidFill>
                  <a:srgbClr val="000000"/>
                </a:solidFill>
                <a:latin typeface="Calibri" panose="020F0502020204030204" pitchFamily="34" charset="0"/>
                <a:cs typeface="Calibri" panose="020F0502020204030204" pitchFamily="34" charset="0"/>
              </a:rPr>
              <a:t>surface</a:t>
            </a:r>
            <a:endParaRPr lang="de-DE" sz="1100" dirty="0">
              <a:solidFill>
                <a:srgbClr val="000000"/>
              </a:solidFill>
              <a:latin typeface="Calibri" panose="020F0502020204030204" pitchFamily="34" charset="0"/>
              <a:cs typeface="Calibri" panose="020F0502020204030204" pitchFamily="34" charset="0"/>
            </a:endParaRPr>
          </a:p>
          <a:p>
            <a:pPr defTabSz="875172"/>
            <a:endParaRPr lang="de-DE" sz="1100" dirty="0">
              <a:solidFill>
                <a:srgbClr val="FF0000"/>
              </a:solidFill>
              <a:latin typeface="SFSS1095"/>
            </a:endParaRPr>
          </a:p>
          <a:p>
            <a:r>
              <a:rPr lang="en-GB" dirty="0"/>
              <a:t>A hysteresis can be seen between ramp-up and ramp-down. Surprising was the fact that the quality factor during ramp-down was always larger than during ramp-down at the same field and reaches a maximum at 0.5 T. The effect comes probably due to the shielding currents that flow within the superconductor to and concentrate the magnetic field lines. When ramping down the magnetic field from 5 T some of the currents flowing may continue flowing and reduce the magnetic field in the superconductor</a:t>
            </a:r>
          </a:p>
        </p:txBody>
      </p:sp>
      <p:sp>
        <p:nvSpPr>
          <p:cNvPr id="4" name="Slide Number Placeholder 3"/>
          <p:cNvSpPr>
            <a:spLocks noGrp="1"/>
          </p:cNvSpPr>
          <p:nvPr>
            <p:ph type="sldNum" sz="quarter" idx="10"/>
          </p:nvPr>
        </p:nvSpPr>
        <p:spPr/>
        <p:txBody>
          <a:bodyPr/>
          <a:lstStyle/>
          <a:p>
            <a:fld id="{B2ECB760-FB3E-4FF4-86F1-8DE5F53C21A1}" type="slidenum">
              <a:rPr lang="en-GB" smtClean="0"/>
              <a:pPr/>
              <a:t>17</a:t>
            </a:fld>
            <a:endParaRPr lang="en-GB"/>
          </a:p>
        </p:txBody>
      </p:sp>
    </p:spTree>
    <p:extLst>
      <p:ext uri="{BB962C8B-B14F-4D97-AF65-F5344CB8AC3E}">
        <p14:creationId xmlns:p14="http://schemas.microsoft.com/office/powerpoint/2010/main" val="14887541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2ECB760-FB3E-4FF4-86F1-8DE5F53C21A1}" type="slidenum">
              <a:rPr lang="en-GB" smtClean="0"/>
              <a:pPr/>
              <a:t>19</a:t>
            </a:fld>
            <a:endParaRPr lang="en-GB"/>
          </a:p>
        </p:txBody>
      </p:sp>
    </p:spTree>
    <p:extLst>
      <p:ext uri="{BB962C8B-B14F-4D97-AF65-F5344CB8AC3E}">
        <p14:creationId xmlns:p14="http://schemas.microsoft.com/office/powerpoint/2010/main" val="3352782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2ECB760-FB3E-4FF4-86F1-8DE5F53C21A1}" type="slidenum">
              <a:rPr lang="en-GB" smtClean="0"/>
              <a:pPr/>
              <a:t>20</a:t>
            </a:fld>
            <a:endParaRPr lang="en-GB"/>
          </a:p>
        </p:txBody>
      </p:sp>
    </p:spTree>
    <p:extLst>
      <p:ext uri="{BB962C8B-B14F-4D97-AF65-F5344CB8AC3E}">
        <p14:creationId xmlns:p14="http://schemas.microsoft.com/office/powerpoint/2010/main" val="1747893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2ECB760-FB3E-4FF4-86F1-8DE5F53C21A1}" type="slidenum">
              <a:rPr lang="en-GB" smtClean="0"/>
              <a:pPr/>
              <a:t>21</a:t>
            </a:fld>
            <a:endParaRPr lang="en-GB"/>
          </a:p>
        </p:txBody>
      </p:sp>
    </p:spTree>
    <p:extLst>
      <p:ext uri="{BB962C8B-B14F-4D97-AF65-F5344CB8AC3E}">
        <p14:creationId xmlns:p14="http://schemas.microsoft.com/office/powerpoint/2010/main" val="907230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6" Type="http://schemas.openxmlformats.org/officeDocument/2006/relationships/image" Target="../media/image7.jpeg"/><Relationship Id="rId5" Type="http://schemas.openxmlformats.org/officeDocument/2006/relationships/image" Target="../media/image6.svg"/><Relationship Id="rId4"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g"/><Relationship Id="rId1" Type="http://schemas.openxmlformats.org/officeDocument/2006/relationships/slideMaster" Target="../slideMasters/slideMaster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svg"/><Relationship Id="rId7" Type="http://schemas.openxmlformats.org/officeDocument/2006/relationships/image" Target="../media/image4.sv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3.png"/><Relationship Id="rId5" Type="http://schemas.openxmlformats.org/officeDocument/2006/relationships/image" Target="../media/image10.svg"/><Relationship Id="rId4" Type="http://schemas.openxmlformats.org/officeDocument/2006/relationships/image" Target="../media/image9.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16.svg"/><Relationship Id="rId4" Type="http://schemas.openxmlformats.org/officeDocument/2006/relationships/image" Target="../media/image5.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Master" Target="../slideMasters/slideMaster3.xml"/><Relationship Id="rId4" Type="http://schemas.openxmlformats.org/officeDocument/2006/relationships/image" Target="../media/image19.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emf"/><Relationship Id="rId1" Type="http://schemas.openxmlformats.org/officeDocument/2006/relationships/slideMaster" Target="../slideMasters/slideMaster3.xml"/><Relationship Id="rId5" Type="http://schemas.openxmlformats.org/officeDocument/2006/relationships/image" Target="../media/image19.png"/><Relationship Id="rId4" Type="http://schemas.openxmlformats.org/officeDocument/2006/relationships/image" Target="../media/image22.emf"/></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jpg"/><Relationship Id="rId1" Type="http://schemas.openxmlformats.org/officeDocument/2006/relationships/slideMaster" Target="../slideMasters/slideMaster4.xml"/><Relationship Id="rId6" Type="http://schemas.openxmlformats.org/officeDocument/2006/relationships/image" Target="../media/image29.jpeg"/><Relationship Id="rId5" Type="http://schemas.openxmlformats.org/officeDocument/2006/relationships/image" Target="../media/image28.png"/><Relationship Id="rId4" Type="http://schemas.openxmlformats.org/officeDocument/2006/relationships/image" Target="../media/image27.jp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5.jpg"/><Relationship Id="rId7" Type="http://schemas.openxmlformats.org/officeDocument/2006/relationships/image" Target="../media/image34.png"/><Relationship Id="rId2" Type="http://schemas.openxmlformats.org/officeDocument/2006/relationships/image" Target="../media/image30.emf"/><Relationship Id="rId1" Type="http://schemas.openxmlformats.org/officeDocument/2006/relationships/slideMaster" Target="../slideMasters/slideMaster4.xml"/><Relationship Id="rId6" Type="http://schemas.openxmlformats.org/officeDocument/2006/relationships/image" Target="../media/image33.jpg"/><Relationship Id="rId5" Type="http://schemas.openxmlformats.org/officeDocument/2006/relationships/image" Target="../media/image32.png"/><Relationship Id="rId4" Type="http://schemas.openxmlformats.org/officeDocument/2006/relationships/image" Target="../media/image31.png"/></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D8CE144-4A67-4739-B5BE-AF6FCACA10CC}" type="datetimeFigureOut">
              <a:rPr lang="en-GB" smtClean="0"/>
              <a:t>25/02/2025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2335769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D8CE144-4A67-4739-B5BE-AF6FCACA10CC}" type="datetimeFigureOut">
              <a:rPr lang="en-GB" smtClean="0"/>
              <a:t>25/02/2025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232614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D8CE144-4A67-4739-B5BE-AF6FCACA10CC}" type="datetimeFigureOut">
              <a:rPr lang="en-GB" smtClean="0"/>
              <a:t>25/02/2025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10758893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 Option 1">
    <p:spTree>
      <p:nvGrpSpPr>
        <p:cNvPr id="1" name=""/>
        <p:cNvGrpSpPr/>
        <p:nvPr/>
      </p:nvGrpSpPr>
      <p:grpSpPr>
        <a:xfrm>
          <a:off x="0" y="0"/>
          <a:ext cx="0" cy="0"/>
          <a:chOff x="0" y="0"/>
          <a:chExt cx="0" cy="0"/>
        </a:xfrm>
      </p:grpSpPr>
      <p:sp>
        <p:nvSpPr>
          <p:cNvPr id="28" name="Text Placeholder 27">
            <a:extLst>
              <a:ext uri="{FF2B5EF4-FFF2-40B4-BE49-F238E27FC236}">
                <a16:creationId xmlns:a16="http://schemas.microsoft.com/office/drawing/2014/main" id="{A96C29BD-F121-614E-937A-0FE2936909DD}"/>
              </a:ext>
            </a:extLst>
          </p:cNvPr>
          <p:cNvSpPr>
            <a:spLocks noGrp="1"/>
          </p:cNvSpPr>
          <p:nvPr>
            <p:ph type="body" sz="quarter" idx="10"/>
          </p:nvPr>
        </p:nvSpPr>
        <p:spPr>
          <a:xfrm>
            <a:off x="800100" y="647701"/>
            <a:ext cx="7563494" cy="2246574"/>
          </a:xfrm>
        </p:spPr>
        <p:txBody>
          <a:bodyPr anchor="b">
            <a:normAutofit/>
          </a:bodyPr>
          <a:lstStyle>
            <a:lvl1pPr>
              <a:defRPr sz="4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30" name="Text Placeholder 29">
            <a:extLst>
              <a:ext uri="{FF2B5EF4-FFF2-40B4-BE49-F238E27FC236}">
                <a16:creationId xmlns:a16="http://schemas.microsoft.com/office/drawing/2014/main" id="{106C54A2-406A-8E4A-9A2F-D0E47BAE5AA9}"/>
              </a:ext>
            </a:extLst>
          </p:cNvPr>
          <p:cNvSpPr>
            <a:spLocks noGrp="1"/>
          </p:cNvSpPr>
          <p:nvPr>
            <p:ph type="body" sz="quarter" idx="11" hasCustomPrompt="1"/>
          </p:nvPr>
        </p:nvSpPr>
        <p:spPr>
          <a:xfrm>
            <a:off x="800099" y="2931546"/>
            <a:ext cx="7563495" cy="505405"/>
          </a:xfrm>
        </p:spPr>
        <p:txBody>
          <a:bodyPr anchor="b">
            <a:noAutofit/>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32" name="Text Placeholder 31">
            <a:extLst>
              <a:ext uri="{FF2B5EF4-FFF2-40B4-BE49-F238E27FC236}">
                <a16:creationId xmlns:a16="http://schemas.microsoft.com/office/drawing/2014/main" id="{E48681D7-BD26-DD4A-83F8-CC4789ACF986}"/>
              </a:ext>
            </a:extLst>
          </p:cNvPr>
          <p:cNvSpPr>
            <a:spLocks noGrp="1"/>
          </p:cNvSpPr>
          <p:nvPr>
            <p:ph type="body" sz="quarter" idx="12" hasCustomPrompt="1"/>
          </p:nvPr>
        </p:nvSpPr>
        <p:spPr>
          <a:xfrm>
            <a:off x="800100" y="3941112"/>
            <a:ext cx="7563494" cy="363896"/>
          </a:xfrm>
        </p:spPr>
        <p:txBody>
          <a:bodyPr anchor="t">
            <a:noAutofit/>
          </a:bodyPr>
          <a:lstStyle>
            <a:lvl1pPr>
              <a:defRPr sz="1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34" name="Text Placeholder 33">
            <a:extLst>
              <a:ext uri="{FF2B5EF4-FFF2-40B4-BE49-F238E27FC236}">
                <a16:creationId xmlns:a16="http://schemas.microsoft.com/office/drawing/2014/main" id="{2D4B77C2-58D8-3547-BE9A-17CA8281CFF6}"/>
              </a:ext>
            </a:extLst>
          </p:cNvPr>
          <p:cNvSpPr>
            <a:spLocks noGrp="1"/>
          </p:cNvSpPr>
          <p:nvPr>
            <p:ph type="body" sz="quarter" idx="13" hasCustomPrompt="1"/>
          </p:nvPr>
        </p:nvSpPr>
        <p:spPr>
          <a:xfrm>
            <a:off x="800100" y="4306401"/>
            <a:ext cx="5199706" cy="295275"/>
          </a:xfrm>
        </p:spPr>
        <p:txBody>
          <a:bodyPr>
            <a:noAutofit/>
          </a:bodyPr>
          <a:lstStyle>
            <a:lvl1pPr>
              <a:defRPr sz="1600" b="1" i="0">
                <a:solidFill>
                  <a:schemeClr val="bg1"/>
                </a:solidFill>
                <a:latin typeface="Lato"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pic>
        <p:nvPicPr>
          <p:cNvPr id="38" name="Graphic 37">
            <a:extLst>
              <a:ext uri="{FF2B5EF4-FFF2-40B4-BE49-F238E27FC236}">
                <a16:creationId xmlns:a16="http://schemas.microsoft.com/office/drawing/2014/main" id="{1ED3813A-8E7E-9F47-972D-2F0D1165092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59786" y="6147835"/>
            <a:ext cx="1734821" cy="331193"/>
          </a:xfrm>
          <a:prstGeom prst="rect">
            <a:avLst/>
          </a:prstGeom>
        </p:spPr>
      </p:pic>
      <p:pic>
        <p:nvPicPr>
          <p:cNvPr id="40" name="Graphic 39">
            <a:extLst>
              <a:ext uri="{FF2B5EF4-FFF2-40B4-BE49-F238E27FC236}">
                <a16:creationId xmlns:a16="http://schemas.microsoft.com/office/drawing/2014/main" id="{A56DD04E-065E-734C-B575-C9A2A9CDD9A2}"/>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346869" y="6156021"/>
            <a:ext cx="2022942" cy="337157"/>
          </a:xfrm>
          <a:prstGeom prst="rect">
            <a:avLst/>
          </a:prstGeom>
        </p:spPr>
      </p:pic>
      <p:cxnSp>
        <p:nvCxnSpPr>
          <p:cNvPr id="10" name="Straight Connector 9">
            <a:extLst>
              <a:ext uri="{FF2B5EF4-FFF2-40B4-BE49-F238E27FC236}">
                <a16:creationId xmlns:a16="http://schemas.microsoft.com/office/drawing/2014/main" id="{116C59BB-A00D-3740-8531-C0CE85C1DA71}"/>
              </a:ext>
            </a:extLst>
          </p:cNvPr>
          <p:cNvCxnSpPr>
            <a:cxnSpLocks/>
          </p:cNvCxnSpPr>
          <p:nvPr userDrawn="1"/>
        </p:nvCxnSpPr>
        <p:spPr>
          <a:xfrm>
            <a:off x="800100" y="3762332"/>
            <a:ext cx="1070382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Graphic 2">
            <a:extLst>
              <a:ext uri="{FF2B5EF4-FFF2-40B4-BE49-F238E27FC236}">
                <a16:creationId xmlns:a16="http://schemas.microsoft.com/office/drawing/2014/main" id="{025F34CB-4092-FC40-9790-97C718FF678E}"/>
              </a:ext>
            </a:extLst>
          </p:cNvPr>
          <p:cNvPicPr>
            <a:picLocks noChangeAspect="1"/>
          </p:cNvPicPr>
          <p:nvPr userDrawn="1"/>
        </p:nvPicPr>
        <p:blipFill rotWithShape="1">
          <a:blip r:embed="rId6" cstate="screen">
            <a:extLst>
              <a:ext uri="{28A0092B-C50C-407E-A947-70E740481C1C}">
                <a14:useLocalDpi xmlns:a14="http://schemas.microsoft.com/office/drawing/2010/main"/>
              </a:ext>
            </a:extLst>
          </a:blip>
          <a:srcRect/>
          <a:stretch/>
        </p:blipFill>
        <p:spPr>
          <a:xfrm>
            <a:off x="0" y="-371475"/>
            <a:ext cx="12192000" cy="7229476"/>
          </a:xfrm>
          <a:prstGeom prst="rect">
            <a:avLst/>
          </a:prstGeom>
        </p:spPr>
      </p:pic>
      <p:pic>
        <p:nvPicPr>
          <p:cNvPr id="11" name="Graphic 10">
            <a:extLst>
              <a:ext uri="{FF2B5EF4-FFF2-40B4-BE49-F238E27FC236}">
                <a16:creationId xmlns:a16="http://schemas.microsoft.com/office/drawing/2014/main" id="{7B33C1A6-810D-DDED-8D31-EC18E018DB2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12186" y="6300235"/>
            <a:ext cx="1734821" cy="331193"/>
          </a:xfrm>
          <a:prstGeom prst="rect">
            <a:avLst/>
          </a:prstGeom>
        </p:spPr>
      </p:pic>
      <p:pic>
        <p:nvPicPr>
          <p:cNvPr id="12" name="Graphic 11">
            <a:extLst>
              <a:ext uri="{FF2B5EF4-FFF2-40B4-BE49-F238E27FC236}">
                <a16:creationId xmlns:a16="http://schemas.microsoft.com/office/drawing/2014/main" id="{BED9A109-A838-4C3C-D79F-0ABD1B023DA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277000" y="6294271"/>
            <a:ext cx="2022942" cy="337157"/>
          </a:xfrm>
          <a:prstGeom prst="rect">
            <a:avLst/>
          </a:prstGeom>
        </p:spPr>
      </p:pic>
    </p:spTree>
    <p:extLst>
      <p:ext uri="{BB962C8B-B14F-4D97-AF65-F5344CB8AC3E}">
        <p14:creationId xmlns:p14="http://schemas.microsoft.com/office/powerpoint/2010/main" val="541175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 Option 2">
    <p:spTree>
      <p:nvGrpSpPr>
        <p:cNvPr id="1" name=""/>
        <p:cNvGrpSpPr/>
        <p:nvPr/>
      </p:nvGrpSpPr>
      <p:grpSpPr>
        <a:xfrm>
          <a:off x="0" y="0"/>
          <a:ext cx="0" cy="0"/>
          <a:chOff x="0" y="0"/>
          <a:chExt cx="0" cy="0"/>
        </a:xfrm>
      </p:grpSpPr>
      <p:pic>
        <p:nvPicPr>
          <p:cNvPr id="24" name="Picture 23" descr="A picture containing ocean floor&#10;&#10;Description automatically generated">
            <a:extLst>
              <a:ext uri="{FF2B5EF4-FFF2-40B4-BE49-F238E27FC236}">
                <a16:creationId xmlns:a16="http://schemas.microsoft.com/office/drawing/2014/main" id="{70EA7885-7931-B24B-8499-67A41354779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8" name="Text Placeholder 27">
            <a:extLst>
              <a:ext uri="{FF2B5EF4-FFF2-40B4-BE49-F238E27FC236}">
                <a16:creationId xmlns:a16="http://schemas.microsoft.com/office/drawing/2014/main" id="{A96C29BD-F121-614E-937A-0FE2936909DD}"/>
              </a:ext>
            </a:extLst>
          </p:cNvPr>
          <p:cNvSpPr>
            <a:spLocks noGrp="1"/>
          </p:cNvSpPr>
          <p:nvPr>
            <p:ph type="body" sz="quarter" idx="10" hasCustomPrompt="1"/>
          </p:nvPr>
        </p:nvSpPr>
        <p:spPr>
          <a:xfrm>
            <a:off x="800100" y="647701"/>
            <a:ext cx="7563494" cy="2246574"/>
          </a:xfrm>
        </p:spPr>
        <p:txBody>
          <a:bodyPr anchor="b">
            <a:normAutofit/>
          </a:bodyPr>
          <a:lstStyle>
            <a:lvl1pPr>
              <a:defRPr sz="4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style</a:t>
            </a:r>
          </a:p>
        </p:txBody>
      </p:sp>
      <p:sp>
        <p:nvSpPr>
          <p:cNvPr id="30" name="Text Placeholder 29">
            <a:extLst>
              <a:ext uri="{FF2B5EF4-FFF2-40B4-BE49-F238E27FC236}">
                <a16:creationId xmlns:a16="http://schemas.microsoft.com/office/drawing/2014/main" id="{106C54A2-406A-8E4A-9A2F-D0E47BAE5AA9}"/>
              </a:ext>
            </a:extLst>
          </p:cNvPr>
          <p:cNvSpPr>
            <a:spLocks noGrp="1"/>
          </p:cNvSpPr>
          <p:nvPr>
            <p:ph type="body" sz="quarter" idx="11" hasCustomPrompt="1"/>
          </p:nvPr>
        </p:nvSpPr>
        <p:spPr>
          <a:xfrm>
            <a:off x="800099" y="2931546"/>
            <a:ext cx="7563495" cy="505405"/>
          </a:xfrm>
        </p:spPr>
        <p:txBody>
          <a:bodyPr anchor="b">
            <a:noAutofit/>
          </a:bodyPr>
          <a:lstStyle>
            <a:lvl1pPr>
              <a:defRPr sz="2800">
                <a:solidFill>
                  <a:srgbClr val="D4D1D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32" name="Text Placeholder 31">
            <a:extLst>
              <a:ext uri="{FF2B5EF4-FFF2-40B4-BE49-F238E27FC236}">
                <a16:creationId xmlns:a16="http://schemas.microsoft.com/office/drawing/2014/main" id="{E48681D7-BD26-DD4A-83F8-CC4789ACF986}"/>
              </a:ext>
            </a:extLst>
          </p:cNvPr>
          <p:cNvSpPr>
            <a:spLocks noGrp="1"/>
          </p:cNvSpPr>
          <p:nvPr>
            <p:ph type="body" sz="quarter" idx="12" hasCustomPrompt="1"/>
          </p:nvPr>
        </p:nvSpPr>
        <p:spPr>
          <a:xfrm>
            <a:off x="800100" y="3941112"/>
            <a:ext cx="7563494" cy="363896"/>
          </a:xfrm>
        </p:spPr>
        <p:txBody>
          <a:bodyPr anchor="t">
            <a:noAutofit/>
          </a:bodyPr>
          <a:lstStyle>
            <a:lvl1pPr>
              <a:defRPr sz="1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34" name="Text Placeholder 33">
            <a:extLst>
              <a:ext uri="{FF2B5EF4-FFF2-40B4-BE49-F238E27FC236}">
                <a16:creationId xmlns:a16="http://schemas.microsoft.com/office/drawing/2014/main" id="{2D4B77C2-58D8-3547-BE9A-17CA8281CFF6}"/>
              </a:ext>
            </a:extLst>
          </p:cNvPr>
          <p:cNvSpPr>
            <a:spLocks noGrp="1"/>
          </p:cNvSpPr>
          <p:nvPr>
            <p:ph type="body" sz="quarter" idx="13" hasCustomPrompt="1"/>
          </p:nvPr>
        </p:nvSpPr>
        <p:spPr>
          <a:xfrm>
            <a:off x="800100" y="4306401"/>
            <a:ext cx="5199706" cy="295275"/>
          </a:xfrm>
        </p:spPr>
        <p:txBody>
          <a:bodyPr>
            <a:noAutofit/>
          </a:bodyPr>
          <a:lstStyle>
            <a:lvl1pPr>
              <a:defRPr sz="1600" b="1" i="0">
                <a:solidFill>
                  <a:srgbClr val="D4D1D1"/>
                </a:solidFill>
                <a:latin typeface="Lato"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pic>
        <p:nvPicPr>
          <p:cNvPr id="38" name="Graphic 37">
            <a:extLst>
              <a:ext uri="{FF2B5EF4-FFF2-40B4-BE49-F238E27FC236}">
                <a16:creationId xmlns:a16="http://schemas.microsoft.com/office/drawing/2014/main" id="{1ED3813A-8E7E-9F47-972D-2F0D1165092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759786" y="6147835"/>
            <a:ext cx="1734821" cy="331193"/>
          </a:xfrm>
          <a:prstGeom prst="rect">
            <a:avLst/>
          </a:prstGeom>
        </p:spPr>
      </p:pic>
      <p:pic>
        <p:nvPicPr>
          <p:cNvPr id="40" name="Graphic 39">
            <a:extLst>
              <a:ext uri="{FF2B5EF4-FFF2-40B4-BE49-F238E27FC236}">
                <a16:creationId xmlns:a16="http://schemas.microsoft.com/office/drawing/2014/main" id="{A56DD04E-065E-734C-B575-C9A2A9CDD9A2}"/>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9346869" y="6156021"/>
            <a:ext cx="2022942" cy="337157"/>
          </a:xfrm>
          <a:prstGeom prst="rect">
            <a:avLst/>
          </a:prstGeom>
        </p:spPr>
      </p:pic>
      <p:cxnSp>
        <p:nvCxnSpPr>
          <p:cNvPr id="10" name="Straight Connector 9">
            <a:extLst>
              <a:ext uri="{FF2B5EF4-FFF2-40B4-BE49-F238E27FC236}">
                <a16:creationId xmlns:a16="http://schemas.microsoft.com/office/drawing/2014/main" id="{116C59BB-A00D-3740-8531-C0CE85C1DA71}"/>
              </a:ext>
            </a:extLst>
          </p:cNvPr>
          <p:cNvCxnSpPr>
            <a:cxnSpLocks/>
          </p:cNvCxnSpPr>
          <p:nvPr userDrawn="1"/>
        </p:nvCxnSpPr>
        <p:spPr>
          <a:xfrm>
            <a:off x="800100" y="3762332"/>
            <a:ext cx="105537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32565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Slide - Option 3">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EB55E88-9618-8546-B71A-4FEC6AF32AF5}"/>
              </a:ext>
            </a:extLst>
          </p:cNvPr>
          <p:cNvSpPr>
            <a:spLocks noGrp="1"/>
          </p:cNvSpPr>
          <p:nvPr>
            <p:ph type="pic" sz="quarter" idx="14"/>
          </p:nvPr>
        </p:nvSpPr>
        <p:spPr>
          <a:xfrm>
            <a:off x="0" y="0"/>
            <a:ext cx="12192000" cy="6858000"/>
          </a:xfrm>
          <a:solidFill>
            <a:schemeClr val="bg2">
              <a:lumMod val="90000"/>
            </a:schemeClr>
          </a:solidFill>
        </p:spPr>
        <p:txBody>
          <a:bodyPr/>
          <a:lstStyle/>
          <a:p>
            <a:r>
              <a:rPr lang="en-US"/>
              <a:t>Click icon to add picture</a:t>
            </a:r>
            <a:endParaRPr lang="en-US" dirty="0"/>
          </a:p>
        </p:txBody>
      </p:sp>
      <p:sp>
        <p:nvSpPr>
          <p:cNvPr id="28" name="Text Placeholder 27">
            <a:extLst>
              <a:ext uri="{FF2B5EF4-FFF2-40B4-BE49-F238E27FC236}">
                <a16:creationId xmlns:a16="http://schemas.microsoft.com/office/drawing/2014/main" id="{A96C29BD-F121-614E-937A-0FE2936909DD}"/>
              </a:ext>
            </a:extLst>
          </p:cNvPr>
          <p:cNvSpPr>
            <a:spLocks noGrp="1"/>
          </p:cNvSpPr>
          <p:nvPr>
            <p:ph type="body" sz="quarter" idx="10" hasCustomPrompt="1"/>
          </p:nvPr>
        </p:nvSpPr>
        <p:spPr>
          <a:xfrm>
            <a:off x="800100" y="647701"/>
            <a:ext cx="7563494" cy="2246574"/>
          </a:xfrm>
        </p:spPr>
        <p:txBody>
          <a:bodyPr anchor="b">
            <a:normAutofit/>
          </a:bodyPr>
          <a:lstStyle>
            <a:lvl1pPr>
              <a:defRPr sz="4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style</a:t>
            </a:r>
          </a:p>
        </p:txBody>
      </p:sp>
      <p:sp>
        <p:nvSpPr>
          <p:cNvPr id="30" name="Text Placeholder 29">
            <a:extLst>
              <a:ext uri="{FF2B5EF4-FFF2-40B4-BE49-F238E27FC236}">
                <a16:creationId xmlns:a16="http://schemas.microsoft.com/office/drawing/2014/main" id="{106C54A2-406A-8E4A-9A2F-D0E47BAE5AA9}"/>
              </a:ext>
            </a:extLst>
          </p:cNvPr>
          <p:cNvSpPr>
            <a:spLocks noGrp="1"/>
          </p:cNvSpPr>
          <p:nvPr>
            <p:ph type="body" sz="quarter" idx="11" hasCustomPrompt="1"/>
          </p:nvPr>
        </p:nvSpPr>
        <p:spPr>
          <a:xfrm>
            <a:off x="800099" y="2931546"/>
            <a:ext cx="7563495" cy="505405"/>
          </a:xfrm>
        </p:spPr>
        <p:txBody>
          <a:bodyPr anchor="b">
            <a:noAutofit/>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32" name="Text Placeholder 31">
            <a:extLst>
              <a:ext uri="{FF2B5EF4-FFF2-40B4-BE49-F238E27FC236}">
                <a16:creationId xmlns:a16="http://schemas.microsoft.com/office/drawing/2014/main" id="{E48681D7-BD26-DD4A-83F8-CC4789ACF986}"/>
              </a:ext>
            </a:extLst>
          </p:cNvPr>
          <p:cNvSpPr>
            <a:spLocks noGrp="1"/>
          </p:cNvSpPr>
          <p:nvPr>
            <p:ph type="body" sz="quarter" idx="12" hasCustomPrompt="1"/>
          </p:nvPr>
        </p:nvSpPr>
        <p:spPr>
          <a:xfrm>
            <a:off x="800100" y="3941112"/>
            <a:ext cx="7563494" cy="363896"/>
          </a:xfrm>
        </p:spPr>
        <p:txBody>
          <a:bodyPr anchor="t">
            <a:noAutofit/>
          </a:bodyPr>
          <a:lstStyle>
            <a:lvl1pPr>
              <a:defRPr sz="1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34" name="Text Placeholder 33">
            <a:extLst>
              <a:ext uri="{FF2B5EF4-FFF2-40B4-BE49-F238E27FC236}">
                <a16:creationId xmlns:a16="http://schemas.microsoft.com/office/drawing/2014/main" id="{2D4B77C2-58D8-3547-BE9A-17CA8281CFF6}"/>
              </a:ext>
            </a:extLst>
          </p:cNvPr>
          <p:cNvSpPr>
            <a:spLocks noGrp="1"/>
          </p:cNvSpPr>
          <p:nvPr>
            <p:ph type="body" sz="quarter" idx="13" hasCustomPrompt="1"/>
          </p:nvPr>
        </p:nvSpPr>
        <p:spPr>
          <a:xfrm>
            <a:off x="800099" y="4306401"/>
            <a:ext cx="7563493" cy="295275"/>
          </a:xfrm>
        </p:spPr>
        <p:txBody>
          <a:bodyPr>
            <a:noAutofit/>
          </a:bodyPr>
          <a:lstStyle>
            <a:lvl1pPr>
              <a:defRPr sz="1600" b="1" i="0">
                <a:solidFill>
                  <a:schemeClr val="bg1"/>
                </a:solidFill>
                <a:latin typeface="Lato"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sp>
        <p:nvSpPr>
          <p:cNvPr id="7" name="Text Placeholder 6">
            <a:extLst>
              <a:ext uri="{FF2B5EF4-FFF2-40B4-BE49-F238E27FC236}">
                <a16:creationId xmlns:a16="http://schemas.microsoft.com/office/drawing/2014/main" id="{6E8ED050-40D5-A24F-A212-66DA586E473A}"/>
              </a:ext>
            </a:extLst>
          </p:cNvPr>
          <p:cNvSpPr>
            <a:spLocks noGrp="1"/>
          </p:cNvSpPr>
          <p:nvPr>
            <p:ph type="body" sz="quarter" idx="16" hasCustomPrompt="1"/>
          </p:nvPr>
        </p:nvSpPr>
        <p:spPr>
          <a:xfrm>
            <a:off x="9347200" y="6156325"/>
            <a:ext cx="2006600" cy="336550"/>
          </a:xfrm>
          <a:blipFill>
            <a:blip r:embed="rId2">
              <a:extLst>
                <a:ext uri="{96DAC541-7B7A-43D3-8B79-37D633B846F1}">
                  <asvg:svgBlip xmlns:asvg="http://schemas.microsoft.com/office/drawing/2016/SVG/main" r:embed="rId3"/>
                </a:ext>
              </a:extLst>
            </a:blip>
            <a:stretch>
              <a:fillRect/>
            </a:stretch>
          </a:blipFill>
        </p:spPr>
        <p:txBody>
          <a:bodyPr/>
          <a:lstStyle/>
          <a:p>
            <a:pPr lvl="0"/>
            <a:r>
              <a:rPr lang="en-US" dirty="0"/>
              <a:t>  </a:t>
            </a:r>
          </a:p>
        </p:txBody>
      </p:sp>
      <p:sp>
        <p:nvSpPr>
          <p:cNvPr id="9" name="Text Placeholder 8">
            <a:extLst>
              <a:ext uri="{FF2B5EF4-FFF2-40B4-BE49-F238E27FC236}">
                <a16:creationId xmlns:a16="http://schemas.microsoft.com/office/drawing/2014/main" id="{444A1C82-3F0E-A346-9364-ED419CD3E063}"/>
              </a:ext>
            </a:extLst>
          </p:cNvPr>
          <p:cNvSpPr>
            <a:spLocks noGrp="1"/>
          </p:cNvSpPr>
          <p:nvPr>
            <p:ph type="body" sz="quarter" idx="17" hasCustomPrompt="1"/>
          </p:nvPr>
        </p:nvSpPr>
        <p:spPr>
          <a:xfrm>
            <a:off x="800099" y="3740943"/>
            <a:ext cx="10553701" cy="45719"/>
          </a:xfrm>
          <a:blipFill>
            <a:blip r:embed="rId4">
              <a:extLst>
                <a:ext uri="{96DAC541-7B7A-43D3-8B79-37D633B846F1}">
                  <asvg:svgBlip xmlns:asvg="http://schemas.microsoft.com/office/drawing/2016/SVG/main" r:embed="rId5"/>
                </a:ext>
              </a:extLst>
            </a:blip>
            <a:stretch>
              <a:fillRect/>
            </a:stretch>
          </a:blipFill>
        </p:spPr>
        <p:txBody>
          <a:bodyPr/>
          <a:lstStyle/>
          <a:p>
            <a:pPr lvl="0"/>
            <a:r>
              <a:rPr lang="en-US" dirty="0"/>
              <a:t> </a:t>
            </a:r>
          </a:p>
        </p:txBody>
      </p:sp>
      <p:sp>
        <p:nvSpPr>
          <p:cNvPr id="17" name="Text Placeholder 16">
            <a:extLst>
              <a:ext uri="{FF2B5EF4-FFF2-40B4-BE49-F238E27FC236}">
                <a16:creationId xmlns:a16="http://schemas.microsoft.com/office/drawing/2014/main" id="{24572C5C-451A-2D42-9B95-A15C06558C75}"/>
              </a:ext>
            </a:extLst>
          </p:cNvPr>
          <p:cNvSpPr>
            <a:spLocks noGrp="1"/>
          </p:cNvSpPr>
          <p:nvPr>
            <p:ph type="body" sz="quarter" idx="18" hasCustomPrompt="1"/>
          </p:nvPr>
        </p:nvSpPr>
        <p:spPr>
          <a:xfrm>
            <a:off x="759144" y="6156325"/>
            <a:ext cx="1734820" cy="322263"/>
          </a:xfrm>
          <a:blipFill>
            <a:blip r:embed="rId6">
              <a:extLst>
                <a:ext uri="{96DAC541-7B7A-43D3-8B79-37D633B846F1}">
                  <asvg:svgBlip xmlns:asvg="http://schemas.microsoft.com/office/drawing/2016/SVG/main" r:embed="rId7"/>
                </a:ext>
              </a:extLst>
            </a:blip>
            <a:stretch>
              <a:fillRect/>
            </a:stretch>
          </a:blipFill>
        </p:spPr>
        <p:txBody>
          <a:bodyPr/>
          <a:lstStyle/>
          <a:p>
            <a:pPr lvl="0"/>
            <a:r>
              <a:rPr lang="en-US" dirty="0"/>
              <a:t> </a:t>
            </a:r>
          </a:p>
        </p:txBody>
      </p:sp>
    </p:spTree>
    <p:extLst>
      <p:ext uri="{BB962C8B-B14F-4D97-AF65-F5344CB8AC3E}">
        <p14:creationId xmlns:p14="http://schemas.microsoft.com/office/powerpoint/2010/main" val="12432342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 Option 4A">
    <p:spTree>
      <p:nvGrpSpPr>
        <p:cNvPr id="1" name=""/>
        <p:cNvGrpSpPr/>
        <p:nvPr/>
      </p:nvGrpSpPr>
      <p:grpSpPr>
        <a:xfrm>
          <a:off x="0" y="0"/>
          <a:ext cx="0" cy="0"/>
          <a:chOff x="0" y="0"/>
          <a:chExt cx="0" cy="0"/>
        </a:xfrm>
      </p:grpSpPr>
      <p:sp>
        <p:nvSpPr>
          <p:cNvPr id="28" name="Text Placeholder 27">
            <a:extLst>
              <a:ext uri="{FF2B5EF4-FFF2-40B4-BE49-F238E27FC236}">
                <a16:creationId xmlns:a16="http://schemas.microsoft.com/office/drawing/2014/main" id="{A96C29BD-F121-614E-937A-0FE2936909DD}"/>
              </a:ext>
            </a:extLst>
          </p:cNvPr>
          <p:cNvSpPr>
            <a:spLocks noGrp="1"/>
          </p:cNvSpPr>
          <p:nvPr>
            <p:ph type="body" sz="quarter" idx="10" hasCustomPrompt="1"/>
          </p:nvPr>
        </p:nvSpPr>
        <p:spPr>
          <a:xfrm>
            <a:off x="800100" y="638271"/>
            <a:ext cx="6449112" cy="2246574"/>
          </a:xfrm>
        </p:spPr>
        <p:txBody>
          <a:bodyPr anchor="b">
            <a:normAutofit/>
          </a:bodyPr>
          <a:lstStyle>
            <a:lvl1pPr>
              <a:defRPr sz="4800" b="1">
                <a:solidFill>
                  <a:srgbClr val="8C1515"/>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which can be up to three lines</a:t>
            </a:r>
          </a:p>
        </p:txBody>
      </p:sp>
      <p:cxnSp>
        <p:nvCxnSpPr>
          <p:cNvPr id="15" name="Straight Connector 14">
            <a:extLst>
              <a:ext uri="{FF2B5EF4-FFF2-40B4-BE49-F238E27FC236}">
                <a16:creationId xmlns:a16="http://schemas.microsoft.com/office/drawing/2014/main" id="{2325F811-2A79-9F4C-80E3-5C2145650C93}"/>
              </a:ext>
            </a:extLst>
          </p:cNvPr>
          <p:cNvCxnSpPr>
            <a:cxnSpLocks/>
          </p:cNvCxnSpPr>
          <p:nvPr userDrawn="1"/>
        </p:nvCxnSpPr>
        <p:spPr>
          <a:xfrm>
            <a:off x="0" y="5868971"/>
            <a:ext cx="12192000"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 name="Text Placeholder 29">
            <a:extLst>
              <a:ext uri="{FF2B5EF4-FFF2-40B4-BE49-F238E27FC236}">
                <a16:creationId xmlns:a16="http://schemas.microsoft.com/office/drawing/2014/main" id="{0307CEDF-4CC8-4C46-90A5-F713069E132B}"/>
              </a:ext>
            </a:extLst>
          </p:cNvPr>
          <p:cNvSpPr>
            <a:spLocks noGrp="1"/>
          </p:cNvSpPr>
          <p:nvPr>
            <p:ph type="body" sz="quarter" idx="11" hasCustomPrompt="1"/>
          </p:nvPr>
        </p:nvSpPr>
        <p:spPr>
          <a:xfrm>
            <a:off x="800100" y="2903265"/>
            <a:ext cx="6553200" cy="505405"/>
          </a:xfrm>
        </p:spPr>
        <p:txBody>
          <a:bodyPr anchor="b">
            <a:noAutofit/>
          </a:bodyPr>
          <a:lstStyle>
            <a:lvl1pPr>
              <a:defRPr sz="2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11" name="Text Placeholder 31">
            <a:extLst>
              <a:ext uri="{FF2B5EF4-FFF2-40B4-BE49-F238E27FC236}">
                <a16:creationId xmlns:a16="http://schemas.microsoft.com/office/drawing/2014/main" id="{DA6ACAC8-605D-E446-8124-2464FFFEE125}"/>
              </a:ext>
            </a:extLst>
          </p:cNvPr>
          <p:cNvSpPr>
            <a:spLocks noGrp="1"/>
          </p:cNvSpPr>
          <p:nvPr>
            <p:ph type="body" sz="quarter" idx="12" hasCustomPrompt="1"/>
          </p:nvPr>
        </p:nvSpPr>
        <p:spPr>
          <a:xfrm>
            <a:off x="800100" y="3836713"/>
            <a:ext cx="6553200" cy="416343"/>
          </a:xfrm>
        </p:spPr>
        <p:txBody>
          <a:bodyPr anchor="t">
            <a:noAutofit/>
          </a:bodyPr>
          <a:lstStyle>
            <a:lvl1pPr>
              <a:defRPr sz="1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12" name="Text Placeholder 33">
            <a:extLst>
              <a:ext uri="{FF2B5EF4-FFF2-40B4-BE49-F238E27FC236}">
                <a16:creationId xmlns:a16="http://schemas.microsoft.com/office/drawing/2014/main" id="{89F1CAC4-174C-1A49-952F-43CFDFBEA840}"/>
              </a:ext>
            </a:extLst>
          </p:cNvPr>
          <p:cNvSpPr>
            <a:spLocks noGrp="1"/>
          </p:cNvSpPr>
          <p:nvPr>
            <p:ph type="body" sz="quarter" idx="13" hasCustomPrompt="1"/>
          </p:nvPr>
        </p:nvSpPr>
        <p:spPr>
          <a:xfrm>
            <a:off x="800100" y="4260940"/>
            <a:ext cx="6553200" cy="416337"/>
          </a:xfrm>
        </p:spPr>
        <p:txBody>
          <a:bodyPr>
            <a:noAutofit/>
          </a:bodyPr>
          <a:lstStyle>
            <a:lvl1pPr>
              <a:defRPr sz="1800" b="0" i="0">
                <a:solidFill>
                  <a:schemeClr val="tx1">
                    <a:lumMod val="75000"/>
                    <a:lumOff val="25000"/>
                  </a:schemeClr>
                </a:solidFill>
                <a:latin typeface="Lato"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pic>
        <p:nvPicPr>
          <p:cNvPr id="25" name="Graphic 24">
            <a:extLst>
              <a:ext uri="{FF2B5EF4-FFF2-40B4-BE49-F238E27FC236}">
                <a16:creationId xmlns:a16="http://schemas.microsoft.com/office/drawing/2014/main" id="{54BC1FF8-D33A-DE41-98F5-4A0296A1D10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59786" y="6147835"/>
            <a:ext cx="1734821" cy="331193"/>
          </a:xfrm>
          <a:prstGeom prst="rect">
            <a:avLst/>
          </a:prstGeom>
        </p:spPr>
      </p:pic>
      <p:pic>
        <p:nvPicPr>
          <p:cNvPr id="26" name="Graphic 25">
            <a:extLst>
              <a:ext uri="{FF2B5EF4-FFF2-40B4-BE49-F238E27FC236}">
                <a16:creationId xmlns:a16="http://schemas.microsoft.com/office/drawing/2014/main" id="{E7EDDDB1-E6A1-A041-9067-8A1CEC07BC3F}"/>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346869" y="6156021"/>
            <a:ext cx="2022942" cy="337157"/>
          </a:xfrm>
          <a:prstGeom prst="rect">
            <a:avLst/>
          </a:prstGeom>
        </p:spPr>
      </p:pic>
    </p:spTree>
    <p:extLst>
      <p:ext uri="{BB962C8B-B14F-4D97-AF65-F5344CB8AC3E}">
        <p14:creationId xmlns:p14="http://schemas.microsoft.com/office/powerpoint/2010/main" val="2028184875"/>
      </p:ext>
    </p:extLst>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 Option 4B">
    <p:spTree>
      <p:nvGrpSpPr>
        <p:cNvPr id="1" name=""/>
        <p:cNvGrpSpPr/>
        <p:nvPr/>
      </p:nvGrpSpPr>
      <p:grpSpPr>
        <a:xfrm>
          <a:off x="0" y="0"/>
          <a:ext cx="0" cy="0"/>
          <a:chOff x="0" y="0"/>
          <a:chExt cx="0" cy="0"/>
        </a:xfrm>
      </p:grpSpPr>
      <p:pic>
        <p:nvPicPr>
          <p:cNvPr id="18" name="Graphic 17">
            <a:extLst>
              <a:ext uri="{FF2B5EF4-FFF2-40B4-BE49-F238E27FC236}">
                <a16:creationId xmlns:a16="http://schemas.microsoft.com/office/drawing/2014/main" id="{3A331C5C-6420-3241-B375-D7DF1665889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59786" y="6147835"/>
            <a:ext cx="1734821" cy="331193"/>
          </a:xfrm>
          <a:prstGeom prst="rect">
            <a:avLst/>
          </a:prstGeom>
        </p:spPr>
      </p:pic>
      <p:sp>
        <p:nvSpPr>
          <p:cNvPr id="21" name="Text Placeholder 27">
            <a:extLst>
              <a:ext uri="{FF2B5EF4-FFF2-40B4-BE49-F238E27FC236}">
                <a16:creationId xmlns:a16="http://schemas.microsoft.com/office/drawing/2014/main" id="{060F3F50-B70B-0A4F-A874-02AB52479A9F}"/>
              </a:ext>
            </a:extLst>
          </p:cNvPr>
          <p:cNvSpPr>
            <a:spLocks noGrp="1"/>
          </p:cNvSpPr>
          <p:nvPr>
            <p:ph type="body" sz="quarter" idx="10" hasCustomPrompt="1"/>
          </p:nvPr>
        </p:nvSpPr>
        <p:spPr>
          <a:xfrm>
            <a:off x="800100" y="638271"/>
            <a:ext cx="6449112" cy="2246574"/>
          </a:xfrm>
        </p:spPr>
        <p:txBody>
          <a:bodyPr anchor="b">
            <a:normAutofit/>
          </a:bodyPr>
          <a:lstStyle>
            <a:lvl1pPr>
              <a:defRPr sz="4800" b="1">
                <a:solidFill>
                  <a:srgbClr val="8C1515"/>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which can be up to three lines</a:t>
            </a:r>
          </a:p>
        </p:txBody>
      </p:sp>
      <p:cxnSp>
        <p:nvCxnSpPr>
          <p:cNvPr id="9" name="Straight Connector 8">
            <a:extLst>
              <a:ext uri="{FF2B5EF4-FFF2-40B4-BE49-F238E27FC236}">
                <a16:creationId xmlns:a16="http://schemas.microsoft.com/office/drawing/2014/main" id="{BCDBB2AB-B342-F240-B6FC-CB3DC589C205}"/>
              </a:ext>
            </a:extLst>
          </p:cNvPr>
          <p:cNvCxnSpPr>
            <a:cxnSpLocks/>
          </p:cNvCxnSpPr>
          <p:nvPr userDrawn="1"/>
        </p:nvCxnSpPr>
        <p:spPr>
          <a:xfrm>
            <a:off x="0" y="5868971"/>
            <a:ext cx="12192000"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 name="Text Placeholder 29">
            <a:extLst>
              <a:ext uri="{FF2B5EF4-FFF2-40B4-BE49-F238E27FC236}">
                <a16:creationId xmlns:a16="http://schemas.microsoft.com/office/drawing/2014/main" id="{2E89B0A7-796E-2D40-8114-D574C54A7004}"/>
              </a:ext>
            </a:extLst>
          </p:cNvPr>
          <p:cNvSpPr>
            <a:spLocks noGrp="1"/>
          </p:cNvSpPr>
          <p:nvPr>
            <p:ph type="body" sz="quarter" idx="11" hasCustomPrompt="1"/>
          </p:nvPr>
        </p:nvSpPr>
        <p:spPr>
          <a:xfrm>
            <a:off x="800100" y="2903265"/>
            <a:ext cx="6553200" cy="505405"/>
          </a:xfrm>
        </p:spPr>
        <p:txBody>
          <a:bodyPr anchor="b">
            <a:noAutofit/>
          </a:bodyPr>
          <a:lstStyle>
            <a:lvl1pPr>
              <a:defRPr sz="2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11" name="Text Placeholder 31">
            <a:extLst>
              <a:ext uri="{FF2B5EF4-FFF2-40B4-BE49-F238E27FC236}">
                <a16:creationId xmlns:a16="http://schemas.microsoft.com/office/drawing/2014/main" id="{49EEFA02-258D-3749-8E3E-077DE41B6815}"/>
              </a:ext>
            </a:extLst>
          </p:cNvPr>
          <p:cNvSpPr>
            <a:spLocks noGrp="1"/>
          </p:cNvSpPr>
          <p:nvPr>
            <p:ph type="body" sz="quarter" idx="12" hasCustomPrompt="1"/>
          </p:nvPr>
        </p:nvSpPr>
        <p:spPr>
          <a:xfrm>
            <a:off x="800100" y="3836713"/>
            <a:ext cx="6553200" cy="416343"/>
          </a:xfrm>
        </p:spPr>
        <p:txBody>
          <a:bodyPr anchor="t">
            <a:noAutofit/>
          </a:bodyPr>
          <a:lstStyle>
            <a:lvl1pPr>
              <a:defRPr sz="1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12" name="Text Placeholder 33">
            <a:extLst>
              <a:ext uri="{FF2B5EF4-FFF2-40B4-BE49-F238E27FC236}">
                <a16:creationId xmlns:a16="http://schemas.microsoft.com/office/drawing/2014/main" id="{5DB91470-C8FF-3147-9809-A86334F4F11A}"/>
              </a:ext>
            </a:extLst>
          </p:cNvPr>
          <p:cNvSpPr>
            <a:spLocks noGrp="1"/>
          </p:cNvSpPr>
          <p:nvPr>
            <p:ph type="body" sz="quarter" idx="13" hasCustomPrompt="1"/>
          </p:nvPr>
        </p:nvSpPr>
        <p:spPr>
          <a:xfrm>
            <a:off x="800100" y="4260940"/>
            <a:ext cx="6553200" cy="416337"/>
          </a:xfrm>
        </p:spPr>
        <p:txBody>
          <a:bodyPr>
            <a:noAutofit/>
          </a:bodyPr>
          <a:lstStyle>
            <a:lvl1pPr>
              <a:defRPr sz="1800" b="0" i="0">
                <a:solidFill>
                  <a:schemeClr val="tx1">
                    <a:lumMod val="75000"/>
                    <a:lumOff val="25000"/>
                  </a:schemeClr>
                </a:solidFill>
                <a:latin typeface="Lato"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pic>
        <p:nvPicPr>
          <p:cNvPr id="13" name="Graphic 12">
            <a:extLst>
              <a:ext uri="{FF2B5EF4-FFF2-40B4-BE49-F238E27FC236}">
                <a16:creationId xmlns:a16="http://schemas.microsoft.com/office/drawing/2014/main" id="{E3D8AFCA-FA67-E24E-9495-CCF857DFEAF8}"/>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346869" y="6156021"/>
            <a:ext cx="2022942" cy="337157"/>
          </a:xfrm>
          <a:prstGeom prst="rect">
            <a:avLst/>
          </a:prstGeom>
        </p:spPr>
      </p:pic>
    </p:spTree>
    <p:extLst>
      <p:ext uri="{BB962C8B-B14F-4D97-AF65-F5344CB8AC3E}">
        <p14:creationId xmlns:p14="http://schemas.microsoft.com/office/powerpoint/2010/main" val="800534673"/>
      </p:ext>
    </p:extLst>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 Option 4C">
    <p:spTree>
      <p:nvGrpSpPr>
        <p:cNvPr id="1" name=""/>
        <p:cNvGrpSpPr/>
        <p:nvPr/>
      </p:nvGrpSpPr>
      <p:grpSpPr>
        <a:xfrm>
          <a:off x="0" y="0"/>
          <a:ext cx="0" cy="0"/>
          <a:chOff x="0" y="0"/>
          <a:chExt cx="0" cy="0"/>
        </a:xfrm>
      </p:grpSpPr>
      <p:pic>
        <p:nvPicPr>
          <p:cNvPr id="16" name="Graphic 15">
            <a:extLst>
              <a:ext uri="{FF2B5EF4-FFF2-40B4-BE49-F238E27FC236}">
                <a16:creationId xmlns:a16="http://schemas.microsoft.com/office/drawing/2014/main" id="{03BB824F-06FE-B94E-B537-9D877034BEB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59786" y="6147835"/>
            <a:ext cx="1734821" cy="331193"/>
          </a:xfrm>
          <a:prstGeom prst="rect">
            <a:avLst/>
          </a:prstGeom>
        </p:spPr>
      </p:pic>
      <p:sp>
        <p:nvSpPr>
          <p:cNvPr id="19" name="Text Placeholder 27">
            <a:extLst>
              <a:ext uri="{FF2B5EF4-FFF2-40B4-BE49-F238E27FC236}">
                <a16:creationId xmlns:a16="http://schemas.microsoft.com/office/drawing/2014/main" id="{5B0A1299-0246-3743-AB24-C4602BF8692E}"/>
              </a:ext>
            </a:extLst>
          </p:cNvPr>
          <p:cNvSpPr>
            <a:spLocks noGrp="1"/>
          </p:cNvSpPr>
          <p:nvPr>
            <p:ph type="body" sz="quarter" idx="10" hasCustomPrompt="1"/>
          </p:nvPr>
        </p:nvSpPr>
        <p:spPr>
          <a:xfrm>
            <a:off x="800100" y="638271"/>
            <a:ext cx="6449112" cy="2246574"/>
          </a:xfrm>
        </p:spPr>
        <p:txBody>
          <a:bodyPr anchor="b">
            <a:normAutofit/>
          </a:bodyPr>
          <a:lstStyle>
            <a:lvl1pPr>
              <a:defRPr sz="4800" b="1">
                <a:solidFill>
                  <a:srgbClr val="8C1515"/>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which can be up to three lines</a:t>
            </a:r>
          </a:p>
        </p:txBody>
      </p:sp>
      <p:cxnSp>
        <p:nvCxnSpPr>
          <p:cNvPr id="9" name="Straight Connector 8">
            <a:extLst>
              <a:ext uri="{FF2B5EF4-FFF2-40B4-BE49-F238E27FC236}">
                <a16:creationId xmlns:a16="http://schemas.microsoft.com/office/drawing/2014/main" id="{CCB02F77-94C6-5A4F-B43F-1FD34B8E96FD}"/>
              </a:ext>
            </a:extLst>
          </p:cNvPr>
          <p:cNvCxnSpPr>
            <a:cxnSpLocks/>
          </p:cNvCxnSpPr>
          <p:nvPr userDrawn="1"/>
        </p:nvCxnSpPr>
        <p:spPr>
          <a:xfrm>
            <a:off x="0" y="5868971"/>
            <a:ext cx="12192000"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 name="Text Placeholder 29">
            <a:extLst>
              <a:ext uri="{FF2B5EF4-FFF2-40B4-BE49-F238E27FC236}">
                <a16:creationId xmlns:a16="http://schemas.microsoft.com/office/drawing/2014/main" id="{3E42215A-5E35-6947-8078-831FD9A04756}"/>
              </a:ext>
            </a:extLst>
          </p:cNvPr>
          <p:cNvSpPr>
            <a:spLocks noGrp="1"/>
          </p:cNvSpPr>
          <p:nvPr>
            <p:ph type="body" sz="quarter" idx="11" hasCustomPrompt="1"/>
          </p:nvPr>
        </p:nvSpPr>
        <p:spPr>
          <a:xfrm>
            <a:off x="800100" y="2903265"/>
            <a:ext cx="6553200" cy="505405"/>
          </a:xfrm>
        </p:spPr>
        <p:txBody>
          <a:bodyPr anchor="b">
            <a:noAutofit/>
          </a:bodyPr>
          <a:lstStyle>
            <a:lvl1pPr>
              <a:defRPr sz="2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11" name="Text Placeholder 31">
            <a:extLst>
              <a:ext uri="{FF2B5EF4-FFF2-40B4-BE49-F238E27FC236}">
                <a16:creationId xmlns:a16="http://schemas.microsoft.com/office/drawing/2014/main" id="{CE188A12-DB61-8748-8225-2639A0A4C48C}"/>
              </a:ext>
            </a:extLst>
          </p:cNvPr>
          <p:cNvSpPr>
            <a:spLocks noGrp="1"/>
          </p:cNvSpPr>
          <p:nvPr>
            <p:ph type="body" sz="quarter" idx="12" hasCustomPrompt="1"/>
          </p:nvPr>
        </p:nvSpPr>
        <p:spPr>
          <a:xfrm>
            <a:off x="800100" y="3836713"/>
            <a:ext cx="6553200" cy="416343"/>
          </a:xfrm>
        </p:spPr>
        <p:txBody>
          <a:bodyPr anchor="t">
            <a:noAutofit/>
          </a:bodyPr>
          <a:lstStyle>
            <a:lvl1pPr>
              <a:defRPr sz="1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12" name="Text Placeholder 33">
            <a:extLst>
              <a:ext uri="{FF2B5EF4-FFF2-40B4-BE49-F238E27FC236}">
                <a16:creationId xmlns:a16="http://schemas.microsoft.com/office/drawing/2014/main" id="{D1C1B219-B6E0-4145-BFD4-5E71133047C2}"/>
              </a:ext>
            </a:extLst>
          </p:cNvPr>
          <p:cNvSpPr>
            <a:spLocks noGrp="1"/>
          </p:cNvSpPr>
          <p:nvPr>
            <p:ph type="body" sz="quarter" idx="13" hasCustomPrompt="1"/>
          </p:nvPr>
        </p:nvSpPr>
        <p:spPr>
          <a:xfrm>
            <a:off x="800100" y="4260940"/>
            <a:ext cx="6553200" cy="416337"/>
          </a:xfrm>
        </p:spPr>
        <p:txBody>
          <a:bodyPr>
            <a:noAutofit/>
          </a:bodyPr>
          <a:lstStyle>
            <a:lvl1pPr>
              <a:defRPr sz="1800" b="0" i="0">
                <a:solidFill>
                  <a:schemeClr val="tx1">
                    <a:lumMod val="75000"/>
                    <a:lumOff val="25000"/>
                  </a:schemeClr>
                </a:solidFill>
                <a:latin typeface="Lato"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pic>
        <p:nvPicPr>
          <p:cNvPr id="23" name="Graphic 22">
            <a:extLst>
              <a:ext uri="{FF2B5EF4-FFF2-40B4-BE49-F238E27FC236}">
                <a16:creationId xmlns:a16="http://schemas.microsoft.com/office/drawing/2014/main" id="{4DBD1A7E-27C8-2242-B24D-C13A92E0EF1E}"/>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346869" y="6156021"/>
            <a:ext cx="2022942" cy="337157"/>
          </a:xfrm>
          <a:prstGeom prst="rect">
            <a:avLst/>
          </a:prstGeom>
        </p:spPr>
      </p:pic>
    </p:spTree>
    <p:extLst>
      <p:ext uri="{BB962C8B-B14F-4D97-AF65-F5344CB8AC3E}">
        <p14:creationId xmlns:p14="http://schemas.microsoft.com/office/powerpoint/2010/main" val="190124584"/>
      </p:ext>
    </p:extLst>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 Option 5">
    <p:spTree>
      <p:nvGrpSpPr>
        <p:cNvPr id="1" name=""/>
        <p:cNvGrpSpPr/>
        <p:nvPr/>
      </p:nvGrpSpPr>
      <p:grpSpPr>
        <a:xfrm>
          <a:off x="0" y="0"/>
          <a:ext cx="0" cy="0"/>
          <a:chOff x="0" y="0"/>
          <a:chExt cx="0" cy="0"/>
        </a:xfrm>
      </p:grpSpPr>
      <p:sp>
        <p:nvSpPr>
          <p:cNvPr id="28" name="Text Placeholder 27">
            <a:extLst>
              <a:ext uri="{FF2B5EF4-FFF2-40B4-BE49-F238E27FC236}">
                <a16:creationId xmlns:a16="http://schemas.microsoft.com/office/drawing/2014/main" id="{A96C29BD-F121-614E-937A-0FE2936909DD}"/>
              </a:ext>
            </a:extLst>
          </p:cNvPr>
          <p:cNvSpPr>
            <a:spLocks noGrp="1"/>
          </p:cNvSpPr>
          <p:nvPr>
            <p:ph type="body" sz="quarter" idx="10" hasCustomPrompt="1"/>
          </p:nvPr>
        </p:nvSpPr>
        <p:spPr>
          <a:xfrm>
            <a:off x="800099" y="647700"/>
            <a:ext cx="7013041" cy="2199440"/>
          </a:xfrm>
        </p:spPr>
        <p:txBody>
          <a:bodyPr anchor="b">
            <a:normAutofit/>
          </a:bodyPr>
          <a:lstStyle>
            <a:lvl1pPr>
              <a:defRPr sz="4800" b="1" i="0">
                <a:solidFill>
                  <a:schemeClr val="tx1">
                    <a:lumMod val="75000"/>
                    <a:lumOff val="25000"/>
                  </a:schemeClr>
                </a:solidFill>
                <a:latin typeface="Lato" panose="020F0502020204030203" pitchFamily="34" charset="77"/>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style</a:t>
            </a:r>
          </a:p>
        </p:txBody>
      </p:sp>
      <p:sp>
        <p:nvSpPr>
          <p:cNvPr id="30" name="Text Placeholder 29">
            <a:extLst>
              <a:ext uri="{FF2B5EF4-FFF2-40B4-BE49-F238E27FC236}">
                <a16:creationId xmlns:a16="http://schemas.microsoft.com/office/drawing/2014/main" id="{106C54A2-406A-8E4A-9A2F-D0E47BAE5AA9}"/>
              </a:ext>
            </a:extLst>
          </p:cNvPr>
          <p:cNvSpPr>
            <a:spLocks noGrp="1"/>
          </p:cNvSpPr>
          <p:nvPr>
            <p:ph type="body" sz="quarter" idx="11" hasCustomPrompt="1"/>
          </p:nvPr>
        </p:nvSpPr>
        <p:spPr>
          <a:xfrm>
            <a:off x="800100" y="2884411"/>
            <a:ext cx="7013040" cy="505405"/>
          </a:xfrm>
        </p:spPr>
        <p:txBody>
          <a:bodyPr anchor="b">
            <a:noAutofit/>
          </a:bodyPr>
          <a:lstStyle>
            <a:lvl1pPr>
              <a:defRPr sz="2800">
                <a:solidFill>
                  <a:srgbClr val="8C1515"/>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32" name="Text Placeholder 31">
            <a:extLst>
              <a:ext uri="{FF2B5EF4-FFF2-40B4-BE49-F238E27FC236}">
                <a16:creationId xmlns:a16="http://schemas.microsoft.com/office/drawing/2014/main" id="{E48681D7-BD26-DD4A-83F8-CC4789ACF986}"/>
              </a:ext>
            </a:extLst>
          </p:cNvPr>
          <p:cNvSpPr>
            <a:spLocks noGrp="1"/>
          </p:cNvSpPr>
          <p:nvPr>
            <p:ph type="body" sz="quarter" idx="12" hasCustomPrompt="1"/>
          </p:nvPr>
        </p:nvSpPr>
        <p:spPr>
          <a:xfrm>
            <a:off x="800099" y="3845860"/>
            <a:ext cx="7013041" cy="395476"/>
          </a:xfrm>
        </p:spPr>
        <p:txBody>
          <a:bodyPr anchor="t">
            <a:noAutofit/>
          </a:bodyPr>
          <a:lstStyle>
            <a:lvl1pPr>
              <a:defRPr sz="1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34" name="Text Placeholder 33">
            <a:extLst>
              <a:ext uri="{FF2B5EF4-FFF2-40B4-BE49-F238E27FC236}">
                <a16:creationId xmlns:a16="http://schemas.microsoft.com/office/drawing/2014/main" id="{2D4B77C2-58D8-3547-BE9A-17CA8281CFF6}"/>
              </a:ext>
            </a:extLst>
          </p:cNvPr>
          <p:cNvSpPr>
            <a:spLocks noGrp="1"/>
          </p:cNvSpPr>
          <p:nvPr>
            <p:ph type="body" sz="quarter" idx="13" hasCustomPrompt="1"/>
          </p:nvPr>
        </p:nvSpPr>
        <p:spPr>
          <a:xfrm>
            <a:off x="800098" y="4241336"/>
            <a:ext cx="7013041" cy="395476"/>
          </a:xfrm>
        </p:spPr>
        <p:txBody>
          <a:bodyPr>
            <a:noAutofit/>
          </a:bodyPr>
          <a:lstStyle>
            <a:lvl1pPr>
              <a:defRPr sz="1800" b="0" i="0">
                <a:solidFill>
                  <a:srgbClr val="8C1515"/>
                </a:solidFill>
                <a:latin typeface="Lato"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pic>
        <p:nvPicPr>
          <p:cNvPr id="13" name="Graphic 12">
            <a:extLst>
              <a:ext uri="{FF2B5EF4-FFF2-40B4-BE49-F238E27FC236}">
                <a16:creationId xmlns:a16="http://schemas.microsoft.com/office/drawing/2014/main" id="{3A191257-6D86-9042-A3D7-71EF3494F1D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59786" y="6147835"/>
            <a:ext cx="1734821" cy="331193"/>
          </a:xfrm>
          <a:prstGeom prst="rect">
            <a:avLst/>
          </a:prstGeom>
        </p:spPr>
      </p:pic>
      <p:pic>
        <p:nvPicPr>
          <p:cNvPr id="14" name="Graphic 13">
            <a:extLst>
              <a:ext uri="{FF2B5EF4-FFF2-40B4-BE49-F238E27FC236}">
                <a16:creationId xmlns:a16="http://schemas.microsoft.com/office/drawing/2014/main" id="{6ED364AF-F2B9-A44B-8E62-AFF26C49BAC8}"/>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3295982" y="6156021"/>
            <a:ext cx="2022942" cy="337157"/>
          </a:xfrm>
          <a:prstGeom prst="rect">
            <a:avLst/>
          </a:prstGeom>
        </p:spPr>
      </p:pic>
    </p:spTree>
    <p:extLst>
      <p:ext uri="{BB962C8B-B14F-4D97-AF65-F5344CB8AC3E}">
        <p14:creationId xmlns:p14="http://schemas.microsoft.com/office/powerpoint/2010/main" val="30899555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lide - Option 6">
    <p:spTree>
      <p:nvGrpSpPr>
        <p:cNvPr id="1" name=""/>
        <p:cNvGrpSpPr/>
        <p:nvPr/>
      </p:nvGrpSpPr>
      <p:grpSpPr>
        <a:xfrm>
          <a:off x="0" y="0"/>
          <a:ext cx="0" cy="0"/>
          <a:chOff x="0" y="0"/>
          <a:chExt cx="0" cy="0"/>
        </a:xfrm>
      </p:grpSpPr>
      <p:sp>
        <p:nvSpPr>
          <p:cNvPr id="28" name="Text Placeholder 27">
            <a:extLst>
              <a:ext uri="{FF2B5EF4-FFF2-40B4-BE49-F238E27FC236}">
                <a16:creationId xmlns:a16="http://schemas.microsoft.com/office/drawing/2014/main" id="{A96C29BD-F121-614E-937A-0FE2936909DD}"/>
              </a:ext>
            </a:extLst>
          </p:cNvPr>
          <p:cNvSpPr>
            <a:spLocks noGrp="1"/>
          </p:cNvSpPr>
          <p:nvPr>
            <p:ph type="body" sz="quarter" idx="10" hasCustomPrompt="1"/>
          </p:nvPr>
        </p:nvSpPr>
        <p:spPr>
          <a:xfrm>
            <a:off x="800099" y="487442"/>
            <a:ext cx="6210301" cy="2246574"/>
          </a:xfrm>
        </p:spPr>
        <p:txBody>
          <a:bodyPr anchor="b">
            <a:normAutofit/>
          </a:bodyPr>
          <a:lstStyle>
            <a:lvl1pPr>
              <a:defRPr sz="4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which can be up to three lines</a:t>
            </a:r>
          </a:p>
        </p:txBody>
      </p:sp>
      <p:sp>
        <p:nvSpPr>
          <p:cNvPr id="30" name="Text Placeholder 29">
            <a:extLst>
              <a:ext uri="{FF2B5EF4-FFF2-40B4-BE49-F238E27FC236}">
                <a16:creationId xmlns:a16="http://schemas.microsoft.com/office/drawing/2014/main" id="{106C54A2-406A-8E4A-9A2F-D0E47BAE5AA9}"/>
              </a:ext>
            </a:extLst>
          </p:cNvPr>
          <p:cNvSpPr>
            <a:spLocks noGrp="1"/>
          </p:cNvSpPr>
          <p:nvPr>
            <p:ph type="body" sz="quarter" idx="11" hasCustomPrompt="1"/>
          </p:nvPr>
        </p:nvSpPr>
        <p:spPr>
          <a:xfrm>
            <a:off x="800100" y="2903265"/>
            <a:ext cx="5947562" cy="505405"/>
          </a:xfrm>
        </p:spPr>
        <p:txBody>
          <a:bodyPr anchor="b">
            <a:noAutofit/>
          </a:bodyPr>
          <a:lstStyle>
            <a:lvl1pPr>
              <a:defRPr sz="2800">
                <a:solidFill>
                  <a:srgbClr val="8C1515"/>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32" name="Text Placeholder 31">
            <a:extLst>
              <a:ext uri="{FF2B5EF4-FFF2-40B4-BE49-F238E27FC236}">
                <a16:creationId xmlns:a16="http://schemas.microsoft.com/office/drawing/2014/main" id="{E48681D7-BD26-DD4A-83F8-CC4789ACF986}"/>
              </a:ext>
            </a:extLst>
          </p:cNvPr>
          <p:cNvSpPr>
            <a:spLocks noGrp="1"/>
          </p:cNvSpPr>
          <p:nvPr>
            <p:ph type="body" sz="quarter" idx="12" hasCustomPrompt="1"/>
          </p:nvPr>
        </p:nvSpPr>
        <p:spPr>
          <a:xfrm>
            <a:off x="800100" y="4413375"/>
            <a:ext cx="5947564" cy="374254"/>
          </a:xfrm>
        </p:spPr>
        <p:txBody>
          <a:bodyPr anchor="t">
            <a:noAutofit/>
          </a:bodyPr>
          <a:lstStyle>
            <a:lvl1pPr>
              <a:defRPr sz="1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34" name="Text Placeholder 33">
            <a:extLst>
              <a:ext uri="{FF2B5EF4-FFF2-40B4-BE49-F238E27FC236}">
                <a16:creationId xmlns:a16="http://schemas.microsoft.com/office/drawing/2014/main" id="{2D4B77C2-58D8-3547-BE9A-17CA8281CFF6}"/>
              </a:ext>
            </a:extLst>
          </p:cNvPr>
          <p:cNvSpPr>
            <a:spLocks noGrp="1"/>
          </p:cNvSpPr>
          <p:nvPr>
            <p:ph type="body" sz="quarter" idx="13" hasCustomPrompt="1"/>
          </p:nvPr>
        </p:nvSpPr>
        <p:spPr>
          <a:xfrm>
            <a:off x="800097" y="4806484"/>
            <a:ext cx="5947565" cy="374251"/>
          </a:xfrm>
        </p:spPr>
        <p:txBody>
          <a:bodyPr>
            <a:noAutofit/>
          </a:bodyPr>
          <a:lstStyle>
            <a:lvl1pPr>
              <a:defRPr sz="1200" b="1" i="0">
                <a:solidFill>
                  <a:schemeClr val="tx1">
                    <a:lumMod val="75000"/>
                    <a:lumOff val="25000"/>
                  </a:schemeClr>
                </a:solidFill>
                <a:latin typeface="Lato Black"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cxnSp>
        <p:nvCxnSpPr>
          <p:cNvPr id="7" name="Straight Connector 6">
            <a:extLst>
              <a:ext uri="{FF2B5EF4-FFF2-40B4-BE49-F238E27FC236}">
                <a16:creationId xmlns:a16="http://schemas.microsoft.com/office/drawing/2014/main" id="{B5D2C9AD-CFDA-224D-8C1F-3CF1600D138A}"/>
              </a:ext>
            </a:extLst>
          </p:cNvPr>
          <p:cNvCxnSpPr>
            <a:cxnSpLocks/>
          </p:cNvCxnSpPr>
          <p:nvPr userDrawn="1"/>
        </p:nvCxnSpPr>
        <p:spPr>
          <a:xfrm>
            <a:off x="0" y="4191000"/>
            <a:ext cx="7340828"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325F811-2A79-9F4C-80E3-5C2145650C93}"/>
              </a:ext>
            </a:extLst>
          </p:cNvPr>
          <p:cNvCxnSpPr>
            <a:cxnSpLocks/>
          </p:cNvCxnSpPr>
          <p:nvPr userDrawn="1"/>
        </p:nvCxnSpPr>
        <p:spPr>
          <a:xfrm>
            <a:off x="0" y="5868971"/>
            <a:ext cx="12192000"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22" name="Graphic 21">
            <a:extLst>
              <a:ext uri="{FF2B5EF4-FFF2-40B4-BE49-F238E27FC236}">
                <a16:creationId xmlns:a16="http://schemas.microsoft.com/office/drawing/2014/main" id="{2BBD6D63-68E7-7543-862D-BA63B5F68FB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59786" y="6147835"/>
            <a:ext cx="1734821" cy="331193"/>
          </a:xfrm>
          <a:prstGeom prst="rect">
            <a:avLst/>
          </a:prstGeom>
        </p:spPr>
      </p:pic>
      <p:pic>
        <p:nvPicPr>
          <p:cNvPr id="23" name="Graphic 22">
            <a:extLst>
              <a:ext uri="{FF2B5EF4-FFF2-40B4-BE49-F238E27FC236}">
                <a16:creationId xmlns:a16="http://schemas.microsoft.com/office/drawing/2014/main" id="{C2D8E87E-D5FA-C044-B53C-5AD169C3FB6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346869" y="6156021"/>
            <a:ext cx="2022942" cy="337157"/>
          </a:xfrm>
          <a:prstGeom prst="rect">
            <a:avLst/>
          </a:prstGeom>
        </p:spPr>
      </p:pic>
      <p:sp>
        <p:nvSpPr>
          <p:cNvPr id="3" name="Picture Placeholder 2">
            <a:extLst>
              <a:ext uri="{FF2B5EF4-FFF2-40B4-BE49-F238E27FC236}">
                <a16:creationId xmlns:a16="http://schemas.microsoft.com/office/drawing/2014/main" id="{B9DD1034-BE6B-844F-A01D-A20EB1C23744}"/>
              </a:ext>
            </a:extLst>
          </p:cNvPr>
          <p:cNvSpPr>
            <a:spLocks noGrp="1"/>
          </p:cNvSpPr>
          <p:nvPr>
            <p:ph type="pic" sz="quarter" idx="15"/>
          </p:nvPr>
        </p:nvSpPr>
        <p:spPr>
          <a:xfrm>
            <a:off x="7340826" y="0"/>
            <a:ext cx="4851173" cy="5868988"/>
          </a:xfrm>
          <a:solidFill>
            <a:schemeClr val="bg1"/>
          </a:solidFill>
        </p:spPr>
        <p:txBody>
          <a:bodyPr/>
          <a:lstStyle>
            <a:lvl1pPr>
              <a:defRPr sz="3200"/>
            </a:lvl1pPr>
          </a:lstStyle>
          <a:p>
            <a:r>
              <a:rPr lang="en-US"/>
              <a:t>Click icon to add picture</a:t>
            </a:r>
            <a:endParaRPr lang="en-US" dirty="0"/>
          </a:p>
        </p:txBody>
      </p:sp>
    </p:spTree>
    <p:extLst>
      <p:ext uri="{BB962C8B-B14F-4D97-AF65-F5344CB8AC3E}">
        <p14:creationId xmlns:p14="http://schemas.microsoft.com/office/powerpoint/2010/main" val="4016552829"/>
      </p:ext>
    </p:extLst>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D8CE144-4A67-4739-B5BE-AF6FCACA10CC}" type="datetimeFigureOut">
              <a:rPr lang="en-GB" smtClean="0"/>
              <a:t>25/02/2025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31723089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lide - Option 4A - Printable">
    <p:spTree>
      <p:nvGrpSpPr>
        <p:cNvPr id="1" name=""/>
        <p:cNvGrpSpPr/>
        <p:nvPr/>
      </p:nvGrpSpPr>
      <p:grpSpPr>
        <a:xfrm>
          <a:off x="0" y="0"/>
          <a:ext cx="0" cy="0"/>
          <a:chOff x="0" y="0"/>
          <a:chExt cx="0" cy="0"/>
        </a:xfrm>
      </p:grpSpPr>
      <p:sp>
        <p:nvSpPr>
          <p:cNvPr id="28" name="Text Placeholder 27">
            <a:extLst>
              <a:ext uri="{FF2B5EF4-FFF2-40B4-BE49-F238E27FC236}">
                <a16:creationId xmlns:a16="http://schemas.microsoft.com/office/drawing/2014/main" id="{A96C29BD-F121-614E-937A-0FE2936909DD}"/>
              </a:ext>
            </a:extLst>
          </p:cNvPr>
          <p:cNvSpPr>
            <a:spLocks noGrp="1"/>
          </p:cNvSpPr>
          <p:nvPr>
            <p:ph type="body" sz="quarter" idx="10" hasCustomPrompt="1"/>
          </p:nvPr>
        </p:nvSpPr>
        <p:spPr>
          <a:xfrm>
            <a:off x="800100" y="638271"/>
            <a:ext cx="6449112" cy="2246574"/>
          </a:xfrm>
        </p:spPr>
        <p:txBody>
          <a:bodyPr anchor="b">
            <a:normAutofit/>
          </a:bodyPr>
          <a:lstStyle>
            <a:lvl1pPr>
              <a:defRPr sz="4800" b="1">
                <a:solidFill>
                  <a:srgbClr val="8C1515"/>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which can be up to three lines</a:t>
            </a:r>
          </a:p>
        </p:txBody>
      </p:sp>
      <p:cxnSp>
        <p:nvCxnSpPr>
          <p:cNvPr id="15" name="Straight Connector 14">
            <a:extLst>
              <a:ext uri="{FF2B5EF4-FFF2-40B4-BE49-F238E27FC236}">
                <a16:creationId xmlns:a16="http://schemas.microsoft.com/office/drawing/2014/main" id="{2325F811-2A79-9F4C-80E3-5C2145650C93}"/>
              </a:ext>
            </a:extLst>
          </p:cNvPr>
          <p:cNvCxnSpPr>
            <a:cxnSpLocks/>
          </p:cNvCxnSpPr>
          <p:nvPr userDrawn="1"/>
        </p:nvCxnSpPr>
        <p:spPr>
          <a:xfrm>
            <a:off x="0" y="5868971"/>
            <a:ext cx="12192000"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 name="Text Placeholder 29">
            <a:extLst>
              <a:ext uri="{FF2B5EF4-FFF2-40B4-BE49-F238E27FC236}">
                <a16:creationId xmlns:a16="http://schemas.microsoft.com/office/drawing/2014/main" id="{0307CEDF-4CC8-4C46-90A5-F713069E132B}"/>
              </a:ext>
            </a:extLst>
          </p:cNvPr>
          <p:cNvSpPr>
            <a:spLocks noGrp="1"/>
          </p:cNvSpPr>
          <p:nvPr>
            <p:ph type="body" sz="quarter" idx="11" hasCustomPrompt="1"/>
          </p:nvPr>
        </p:nvSpPr>
        <p:spPr>
          <a:xfrm>
            <a:off x="800100" y="2903265"/>
            <a:ext cx="6553200" cy="505405"/>
          </a:xfrm>
        </p:spPr>
        <p:txBody>
          <a:bodyPr anchor="b">
            <a:noAutofit/>
          </a:bodyPr>
          <a:lstStyle>
            <a:lvl1pPr>
              <a:defRPr sz="2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11" name="Text Placeholder 31">
            <a:extLst>
              <a:ext uri="{FF2B5EF4-FFF2-40B4-BE49-F238E27FC236}">
                <a16:creationId xmlns:a16="http://schemas.microsoft.com/office/drawing/2014/main" id="{DA6ACAC8-605D-E446-8124-2464FFFEE125}"/>
              </a:ext>
            </a:extLst>
          </p:cNvPr>
          <p:cNvSpPr>
            <a:spLocks noGrp="1"/>
          </p:cNvSpPr>
          <p:nvPr>
            <p:ph type="body" sz="quarter" idx="12" hasCustomPrompt="1"/>
          </p:nvPr>
        </p:nvSpPr>
        <p:spPr>
          <a:xfrm>
            <a:off x="800100" y="3836713"/>
            <a:ext cx="6553200" cy="416343"/>
          </a:xfrm>
        </p:spPr>
        <p:txBody>
          <a:bodyPr anchor="t">
            <a:noAutofit/>
          </a:bodyPr>
          <a:lstStyle>
            <a:lvl1pPr>
              <a:defRPr sz="1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12" name="Text Placeholder 33">
            <a:extLst>
              <a:ext uri="{FF2B5EF4-FFF2-40B4-BE49-F238E27FC236}">
                <a16:creationId xmlns:a16="http://schemas.microsoft.com/office/drawing/2014/main" id="{89F1CAC4-174C-1A49-952F-43CFDFBEA840}"/>
              </a:ext>
            </a:extLst>
          </p:cNvPr>
          <p:cNvSpPr>
            <a:spLocks noGrp="1"/>
          </p:cNvSpPr>
          <p:nvPr>
            <p:ph type="body" sz="quarter" idx="13" hasCustomPrompt="1"/>
          </p:nvPr>
        </p:nvSpPr>
        <p:spPr>
          <a:xfrm>
            <a:off x="800100" y="4260940"/>
            <a:ext cx="6553200" cy="416337"/>
          </a:xfrm>
        </p:spPr>
        <p:txBody>
          <a:bodyPr>
            <a:noAutofit/>
          </a:bodyPr>
          <a:lstStyle>
            <a:lvl1pPr>
              <a:defRPr sz="1800" b="0" i="0">
                <a:solidFill>
                  <a:schemeClr val="tx1">
                    <a:lumMod val="75000"/>
                    <a:lumOff val="25000"/>
                  </a:schemeClr>
                </a:solidFill>
                <a:latin typeface="Lato"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pic>
        <p:nvPicPr>
          <p:cNvPr id="25" name="Graphic 24">
            <a:extLst>
              <a:ext uri="{FF2B5EF4-FFF2-40B4-BE49-F238E27FC236}">
                <a16:creationId xmlns:a16="http://schemas.microsoft.com/office/drawing/2014/main" id="{54BC1FF8-D33A-DE41-98F5-4A0296A1D10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59786" y="6147835"/>
            <a:ext cx="1734821" cy="331193"/>
          </a:xfrm>
          <a:prstGeom prst="rect">
            <a:avLst/>
          </a:prstGeom>
        </p:spPr>
      </p:pic>
      <p:pic>
        <p:nvPicPr>
          <p:cNvPr id="26" name="Graphic 25">
            <a:extLst>
              <a:ext uri="{FF2B5EF4-FFF2-40B4-BE49-F238E27FC236}">
                <a16:creationId xmlns:a16="http://schemas.microsoft.com/office/drawing/2014/main" id="{E7EDDDB1-E6A1-A041-9067-8A1CEC07BC3F}"/>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346869" y="6156021"/>
            <a:ext cx="2022942" cy="337157"/>
          </a:xfrm>
          <a:prstGeom prst="rect">
            <a:avLst/>
          </a:prstGeom>
        </p:spPr>
      </p:pic>
    </p:spTree>
    <p:extLst>
      <p:ext uri="{BB962C8B-B14F-4D97-AF65-F5344CB8AC3E}">
        <p14:creationId xmlns:p14="http://schemas.microsoft.com/office/powerpoint/2010/main" val="1055075141"/>
      </p:ext>
    </p:extLst>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 Option 4B - Printable">
    <p:spTree>
      <p:nvGrpSpPr>
        <p:cNvPr id="1" name=""/>
        <p:cNvGrpSpPr/>
        <p:nvPr/>
      </p:nvGrpSpPr>
      <p:grpSpPr>
        <a:xfrm>
          <a:off x="0" y="0"/>
          <a:ext cx="0" cy="0"/>
          <a:chOff x="0" y="0"/>
          <a:chExt cx="0" cy="0"/>
        </a:xfrm>
      </p:grpSpPr>
      <p:pic>
        <p:nvPicPr>
          <p:cNvPr id="18" name="Graphic 17">
            <a:extLst>
              <a:ext uri="{FF2B5EF4-FFF2-40B4-BE49-F238E27FC236}">
                <a16:creationId xmlns:a16="http://schemas.microsoft.com/office/drawing/2014/main" id="{3A331C5C-6420-3241-B375-D7DF1665889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59786" y="6147835"/>
            <a:ext cx="1734821" cy="331193"/>
          </a:xfrm>
          <a:prstGeom prst="rect">
            <a:avLst/>
          </a:prstGeom>
        </p:spPr>
      </p:pic>
      <p:sp>
        <p:nvSpPr>
          <p:cNvPr id="21" name="Text Placeholder 27">
            <a:extLst>
              <a:ext uri="{FF2B5EF4-FFF2-40B4-BE49-F238E27FC236}">
                <a16:creationId xmlns:a16="http://schemas.microsoft.com/office/drawing/2014/main" id="{060F3F50-B70B-0A4F-A874-02AB52479A9F}"/>
              </a:ext>
            </a:extLst>
          </p:cNvPr>
          <p:cNvSpPr>
            <a:spLocks noGrp="1"/>
          </p:cNvSpPr>
          <p:nvPr>
            <p:ph type="body" sz="quarter" idx="10" hasCustomPrompt="1"/>
          </p:nvPr>
        </p:nvSpPr>
        <p:spPr>
          <a:xfrm>
            <a:off x="800100" y="638271"/>
            <a:ext cx="6449112" cy="2246574"/>
          </a:xfrm>
        </p:spPr>
        <p:txBody>
          <a:bodyPr anchor="b">
            <a:normAutofit/>
          </a:bodyPr>
          <a:lstStyle>
            <a:lvl1pPr>
              <a:defRPr sz="4800" b="1">
                <a:solidFill>
                  <a:srgbClr val="8C1515"/>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which can be up to three lines</a:t>
            </a:r>
          </a:p>
        </p:txBody>
      </p:sp>
      <p:cxnSp>
        <p:nvCxnSpPr>
          <p:cNvPr id="9" name="Straight Connector 8">
            <a:extLst>
              <a:ext uri="{FF2B5EF4-FFF2-40B4-BE49-F238E27FC236}">
                <a16:creationId xmlns:a16="http://schemas.microsoft.com/office/drawing/2014/main" id="{BCDBB2AB-B342-F240-B6FC-CB3DC589C205}"/>
              </a:ext>
            </a:extLst>
          </p:cNvPr>
          <p:cNvCxnSpPr>
            <a:cxnSpLocks/>
          </p:cNvCxnSpPr>
          <p:nvPr userDrawn="1"/>
        </p:nvCxnSpPr>
        <p:spPr>
          <a:xfrm>
            <a:off x="0" y="5868971"/>
            <a:ext cx="12192000"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 name="Text Placeholder 29">
            <a:extLst>
              <a:ext uri="{FF2B5EF4-FFF2-40B4-BE49-F238E27FC236}">
                <a16:creationId xmlns:a16="http://schemas.microsoft.com/office/drawing/2014/main" id="{2E89B0A7-796E-2D40-8114-D574C54A7004}"/>
              </a:ext>
            </a:extLst>
          </p:cNvPr>
          <p:cNvSpPr>
            <a:spLocks noGrp="1"/>
          </p:cNvSpPr>
          <p:nvPr>
            <p:ph type="body" sz="quarter" idx="11" hasCustomPrompt="1"/>
          </p:nvPr>
        </p:nvSpPr>
        <p:spPr>
          <a:xfrm>
            <a:off x="800100" y="2903265"/>
            <a:ext cx="6553200" cy="505405"/>
          </a:xfrm>
        </p:spPr>
        <p:txBody>
          <a:bodyPr anchor="b">
            <a:noAutofit/>
          </a:bodyPr>
          <a:lstStyle>
            <a:lvl1pPr>
              <a:defRPr sz="2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11" name="Text Placeholder 31">
            <a:extLst>
              <a:ext uri="{FF2B5EF4-FFF2-40B4-BE49-F238E27FC236}">
                <a16:creationId xmlns:a16="http://schemas.microsoft.com/office/drawing/2014/main" id="{49EEFA02-258D-3749-8E3E-077DE41B6815}"/>
              </a:ext>
            </a:extLst>
          </p:cNvPr>
          <p:cNvSpPr>
            <a:spLocks noGrp="1"/>
          </p:cNvSpPr>
          <p:nvPr>
            <p:ph type="body" sz="quarter" idx="12" hasCustomPrompt="1"/>
          </p:nvPr>
        </p:nvSpPr>
        <p:spPr>
          <a:xfrm>
            <a:off x="800100" y="3836713"/>
            <a:ext cx="6553200" cy="416343"/>
          </a:xfrm>
        </p:spPr>
        <p:txBody>
          <a:bodyPr anchor="t">
            <a:noAutofit/>
          </a:bodyPr>
          <a:lstStyle>
            <a:lvl1pPr>
              <a:defRPr sz="1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12" name="Text Placeholder 33">
            <a:extLst>
              <a:ext uri="{FF2B5EF4-FFF2-40B4-BE49-F238E27FC236}">
                <a16:creationId xmlns:a16="http://schemas.microsoft.com/office/drawing/2014/main" id="{5DB91470-C8FF-3147-9809-A86334F4F11A}"/>
              </a:ext>
            </a:extLst>
          </p:cNvPr>
          <p:cNvSpPr>
            <a:spLocks noGrp="1"/>
          </p:cNvSpPr>
          <p:nvPr>
            <p:ph type="body" sz="quarter" idx="13" hasCustomPrompt="1"/>
          </p:nvPr>
        </p:nvSpPr>
        <p:spPr>
          <a:xfrm>
            <a:off x="800100" y="4260940"/>
            <a:ext cx="6553200" cy="416337"/>
          </a:xfrm>
        </p:spPr>
        <p:txBody>
          <a:bodyPr>
            <a:noAutofit/>
          </a:bodyPr>
          <a:lstStyle>
            <a:lvl1pPr>
              <a:defRPr sz="1800" b="0" i="0">
                <a:solidFill>
                  <a:schemeClr val="tx1">
                    <a:lumMod val="75000"/>
                    <a:lumOff val="25000"/>
                  </a:schemeClr>
                </a:solidFill>
                <a:latin typeface="Lato"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pic>
        <p:nvPicPr>
          <p:cNvPr id="13" name="Graphic 12">
            <a:extLst>
              <a:ext uri="{FF2B5EF4-FFF2-40B4-BE49-F238E27FC236}">
                <a16:creationId xmlns:a16="http://schemas.microsoft.com/office/drawing/2014/main" id="{E3D8AFCA-FA67-E24E-9495-CCF857DFEAF8}"/>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346869" y="6156021"/>
            <a:ext cx="2022942" cy="337157"/>
          </a:xfrm>
          <a:prstGeom prst="rect">
            <a:avLst/>
          </a:prstGeom>
        </p:spPr>
      </p:pic>
    </p:spTree>
    <p:extLst>
      <p:ext uri="{BB962C8B-B14F-4D97-AF65-F5344CB8AC3E}">
        <p14:creationId xmlns:p14="http://schemas.microsoft.com/office/powerpoint/2010/main" val="1877409839"/>
      </p:ext>
    </p:extLst>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Slide - Option 4C - Printable">
    <p:spTree>
      <p:nvGrpSpPr>
        <p:cNvPr id="1" name=""/>
        <p:cNvGrpSpPr/>
        <p:nvPr/>
      </p:nvGrpSpPr>
      <p:grpSpPr>
        <a:xfrm>
          <a:off x="0" y="0"/>
          <a:ext cx="0" cy="0"/>
          <a:chOff x="0" y="0"/>
          <a:chExt cx="0" cy="0"/>
        </a:xfrm>
      </p:grpSpPr>
      <p:pic>
        <p:nvPicPr>
          <p:cNvPr id="16" name="Graphic 15">
            <a:extLst>
              <a:ext uri="{FF2B5EF4-FFF2-40B4-BE49-F238E27FC236}">
                <a16:creationId xmlns:a16="http://schemas.microsoft.com/office/drawing/2014/main" id="{03BB824F-06FE-B94E-B537-9D877034BEB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59786" y="6147835"/>
            <a:ext cx="1734821" cy="331193"/>
          </a:xfrm>
          <a:prstGeom prst="rect">
            <a:avLst/>
          </a:prstGeom>
        </p:spPr>
      </p:pic>
      <p:sp>
        <p:nvSpPr>
          <p:cNvPr id="19" name="Text Placeholder 27">
            <a:extLst>
              <a:ext uri="{FF2B5EF4-FFF2-40B4-BE49-F238E27FC236}">
                <a16:creationId xmlns:a16="http://schemas.microsoft.com/office/drawing/2014/main" id="{5B0A1299-0246-3743-AB24-C4602BF8692E}"/>
              </a:ext>
            </a:extLst>
          </p:cNvPr>
          <p:cNvSpPr>
            <a:spLocks noGrp="1"/>
          </p:cNvSpPr>
          <p:nvPr>
            <p:ph type="body" sz="quarter" idx="10" hasCustomPrompt="1"/>
          </p:nvPr>
        </p:nvSpPr>
        <p:spPr>
          <a:xfrm>
            <a:off x="800100" y="638271"/>
            <a:ext cx="6449112" cy="2246574"/>
          </a:xfrm>
        </p:spPr>
        <p:txBody>
          <a:bodyPr anchor="b">
            <a:normAutofit/>
          </a:bodyPr>
          <a:lstStyle>
            <a:lvl1pPr>
              <a:defRPr sz="4800" b="1">
                <a:solidFill>
                  <a:srgbClr val="8C1515"/>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which can be up to three lines</a:t>
            </a:r>
          </a:p>
        </p:txBody>
      </p:sp>
      <p:cxnSp>
        <p:nvCxnSpPr>
          <p:cNvPr id="9" name="Straight Connector 8">
            <a:extLst>
              <a:ext uri="{FF2B5EF4-FFF2-40B4-BE49-F238E27FC236}">
                <a16:creationId xmlns:a16="http://schemas.microsoft.com/office/drawing/2014/main" id="{CCB02F77-94C6-5A4F-B43F-1FD34B8E96FD}"/>
              </a:ext>
            </a:extLst>
          </p:cNvPr>
          <p:cNvCxnSpPr>
            <a:cxnSpLocks/>
          </p:cNvCxnSpPr>
          <p:nvPr userDrawn="1"/>
        </p:nvCxnSpPr>
        <p:spPr>
          <a:xfrm>
            <a:off x="0" y="5868971"/>
            <a:ext cx="12192000"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 name="Text Placeholder 29">
            <a:extLst>
              <a:ext uri="{FF2B5EF4-FFF2-40B4-BE49-F238E27FC236}">
                <a16:creationId xmlns:a16="http://schemas.microsoft.com/office/drawing/2014/main" id="{3E42215A-5E35-6947-8078-831FD9A04756}"/>
              </a:ext>
            </a:extLst>
          </p:cNvPr>
          <p:cNvSpPr>
            <a:spLocks noGrp="1"/>
          </p:cNvSpPr>
          <p:nvPr>
            <p:ph type="body" sz="quarter" idx="11" hasCustomPrompt="1"/>
          </p:nvPr>
        </p:nvSpPr>
        <p:spPr>
          <a:xfrm>
            <a:off x="800100" y="2903265"/>
            <a:ext cx="6553200" cy="505405"/>
          </a:xfrm>
        </p:spPr>
        <p:txBody>
          <a:bodyPr anchor="b">
            <a:noAutofit/>
          </a:bodyPr>
          <a:lstStyle>
            <a:lvl1pPr>
              <a:defRPr sz="2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11" name="Text Placeholder 31">
            <a:extLst>
              <a:ext uri="{FF2B5EF4-FFF2-40B4-BE49-F238E27FC236}">
                <a16:creationId xmlns:a16="http://schemas.microsoft.com/office/drawing/2014/main" id="{CE188A12-DB61-8748-8225-2639A0A4C48C}"/>
              </a:ext>
            </a:extLst>
          </p:cNvPr>
          <p:cNvSpPr>
            <a:spLocks noGrp="1"/>
          </p:cNvSpPr>
          <p:nvPr>
            <p:ph type="body" sz="quarter" idx="12" hasCustomPrompt="1"/>
          </p:nvPr>
        </p:nvSpPr>
        <p:spPr>
          <a:xfrm>
            <a:off x="800100" y="3836713"/>
            <a:ext cx="6553200" cy="416343"/>
          </a:xfrm>
        </p:spPr>
        <p:txBody>
          <a:bodyPr anchor="t">
            <a:noAutofit/>
          </a:bodyPr>
          <a:lstStyle>
            <a:lvl1pPr>
              <a:defRPr sz="1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12" name="Text Placeholder 33">
            <a:extLst>
              <a:ext uri="{FF2B5EF4-FFF2-40B4-BE49-F238E27FC236}">
                <a16:creationId xmlns:a16="http://schemas.microsoft.com/office/drawing/2014/main" id="{D1C1B219-B6E0-4145-BFD4-5E71133047C2}"/>
              </a:ext>
            </a:extLst>
          </p:cNvPr>
          <p:cNvSpPr>
            <a:spLocks noGrp="1"/>
          </p:cNvSpPr>
          <p:nvPr>
            <p:ph type="body" sz="quarter" idx="13" hasCustomPrompt="1"/>
          </p:nvPr>
        </p:nvSpPr>
        <p:spPr>
          <a:xfrm>
            <a:off x="800100" y="4260940"/>
            <a:ext cx="6553200" cy="416337"/>
          </a:xfrm>
        </p:spPr>
        <p:txBody>
          <a:bodyPr>
            <a:noAutofit/>
          </a:bodyPr>
          <a:lstStyle>
            <a:lvl1pPr>
              <a:defRPr sz="1800" b="0" i="0">
                <a:solidFill>
                  <a:schemeClr val="tx1">
                    <a:lumMod val="75000"/>
                    <a:lumOff val="25000"/>
                  </a:schemeClr>
                </a:solidFill>
                <a:latin typeface="Lato"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pic>
        <p:nvPicPr>
          <p:cNvPr id="23" name="Graphic 22">
            <a:extLst>
              <a:ext uri="{FF2B5EF4-FFF2-40B4-BE49-F238E27FC236}">
                <a16:creationId xmlns:a16="http://schemas.microsoft.com/office/drawing/2014/main" id="{4DBD1A7E-27C8-2242-B24D-C13A92E0EF1E}"/>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346869" y="6156021"/>
            <a:ext cx="2022942" cy="337157"/>
          </a:xfrm>
          <a:prstGeom prst="rect">
            <a:avLst/>
          </a:prstGeom>
        </p:spPr>
      </p:pic>
    </p:spTree>
    <p:extLst>
      <p:ext uri="{BB962C8B-B14F-4D97-AF65-F5344CB8AC3E}">
        <p14:creationId xmlns:p14="http://schemas.microsoft.com/office/powerpoint/2010/main" val="905079017"/>
      </p:ext>
    </p:extLst>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 Option 6 - Printable">
    <p:spTree>
      <p:nvGrpSpPr>
        <p:cNvPr id="1" name=""/>
        <p:cNvGrpSpPr/>
        <p:nvPr/>
      </p:nvGrpSpPr>
      <p:grpSpPr>
        <a:xfrm>
          <a:off x="0" y="0"/>
          <a:ext cx="0" cy="0"/>
          <a:chOff x="0" y="0"/>
          <a:chExt cx="0" cy="0"/>
        </a:xfrm>
      </p:grpSpPr>
      <p:sp>
        <p:nvSpPr>
          <p:cNvPr id="28" name="Text Placeholder 27">
            <a:extLst>
              <a:ext uri="{FF2B5EF4-FFF2-40B4-BE49-F238E27FC236}">
                <a16:creationId xmlns:a16="http://schemas.microsoft.com/office/drawing/2014/main" id="{A96C29BD-F121-614E-937A-0FE2936909DD}"/>
              </a:ext>
            </a:extLst>
          </p:cNvPr>
          <p:cNvSpPr>
            <a:spLocks noGrp="1"/>
          </p:cNvSpPr>
          <p:nvPr>
            <p:ph type="body" sz="quarter" idx="10" hasCustomPrompt="1"/>
          </p:nvPr>
        </p:nvSpPr>
        <p:spPr>
          <a:xfrm>
            <a:off x="800099" y="487442"/>
            <a:ext cx="5947565" cy="2246574"/>
          </a:xfrm>
        </p:spPr>
        <p:txBody>
          <a:bodyPr anchor="b">
            <a:normAutofit/>
          </a:bodyPr>
          <a:lstStyle>
            <a:lvl1pPr>
              <a:defRPr sz="4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Title which can be up to three lines</a:t>
            </a:r>
          </a:p>
        </p:txBody>
      </p:sp>
      <p:sp>
        <p:nvSpPr>
          <p:cNvPr id="30" name="Text Placeholder 29">
            <a:extLst>
              <a:ext uri="{FF2B5EF4-FFF2-40B4-BE49-F238E27FC236}">
                <a16:creationId xmlns:a16="http://schemas.microsoft.com/office/drawing/2014/main" id="{106C54A2-406A-8E4A-9A2F-D0E47BAE5AA9}"/>
              </a:ext>
            </a:extLst>
          </p:cNvPr>
          <p:cNvSpPr>
            <a:spLocks noGrp="1"/>
          </p:cNvSpPr>
          <p:nvPr>
            <p:ph type="body" sz="quarter" idx="11" hasCustomPrompt="1"/>
          </p:nvPr>
        </p:nvSpPr>
        <p:spPr>
          <a:xfrm>
            <a:off x="800100" y="2903265"/>
            <a:ext cx="5947562" cy="505405"/>
          </a:xfrm>
        </p:spPr>
        <p:txBody>
          <a:bodyPr anchor="b">
            <a:noAutofit/>
          </a:bodyPr>
          <a:lstStyle>
            <a:lvl1pPr>
              <a:defRPr sz="2800">
                <a:solidFill>
                  <a:srgbClr val="8C1515"/>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Subtitle text</a:t>
            </a:r>
          </a:p>
        </p:txBody>
      </p:sp>
      <p:sp>
        <p:nvSpPr>
          <p:cNvPr id="32" name="Text Placeholder 31">
            <a:extLst>
              <a:ext uri="{FF2B5EF4-FFF2-40B4-BE49-F238E27FC236}">
                <a16:creationId xmlns:a16="http://schemas.microsoft.com/office/drawing/2014/main" id="{E48681D7-BD26-DD4A-83F8-CC4789ACF986}"/>
              </a:ext>
            </a:extLst>
          </p:cNvPr>
          <p:cNvSpPr>
            <a:spLocks noGrp="1"/>
          </p:cNvSpPr>
          <p:nvPr>
            <p:ph type="body" sz="quarter" idx="12" hasCustomPrompt="1"/>
          </p:nvPr>
        </p:nvSpPr>
        <p:spPr>
          <a:xfrm>
            <a:off x="800100" y="4413375"/>
            <a:ext cx="5947564" cy="374254"/>
          </a:xfrm>
        </p:spPr>
        <p:txBody>
          <a:bodyPr anchor="t">
            <a:noAutofit/>
          </a:bodyPr>
          <a:lstStyle>
            <a:lvl1pPr>
              <a:defRPr sz="1800">
                <a:solidFill>
                  <a:schemeClr val="tx1">
                    <a:lumMod val="75000"/>
                    <a:lumOff val="25000"/>
                  </a:schemeClr>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Speaker Name / Title / Department</a:t>
            </a:r>
          </a:p>
        </p:txBody>
      </p:sp>
      <p:sp>
        <p:nvSpPr>
          <p:cNvPr id="34" name="Text Placeholder 33">
            <a:extLst>
              <a:ext uri="{FF2B5EF4-FFF2-40B4-BE49-F238E27FC236}">
                <a16:creationId xmlns:a16="http://schemas.microsoft.com/office/drawing/2014/main" id="{2D4B77C2-58D8-3547-BE9A-17CA8281CFF6}"/>
              </a:ext>
            </a:extLst>
          </p:cNvPr>
          <p:cNvSpPr>
            <a:spLocks noGrp="1"/>
          </p:cNvSpPr>
          <p:nvPr>
            <p:ph type="body" sz="quarter" idx="13" hasCustomPrompt="1"/>
          </p:nvPr>
        </p:nvSpPr>
        <p:spPr>
          <a:xfrm>
            <a:off x="800097" y="4806484"/>
            <a:ext cx="5947565" cy="374251"/>
          </a:xfrm>
        </p:spPr>
        <p:txBody>
          <a:bodyPr>
            <a:noAutofit/>
          </a:bodyPr>
          <a:lstStyle>
            <a:lvl1pPr>
              <a:defRPr sz="1200" b="1" i="0">
                <a:solidFill>
                  <a:schemeClr val="tx1">
                    <a:lumMod val="75000"/>
                    <a:lumOff val="25000"/>
                  </a:schemeClr>
                </a:solidFill>
                <a:latin typeface="Lato Black" panose="020F0502020204030203" pitchFamily="34" charset="77"/>
              </a:defRPr>
            </a:lvl1pPr>
            <a:lvl2pPr>
              <a:defRPr>
                <a:solidFill>
                  <a:srgbClr val="00B0F0"/>
                </a:solidFill>
              </a:defRPr>
            </a:lvl2pPr>
            <a:lvl3pPr>
              <a:defRPr>
                <a:solidFill>
                  <a:srgbClr val="00B0F0"/>
                </a:solidFill>
              </a:defRPr>
            </a:lvl3pPr>
            <a:lvl4pPr>
              <a:defRPr>
                <a:solidFill>
                  <a:srgbClr val="00B0F0"/>
                </a:solidFill>
              </a:defRPr>
            </a:lvl4pPr>
            <a:lvl5pPr>
              <a:defRPr>
                <a:solidFill>
                  <a:srgbClr val="00B0F0"/>
                </a:solidFill>
              </a:defRPr>
            </a:lvl5pPr>
          </a:lstStyle>
          <a:p>
            <a:pPr lvl="0"/>
            <a:r>
              <a:rPr lang="en-US" dirty="0"/>
              <a:t>DATE</a:t>
            </a:r>
          </a:p>
        </p:txBody>
      </p:sp>
      <p:cxnSp>
        <p:nvCxnSpPr>
          <p:cNvPr id="7" name="Straight Connector 6">
            <a:extLst>
              <a:ext uri="{FF2B5EF4-FFF2-40B4-BE49-F238E27FC236}">
                <a16:creationId xmlns:a16="http://schemas.microsoft.com/office/drawing/2014/main" id="{B5D2C9AD-CFDA-224D-8C1F-3CF1600D138A}"/>
              </a:ext>
            </a:extLst>
          </p:cNvPr>
          <p:cNvCxnSpPr>
            <a:cxnSpLocks/>
          </p:cNvCxnSpPr>
          <p:nvPr userDrawn="1"/>
        </p:nvCxnSpPr>
        <p:spPr>
          <a:xfrm>
            <a:off x="0" y="4191000"/>
            <a:ext cx="7340828"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325F811-2A79-9F4C-80E3-5C2145650C93}"/>
              </a:ext>
            </a:extLst>
          </p:cNvPr>
          <p:cNvCxnSpPr>
            <a:cxnSpLocks/>
          </p:cNvCxnSpPr>
          <p:nvPr userDrawn="1"/>
        </p:nvCxnSpPr>
        <p:spPr>
          <a:xfrm>
            <a:off x="0" y="5868971"/>
            <a:ext cx="12192000"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22" name="Graphic 21">
            <a:extLst>
              <a:ext uri="{FF2B5EF4-FFF2-40B4-BE49-F238E27FC236}">
                <a16:creationId xmlns:a16="http://schemas.microsoft.com/office/drawing/2014/main" id="{2BBD6D63-68E7-7543-862D-BA63B5F68FB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59786" y="6147835"/>
            <a:ext cx="1734821" cy="331193"/>
          </a:xfrm>
          <a:prstGeom prst="rect">
            <a:avLst/>
          </a:prstGeom>
        </p:spPr>
      </p:pic>
      <p:pic>
        <p:nvPicPr>
          <p:cNvPr id="23" name="Graphic 22">
            <a:extLst>
              <a:ext uri="{FF2B5EF4-FFF2-40B4-BE49-F238E27FC236}">
                <a16:creationId xmlns:a16="http://schemas.microsoft.com/office/drawing/2014/main" id="{C2D8E87E-D5FA-C044-B53C-5AD169C3FB6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346869" y="6156021"/>
            <a:ext cx="2022942" cy="337157"/>
          </a:xfrm>
          <a:prstGeom prst="rect">
            <a:avLst/>
          </a:prstGeom>
        </p:spPr>
      </p:pic>
      <p:sp>
        <p:nvSpPr>
          <p:cNvPr id="11" name="Picture Placeholder 2">
            <a:extLst>
              <a:ext uri="{FF2B5EF4-FFF2-40B4-BE49-F238E27FC236}">
                <a16:creationId xmlns:a16="http://schemas.microsoft.com/office/drawing/2014/main" id="{70DAFBF7-20F6-DA42-873E-AC5024D8211D}"/>
              </a:ext>
            </a:extLst>
          </p:cNvPr>
          <p:cNvSpPr>
            <a:spLocks noGrp="1"/>
          </p:cNvSpPr>
          <p:nvPr>
            <p:ph type="pic" sz="quarter" idx="15"/>
          </p:nvPr>
        </p:nvSpPr>
        <p:spPr>
          <a:xfrm>
            <a:off x="7340826" y="0"/>
            <a:ext cx="4851173" cy="5868988"/>
          </a:xfrm>
          <a:solidFill>
            <a:schemeClr val="bg2"/>
          </a:solidFill>
        </p:spPr>
        <p:txBody>
          <a:bodyPr/>
          <a:lstStyle>
            <a:lvl1pPr>
              <a:defRPr sz="3200"/>
            </a:lvl1pPr>
          </a:lstStyle>
          <a:p>
            <a:r>
              <a:rPr lang="en-US"/>
              <a:t>Click icon to add picture</a:t>
            </a:r>
            <a:endParaRPr lang="en-US" dirty="0"/>
          </a:p>
        </p:txBody>
      </p:sp>
    </p:spTree>
    <p:extLst>
      <p:ext uri="{BB962C8B-B14F-4D97-AF65-F5344CB8AC3E}">
        <p14:creationId xmlns:p14="http://schemas.microsoft.com/office/powerpoint/2010/main" val="535953500"/>
      </p:ext>
    </p:extLst>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2C7B1-D8C7-F946-BDEC-0EFE67A9A6EC}"/>
              </a:ext>
            </a:extLst>
          </p:cNvPr>
          <p:cNvSpPr>
            <a:spLocks noGrp="1"/>
          </p:cNvSpPr>
          <p:nvPr>
            <p:ph type="title" hasCustomPrompt="1"/>
          </p:nvPr>
        </p:nvSpPr>
        <p:spPr>
          <a:xfrm>
            <a:off x="838200" y="365125"/>
            <a:ext cx="10515600" cy="1325563"/>
          </a:xfrm>
          <a:prstGeom prst="rect">
            <a:avLst/>
          </a:prstGeom>
        </p:spPr>
        <p:txBody>
          <a:bodyPr/>
          <a:lstStyle/>
          <a:p>
            <a:r>
              <a:rPr lang="en-US" dirty="0"/>
              <a:t>Click to edit Title</a:t>
            </a:r>
          </a:p>
        </p:txBody>
      </p:sp>
      <p:sp>
        <p:nvSpPr>
          <p:cNvPr id="5" name="Text Placeholder 4">
            <a:extLst>
              <a:ext uri="{FF2B5EF4-FFF2-40B4-BE49-F238E27FC236}">
                <a16:creationId xmlns:a16="http://schemas.microsoft.com/office/drawing/2014/main" id="{AA208F39-E724-4149-8D36-3B5FD266B080}"/>
              </a:ext>
            </a:extLst>
          </p:cNvPr>
          <p:cNvSpPr>
            <a:spLocks noGrp="1"/>
          </p:cNvSpPr>
          <p:nvPr>
            <p:ph type="body" sz="quarter" idx="10"/>
          </p:nvPr>
        </p:nvSpPr>
        <p:spPr>
          <a:xfrm>
            <a:off x="838200" y="1819275"/>
            <a:ext cx="10515600" cy="45608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377363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1" y="0"/>
            <a:ext cx="12240000" cy="6879819"/>
          </a:xfrm>
          <a:prstGeom prst="rect">
            <a:avLst/>
          </a:prstGeom>
        </p:spPr>
      </p:pic>
      <p:sp>
        <p:nvSpPr>
          <p:cNvPr id="12" name="Espace réservé du texte 11"/>
          <p:cNvSpPr>
            <a:spLocks noGrp="1"/>
          </p:cNvSpPr>
          <p:nvPr>
            <p:ph type="body" sz="quarter" idx="13" hasCustomPrompt="1"/>
          </p:nvPr>
        </p:nvSpPr>
        <p:spPr>
          <a:xfrm>
            <a:off x="1066432" y="1997805"/>
            <a:ext cx="7402857" cy="1236236"/>
          </a:xfrm>
          <a:prstGeom prst="rect">
            <a:avLst/>
          </a:prstGeom>
        </p:spPr>
        <p:txBody>
          <a:bodyPr vert="horz" wrap="square" lIns="0" tIns="0" rIns="0" bIns="0" anchor="ctr">
            <a:spAutoFit/>
          </a:bodyPr>
          <a:lstStyle>
            <a:lvl1pPr algn="l">
              <a:buFontTx/>
              <a:buNone/>
              <a:defRPr sz="4000" b="0" baseline="0">
                <a:solidFill>
                  <a:schemeClr val="bg1"/>
                </a:solidFill>
                <a:latin typeface="Montserrat SemiBold" panose="00000700000000000000" pitchFamily="2" charset="0"/>
                <a:ea typeface="Tahoma" panose="020B0604030504040204" pitchFamily="34" charset="0"/>
                <a:cs typeface="Tahoma" panose="020B0604030504040204" pitchFamily="34" charset="0"/>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en-US" dirty="0"/>
              <a:t>Test Presentation</a:t>
            </a:r>
          </a:p>
          <a:p>
            <a:pPr lvl="0"/>
            <a:r>
              <a:rPr lang="en-US" dirty="0"/>
              <a:t>Click to add title</a:t>
            </a:r>
            <a:endParaRPr lang="fr-FR" dirty="0"/>
          </a:p>
        </p:txBody>
      </p:sp>
      <p:sp>
        <p:nvSpPr>
          <p:cNvPr id="15" name="Espace réservé du texte 14"/>
          <p:cNvSpPr>
            <a:spLocks noGrp="1"/>
          </p:cNvSpPr>
          <p:nvPr>
            <p:ph type="body" sz="quarter" idx="14" hasCustomPrompt="1"/>
          </p:nvPr>
        </p:nvSpPr>
        <p:spPr>
          <a:xfrm>
            <a:off x="1066432" y="4275445"/>
            <a:ext cx="7402857" cy="378210"/>
          </a:xfrm>
          <a:prstGeom prst="rect">
            <a:avLst/>
          </a:prstGeom>
        </p:spPr>
        <p:txBody>
          <a:bodyPr vert="horz" lIns="0" tIns="0" rIns="0" bIns="0" anchor="ctr">
            <a:normAutofit/>
          </a:bodyPr>
          <a:lstStyle>
            <a:lvl1pPr algn="l">
              <a:buNone/>
              <a:defRPr sz="2000" baseline="0">
                <a:solidFill>
                  <a:schemeClr val="accent5"/>
                </a:solidFill>
                <a:latin typeface="Montserrat" panose="00000500000000000000" pitchFamily="2" charset="0"/>
                <a:cs typeface="Arial"/>
              </a:defRPr>
            </a:lvl1pPr>
            <a:lvl2pPr algn="r">
              <a:buNone/>
              <a:defRPr/>
            </a:lvl2pPr>
            <a:lvl3pPr algn="r">
              <a:buNone/>
              <a:defRPr/>
            </a:lvl3pPr>
            <a:lvl4pPr algn="r">
              <a:buNone/>
              <a:defRPr/>
            </a:lvl4pPr>
            <a:lvl5pPr algn="r">
              <a:buNone/>
              <a:defRPr/>
            </a:lvl5pPr>
          </a:lstStyle>
          <a:p>
            <a:pPr lvl="0"/>
            <a:r>
              <a:rPr lang="fr-FR" dirty="0"/>
              <a:t>Speaker / Project / Organisation</a:t>
            </a:r>
          </a:p>
        </p:txBody>
      </p:sp>
      <p:sp>
        <p:nvSpPr>
          <p:cNvPr id="5" name="Espace réservé du texte 11"/>
          <p:cNvSpPr>
            <a:spLocks noGrp="1"/>
          </p:cNvSpPr>
          <p:nvPr>
            <p:ph type="body" sz="quarter" idx="15" hasCustomPrompt="1"/>
          </p:nvPr>
        </p:nvSpPr>
        <p:spPr>
          <a:xfrm>
            <a:off x="1066432" y="3547178"/>
            <a:ext cx="7402857" cy="533110"/>
          </a:xfrm>
          <a:prstGeom prst="rect">
            <a:avLst/>
          </a:prstGeom>
        </p:spPr>
        <p:txBody>
          <a:bodyPr vert="horz" lIns="0" tIns="0" rIns="0" bIns="0" anchor="ctr"/>
          <a:lstStyle>
            <a:lvl1pPr algn="l">
              <a:buFontTx/>
              <a:buNone/>
              <a:defRPr sz="3000" b="0">
                <a:solidFill>
                  <a:schemeClr val="accent5"/>
                </a:solidFill>
                <a:latin typeface="Montserrat" panose="00000500000000000000" pitchFamily="2" charset="0"/>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Venue / Date / Event / </a:t>
            </a:r>
            <a:r>
              <a:rPr lang="fr-FR" dirty="0" err="1"/>
              <a:t>Subtitle</a:t>
            </a:r>
            <a:endParaRPr lang="en-GB" dirty="0"/>
          </a:p>
        </p:txBody>
      </p:sp>
      <p:pic>
        <p:nvPicPr>
          <p:cNvPr id="9" name="Picture 8"/>
          <p:cNvPicPr>
            <a:picLocks noChangeAspect="1"/>
          </p:cNvPicPr>
          <p:nvPr userDrawn="1"/>
        </p:nvPicPr>
        <p:blipFill>
          <a:blip r:embed="rId3"/>
          <a:stretch>
            <a:fillRect/>
          </a:stretch>
        </p:blipFill>
        <p:spPr>
          <a:xfrm>
            <a:off x="353752" y="5419756"/>
            <a:ext cx="1562400" cy="891266"/>
          </a:xfrm>
          <a:prstGeom prst="rect">
            <a:avLst/>
          </a:prstGeom>
        </p:spPr>
      </p:pic>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70134" y="558385"/>
            <a:ext cx="648072" cy="432048"/>
          </a:xfrm>
          <a:prstGeom prst="rect">
            <a:avLst/>
          </a:prstGeom>
        </p:spPr>
      </p:pic>
      <p:sp>
        <p:nvSpPr>
          <p:cNvPr id="10" name="Rectangle 9"/>
          <p:cNvSpPr/>
          <p:nvPr userDrawn="1"/>
        </p:nvSpPr>
        <p:spPr>
          <a:xfrm>
            <a:off x="1790214" y="612826"/>
            <a:ext cx="9346346" cy="323165"/>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8330581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End Cover">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2" y="0"/>
            <a:ext cx="12240000" cy="6879819"/>
          </a:xfrm>
          <a:prstGeom prst="rect">
            <a:avLst/>
          </a:prstGeom>
        </p:spPr>
      </p:pic>
      <p:sp>
        <p:nvSpPr>
          <p:cNvPr id="11" name="Rectangle 10"/>
          <p:cNvSpPr/>
          <p:nvPr userDrawn="1"/>
        </p:nvSpPr>
        <p:spPr>
          <a:xfrm>
            <a:off x="0" y="0"/>
            <a:ext cx="12240000" cy="6879600"/>
          </a:xfrm>
          <a:prstGeom prst="rect">
            <a:avLst/>
          </a:prstGeom>
          <a:blipFill dpi="0" rotWithShape="1">
            <a:blip r:embed="rId3">
              <a:alphaModFix amt="20000"/>
            </a:blip>
            <a:srcRect/>
            <a:stretch>
              <a:fillRect t="-9305" b="-9305"/>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4"/>
          <a:stretch>
            <a:fillRect/>
          </a:stretch>
        </p:blipFill>
        <p:spPr>
          <a:xfrm>
            <a:off x="344787" y="556840"/>
            <a:ext cx="2131621" cy="1215976"/>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64867" y="5816297"/>
            <a:ext cx="648072" cy="432048"/>
          </a:xfrm>
          <a:prstGeom prst="rect">
            <a:avLst/>
          </a:prstGeom>
        </p:spPr>
      </p:pic>
      <p:sp>
        <p:nvSpPr>
          <p:cNvPr id="10" name="Rectangle 9"/>
          <p:cNvSpPr/>
          <p:nvPr userDrawn="1"/>
        </p:nvSpPr>
        <p:spPr>
          <a:xfrm>
            <a:off x="1784947" y="5755322"/>
            <a:ext cx="5031133" cy="553998"/>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3503407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idx="1"/>
          </p:nvPr>
        </p:nvSpPr>
        <p:spPr>
          <a:xfrm>
            <a:off x="838200" y="1825625"/>
            <a:ext cx="10515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GB"/>
              <a:t>Sergio Calatroni - CERN | HTS at high-gradient</a:t>
            </a:r>
            <a:endParaRPr lang="en-US" dirty="0"/>
          </a:p>
        </p:txBody>
      </p:sp>
      <p:sp>
        <p:nvSpPr>
          <p:cNvPr id="11"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33196665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 Two Box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sz="half" idx="1"/>
          </p:nvPr>
        </p:nvSpPr>
        <p:spPr>
          <a:xfrm>
            <a:off x="838200" y="1825625"/>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GB"/>
              <a:t>Sergio Calatroni - CERN | HTS at high-gradient</a:t>
            </a:r>
            <a:endParaRPr lang="en-US" dirty="0"/>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cstate="print">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14054195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5"/>
            <a:ext cx="10515600" cy="1325563"/>
          </a:xfrm>
        </p:spPr>
        <p:txBody>
          <a:bodyPr/>
          <a:lstStyle>
            <a:lvl1pPr>
              <a:defRPr/>
            </a:lvl1pPr>
          </a:lstStyle>
          <a:p>
            <a:r>
              <a:rPr lang="en-US" dirty="0"/>
              <a:t>Click to add title</a:t>
            </a:r>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4" name="Content Placeholder 3"/>
          <p:cNvSpPr>
            <a:spLocks noGrp="1"/>
          </p:cNvSpPr>
          <p:nvPr>
            <p:ph sz="half" idx="2"/>
          </p:nvPr>
        </p:nvSpPr>
        <p:spPr>
          <a:xfrm>
            <a:off x="839788" y="2505075"/>
            <a:ext cx="5157787"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6" name="Content Placeholder 5"/>
          <p:cNvSpPr>
            <a:spLocks noGrp="1"/>
          </p:cNvSpPr>
          <p:nvPr>
            <p:ph sz="quarter" idx="4"/>
          </p:nvPr>
        </p:nvSpPr>
        <p:spPr>
          <a:xfrm>
            <a:off x="6172200" y="2505075"/>
            <a:ext cx="5183188"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GB"/>
              <a:t>Sergio Calatroni - CERN | HTS at high-gradient</a:t>
            </a:r>
            <a:endParaRPr lang="en-US" dirty="0"/>
          </a:p>
        </p:txBody>
      </p:sp>
      <p:sp>
        <p:nvSpPr>
          <p:cNvPr id="16"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7" name="Picture 16"/>
          <p:cNvPicPr>
            <a:picLocks noChangeAspect="1"/>
          </p:cNvPicPr>
          <p:nvPr userDrawn="1"/>
        </p:nvPicPr>
        <p:blipFill rotWithShape="1">
          <a:blip r:embed="rId2" cstate="print">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1328389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CE144-4A67-4739-B5BE-AF6FCACA10CC}" type="datetimeFigureOut">
              <a:rPr lang="en-GB" smtClean="0"/>
              <a:t>25/02/2025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5593354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dirty="0"/>
              <a:t>Click to add title</a:t>
            </a:r>
          </a:p>
        </p:txBody>
      </p:sp>
      <p:sp>
        <p:nvSpPr>
          <p:cNvPr id="3" name="Content Placeholder 2"/>
          <p:cNvSpPr>
            <a:spLocks noGrp="1"/>
          </p:cNvSpPr>
          <p:nvPr>
            <p:ph idx="1"/>
          </p:nvPr>
        </p:nvSpPr>
        <p:spPr>
          <a:xfrm>
            <a:off x="5183188" y="457201"/>
            <a:ext cx="6172200" cy="512819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399"/>
            <a:ext cx="3932237" cy="352800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GB"/>
              <a:t>Sergio Calatroni - CERN | HTS at high-gradient</a:t>
            </a:r>
            <a:endParaRPr lang="en-US" dirty="0"/>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cstate="print">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5457711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ortrait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78750" y="457200"/>
            <a:ext cx="6175050" cy="5116834"/>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15"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dirty="0"/>
              <a:t>Click to add title</a:t>
            </a:r>
          </a:p>
        </p:txBody>
      </p:sp>
      <p:sp>
        <p:nvSpPr>
          <p:cNvPr id="16" name="Text Placeholder 3"/>
          <p:cNvSpPr>
            <a:spLocks noGrp="1"/>
          </p:cNvSpPr>
          <p:nvPr>
            <p:ph type="body" sz="half" idx="2"/>
          </p:nvPr>
        </p:nvSpPr>
        <p:spPr>
          <a:xfrm>
            <a:off x="839788" y="2057400"/>
            <a:ext cx="3932237" cy="351663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12"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GB"/>
              <a:t>Sergio Calatroni - CERN | HTS at high-gradient</a:t>
            </a:r>
            <a:endParaRPr lang="en-US" dirty="0"/>
          </a:p>
        </p:txBody>
      </p:sp>
      <p:sp>
        <p:nvSpPr>
          <p:cNvPr id="1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2" name="Picture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21411723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775520" y="1268760"/>
            <a:ext cx="9361040" cy="3912840"/>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Espace réservé du texte 3"/>
          <p:cNvSpPr>
            <a:spLocks noGrp="1"/>
          </p:cNvSpPr>
          <p:nvPr>
            <p:ph type="body" sz="half" idx="2" hasCustomPrompt="1"/>
          </p:nvPr>
        </p:nvSpPr>
        <p:spPr>
          <a:xfrm>
            <a:off x="1069048" y="5390488"/>
            <a:ext cx="6629333" cy="195262"/>
          </a:xfrm>
        </p:spPr>
        <p:txBody>
          <a:bodyPr anchor="ctr"/>
          <a:lstStyle>
            <a:lvl1pPr marL="0" indent="0">
              <a:buNone/>
              <a:defRPr sz="1400" baseline="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Click to </a:t>
            </a:r>
            <a:r>
              <a:rPr lang="fr-FR" dirty="0" err="1"/>
              <a:t>add</a:t>
            </a:r>
            <a:r>
              <a:rPr lang="fr-FR" dirty="0"/>
              <a:t> </a:t>
            </a:r>
            <a:r>
              <a:rPr lang="fr-FR" dirty="0" err="1"/>
              <a:t>caption</a:t>
            </a:r>
            <a:endParaRPr lang="fr-FR" dirty="0"/>
          </a:p>
        </p:txBody>
      </p:sp>
      <p:sp>
        <p:nvSpPr>
          <p:cNvPr id="13" name="Titre 1"/>
          <p:cNvSpPr>
            <a:spLocks noGrp="1"/>
          </p:cNvSpPr>
          <p:nvPr>
            <p:ph type="title" hasCustomPrompt="1"/>
          </p:nvPr>
        </p:nvSpPr>
        <p:spPr>
          <a:xfrm>
            <a:off x="1069049" y="555625"/>
            <a:ext cx="10067512" cy="561974"/>
          </a:xfrm>
        </p:spPr>
        <p:txBody>
          <a:bodyPr/>
          <a:lstStyle>
            <a:lvl1pPr>
              <a:defRPr/>
            </a:lvl1pPr>
          </a:lstStyle>
          <a:p>
            <a:r>
              <a:rPr lang="fr-FR" dirty="0"/>
              <a:t>Click to </a:t>
            </a:r>
            <a:r>
              <a:rPr lang="fr-FR" dirty="0" err="1"/>
              <a:t>add</a:t>
            </a:r>
            <a:r>
              <a:rPr lang="fr-FR" dirty="0"/>
              <a:t> </a:t>
            </a:r>
            <a:r>
              <a:rPr lang="fr-FR" dirty="0" err="1"/>
              <a:t>title</a:t>
            </a:r>
            <a:endParaRPr lang="en-GB" dirty="0"/>
          </a:p>
        </p:txBody>
      </p:sp>
      <p:sp>
        <p:nvSpPr>
          <p:cNvPr id="16"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GB"/>
              <a:t>Sergio Calatroni - CERN | HTS at high-gradient</a:t>
            </a:r>
            <a:endParaRPr lang="en-US" dirty="0"/>
          </a:p>
        </p:txBody>
      </p:sp>
      <p:sp>
        <p:nvSpPr>
          <p:cNvPr id="1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1" name="Picture 2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211534455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GB"/>
              <a:t>Sergio Calatroni - CERN | HTS at high-gradient</a:t>
            </a:r>
            <a:endParaRPr lang="en-US" dirty="0"/>
          </a:p>
        </p:txBody>
      </p:sp>
      <p:sp>
        <p:nvSpPr>
          <p:cNvPr id="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203642753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chemeClr val="bg2">
            <a:lumMod val="75000"/>
          </a:schemeClr>
        </a:solidFill>
        <a:effectLst/>
      </p:bgPr>
    </p:bg>
    <p:spTree>
      <p:nvGrpSpPr>
        <p:cNvPr id="1" name=""/>
        <p:cNvGrpSpPr/>
        <p:nvPr/>
      </p:nvGrpSpPr>
      <p:grpSpPr>
        <a:xfrm>
          <a:off x="0" y="0"/>
          <a:ext cx="0" cy="0"/>
          <a:chOff x="0" y="0"/>
          <a:chExt cx="0" cy="0"/>
        </a:xfrm>
      </p:grpSpPr>
      <p:pic>
        <p:nvPicPr>
          <p:cNvPr id="4" name="Grafik 3"/>
          <p:cNvPicPr>
            <a:picLocks noChangeAspect="1"/>
          </p:cNvPicPr>
          <p:nvPr userDrawn="1"/>
        </p:nvPicPr>
        <p:blipFill>
          <a:blip r:embed="rId2">
            <a:clrChange>
              <a:clrFrom>
                <a:srgbClr val="00305E"/>
              </a:clrFrom>
              <a:clrTo>
                <a:srgbClr val="00305E">
                  <a:alpha val="0"/>
                </a:srgbClr>
              </a:clrTo>
            </a:clrChange>
            <a:extLst>
              <a:ext uri="{28A0092B-C50C-407E-A947-70E740481C1C}">
                <a14:useLocalDpi xmlns:a14="http://schemas.microsoft.com/office/drawing/2010/main" val="0"/>
              </a:ext>
            </a:extLst>
          </a:blip>
          <a:stretch>
            <a:fillRect/>
          </a:stretch>
        </p:blipFill>
        <p:spPr>
          <a:xfrm>
            <a:off x="1018063" y="1226495"/>
            <a:ext cx="3893608" cy="1303776"/>
          </a:xfrm>
          <a:prstGeom prst="rect">
            <a:avLst/>
          </a:prstGeom>
        </p:spPr>
      </p:pic>
      <p:pic>
        <p:nvPicPr>
          <p:cNvPr id="6" name="Image 4" descr="logooutline.eps"/>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5705885" y="1190864"/>
            <a:ext cx="1607906" cy="1577793"/>
          </a:xfrm>
          <a:prstGeom prst="rect">
            <a:avLst/>
          </a:prstGeom>
        </p:spPr>
      </p:pic>
      <p:pic>
        <p:nvPicPr>
          <p:cNvPr id="10" name="Picture 9"/>
          <p:cNvPicPr>
            <a:picLocks noChangeAspect="1"/>
          </p:cNvPicPr>
          <p:nvPr userDrawn="1"/>
        </p:nvPicPr>
        <p:blipFill rotWithShape="1">
          <a:blip r:embed="rId4" cstate="print">
            <a:extLst>
              <a:ext uri="{28A0092B-C50C-407E-A947-70E740481C1C}">
                <a14:useLocalDpi xmlns:a14="http://schemas.microsoft.com/office/drawing/2010/main" val="0"/>
              </a:ext>
            </a:extLst>
          </a:blip>
          <a:srcRect t="26735" b="17719"/>
          <a:stretch/>
        </p:blipFill>
        <p:spPr>
          <a:xfrm>
            <a:off x="8108006" y="4899641"/>
            <a:ext cx="3057120" cy="1201461"/>
          </a:xfrm>
          <a:prstGeom prst="rect">
            <a:avLst/>
          </a:prstGeom>
        </p:spPr>
      </p:pic>
      <p:pic>
        <p:nvPicPr>
          <p:cNvPr id="11" name="Picture 10"/>
          <p:cNvPicPr>
            <a:picLocks noChangeAspect="1"/>
          </p:cNvPicPr>
          <p:nvPr userDrawn="1"/>
        </p:nvPicPr>
        <p:blipFill>
          <a:blip r:embed="rId5"/>
          <a:stretch>
            <a:fillRect/>
          </a:stretch>
        </p:blipFill>
        <p:spPr>
          <a:xfrm>
            <a:off x="8108006" y="1204609"/>
            <a:ext cx="2827562" cy="1184088"/>
          </a:xfrm>
          <a:prstGeom prst="rect">
            <a:avLst/>
          </a:prstGeom>
        </p:spPr>
      </p:pic>
      <p:pic>
        <p:nvPicPr>
          <p:cNvPr id="12" name="Picture 1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108006" y="3059308"/>
            <a:ext cx="1448772" cy="1108836"/>
          </a:xfrm>
          <a:prstGeom prst="rect">
            <a:avLst/>
          </a:prstGeom>
        </p:spPr>
      </p:pic>
      <p:sp>
        <p:nvSpPr>
          <p:cNvPr id="13" name="Rectangle 12"/>
          <p:cNvSpPr/>
          <p:nvPr userDrawn="1"/>
        </p:nvSpPr>
        <p:spPr>
          <a:xfrm>
            <a:off x="1243155" y="3296377"/>
            <a:ext cx="5581996" cy="3005310"/>
          </a:xfrm>
          <a:prstGeom prst="rect">
            <a:avLst/>
          </a:prstGeom>
        </p:spPr>
        <p:txBody>
          <a:bodyPr wrap="square">
            <a:spAutoFit/>
          </a:bodyPr>
          <a:lstStyle/>
          <a:p>
            <a:r>
              <a:rPr lang="en-GB" sz="2133" dirty="0">
                <a:solidFill>
                  <a:schemeClr val="tx1"/>
                </a:solidFill>
              </a:rPr>
              <a:t>Acknowledgements:</a:t>
            </a:r>
          </a:p>
          <a:p>
            <a:endParaRPr lang="en-GB" sz="2133" dirty="0">
              <a:solidFill>
                <a:schemeClr val="tx1"/>
              </a:solidFill>
            </a:endParaRPr>
          </a:p>
          <a:p>
            <a:r>
              <a:rPr lang="en-GB" sz="2133" dirty="0">
                <a:solidFill>
                  <a:schemeClr val="tx1"/>
                </a:solidFill>
              </a:rPr>
              <a:t>This work has been funded by </a:t>
            </a:r>
            <a:r>
              <a:rPr lang="en-GB" sz="2133" dirty="0" err="1">
                <a:solidFill>
                  <a:schemeClr val="tx1"/>
                </a:solidFill>
              </a:rPr>
              <a:t>Agencia</a:t>
            </a:r>
            <a:r>
              <a:rPr lang="en-GB" sz="2133" dirty="0">
                <a:solidFill>
                  <a:schemeClr val="tx1"/>
                </a:solidFill>
              </a:rPr>
              <a:t> </a:t>
            </a:r>
            <a:r>
              <a:rPr lang="en-GB" sz="2133" dirty="0" err="1">
                <a:solidFill>
                  <a:schemeClr val="tx1"/>
                </a:solidFill>
              </a:rPr>
              <a:t>Estatal</a:t>
            </a:r>
            <a:r>
              <a:rPr lang="en-GB" sz="2133" dirty="0">
                <a:solidFill>
                  <a:schemeClr val="tx1"/>
                </a:solidFill>
              </a:rPr>
              <a:t> de </a:t>
            </a:r>
            <a:r>
              <a:rPr lang="en-GB" sz="2133" dirty="0" err="1">
                <a:solidFill>
                  <a:schemeClr val="tx1"/>
                </a:solidFill>
              </a:rPr>
              <a:t>Investigación</a:t>
            </a:r>
            <a:r>
              <a:rPr lang="en-GB" sz="2133" dirty="0">
                <a:solidFill>
                  <a:schemeClr val="tx1"/>
                </a:solidFill>
              </a:rPr>
              <a:t>, Spain, through project FPA2016-76978-C3-2-P and </a:t>
            </a:r>
            <a:r>
              <a:rPr lang="en-US" sz="2133" dirty="0">
                <a:solidFill>
                  <a:schemeClr val="tx1"/>
                </a:solidFill>
              </a:rPr>
              <a:t> this  project is supported by the ERC grant ERC-STG-802836 . </a:t>
            </a:r>
            <a:endParaRPr lang="de-DE" sz="2133" dirty="0">
              <a:solidFill>
                <a:schemeClr val="tx1"/>
              </a:solidFill>
            </a:endParaRPr>
          </a:p>
          <a:p>
            <a:endParaRPr lang="en-GB" sz="2133" dirty="0">
              <a:solidFill>
                <a:schemeClr val="tx1"/>
              </a:solidFill>
            </a:endParaRPr>
          </a:p>
          <a:p>
            <a:pPr algn="ctr"/>
            <a:endParaRPr lang="en-GB" sz="1866" dirty="0">
              <a:solidFill>
                <a:schemeClr val="tx1"/>
              </a:solidFill>
            </a:endParaRPr>
          </a:p>
        </p:txBody>
      </p:sp>
    </p:spTree>
    <p:extLst>
      <p:ext uri="{BB962C8B-B14F-4D97-AF65-F5344CB8AC3E}">
        <p14:creationId xmlns:p14="http://schemas.microsoft.com/office/powerpoint/2010/main" val="3305507312"/>
      </p:ext>
    </p:extLst>
  </p:cSld>
  <p:clrMapOvr>
    <a:overrideClrMapping bg1="dk1" tx1="lt1" bg2="dk2" tx2="lt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09477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cxnSp>
        <p:nvCxnSpPr>
          <p:cNvPr id="4" name="Straight Connector 3"/>
          <p:cNvCxnSpPr/>
          <p:nvPr userDrawn="1"/>
        </p:nvCxnSpPr>
        <p:spPr>
          <a:xfrm>
            <a:off x="285347" y="855075"/>
            <a:ext cx="11612235" cy="0"/>
          </a:xfrm>
          <a:prstGeom prst="line">
            <a:avLst/>
          </a:prstGeom>
          <a:ln w="15875">
            <a:solidFill>
              <a:schemeClr val="tx2">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Title 1"/>
          <p:cNvSpPr>
            <a:spLocks noGrp="1"/>
          </p:cNvSpPr>
          <p:nvPr>
            <p:ph type="title"/>
          </p:nvPr>
        </p:nvSpPr>
        <p:spPr>
          <a:xfrm>
            <a:off x="-4535" y="139312"/>
            <a:ext cx="12191999" cy="674508"/>
          </a:xfrm>
          <a:prstGeom prst="rect">
            <a:avLst/>
          </a:prstGeom>
        </p:spPr>
        <p:txBody>
          <a:bodyPr/>
          <a:lstStyle>
            <a:lvl1pPr algn="ctr">
              <a:defRPr sz="3199">
                <a:solidFill>
                  <a:srgbClr val="002060"/>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8870540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7910" y="366072"/>
            <a:ext cx="10516182" cy="1324624"/>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353602544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11" name="Image 4"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8992"/>
          <a:stretch/>
        </p:blipFill>
        <p:spPr>
          <a:xfrm>
            <a:off x="1289741" y="949830"/>
            <a:ext cx="1659100" cy="1658357"/>
          </a:xfrm>
          <a:prstGeom prst="rect">
            <a:avLst/>
          </a:prstGeom>
        </p:spPr>
      </p:pic>
      <p:pic>
        <p:nvPicPr>
          <p:cNvPr id="12" name="Grafik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640228" y="4495417"/>
            <a:ext cx="4990215" cy="1613578"/>
          </a:xfrm>
          <a:prstGeom prst="rect">
            <a:avLst/>
          </a:prstGeom>
        </p:spPr>
      </p:pic>
      <p:pic>
        <p:nvPicPr>
          <p:cNvPr id="4" name="Picture 3"/>
          <p:cNvPicPr>
            <a:picLocks noChangeAspect="1"/>
          </p:cNvPicPr>
          <p:nvPr userDrawn="1"/>
        </p:nvPicPr>
        <p:blipFill>
          <a:blip r:embed="rId4"/>
          <a:stretch>
            <a:fillRect/>
          </a:stretch>
        </p:blipFill>
        <p:spPr>
          <a:xfrm>
            <a:off x="1289741" y="4662499"/>
            <a:ext cx="3201780" cy="1446496"/>
          </a:xfrm>
          <a:prstGeom prst="rect">
            <a:avLst/>
          </a:prstGeom>
        </p:spPr>
      </p:pic>
      <p:pic>
        <p:nvPicPr>
          <p:cNvPr id="5" name="Picture 4"/>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5640227" y="2963633"/>
            <a:ext cx="3788541" cy="968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640227" y="949829"/>
            <a:ext cx="3307907" cy="1364920"/>
          </a:xfrm>
          <a:prstGeom prst="rect">
            <a:avLst/>
          </a:prstGeom>
        </p:spPr>
      </p:pic>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376417" y="3035602"/>
            <a:ext cx="2690975" cy="897026"/>
          </a:xfrm>
          <a:prstGeom prst="rect">
            <a:avLst/>
          </a:prstGeom>
          <a:noFill/>
        </p:spPr>
      </p:pic>
    </p:spTree>
    <p:extLst>
      <p:ext uri="{BB962C8B-B14F-4D97-AF65-F5344CB8AC3E}">
        <p14:creationId xmlns:p14="http://schemas.microsoft.com/office/powerpoint/2010/main" val="4170735980"/>
      </p:ext>
    </p:extLst>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29"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8" y="3429002"/>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1999" b="0">
                <a:solidFill>
                  <a:schemeClr val="bg1"/>
                </a:solidFill>
              </a:defRPr>
            </a:lvl1pPr>
            <a:lvl2pPr marL="457173" indent="0" algn="ctr">
              <a:buNone/>
              <a:defRPr sz="1999"/>
            </a:lvl2pPr>
            <a:lvl3pPr marL="914347" indent="0" algn="ctr">
              <a:buNone/>
              <a:defRPr sz="1799"/>
            </a:lvl3pPr>
            <a:lvl4pPr marL="1371519" indent="0" algn="ctr">
              <a:buNone/>
              <a:defRPr sz="1599"/>
            </a:lvl4pPr>
            <a:lvl5pPr marL="1828693" indent="0" algn="ctr">
              <a:buNone/>
              <a:defRPr sz="1599"/>
            </a:lvl5pPr>
            <a:lvl6pPr marL="2285866" indent="0" algn="ctr">
              <a:buNone/>
              <a:defRPr sz="1599"/>
            </a:lvl6pPr>
            <a:lvl7pPr marL="2743040" indent="0" algn="ctr">
              <a:buNone/>
              <a:defRPr sz="1599"/>
            </a:lvl7pPr>
            <a:lvl8pPr marL="3200213" indent="0" algn="ctr">
              <a:buNone/>
              <a:defRPr sz="1599"/>
            </a:lvl8pPr>
            <a:lvl9pPr marL="3657387" indent="0" algn="ctr">
              <a:buNone/>
              <a:defRPr sz="1599"/>
            </a:lvl9pPr>
          </a:lstStyle>
          <a:p>
            <a:r>
              <a:rPr lang="en-US"/>
              <a:t>Click to edit Master subtitle style</a:t>
            </a:r>
            <a:endParaRPr lang="en-US" dirty="0"/>
          </a:p>
        </p:txBody>
      </p:sp>
    </p:spTree>
    <p:extLst>
      <p:ext uri="{BB962C8B-B14F-4D97-AF65-F5344CB8AC3E}">
        <p14:creationId xmlns:p14="http://schemas.microsoft.com/office/powerpoint/2010/main" val="2060801069"/>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D8CE144-4A67-4739-B5BE-AF6FCACA10CC}" type="datetimeFigureOut">
              <a:rPr lang="en-GB" smtClean="0"/>
              <a:t>25/02/2025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208370545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4_Titre seul">
    <p:spTree>
      <p:nvGrpSpPr>
        <p:cNvPr id="1" name=""/>
        <p:cNvGrpSpPr/>
        <p:nvPr/>
      </p:nvGrpSpPr>
      <p:grpSpPr>
        <a:xfrm>
          <a:off x="0" y="0"/>
          <a:ext cx="0" cy="0"/>
          <a:chOff x="0" y="0"/>
          <a:chExt cx="0" cy="0"/>
        </a:xfrm>
      </p:grpSpPr>
      <p:sp>
        <p:nvSpPr>
          <p:cNvPr id="10" name="Date Placeholder 1"/>
          <p:cNvSpPr>
            <a:spLocks noGrp="1"/>
          </p:cNvSpPr>
          <p:nvPr>
            <p:ph type="dt" sz="half" idx="2"/>
          </p:nvPr>
        </p:nvSpPr>
        <p:spPr>
          <a:xfrm>
            <a:off x="3959114" y="6463480"/>
            <a:ext cx="2844800" cy="365126"/>
          </a:xfrm>
          <a:prstGeom prst="rect">
            <a:avLst/>
          </a:prstGeom>
        </p:spPr>
        <p:txBody>
          <a:bodyPr vert="horz" lIns="91440" tIns="45720" rIns="91440" bIns="45720" rtlCol="0" anchor="ctr"/>
          <a:lstStyle>
            <a:lvl1pPr algn="l">
              <a:defRPr sz="1333">
                <a:solidFill>
                  <a:schemeClr val="tx1">
                    <a:tint val="75000"/>
                  </a:schemeClr>
                </a:solidFill>
              </a:defRPr>
            </a:lvl1pPr>
          </a:lstStyle>
          <a:p>
            <a:endParaRPr lang="en-US" dirty="0"/>
          </a:p>
        </p:txBody>
      </p:sp>
      <p:sp>
        <p:nvSpPr>
          <p:cNvPr id="11" name="Footer Placeholder 2"/>
          <p:cNvSpPr>
            <a:spLocks noGrp="1"/>
          </p:cNvSpPr>
          <p:nvPr>
            <p:ph type="ftr" sz="quarter" idx="3"/>
          </p:nvPr>
        </p:nvSpPr>
        <p:spPr>
          <a:xfrm>
            <a:off x="6910343" y="6463480"/>
            <a:ext cx="3860799" cy="365126"/>
          </a:xfrm>
          <a:prstGeom prst="rect">
            <a:avLst/>
          </a:prstGeom>
        </p:spPr>
        <p:txBody>
          <a:bodyPr vert="horz" lIns="91440" tIns="45720" rIns="91440" bIns="45720" rtlCol="0" anchor="ctr"/>
          <a:lstStyle>
            <a:lvl1pPr algn="ctr">
              <a:defRPr sz="1333">
                <a:solidFill>
                  <a:schemeClr val="tx1">
                    <a:tint val="75000"/>
                  </a:schemeClr>
                </a:solidFill>
              </a:defRPr>
            </a:lvl1pPr>
          </a:lstStyle>
          <a:p>
            <a:r>
              <a:rPr lang="en-US" dirty="0"/>
              <a:t>Jessica Golm</a:t>
            </a:r>
          </a:p>
        </p:txBody>
      </p:sp>
      <p:sp>
        <p:nvSpPr>
          <p:cNvPr id="12" name="Slide Number Placeholder 3"/>
          <p:cNvSpPr>
            <a:spLocks noGrp="1"/>
          </p:cNvSpPr>
          <p:nvPr>
            <p:ph type="sldNum" sz="quarter" idx="4"/>
          </p:nvPr>
        </p:nvSpPr>
        <p:spPr>
          <a:xfrm>
            <a:off x="10913835" y="6463480"/>
            <a:ext cx="668565" cy="365126"/>
          </a:xfrm>
          <a:prstGeom prst="rect">
            <a:avLst/>
          </a:prstGeom>
        </p:spPr>
        <p:txBody>
          <a:bodyPr vert="horz" lIns="91440" tIns="45720" rIns="91440" bIns="45720" rtlCol="0" anchor="ctr"/>
          <a:lstStyle>
            <a:lvl1pPr algn="r">
              <a:defRPr sz="1333">
                <a:solidFill>
                  <a:schemeClr val="tx1">
                    <a:tint val="75000"/>
                  </a:schemeClr>
                </a:solidFill>
              </a:defRPr>
            </a:lvl1pPr>
          </a:lstStyle>
          <a:p>
            <a:fld id="{17918391-D411-FE40-AAD7-861AE5233E0E}" type="slidenum">
              <a:rPr lang="en-US" smtClean="0"/>
              <a:pPr/>
              <a:t>‹#›</a:t>
            </a:fld>
            <a:endParaRPr lang="en-US" dirty="0"/>
          </a:p>
        </p:txBody>
      </p:sp>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Tree>
    <p:extLst>
      <p:ext uri="{BB962C8B-B14F-4D97-AF65-F5344CB8AC3E}">
        <p14:creationId xmlns:p14="http://schemas.microsoft.com/office/powerpoint/2010/main" val="190752934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atin typeface="Arial Rounded MT Bold" panose="020F0704030504030204" pitchFamily="34" charset="0"/>
              </a:defRPr>
            </a:lvl1pPr>
          </a:lstStyle>
          <a:p>
            <a:r>
              <a:rPr lang="es-ES" dirty="0"/>
              <a:t>Haga clic para modificar el estilo de título del patrón</a:t>
            </a:r>
          </a:p>
        </p:txBody>
      </p:sp>
      <p:sp>
        <p:nvSpPr>
          <p:cNvPr id="3" name="2 Marcador de contenido"/>
          <p:cNvSpPr>
            <a:spLocks noGrp="1"/>
          </p:cNvSpPr>
          <p:nvPr>
            <p:ph idx="1"/>
          </p:nvPr>
        </p:nvSpPr>
        <p:spPr/>
        <p:txBody>
          <a:bodyPr/>
          <a:lstStyle>
            <a:lvl1pPr>
              <a:defRPr b="0">
                <a:latin typeface="Arial Rounded MT Bold" panose="020F0704030504030204" pitchFamily="34" charset="0"/>
              </a:defRPr>
            </a:lvl1pPr>
            <a:lvl2pPr>
              <a:defRPr b="0">
                <a:latin typeface="Arial Rounded MT Bold" panose="020F0704030504030204" pitchFamily="34" charset="0"/>
              </a:defRPr>
            </a:lvl2pPr>
            <a:lvl3pPr>
              <a:defRPr b="0">
                <a:latin typeface="Arial Rounded MT Bold" panose="020F0704030504030204" pitchFamily="34" charset="0"/>
              </a:defRPr>
            </a:lvl3pPr>
            <a:lvl4pPr>
              <a:defRPr b="0">
                <a:latin typeface="Arial Rounded MT Bold" panose="020F0704030504030204" pitchFamily="34" charset="0"/>
              </a:defRPr>
            </a:lvl4pPr>
            <a:lvl5pPr>
              <a:defRPr b="0">
                <a:latin typeface="Arial Rounded MT Bold" panose="020F0704030504030204" pitchFamily="34"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lvl1pPr>
              <a:defRPr b="0">
                <a:latin typeface="Arial Rounded MT Bold" panose="020F0704030504030204" pitchFamily="34" charset="0"/>
              </a:defRPr>
            </a:lvl1pPr>
          </a:lstStyle>
          <a:p>
            <a:pPr>
              <a:defRPr/>
            </a:pPr>
            <a:r>
              <a:rPr lang="en-US"/>
              <a:t>PBC CERN March 2021</a:t>
            </a:r>
            <a:endParaRPr lang="es-ES"/>
          </a:p>
        </p:txBody>
      </p:sp>
      <p:sp>
        <p:nvSpPr>
          <p:cNvPr id="5" name="4 Marcador de pie de página"/>
          <p:cNvSpPr>
            <a:spLocks noGrp="1"/>
          </p:cNvSpPr>
          <p:nvPr>
            <p:ph type="ftr" sz="quarter" idx="11"/>
          </p:nvPr>
        </p:nvSpPr>
        <p:spPr/>
        <p:txBody>
          <a:bodyPr/>
          <a:lstStyle>
            <a:lvl1pPr>
              <a:defRPr b="0">
                <a:latin typeface="Arial Rounded MT Bold" panose="020F0704030504030204" pitchFamily="34" charset="0"/>
              </a:defRPr>
            </a:lvl1pPr>
          </a:lstStyle>
          <a:p>
            <a:pPr algn="l">
              <a:defRPr/>
            </a:pPr>
            <a:r>
              <a:rPr lang="es-ES"/>
              <a:t>Igor G. Irastorza</a:t>
            </a:r>
          </a:p>
        </p:txBody>
      </p:sp>
      <p:sp>
        <p:nvSpPr>
          <p:cNvPr id="6" name="5 Marcador de número de diapositiva"/>
          <p:cNvSpPr>
            <a:spLocks noGrp="1"/>
          </p:cNvSpPr>
          <p:nvPr>
            <p:ph type="sldNum" sz="quarter" idx="12"/>
          </p:nvPr>
        </p:nvSpPr>
        <p:spPr/>
        <p:txBody>
          <a:bodyPr/>
          <a:lstStyle>
            <a:lvl1pPr>
              <a:defRPr b="0">
                <a:latin typeface="Arial Rounded MT Bold" panose="020F0704030504030204" pitchFamily="34" charset="0"/>
              </a:defRPr>
            </a:lvl1pPr>
          </a:lstStyle>
          <a:p>
            <a:pPr>
              <a:defRPr/>
            </a:pPr>
            <a:fld id="{5B34CA36-8F8E-4B33-818A-5383808A46B8}" type="slidenum">
              <a:rPr lang="es-ES" smtClean="0"/>
              <a:pPr>
                <a:defRPr/>
              </a:pPr>
              <a:t>‹#›</a:t>
            </a:fld>
            <a:endParaRPr lang="es-ES"/>
          </a:p>
        </p:txBody>
      </p:sp>
    </p:spTree>
    <p:extLst>
      <p:ext uri="{BB962C8B-B14F-4D97-AF65-F5344CB8AC3E}">
        <p14:creationId xmlns:p14="http://schemas.microsoft.com/office/powerpoint/2010/main" val="216206491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CAE60-94BC-42CD-5400-8DE607C8057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2004BCB-ECED-CF4F-ED9E-C9C0C268241E}"/>
              </a:ext>
            </a:extLst>
          </p:cNvPr>
          <p:cNvSpPr>
            <a:spLocks noGrp="1"/>
          </p:cNvSpPr>
          <p:nvPr>
            <p:ph type="dt" sz="half" idx="10"/>
          </p:nvPr>
        </p:nvSpPr>
        <p:spPr/>
        <p:txBody>
          <a:bodyPr/>
          <a:lstStyle/>
          <a:p>
            <a:fld id="{DE419537-66E3-4707-86D3-FDD8E8D50E42}" type="datetimeFigureOut">
              <a:rPr lang="en-US" smtClean="0"/>
              <a:t>2/25/2025</a:t>
            </a:fld>
            <a:endParaRPr lang="en-US"/>
          </a:p>
        </p:txBody>
      </p:sp>
      <p:sp>
        <p:nvSpPr>
          <p:cNvPr id="4" name="Footer Placeholder 3">
            <a:extLst>
              <a:ext uri="{FF2B5EF4-FFF2-40B4-BE49-F238E27FC236}">
                <a16:creationId xmlns:a16="http://schemas.microsoft.com/office/drawing/2014/main" id="{8CE659DF-61BA-3DD8-87B2-4B193C60B9E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84740CC-4438-0822-6458-D6092ED4576D}"/>
              </a:ext>
            </a:extLst>
          </p:cNvPr>
          <p:cNvSpPr>
            <a:spLocks noGrp="1"/>
          </p:cNvSpPr>
          <p:nvPr>
            <p:ph type="sldNum" sz="quarter" idx="12"/>
          </p:nvPr>
        </p:nvSpPr>
        <p:spPr/>
        <p:txBody>
          <a:bodyPr/>
          <a:lstStyle/>
          <a:p>
            <a:fld id="{A7F8B656-9093-4021-9CCB-C63C597DE109}" type="slidenum">
              <a:rPr lang="en-US" smtClean="0"/>
              <a:t>‹#›</a:t>
            </a:fld>
            <a:endParaRPr lang="en-US"/>
          </a:p>
        </p:txBody>
      </p:sp>
    </p:spTree>
    <p:extLst>
      <p:ext uri="{BB962C8B-B14F-4D97-AF65-F5344CB8AC3E}">
        <p14:creationId xmlns:p14="http://schemas.microsoft.com/office/powerpoint/2010/main" val="206334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D8CE144-4A67-4739-B5BE-AF6FCACA10CC}" type="datetimeFigureOut">
              <a:rPr lang="en-GB" smtClean="0"/>
              <a:t>25/02/2025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3691935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D8CE144-4A67-4739-B5BE-AF6FCACA10CC}" type="datetimeFigureOut">
              <a:rPr lang="en-GB" smtClean="0"/>
              <a:t>25/02/2025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2958115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CE144-4A67-4739-B5BE-AF6FCACA10CC}" type="datetimeFigureOut">
              <a:rPr lang="en-GB" smtClean="0"/>
              <a:t>25/02/2025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44A79AE-CB97-44E0-A9FB-D08BB7378F1D}" type="slidenum">
              <a:rPr lang="en-GB" smtClean="0"/>
              <a:t>‹#›</a:t>
            </a:fld>
            <a:endParaRPr lang="en-GB" dirty="0"/>
          </a:p>
        </p:txBody>
      </p:sp>
      <p:sp>
        <p:nvSpPr>
          <p:cNvPr id="5" name="Rectangle 4"/>
          <p:cNvSpPr/>
          <p:nvPr userDrawn="1"/>
        </p:nvSpPr>
        <p:spPr>
          <a:xfrm>
            <a:off x="-21336" y="6578583"/>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0" i="0" dirty="0">
              <a:solidFill>
                <a:schemeClr val="bg1"/>
              </a:solidFill>
              <a:latin typeface="Avenir Book" charset="0"/>
              <a:ea typeface="Avenir Book" charset="0"/>
              <a:cs typeface="Avenir Book" charset="0"/>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73132" y="230069"/>
            <a:ext cx="928171" cy="928171"/>
          </a:xfrm>
          <a:prstGeom prst="rect">
            <a:avLst/>
          </a:prstGeom>
        </p:spPr>
      </p:pic>
      <p:sp>
        <p:nvSpPr>
          <p:cNvPr id="8" name="Footer Placeholder 4"/>
          <p:cNvSpPr txBox="1">
            <a:spLocks/>
          </p:cNvSpPr>
          <p:nvPr userDrawn="1"/>
        </p:nvSpPr>
        <p:spPr>
          <a:xfrm>
            <a:off x="1830572" y="6535728"/>
            <a:ext cx="4339856" cy="365125"/>
          </a:xfrm>
          <a:prstGeom prst="rect">
            <a:avLst/>
          </a:prstGeom>
        </p:spPr>
        <p:txBody>
          <a:bodyPr vert="horz" lIns="91440" tIns="45720" rIns="91440" bIns="45720" rtlCol="0" anchor="ctr" anchorCtr="0"/>
          <a:lstStyle>
            <a:defPPr>
              <a:defRPr lang="en-US"/>
            </a:defPPr>
            <a:lvl1pPr marL="0" algn="ctr" defTabSz="914400" rtl="0" eaLnBrk="1" latinLnBrk="0" hangingPunct="1">
              <a:defRPr sz="1200" b="0" i="0" kern="1200">
                <a:solidFill>
                  <a:schemeClr val="bg1"/>
                </a:solidFill>
                <a:latin typeface="Avenir Book" charset="0"/>
                <a:ea typeface="Avenir Book" charset="0"/>
                <a:cs typeface="Avenir Book"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S-band HTS pulse compressor meeting</a:t>
            </a:r>
            <a:endParaRPr lang="en-US" dirty="0"/>
          </a:p>
        </p:txBody>
      </p:sp>
      <p:sp>
        <p:nvSpPr>
          <p:cNvPr id="9" name="Slide Number Placeholder 5"/>
          <p:cNvSpPr txBox="1">
            <a:spLocks/>
          </p:cNvSpPr>
          <p:nvPr userDrawn="1"/>
        </p:nvSpPr>
        <p:spPr>
          <a:xfrm>
            <a:off x="9460992" y="6538857"/>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bg1"/>
                </a:solidFill>
                <a:latin typeface="Avenir Book" charset="0"/>
                <a:ea typeface="Avenir Book" charset="0"/>
                <a:cs typeface="Avenir Book"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EF62AA5-A9F9-344C-9738-C68EB5A8EDFF}" type="slidenum">
              <a:rPr lang="en-US" smtClean="0"/>
              <a:pPr/>
              <a:t>‹#›</a:t>
            </a:fld>
            <a:endParaRPr lang="en-US" dirty="0"/>
          </a:p>
        </p:txBody>
      </p:sp>
      <p:sp>
        <p:nvSpPr>
          <p:cNvPr id="10" name="Date Placeholder 19"/>
          <p:cNvSpPr txBox="1">
            <a:spLocks/>
          </p:cNvSpPr>
          <p:nvPr userDrawn="1"/>
        </p:nvSpPr>
        <p:spPr>
          <a:xfrm>
            <a:off x="21336" y="6539232"/>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b="0" i="0" kern="1200">
                <a:solidFill>
                  <a:schemeClr val="bg1"/>
                </a:solidFill>
                <a:latin typeface="Avenir Book" charset="0"/>
                <a:ea typeface="Avenir Book" charset="0"/>
                <a:cs typeface="Avenir Book"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28 February 2025</a:t>
            </a:r>
          </a:p>
        </p:txBody>
      </p:sp>
      <p:sp>
        <p:nvSpPr>
          <p:cNvPr id="11" name="Footer Placeholder 4"/>
          <p:cNvSpPr txBox="1">
            <a:spLocks/>
          </p:cNvSpPr>
          <p:nvPr userDrawn="1"/>
        </p:nvSpPr>
        <p:spPr>
          <a:xfrm>
            <a:off x="5359284" y="6529350"/>
            <a:ext cx="4339856" cy="365125"/>
          </a:xfrm>
          <a:prstGeom prst="rect">
            <a:avLst/>
          </a:prstGeom>
        </p:spPr>
        <p:txBody>
          <a:bodyPr vert="horz" lIns="91440" tIns="45720" rIns="91440" bIns="45720" rtlCol="0" anchor="ctr" anchorCtr="0"/>
          <a:lstStyle>
            <a:defPPr>
              <a:defRPr lang="en-US"/>
            </a:defPPr>
            <a:lvl1pPr marL="0" algn="ctr" defTabSz="914400" rtl="0" eaLnBrk="1" latinLnBrk="0" hangingPunct="1">
              <a:defRPr sz="1200" b="0" i="0" kern="1200">
                <a:solidFill>
                  <a:schemeClr val="bg1"/>
                </a:solidFill>
                <a:latin typeface="Avenir Book" charset="0"/>
                <a:ea typeface="Avenir Book" charset="0"/>
                <a:cs typeface="Avenir Book"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W. Wuensch</a:t>
            </a:r>
            <a:endParaRPr lang="en-US" dirty="0"/>
          </a:p>
        </p:txBody>
      </p:sp>
      <p:pic>
        <p:nvPicPr>
          <p:cNvPr id="6" name="Picture 5">
            <a:extLst>
              <a:ext uri="{FF2B5EF4-FFF2-40B4-BE49-F238E27FC236}">
                <a16:creationId xmlns:a16="http://schemas.microsoft.com/office/drawing/2014/main" id="{32C5A273-1DBF-12E5-E814-5295A2A7B03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393" y="11402"/>
            <a:ext cx="1365504" cy="1365504"/>
          </a:xfrm>
          <a:prstGeom prst="rect">
            <a:avLst/>
          </a:prstGeom>
        </p:spPr>
      </p:pic>
    </p:spTree>
    <p:extLst>
      <p:ext uri="{BB962C8B-B14F-4D97-AF65-F5344CB8AC3E}">
        <p14:creationId xmlns:p14="http://schemas.microsoft.com/office/powerpoint/2010/main" val="865586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D8CE144-4A67-4739-B5BE-AF6FCACA10CC}" type="datetimeFigureOut">
              <a:rPr lang="en-GB" smtClean="0"/>
              <a:t>25/02/2025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6730661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D8CE144-4A67-4739-B5BE-AF6FCACA10CC}" type="datetimeFigureOut">
              <a:rPr lang="en-GB" smtClean="0"/>
              <a:t>25/02/2025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3764739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10" Type="http://schemas.openxmlformats.org/officeDocument/2006/relationships/theme" Target="../theme/theme3.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5" Type="http://schemas.openxmlformats.org/officeDocument/2006/relationships/slideLayout" Target="../slideLayouts/slideLayout38.xml"/><Relationship Id="rId10" Type="http://schemas.openxmlformats.org/officeDocument/2006/relationships/theme" Target="../theme/theme4.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8CE144-4A67-4739-B5BE-AF6FCACA10CC}" type="datetimeFigureOut">
              <a:rPr lang="en-GB" smtClean="0"/>
              <a:t>25/02/2025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4A79AE-CB97-44E0-A9FB-D08BB7378F1D}" type="slidenum">
              <a:rPr lang="en-GB" smtClean="0"/>
              <a:t>‹#›</a:t>
            </a:fld>
            <a:endParaRPr lang="en-GB"/>
          </a:p>
        </p:txBody>
      </p:sp>
    </p:spTree>
    <p:extLst>
      <p:ext uri="{BB962C8B-B14F-4D97-AF65-F5344CB8AC3E}">
        <p14:creationId xmlns:p14="http://schemas.microsoft.com/office/powerpoint/2010/main" val="2182769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40000">
              <a:srgbClr val="8C1515"/>
            </a:gs>
            <a:gs pos="10000">
              <a:srgbClr val="E04F39"/>
            </a:gs>
            <a:gs pos="100000">
              <a:srgbClr val="5E0E0E"/>
            </a:gs>
          </a:gsLst>
          <a:lin ang="81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6D01802-AD12-A14F-B8F8-0BBD77EB8027}"/>
              </a:ext>
            </a:extLst>
          </p:cNvPr>
          <p:cNvSpPr>
            <a:spLocks noGrp="1"/>
          </p:cNvSpPr>
          <p:nvPr>
            <p:ph type="title"/>
          </p:nvPr>
        </p:nvSpPr>
        <p:spPr>
          <a:xfrm>
            <a:off x="800100" y="636586"/>
            <a:ext cx="10553700" cy="1074519"/>
          </a:xfrm>
          <a:prstGeom prst="rect">
            <a:avLst/>
          </a:prstGeom>
        </p:spPr>
        <p:txBody>
          <a:bodyPr vert="horz" lIns="0" tIns="45720" rIns="91440" bIns="45720" rtlCol="0" anchor="b">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DCDFEB2-9325-5E46-8613-F4E89B140699}"/>
              </a:ext>
            </a:extLst>
          </p:cNvPr>
          <p:cNvSpPr>
            <a:spLocks noGrp="1"/>
          </p:cNvSpPr>
          <p:nvPr>
            <p:ph type="body" idx="1"/>
          </p:nvPr>
        </p:nvSpPr>
        <p:spPr>
          <a:xfrm>
            <a:off x="800100" y="1998482"/>
            <a:ext cx="10553700" cy="3996966"/>
          </a:xfrm>
          <a:prstGeom prst="rect">
            <a:avLst/>
          </a:prstGeom>
        </p:spPr>
        <p:txBody>
          <a:bodyPr vert="horz" lIns="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sz="1400" dirty="0">
              <a:solidFill>
                <a:srgbClr val="544948"/>
              </a:solidFill>
              <a:latin typeface="Lato" panose="020F0502020204030203" pitchFamily="34" charset="77"/>
            </a:endParaRPr>
          </a:p>
        </p:txBody>
      </p:sp>
    </p:spTree>
    <p:extLst>
      <p:ext uri="{BB962C8B-B14F-4D97-AF65-F5344CB8AC3E}">
        <p14:creationId xmlns:p14="http://schemas.microsoft.com/office/powerpoint/2010/main" val="15047699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dt="0"/>
  <p:txStyles>
    <p:titleStyle>
      <a:lvl1pPr algn="l" defTabSz="914400" rtl="0" eaLnBrk="1" latinLnBrk="0" hangingPunct="1">
        <a:lnSpc>
          <a:spcPct val="90000"/>
        </a:lnSpc>
        <a:spcBef>
          <a:spcPct val="0"/>
        </a:spcBef>
        <a:buNone/>
        <a:defRPr sz="4800" kern="1200">
          <a:solidFill>
            <a:srgbClr val="8C1515"/>
          </a:solidFill>
          <a:latin typeface="Lato" panose="020F0502020204030203" pitchFamily="34" charset="77"/>
          <a:ea typeface="+mj-ea"/>
          <a:cs typeface="+mj-cs"/>
        </a:defRPr>
      </a:lvl1pPr>
    </p:titleStyle>
    <p:body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8">
          <p15:clr>
            <a:srgbClr val="F26B43"/>
          </p15:clr>
        </p15:guide>
        <p15:guide id="2" orient="horz" pos="408">
          <p15:clr>
            <a:srgbClr val="F26B43"/>
          </p15:clr>
        </p15:guide>
        <p15:guide id="3" orient="horz" pos="1104">
          <p15:clr>
            <a:srgbClr val="F26B43"/>
          </p15:clr>
        </p15:guide>
        <p15:guide id="4" orient="horz" pos="1464">
          <p15:clr>
            <a:srgbClr val="F26B43"/>
          </p15:clr>
        </p15:guide>
        <p15:guide id="5" pos="3840">
          <p15:clr>
            <a:srgbClr val="F26B43"/>
          </p15:clr>
        </p15:guide>
        <p15:guide id="6" pos="504">
          <p15:clr>
            <a:srgbClr val="F26B43"/>
          </p15:clr>
        </p15:guide>
        <p15:guide id="7" pos="7152">
          <p15:clr>
            <a:srgbClr val="F26B43"/>
          </p15:clr>
        </p15:guide>
        <p15:guide id="8" orient="horz" pos="3984">
          <p15:clr>
            <a:srgbClr val="F26B43"/>
          </p15:clr>
        </p15:guide>
        <p15:guide id="9" orient="horz" pos="4128">
          <p15:clr>
            <a:srgbClr val="F26B43"/>
          </p15:clr>
        </p15:guide>
        <p15:guide id="10" orient="horz" pos="3816">
          <p15:clr>
            <a:srgbClr val="F26B43"/>
          </p15:clr>
        </p15:guide>
        <p15:guide id="11" pos="432">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000">
                <a:solidFill>
                  <a:schemeClr val="tx1">
                    <a:tint val="75000"/>
                  </a:schemeClr>
                </a:solidFill>
                <a:latin typeface="Montserrat" panose="00000500000000000000" pitchFamily="2" charset="0"/>
              </a:defRPr>
            </a:lvl1pPr>
          </a:lstStyle>
          <a:p>
            <a:r>
              <a:rPr lang="en-US"/>
              <a:t>31.1.2024</a:t>
            </a:r>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a:solidFill>
                  <a:schemeClr val="tx1">
                    <a:tint val="75000"/>
                  </a:schemeClr>
                </a:solidFill>
                <a:latin typeface="Montserrat" panose="00000500000000000000" pitchFamily="2" charset="0"/>
              </a:defRPr>
            </a:lvl1pPr>
          </a:lstStyle>
          <a:p>
            <a:r>
              <a:rPr lang="en-GB"/>
              <a:t>Sergio Calatroni - CERN | HTS at high-gradient</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00">
                <a:solidFill>
                  <a:schemeClr val="tx1">
                    <a:tint val="75000"/>
                  </a:schemeClr>
                </a:solidFill>
                <a:latin typeface="Montserrat" panose="00000500000000000000" pitchFamily="2" charset="0"/>
              </a:defRPr>
            </a:lvl1pPr>
          </a:lstStyle>
          <a:p>
            <a:fld id="{F7A1A58B-7BA1-7E42-8231-6D1CB1C760B1}" type="slidenum">
              <a:rPr lang="en-US" smtClean="0"/>
              <a:pPr/>
              <a:t>‹#›</a:t>
            </a:fld>
            <a:endParaRPr lang="en-US"/>
          </a:p>
        </p:txBody>
      </p:sp>
    </p:spTree>
    <p:extLst>
      <p:ext uri="{BB962C8B-B14F-4D97-AF65-F5344CB8AC3E}">
        <p14:creationId xmlns:p14="http://schemas.microsoft.com/office/powerpoint/2010/main" val="1282744431"/>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Lst>
  <p:hf hdr="0"/>
  <p:txStyles>
    <p:title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 name="Rectangle 5"/>
          <p:cNvSpPr/>
          <p:nvPr userDrawn="1"/>
        </p:nvSpPr>
        <p:spPr>
          <a:xfrm>
            <a:off x="11415380" y="6333992"/>
            <a:ext cx="413896" cy="317908"/>
          </a:xfrm>
          <a:prstGeom prst="rect">
            <a:avLst/>
          </a:prstGeom>
        </p:spPr>
        <p:txBody>
          <a:bodyPr wrap="none">
            <a:spAutoFit/>
          </a:bodyPr>
          <a:lstStyle/>
          <a:p>
            <a:fld id="{17918391-D411-FE40-AAD7-861AE5233E0E}" type="slidenum">
              <a:rPr lang="en-US" sz="1466" kern="1200" smtClean="0">
                <a:solidFill>
                  <a:schemeClr val="bg1"/>
                </a:solidFill>
                <a:latin typeface="+mn-lt"/>
                <a:ea typeface="+mn-ea"/>
                <a:cs typeface="+mn-cs"/>
              </a:rPr>
              <a:pPr/>
              <a:t>‹#›</a:t>
            </a:fld>
            <a:endParaRPr lang="en-GB" sz="1466" kern="1200" dirty="0">
              <a:solidFill>
                <a:schemeClr val="bg1"/>
              </a:solidFill>
              <a:latin typeface="+mn-lt"/>
              <a:ea typeface="+mn-ea"/>
              <a:cs typeface="+mn-cs"/>
            </a:endParaRPr>
          </a:p>
        </p:txBody>
      </p:sp>
      <p:sp>
        <p:nvSpPr>
          <p:cNvPr id="2" name="Slide Number Placeholder 1"/>
          <p:cNvSpPr>
            <a:spLocks noGrp="1"/>
          </p:cNvSpPr>
          <p:nvPr>
            <p:ph type="sldNum" sz="quarter" idx="4"/>
          </p:nvPr>
        </p:nvSpPr>
        <p:spPr>
          <a:xfrm>
            <a:off x="8609729" y="6356504"/>
            <a:ext cx="2744363" cy="363954"/>
          </a:xfrm>
          <a:prstGeom prst="rect">
            <a:avLst/>
          </a:prstGeom>
        </p:spPr>
        <p:txBody>
          <a:bodyPr vert="horz" lIns="91440" tIns="45720" rIns="91440" bIns="45720" rtlCol="0" anchor="ctr"/>
          <a:lstStyle>
            <a:lvl1pPr algn="r">
              <a:defRPr sz="1599">
                <a:solidFill>
                  <a:srgbClr val="12158E"/>
                </a:solidFill>
              </a:defRPr>
            </a:lvl1pPr>
          </a:lstStyle>
          <a:p>
            <a:fld id="{6A348C27-DB0D-4B6E-923C-020C71E9BBF7}" type="slidenum">
              <a:rPr lang="en-GB" smtClean="0"/>
              <a:pPr/>
              <a:t>‹#›</a:t>
            </a:fld>
            <a:endParaRPr lang="en-GB" dirty="0"/>
          </a:p>
        </p:txBody>
      </p:sp>
      <p:sp>
        <p:nvSpPr>
          <p:cNvPr id="3" name="Rectangle 2">
            <a:extLst>
              <a:ext uri="{FF2B5EF4-FFF2-40B4-BE49-F238E27FC236}">
                <a16:creationId xmlns:a16="http://schemas.microsoft.com/office/drawing/2014/main" id="{34FE333B-C8CD-87DF-936A-6749AB6FD84F}"/>
              </a:ext>
            </a:extLst>
          </p:cNvPr>
          <p:cNvSpPr/>
          <p:nvPr userDrawn="1"/>
        </p:nvSpPr>
        <p:spPr>
          <a:xfrm>
            <a:off x="769" y="6333992"/>
            <a:ext cx="12191231" cy="525201"/>
          </a:xfrm>
          <a:prstGeom prst="rect">
            <a:avLst/>
          </a:prstGeom>
          <a:solidFill>
            <a:srgbClr val="001E3A"/>
          </a:solidFill>
          <a:ln>
            <a:noFill/>
          </a:ln>
        </p:spPr>
        <p:style>
          <a:lnRef idx="1">
            <a:schemeClr val="dk1"/>
          </a:lnRef>
          <a:fillRef idx="3">
            <a:schemeClr val="dk1"/>
          </a:fillRef>
          <a:effectRef idx="2">
            <a:schemeClr val="dk1"/>
          </a:effectRef>
          <a:fontRef idx="minor">
            <a:schemeClr val="lt1"/>
          </a:fontRef>
        </p:style>
        <p:txBody>
          <a:bodyPr rtlCol="0" anchor="ctr"/>
          <a:lstStyle/>
          <a:p>
            <a:pPr algn="ctr"/>
            <a:endParaRPr lang="en-GB" sz="2399"/>
          </a:p>
        </p:txBody>
      </p:sp>
      <p:sp>
        <p:nvSpPr>
          <p:cNvPr id="4" name="Rectangle 5">
            <a:extLst>
              <a:ext uri="{FF2B5EF4-FFF2-40B4-BE49-F238E27FC236}">
                <a16:creationId xmlns:a16="http://schemas.microsoft.com/office/drawing/2014/main" id="{3A111B9B-3F5F-F6CA-994C-411632BED787}"/>
              </a:ext>
            </a:extLst>
          </p:cNvPr>
          <p:cNvSpPr/>
          <p:nvPr userDrawn="1"/>
        </p:nvSpPr>
        <p:spPr>
          <a:xfrm>
            <a:off x="11415380" y="6429213"/>
            <a:ext cx="402674" cy="307777"/>
          </a:xfrm>
          <a:prstGeom prst="rect">
            <a:avLst/>
          </a:prstGeom>
        </p:spPr>
        <p:txBody>
          <a:bodyPr wrap="none">
            <a:spAutoFit/>
          </a:bodyPr>
          <a:lstStyle/>
          <a:p>
            <a:fld id="{17918391-D411-FE40-AAD7-861AE5233E0E}" type="slidenum">
              <a:rPr lang="en-US" sz="1400" kern="1200" smtClean="0">
                <a:solidFill>
                  <a:schemeClr val="bg1"/>
                </a:solidFill>
                <a:latin typeface="+mn-lt"/>
                <a:ea typeface="+mn-ea"/>
                <a:cs typeface="+mn-cs"/>
              </a:rPr>
              <a:pPr/>
              <a:t>‹#›</a:t>
            </a:fld>
            <a:endParaRPr lang="en-GB" sz="1466" kern="1200" dirty="0">
              <a:solidFill>
                <a:schemeClr val="bg1"/>
              </a:solidFill>
              <a:latin typeface="+mn-lt"/>
              <a:ea typeface="+mn-ea"/>
              <a:cs typeface="+mn-cs"/>
            </a:endParaRPr>
          </a:p>
        </p:txBody>
      </p:sp>
      <p:sp>
        <p:nvSpPr>
          <p:cNvPr id="5" name="Rectangle 5">
            <a:extLst>
              <a:ext uri="{FF2B5EF4-FFF2-40B4-BE49-F238E27FC236}">
                <a16:creationId xmlns:a16="http://schemas.microsoft.com/office/drawing/2014/main" id="{4716D489-1B4B-B07D-A599-B1113137FF35}"/>
              </a:ext>
            </a:extLst>
          </p:cNvPr>
          <p:cNvSpPr/>
          <p:nvPr userDrawn="1"/>
        </p:nvSpPr>
        <p:spPr>
          <a:xfrm>
            <a:off x="5823727" y="6432572"/>
            <a:ext cx="1079142" cy="307777"/>
          </a:xfrm>
          <a:prstGeom prst="rect">
            <a:avLst/>
          </a:prstGeom>
        </p:spPr>
        <p:txBody>
          <a:bodyPr wrap="none">
            <a:spAutoFit/>
          </a:bodyPr>
          <a:lstStyle/>
          <a:p>
            <a:r>
              <a:rPr lang="en-US" sz="1400" kern="1200" dirty="0">
                <a:solidFill>
                  <a:schemeClr val="bg1"/>
                </a:solidFill>
                <a:latin typeface="+mn-lt"/>
                <a:ea typeface="+mn-ea"/>
                <a:cs typeface="+mn-cs"/>
              </a:rPr>
              <a:t>21.01.2025</a:t>
            </a:r>
            <a:endParaRPr lang="en-GB" sz="1400" kern="1200" dirty="0">
              <a:solidFill>
                <a:schemeClr val="bg1"/>
              </a:solidFill>
              <a:latin typeface="+mn-lt"/>
              <a:ea typeface="+mn-ea"/>
              <a:cs typeface="+mn-cs"/>
            </a:endParaRPr>
          </a:p>
        </p:txBody>
      </p:sp>
      <p:sp>
        <p:nvSpPr>
          <p:cNvPr id="6" name="Rectangle 5">
            <a:extLst>
              <a:ext uri="{FF2B5EF4-FFF2-40B4-BE49-F238E27FC236}">
                <a16:creationId xmlns:a16="http://schemas.microsoft.com/office/drawing/2014/main" id="{8678DF7D-98C4-B8D3-780D-88D97578544D}"/>
              </a:ext>
            </a:extLst>
          </p:cNvPr>
          <p:cNvSpPr/>
          <p:nvPr userDrawn="1"/>
        </p:nvSpPr>
        <p:spPr>
          <a:xfrm>
            <a:off x="332004" y="6432572"/>
            <a:ext cx="1260281" cy="307777"/>
          </a:xfrm>
          <a:prstGeom prst="rect">
            <a:avLst/>
          </a:prstGeom>
        </p:spPr>
        <p:txBody>
          <a:bodyPr wrap="none">
            <a:spAutoFit/>
          </a:bodyPr>
          <a:lstStyle/>
          <a:p>
            <a:r>
              <a:rPr lang="en-US" sz="1400" kern="1200" dirty="0">
                <a:solidFill>
                  <a:schemeClr val="bg1"/>
                </a:solidFill>
                <a:latin typeface="+mn-lt"/>
                <a:ea typeface="+mn-ea"/>
                <a:cs typeface="+mn-cs"/>
              </a:rPr>
              <a:t>Jessica Golm</a:t>
            </a:r>
            <a:endParaRPr lang="en-GB" sz="1400" kern="1200" dirty="0">
              <a:solidFill>
                <a:schemeClr val="bg1"/>
              </a:solidFill>
              <a:latin typeface="+mn-lt"/>
              <a:ea typeface="+mn-ea"/>
              <a:cs typeface="+mn-cs"/>
            </a:endParaRPr>
          </a:p>
        </p:txBody>
      </p:sp>
    </p:spTree>
    <p:extLst>
      <p:ext uri="{BB962C8B-B14F-4D97-AF65-F5344CB8AC3E}">
        <p14:creationId xmlns:p14="http://schemas.microsoft.com/office/powerpoint/2010/main" val="2811569248"/>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Lst>
  <p:hf hdr="0" dt="0"/>
  <p:txStyles>
    <p:titleStyle>
      <a:lvl1pPr algn="l" rtl="0" eaLnBrk="1" latinLnBrk="0" hangingPunct="1">
        <a:spcBef>
          <a:spcPct val="0"/>
        </a:spcBef>
        <a:buNone/>
        <a:defRPr kumimoji="0" sz="4601" kern="1200">
          <a:solidFill>
            <a:schemeClr val="tx1"/>
          </a:solidFill>
          <a:latin typeface="+mj-lt"/>
          <a:ea typeface="+mj-ea"/>
          <a:cs typeface="+mj-cs"/>
        </a:defRPr>
      </a:lvl1pPr>
    </p:titleStyle>
    <p:bodyStyle>
      <a:lvl1pPr marL="493616" indent="-457051" algn="l" rtl="0" eaLnBrk="1" latinLnBrk="0" hangingPunct="1">
        <a:spcBef>
          <a:spcPct val="20000"/>
        </a:spcBef>
        <a:buClr>
          <a:schemeClr val="accent1"/>
        </a:buClr>
        <a:buSzPct val="80000"/>
        <a:buFont typeface="Arial"/>
        <a:buChar char="•"/>
        <a:defRPr kumimoji="0" sz="3002" kern="1200">
          <a:solidFill>
            <a:schemeClr val="tx1"/>
          </a:solidFill>
          <a:latin typeface="+mn-lt"/>
          <a:ea typeface="+mn-ea"/>
          <a:cs typeface="+mn-cs"/>
        </a:defRPr>
      </a:lvl1pPr>
      <a:lvl2pPr marL="904964" indent="-457051" algn="l" rtl="0" eaLnBrk="1" latinLnBrk="0" hangingPunct="1">
        <a:spcBef>
          <a:spcPct val="20000"/>
        </a:spcBef>
        <a:buClr>
          <a:schemeClr val="accent1"/>
        </a:buClr>
        <a:buSzPct val="90000"/>
        <a:buFont typeface="Arial"/>
        <a:buChar char="•"/>
        <a:defRPr kumimoji="0" sz="2602" kern="1200">
          <a:solidFill>
            <a:schemeClr val="tx1"/>
          </a:solidFill>
          <a:latin typeface="+mn-lt"/>
          <a:ea typeface="+mn-ea"/>
          <a:cs typeface="+mn-cs"/>
        </a:defRPr>
      </a:lvl2pPr>
      <a:lvl3pPr marL="1092354" indent="-342793" algn="l" rtl="0" eaLnBrk="1" latinLnBrk="0" hangingPunct="1">
        <a:spcBef>
          <a:spcPct val="20000"/>
        </a:spcBef>
        <a:buClr>
          <a:schemeClr val="accent2"/>
        </a:buClr>
        <a:buSzPct val="85000"/>
        <a:buFont typeface="Arial"/>
        <a:buChar char="•"/>
        <a:defRPr kumimoji="0" sz="2402" kern="1200">
          <a:solidFill>
            <a:schemeClr val="tx1"/>
          </a:solidFill>
          <a:latin typeface="+mn-lt"/>
          <a:ea typeface="+mn-ea"/>
          <a:cs typeface="+mn-cs"/>
        </a:defRPr>
      </a:lvl3pPr>
      <a:lvl4pPr marL="1384867" indent="-342793" algn="l" rtl="0" eaLnBrk="1" latinLnBrk="0" hangingPunct="1">
        <a:spcBef>
          <a:spcPct val="20000"/>
        </a:spcBef>
        <a:buClr>
          <a:schemeClr val="accent3"/>
        </a:buClr>
        <a:buSzPct val="90000"/>
        <a:buFont typeface="Arial"/>
        <a:buChar char="•"/>
        <a:defRPr kumimoji="0" sz="1999" kern="1200">
          <a:solidFill>
            <a:schemeClr val="tx1"/>
          </a:solidFill>
          <a:latin typeface="+mn-lt"/>
          <a:ea typeface="+mn-ea"/>
          <a:cs typeface="+mn-cs"/>
        </a:defRPr>
      </a:lvl4pPr>
      <a:lvl5pPr marL="1649954" indent="-342793" algn="l" rtl="0" eaLnBrk="1" latinLnBrk="0" hangingPunct="1">
        <a:spcBef>
          <a:spcPct val="20000"/>
        </a:spcBef>
        <a:buClr>
          <a:schemeClr val="accent4"/>
        </a:buClr>
        <a:buSzPct val="100000"/>
        <a:buFont typeface="Arial"/>
        <a:buChar char="•"/>
        <a:defRPr kumimoji="0" sz="1999" kern="1200">
          <a:solidFill>
            <a:schemeClr val="tx1"/>
          </a:solidFill>
          <a:latin typeface="+mn-lt"/>
          <a:ea typeface="+mn-ea"/>
          <a:cs typeface="+mn-cs"/>
        </a:defRPr>
      </a:lvl5pPr>
      <a:lvl6pPr marL="1700231" indent="-182823" algn="l" rtl="0" eaLnBrk="1" latinLnBrk="0" hangingPunct="1">
        <a:spcBef>
          <a:spcPct val="20000"/>
        </a:spcBef>
        <a:buClr>
          <a:schemeClr val="accent5"/>
        </a:buClr>
        <a:buFont typeface="Arial"/>
        <a:buChar char="-"/>
        <a:defRPr kumimoji="0" sz="1999" kern="1200" baseline="0">
          <a:solidFill>
            <a:schemeClr val="tx1"/>
          </a:solidFill>
          <a:latin typeface="+mn-lt"/>
          <a:ea typeface="+mn-ea"/>
          <a:cs typeface="+mn-cs"/>
        </a:defRPr>
      </a:lvl6pPr>
      <a:lvl7pPr marL="1919616" indent="-182823" algn="l" rtl="0" eaLnBrk="1" latinLnBrk="0" hangingPunct="1">
        <a:spcBef>
          <a:spcPct val="20000"/>
        </a:spcBef>
        <a:buClr>
          <a:schemeClr val="accent6"/>
        </a:buClr>
        <a:buSzPct val="100000"/>
        <a:buFont typeface="Arial"/>
        <a:buChar char="•"/>
        <a:defRPr kumimoji="0" sz="1799" kern="1200" baseline="0">
          <a:solidFill>
            <a:schemeClr val="tx1"/>
          </a:solidFill>
          <a:latin typeface="+mn-lt"/>
          <a:ea typeface="+mn-ea"/>
          <a:cs typeface="+mn-cs"/>
        </a:defRPr>
      </a:lvl7pPr>
      <a:lvl8pPr marL="2139001" indent="-182823" algn="l" rtl="0" eaLnBrk="1" latinLnBrk="0" hangingPunct="1">
        <a:spcBef>
          <a:spcPct val="20000"/>
        </a:spcBef>
        <a:buClr>
          <a:schemeClr val="accent6"/>
        </a:buClr>
        <a:buFont typeface="Arial"/>
        <a:buChar char="▪"/>
        <a:defRPr kumimoji="0" sz="1599" kern="1200">
          <a:solidFill>
            <a:schemeClr val="tx1"/>
          </a:solidFill>
          <a:latin typeface="+mn-lt"/>
          <a:ea typeface="+mn-ea"/>
          <a:cs typeface="+mn-cs"/>
        </a:defRPr>
      </a:lvl8pPr>
      <a:lvl9pPr marL="2330960" indent="-182823" algn="l" rtl="0" eaLnBrk="1" latinLnBrk="0" hangingPunct="1">
        <a:spcBef>
          <a:spcPct val="20000"/>
        </a:spcBef>
        <a:buClr>
          <a:schemeClr val="accent6"/>
        </a:buClr>
        <a:buFont typeface="Arial"/>
        <a:buChar char="•"/>
        <a:defRPr kumimoji="0" sz="1599"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051" algn="l" rtl="0" eaLnBrk="1" latinLnBrk="0" hangingPunct="1">
        <a:defRPr kumimoji="0" kern="1200">
          <a:solidFill>
            <a:schemeClr val="tx1"/>
          </a:solidFill>
          <a:latin typeface="+mn-lt"/>
          <a:ea typeface="+mn-ea"/>
          <a:cs typeface="+mn-cs"/>
        </a:defRPr>
      </a:lvl2pPr>
      <a:lvl3pPr marL="914103" algn="l" rtl="0" eaLnBrk="1" latinLnBrk="0" hangingPunct="1">
        <a:defRPr kumimoji="0" kern="1200">
          <a:solidFill>
            <a:schemeClr val="tx1"/>
          </a:solidFill>
          <a:latin typeface="+mn-lt"/>
          <a:ea typeface="+mn-ea"/>
          <a:cs typeface="+mn-cs"/>
        </a:defRPr>
      </a:lvl3pPr>
      <a:lvl4pPr marL="1371154" algn="l" rtl="0" eaLnBrk="1" latinLnBrk="0" hangingPunct="1">
        <a:defRPr kumimoji="0" kern="1200">
          <a:solidFill>
            <a:schemeClr val="tx1"/>
          </a:solidFill>
          <a:latin typeface="+mn-lt"/>
          <a:ea typeface="+mn-ea"/>
          <a:cs typeface="+mn-cs"/>
        </a:defRPr>
      </a:lvl4pPr>
      <a:lvl5pPr marL="1828206" algn="l" rtl="0" eaLnBrk="1" latinLnBrk="0" hangingPunct="1">
        <a:defRPr kumimoji="0" kern="1200">
          <a:solidFill>
            <a:schemeClr val="tx1"/>
          </a:solidFill>
          <a:latin typeface="+mn-lt"/>
          <a:ea typeface="+mn-ea"/>
          <a:cs typeface="+mn-cs"/>
        </a:defRPr>
      </a:lvl5pPr>
      <a:lvl6pPr marL="2285257" algn="l" rtl="0" eaLnBrk="1" latinLnBrk="0" hangingPunct="1">
        <a:defRPr kumimoji="0" kern="1200">
          <a:solidFill>
            <a:schemeClr val="tx1"/>
          </a:solidFill>
          <a:latin typeface="+mn-lt"/>
          <a:ea typeface="+mn-ea"/>
          <a:cs typeface="+mn-cs"/>
        </a:defRPr>
      </a:lvl6pPr>
      <a:lvl7pPr marL="2742308" algn="l" rtl="0" eaLnBrk="1" latinLnBrk="0" hangingPunct="1">
        <a:defRPr kumimoji="0" kern="1200">
          <a:solidFill>
            <a:schemeClr val="tx1"/>
          </a:solidFill>
          <a:latin typeface="+mn-lt"/>
          <a:ea typeface="+mn-ea"/>
          <a:cs typeface="+mn-cs"/>
        </a:defRPr>
      </a:lvl7pPr>
      <a:lvl8pPr marL="3199357" algn="l" rtl="0" eaLnBrk="1" latinLnBrk="0" hangingPunct="1">
        <a:defRPr kumimoji="0" kern="1200">
          <a:solidFill>
            <a:schemeClr val="tx1"/>
          </a:solidFill>
          <a:latin typeface="+mn-lt"/>
          <a:ea typeface="+mn-ea"/>
          <a:cs typeface="+mn-cs"/>
        </a:defRPr>
      </a:lvl8pPr>
      <a:lvl9pPr marL="3656411"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 Id="rId4" Type="http://schemas.openxmlformats.org/officeDocument/2006/relationships/image" Target="../media/image64.png"/></Relationships>
</file>

<file path=ppt/slides/_rels/slide1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jpeg"/><Relationship Id="rId1" Type="http://schemas.openxmlformats.org/officeDocument/2006/relationships/slideLayout" Target="../slideLayouts/slideLayout7.xml"/><Relationship Id="rId4" Type="http://schemas.openxmlformats.org/officeDocument/2006/relationships/image" Target="../media/image67.png"/></Relationships>
</file>

<file path=ppt/slides/_rels/slide12.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72.jpg"/><Relationship Id="rId2" Type="http://schemas.openxmlformats.org/officeDocument/2006/relationships/notesSlide" Target="../notesSlides/notesSlide1.xml"/><Relationship Id="rId1" Type="http://schemas.openxmlformats.org/officeDocument/2006/relationships/slideLayout" Target="../slideLayouts/slideLayout36.xml"/><Relationship Id="rId6" Type="http://schemas.openxmlformats.org/officeDocument/2006/relationships/image" Target="../media/image71.jpeg"/><Relationship Id="rId5" Type="http://schemas.openxmlformats.org/officeDocument/2006/relationships/image" Target="../media/image70.jpg"/><Relationship Id="rId4" Type="http://schemas.openxmlformats.org/officeDocument/2006/relationships/image" Target="../media/image6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notesSlide" Target="../notesSlides/notesSlide2.xml"/><Relationship Id="rId1" Type="http://schemas.openxmlformats.org/officeDocument/2006/relationships/slideLayout" Target="../slideLayouts/slideLayout36.xml"/><Relationship Id="rId5" Type="http://schemas.openxmlformats.org/officeDocument/2006/relationships/image" Target="../media/image74.jpeg"/><Relationship Id="rId4" Type="http://schemas.openxmlformats.org/officeDocument/2006/relationships/image" Target="../media/image660.png"/></Relationships>
</file>

<file path=ppt/slides/_rels/slide1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xml"/><Relationship Id="rId1" Type="http://schemas.openxmlformats.org/officeDocument/2006/relationships/slideLayout" Target="../slideLayouts/slideLayout36.xml"/><Relationship Id="rId4" Type="http://schemas.openxmlformats.org/officeDocument/2006/relationships/image" Target="../media/image76.png"/></Relationships>
</file>

<file path=ppt/slides/_rels/slide16.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8" Type="http://schemas.openxmlformats.org/officeDocument/2006/relationships/image" Target="../media/image84.jpg"/><Relationship Id="rId3" Type="http://schemas.openxmlformats.org/officeDocument/2006/relationships/image" Target="../media/image79.png"/><Relationship Id="rId7" Type="http://schemas.openxmlformats.org/officeDocument/2006/relationships/image" Target="../media/image83.jpg"/><Relationship Id="rId2" Type="http://schemas.openxmlformats.org/officeDocument/2006/relationships/notesSlide" Target="../notesSlides/notesSlide4.xml"/><Relationship Id="rId1" Type="http://schemas.openxmlformats.org/officeDocument/2006/relationships/slideLayout" Target="../slideLayouts/slideLayout36.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5.xml"/><Relationship Id="rId1" Type="http://schemas.openxmlformats.org/officeDocument/2006/relationships/slideLayout" Target="../slideLayouts/slideLayout36.xml"/><Relationship Id="rId4" Type="http://schemas.openxmlformats.org/officeDocument/2006/relationships/image" Target="../media/image86.jpeg"/></Relationships>
</file>

<file path=ppt/slides/_rels/slide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6.xml"/><Relationship Id="rId1" Type="http://schemas.openxmlformats.org/officeDocument/2006/relationships/slideLayout" Target="../slideLayouts/slideLayout36.xml"/><Relationship Id="rId5" Type="http://schemas.openxmlformats.org/officeDocument/2006/relationships/image" Target="../media/image89.png"/><Relationship Id="rId4" Type="http://schemas.openxmlformats.org/officeDocument/2006/relationships/image" Target="../media/image88.png"/></Relationships>
</file>

<file path=ppt/slides/_rels/slide2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7.xml"/><Relationship Id="rId1" Type="http://schemas.openxmlformats.org/officeDocument/2006/relationships/slideLayout" Target="../slideLayouts/slideLayout36.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7.jpeg"/><Relationship Id="rId7" Type="http://schemas.openxmlformats.org/officeDocument/2006/relationships/hyperlink" Target="https://doi.org/10.1103/PhysRevAccelBeams.20.052001" TargetMode="External"/><Relationship Id="rId2" Type="http://schemas.openxmlformats.org/officeDocument/2006/relationships/image" Target="../media/image36.png"/><Relationship Id="rId1" Type="http://schemas.openxmlformats.org/officeDocument/2006/relationships/slideLayout" Target="../slideLayouts/slideLayout7.xml"/><Relationship Id="rId6" Type="http://schemas.openxmlformats.org/officeDocument/2006/relationships/hyperlink" Target="https://doi.org/10.1103/PhysRevAccelBeams.21.061001" TargetMode="External"/><Relationship Id="rId5" Type="http://schemas.openxmlformats.org/officeDocument/2006/relationships/image" Target="../media/image39.jpeg"/><Relationship Id="rId4" Type="http://schemas.openxmlformats.org/officeDocument/2006/relationships/image" Target="../media/image38.jpeg"/></Relationships>
</file>

<file path=ppt/slides/_rels/slide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hyperlink" Target="https://doi.org/10.1103/PhysRevLett.90.224801" TargetMode="External"/><Relationship Id="rId3" Type="http://schemas.openxmlformats.org/officeDocument/2006/relationships/hyperlink" Target="https://doi.org/10.1103/PhysRevAccelBeams.21.102002" TargetMode="External"/><Relationship Id="rId7" Type="http://schemas.openxmlformats.org/officeDocument/2006/relationships/image" Target="../media/image47.png"/><Relationship Id="rId2" Type="http://schemas.openxmlformats.org/officeDocument/2006/relationships/image" Target="../media/image43.png"/><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7.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hyperlink" Target="https://doi.org/10.1103/PhysRevApplied.14.061002" TargetMode="External"/><Relationship Id="rId7" Type="http://schemas.openxmlformats.org/officeDocument/2006/relationships/image" Target="../media/image52.jpeg"/><Relationship Id="rId2" Type="http://schemas.openxmlformats.org/officeDocument/2006/relationships/image" Target="../media/image48.png"/><Relationship Id="rId1" Type="http://schemas.openxmlformats.org/officeDocument/2006/relationships/slideLayout" Target="../slideLayouts/slideLayout7.xml"/><Relationship Id="rId6" Type="http://schemas.openxmlformats.org/officeDocument/2006/relationships/image" Target="../media/image51.jpg"/><Relationship Id="rId5" Type="http://schemas.openxmlformats.org/officeDocument/2006/relationships/image" Target="../media/image50.png"/><Relationship Id="rId4" Type="http://schemas.openxmlformats.org/officeDocument/2006/relationships/image" Target="../media/image49.png"/></Relationships>
</file>

<file path=ppt/slides/_rels/slide8.xml.rels><?xml version="1.0" encoding="UTF-8" standalone="yes"?>
<Relationships xmlns="http://schemas.openxmlformats.org/package/2006/relationships"><Relationship Id="rId3" Type="http://schemas.openxmlformats.org/officeDocument/2006/relationships/hyperlink" Target="https://doi.org/10.1103/PhysRevSTAB.15.071002" TargetMode="External"/><Relationship Id="rId2" Type="http://schemas.openxmlformats.org/officeDocument/2006/relationships/image" Target="../media/image54.png"/><Relationship Id="rId1" Type="http://schemas.openxmlformats.org/officeDocument/2006/relationships/slideLayout" Target="../slideLayouts/slideLayout7.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9.xml.rels><?xml version="1.0" encoding="UTF-8" standalone="yes"?>
<Relationships xmlns="http://schemas.openxmlformats.org/package/2006/relationships"><Relationship Id="rId3" Type="http://schemas.openxmlformats.org/officeDocument/2006/relationships/image" Target="../media/image59.tif"/><Relationship Id="rId2" Type="http://schemas.openxmlformats.org/officeDocument/2006/relationships/image" Target="../media/image58.tif"/><Relationship Id="rId1" Type="http://schemas.openxmlformats.org/officeDocument/2006/relationships/slideLayout" Target="../slideLayouts/slideLayout7.xml"/><Relationship Id="rId6" Type="http://schemas.openxmlformats.org/officeDocument/2006/relationships/image" Target="../media/image61.png"/><Relationship Id="rId5" Type="http://schemas.openxmlformats.org/officeDocument/2006/relationships/hyperlink" Target="https://doi.org/10.1103/PhysRevLett.120.124801" TargetMode="External"/><Relationship Id="rId4" Type="http://schemas.openxmlformats.org/officeDocument/2006/relationships/image" Target="../media/image6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A1AE3E-2639-5982-D364-55FC82ABC39A}"/>
              </a:ext>
            </a:extLst>
          </p:cNvPr>
          <p:cNvSpPr txBox="1"/>
          <p:nvPr/>
        </p:nvSpPr>
        <p:spPr>
          <a:xfrm>
            <a:off x="1698198" y="2095915"/>
            <a:ext cx="8302752" cy="1077218"/>
          </a:xfrm>
          <a:prstGeom prst="rect">
            <a:avLst/>
          </a:prstGeom>
          <a:noFill/>
        </p:spPr>
        <p:txBody>
          <a:bodyPr wrap="square" rtlCol="0">
            <a:spAutoFit/>
          </a:bodyPr>
          <a:lstStyle/>
          <a:p>
            <a:pPr lvl="0" algn="ctr"/>
            <a:r>
              <a:rPr lang="en-US" sz="3200" dirty="0"/>
              <a:t>D</a:t>
            </a:r>
            <a:r>
              <a:rPr lang="en-GB" sz="3200" dirty="0" err="1"/>
              <a:t>eveloping</a:t>
            </a:r>
            <a:r>
              <a:rPr lang="en-GB" sz="3200" dirty="0"/>
              <a:t> a 3 GHz HTS rf pulse compressor: Background</a:t>
            </a:r>
          </a:p>
        </p:txBody>
      </p:sp>
    </p:spTree>
    <p:extLst>
      <p:ext uri="{BB962C8B-B14F-4D97-AF65-F5344CB8AC3E}">
        <p14:creationId xmlns:p14="http://schemas.microsoft.com/office/powerpoint/2010/main" val="26788586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0C50781-8C96-1BD5-0A7E-BFF97B8BBC4B}"/>
              </a:ext>
            </a:extLst>
          </p:cNvPr>
          <p:cNvSpPr txBox="1"/>
          <p:nvPr/>
        </p:nvSpPr>
        <p:spPr>
          <a:xfrm>
            <a:off x="3928583" y="267232"/>
            <a:ext cx="4334841" cy="584775"/>
          </a:xfrm>
          <a:prstGeom prst="rect">
            <a:avLst/>
          </a:prstGeom>
          <a:noFill/>
        </p:spPr>
        <p:txBody>
          <a:bodyPr wrap="none" rtlCol="0">
            <a:spAutoFit/>
          </a:bodyPr>
          <a:lstStyle/>
          <a:p>
            <a:pPr algn="ctr"/>
            <a:r>
              <a:rPr lang="en-US" sz="3200" dirty="0"/>
              <a:t>C</a:t>
            </a:r>
            <a:r>
              <a:rPr lang="en-US" sz="3200" baseline="30000" dirty="0"/>
              <a:t>3 </a:t>
            </a:r>
            <a:r>
              <a:rPr lang="en-US" sz="3200" dirty="0"/>
              <a:t>– Cool Copper Collider</a:t>
            </a:r>
            <a:endParaRPr lang="en-GB" sz="3200" dirty="0"/>
          </a:p>
        </p:txBody>
      </p:sp>
      <p:pic>
        <p:nvPicPr>
          <p:cNvPr id="5" name="Picture 4">
            <a:extLst>
              <a:ext uri="{FF2B5EF4-FFF2-40B4-BE49-F238E27FC236}">
                <a16:creationId xmlns:a16="http://schemas.microsoft.com/office/drawing/2014/main" id="{C7030C48-4EB0-4F7B-F39D-4256D3526909}"/>
              </a:ext>
            </a:extLst>
          </p:cNvPr>
          <p:cNvPicPr>
            <a:picLocks noChangeAspect="1"/>
          </p:cNvPicPr>
          <p:nvPr/>
        </p:nvPicPr>
        <p:blipFill>
          <a:blip r:embed="rId2"/>
          <a:stretch>
            <a:fillRect/>
          </a:stretch>
        </p:blipFill>
        <p:spPr>
          <a:xfrm>
            <a:off x="301034" y="1161271"/>
            <a:ext cx="5621745" cy="3169920"/>
          </a:xfrm>
          <a:prstGeom prst="rect">
            <a:avLst/>
          </a:prstGeom>
        </p:spPr>
      </p:pic>
      <p:pic>
        <p:nvPicPr>
          <p:cNvPr id="7" name="Picture 6">
            <a:extLst>
              <a:ext uri="{FF2B5EF4-FFF2-40B4-BE49-F238E27FC236}">
                <a16:creationId xmlns:a16="http://schemas.microsoft.com/office/drawing/2014/main" id="{398AECFE-AE72-41BA-A452-A1847ACB3BE5}"/>
              </a:ext>
            </a:extLst>
          </p:cNvPr>
          <p:cNvPicPr>
            <a:picLocks noChangeAspect="1"/>
          </p:cNvPicPr>
          <p:nvPr/>
        </p:nvPicPr>
        <p:blipFill>
          <a:blip r:embed="rId3"/>
          <a:stretch>
            <a:fillRect/>
          </a:stretch>
        </p:blipFill>
        <p:spPr>
          <a:xfrm>
            <a:off x="6339840" y="780929"/>
            <a:ext cx="4533797" cy="2568062"/>
          </a:xfrm>
          <a:prstGeom prst="rect">
            <a:avLst/>
          </a:prstGeom>
        </p:spPr>
      </p:pic>
      <p:pic>
        <p:nvPicPr>
          <p:cNvPr id="9" name="Picture 8">
            <a:extLst>
              <a:ext uri="{FF2B5EF4-FFF2-40B4-BE49-F238E27FC236}">
                <a16:creationId xmlns:a16="http://schemas.microsoft.com/office/drawing/2014/main" id="{A95D4166-3070-33D8-0AFD-E758DFEE7F12}"/>
              </a:ext>
            </a:extLst>
          </p:cNvPr>
          <p:cNvPicPr>
            <a:picLocks noChangeAspect="1"/>
          </p:cNvPicPr>
          <p:nvPr/>
        </p:nvPicPr>
        <p:blipFill>
          <a:blip r:embed="rId4"/>
          <a:stretch>
            <a:fillRect/>
          </a:stretch>
        </p:blipFill>
        <p:spPr>
          <a:xfrm>
            <a:off x="6766560" y="3610638"/>
            <a:ext cx="4814888" cy="2803346"/>
          </a:xfrm>
          <a:prstGeom prst="rect">
            <a:avLst/>
          </a:prstGeom>
        </p:spPr>
      </p:pic>
      <p:sp>
        <p:nvSpPr>
          <p:cNvPr id="2" name="TextBox 1">
            <a:extLst>
              <a:ext uri="{FF2B5EF4-FFF2-40B4-BE49-F238E27FC236}">
                <a16:creationId xmlns:a16="http://schemas.microsoft.com/office/drawing/2014/main" id="{8B473E69-318C-8B85-132D-DB2EEDC21990}"/>
              </a:ext>
            </a:extLst>
          </p:cNvPr>
          <p:cNvSpPr txBox="1"/>
          <p:nvPr/>
        </p:nvSpPr>
        <p:spPr>
          <a:xfrm>
            <a:off x="103632" y="4537738"/>
            <a:ext cx="5992368" cy="1754326"/>
          </a:xfrm>
          <a:prstGeom prst="rect">
            <a:avLst/>
          </a:prstGeom>
          <a:noFill/>
        </p:spPr>
        <p:txBody>
          <a:bodyPr wrap="square" rtlCol="0">
            <a:spAutoFit/>
          </a:bodyPr>
          <a:lstStyle/>
          <a:p>
            <a:r>
              <a:rPr lang="en-US" dirty="0"/>
              <a:t>Person view:</a:t>
            </a:r>
          </a:p>
          <a:p>
            <a:pPr marL="285750" indent="-285750">
              <a:buFont typeface="Arial" panose="020B0604020202020204" pitchFamily="34" charset="0"/>
              <a:buChar char="•"/>
            </a:pPr>
            <a:r>
              <a:rPr lang="en-US" dirty="0"/>
              <a:t>Advantage – Lower peak power requirement, fewer power sources.</a:t>
            </a:r>
          </a:p>
          <a:p>
            <a:pPr marL="285750" indent="-285750">
              <a:buFont typeface="Arial" panose="020B0604020202020204" pitchFamily="34" charset="0"/>
              <a:buChar char="•"/>
            </a:pPr>
            <a:r>
              <a:rPr lang="en-US" dirty="0"/>
              <a:t>Disadvantage – Lower efficiency. Limited increase in copper conductivity compared to Carnot cooling cost.</a:t>
            </a:r>
          </a:p>
          <a:p>
            <a:pPr marL="285750" indent="-285750">
              <a:buFont typeface="Arial" panose="020B0604020202020204" pitchFamily="34" charset="0"/>
              <a:buChar char="•"/>
            </a:pPr>
            <a:r>
              <a:rPr lang="en-GB" dirty="0"/>
              <a:t>Challenge – Micron-level alignment in LN2 environment.</a:t>
            </a:r>
          </a:p>
        </p:txBody>
      </p:sp>
    </p:spTree>
    <p:extLst>
      <p:ext uri="{BB962C8B-B14F-4D97-AF65-F5344CB8AC3E}">
        <p14:creationId xmlns:p14="http://schemas.microsoft.com/office/powerpoint/2010/main" val="1354889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EE3524-B48D-9958-16CF-444D3E791920}"/>
              </a:ext>
            </a:extLst>
          </p:cNvPr>
          <p:cNvSpPr txBox="1"/>
          <p:nvPr/>
        </p:nvSpPr>
        <p:spPr>
          <a:xfrm>
            <a:off x="4206578" y="267232"/>
            <a:ext cx="3778856" cy="584775"/>
          </a:xfrm>
          <a:prstGeom prst="rect">
            <a:avLst/>
          </a:prstGeom>
          <a:noFill/>
        </p:spPr>
        <p:txBody>
          <a:bodyPr wrap="none" rtlCol="0">
            <a:spAutoFit/>
          </a:bodyPr>
          <a:lstStyle/>
          <a:p>
            <a:pPr algn="ctr"/>
            <a:r>
              <a:rPr lang="en-US" sz="3200" dirty="0"/>
              <a:t>RF pulse compressors</a:t>
            </a:r>
            <a:endParaRPr lang="en-GB" sz="3200" dirty="0"/>
          </a:p>
        </p:txBody>
      </p:sp>
      <p:sp>
        <p:nvSpPr>
          <p:cNvPr id="3" name="TextBox 2">
            <a:extLst>
              <a:ext uri="{FF2B5EF4-FFF2-40B4-BE49-F238E27FC236}">
                <a16:creationId xmlns:a16="http://schemas.microsoft.com/office/drawing/2014/main" id="{AB37E71A-36A2-06F7-666F-E17508778650}"/>
              </a:ext>
            </a:extLst>
          </p:cNvPr>
          <p:cNvSpPr txBox="1"/>
          <p:nvPr/>
        </p:nvSpPr>
        <p:spPr>
          <a:xfrm>
            <a:off x="646176" y="1341120"/>
            <a:ext cx="5334000" cy="1200329"/>
          </a:xfrm>
          <a:prstGeom prst="rect">
            <a:avLst/>
          </a:prstGeom>
          <a:noFill/>
        </p:spPr>
        <p:txBody>
          <a:bodyPr wrap="square" rtlCol="0">
            <a:spAutoFit/>
          </a:bodyPr>
          <a:lstStyle/>
          <a:p>
            <a:r>
              <a:rPr lang="en-US" dirty="0"/>
              <a:t>RF pulse compressors are high </a:t>
            </a:r>
            <a:r>
              <a:rPr lang="en-US" i="1" dirty="0"/>
              <a:t>Q</a:t>
            </a:r>
            <a:r>
              <a:rPr lang="en-US" dirty="0"/>
              <a:t> cavities that can store and quickly discharge RF energy, giving a power gain. High </a:t>
            </a:r>
            <a:r>
              <a:rPr lang="en-US" i="1" dirty="0"/>
              <a:t>Q</a:t>
            </a:r>
            <a:r>
              <a:rPr lang="en-US" baseline="-25000" dirty="0"/>
              <a:t>0</a:t>
            </a:r>
            <a:r>
              <a:rPr lang="en-US" dirty="0"/>
              <a:t> is crucial for this application, usually around 200,000. </a:t>
            </a:r>
            <a:r>
              <a:rPr lang="en-US" i="1" dirty="0"/>
              <a:t> </a:t>
            </a:r>
            <a:r>
              <a:rPr lang="en-US" dirty="0"/>
              <a:t> </a:t>
            </a:r>
            <a:endParaRPr lang="en-GB" dirty="0"/>
          </a:p>
        </p:txBody>
      </p:sp>
      <p:pic>
        <p:nvPicPr>
          <p:cNvPr id="7" name="Picture 6" descr="A machine with pipes and tubes&#10;&#10;AI-generated content may be incorrect.">
            <a:extLst>
              <a:ext uri="{FF2B5EF4-FFF2-40B4-BE49-F238E27FC236}">
                <a16:creationId xmlns:a16="http://schemas.microsoft.com/office/drawing/2014/main" id="{E3E98D38-130B-6C35-0701-A9E45B98232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26352" y="1056381"/>
            <a:ext cx="4133088" cy="2755392"/>
          </a:xfrm>
          <a:prstGeom prst="rect">
            <a:avLst/>
          </a:prstGeom>
        </p:spPr>
      </p:pic>
      <p:pic>
        <p:nvPicPr>
          <p:cNvPr id="8" name="Picture 7">
            <a:extLst>
              <a:ext uri="{FF2B5EF4-FFF2-40B4-BE49-F238E27FC236}">
                <a16:creationId xmlns:a16="http://schemas.microsoft.com/office/drawing/2014/main" id="{7967CF48-C73D-8B1A-5928-33B95224A48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38" y="2686713"/>
            <a:ext cx="6281926" cy="3543399"/>
          </a:xfrm>
          <a:prstGeom prst="rect">
            <a:avLst/>
          </a:prstGeom>
        </p:spPr>
      </p:pic>
      <p:pic>
        <p:nvPicPr>
          <p:cNvPr id="10" name="Picture 9">
            <a:extLst>
              <a:ext uri="{FF2B5EF4-FFF2-40B4-BE49-F238E27FC236}">
                <a16:creationId xmlns:a16="http://schemas.microsoft.com/office/drawing/2014/main" id="{8507D283-98D2-E046-3D61-8E655A2F1316}"/>
              </a:ext>
            </a:extLst>
          </p:cNvPr>
          <p:cNvPicPr>
            <a:picLocks noChangeAspect="1"/>
          </p:cNvPicPr>
          <p:nvPr/>
        </p:nvPicPr>
        <p:blipFill>
          <a:blip r:embed="rId4"/>
          <a:stretch>
            <a:fillRect/>
          </a:stretch>
        </p:blipFill>
        <p:spPr>
          <a:xfrm>
            <a:off x="5899754" y="3828386"/>
            <a:ext cx="6147116" cy="2559182"/>
          </a:xfrm>
          <a:prstGeom prst="rect">
            <a:avLst/>
          </a:prstGeom>
        </p:spPr>
      </p:pic>
    </p:spTree>
    <p:extLst>
      <p:ext uri="{BB962C8B-B14F-4D97-AF65-F5344CB8AC3E}">
        <p14:creationId xmlns:p14="http://schemas.microsoft.com/office/powerpoint/2010/main" val="38572827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8736C-3333-4CA7-1CAB-E9E774006400}"/>
              </a:ext>
            </a:extLst>
          </p:cNvPr>
          <p:cNvSpPr>
            <a:spLocks noGrp="1"/>
          </p:cNvSpPr>
          <p:nvPr>
            <p:ph type="title"/>
          </p:nvPr>
        </p:nvSpPr>
        <p:spPr/>
        <p:txBody>
          <a:bodyPr/>
          <a:lstStyle/>
          <a:p>
            <a:r>
              <a:rPr lang="en-US" dirty="0"/>
              <a:t>Accelerator Outlook: Pulse Compressor</a:t>
            </a:r>
            <a:endParaRPr lang="en-GB" dirty="0"/>
          </a:p>
        </p:txBody>
      </p:sp>
      <p:sp>
        <p:nvSpPr>
          <p:cNvPr id="5" name="TextBox 4">
            <a:extLst>
              <a:ext uri="{FF2B5EF4-FFF2-40B4-BE49-F238E27FC236}">
                <a16:creationId xmlns:a16="http://schemas.microsoft.com/office/drawing/2014/main" id="{DC641BC2-AA2D-331C-22BF-24F07D38D57F}"/>
              </a:ext>
            </a:extLst>
          </p:cNvPr>
          <p:cNvSpPr txBox="1"/>
          <p:nvPr/>
        </p:nvSpPr>
        <p:spPr>
          <a:xfrm>
            <a:off x="419249" y="1189491"/>
            <a:ext cx="3478973" cy="1364156"/>
          </a:xfrm>
          <a:prstGeom prst="rect">
            <a:avLst/>
          </a:prstGeom>
        </p:spPr>
        <p:txBody>
          <a:bodyPr wrap="square">
            <a:spAutoFit/>
          </a:bodyPr>
          <a:lstStyle>
            <a:defPPr>
              <a:defRPr lang="en-US"/>
            </a:defPPr>
            <a:lvl1pPr marL="285750" indent="-285750">
              <a:buFontTx/>
              <a:buChar char="-"/>
              <a:defRPr sz="1400">
                <a:solidFill>
                  <a:srgbClr val="000000"/>
                </a:solidFill>
              </a:defRPr>
            </a:lvl1pPr>
          </a:lstStyle>
          <a:p>
            <a:pPr marL="0" indent="0" algn="r">
              <a:buNone/>
            </a:pPr>
            <a:r>
              <a:rPr lang="en-GB" sz="2133" dirty="0"/>
              <a:t>Pulse compressor tests (11.4 GHz) with HTS tape at SLAC  coming soon</a:t>
            </a:r>
          </a:p>
          <a:p>
            <a:pPr algn="r"/>
            <a:endParaRPr lang="en-GB" sz="1866" dirty="0"/>
          </a:p>
        </p:txBody>
      </p:sp>
      <p:pic>
        <p:nvPicPr>
          <p:cNvPr id="9" name="Picture 8">
            <a:extLst>
              <a:ext uri="{FF2B5EF4-FFF2-40B4-BE49-F238E27FC236}">
                <a16:creationId xmlns:a16="http://schemas.microsoft.com/office/drawing/2014/main" id="{659C3CCB-BADF-E1CD-8977-95CD46F91415}"/>
              </a:ext>
            </a:extLst>
          </p:cNvPr>
          <p:cNvPicPr>
            <a:picLocks noChangeAspect="1"/>
          </p:cNvPicPr>
          <p:nvPr/>
        </p:nvPicPr>
        <p:blipFill rotWithShape="1">
          <a:blip r:embed="rId3"/>
          <a:srcRect t="8879"/>
          <a:stretch/>
        </p:blipFill>
        <p:spPr>
          <a:xfrm>
            <a:off x="8796559" y="944398"/>
            <a:ext cx="2894324" cy="3179932"/>
          </a:xfrm>
          <a:prstGeom prst="rect">
            <a:avLst/>
          </a:prstGeom>
        </p:spPr>
      </p:pic>
      <p:sp>
        <p:nvSpPr>
          <p:cNvPr id="13" name="TextBox 12">
            <a:extLst>
              <a:ext uri="{FF2B5EF4-FFF2-40B4-BE49-F238E27FC236}">
                <a16:creationId xmlns:a16="http://schemas.microsoft.com/office/drawing/2014/main" id="{2DB5C69C-C20A-0D44-AEA3-271B5CB224DA}"/>
              </a:ext>
            </a:extLst>
          </p:cNvPr>
          <p:cNvSpPr txBox="1"/>
          <p:nvPr/>
        </p:nvSpPr>
        <p:spPr>
          <a:xfrm>
            <a:off x="9044797" y="944397"/>
            <a:ext cx="2290417" cy="317908"/>
          </a:xfrm>
          <a:prstGeom prst="rect">
            <a:avLst/>
          </a:prstGeom>
          <a:noFill/>
        </p:spPr>
        <p:txBody>
          <a:bodyPr wrap="square">
            <a:spAutoFit/>
          </a:bodyPr>
          <a:lstStyle/>
          <a:p>
            <a:pPr algn="ctr"/>
            <a:r>
              <a:rPr lang="en-GB" sz="1466" dirty="0" err="1">
                <a:solidFill>
                  <a:schemeClr val="accent6"/>
                </a:solidFill>
                <a:latin typeface="Arial" panose="020B0604020202020204" pitchFamily="34" charset="0"/>
                <a:cs typeface="Arial" panose="020B0604020202020204" pitchFamily="34" charset="0"/>
              </a:rPr>
              <a:t>G.Le</a:t>
            </a:r>
            <a:r>
              <a:rPr lang="en-GB" sz="1466" dirty="0">
                <a:solidFill>
                  <a:schemeClr val="accent6"/>
                </a:solidFill>
                <a:latin typeface="Arial" panose="020B0604020202020204" pitchFamily="34" charset="0"/>
                <a:cs typeface="Arial" panose="020B0604020202020204" pitchFamily="34" charset="0"/>
              </a:rPr>
              <a:t> Sage </a:t>
            </a:r>
            <a:endParaRPr lang="en-GB" sz="1466" dirty="0">
              <a:solidFill>
                <a:schemeClr val="accent6"/>
              </a:solidFill>
            </a:endParaRPr>
          </a:p>
        </p:txBody>
      </p:sp>
      <p:pic>
        <p:nvPicPr>
          <p:cNvPr id="4" name="Picture 3" descr="A close up of a metal object&#10;&#10;Description automatically generated">
            <a:extLst>
              <a:ext uri="{FF2B5EF4-FFF2-40B4-BE49-F238E27FC236}">
                <a16:creationId xmlns:a16="http://schemas.microsoft.com/office/drawing/2014/main" id="{345F38D1-3FBD-65B0-F379-BF3F8137B45A}"/>
              </a:ext>
            </a:extLst>
          </p:cNvPr>
          <p:cNvPicPr>
            <a:picLocks noChangeAspect="1"/>
          </p:cNvPicPr>
          <p:nvPr/>
        </p:nvPicPr>
        <p:blipFill>
          <a:blip r:embed="rId4"/>
          <a:srcRect l="4143" t="24518" r="6429" b="13608"/>
          <a:stretch/>
        </p:blipFill>
        <p:spPr>
          <a:xfrm>
            <a:off x="4221379" y="1528561"/>
            <a:ext cx="4209085" cy="3878421"/>
          </a:xfrm>
          <a:prstGeom prst="rect">
            <a:avLst/>
          </a:prstGeom>
        </p:spPr>
      </p:pic>
      <p:pic>
        <p:nvPicPr>
          <p:cNvPr id="14" name="Picture 13" descr="A close-up of a metal object&#10;&#10;Description automatically generated">
            <a:extLst>
              <a:ext uri="{FF2B5EF4-FFF2-40B4-BE49-F238E27FC236}">
                <a16:creationId xmlns:a16="http://schemas.microsoft.com/office/drawing/2014/main" id="{93903E38-8609-2101-7EF3-9C1816D3B3EC}"/>
              </a:ext>
            </a:extLst>
          </p:cNvPr>
          <p:cNvPicPr>
            <a:picLocks noChangeAspect="1"/>
          </p:cNvPicPr>
          <p:nvPr/>
        </p:nvPicPr>
        <p:blipFill>
          <a:blip r:embed="rId5"/>
          <a:stretch>
            <a:fillRect/>
          </a:stretch>
        </p:blipFill>
        <p:spPr>
          <a:xfrm>
            <a:off x="8796558" y="4201627"/>
            <a:ext cx="2708348" cy="2033605"/>
          </a:xfrm>
          <a:prstGeom prst="rect">
            <a:avLst/>
          </a:prstGeom>
        </p:spPr>
      </p:pic>
      <p:sp>
        <p:nvSpPr>
          <p:cNvPr id="15" name="TextBox 14">
            <a:extLst>
              <a:ext uri="{FF2B5EF4-FFF2-40B4-BE49-F238E27FC236}">
                <a16:creationId xmlns:a16="http://schemas.microsoft.com/office/drawing/2014/main" id="{069DD52B-C116-399A-899B-56AE0E0950CF}"/>
              </a:ext>
            </a:extLst>
          </p:cNvPr>
          <p:cNvSpPr txBox="1"/>
          <p:nvPr/>
        </p:nvSpPr>
        <p:spPr>
          <a:xfrm>
            <a:off x="6320268" y="1179869"/>
            <a:ext cx="2290417" cy="317908"/>
          </a:xfrm>
          <a:prstGeom prst="rect">
            <a:avLst/>
          </a:prstGeom>
          <a:noFill/>
        </p:spPr>
        <p:txBody>
          <a:bodyPr wrap="square">
            <a:spAutoFit/>
          </a:bodyPr>
          <a:lstStyle/>
          <a:p>
            <a:pPr algn="ctr"/>
            <a:r>
              <a:rPr lang="en-GB" sz="1466" dirty="0">
                <a:solidFill>
                  <a:schemeClr val="accent6"/>
                </a:solidFill>
                <a:latin typeface="Arial" panose="020B0604020202020204" pitchFamily="34" charset="0"/>
                <a:cs typeface="Arial" panose="020B0604020202020204" pitchFamily="34" charset="0"/>
              </a:rPr>
              <a:t>Photo by Ankur Dhar </a:t>
            </a:r>
            <a:endParaRPr lang="en-GB" sz="1466" dirty="0">
              <a:solidFill>
                <a:schemeClr val="accent6"/>
              </a:solidFill>
            </a:endParaRPr>
          </a:p>
        </p:txBody>
      </p:sp>
      <p:pic>
        <p:nvPicPr>
          <p:cNvPr id="3" name="Picture 2" descr="A row of metal objects&#10;&#10;Description automatically generated">
            <a:extLst>
              <a:ext uri="{FF2B5EF4-FFF2-40B4-BE49-F238E27FC236}">
                <a16:creationId xmlns:a16="http://schemas.microsoft.com/office/drawing/2014/main" id="{4B5FBF43-2179-B20B-9534-80D0CB66BE9F}"/>
              </a:ext>
            </a:extLst>
          </p:cNvPr>
          <p:cNvPicPr>
            <a:picLocks noChangeAspect="1"/>
          </p:cNvPicPr>
          <p:nvPr/>
        </p:nvPicPr>
        <p:blipFill>
          <a:blip r:embed="rId6" cstate="print">
            <a:extLst>
              <a:ext uri="{28A0092B-C50C-407E-A947-70E740481C1C}">
                <a14:useLocalDpi xmlns:a14="http://schemas.microsoft.com/office/drawing/2010/main" val="0"/>
              </a:ext>
            </a:extLst>
          </a:blip>
          <a:srcRect l="11807" t="32991" r="19483" b="32555"/>
          <a:stretch/>
        </p:blipFill>
        <p:spPr>
          <a:xfrm>
            <a:off x="6841410" y="4167030"/>
            <a:ext cx="1912212" cy="2102798"/>
          </a:xfrm>
          <a:prstGeom prst="rect">
            <a:avLst/>
          </a:prstGeom>
        </p:spPr>
      </p:pic>
      <p:pic>
        <p:nvPicPr>
          <p:cNvPr id="7" name="Picture 6" descr="A large copper and silver object&#10;&#10;Description automatically generated">
            <a:extLst>
              <a:ext uri="{FF2B5EF4-FFF2-40B4-BE49-F238E27FC236}">
                <a16:creationId xmlns:a16="http://schemas.microsoft.com/office/drawing/2014/main" id="{0E2BBB36-7912-963A-74B1-DC04EF345F0B}"/>
              </a:ext>
            </a:extLst>
          </p:cNvPr>
          <p:cNvPicPr>
            <a:picLocks noChangeAspect="1"/>
          </p:cNvPicPr>
          <p:nvPr/>
        </p:nvPicPr>
        <p:blipFill>
          <a:blip r:embed="rId7"/>
          <a:srcRect l="15094" t="22959" r="21156" b="13898"/>
          <a:stretch/>
        </p:blipFill>
        <p:spPr>
          <a:xfrm rot="5400000">
            <a:off x="463178" y="2976791"/>
            <a:ext cx="3441220" cy="2556364"/>
          </a:xfrm>
          <a:prstGeom prst="rect">
            <a:avLst/>
          </a:prstGeom>
        </p:spPr>
      </p:pic>
    </p:spTree>
    <p:extLst>
      <p:ext uri="{BB962C8B-B14F-4D97-AF65-F5344CB8AC3E}">
        <p14:creationId xmlns:p14="http://schemas.microsoft.com/office/powerpoint/2010/main" val="36990120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07E4B6D-BC7B-66AE-BB48-DD723B3D943F}"/>
              </a:ext>
            </a:extLst>
          </p:cNvPr>
          <p:cNvSpPr txBox="1"/>
          <p:nvPr/>
        </p:nvSpPr>
        <p:spPr>
          <a:xfrm>
            <a:off x="1616540" y="2393626"/>
            <a:ext cx="8302752" cy="2062103"/>
          </a:xfrm>
          <a:prstGeom prst="rect">
            <a:avLst/>
          </a:prstGeom>
          <a:noFill/>
        </p:spPr>
        <p:txBody>
          <a:bodyPr wrap="square" rtlCol="0">
            <a:spAutoFit/>
          </a:bodyPr>
          <a:lstStyle/>
          <a:p>
            <a:pPr lvl="0" algn="ctr"/>
            <a:r>
              <a:rPr lang="en-GB" sz="3200" dirty="0"/>
              <a:t>Axion </a:t>
            </a:r>
            <a:r>
              <a:rPr lang="en-GB" sz="3200" dirty="0" err="1"/>
              <a:t>haloscope</a:t>
            </a:r>
            <a:r>
              <a:rPr lang="en-GB" sz="3200" dirty="0"/>
              <a:t> cavities and high quality factor from HTS</a:t>
            </a:r>
          </a:p>
          <a:p>
            <a:pPr lvl="0" algn="ctr"/>
            <a:endParaRPr lang="en-GB" sz="3200" dirty="0"/>
          </a:p>
          <a:p>
            <a:pPr lvl="0" algn="ctr"/>
            <a:r>
              <a:rPr lang="en-GB" sz="3200" dirty="0"/>
              <a:t>Low temperature first</a:t>
            </a:r>
          </a:p>
        </p:txBody>
      </p:sp>
    </p:spTree>
    <p:extLst>
      <p:ext uri="{BB962C8B-B14F-4D97-AF65-F5344CB8AC3E}">
        <p14:creationId xmlns:p14="http://schemas.microsoft.com/office/powerpoint/2010/main" val="34777392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AutoShape 2" descr="data:image/png;base64,iVBORw0KGgoAAAANSUhEUgAAAK8AAABXCAYAAAByUxUBAAAgAElEQVR4nO1deXwb1bX+ZsZObGuxbGm0OGkJELYGsnhRoKWUAmUJZI8Tx3sSQoAChQeFwoPittCyJSEJWZyQOJvtRLbkxI4lzaIkhB3K+srWUNrHWtbs8R69P2bGGskzo5HsNLRP3+93f5Jmzj33zNU3996599wzQAoppJBCCimkkEIKKaQwAOPHl44vKqx8/lTbkUIKSWGiu2r/RHd12F1U3Tdu3JwrR42qzjjVNqWQgi4UFZVdPtFdHZangoLK+vHjS8efatuSQAaA+Rpp1Cmz7N8faQAMAC4A8AsA14lpgnicPCVWxZJXSu6iyvcLCsrvGuLiegCEVVIy+AWAIIAuDb3ydALAKwBqVPS16tBxHACVgI19OnSOTUCfhAodejuT0AsAewAcgFBfeupVqttXATwFwJhkuYlh7Ng5+WoEloYUhQXlHw5RcUNF3qugn7BqiVDQ+4zOvBfptPNhnfou06lPjvd06k7kRpMwmHqViPxpEuWqY9y4YvfAozVkUWFVpxaBpZSfX1kzSBMGS97TILQmg61ctfJe0Jn3MZ32vqlTX5lOfRIydOoNA3giQd1IQHe81AtgZBLlR2PChGK6qKj8V0rnigoqb9ZD3th8heNK3VBuwdQwGPJeBKEyhqJSP1Ap4y2d+U/osNcO/d3uf+nQJ8e5OvWGAXycoG4koFtP6kmi/GgUFJTfNHFipSJ5L7300jR3UVWfFnHHjy/7ZWw+t7vq7onu6t6iwvK3x44t03OHJUve85HY+Cte+pFKOfsT0BFvZuaGBHTdGUdXLBK93h8Mkf4eAK8DaBLTy9D+T5O9vmi4i6pOqJEXAArzy9aok7fqBBRaWJG8/XJFhVV9Ey4ovaKg4IYslWKSIa9ZI4+U+iC0MHkqOggIrdVHEMbKaSpyX6joP6xwbKeGzYDyzfa1iv5E/lxCRcdrAL5VOXdHAvqhoiMM4E8q8iSATzTy6empVEFMdFeHi4rUyTtmTPEwd1G1YutbWFihePGx5I085FWFx48vPUshSzLk/VgjTxjAPgCOuDWgD4dUytiicEzrD0lXkO8E8JKK/kTIe5eKjt9Afcx+FIkN7xIlb7x8Wv+vNgoKqt6Z6K4OFxVU3CY/fsYZV2RHyeWXv6NAxBN5eZP7W9LzzouQUp281WrjrETJG6/rVb0Zk4TSmLoLwG0q5atNCXkUZD1Qn824OwEb31HRMRHCOFutrhK5wb8/5O3v1mPIO9Fd9Wc1WVmrWyudGzXq0oyCgoo/Sr/VyFswoULtCTdR8qp1g2EAPp2XrxfDVMo5CnVSNKjoUpJdAHXybh6kjR1xyg4DqNNZhpaOZMn7ZQJlRzBhQvlcLfIWFZWeIT9WVFj5umys2ys/5y6ovrGooCoueTXMSYS8ozVkewCY9NWAbmSrlHVQPK/UKv9VQY/STIA0xAiplPEXnTbeq5Jf7qPyiopMIq1fouQdBuBvGvkSGbJE4C6qekOLvO6iqu/kx8aPrz4r8gBW0Rqjqy8eeYsKKt/TMCcR8l6rIbtX39UnBJtKWQfE839WOR+7NNquICPVCaui4586bfxAJf8kmYzWNJpTZzlq+RsAXC6myRCGUxsg9E7JttbKyMubnBVNrIHkneiuDp9zzpSop3Sp9YXsjhk/vuRaQYc2eQsKyl0aJiVCXq0519sU5AeLM1TKkm7ulSrn58foUVpEuVk8F1TR0Yv4cKrkja07SkPuZR3lQCN/ounXOssbiKKiqrv0kNftrm6XH88fW3FZUUGlL0b2RHzyVvVAu4tIhLzHNGTVpuIGA7WW/lvxfK7K+adlOk5XkZGgRl49U0lTVPIeU5B9WkX2OPQ50QyWtM9BfTpSD2rIie6qI3rIO9FdHZ4wofQ0+bkxY4r7n6Tz80uviuhQJ29hYcV/xzEqEfJqVc7JwEKVsj6LY9NhRG7YOxXOyx+m/Co69JD3S5W8P1eQ/YWKbBjAdB1lDUWrewLALUhmvDtuXPGIgeNRdfIWFVSuVdPlLqp8Xw95x46tsMcx6/tMXrXpMPkYXmmxIgzAKp5XcpZZKMuvNB7WS161uhimIEtq2No0iLKSSW/rKC8aRYUVryZCXmG8ekP6AD3jy4qidSiT1+2ufkmHWUNF3sE7ewzEHSplvSKTuVlFpgjCnK/SOZssv0/jmrRwlUa+ZFK8oYNavr9CcBttBcAB+DuEniXe0v03ccqLhtIUVjzy5ucPXEkrLKxk9JB3woSy2AcXJSRC3k81ZFfrqoTEoEZe+U2pNu7dDOA8heOHYspQI38YwjK4GtSGDMmmeC6Yavm0Zg6UFmbk6Qz1rDLk58+dlwx5Y+doL7igNGegDkXy6nlaBhIj7x81ZD/RWV4iuE+lrBdj5NRsWqVw7MaYvD/SyK/Wm6RDn0N7Iul/49RFMuQFgGaNvG1x8gqY6K76e7LkLSiIuE0W5Fe+qIe8RYWV8ocaLSRC3iIN2TCAUp1l6sUalXKeiZHTuqliU+y0YY6G7Gkqdt2fQHmJJC0kS95xGnn1cWTs2NIFE93VnyZDXndR9RcACGG2QukGGEheXUYJSHR5uFtDPozIg9JQQM1nIBgjNymOTVJ6X6GMLA35USp2qS2ODDbN0aiLZMmrtUByQCPfQIwdW3yOu7BycyLkFVvfaQX5FWv1kNddVNUxsGRVJEreBzXkwxDIfXYC5WtB7aEj1n9hGOLfVGEo72AgNeTPVJDXaqmfBfCTOEltHB+PTMmSd65G3nhDFXXk55eXuQsrFsiPqZG3qLDyw4nuquN6yJs/vrQ6ATMSJe8wqE/5SOkEgHrEdw6XcCGU5x7VyPuogqye7UIDZm5EqMmfoyA7VUO+WusiRWjdLGGozzokQ16tlb0w9I559UKNvFpJTt7CwspfjxlTnJtAkcn4856tkUcpvQ7gdgieYCMBPC4ek5NTiVhq5K1UkI037u3SuB61PAr7C/Gdimyfhv5YHNQoc0WCNj4Boe7SxJQBwUGK18gjpcwEbI4Pd2Flw2DI655QUphgkcluA6rRyJdMOl2hDDXZcQqyarsZpFShcS1qea6MkdNqyRIZP6qtHIYB/CNBG5NNXAL26se55063FhaW/9pdqL2HTYm8SWAwGzBv1MibaNoUo3t4EnZpbb3Xglqem2PkZmjILolThhwuDT1hKM+/DiVx/5GArUmDOP/8KY6iwqqvvqfkBYTVqqHaQSyHmi+vll0bVeTjOV6rlbM4Rk7rOhOF1oKPUmCZoSJuEINz0Ekco0dfM9ztrmpzF1X1fM/IK2EahDs62UqNjSSj1TqpQS12wow4tquV49Eplwx5n0hQ32AIewLCZlDbAK3/ahQUVFYVFla+NUTkXQpgmUpKBjYIPqNtECbB1Sr0KAQ3vQcAXKKgJ2eI7dKCWjm3yGQm6JTTi2wNfcsw0LnndxA84F6EMF99HAPrtAOCb8NLALZCWExJJvLPyUdRUckPCvMrHhokeU82KAhPtWYxZeFf3W3954KISSmkkMJ/Gi6Gsp9qCv8PYI75BKJ3214EYXrIAGE8JCWIx82yY0ZRTkIGhJUZeT55OZkYGF4otgw5zkZkadQok/8vWbnybT9yWxwA8hWOZ0C5a3Mi2h8iTWaXfIUuA9E3j9zudEQWOeTXZYBQx/LrNCC6LuT/QZbMRgIDhzdnYWAEoCwMdOCRyovdTa0U4kn+PxGirtgFmx9B2Lkt1y39L7GrmMMBjI/5LV0TiegVPPn/ow6SJL8FAIIkeyCscYMgScGNkCC+BWABQIufIwmK8oq/ASGQhw1CwI8RAHIIimrtN4Qkfw9h5YomSfJ3EBxK+glBEMR3EB6A/gCSfEos+wNRv1SGZOcBMa9NlHtNVPKJzD4QJHlclm2PKPNXAGPEsgwERYX6JQgigIE7BpwAigFYSYqS9E1CerpbLKu/ckmSXINI8LuRBEnKXT4fQ8RvgSYpaptYH9kEQUjXKT1pPwsgFwTRIeqNuHISxD5E5lgdEPbQiaeIHaKOqDlYkqLWQfAp3iDZQFJUt1hmjsz+WwAUQoj7WyNT8SYEggHCA1kOgCfFTwoEcUBuP0EQr8foli8Pb4SwGGMFQRwBQIIkHwRJSjKnIeLmWQ2C+AJ6IJGXJMk1IIi/AVHk/RLRrU8GSVFy5xPJJbJEulAV8oIkybsREzVGJC/EMt8QP9+H0GrIW9AdiGkdZeT9WJSVWr8aEIRExj0ALgFFRTm/y8g7jCTJZSCIWO99J4CrZfIcBA+xC8Sy5HFst4Mgnhftu5ckyY3icQoE0UZQ1LOS7SRFbYTYIonklV/nHvHTD0SR10VR1AKSoqRl5GjyUlQACsEASYrqX84lCOIVAKRIXnldgSTJWyGsDI4FcI94eC2EFlWKzuOXbAHwG7GhieoZCYJ4VdQtEf5P/adIUh4yYQaA0SJ5H4JQp/3kJSkqTFFUOZSdj2IuMkLe7QAuJElyKRGpuFySJJeRJPlb8fdJIy8I4jVR7iuSJO+DfCs0QQzY2ySRlyDJAyRJ3geKmiqeegAkuUKslN0URZUixpusn7wUNQ3CkugjiPanjSXvPgCTyLS0xaJtY2S2vQSSvBeAlSDJN0iSXCxev/BHC3+iFRhIXpIk7yNJ8h5Rz6cA2kCSjWI9fCJ+3gHgWhDEfgg3QRR5RZn7IEQajxyLJq8XQDpJUd1iXU2R5b2VJMnFYs9YKtbpdwAKCIqSoiT5AWztbzUJYkDgE4IkPyFJ8j6KokrEQxJ5h0MoX8JIAJNBkg8CyCKExkciLwlheXgSSPKB2DIGoH/YECngfYIgovxLCaFiAR3khbD6kyUqXwPxDtVB3q/ESnhXwcx7IQSviIhHWt5Y97kHILR67wHYDWAcKdxEkbwSeYU/4SwAZ4EgGJmInLxnQIjDMEmUjQZBvAVhLPjfAC4gSfJ+CGR9R6b7A0Cx5ZVDGuJIpJV6v/39egSvtQHkBQCKomZBcMqHWJZE3jSCJF8Xj3XH5hNb3rMBEARF7Rav/XYAZ5EU9TSEYYHU8i6EMF5eGGsDQRCxcR76hw0Sx8QfjwGwiOTNFK9rHYCRIMkliNTZ+4g3zUaQ5H6xgI2yY2+LFn0NwdNIagUzSIqS7xy+QfycDnlXRFFfADhMkuQjsgu4FTEDcUIg7AGCJD+D2BUTJPk1COIricwy4b8COCSOw+UE/FqUlcggRVG8ElJoUZKsgXCjHARwBUFRLQDSRDJJtuyXlWYHcEDUKw0xrugviyT/IMsndfPSDX8zgLGy3yAp6lNR5ilEyPtSzHXuED8XAMgS/wMjSVHL+8uiqJcA0DI7/giCeA7A0VjyiA3DtyRJ/kNmx+exdUtR1EIAB0EQ/wRwlthzSEOCayB4sG2TqW4U9QcAHBY5AkKyiSDeFQ2Q/peV4vmvABwSb26AJH8NyXuMID4E4CIoqn8nCkmSD2Pg7pIUUkghhRRSSCGFIcOeuuoMz/Jp7r3b5/+8Yenky5qfmjnRv7VMK1ZACimcWjSsm+LYXT8/6F9f2rl9+fRevr766K51JUe3L5/exWyqON64bOo+f13ZhafazhRSiMJez4KK5hWzDjUundrbWjunY+faOb07VhUf2rp4Sq931awjWx69rmfjo5M6mc2VXS2ri1edantTSAEAsHPtrJIda+Z0BjdWdtY9fFVn45KpHb7VM7r8dWUd9UumdvpWzz5e/8SUjuYVM7oalkzr3LW+9PiudaXt8TWnkMJJxMbHrjmz/onJnXzjvM7WtSUd/o3lx5jNlUd2rJl9zLe6uIPZWNH19MNXH2tdO6ejbe3cnrZ1c45tWzqtM7ihomfjo5PmnWr7U/h/jLZ1s/c3Lp16kN9adYzfWnl814ayrvaN5Yd2rS/t2Lt9wZHnvQuPtawu7mlbX9LlW1V8ZPMT13XWL5nS699Y9s3WJyYf9XiKk3lfbQopDA6exyef3rB0Su8+78Kel3YsOrz+oauPcJsqP37Be8PRnbUlPVsemXzk2aYFB3atLz225bFrvtn42KTe1nUlx1tWzTq47uFrPtmyeHLv3m3zE32d6PcaHo8nt66uzil+zwQAv98/sqampn8Fkdm16/ydO3fmyfJkMgzz3GDK3TR8+Nnb0jMvbEjLvKg+PdO9GfjhYPQBQB1gaUzPKmxIy7xoW3rmhVvSDeNqToHvcw2QtmmYYax0fVuQlb9cO9JlfDQunVLDbanq3VE76+juxgWdnuXTu15oufFw27qSruaVM3u5zRX3s5vKH2lZPfvDwPqygzvWzOryrJje076+9Fj94snf7lwzu2N347z1Q3OJ3w+EOG5/iOfDHMOs5TnuCwDgWPZQiOe79+zZk9bS0mIJBALlIZ4PAwDDMMt4jjsS4vkwy7KTtLVH0JJpdTcbrXt8Zns4Xmo22vY3mqzTW2CxIM56v9do+7nXRH8eV6fJdshrsN1ZP9ys9AJHAEBjhmVUs8n2jjyf12j7cBNMceO+ebJs13pNtk91Xt+eJkPulTUAudlojBd0XEDDkskrPSum97SuLenx15UeDTVUd76446aeUMO8jpY1Jf2OMB/sudPWWjv7u521xX3c1uquzU9M7muvKzvctm5u9+6GeYkFA/6eIxAIXMxz3Jcsw7SyDPO0v7X1MpZlV3PB4HaWZe/jOe7jcDhMcAyzjef56ziWPcay7P/wHLdLj/5aIN1rtHF6/lSl1GS0fevJtI6I1esBqGaj9cWk9Jrof/pMNsXgJD6D7a4o8mbZHtS6Pk+m2e0z2b9O0o4TXhOt7/WtnhUzarctm9q1r+n6I96VM3vqn5jStfWJKX071hR3L1lyUWa07PRv6x65pvv5HYu6t6+Y2f2894aDvlWzDrXVzjkco/YZCDtJX4aw+/YFAC0QnMVfRCQCzUoIzjS7xd8viunPEBwyeAivQkXM+Rdlv88Tv7ciElzDDuHtQG9A8E9dIMpKoaZOhxCDTBFMIHAzz/MHuLa2H4Z4/jjPcW9xHFcaCgbdIZ7vDvF8mGGYKo5h5re3t5/GMgzLMszLgUDgKjWdEhqRlecz2TtVWp//bcrIubcpK2dRsyF3u89kP6Ek5zXRjyjpbjLa3lCUN1jrm7Nybmo25N7hzcpVJXdDmlFxN28i5PVk5dykpt+badvbnGm9zZOZ+yuPIedNVTsMBn1v32Q3Vyzbs/363uDGyu7nfDf2BurKurwrZx33rizufsZz/W8kuWca5/342eaFPeyWyoNta2d3cFurjm5dPOXEjtWze9rr5n4Vo/ZRCH6ZFAT3PQICmewQdicAgvuftKVEIvNr4qcZgrfRGZC5+EFwSRyFSLc5DsI2dQpAAQQ3TGnngIRSCJ5s8j/8fkS/OyK6TliW5znuYCAQOMfv99/Fsey7LMtezgaDd3Ms284Fg7ezLPsrhmGu4znuKMcwW3mO6wnx/KdqOgGgFnlZzSY65s+iD9QjWzMKeGNWzrU+s/0bn9ke9prpg1AYNtQCWdEEt33riXaYHwCvwbrJZ6J7xTxKbwkCoJ+83vSsfIWW9P1a9SCCQj5j7jqfie4WhiT0s1qyUdi1fu6t/g3l3S2rZvftrJ1zvL2utMu3amYnu7mys37J5E7Piplve1cXB59tvr6D3VzR61szu4PZVHaU3VzRtc+76Ci7qaKD2VwRGw3wUQjxAuRRXaoQCf+ZhoiboRyvQXAnlIimRN4HEGl5J0DYtrQbEfIq6ZWTlwTwWwCMgtwA8Cy7iOe4d3ievzrE8+F9fj/NMIyB57gOjuNekB7S/H7/meFwWPPdDc2GXH/MH/u2P+IDHRdeE318e4ZFKY4EPFm5v40aWmRmFyvJxWKnweDwme3hhoxs1RgKesnrM9m/jbLBYFuq78qAOovF4jPThzfDoW/vGgCsrLnU2LhkatfGR689uqN2Trd3dXF329o5PfWLp3SGGqo6m1ZMPxbaOu+o96lZx1vXlXTt3X59J99Q3bnPs/DQpkcnHeYbqrs2/emaCTFqpZZXvqlvA4RgHzbx3FsK5kgtr9QSq7W8F4i/J4i/iyGEyc+CcIPEEkJOXmmf1sMQnMcHIBAIzA3xfC/PcQcCgUBViOfDbCBQzgaDv+Q5rkt8mNvKMszLHMe9xzDMLI5lPw/x/D4lfRKiW0Z7B5PIHwWgOcumGqiwKcu6KfqhyrpXr96mzFxNoushb3NW7vyYIdBuJV1aaDbTqg+Oqti7bd6r/vXlXaH6yo7GpZMPtdeVdj/rXdjVtm5O+GXfos4XfIsO7mta0PXyzkVft60t6WU2VnRuXTy5b+Nj151oemrWfgWVj0Eg0HAIr+2cC6ELS4Pw6lESQijQBeIxqTV5HcI0zhkQomafCeDH4rExiOxkGAbBWTofEaL/BZG9YAdFmWEQnKgNEG4oApEbBBCC3w1oLUM8/06I58Mhjutvndlg8FEmELgtxPPfSLMMLMu+vHLlSiPLsotDPN8T4vnYsFD9aEgzXhbVKmVYYoP3DQqeTHOp0sNPc1buq/UwjPdj9HAp1QLp4QQCgeghr89Ivx0lk6E9FBpStK+b08lsrjzWuGRqR/3iyUd3PT23q2nFtE5mc9mR5lWzurnNVZ2+lbOO+9fPPbJ324KeUH3l8Z1r5/RuWjxJKdJ4FgTCGCCQVvpMF79LLWMaBE99iXQGWSLj/JbKkXRRiCbieRBaWcjKJRG9k8MAlTlPhmF+wDDMTQzDLGNZ9uldu3YVtLW1nRXi+Q5xSmwLy7L3cCzLcwzTwrKsL8TzJ/x+/zQlfU1G2375n6skMxh4AMqb4JO912jrazZYn2zOssT2nFHQQ16vkZY9hNKxD/AnF9sWTzp7Z+3sIw1LphzZ+Oik3vb1pSd8q2adaFs3t4/bUnF829KpXa21c463rp3Ts7O2pO+1wC3dbevKZv1LjfwXgmOYu0I8H+Y5rpMJBLbyHNfLcdw/eY7bIx5/i2WY53mOCzAM8xDDMCXi8aNK+nxme8fJJC8AeI3WW5OanjLbw80mm19Nbzzy7gHSos6b7cmH5E8W/q1lZn9d6Zdta0u+e967qNu3anaf96kZHc97b+h6tvn6rhdbFnW/0LLwaGBT2ZGXWm/Scou8GMJOVslxZx+EwHafQQhg8hkiMwI+COPVPTKZ2yAE2fsMQnA2+bbuWgCfQxhOnEwQHMft5hhmtzjW7Q3xfJjn+Wm7g8FxHMe9yDDMQyzDfMay7AMA8Nxzz5mC7e2KgaL/FeQFgPoMy2k+k/14MgT2GHLfVLQ9DnlrADJ6uGKPF7b15KF+yXXu5lXFb3qfmvkNu6WqM1hX3r23cV6Xf2PZ39iGKqUXf8TiH+Kn1B2ZIGziIyB08zYIsw+AEMQCEF70LMlLy4bSdndpEeQVRKZdJkNjrnaowDDMFiYQeJphmD+wLLshxPPhEM93syy7IhAInMMzzL1MILBl165dmmO8JkP0A1XjsGytt+sMCeoAi89gvtprsG71mqwv+8z2N3xm+xs+k/1tr8neFUveFrNdcXFA37DB9mWULjEAzCnBaztvHh1YX/pUqH7+sb/vuT1RQxZA2PYthRoyQXja34TI2FQipjSdNgXCDMA9ETX4CMI87VrZbwmZAOSxAIYUbW1tNo5lezmW3cCy7CQ2GNwAAOIiRf+DWSAQuIFjmC85lv3ohRdeUH2PggdGOnq8SeuLCBODpixrbET0pLF9eO5VA1pfZAx4hYEe8jZlWZdHDUMM1nhvAhoAb5bN5THZlF4Uox+h+vl1rbUlPd5Vs7pebb0lkZdxyGEBIO3Vl1peJyJPub+BEBdBamWlllf+APUXAOsRmXKTv1guC9Grb0MKjmWPhng+zLHss1wweHswGBzNcdw8nuMOysnLB4NfhHg+zDNMVTgc1vY5MNF9UUTJyv1donb5zPa++gxLbPwxAMBmwNBkyE3IRdVrtL0bRToFPwddLW9m7sjYG6HOYHAmZEumdbrXZDuSSJ4obF86ff625dN6ti2b0Rusq/h227Lpel+1KscNEGITtIi/rRCmw7IgzC4AwjTYx7I8MyCMh7MgDCXSAfyPeO6vEGYmfgxh2i0Twlj4pEEiot/vvzIYDEpxIMCxbBfDMNs4juv/Azm/X9fwpSkj56cK48xt8VagaoA0T6ZlemQOlf4UClNdXmPOIp/ZHm7MzJyoZypsOTA81h4lOd0rbGY6MOBBMDN3dk2cF2/XYVRGU2ZOf8vdnJH7Wy15VbSsKT6w4U+Ten2rizu8q4uP71pX0pOEGgrCPK3UihohtL4mREc3lEcqlMsMh0BQ6bw0Zyx9j42GOKRgWfbRhoYGB8MwN4fDYcLv9w/3eDzDwuEwEeL5E6JvQxlkBAkEAhczDHON3+//vYZqeE22NSrTVo3NRnp2syFnrDczd6Q3w3qFz2wr8Rptz/hM9AAfh6ZMa9TrAMIAIZfzmmw9zSbbr32G3KvrgIwagPQAVB2Q4cm0ur1G24M+sz2qJ2gyWpXm7BPybfCa6MMDCGy0dTUZ6VubM3NntgzPPtObkX2GN9M6vdlEVzUbbIreb5v1RomU0F5XOn7HmtnHNvzxyt6da0u6PStmdr+y65ZkWt5/awSDQRcXDLaxgcBc6RjDMBuDweDdu0OhE+JwYi8XDE5lGOZ5AOAZZlowGHyovb19vLpmAc0xS7mJJbqvyWC7s9mQM1auszHDUpG8TnvYa7QNiD0mIUGvMqLZaHsuaVtM9GFvlm1KQsvEANCypmSBb/WcvtZ1JV3PeBZ0hhqqe19tuymR163K8S6AryAMBST8VDz2JYQVtnpE3oYzDcKsgrTadrt4Lnaj5+1J2pMQOJZ9r6WlxVJTU0PyweAONhj8ZW1tbVY4HCY9Hg8FAMFg8AEmGDwQDAbHhcNhkgkGt/lbW3UNIXwmk7XJaDuim1wm+oQnLeNne1ReO1Cfnl7gMdDO5gR09re4htzHazS69kRdIsMA4UnLubjZaFP0ilO0wWjtbszM/EEiK4mOAIsAAAZHSURBVH9RePqhq9zbnpzauX35jCOeFTN6AnXlR1tWFasueWrgRUSMuB/CjoCLILwbDeK5QggPa1WyfB+Kn/MhzBUDwlKx9OSaBuEh7mdJ2JQQWJZ9kuO48xiGObetre0sjmHuB4Da2tr0PXv2GGtqatIAIBAIXB4Khc5kWTYvEAgk86RMNGVa724x0696TfR7XhP9qc9k/9Jrtn/kM9nfbDZYn1w/MBB0XGzPyrnPa6Jf9Znod70m+lOvyf6Vz0R/7jXT+70m+1tNBlubJ8MYtx6bMq0zfGb6g9jUGGdVToIHOdneLOtyn5l+w2um9/tM9OdeE/2Fz0R/4DXRr3ozc++siTMm1o3d9fOObXrs2s729XMPta4rOda+vmxAVEEdkDs1GwA8D8GnN/auMkN4JdM9YpLmc2NXaA6JnxPEPAPCnZ4MhMNhoqamJm7F1tTUpPn9ft3eYSmcJDSvnP7Q1scnH/avL+vmNld1vtJ2czLklQcSHgMhHKYHAwfhai3vzhhZaWbhAwgt+UmdaUjh3xita+a83r6h9HjT8hlH9nluUHVS1sCTELy/DBD8a9MgzPt+BCHkOw0h3m4uhAUNQOg6/iZ+joCweJEBIRT8teJ3Kcy/BYJf70nBGWfkZNvt1kqTyWQDgNGjR8sdiQBhNoUCQBYUIB2RWZV0CL1L/1x1Tk7ODy0WyyhEukbJQYkCkC7mT5PllfSQsuMAQIiykOUDTdNGmV1SPum8JD9Mpk9yUE9D5DVTlEwOiLwfQtInvQMjXWZD/zXSNO00m82jpfJEGWkzgpQ3LScnJxsAJZ6XypSum5DV0eA2iLY8Ne3yQF1pcEft7INhHV2nAoxQfjN5ASLeXiZEtuakQ2iJpYsiIYxtpcqyIBIz1izLN+RwOKxXiF8Jh8NxBwCT3W57cMQI140Wi2WU00nfQtP0LTRNz8vLc31itVqLAGDECMcuh4N+Mjs7+0yapi8GkG63W8vz8hxTjEYjDQhkpmn6GprOne10Wm+2Wq1FLhe91GKxjHc4HJfZbLazaZoe73TSt+TlOQMWi2Wcy0VfYrNl5dE0fZbDYbvD5cqdmZubeyEA2O32K/PyHI1Op3OU00nPcjgcV+Tl2X0ul2NZbm7uj1wu+snhw4ePttlM57hcjofNZvNop9M5ym7P+UleHn2bzWZzuVz0fXl59Hyz2Zxrt1unOZ10sdNpv8lmsxXabLZzHA7b7S6Xa4bVap1osVjG2e32q0wm0zl2u31sdnZ2jqzqCACkzZadbzKZrE6nfXVeXt65NG0e7XTarnU6rUUOh+Nyq9U6EQDlctE/tVgso2iavsThcJxvt9vLXC7HWvFGGJpxMFNX2d20fOaezY9fmdj0xb8pXC56HYBMl8u+KC+PvgdAWl6e83d5efZfOJ3On7lcjtstFstpLpd9tcvl/MhoBJ2djRyXy7knL4+uA2ByuehLRo4cmely2a+yWCynGQwGp8PhMNjt9h/b7TljAVAul7XcYIAjL8/+uN2eM9ZisVhsNtvZJpPJRtP0/Lw8V9DhcJwOIMNmy3Ll5CDb4aBvczotl9psWS5AIK/L5agdMcJ+UV6efZrL5bjjhz/MznG5HH/KzYXZ5cqdaTYj1+GwXjZihP1OABg5kj6Lps2jXS7ns06n/TGnk55F09bf5OXlZeXlOUqcTmexw2Gdmp2dfbrdbh8LIMPlcvlycnLOz85Gjs1mmwwg2+GgFwCAw2EroWl6Ak3TowGQFgssADLsdrvDbretBoARI+zjbLbsfJeLvgRiQGmbzXYpALPT6Sy22603ORyOErvd/hMIjZTqUntCeHnHzX3PtSw8ym4sV9xd+p8IcahAyr4DkV5BcqyXulap6ycQ3b1LsukAMGYMhiHSRQKRYYHU7UutjXzYIOkgEOli5cMJCgOHM5KOdACEWK7cfqlsachAxMjJhw2SvWnycmWysTbI7ZcPBaTv0m/5tcpfZ0XE6B4cfCtndO5urD7RtGJmX1vtzHOHTHEKKZxshBrndbaundO59YnruoIby355qu1JIQXd2LZ0el/7hrLu+iVTuurqqmPfaphCCt9ftK6dfXh34/yeUMO8hvjSKaTwPcLexnm+1rXF1afajhRSSCGFFFJIIYUUUkghhf90/B8xcsz9+w7XvAAAAABJRU5ErkJggg=="/>
          <p:cNvSpPr>
            <a:spLocks noChangeAspect="1" noChangeArrowheads="1"/>
          </p:cNvSpPr>
          <p:nvPr/>
        </p:nvSpPr>
        <p:spPr bwMode="auto">
          <a:xfrm>
            <a:off x="-3010494" y="5511870"/>
            <a:ext cx="2221729" cy="110451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21878" tIns="60939" rIns="121878" bIns="60939" numCol="1" anchor="t" anchorCtr="0" compatLnSpc="1">
            <a:prstTxWarp prst="textNoShape">
              <a:avLst/>
            </a:prstTxWarp>
          </a:bodyPr>
          <a:lstStyle/>
          <a:p>
            <a:pPr defTabSz="1218804"/>
            <a:endParaRPr lang="en-GB" sz="2399">
              <a:solidFill>
                <a:srgbClr val="0055A0"/>
              </a:solidFill>
              <a:latin typeface="Arial"/>
            </a:endParaRPr>
          </a:p>
        </p:txBody>
      </p:sp>
      <p:sp>
        <p:nvSpPr>
          <p:cNvPr id="23" name="Slide Number Placeholder 2"/>
          <p:cNvSpPr>
            <a:spLocks noGrp="1"/>
          </p:cNvSpPr>
          <p:nvPr>
            <p:ph type="sldNum" sz="quarter" idx="4294967295"/>
          </p:nvPr>
        </p:nvSpPr>
        <p:spPr>
          <a:xfrm>
            <a:off x="223158" y="6338846"/>
            <a:ext cx="11674426" cy="363940"/>
          </a:xfrm>
        </p:spPr>
        <p:txBody>
          <a:bodyPr/>
          <a:lstStyle/>
          <a:p>
            <a:pPr defTabSz="1218804"/>
            <a:fld id="{6A348C27-DB0D-4B6E-923C-020C71E9BBF7}" type="slidenum">
              <a:rPr lang="en-GB">
                <a:latin typeface="Arial"/>
              </a:rPr>
              <a:pPr defTabSz="1218804"/>
              <a:t>14</a:t>
            </a:fld>
            <a:endParaRPr lang="en-GB" dirty="0">
              <a:latin typeface="Arial"/>
            </a:endParaRPr>
          </a:p>
        </p:txBody>
      </p:sp>
      <p:sp>
        <p:nvSpPr>
          <p:cNvPr id="37" name="TextBox 36">
            <a:extLst>
              <a:ext uri="{FF2B5EF4-FFF2-40B4-BE49-F238E27FC236}">
                <a16:creationId xmlns:a16="http://schemas.microsoft.com/office/drawing/2014/main" id="{709DACF3-1CDD-4048-892A-09AD59558B07}"/>
              </a:ext>
            </a:extLst>
          </p:cNvPr>
          <p:cNvSpPr txBox="1"/>
          <p:nvPr/>
        </p:nvSpPr>
        <p:spPr>
          <a:xfrm>
            <a:off x="8313135" y="1727907"/>
            <a:ext cx="1368737" cy="369204"/>
          </a:xfrm>
          <a:prstGeom prst="rect">
            <a:avLst/>
          </a:prstGeom>
          <a:solidFill>
            <a:sysClr val="window" lastClr="FFFFFF"/>
          </a:solidFill>
          <a:ln>
            <a:solidFill>
              <a:sysClr val="windowText" lastClr="000000"/>
            </a:solidFill>
          </a:ln>
        </p:spPr>
        <p:txBody>
          <a:bodyPr wrap="square" rtlCol="0">
            <a:spAutoFit/>
          </a:bodyPr>
          <a:lstStyle/>
          <a:p>
            <a:pPr defTabSz="914347">
              <a:defRPr/>
            </a:pPr>
            <a:r>
              <a:rPr lang="en-US" sz="1799" kern="0" dirty="0">
                <a:solidFill>
                  <a:prstClr val="black"/>
                </a:solidFill>
                <a:latin typeface="Calibri" panose="020F0502020204030204" pitchFamily="34" charset="0"/>
                <a:cs typeface="Calibri" panose="020F0502020204030204" pitchFamily="34" charset="0"/>
              </a:rPr>
              <a:t>3) Soldering</a:t>
            </a:r>
          </a:p>
        </p:txBody>
      </p:sp>
      <p:grpSp>
        <p:nvGrpSpPr>
          <p:cNvPr id="40" name="Group 39">
            <a:extLst>
              <a:ext uri="{FF2B5EF4-FFF2-40B4-BE49-F238E27FC236}">
                <a16:creationId xmlns:a16="http://schemas.microsoft.com/office/drawing/2014/main" id="{DB6FD41D-7B23-4DCB-AF85-3E7B19FF18FE}"/>
              </a:ext>
            </a:extLst>
          </p:cNvPr>
          <p:cNvGrpSpPr/>
          <p:nvPr/>
        </p:nvGrpSpPr>
        <p:grpSpPr>
          <a:xfrm>
            <a:off x="7877904" y="2221312"/>
            <a:ext cx="2254267" cy="2153798"/>
            <a:chOff x="2518484" y="1386247"/>
            <a:chExt cx="2886081" cy="2153881"/>
          </a:xfrm>
        </p:grpSpPr>
        <p:sp>
          <p:nvSpPr>
            <p:cNvPr id="43" name="Rectangle 42">
              <a:extLst>
                <a:ext uri="{FF2B5EF4-FFF2-40B4-BE49-F238E27FC236}">
                  <a16:creationId xmlns:a16="http://schemas.microsoft.com/office/drawing/2014/main" id="{83D15D36-DEE8-4960-BC0C-72FB434CDF47}"/>
                </a:ext>
              </a:extLst>
            </p:cNvPr>
            <p:cNvSpPr/>
            <p:nvPr/>
          </p:nvSpPr>
          <p:spPr>
            <a:xfrm>
              <a:off x="2518484" y="1430007"/>
              <a:ext cx="2886075" cy="281078"/>
            </a:xfrm>
            <a:prstGeom prst="rect">
              <a:avLst/>
            </a:prstGeom>
            <a:solidFill>
              <a:srgbClr val="AFABAB"/>
            </a:solidFill>
            <a:ln w="12700" cap="flat" cmpd="sng" algn="ctr">
              <a:noFill/>
              <a:prstDash val="solid"/>
              <a:miter lim="800000"/>
            </a:ln>
            <a:effectLst/>
          </p:spPr>
          <p:txBody>
            <a:bodyPr rtlCol="0" anchor="ctr"/>
            <a:lstStyle/>
            <a:p>
              <a:pPr algn="ctr" defTabSz="914347">
                <a:defRPr/>
              </a:pPr>
              <a:endParaRPr lang="en-US" sz="1599" kern="0">
                <a:solidFill>
                  <a:prstClr val="white"/>
                </a:solidFill>
                <a:latin typeface="Calibri" panose="020F0502020204030204" pitchFamily="34" charset="0"/>
                <a:cs typeface="Calibri" panose="020F0502020204030204" pitchFamily="34" charset="0"/>
              </a:endParaRPr>
            </a:p>
          </p:txBody>
        </p:sp>
        <p:sp>
          <p:nvSpPr>
            <p:cNvPr id="44" name="Rectangle 43">
              <a:extLst>
                <a:ext uri="{FF2B5EF4-FFF2-40B4-BE49-F238E27FC236}">
                  <a16:creationId xmlns:a16="http://schemas.microsoft.com/office/drawing/2014/main" id="{1B59DA96-52D3-40F6-A805-E3CD2E6CA77D}"/>
                </a:ext>
              </a:extLst>
            </p:cNvPr>
            <p:cNvSpPr/>
            <p:nvPr/>
          </p:nvSpPr>
          <p:spPr>
            <a:xfrm>
              <a:off x="2518484" y="1701210"/>
              <a:ext cx="2886074" cy="1808156"/>
            </a:xfrm>
            <a:prstGeom prst="rect">
              <a:avLst/>
            </a:prstGeom>
            <a:solidFill>
              <a:srgbClr val="C55A11"/>
            </a:solidFill>
            <a:ln w="12700" cap="flat" cmpd="sng" algn="ctr">
              <a:noFill/>
              <a:prstDash val="solid"/>
              <a:miter lim="800000"/>
            </a:ln>
            <a:effectLst/>
          </p:spPr>
          <p:txBody>
            <a:bodyPr rtlCol="0" anchor="ctr"/>
            <a:lstStyle/>
            <a:p>
              <a:pPr algn="ctr" defTabSz="914347">
                <a:defRPr/>
              </a:pPr>
              <a:endParaRPr lang="en-US" sz="1599" kern="0">
                <a:solidFill>
                  <a:prstClr val="white"/>
                </a:solidFill>
                <a:latin typeface="Calibri" panose="020F0502020204030204" pitchFamily="34" charset="0"/>
                <a:cs typeface="Calibri" panose="020F0502020204030204" pitchFamily="34" charset="0"/>
              </a:endParaRPr>
            </a:p>
          </p:txBody>
        </p:sp>
        <p:grpSp>
          <p:nvGrpSpPr>
            <p:cNvPr id="45" name="Group 44">
              <a:extLst>
                <a:ext uri="{FF2B5EF4-FFF2-40B4-BE49-F238E27FC236}">
                  <a16:creationId xmlns:a16="http://schemas.microsoft.com/office/drawing/2014/main" id="{CA7781AB-F9A1-4632-B87D-A37DA913126E}"/>
                </a:ext>
              </a:extLst>
            </p:cNvPr>
            <p:cNvGrpSpPr/>
            <p:nvPr/>
          </p:nvGrpSpPr>
          <p:grpSpPr>
            <a:xfrm>
              <a:off x="2518484" y="1877633"/>
              <a:ext cx="2886081" cy="1385367"/>
              <a:chOff x="5156948" y="3006152"/>
              <a:chExt cx="2886081" cy="1385367"/>
            </a:xfrm>
          </p:grpSpPr>
          <p:sp>
            <p:nvSpPr>
              <p:cNvPr id="48" name="Rectangle 47">
                <a:extLst>
                  <a:ext uri="{FF2B5EF4-FFF2-40B4-BE49-F238E27FC236}">
                    <a16:creationId xmlns:a16="http://schemas.microsoft.com/office/drawing/2014/main" id="{9334455A-1802-41B4-A347-3BB564FF5431}"/>
                  </a:ext>
                </a:extLst>
              </p:cNvPr>
              <p:cNvSpPr/>
              <p:nvPr/>
            </p:nvSpPr>
            <p:spPr>
              <a:xfrm>
                <a:off x="5156954" y="4140333"/>
                <a:ext cx="2886075" cy="251186"/>
              </a:xfrm>
              <a:prstGeom prst="rect">
                <a:avLst/>
              </a:prstGeom>
              <a:solidFill>
                <a:sysClr val="window" lastClr="FFFFFF">
                  <a:lumMod val="95000"/>
                </a:sysClr>
              </a:solidFill>
              <a:ln w="12700" cap="flat" cmpd="sng" algn="ctr">
                <a:noFill/>
                <a:prstDash val="solid"/>
                <a:miter lim="800000"/>
              </a:ln>
              <a:effectLst/>
            </p:spPr>
            <p:txBody>
              <a:bodyPr rtlCol="0" anchor="ctr"/>
              <a:lstStyle/>
              <a:p>
                <a:pPr algn="ctr" defTabSz="914347">
                  <a:defRPr/>
                </a:pPr>
                <a:r>
                  <a:rPr lang="en-US" sz="1599" kern="0" dirty="0">
                    <a:solidFill>
                      <a:prstClr val="black"/>
                    </a:solidFill>
                    <a:latin typeface="Calibri" panose="020F0502020204030204" pitchFamily="34" charset="0"/>
                    <a:cs typeface="Calibri" panose="020F0502020204030204" pitchFamily="34" charset="0"/>
                  </a:rPr>
                  <a:t>Ag</a:t>
                </a:r>
              </a:p>
            </p:txBody>
          </p:sp>
          <p:sp>
            <p:nvSpPr>
              <p:cNvPr id="49" name="Rectangle 48">
                <a:extLst>
                  <a:ext uri="{FF2B5EF4-FFF2-40B4-BE49-F238E27FC236}">
                    <a16:creationId xmlns:a16="http://schemas.microsoft.com/office/drawing/2014/main" id="{C55DA632-9E2D-4684-B074-AA90CD3D8526}"/>
                  </a:ext>
                </a:extLst>
              </p:cNvPr>
              <p:cNvSpPr/>
              <p:nvPr/>
            </p:nvSpPr>
            <p:spPr>
              <a:xfrm>
                <a:off x="5156954" y="3634885"/>
                <a:ext cx="2886075" cy="510286"/>
              </a:xfrm>
              <a:prstGeom prst="rect">
                <a:avLst/>
              </a:prstGeom>
              <a:solidFill>
                <a:srgbClr val="A5A5A5"/>
              </a:solidFill>
              <a:ln w="12700" cap="flat" cmpd="sng" algn="ctr">
                <a:noFill/>
                <a:prstDash val="solid"/>
                <a:miter lim="800000"/>
              </a:ln>
              <a:effectLst/>
            </p:spPr>
            <p:txBody>
              <a:bodyPr rtlCol="0" anchor="ctr"/>
              <a:lstStyle/>
              <a:p>
                <a:pPr algn="ctr" defTabSz="914347">
                  <a:defRPr/>
                </a:pPr>
                <a:r>
                  <a:rPr lang="en-US" sz="1599" kern="0" dirty="0">
                    <a:solidFill>
                      <a:prstClr val="white"/>
                    </a:solidFill>
                    <a:latin typeface="Calibri" panose="020F0502020204030204" pitchFamily="34" charset="0"/>
                    <a:cs typeface="Calibri" panose="020F0502020204030204" pitchFamily="34" charset="0"/>
                  </a:rPr>
                  <a:t>Substrate</a:t>
                </a:r>
              </a:p>
            </p:txBody>
          </p:sp>
          <p:sp>
            <p:nvSpPr>
              <p:cNvPr id="50" name="Rectangle 49">
                <a:extLst>
                  <a:ext uri="{FF2B5EF4-FFF2-40B4-BE49-F238E27FC236}">
                    <a16:creationId xmlns:a16="http://schemas.microsoft.com/office/drawing/2014/main" id="{63727D62-FB9B-403B-86CA-AAF95E9EBE0F}"/>
                  </a:ext>
                </a:extLst>
              </p:cNvPr>
              <p:cNvSpPr/>
              <p:nvPr/>
            </p:nvSpPr>
            <p:spPr>
              <a:xfrm>
                <a:off x="5156953" y="3442264"/>
                <a:ext cx="2886075" cy="194430"/>
              </a:xfrm>
              <a:prstGeom prst="rect">
                <a:avLst/>
              </a:prstGeom>
              <a:solidFill>
                <a:srgbClr val="70AD47">
                  <a:lumMod val="60000"/>
                  <a:lumOff val="40000"/>
                </a:srgbClr>
              </a:solidFill>
              <a:ln w="12700" cap="flat" cmpd="sng" algn="ctr">
                <a:noFill/>
                <a:prstDash val="solid"/>
                <a:miter lim="800000"/>
              </a:ln>
              <a:effectLst/>
            </p:spPr>
            <p:txBody>
              <a:bodyPr rtlCol="0" anchor="ctr"/>
              <a:lstStyle/>
              <a:p>
                <a:pPr algn="ctr" defTabSz="914347">
                  <a:defRPr/>
                </a:pPr>
                <a:r>
                  <a:rPr lang="en-US" sz="1599" kern="0" dirty="0">
                    <a:solidFill>
                      <a:prstClr val="black"/>
                    </a:solidFill>
                    <a:latin typeface="Calibri" panose="020F0502020204030204" pitchFamily="34" charset="0"/>
                    <a:cs typeface="Calibri" panose="020F0502020204030204" pitchFamily="34" charset="0"/>
                  </a:rPr>
                  <a:t>Buffer layers</a:t>
                </a:r>
              </a:p>
            </p:txBody>
          </p:sp>
          <p:sp>
            <p:nvSpPr>
              <p:cNvPr id="65" name="Rectangle 64">
                <a:extLst>
                  <a:ext uri="{FF2B5EF4-FFF2-40B4-BE49-F238E27FC236}">
                    <a16:creationId xmlns:a16="http://schemas.microsoft.com/office/drawing/2014/main" id="{6FF0A241-AC1D-46F3-AC9A-F0817CF7CB75}"/>
                  </a:ext>
                </a:extLst>
              </p:cNvPr>
              <p:cNvSpPr/>
              <p:nvPr/>
            </p:nvSpPr>
            <p:spPr>
              <a:xfrm>
                <a:off x="5156948" y="3006152"/>
                <a:ext cx="2886075" cy="248458"/>
              </a:xfrm>
              <a:prstGeom prst="rect">
                <a:avLst/>
              </a:prstGeom>
              <a:solidFill>
                <a:sysClr val="window" lastClr="FFFFFF">
                  <a:lumMod val="95000"/>
                </a:sysClr>
              </a:solidFill>
              <a:ln w="12700" cap="flat" cmpd="sng" algn="ctr">
                <a:noFill/>
                <a:prstDash val="solid"/>
                <a:miter lim="800000"/>
              </a:ln>
              <a:effectLst/>
            </p:spPr>
            <p:txBody>
              <a:bodyPr rtlCol="0" anchor="ctr"/>
              <a:lstStyle/>
              <a:p>
                <a:pPr algn="ctr" defTabSz="914347">
                  <a:defRPr/>
                </a:pPr>
                <a:r>
                  <a:rPr lang="en-US" sz="1599" kern="0" dirty="0">
                    <a:solidFill>
                      <a:prstClr val="black"/>
                    </a:solidFill>
                    <a:latin typeface="Calibri" panose="020F0502020204030204" pitchFamily="34" charset="0"/>
                    <a:cs typeface="Calibri" panose="020F0502020204030204" pitchFamily="34" charset="0"/>
                  </a:rPr>
                  <a:t>Ag</a:t>
                </a:r>
              </a:p>
            </p:txBody>
          </p:sp>
          <p:sp>
            <p:nvSpPr>
              <p:cNvPr id="66" name="Rectangle 65">
                <a:extLst>
                  <a:ext uri="{FF2B5EF4-FFF2-40B4-BE49-F238E27FC236}">
                    <a16:creationId xmlns:a16="http://schemas.microsoft.com/office/drawing/2014/main" id="{BFF6C074-33AA-4781-836E-8083C23E8892}"/>
                  </a:ext>
                </a:extLst>
              </p:cNvPr>
              <p:cNvSpPr/>
              <p:nvPr/>
            </p:nvSpPr>
            <p:spPr>
              <a:xfrm>
                <a:off x="5156952" y="3223969"/>
                <a:ext cx="2886074" cy="218296"/>
              </a:xfrm>
              <a:prstGeom prst="rect">
                <a:avLst/>
              </a:prstGeom>
              <a:solidFill>
                <a:sysClr val="windowText" lastClr="000000"/>
              </a:solidFill>
              <a:ln w="12700" cap="flat" cmpd="sng" algn="ctr">
                <a:noFill/>
                <a:prstDash val="solid"/>
                <a:miter lim="800000"/>
              </a:ln>
              <a:effectLst/>
            </p:spPr>
            <p:txBody>
              <a:bodyPr rtlCol="0" anchor="ctr"/>
              <a:lstStyle/>
              <a:p>
                <a:pPr algn="ctr" defTabSz="914347">
                  <a:defRPr/>
                </a:pPr>
                <a:r>
                  <a:rPr lang="en-US" sz="1599" kern="0" dirty="0">
                    <a:solidFill>
                      <a:prstClr val="white"/>
                    </a:solidFill>
                    <a:latin typeface="Calibri" panose="020F0502020204030204" pitchFamily="34" charset="0"/>
                    <a:cs typeface="Calibri" panose="020F0502020204030204" pitchFamily="34" charset="0"/>
                  </a:rPr>
                  <a:t>REBCO</a:t>
                </a:r>
              </a:p>
            </p:txBody>
          </p:sp>
        </p:grpSp>
        <p:sp>
          <p:nvSpPr>
            <p:cNvPr id="46" name="TextBox 45">
              <a:extLst>
                <a:ext uri="{FF2B5EF4-FFF2-40B4-BE49-F238E27FC236}">
                  <a16:creationId xmlns:a16="http://schemas.microsoft.com/office/drawing/2014/main" id="{B3D63482-61A5-4094-9C1D-C7BAF967E82A}"/>
                </a:ext>
              </a:extLst>
            </p:cNvPr>
            <p:cNvSpPr txBox="1"/>
            <p:nvPr/>
          </p:nvSpPr>
          <p:spPr>
            <a:xfrm>
              <a:off x="4655385" y="3201689"/>
              <a:ext cx="513482" cy="338439"/>
            </a:xfrm>
            <a:prstGeom prst="rect">
              <a:avLst/>
            </a:prstGeom>
            <a:noFill/>
            <a:ln>
              <a:noFill/>
            </a:ln>
          </p:spPr>
          <p:txBody>
            <a:bodyPr wrap="none" rtlCol="0">
              <a:spAutoFit/>
            </a:bodyPr>
            <a:lstStyle/>
            <a:p>
              <a:pPr defTabSz="914347">
                <a:defRPr/>
              </a:pPr>
              <a:r>
                <a:rPr lang="en-US" sz="1599" kern="0" dirty="0">
                  <a:solidFill>
                    <a:prstClr val="white"/>
                  </a:solidFill>
                  <a:latin typeface="Calibri" panose="020F0502020204030204" pitchFamily="34" charset="0"/>
                  <a:cs typeface="Calibri" panose="020F0502020204030204" pitchFamily="34" charset="0"/>
                </a:rPr>
                <a:t>Cu</a:t>
              </a:r>
            </a:p>
          </p:txBody>
        </p:sp>
        <p:sp>
          <p:nvSpPr>
            <p:cNvPr id="47" name="TextBox 46">
              <a:extLst>
                <a:ext uri="{FF2B5EF4-FFF2-40B4-BE49-F238E27FC236}">
                  <a16:creationId xmlns:a16="http://schemas.microsoft.com/office/drawing/2014/main" id="{E3594F68-109E-4FD2-BC3B-E22B3F0A3322}"/>
                </a:ext>
              </a:extLst>
            </p:cNvPr>
            <p:cNvSpPr txBox="1"/>
            <p:nvPr/>
          </p:nvSpPr>
          <p:spPr>
            <a:xfrm>
              <a:off x="3488033" y="1386247"/>
              <a:ext cx="1340024" cy="338439"/>
            </a:xfrm>
            <a:prstGeom prst="rect">
              <a:avLst/>
            </a:prstGeom>
            <a:noFill/>
            <a:ln>
              <a:noFill/>
            </a:ln>
          </p:spPr>
          <p:txBody>
            <a:bodyPr wrap="square" rtlCol="0">
              <a:spAutoFit/>
            </a:bodyPr>
            <a:lstStyle/>
            <a:p>
              <a:pPr defTabSz="914347">
                <a:defRPr/>
              </a:pPr>
              <a:r>
                <a:rPr lang="en-US" sz="1599" kern="0" dirty="0">
                  <a:solidFill>
                    <a:prstClr val="white"/>
                  </a:solidFill>
                  <a:latin typeface="Calibri" panose="020F0502020204030204" pitchFamily="34" charset="0"/>
                  <a:cs typeface="Calibri" panose="020F0502020204030204" pitchFamily="34" charset="0"/>
                </a:rPr>
                <a:t>Solder</a:t>
              </a:r>
            </a:p>
          </p:txBody>
        </p:sp>
      </p:grpSp>
      <p:grpSp>
        <p:nvGrpSpPr>
          <p:cNvPr id="68" name="Group 67">
            <a:extLst>
              <a:ext uri="{FF2B5EF4-FFF2-40B4-BE49-F238E27FC236}">
                <a16:creationId xmlns:a16="http://schemas.microsoft.com/office/drawing/2014/main" id="{C4AA734E-D00C-4236-90A4-84E94A39202B}"/>
              </a:ext>
            </a:extLst>
          </p:cNvPr>
          <p:cNvGrpSpPr/>
          <p:nvPr/>
        </p:nvGrpSpPr>
        <p:grpSpPr>
          <a:xfrm>
            <a:off x="7870373" y="3385233"/>
            <a:ext cx="2254273" cy="2010093"/>
            <a:chOff x="4435327" y="2149371"/>
            <a:chExt cx="2886089" cy="2010170"/>
          </a:xfrm>
        </p:grpSpPr>
        <p:sp>
          <p:nvSpPr>
            <p:cNvPr id="69" name="Rectangle 68">
              <a:extLst>
                <a:ext uri="{FF2B5EF4-FFF2-40B4-BE49-F238E27FC236}">
                  <a16:creationId xmlns:a16="http://schemas.microsoft.com/office/drawing/2014/main" id="{227610B0-4178-4281-BC57-0CD4E8918100}"/>
                </a:ext>
              </a:extLst>
            </p:cNvPr>
            <p:cNvSpPr/>
            <p:nvPr/>
          </p:nvSpPr>
          <p:spPr>
            <a:xfrm>
              <a:off x="4435334" y="3951694"/>
              <a:ext cx="2886075" cy="207847"/>
            </a:xfrm>
            <a:prstGeom prst="rect">
              <a:avLst/>
            </a:prstGeom>
            <a:solidFill>
              <a:srgbClr val="AFABAB"/>
            </a:solidFill>
            <a:ln w="12700" cap="flat" cmpd="sng" algn="ctr">
              <a:noFill/>
              <a:prstDash val="solid"/>
              <a:miter lim="800000"/>
            </a:ln>
            <a:effectLst/>
          </p:spPr>
          <p:txBody>
            <a:bodyPr rtlCol="0" anchor="ctr"/>
            <a:lstStyle/>
            <a:p>
              <a:pPr algn="ctr" defTabSz="914347">
                <a:defRPr/>
              </a:pPr>
              <a:r>
                <a:rPr lang="en-US" sz="1599" kern="0" dirty="0">
                  <a:solidFill>
                    <a:prstClr val="white"/>
                  </a:solidFill>
                  <a:latin typeface="Calibri" panose="020F0502020204030204" pitchFamily="34" charset="0"/>
                  <a:cs typeface="Calibri" panose="020F0502020204030204" pitchFamily="34" charset="0"/>
                </a:rPr>
                <a:t>Solder</a:t>
              </a:r>
            </a:p>
          </p:txBody>
        </p:sp>
        <p:sp>
          <p:nvSpPr>
            <p:cNvPr id="70" name="Rectangle 69">
              <a:extLst>
                <a:ext uri="{FF2B5EF4-FFF2-40B4-BE49-F238E27FC236}">
                  <a16:creationId xmlns:a16="http://schemas.microsoft.com/office/drawing/2014/main" id="{B9F688C1-2244-4E97-A2EE-8A1D98D46AE9}"/>
                </a:ext>
              </a:extLst>
            </p:cNvPr>
            <p:cNvSpPr/>
            <p:nvPr/>
          </p:nvSpPr>
          <p:spPr>
            <a:xfrm>
              <a:off x="4435335" y="3729151"/>
              <a:ext cx="2886074" cy="222543"/>
            </a:xfrm>
            <a:prstGeom prst="rect">
              <a:avLst/>
            </a:prstGeom>
            <a:solidFill>
              <a:srgbClr val="C55A11"/>
            </a:solidFill>
            <a:ln w="12700" cap="flat" cmpd="sng" algn="ctr">
              <a:noFill/>
              <a:prstDash val="solid"/>
              <a:miter lim="800000"/>
            </a:ln>
            <a:effectLst/>
          </p:spPr>
          <p:txBody>
            <a:bodyPr rtlCol="0" anchor="ctr"/>
            <a:lstStyle/>
            <a:p>
              <a:pPr algn="ctr" defTabSz="914347">
                <a:defRPr/>
              </a:pPr>
              <a:r>
                <a:rPr lang="en-US" sz="1599" kern="0" dirty="0">
                  <a:solidFill>
                    <a:prstClr val="white"/>
                  </a:solidFill>
                  <a:latin typeface="Calibri" panose="020F0502020204030204" pitchFamily="34" charset="0"/>
                  <a:cs typeface="Calibri" panose="020F0502020204030204" pitchFamily="34" charset="0"/>
                </a:rPr>
                <a:t>Cu</a:t>
              </a:r>
            </a:p>
          </p:txBody>
        </p:sp>
        <p:sp>
          <p:nvSpPr>
            <p:cNvPr id="71" name="Rectangle 70">
              <a:extLst>
                <a:ext uri="{FF2B5EF4-FFF2-40B4-BE49-F238E27FC236}">
                  <a16:creationId xmlns:a16="http://schemas.microsoft.com/office/drawing/2014/main" id="{8B1B1CC3-DF7F-4718-BE65-95FED9985EAD}"/>
                </a:ext>
              </a:extLst>
            </p:cNvPr>
            <p:cNvSpPr/>
            <p:nvPr/>
          </p:nvSpPr>
          <p:spPr>
            <a:xfrm>
              <a:off x="4435341" y="3498013"/>
              <a:ext cx="2886075" cy="251186"/>
            </a:xfrm>
            <a:prstGeom prst="rect">
              <a:avLst/>
            </a:prstGeom>
            <a:solidFill>
              <a:sysClr val="window" lastClr="FFFFFF">
                <a:lumMod val="95000"/>
              </a:sysClr>
            </a:solidFill>
            <a:ln w="12700" cap="flat" cmpd="sng" algn="ctr">
              <a:noFill/>
              <a:prstDash val="solid"/>
              <a:miter lim="800000"/>
            </a:ln>
            <a:effectLst/>
          </p:spPr>
          <p:txBody>
            <a:bodyPr rtlCol="0" anchor="ctr"/>
            <a:lstStyle/>
            <a:p>
              <a:pPr algn="ctr" defTabSz="914347">
                <a:defRPr/>
              </a:pPr>
              <a:r>
                <a:rPr lang="en-US" sz="1599" kern="0" dirty="0">
                  <a:solidFill>
                    <a:prstClr val="black"/>
                  </a:solidFill>
                  <a:latin typeface="Calibri" panose="020F0502020204030204" pitchFamily="34" charset="0"/>
                  <a:cs typeface="Calibri" panose="020F0502020204030204" pitchFamily="34" charset="0"/>
                </a:rPr>
                <a:t>Ag</a:t>
              </a:r>
            </a:p>
          </p:txBody>
        </p:sp>
        <p:sp>
          <p:nvSpPr>
            <p:cNvPr id="72" name="Rectangle 71">
              <a:extLst>
                <a:ext uri="{FF2B5EF4-FFF2-40B4-BE49-F238E27FC236}">
                  <a16:creationId xmlns:a16="http://schemas.microsoft.com/office/drawing/2014/main" id="{556C0A54-8E41-45EC-8725-3A9A00724FFF}"/>
                </a:ext>
              </a:extLst>
            </p:cNvPr>
            <p:cNvSpPr/>
            <p:nvPr/>
          </p:nvSpPr>
          <p:spPr>
            <a:xfrm>
              <a:off x="4435328" y="3282468"/>
              <a:ext cx="2886074" cy="218296"/>
            </a:xfrm>
            <a:prstGeom prst="rect">
              <a:avLst/>
            </a:prstGeom>
            <a:solidFill>
              <a:sysClr val="windowText" lastClr="000000"/>
            </a:solidFill>
            <a:ln w="12700" cap="flat" cmpd="sng" algn="ctr">
              <a:noFill/>
              <a:prstDash val="solid"/>
              <a:miter lim="800000"/>
            </a:ln>
            <a:effectLst/>
          </p:spPr>
          <p:txBody>
            <a:bodyPr rtlCol="0" anchor="ctr"/>
            <a:lstStyle/>
            <a:p>
              <a:pPr algn="ctr" defTabSz="914347">
                <a:defRPr/>
              </a:pPr>
              <a:r>
                <a:rPr lang="en-US" sz="1599" kern="0" dirty="0">
                  <a:solidFill>
                    <a:prstClr val="white"/>
                  </a:solidFill>
                  <a:latin typeface="Calibri" panose="020F0502020204030204" pitchFamily="34" charset="0"/>
                  <a:cs typeface="Calibri" panose="020F0502020204030204" pitchFamily="34" charset="0"/>
                </a:rPr>
                <a:t>REBCO</a:t>
              </a:r>
            </a:p>
          </p:txBody>
        </p:sp>
        <p:grpSp>
          <p:nvGrpSpPr>
            <p:cNvPr id="73" name="Group 72">
              <a:extLst>
                <a:ext uri="{FF2B5EF4-FFF2-40B4-BE49-F238E27FC236}">
                  <a16:creationId xmlns:a16="http://schemas.microsoft.com/office/drawing/2014/main" id="{9EE98266-11A3-4B18-8A44-0D7040D1EAB2}"/>
                </a:ext>
              </a:extLst>
            </p:cNvPr>
            <p:cNvGrpSpPr/>
            <p:nvPr/>
          </p:nvGrpSpPr>
          <p:grpSpPr>
            <a:xfrm>
              <a:off x="4435327" y="2149371"/>
              <a:ext cx="2886083" cy="1136932"/>
              <a:chOff x="7756660" y="2722848"/>
              <a:chExt cx="2886083" cy="1136932"/>
            </a:xfrm>
          </p:grpSpPr>
          <p:sp>
            <p:nvSpPr>
              <p:cNvPr id="74" name="Rectangle 73">
                <a:extLst>
                  <a:ext uri="{FF2B5EF4-FFF2-40B4-BE49-F238E27FC236}">
                    <a16:creationId xmlns:a16="http://schemas.microsoft.com/office/drawing/2014/main" id="{2F409AD6-2AE8-41AD-AA79-6667C9940769}"/>
                  </a:ext>
                </a:extLst>
              </p:cNvPr>
              <p:cNvSpPr/>
              <p:nvPr/>
            </p:nvSpPr>
            <p:spPr>
              <a:xfrm>
                <a:off x="7756667" y="3158005"/>
                <a:ext cx="2886075" cy="510286"/>
              </a:xfrm>
              <a:prstGeom prst="rect">
                <a:avLst/>
              </a:prstGeom>
              <a:solidFill>
                <a:srgbClr val="A5A5A5"/>
              </a:solidFill>
              <a:ln w="12700" cap="flat" cmpd="sng" algn="ctr">
                <a:noFill/>
                <a:prstDash val="solid"/>
                <a:miter lim="800000"/>
              </a:ln>
              <a:effectLst/>
            </p:spPr>
            <p:txBody>
              <a:bodyPr rtlCol="0" anchor="ctr"/>
              <a:lstStyle/>
              <a:p>
                <a:pPr algn="ctr" defTabSz="914347">
                  <a:defRPr/>
                </a:pPr>
                <a:r>
                  <a:rPr lang="en-US" sz="1599" kern="0" dirty="0">
                    <a:solidFill>
                      <a:prstClr val="white"/>
                    </a:solidFill>
                    <a:latin typeface="Calibri" panose="020F0502020204030204" pitchFamily="34" charset="0"/>
                    <a:cs typeface="Calibri" panose="020F0502020204030204" pitchFamily="34" charset="0"/>
                  </a:rPr>
                  <a:t>Substrate</a:t>
                </a:r>
              </a:p>
            </p:txBody>
          </p:sp>
          <p:sp>
            <p:nvSpPr>
              <p:cNvPr id="75" name="Rectangle 74">
                <a:extLst>
                  <a:ext uri="{FF2B5EF4-FFF2-40B4-BE49-F238E27FC236}">
                    <a16:creationId xmlns:a16="http://schemas.microsoft.com/office/drawing/2014/main" id="{07BF1795-7D4B-4CEF-9489-98C10558B93B}"/>
                  </a:ext>
                </a:extLst>
              </p:cNvPr>
              <p:cNvSpPr/>
              <p:nvPr/>
            </p:nvSpPr>
            <p:spPr>
              <a:xfrm>
                <a:off x="7756660" y="3665350"/>
                <a:ext cx="2886075" cy="194430"/>
              </a:xfrm>
              <a:prstGeom prst="rect">
                <a:avLst/>
              </a:prstGeom>
              <a:solidFill>
                <a:srgbClr val="70AD47">
                  <a:lumMod val="60000"/>
                  <a:lumOff val="40000"/>
                </a:srgbClr>
              </a:solidFill>
              <a:ln w="12700" cap="flat" cmpd="sng" algn="ctr">
                <a:noFill/>
                <a:prstDash val="solid"/>
                <a:miter lim="800000"/>
              </a:ln>
              <a:effectLst/>
            </p:spPr>
            <p:txBody>
              <a:bodyPr rtlCol="0" anchor="ctr"/>
              <a:lstStyle/>
              <a:p>
                <a:pPr algn="ctr" defTabSz="914347">
                  <a:defRPr/>
                </a:pPr>
                <a:r>
                  <a:rPr lang="en-US" sz="1599" kern="0" dirty="0">
                    <a:solidFill>
                      <a:prstClr val="black"/>
                    </a:solidFill>
                    <a:latin typeface="Calibri" panose="020F0502020204030204" pitchFamily="34" charset="0"/>
                    <a:cs typeface="Calibri" panose="020F0502020204030204" pitchFamily="34" charset="0"/>
                  </a:rPr>
                  <a:t>Buffer layers</a:t>
                </a:r>
              </a:p>
            </p:txBody>
          </p:sp>
          <p:sp>
            <p:nvSpPr>
              <p:cNvPr id="76" name="Rectangle 75">
                <a:extLst>
                  <a:ext uri="{FF2B5EF4-FFF2-40B4-BE49-F238E27FC236}">
                    <a16:creationId xmlns:a16="http://schemas.microsoft.com/office/drawing/2014/main" id="{F5657E53-8CBD-4471-BB2B-67B99A584419}"/>
                  </a:ext>
                </a:extLst>
              </p:cNvPr>
              <p:cNvSpPr/>
              <p:nvPr/>
            </p:nvSpPr>
            <p:spPr>
              <a:xfrm>
                <a:off x="7756668" y="2937309"/>
                <a:ext cx="2886075" cy="248458"/>
              </a:xfrm>
              <a:prstGeom prst="rect">
                <a:avLst/>
              </a:prstGeom>
              <a:solidFill>
                <a:sysClr val="window" lastClr="FFFFFF">
                  <a:lumMod val="95000"/>
                </a:sysClr>
              </a:solidFill>
              <a:ln w="12700" cap="flat" cmpd="sng" algn="ctr">
                <a:noFill/>
                <a:prstDash val="solid"/>
                <a:miter lim="800000"/>
              </a:ln>
              <a:effectLst/>
            </p:spPr>
            <p:txBody>
              <a:bodyPr rtlCol="0" anchor="ctr"/>
              <a:lstStyle/>
              <a:p>
                <a:pPr algn="ctr" defTabSz="914347">
                  <a:defRPr/>
                </a:pPr>
                <a:r>
                  <a:rPr lang="en-US" sz="1599" kern="0" dirty="0">
                    <a:solidFill>
                      <a:prstClr val="black"/>
                    </a:solidFill>
                    <a:latin typeface="Calibri" panose="020F0502020204030204" pitchFamily="34" charset="0"/>
                    <a:cs typeface="Calibri" panose="020F0502020204030204" pitchFamily="34" charset="0"/>
                  </a:rPr>
                  <a:t>Ag</a:t>
                </a:r>
              </a:p>
            </p:txBody>
          </p:sp>
          <p:sp>
            <p:nvSpPr>
              <p:cNvPr id="77" name="Rectangle 76">
                <a:extLst>
                  <a:ext uri="{FF2B5EF4-FFF2-40B4-BE49-F238E27FC236}">
                    <a16:creationId xmlns:a16="http://schemas.microsoft.com/office/drawing/2014/main" id="{AAA1804D-D611-4BDB-BC54-495252F15930}"/>
                  </a:ext>
                </a:extLst>
              </p:cNvPr>
              <p:cNvSpPr/>
              <p:nvPr/>
            </p:nvSpPr>
            <p:spPr>
              <a:xfrm>
                <a:off x="7756661" y="2722848"/>
                <a:ext cx="2886074" cy="222543"/>
              </a:xfrm>
              <a:prstGeom prst="rect">
                <a:avLst/>
              </a:prstGeom>
              <a:solidFill>
                <a:srgbClr val="C55A11"/>
              </a:solidFill>
              <a:ln w="12700" cap="flat" cmpd="sng" algn="ctr">
                <a:noFill/>
                <a:prstDash val="solid"/>
                <a:miter lim="800000"/>
              </a:ln>
              <a:effectLst/>
            </p:spPr>
            <p:txBody>
              <a:bodyPr rtlCol="0" anchor="ctr"/>
              <a:lstStyle/>
              <a:p>
                <a:pPr algn="ctr" defTabSz="914347">
                  <a:defRPr/>
                </a:pPr>
                <a:r>
                  <a:rPr lang="en-US" sz="1599" kern="0" dirty="0">
                    <a:solidFill>
                      <a:prstClr val="white"/>
                    </a:solidFill>
                    <a:latin typeface="Calibri" panose="020F0502020204030204" pitchFamily="34" charset="0"/>
                    <a:cs typeface="Calibri" panose="020F0502020204030204" pitchFamily="34" charset="0"/>
                  </a:rPr>
                  <a:t>Cu</a:t>
                </a:r>
              </a:p>
            </p:txBody>
          </p:sp>
        </p:grpSp>
      </p:grpSp>
      <p:grpSp>
        <p:nvGrpSpPr>
          <p:cNvPr id="78" name="Group 77">
            <a:extLst>
              <a:ext uri="{FF2B5EF4-FFF2-40B4-BE49-F238E27FC236}">
                <a16:creationId xmlns:a16="http://schemas.microsoft.com/office/drawing/2014/main" id="{7A24C43E-B494-4F16-B9F7-C0357A519F61}"/>
              </a:ext>
            </a:extLst>
          </p:cNvPr>
          <p:cNvGrpSpPr/>
          <p:nvPr/>
        </p:nvGrpSpPr>
        <p:grpSpPr>
          <a:xfrm>
            <a:off x="7358451" y="5384683"/>
            <a:ext cx="3320408" cy="531411"/>
            <a:chOff x="1605295" y="3972686"/>
            <a:chExt cx="4711655" cy="531432"/>
          </a:xfrm>
        </p:grpSpPr>
        <p:sp>
          <p:nvSpPr>
            <p:cNvPr id="79" name="Rectangle 78">
              <a:extLst>
                <a:ext uri="{FF2B5EF4-FFF2-40B4-BE49-F238E27FC236}">
                  <a16:creationId xmlns:a16="http://schemas.microsoft.com/office/drawing/2014/main" id="{C989C3CE-F068-4392-98FB-CA728672960F}"/>
                </a:ext>
              </a:extLst>
            </p:cNvPr>
            <p:cNvSpPr/>
            <p:nvPr/>
          </p:nvSpPr>
          <p:spPr>
            <a:xfrm>
              <a:off x="1605295" y="4128115"/>
              <a:ext cx="4711655" cy="376003"/>
            </a:xfrm>
            <a:prstGeom prst="rect">
              <a:avLst/>
            </a:prstGeom>
            <a:solidFill>
              <a:srgbClr val="E7E6E6">
                <a:lumMod val="25000"/>
              </a:srgbClr>
            </a:solidFill>
            <a:ln w="12700" cap="flat" cmpd="sng" algn="ctr">
              <a:noFill/>
              <a:prstDash val="solid"/>
              <a:miter lim="800000"/>
            </a:ln>
            <a:effectLst/>
          </p:spPr>
          <p:txBody>
            <a:bodyPr rtlCol="0" anchor="ctr"/>
            <a:lstStyle/>
            <a:p>
              <a:pPr algn="ctr" defTabSz="914347">
                <a:defRPr/>
              </a:pPr>
              <a:r>
                <a:rPr lang="en-US" sz="1599" kern="0" dirty="0">
                  <a:solidFill>
                    <a:prstClr val="white"/>
                  </a:solidFill>
                  <a:latin typeface="Calibri" panose="020F0502020204030204" pitchFamily="34" charset="0"/>
                  <a:cs typeface="Calibri" panose="020F0502020204030204" pitchFamily="34" charset="0"/>
                </a:rPr>
                <a:t>Surface to coat</a:t>
              </a:r>
            </a:p>
          </p:txBody>
        </p:sp>
        <p:sp>
          <p:nvSpPr>
            <p:cNvPr id="80" name="Rectangle 79">
              <a:extLst>
                <a:ext uri="{FF2B5EF4-FFF2-40B4-BE49-F238E27FC236}">
                  <a16:creationId xmlns:a16="http://schemas.microsoft.com/office/drawing/2014/main" id="{AB393E26-775A-49E3-BBBB-84AD61D91258}"/>
                </a:ext>
              </a:extLst>
            </p:cNvPr>
            <p:cNvSpPr/>
            <p:nvPr/>
          </p:nvSpPr>
          <p:spPr>
            <a:xfrm>
              <a:off x="1605295" y="3972686"/>
              <a:ext cx="4711654" cy="194430"/>
            </a:xfrm>
            <a:prstGeom prst="rect">
              <a:avLst/>
            </a:prstGeom>
            <a:solidFill>
              <a:srgbClr val="ED7D31">
                <a:lumMod val="75000"/>
              </a:srgbClr>
            </a:solidFill>
            <a:ln w="12700" cap="flat" cmpd="sng" algn="ctr">
              <a:noFill/>
              <a:prstDash val="solid"/>
              <a:miter lim="800000"/>
            </a:ln>
            <a:effectLst/>
          </p:spPr>
          <p:txBody>
            <a:bodyPr rtlCol="0" anchor="ctr"/>
            <a:lstStyle/>
            <a:p>
              <a:pPr algn="ctr" defTabSz="914347">
                <a:defRPr/>
              </a:pPr>
              <a:r>
                <a:rPr lang="en-US" sz="1599" kern="0" dirty="0">
                  <a:solidFill>
                    <a:prstClr val="white"/>
                  </a:solidFill>
                  <a:latin typeface="Calibri" panose="020F0502020204030204" pitchFamily="34" charset="0"/>
                  <a:cs typeface="Calibri" panose="020F0502020204030204" pitchFamily="34" charset="0"/>
                </a:rPr>
                <a:t>Cu</a:t>
              </a:r>
            </a:p>
          </p:txBody>
        </p:sp>
      </p:grpSp>
      <p:sp>
        <p:nvSpPr>
          <p:cNvPr id="81" name="Flowchart: Process 80"/>
          <p:cNvSpPr/>
          <p:nvPr/>
        </p:nvSpPr>
        <p:spPr>
          <a:xfrm>
            <a:off x="7087999" y="1401267"/>
            <a:ext cx="3968108" cy="4514827"/>
          </a:xfrm>
          <a:prstGeom prst="flowChartProcess">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1218804"/>
            <a:endParaRPr lang="en-GB" sz="2399">
              <a:solidFill>
                <a:prstClr val="white"/>
              </a:solidFill>
              <a:latin typeface="Arial"/>
            </a:endParaRPr>
          </a:p>
        </p:txBody>
      </p:sp>
      <p:sp>
        <p:nvSpPr>
          <p:cNvPr id="82" name="Rectangle 81">
            <a:extLst>
              <a:ext uri="{FF2B5EF4-FFF2-40B4-BE49-F238E27FC236}">
                <a16:creationId xmlns:a16="http://schemas.microsoft.com/office/drawing/2014/main" id="{54CAEF1B-B3D0-4334-BD64-4E76F96265C0}"/>
              </a:ext>
            </a:extLst>
          </p:cNvPr>
          <p:cNvSpPr/>
          <p:nvPr/>
        </p:nvSpPr>
        <p:spPr>
          <a:xfrm>
            <a:off x="7784476" y="5174265"/>
            <a:ext cx="2347695" cy="207839"/>
          </a:xfrm>
          <a:prstGeom prst="rect">
            <a:avLst/>
          </a:prstGeom>
          <a:solidFill>
            <a:srgbClr val="AFABAB"/>
          </a:solidFill>
          <a:ln w="12700" cap="flat" cmpd="sng" algn="ctr">
            <a:noFill/>
            <a:prstDash val="solid"/>
            <a:miter lim="800000"/>
          </a:ln>
          <a:effectLst/>
        </p:spPr>
        <p:txBody>
          <a:bodyPr rtlCol="0" anchor="ctr"/>
          <a:lstStyle/>
          <a:p>
            <a:pPr algn="ctr" defTabSz="914347">
              <a:defRPr/>
            </a:pPr>
            <a:r>
              <a:rPr lang="en-US" sz="1599" kern="0" dirty="0">
                <a:solidFill>
                  <a:prstClr val="white"/>
                </a:solidFill>
                <a:latin typeface="Calibri" panose="020F0502020204030204" pitchFamily="34" charset="0"/>
                <a:cs typeface="Calibri" panose="020F0502020204030204" pitchFamily="34" charset="0"/>
              </a:rPr>
              <a:t>Solder</a:t>
            </a:r>
          </a:p>
        </p:txBody>
      </p:sp>
      <p:sp>
        <p:nvSpPr>
          <p:cNvPr id="83" name="Rectangle 82">
            <a:extLst>
              <a:ext uri="{FF2B5EF4-FFF2-40B4-BE49-F238E27FC236}">
                <a16:creationId xmlns:a16="http://schemas.microsoft.com/office/drawing/2014/main" id="{5191C5BA-9E7C-4A90-9744-02372FBC537C}"/>
              </a:ext>
            </a:extLst>
          </p:cNvPr>
          <p:cNvSpPr/>
          <p:nvPr/>
        </p:nvSpPr>
        <p:spPr>
          <a:xfrm>
            <a:off x="7784476" y="4951729"/>
            <a:ext cx="2347695" cy="222535"/>
          </a:xfrm>
          <a:prstGeom prst="rect">
            <a:avLst/>
          </a:prstGeom>
          <a:solidFill>
            <a:srgbClr val="C55A11"/>
          </a:solidFill>
          <a:ln w="12700" cap="flat" cmpd="sng" algn="ctr">
            <a:noFill/>
            <a:prstDash val="solid"/>
            <a:miter lim="800000"/>
          </a:ln>
          <a:effectLst/>
        </p:spPr>
        <p:txBody>
          <a:bodyPr rtlCol="0" anchor="ctr"/>
          <a:lstStyle/>
          <a:p>
            <a:pPr algn="ctr" defTabSz="914347">
              <a:defRPr/>
            </a:pPr>
            <a:r>
              <a:rPr lang="en-US" sz="1599" kern="0" dirty="0">
                <a:solidFill>
                  <a:prstClr val="white"/>
                </a:solidFill>
                <a:latin typeface="Calibri" panose="020F0502020204030204" pitchFamily="34" charset="0"/>
                <a:cs typeface="Calibri" panose="020F0502020204030204" pitchFamily="34" charset="0"/>
              </a:rPr>
              <a:t>Cu</a:t>
            </a:r>
          </a:p>
        </p:txBody>
      </p:sp>
      <p:sp>
        <p:nvSpPr>
          <p:cNvPr id="84" name="Rectangle 83">
            <a:extLst>
              <a:ext uri="{FF2B5EF4-FFF2-40B4-BE49-F238E27FC236}">
                <a16:creationId xmlns:a16="http://schemas.microsoft.com/office/drawing/2014/main" id="{CE1E60E0-4E9C-4A7C-950D-5FE20466746C}"/>
              </a:ext>
            </a:extLst>
          </p:cNvPr>
          <p:cNvSpPr/>
          <p:nvPr/>
        </p:nvSpPr>
        <p:spPr>
          <a:xfrm>
            <a:off x="7784483" y="4720599"/>
            <a:ext cx="2347695" cy="251177"/>
          </a:xfrm>
          <a:prstGeom prst="rect">
            <a:avLst/>
          </a:prstGeom>
          <a:solidFill>
            <a:sysClr val="window" lastClr="FFFFFF">
              <a:lumMod val="95000"/>
            </a:sysClr>
          </a:solidFill>
          <a:ln w="12700" cap="flat" cmpd="sng" algn="ctr">
            <a:noFill/>
            <a:prstDash val="solid"/>
            <a:miter lim="800000"/>
          </a:ln>
          <a:effectLst/>
        </p:spPr>
        <p:txBody>
          <a:bodyPr rtlCol="0" anchor="ctr"/>
          <a:lstStyle/>
          <a:p>
            <a:pPr algn="ctr" defTabSz="914347">
              <a:defRPr/>
            </a:pPr>
            <a:r>
              <a:rPr lang="en-US" sz="1599" kern="0" dirty="0">
                <a:solidFill>
                  <a:prstClr val="black"/>
                </a:solidFill>
                <a:latin typeface="Calibri" panose="020F0502020204030204" pitchFamily="34" charset="0"/>
                <a:cs typeface="Calibri" panose="020F0502020204030204" pitchFamily="34" charset="0"/>
              </a:rPr>
              <a:t>Ag</a:t>
            </a:r>
          </a:p>
        </p:txBody>
      </p:sp>
      <p:sp>
        <p:nvSpPr>
          <p:cNvPr id="85" name="Rectangle 84">
            <a:extLst>
              <a:ext uri="{FF2B5EF4-FFF2-40B4-BE49-F238E27FC236}">
                <a16:creationId xmlns:a16="http://schemas.microsoft.com/office/drawing/2014/main" id="{6FC7C1B9-D586-4E2B-A691-0D2B15E9EBB4}"/>
              </a:ext>
            </a:extLst>
          </p:cNvPr>
          <p:cNvSpPr/>
          <p:nvPr/>
        </p:nvSpPr>
        <p:spPr>
          <a:xfrm>
            <a:off x="7784468" y="4505063"/>
            <a:ext cx="2347695" cy="218288"/>
          </a:xfrm>
          <a:prstGeom prst="rect">
            <a:avLst/>
          </a:prstGeom>
          <a:solidFill>
            <a:sysClr val="windowText" lastClr="000000"/>
          </a:solidFill>
          <a:ln w="12700" cap="flat" cmpd="sng" algn="ctr">
            <a:noFill/>
            <a:prstDash val="solid"/>
            <a:miter lim="800000"/>
          </a:ln>
          <a:effectLst/>
        </p:spPr>
        <p:txBody>
          <a:bodyPr rtlCol="0" anchor="ctr"/>
          <a:lstStyle/>
          <a:p>
            <a:pPr algn="ctr" defTabSz="914347">
              <a:defRPr/>
            </a:pPr>
            <a:r>
              <a:rPr lang="en-US" sz="1599" kern="0" dirty="0">
                <a:solidFill>
                  <a:prstClr val="white"/>
                </a:solidFill>
                <a:latin typeface="Calibri" panose="020F0502020204030204" pitchFamily="34" charset="0"/>
                <a:cs typeface="Calibri" panose="020F0502020204030204" pitchFamily="34" charset="0"/>
              </a:rPr>
              <a:t>REBCO</a:t>
            </a:r>
          </a:p>
        </p:txBody>
      </p:sp>
      <p:sp>
        <p:nvSpPr>
          <p:cNvPr id="86" name="TextBox 85">
            <a:extLst>
              <a:ext uri="{FF2B5EF4-FFF2-40B4-BE49-F238E27FC236}">
                <a16:creationId xmlns:a16="http://schemas.microsoft.com/office/drawing/2014/main" id="{7FB62F84-E24F-4131-9056-904B843D64AD}"/>
              </a:ext>
            </a:extLst>
          </p:cNvPr>
          <p:cNvSpPr txBox="1"/>
          <p:nvPr/>
        </p:nvSpPr>
        <p:spPr>
          <a:xfrm>
            <a:off x="10051831" y="3250289"/>
            <a:ext cx="375776" cy="584519"/>
          </a:xfrm>
          <a:prstGeom prst="rect">
            <a:avLst/>
          </a:prstGeom>
          <a:noFill/>
          <a:ln>
            <a:noFill/>
          </a:ln>
        </p:spPr>
        <p:txBody>
          <a:bodyPr wrap="square" rtlCol="0">
            <a:spAutoFit/>
          </a:bodyPr>
          <a:lstStyle/>
          <a:p>
            <a:pPr defTabSz="914347"/>
            <a:r>
              <a:rPr lang="en-US" sz="1599" dirty="0">
                <a:solidFill>
                  <a:prstClr val="white"/>
                </a:solidFill>
                <a:latin typeface="Calibri" panose="020F0502020204030204" pitchFamily="34" charset="0"/>
                <a:cs typeface="Calibri" panose="020F0502020204030204" pitchFamily="34" charset="0"/>
              </a:rPr>
              <a:t>Cu</a:t>
            </a:r>
          </a:p>
        </p:txBody>
      </p:sp>
      <p:sp>
        <p:nvSpPr>
          <p:cNvPr id="87" name="Rectangle 86">
            <a:extLst>
              <a:ext uri="{FF2B5EF4-FFF2-40B4-BE49-F238E27FC236}">
                <a16:creationId xmlns:a16="http://schemas.microsoft.com/office/drawing/2014/main" id="{2226497F-E768-4F35-BCCB-4C6338EB521D}"/>
              </a:ext>
            </a:extLst>
          </p:cNvPr>
          <p:cNvSpPr/>
          <p:nvPr/>
        </p:nvSpPr>
        <p:spPr>
          <a:xfrm>
            <a:off x="7256042" y="5535095"/>
            <a:ext cx="3338389" cy="375988"/>
          </a:xfrm>
          <a:prstGeom prst="rect">
            <a:avLst/>
          </a:prstGeom>
          <a:solidFill>
            <a:srgbClr val="E7E6E6">
              <a:lumMod val="25000"/>
            </a:srgbClr>
          </a:solidFill>
          <a:ln w="12700" cap="flat" cmpd="sng" algn="ctr">
            <a:noFill/>
            <a:prstDash val="solid"/>
            <a:miter lim="800000"/>
          </a:ln>
          <a:effectLst/>
        </p:spPr>
        <p:txBody>
          <a:bodyPr rtlCol="0" anchor="ctr"/>
          <a:lstStyle/>
          <a:p>
            <a:pPr algn="ctr" defTabSz="914347">
              <a:defRPr/>
            </a:pPr>
            <a:r>
              <a:rPr lang="en-US" sz="1599" kern="0" dirty="0">
                <a:solidFill>
                  <a:prstClr val="white"/>
                </a:solidFill>
                <a:latin typeface="Calibri" panose="020F0502020204030204" pitchFamily="34" charset="0"/>
                <a:cs typeface="Calibri" panose="020F0502020204030204" pitchFamily="34" charset="0"/>
              </a:rPr>
              <a:t>Surface to coat</a:t>
            </a:r>
          </a:p>
        </p:txBody>
      </p:sp>
      <p:sp>
        <p:nvSpPr>
          <p:cNvPr id="88" name="Rectangle 87">
            <a:extLst>
              <a:ext uri="{FF2B5EF4-FFF2-40B4-BE49-F238E27FC236}">
                <a16:creationId xmlns:a16="http://schemas.microsoft.com/office/drawing/2014/main" id="{AB841E87-04BF-40B4-861F-DDA823E31E74}"/>
              </a:ext>
            </a:extLst>
          </p:cNvPr>
          <p:cNvSpPr/>
          <p:nvPr/>
        </p:nvSpPr>
        <p:spPr>
          <a:xfrm>
            <a:off x="7256043" y="5379671"/>
            <a:ext cx="3338389" cy="194423"/>
          </a:xfrm>
          <a:prstGeom prst="rect">
            <a:avLst/>
          </a:prstGeom>
          <a:solidFill>
            <a:srgbClr val="ED7D31">
              <a:lumMod val="75000"/>
            </a:srgbClr>
          </a:solidFill>
          <a:ln w="12700" cap="flat" cmpd="sng" algn="ctr">
            <a:noFill/>
            <a:prstDash val="solid"/>
            <a:miter lim="800000"/>
          </a:ln>
          <a:effectLst/>
        </p:spPr>
        <p:txBody>
          <a:bodyPr rtlCol="0" anchor="ctr"/>
          <a:lstStyle/>
          <a:p>
            <a:pPr algn="ctr" defTabSz="914347">
              <a:defRPr/>
            </a:pPr>
            <a:r>
              <a:rPr lang="en-US" sz="1599" kern="0" dirty="0">
                <a:solidFill>
                  <a:prstClr val="white"/>
                </a:solidFill>
                <a:latin typeface="Calibri" panose="020F0502020204030204" pitchFamily="34" charset="0"/>
                <a:cs typeface="Calibri" panose="020F0502020204030204" pitchFamily="34" charset="0"/>
              </a:rPr>
              <a:t>Cu</a:t>
            </a:r>
          </a:p>
        </p:txBody>
      </p:sp>
      <p:grpSp>
        <p:nvGrpSpPr>
          <p:cNvPr id="89" name="Group 88">
            <a:extLst>
              <a:ext uri="{FF2B5EF4-FFF2-40B4-BE49-F238E27FC236}">
                <a16:creationId xmlns:a16="http://schemas.microsoft.com/office/drawing/2014/main" id="{B6134926-5E68-4CCB-BA0C-03E9E914C82B}"/>
              </a:ext>
            </a:extLst>
          </p:cNvPr>
          <p:cNvGrpSpPr/>
          <p:nvPr/>
        </p:nvGrpSpPr>
        <p:grpSpPr>
          <a:xfrm>
            <a:off x="7784467" y="3372010"/>
            <a:ext cx="2347702" cy="1136888"/>
            <a:chOff x="7756660" y="2722848"/>
            <a:chExt cx="2886083" cy="1136932"/>
          </a:xfrm>
        </p:grpSpPr>
        <p:sp>
          <p:nvSpPr>
            <p:cNvPr id="90" name="Rectangle 89">
              <a:extLst>
                <a:ext uri="{FF2B5EF4-FFF2-40B4-BE49-F238E27FC236}">
                  <a16:creationId xmlns:a16="http://schemas.microsoft.com/office/drawing/2014/main" id="{0F42EACF-DB48-4B0B-AAA4-3EA290D5FF26}"/>
                </a:ext>
              </a:extLst>
            </p:cNvPr>
            <p:cNvSpPr/>
            <p:nvPr/>
          </p:nvSpPr>
          <p:spPr>
            <a:xfrm>
              <a:off x="7756667" y="3158005"/>
              <a:ext cx="2886075" cy="510286"/>
            </a:xfrm>
            <a:prstGeom prst="rect">
              <a:avLst/>
            </a:prstGeom>
            <a:solidFill>
              <a:srgbClr val="A5A5A5"/>
            </a:solidFill>
            <a:ln w="12700" cap="flat" cmpd="sng" algn="ctr">
              <a:noFill/>
              <a:prstDash val="solid"/>
              <a:miter lim="800000"/>
            </a:ln>
            <a:effectLst/>
          </p:spPr>
          <p:txBody>
            <a:bodyPr rtlCol="0" anchor="ctr"/>
            <a:lstStyle/>
            <a:p>
              <a:pPr algn="ctr" defTabSz="914347">
                <a:defRPr/>
              </a:pPr>
              <a:r>
                <a:rPr lang="en-US" sz="1599" kern="0" dirty="0">
                  <a:solidFill>
                    <a:prstClr val="white"/>
                  </a:solidFill>
                  <a:latin typeface="Calibri" panose="020F0502020204030204" pitchFamily="34" charset="0"/>
                  <a:cs typeface="Calibri" panose="020F0502020204030204" pitchFamily="34" charset="0"/>
                </a:rPr>
                <a:t>Substrate</a:t>
              </a:r>
            </a:p>
          </p:txBody>
        </p:sp>
        <p:sp>
          <p:nvSpPr>
            <p:cNvPr id="91" name="Rectangle 90">
              <a:extLst>
                <a:ext uri="{FF2B5EF4-FFF2-40B4-BE49-F238E27FC236}">
                  <a16:creationId xmlns:a16="http://schemas.microsoft.com/office/drawing/2014/main" id="{47D30B85-6549-4E9E-9188-5EE8EC8CBD4F}"/>
                </a:ext>
              </a:extLst>
            </p:cNvPr>
            <p:cNvSpPr/>
            <p:nvPr/>
          </p:nvSpPr>
          <p:spPr>
            <a:xfrm>
              <a:off x="7756660" y="3665350"/>
              <a:ext cx="2886075" cy="194430"/>
            </a:xfrm>
            <a:prstGeom prst="rect">
              <a:avLst/>
            </a:prstGeom>
            <a:solidFill>
              <a:srgbClr val="70AD47">
                <a:lumMod val="60000"/>
                <a:lumOff val="40000"/>
              </a:srgbClr>
            </a:solidFill>
            <a:ln w="12700" cap="flat" cmpd="sng" algn="ctr">
              <a:noFill/>
              <a:prstDash val="solid"/>
              <a:miter lim="800000"/>
            </a:ln>
            <a:effectLst/>
          </p:spPr>
          <p:txBody>
            <a:bodyPr rtlCol="0" anchor="ctr"/>
            <a:lstStyle/>
            <a:p>
              <a:pPr algn="ctr" defTabSz="914347">
                <a:defRPr/>
              </a:pPr>
              <a:r>
                <a:rPr lang="en-US" sz="1599" kern="0" dirty="0">
                  <a:solidFill>
                    <a:prstClr val="black"/>
                  </a:solidFill>
                  <a:latin typeface="Calibri" panose="020F0502020204030204" pitchFamily="34" charset="0"/>
                  <a:cs typeface="Calibri" panose="020F0502020204030204" pitchFamily="34" charset="0"/>
                </a:rPr>
                <a:t>Buffer layers</a:t>
              </a:r>
            </a:p>
          </p:txBody>
        </p:sp>
        <p:sp>
          <p:nvSpPr>
            <p:cNvPr id="92" name="Rectangle 91">
              <a:extLst>
                <a:ext uri="{FF2B5EF4-FFF2-40B4-BE49-F238E27FC236}">
                  <a16:creationId xmlns:a16="http://schemas.microsoft.com/office/drawing/2014/main" id="{D04A3C5C-6EFF-4497-BADC-61872B704327}"/>
                </a:ext>
              </a:extLst>
            </p:cNvPr>
            <p:cNvSpPr/>
            <p:nvPr/>
          </p:nvSpPr>
          <p:spPr>
            <a:xfrm>
              <a:off x="7756668" y="2937309"/>
              <a:ext cx="2886075" cy="248458"/>
            </a:xfrm>
            <a:prstGeom prst="rect">
              <a:avLst/>
            </a:prstGeom>
            <a:solidFill>
              <a:sysClr val="window" lastClr="FFFFFF">
                <a:lumMod val="95000"/>
              </a:sysClr>
            </a:solidFill>
            <a:ln w="12700" cap="flat" cmpd="sng" algn="ctr">
              <a:noFill/>
              <a:prstDash val="solid"/>
              <a:miter lim="800000"/>
            </a:ln>
            <a:effectLst/>
          </p:spPr>
          <p:txBody>
            <a:bodyPr rtlCol="0" anchor="ctr"/>
            <a:lstStyle/>
            <a:p>
              <a:pPr algn="ctr" defTabSz="914347">
                <a:defRPr/>
              </a:pPr>
              <a:r>
                <a:rPr lang="en-US" sz="1599" kern="0" dirty="0">
                  <a:solidFill>
                    <a:prstClr val="black"/>
                  </a:solidFill>
                  <a:latin typeface="Calibri" panose="020F0502020204030204" pitchFamily="34" charset="0"/>
                  <a:cs typeface="Calibri" panose="020F0502020204030204" pitchFamily="34" charset="0"/>
                </a:rPr>
                <a:t>Ag</a:t>
              </a:r>
            </a:p>
          </p:txBody>
        </p:sp>
        <p:sp>
          <p:nvSpPr>
            <p:cNvPr id="93" name="Rectangle 92">
              <a:extLst>
                <a:ext uri="{FF2B5EF4-FFF2-40B4-BE49-F238E27FC236}">
                  <a16:creationId xmlns:a16="http://schemas.microsoft.com/office/drawing/2014/main" id="{44A284D8-1926-4249-BCB5-0A2ED52B5AC7}"/>
                </a:ext>
              </a:extLst>
            </p:cNvPr>
            <p:cNvSpPr/>
            <p:nvPr/>
          </p:nvSpPr>
          <p:spPr>
            <a:xfrm>
              <a:off x="7756661" y="2722848"/>
              <a:ext cx="2886074" cy="222543"/>
            </a:xfrm>
            <a:prstGeom prst="rect">
              <a:avLst/>
            </a:prstGeom>
            <a:solidFill>
              <a:srgbClr val="C55A11"/>
            </a:solidFill>
            <a:ln w="12700" cap="flat" cmpd="sng" algn="ctr">
              <a:noFill/>
              <a:prstDash val="solid"/>
              <a:miter lim="800000"/>
            </a:ln>
            <a:effectLst/>
          </p:spPr>
          <p:txBody>
            <a:bodyPr rtlCol="0" anchor="ctr"/>
            <a:lstStyle/>
            <a:p>
              <a:pPr algn="ctr" defTabSz="914347">
                <a:defRPr/>
              </a:pPr>
              <a:r>
                <a:rPr lang="en-US" sz="1599" kern="0" dirty="0">
                  <a:solidFill>
                    <a:prstClr val="white"/>
                  </a:solidFill>
                  <a:latin typeface="Calibri" panose="020F0502020204030204" pitchFamily="34" charset="0"/>
                  <a:cs typeface="Calibri" panose="020F0502020204030204" pitchFamily="34" charset="0"/>
                </a:rPr>
                <a:t>Cu</a:t>
              </a:r>
            </a:p>
          </p:txBody>
        </p:sp>
      </p:grpSp>
      <p:sp>
        <p:nvSpPr>
          <p:cNvPr id="97" name="TextBox 38">
            <a:extLst>
              <a:ext uri="{FF2B5EF4-FFF2-40B4-BE49-F238E27FC236}">
                <a16:creationId xmlns:a16="http://schemas.microsoft.com/office/drawing/2014/main" id="{DA6A31A1-61BE-411B-8F0B-728A0DA82F19}"/>
              </a:ext>
            </a:extLst>
          </p:cNvPr>
          <p:cNvSpPr txBox="1"/>
          <p:nvPr/>
        </p:nvSpPr>
        <p:spPr>
          <a:xfrm>
            <a:off x="7749596" y="1456313"/>
            <a:ext cx="2331087" cy="369204"/>
          </a:xfrm>
          <a:prstGeom prst="rect">
            <a:avLst/>
          </a:prstGeom>
          <a:solidFill>
            <a:sysClr val="window" lastClr="FFFFFF"/>
          </a:solidFill>
          <a:ln>
            <a:solidFill>
              <a:sysClr val="windowText" lastClr="000000"/>
            </a:solidFill>
          </a:ln>
        </p:spPr>
        <p:txBody>
          <a:bodyPr wrap="none" rtlCol="0">
            <a:spAutoFit/>
          </a:bodyPr>
          <a:lstStyle/>
          <a:p>
            <a:pPr defTabSz="914347">
              <a:defRPr/>
            </a:pPr>
            <a:r>
              <a:rPr lang="en-US" sz="1799" kern="0" dirty="0">
                <a:solidFill>
                  <a:prstClr val="black"/>
                </a:solidFill>
                <a:latin typeface="Calibri" panose="020F0502020204030204" pitchFamily="34" charset="0"/>
                <a:cs typeface="Calibri" panose="020F0502020204030204" pitchFamily="34" charset="0"/>
              </a:rPr>
              <a:t>4) Substrate extraction</a:t>
            </a:r>
          </a:p>
        </p:txBody>
      </p:sp>
      <p:pic>
        <p:nvPicPr>
          <p:cNvPr id="17" name="Picture 16">
            <a:extLst>
              <a:ext uri="{FF2B5EF4-FFF2-40B4-BE49-F238E27FC236}">
                <a16:creationId xmlns:a16="http://schemas.microsoft.com/office/drawing/2014/main" id="{253ABB27-81D0-6D8E-BD46-6E6C1D23C12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06176" y="1221350"/>
            <a:ext cx="2956477" cy="1932677"/>
          </a:xfrm>
          <a:prstGeom prst="rect">
            <a:avLst/>
          </a:prstGeom>
        </p:spPr>
      </p:pic>
      <p:sp>
        <p:nvSpPr>
          <p:cNvPr id="18" name="Rounded Rectangle 2">
            <a:extLst>
              <a:ext uri="{FF2B5EF4-FFF2-40B4-BE49-F238E27FC236}">
                <a16:creationId xmlns:a16="http://schemas.microsoft.com/office/drawing/2014/main" id="{268576FD-6919-F4FA-7216-886F78EB251F}"/>
              </a:ext>
            </a:extLst>
          </p:cNvPr>
          <p:cNvSpPr/>
          <p:nvPr/>
        </p:nvSpPr>
        <p:spPr>
          <a:xfrm>
            <a:off x="526884" y="1053438"/>
            <a:ext cx="5234872" cy="2375562"/>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defTabSz="1218804"/>
            <a:endParaRPr lang="en-GB" sz="2399">
              <a:solidFill>
                <a:prstClr val="white"/>
              </a:solidFill>
              <a:latin typeface="Arial"/>
            </a:endParaRPr>
          </a:p>
        </p:txBody>
      </p:sp>
      <p:sp>
        <p:nvSpPr>
          <p:cNvPr id="19" name="Rectangle 18">
            <a:extLst>
              <a:ext uri="{FF2B5EF4-FFF2-40B4-BE49-F238E27FC236}">
                <a16:creationId xmlns:a16="http://schemas.microsoft.com/office/drawing/2014/main" id="{F10A2EE0-1641-58AB-98EF-9E377799DAFE}"/>
              </a:ext>
            </a:extLst>
          </p:cNvPr>
          <p:cNvSpPr/>
          <p:nvPr/>
        </p:nvSpPr>
        <p:spPr>
          <a:xfrm>
            <a:off x="699382" y="1189108"/>
            <a:ext cx="1589573" cy="1240853"/>
          </a:xfrm>
          <a:prstGeom prst="rect">
            <a:avLst/>
          </a:prstGeom>
        </p:spPr>
        <p:txBody>
          <a:bodyPr wrap="square">
            <a:spAutoFit/>
          </a:bodyPr>
          <a:lstStyle/>
          <a:p>
            <a:pPr defTabSz="1218804"/>
            <a:r>
              <a:rPr lang="en-US" sz="1866" dirty="0">
                <a:solidFill>
                  <a:srgbClr val="969696">
                    <a:lumMod val="50000"/>
                  </a:srgbClr>
                </a:solidFill>
                <a:latin typeface="SFSS1095"/>
              </a:rPr>
              <a:t>Motivation:</a:t>
            </a:r>
          </a:p>
          <a:p>
            <a:pPr defTabSz="1218804"/>
            <a:r>
              <a:rPr lang="en-US" sz="1866" dirty="0">
                <a:solidFill>
                  <a:srgbClr val="969696">
                    <a:lumMod val="50000"/>
                  </a:srgbClr>
                </a:solidFill>
                <a:latin typeface="SFSS1095"/>
              </a:rPr>
              <a:t> </a:t>
            </a:r>
          </a:p>
          <a:p>
            <a:pPr defTabSz="1218804"/>
            <a:r>
              <a:rPr lang="en-US" sz="1866" dirty="0" err="1">
                <a:solidFill>
                  <a:srgbClr val="969696">
                    <a:lumMod val="50000"/>
                  </a:srgbClr>
                </a:solidFill>
                <a:latin typeface="SFSS1095"/>
              </a:rPr>
              <a:t>Axion</a:t>
            </a:r>
            <a:r>
              <a:rPr lang="en-US" sz="1866" dirty="0">
                <a:solidFill>
                  <a:srgbClr val="969696">
                    <a:lumMod val="50000"/>
                  </a:srgbClr>
                </a:solidFill>
                <a:latin typeface="SFSS1095"/>
              </a:rPr>
              <a:t> </a:t>
            </a:r>
            <a:r>
              <a:rPr lang="en-US" sz="1866" dirty="0" err="1">
                <a:solidFill>
                  <a:srgbClr val="969696">
                    <a:lumMod val="50000"/>
                  </a:srgbClr>
                </a:solidFill>
                <a:latin typeface="SFSS1095"/>
              </a:rPr>
              <a:t>haloscope</a:t>
            </a:r>
            <a:r>
              <a:rPr lang="en-US" sz="1866" dirty="0">
                <a:solidFill>
                  <a:srgbClr val="969696">
                    <a:lumMod val="50000"/>
                  </a:srgbClr>
                </a:solidFill>
                <a:latin typeface="SFSS1095"/>
              </a:rPr>
              <a:t> </a:t>
            </a:r>
            <a:endParaRPr lang="en-GB" sz="1866" dirty="0">
              <a:solidFill>
                <a:srgbClr val="969696">
                  <a:lumMod val="50000"/>
                </a:srgbClr>
              </a:solidFill>
              <a:latin typeface="SFSS1095"/>
            </a:endParaRPr>
          </a:p>
        </p:txBody>
      </p:sp>
      <p:grpSp>
        <p:nvGrpSpPr>
          <p:cNvPr id="20" name="Group 19">
            <a:extLst>
              <a:ext uri="{FF2B5EF4-FFF2-40B4-BE49-F238E27FC236}">
                <a16:creationId xmlns:a16="http://schemas.microsoft.com/office/drawing/2014/main" id="{9FDC1263-EF51-9E3A-C31F-2E5D88BB09EC}"/>
              </a:ext>
            </a:extLst>
          </p:cNvPr>
          <p:cNvGrpSpPr/>
          <p:nvPr/>
        </p:nvGrpSpPr>
        <p:grpSpPr>
          <a:xfrm>
            <a:off x="222525" y="3834912"/>
            <a:ext cx="5539230" cy="2192513"/>
            <a:chOff x="758999" y="1607622"/>
            <a:chExt cx="4155865" cy="1644956"/>
          </a:xfrm>
        </p:grpSpPr>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D87C86B4-5777-1CE0-6DF5-C73504D5FE3A}"/>
                    </a:ext>
                  </a:extLst>
                </p:cNvPr>
                <p:cNvSpPr txBox="1"/>
                <p:nvPr/>
              </p:nvSpPr>
              <p:spPr>
                <a:xfrm>
                  <a:off x="758999" y="1607622"/>
                  <a:ext cx="3989884" cy="420550"/>
                </a:xfrm>
                <a:prstGeom prst="rect">
                  <a:avLst/>
                </a:prstGeom>
                <a:noFill/>
              </p:spPr>
              <p:txBody>
                <a:bodyPr wrap="square" rtlCol="0">
                  <a:spAutoFit/>
                </a:bodyPr>
                <a:lstStyle/>
                <a:p>
                  <a:pPr defTabSz="1218804"/>
                  <a14:m>
                    <m:oMathPara xmlns:m="http://schemas.openxmlformats.org/officeDocument/2006/math">
                      <m:oMathParaPr>
                        <m:jc m:val="centerGroup"/>
                      </m:oMathParaPr>
                      <m:oMath xmlns:m="http://schemas.openxmlformats.org/officeDocument/2006/math">
                        <m:r>
                          <a:rPr lang="en-GB" sz="2666" i="1">
                            <a:solidFill>
                              <a:srgbClr val="969696">
                                <a:lumMod val="50000"/>
                              </a:srgbClr>
                            </a:solidFill>
                            <a:latin typeface="Cambria Math" panose="02040503050406030204" pitchFamily="18" charset="0"/>
                          </a:rPr>
                          <m:t>ℱ</m:t>
                        </m:r>
                        <m:r>
                          <a:rPr lang="en-GB" sz="2666" i="1">
                            <a:solidFill>
                              <a:srgbClr val="969696">
                                <a:lumMod val="50000"/>
                              </a:srgbClr>
                            </a:solidFill>
                            <a:latin typeface="Cambria Math" panose="02040503050406030204" pitchFamily="18" charset="0"/>
                          </a:rPr>
                          <m:t> ~</m:t>
                        </m:r>
                        <m:sSubSup>
                          <m:sSubSupPr>
                            <m:ctrlPr>
                              <a:rPr lang="en-GB" sz="2666" i="1">
                                <a:solidFill>
                                  <a:srgbClr val="969696">
                                    <a:lumMod val="50000"/>
                                  </a:srgbClr>
                                </a:solidFill>
                                <a:latin typeface="Cambria Math" panose="02040503050406030204" pitchFamily="18" charset="0"/>
                              </a:rPr>
                            </m:ctrlPr>
                          </m:sSubSupPr>
                          <m:e>
                            <m:r>
                              <a:rPr lang="en-GB" sz="2666" i="1">
                                <a:solidFill>
                                  <a:srgbClr val="969696">
                                    <a:lumMod val="50000"/>
                                  </a:srgbClr>
                                </a:solidFill>
                                <a:latin typeface="Cambria Math" panose="02040503050406030204" pitchFamily="18" charset="0"/>
                              </a:rPr>
                              <m:t> </m:t>
                            </m:r>
                            <m:r>
                              <a:rPr lang="en-GB" sz="2666" i="1">
                                <a:solidFill>
                                  <a:srgbClr val="969696">
                                    <a:lumMod val="50000"/>
                                  </a:srgbClr>
                                </a:solidFill>
                                <a:latin typeface="Cambria Math" panose="02040503050406030204" pitchFamily="18" charset="0"/>
                              </a:rPr>
                              <m:t>𝑔</m:t>
                            </m:r>
                          </m:e>
                          <m:sub>
                            <m:r>
                              <a:rPr lang="en-GB" sz="2666" i="1">
                                <a:solidFill>
                                  <a:srgbClr val="969696">
                                    <a:lumMod val="50000"/>
                                  </a:srgbClr>
                                </a:solidFill>
                                <a:latin typeface="Cambria Math" panose="02040503050406030204" pitchFamily="18" charset="0"/>
                              </a:rPr>
                              <m:t>𝐴</m:t>
                            </m:r>
                            <m:r>
                              <a:rPr lang="en-GB" sz="2666" i="1">
                                <a:solidFill>
                                  <a:srgbClr val="969696">
                                    <a:lumMod val="50000"/>
                                  </a:srgbClr>
                                </a:solidFill>
                                <a:latin typeface="Cambria Math" panose="02040503050406030204" pitchFamily="18" charset="0"/>
                              </a:rPr>
                              <m:t>𝛾</m:t>
                            </m:r>
                          </m:sub>
                          <m:sup>
                            <m:r>
                              <a:rPr lang="en-GB" sz="2666" i="1">
                                <a:solidFill>
                                  <a:srgbClr val="969696">
                                    <a:lumMod val="50000"/>
                                  </a:srgbClr>
                                </a:solidFill>
                                <a:latin typeface="Cambria Math" panose="02040503050406030204" pitchFamily="18" charset="0"/>
                              </a:rPr>
                              <m:t>4</m:t>
                            </m:r>
                          </m:sup>
                        </m:sSubSup>
                        <m:sSubSup>
                          <m:sSubSupPr>
                            <m:ctrlPr>
                              <a:rPr lang="en-GB" sz="2666" i="1">
                                <a:solidFill>
                                  <a:srgbClr val="969696">
                                    <a:lumMod val="50000"/>
                                  </a:srgbClr>
                                </a:solidFill>
                                <a:latin typeface="Cambria Math" panose="02040503050406030204" pitchFamily="18" charset="0"/>
                              </a:rPr>
                            </m:ctrlPr>
                          </m:sSubSupPr>
                          <m:e>
                            <m:r>
                              <a:rPr lang="en-US" sz="2666" b="1" i="1">
                                <a:solidFill>
                                  <a:srgbClr val="969696">
                                    <a:lumMod val="50000"/>
                                  </a:srgbClr>
                                </a:solidFill>
                                <a:latin typeface="Cambria Math" panose="02040503050406030204" pitchFamily="18" charset="0"/>
                              </a:rPr>
                              <m:t> </m:t>
                            </m:r>
                            <m:r>
                              <a:rPr lang="en-GB" sz="2666" b="1" i="1">
                                <a:solidFill>
                                  <a:srgbClr val="C00000"/>
                                </a:solidFill>
                                <a:latin typeface="Cambria Math" panose="02040503050406030204" pitchFamily="18" charset="0"/>
                              </a:rPr>
                              <m:t>𝑸</m:t>
                            </m:r>
                            <m:r>
                              <a:rPr lang="en-US" sz="2666" i="1">
                                <a:solidFill>
                                  <a:srgbClr val="C00000"/>
                                </a:solidFill>
                                <a:latin typeface="Cambria Math" panose="02040503050406030204" pitchFamily="18" charset="0"/>
                              </a:rPr>
                              <m:t> </m:t>
                            </m:r>
                            <m:r>
                              <a:rPr lang="en-GB" sz="2666" i="1">
                                <a:solidFill>
                                  <a:srgbClr val="969696">
                                    <a:lumMod val="50000"/>
                                  </a:srgbClr>
                                </a:solidFill>
                                <a:latin typeface="Cambria Math" panose="02040503050406030204" pitchFamily="18" charset="0"/>
                              </a:rPr>
                              <m:t>𝑇</m:t>
                            </m:r>
                          </m:e>
                          <m:sub>
                            <m:r>
                              <a:rPr lang="en-GB" sz="2666" i="1">
                                <a:solidFill>
                                  <a:srgbClr val="969696">
                                    <a:lumMod val="50000"/>
                                  </a:srgbClr>
                                </a:solidFill>
                                <a:latin typeface="Cambria Math" panose="02040503050406030204" pitchFamily="18" charset="0"/>
                              </a:rPr>
                              <m:t>𝑠𝑦𝑠</m:t>
                            </m:r>
                          </m:sub>
                          <m:sup>
                            <m:r>
                              <a:rPr lang="en-GB" sz="2666" i="1">
                                <a:solidFill>
                                  <a:srgbClr val="969696">
                                    <a:lumMod val="50000"/>
                                  </a:srgbClr>
                                </a:solidFill>
                                <a:latin typeface="Cambria Math" panose="02040503050406030204" pitchFamily="18" charset="0"/>
                              </a:rPr>
                              <m:t>−2</m:t>
                            </m:r>
                          </m:sup>
                        </m:sSubSup>
                        <m:sSup>
                          <m:sSupPr>
                            <m:ctrlPr>
                              <a:rPr lang="en-GB" sz="2666" i="1">
                                <a:solidFill>
                                  <a:srgbClr val="969696">
                                    <a:lumMod val="50000"/>
                                  </a:srgbClr>
                                </a:solidFill>
                                <a:latin typeface="Cambria Math" panose="02040503050406030204" pitchFamily="18" charset="0"/>
                              </a:rPr>
                            </m:ctrlPr>
                          </m:sSupPr>
                          <m:e>
                            <m:sSup>
                              <m:sSupPr>
                                <m:ctrlPr>
                                  <a:rPr lang="en-GB" sz="2666" i="1">
                                    <a:solidFill>
                                      <a:srgbClr val="969696">
                                        <a:lumMod val="50000"/>
                                      </a:srgbClr>
                                    </a:solidFill>
                                    <a:latin typeface="Cambria Math" panose="02040503050406030204" pitchFamily="18" charset="0"/>
                                  </a:rPr>
                                </m:ctrlPr>
                              </m:sSupPr>
                              <m:e>
                                <m:r>
                                  <a:rPr lang="en-GB" sz="2666" i="1">
                                    <a:solidFill>
                                      <a:srgbClr val="969696">
                                        <a:lumMod val="50000"/>
                                      </a:srgbClr>
                                    </a:solidFill>
                                    <a:latin typeface="Cambria Math" panose="02040503050406030204" pitchFamily="18" charset="0"/>
                                  </a:rPr>
                                  <m:t>𝑉</m:t>
                                </m:r>
                              </m:e>
                              <m:sup>
                                <m:r>
                                  <a:rPr lang="en-GB" sz="2666" i="1">
                                    <a:solidFill>
                                      <a:srgbClr val="969696">
                                        <a:lumMod val="50000"/>
                                      </a:srgbClr>
                                    </a:solidFill>
                                    <a:latin typeface="Cambria Math" panose="02040503050406030204" pitchFamily="18" charset="0"/>
                                  </a:rPr>
                                  <m:t>2</m:t>
                                </m:r>
                              </m:sup>
                            </m:sSup>
                            <m:r>
                              <a:rPr lang="en-GB" sz="2666" i="1">
                                <a:solidFill>
                                  <a:srgbClr val="969696">
                                    <a:lumMod val="50000"/>
                                  </a:srgbClr>
                                </a:solidFill>
                                <a:latin typeface="Cambria Math" panose="02040503050406030204" pitchFamily="18" charset="0"/>
                              </a:rPr>
                              <m:t>𝐺</m:t>
                            </m:r>
                          </m:e>
                          <m:sup>
                            <m:r>
                              <a:rPr lang="en-GB" sz="2666" i="1">
                                <a:solidFill>
                                  <a:srgbClr val="969696">
                                    <a:lumMod val="50000"/>
                                  </a:srgbClr>
                                </a:solidFill>
                                <a:latin typeface="Cambria Math" panose="02040503050406030204" pitchFamily="18" charset="0"/>
                              </a:rPr>
                              <m:t>4</m:t>
                            </m:r>
                          </m:sup>
                        </m:sSup>
                        <m:sSubSup>
                          <m:sSubSupPr>
                            <m:ctrlPr>
                              <a:rPr lang="en-GB" sz="2666" i="1">
                                <a:solidFill>
                                  <a:srgbClr val="969696">
                                    <a:lumMod val="50000"/>
                                  </a:srgbClr>
                                </a:solidFill>
                                <a:latin typeface="Cambria Math" panose="02040503050406030204" pitchFamily="18" charset="0"/>
                              </a:rPr>
                            </m:ctrlPr>
                          </m:sSubSupPr>
                          <m:e>
                            <m:r>
                              <a:rPr lang="en-GB" sz="2666" i="1">
                                <a:solidFill>
                                  <a:srgbClr val="969696">
                                    <a:lumMod val="50000"/>
                                  </a:srgbClr>
                                </a:solidFill>
                                <a:latin typeface="Cambria Math" panose="02040503050406030204" pitchFamily="18" charset="0"/>
                              </a:rPr>
                              <m:t>𝑚</m:t>
                            </m:r>
                          </m:e>
                          <m:sub>
                            <m:r>
                              <a:rPr lang="en-GB" sz="2666" i="1">
                                <a:solidFill>
                                  <a:srgbClr val="969696">
                                    <a:lumMod val="50000"/>
                                  </a:srgbClr>
                                </a:solidFill>
                                <a:latin typeface="Cambria Math" panose="02040503050406030204" pitchFamily="18" charset="0"/>
                              </a:rPr>
                              <m:t>𝐴</m:t>
                            </m:r>
                          </m:sub>
                          <m:sup>
                            <m:r>
                              <a:rPr lang="en-GB" sz="2666" i="1">
                                <a:solidFill>
                                  <a:srgbClr val="969696">
                                    <a:lumMod val="50000"/>
                                  </a:srgbClr>
                                </a:solidFill>
                                <a:latin typeface="Cambria Math" panose="02040503050406030204" pitchFamily="18" charset="0"/>
                              </a:rPr>
                              <m:t>2</m:t>
                            </m:r>
                          </m:sup>
                        </m:sSubSup>
                        <m:r>
                          <a:rPr lang="en-US" sz="2666" b="1" i="1">
                            <a:solidFill>
                              <a:srgbClr val="969696">
                                <a:lumMod val="50000"/>
                              </a:srgbClr>
                            </a:solidFill>
                            <a:latin typeface="Cambria Math" panose="02040503050406030204" pitchFamily="18" charset="0"/>
                          </a:rPr>
                          <m:t> </m:t>
                        </m:r>
                        <m:sSup>
                          <m:sSupPr>
                            <m:ctrlPr>
                              <a:rPr lang="en-GB" sz="2666" b="1" i="1">
                                <a:solidFill>
                                  <a:srgbClr val="12158E"/>
                                </a:solidFill>
                                <a:latin typeface="Cambria Math" panose="02040503050406030204" pitchFamily="18" charset="0"/>
                              </a:rPr>
                            </m:ctrlPr>
                          </m:sSupPr>
                          <m:e>
                            <m:r>
                              <a:rPr lang="en-GB" sz="2666" b="1" i="1">
                                <a:solidFill>
                                  <a:srgbClr val="12158E"/>
                                </a:solidFill>
                                <a:latin typeface="Cambria Math" panose="02040503050406030204" pitchFamily="18" charset="0"/>
                              </a:rPr>
                              <m:t>𝑩</m:t>
                            </m:r>
                          </m:e>
                          <m:sup>
                            <m:r>
                              <a:rPr lang="en-GB" sz="2666" b="1" i="1">
                                <a:solidFill>
                                  <a:srgbClr val="12158E"/>
                                </a:solidFill>
                                <a:latin typeface="Cambria Math" panose="02040503050406030204" pitchFamily="18" charset="0"/>
                              </a:rPr>
                              <m:t>𝟒</m:t>
                            </m:r>
                          </m:sup>
                        </m:sSup>
                      </m:oMath>
                    </m:oMathPara>
                  </a14:m>
                  <a:endParaRPr lang="en-GB" sz="3199" b="1" dirty="0">
                    <a:solidFill>
                      <a:srgbClr val="C00000"/>
                    </a:solidFill>
                    <a:latin typeface="Arial"/>
                  </a:endParaRPr>
                </a:p>
              </p:txBody>
            </p:sp>
          </mc:Choice>
          <mc:Fallback xmlns="">
            <p:sp>
              <p:nvSpPr>
                <p:cNvPr id="21" name="TextBox 20">
                  <a:extLst>
                    <a:ext uri="{FF2B5EF4-FFF2-40B4-BE49-F238E27FC236}">
                      <a16:creationId xmlns:a16="http://schemas.microsoft.com/office/drawing/2014/main" id="{D87C86B4-5777-1CE0-6DF5-C73504D5FE3A}"/>
                    </a:ext>
                  </a:extLst>
                </p:cNvPr>
                <p:cNvSpPr txBox="1">
                  <a:spLocks noRot="1" noChangeAspect="1" noMove="1" noResize="1" noEditPoints="1" noAdjustHandles="1" noChangeArrowheads="1" noChangeShapeType="1" noTextEdit="1"/>
                </p:cNvSpPr>
                <p:nvPr/>
              </p:nvSpPr>
              <p:spPr>
                <a:xfrm>
                  <a:off x="758999" y="1607622"/>
                  <a:ext cx="3989884" cy="420550"/>
                </a:xfrm>
                <a:prstGeom prst="rect">
                  <a:avLst/>
                </a:prstGeom>
                <a:blipFill>
                  <a:blip r:embed="rId4"/>
                  <a:stretch>
                    <a:fillRect/>
                  </a:stretch>
                </a:blipFill>
              </p:spPr>
              <p:txBody>
                <a:bodyPr/>
                <a:lstStyle/>
                <a:p>
                  <a:r>
                    <a:rPr lang="en-GB">
                      <a:noFill/>
                    </a:rPr>
                    <a:t> </a:t>
                  </a:r>
                </a:p>
              </p:txBody>
            </p:sp>
          </mc:Fallback>
        </mc:AlternateContent>
        <p:sp>
          <p:nvSpPr>
            <p:cNvPr id="22" name="TextBox 21">
              <a:extLst>
                <a:ext uri="{FF2B5EF4-FFF2-40B4-BE49-F238E27FC236}">
                  <a16:creationId xmlns:a16="http://schemas.microsoft.com/office/drawing/2014/main" id="{CA857057-FB5C-B495-61D2-8F7503CE3467}"/>
                </a:ext>
              </a:extLst>
            </p:cNvPr>
            <p:cNvSpPr txBox="1"/>
            <p:nvPr/>
          </p:nvSpPr>
          <p:spPr>
            <a:xfrm>
              <a:off x="1305259" y="2321615"/>
              <a:ext cx="1724025" cy="930963"/>
            </a:xfrm>
            <a:prstGeom prst="rect">
              <a:avLst/>
            </a:prstGeom>
            <a:noFill/>
            <a:ln>
              <a:noFill/>
            </a:ln>
          </p:spPr>
          <p:txBody>
            <a:bodyPr wrap="square" rtlCol="0">
              <a:spAutoFit/>
            </a:bodyPr>
            <a:lstStyle/>
            <a:p>
              <a:pPr defTabSz="1218804"/>
              <a:r>
                <a:rPr lang="en-US" sz="1866" dirty="0">
                  <a:solidFill>
                    <a:srgbClr val="969696">
                      <a:lumMod val="50000"/>
                    </a:srgbClr>
                  </a:solidFill>
                  <a:latin typeface="Arial"/>
                </a:rPr>
                <a:t>Increase </a:t>
              </a:r>
              <a:r>
                <a:rPr lang="en-US" sz="1866" dirty="0">
                  <a:solidFill>
                    <a:srgbClr val="C00000"/>
                  </a:solidFill>
                  <a:latin typeface="Arial"/>
                </a:rPr>
                <a:t>Q </a:t>
              </a:r>
            </a:p>
            <a:p>
              <a:pPr defTabSz="1218804"/>
              <a:r>
                <a:rPr lang="en-US" sz="1866" dirty="0">
                  <a:solidFill>
                    <a:srgbClr val="969696">
                      <a:lumMod val="50000"/>
                    </a:srgbClr>
                  </a:solidFill>
                  <a:latin typeface="Arial"/>
                </a:rPr>
                <a:t>copper coating </a:t>
              </a:r>
              <a:r>
                <a:rPr lang="en-US" sz="1866" dirty="0">
                  <a:solidFill>
                    <a:srgbClr val="969696">
                      <a:lumMod val="50000"/>
                    </a:srgbClr>
                  </a:solidFill>
                  <a:latin typeface="Arial"/>
                  <a:sym typeface="Wingdings" panose="05000000000000000000" pitchFamily="2" charset="2"/>
                </a:rPr>
                <a:t> </a:t>
              </a:r>
              <a:r>
                <a:rPr lang="en-US" sz="1866" dirty="0">
                  <a:solidFill>
                    <a:srgbClr val="969696">
                      <a:lumMod val="50000"/>
                    </a:srgbClr>
                  </a:solidFill>
                  <a:latin typeface="Arial"/>
                </a:rPr>
                <a:t>superconducting coating</a:t>
              </a:r>
              <a:endParaRPr lang="en-GB" sz="1866" dirty="0">
                <a:solidFill>
                  <a:srgbClr val="969696">
                    <a:lumMod val="50000"/>
                  </a:srgbClr>
                </a:solidFill>
                <a:latin typeface="Arial"/>
              </a:endParaRPr>
            </a:p>
          </p:txBody>
        </p:sp>
        <p:sp>
          <p:nvSpPr>
            <p:cNvPr id="24" name="TextBox 23">
              <a:extLst>
                <a:ext uri="{FF2B5EF4-FFF2-40B4-BE49-F238E27FC236}">
                  <a16:creationId xmlns:a16="http://schemas.microsoft.com/office/drawing/2014/main" id="{1876D9B9-E71C-7F2E-D5E1-C011E17BC3E9}"/>
                </a:ext>
              </a:extLst>
            </p:cNvPr>
            <p:cNvSpPr txBox="1"/>
            <p:nvPr/>
          </p:nvSpPr>
          <p:spPr>
            <a:xfrm>
              <a:off x="3190839" y="2308919"/>
              <a:ext cx="1724025" cy="930963"/>
            </a:xfrm>
            <a:prstGeom prst="rect">
              <a:avLst/>
            </a:prstGeom>
            <a:noFill/>
            <a:ln>
              <a:noFill/>
            </a:ln>
          </p:spPr>
          <p:txBody>
            <a:bodyPr wrap="square" rtlCol="0">
              <a:spAutoFit/>
            </a:bodyPr>
            <a:lstStyle/>
            <a:p>
              <a:pPr defTabSz="1218804"/>
              <a:r>
                <a:rPr lang="en-GB" sz="1866" b="1" dirty="0">
                  <a:solidFill>
                    <a:srgbClr val="969696">
                      <a:lumMod val="50000"/>
                    </a:srgbClr>
                  </a:solidFill>
                  <a:latin typeface="SFSS1095"/>
                </a:rPr>
                <a:t>Requirement: </a:t>
              </a:r>
              <a:r>
                <a:rPr lang="en-US" sz="1866" dirty="0">
                  <a:solidFill>
                    <a:srgbClr val="969696">
                      <a:lumMod val="50000"/>
                    </a:srgbClr>
                  </a:solidFill>
                  <a:latin typeface="SFSS1095"/>
                </a:rPr>
                <a:t>High quality factor in a </a:t>
              </a:r>
              <a:r>
                <a:rPr lang="en-US" sz="1866" dirty="0">
                  <a:solidFill>
                    <a:srgbClr val="12158E"/>
                  </a:solidFill>
                  <a:latin typeface="SFSS1095"/>
                </a:rPr>
                <a:t>high external  DC magnetic field</a:t>
              </a:r>
              <a:endParaRPr lang="en-GB" sz="1866" dirty="0">
                <a:solidFill>
                  <a:srgbClr val="12158E"/>
                </a:solidFill>
                <a:latin typeface="Arial"/>
              </a:endParaRPr>
            </a:p>
          </p:txBody>
        </p:sp>
        <p:cxnSp>
          <p:nvCxnSpPr>
            <p:cNvPr id="25" name="Straight Arrow Connector 24">
              <a:extLst>
                <a:ext uri="{FF2B5EF4-FFF2-40B4-BE49-F238E27FC236}">
                  <a16:creationId xmlns:a16="http://schemas.microsoft.com/office/drawing/2014/main" id="{6876241C-5F5F-95A9-AD63-57484AA72F8B}"/>
                </a:ext>
              </a:extLst>
            </p:cNvPr>
            <p:cNvCxnSpPr/>
            <p:nvPr/>
          </p:nvCxnSpPr>
          <p:spPr>
            <a:xfrm>
              <a:off x="2300288" y="2035939"/>
              <a:ext cx="0" cy="306964"/>
            </a:xfrm>
            <a:prstGeom prst="straightConnector1">
              <a:avLst/>
            </a:prstGeom>
            <a:ln>
              <a:solidFill>
                <a:srgbClr val="CC0000"/>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7FEC59A8-B04B-C492-3BCF-78C805846DDC}"/>
                </a:ext>
              </a:extLst>
            </p:cNvPr>
            <p:cNvCxnSpPr/>
            <p:nvPr/>
          </p:nvCxnSpPr>
          <p:spPr>
            <a:xfrm>
              <a:off x="4024313" y="2005013"/>
              <a:ext cx="0" cy="306964"/>
            </a:xfrm>
            <a:prstGeom prst="straightConnector1">
              <a:avLst/>
            </a:prstGeom>
            <a:ln>
              <a:solidFill>
                <a:srgbClr val="12158E"/>
              </a:solidFill>
              <a:tailEnd type="triangle"/>
            </a:ln>
          </p:spPr>
          <p:style>
            <a:lnRef idx="2">
              <a:schemeClr val="accent1"/>
            </a:lnRef>
            <a:fillRef idx="0">
              <a:schemeClr val="accent1"/>
            </a:fillRef>
            <a:effectRef idx="1">
              <a:schemeClr val="accent1"/>
            </a:effectRef>
            <a:fontRef idx="minor">
              <a:schemeClr val="tx1"/>
            </a:fontRef>
          </p:style>
        </p:cxnSp>
      </p:grpSp>
      <p:sp>
        <p:nvSpPr>
          <p:cNvPr id="27" name="Rounded Rectangle 19">
            <a:extLst>
              <a:ext uri="{FF2B5EF4-FFF2-40B4-BE49-F238E27FC236}">
                <a16:creationId xmlns:a16="http://schemas.microsoft.com/office/drawing/2014/main" id="{30BE77F9-DD30-4C0A-DBBB-6F07498262DE}"/>
              </a:ext>
            </a:extLst>
          </p:cNvPr>
          <p:cNvSpPr/>
          <p:nvPr/>
        </p:nvSpPr>
        <p:spPr>
          <a:xfrm>
            <a:off x="526884" y="3647677"/>
            <a:ext cx="5234872" cy="2399467"/>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defTabSz="1218804"/>
            <a:endParaRPr lang="en-GB" sz="2399">
              <a:solidFill>
                <a:prstClr val="white"/>
              </a:solidFill>
              <a:latin typeface="Arial"/>
            </a:endParaRPr>
          </a:p>
        </p:txBody>
      </p:sp>
      <p:sp>
        <p:nvSpPr>
          <p:cNvPr id="28" name="Rectangle 27">
            <a:extLst>
              <a:ext uri="{FF2B5EF4-FFF2-40B4-BE49-F238E27FC236}">
                <a16:creationId xmlns:a16="http://schemas.microsoft.com/office/drawing/2014/main" id="{23474E28-75D9-149C-683B-79927C9A4BAA}"/>
              </a:ext>
            </a:extLst>
          </p:cNvPr>
          <p:cNvSpPr/>
          <p:nvPr/>
        </p:nvSpPr>
        <p:spPr>
          <a:xfrm>
            <a:off x="5979571" y="4271767"/>
            <a:ext cx="1157297" cy="1590115"/>
          </a:xfrm>
          <a:prstGeom prst="rect">
            <a:avLst/>
          </a:prstGeom>
        </p:spPr>
        <p:txBody>
          <a:bodyPr wrap="square">
            <a:spAutoFit/>
          </a:bodyPr>
          <a:lstStyle/>
          <a:p>
            <a:pPr algn="r" defTabSz="1218804">
              <a:tabLst>
                <a:tab pos="236990" algn="l"/>
              </a:tabLst>
            </a:pPr>
            <a:r>
              <a:rPr lang="en-US" sz="1200" dirty="0">
                <a:solidFill>
                  <a:srgbClr val="969696">
                    <a:lumMod val="50000"/>
                  </a:srgbClr>
                </a:solidFill>
                <a:latin typeface="Arial"/>
              </a:rPr>
              <a:t>Tape attached at ICMAB by G. Telles, N. Lamas, X. Granados, T. Puig, J. Gutierrez</a:t>
            </a:r>
          </a:p>
          <a:p>
            <a:pPr algn="r" defTabSz="1218804">
              <a:tabLst>
                <a:tab pos="236990" algn="l"/>
              </a:tabLst>
            </a:pPr>
            <a:endParaRPr lang="en-GB" sz="1333" dirty="0">
              <a:solidFill>
                <a:srgbClr val="969696">
                  <a:lumMod val="50000"/>
                </a:srgbClr>
              </a:solidFill>
              <a:latin typeface="Arial"/>
            </a:endParaRPr>
          </a:p>
        </p:txBody>
      </p:sp>
      <p:pic>
        <p:nvPicPr>
          <p:cNvPr id="3" name="Picture 2">
            <a:extLst>
              <a:ext uri="{FF2B5EF4-FFF2-40B4-BE49-F238E27FC236}">
                <a16:creationId xmlns:a16="http://schemas.microsoft.com/office/drawing/2014/main" id="{AAE0497A-70A2-22A1-03C4-4F4469A8857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0805" t="14994" r="16905" b="13328"/>
          <a:stretch/>
        </p:blipFill>
        <p:spPr>
          <a:xfrm rot="5400000">
            <a:off x="6608764" y="1711971"/>
            <a:ext cx="4920293" cy="3663056"/>
          </a:xfrm>
          <a:prstGeom prst="rect">
            <a:avLst/>
          </a:prstGeom>
        </p:spPr>
      </p:pic>
      <p:sp>
        <p:nvSpPr>
          <p:cNvPr id="6" name="Title 1">
            <a:extLst>
              <a:ext uri="{FF2B5EF4-FFF2-40B4-BE49-F238E27FC236}">
                <a16:creationId xmlns:a16="http://schemas.microsoft.com/office/drawing/2014/main" id="{B801D022-5587-E965-E853-0286C28E209A}"/>
              </a:ext>
            </a:extLst>
          </p:cNvPr>
          <p:cNvSpPr>
            <a:spLocks noGrp="1"/>
          </p:cNvSpPr>
          <p:nvPr>
            <p:ph type="title"/>
          </p:nvPr>
        </p:nvSpPr>
        <p:spPr>
          <a:xfrm>
            <a:off x="-4534" y="139439"/>
            <a:ext cx="12191999" cy="674482"/>
          </a:xfrm>
        </p:spPr>
        <p:txBody>
          <a:bodyPr/>
          <a:lstStyle/>
          <a:p>
            <a:r>
              <a:rPr lang="en-US" dirty="0"/>
              <a:t>Motivation and Cavity preparation</a:t>
            </a:r>
            <a:endParaRPr lang="en-GB" dirty="0"/>
          </a:p>
        </p:txBody>
      </p:sp>
    </p:spTree>
    <p:extLst>
      <p:ext uri="{BB962C8B-B14F-4D97-AF65-F5344CB8AC3E}">
        <p14:creationId xmlns:p14="http://schemas.microsoft.com/office/powerpoint/2010/main" val="2503670257"/>
      </p:ext>
    </p:extLst>
  </p:cSld>
  <p:clrMapOvr>
    <a:masterClrMapping/>
  </p:clrMapOvr>
  <mc:AlternateContent xmlns:mc="http://schemas.openxmlformats.org/markup-compatibility/2006" xmlns:p14="http://schemas.microsoft.com/office/powerpoint/2010/main">
    <mc:Choice Requires="p14">
      <p:transition spd="slow" p14:dur="2000" advTm="3861"/>
    </mc:Choice>
    <mc:Fallback xmlns="">
      <p:transition spd="slow" advTm="386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10800000">
                                      <p:cBhvr>
                                        <p:cTn id="6" dur="1000" fill="hold"/>
                                        <p:tgtEl>
                                          <p:spTgt spid="40"/>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nodeType="clickEffect">
                                  <p:stCondLst>
                                    <p:cond delay="0"/>
                                  </p:stCondLst>
                                  <p:childTnLst>
                                    <p:animMotion origin="layout" path="M 4.71711E-6 -4.54798E-6 L -0.00087 0.14224 " pathEditMode="relative" rAng="0" ptsTypes="AA">
                                      <p:cBhvr>
                                        <p:cTn id="10" dur="1000" fill="hold"/>
                                        <p:tgtEl>
                                          <p:spTgt spid="40"/>
                                        </p:tgtEl>
                                        <p:attrNameLst>
                                          <p:attrName>ppt_x</p:attrName>
                                          <p:attrName>ppt_y</p:attrName>
                                        </p:attrNameLst>
                                      </p:cBhvr>
                                      <p:rCtr x="-52" y="7097"/>
                                    </p:animMotion>
                                  </p:childTnLst>
                                </p:cTn>
                              </p:par>
                              <p:par>
                                <p:cTn id="11" presetID="10" presetClass="exit" presetSubtype="0" fill="hold" nodeType="withEffect">
                                  <p:stCondLst>
                                    <p:cond delay="750"/>
                                  </p:stCondLst>
                                  <p:childTnLst>
                                    <p:animEffect transition="out" filter="fade">
                                      <p:cBhvr>
                                        <p:cTn id="12" dur="500"/>
                                        <p:tgtEl>
                                          <p:spTgt spid="40"/>
                                        </p:tgtEl>
                                      </p:cBhvr>
                                    </p:animEffect>
                                    <p:set>
                                      <p:cBhvr>
                                        <p:cTn id="13" dur="1" fill="hold">
                                          <p:stCondLst>
                                            <p:cond delay="499"/>
                                          </p:stCondLst>
                                        </p:cTn>
                                        <p:tgtEl>
                                          <p:spTgt spid="40"/>
                                        </p:tgtEl>
                                        <p:attrNameLst>
                                          <p:attrName>style.visibility</p:attrName>
                                        </p:attrNameLst>
                                      </p:cBhvr>
                                      <p:to>
                                        <p:strVal val="hidden"/>
                                      </p:to>
                                    </p:set>
                                  </p:childTnLst>
                                </p:cTn>
                              </p:par>
                              <p:par>
                                <p:cTn id="14" presetID="10" presetClass="entr" presetSubtype="0" fill="hold" nodeType="withEffect">
                                  <p:stCondLst>
                                    <p:cond delay="750"/>
                                  </p:stCondLst>
                                  <p:childTnLst>
                                    <p:set>
                                      <p:cBhvr>
                                        <p:cTn id="15" dur="1" fill="hold">
                                          <p:stCondLst>
                                            <p:cond delay="0"/>
                                          </p:stCondLst>
                                        </p:cTn>
                                        <p:tgtEl>
                                          <p:spTgt spid="68"/>
                                        </p:tgtEl>
                                        <p:attrNameLst>
                                          <p:attrName>style.visibility</p:attrName>
                                        </p:attrNameLst>
                                      </p:cBhvr>
                                      <p:to>
                                        <p:strVal val="visible"/>
                                      </p:to>
                                    </p:set>
                                    <p:animEffect transition="in" filter="fade">
                                      <p:cBhvr>
                                        <p:cTn id="16" dur="500"/>
                                        <p:tgtEl>
                                          <p:spTgt spid="68"/>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nodeType="clickEffect">
                                  <p:stCondLst>
                                    <p:cond delay="0"/>
                                  </p:stCondLst>
                                  <p:childTnLst>
                                    <p:animMotion origin="layout" path="M 2.83582E-6 -4.38445E-6 L 0.00017 -0.16815 " pathEditMode="relative" rAng="0" ptsTypes="AA">
                                      <p:cBhvr>
                                        <p:cTn id="42" dur="1500" fill="hold"/>
                                        <p:tgtEl>
                                          <p:spTgt spid="89"/>
                                        </p:tgtEl>
                                        <p:attrNameLst>
                                          <p:attrName>ppt_x</p:attrName>
                                          <p:attrName>ppt_y</p:attrName>
                                        </p:attrNameLst>
                                      </p:cBhvr>
                                      <p:rCtr x="0" y="-8423"/>
                                    </p:animMotion>
                                  </p:childTnLst>
                                </p:cTn>
                              </p:par>
                              <p:par>
                                <p:cTn id="43" presetID="10" presetClass="exit" presetSubtype="0" fill="hold" nodeType="withEffect">
                                  <p:stCondLst>
                                    <p:cond delay="750"/>
                                  </p:stCondLst>
                                  <p:childTnLst>
                                    <p:animEffect transition="out" filter="fade">
                                      <p:cBhvr>
                                        <p:cTn id="44" dur="500"/>
                                        <p:tgtEl>
                                          <p:spTgt spid="89"/>
                                        </p:tgtEl>
                                      </p:cBhvr>
                                    </p:animEffect>
                                    <p:set>
                                      <p:cBhvr>
                                        <p:cTn id="45" dur="1" fill="hold">
                                          <p:stCondLst>
                                            <p:cond delay="499"/>
                                          </p:stCondLst>
                                        </p:cTn>
                                        <p:tgtEl>
                                          <p:spTgt spid="89"/>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2" grpId="0" animBg="1"/>
      <p:bldP spid="83" grpId="0" animBg="1"/>
      <p:bldP spid="84" grpId="0" animBg="1"/>
      <p:bldP spid="85" grpId="0" animBg="1"/>
      <p:bldP spid="86" grpId="0"/>
      <p:bldP spid="87" grpId="0" animBg="1"/>
      <p:bldP spid="88" grpId="0" animBg="1"/>
      <p:bldP spid="9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B9135-1E8A-8BE7-61E7-FEDAA8B6E46F}"/>
              </a:ext>
            </a:extLst>
          </p:cNvPr>
          <p:cNvSpPr>
            <a:spLocks noGrp="1"/>
          </p:cNvSpPr>
          <p:nvPr>
            <p:ph type="title"/>
          </p:nvPr>
        </p:nvSpPr>
        <p:spPr/>
        <p:txBody>
          <a:bodyPr/>
          <a:lstStyle/>
          <a:p>
            <a:r>
              <a:rPr lang="en-US" dirty="0"/>
              <a:t>Achievements</a:t>
            </a:r>
            <a:endParaRPr lang="en-GB" dirty="0"/>
          </a:p>
        </p:txBody>
      </p:sp>
      <p:pic>
        <p:nvPicPr>
          <p:cNvPr id="4" name="Picture 3">
            <a:extLst>
              <a:ext uri="{FF2B5EF4-FFF2-40B4-BE49-F238E27FC236}">
                <a16:creationId xmlns:a16="http://schemas.microsoft.com/office/drawing/2014/main" id="{2DA2AA90-6273-B52A-F572-D202FE74FAED}"/>
              </a:ext>
            </a:extLst>
          </p:cNvPr>
          <p:cNvPicPr>
            <a:picLocks noChangeAspect="1"/>
          </p:cNvPicPr>
          <p:nvPr/>
        </p:nvPicPr>
        <p:blipFill>
          <a:blip r:embed="rId3"/>
          <a:stretch>
            <a:fillRect/>
          </a:stretch>
        </p:blipFill>
        <p:spPr>
          <a:xfrm>
            <a:off x="368861" y="1284914"/>
            <a:ext cx="5576063" cy="4288172"/>
          </a:xfrm>
          <a:prstGeom prst="rect">
            <a:avLst/>
          </a:prstGeom>
        </p:spPr>
      </p:pic>
      <p:pic>
        <p:nvPicPr>
          <p:cNvPr id="5" name="Picture 4">
            <a:extLst>
              <a:ext uri="{FF2B5EF4-FFF2-40B4-BE49-F238E27FC236}">
                <a16:creationId xmlns:a16="http://schemas.microsoft.com/office/drawing/2014/main" id="{54108001-A712-95B7-6F80-7304D55834B7}"/>
              </a:ext>
            </a:extLst>
          </p:cNvPr>
          <p:cNvPicPr>
            <a:picLocks noChangeAspect="1"/>
          </p:cNvPicPr>
          <p:nvPr/>
        </p:nvPicPr>
        <p:blipFill rotWithShape="1">
          <a:blip r:embed="rId4"/>
          <a:srcRect l="8781" t="17742" r="66421" b="26058"/>
          <a:stretch/>
        </p:blipFill>
        <p:spPr>
          <a:xfrm>
            <a:off x="7003325" y="1446494"/>
            <a:ext cx="4974569" cy="3623774"/>
          </a:xfrm>
          <a:prstGeom prst="rect">
            <a:avLst/>
          </a:prstGeom>
        </p:spPr>
      </p:pic>
      <p:cxnSp>
        <p:nvCxnSpPr>
          <p:cNvPr id="7" name="Straight Arrow Connector 6">
            <a:extLst>
              <a:ext uri="{FF2B5EF4-FFF2-40B4-BE49-F238E27FC236}">
                <a16:creationId xmlns:a16="http://schemas.microsoft.com/office/drawing/2014/main" id="{6A40A552-5416-FC34-D423-C77F8F76496B}"/>
              </a:ext>
            </a:extLst>
          </p:cNvPr>
          <p:cNvCxnSpPr>
            <a:cxnSpLocks/>
          </p:cNvCxnSpPr>
          <p:nvPr/>
        </p:nvCxnSpPr>
        <p:spPr>
          <a:xfrm>
            <a:off x="5657234" y="3429000"/>
            <a:ext cx="1032287"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361DF346-136F-E43C-C52D-C80C8E12BB44}"/>
              </a:ext>
            </a:extLst>
          </p:cNvPr>
          <p:cNvSpPr txBox="1"/>
          <p:nvPr/>
        </p:nvSpPr>
        <p:spPr>
          <a:xfrm>
            <a:off x="5427617" y="1864686"/>
            <a:ext cx="1807081" cy="1076705"/>
          </a:xfrm>
          <a:prstGeom prst="rect">
            <a:avLst/>
          </a:prstGeom>
          <a:noFill/>
        </p:spPr>
        <p:txBody>
          <a:bodyPr wrap="square">
            <a:spAutoFit/>
          </a:bodyPr>
          <a:lstStyle/>
          <a:p>
            <a:r>
              <a:rPr lang="en-GB" sz="1599" dirty="0">
                <a:solidFill>
                  <a:srgbClr val="000000"/>
                </a:solidFill>
                <a:latin typeface="Calibri" panose="020F0502020204030204" pitchFamily="34" charset="0"/>
                <a:cs typeface="Calibri" panose="020F0502020204030204" pitchFamily="34" charset="0"/>
              </a:rPr>
              <a:t>Factor of 20 improvement from  room temperature Cu to 4 K HTS</a:t>
            </a:r>
          </a:p>
        </p:txBody>
      </p:sp>
      <p:sp>
        <p:nvSpPr>
          <p:cNvPr id="10" name="TextBox 9">
            <a:extLst>
              <a:ext uri="{FF2B5EF4-FFF2-40B4-BE49-F238E27FC236}">
                <a16:creationId xmlns:a16="http://schemas.microsoft.com/office/drawing/2014/main" id="{BB4F9DD1-CCB1-B9F6-DC4F-6532F2B4D91F}"/>
              </a:ext>
            </a:extLst>
          </p:cNvPr>
          <p:cNvSpPr txBox="1"/>
          <p:nvPr/>
        </p:nvSpPr>
        <p:spPr>
          <a:xfrm>
            <a:off x="5493208" y="3947238"/>
            <a:ext cx="1807081" cy="830612"/>
          </a:xfrm>
          <a:prstGeom prst="rect">
            <a:avLst/>
          </a:prstGeom>
          <a:noFill/>
        </p:spPr>
        <p:txBody>
          <a:bodyPr wrap="square">
            <a:spAutoFit/>
          </a:bodyPr>
          <a:lstStyle/>
          <a:p>
            <a:r>
              <a:rPr lang="en-GB" sz="1599" dirty="0">
                <a:solidFill>
                  <a:srgbClr val="000000"/>
                </a:solidFill>
                <a:latin typeface="Calibri" panose="020F0502020204030204" pitchFamily="34" charset="0"/>
                <a:cs typeface="Calibri" panose="020F0502020204030204" pitchFamily="34" charset="0"/>
              </a:rPr>
              <a:t>Factor of 6 improvement from  4 K Cu to 4 K HTS</a:t>
            </a:r>
          </a:p>
        </p:txBody>
      </p:sp>
      <p:sp>
        <p:nvSpPr>
          <p:cNvPr id="3" name="Oval 2">
            <a:extLst>
              <a:ext uri="{FF2B5EF4-FFF2-40B4-BE49-F238E27FC236}">
                <a16:creationId xmlns:a16="http://schemas.microsoft.com/office/drawing/2014/main" id="{01BF6F9E-3AAC-3BBF-3E74-46781064B5D6}"/>
              </a:ext>
            </a:extLst>
          </p:cNvPr>
          <p:cNvSpPr/>
          <p:nvPr/>
        </p:nvSpPr>
        <p:spPr>
          <a:xfrm>
            <a:off x="6331156" y="3950436"/>
            <a:ext cx="358365" cy="325460"/>
          </a:xfrm>
          <a:prstGeom prst="ellipse">
            <a:avLst/>
          </a:prstGeom>
          <a:noFill/>
          <a:ln>
            <a:solidFill>
              <a:srgbClr val="CC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399"/>
          </a:p>
        </p:txBody>
      </p:sp>
    </p:spTree>
    <p:extLst>
      <p:ext uri="{BB962C8B-B14F-4D97-AF65-F5344CB8AC3E}">
        <p14:creationId xmlns:p14="http://schemas.microsoft.com/office/powerpoint/2010/main" val="36648138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A3C733-0E6C-4B6A-764C-6CD2CEA34C60}"/>
              </a:ext>
            </a:extLst>
          </p:cNvPr>
          <p:cNvSpPr>
            <a:spLocks noGrp="1"/>
          </p:cNvSpPr>
          <p:nvPr>
            <p:ph type="title"/>
          </p:nvPr>
        </p:nvSpPr>
        <p:spPr/>
        <p:txBody>
          <a:bodyPr/>
          <a:lstStyle/>
          <a:p>
            <a:r>
              <a:rPr lang="en-US" dirty="0"/>
              <a:t> Achievements from other Experiments</a:t>
            </a:r>
            <a:endParaRPr lang="en-GB" dirty="0"/>
          </a:p>
        </p:txBody>
      </p:sp>
      <p:pic>
        <p:nvPicPr>
          <p:cNvPr id="5" name="Picture 4">
            <a:extLst>
              <a:ext uri="{FF2B5EF4-FFF2-40B4-BE49-F238E27FC236}">
                <a16:creationId xmlns:a16="http://schemas.microsoft.com/office/drawing/2014/main" id="{A9360A00-1791-2C0B-9CFE-14973DFAF9B9}"/>
              </a:ext>
            </a:extLst>
          </p:cNvPr>
          <p:cNvPicPr>
            <a:picLocks noChangeAspect="1"/>
          </p:cNvPicPr>
          <p:nvPr/>
        </p:nvPicPr>
        <p:blipFill rotWithShape="1">
          <a:blip r:embed="rId2"/>
          <a:srcRect l="57107" t="12371" r="667" b="12738"/>
          <a:stretch/>
        </p:blipFill>
        <p:spPr>
          <a:xfrm>
            <a:off x="4957084" y="963139"/>
            <a:ext cx="6978907" cy="3978453"/>
          </a:xfrm>
          <a:prstGeom prst="rect">
            <a:avLst/>
          </a:prstGeom>
        </p:spPr>
      </p:pic>
      <p:pic>
        <p:nvPicPr>
          <p:cNvPr id="7" name="Picture 6">
            <a:extLst>
              <a:ext uri="{FF2B5EF4-FFF2-40B4-BE49-F238E27FC236}">
                <a16:creationId xmlns:a16="http://schemas.microsoft.com/office/drawing/2014/main" id="{F34647C4-A450-6A7A-7A48-C6FA252A72C8}"/>
              </a:ext>
            </a:extLst>
          </p:cNvPr>
          <p:cNvPicPr>
            <a:picLocks noChangeAspect="1"/>
          </p:cNvPicPr>
          <p:nvPr/>
        </p:nvPicPr>
        <p:blipFill rotWithShape="1">
          <a:blip r:embed="rId3"/>
          <a:srcRect l="56704" t="54495" r="896" b="13812"/>
          <a:stretch/>
        </p:blipFill>
        <p:spPr>
          <a:xfrm>
            <a:off x="352812" y="4661475"/>
            <a:ext cx="6724704" cy="1615716"/>
          </a:xfrm>
          <a:prstGeom prst="rect">
            <a:avLst/>
          </a:prstGeom>
        </p:spPr>
      </p:pic>
      <p:sp>
        <p:nvSpPr>
          <p:cNvPr id="3" name="TextBox 2">
            <a:extLst>
              <a:ext uri="{FF2B5EF4-FFF2-40B4-BE49-F238E27FC236}">
                <a16:creationId xmlns:a16="http://schemas.microsoft.com/office/drawing/2014/main" id="{AF949129-4D9B-E49F-14FF-07A3236C1B3C}"/>
              </a:ext>
            </a:extLst>
          </p:cNvPr>
          <p:cNvSpPr txBox="1"/>
          <p:nvPr/>
        </p:nvSpPr>
        <p:spPr>
          <a:xfrm>
            <a:off x="690642" y="1499140"/>
            <a:ext cx="3453201" cy="666593"/>
          </a:xfrm>
          <a:prstGeom prst="rect">
            <a:avLst/>
          </a:prstGeom>
          <a:noFill/>
        </p:spPr>
        <p:txBody>
          <a:bodyPr wrap="square">
            <a:spAutoFit/>
          </a:bodyPr>
          <a:lstStyle/>
          <a:p>
            <a:r>
              <a:rPr lang="en-GB" sz="1866" b="1" dirty="0">
                <a:solidFill>
                  <a:srgbClr val="990000"/>
                </a:solidFill>
                <a:latin typeface="Calibri" panose="020F0502020204030204" pitchFamily="34" charset="0"/>
                <a:cs typeface="Calibri" panose="020F0502020204030204" pitchFamily="34" charset="0"/>
              </a:rPr>
              <a:t>CAPP Experiment: Q0 of 1.3 E7 achieved @ 5.4 GHz and at 8 T </a:t>
            </a:r>
          </a:p>
        </p:txBody>
      </p:sp>
      <p:sp>
        <p:nvSpPr>
          <p:cNvPr id="4" name="TextBox 3">
            <a:extLst>
              <a:ext uri="{FF2B5EF4-FFF2-40B4-BE49-F238E27FC236}">
                <a16:creationId xmlns:a16="http://schemas.microsoft.com/office/drawing/2014/main" id="{E35A4693-B5F0-EE5D-EB86-1CC2866A624F}"/>
              </a:ext>
            </a:extLst>
          </p:cNvPr>
          <p:cNvSpPr txBox="1"/>
          <p:nvPr/>
        </p:nvSpPr>
        <p:spPr>
          <a:xfrm>
            <a:off x="690642" y="2649569"/>
            <a:ext cx="3453201" cy="1527982"/>
          </a:xfrm>
          <a:prstGeom prst="rect">
            <a:avLst/>
          </a:prstGeom>
          <a:noFill/>
        </p:spPr>
        <p:txBody>
          <a:bodyPr wrap="square">
            <a:spAutoFit/>
          </a:bodyPr>
          <a:lstStyle/>
          <a:p>
            <a:r>
              <a:rPr lang="en-GB" sz="1866" dirty="0">
                <a:solidFill>
                  <a:srgbClr val="000000"/>
                </a:solidFill>
                <a:latin typeface="Calibri" panose="020F0502020204030204" pitchFamily="34" charset="0"/>
                <a:cs typeface="Calibri" panose="020F0502020204030204" pitchFamily="34" charset="0"/>
              </a:rPr>
              <a:t>Differences to RADES:</a:t>
            </a:r>
          </a:p>
          <a:p>
            <a:pPr marL="380876" indent="-380876">
              <a:buFontTx/>
              <a:buChar char="-"/>
            </a:pPr>
            <a:r>
              <a:rPr lang="en-GB" sz="1866" dirty="0">
                <a:solidFill>
                  <a:srgbClr val="000000"/>
                </a:solidFill>
                <a:latin typeface="Calibri" panose="020F0502020204030204" pitchFamily="34" charset="0"/>
                <a:cs typeface="Calibri" panose="020F0502020204030204" pitchFamily="34" charset="0"/>
              </a:rPr>
              <a:t>Geometric factor</a:t>
            </a:r>
          </a:p>
          <a:p>
            <a:pPr marL="380876" indent="-380876">
              <a:buFontTx/>
              <a:buChar char="-"/>
            </a:pPr>
            <a:r>
              <a:rPr lang="en-GB" sz="1866" dirty="0">
                <a:solidFill>
                  <a:srgbClr val="000000"/>
                </a:solidFill>
                <a:latin typeface="Calibri" panose="020F0502020204030204" pitchFamily="34" charset="0"/>
                <a:cs typeface="Calibri" panose="020F0502020204030204" pitchFamily="34" charset="0"/>
              </a:rPr>
              <a:t>Almost no bending of tape</a:t>
            </a:r>
          </a:p>
          <a:p>
            <a:pPr marL="380876" indent="-380876">
              <a:buFontTx/>
              <a:buChar char="-"/>
            </a:pPr>
            <a:r>
              <a:rPr lang="en-GB" sz="1866" dirty="0">
                <a:solidFill>
                  <a:srgbClr val="000000"/>
                </a:solidFill>
                <a:latin typeface="Calibri" panose="020F0502020204030204" pitchFamily="34" charset="0"/>
                <a:cs typeface="Calibri" panose="020F0502020204030204" pitchFamily="34" charset="0"/>
              </a:rPr>
              <a:t>Low frequency and f</a:t>
            </a:r>
            <a:r>
              <a:rPr lang="en-GB" sz="1866" baseline="30000" dirty="0">
                <a:solidFill>
                  <a:srgbClr val="000000"/>
                </a:solidFill>
                <a:latin typeface="Calibri" panose="020F0502020204030204" pitchFamily="34" charset="0"/>
                <a:cs typeface="Calibri" panose="020F0502020204030204" pitchFamily="34" charset="0"/>
              </a:rPr>
              <a:t>2</a:t>
            </a:r>
            <a:r>
              <a:rPr lang="en-GB" sz="1866" dirty="0">
                <a:solidFill>
                  <a:srgbClr val="000000"/>
                </a:solidFill>
                <a:latin typeface="Calibri" panose="020F0502020204030204" pitchFamily="34" charset="0"/>
                <a:cs typeface="Calibri" panose="020F0502020204030204" pitchFamily="34" charset="0"/>
              </a:rPr>
              <a:t> scaling of Q</a:t>
            </a:r>
          </a:p>
        </p:txBody>
      </p:sp>
    </p:spTree>
    <p:extLst>
      <p:ext uri="{BB962C8B-B14F-4D97-AF65-F5344CB8AC3E}">
        <p14:creationId xmlns:p14="http://schemas.microsoft.com/office/powerpoint/2010/main" val="15348941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Outlook:  HTS direct coating for axion detectors</a:t>
            </a:r>
            <a:endParaRPr lang="en-GB" dirty="0"/>
          </a:p>
        </p:txBody>
      </p:sp>
      <p:pic>
        <p:nvPicPr>
          <p:cNvPr id="21" name="Picture 20"/>
          <p:cNvPicPr>
            <a:picLocks noChangeAspect="1"/>
          </p:cNvPicPr>
          <p:nvPr/>
        </p:nvPicPr>
        <p:blipFill rotWithShape="1">
          <a:blip r:embed="rId3" cstate="print">
            <a:extLst>
              <a:ext uri="{28A0092B-C50C-407E-A947-70E740481C1C}">
                <a14:useLocalDpi xmlns:a14="http://schemas.microsoft.com/office/drawing/2010/main" val="0"/>
              </a:ext>
            </a:extLst>
          </a:blip>
          <a:srcRect t="6149" r="8835"/>
          <a:stretch/>
        </p:blipFill>
        <p:spPr>
          <a:xfrm>
            <a:off x="383619" y="3002783"/>
            <a:ext cx="4017905" cy="3165257"/>
          </a:xfrm>
          <a:prstGeom prst="rect">
            <a:avLst/>
          </a:prstGeom>
        </p:spPr>
      </p:pic>
      <p:grpSp>
        <p:nvGrpSpPr>
          <p:cNvPr id="5" name="Group 4"/>
          <p:cNvGrpSpPr/>
          <p:nvPr/>
        </p:nvGrpSpPr>
        <p:grpSpPr>
          <a:xfrm>
            <a:off x="4566420" y="3134133"/>
            <a:ext cx="2375894" cy="2904236"/>
            <a:chOff x="6563826" y="1777465"/>
            <a:chExt cx="1782539" cy="2178933"/>
          </a:xfrm>
        </p:grpSpPr>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l="21922" t="54235" r="9414" b="13494"/>
            <a:stretch/>
          </p:blipFill>
          <p:spPr>
            <a:xfrm rot="5400000">
              <a:off x="5925220" y="2416071"/>
              <a:ext cx="1972502" cy="695289"/>
            </a:xfrm>
            <a:prstGeom prst="rect">
              <a:avLst/>
            </a:prstGeom>
          </p:spPr>
        </p:pic>
        <p:sp>
          <p:nvSpPr>
            <p:cNvPr id="14" name="Rectangle 13"/>
            <p:cNvSpPr/>
            <p:nvPr/>
          </p:nvSpPr>
          <p:spPr>
            <a:xfrm>
              <a:off x="7282481" y="3179040"/>
              <a:ext cx="1063884" cy="777358"/>
            </a:xfrm>
            <a:prstGeom prst="rect">
              <a:avLst/>
            </a:prstGeom>
          </p:spPr>
          <p:txBody>
            <a:bodyPr wrap="square">
              <a:spAutoFit/>
            </a:bodyPr>
            <a:lstStyle/>
            <a:p>
              <a:pPr>
                <a:tabLst>
                  <a:tab pos="236990" algn="l"/>
                </a:tabLst>
              </a:pPr>
              <a:r>
                <a:rPr lang="en-US" sz="1200" dirty="0">
                  <a:solidFill>
                    <a:schemeClr val="accent3">
                      <a:lumMod val="50000"/>
                    </a:schemeClr>
                  </a:solidFill>
                </a:rPr>
                <a:t>Coated by THEVA and </a:t>
              </a:r>
              <a:r>
                <a:rPr lang="en-US" sz="1200" dirty="0" err="1">
                  <a:solidFill>
                    <a:schemeClr val="accent3">
                      <a:lumMod val="50000"/>
                    </a:schemeClr>
                  </a:solidFill>
                </a:rPr>
                <a:t>Ceraco</a:t>
              </a:r>
              <a:r>
                <a:rPr lang="en-US" sz="1200" dirty="0">
                  <a:solidFill>
                    <a:schemeClr val="accent3">
                      <a:lumMod val="50000"/>
                    </a:schemeClr>
                  </a:solidFill>
                </a:rPr>
                <a:t> by</a:t>
              </a:r>
            </a:p>
            <a:p>
              <a:pPr>
                <a:tabLst>
                  <a:tab pos="236990" algn="l"/>
                </a:tabLst>
              </a:pPr>
              <a:r>
                <a:rPr lang="en-US" sz="1200" dirty="0">
                  <a:solidFill>
                    <a:schemeClr val="accent3">
                      <a:lumMod val="50000"/>
                    </a:schemeClr>
                  </a:solidFill>
                </a:rPr>
                <a:t>EB- PVD </a:t>
              </a:r>
            </a:p>
            <a:p>
              <a:pPr>
                <a:tabLst>
                  <a:tab pos="236990" algn="l"/>
                </a:tabLst>
              </a:pPr>
              <a:endParaRPr lang="en-US" sz="1200" dirty="0">
                <a:solidFill>
                  <a:schemeClr val="accent3">
                    <a:lumMod val="50000"/>
                  </a:schemeClr>
                </a:solidFill>
              </a:endParaRPr>
            </a:p>
            <a:p>
              <a:pPr>
                <a:tabLst>
                  <a:tab pos="236990" algn="l"/>
                </a:tabLst>
              </a:pPr>
              <a:endParaRPr lang="en-GB" sz="1333" dirty="0">
                <a:solidFill>
                  <a:schemeClr val="accent3">
                    <a:lumMod val="50000"/>
                  </a:schemeClr>
                </a:solidFill>
              </a:endParaRPr>
            </a:p>
          </p:txBody>
        </p:sp>
      </p:grpSp>
      <p:sp>
        <p:nvSpPr>
          <p:cNvPr id="33" name="Slide Number Placeholder 2"/>
          <p:cNvSpPr>
            <a:spLocks noGrp="1"/>
          </p:cNvSpPr>
          <p:nvPr>
            <p:ph type="sldNum" sz="quarter" idx="4"/>
          </p:nvPr>
        </p:nvSpPr>
        <p:spPr>
          <a:xfrm>
            <a:off x="223158" y="6338846"/>
            <a:ext cx="11674426" cy="363940"/>
          </a:xfrm>
          <a:prstGeom prst="rect">
            <a:avLst/>
          </a:prstGeom>
        </p:spPr>
        <p:txBody>
          <a:bodyPr vert="horz" lIns="121878" tIns="60939" rIns="121878" bIns="60939" rtlCol="0" anchor="ctr"/>
          <a:lstStyle>
            <a:defPPr>
              <a:defRPr lang="en-US"/>
            </a:defPPr>
            <a:lvl1pPr marL="0" algn="r" defTabSz="1218804" rtl="0" eaLnBrk="1" latinLnBrk="0" hangingPunct="1">
              <a:defRPr sz="1599" kern="1200">
                <a:solidFill>
                  <a:srgbClr val="002060"/>
                </a:solidFill>
                <a:latin typeface="+mn-lt"/>
                <a:ea typeface="+mn-ea"/>
                <a:cs typeface="+mn-cs"/>
              </a:defRPr>
            </a:lvl1pPr>
            <a:lvl2pPr marL="609402" algn="l" defTabSz="1218804" rtl="0" eaLnBrk="1" latinLnBrk="0" hangingPunct="1">
              <a:defRPr sz="2399" kern="1200">
                <a:solidFill>
                  <a:schemeClr val="tx1"/>
                </a:solidFill>
                <a:latin typeface="+mn-lt"/>
                <a:ea typeface="+mn-ea"/>
                <a:cs typeface="+mn-cs"/>
              </a:defRPr>
            </a:lvl2pPr>
            <a:lvl3pPr marL="1218804" algn="l" defTabSz="1218804" rtl="0" eaLnBrk="1" latinLnBrk="0" hangingPunct="1">
              <a:defRPr sz="2399" kern="1200">
                <a:solidFill>
                  <a:schemeClr val="tx1"/>
                </a:solidFill>
                <a:latin typeface="+mn-lt"/>
                <a:ea typeface="+mn-ea"/>
                <a:cs typeface="+mn-cs"/>
              </a:defRPr>
            </a:lvl3pPr>
            <a:lvl4pPr marL="1828206" algn="l" defTabSz="1218804" rtl="0" eaLnBrk="1" latinLnBrk="0" hangingPunct="1">
              <a:defRPr sz="2399" kern="1200">
                <a:solidFill>
                  <a:schemeClr val="tx1"/>
                </a:solidFill>
                <a:latin typeface="+mn-lt"/>
                <a:ea typeface="+mn-ea"/>
                <a:cs typeface="+mn-cs"/>
              </a:defRPr>
            </a:lvl4pPr>
            <a:lvl5pPr marL="2437608" algn="l" defTabSz="1218804" rtl="0" eaLnBrk="1" latinLnBrk="0" hangingPunct="1">
              <a:defRPr sz="2399" kern="1200">
                <a:solidFill>
                  <a:schemeClr val="tx1"/>
                </a:solidFill>
                <a:latin typeface="+mn-lt"/>
                <a:ea typeface="+mn-ea"/>
                <a:cs typeface="+mn-cs"/>
              </a:defRPr>
            </a:lvl5pPr>
            <a:lvl6pPr marL="3047009" algn="l" defTabSz="1218804" rtl="0" eaLnBrk="1" latinLnBrk="0" hangingPunct="1">
              <a:defRPr sz="2399" kern="1200">
                <a:solidFill>
                  <a:schemeClr val="tx1"/>
                </a:solidFill>
                <a:latin typeface="+mn-lt"/>
                <a:ea typeface="+mn-ea"/>
                <a:cs typeface="+mn-cs"/>
              </a:defRPr>
            </a:lvl6pPr>
            <a:lvl7pPr marL="3656411" algn="l" defTabSz="1218804" rtl="0" eaLnBrk="1" latinLnBrk="0" hangingPunct="1">
              <a:defRPr sz="2399" kern="1200">
                <a:solidFill>
                  <a:schemeClr val="tx1"/>
                </a:solidFill>
                <a:latin typeface="+mn-lt"/>
                <a:ea typeface="+mn-ea"/>
                <a:cs typeface="+mn-cs"/>
              </a:defRPr>
            </a:lvl7pPr>
            <a:lvl8pPr marL="4265813" algn="l" defTabSz="1218804" rtl="0" eaLnBrk="1" latinLnBrk="0" hangingPunct="1">
              <a:defRPr sz="2399" kern="1200">
                <a:solidFill>
                  <a:schemeClr val="tx1"/>
                </a:solidFill>
                <a:latin typeface="+mn-lt"/>
                <a:ea typeface="+mn-ea"/>
                <a:cs typeface="+mn-cs"/>
              </a:defRPr>
            </a:lvl8pPr>
            <a:lvl9pPr marL="4875215" algn="l" defTabSz="1218804" rtl="0" eaLnBrk="1" latinLnBrk="0" hangingPunct="1">
              <a:defRPr sz="2399" kern="1200">
                <a:solidFill>
                  <a:schemeClr val="tx1"/>
                </a:solidFill>
                <a:latin typeface="+mn-lt"/>
                <a:ea typeface="+mn-ea"/>
                <a:cs typeface="+mn-cs"/>
              </a:defRPr>
            </a:lvl9pPr>
          </a:lstStyle>
          <a:p>
            <a:fld id="{6A348C27-DB0D-4B6E-923C-020C71E9BBF7}" type="slidenum">
              <a:rPr lang="en-GB" smtClean="0"/>
              <a:pPr/>
              <a:t>17</a:t>
            </a:fld>
            <a:endParaRPr lang="en-GB" dirty="0"/>
          </a:p>
        </p:txBody>
      </p:sp>
      <p:sp>
        <p:nvSpPr>
          <p:cNvPr id="9" name="Rectangle 8"/>
          <p:cNvSpPr/>
          <p:nvPr/>
        </p:nvSpPr>
        <p:spPr>
          <a:xfrm>
            <a:off x="652631" y="1087342"/>
            <a:ext cx="3774038" cy="360548"/>
          </a:xfrm>
          <a:prstGeom prst="rect">
            <a:avLst/>
          </a:prstGeom>
        </p:spPr>
        <p:txBody>
          <a:bodyPr wrap="square">
            <a:spAutoFit/>
          </a:bodyPr>
          <a:lstStyle/>
          <a:p>
            <a:pPr>
              <a:lnSpc>
                <a:spcPct val="120000"/>
              </a:lnSpc>
              <a:spcBef>
                <a:spcPts val="800"/>
              </a:spcBef>
              <a:defRPr/>
            </a:pPr>
            <a:r>
              <a:rPr lang="de-DE" sz="1599" b="1" dirty="0">
                <a:solidFill>
                  <a:srgbClr val="000000"/>
                </a:solidFill>
                <a:latin typeface="Arial" pitchFamily="34" charset="0"/>
                <a:cs typeface="Arial" pitchFamily="34" charset="0"/>
              </a:rPr>
              <a:t>Layer architecture </a:t>
            </a:r>
            <a:endParaRPr lang="de-DE" sz="1466" b="1" dirty="0">
              <a:solidFill>
                <a:srgbClr val="000000"/>
              </a:solidFill>
            </a:endParaRPr>
          </a:p>
        </p:txBody>
      </p:sp>
      <p:sp>
        <p:nvSpPr>
          <p:cNvPr id="39" name="Rectangle 38"/>
          <p:cNvSpPr/>
          <p:nvPr/>
        </p:nvSpPr>
        <p:spPr>
          <a:xfrm>
            <a:off x="6973457" y="1115152"/>
            <a:ext cx="2276110" cy="2986651"/>
          </a:xfrm>
          <a:prstGeom prst="rect">
            <a:avLst/>
          </a:prstGeom>
        </p:spPr>
        <p:txBody>
          <a:bodyPr wrap="square">
            <a:spAutoFit/>
          </a:bodyPr>
          <a:lstStyle/>
          <a:p>
            <a:pPr>
              <a:lnSpc>
                <a:spcPct val="120000"/>
              </a:lnSpc>
              <a:spcBef>
                <a:spcPts val="800"/>
              </a:spcBef>
              <a:defRPr/>
            </a:pPr>
            <a:r>
              <a:rPr lang="de-DE" sz="1466" b="1" dirty="0">
                <a:solidFill>
                  <a:srgbClr val="000000"/>
                </a:solidFill>
                <a:latin typeface="Calibri" panose="020F0502020204030204" pitchFamily="34" charset="0"/>
                <a:cs typeface="Calibri" panose="020F0502020204030204" pitchFamily="34" charset="0"/>
              </a:rPr>
              <a:t>ISD deposition</a:t>
            </a:r>
            <a:endParaRPr lang="de-DE" sz="1400" b="1" dirty="0">
              <a:solidFill>
                <a:srgbClr val="000000"/>
              </a:solidFill>
              <a:latin typeface="Calibri" panose="020F0502020204030204" pitchFamily="34" charset="0"/>
              <a:cs typeface="Calibri" panose="020F0502020204030204" pitchFamily="34" charset="0"/>
            </a:endParaRPr>
          </a:p>
          <a:p>
            <a:pPr marL="126959" lvl="2">
              <a:lnSpc>
                <a:spcPct val="120000"/>
              </a:lnSpc>
              <a:spcBef>
                <a:spcPts val="800"/>
              </a:spcBef>
              <a:buClr>
                <a:schemeClr val="accent2"/>
              </a:buClr>
              <a:buSzPct val="80000"/>
              <a:tabLst>
                <a:tab pos="355484" algn="l"/>
              </a:tabLst>
              <a:defRPr/>
            </a:pPr>
            <a:r>
              <a:rPr lang="de-DE" sz="1466" dirty="0">
                <a:solidFill>
                  <a:srgbClr val="000000"/>
                </a:solidFill>
                <a:latin typeface="Calibri" panose="020F0502020204030204" pitchFamily="34" charset="0"/>
                <a:cs typeface="Calibri" panose="020F0502020204030204" pitchFamily="34" charset="0"/>
              </a:rPr>
              <a:t>- 	</a:t>
            </a:r>
            <a:r>
              <a:rPr lang="de-DE" sz="1466" dirty="0" err="1">
                <a:solidFill>
                  <a:srgbClr val="000000"/>
                </a:solidFill>
                <a:latin typeface="Calibri" panose="020F0502020204030204" pitchFamily="34" charset="0"/>
                <a:cs typeface="Calibri" panose="020F0502020204030204" pitchFamily="34" charset="0"/>
              </a:rPr>
              <a:t>buffer</a:t>
            </a:r>
            <a:r>
              <a:rPr lang="de-DE" sz="1466" dirty="0">
                <a:solidFill>
                  <a:srgbClr val="000000"/>
                </a:solidFill>
                <a:latin typeface="Calibri" panose="020F0502020204030204" pitchFamily="34" charset="0"/>
                <a:cs typeface="Calibri" panose="020F0502020204030204" pitchFamily="34" charset="0"/>
              </a:rPr>
              <a:t> </a:t>
            </a:r>
            <a:r>
              <a:rPr lang="de-DE" sz="1466" dirty="0" err="1">
                <a:solidFill>
                  <a:srgbClr val="000000"/>
                </a:solidFill>
                <a:latin typeface="Calibri" panose="020F0502020204030204" pitchFamily="34" charset="0"/>
                <a:cs typeface="Calibri" panose="020F0502020204030204" pitchFamily="34" charset="0"/>
              </a:rPr>
              <a:t>layer</a:t>
            </a:r>
            <a:r>
              <a:rPr lang="de-DE" sz="1466" dirty="0">
                <a:solidFill>
                  <a:srgbClr val="000000"/>
                </a:solidFill>
                <a:latin typeface="Calibri" panose="020F0502020204030204" pitchFamily="34" charset="0"/>
                <a:cs typeface="Calibri" panose="020F0502020204030204" pitchFamily="34" charset="0"/>
              </a:rPr>
              <a:t> </a:t>
            </a:r>
            <a:r>
              <a:rPr lang="de-DE" sz="1466" dirty="0" err="1">
                <a:solidFill>
                  <a:srgbClr val="000000"/>
                </a:solidFill>
                <a:latin typeface="Calibri" panose="020F0502020204030204" pitchFamily="34" charset="0"/>
                <a:cs typeface="Calibri" panose="020F0502020204030204" pitchFamily="34" charset="0"/>
              </a:rPr>
              <a:t>is</a:t>
            </a:r>
            <a:r>
              <a:rPr lang="de-DE" sz="1466" dirty="0">
                <a:solidFill>
                  <a:srgbClr val="000000"/>
                </a:solidFill>
                <a:latin typeface="Calibri" panose="020F0502020204030204" pitchFamily="34" charset="0"/>
                <a:cs typeface="Calibri" panose="020F0502020204030204" pitchFamily="34" charset="0"/>
              </a:rPr>
              <a:t> 	</a:t>
            </a:r>
            <a:r>
              <a:rPr lang="de-DE" sz="1466" dirty="0" err="1">
                <a:solidFill>
                  <a:srgbClr val="000000"/>
                </a:solidFill>
                <a:latin typeface="Calibri" panose="020F0502020204030204" pitchFamily="34" charset="0"/>
                <a:cs typeface="Calibri" panose="020F0502020204030204" pitchFamily="34" charset="0"/>
              </a:rPr>
              <a:t>required</a:t>
            </a:r>
            <a:r>
              <a:rPr lang="de-DE" sz="1466" dirty="0">
                <a:solidFill>
                  <a:srgbClr val="000000"/>
                </a:solidFill>
                <a:latin typeface="Calibri" panose="020F0502020204030204" pitchFamily="34" charset="0"/>
                <a:cs typeface="Calibri" panose="020F0502020204030204" pitchFamily="34" charset="0"/>
              </a:rPr>
              <a:t> , </a:t>
            </a:r>
            <a:r>
              <a:rPr lang="de-DE" sz="1466" dirty="0" err="1">
                <a:solidFill>
                  <a:srgbClr val="000000"/>
                </a:solidFill>
                <a:latin typeface="Calibri" panose="020F0502020204030204" pitchFamily="34" charset="0"/>
                <a:cs typeface="Calibri" panose="020F0502020204030204" pitchFamily="34" charset="0"/>
              </a:rPr>
              <a:t>which</a:t>
            </a:r>
            <a:r>
              <a:rPr lang="de-DE" sz="1466" dirty="0">
                <a:solidFill>
                  <a:srgbClr val="000000"/>
                </a:solidFill>
                <a:latin typeface="Calibri" panose="020F0502020204030204" pitchFamily="34" charset="0"/>
                <a:cs typeface="Calibri" panose="020F0502020204030204" pitchFamily="34" charset="0"/>
              </a:rPr>
              <a:t> 	</a:t>
            </a:r>
            <a:r>
              <a:rPr lang="de-DE" sz="1466" dirty="0" err="1">
                <a:solidFill>
                  <a:srgbClr val="000000"/>
                </a:solidFill>
                <a:latin typeface="Calibri" panose="020F0502020204030204" pitchFamily="34" charset="0"/>
                <a:cs typeface="Calibri" panose="020F0502020204030204" pitchFamily="34" charset="0"/>
              </a:rPr>
              <a:t>provides</a:t>
            </a:r>
            <a:r>
              <a:rPr lang="de-DE" sz="1466" dirty="0">
                <a:solidFill>
                  <a:srgbClr val="000000"/>
                </a:solidFill>
                <a:latin typeface="Calibri" panose="020F0502020204030204" pitchFamily="34" charset="0"/>
                <a:cs typeface="Calibri" panose="020F0502020204030204" pitchFamily="34" charset="0"/>
              </a:rPr>
              <a:t> a 	</a:t>
            </a:r>
            <a:r>
              <a:rPr lang="de-DE" sz="1466" dirty="0" err="1">
                <a:solidFill>
                  <a:srgbClr val="000000"/>
                </a:solidFill>
                <a:latin typeface="Calibri" panose="020F0502020204030204" pitchFamily="34" charset="0"/>
                <a:cs typeface="Calibri" panose="020F0502020204030204" pitchFamily="34" charset="0"/>
              </a:rPr>
              <a:t>biaxially</a:t>
            </a:r>
            <a:r>
              <a:rPr lang="de-DE" sz="1466" dirty="0">
                <a:solidFill>
                  <a:srgbClr val="000000"/>
                </a:solidFill>
                <a:latin typeface="Calibri" panose="020F0502020204030204" pitchFamily="34" charset="0"/>
                <a:cs typeface="Calibri" panose="020F0502020204030204" pitchFamily="34" charset="0"/>
              </a:rPr>
              <a:t> 	</a:t>
            </a:r>
            <a:r>
              <a:rPr lang="de-DE" sz="1466" dirty="0" err="1">
                <a:solidFill>
                  <a:srgbClr val="000000"/>
                </a:solidFill>
                <a:latin typeface="Calibri" panose="020F0502020204030204" pitchFamily="34" charset="0"/>
                <a:cs typeface="Calibri" panose="020F0502020204030204" pitchFamily="34" charset="0"/>
              </a:rPr>
              <a:t>textured</a:t>
            </a:r>
            <a:r>
              <a:rPr lang="de-DE" sz="1466" dirty="0">
                <a:solidFill>
                  <a:srgbClr val="000000"/>
                </a:solidFill>
                <a:latin typeface="Calibri" panose="020F0502020204030204" pitchFamily="34" charset="0"/>
                <a:cs typeface="Calibri" panose="020F0502020204030204" pitchFamily="34" charset="0"/>
              </a:rPr>
              <a:t> 	</a:t>
            </a:r>
            <a:r>
              <a:rPr lang="de-DE" sz="1466" dirty="0" err="1">
                <a:solidFill>
                  <a:srgbClr val="000000"/>
                </a:solidFill>
                <a:latin typeface="Calibri" panose="020F0502020204030204" pitchFamily="34" charset="0"/>
                <a:cs typeface="Calibri" panose="020F0502020204030204" pitchFamily="34" charset="0"/>
              </a:rPr>
              <a:t>surface</a:t>
            </a:r>
            <a:endParaRPr lang="de-DE" sz="1466" dirty="0">
              <a:solidFill>
                <a:srgbClr val="000000"/>
              </a:solidFill>
              <a:latin typeface="Calibri" panose="020F0502020204030204" pitchFamily="34" charset="0"/>
              <a:cs typeface="Calibri" panose="020F0502020204030204" pitchFamily="34" charset="0"/>
            </a:endParaRPr>
          </a:p>
          <a:p>
            <a:pPr marL="126959" lvl="2">
              <a:lnSpc>
                <a:spcPct val="120000"/>
              </a:lnSpc>
              <a:spcBef>
                <a:spcPts val="800"/>
              </a:spcBef>
              <a:buClr>
                <a:schemeClr val="accent2"/>
              </a:buClr>
              <a:buSzPct val="80000"/>
              <a:tabLst>
                <a:tab pos="241222" algn="l"/>
                <a:tab pos="355484" algn="l"/>
              </a:tabLst>
              <a:defRPr/>
            </a:pPr>
            <a:r>
              <a:rPr lang="de-DE" sz="1466" dirty="0">
                <a:solidFill>
                  <a:srgbClr val="000000"/>
                </a:solidFill>
                <a:latin typeface="Calibri" panose="020F0502020204030204" pitchFamily="34" charset="0"/>
                <a:cs typeface="Calibri" panose="020F0502020204030204" pitchFamily="34" charset="0"/>
              </a:rPr>
              <a:t>- 		Deposition of MgO 		</a:t>
            </a:r>
            <a:r>
              <a:rPr lang="de-DE" sz="1466" dirty="0" err="1">
                <a:solidFill>
                  <a:srgbClr val="000000"/>
                </a:solidFill>
                <a:latin typeface="Calibri" panose="020F0502020204030204" pitchFamily="34" charset="0"/>
                <a:cs typeface="Calibri" panose="020F0502020204030204" pitchFamily="34" charset="0"/>
              </a:rPr>
              <a:t>layer</a:t>
            </a:r>
            <a:r>
              <a:rPr lang="de-DE" sz="1466" dirty="0">
                <a:solidFill>
                  <a:srgbClr val="000000"/>
                </a:solidFill>
                <a:latin typeface="Calibri" panose="020F0502020204030204" pitchFamily="34" charset="0"/>
                <a:cs typeface="Calibri" panose="020F0502020204030204" pitchFamily="34" charset="0"/>
              </a:rPr>
              <a:t> on an </a:t>
            </a:r>
            <a:r>
              <a:rPr lang="de-DE" sz="1466" dirty="0" err="1">
                <a:solidFill>
                  <a:srgbClr val="000000"/>
                </a:solidFill>
                <a:latin typeface="Calibri" panose="020F0502020204030204" pitchFamily="34" charset="0"/>
                <a:cs typeface="Calibri" panose="020F0502020204030204" pitchFamily="34" charset="0"/>
              </a:rPr>
              <a:t>inclined</a:t>
            </a:r>
            <a:r>
              <a:rPr lang="de-DE" sz="1466" dirty="0">
                <a:solidFill>
                  <a:srgbClr val="000000"/>
                </a:solidFill>
                <a:latin typeface="Calibri" panose="020F0502020204030204" pitchFamily="34" charset="0"/>
                <a:cs typeface="Calibri" panose="020F0502020204030204" pitchFamily="34" charset="0"/>
              </a:rPr>
              <a:t> 		</a:t>
            </a:r>
            <a:r>
              <a:rPr lang="de-DE" sz="1466" dirty="0" err="1">
                <a:solidFill>
                  <a:srgbClr val="000000"/>
                </a:solidFill>
                <a:latin typeface="Calibri" panose="020F0502020204030204" pitchFamily="34" charset="0"/>
                <a:cs typeface="Calibri" panose="020F0502020204030204" pitchFamily="34" charset="0"/>
              </a:rPr>
              <a:t>substrate</a:t>
            </a:r>
            <a:endParaRPr lang="de-DE" sz="1466" dirty="0">
              <a:solidFill>
                <a:srgbClr val="000000"/>
              </a:solidFill>
              <a:latin typeface="Calibri" panose="020F0502020204030204" pitchFamily="34" charset="0"/>
              <a:cs typeface="Calibri" panose="020F0502020204030204" pitchFamily="34" charset="0"/>
            </a:endParaRPr>
          </a:p>
        </p:txBody>
      </p:sp>
      <p:pic>
        <p:nvPicPr>
          <p:cNvPr id="10" name="Picture 9"/>
          <p:cNvPicPr>
            <a:picLocks noChangeAspect="1"/>
          </p:cNvPicPr>
          <p:nvPr/>
        </p:nvPicPr>
        <p:blipFill>
          <a:blip r:embed="rId5"/>
          <a:stretch>
            <a:fillRect/>
          </a:stretch>
        </p:blipFill>
        <p:spPr>
          <a:xfrm>
            <a:off x="805942" y="1521822"/>
            <a:ext cx="5394540" cy="1062013"/>
          </a:xfrm>
          <a:prstGeom prst="rect">
            <a:avLst/>
          </a:prstGeom>
        </p:spPr>
      </p:pic>
      <p:pic>
        <p:nvPicPr>
          <p:cNvPr id="17" name="Picture 16">
            <a:extLst>
              <a:ext uri="{FF2B5EF4-FFF2-40B4-BE49-F238E27FC236}">
                <a16:creationId xmlns:a16="http://schemas.microsoft.com/office/drawing/2014/main" id="{9092C1E2-8CBF-31AE-8DAC-4BD6C01A53D5}"/>
              </a:ext>
            </a:extLst>
          </p:cNvPr>
          <p:cNvPicPr>
            <a:picLocks noChangeAspect="1"/>
          </p:cNvPicPr>
          <p:nvPr/>
        </p:nvPicPr>
        <p:blipFill>
          <a:blip r:embed="rId6"/>
          <a:stretch>
            <a:fillRect/>
          </a:stretch>
        </p:blipFill>
        <p:spPr>
          <a:xfrm>
            <a:off x="9315209" y="1225371"/>
            <a:ext cx="2333566" cy="2576944"/>
          </a:xfrm>
          <a:prstGeom prst="rect">
            <a:avLst/>
          </a:prstGeom>
        </p:spPr>
      </p:pic>
      <p:sp>
        <p:nvSpPr>
          <p:cNvPr id="19" name="TextBox 18">
            <a:extLst>
              <a:ext uri="{FF2B5EF4-FFF2-40B4-BE49-F238E27FC236}">
                <a16:creationId xmlns:a16="http://schemas.microsoft.com/office/drawing/2014/main" id="{B2588BE2-CFC0-BABA-F121-66446D06996B}"/>
              </a:ext>
            </a:extLst>
          </p:cNvPr>
          <p:cNvSpPr txBox="1"/>
          <p:nvPr/>
        </p:nvSpPr>
        <p:spPr>
          <a:xfrm>
            <a:off x="7470280" y="4097630"/>
            <a:ext cx="2535533" cy="738664"/>
          </a:xfrm>
          <a:prstGeom prst="rect">
            <a:avLst/>
          </a:prstGeom>
          <a:noFill/>
        </p:spPr>
        <p:txBody>
          <a:bodyPr wrap="square">
            <a:spAutoFit/>
          </a:bodyPr>
          <a:lstStyle/>
          <a:p>
            <a:pPr defTabSz="914347"/>
            <a:r>
              <a:rPr lang="en-US" sz="1400" dirty="0">
                <a:solidFill>
                  <a:srgbClr val="CC0000"/>
                </a:solidFill>
                <a:latin typeface="Calibri" panose="020F0502020204030204" pitchFamily="34" charset="0"/>
                <a:cs typeface="Times New Roman" panose="02020603050405020304" pitchFamily="18" charset="0"/>
              </a:rPr>
              <a:t>Cavity made of flat pieces would have been more advantageous for this coating </a:t>
            </a:r>
          </a:p>
        </p:txBody>
      </p:sp>
      <p:pic>
        <p:nvPicPr>
          <p:cNvPr id="22" name="Picture 21" descr="A small metal cylinder with screws&#10;&#10;Description automatically generated">
            <a:extLst>
              <a:ext uri="{FF2B5EF4-FFF2-40B4-BE49-F238E27FC236}">
                <a16:creationId xmlns:a16="http://schemas.microsoft.com/office/drawing/2014/main" id="{C2158D01-9FF9-70DB-F5F7-4ABA3BE44EA9}"/>
              </a:ext>
            </a:extLst>
          </p:cNvPr>
          <p:cNvPicPr>
            <a:picLocks noChangeAspect="1"/>
          </p:cNvPicPr>
          <p:nvPr/>
        </p:nvPicPr>
        <p:blipFill>
          <a:blip r:embed="rId7"/>
          <a:srcRect l="11866" t="21097" r="20279" b="25208"/>
          <a:stretch/>
        </p:blipFill>
        <p:spPr>
          <a:xfrm rot="5400000">
            <a:off x="9577564" y="4472932"/>
            <a:ext cx="2015525" cy="1197580"/>
          </a:xfrm>
          <a:prstGeom prst="rect">
            <a:avLst/>
          </a:prstGeom>
        </p:spPr>
      </p:pic>
      <p:pic>
        <p:nvPicPr>
          <p:cNvPr id="24" name="Picture 23" descr="A row of copper metal pieces&#10;&#10;Description automatically generated">
            <a:extLst>
              <a:ext uri="{FF2B5EF4-FFF2-40B4-BE49-F238E27FC236}">
                <a16:creationId xmlns:a16="http://schemas.microsoft.com/office/drawing/2014/main" id="{A5E7DEAB-46BD-995E-E82A-1120523030F0}"/>
              </a:ext>
            </a:extLst>
          </p:cNvPr>
          <p:cNvPicPr>
            <a:picLocks noChangeAspect="1"/>
          </p:cNvPicPr>
          <p:nvPr/>
        </p:nvPicPr>
        <p:blipFill>
          <a:blip r:embed="rId8"/>
          <a:srcRect t="14251" b="18349"/>
          <a:stretch/>
        </p:blipFill>
        <p:spPr>
          <a:xfrm>
            <a:off x="7569300" y="4852562"/>
            <a:ext cx="2417237" cy="1223318"/>
          </a:xfrm>
          <a:prstGeom prst="rect">
            <a:avLst/>
          </a:prstGeom>
        </p:spPr>
      </p:pic>
    </p:spTree>
    <p:extLst>
      <p:ext uri="{BB962C8B-B14F-4D97-AF65-F5344CB8AC3E}">
        <p14:creationId xmlns:p14="http://schemas.microsoft.com/office/powerpoint/2010/main" val="256005111"/>
      </p:ext>
    </p:extLst>
  </p:cSld>
  <p:clrMapOvr>
    <a:masterClrMapping/>
  </p:clrMapOvr>
  <mc:AlternateContent xmlns:mc="http://schemas.openxmlformats.org/markup-compatibility/2006" xmlns:p14="http://schemas.microsoft.com/office/powerpoint/2010/main">
    <mc:Choice Requires="p14">
      <p:transition spd="slow" p14:dur="2000" advTm="3861"/>
    </mc:Choice>
    <mc:Fallback xmlns="">
      <p:transition spd="slow" advTm="3861"/>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63492E-7C60-9D2E-5C41-9C1EA59C4A57}"/>
              </a:ext>
            </a:extLst>
          </p:cNvPr>
          <p:cNvSpPr txBox="1"/>
          <p:nvPr/>
        </p:nvSpPr>
        <p:spPr>
          <a:xfrm>
            <a:off x="1616540" y="2393626"/>
            <a:ext cx="8302752" cy="1569660"/>
          </a:xfrm>
          <a:prstGeom prst="rect">
            <a:avLst/>
          </a:prstGeom>
          <a:noFill/>
        </p:spPr>
        <p:txBody>
          <a:bodyPr wrap="square" rtlCol="0">
            <a:spAutoFit/>
          </a:bodyPr>
          <a:lstStyle/>
          <a:p>
            <a:pPr lvl="0" algn="ctr"/>
            <a:r>
              <a:rPr lang="en-GB" sz="3200" dirty="0"/>
              <a:t>Now moving from low-power and low-temperature to high-temperature and high-power</a:t>
            </a:r>
          </a:p>
        </p:txBody>
      </p:sp>
    </p:spTree>
    <p:extLst>
      <p:ext uri="{BB962C8B-B14F-4D97-AF65-F5344CB8AC3E}">
        <p14:creationId xmlns:p14="http://schemas.microsoft.com/office/powerpoint/2010/main" val="585637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665693" y="1029910"/>
            <a:ext cx="2855846" cy="767711"/>
          </a:xfrm>
          <a:prstGeom prst="rect">
            <a:avLst/>
          </a:prstGeom>
        </p:spPr>
        <p:txBody>
          <a:bodyPr wrap="square">
            <a:spAutoFit/>
          </a:bodyPr>
          <a:lstStyle/>
          <a:p>
            <a:pPr algn="just">
              <a:lnSpc>
                <a:spcPct val="105000"/>
              </a:lnSpc>
            </a:pPr>
            <a:r>
              <a:rPr lang="en-GB" sz="2133" u="sng" dirty="0">
                <a:solidFill>
                  <a:schemeClr val="bg2">
                    <a:lumMod val="10000"/>
                  </a:schemeClr>
                </a:solidFill>
                <a:latin typeface="Calibri" panose="020F0502020204030204" pitchFamily="34" charset="0"/>
                <a:ea typeface="Times New Roman" panose="02020603050405020304" pitchFamily="18" charset="0"/>
                <a:cs typeface="Times New Roman" panose="02020603050405020304" pitchFamily="18" charset="0"/>
              </a:rPr>
              <a:t>Test stand </a:t>
            </a:r>
          </a:p>
          <a:p>
            <a:pPr algn="just">
              <a:lnSpc>
                <a:spcPct val="105000"/>
              </a:lnSpc>
            </a:pPr>
            <a:r>
              <a:rPr lang="en-GB" sz="2133" u="sng" dirty="0">
                <a:solidFill>
                  <a:schemeClr val="bg2">
                    <a:lumMod val="10000"/>
                  </a:schemeClr>
                </a:solidFill>
                <a:latin typeface="Calibri" panose="020F0502020204030204" pitchFamily="34" charset="0"/>
                <a:ea typeface="Times New Roman" panose="02020603050405020304" pitchFamily="18" charset="0"/>
                <a:cs typeface="Times New Roman" panose="02020603050405020304" pitchFamily="18" charset="0"/>
              </a:rPr>
              <a:t>at SLAC:</a:t>
            </a:r>
          </a:p>
        </p:txBody>
      </p:sp>
      <p:sp>
        <p:nvSpPr>
          <p:cNvPr id="30" name="Title 1"/>
          <p:cNvSpPr>
            <a:spLocks noGrp="1"/>
          </p:cNvSpPr>
          <p:nvPr>
            <p:ph type="title"/>
          </p:nvPr>
        </p:nvSpPr>
        <p:spPr>
          <a:xfrm>
            <a:off x="-4534" y="79128"/>
            <a:ext cx="12191999" cy="674482"/>
          </a:xfrm>
        </p:spPr>
        <p:txBody>
          <a:bodyPr/>
          <a:lstStyle/>
          <a:p>
            <a:r>
              <a:rPr lang="de-DE" dirty="0"/>
              <a:t>HTS high power </a:t>
            </a:r>
            <a:r>
              <a:rPr lang="de-DE" dirty="0" err="1"/>
              <a:t>characterisation</a:t>
            </a:r>
            <a:r>
              <a:rPr lang="de-DE" dirty="0"/>
              <a:t> </a:t>
            </a:r>
            <a:r>
              <a:rPr lang="de-DE" dirty="0" err="1"/>
              <a:t>test</a:t>
            </a:r>
            <a:r>
              <a:rPr lang="de-DE" dirty="0"/>
              <a:t> stand</a:t>
            </a:r>
          </a:p>
        </p:txBody>
      </p:sp>
      <p:pic>
        <p:nvPicPr>
          <p:cNvPr id="2" name="Picture 1">
            <a:extLst>
              <a:ext uri="{FF2B5EF4-FFF2-40B4-BE49-F238E27FC236}">
                <a16:creationId xmlns:a16="http://schemas.microsoft.com/office/drawing/2014/main" id="{B9FE1333-1D23-91FF-92FB-77C9DC2E7FB9}"/>
              </a:ext>
            </a:extLst>
          </p:cNvPr>
          <p:cNvPicPr>
            <a:picLocks noChangeAspect="1"/>
          </p:cNvPicPr>
          <p:nvPr/>
        </p:nvPicPr>
        <p:blipFill>
          <a:blip r:embed="rId3"/>
          <a:stretch>
            <a:fillRect/>
          </a:stretch>
        </p:blipFill>
        <p:spPr>
          <a:xfrm>
            <a:off x="1331047" y="2800094"/>
            <a:ext cx="4131290" cy="3336210"/>
          </a:xfrm>
          <a:prstGeom prst="rect">
            <a:avLst/>
          </a:prstGeom>
        </p:spPr>
      </p:pic>
      <p:sp>
        <p:nvSpPr>
          <p:cNvPr id="4" name="Rectangle 3">
            <a:extLst>
              <a:ext uri="{FF2B5EF4-FFF2-40B4-BE49-F238E27FC236}">
                <a16:creationId xmlns:a16="http://schemas.microsoft.com/office/drawing/2014/main" id="{5A4DF8F0-4367-8DBE-837D-679E54D040F8}"/>
              </a:ext>
            </a:extLst>
          </p:cNvPr>
          <p:cNvSpPr/>
          <p:nvPr/>
        </p:nvSpPr>
        <p:spPr>
          <a:xfrm>
            <a:off x="2482780" y="1029909"/>
            <a:ext cx="7610909" cy="1587614"/>
          </a:xfrm>
          <a:prstGeom prst="rect">
            <a:avLst/>
          </a:prstGeom>
        </p:spPr>
        <p:txBody>
          <a:bodyPr wrap="square">
            <a:spAutoFit/>
          </a:bodyPr>
          <a:lstStyle/>
          <a:p>
            <a:pPr marL="380876" indent="-380876">
              <a:lnSpc>
                <a:spcPct val="105000"/>
              </a:lnSpc>
              <a:buFont typeface="Arial" panose="020B0604020202020204" pitchFamily="34" charset="0"/>
              <a:buChar char="•"/>
            </a:pPr>
            <a:r>
              <a:rPr lang="en-GB" sz="1866" dirty="0">
                <a:solidFill>
                  <a:schemeClr val="bg2">
                    <a:lumMod val="10000"/>
                  </a:schemeClr>
                </a:solidFill>
                <a:latin typeface="Calibri" panose="020F0502020204030204" pitchFamily="34" charset="0"/>
                <a:ea typeface="Times New Roman" panose="02020603050405020304" pitchFamily="18" charset="0"/>
                <a:cs typeface="Times New Roman" panose="02020603050405020304" pitchFamily="18" charset="0"/>
              </a:rPr>
              <a:t>High-Q X-band hemispheric cavity with a TE</a:t>
            </a:r>
            <a:r>
              <a:rPr lang="en-GB" sz="1866" baseline="-25000" dirty="0">
                <a:solidFill>
                  <a:schemeClr val="bg2">
                    <a:lumMod val="10000"/>
                  </a:schemeClr>
                </a:solidFill>
                <a:latin typeface="Calibri" panose="020F0502020204030204" pitchFamily="34" charset="0"/>
                <a:ea typeface="Times New Roman" panose="02020603050405020304" pitchFamily="18" charset="0"/>
                <a:cs typeface="Times New Roman" panose="02020603050405020304" pitchFamily="18" charset="0"/>
              </a:rPr>
              <a:t>032</a:t>
            </a:r>
            <a:r>
              <a:rPr lang="en-GB" sz="1866" dirty="0">
                <a:solidFill>
                  <a:schemeClr val="bg2">
                    <a:lumMod val="10000"/>
                  </a:schemeClr>
                </a:solidFill>
                <a:latin typeface="Calibri" panose="020F0502020204030204" pitchFamily="34" charset="0"/>
                <a:ea typeface="Times New Roman" panose="02020603050405020304" pitchFamily="18" charset="0"/>
                <a:cs typeface="Times New Roman" panose="02020603050405020304" pitchFamily="18" charset="0"/>
              </a:rPr>
              <a:t>-like mode at 11.4 GHz.</a:t>
            </a:r>
          </a:p>
          <a:p>
            <a:pPr marL="380876" indent="-380876">
              <a:lnSpc>
                <a:spcPct val="105000"/>
              </a:lnSpc>
              <a:buFont typeface="Arial" panose="020B0604020202020204" pitchFamily="34" charset="0"/>
              <a:buChar char="•"/>
            </a:pPr>
            <a:r>
              <a:rPr lang="en-GB" sz="1866" dirty="0">
                <a:solidFill>
                  <a:schemeClr val="bg2">
                    <a:lumMod val="10000"/>
                  </a:schemeClr>
                </a:solidFill>
                <a:latin typeface="Calibri" panose="020F0502020204030204" pitchFamily="34" charset="0"/>
                <a:ea typeface="Times New Roman" panose="02020603050405020304" pitchFamily="18" charset="0"/>
                <a:cs typeface="Times New Roman" panose="02020603050405020304" pitchFamily="18" charset="0"/>
              </a:rPr>
              <a:t>Zero E-field and maximum H-field on the sample</a:t>
            </a:r>
          </a:p>
          <a:p>
            <a:pPr marL="380876" indent="-380876">
              <a:lnSpc>
                <a:spcPct val="105000"/>
              </a:lnSpc>
              <a:buFont typeface="Arial" panose="020B0604020202020204" pitchFamily="34" charset="0"/>
              <a:buChar char="•"/>
            </a:pPr>
            <a:r>
              <a:rPr lang="en-GB" sz="1866" dirty="0">
                <a:solidFill>
                  <a:schemeClr val="bg2">
                    <a:lumMod val="10000"/>
                  </a:schemeClr>
                </a:solidFill>
                <a:latin typeface="Calibri" panose="020F0502020204030204" pitchFamily="34" charset="0"/>
                <a:ea typeface="Times New Roman" panose="02020603050405020304" pitchFamily="18" charset="0"/>
                <a:cs typeface="Times New Roman" panose="02020603050405020304" pitchFamily="18" charset="0"/>
              </a:rPr>
              <a:t>Sample accounts for ⅓ of total cavity loss</a:t>
            </a:r>
          </a:p>
          <a:p>
            <a:pPr marL="380876" indent="-380876">
              <a:lnSpc>
                <a:spcPct val="105000"/>
              </a:lnSpc>
              <a:buFont typeface="Arial" panose="020B0604020202020204" pitchFamily="34" charset="0"/>
              <a:buChar char="•"/>
            </a:pPr>
            <a:r>
              <a:rPr lang="en-GB" sz="1866" dirty="0">
                <a:solidFill>
                  <a:schemeClr val="bg2">
                    <a:lumMod val="10000"/>
                  </a:schemeClr>
                </a:solidFill>
                <a:latin typeface="Calibri" panose="020F0502020204030204" pitchFamily="34" charset="0"/>
                <a:ea typeface="Times New Roman" panose="02020603050405020304" pitchFamily="18" charset="0"/>
                <a:cs typeface="Times New Roman" panose="02020603050405020304" pitchFamily="18" charset="0"/>
              </a:rPr>
              <a:t>Can achieve </a:t>
            </a:r>
            <a:r>
              <a:rPr lang="en-GB" sz="1866" dirty="0" err="1">
                <a:solidFill>
                  <a:schemeClr val="bg2">
                    <a:lumMod val="10000"/>
                  </a:schemeClr>
                </a:solidFill>
                <a:latin typeface="Calibri" panose="020F0502020204030204" pitchFamily="34" charset="0"/>
                <a:ea typeface="Times New Roman" panose="02020603050405020304" pitchFamily="18" charset="0"/>
                <a:cs typeface="Times New Roman" panose="02020603050405020304" pitchFamily="18" charset="0"/>
              </a:rPr>
              <a:t>H</a:t>
            </a:r>
            <a:r>
              <a:rPr lang="en-GB" sz="1866" baseline="-25000" dirty="0" err="1">
                <a:solidFill>
                  <a:schemeClr val="bg2">
                    <a:lumMod val="10000"/>
                  </a:schemeClr>
                </a:solidFill>
                <a:latin typeface="Calibri" panose="020F0502020204030204" pitchFamily="34" charset="0"/>
                <a:ea typeface="Times New Roman" panose="02020603050405020304" pitchFamily="18" charset="0"/>
                <a:cs typeface="Times New Roman" panose="02020603050405020304" pitchFamily="18" charset="0"/>
              </a:rPr>
              <a:t>peak</a:t>
            </a:r>
            <a:r>
              <a:rPr lang="en-GB" sz="1866" dirty="0">
                <a:solidFill>
                  <a:schemeClr val="bg2">
                    <a:lumMod val="10000"/>
                  </a:schemeClr>
                </a:solidFill>
                <a:latin typeface="Calibri" panose="020F0502020204030204" pitchFamily="34" charset="0"/>
                <a:ea typeface="Times New Roman" panose="02020603050405020304" pitchFamily="18" charset="0"/>
                <a:cs typeface="Times New Roman" panose="02020603050405020304" pitchFamily="18" charset="0"/>
              </a:rPr>
              <a:t> of about 360 </a:t>
            </a:r>
            <a:r>
              <a:rPr lang="en-GB" sz="1866" dirty="0" err="1">
                <a:solidFill>
                  <a:schemeClr val="bg2">
                    <a:lumMod val="10000"/>
                  </a:schemeClr>
                </a:solidFill>
                <a:latin typeface="Calibri" panose="020F0502020204030204" pitchFamily="34" charset="0"/>
                <a:ea typeface="Times New Roman" panose="02020603050405020304" pitchFamily="18" charset="0"/>
                <a:cs typeface="Times New Roman" panose="02020603050405020304" pitchFamily="18" charset="0"/>
              </a:rPr>
              <a:t>mT</a:t>
            </a:r>
            <a:r>
              <a:rPr lang="en-GB" sz="1866" dirty="0">
                <a:solidFill>
                  <a:schemeClr val="bg2">
                    <a:lumMod val="10000"/>
                  </a:schemeClr>
                </a:solidFill>
                <a:latin typeface="Calibri" panose="020F0502020204030204" pitchFamily="34" charset="0"/>
                <a:ea typeface="Times New Roman" panose="02020603050405020304" pitchFamily="18" charset="0"/>
                <a:cs typeface="Times New Roman" panose="02020603050405020304" pitchFamily="18" charset="0"/>
              </a:rPr>
              <a:t> using 50 MW XL-4 Klystron.</a:t>
            </a:r>
          </a:p>
          <a:p>
            <a:pPr marL="380876" indent="-380876">
              <a:lnSpc>
                <a:spcPct val="105000"/>
              </a:lnSpc>
              <a:buFont typeface="Arial" panose="020B0604020202020204" pitchFamily="34" charset="0"/>
              <a:buChar char="•"/>
            </a:pPr>
            <a:endParaRPr lang="en-GB" sz="1866" dirty="0">
              <a:solidFill>
                <a:schemeClr val="bg2">
                  <a:lumMod val="10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5" name="Picture 4" descr="A machine in a factory&#10;&#10;Description automatically generated">
            <a:extLst>
              <a:ext uri="{FF2B5EF4-FFF2-40B4-BE49-F238E27FC236}">
                <a16:creationId xmlns:a16="http://schemas.microsoft.com/office/drawing/2014/main" id="{B799115C-BEB5-6A47-8947-D824F9A41A5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29666" y="2797961"/>
            <a:ext cx="4425088" cy="3318817"/>
          </a:xfrm>
          <a:prstGeom prst="rect">
            <a:avLst/>
          </a:prstGeom>
        </p:spPr>
      </p:pic>
    </p:spTree>
    <p:extLst>
      <p:ext uri="{BB962C8B-B14F-4D97-AF65-F5344CB8AC3E}">
        <p14:creationId xmlns:p14="http://schemas.microsoft.com/office/powerpoint/2010/main" val="3298129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1DA287E-ED94-CDE4-13D5-C0EDCCCFBCC5}"/>
              </a:ext>
            </a:extLst>
          </p:cNvPr>
          <p:cNvSpPr txBox="1"/>
          <p:nvPr/>
        </p:nvSpPr>
        <p:spPr>
          <a:xfrm>
            <a:off x="1781132" y="954970"/>
            <a:ext cx="8302752" cy="584775"/>
          </a:xfrm>
          <a:prstGeom prst="rect">
            <a:avLst/>
          </a:prstGeom>
          <a:noFill/>
        </p:spPr>
        <p:txBody>
          <a:bodyPr wrap="square" rtlCol="0">
            <a:spAutoFit/>
          </a:bodyPr>
          <a:lstStyle/>
          <a:p>
            <a:pPr lvl="0" algn="ctr"/>
            <a:r>
              <a:rPr lang="en-GB" sz="3200" dirty="0"/>
              <a:t>High accelerating gradient</a:t>
            </a:r>
          </a:p>
        </p:txBody>
      </p:sp>
      <p:pic>
        <p:nvPicPr>
          <p:cNvPr id="4" name="Picture 3" descr="A map of a lake&#10;&#10;AI-generated content may be incorrect.">
            <a:extLst>
              <a:ext uri="{FF2B5EF4-FFF2-40B4-BE49-F238E27FC236}">
                <a16:creationId xmlns:a16="http://schemas.microsoft.com/office/drawing/2014/main" id="{E5E412C5-3B08-5112-5352-224F0F14CFC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76353" y="1890627"/>
            <a:ext cx="5863501" cy="4397626"/>
          </a:xfrm>
          <a:prstGeom prst="rect">
            <a:avLst/>
          </a:prstGeom>
        </p:spPr>
      </p:pic>
    </p:spTree>
    <p:extLst>
      <p:ext uri="{BB962C8B-B14F-4D97-AF65-F5344CB8AC3E}">
        <p14:creationId xmlns:p14="http://schemas.microsoft.com/office/powerpoint/2010/main" val="41869663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E61210E-B2CE-D3EC-A92F-5DA76C80EA2D}"/>
              </a:ext>
            </a:extLst>
          </p:cNvPr>
          <p:cNvPicPr>
            <a:picLocks noChangeAspect="1"/>
          </p:cNvPicPr>
          <p:nvPr/>
        </p:nvPicPr>
        <p:blipFill>
          <a:blip r:embed="rId3"/>
          <a:stretch>
            <a:fillRect/>
          </a:stretch>
        </p:blipFill>
        <p:spPr>
          <a:xfrm>
            <a:off x="676602" y="1099681"/>
            <a:ext cx="4148450" cy="3392104"/>
          </a:xfrm>
          <a:prstGeom prst="rect">
            <a:avLst/>
          </a:prstGeom>
        </p:spPr>
      </p:pic>
      <p:sp>
        <p:nvSpPr>
          <p:cNvPr id="30" name="Title 1"/>
          <p:cNvSpPr>
            <a:spLocks noGrp="1"/>
          </p:cNvSpPr>
          <p:nvPr>
            <p:ph type="title"/>
          </p:nvPr>
        </p:nvSpPr>
        <p:spPr>
          <a:xfrm>
            <a:off x="-4534" y="79128"/>
            <a:ext cx="12191999" cy="674482"/>
          </a:xfrm>
        </p:spPr>
        <p:txBody>
          <a:bodyPr/>
          <a:lstStyle/>
          <a:p>
            <a:r>
              <a:rPr lang="de-DE" dirty="0"/>
              <a:t>HTS </a:t>
            </a:r>
            <a:r>
              <a:rPr lang="de-DE" dirty="0" err="1"/>
              <a:t>low</a:t>
            </a:r>
            <a:r>
              <a:rPr lang="de-DE" dirty="0"/>
              <a:t> power </a:t>
            </a:r>
            <a:r>
              <a:rPr lang="de-DE" dirty="0" err="1"/>
              <a:t>characterisation</a:t>
            </a:r>
            <a:r>
              <a:rPr lang="de-DE" dirty="0"/>
              <a:t> </a:t>
            </a:r>
            <a:r>
              <a:rPr lang="de-DE" dirty="0" err="1"/>
              <a:t>of</a:t>
            </a:r>
            <a:r>
              <a:rPr lang="de-DE" dirty="0"/>
              <a:t> flat </a:t>
            </a:r>
            <a:r>
              <a:rPr lang="de-DE" dirty="0" err="1"/>
              <a:t>samples</a:t>
            </a:r>
            <a:endParaRPr lang="de-DE" dirty="0"/>
          </a:p>
        </p:txBody>
      </p:sp>
      <p:graphicFrame>
        <p:nvGraphicFramePr>
          <p:cNvPr id="2" name="Table 4">
            <a:extLst>
              <a:ext uri="{FF2B5EF4-FFF2-40B4-BE49-F238E27FC236}">
                <a16:creationId xmlns:a16="http://schemas.microsoft.com/office/drawing/2014/main" id="{20A3BA06-45AA-6673-AB69-D95B7C814107}"/>
              </a:ext>
            </a:extLst>
          </p:cNvPr>
          <p:cNvGraphicFramePr>
            <a:graphicFrameLocks noGrp="1"/>
          </p:cNvGraphicFramePr>
          <p:nvPr/>
        </p:nvGraphicFramePr>
        <p:xfrm>
          <a:off x="976506" y="4688720"/>
          <a:ext cx="4501222" cy="1362174"/>
        </p:xfrm>
        <a:graphic>
          <a:graphicData uri="http://schemas.openxmlformats.org/drawingml/2006/table">
            <a:tbl>
              <a:tblPr firstRow="1" bandRow="1">
                <a:tableStyleId>{5C22544A-7EE6-4342-B048-85BDC9FD1C3A}</a:tableStyleId>
              </a:tblPr>
              <a:tblGrid>
                <a:gridCol w="2104276">
                  <a:extLst>
                    <a:ext uri="{9D8B030D-6E8A-4147-A177-3AD203B41FA5}">
                      <a16:colId xmlns:a16="http://schemas.microsoft.com/office/drawing/2014/main" val="2882009116"/>
                    </a:ext>
                  </a:extLst>
                </a:gridCol>
                <a:gridCol w="1082708">
                  <a:extLst>
                    <a:ext uri="{9D8B030D-6E8A-4147-A177-3AD203B41FA5}">
                      <a16:colId xmlns:a16="http://schemas.microsoft.com/office/drawing/2014/main" val="2129026903"/>
                    </a:ext>
                  </a:extLst>
                </a:gridCol>
                <a:gridCol w="1314238">
                  <a:extLst>
                    <a:ext uri="{9D8B030D-6E8A-4147-A177-3AD203B41FA5}">
                      <a16:colId xmlns:a16="http://schemas.microsoft.com/office/drawing/2014/main" val="2733137438"/>
                    </a:ext>
                  </a:extLst>
                </a:gridCol>
              </a:tblGrid>
              <a:tr h="568763">
                <a:tc>
                  <a:txBody>
                    <a:bodyPr/>
                    <a:lstStyle/>
                    <a:p>
                      <a:r>
                        <a:rPr lang="en-US" sz="1500" dirty="0"/>
                        <a:t>Improvement compared to </a:t>
                      </a:r>
                      <a:endParaRPr lang="en-GB" sz="1500" dirty="0"/>
                    </a:p>
                  </a:txBody>
                  <a:tcPr marL="121878" marR="121878" marT="60939" marB="60939"/>
                </a:tc>
                <a:tc>
                  <a:txBody>
                    <a:bodyPr/>
                    <a:lstStyle/>
                    <a:p>
                      <a:r>
                        <a:rPr lang="en-US" sz="1500" dirty="0"/>
                        <a:t>(a) HTS tape</a:t>
                      </a:r>
                      <a:endParaRPr lang="en-GB" sz="1500" dirty="0"/>
                    </a:p>
                  </a:txBody>
                  <a:tcPr marL="121878" marR="121878" marT="60939" marB="60939"/>
                </a:tc>
                <a:tc>
                  <a:txBody>
                    <a:bodyPr/>
                    <a:lstStyle/>
                    <a:p>
                      <a:r>
                        <a:rPr lang="en-US" sz="1500" dirty="0"/>
                        <a:t>(b) HTS coating</a:t>
                      </a:r>
                      <a:endParaRPr lang="en-GB" sz="1500" dirty="0"/>
                    </a:p>
                  </a:txBody>
                  <a:tcPr marL="121878" marR="121878" marT="60939" marB="60939"/>
                </a:tc>
                <a:extLst>
                  <a:ext uri="{0D108BD9-81ED-4DB2-BD59-A6C34878D82A}">
                    <a16:rowId xmlns:a16="http://schemas.microsoft.com/office/drawing/2014/main" val="663646451"/>
                  </a:ext>
                </a:extLst>
              </a:tr>
              <a:tr h="432618">
                <a:tc>
                  <a:txBody>
                    <a:bodyPr/>
                    <a:lstStyle/>
                    <a:p>
                      <a:r>
                        <a:rPr lang="en-US" sz="1500" dirty="0"/>
                        <a:t>Cu disc @ 4 K</a:t>
                      </a:r>
                      <a:endParaRPr lang="en-GB" sz="1500" dirty="0"/>
                    </a:p>
                  </a:txBody>
                  <a:tcPr marL="121878" marR="121878" marT="60939" marB="60939"/>
                </a:tc>
                <a:tc>
                  <a:txBody>
                    <a:bodyPr/>
                    <a:lstStyle/>
                    <a:p>
                      <a:r>
                        <a:rPr lang="en-US" sz="1500" dirty="0"/>
                        <a:t>10</a:t>
                      </a:r>
                      <a:endParaRPr lang="en-GB" sz="1500" dirty="0"/>
                    </a:p>
                  </a:txBody>
                  <a:tcPr marL="121878" marR="121878" marT="60939" marB="60939"/>
                </a:tc>
                <a:tc>
                  <a:txBody>
                    <a:bodyPr/>
                    <a:lstStyle/>
                    <a:p>
                      <a:r>
                        <a:rPr lang="en-US" sz="1500" dirty="0"/>
                        <a:t>16</a:t>
                      </a:r>
                      <a:endParaRPr lang="en-GB" sz="1500" dirty="0"/>
                    </a:p>
                  </a:txBody>
                  <a:tcPr marL="121878" marR="121878" marT="60939" marB="60939"/>
                </a:tc>
                <a:extLst>
                  <a:ext uri="{0D108BD9-81ED-4DB2-BD59-A6C34878D82A}">
                    <a16:rowId xmlns:a16="http://schemas.microsoft.com/office/drawing/2014/main" val="3793792924"/>
                  </a:ext>
                </a:extLst>
              </a:tr>
              <a:tr h="345320">
                <a:tc>
                  <a:txBody>
                    <a:bodyPr/>
                    <a:lstStyle/>
                    <a:p>
                      <a:r>
                        <a:rPr lang="en-US" sz="1500" dirty="0"/>
                        <a:t>Cu disc @ 80 K</a:t>
                      </a:r>
                      <a:endParaRPr lang="en-GB" sz="1500" dirty="0"/>
                    </a:p>
                  </a:txBody>
                  <a:tcPr marL="121878" marR="121878" marT="60939" marB="60939"/>
                </a:tc>
                <a:tc>
                  <a:txBody>
                    <a:bodyPr/>
                    <a:lstStyle/>
                    <a:p>
                      <a:r>
                        <a:rPr lang="en-US" sz="1500" dirty="0"/>
                        <a:t>4</a:t>
                      </a:r>
                      <a:endParaRPr lang="en-GB" sz="1500" dirty="0"/>
                    </a:p>
                  </a:txBody>
                  <a:tcPr marL="121878" marR="121878" marT="60939" marB="60939"/>
                </a:tc>
                <a:tc>
                  <a:txBody>
                    <a:bodyPr/>
                    <a:lstStyle/>
                    <a:p>
                      <a:r>
                        <a:rPr lang="en-US" sz="1500" dirty="0"/>
                        <a:t>5</a:t>
                      </a:r>
                      <a:endParaRPr lang="en-GB" sz="1500" dirty="0"/>
                    </a:p>
                  </a:txBody>
                  <a:tcPr marL="121878" marR="121878" marT="60939" marB="60939"/>
                </a:tc>
                <a:extLst>
                  <a:ext uri="{0D108BD9-81ED-4DB2-BD59-A6C34878D82A}">
                    <a16:rowId xmlns:a16="http://schemas.microsoft.com/office/drawing/2014/main" val="3842512227"/>
                  </a:ext>
                </a:extLst>
              </a:tr>
            </a:tbl>
          </a:graphicData>
        </a:graphic>
      </p:graphicFrame>
      <p:pic>
        <p:nvPicPr>
          <p:cNvPr id="4" name="Picture 3">
            <a:extLst>
              <a:ext uri="{FF2B5EF4-FFF2-40B4-BE49-F238E27FC236}">
                <a16:creationId xmlns:a16="http://schemas.microsoft.com/office/drawing/2014/main" id="{C0BF1036-377C-FD2E-57F6-294438830EA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60372" y="1279256"/>
            <a:ext cx="5062534" cy="2847675"/>
          </a:xfrm>
          <a:prstGeom prst="rect">
            <a:avLst/>
          </a:prstGeom>
        </p:spPr>
      </p:pic>
      <p:sp>
        <p:nvSpPr>
          <p:cNvPr id="24" name="TextBox 23">
            <a:extLst>
              <a:ext uri="{FF2B5EF4-FFF2-40B4-BE49-F238E27FC236}">
                <a16:creationId xmlns:a16="http://schemas.microsoft.com/office/drawing/2014/main" id="{83DC4E6D-DE1A-2078-0F9E-A3C00144E195}"/>
              </a:ext>
            </a:extLst>
          </p:cNvPr>
          <p:cNvSpPr txBox="1"/>
          <p:nvPr/>
        </p:nvSpPr>
        <p:spPr>
          <a:xfrm>
            <a:off x="9708310" y="1087183"/>
            <a:ext cx="2352045" cy="1117935"/>
          </a:xfrm>
          <a:prstGeom prst="rect">
            <a:avLst/>
          </a:prstGeom>
          <a:noFill/>
          <a:ln>
            <a:noFill/>
          </a:ln>
        </p:spPr>
        <p:txBody>
          <a:bodyPr wrap="square">
            <a:spAutoFit/>
          </a:bodyPr>
          <a:lstStyle/>
          <a:p>
            <a:r>
              <a:rPr lang="en-US" sz="1333" dirty="0">
                <a:solidFill>
                  <a:schemeClr val="accent6"/>
                </a:solidFill>
              </a:rPr>
              <a:t>Experiment at SLAC,</a:t>
            </a:r>
          </a:p>
          <a:p>
            <a:r>
              <a:rPr lang="en-US" sz="1333" dirty="0">
                <a:solidFill>
                  <a:schemeClr val="accent6"/>
                </a:solidFill>
              </a:rPr>
              <a:t>plots by:</a:t>
            </a:r>
          </a:p>
          <a:p>
            <a:r>
              <a:rPr lang="en-US" sz="1333" dirty="0">
                <a:solidFill>
                  <a:schemeClr val="accent6"/>
                </a:solidFill>
              </a:rPr>
              <a:t>E. Nanni</a:t>
            </a:r>
          </a:p>
          <a:p>
            <a:r>
              <a:rPr lang="en-US" sz="1333" dirty="0">
                <a:solidFill>
                  <a:schemeClr val="accent6"/>
                </a:solidFill>
              </a:rPr>
              <a:t>M. Schneider</a:t>
            </a:r>
          </a:p>
          <a:p>
            <a:r>
              <a:rPr lang="en-GB" sz="1333" dirty="0">
                <a:solidFill>
                  <a:schemeClr val="accent6"/>
                </a:solidFill>
              </a:rPr>
              <a:t>A. Dhar</a:t>
            </a:r>
          </a:p>
        </p:txBody>
      </p:sp>
      <p:pic>
        <p:nvPicPr>
          <p:cNvPr id="25" name="Picture 24">
            <a:extLst>
              <a:ext uri="{FF2B5EF4-FFF2-40B4-BE49-F238E27FC236}">
                <a16:creationId xmlns:a16="http://schemas.microsoft.com/office/drawing/2014/main" id="{01AC2457-542B-187E-96C1-E5B1F04FB071}"/>
              </a:ext>
            </a:extLst>
          </p:cNvPr>
          <p:cNvPicPr>
            <a:picLocks noChangeAspect="1"/>
          </p:cNvPicPr>
          <p:nvPr/>
        </p:nvPicPr>
        <p:blipFill rotWithShape="1">
          <a:blip r:embed="rId5"/>
          <a:srcRect l="4303" t="6807" r="1047" b="18588"/>
          <a:stretch/>
        </p:blipFill>
        <p:spPr>
          <a:xfrm>
            <a:off x="6859341" y="4548269"/>
            <a:ext cx="3732412" cy="1532904"/>
          </a:xfrm>
          <a:prstGeom prst="rect">
            <a:avLst/>
          </a:prstGeom>
        </p:spPr>
      </p:pic>
      <p:sp>
        <p:nvSpPr>
          <p:cNvPr id="5" name="TextBox 4">
            <a:extLst>
              <a:ext uri="{FF2B5EF4-FFF2-40B4-BE49-F238E27FC236}">
                <a16:creationId xmlns:a16="http://schemas.microsoft.com/office/drawing/2014/main" id="{B7FA373F-8F82-22D0-621A-3E3A4C40F629}"/>
              </a:ext>
            </a:extLst>
          </p:cNvPr>
          <p:cNvSpPr txBox="1"/>
          <p:nvPr/>
        </p:nvSpPr>
        <p:spPr>
          <a:xfrm>
            <a:off x="4083602" y="1871405"/>
            <a:ext cx="1253801" cy="502382"/>
          </a:xfrm>
          <a:prstGeom prst="rect">
            <a:avLst/>
          </a:prstGeom>
          <a:solidFill>
            <a:schemeClr val="bg1"/>
          </a:solidFill>
        </p:spPr>
        <p:txBody>
          <a:bodyPr wrap="square" rtlCol="0">
            <a:spAutoFit/>
          </a:bodyPr>
          <a:lstStyle/>
          <a:p>
            <a:endParaRPr lang="en-US" sz="133" dirty="0">
              <a:solidFill>
                <a:schemeClr val="accent6">
                  <a:lumMod val="50000"/>
                </a:schemeClr>
              </a:solidFill>
            </a:endParaRPr>
          </a:p>
          <a:p>
            <a:r>
              <a:rPr lang="en-US" sz="933" dirty="0">
                <a:solidFill>
                  <a:schemeClr val="accent6">
                    <a:lumMod val="50000"/>
                  </a:schemeClr>
                </a:solidFill>
              </a:rPr>
              <a:t>Coating on </a:t>
            </a:r>
            <a:r>
              <a:rPr lang="en-US" sz="933" dirty="0" err="1">
                <a:solidFill>
                  <a:schemeClr val="accent6">
                    <a:lumMod val="50000"/>
                  </a:schemeClr>
                </a:solidFill>
              </a:rPr>
              <a:t>Cu+MgO</a:t>
            </a:r>
            <a:endParaRPr lang="en-US" sz="933" dirty="0">
              <a:solidFill>
                <a:schemeClr val="accent6">
                  <a:lumMod val="50000"/>
                </a:schemeClr>
              </a:solidFill>
            </a:endParaRPr>
          </a:p>
          <a:p>
            <a:endParaRPr lang="en-US" sz="666" dirty="0">
              <a:solidFill>
                <a:schemeClr val="accent6">
                  <a:lumMod val="50000"/>
                </a:schemeClr>
              </a:solidFill>
            </a:endParaRPr>
          </a:p>
        </p:txBody>
      </p:sp>
    </p:spTree>
    <p:extLst>
      <p:ext uri="{BB962C8B-B14F-4D97-AF65-F5344CB8AC3E}">
        <p14:creationId xmlns:p14="http://schemas.microsoft.com/office/powerpoint/2010/main" val="22573575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D4609-23AE-9394-40DF-950BF4D3BE23}"/>
              </a:ext>
            </a:extLst>
          </p:cNvPr>
          <p:cNvSpPr>
            <a:spLocks noGrp="1"/>
          </p:cNvSpPr>
          <p:nvPr>
            <p:ph type="title"/>
          </p:nvPr>
        </p:nvSpPr>
        <p:spPr/>
        <p:txBody>
          <a:bodyPr/>
          <a:lstStyle/>
          <a:p>
            <a:r>
              <a:rPr lang="en-US" dirty="0"/>
              <a:t>S</a:t>
            </a:r>
            <a:r>
              <a:rPr lang="en-GB" dirty="0" err="1"/>
              <a:t>ummary</a:t>
            </a:r>
            <a:r>
              <a:rPr lang="en-GB" dirty="0"/>
              <a:t> and Conclusion</a:t>
            </a:r>
          </a:p>
        </p:txBody>
      </p:sp>
      <p:pic>
        <p:nvPicPr>
          <p:cNvPr id="8" name="Picture 7" descr="A graph of a frequency&#10;&#10;Description automatically generated">
            <a:extLst>
              <a:ext uri="{FF2B5EF4-FFF2-40B4-BE49-F238E27FC236}">
                <a16:creationId xmlns:a16="http://schemas.microsoft.com/office/drawing/2014/main" id="{BEF6BE23-3F72-6EEC-CEBC-6013061C3F39}"/>
              </a:ext>
            </a:extLst>
          </p:cNvPr>
          <p:cNvPicPr>
            <a:picLocks noChangeAspect="1"/>
          </p:cNvPicPr>
          <p:nvPr/>
        </p:nvPicPr>
        <p:blipFill rotWithShape="1">
          <a:blip r:embed="rId3"/>
          <a:srcRect l="5509" t="7483" r="9223" b="3655"/>
          <a:stretch/>
        </p:blipFill>
        <p:spPr>
          <a:xfrm>
            <a:off x="299166" y="1152801"/>
            <a:ext cx="6350468" cy="5064383"/>
          </a:xfrm>
          <a:prstGeom prst="rect">
            <a:avLst/>
          </a:prstGeom>
        </p:spPr>
      </p:pic>
      <p:sp>
        <p:nvSpPr>
          <p:cNvPr id="9" name="TextBox 8">
            <a:extLst>
              <a:ext uri="{FF2B5EF4-FFF2-40B4-BE49-F238E27FC236}">
                <a16:creationId xmlns:a16="http://schemas.microsoft.com/office/drawing/2014/main" id="{EE7F5120-BDAB-627E-CCE7-1B183CF3FEC9}"/>
              </a:ext>
            </a:extLst>
          </p:cNvPr>
          <p:cNvSpPr txBox="1"/>
          <p:nvPr/>
        </p:nvSpPr>
        <p:spPr>
          <a:xfrm>
            <a:off x="4055380" y="1591417"/>
            <a:ext cx="1234813" cy="707694"/>
          </a:xfrm>
          <a:prstGeom prst="rect">
            <a:avLst/>
          </a:prstGeom>
          <a:noFill/>
        </p:spPr>
        <p:txBody>
          <a:bodyPr wrap="square" rtlCol="0">
            <a:spAutoFit/>
          </a:bodyPr>
          <a:lstStyle/>
          <a:p>
            <a:r>
              <a:rPr lang="en-US" sz="1333" dirty="0">
                <a:solidFill>
                  <a:srgbClr val="000000"/>
                </a:solidFill>
              </a:rPr>
              <a:t>cavities have different geometries</a:t>
            </a:r>
            <a:endParaRPr lang="en-GB" sz="1333" dirty="0">
              <a:solidFill>
                <a:srgbClr val="000000"/>
              </a:solidFill>
            </a:endParaRPr>
          </a:p>
        </p:txBody>
      </p:sp>
      <p:pic>
        <p:nvPicPr>
          <p:cNvPr id="4" name="Picture 3" descr="A hand holding a copper circular object&#10;&#10;Description automatically generated">
            <a:extLst>
              <a:ext uri="{FF2B5EF4-FFF2-40B4-BE49-F238E27FC236}">
                <a16:creationId xmlns:a16="http://schemas.microsoft.com/office/drawing/2014/main" id="{7565741F-F7EF-24D1-A10E-FB41E3F7302C}"/>
              </a:ext>
            </a:extLst>
          </p:cNvPr>
          <p:cNvPicPr>
            <a:picLocks noChangeAspect="1"/>
          </p:cNvPicPr>
          <p:nvPr/>
        </p:nvPicPr>
        <p:blipFill rotWithShape="1">
          <a:blip r:embed="rId4"/>
          <a:srcRect l="16903" t="35206" r="29176" b="27056"/>
          <a:stretch/>
        </p:blipFill>
        <p:spPr>
          <a:xfrm>
            <a:off x="5437129" y="2271981"/>
            <a:ext cx="717676" cy="669718"/>
          </a:xfrm>
          <a:prstGeom prst="rect">
            <a:avLst/>
          </a:prstGeom>
          <a:ln>
            <a:solidFill>
              <a:srgbClr val="0070C0"/>
            </a:solidFill>
          </a:ln>
        </p:spPr>
      </p:pic>
      <p:pic>
        <p:nvPicPr>
          <p:cNvPr id="5" name="Picture 4">
            <a:extLst>
              <a:ext uri="{FF2B5EF4-FFF2-40B4-BE49-F238E27FC236}">
                <a16:creationId xmlns:a16="http://schemas.microsoft.com/office/drawing/2014/main" id="{5B072DCF-1011-DD59-6339-87B7D7AE582C}"/>
              </a:ext>
            </a:extLst>
          </p:cNvPr>
          <p:cNvPicPr>
            <a:picLocks noChangeAspect="1"/>
          </p:cNvPicPr>
          <p:nvPr/>
        </p:nvPicPr>
        <p:blipFill>
          <a:blip r:embed="rId5"/>
          <a:stretch>
            <a:fillRect/>
          </a:stretch>
        </p:blipFill>
        <p:spPr>
          <a:xfrm>
            <a:off x="4880308" y="4892543"/>
            <a:ext cx="949440" cy="545628"/>
          </a:xfrm>
          <a:prstGeom prst="rect">
            <a:avLst/>
          </a:prstGeom>
          <a:ln>
            <a:solidFill>
              <a:srgbClr val="CC0000"/>
            </a:solidFill>
          </a:ln>
        </p:spPr>
      </p:pic>
      <p:pic>
        <p:nvPicPr>
          <p:cNvPr id="6" name="그림 8">
            <a:extLst>
              <a:ext uri="{FF2B5EF4-FFF2-40B4-BE49-F238E27FC236}">
                <a16:creationId xmlns:a16="http://schemas.microsoft.com/office/drawing/2014/main" id="{1387C7A4-03E3-768C-77C7-20ECB4C2BC21}"/>
              </a:ext>
            </a:extLst>
          </p:cNvPr>
          <p:cNvPicPr>
            <a:picLocks noChangeAspect="1"/>
          </p:cNvPicPr>
          <p:nvPr/>
        </p:nvPicPr>
        <p:blipFill rotWithShape="1">
          <a:blip r:embed="rId6"/>
          <a:srcRect l="3401" t="6601" r="72685" b="68295"/>
          <a:stretch/>
        </p:blipFill>
        <p:spPr>
          <a:xfrm>
            <a:off x="3399111" y="3297757"/>
            <a:ext cx="1273676" cy="774470"/>
          </a:xfrm>
          <a:prstGeom prst="rect">
            <a:avLst/>
          </a:prstGeom>
          <a:ln>
            <a:solidFill>
              <a:srgbClr val="00B050"/>
            </a:solidFill>
          </a:ln>
        </p:spPr>
      </p:pic>
      <p:sp>
        <p:nvSpPr>
          <p:cNvPr id="3" name="Rectangle 2">
            <a:extLst>
              <a:ext uri="{FF2B5EF4-FFF2-40B4-BE49-F238E27FC236}">
                <a16:creationId xmlns:a16="http://schemas.microsoft.com/office/drawing/2014/main" id="{FD0E0B6E-0673-9982-1FCF-CCE4DBCAB210}"/>
              </a:ext>
            </a:extLst>
          </p:cNvPr>
          <p:cNvSpPr/>
          <p:nvPr/>
        </p:nvSpPr>
        <p:spPr>
          <a:xfrm>
            <a:off x="7908866" y="1364380"/>
            <a:ext cx="3543971" cy="3537892"/>
          </a:xfrm>
          <a:prstGeom prst="rect">
            <a:avLst/>
          </a:prstGeom>
        </p:spPr>
        <p:txBody>
          <a:bodyPr wrap="square">
            <a:spAutoFit/>
          </a:bodyPr>
          <a:lstStyle/>
          <a:p>
            <a:pPr marL="380876" indent="-380876">
              <a:buFontTx/>
              <a:buChar char="-"/>
            </a:pPr>
            <a:r>
              <a:rPr lang="en-US" sz="1866" dirty="0">
                <a:solidFill>
                  <a:srgbClr val="000000"/>
                </a:solidFill>
              </a:rPr>
              <a:t>High power RF use of HTS looks extremely promising</a:t>
            </a:r>
          </a:p>
          <a:p>
            <a:pPr marL="380876" indent="-380876">
              <a:buFontTx/>
              <a:buChar char="-"/>
            </a:pPr>
            <a:endParaRPr lang="en-US" sz="1866" dirty="0">
              <a:solidFill>
                <a:srgbClr val="000000"/>
              </a:solidFill>
            </a:endParaRPr>
          </a:p>
          <a:p>
            <a:pPr marL="380876" indent="-380876">
              <a:buFontTx/>
              <a:buChar char="-"/>
            </a:pPr>
            <a:r>
              <a:rPr lang="en-GB" sz="1866" dirty="0">
                <a:solidFill>
                  <a:srgbClr val="000000"/>
                </a:solidFill>
              </a:rPr>
              <a:t>So far no hints of performance limit in RF current up to the maximum power available in the test</a:t>
            </a:r>
          </a:p>
          <a:p>
            <a:pPr marL="380876" indent="-380876">
              <a:buFontTx/>
              <a:buChar char="-"/>
            </a:pPr>
            <a:endParaRPr lang="en-GB" sz="1866" dirty="0">
              <a:solidFill>
                <a:srgbClr val="000000"/>
              </a:solidFill>
            </a:endParaRPr>
          </a:p>
          <a:p>
            <a:pPr marL="380876" indent="-380876">
              <a:buFontTx/>
              <a:buChar char="-"/>
            </a:pPr>
            <a:r>
              <a:rPr lang="en-GB" sz="1866" dirty="0">
                <a:solidFill>
                  <a:srgbClr val="000000"/>
                </a:solidFill>
              </a:rPr>
              <a:t>The next step is to go from TWT to a Klystron to see where the limits are</a:t>
            </a:r>
          </a:p>
          <a:p>
            <a:pPr marL="380876" indent="-380876">
              <a:buFontTx/>
              <a:buChar char="-"/>
            </a:pPr>
            <a:endParaRPr lang="en-GB" sz="1866" dirty="0">
              <a:solidFill>
                <a:srgbClr val="000000"/>
              </a:solidFill>
            </a:endParaRPr>
          </a:p>
        </p:txBody>
      </p:sp>
      <p:sp>
        <p:nvSpPr>
          <p:cNvPr id="10" name="TextBox 9">
            <a:extLst>
              <a:ext uri="{FF2B5EF4-FFF2-40B4-BE49-F238E27FC236}">
                <a16:creationId xmlns:a16="http://schemas.microsoft.com/office/drawing/2014/main" id="{676272F9-B99B-3A82-11C8-1C9A200C2468}"/>
              </a:ext>
            </a:extLst>
          </p:cNvPr>
          <p:cNvSpPr txBox="1"/>
          <p:nvPr/>
        </p:nvSpPr>
        <p:spPr>
          <a:xfrm>
            <a:off x="6362255" y="4405616"/>
            <a:ext cx="1546610" cy="1117935"/>
          </a:xfrm>
          <a:prstGeom prst="rect">
            <a:avLst/>
          </a:prstGeom>
        </p:spPr>
        <p:txBody>
          <a:bodyPr wrap="square">
            <a:spAutoFit/>
          </a:bodyPr>
          <a:lstStyle>
            <a:defPPr>
              <a:defRPr lang="en-US"/>
            </a:defPPr>
            <a:lvl1pPr marL="285750" indent="-285750">
              <a:buFontTx/>
              <a:buChar char="-"/>
              <a:defRPr sz="1400">
                <a:solidFill>
                  <a:srgbClr val="000000"/>
                </a:solidFill>
              </a:defRPr>
            </a:lvl1pPr>
          </a:lstStyle>
          <a:p>
            <a:pPr marL="0" indent="0">
              <a:buNone/>
            </a:pPr>
            <a:r>
              <a:rPr lang="en-GB" sz="1333" b="1" dirty="0"/>
              <a:t>Fig 1: Summary of low-power HTS characterisation results  </a:t>
            </a:r>
          </a:p>
        </p:txBody>
      </p:sp>
    </p:spTree>
    <p:extLst>
      <p:ext uri="{BB962C8B-B14F-4D97-AF65-F5344CB8AC3E}">
        <p14:creationId xmlns:p14="http://schemas.microsoft.com/office/powerpoint/2010/main" val="14876000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5CDF7BF-C269-8705-E32A-FBE4414AE7E7}"/>
              </a:ext>
            </a:extLst>
          </p:cNvPr>
          <p:cNvSpPr txBox="1"/>
          <p:nvPr/>
        </p:nvSpPr>
        <p:spPr>
          <a:xfrm>
            <a:off x="1616540" y="2393626"/>
            <a:ext cx="8302752" cy="1077218"/>
          </a:xfrm>
          <a:prstGeom prst="rect">
            <a:avLst/>
          </a:prstGeom>
          <a:noFill/>
        </p:spPr>
        <p:txBody>
          <a:bodyPr wrap="square" rtlCol="0">
            <a:spAutoFit/>
          </a:bodyPr>
          <a:lstStyle/>
          <a:p>
            <a:pPr lvl="0" algn="ctr"/>
            <a:r>
              <a:rPr lang="en-GB" sz="3200" dirty="0"/>
              <a:t>We have all the key scientific and technological elements to build a 3 GHz HTS pulse compressor!</a:t>
            </a:r>
          </a:p>
        </p:txBody>
      </p:sp>
    </p:spTree>
    <p:extLst>
      <p:ext uri="{BB962C8B-B14F-4D97-AF65-F5344CB8AC3E}">
        <p14:creationId xmlns:p14="http://schemas.microsoft.com/office/powerpoint/2010/main" val="2004286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EE8369-B9B3-739A-1120-D83315B97C5E}"/>
              </a:ext>
            </a:extLst>
          </p:cNvPr>
          <p:cNvSpPr txBox="1"/>
          <p:nvPr/>
        </p:nvSpPr>
        <p:spPr>
          <a:xfrm>
            <a:off x="2776025" y="214344"/>
            <a:ext cx="6616555" cy="646331"/>
          </a:xfrm>
          <a:prstGeom prst="rect">
            <a:avLst/>
          </a:prstGeom>
          <a:noFill/>
        </p:spPr>
        <p:txBody>
          <a:bodyPr wrap="none" rtlCol="0">
            <a:spAutoFit/>
          </a:bodyPr>
          <a:lstStyle/>
          <a:p>
            <a:pPr algn="ctr"/>
            <a:r>
              <a:rPr lang="en-US" sz="3600" dirty="0"/>
              <a:t>Normal Conducting High Gradient </a:t>
            </a:r>
            <a:endParaRPr lang="en-GB" sz="3600" dirty="0"/>
          </a:p>
        </p:txBody>
      </p:sp>
      <p:pic>
        <p:nvPicPr>
          <p:cNvPr id="4" name="Content Placeholder 4" descr="Chart&#10;&#10;Description automatically generated">
            <a:extLst>
              <a:ext uri="{FF2B5EF4-FFF2-40B4-BE49-F238E27FC236}">
                <a16:creationId xmlns:a16="http://schemas.microsoft.com/office/drawing/2014/main" id="{11D1ED2A-055A-2F6D-F775-1535E536D357}"/>
              </a:ext>
            </a:extLst>
          </p:cNvPr>
          <p:cNvPicPr>
            <a:picLocks noChangeAspect="1"/>
          </p:cNvPicPr>
          <p:nvPr/>
        </p:nvPicPr>
        <p:blipFill rotWithShape="1">
          <a:blip r:embed="rId2">
            <a:extLst>
              <a:ext uri="{28A0092B-C50C-407E-A947-70E740481C1C}">
                <a14:useLocalDpi xmlns:a14="http://schemas.microsoft.com/office/drawing/2010/main" val="0"/>
              </a:ext>
            </a:extLst>
          </a:blip>
          <a:srcRect l="5246" t="6305" r="6643"/>
          <a:stretch/>
        </p:blipFill>
        <p:spPr>
          <a:xfrm>
            <a:off x="547258" y="1260785"/>
            <a:ext cx="6091796" cy="4076996"/>
          </a:xfrm>
          <a:prstGeom prst="rect">
            <a:avLst/>
          </a:prstGeom>
        </p:spPr>
      </p:pic>
      <p:sp>
        <p:nvSpPr>
          <p:cNvPr id="5" name="TextBox 4">
            <a:extLst>
              <a:ext uri="{FF2B5EF4-FFF2-40B4-BE49-F238E27FC236}">
                <a16:creationId xmlns:a16="http://schemas.microsoft.com/office/drawing/2014/main" id="{132BAA2B-696D-02C4-AAE6-7A7F3F31E495}"/>
              </a:ext>
            </a:extLst>
          </p:cNvPr>
          <p:cNvSpPr txBox="1"/>
          <p:nvPr/>
        </p:nvSpPr>
        <p:spPr>
          <a:xfrm>
            <a:off x="1136009" y="5428596"/>
            <a:ext cx="4948278" cy="400110"/>
          </a:xfrm>
          <a:prstGeom prst="rect">
            <a:avLst/>
          </a:prstGeom>
          <a:noFill/>
        </p:spPr>
        <p:txBody>
          <a:bodyPr wrap="none" rtlCol="0">
            <a:spAutoFit/>
          </a:bodyPr>
          <a:lstStyle/>
          <a:p>
            <a:r>
              <a:rPr lang="en-US" sz="2000" dirty="0"/>
              <a:t>Peak surface electric fields about x 2.5 higher </a:t>
            </a:r>
            <a:endParaRPr lang="en-GB" sz="2000" dirty="0"/>
          </a:p>
        </p:txBody>
      </p:sp>
      <p:pic>
        <p:nvPicPr>
          <p:cNvPr id="6" name="Picture 5">
            <a:extLst>
              <a:ext uri="{FF2B5EF4-FFF2-40B4-BE49-F238E27FC236}">
                <a16:creationId xmlns:a16="http://schemas.microsoft.com/office/drawing/2014/main" id="{9E29E7C3-40FF-503B-76F6-0BFD352CA0C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39964" y="1466171"/>
            <a:ext cx="3648099" cy="2432065"/>
          </a:xfrm>
          <a:prstGeom prst="rect">
            <a:avLst/>
          </a:prstGeom>
        </p:spPr>
      </p:pic>
      <p:pic>
        <p:nvPicPr>
          <p:cNvPr id="7" name="Picture 6">
            <a:extLst>
              <a:ext uri="{FF2B5EF4-FFF2-40B4-BE49-F238E27FC236}">
                <a16:creationId xmlns:a16="http://schemas.microsoft.com/office/drawing/2014/main" id="{99FF69A4-C2DA-3247-25BB-382DB5B81A2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93827" y="4252497"/>
            <a:ext cx="2733085" cy="1382131"/>
          </a:xfrm>
          <a:prstGeom prst="rect">
            <a:avLst/>
          </a:prstGeom>
        </p:spPr>
      </p:pic>
      <p:pic>
        <p:nvPicPr>
          <p:cNvPr id="8" name="Picture 7">
            <a:extLst>
              <a:ext uri="{FF2B5EF4-FFF2-40B4-BE49-F238E27FC236}">
                <a16:creationId xmlns:a16="http://schemas.microsoft.com/office/drawing/2014/main" id="{9C2BE9AC-0D72-DA2D-4DFF-88A529C166B8}"/>
              </a:ext>
            </a:extLst>
          </p:cNvPr>
          <p:cNvPicPr/>
          <p:nvPr/>
        </p:nvPicPr>
        <p:blipFill rotWithShape="1">
          <a:blip r:embed="rId5" cstate="print">
            <a:extLst>
              <a:ext uri="{28A0092B-C50C-407E-A947-70E740481C1C}">
                <a14:useLocalDpi xmlns:a14="http://schemas.microsoft.com/office/drawing/2010/main" val="0"/>
              </a:ext>
            </a:extLst>
          </a:blip>
          <a:srcRect t="13277" b="9191"/>
          <a:stretch/>
        </p:blipFill>
        <p:spPr bwMode="auto">
          <a:xfrm>
            <a:off x="10203442" y="4252498"/>
            <a:ext cx="1696448" cy="1382130"/>
          </a:xfrm>
          <a:prstGeom prst="rect">
            <a:avLst/>
          </a:prstGeom>
          <a:noFill/>
          <a:ln>
            <a:noFill/>
          </a:ln>
          <a:extLst>
            <a:ext uri="{53640926-AAD7-44D8-BBD7-CCE9431645EC}">
              <a14:shadowObscured xmlns:a14="http://schemas.microsoft.com/office/drawing/2010/main"/>
            </a:ext>
          </a:extLst>
        </p:spPr>
      </p:pic>
      <p:sp>
        <p:nvSpPr>
          <p:cNvPr id="10" name="Rectangle 9">
            <a:extLst>
              <a:ext uri="{FF2B5EF4-FFF2-40B4-BE49-F238E27FC236}">
                <a16:creationId xmlns:a16="http://schemas.microsoft.com/office/drawing/2014/main" id="{F397B912-BABE-B9FA-7DD5-E6896B3C5654}"/>
              </a:ext>
            </a:extLst>
          </p:cNvPr>
          <p:cNvSpPr/>
          <p:nvPr/>
        </p:nvSpPr>
        <p:spPr>
          <a:xfrm>
            <a:off x="247967" y="5801517"/>
            <a:ext cx="5907899" cy="646331"/>
          </a:xfrm>
          <a:prstGeom prst="rect">
            <a:avLst/>
          </a:prstGeom>
        </p:spPr>
        <p:txBody>
          <a:bodyPr wrap="none">
            <a:spAutoFit/>
          </a:bodyPr>
          <a:lstStyle/>
          <a:p>
            <a:r>
              <a:rPr lang="en-GB" dirty="0">
                <a:hlinkClick r:id="rId6"/>
              </a:rPr>
              <a:t>https://doi.org/10.1103/PhysRevAccelBeams.21.061001</a:t>
            </a:r>
            <a:r>
              <a:rPr lang="en-GB" dirty="0"/>
              <a:t>,</a:t>
            </a:r>
          </a:p>
          <a:p>
            <a:r>
              <a:rPr lang="en-GB" dirty="0">
                <a:hlinkClick r:id="rId7"/>
              </a:rPr>
              <a:t>https://doi.org/10.1103/PhysRevAccelBeams.20.052001</a:t>
            </a:r>
            <a:r>
              <a:rPr lang="en-GB" dirty="0"/>
              <a:t> etc. </a:t>
            </a:r>
          </a:p>
        </p:txBody>
      </p:sp>
    </p:spTree>
    <p:extLst>
      <p:ext uri="{BB962C8B-B14F-4D97-AF65-F5344CB8AC3E}">
        <p14:creationId xmlns:p14="http://schemas.microsoft.com/office/powerpoint/2010/main" val="27918537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60B1F21-9D5D-D65F-0E00-5D91A8919391}"/>
              </a:ext>
            </a:extLst>
          </p:cNvPr>
          <p:cNvPicPr>
            <a:picLocks noChangeAspect="1"/>
          </p:cNvPicPr>
          <p:nvPr/>
        </p:nvPicPr>
        <p:blipFill>
          <a:blip r:embed="rId2"/>
          <a:stretch>
            <a:fillRect/>
          </a:stretch>
        </p:blipFill>
        <p:spPr>
          <a:xfrm>
            <a:off x="224794" y="1399616"/>
            <a:ext cx="5498570" cy="3566076"/>
          </a:xfrm>
          <a:prstGeom prst="rect">
            <a:avLst/>
          </a:prstGeom>
        </p:spPr>
      </p:pic>
      <p:pic>
        <p:nvPicPr>
          <p:cNvPr id="5" name="Picture 4">
            <a:extLst>
              <a:ext uri="{FF2B5EF4-FFF2-40B4-BE49-F238E27FC236}">
                <a16:creationId xmlns:a16="http://schemas.microsoft.com/office/drawing/2014/main" id="{C9A3FF52-A57C-EBBC-3CEE-A97221C8C00D}"/>
              </a:ext>
            </a:extLst>
          </p:cNvPr>
          <p:cNvPicPr>
            <a:picLocks noChangeAspect="1"/>
          </p:cNvPicPr>
          <p:nvPr/>
        </p:nvPicPr>
        <p:blipFill>
          <a:blip r:embed="rId3"/>
          <a:stretch>
            <a:fillRect/>
          </a:stretch>
        </p:blipFill>
        <p:spPr>
          <a:xfrm>
            <a:off x="5916958" y="809469"/>
            <a:ext cx="4977100" cy="2768243"/>
          </a:xfrm>
          <a:prstGeom prst="rect">
            <a:avLst/>
          </a:prstGeom>
        </p:spPr>
      </p:pic>
      <p:sp>
        <p:nvSpPr>
          <p:cNvPr id="6" name="TextBox 5">
            <a:extLst>
              <a:ext uri="{FF2B5EF4-FFF2-40B4-BE49-F238E27FC236}">
                <a16:creationId xmlns:a16="http://schemas.microsoft.com/office/drawing/2014/main" id="{D8E57D30-B23B-BFAF-D58A-3A6C1CD02B84}"/>
              </a:ext>
            </a:extLst>
          </p:cNvPr>
          <p:cNvSpPr txBox="1"/>
          <p:nvPr/>
        </p:nvSpPr>
        <p:spPr>
          <a:xfrm>
            <a:off x="4410482" y="214344"/>
            <a:ext cx="3347648" cy="646331"/>
          </a:xfrm>
          <a:prstGeom prst="rect">
            <a:avLst/>
          </a:prstGeom>
          <a:noFill/>
        </p:spPr>
        <p:txBody>
          <a:bodyPr wrap="none" rtlCol="0">
            <a:spAutoFit/>
          </a:bodyPr>
          <a:lstStyle/>
          <a:p>
            <a:pPr algn="ctr"/>
            <a:r>
              <a:rPr lang="en-US" sz="3600" dirty="0"/>
              <a:t>Here in Valencia!</a:t>
            </a:r>
            <a:endParaRPr lang="en-GB" sz="3600" dirty="0"/>
          </a:p>
        </p:txBody>
      </p:sp>
      <p:pic>
        <p:nvPicPr>
          <p:cNvPr id="8" name="Picture 7">
            <a:extLst>
              <a:ext uri="{FF2B5EF4-FFF2-40B4-BE49-F238E27FC236}">
                <a16:creationId xmlns:a16="http://schemas.microsoft.com/office/drawing/2014/main" id="{AB005BE8-338B-6C15-5C71-282A2E040B6B}"/>
              </a:ext>
            </a:extLst>
          </p:cNvPr>
          <p:cNvPicPr>
            <a:picLocks noChangeAspect="1"/>
          </p:cNvPicPr>
          <p:nvPr/>
        </p:nvPicPr>
        <p:blipFill>
          <a:blip r:embed="rId4"/>
          <a:stretch>
            <a:fillRect/>
          </a:stretch>
        </p:blipFill>
        <p:spPr>
          <a:xfrm>
            <a:off x="5916958" y="2978657"/>
            <a:ext cx="5294197" cy="3566076"/>
          </a:xfrm>
          <a:prstGeom prst="rect">
            <a:avLst/>
          </a:prstGeom>
        </p:spPr>
      </p:pic>
    </p:spTree>
    <p:extLst>
      <p:ext uri="{BB962C8B-B14F-4D97-AF65-F5344CB8AC3E}">
        <p14:creationId xmlns:p14="http://schemas.microsoft.com/office/powerpoint/2010/main" val="3884211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454C293-9236-0786-E730-F2C644630927}"/>
              </a:ext>
            </a:extLst>
          </p:cNvPr>
          <p:cNvSpPr txBox="1"/>
          <p:nvPr/>
        </p:nvSpPr>
        <p:spPr>
          <a:xfrm>
            <a:off x="1646452" y="2301761"/>
            <a:ext cx="8302752" cy="1077218"/>
          </a:xfrm>
          <a:prstGeom prst="rect">
            <a:avLst/>
          </a:prstGeom>
          <a:noFill/>
        </p:spPr>
        <p:txBody>
          <a:bodyPr wrap="square" rtlCol="0">
            <a:spAutoFit/>
          </a:bodyPr>
          <a:lstStyle/>
          <a:p>
            <a:pPr lvl="0" algn="ctr"/>
            <a:r>
              <a:rPr lang="en-US" sz="3200" dirty="0"/>
              <a:t>E</a:t>
            </a:r>
            <a:r>
              <a:rPr lang="en-GB" sz="3200" dirty="0" err="1"/>
              <a:t>ven</a:t>
            </a:r>
            <a:r>
              <a:rPr lang="en-GB" sz="3200" dirty="0"/>
              <a:t> higher-gradient through cooling to cryogenic temperatures</a:t>
            </a:r>
          </a:p>
        </p:txBody>
      </p:sp>
    </p:spTree>
    <p:extLst>
      <p:ext uri="{BB962C8B-B14F-4D97-AF65-F5344CB8AC3E}">
        <p14:creationId xmlns:p14="http://schemas.microsoft.com/office/powerpoint/2010/main" val="1647287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87634AF-AADA-D5D2-D5B3-DC117801DD6D}"/>
              </a:ext>
            </a:extLst>
          </p:cNvPr>
          <p:cNvSpPr/>
          <p:nvPr/>
        </p:nvSpPr>
        <p:spPr>
          <a:xfrm>
            <a:off x="7997563" y="4041648"/>
            <a:ext cx="4146982" cy="24454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0E5A938D-77FF-6EFE-B8D6-97608F9B5103}"/>
              </a:ext>
            </a:extLst>
          </p:cNvPr>
          <p:cNvSpPr txBox="1"/>
          <p:nvPr/>
        </p:nvSpPr>
        <p:spPr>
          <a:xfrm>
            <a:off x="4193080" y="166945"/>
            <a:ext cx="3805850" cy="584775"/>
          </a:xfrm>
          <a:prstGeom prst="rect">
            <a:avLst/>
          </a:prstGeom>
          <a:noFill/>
        </p:spPr>
        <p:txBody>
          <a:bodyPr wrap="none" rtlCol="0">
            <a:spAutoFit/>
          </a:bodyPr>
          <a:lstStyle/>
          <a:p>
            <a:pPr algn="ctr"/>
            <a:r>
              <a:rPr lang="en-US" sz="3200" dirty="0"/>
              <a:t>Cryogenic copper - RF</a:t>
            </a:r>
            <a:endParaRPr lang="en-GB" sz="3200" dirty="0"/>
          </a:p>
        </p:txBody>
      </p:sp>
      <p:pic>
        <p:nvPicPr>
          <p:cNvPr id="4" name="Picture 3">
            <a:extLst>
              <a:ext uri="{FF2B5EF4-FFF2-40B4-BE49-F238E27FC236}">
                <a16:creationId xmlns:a16="http://schemas.microsoft.com/office/drawing/2014/main" id="{8E648D26-9D3A-20F4-2A25-50F6EA48C919}"/>
              </a:ext>
            </a:extLst>
          </p:cNvPr>
          <p:cNvPicPr>
            <a:picLocks noChangeAspect="1"/>
          </p:cNvPicPr>
          <p:nvPr/>
        </p:nvPicPr>
        <p:blipFill>
          <a:blip r:embed="rId2"/>
          <a:stretch>
            <a:fillRect/>
          </a:stretch>
        </p:blipFill>
        <p:spPr>
          <a:xfrm>
            <a:off x="47455" y="1271722"/>
            <a:ext cx="4200154" cy="2923588"/>
          </a:xfrm>
          <a:prstGeom prst="rect">
            <a:avLst/>
          </a:prstGeom>
        </p:spPr>
      </p:pic>
      <p:sp>
        <p:nvSpPr>
          <p:cNvPr id="6" name="TextBox 5">
            <a:extLst>
              <a:ext uri="{FF2B5EF4-FFF2-40B4-BE49-F238E27FC236}">
                <a16:creationId xmlns:a16="http://schemas.microsoft.com/office/drawing/2014/main" id="{6862925D-E56C-4F3D-1A01-951EFDF3AA92}"/>
              </a:ext>
            </a:extLst>
          </p:cNvPr>
          <p:cNvSpPr txBox="1"/>
          <p:nvPr/>
        </p:nvSpPr>
        <p:spPr>
          <a:xfrm>
            <a:off x="305773" y="4140446"/>
            <a:ext cx="4280916" cy="276999"/>
          </a:xfrm>
          <a:prstGeom prst="rect">
            <a:avLst/>
          </a:prstGeom>
          <a:noFill/>
        </p:spPr>
        <p:txBody>
          <a:bodyPr wrap="square">
            <a:spAutoFit/>
          </a:bodyPr>
          <a:lstStyle/>
          <a:p>
            <a:r>
              <a:rPr lang="en-GB" sz="1200" dirty="0">
                <a:hlinkClick r:id="rId3"/>
              </a:rPr>
              <a:t>https://doi.org/10.1103/PhysRevAccelBeams.21.102002</a:t>
            </a:r>
            <a:r>
              <a:rPr lang="en-GB" sz="1200" dirty="0"/>
              <a:t> </a:t>
            </a:r>
          </a:p>
        </p:txBody>
      </p:sp>
      <p:pic>
        <p:nvPicPr>
          <p:cNvPr id="8" name="Picture 7">
            <a:extLst>
              <a:ext uri="{FF2B5EF4-FFF2-40B4-BE49-F238E27FC236}">
                <a16:creationId xmlns:a16="http://schemas.microsoft.com/office/drawing/2014/main" id="{A45780BB-2619-1C6E-A663-49AD2B3256E1}"/>
              </a:ext>
            </a:extLst>
          </p:cNvPr>
          <p:cNvPicPr>
            <a:picLocks noChangeAspect="1"/>
          </p:cNvPicPr>
          <p:nvPr/>
        </p:nvPicPr>
        <p:blipFill>
          <a:blip r:embed="rId4"/>
          <a:stretch>
            <a:fillRect/>
          </a:stretch>
        </p:blipFill>
        <p:spPr>
          <a:xfrm>
            <a:off x="4586689" y="1459497"/>
            <a:ext cx="3137061" cy="4438878"/>
          </a:xfrm>
          <a:prstGeom prst="rect">
            <a:avLst/>
          </a:prstGeom>
        </p:spPr>
      </p:pic>
      <p:pic>
        <p:nvPicPr>
          <p:cNvPr id="10" name="Picture 9">
            <a:extLst>
              <a:ext uri="{FF2B5EF4-FFF2-40B4-BE49-F238E27FC236}">
                <a16:creationId xmlns:a16="http://schemas.microsoft.com/office/drawing/2014/main" id="{D25E6885-592E-467E-1FA0-E435B636CAD2}"/>
              </a:ext>
            </a:extLst>
          </p:cNvPr>
          <p:cNvPicPr>
            <a:picLocks noChangeAspect="1"/>
          </p:cNvPicPr>
          <p:nvPr/>
        </p:nvPicPr>
        <p:blipFill>
          <a:blip r:embed="rId5"/>
          <a:stretch>
            <a:fillRect/>
          </a:stretch>
        </p:blipFill>
        <p:spPr>
          <a:xfrm>
            <a:off x="7520114" y="1407657"/>
            <a:ext cx="4569567" cy="2554743"/>
          </a:xfrm>
          <a:prstGeom prst="rect">
            <a:avLst/>
          </a:prstGeom>
        </p:spPr>
      </p:pic>
      <p:pic>
        <p:nvPicPr>
          <p:cNvPr id="12" name="Picture 11">
            <a:extLst>
              <a:ext uri="{FF2B5EF4-FFF2-40B4-BE49-F238E27FC236}">
                <a16:creationId xmlns:a16="http://schemas.microsoft.com/office/drawing/2014/main" id="{F5CBCEF8-0050-FD76-0C6D-5287D3EADC55}"/>
              </a:ext>
            </a:extLst>
          </p:cNvPr>
          <p:cNvPicPr>
            <a:picLocks noChangeAspect="1"/>
          </p:cNvPicPr>
          <p:nvPr/>
        </p:nvPicPr>
        <p:blipFill>
          <a:blip r:embed="rId6"/>
          <a:stretch>
            <a:fillRect/>
          </a:stretch>
        </p:blipFill>
        <p:spPr>
          <a:xfrm>
            <a:off x="305773" y="4685427"/>
            <a:ext cx="4007103" cy="1801701"/>
          </a:xfrm>
          <a:prstGeom prst="rect">
            <a:avLst/>
          </a:prstGeom>
        </p:spPr>
      </p:pic>
      <p:pic>
        <p:nvPicPr>
          <p:cNvPr id="3" name="Picture 2">
            <a:extLst>
              <a:ext uri="{FF2B5EF4-FFF2-40B4-BE49-F238E27FC236}">
                <a16:creationId xmlns:a16="http://schemas.microsoft.com/office/drawing/2014/main" id="{A971C2CF-C216-22BC-38EA-1A400E631E47}"/>
              </a:ext>
            </a:extLst>
          </p:cNvPr>
          <p:cNvPicPr>
            <a:picLocks noChangeAspect="1"/>
          </p:cNvPicPr>
          <p:nvPr/>
        </p:nvPicPr>
        <p:blipFill>
          <a:blip r:embed="rId7"/>
          <a:stretch>
            <a:fillRect/>
          </a:stretch>
        </p:blipFill>
        <p:spPr>
          <a:xfrm>
            <a:off x="8203592" y="4140446"/>
            <a:ext cx="3743595" cy="1796715"/>
          </a:xfrm>
          <a:prstGeom prst="rect">
            <a:avLst/>
          </a:prstGeom>
        </p:spPr>
      </p:pic>
      <p:sp>
        <p:nvSpPr>
          <p:cNvPr id="5" name="TextBox 4">
            <a:extLst>
              <a:ext uri="{FF2B5EF4-FFF2-40B4-BE49-F238E27FC236}">
                <a16:creationId xmlns:a16="http://schemas.microsoft.com/office/drawing/2014/main" id="{B05FAFDE-3685-9F04-7A24-C723A5BB60AB}"/>
              </a:ext>
            </a:extLst>
          </p:cNvPr>
          <p:cNvSpPr txBox="1"/>
          <p:nvPr/>
        </p:nvSpPr>
        <p:spPr>
          <a:xfrm>
            <a:off x="8277680" y="6017736"/>
            <a:ext cx="4689348" cy="307777"/>
          </a:xfrm>
          <a:prstGeom prst="rect">
            <a:avLst/>
          </a:prstGeom>
          <a:noFill/>
        </p:spPr>
        <p:txBody>
          <a:bodyPr wrap="square">
            <a:spAutoFit/>
          </a:bodyPr>
          <a:lstStyle/>
          <a:p>
            <a:r>
              <a:rPr lang="en-GB" sz="1400" dirty="0">
                <a:hlinkClick r:id="rId8">
                  <a:extLst>
                    <a:ext uri="{A12FA001-AC4F-418D-AE19-62706E023703}">
                      <ahyp:hlinkClr xmlns:ahyp="http://schemas.microsoft.com/office/drawing/2018/hyperlinkcolor" val="tx"/>
                    </a:ext>
                  </a:extLst>
                </a:hlinkClick>
              </a:rPr>
              <a:t>https://doi.org/10.1103/PhysRevLett.90.224801</a:t>
            </a:r>
            <a:r>
              <a:rPr lang="en-GB" sz="1400" dirty="0"/>
              <a:t> </a:t>
            </a:r>
          </a:p>
        </p:txBody>
      </p:sp>
    </p:spTree>
    <p:extLst>
      <p:ext uri="{BB962C8B-B14F-4D97-AF65-F5344CB8AC3E}">
        <p14:creationId xmlns:p14="http://schemas.microsoft.com/office/powerpoint/2010/main" val="12907228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F5B602-D76C-E98A-D352-20989CF17CEA}"/>
              </a:ext>
            </a:extLst>
          </p:cNvPr>
          <p:cNvSpPr txBox="1"/>
          <p:nvPr/>
        </p:nvSpPr>
        <p:spPr>
          <a:xfrm>
            <a:off x="3566308" y="166945"/>
            <a:ext cx="5059398" cy="584775"/>
          </a:xfrm>
          <a:prstGeom prst="rect">
            <a:avLst/>
          </a:prstGeom>
          <a:noFill/>
        </p:spPr>
        <p:txBody>
          <a:bodyPr wrap="none" rtlCol="0">
            <a:spAutoFit/>
          </a:bodyPr>
          <a:lstStyle/>
          <a:p>
            <a:pPr algn="ctr"/>
            <a:r>
              <a:rPr lang="en-US" sz="3200" dirty="0"/>
              <a:t>Cryogenic copper – Pulsed dc</a:t>
            </a:r>
            <a:endParaRPr lang="en-GB" sz="3200" dirty="0"/>
          </a:p>
        </p:txBody>
      </p:sp>
      <p:pic>
        <p:nvPicPr>
          <p:cNvPr id="4" name="Picture 3">
            <a:extLst>
              <a:ext uri="{FF2B5EF4-FFF2-40B4-BE49-F238E27FC236}">
                <a16:creationId xmlns:a16="http://schemas.microsoft.com/office/drawing/2014/main" id="{70D4AEEB-5234-0119-32D2-0B26C8D52D8E}"/>
              </a:ext>
            </a:extLst>
          </p:cNvPr>
          <p:cNvPicPr>
            <a:picLocks noChangeAspect="1"/>
          </p:cNvPicPr>
          <p:nvPr/>
        </p:nvPicPr>
        <p:blipFill>
          <a:blip r:embed="rId2"/>
          <a:stretch>
            <a:fillRect/>
          </a:stretch>
        </p:blipFill>
        <p:spPr>
          <a:xfrm>
            <a:off x="309249" y="1303590"/>
            <a:ext cx="4444669" cy="2125410"/>
          </a:xfrm>
          <a:prstGeom prst="rect">
            <a:avLst/>
          </a:prstGeom>
        </p:spPr>
      </p:pic>
      <p:sp>
        <p:nvSpPr>
          <p:cNvPr id="6" name="TextBox 5">
            <a:extLst>
              <a:ext uri="{FF2B5EF4-FFF2-40B4-BE49-F238E27FC236}">
                <a16:creationId xmlns:a16="http://schemas.microsoft.com/office/drawing/2014/main" id="{2C058C49-B986-1FF1-A1F8-BA496EFA7270}"/>
              </a:ext>
            </a:extLst>
          </p:cNvPr>
          <p:cNvSpPr txBox="1"/>
          <p:nvPr/>
        </p:nvSpPr>
        <p:spPr>
          <a:xfrm>
            <a:off x="636270" y="3429000"/>
            <a:ext cx="3616452" cy="276999"/>
          </a:xfrm>
          <a:prstGeom prst="rect">
            <a:avLst/>
          </a:prstGeom>
          <a:noFill/>
        </p:spPr>
        <p:txBody>
          <a:bodyPr wrap="square">
            <a:spAutoFit/>
          </a:bodyPr>
          <a:lstStyle/>
          <a:p>
            <a:r>
              <a:rPr lang="en-GB" sz="1200" dirty="0">
                <a:hlinkClick r:id="rId3"/>
              </a:rPr>
              <a:t>https://doi.org/10.1103/PhysRevApplied.14.061002</a:t>
            </a:r>
            <a:r>
              <a:rPr lang="en-GB" sz="1200" dirty="0"/>
              <a:t> </a:t>
            </a:r>
          </a:p>
        </p:txBody>
      </p:sp>
      <p:pic>
        <p:nvPicPr>
          <p:cNvPr id="10" name="Picture 9">
            <a:extLst>
              <a:ext uri="{FF2B5EF4-FFF2-40B4-BE49-F238E27FC236}">
                <a16:creationId xmlns:a16="http://schemas.microsoft.com/office/drawing/2014/main" id="{4ABE9593-FB29-0BF3-6FE5-4D5BB52C4B01}"/>
              </a:ext>
            </a:extLst>
          </p:cNvPr>
          <p:cNvPicPr>
            <a:picLocks noChangeAspect="1"/>
          </p:cNvPicPr>
          <p:nvPr/>
        </p:nvPicPr>
        <p:blipFill>
          <a:blip r:embed="rId4"/>
          <a:stretch>
            <a:fillRect/>
          </a:stretch>
        </p:blipFill>
        <p:spPr>
          <a:xfrm>
            <a:off x="706608" y="3821888"/>
            <a:ext cx="3926884" cy="2671614"/>
          </a:xfrm>
          <a:prstGeom prst="rect">
            <a:avLst/>
          </a:prstGeom>
        </p:spPr>
      </p:pic>
      <p:sp>
        <p:nvSpPr>
          <p:cNvPr id="11" name="Arrow: Down 10">
            <a:extLst>
              <a:ext uri="{FF2B5EF4-FFF2-40B4-BE49-F238E27FC236}">
                <a16:creationId xmlns:a16="http://schemas.microsoft.com/office/drawing/2014/main" id="{E5D8436E-D304-80CF-FBE5-BBB43B4DE431}"/>
              </a:ext>
            </a:extLst>
          </p:cNvPr>
          <p:cNvSpPr/>
          <p:nvPr/>
        </p:nvSpPr>
        <p:spPr>
          <a:xfrm rot="5400000">
            <a:off x="4855100" y="5837819"/>
            <a:ext cx="287772" cy="865100"/>
          </a:xfrm>
          <a:prstGeom prst="downArrow">
            <a:avLst/>
          </a:prstGeom>
          <a:solidFill>
            <a:srgbClr val="FFFF00"/>
          </a:solidFill>
          <a:ln w="317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a:extLst>
              <a:ext uri="{FF2B5EF4-FFF2-40B4-BE49-F238E27FC236}">
                <a16:creationId xmlns:a16="http://schemas.microsoft.com/office/drawing/2014/main" id="{76865FC9-E93D-6C9D-2BDC-FDB3174DEB4C}"/>
              </a:ext>
            </a:extLst>
          </p:cNvPr>
          <p:cNvPicPr>
            <a:picLocks noChangeAspect="1"/>
          </p:cNvPicPr>
          <p:nvPr/>
        </p:nvPicPr>
        <p:blipFill>
          <a:blip r:embed="rId5"/>
          <a:stretch>
            <a:fillRect/>
          </a:stretch>
        </p:blipFill>
        <p:spPr>
          <a:xfrm>
            <a:off x="5552668" y="965321"/>
            <a:ext cx="3165672" cy="3109366"/>
          </a:xfrm>
          <a:prstGeom prst="rect">
            <a:avLst/>
          </a:prstGeom>
        </p:spPr>
      </p:pic>
      <p:pic>
        <p:nvPicPr>
          <p:cNvPr id="3" name="Picture 2">
            <a:extLst>
              <a:ext uri="{FF2B5EF4-FFF2-40B4-BE49-F238E27FC236}">
                <a16:creationId xmlns:a16="http://schemas.microsoft.com/office/drawing/2014/main" id="{3996666F-1DAC-BB31-3A2A-76E821716DE4}"/>
              </a:ext>
            </a:extLst>
          </p:cNvPr>
          <p:cNvPicPr>
            <a:picLocks noChangeAspect="1"/>
          </p:cNvPicPr>
          <p:nvPr/>
        </p:nvPicPr>
        <p:blipFill rotWithShape="1">
          <a:blip r:embed="rId6"/>
          <a:srcRect t="27951"/>
          <a:stretch/>
        </p:blipFill>
        <p:spPr>
          <a:xfrm>
            <a:off x="6483720" y="4178561"/>
            <a:ext cx="4283971" cy="2314941"/>
          </a:xfrm>
          <a:prstGeom prst="rect">
            <a:avLst/>
          </a:prstGeom>
        </p:spPr>
      </p:pic>
      <p:pic>
        <p:nvPicPr>
          <p:cNvPr id="5" name="Picture 4" descr="C:\Users\mja03009\AppData\Local\Temp\msohtmlclip1\02\clip_image001.jpg">
            <a:extLst>
              <a:ext uri="{FF2B5EF4-FFF2-40B4-BE49-F238E27FC236}">
                <a16:creationId xmlns:a16="http://schemas.microsoft.com/office/drawing/2014/main" id="{BFFB210B-C78A-54F0-0735-4E003B7B29C8}"/>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9963" t="10776" r="14028" b="19465"/>
          <a:stretch/>
        </p:blipFill>
        <p:spPr bwMode="auto">
          <a:xfrm>
            <a:off x="9356584" y="2764894"/>
            <a:ext cx="1323404" cy="118409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5E30286A-4099-036E-55C0-5B73C18917F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356584" y="1303590"/>
            <a:ext cx="1323404" cy="1278372"/>
          </a:xfrm>
          <a:prstGeom prst="rect">
            <a:avLst/>
          </a:prstGeom>
        </p:spPr>
      </p:pic>
    </p:spTree>
    <p:extLst>
      <p:ext uri="{BB962C8B-B14F-4D97-AF65-F5344CB8AC3E}">
        <p14:creationId xmlns:p14="http://schemas.microsoft.com/office/powerpoint/2010/main" val="1011048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23DC126-176C-23F2-5220-D8D1235BE52E}"/>
              </a:ext>
            </a:extLst>
          </p:cNvPr>
          <p:cNvPicPr>
            <a:picLocks noChangeAspect="1"/>
          </p:cNvPicPr>
          <p:nvPr/>
        </p:nvPicPr>
        <p:blipFill>
          <a:blip r:embed="rId2"/>
          <a:stretch>
            <a:fillRect/>
          </a:stretch>
        </p:blipFill>
        <p:spPr>
          <a:xfrm>
            <a:off x="274573" y="1353807"/>
            <a:ext cx="4926517" cy="1971566"/>
          </a:xfrm>
          <a:prstGeom prst="rect">
            <a:avLst/>
          </a:prstGeom>
        </p:spPr>
      </p:pic>
      <p:sp>
        <p:nvSpPr>
          <p:cNvPr id="5" name="TextBox 4">
            <a:extLst>
              <a:ext uri="{FF2B5EF4-FFF2-40B4-BE49-F238E27FC236}">
                <a16:creationId xmlns:a16="http://schemas.microsoft.com/office/drawing/2014/main" id="{9F1D7254-F6E2-A3F3-BCC5-B529D579D7D3}"/>
              </a:ext>
            </a:extLst>
          </p:cNvPr>
          <p:cNvSpPr txBox="1"/>
          <p:nvPr/>
        </p:nvSpPr>
        <p:spPr>
          <a:xfrm>
            <a:off x="996982" y="3401823"/>
            <a:ext cx="3165348" cy="261610"/>
          </a:xfrm>
          <a:prstGeom prst="rect">
            <a:avLst/>
          </a:prstGeom>
          <a:noFill/>
        </p:spPr>
        <p:txBody>
          <a:bodyPr wrap="square">
            <a:spAutoFit/>
          </a:bodyPr>
          <a:lstStyle/>
          <a:p>
            <a:r>
              <a:rPr lang="en-GB" sz="1100" dirty="0">
                <a:hlinkClick r:id="rId3"/>
              </a:rPr>
              <a:t>https://doi.org/10.1103/PhysRevSTAB.15.071002</a:t>
            </a:r>
            <a:r>
              <a:rPr lang="en-GB" sz="1100" dirty="0"/>
              <a:t> </a:t>
            </a:r>
          </a:p>
        </p:txBody>
      </p:sp>
      <p:pic>
        <p:nvPicPr>
          <p:cNvPr id="6" name="Picture 5">
            <a:extLst>
              <a:ext uri="{FF2B5EF4-FFF2-40B4-BE49-F238E27FC236}">
                <a16:creationId xmlns:a16="http://schemas.microsoft.com/office/drawing/2014/main" id="{F658DEAE-0538-AB3D-5644-974EB52DDD9B}"/>
              </a:ext>
            </a:extLst>
          </p:cNvPr>
          <p:cNvPicPr>
            <a:picLocks noChangeAspect="1"/>
          </p:cNvPicPr>
          <p:nvPr/>
        </p:nvPicPr>
        <p:blipFill>
          <a:blip r:embed="rId4"/>
          <a:stretch>
            <a:fillRect/>
          </a:stretch>
        </p:blipFill>
        <p:spPr>
          <a:xfrm>
            <a:off x="603587" y="3968593"/>
            <a:ext cx="3670110" cy="1822862"/>
          </a:xfrm>
          <a:prstGeom prst="rect">
            <a:avLst/>
          </a:prstGeom>
        </p:spPr>
      </p:pic>
      <p:sp>
        <p:nvSpPr>
          <p:cNvPr id="7" name="TextBox 6">
            <a:extLst>
              <a:ext uri="{FF2B5EF4-FFF2-40B4-BE49-F238E27FC236}">
                <a16:creationId xmlns:a16="http://schemas.microsoft.com/office/drawing/2014/main" id="{C2EA243B-E465-E576-E682-0286DC9A88E4}"/>
              </a:ext>
            </a:extLst>
          </p:cNvPr>
          <p:cNvSpPr txBox="1"/>
          <p:nvPr/>
        </p:nvSpPr>
        <p:spPr>
          <a:xfrm>
            <a:off x="3177880" y="345776"/>
            <a:ext cx="5711692" cy="584775"/>
          </a:xfrm>
          <a:prstGeom prst="rect">
            <a:avLst/>
          </a:prstGeom>
          <a:noFill/>
        </p:spPr>
        <p:txBody>
          <a:bodyPr wrap="none" rtlCol="0">
            <a:spAutoFit/>
          </a:bodyPr>
          <a:lstStyle/>
          <a:p>
            <a:pPr algn="ctr"/>
            <a:r>
              <a:rPr lang="en-US" sz="3200" dirty="0"/>
              <a:t>Breakdown rate – Vacancy model</a:t>
            </a:r>
            <a:endParaRPr lang="en-GB" sz="3200" dirty="0"/>
          </a:p>
        </p:txBody>
      </p:sp>
      <p:sp>
        <p:nvSpPr>
          <p:cNvPr id="4" name="Arrow: Down 3">
            <a:extLst>
              <a:ext uri="{FF2B5EF4-FFF2-40B4-BE49-F238E27FC236}">
                <a16:creationId xmlns:a16="http://schemas.microsoft.com/office/drawing/2014/main" id="{CB134382-E33A-217B-4924-497840DFE113}"/>
              </a:ext>
            </a:extLst>
          </p:cNvPr>
          <p:cNvSpPr/>
          <p:nvPr/>
        </p:nvSpPr>
        <p:spPr>
          <a:xfrm rot="7558914">
            <a:off x="3725122" y="4436452"/>
            <a:ext cx="411337" cy="1137458"/>
          </a:xfrm>
          <a:prstGeom prst="downArrow">
            <a:avLst/>
          </a:prstGeom>
          <a:solidFill>
            <a:srgbClr val="FFFF00"/>
          </a:solidFill>
          <a:ln w="317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0D35F014-2CAF-1680-C86D-897CE4C4104A}"/>
              </a:ext>
            </a:extLst>
          </p:cNvPr>
          <p:cNvPicPr>
            <a:picLocks noChangeAspect="1"/>
          </p:cNvPicPr>
          <p:nvPr/>
        </p:nvPicPr>
        <p:blipFill>
          <a:blip r:embed="rId5"/>
          <a:stretch>
            <a:fillRect/>
          </a:stretch>
        </p:blipFill>
        <p:spPr>
          <a:xfrm>
            <a:off x="5124188" y="1911514"/>
            <a:ext cx="3359323" cy="3327571"/>
          </a:xfrm>
          <a:prstGeom prst="rect">
            <a:avLst/>
          </a:prstGeom>
        </p:spPr>
      </p:pic>
      <p:pic>
        <p:nvPicPr>
          <p:cNvPr id="13" name="Picture 12">
            <a:extLst>
              <a:ext uri="{FF2B5EF4-FFF2-40B4-BE49-F238E27FC236}">
                <a16:creationId xmlns:a16="http://schemas.microsoft.com/office/drawing/2014/main" id="{8A130B58-8575-FD7E-4AF9-A6A1F30BE125}"/>
              </a:ext>
            </a:extLst>
          </p:cNvPr>
          <p:cNvPicPr>
            <a:picLocks noChangeAspect="1"/>
          </p:cNvPicPr>
          <p:nvPr/>
        </p:nvPicPr>
        <p:blipFill>
          <a:blip r:embed="rId6"/>
          <a:stretch>
            <a:fillRect/>
          </a:stretch>
        </p:blipFill>
        <p:spPr>
          <a:xfrm>
            <a:off x="8611454" y="1189405"/>
            <a:ext cx="3392781" cy="4948055"/>
          </a:xfrm>
          <a:prstGeom prst="rect">
            <a:avLst/>
          </a:prstGeom>
        </p:spPr>
      </p:pic>
    </p:spTree>
    <p:extLst>
      <p:ext uri="{BB962C8B-B14F-4D97-AF65-F5344CB8AC3E}">
        <p14:creationId xmlns:p14="http://schemas.microsoft.com/office/powerpoint/2010/main" val="21174049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escribing mobile dislocation population  evolution">
            <a:extLst>
              <a:ext uri="{FF2B5EF4-FFF2-40B4-BE49-F238E27FC236}">
                <a16:creationId xmlns:a16="http://schemas.microsoft.com/office/drawing/2014/main" id="{37A73B27-9A21-4C3B-F0A4-20C8630C5DB4}"/>
              </a:ext>
            </a:extLst>
          </p:cNvPr>
          <p:cNvSpPr txBox="1">
            <a:spLocks/>
          </p:cNvSpPr>
          <p:nvPr/>
        </p:nvSpPr>
        <p:spPr>
          <a:xfrm>
            <a:off x="5170031" y="1303826"/>
            <a:ext cx="5158060" cy="672421"/>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dirty="0"/>
              <a:t>Describing mobile dislocation population  evolution:</a:t>
            </a:r>
          </a:p>
        </p:txBody>
      </p:sp>
      <p:pic>
        <p:nvPicPr>
          <p:cNvPr id="3" name="Image" descr="Image">
            <a:extLst>
              <a:ext uri="{FF2B5EF4-FFF2-40B4-BE49-F238E27FC236}">
                <a16:creationId xmlns:a16="http://schemas.microsoft.com/office/drawing/2014/main" id="{FEF9C27E-31C9-7E8D-4F86-7AF8FFAA8152}"/>
              </a:ext>
            </a:extLst>
          </p:cNvPr>
          <p:cNvPicPr>
            <a:picLocks noChangeAspect="1"/>
          </p:cNvPicPr>
          <p:nvPr/>
        </p:nvPicPr>
        <p:blipFill>
          <a:blip r:embed="rId2"/>
          <a:stretch>
            <a:fillRect/>
          </a:stretch>
        </p:blipFill>
        <p:spPr>
          <a:xfrm>
            <a:off x="5102975" y="1800404"/>
            <a:ext cx="5949073" cy="1848921"/>
          </a:xfrm>
          <a:prstGeom prst="rect">
            <a:avLst/>
          </a:prstGeom>
          <a:ln w="12700">
            <a:miter lim="400000"/>
          </a:ln>
        </p:spPr>
      </p:pic>
      <p:pic>
        <p:nvPicPr>
          <p:cNvPr id="5" name="Image" descr="Image">
            <a:extLst>
              <a:ext uri="{FF2B5EF4-FFF2-40B4-BE49-F238E27FC236}">
                <a16:creationId xmlns:a16="http://schemas.microsoft.com/office/drawing/2014/main" id="{BEE7E844-EECE-1585-8A58-412B4CCC7C55}"/>
              </a:ext>
            </a:extLst>
          </p:cNvPr>
          <p:cNvPicPr>
            <a:picLocks noChangeAspect="1"/>
          </p:cNvPicPr>
          <p:nvPr/>
        </p:nvPicPr>
        <p:blipFill>
          <a:blip r:embed="rId3"/>
          <a:stretch>
            <a:fillRect/>
          </a:stretch>
        </p:blipFill>
        <p:spPr>
          <a:xfrm>
            <a:off x="190002" y="3968188"/>
            <a:ext cx="6142330" cy="2152196"/>
          </a:xfrm>
          <a:prstGeom prst="rect">
            <a:avLst/>
          </a:prstGeom>
          <a:ln w="12700">
            <a:miter lim="400000"/>
          </a:ln>
        </p:spPr>
      </p:pic>
      <p:sp>
        <p:nvSpPr>
          <p:cNvPr id="7" name="TextBox 6">
            <a:extLst>
              <a:ext uri="{FF2B5EF4-FFF2-40B4-BE49-F238E27FC236}">
                <a16:creationId xmlns:a16="http://schemas.microsoft.com/office/drawing/2014/main" id="{466D4AF9-32D5-EB17-512C-556AC5134AB6}"/>
              </a:ext>
            </a:extLst>
          </p:cNvPr>
          <p:cNvSpPr txBox="1"/>
          <p:nvPr/>
        </p:nvSpPr>
        <p:spPr>
          <a:xfrm>
            <a:off x="2176658" y="267232"/>
            <a:ext cx="7838684" cy="584775"/>
          </a:xfrm>
          <a:prstGeom prst="rect">
            <a:avLst/>
          </a:prstGeom>
          <a:noFill/>
        </p:spPr>
        <p:txBody>
          <a:bodyPr wrap="none" rtlCol="0">
            <a:spAutoFit/>
          </a:bodyPr>
          <a:lstStyle/>
          <a:p>
            <a:pPr algn="ctr"/>
            <a:r>
              <a:rPr lang="en-US" sz="3200" dirty="0"/>
              <a:t>Breakdown rate – Dislocation dynamics model</a:t>
            </a:r>
            <a:endParaRPr lang="en-GB" sz="3200" dirty="0"/>
          </a:p>
        </p:txBody>
      </p:sp>
      <p:pic>
        <p:nvPicPr>
          <p:cNvPr id="9" name="Picture 8">
            <a:extLst>
              <a:ext uri="{FF2B5EF4-FFF2-40B4-BE49-F238E27FC236}">
                <a16:creationId xmlns:a16="http://schemas.microsoft.com/office/drawing/2014/main" id="{698DA4A8-EFC9-17AA-65DF-8C3A49FA302B}"/>
              </a:ext>
            </a:extLst>
          </p:cNvPr>
          <p:cNvPicPr>
            <a:picLocks noChangeAspect="1"/>
          </p:cNvPicPr>
          <p:nvPr/>
        </p:nvPicPr>
        <p:blipFill>
          <a:blip r:embed="rId4"/>
          <a:stretch>
            <a:fillRect/>
          </a:stretch>
        </p:blipFill>
        <p:spPr>
          <a:xfrm>
            <a:off x="146927" y="1201570"/>
            <a:ext cx="4287465" cy="2152196"/>
          </a:xfrm>
          <a:prstGeom prst="rect">
            <a:avLst/>
          </a:prstGeom>
        </p:spPr>
      </p:pic>
      <p:sp>
        <p:nvSpPr>
          <p:cNvPr id="11" name="TextBox 10">
            <a:extLst>
              <a:ext uri="{FF2B5EF4-FFF2-40B4-BE49-F238E27FC236}">
                <a16:creationId xmlns:a16="http://schemas.microsoft.com/office/drawing/2014/main" id="{9EEBC165-4993-CE94-8A63-0F288B147E82}"/>
              </a:ext>
            </a:extLst>
          </p:cNvPr>
          <p:cNvSpPr txBox="1"/>
          <p:nvPr/>
        </p:nvSpPr>
        <p:spPr>
          <a:xfrm>
            <a:off x="554360" y="3408498"/>
            <a:ext cx="3244596" cy="276999"/>
          </a:xfrm>
          <a:prstGeom prst="rect">
            <a:avLst/>
          </a:prstGeom>
          <a:noFill/>
        </p:spPr>
        <p:txBody>
          <a:bodyPr wrap="square">
            <a:spAutoFit/>
          </a:bodyPr>
          <a:lstStyle/>
          <a:p>
            <a:r>
              <a:rPr lang="en-GB" sz="1200" dirty="0">
                <a:hlinkClick r:id="rId5"/>
              </a:rPr>
              <a:t>https://doi.org/10.1103/PhysRevLett.120.124801</a:t>
            </a:r>
            <a:r>
              <a:rPr lang="en-GB" sz="1200" dirty="0"/>
              <a:t> </a:t>
            </a:r>
          </a:p>
        </p:txBody>
      </p:sp>
      <p:pic>
        <p:nvPicPr>
          <p:cNvPr id="12" name="Picture 11">
            <a:extLst>
              <a:ext uri="{FF2B5EF4-FFF2-40B4-BE49-F238E27FC236}">
                <a16:creationId xmlns:a16="http://schemas.microsoft.com/office/drawing/2014/main" id="{B4343221-C86C-96C4-40C2-EEB0574DF17E}"/>
              </a:ext>
            </a:extLst>
          </p:cNvPr>
          <p:cNvPicPr>
            <a:picLocks noChangeAspect="1"/>
          </p:cNvPicPr>
          <p:nvPr/>
        </p:nvPicPr>
        <p:blipFill>
          <a:blip r:embed="rId6"/>
          <a:stretch>
            <a:fillRect/>
          </a:stretch>
        </p:blipFill>
        <p:spPr>
          <a:xfrm>
            <a:off x="7490768" y="3663446"/>
            <a:ext cx="3956419" cy="2847037"/>
          </a:xfrm>
          <a:prstGeom prst="rect">
            <a:avLst/>
          </a:prstGeom>
        </p:spPr>
      </p:pic>
      <p:sp>
        <p:nvSpPr>
          <p:cNvPr id="13" name="Arrow: Down 12">
            <a:extLst>
              <a:ext uri="{FF2B5EF4-FFF2-40B4-BE49-F238E27FC236}">
                <a16:creationId xmlns:a16="http://schemas.microsoft.com/office/drawing/2014/main" id="{32CBA9AC-0392-D904-5A94-F840AEB7719A}"/>
              </a:ext>
            </a:extLst>
          </p:cNvPr>
          <p:cNvSpPr/>
          <p:nvPr/>
        </p:nvSpPr>
        <p:spPr>
          <a:xfrm rot="7558914">
            <a:off x="8180300" y="2359699"/>
            <a:ext cx="411337" cy="1137458"/>
          </a:xfrm>
          <a:prstGeom prst="downArrow">
            <a:avLst/>
          </a:prstGeom>
          <a:solidFill>
            <a:srgbClr val="FFFF00"/>
          </a:solidFill>
          <a:ln w="317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077201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LAC Covers/Title Slides">
  <a:themeElements>
    <a:clrScheme name="Custom 3">
      <a:dk1>
        <a:srgbClr val="000000"/>
      </a:dk1>
      <a:lt1>
        <a:srgbClr val="FFFFFF"/>
      </a:lt1>
      <a:dk2>
        <a:srgbClr val="44546A"/>
      </a:dk2>
      <a:lt2>
        <a:srgbClr val="E7E6E6"/>
      </a:lt2>
      <a:accent1>
        <a:srgbClr val="8C1515"/>
      </a:accent1>
      <a:accent2>
        <a:srgbClr val="4198B5"/>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LAC_PPT_Presentation_031622" id="{4765C110-CC2B-6E45-B2B3-75F5A1911DB3}" vid="{9DA077EA-6666-B14D-81C9-2FD28442B6D0}"/>
    </a:ext>
  </a:extLst>
</a:theme>
</file>

<file path=ppt/theme/theme3.xml><?xml version="1.0" encoding="utf-8"?>
<a:theme xmlns:a="http://schemas.openxmlformats.org/drawingml/2006/main" name="I.FAST Custom Slides">
  <a:themeElements>
    <a:clrScheme name="I.FAST custom colours">
      <a:dk1>
        <a:srgbClr val="000000"/>
      </a:dk1>
      <a:lt1>
        <a:srgbClr val="FFFFFF"/>
      </a:lt1>
      <a:dk2>
        <a:srgbClr val="000000"/>
      </a:dk2>
      <a:lt2>
        <a:srgbClr val="FFFFFF"/>
      </a:lt2>
      <a:accent1>
        <a:srgbClr val="FA00C8"/>
      </a:accent1>
      <a:accent2>
        <a:srgbClr val="08EDF9"/>
      </a:accent2>
      <a:accent3>
        <a:srgbClr val="A850D9"/>
      </a:accent3>
      <a:accent4>
        <a:srgbClr val="2776BF"/>
      </a:accent4>
      <a:accent5>
        <a:srgbClr val="0035CB"/>
      </a:accent5>
      <a:accent6>
        <a:srgbClr val="6011D6"/>
      </a:accent6>
      <a:hlink>
        <a:srgbClr val="08EDF9"/>
      </a:hlink>
      <a:folHlink>
        <a:srgbClr val="03777D"/>
      </a:folHlink>
    </a:clrScheme>
    <a:fontScheme name="I.FAST custom fonts">
      <a:majorFont>
        <a:latin typeface="Montserrat ExtraBold"/>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fast_theme" id="{7AE54E39-E136-2946-BAAD-9EC2262D7CA6}" vid="{60EF505A-9AB9-5F42-9EF0-EE8A69267E7D}"/>
    </a:ext>
  </a:extLst>
</a:theme>
</file>

<file path=ppt/theme/theme4.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5234</TotalTime>
  <Words>801</Words>
  <Application>Microsoft Office PowerPoint</Application>
  <PresentationFormat>Widescreen</PresentationFormat>
  <Paragraphs>135</Paragraphs>
  <Slides>22</Slides>
  <Notes>7</Notes>
  <HiddenSlides>0</HiddenSlides>
  <MMClips>0</MMClips>
  <ScaleCrop>false</ScaleCrop>
  <HeadingPairs>
    <vt:vector size="6" baseType="variant">
      <vt:variant>
        <vt:lpstr>Fonts Used</vt:lpstr>
      </vt:variant>
      <vt:variant>
        <vt:i4>12</vt:i4>
      </vt:variant>
      <vt:variant>
        <vt:lpstr>Theme</vt:lpstr>
      </vt:variant>
      <vt:variant>
        <vt:i4>4</vt:i4>
      </vt:variant>
      <vt:variant>
        <vt:lpstr>Slide Titles</vt:lpstr>
      </vt:variant>
      <vt:variant>
        <vt:i4>22</vt:i4>
      </vt:variant>
    </vt:vector>
  </HeadingPairs>
  <TitlesOfParts>
    <vt:vector size="38" baseType="lpstr">
      <vt:lpstr>Arial</vt:lpstr>
      <vt:lpstr>Arial Rounded MT Bold</vt:lpstr>
      <vt:lpstr>Avenir Book</vt:lpstr>
      <vt:lpstr>Calibri</vt:lpstr>
      <vt:lpstr>Calibri Light</vt:lpstr>
      <vt:lpstr>Cambria Math</vt:lpstr>
      <vt:lpstr>Lato</vt:lpstr>
      <vt:lpstr>Lato Black</vt:lpstr>
      <vt:lpstr>Montserrat</vt:lpstr>
      <vt:lpstr>Montserrat ExtraBold</vt:lpstr>
      <vt:lpstr>Montserrat SemiBold</vt:lpstr>
      <vt:lpstr>SFSS1095</vt:lpstr>
      <vt:lpstr>Office Theme</vt:lpstr>
      <vt:lpstr>SLAC Covers/Title Slides</vt:lpstr>
      <vt:lpstr>I.FAST Custom Slides</vt:lpstr>
      <vt:lpstr>CERN(4-3)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Accelerator Outlook: Pulse Compressor</vt:lpstr>
      <vt:lpstr>PowerPoint Presentation</vt:lpstr>
      <vt:lpstr>Motivation and Cavity preparation</vt:lpstr>
      <vt:lpstr>Achievements</vt:lpstr>
      <vt:lpstr> Achievements from other Experiments</vt:lpstr>
      <vt:lpstr>Outlook:  HTS direct coating for axion detectors</vt:lpstr>
      <vt:lpstr>PowerPoint Presentation</vt:lpstr>
      <vt:lpstr>HTS high power characterisation test stand</vt:lpstr>
      <vt:lpstr>HTS low power characterisation of flat samples</vt:lpstr>
      <vt:lpstr>Summary and Conclusion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Walter Wuensch</dc:creator>
  <cp:lastModifiedBy>Walter Wuensch</cp:lastModifiedBy>
  <cp:revision>1386</cp:revision>
  <cp:lastPrinted>2019-10-15T07:28:14Z</cp:lastPrinted>
  <dcterms:created xsi:type="dcterms:W3CDTF">2018-07-06T10:50:05Z</dcterms:created>
  <dcterms:modified xsi:type="dcterms:W3CDTF">2025-02-25T11:59:09Z</dcterms:modified>
</cp:coreProperties>
</file>