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3"/>
  </p:notesMasterIdLst>
  <p:handoutMasterIdLst>
    <p:handoutMasterId r:id="rId44"/>
  </p:handoutMasterIdLst>
  <p:sldIdLst>
    <p:sldId id="256" r:id="rId2"/>
    <p:sldId id="400" r:id="rId3"/>
    <p:sldId id="418" r:id="rId4"/>
    <p:sldId id="265" r:id="rId5"/>
    <p:sldId id="427" r:id="rId6"/>
    <p:sldId id="428" r:id="rId7"/>
    <p:sldId id="424" r:id="rId8"/>
    <p:sldId id="382" r:id="rId9"/>
    <p:sldId id="384" r:id="rId10"/>
    <p:sldId id="385" r:id="rId11"/>
    <p:sldId id="410" r:id="rId12"/>
    <p:sldId id="414" r:id="rId13"/>
    <p:sldId id="415" r:id="rId14"/>
    <p:sldId id="405" r:id="rId15"/>
    <p:sldId id="423" r:id="rId16"/>
    <p:sldId id="273" r:id="rId17"/>
    <p:sldId id="257" r:id="rId18"/>
    <p:sldId id="258" r:id="rId19"/>
    <p:sldId id="262" r:id="rId20"/>
    <p:sldId id="419" r:id="rId21"/>
    <p:sldId id="420" r:id="rId22"/>
    <p:sldId id="422" r:id="rId23"/>
    <p:sldId id="391" r:id="rId24"/>
    <p:sldId id="280" r:id="rId25"/>
    <p:sldId id="259" r:id="rId26"/>
    <p:sldId id="387" r:id="rId27"/>
    <p:sldId id="268" r:id="rId28"/>
    <p:sldId id="425" r:id="rId29"/>
    <p:sldId id="395" r:id="rId30"/>
    <p:sldId id="393" r:id="rId31"/>
    <p:sldId id="272" r:id="rId32"/>
    <p:sldId id="394" r:id="rId33"/>
    <p:sldId id="396" r:id="rId34"/>
    <p:sldId id="403" r:id="rId35"/>
    <p:sldId id="402" r:id="rId36"/>
    <p:sldId id="275" r:id="rId37"/>
    <p:sldId id="276" r:id="rId38"/>
    <p:sldId id="277" r:id="rId39"/>
    <p:sldId id="383" r:id="rId40"/>
    <p:sldId id="388" r:id="rId41"/>
    <p:sldId id="389" r:id="rId4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1pPr>
    <a:lvl2pPr marL="457200"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5pPr>
    <a:lvl6pPr marL="2286000" algn="l" defTabSz="457200" rtl="0" eaLnBrk="1" latinLnBrk="0" hangingPunct="1">
      <a:defRPr sz="2400" kern="1200">
        <a:solidFill>
          <a:schemeClr val="tx1"/>
        </a:solidFill>
        <a:latin typeface="Times New Roman" charset="0"/>
        <a:ea typeface="ＭＳ Ｐゴシック" charset="0"/>
        <a:cs typeface="+mn-cs"/>
      </a:defRPr>
    </a:lvl6pPr>
    <a:lvl7pPr marL="2743200" algn="l" defTabSz="457200" rtl="0" eaLnBrk="1" latinLnBrk="0" hangingPunct="1">
      <a:defRPr sz="2400" kern="1200">
        <a:solidFill>
          <a:schemeClr val="tx1"/>
        </a:solidFill>
        <a:latin typeface="Times New Roman" charset="0"/>
        <a:ea typeface="ＭＳ Ｐゴシック" charset="0"/>
        <a:cs typeface="+mn-cs"/>
      </a:defRPr>
    </a:lvl7pPr>
    <a:lvl8pPr marL="3200400" algn="l" defTabSz="457200" rtl="0" eaLnBrk="1" latinLnBrk="0" hangingPunct="1">
      <a:defRPr sz="2400" kern="1200">
        <a:solidFill>
          <a:schemeClr val="tx1"/>
        </a:solidFill>
        <a:latin typeface="Times New Roman" charset="0"/>
        <a:ea typeface="ＭＳ Ｐゴシック" charset="0"/>
        <a:cs typeface="+mn-cs"/>
      </a:defRPr>
    </a:lvl8pPr>
    <a:lvl9pPr marL="3657600" algn="l" defTabSz="457200" rtl="0" eaLnBrk="1" latinLnBrk="0" hangingPunct="1">
      <a:defRPr sz="2400" kern="1200">
        <a:solidFill>
          <a:schemeClr val="tx1"/>
        </a:solidFill>
        <a:latin typeface="Times New Roman" charset="0"/>
        <a:ea typeface="ＭＳ Ｐゴシック" charset="0"/>
        <a:cs typeface="+mn-cs"/>
      </a:defRPr>
    </a:lvl9pPr>
  </p:defaultTextStyle>
  <p:extLst>
    <p:ext uri="{EFAFB233-063F-42B5-8137-9DF3F51BA10A}">
      <p15:sldGuideLst xmlns:p15="http://schemas.microsoft.com/office/powerpoint/2012/main">
        <p15:guide id="1" orient="horz" pos="2704" userDrawn="1">
          <p15:clr>
            <a:srgbClr val="A4A3A4"/>
          </p15:clr>
        </p15:guide>
        <p15:guide id="2" pos="421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58687"/>
    <a:srgbClr val="AB7942"/>
    <a:srgbClr val="FF9300"/>
    <a:srgbClr val="424242"/>
    <a:srgbClr val="000000"/>
    <a:srgbClr val="0000FF"/>
    <a:srgbClr val="FFFFFF"/>
    <a:srgbClr val="FF40FF"/>
    <a:srgbClr val="326600"/>
    <a:srgbClr val="54A15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87"/>
    <p:restoredTop sz="97010" autoAdjust="0"/>
  </p:normalViewPr>
  <p:slideViewPr>
    <p:cSldViewPr snapToGrid="0">
      <p:cViewPr varScale="1">
        <p:scale>
          <a:sx n="137" d="100"/>
          <a:sy n="137" d="100"/>
        </p:scale>
        <p:origin x="1520" y="496"/>
      </p:cViewPr>
      <p:guideLst>
        <p:guide orient="horz" pos="2704"/>
        <p:guide pos="421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3055938" y="8704263"/>
            <a:ext cx="752475" cy="2667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87312" tIns="44450" rIns="87312" bIns="44450">
            <a:spAutoFit/>
          </a:bodyPr>
          <a:lstStyle/>
          <a:p>
            <a:pPr algn="ctr" defTabSz="866775">
              <a:lnSpc>
                <a:spcPct val="90000"/>
              </a:lnSpc>
            </a:pPr>
            <a:r>
              <a:rPr lang="en-US" sz="1200">
                <a:latin typeface="Arial" charset="0"/>
              </a:rPr>
              <a:t>Page </a:t>
            </a:r>
            <a:fld id="{164F5493-B0D1-FD4E-ADD8-BFA503B2C79F}" type="slidenum">
              <a:rPr lang="en-US" sz="1200">
                <a:latin typeface="Arial" charset="0"/>
              </a:rPr>
              <a:pPr algn="ctr" defTabSz="866775">
                <a:lnSpc>
                  <a:spcPct val="90000"/>
                </a:lnSpc>
              </a:pPr>
              <a:t>‹#›</a:t>
            </a:fld>
            <a:endParaRPr lang="en-US" sz="1200">
              <a:latin typeface="Arial" charset="0"/>
            </a:endParaRPr>
          </a:p>
        </p:txBody>
      </p:sp>
    </p:spTree>
    <p:extLst>
      <p:ext uri="{BB962C8B-B14F-4D97-AF65-F5344CB8AC3E}">
        <p14:creationId xmlns:p14="http://schemas.microsoft.com/office/powerpoint/2010/main" val="27829383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2813" y="4343400"/>
            <a:ext cx="5030787" cy="41148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075" tIns="44450" rIns="92075" bIns="44450"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2051" name="Rectangle 3"/>
          <p:cNvSpPr>
            <a:spLocks noChangeArrowheads="1"/>
          </p:cNvSpPr>
          <p:nvPr/>
        </p:nvSpPr>
        <p:spPr bwMode="auto">
          <a:xfrm>
            <a:off x="3055938" y="8704263"/>
            <a:ext cx="752475" cy="2667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87312" tIns="44450" rIns="87312" bIns="44450">
            <a:spAutoFit/>
          </a:bodyPr>
          <a:lstStyle/>
          <a:p>
            <a:pPr algn="ctr" defTabSz="866775">
              <a:lnSpc>
                <a:spcPct val="90000"/>
              </a:lnSpc>
            </a:pPr>
            <a:r>
              <a:rPr lang="en-US" sz="1200">
                <a:latin typeface="Arial" charset="0"/>
              </a:rPr>
              <a:t>Page </a:t>
            </a:r>
            <a:fld id="{39FCB57E-E712-BE46-ACE0-EB497E29A5A5}" type="slidenum">
              <a:rPr lang="en-US" sz="1200">
                <a:latin typeface="Arial" charset="0"/>
              </a:rPr>
              <a:pPr algn="ctr" defTabSz="866775">
                <a:lnSpc>
                  <a:spcPct val="90000"/>
                </a:lnSpc>
              </a:pPr>
              <a:t>‹#›</a:t>
            </a:fld>
            <a:endParaRPr lang="en-US" sz="1200">
              <a:latin typeface="Arial" charset="0"/>
            </a:endParaRPr>
          </a:p>
        </p:txBody>
      </p:sp>
      <p:sp>
        <p:nvSpPr>
          <p:cNvPr id="2052" name="Rectangle 4"/>
          <p:cNvSpPr>
            <a:spLocks noGrp="1" noRot="1" noChangeAspect="1" noChangeArrowheads="1" noTextEdit="1"/>
          </p:cNvSpPr>
          <p:nvPr>
            <p:ph type="sldImg" idx="2"/>
          </p:nvPr>
        </p:nvSpPr>
        <p:spPr bwMode="auto">
          <a:xfrm>
            <a:off x="1150938" y="692150"/>
            <a:ext cx="4556125" cy="3416300"/>
          </a:xfrm>
          <a:prstGeom prst="rect">
            <a:avLst/>
          </a:prstGeom>
          <a:noFill/>
          <a:ln w="12700">
            <a:solidFill>
              <a:schemeClr val="tx1"/>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Tree>
    <p:extLst>
      <p:ext uri="{BB962C8B-B14F-4D97-AF65-F5344CB8AC3E}">
        <p14:creationId xmlns:p14="http://schemas.microsoft.com/office/powerpoint/2010/main" val="631816452"/>
      </p:ext>
    </p:extLst>
  </p:cSld>
  <p:clrMap bg1="lt1" tx1="dk1" bg2="lt2" tx2="dk2" accent1="accent1" accent2="accent2" accent3="accent3" accent4="accent4" accent5="accent5" accent6="accent6" hlink="hlink" folHlink="folHlink"/>
  <p:notesStyle>
    <a:lvl1pPr algn="l" defTabSz="911225" rtl="0" eaLnBrk="0" fontAlgn="base" hangingPunct="0">
      <a:lnSpc>
        <a:spcPct val="90000"/>
      </a:lnSpc>
      <a:spcBef>
        <a:spcPct val="40000"/>
      </a:spcBef>
      <a:spcAft>
        <a:spcPct val="0"/>
      </a:spcAft>
      <a:defRPr sz="1200" kern="1200">
        <a:solidFill>
          <a:schemeClr val="tx1"/>
        </a:solidFill>
        <a:latin typeface="Arial" charset="0"/>
        <a:ea typeface="ＭＳ Ｐゴシック" charset="0"/>
        <a:cs typeface="+mn-cs"/>
      </a:defRPr>
    </a:lvl1pPr>
    <a:lvl2pPr marL="455613" algn="l" defTabSz="911225" rtl="0" eaLnBrk="0" fontAlgn="base" hangingPunct="0">
      <a:lnSpc>
        <a:spcPct val="90000"/>
      </a:lnSpc>
      <a:spcBef>
        <a:spcPct val="40000"/>
      </a:spcBef>
      <a:spcAft>
        <a:spcPct val="0"/>
      </a:spcAft>
      <a:defRPr sz="1200" kern="1200">
        <a:solidFill>
          <a:schemeClr val="tx1"/>
        </a:solidFill>
        <a:latin typeface="Arial" charset="0"/>
        <a:ea typeface="ＭＳ Ｐゴシック" charset="0"/>
        <a:cs typeface="+mn-cs"/>
      </a:defRPr>
    </a:lvl2pPr>
    <a:lvl3pPr marL="911225" algn="l" defTabSz="911225" rtl="0" eaLnBrk="0" fontAlgn="base" hangingPunct="0">
      <a:lnSpc>
        <a:spcPct val="90000"/>
      </a:lnSpc>
      <a:spcBef>
        <a:spcPct val="40000"/>
      </a:spcBef>
      <a:spcAft>
        <a:spcPct val="0"/>
      </a:spcAft>
      <a:defRPr sz="1200" kern="1200">
        <a:solidFill>
          <a:schemeClr val="tx1"/>
        </a:solidFill>
        <a:latin typeface="Arial" charset="0"/>
        <a:ea typeface="ＭＳ Ｐゴシック" charset="0"/>
        <a:cs typeface="+mn-cs"/>
      </a:defRPr>
    </a:lvl3pPr>
    <a:lvl4pPr marL="1368425" algn="l" defTabSz="911225" rtl="0" eaLnBrk="0" fontAlgn="base" hangingPunct="0">
      <a:lnSpc>
        <a:spcPct val="90000"/>
      </a:lnSpc>
      <a:spcBef>
        <a:spcPct val="40000"/>
      </a:spcBef>
      <a:spcAft>
        <a:spcPct val="0"/>
      </a:spcAft>
      <a:defRPr sz="1200" kern="1200">
        <a:solidFill>
          <a:schemeClr val="tx1"/>
        </a:solidFill>
        <a:latin typeface="Arial" charset="0"/>
        <a:ea typeface="ＭＳ Ｐゴシック" charset="0"/>
        <a:cs typeface="+mn-cs"/>
      </a:defRPr>
    </a:lvl4pPr>
    <a:lvl5pPr marL="1822450" algn="l" defTabSz="911225" rtl="0" eaLnBrk="0" fontAlgn="base" hangingPunct="0">
      <a:lnSpc>
        <a:spcPct val="90000"/>
      </a:lnSpc>
      <a:spcBef>
        <a:spcPct val="4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5107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98618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6070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381000"/>
            <a:ext cx="5676900" cy="6070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9965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52500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95533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143000"/>
            <a:ext cx="3810000" cy="530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43000"/>
            <a:ext cx="3810000" cy="530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3605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32553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478627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6023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29724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75448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685800" y="381000"/>
            <a:ext cx="7772400" cy="36195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487" tIns="44450" rIns="90487" bIns="44450" numCol="1" anchor="ctr" anchorCtr="0" compatLnSpc="1">
            <a:prstTxWarp prst="textNoShape">
              <a:avLst/>
            </a:prstTxWarp>
          </a:bodyPr>
          <a:lstStyle/>
          <a:p>
            <a:pPr lvl="0"/>
            <a:r>
              <a:rPr lang="en-US" dirty="0"/>
              <a:t>Click to edit Master title style</a:t>
            </a:r>
          </a:p>
        </p:txBody>
      </p:sp>
      <p:sp>
        <p:nvSpPr>
          <p:cNvPr id="1028" name="Rectangle 4"/>
          <p:cNvSpPr>
            <a:spLocks noGrp="1" noChangeArrowheads="1"/>
          </p:cNvSpPr>
          <p:nvPr>
            <p:ph type="body" idx="1"/>
          </p:nvPr>
        </p:nvSpPr>
        <p:spPr bwMode="auto">
          <a:xfrm>
            <a:off x="438728" y="1131455"/>
            <a:ext cx="8266544" cy="53086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487" tIns="44450" rIns="90487" bIns="4445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9" name="Rectangle 5"/>
          <p:cNvSpPr>
            <a:spLocks noChangeArrowheads="1"/>
          </p:cNvSpPr>
          <p:nvPr/>
        </p:nvSpPr>
        <p:spPr bwMode="auto">
          <a:xfrm>
            <a:off x="152399" y="6632575"/>
            <a:ext cx="1963003" cy="22826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90487" tIns="44450" rIns="90487" bIns="44450">
            <a:spAutoFit/>
          </a:bodyPr>
          <a:lstStyle/>
          <a:p>
            <a:pPr>
              <a:spcBef>
                <a:spcPct val="50000"/>
              </a:spcBef>
            </a:pPr>
            <a:r>
              <a:rPr lang="en-US" sz="900" i="1"/>
              <a:t>W. Kozanecki</a:t>
            </a:r>
          </a:p>
        </p:txBody>
      </p:sp>
      <p:sp>
        <p:nvSpPr>
          <p:cNvPr id="1030" name="Rectangle 6"/>
          <p:cNvSpPr>
            <a:spLocks noChangeArrowheads="1"/>
          </p:cNvSpPr>
          <p:nvPr userDrawn="1"/>
        </p:nvSpPr>
        <p:spPr bwMode="auto">
          <a:xfrm>
            <a:off x="6482687" y="6632575"/>
            <a:ext cx="2523201" cy="22826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90487" tIns="44450" rIns="90487" bIns="44450">
            <a:spAutoFit/>
          </a:bodyPr>
          <a:lstStyle/>
          <a:p>
            <a:pPr algn="r">
              <a:spcBef>
                <a:spcPct val="50000"/>
              </a:spcBef>
            </a:pPr>
            <a:r>
              <a:rPr lang="en-US" sz="900" i="1" dirty="0" err="1"/>
              <a:t>LumiDays</a:t>
            </a:r>
            <a:r>
              <a:rPr lang="en-US" sz="900" i="1" dirty="0"/>
              <a:t> 2025 Workshop, CERN, 11 March 2025</a:t>
            </a:r>
          </a:p>
        </p:txBody>
      </p:sp>
      <p:sp>
        <p:nvSpPr>
          <p:cNvPr id="1031" name="Rectangle 7"/>
          <p:cNvSpPr>
            <a:spLocks noChangeArrowheads="1"/>
          </p:cNvSpPr>
          <p:nvPr userDrawn="1"/>
        </p:nvSpPr>
        <p:spPr bwMode="auto">
          <a:xfrm>
            <a:off x="4003675" y="6632575"/>
            <a:ext cx="1130300" cy="225425"/>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0487" tIns="44450" rIns="90487" bIns="44450">
            <a:spAutoFit/>
          </a:bodyPr>
          <a:lstStyle/>
          <a:p>
            <a:pPr algn="ctr">
              <a:spcBef>
                <a:spcPct val="50000"/>
              </a:spcBef>
            </a:pPr>
            <a:r>
              <a:rPr lang="en-US" sz="900" i="1"/>
              <a:t> Slide </a:t>
            </a:r>
            <a:fld id="{C653615F-49AC-0A4F-9206-037A64161009}" type="slidenum">
              <a:rPr lang="en-US" sz="900" i="1"/>
              <a:pPr algn="ctr">
                <a:spcBef>
                  <a:spcPct val="50000"/>
                </a:spcBef>
              </a:pPr>
              <a:t>‹#›</a:t>
            </a:fld>
            <a:endParaRPr lang="en-US" sz="900" i="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mj-lt"/>
          <a:ea typeface="+mj-ea"/>
          <a:cs typeface="+mj-cs"/>
        </a:defRPr>
      </a:lvl1pPr>
      <a:lvl2pPr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Arial" charset="0"/>
          <a:ea typeface="ＭＳ Ｐゴシック" charset="0"/>
        </a:defRPr>
      </a:lvl2pPr>
      <a:lvl3pPr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Arial" charset="0"/>
          <a:ea typeface="ＭＳ Ｐゴシック" charset="0"/>
        </a:defRPr>
      </a:lvl3pPr>
      <a:lvl4pPr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Arial" charset="0"/>
          <a:ea typeface="ＭＳ Ｐゴシック" charset="0"/>
        </a:defRPr>
      </a:lvl4pPr>
      <a:lvl5pPr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Arial" charset="0"/>
          <a:ea typeface="ＭＳ Ｐゴシック" charset="0"/>
        </a:defRPr>
      </a:lvl5pPr>
      <a:lvl6pPr marL="457200"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Arial" charset="0"/>
          <a:ea typeface="ＭＳ Ｐゴシック" charset="0"/>
        </a:defRPr>
      </a:lvl6pPr>
      <a:lvl7pPr marL="914400"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Arial" charset="0"/>
          <a:ea typeface="ＭＳ Ｐゴシック" charset="0"/>
        </a:defRPr>
      </a:lvl7pPr>
      <a:lvl8pPr marL="1371600"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Arial" charset="0"/>
          <a:ea typeface="ＭＳ Ｐゴシック" charset="0"/>
        </a:defRPr>
      </a:lvl8pPr>
      <a:lvl9pPr marL="1828800"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Arial" charset="0"/>
          <a:ea typeface="ＭＳ Ｐゴシック" charset="0"/>
        </a:defRPr>
      </a:lvl9pPr>
    </p:titleStyle>
    <p:bodyStyle>
      <a:lvl1pPr marL="285750" indent="-285750" algn="l" rtl="0" eaLnBrk="0" fontAlgn="base" hangingPunct="0">
        <a:spcBef>
          <a:spcPct val="40000"/>
        </a:spcBef>
        <a:spcAft>
          <a:spcPct val="0"/>
        </a:spcAft>
        <a:buClr>
          <a:schemeClr val="tx1"/>
        </a:buClr>
        <a:buSzPct val="75000"/>
        <a:buFont typeface="Monotype Sorts" charset="0"/>
        <a:buChar char=""/>
        <a:defRPr b="1">
          <a:solidFill>
            <a:schemeClr val="tx1"/>
          </a:solidFill>
          <a:effectLst>
            <a:outerShdw blurRad="38100" dist="38100" dir="2700000" algn="tl">
              <a:srgbClr val="DDDDDD"/>
            </a:outerShdw>
          </a:effectLst>
          <a:latin typeface="+mn-lt"/>
          <a:ea typeface="+mn-ea"/>
          <a:cs typeface="+mn-cs"/>
        </a:defRPr>
      </a:lvl1pPr>
      <a:lvl2pPr marL="523875" indent="-228600" algn="l" rtl="0" eaLnBrk="0" fontAlgn="base" hangingPunct="0">
        <a:spcBef>
          <a:spcPct val="40000"/>
        </a:spcBef>
        <a:spcAft>
          <a:spcPct val="0"/>
        </a:spcAft>
        <a:buClr>
          <a:schemeClr val="tx1"/>
        </a:buClr>
        <a:buSzPct val="75000"/>
        <a:buFont typeface="Wingdings" charset="0"/>
        <a:buChar char=""/>
        <a:defRPr sz="1600" b="1">
          <a:solidFill>
            <a:schemeClr val="tx1"/>
          </a:solidFill>
          <a:latin typeface="+mn-lt"/>
          <a:ea typeface="+mn-ea"/>
        </a:defRPr>
      </a:lvl2pPr>
      <a:lvl3pPr marL="738188" indent="-173038" algn="l" rtl="0" eaLnBrk="0" fontAlgn="base" hangingPunct="0">
        <a:spcBef>
          <a:spcPct val="40000"/>
        </a:spcBef>
        <a:spcAft>
          <a:spcPct val="0"/>
        </a:spcAft>
        <a:buClr>
          <a:srgbClr val="316501"/>
        </a:buClr>
        <a:buSzPct val="75000"/>
        <a:buFont typeface="Monotype Sorts" charset="0"/>
        <a:buChar char=""/>
        <a:defRPr sz="1400" b="1">
          <a:solidFill>
            <a:srgbClr val="316501"/>
          </a:solidFill>
          <a:latin typeface="+mn-lt"/>
          <a:ea typeface="+mn-ea"/>
        </a:defRPr>
      </a:lvl3pPr>
      <a:lvl4pPr marL="908050" indent="-171450" algn="l" rtl="0" eaLnBrk="0" fontAlgn="base" hangingPunct="0">
        <a:spcBef>
          <a:spcPct val="40000"/>
        </a:spcBef>
        <a:spcAft>
          <a:spcPct val="0"/>
        </a:spcAft>
        <a:buClr>
          <a:srgbClr val="004E47"/>
        </a:buClr>
        <a:buSzPct val="75000"/>
        <a:buFont typeface="Monotype Sorts" charset="0"/>
        <a:buChar char=""/>
        <a:defRPr sz="1200" b="1">
          <a:solidFill>
            <a:srgbClr val="004E47"/>
          </a:solidFill>
          <a:latin typeface="+mn-lt"/>
          <a:ea typeface="+mn-ea"/>
        </a:defRPr>
      </a:lvl4pPr>
      <a:lvl5pPr marL="1089025" indent="-171450" algn="l" rtl="0" eaLnBrk="0" fontAlgn="base" hangingPunct="0">
        <a:spcBef>
          <a:spcPct val="40000"/>
        </a:spcBef>
        <a:spcAft>
          <a:spcPct val="0"/>
        </a:spcAft>
        <a:buClr>
          <a:schemeClr val="accent2"/>
        </a:buClr>
        <a:buSzPct val="100000"/>
        <a:buChar char="–"/>
        <a:defRPr sz="1200" b="1">
          <a:solidFill>
            <a:schemeClr val="tx1"/>
          </a:solidFill>
          <a:effectLst>
            <a:outerShdw blurRad="38100" dist="38100" dir="2700000" algn="tl">
              <a:srgbClr val="DDDDDD"/>
            </a:outerShdw>
          </a:effectLst>
          <a:latin typeface="+mn-lt"/>
          <a:ea typeface="+mn-ea"/>
        </a:defRPr>
      </a:lvl5pPr>
      <a:lvl6pPr marL="2457450" indent="-171450" algn="l" rtl="0" eaLnBrk="0" fontAlgn="base" hangingPunct="0">
        <a:spcBef>
          <a:spcPct val="40000"/>
        </a:spcBef>
        <a:spcAft>
          <a:spcPct val="0"/>
        </a:spcAft>
        <a:buClr>
          <a:schemeClr val="accent2"/>
        </a:buClr>
        <a:buSzPct val="100000"/>
        <a:buChar char="–"/>
        <a:defRPr sz="1200" b="1">
          <a:solidFill>
            <a:schemeClr val="tx1"/>
          </a:solidFill>
          <a:effectLst>
            <a:outerShdw blurRad="38100" dist="38100" dir="2700000" algn="tl">
              <a:srgbClr val="DDDDDD"/>
            </a:outerShdw>
          </a:effectLst>
          <a:latin typeface="+mn-lt"/>
          <a:ea typeface="+mn-ea"/>
        </a:defRPr>
      </a:lvl6pPr>
      <a:lvl7pPr marL="2914650" indent="-171450" algn="l" rtl="0" eaLnBrk="0" fontAlgn="base" hangingPunct="0">
        <a:spcBef>
          <a:spcPct val="40000"/>
        </a:spcBef>
        <a:spcAft>
          <a:spcPct val="0"/>
        </a:spcAft>
        <a:buClr>
          <a:schemeClr val="accent2"/>
        </a:buClr>
        <a:buSzPct val="100000"/>
        <a:buChar char="–"/>
        <a:defRPr sz="1200" b="1">
          <a:solidFill>
            <a:schemeClr val="tx1"/>
          </a:solidFill>
          <a:effectLst>
            <a:outerShdw blurRad="38100" dist="38100" dir="2700000" algn="tl">
              <a:srgbClr val="DDDDDD"/>
            </a:outerShdw>
          </a:effectLst>
          <a:latin typeface="+mn-lt"/>
          <a:ea typeface="+mn-ea"/>
        </a:defRPr>
      </a:lvl7pPr>
      <a:lvl8pPr marL="3371850" indent="-171450" algn="l" rtl="0" eaLnBrk="0" fontAlgn="base" hangingPunct="0">
        <a:spcBef>
          <a:spcPct val="40000"/>
        </a:spcBef>
        <a:spcAft>
          <a:spcPct val="0"/>
        </a:spcAft>
        <a:buClr>
          <a:schemeClr val="accent2"/>
        </a:buClr>
        <a:buSzPct val="100000"/>
        <a:buChar char="–"/>
        <a:defRPr sz="1200" b="1">
          <a:solidFill>
            <a:schemeClr val="tx1"/>
          </a:solidFill>
          <a:effectLst>
            <a:outerShdw blurRad="38100" dist="38100" dir="2700000" algn="tl">
              <a:srgbClr val="DDDDDD"/>
            </a:outerShdw>
          </a:effectLst>
          <a:latin typeface="+mn-lt"/>
          <a:ea typeface="+mn-ea"/>
        </a:defRPr>
      </a:lvl8pPr>
      <a:lvl9pPr marL="3829050" indent="-171450" algn="l" rtl="0" eaLnBrk="0" fontAlgn="base" hangingPunct="0">
        <a:spcBef>
          <a:spcPct val="40000"/>
        </a:spcBef>
        <a:spcAft>
          <a:spcPct val="0"/>
        </a:spcAft>
        <a:buClr>
          <a:schemeClr val="accent2"/>
        </a:buClr>
        <a:buSzPct val="100000"/>
        <a:buChar char="–"/>
        <a:defRPr sz="1200" b="1">
          <a:solidFill>
            <a:schemeClr val="tx1"/>
          </a:solidFill>
          <a:effectLst>
            <a:outerShdw blurRad="38100" dist="38100" dir="2700000" algn="tl">
              <a:srgbClr val="DDDDDD"/>
            </a:outerShdw>
          </a:effectLst>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hyperlink" Target="https://indico.cern.ch/event/1489694/contributions/6279232/attachments/2999106/5284540/202501_OFB_VdM.pdf"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hyperlink" Target="https://indico.cern.ch/event/1489694/contributions/6279232/attachments/2999106/5284540/202501_OFB_VdM.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hyperlink" Target="https://indico.cern.ch/event/813285/contributions/3406092/attachments/1855565/3047581/OrbitPerturbtns_WK_4Jun19s.pdf"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28.png"/><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 Id="rId5" Type="http://schemas.openxmlformats.org/officeDocument/2006/relationships/image" Target="../media/image35.png"/><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1.png"/><Relationship Id="rId1" Type="http://schemas.openxmlformats.org/officeDocument/2006/relationships/slideLayout" Target="../slideLayouts/slideLayout4.xml"/><Relationship Id="rId4" Type="http://schemas.openxmlformats.org/officeDocument/2006/relationships/hyperlink" Target="https://link.springer.com/article/10.1140/epjc/s10052-016-4466-1"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6.xml"/><Relationship Id="rId5" Type="http://schemas.openxmlformats.org/officeDocument/2006/relationships/image" Target="../media/image45.png"/><Relationship Id="rId4" Type="http://schemas.openxmlformats.org/officeDocument/2006/relationships/image" Target="../media/image44.png"/></Relationships>
</file>

<file path=ppt/slides/_rels/slide36.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hyperlink" Target="https://cds.cern.ch/record/1590405?ln=en"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hyperlink" Target="https://cds.cern.ch/record/1590405?ln=en" TargetMode="External"/><Relationship Id="rId1" Type="http://schemas.openxmlformats.org/officeDocument/2006/relationships/slideLayout" Target="../slideLayouts/slideLayout6.xml"/><Relationship Id="rId4" Type="http://schemas.openxmlformats.org/officeDocument/2006/relationships/image" Target="../media/image5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568224" y="164306"/>
            <a:ext cx="6026759" cy="807244"/>
          </a:xfrm>
          <a:noFill/>
          <a:ln w="28575" cmpd="sng">
            <a:solidFill>
              <a:srgbClr val="0000FF"/>
            </a:solidFill>
          </a:ln>
        </p:spPr>
        <p:txBody>
          <a:bodyPr/>
          <a:lstStyle/>
          <a:p>
            <a:r>
              <a:rPr lang="en-US" dirty="0">
                <a:effectLst/>
              </a:rPr>
              <a:t>Impact of accelerator issues</a:t>
            </a:r>
            <a:br>
              <a:rPr lang="en-US" dirty="0">
                <a:effectLst/>
              </a:rPr>
            </a:br>
            <a:r>
              <a:rPr lang="en-US" dirty="0">
                <a:effectLst/>
              </a:rPr>
              <a:t>on absolute luminosity calibrations at the LHC</a:t>
            </a:r>
          </a:p>
        </p:txBody>
      </p:sp>
      <p:sp>
        <p:nvSpPr>
          <p:cNvPr id="2" name="Content Placeholder 1">
            <a:extLst>
              <a:ext uri="{FF2B5EF4-FFF2-40B4-BE49-F238E27FC236}">
                <a16:creationId xmlns:a16="http://schemas.microsoft.com/office/drawing/2014/main" id="{585126B6-9E8D-0F49-A731-155D7E6ACCC5}"/>
              </a:ext>
            </a:extLst>
          </p:cNvPr>
          <p:cNvSpPr>
            <a:spLocks noGrp="1"/>
          </p:cNvSpPr>
          <p:nvPr>
            <p:ph idx="1"/>
          </p:nvPr>
        </p:nvSpPr>
        <p:spPr>
          <a:xfrm>
            <a:off x="438728" y="1769535"/>
            <a:ext cx="8266544" cy="4675441"/>
          </a:xfrm>
        </p:spPr>
        <p:txBody>
          <a:bodyPr/>
          <a:lstStyle/>
          <a:p>
            <a:r>
              <a:rPr lang="en-US" dirty="0"/>
              <a:t>Introduction</a:t>
            </a:r>
          </a:p>
          <a:p>
            <a:pPr lvl="2"/>
            <a:endParaRPr lang="en-US" dirty="0"/>
          </a:p>
          <a:p>
            <a:r>
              <a:rPr lang="en-US" dirty="0">
                <a:solidFill>
                  <a:srgbClr val="00269F"/>
                </a:solidFill>
              </a:rPr>
              <a:t>Beam conditions: </a:t>
            </a:r>
            <a:r>
              <a:rPr lang="en-US" dirty="0" err="1">
                <a:solidFill>
                  <a:srgbClr val="00269F"/>
                </a:solidFill>
              </a:rPr>
              <a:t>vdM</a:t>
            </a:r>
            <a:r>
              <a:rPr lang="en-US" dirty="0">
                <a:solidFill>
                  <a:srgbClr val="00269F"/>
                </a:solidFill>
              </a:rPr>
              <a:t> scans vs. physics</a:t>
            </a:r>
          </a:p>
          <a:p>
            <a:pPr lvl="2"/>
            <a:endParaRPr lang="en-US" dirty="0">
              <a:solidFill>
                <a:srgbClr val="00269F"/>
              </a:solidFill>
            </a:endParaRPr>
          </a:p>
          <a:p>
            <a:r>
              <a:rPr lang="en-US" dirty="0">
                <a:solidFill>
                  <a:srgbClr val="00269F"/>
                </a:solidFill>
              </a:rPr>
              <a:t>Overview of accelerator-related </a:t>
            </a:r>
            <a:r>
              <a:rPr lang="en-US" dirty="0" err="1">
                <a:solidFill>
                  <a:srgbClr val="00269F"/>
                </a:solidFill>
              </a:rPr>
              <a:t>vdM</a:t>
            </a:r>
            <a:r>
              <a:rPr lang="en-US" dirty="0">
                <a:solidFill>
                  <a:srgbClr val="00269F"/>
                </a:solidFill>
              </a:rPr>
              <a:t>-calibration uncertainties</a:t>
            </a:r>
          </a:p>
          <a:p>
            <a:pPr lvl="2"/>
            <a:endParaRPr lang="en-US" dirty="0">
              <a:solidFill>
                <a:srgbClr val="000000"/>
              </a:solidFill>
            </a:endParaRPr>
          </a:p>
          <a:p>
            <a:r>
              <a:rPr lang="en-US" dirty="0"/>
              <a:t>Selected accelerator-physics issues</a:t>
            </a:r>
          </a:p>
          <a:p>
            <a:pPr lvl="2"/>
            <a:endParaRPr lang="en-US" dirty="0"/>
          </a:p>
          <a:p>
            <a:r>
              <a:rPr lang="en-US" dirty="0"/>
              <a:t>Summary &amp; outlook</a:t>
            </a:r>
          </a:p>
          <a:p>
            <a:pPr marL="295275" lvl="1" indent="0">
              <a:buNone/>
            </a:pPr>
            <a:endParaRPr lang="en-US" sz="1400" dirty="0">
              <a:solidFill>
                <a:srgbClr val="9C9F9F"/>
              </a:solidFill>
            </a:endParaRPr>
          </a:p>
          <a:p>
            <a:r>
              <a:rPr lang="en-US" dirty="0">
                <a:solidFill>
                  <a:srgbClr val="9C9F9F"/>
                </a:solidFill>
              </a:rPr>
              <a:t>Selected bibliography</a:t>
            </a:r>
          </a:p>
        </p:txBody>
      </p:sp>
      <p:sp>
        <p:nvSpPr>
          <p:cNvPr id="4100" name="Text Box 4"/>
          <p:cNvSpPr txBox="1">
            <a:spLocks noChangeArrowheads="1"/>
          </p:cNvSpPr>
          <p:nvPr/>
        </p:nvSpPr>
        <p:spPr bwMode="auto">
          <a:xfrm>
            <a:off x="438728" y="1111039"/>
            <a:ext cx="8266544" cy="55399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lgn="ctr">
              <a:spcBef>
                <a:spcPct val="50000"/>
              </a:spcBef>
            </a:pPr>
            <a:r>
              <a:rPr lang="en-US" sz="1200" i="1" dirty="0">
                <a:solidFill>
                  <a:srgbClr val="000000"/>
                </a:solidFill>
              </a:rPr>
              <a:t>W. </a:t>
            </a:r>
            <a:r>
              <a:rPr lang="en-US" sz="1200" i="1" dirty="0" err="1">
                <a:solidFill>
                  <a:srgbClr val="000000"/>
                </a:solidFill>
              </a:rPr>
              <a:t>Kozanecki</a:t>
            </a:r>
            <a:r>
              <a:rPr lang="en-US" sz="1200" i="1" dirty="0">
                <a:solidFill>
                  <a:srgbClr val="000000"/>
                </a:solidFill>
              </a:rPr>
              <a:t> (University of Oregon)</a:t>
            </a:r>
          </a:p>
          <a:p>
            <a:pPr algn="ctr">
              <a:spcBef>
                <a:spcPct val="50000"/>
              </a:spcBef>
            </a:pPr>
            <a:r>
              <a:rPr lang="en-US" sz="1200" i="1" dirty="0">
                <a:solidFill>
                  <a:srgbClr val="000000"/>
                </a:solidFill>
              </a:rPr>
              <a:t>for the LHC Luminosity-Calibration and -Monitoring Working Group (LLCMWG)</a:t>
            </a:r>
          </a:p>
        </p:txBody>
      </p:sp>
      <p:sp>
        <p:nvSpPr>
          <p:cNvPr id="3" name="TextBox 2">
            <a:extLst>
              <a:ext uri="{FF2B5EF4-FFF2-40B4-BE49-F238E27FC236}">
                <a16:creationId xmlns:a16="http://schemas.microsoft.com/office/drawing/2014/main" id="{1B247C07-709B-6B2E-75D0-6EE0E8C2F10A}"/>
              </a:ext>
            </a:extLst>
          </p:cNvPr>
          <p:cNvSpPr txBox="1"/>
          <p:nvPr/>
        </p:nvSpPr>
        <p:spPr>
          <a:xfrm>
            <a:off x="298384" y="5691694"/>
            <a:ext cx="8556859" cy="830997"/>
          </a:xfrm>
          <a:prstGeom prst="rect">
            <a:avLst/>
          </a:prstGeom>
          <a:noFill/>
          <a:ln w="6350">
            <a:solidFill>
              <a:srgbClr val="000000"/>
            </a:solidFill>
          </a:ln>
        </p:spPr>
        <p:txBody>
          <a:bodyPr wrap="square" rtlCol="0">
            <a:spAutoFit/>
          </a:bodyPr>
          <a:lstStyle/>
          <a:p>
            <a:pPr algn="ctr"/>
            <a:r>
              <a:rPr lang="en-US" sz="1600" b="1" i="1" dirty="0">
                <a:solidFill>
                  <a:srgbClr val="AB7942"/>
                </a:solidFill>
                <a:latin typeface="Times New Roman" panose="02020603050405020304" pitchFamily="18" charset="0"/>
                <a:cs typeface="Times New Roman" panose="02020603050405020304" pitchFamily="18" charset="0"/>
              </a:rPr>
              <a:t>Speaker's bias: a large fraction of the examples shown in this presentation are taken from ATLAS,</a:t>
            </a:r>
          </a:p>
          <a:p>
            <a:pPr algn="ctr"/>
            <a:r>
              <a:rPr lang="en-US" sz="1600" b="1" i="1" dirty="0">
                <a:solidFill>
                  <a:srgbClr val="AB7942"/>
                </a:solidFill>
                <a:latin typeface="Times New Roman" panose="02020603050405020304" pitchFamily="18" charset="0"/>
                <a:cs typeface="Times New Roman" panose="02020603050405020304" pitchFamily="18" charset="0"/>
              </a:rPr>
              <a:t> if only because I know these best. In many cases, equivalent observations or analyses </a:t>
            </a:r>
          </a:p>
          <a:p>
            <a:pPr algn="ctr"/>
            <a:r>
              <a:rPr lang="en-US" sz="1600" b="1" i="1" dirty="0">
                <a:solidFill>
                  <a:srgbClr val="AB7942"/>
                </a:solidFill>
                <a:latin typeface="Times New Roman" panose="02020603050405020304" pitchFamily="18" charset="0"/>
                <a:cs typeface="Times New Roman" panose="02020603050405020304" pitchFamily="18" charset="0"/>
              </a:rPr>
              <a:t>can be found in ALICE [3, 13], CMS [2, 9, 10] or </a:t>
            </a:r>
            <a:r>
              <a:rPr lang="en-US" sz="1600" b="1" i="1" dirty="0" err="1">
                <a:solidFill>
                  <a:srgbClr val="AB7942"/>
                </a:solidFill>
                <a:latin typeface="Times New Roman" panose="02020603050405020304" pitchFamily="18" charset="0"/>
                <a:cs typeface="Times New Roman" panose="02020603050405020304" pitchFamily="18" charset="0"/>
              </a:rPr>
              <a:t>LHCb</a:t>
            </a:r>
            <a:r>
              <a:rPr lang="en-US" sz="1600" b="1" i="1" dirty="0">
                <a:solidFill>
                  <a:srgbClr val="AB7942"/>
                </a:solidFill>
                <a:latin typeface="Times New Roman" panose="02020603050405020304" pitchFamily="18" charset="0"/>
                <a:cs typeface="Times New Roman" panose="02020603050405020304" pitchFamily="18" charset="0"/>
              </a:rPr>
              <a:t> [4] reports or papers.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E600C84A-E6F3-C04D-A311-81813D5400CE}"/>
              </a:ext>
            </a:extLst>
          </p:cNvPr>
          <p:cNvSpPr/>
          <p:nvPr/>
        </p:nvSpPr>
        <p:spPr bwMode="auto">
          <a:xfrm>
            <a:off x="6519333" y="6630371"/>
            <a:ext cx="2624668" cy="225046"/>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9" name="Rectangle 18">
            <a:extLst>
              <a:ext uri="{FF2B5EF4-FFF2-40B4-BE49-F238E27FC236}">
                <a16:creationId xmlns:a16="http://schemas.microsoft.com/office/drawing/2014/main" id="{C8671656-EF18-FE46-877B-CF90F9144A1E}"/>
              </a:ext>
            </a:extLst>
          </p:cNvPr>
          <p:cNvSpPr/>
          <p:nvPr/>
        </p:nvSpPr>
        <p:spPr bwMode="auto">
          <a:xfrm>
            <a:off x="1" y="6632954"/>
            <a:ext cx="1094014" cy="225046"/>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47C598AE-F950-C243-B499-32B4365E4D6D}"/>
              </a:ext>
            </a:extLst>
          </p:cNvPr>
          <p:cNvSpPr>
            <a:spLocks noGrp="1"/>
          </p:cNvSpPr>
          <p:nvPr>
            <p:ph type="title"/>
          </p:nvPr>
        </p:nvSpPr>
        <p:spPr>
          <a:xfrm>
            <a:off x="394255" y="381000"/>
            <a:ext cx="8219659" cy="361950"/>
          </a:xfrm>
          <a:ln w="12700">
            <a:solidFill>
              <a:srgbClr val="000000"/>
            </a:solidFill>
          </a:ln>
        </p:spPr>
        <p:txBody>
          <a:bodyPr/>
          <a:lstStyle/>
          <a:p>
            <a:r>
              <a:rPr lang="en-US" dirty="0"/>
              <a:t>Magnetic-measurement campaign &amp; proposed non-linearity model</a:t>
            </a:r>
          </a:p>
        </p:txBody>
      </p:sp>
      <p:sp>
        <p:nvSpPr>
          <p:cNvPr id="3" name="TextBox 2">
            <a:extLst>
              <a:ext uri="{FF2B5EF4-FFF2-40B4-BE49-F238E27FC236}">
                <a16:creationId xmlns:a16="http://schemas.microsoft.com/office/drawing/2014/main" id="{F5494949-18E8-CC4D-BFD6-17CD42B37613}"/>
              </a:ext>
            </a:extLst>
          </p:cNvPr>
          <p:cNvSpPr txBox="1"/>
          <p:nvPr/>
        </p:nvSpPr>
        <p:spPr>
          <a:xfrm>
            <a:off x="0" y="0"/>
            <a:ext cx="6688667" cy="246221"/>
          </a:xfrm>
          <a:prstGeom prst="rect">
            <a:avLst/>
          </a:prstGeom>
          <a:noFill/>
          <a:ln>
            <a:noFill/>
          </a:ln>
        </p:spPr>
        <p:txBody>
          <a:bodyPr wrap="square" rtlCol="0">
            <a:spAutoFit/>
          </a:bodyPr>
          <a:lstStyle/>
          <a:p>
            <a:r>
              <a:rPr lang="en-US" sz="1000" i="1" dirty="0">
                <a:solidFill>
                  <a:srgbClr val="000000"/>
                </a:solidFill>
              </a:rPr>
              <a:t>A. </a:t>
            </a:r>
            <a:r>
              <a:rPr lang="en-US" sz="1000" i="1" dirty="0" err="1">
                <a:solidFill>
                  <a:srgbClr val="000000"/>
                </a:solidFill>
              </a:rPr>
              <a:t>Chmielinska,</a:t>
            </a:r>
            <a:r>
              <a:rPr lang="en-US" sz="1000" i="1" dirty="0">
                <a:solidFill>
                  <a:srgbClr val="000000"/>
                </a:solidFill>
              </a:rPr>
              <a:t> L. </a:t>
            </a:r>
            <a:r>
              <a:rPr lang="en-US" sz="1000" i="1" dirty="0" err="1">
                <a:solidFill>
                  <a:srgbClr val="000000"/>
                </a:solidFill>
              </a:rPr>
              <a:t>Fiscarelli</a:t>
            </a:r>
            <a:r>
              <a:rPr lang="en-US" sz="1000" i="1" dirty="0">
                <a:solidFill>
                  <a:srgbClr val="000000"/>
                </a:solidFill>
              </a:rPr>
              <a:t>, M. Hostettler, W. </a:t>
            </a:r>
            <a:r>
              <a:rPr lang="en-US" sz="1000" i="1" dirty="0" err="1">
                <a:solidFill>
                  <a:srgbClr val="000000"/>
                </a:solidFill>
              </a:rPr>
              <a:t>Kozanecki</a:t>
            </a:r>
            <a:r>
              <a:rPr lang="en-US" sz="1000" i="1" dirty="0">
                <a:solidFill>
                  <a:srgbClr val="000000"/>
                </a:solidFill>
              </a:rPr>
              <a:t>, S. </a:t>
            </a:r>
            <a:r>
              <a:rPr lang="en-US" sz="1000" i="1" dirty="0" err="1">
                <a:solidFill>
                  <a:srgbClr val="000000"/>
                </a:solidFill>
              </a:rPr>
              <a:t>Russenschuck</a:t>
            </a:r>
            <a:r>
              <a:rPr lang="en-US" sz="1000" i="1" dirty="0">
                <a:solidFill>
                  <a:srgbClr val="000000"/>
                </a:solidFill>
              </a:rPr>
              <a:t> &amp; E. </a:t>
            </a:r>
            <a:r>
              <a:rPr lang="en-US" sz="1000" i="1" dirty="0" err="1">
                <a:solidFill>
                  <a:srgbClr val="000000"/>
                </a:solidFill>
              </a:rPr>
              <a:t>Todesco</a:t>
            </a:r>
            <a:r>
              <a:rPr lang="en-US" sz="1000" i="1" dirty="0">
                <a:solidFill>
                  <a:srgbClr val="000000"/>
                </a:solidFill>
              </a:rPr>
              <a:t>, Eur. Phys. J. Plus (2023) 138:796</a:t>
            </a:r>
            <a:endParaRPr lang="en-US" sz="1000" i="1" dirty="0">
              <a:solidFill>
                <a:srgbClr val="000000"/>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0040566E-3763-0747-8A2F-738C3120995D}"/>
              </a:ext>
            </a:extLst>
          </p:cNvPr>
          <p:cNvPicPr>
            <a:picLocks noChangeAspect="1"/>
          </p:cNvPicPr>
          <p:nvPr/>
        </p:nvPicPr>
        <p:blipFill>
          <a:blip r:embed="rId2"/>
          <a:stretch>
            <a:fillRect/>
          </a:stretch>
        </p:blipFill>
        <p:spPr>
          <a:xfrm>
            <a:off x="237496" y="820181"/>
            <a:ext cx="2207895" cy="2497455"/>
          </a:xfrm>
          <a:prstGeom prst="rect">
            <a:avLst/>
          </a:prstGeom>
        </p:spPr>
      </p:pic>
      <p:sp>
        <p:nvSpPr>
          <p:cNvPr id="13" name="TextBox 12">
            <a:extLst>
              <a:ext uri="{FF2B5EF4-FFF2-40B4-BE49-F238E27FC236}">
                <a16:creationId xmlns:a16="http://schemas.microsoft.com/office/drawing/2014/main" id="{C350660B-95AE-3245-A262-DDE89A203424}"/>
              </a:ext>
            </a:extLst>
          </p:cNvPr>
          <p:cNvSpPr txBox="1"/>
          <p:nvPr/>
        </p:nvSpPr>
        <p:spPr>
          <a:xfrm>
            <a:off x="2567398" y="758697"/>
            <a:ext cx="2735036" cy="2631490"/>
          </a:xfrm>
          <a:prstGeom prst="rect">
            <a:avLst/>
          </a:prstGeom>
          <a:noFill/>
          <a:ln>
            <a:noFill/>
          </a:ln>
        </p:spPr>
        <p:txBody>
          <a:bodyPr wrap="square" rtlCol="0">
            <a:spAutoFit/>
          </a:bodyPr>
          <a:lstStyle/>
          <a:p>
            <a:pPr algn="just"/>
            <a:r>
              <a:rPr lang="en-US" sz="1100" i="1" dirty="0">
                <a:solidFill>
                  <a:srgbClr val="000000"/>
                </a:solidFill>
              </a:rPr>
              <a:t>Measurement results for length-scale calibration scan (witness beam only). Left: excitation profile of the weakest (i.e. the most sensitive) corrector, with the plateaus indicated by black markers and variations in the ramp direction indicated by different colors. Right</a:t>
            </a:r>
            <a:r>
              <a:rPr lang="en-US" sz="1100" i="1" dirty="0">
                <a:solidFill>
                  <a:srgbClr val="000000"/>
                </a:solidFill>
                <a:latin typeface="Times New Roman" panose="02020603050405020304" pitchFamily="18" charset="0"/>
                <a:cs typeface="Times New Roman" panose="02020603050405020304" pitchFamily="18" charset="0"/>
              </a:rPr>
              <a:t>: deviation </a:t>
            </a:r>
            <a:r>
              <a:rPr lang="en-US" sz="1100" i="1" dirty="0">
                <a:solidFill>
                  <a:srgbClr val="000000"/>
                </a:solidFill>
                <a:latin typeface="Symbol" pitchFamily="2" charset="2"/>
                <a:cs typeface="Times New Roman" panose="02020603050405020304" pitchFamily="18" charset="0"/>
              </a:rPr>
              <a:t>D</a:t>
            </a:r>
            <a:r>
              <a:rPr lang="en-US" sz="1100" i="1" dirty="0">
                <a:solidFill>
                  <a:srgbClr val="000000"/>
                </a:solidFill>
                <a:latin typeface="Times New Roman" panose="02020603050405020304" pitchFamily="18" charset="0"/>
                <a:cs typeface="Times New Roman" panose="02020603050405020304" pitchFamily="18" charset="0"/>
              </a:rPr>
              <a:t>B</a:t>
            </a:r>
            <a:r>
              <a:rPr lang="en-US" sz="1100" i="1" baseline="-25000" dirty="0">
                <a:solidFill>
                  <a:srgbClr val="000000"/>
                </a:solidFill>
                <a:latin typeface="Times New Roman" panose="02020603050405020304" pitchFamily="18" charset="0"/>
                <a:cs typeface="Times New Roman" panose="02020603050405020304" pitchFamily="18" charset="0"/>
              </a:rPr>
              <a:t>1</a:t>
            </a:r>
            <a:r>
              <a:rPr lang="en-US" sz="1100" i="1" dirty="0">
                <a:solidFill>
                  <a:srgbClr val="000000"/>
                </a:solidFill>
                <a:latin typeface="Times New Roman" panose="02020603050405020304" pitchFamily="18" charset="0"/>
                <a:cs typeface="Times New Roman" panose="02020603050405020304" pitchFamily="18" charset="0"/>
              </a:rPr>
              <a:t> of the measured field from the fitted linear response, </a:t>
            </a:r>
            <a:r>
              <a:rPr lang="en-US" sz="1100" i="1" dirty="0">
                <a:solidFill>
                  <a:srgbClr val="000000"/>
                </a:solidFill>
              </a:rPr>
              <a:t>evaluated for the corresponding time intervals. The major magnetization loop for the reference (full-amplitude) cycle  is the solid blue curve. In this regime, the </a:t>
            </a:r>
            <a:r>
              <a:rPr lang="en-US" sz="1100" b="1" i="1" dirty="0">
                <a:solidFill>
                  <a:srgbClr val="000000"/>
                </a:solidFill>
              </a:rPr>
              <a:t>non-linearities</a:t>
            </a:r>
            <a:r>
              <a:rPr lang="en-US" sz="1100" i="1" dirty="0">
                <a:solidFill>
                  <a:srgbClr val="000000"/>
                </a:solidFill>
              </a:rPr>
              <a:t> and the </a:t>
            </a:r>
            <a:r>
              <a:rPr lang="en-US" sz="1100" b="1" i="1" dirty="0">
                <a:solidFill>
                  <a:srgbClr val="000000"/>
                </a:solidFill>
              </a:rPr>
              <a:t>hysteresis </a:t>
            </a:r>
            <a:r>
              <a:rPr lang="en-US" sz="1100" i="1" dirty="0">
                <a:solidFill>
                  <a:srgbClr val="000000"/>
                </a:solidFill>
              </a:rPr>
              <a:t>are </a:t>
            </a:r>
            <a:r>
              <a:rPr lang="en-US" sz="1100" b="1" i="1" dirty="0">
                <a:solidFill>
                  <a:srgbClr val="000000"/>
                </a:solidFill>
              </a:rPr>
              <a:t>dominated by persistent currents in the superconducting filaments. </a:t>
            </a:r>
          </a:p>
        </p:txBody>
      </p:sp>
      <p:grpSp>
        <p:nvGrpSpPr>
          <p:cNvPr id="24" name="Group 23">
            <a:extLst>
              <a:ext uri="{FF2B5EF4-FFF2-40B4-BE49-F238E27FC236}">
                <a16:creationId xmlns:a16="http://schemas.microsoft.com/office/drawing/2014/main" id="{247E9F73-4AA4-FB49-920B-5A4315722EE9}"/>
              </a:ext>
            </a:extLst>
          </p:cNvPr>
          <p:cNvGrpSpPr/>
          <p:nvPr/>
        </p:nvGrpSpPr>
        <p:grpSpPr>
          <a:xfrm>
            <a:off x="5391785" y="771922"/>
            <a:ext cx="3752215" cy="2593975"/>
            <a:chOff x="5391785" y="771922"/>
            <a:chExt cx="3752215" cy="2593975"/>
          </a:xfrm>
        </p:grpSpPr>
        <p:pic>
          <p:nvPicPr>
            <p:cNvPr id="10" name="Picture 9">
              <a:extLst>
                <a:ext uri="{FF2B5EF4-FFF2-40B4-BE49-F238E27FC236}">
                  <a16:creationId xmlns:a16="http://schemas.microsoft.com/office/drawing/2014/main" id="{E1A40731-4BB6-D149-8C86-5F65BD923A34}"/>
                </a:ext>
              </a:extLst>
            </p:cNvPr>
            <p:cNvPicPr>
              <a:picLocks noChangeAspect="1"/>
            </p:cNvPicPr>
            <p:nvPr/>
          </p:nvPicPr>
          <p:blipFill>
            <a:blip r:embed="rId3"/>
            <a:stretch>
              <a:fillRect/>
            </a:stretch>
          </p:blipFill>
          <p:spPr>
            <a:xfrm>
              <a:off x="5391785" y="771922"/>
              <a:ext cx="3752215" cy="2593975"/>
            </a:xfrm>
            <a:prstGeom prst="rect">
              <a:avLst/>
            </a:prstGeom>
          </p:spPr>
        </p:pic>
        <p:sp>
          <p:nvSpPr>
            <p:cNvPr id="14" name="TextBox 13">
              <a:extLst>
                <a:ext uri="{FF2B5EF4-FFF2-40B4-BE49-F238E27FC236}">
                  <a16:creationId xmlns:a16="http://schemas.microsoft.com/office/drawing/2014/main" id="{FA96FB49-6DD8-F644-957B-D6893D4B13A6}"/>
                </a:ext>
              </a:extLst>
            </p:cNvPr>
            <p:cNvSpPr txBox="1"/>
            <p:nvPr/>
          </p:nvSpPr>
          <p:spPr>
            <a:xfrm rot="16200000">
              <a:off x="4430815" y="1821460"/>
              <a:ext cx="2272611" cy="246221"/>
            </a:xfrm>
            <a:prstGeom prst="rect">
              <a:avLst/>
            </a:prstGeom>
            <a:solidFill>
              <a:srgbClr val="FFFFFF"/>
            </a:solidFill>
            <a:ln>
              <a:noFill/>
            </a:ln>
          </p:spPr>
          <p:txBody>
            <a:bodyPr wrap="square" rtlCol="0">
              <a:spAutoFit/>
            </a:bodyPr>
            <a:lstStyle/>
            <a:p>
              <a:pPr algn="ctr"/>
              <a:r>
                <a:rPr lang="en-US" sz="1000" dirty="0">
                  <a:solidFill>
                    <a:srgbClr val="000000"/>
                  </a:solidFill>
                  <a:latin typeface="Times New Roman" panose="02020603050405020304" pitchFamily="18" charset="0"/>
                  <a:cs typeface="Times New Roman" panose="02020603050405020304" pitchFamily="18" charset="0"/>
                </a:rPr>
                <a:t>Deviation </a:t>
              </a:r>
              <a:r>
                <a:rPr lang="en-US" sz="1000" dirty="0">
                  <a:solidFill>
                    <a:srgbClr val="000000"/>
                  </a:solidFill>
                  <a:latin typeface="Symbol" pitchFamily="2" charset="2"/>
                  <a:cs typeface="Times New Roman" panose="02020603050405020304" pitchFamily="18" charset="0"/>
                </a:rPr>
                <a:t>D</a:t>
              </a:r>
              <a:r>
                <a:rPr lang="en-US" sz="1000" dirty="0">
                  <a:solidFill>
                    <a:srgbClr val="000000"/>
                  </a:solidFill>
                  <a:latin typeface="Times New Roman" panose="02020603050405020304" pitchFamily="18" charset="0"/>
                  <a:cs typeface="Times New Roman" panose="02020603050405020304" pitchFamily="18" charset="0"/>
                </a:rPr>
                <a:t>B</a:t>
              </a:r>
              <a:r>
                <a:rPr lang="en-US" sz="1000" baseline="-25000" dirty="0">
                  <a:solidFill>
                    <a:srgbClr val="000000"/>
                  </a:solidFill>
                  <a:latin typeface="Times New Roman" panose="02020603050405020304" pitchFamily="18" charset="0"/>
                  <a:cs typeface="Times New Roman" panose="02020603050405020304" pitchFamily="18" charset="0"/>
                </a:rPr>
                <a:t>1</a:t>
              </a:r>
              <a:r>
                <a:rPr lang="en-US" sz="1000" dirty="0">
                  <a:solidFill>
                    <a:srgbClr val="000000"/>
                  </a:solidFill>
                  <a:latin typeface="Times New Roman" panose="02020603050405020304" pitchFamily="18" charset="0"/>
                  <a:cs typeface="Times New Roman" panose="02020603050405020304" pitchFamily="18" charset="0"/>
                </a:rPr>
                <a:t> from linearity (Tm)</a:t>
              </a:r>
              <a:endParaRPr lang="en-US" sz="1000" dirty="0">
                <a:solidFill>
                  <a:srgbClr val="000000"/>
                </a:solidFill>
              </a:endParaRPr>
            </a:p>
          </p:txBody>
        </p:sp>
      </p:grpSp>
      <p:sp>
        <p:nvSpPr>
          <p:cNvPr id="17" name="TextBox 16">
            <a:extLst>
              <a:ext uri="{FF2B5EF4-FFF2-40B4-BE49-F238E27FC236}">
                <a16:creationId xmlns:a16="http://schemas.microsoft.com/office/drawing/2014/main" id="{8A031911-FCA4-B64F-BF3A-20710F08F49A}"/>
              </a:ext>
            </a:extLst>
          </p:cNvPr>
          <p:cNvSpPr txBox="1"/>
          <p:nvPr/>
        </p:nvSpPr>
        <p:spPr>
          <a:xfrm>
            <a:off x="188892" y="5923003"/>
            <a:ext cx="4195710" cy="769441"/>
          </a:xfrm>
          <a:prstGeom prst="rect">
            <a:avLst/>
          </a:prstGeom>
          <a:noFill/>
          <a:ln>
            <a:noFill/>
          </a:ln>
        </p:spPr>
        <p:txBody>
          <a:bodyPr wrap="square" rtlCol="0">
            <a:spAutoFit/>
          </a:bodyPr>
          <a:lstStyle/>
          <a:p>
            <a:pPr algn="just"/>
            <a:r>
              <a:rPr lang="en-US" sz="1100" i="1" dirty="0">
                <a:solidFill>
                  <a:srgbClr val="000000"/>
                </a:solidFill>
              </a:rPr>
              <a:t>Comparison of the measured magnetization-branch transitions and of the proposed extended </a:t>
            </a:r>
            <a:r>
              <a:rPr lang="en-US" sz="1100" i="1" dirty="0" err="1">
                <a:solidFill>
                  <a:srgbClr val="000000"/>
                </a:solidFill>
              </a:rPr>
              <a:t>FiDeL</a:t>
            </a:r>
            <a:r>
              <a:rPr lang="en-US" sz="1100" i="1" dirty="0">
                <a:solidFill>
                  <a:srgbClr val="000000"/>
                </a:solidFill>
              </a:rPr>
              <a:t> model for the MCBC magnet.              The </a:t>
            </a:r>
            <a:r>
              <a:rPr lang="en-US" sz="1100" b="1" i="1" dirty="0">
                <a:solidFill>
                  <a:srgbClr val="000000"/>
                </a:solidFill>
              </a:rPr>
              <a:t>measurements</a:t>
            </a:r>
            <a:r>
              <a:rPr lang="en-US" sz="1100" i="1" dirty="0">
                <a:solidFill>
                  <a:srgbClr val="000000"/>
                </a:solidFill>
              </a:rPr>
              <a:t> are indicated by </a:t>
            </a:r>
            <a:r>
              <a:rPr lang="en-US" sz="1100" b="1" i="1" dirty="0">
                <a:solidFill>
                  <a:srgbClr val="000000"/>
                </a:solidFill>
              </a:rPr>
              <a:t>markers</a:t>
            </a:r>
            <a:r>
              <a:rPr lang="en-US" sz="1100" i="1" dirty="0">
                <a:solidFill>
                  <a:srgbClr val="000000"/>
                </a:solidFill>
              </a:rPr>
              <a:t>, the </a:t>
            </a:r>
            <a:r>
              <a:rPr lang="en-US" sz="1100" b="1" i="1" u="sng" dirty="0">
                <a:solidFill>
                  <a:srgbClr val="000000"/>
                </a:solidFill>
              </a:rPr>
              <a:t>numerical-model results </a:t>
            </a:r>
            <a:r>
              <a:rPr lang="en-US" sz="1100" i="1" dirty="0">
                <a:solidFill>
                  <a:srgbClr val="000000"/>
                </a:solidFill>
              </a:rPr>
              <a:t>by solid and dashed </a:t>
            </a:r>
            <a:r>
              <a:rPr lang="en-US" sz="1100" b="1" i="1" u="sng" dirty="0">
                <a:solidFill>
                  <a:srgbClr val="000000"/>
                </a:solidFill>
              </a:rPr>
              <a:t>curves</a:t>
            </a:r>
            <a:r>
              <a:rPr lang="en-US" sz="1100" i="1" dirty="0">
                <a:solidFill>
                  <a:srgbClr val="000000"/>
                </a:solidFill>
              </a:rPr>
              <a:t>.</a:t>
            </a:r>
          </a:p>
        </p:txBody>
      </p:sp>
      <p:grpSp>
        <p:nvGrpSpPr>
          <p:cNvPr id="25" name="Group 24">
            <a:extLst>
              <a:ext uri="{FF2B5EF4-FFF2-40B4-BE49-F238E27FC236}">
                <a16:creationId xmlns:a16="http://schemas.microsoft.com/office/drawing/2014/main" id="{5272AF44-EA31-CD47-BC42-1CFBC847C8FD}"/>
              </a:ext>
            </a:extLst>
          </p:cNvPr>
          <p:cNvGrpSpPr/>
          <p:nvPr/>
        </p:nvGrpSpPr>
        <p:grpSpPr>
          <a:xfrm>
            <a:off x="188892" y="3339999"/>
            <a:ext cx="3843528" cy="2660904"/>
            <a:chOff x="188892" y="3339999"/>
            <a:chExt cx="3843528" cy="2660904"/>
          </a:xfrm>
        </p:grpSpPr>
        <p:pic>
          <p:nvPicPr>
            <p:cNvPr id="12" name="Picture 11">
              <a:extLst>
                <a:ext uri="{FF2B5EF4-FFF2-40B4-BE49-F238E27FC236}">
                  <a16:creationId xmlns:a16="http://schemas.microsoft.com/office/drawing/2014/main" id="{B451BB28-43AC-E843-9C08-592412AFD65D}"/>
                </a:ext>
              </a:extLst>
            </p:cNvPr>
            <p:cNvPicPr>
              <a:picLocks noChangeAspect="1"/>
            </p:cNvPicPr>
            <p:nvPr/>
          </p:nvPicPr>
          <p:blipFill>
            <a:blip r:embed="rId4"/>
            <a:stretch>
              <a:fillRect/>
            </a:stretch>
          </p:blipFill>
          <p:spPr>
            <a:xfrm>
              <a:off x="188892" y="3339999"/>
              <a:ext cx="3843528" cy="2660904"/>
            </a:xfrm>
            <a:prstGeom prst="rect">
              <a:avLst/>
            </a:prstGeom>
          </p:spPr>
        </p:pic>
        <p:sp>
          <p:nvSpPr>
            <p:cNvPr id="21" name="TextBox 20">
              <a:extLst>
                <a:ext uri="{FF2B5EF4-FFF2-40B4-BE49-F238E27FC236}">
                  <a16:creationId xmlns:a16="http://schemas.microsoft.com/office/drawing/2014/main" id="{C9ED53FA-5DDA-6844-A422-EC45CD79F05F}"/>
                </a:ext>
              </a:extLst>
            </p:cNvPr>
            <p:cNvSpPr txBox="1"/>
            <p:nvPr/>
          </p:nvSpPr>
          <p:spPr>
            <a:xfrm rot="16200000">
              <a:off x="-751297" y="4432553"/>
              <a:ext cx="2272611" cy="246221"/>
            </a:xfrm>
            <a:prstGeom prst="rect">
              <a:avLst/>
            </a:prstGeom>
            <a:solidFill>
              <a:srgbClr val="FFFFFF"/>
            </a:solidFill>
            <a:ln>
              <a:noFill/>
            </a:ln>
          </p:spPr>
          <p:txBody>
            <a:bodyPr wrap="square" rtlCol="0">
              <a:spAutoFit/>
            </a:bodyPr>
            <a:lstStyle/>
            <a:p>
              <a:pPr algn="ctr"/>
              <a:r>
                <a:rPr lang="en-US" sz="1000" dirty="0">
                  <a:solidFill>
                    <a:srgbClr val="000000"/>
                  </a:solidFill>
                  <a:latin typeface="Times New Roman" panose="02020603050405020304" pitchFamily="18" charset="0"/>
                  <a:cs typeface="Times New Roman" panose="02020603050405020304" pitchFamily="18" charset="0"/>
                </a:rPr>
                <a:t>Deviation </a:t>
              </a:r>
              <a:r>
                <a:rPr lang="en-US" sz="1000" dirty="0">
                  <a:solidFill>
                    <a:srgbClr val="000000"/>
                  </a:solidFill>
                  <a:latin typeface="Symbol" pitchFamily="2" charset="2"/>
                  <a:cs typeface="Times New Roman" panose="02020603050405020304" pitchFamily="18" charset="0"/>
                </a:rPr>
                <a:t>D</a:t>
              </a:r>
              <a:r>
                <a:rPr lang="en-US" sz="1000" dirty="0">
                  <a:solidFill>
                    <a:srgbClr val="000000"/>
                  </a:solidFill>
                  <a:latin typeface="Times New Roman" panose="02020603050405020304" pitchFamily="18" charset="0"/>
                  <a:cs typeface="Times New Roman" panose="02020603050405020304" pitchFamily="18" charset="0"/>
                </a:rPr>
                <a:t>B</a:t>
              </a:r>
              <a:r>
                <a:rPr lang="en-US" sz="1000" baseline="-25000" dirty="0">
                  <a:solidFill>
                    <a:srgbClr val="000000"/>
                  </a:solidFill>
                  <a:latin typeface="Times New Roman" panose="02020603050405020304" pitchFamily="18" charset="0"/>
                  <a:cs typeface="Times New Roman" panose="02020603050405020304" pitchFamily="18" charset="0"/>
                </a:rPr>
                <a:t>1</a:t>
              </a:r>
              <a:r>
                <a:rPr lang="en-US" sz="1000" dirty="0">
                  <a:solidFill>
                    <a:srgbClr val="000000"/>
                  </a:solidFill>
                  <a:latin typeface="Times New Roman" panose="02020603050405020304" pitchFamily="18" charset="0"/>
                  <a:cs typeface="Times New Roman" panose="02020603050405020304" pitchFamily="18" charset="0"/>
                </a:rPr>
                <a:t> from linearity (Tm)</a:t>
              </a:r>
              <a:endParaRPr lang="en-US" sz="1000" dirty="0">
                <a:solidFill>
                  <a:srgbClr val="000000"/>
                </a:solidFill>
              </a:endParaRPr>
            </a:p>
          </p:txBody>
        </p:sp>
      </p:grpSp>
      <p:sp>
        <p:nvSpPr>
          <p:cNvPr id="20" name="TextBox 19">
            <a:extLst>
              <a:ext uri="{FF2B5EF4-FFF2-40B4-BE49-F238E27FC236}">
                <a16:creationId xmlns:a16="http://schemas.microsoft.com/office/drawing/2014/main" id="{082B22F6-9199-7B45-A6DE-24F61096E94C}"/>
              </a:ext>
            </a:extLst>
          </p:cNvPr>
          <p:cNvSpPr txBox="1"/>
          <p:nvPr/>
        </p:nvSpPr>
        <p:spPr>
          <a:xfrm>
            <a:off x="4929617" y="5865153"/>
            <a:ext cx="4195710" cy="938719"/>
          </a:xfrm>
          <a:prstGeom prst="rect">
            <a:avLst/>
          </a:prstGeom>
          <a:noFill/>
          <a:ln>
            <a:noFill/>
          </a:ln>
        </p:spPr>
        <p:txBody>
          <a:bodyPr wrap="square" rtlCol="0">
            <a:spAutoFit/>
          </a:bodyPr>
          <a:lstStyle/>
          <a:p>
            <a:pPr algn="just"/>
            <a:r>
              <a:rPr lang="en-US" sz="1100" i="1" dirty="0">
                <a:solidFill>
                  <a:srgbClr val="000000"/>
                </a:solidFill>
              </a:rPr>
              <a:t>Predicted &amp; measured impact of magnetic non-linearities on the transverse displacement of beam 2 at IP1 of the LHC, with respect to the nominal dialed-in displacement during length-scale calibration scans at √s = 900 GeV. Only the nonlinear component of the residuals is shown; the linear component has been subtracted.</a:t>
            </a:r>
          </a:p>
        </p:txBody>
      </p:sp>
      <p:grpSp>
        <p:nvGrpSpPr>
          <p:cNvPr id="30" name="Group 29">
            <a:extLst>
              <a:ext uri="{FF2B5EF4-FFF2-40B4-BE49-F238E27FC236}">
                <a16:creationId xmlns:a16="http://schemas.microsoft.com/office/drawing/2014/main" id="{872BE409-9FC9-5B44-A799-EF608393371C}"/>
              </a:ext>
            </a:extLst>
          </p:cNvPr>
          <p:cNvGrpSpPr/>
          <p:nvPr/>
        </p:nvGrpSpPr>
        <p:grpSpPr>
          <a:xfrm>
            <a:off x="5110566" y="3317635"/>
            <a:ext cx="3778662" cy="2624824"/>
            <a:chOff x="5110566" y="3317635"/>
            <a:chExt cx="3778662" cy="2624824"/>
          </a:xfrm>
        </p:grpSpPr>
        <p:pic>
          <p:nvPicPr>
            <p:cNvPr id="28" name="Picture 27">
              <a:extLst>
                <a:ext uri="{FF2B5EF4-FFF2-40B4-BE49-F238E27FC236}">
                  <a16:creationId xmlns:a16="http://schemas.microsoft.com/office/drawing/2014/main" id="{C756355C-446D-3040-A6FE-20AAD5120709}"/>
                </a:ext>
              </a:extLst>
            </p:cNvPr>
            <p:cNvPicPr>
              <a:picLocks noChangeAspect="1"/>
            </p:cNvPicPr>
            <p:nvPr/>
          </p:nvPicPr>
          <p:blipFill>
            <a:blip r:embed="rId5"/>
            <a:stretch>
              <a:fillRect/>
            </a:stretch>
          </p:blipFill>
          <p:spPr>
            <a:xfrm>
              <a:off x="5165715" y="3456242"/>
              <a:ext cx="3723513" cy="2452878"/>
            </a:xfrm>
            <a:prstGeom prst="rect">
              <a:avLst/>
            </a:prstGeom>
          </p:spPr>
        </p:pic>
        <p:sp>
          <p:nvSpPr>
            <p:cNvPr id="22" name="TextBox 21">
              <a:extLst>
                <a:ext uri="{FF2B5EF4-FFF2-40B4-BE49-F238E27FC236}">
                  <a16:creationId xmlns:a16="http://schemas.microsoft.com/office/drawing/2014/main" id="{E97C5198-089B-0941-846C-B538A10D1DE2}"/>
                </a:ext>
              </a:extLst>
            </p:cNvPr>
            <p:cNvSpPr txBox="1"/>
            <p:nvPr/>
          </p:nvSpPr>
          <p:spPr>
            <a:xfrm rot="16200000">
              <a:off x="4051836" y="4376365"/>
              <a:ext cx="2363682" cy="246221"/>
            </a:xfrm>
            <a:prstGeom prst="rect">
              <a:avLst/>
            </a:prstGeom>
            <a:solidFill>
              <a:srgbClr val="FFFFFF"/>
            </a:solidFill>
            <a:ln>
              <a:noFill/>
            </a:ln>
          </p:spPr>
          <p:txBody>
            <a:bodyPr wrap="square" rtlCol="0">
              <a:spAutoFit/>
            </a:bodyPr>
            <a:lstStyle/>
            <a:p>
              <a:pPr algn="ctr"/>
              <a:r>
                <a:rPr lang="en-US" sz="1000" dirty="0">
                  <a:solidFill>
                    <a:srgbClr val="000000"/>
                  </a:solidFill>
                  <a:latin typeface="Times New Roman" panose="02020603050405020304" pitchFamily="18" charset="0"/>
                  <a:cs typeface="Times New Roman" panose="02020603050405020304" pitchFamily="18" charset="0"/>
                </a:rPr>
                <a:t>Deviation </a:t>
              </a:r>
              <a:r>
                <a:rPr lang="en-US" sz="1000" dirty="0">
                  <a:solidFill>
                    <a:srgbClr val="000000"/>
                  </a:solidFill>
                  <a:latin typeface="Symbol" pitchFamily="2" charset="2"/>
                  <a:cs typeface="Times New Roman" panose="02020603050405020304" pitchFamily="18" charset="0"/>
                </a:rPr>
                <a:t>D</a:t>
              </a:r>
              <a:r>
                <a:rPr lang="en-US" sz="1000" dirty="0">
                  <a:solidFill>
                    <a:srgbClr val="000000"/>
                  </a:solidFill>
                  <a:latin typeface="Times New Roman" panose="02020603050405020304" pitchFamily="18" charset="0"/>
                  <a:cs typeface="Times New Roman" panose="02020603050405020304" pitchFamily="18" charset="0"/>
                </a:rPr>
                <a:t>X</a:t>
              </a:r>
              <a:r>
                <a:rPr lang="en-US" sz="1000" baseline="-25000" dirty="0">
                  <a:solidFill>
                    <a:srgbClr val="000000"/>
                  </a:solidFill>
                  <a:latin typeface="Times New Roman" panose="02020603050405020304" pitchFamily="18" charset="0"/>
                  <a:cs typeface="Times New Roman" panose="02020603050405020304" pitchFamily="18" charset="0"/>
                </a:rPr>
                <a:t>IP1</a:t>
              </a:r>
              <a:r>
                <a:rPr lang="en-US" sz="1000" dirty="0">
                  <a:solidFill>
                    <a:srgbClr val="000000"/>
                  </a:solidFill>
                  <a:latin typeface="Times New Roman" panose="02020603050405020304" pitchFamily="18" charset="0"/>
                  <a:cs typeface="Times New Roman" panose="02020603050405020304" pitchFamily="18" charset="0"/>
                </a:rPr>
                <a:t> from linearity (</a:t>
              </a:r>
              <a:r>
                <a:rPr lang="en-US" sz="1000" dirty="0">
                  <a:solidFill>
                    <a:srgbClr val="000000"/>
                  </a:solidFill>
                  <a:latin typeface="Symbol" pitchFamily="2" charset="2"/>
                  <a:cs typeface="Times New Roman" panose="02020603050405020304" pitchFamily="18" charset="0"/>
                </a:rPr>
                <a:t>m</a:t>
              </a:r>
              <a:r>
                <a:rPr lang="en-US" sz="1000" dirty="0">
                  <a:solidFill>
                    <a:srgbClr val="000000"/>
                  </a:solidFill>
                  <a:latin typeface="Times New Roman" panose="02020603050405020304" pitchFamily="18" charset="0"/>
                  <a:cs typeface="Times New Roman" panose="02020603050405020304" pitchFamily="18" charset="0"/>
                </a:rPr>
                <a:t>m)</a:t>
              </a:r>
              <a:endParaRPr lang="en-US" sz="1000" dirty="0">
                <a:solidFill>
                  <a:srgbClr val="000000"/>
                </a:solidFill>
              </a:endParaRPr>
            </a:p>
          </p:txBody>
        </p:sp>
        <p:sp>
          <p:nvSpPr>
            <p:cNvPr id="23" name="TextBox 22">
              <a:extLst>
                <a:ext uri="{FF2B5EF4-FFF2-40B4-BE49-F238E27FC236}">
                  <a16:creationId xmlns:a16="http://schemas.microsoft.com/office/drawing/2014/main" id="{69AD7D6B-C471-394C-9A8C-050D83C83122}"/>
                </a:ext>
              </a:extLst>
            </p:cNvPr>
            <p:cNvSpPr txBox="1"/>
            <p:nvPr/>
          </p:nvSpPr>
          <p:spPr>
            <a:xfrm>
              <a:off x="6011340" y="5696238"/>
              <a:ext cx="2257849" cy="246221"/>
            </a:xfrm>
            <a:prstGeom prst="rect">
              <a:avLst/>
            </a:prstGeom>
            <a:solidFill>
              <a:srgbClr val="FFFFFF"/>
            </a:solidFill>
            <a:ln>
              <a:noFill/>
            </a:ln>
          </p:spPr>
          <p:txBody>
            <a:bodyPr wrap="square" rtlCol="0" anchor="ctr" anchorCtr="1">
              <a:spAutoFit/>
            </a:bodyPr>
            <a:lstStyle/>
            <a:p>
              <a:pPr algn="ctr"/>
              <a:r>
                <a:rPr lang="en-US" sz="1000" dirty="0">
                  <a:solidFill>
                    <a:srgbClr val="000000"/>
                  </a:solidFill>
                  <a:latin typeface="Times New Roman" panose="02020603050405020304" pitchFamily="18" charset="0"/>
                  <a:cs typeface="Times New Roman" panose="02020603050405020304" pitchFamily="18" charset="0"/>
                </a:rPr>
                <a:t>Nominal beam displacement X</a:t>
              </a:r>
              <a:r>
                <a:rPr lang="en-US" sz="1000" baseline="-25000" dirty="0">
                  <a:solidFill>
                    <a:srgbClr val="000000"/>
                  </a:solidFill>
                  <a:latin typeface="Times New Roman" panose="02020603050405020304" pitchFamily="18" charset="0"/>
                  <a:cs typeface="Times New Roman" panose="02020603050405020304" pitchFamily="18" charset="0"/>
                </a:rPr>
                <a:t>IP1</a:t>
              </a:r>
              <a:r>
                <a:rPr lang="en-US" sz="1000" dirty="0">
                  <a:solidFill>
                    <a:srgbClr val="000000"/>
                  </a:solidFill>
                  <a:latin typeface="Times New Roman" panose="02020603050405020304" pitchFamily="18" charset="0"/>
                  <a:cs typeface="Times New Roman" panose="02020603050405020304" pitchFamily="18" charset="0"/>
                </a:rPr>
                <a:t> (</a:t>
              </a:r>
              <a:r>
                <a:rPr lang="en-US" sz="1000" dirty="0">
                  <a:solidFill>
                    <a:srgbClr val="000000"/>
                  </a:solidFill>
                  <a:latin typeface="Symbol" pitchFamily="2" charset="2"/>
                  <a:cs typeface="Times New Roman" panose="02020603050405020304" pitchFamily="18" charset="0"/>
                </a:rPr>
                <a:t>m</a:t>
              </a:r>
              <a:r>
                <a:rPr lang="en-US" sz="1000" dirty="0">
                  <a:solidFill>
                    <a:srgbClr val="000000"/>
                  </a:solidFill>
                  <a:latin typeface="Times New Roman" panose="02020603050405020304" pitchFamily="18" charset="0"/>
                  <a:cs typeface="Times New Roman" panose="02020603050405020304" pitchFamily="18" charset="0"/>
                </a:rPr>
                <a:t>m)</a:t>
              </a:r>
              <a:endParaRPr lang="en-US" sz="1000" dirty="0">
                <a:solidFill>
                  <a:srgbClr val="000000"/>
                </a:solidFill>
              </a:endParaRPr>
            </a:p>
          </p:txBody>
        </p:sp>
      </p:grpSp>
      <p:sp>
        <p:nvSpPr>
          <p:cNvPr id="4" name="TextBox 3">
            <a:extLst>
              <a:ext uri="{FF2B5EF4-FFF2-40B4-BE49-F238E27FC236}">
                <a16:creationId xmlns:a16="http://schemas.microsoft.com/office/drawing/2014/main" id="{8C0062F3-CF45-6E10-66B2-C218128B2F74}"/>
              </a:ext>
            </a:extLst>
          </p:cNvPr>
          <p:cNvSpPr txBox="1"/>
          <p:nvPr/>
        </p:nvSpPr>
        <p:spPr>
          <a:xfrm>
            <a:off x="5340982" y="4578847"/>
            <a:ext cx="3625215" cy="461665"/>
          </a:xfrm>
          <a:prstGeom prst="rect">
            <a:avLst/>
          </a:prstGeom>
          <a:solidFill>
            <a:srgbClr val="FFFFFF"/>
          </a:solidFill>
          <a:ln>
            <a:noFill/>
          </a:ln>
        </p:spPr>
        <p:txBody>
          <a:bodyPr wrap="square" rtlCol="0">
            <a:spAutoFit/>
          </a:bodyPr>
          <a:lstStyle/>
          <a:p>
            <a:pPr algn="ctr"/>
            <a:r>
              <a:rPr lang="en-US" sz="1200" b="1" i="1" dirty="0">
                <a:solidFill>
                  <a:srgbClr val="0000FF"/>
                </a:solidFill>
                <a:latin typeface="Times New Roman" panose="02020603050405020304" pitchFamily="18" charset="0"/>
                <a:cs typeface="Times New Roman" panose="02020603050405020304" pitchFamily="18" charset="0"/>
              </a:rPr>
              <a:t>Impressive agreement </a:t>
            </a:r>
            <a:r>
              <a:rPr lang="en-US" sz="1200" b="1" i="1" dirty="0" err="1">
                <a:solidFill>
                  <a:srgbClr val="000000"/>
                </a:solidFill>
                <a:latin typeface="Times New Roman" panose="02020603050405020304" pitchFamily="18" charset="0"/>
                <a:cs typeface="Times New Roman" panose="02020603050405020304" pitchFamily="18" charset="0"/>
              </a:rPr>
              <a:t>btwn</a:t>
            </a:r>
            <a:r>
              <a:rPr lang="en-US" sz="1200" b="1" i="1" dirty="0">
                <a:solidFill>
                  <a:srgbClr val="000000"/>
                </a:solidFill>
                <a:latin typeface="Times New Roman" panose="02020603050405020304" pitchFamily="18" charset="0"/>
                <a:cs typeface="Times New Roman" panose="02020603050405020304" pitchFamily="18" charset="0"/>
              </a:rPr>
              <a:t> </a:t>
            </a:r>
            <a:r>
              <a:rPr lang="en-US" sz="1200" b="1" i="1" dirty="0">
                <a:solidFill>
                  <a:srgbClr val="FF0000"/>
                </a:solidFill>
                <a:latin typeface="Times New Roman" panose="02020603050405020304" pitchFamily="18" charset="0"/>
                <a:cs typeface="Times New Roman" panose="02020603050405020304" pitchFamily="18" charset="0"/>
              </a:rPr>
              <a:t>model</a:t>
            </a:r>
            <a:r>
              <a:rPr lang="en-US" sz="1200" b="1" i="1" dirty="0">
                <a:solidFill>
                  <a:srgbClr val="000000"/>
                </a:solidFill>
                <a:latin typeface="Times New Roman" panose="02020603050405020304" pitchFamily="18" charset="0"/>
                <a:cs typeface="Times New Roman" panose="02020603050405020304" pitchFamily="18" charset="0"/>
              </a:rPr>
              <a:t>, </a:t>
            </a:r>
            <a:r>
              <a:rPr lang="en-US" sz="1200" b="1" i="1" dirty="0" err="1">
                <a:solidFill>
                  <a:srgbClr val="000000"/>
                </a:solidFill>
                <a:latin typeface="Times New Roman" panose="02020603050405020304" pitchFamily="18" charset="0"/>
                <a:cs typeface="Times New Roman" panose="02020603050405020304" pitchFamily="18" charset="0"/>
              </a:rPr>
              <a:t>beamspot</a:t>
            </a:r>
            <a:r>
              <a:rPr lang="en-US" sz="1200" b="1" i="1" dirty="0">
                <a:solidFill>
                  <a:srgbClr val="000000"/>
                </a:solidFill>
                <a:latin typeface="Times New Roman" panose="02020603050405020304" pitchFamily="18" charset="0"/>
                <a:cs typeface="Times New Roman" panose="02020603050405020304" pitchFamily="18" charset="0"/>
              </a:rPr>
              <a:t> &amp; </a:t>
            </a:r>
            <a:r>
              <a:rPr lang="en-US" sz="1200" b="1" i="1" dirty="0">
                <a:solidFill>
                  <a:srgbClr val="01A500"/>
                </a:solidFill>
                <a:latin typeface="Times New Roman" panose="02020603050405020304" pitchFamily="18" charset="0"/>
                <a:cs typeface="Times New Roman" panose="02020603050405020304" pitchFamily="18" charset="0"/>
              </a:rPr>
              <a:t>BPMs</a:t>
            </a:r>
            <a:r>
              <a:rPr lang="en-US" sz="1200" b="1" i="1" dirty="0">
                <a:solidFill>
                  <a:srgbClr val="000000"/>
                </a:solidFill>
                <a:latin typeface="Times New Roman" panose="02020603050405020304" pitchFamily="18" charset="0"/>
                <a:cs typeface="Times New Roman" panose="02020603050405020304" pitchFamily="18" charset="0"/>
              </a:rPr>
              <a:t>.</a:t>
            </a:r>
          </a:p>
          <a:p>
            <a:pPr algn="ctr"/>
            <a:r>
              <a:rPr lang="en-US" sz="1200" b="1" i="1" u="sng" dirty="0">
                <a:solidFill>
                  <a:srgbClr val="AB7942"/>
                </a:solidFill>
                <a:latin typeface="Times New Roman" panose="02020603050405020304" pitchFamily="18" charset="0"/>
                <a:cs typeface="Times New Roman" panose="02020603050405020304" pitchFamily="18" charset="0"/>
              </a:rPr>
              <a:t>Predictive power </a:t>
            </a:r>
            <a:r>
              <a:rPr lang="en-US" sz="1200" b="1" i="1" dirty="0">
                <a:solidFill>
                  <a:srgbClr val="AB7942"/>
                </a:solidFill>
                <a:latin typeface="Times New Roman" panose="02020603050405020304" pitchFamily="18" charset="0"/>
                <a:cs typeface="Times New Roman" panose="02020603050405020304" pitchFamily="18" charset="0"/>
              </a:rPr>
              <a:t>for 13.6 TeV scans? </a:t>
            </a:r>
          </a:p>
        </p:txBody>
      </p:sp>
      <p:cxnSp>
        <p:nvCxnSpPr>
          <p:cNvPr id="6" name="Straight Connector 5">
            <a:extLst>
              <a:ext uri="{FF2B5EF4-FFF2-40B4-BE49-F238E27FC236}">
                <a16:creationId xmlns:a16="http://schemas.microsoft.com/office/drawing/2014/main" id="{CB3325F3-A620-CC4E-A898-94B012A98D22}"/>
              </a:ext>
            </a:extLst>
          </p:cNvPr>
          <p:cNvCxnSpPr>
            <a:cxnSpLocks/>
          </p:cNvCxnSpPr>
          <p:nvPr/>
        </p:nvCxnSpPr>
        <p:spPr bwMode="auto">
          <a:xfrm flipV="1">
            <a:off x="842682" y="949569"/>
            <a:ext cx="0" cy="1892243"/>
          </a:xfrm>
          <a:prstGeom prst="line">
            <a:avLst/>
          </a:prstGeom>
          <a:solidFill>
            <a:schemeClr val="bg1"/>
          </a:solidFill>
          <a:ln w="28575" cap="flat" cmpd="sng" algn="ctr">
            <a:solidFill>
              <a:srgbClr val="AB794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6" name="Straight Connector 25">
            <a:extLst>
              <a:ext uri="{FF2B5EF4-FFF2-40B4-BE49-F238E27FC236}">
                <a16:creationId xmlns:a16="http://schemas.microsoft.com/office/drawing/2014/main" id="{8781C4EB-8734-9A4E-B225-15B2C9CA774C}"/>
              </a:ext>
            </a:extLst>
          </p:cNvPr>
          <p:cNvCxnSpPr>
            <a:cxnSpLocks/>
          </p:cNvCxnSpPr>
          <p:nvPr/>
        </p:nvCxnSpPr>
        <p:spPr bwMode="auto">
          <a:xfrm flipV="1">
            <a:off x="5924636" y="2906289"/>
            <a:ext cx="3066964" cy="1"/>
          </a:xfrm>
          <a:prstGeom prst="line">
            <a:avLst/>
          </a:prstGeom>
          <a:solidFill>
            <a:schemeClr val="bg1"/>
          </a:solidFill>
          <a:ln w="28575" cap="flat" cmpd="sng" algn="ctr">
            <a:solidFill>
              <a:srgbClr val="AB794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777836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D67D109-8AC5-B34C-BD42-10DFD7C1873A}"/>
              </a:ext>
            </a:extLst>
          </p:cNvPr>
          <p:cNvSpPr/>
          <p:nvPr/>
        </p:nvSpPr>
        <p:spPr bwMode="auto">
          <a:xfrm>
            <a:off x="10387" y="6633782"/>
            <a:ext cx="1049292" cy="225046"/>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F20B4058-9A26-489A-D696-89ABB4364B5C}"/>
              </a:ext>
            </a:extLst>
          </p:cNvPr>
          <p:cNvSpPr>
            <a:spLocks noGrp="1"/>
          </p:cNvSpPr>
          <p:nvPr>
            <p:ph type="title"/>
          </p:nvPr>
        </p:nvSpPr>
        <p:spPr>
          <a:xfrm>
            <a:off x="694631" y="381000"/>
            <a:ext cx="7747001" cy="361950"/>
          </a:xfrm>
          <a:ln w="19050">
            <a:solidFill>
              <a:srgbClr val="0432FF"/>
            </a:solidFill>
          </a:ln>
        </p:spPr>
        <p:txBody>
          <a:bodyPr/>
          <a:lstStyle/>
          <a:p>
            <a:r>
              <a:rPr lang="en-US" dirty="0"/>
              <a:t>Impact of beam-beam effects on </a:t>
            </a:r>
            <a:r>
              <a:rPr lang="en-US" dirty="0" err="1"/>
              <a:t>vdM</a:t>
            </a:r>
            <a:r>
              <a:rPr lang="en-US" dirty="0"/>
              <a:t> </a:t>
            </a:r>
            <a:r>
              <a:rPr lang="en-US" dirty="0">
                <a:latin typeface="Lucida Calligraphy" panose="03010101010101010101" pitchFamily="66" charset="77"/>
              </a:rPr>
              <a:t>L</a:t>
            </a:r>
            <a:r>
              <a:rPr lang="en-US" dirty="0"/>
              <a:t> calibrations at the LHC</a:t>
            </a:r>
          </a:p>
        </p:txBody>
      </p:sp>
      <p:sp>
        <p:nvSpPr>
          <p:cNvPr id="4" name="TextBox 3">
            <a:extLst>
              <a:ext uri="{FF2B5EF4-FFF2-40B4-BE49-F238E27FC236}">
                <a16:creationId xmlns:a16="http://schemas.microsoft.com/office/drawing/2014/main" id="{5F6E1E4A-E97E-B437-49B8-18C66FBDC0E2}"/>
              </a:ext>
            </a:extLst>
          </p:cNvPr>
          <p:cNvSpPr txBox="1"/>
          <p:nvPr/>
        </p:nvSpPr>
        <p:spPr>
          <a:xfrm>
            <a:off x="0" y="0"/>
            <a:ext cx="4890782" cy="246221"/>
          </a:xfrm>
          <a:prstGeom prst="rect">
            <a:avLst/>
          </a:prstGeom>
          <a:noFill/>
          <a:ln>
            <a:noFill/>
          </a:ln>
        </p:spPr>
        <p:txBody>
          <a:bodyPr wrap="square" rtlCol="0">
            <a:spAutoFit/>
          </a:bodyPr>
          <a:lstStyle/>
          <a:p>
            <a:r>
              <a:rPr lang="en-US" sz="1000" i="1" dirty="0">
                <a:solidFill>
                  <a:srgbClr val="000000"/>
                </a:solidFill>
                <a:latin typeface="Times New Roman" panose="02020603050405020304" pitchFamily="18" charset="0"/>
                <a:cs typeface="Times New Roman" panose="02020603050405020304" pitchFamily="18" charset="0"/>
              </a:rPr>
              <a:t>V. </a:t>
            </a:r>
            <a:r>
              <a:rPr lang="en-US" sz="1000" i="1" dirty="0" err="1">
                <a:solidFill>
                  <a:srgbClr val="000000"/>
                </a:solidFill>
                <a:latin typeface="Times New Roman" panose="02020603050405020304" pitchFamily="18" charset="0"/>
                <a:cs typeface="Times New Roman" panose="02020603050405020304" pitchFamily="18" charset="0"/>
              </a:rPr>
              <a:t>Balagura</a:t>
            </a:r>
            <a:r>
              <a:rPr lang="en-US" sz="1000" i="1" dirty="0">
                <a:solidFill>
                  <a:srgbClr val="000000"/>
                </a:solidFill>
                <a:latin typeface="Times New Roman" panose="02020603050405020304" pitchFamily="18" charset="0"/>
                <a:cs typeface="Times New Roman" panose="02020603050405020304" pitchFamily="18" charset="0"/>
              </a:rPr>
              <a:t>, Eur. Phys. J. C (2021) 81:26; 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graphicFrame>
        <p:nvGraphicFramePr>
          <p:cNvPr id="5" name="Table 5">
            <a:extLst>
              <a:ext uri="{FF2B5EF4-FFF2-40B4-BE49-F238E27FC236}">
                <a16:creationId xmlns:a16="http://schemas.microsoft.com/office/drawing/2014/main" id="{B9A259CD-FF5F-1F42-D230-992CD19E7854}"/>
              </a:ext>
            </a:extLst>
          </p:cNvPr>
          <p:cNvGraphicFramePr>
            <a:graphicFrameLocks noGrp="1"/>
          </p:cNvGraphicFramePr>
          <p:nvPr>
            <p:extLst>
              <p:ext uri="{D42A27DB-BD31-4B8C-83A1-F6EECF244321}">
                <p14:modId xmlns:p14="http://schemas.microsoft.com/office/powerpoint/2010/main" val="932354344"/>
              </p:ext>
            </p:extLst>
          </p:nvPr>
        </p:nvGraphicFramePr>
        <p:xfrm>
          <a:off x="188752" y="893661"/>
          <a:ext cx="8766496" cy="2148840"/>
        </p:xfrm>
        <a:graphic>
          <a:graphicData uri="http://schemas.openxmlformats.org/drawingml/2006/table">
            <a:tbl>
              <a:tblPr firstRow="1" bandRow="1">
                <a:tableStyleId>{2D5ABB26-0587-4C30-8999-92F81FD0307C}</a:tableStyleId>
              </a:tblPr>
              <a:tblGrid>
                <a:gridCol w="2086362">
                  <a:extLst>
                    <a:ext uri="{9D8B030D-6E8A-4147-A177-3AD203B41FA5}">
                      <a16:colId xmlns:a16="http://schemas.microsoft.com/office/drawing/2014/main" val="806296433"/>
                    </a:ext>
                  </a:extLst>
                </a:gridCol>
                <a:gridCol w="3340067">
                  <a:extLst>
                    <a:ext uri="{9D8B030D-6E8A-4147-A177-3AD203B41FA5}">
                      <a16:colId xmlns:a16="http://schemas.microsoft.com/office/drawing/2014/main" val="4179133865"/>
                    </a:ext>
                  </a:extLst>
                </a:gridCol>
                <a:gridCol w="3340067">
                  <a:extLst>
                    <a:ext uri="{9D8B030D-6E8A-4147-A177-3AD203B41FA5}">
                      <a16:colId xmlns:a16="http://schemas.microsoft.com/office/drawing/2014/main" val="1175484208"/>
                    </a:ext>
                  </a:extLst>
                </a:gridCol>
              </a:tblGrid>
              <a:tr h="370840">
                <a:tc>
                  <a:txBody>
                    <a:bodyPr/>
                    <a:lstStyle/>
                    <a:p>
                      <a:pPr algn="ctr"/>
                      <a:r>
                        <a:rPr lang="en-US" sz="1400" b="1" dirty="0">
                          <a:solidFill>
                            <a:schemeClr val="tx1"/>
                          </a:solidFill>
                        </a:rPr>
                        <a:t>Bias type</a:t>
                      </a:r>
                    </a:p>
                  </a:txBody>
                  <a:tcPr anchor="ctr" anchorCtr="1">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a:r>
                        <a:rPr lang="en-US" sz="1400" b="1" dirty="0">
                          <a:solidFill>
                            <a:srgbClr val="248E29"/>
                          </a:solidFill>
                        </a:rPr>
                        <a:t>Orbit shift</a:t>
                      </a:r>
                    </a:p>
                  </a:txBody>
                  <a:tcPr anchor="ctr" anchorCtr="1">
                    <a:lnL w="1905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a:r>
                        <a:rPr lang="en-US" sz="1400" b="1" dirty="0">
                          <a:solidFill>
                            <a:srgbClr val="FF40FF"/>
                          </a:solidFill>
                        </a:rPr>
                        <a:t>Optical distortions</a:t>
                      </a:r>
                    </a:p>
                  </a:txBody>
                  <a:tcPr anchor="ctr" anchorCtr="1">
                    <a:lnL w="952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49261176"/>
                  </a:ext>
                </a:extLst>
              </a:tr>
              <a:tr h="370840">
                <a:tc>
                  <a:txBody>
                    <a:bodyPr/>
                    <a:lstStyle/>
                    <a:p>
                      <a:pPr algn="ctr"/>
                      <a:r>
                        <a:rPr lang="en-US" sz="1400" dirty="0">
                          <a:solidFill>
                            <a:schemeClr val="tx1"/>
                          </a:solidFill>
                        </a:rPr>
                        <a:t>Physical effect</a:t>
                      </a:r>
                    </a:p>
                    <a:p>
                      <a:pPr algn="ctr"/>
                      <a:r>
                        <a:rPr lang="en-US" sz="1200" dirty="0">
                          <a:solidFill>
                            <a:srgbClr val="000000"/>
                          </a:solidFill>
                        </a:rPr>
                        <a:t>(</a:t>
                      </a:r>
                      <a:r>
                        <a:rPr lang="en-US" sz="1200" b="1" dirty="0">
                          <a:solidFill>
                            <a:srgbClr val="000000"/>
                          </a:solidFill>
                          <a:latin typeface="Lucida Calligraphy" panose="03010101010101010101" pitchFamily="66" charset="77"/>
                          <a:sym typeface="Wingdings" pitchFamily="2" charset="2"/>
                        </a:rPr>
                        <a:t>L</a:t>
                      </a:r>
                      <a:r>
                        <a:rPr lang="en-US" sz="1200" b="1" baseline="-25000" dirty="0">
                          <a:solidFill>
                            <a:srgbClr val="000000"/>
                          </a:solidFill>
                          <a:sym typeface="Wingdings" pitchFamily="2" charset="2"/>
                        </a:rPr>
                        <a:t>0</a:t>
                      </a:r>
                      <a:r>
                        <a:rPr lang="en-US" sz="1200" dirty="0">
                          <a:solidFill>
                            <a:srgbClr val="000000"/>
                          </a:solidFill>
                        </a:rPr>
                        <a:t>, </a:t>
                      </a:r>
                      <a:r>
                        <a:rPr lang="en-US" sz="1200" dirty="0">
                          <a:solidFill>
                            <a:schemeClr val="tx1"/>
                          </a:solidFill>
                          <a:latin typeface="Symbol" pitchFamily="2" charset="2"/>
                          <a:sym typeface="Wingdings" pitchFamily="2" charset="2"/>
                        </a:rPr>
                        <a:t>D</a:t>
                      </a:r>
                      <a:r>
                        <a:rPr lang="en-US" sz="1200" baseline="-25000" dirty="0">
                          <a:solidFill>
                            <a:schemeClr val="tx1"/>
                          </a:solidFill>
                          <a:sym typeface="Wingdings" pitchFamily="2" charset="2"/>
                        </a:rPr>
                        <a:t>0</a:t>
                      </a:r>
                      <a:r>
                        <a:rPr lang="en-US" sz="1200" baseline="0" dirty="0">
                          <a:solidFill>
                            <a:srgbClr val="000000"/>
                          </a:solidFill>
                          <a:sym typeface="Wingdings" pitchFamily="2" charset="2"/>
                        </a:rPr>
                        <a:t>: </a:t>
                      </a:r>
                      <a:r>
                        <a:rPr lang="en-US" sz="1200" dirty="0">
                          <a:solidFill>
                            <a:srgbClr val="000000"/>
                          </a:solidFill>
                        </a:rPr>
                        <a:t>no beam-beam)</a:t>
                      </a:r>
                    </a:p>
                  </a:txBody>
                  <a:tcPr anchor="ctr" anchorCtr="1">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sz="1400" dirty="0">
                          <a:solidFill>
                            <a:schemeClr val="tx1"/>
                          </a:solidFill>
                          <a:latin typeface="Symbol" pitchFamily="2" charset="2"/>
                        </a:rPr>
                        <a:t>D</a:t>
                      </a:r>
                      <a:r>
                        <a:rPr lang="en-US" sz="1400" baseline="-25000" dirty="0">
                          <a:solidFill>
                            <a:schemeClr val="tx1"/>
                          </a:solidFill>
                          <a:sym typeface="Wingdings" pitchFamily="2" charset="2"/>
                        </a:rPr>
                        <a:t>0</a:t>
                      </a:r>
                      <a:r>
                        <a:rPr lang="en-US" sz="1400" dirty="0">
                          <a:solidFill>
                            <a:schemeClr val="tx1"/>
                          </a:solidFill>
                        </a:rPr>
                        <a:t>-dependent beam-beam deflection:</a:t>
                      </a:r>
                      <a:endParaRPr lang="en-US" sz="1400" dirty="0">
                        <a:solidFill>
                          <a:schemeClr val="tx1"/>
                        </a:solidFill>
                        <a:sym typeface="Wingdings" pitchFamily="2" charset="2"/>
                      </a:endParaRPr>
                    </a:p>
                    <a:p>
                      <a:pPr algn="ctr"/>
                      <a:r>
                        <a:rPr lang="en-US" sz="1400" dirty="0">
                          <a:solidFill>
                            <a:schemeClr val="tx1"/>
                          </a:solidFill>
                          <a:sym typeface="Wingdings" pitchFamily="2" charset="2"/>
                        </a:rPr>
                        <a:t>|</a:t>
                      </a:r>
                      <a:r>
                        <a:rPr lang="en-US" sz="1400" dirty="0">
                          <a:solidFill>
                            <a:schemeClr val="tx1"/>
                          </a:solidFill>
                          <a:latin typeface="Symbol" pitchFamily="2" charset="2"/>
                          <a:sym typeface="Wingdings" pitchFamily="2" charset="2"/>
                        </a:rPr>
                        <a:t>D</a:t>
                      </a:r>
                      <a:r>
                        <a:rPr lang="en-US" sz="1400" dirty="0">
                          <a:solidFill>
                            <a:schemeClr val="tx1"/>
                          </a:solidFill>
                          <a:sym typeface="Wingdings" pitchFamily="2" charset="2"/>
                        </a:rPr>
                        <a:t>| &gt; |</a:t>
                      </a:r>
                      <a:r>
                        <a:rPr lang="en-US" sz="1400" dirty="0">
                          <a:solidFill>
                            <a:schemeClr val="tx1"/>
                          </a:solidFill>
                          <a:latin typeface="Symbol" pitchFamily="2" charset="2"/>
                          <a:sym typeface="Wingdings" pitchFamily="2" charset="2"/>
                        </a:rPr>
                        <a:t>D</a:t>
                      </a:r>
                      <a:r>
                        <a:rPr lang="en-US" sz="1400" baseline="-25000" dirty="0">
                          <a:solidFill>
                            <a:schemeClr val="tx1"/>
                          </a:solidFill>
                          <a:sym typeface="Wingdings" pitchFamily="2" charset="2"/>
                        </a:rPr>
                        <a:t>0</a:t>
                      </a:r>
                      <a:r>
                        <a:rPr lang="en-US" sz="1400" dirty="0">
                          <a:solidFill>
                            <a:schemeClr val="tx1"/>
                          </a:solidFill>
                          <a:sym typeface="Wingdings" pitchFamily="2" charset="2"/>
                        </a:rPr>
                        <a:t>| ⇒ </a:t>
                      </a:r>
                      <a:r>
                        <a:rPr lang="en-US" sz="1400" b="1" dirty="0">
                          <a:solidFill>
                            <a:srgbClr val="248E29"/>
                          </a:solidFill>
                          <a:latin typeface="Lucida Calligraphy" panose="03010101010101010101" pitchFamily="66" charset="77"/>
                          <a:sym typeface="Wingdings" pitchFamily="2" charset="2"/>
                        </a:rPr>
                        <a:t>L</a:t>
                      </a:r>
                      <a:r>
                        <a:rPr lang="en-US" sz="1400" b="1" dirty="0">
                          <a:solidFill>
                            <a:srgbClr val="248E29"/>
                          </a:solidFill>
                          <a:latin typeface="+mn-lt"/>
                          <a:sym typeface="Wingdings" pitchFamily="2" charset="2"/>
                        </a:rPr>
                        <a:t> (</a:t>
                      </a:r>
                      <a:r>
                        <a:rPr lang="en-US" sz="1400" dirty="0">
                          <a:solidFill>
                            <a:schemeClr val="tx1"/>
                          </a:solidFill>
                          <a:latin typeface="Symbol" pitchFamily="2" charset="2"/>
                          <a:sym typeface="Wingdings" pitchFamily="2" charset="2"/>
                        </a:rPr>
                        <a:t>D</a:t>
                      </a:r>
                      <a:r>
                        <a:rPr lang="en-US" sz="1400" baseline="-25000" dirty="0">
                          <a:solidFill>
                            <a:schemeClr val="tx1"/>
                          </a:solidFill>
                          <a:sym typeface="Wingdings" pitchFamily="2" charset="2"/>
                        </a:rPr>
                        <a:t>0</a:t>
                      </a:r>
                      <a:r>
                        <a:rPr lang="en-US" sz="1400" b="1" dirty="0">
                          <a:solidFill>
                            <a:srgbClr val="00B050"/>
                          </a:solidFill>
                          <a:latin typeface="+mn-lt"/>
                          <a:sym typeface="Wingdings" pitchFamily="2" charset="2"/>
                        </a:rPr>
                        <a:t>)</a:t>
                      </a:r>
                      <a:r>
                        <a:rPr lang="en-US" sz="1400" b="1" dirty="0">
                          <a:solidFill>
                            <a:srgbClr val="248E29"/>
                          </a:solidFill>
                          <a:sym typeface="Wingdings" pitchFamily="2" charset="2"/>
                        </a:rPr>
                        <a:t>/</a:t>
                      </a:r>
                      <a:r>
                        <a:rPr lang="en-US" sz="1400" b="1" dirty="0">
                          <a:solidFill>
                            <a:srgbClr val="000000"/>
                          </a:solidFill>
                          <a:latin typeface="Lucida Calligraphy" panose="03010101010101010101" pitchFamily="66" charset="77"/>
                          <a:sym typeface="Wingdings" pitchFamily="2" charset="2"/>
                        </a:rPr>
                        <a:t>L</a:t>
                      </a:r>
                      <a:r>
                        <a:rPr lang="en-US" sz="1400" b="1" baseline="-25000" dirty="0">
                          <a:solidFill>
                            <a:srgbClr val="000000"/>
                          </a:solidFill>
                          <a:sym typeface="Wingdings" pitchFamily="2" charset="2"/>
                        </a:rPr>
                        <a:t>0</a:t>
                      </a:r>
                      <a:r>
                        <a:rPr lang="en-US" sz="1400" b="1" dirty="0">
                          <a:solidFill>
                            <a:srgbClr val="00B050"/>
                          </a:solidFill>
                          <a:sym typeface="Wingdings" pitchFamily="2" charset="2"/>
                        </a:rPr>
                        <a:t> </a:t>
                      </a:r>
                      <a:r>
                        <a:rPr lang="en-US" sz="1400" b="1" dirty="0">
                          <a:solidFill>
                            <a:srgbClr val="000000"/>
                          </a:solidFill>
                          <a:latin typeface="+mn-lt"/>
                          <a:sym typeface="Wingdings" pitchFamily="2" charset="2"/>
                        </a:rPr>
                        <a:t>(</a:t>
                      </a:r>
                      <a:r>
                        <a:rPr lang="en-US" sz="1400" dirty="0">
                          <a:solidFill>
                            <a:schemeClr val="tx1"/>
                          </a:solidFill>
                          <a:latin typeface="Symbol" pitchFamily="2" charset="2"/>
                          <a:sym typeface="Wingdings" pitchFamily="2" charset="2"/>
                        </a:rPr>
                        <a:t>D</a:t>
                      </a:r>
                      <a:r>
                        <a:rPr lang="en-US" sz="1400" baseline="-25000" dirty="0">
                          <a:solidFill>
                            <a:schemeClr val="tx1"/>
                          </a:solidFill>
                          <a:sym typeface="Wingdings" pitchFamily="2" charset="2"/>
                        </a:rPr>
                        <a:t>0</a:t>
                      </a:r>
                      <a:r>
                        <a:rPr lang="en-US" sz="1400" b="1" dirty="0">
                          <a:solidFill>
                            <a:srgbClr val="000000"/>
                          </a:solidFill>
                          <a:latin typeface="+mn-lt"/>
                          <a:sym typeface="Wingdings" pitchFamily="2" charset="2"/>
                        </a:rPr>
                        <a:t>)</a:t>
                      </a:r>
                      <a:r>
                        <a:rPr lang="en-US" sz="1400" b="1" dirty="0">
                          <a:solidFill>
                            <a:srgbClr val="00B050"/>
                          </a:solidFill>
                          <a:latin typeface="+mn-lt"/>
                          <a:sym typeface="Wingdings" pitchFamily="2" charset="2"/>
                        </a:rPr>
                        <a:t> </a:t>
                      </a:r>
                      <a:r>
                        <a:rPr lang="en-US" sz="1400" b="1" dirty="0">
                          <a:solidFill>
                            <a:srgbClr val="00B050"/>
                          </a:solidFill>
                          <a:sym typeface="Wingdings" pitchFamily="2" charset="2"/>
                        </a:rPr>
                        <a:t> </a:t>
                      </a:r>
                      <a:r>
                        <a:rPr lang="en-US" sz="1400" b="1" dirty="0">
                          <a:solidFill>
                            <a:srgbClr val="248E29"/>
                          </a:solidFill>
                          <a:sym typeface="Wingdings" pitchFamily="2" charset="2"/>
                        </a:rPr>
                        <a:t>&lt;  1</a:t>
                      </a:r>
                      <a:endParaRPr lang="en-US" sz="1400" b="1" dirty="0">
                        <a:solidFill>
                          <a:srgbClr val="248E29"/>
                        </a:solidFill>
                      </a:endParaRPr>
                    </a:p>
                  </a:txBody>
                  <a:tcPr anchor="ctr" anchorCtr="1">
                    <a:lnL w="1905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sz="1400" dirty="0">
                          <a:solidFill>
                            <a:schemeClr val="tx1"/>
                          </a:solidFill>
                          <a:latin typeface="Symbol" pitchFamily="2" charset="2"/>
                        </a:rPr>
                        <a:t>D</a:t>
                      </a:r>
                      <a:r>
                        <a:rPr lang="en-US" sz="1400" baseline="-25000" dirty="0">
                          <a:solidFill>
                            <a:schemeClr val="tx1"/>
                          </a:solidFill>
                          <a:sym typeface="Wingdings" pitchFamily="2" charset="2"/>
                        </a:rPr>
                        <a:t>0</a:t>
                      </a:r>
                      <a:r>
                        <a:rPr lang="en-US" sz="1400" dirty="0">
                          <a:solidFill>
                            <a:schemeClr val="tx1"/>
                          </a:solidFill>
                        </a:rPr>
                        <a:t>-dependent focusing (~ </a:t>
                      </a:r>
                      <a:r>
                        <a:rPr lang="en-US" sz="1400" dirty="0" err="1">
                          <a:solidFill>
                            <a:schemeClr val="tx1"/>
                          </a:solidFill>
                        </a:rPr>
                        <a:t>dyn</a:t>
                      </a:r>
                      <a:r>
                        <a:rPr lang="en-US" sz="1400" dirty="0">
                          <a:solidFill>
                            <a:schemeClr val="tx1"/>
                          </a:solidFill>
                        </a:rPr>
                        <a:t>.-</a:t>
                      </a:r>
                      <a:r>
                        <a:rPr lang="en-US" sz="1400" dirty="0">
                          <a:solidFill>
                            <a:schemeClr val="tx1"/>
                          </a:solidFill>
                          <a:latin typeface="Symbol" pitchFamily="2" charset="2"/>
                        </a:rPr>
                        <a:t>b </a:t>
                      </a:r>
                      <a:r>
                        <a:rPr lang="en-US" sz="1400" dirty="0">
                          <a:solidFill>
                            <a:schemeClr val="tx1"/>
                          </a:solidFill>
                        </a:rPr>
                        <a:t>effect):</a:t>
                      </a:r>
                    </a:p>
                    <a:p>
                      <a:pPr algn="ctr"/>
                      <a:r>
                        <a:rPr lang="en-US" sz="1400" dirty="0">
                          <a:solidFill>
                            <a:schemeClr val="tx1"/>
                          </a:solidFill>
                          <a:sym typeface="Wingdings" pitchFamily="2" charset="2"/>
                        </a:rPr>
                        <a:t>⇒ </a:t>
                      </a:r>
                      <a:r>
                        <a:rPr lang="en-US" sz="1400" dirty="0">
                          <a:solidFill>
                            <a:srgbClr val="FF40FF"/>
                          </a:solidFill>
                          <a:latin typeface="Lucida Calligraphy" panose="03010101010101010101" pitchFamily="66" charset="77"/>
                          <a:sym typeface="Wingdings" pitchFamily="2" charset="2"/>
                        </a:rPr>
                        <a:t>L</a:t>
                      </a:r>
                      <a:r>
                        <a:rPr lang="en-US" sz="1400" dirty="0">
                          <a:solidFill>
                            <a:srgbClr val="FF40FF"/>
                          </a:solidFill>
                          <a:sym typeface="Wingdings" pitchFamily="2" charset="2"/>
                        </a:rPr>
                        <a:t>/</a:t>
                      </a:r>
                      <a:r>
                        <a:rPr lang="en-US" sz="1400" dirty="0">
                          <a:solidFill>
                            <a:srgbClr val="000000"/>
                          </a:solidFill>
                          <a:latin typeface="Lucida Calligraphy" panose="03010101010101010101" pitchFamily="66" charset="77"/>
                          <a:sym typeface="Wingdings" pitchFamily="2" charset="2"/>
                        </a:rPr>
                        <a:t>L</a:t>
                      </a:r>
                      <a:r>
                        <a:rPr lang="en-US" sz="1400" baseline="-25000" dirty="0">
                          <a:solidFill>
                            <a:srgbClr val="000000"/>
                          </a:solidFill>
                          <a:sym typeface="Wingdings" pitchFamily="2" charset="2"/>
                        </a:rPr>
                        <a:t>0</a:t>
                      </a:r>
                      <a:r>
                        <a:rPr lang="en-US" sz="1400" dirty="0">
                          <a:solidFill>
                            <a:srgbClr val="FF40FF"/>
                          </a:solidFill>
                          <a:sym typeface="Wingdings" pitchFamily="2" charset="2"/>
                        </a:rPr>
                        <a:t>  &gt;  1</a:t>
                      </a:r>
                      <a:endParaRPr lang="en-US" sz="1400" dirty="0">
                        <a:solidFill>
                          <a:srgbClr val="FF40FF"/>
                        </a:solidFill>
                      </a:endParaRPr>
                    </a:p>
                  </a:txBody>
                  <a:tcPr anchor="ctr" anchorCtr="1">
                    <a:lnL w="952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56908379"/>
                  </a:ext>
                </a:extLst>
              </a:tr>
              <a:tr h="370840">
                <a:tc>
                  <a:txBody>
                    <a:bodyPr/>
                    <a:lstStyle/>
                    <a:p>
                      <a:pPr algn="ctr"/>
                      <a:r>
                        <a:rPr lang="en-US" sz="1400" dirty="0">
                          <a:solidFill>
                            <a:schemeClr val="tx1"/>
                          </a:solidFill>
                        </a:rPr>
                        <a:t>Modelled using</a:t>
                      </a:r>
                    </a:p>
                  </a:txBody>
                  <a:tcPr anchor="ctr" anchorCtr="1">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sz="1400" dirty="0">
                          <a:solidFill>
                            <a:schemeClr val="tx1"/>
                          </a:solidFill>
                        </a:rPr>
                        <a:t>Analytical (</a:t>
                      </a:r>
                      <a:r>
                        <a:rPr lang="en-US" sz="1400" dirty="0" err="1">
                          <a:solidFill>
                            <a:srgbClr val="248E29"/>
                          </a:solidFill>
                        </a:rPr>
                        <a:t>Bassetti</a:t>
                      </a:r>
                      <a:r>
                        <a:rPr lang="en-US" sz="1400" dirty="0">
                          <a:solidFill>
                            <a:srgbClr val="248E29"/>
                          </a:solidFill>
                        </a:rPr>
                        <a:t>-Erskine</a:t>
                      </a:r>
                      <a:r>
                        <a:rPr lang="en-US" sz="1400" dirty="0">
                          <a:solidFill>
                            <a:schemeClr val="tx1"/>
                          </a:solidFill>
                        </a:rPr>
                        <a:t>), validated by B*B/COMBI multiparticle simulations</a:t>
                      </a:r>
                    </a:p>
                  </a:txBody>
                  <a:tcPr anchor="ctr" anchorCtr="1">
                    <a:lnL w="1905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000000"/>
                          </a:solidFill>
                        </a:rPr>
                        <a:t>B*B simulation (weak-strong) [6]</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FF0000"/>
                          </a:solidFill>
                        </a:rPr>
                        <a:t>COMBI simulation (strong-strong) [7]</a:t>
                      </a:r>
                    </a:p>
                  </a:txBody>
                  <a:tcPr anchor="ctr" anchorCtr="1">
                    <a:lnL w="952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11140565"/>
                  </a:ext>
                </a:extLst>
              </a:tr>
              <a:tr h="370840">
                <a:tc>
                  <a:txBody>
                    <a:bodyPr/>
                    <a:lstStyle/>
                    <a:p>
                      <a:pPr algn="ctr"/>
                      <a:r>
                        <a:rPr lang="en-US" sz="1400" dirty="0">
                          <a:solidFill>
                            <a:schemeClr val="tx1"/>
                          </a:solidFill>
                        </a:rPr>
                        <a:t>Typical </a:t>
                      </a:r>
                      <a:r>
                        <a:rPr lang="en-US" sz="1400" dirty="0" err="1">
                          <a:solidFill>
                            <a:schemeClr val="tx1"/>
                          </a:solidFill>
                          <a:latin typeface="Symbol" pitchFamily="2" charset="2"/>
                        </a:rPr>
                        <a:t>s</a:t>
                      </a:r>
                      <a:r>
                        <a:rPr lang="en-US" sz="1400" baseline="-25000" dirty="0" err="1">
                          <a:solidFill>
                            <a:schemeClr val="tx1"/>
                          </a:solidFill>
                        </a:rPr>
                        <a:t>vis</a:t>
                      </a:r>
                      <a:r>
                        <a:rPr lang="en-US" sz="1400" dirty="0">
                          <a:solidFill>
                            <a:schemeClr val="tx1"/>
                          </a:solidFill>
                        </a:rPr>
                        <a:t> bias [%]</a:t>
                      </a:r>
                    </a:p>
                  </a:txBody>
                  <a:tcPr anchor="ctr" anchorCtr="1">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sz="1400" b="1" dirty="0">
                          <a:solidFill>
                            <a:srgbClr val="248E29"/>
                          </a:solidFill>
                        </a:rPr>
                        <a:t>-1.8 % </a:t>
                      </a:r>
                      <a:r>
                        <a:rPr lang="en-US" sz="1400" dirty="0">
                          <a:solidFill>
                            <a:schemeClr val="tx1"/>
                          </a:solidFill>
                        </a:rPr>
                        <a:t>(if left uncorrected)</a:t>
                      </a:r>
                    </a:p>
                  </a:txBody>
                  <a:tcPr anchor="ctr" anchorCtr="1">
                    <a:lnL w="1905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sz="1400" b="1" dirty="0">
                          <a:solidFill>
                            <a:srgbClr val="FF40FF"/>
                          </a:solidFill>
                        </a:rPr>
                        <a:t>+1.4 % </a:t>
                      </a:r>
                      <a:r>
                        <a:rPr lang="en-US" sz="1400" dirty="0">
                          <a:solidFill>
                            <a:schemeClr val="tx1"/>
                          </a:solidFill>
                        </a:rPr>
                        <a:t>(if left uncorrected)</a:t>
                      </a:r>
                    </a:p>
                  </a:txBody>
                  <a:tcPr anchor="ctr" anchorCtr="1">
                    <a:lnL w="952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65255428"/>
                  </a:ext>
                </a:extLst>
              </a:tr>
              <a:tr h="370840">
                <a:tc>
                  <a:txBody>
                    <a:bodyPr/>
                    <a:lstStyle/>
                    <a:p>
                      <a:pPr algn="ctr"/>
                      <a:r>
                        <a:rPr lang="en-US" sz="1400" dirty="0" err="1">
                          <a:solidFill>
                            <a:srgbClr val="800001"/>
                          </a:solidFill>
                        </a:rPr>
                        <a:t>Corr'ctn</a:t>
                      </a:r>
                      <a:r>
                        <a:rPr lang="en-US" sz="1400" dirty="0">
                          <a:solidFill>
                            <a:srgbClr val="800001"/>
                          </a:solidFill>
                        </a:rPr>
                        <a:t> = f(</a:t>
                      </a:r>
                      <a:r>
                        <a:rPr lang="en-US" sz="1400" dirty="0">
                          <a:solidFill>
                            <a:srgbClr val="800001"/>
                          </a:solidFill>
                          <a:latin typeface="Symbol" pitchFamily="2" charset="2"/>
                        </a:rPr>
                        <a:t>x</a:t>
                      </a:r>
                      <a:r>
                        <a:rPr lang="en-US" sz="1400" dirty="0">
                          <a:solidFill>
                            <a:srgbClr val="800001"/>
                          </a:solidFill>
                        </a:rPr>
                        <a:t>, q</a:t>
                      </a:r>
                      <a:r>
                        <a:rPr lang="en-US" sz="1400" baseline="-25000" dirty="0">
                          <a:solidFill>
                            <a:srgbClr val="800001"/>
                          </a:solidFill>
                        </a:rPr>
                        <a:t>x</a:t>
                      </a:r>
                      <a:r>
                        <a:rPr lang="en-US" sz="1400" dirty="0">
                          <a:solidFill>
                            <a:srgbClr val="800001"/>
                          </a:solidFill>
                        </a:rPr>
                        <a:t>, </a:t>
                      </a:r>
                      <a:r>
                        <a:rPr lang="en-US" sz="1400" dirty="0" err="1">
                          <a:solidFill>
                            <a:srgbClr val="800001"/>
                          </a:solidFill>
                        </a:rPr>
                        <a:t>q</a:t>
                      </a:r>
                      <a:r>
                        <a:rPr lang="en-US" sz="1400" baseline="-25000" dirty="0" err="1">
                          <a:solidFill>
                            <a:srgbClr val="800001"/>
                          </a:solidFill>
                        </a:rPr>
                        <a:t>y</a:t>
                      </a:r>
                      <a:r>
                        <a:rPr lang="en-US" sz="1400" baseline="0" dirty="0">
                          <a:solidFill>
                            <a:srgbClr val="800001"/>
                          </a:solidFill>
                        </a:rPr>
                        <a:t>, </a:t>
                      </a:r>
                      <a:r>
                        <a:rPr lang="en-US" sz="1400" baseline="0" dirty="0">
                          <a:solidFill>
                            <a:srgbClr val="800001"/>
                          </a:solidFill>
                          <a:latin typeface="Symbol" pitchFamily="2" charset="2"/>
                        </a:rPr>
                        <a:t>D</a:t>
                      </a:r>
                      <a:r>
                        <a:rPr lang="en-US" sz="1400" baseline="-25000" dirty="0">
                          <a:solidFill>
                            <a:srgbClr val="800001"/>
                          </a:solidFill>
                          <a:latin typeface="Symbol" pitchFamily="2" charset="2"/>
                        </a:rPr>
                        <a:t>0</a:t>
                      </a:r>
                      <a:r>
                        <a:rPr lang="en-US" sz="1400" dirty="0">
                          <a:solidFill>
                            <a:srgbClr val="800001"/>
                          </a:solidFill>
                        </a:rPr>
                        <a:t>)</a:t>
                      </a:r>
                    </a:p>
                  </a:txBody>
                  <a:tcPr anchor="ctr" anchorCtr="1">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a:r>
                        <a:rPr lang="en-US" sz="1400" dirty="0">
                          <a:solidFill>
                            <a:schemeClr val="tx1"/>
                          </a:solidFill>
                          <a:latin typeface="Symbol" pitchFamily="2" charset="2"/>
                          <a:sym typeface="Wingdings" pitchFamily="2" charset="2"/>
                        </a:rPr>
                        <a:t>D</a:t>
                      </a:r>
                      <a:r>
                        <a:rPr lang="en-US" sz="1400" strike="noStrike" baseline="30000" dirty="0">
                          <a:solidFill>
                            <a:schemeClr val="tx1"/>
                          </a:solidFill>
                          <a:sym typeface="Wingdings" pitchFamily="2" charset="2"/>
                        </a:rPr>
                        <a:t>x,y</a:t>
                      </a:r>
                      <a:r>
                        <a:rPr lang="en-US" sz="1400" baseline="-25000" dirty="0">
                          <a:solidFill>
                            <a:schemeClr val="tx1"/>
                          </a:solidFill>
                          <a:sym typeface="Wingdings" pitchFamily="2" charset="2"/>
                        </a:rPr>
                        <a:t>0</a:t>
                      </a:r>
                      <a:r>
                        <a:rPr lang="en-US" sz="1400" dirty="0">
                          <a:solidFill>
                            <a:schemeClr val="tx1"/>
                          </a:solidFill>
                          <a:latin typeface="Symbol" pitchFamily="2" charset="2"/>
                          <a:sym typeface="Wingdings" pitchFamily="2" charset="2"/>
                        </a:rPr>
                        <a:t>    </a:t>
                      </a:r>
                      <a:r>
                        <a:rPr lang="en-US" sz="1400" dirty="0">
                          <a:solidFill>
                            <a:srgbClr val="800001"/>
                          </a:solidFill>
                          <a:latin typeface="Symbol" pitchFamily="2" charset="2"/>
                          <a:sym typeface="Wingdings" pitchFamily="2" charset="2"/>
                        </a:rPr>
                        <a:t></a:t>
                      </a:r>
                      <a:r>
                        <a:rPr lang="en-US" sz="1400" dirty="0">
                          <a:solidFill>
                            <a:schemeClr val="tx1"/>
                          </a:solidFill>
                          <a:latin typeface="Symbol" pitchFamily="2" charset="2"/>
                          <a:sym typeface="Wingdings" pitchFamily="2" charset="2"/>
                        </a:rPr>
                        <a:t>   </a:t>
                      </a:r>
                      <a:r>
                        <a:rPr lang="en-US" sz="1400" dirty="0" err="1">
                          <a:solidFill>
                            <a:srgbClr val="54A152"/>
                          </a:solidFill>
                          <a:latin typeface="Symbol" pitchFamily="2" charset="2"/>
                          <a:sym typeface="Wingdings" pitchFamily="2" charset="2"/>
                        </a:rPr>
                        <a:t>D</a:t>
                      </a:r>
                      <a:r>
                        <a:rPr lang="en-US" sz="1400" strike="noStrike" baseline="30000" dirty="0" err="1">
                          <a:solidFill>
                            <a:srgbClr val="54A152"/>
                          </a:solidFill>
                          <a:sym typeface="Wingdings" pitchFamily="2" charset="2"/>
                        </a:rPr>
                        <a:t>x,y</a:t>
                      </a:r>
                      <a:r>
                        <a:rPr lang="en-US" sz="1400" dirty="0">
                          <a:solidFill>
                            <a:schemeClr val="tx1"/>
                          </a:solidFill>
                          <a:latin typeface="Symbol" pitchFamily="2" charset="2"/>
                          <a:sym typeface="Wingdings" pitchFamily="2" charset="2"/>
                        </a:rPr>
                        <a:t> = D</a:t>
                      </a:r>
                      <a:r>
                        <a:rPr lang="en-US" sz="1400" strike="noStrike" baseline="30000" dirty="0">
                          <a:solidFill>
                            <a:schemeClr val="tx1"/>
                          </a:solidFill>
                          <a:sym typeface="Wingdings" pitchFamily="2" charset="2"/>
                        </a:rPr>
                        <a:t>x,y</a:t>
                      </a:r>
                      <a:r>
                        <a:rPr lang="en-US" sz="1400" baseline="-25000" dirty="0">
                          <a:solidFill>
                            <a:schemeClr val="tx1"/>
                          </a:solidFill>
                          <a:sym typeface="Wingdings" pitchFamily="2" charset="2"/>
                        </a:rPr>
                        <a:t>0</a:t>
                      </a:r>
                      <a:r>
                        <a:rPr lang="en-US" sz="1400" dirty="0">
                          <a:solidFill>
                            <a:schemeClr val="tx1"/>
                          </a:solidFill>
                        </a:rPr>
                        <a:t>  </a:t>
                      </a:r>
                      <a:r>
                        <a:rPr lang="en-US" sz="1400" dirty="0">
                          <a:solidFill>
                            <a:srgbClr val="248E29"/>
                          </a:solidFill>
                        </a:rPr>
                        <a:t>+ </a:t>
                      </a:r>
                      <a:r>
                        <a:rPr lang="en-US" sz="1400" dirty="0" err="1">
                          <a:solidFill>
                            <a:srgbClr val="54A152"/>
                          </a:solidFill>
                          <a:latin typeface="Symbol" pitchFamily="2" charset="2"/>
                        </a:rPr>
                        <a:t>d</a:t>
                      </a:r>
                      <a:r>
                        <a:rPr lang="en-US" sz="1400" strike="noStrike" baseline="30000" dirty="0" err="1">
                          <a:solidFill>
                            <a:srgbClr val="54A152"/>
                          </a:solidFill>
                          <a:sym typeface="Wingdings" pitchFamily="2" charset="2"/>
                        </a:rPr>
                        <a:t>x,y</a:t>
                      </a:r>
                      <a:r>
                        <a:rPr lang="en-US" sz="1400" baseline="-25000" dirty="0" err="1">
                          <a:solidFill>
                            <a:srgbClr val="248E29"/>
                          </a:solidFill>
                        </a:rPr>
                        <a:t>bb</a:t>
                      </a:r>
                      <a:r>
                        <a:rPr lang="en-US" sz="1400" baseline="30000" dirty="0" err="1">
                          <a:solidFill>
                            <a:srgbClr val="248E29"/>
                          </a:solidFill>
                        </a:rPr>
                        <a:t>Bassetti</a:t>
                      </a:r>
                      <a:r>
                        <a:rPr lang="en-US" sz="1400" baseline="30000" dirty="0">
                          <a:solidFill>
                            <a:srgbClr val="248E29"/>
                          </a:solidFill>
                        </a:rPr>
                        <a:t>-Erskine</a:t>
                      </a:r>
                    </a:p>
                  </a:txBody>
                  <a:tcPr anchor="ctr" anchorCtr="1">
                    <a:lnL w="1905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a:r>
                        <a:rPr lang="en-US" sz="1400" dirty="0" err="1">
                          <a:solidFill>
                            <a:schemeClr val="tx1"/>
                          </a:solidFill>
                          <a:latin typeface="Lucida Calligraphy" panose="03010101010101010101" pitchFamily="66" charset="77"/>
                        </a:rPr>
                        <a:t>L</a:t>
                      </a:r>
                      <a:r>
                        <a:rPr lang="en-US" sz="1400" baseline="-25000" dirty="0" err="1">
                          <a:solidFill>
                            <a:schemeClr val="tx1"/>
                          </a:solidFill>
                        </a:rPr>
                        <a:t>meas</a:t>
                      </a:r>
                      <a:r>
                        <a:rPr lang="en-US" sz="1400" baseline="0" dirty="0">
                          <a:solidFill>
                            <a:schemeClr val="tx1"/>
                          </a:solidFill>
                        </a:rPr>
                        <a:t>      </a:t>
                      </a:r>
                      <a:r>
                        <a:rPr lang="en-US" sz="1400" dirty="0">
                          <a:solidFill>
                            <a:srgbClr val="800001"/>
                          </a:solidFill>
                          <a:sym typeface="Wingdings" pitchFamily="2" charset="2"/>
                        </a:rPr>
                        <a:t></a:t>
                      </a:r>
                      <a:r>
                        <a:rPr lang="en-US" sz="1400" dirty="0">
                          <a:solidFill>
                            <a:schemeClr val="tx1"/>
                          </a:solidFill>
                          <a:sym typeface="Wingdings" pitchFamily="2" charset="2"/>
                        </a:rPr>
                        <a:t>      </a:t>
                      </a:r>
                      <a:r>
                        <a:rPr lang="en-US" sz="1400" dirty="0" err="1">
                          <a:solidFill>
                            <a:schemeClr val="tx1"/>
                          </a:solidFill>
                          <a:latin typeface="Lucida Calligraphy" panose="03010101010101010101" pitchFamily="66" charset="77"/>
                        </a:rPr>
                        <a:t>L</a:t>
                      </a:r>
                      <a:r>
                        <a:rPr lang="en-US" sz="1400" baseline="-25000" dirty="0" err="1">
                          <a:solidFill>
                            <a:schemeClr val="tx1"/>
                          </a:solidFill>
                        </a:rPr>
                        <a:t>meas</a:t>
                      </a:r>
                      <a:r>
                        <a:rPr lang="en-US" sz="1400" dirty="0">
                          <a:solidFill>
                            <a:schemeClr val="tx1"/>
                          </a:solidFill>
                          <a:sym typeface="Wingdings" pitchFamily="2" charset="2"/>
                        </a:rPr>
                        <a:t> * [</a:t>
                      </a:r>
                      <a:r>
                        <a:rPr lang="en-US" sz="1400" dirty="0">
                          <a:solidFill>
                            <a:srgbClr val="FF40FF"/>
                          </a:solidFill>
                          <a:latin typeface="Lucida Calligraphy" panose="03010101010101010101" pitchFamily="66" charset="77"/>
                          <a:sym typeface="Wingdings" pitchFamily="2" charset="2"/>
                        </a:rPr>
                        <a:t>L</a:t>
                      </a:r>
                      <a:r>
                        <a:rPr lang="en-US" sz="1400" dirty="0">
                          <a:solidFill>
                            <a:srgbClr val="FF40FF"/>
                          </a:solidFill>
                          <a:sym typeface="Wingdings" pitchFamily="2" charset="2"/>
                        </a:rPr>
                        <a:t>/</a:t>
                      </a:r>
                      <a:r>
                        <a:rPr lang="en-US" sz="1400" dirty="0">
                          <a:solidFill>
                            <a:srgbClr val="000000"/>
                          </a:solidFill>
                          <a:latin typeface="Lucida Calligraphy" panose="03010101010101010101" pitchFamily="66" charset="77"/>
                          <a:sym typeface="Wingdings" pitchFamily="2" charset="2"/>
                        </a:rPr>
                        <a:t>L</a:t>
                      </a:r>
                      <a:r>
                        <a:rPr lang="en-US" sz="1400" baseline="-25000" dirty="0">
                          <a:solidFill>
                            <a:srgbClr val="000000"/>
                          </a:solidFill>
                          <a:sym typeface="Wingdings" pitchFamily="2" charset="2"/>
                        </a:rPr>
                        <a:t>0</a:t>
                      </a:r>
                      <a:r>
                        <a:rPr lang="en-US" sz="1400" dirty="0">
                          <a:solidFill>
                            <a:schemeClr val="tx1"/>
                          </a:solidFill>
                          <a:sym typeface="Wingdings" pitchFamily="2" charset="2"/>
                        </a:rPr>
                        <a:t>]</a:t>
                      </a:r>
                      <a:r>
                        <a:rPr lang="en-US" sz="1400" baseline="30000" dirty="0">
                          <a:solidFill>
                            <a:schemeClr val="tx1"/>
                          </a:solidFill>
                          <a:sym typeface="Wingdings" pitchFamily="2" charset="2"/>
                        </a:rPr>
                        <a:t>-1</a:t>
                      </a:r>
                      <a:endParaRPr lang="en-US" sz="1400" baseline="30000" dirty="0">
                        <a:solidFill>
                          <a:schemeClr val="tx1"/>
                        </a:solidFill>
                      </a:endParaRPr>
                    </a:p>
                  </a:txBody>
                  <a:tcPr anchor="ctr" anchorCtr="1">
                    <a:lnL w="952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41769760"/>
                  </a:ext>
                </a:extLst>
              </a:tr>
            </a:tbl>
          </a:graphicData>
        </a:graphic>
      </p:graphicFrame>
      <p:pic>
        <p:nvPicPr>
          <p:cNvPr id="8" name="Picture 7" descr="A diagram of a graph&#10;&#10;Description automatically generated">
            <a:extLst>
              <a:ext uri="{FF2B5EF4-FFF2-40B4-BE49-F238E27FC236}">
                <a16:creationId xmlns:a16="http://schemas.microsoft.com/office/drawing/2014/main" id="{19671CC9-28D2-E2DB-8DA9-FE99BADD6FEE}"/>
              </a:ext>
            </a:extLst>
          </p:cNvPr>
          <p:cNvPicPr>
            <a:picLocks noChangeAspect="1"/>
          </p:cNvPicPr>
          <p:nvPr/>
        </p:nvPicPr>
        <p:blipFill>
          <a:blip r:embed="rId2"/>
          <a:stretch>
            <a:fillRect/>
          </a:stretch>
        </p:blipFill>
        <p:spPr>
          <a:xfrm>
            <a:off x="64796" y="3208859"/>
            <a:ext cx="4149090" cy="3537204"/>
          </a:xfrm>
          <a:prstGeom prst="rect">
            <a:avLst/>
          </a:prstGeom>
        </p:spPr>
      </p:pic>
      <p:cxnSp>
        <p:nvCxnSpPr>
          <p:cNvPr id="10" name="Straight Connector 9">
            <a:extLst>
              <a:ext uri="{FF2B5EF4-FFF2-40B4-BE49-F238E27FC236}">
                <a16:creationId xmlns:a16="http://schemas.microsoft.com/office/drawing/2014/main" id="{07B7C239-2906-51EA-CD34-3D041CB8DE0A}"/>
              </a:ext>
            </a:extLst>
          </p:cNvPr>
          <p:cNvCxnSpPr/>
          <p:nvPr/>
        </p:nvCxnSpPr>
        <p:spPr bwMode="auto">
          <a:xfrm>
            <a:off x="755009" y="6144237"/>
            <a:ext cx="3254929" cy="0"/>
          </a:xfrm>
          <a:prstGeom prst="line">
            <a:avLst/>
          </a:prstGeom>
          <a:solidFill>
            <a:schemeClr val="bg1"/>
          </a:solidFill>
          <a:ln w="38100" cap="flat" cmpd="sng" algn="ctr">
            <a:solidFill>
              <a:srgbClr val="248E29"/>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1" name="Straight Connector 10">
            <a:extLst>
              <a:ext uri="{FF2B5EF4-FFF2-40B4-BE49-F238E27FC236}">
                <a16:creationId xmlns:a16="http://schemas.microsoft.com/office/drawing/2014/main" id="{03BEF504-A804-410B-4957-B4B00F3F3A93}"/>
              </a:ext>
            </a:extLst>
          </p:cNvPr>
          <p:cNvCxnSpPr>
            <a:cxnSpLocks/>
          </p:cNvCxnSpPr>
          <p:nvPr/>
        </p:nvCxnSpPr>
        <p:spPr bwMode="auto">
          <a:xfrm flipV="1">
            <a:off x="764796" y="3347207"/>
            <a:ext cx="0" cy="2786893"/>
          </a:xfrm>
          <a:prstGeom prst="line">
            <a:avLst/>
          </a:prstGeom>
          <a:solidFill>
            <a:schemeClr val="bg1"/>
          </a:solidFill>
          <a:ln w="38100" cap="flat" cmpd="sng" algn="ctr">
            <a:solidFill>
              <a:srgbClr val="FF40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nvGrpSpPr>
          <p:cNvPr id="29" name="Group 28">
            <a:extLst>
              <a:ext uri="{FF2B5EF4-FFF2-40B4-BE49-F238E27FC236}">
                <a16:creationId xmlns:a16="http://schemas.microsoft.com/office/drawing/2014/main" id="{D5EC3034-E497-360E-3788-3DC5BA078280}"/>
              </a:ext>
            </a:extLst>
          </p:cNvPr>
          <p:cNvGrpSpPr/>
          <p:nvPr/>
        </p:nvGrpSpPr>
        <p:grpSpPr>
          <a:xfrm>
            <a:off x="4479082" y="3294381"/>
            <a:ext cx="4375404" cy="3284549"/>
            <a:chOff x="4479082" y="3294381"/>
            <a:chExt cx="4375404" cy="3284549"/>
          </a:xfrm>
        </p:grpSpPr>
        <p:pic>
          <p:nvPicPr>
            <p:cNvPr id="7" name="Picture 6" descr="A graph of a function&#10;&#10;Description automatically generated">
              <a:extLst>
                <a:ext uri="{FF2B5EF4-FFF2-40B4-BE49-F238E27FC236}">
                  <a16:creationId xmlns:a16="http://schemas.microsoft.com/office/drawing/2014/main" id="{5E48353A-4FFB-002F-71D4-A199C4D72388}"/>
                </a:ext>
              </a:extLst>
            </p:cNvPr>
            <p:cNvPicPr>
              <a:picLocks noChangeAspect="1"/>
            </p:cNvPicPr>
            <p:nvPr/>
          </p:nvPicPr>
          <p:blipFill>
            <a:blip r:embed="rId3"/>
            <a:stretch>
              <a:fillRect/>
            </a:stretch>
          </p:blipFill>
          <p:spPr>
            <a:xfrm>
              <a:off x="4479082" y="3294381"/>
              <a:ext cx="4375404" cy="3235452"/>
            </a:xfrm>
            <a:prstGeom prst="rect">
              <a:avLst/>
            </a:prstGeom>
          </p:spPr>
        </p:pic>
        <p:sp>
          <p:nvSpPr>
            <p:cNvPr id="14" name="TextBox 13">
              <a:extLst>
                <a:ext uri="{FF2B5EF4-FFF2-40B4-BE49-F238E27FC236}">
                  <a16:creationId xmlns:a16="http://schemas.microsoft.com/office/drawing/2014/main" id="{40016DD7-49FB-02D6-195F-F7C6CB158056}"/>
                </a:ext>
              </a:extLst>
            </p:cNvPr>
            <p:cNvSpPr txBox="1"/>
            <p:nvPr/>
          </p:nvSpPr>
          <p:spPr>
            <a:xfrm>
              <a:off x="7477795" y="6363486"/>
              <a:ext cx="235962" cy="215444"/>
            </a:xfrm>
            <a:prstGeom prst="rect">
              <a:avLst/>
            </a:prstGeom>
            <a:noFill/>
          </p:spPr>
          <p:txBody>
            <a:bodyPr wrap="none" rtlCol="0">
              <a:spAutoFit/>
            </a:bodyPr>
            <a:lstStyle/>
            <a:p>
              <a:r>
                <a:rPr lang="en-US" sz="800" dirty="0">
                  <a:solidFill>
                    <a:srgbClr val="000000"/>
                  </a:solidFill>
                </a:rPr>
                <a:t>0</a:t>
              </a:r>
            </a:p>
          </p:txBody>
        </p:sp>
        <p:sp>
          <p:nvSpPr>
            <p:cNvPr id="19" name="TextBox 18">
              <a:extLst>
                <a:ext uri="{FF2B5EF4-FFF2-40B4-BE49-F238E27FC236}">
                  <a16:creationId xmlns:a16="http://schemas.microsoft.com/office/drawing/2014/main" id="{A310C224-BEE7-CC30-9217-25D87F060DEF}"/>
                </a:ext>
              </a:extLst>
            </p:cNvPr>
            <p:cNvSpPr txBox="1"/>
            <p:nvPr/>
          </p:nvSpPr>
          <p:spPr>
            <a:xfrm>
              <a:off x="5022461" y="3349823"/>
              <a:ext cx="894797" cy="276999"/>
            </a:xfrm>
            <a:prstGeom prst="rect">
              <a:avLst/>
            </a:prstGeom>
            <a:noFill/>
          </p:spPr>
          <p:txBody>
            <a:bodyPr wrap="none" rtlCol="0">
              <a:spAutoFit/>
            </a:bodyPr>
            <a:lstStyle/>
            <a:p>
              <a:r>
                <a:rPr lang="en-US" sz="1200" dirty="0">
                  <a:solidFill>
                    <a:srgbClr val="000000"/>
                  </a:solidFill>
                  <a:latin typeface="Symbol" pitchFamily="2" charset="2"/>
                </a:rPr>
                <a:t>x</a:t>
              </a:r>
              <a:r>
                <a:rPr lang="en-US" sz="1200" dirty="0">
                  <a:solidFill>
                    <a:srgbClr val="000000"/>
                  </a:solidFill>
                </a:rPr>
                <a:t> = 2.6 10</a:t>
              </a:r>
              <a:r>
                <a:rPr lang="en-US" sz="1200" baseline="30000" dirty="0">
                  <a:solidFill>
                    <a:srgbClr val="000000"/>
                  </a:solidFill>
                </a:rPr>
                <a:t>-3</a:t>
              </a:r>
            </a:p>
          </p:txBody>
        </p:sp>
      </p:grpSp>
      <p:grpSp>
        <p:nvGrpSpPr>
          <p:cNvPr id="26" name="Group 25">
            <a:extLst>
              <a:ext uri="{FF2B5EF4-FFF2-40B4-BE49-F238E27FC236}">
                <a16:creationId xmlns:a16="http://schemas.microsoft.com/office/drawing/2014/main" id="{E15192F1-7844-75C1-89DB-23805C05D1B6}"/>
              </a:ext>
            </a:extLst>
          </p:cNvPr>
          <p:cNvGrpSpPr/>
          <p:nvPr/>
        </p:nvGrpSpPr>
        <p:grpSpPr>
          <a:xfrm>
            <a:off x="8815528" y="3479800"/>
            <a:ext cx="389850" cy="719667"/>
            <a:chOff x="8815528" y="3479800"/>
            <a:chExt cx="389850" cy="719667"/>
          </a:xfrm>
        </p:grpSpPr>
        <p:cxnSp>
          <p:nvCxnSpPr>
            <p:cNvPr id="17" name="Straight Arrow Connector 16">
              <a:extLst>
                <a:ext uri="{FF2B5EF4-FFF2-40B4-BE49-F238E27FC236}">
                  <a16:creationId xmlns:a16="http://schemas.microsoft.com/office/drawing/2014/main" id="{0240D8E9-D8DE-A0B0-6332-A1942539D6F1}"/>
                </a:ext>
              </a:extLst>
            </p:cNvPr>
            <p:cNvCxnSpPr>
              <a:cxnSpLocks/>
            </p:cNvCxnSpPr>
            <p:nvPr/>
          </p:nvCxnSpPr>
          <p:spPr bwMode="auto">
            <a:xfrm>
              <a:off x="8856135" y="3479800"/>
              <a:ext cx="0" cy="719667"/>
            </a:xfrm>
            <a:prstGeom prst="straightConnector1">
              <a:avLst/>
            </a:prstGeom>
            <a:solidFill>
              <a:schemeClr val="bg1"/>
            </a:solidFill>
            <a:ln w="12700" cap="flat" cmpd="sng" algn="ctr">
              <a:solidFill>
                <a:srgbClr val="4169E1"/>
              </a:solidFill>
              <a:prstDash val="sysDash"/>
              <a:round/>
              <a:headEnd type="triangle"/>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5" name="TextBox 24">
              <a:extLst>
                <a:ext uri="{FF2B5EF4-FFF2-40B4-BE49-F238E27FC236}">
                  <a16:creationId xmlns:a16="http://schemas.microsoft.com/office/drawing/2014/main" id="{F74C2F62-DDF1-406E-2BBE-757B7798552C}"/>
                </a:ext>
              </a:extLst>
            </p:cNvPr>
            <p:cNvSpPr txBox="1"/>
            <p:nvPr/>
          </p:nvSpPr>
          <p:spPr>
            <a:xfrm>
              <a:off x="8815528" y="3713419"/>
              <a:ext cx="389850" cy="276999"/>
            </a:xfrm>
            <a:prstGeom prst="rect">
              <a:avLst/>
            </a:prstGeom>
            <a:noFill/>
          </p:spPr>
          <p:txBody>
            <a:bodyPr wrap="none" rtlCol="0">
              <a:spAutoFit/>
            </a:bodyPr>
            <a:lstStyle/>
            <a:p>
              <a:r>
                <a:rPr lang="en-US" sz="1200" dirty="0">
                  <a:solidFill>
                    <a:srgbClr val="4169E1"/>
                  </a:solidFill>
                  <a:latin typeface="Symbol" pitchFamily="2" charset="2"/>
                </a:rPr>
                <a:t>1%</a:t>
              </a:r>
              <a:endParaRPr lang="en-US" sz="1200" baseline="30000" dirty="0">
                <a:solidFill>
                  <a:srgbClr val="4169E1"/>
                </a:solidFill>
              </a:endParaRPr>
            </a:p>
          </p:txBody>
        </p:sp>
      </p:grpSp>
      <p:sp>
        <p:nvSpPr>
          <p:cNvPr id="27" name="TextBox 26">
            <a:extLst>
              <a:ext uri="{FF2B5EF4-FFF2-40B4-BE49-F238E27FC236}">
                <a16:creationId xmlns:a16="http://schemas.microsoft.com/office/drawing/2014/main" id="{92DF34FD-21B0-E54C-8104-D285C80A7742}"/>
              </a:ext>
            </a:extLst>
          </p:cNvPr>
          <p:cNvSpPr txBox="1"/>
          <p:nvPr/>
        </p:nvSpPr>
        <p:spPr>
          <a:xfrm>
            <a:off x="6597261" y="3349824"/>
            <a:ext cx="1194558" cy="430887"/>
          </a:xfrm>
          <a:prstGeom prst="rect">
            <a:avLst/>
          </a:prstGeom>
          <a:noFill/>
        </p:spPr>
        <p:txBody>
          <a:bodyPr wrap="none" rtlCol="0">
            <a:spAutoFit/>
          </a:bodyPr>
          <a:lstStyle/>
          <a:p>
            <a:pPr algn="ctr"/>
            <a:r>
              <a:rPr lang="en-US" sz="1100" dirty="0">
                <a:solidFill>
                  <a:srgbClr val="000000"/>
                </a:solidFill>
              </a:rPr>
              <a:t>B*B &amp; </a:t>
            </a:r>
            <a:r>
              <a:rPr lang="en-US" sz="1100" dirty="0">
                <a:solidFill>
                  <a:srgbClr val="FF0000"/>
                </a:solidFill>
              </a:rPr>
              <a:t>COMBI</a:t>
            </a:r>
            <a:r>
              <a:rPr lang="en-US" sz="1100" dirty="0">
                <a:solidFill>
                  <a:srgbClr val="000000"/>
                </a:solidFill>
              </a:rPr>
              <a:t>:</a:t>
            </a:r>
          </a:p>
          <a:p>
            <a:pPr algn="ctr"/>
            <a:r>
              <a:rPr lang="en-US" sz="1100" dirty="0">
                <a:solidFill>
                  <a:srgbClr val="FF40FF"/>
                </a:solidFill>
              </a:rPr>
              <a:t>perfect agreement</a:t>
            </a:r>
            <a:endParaRPr lang="en-US" sz="1100" baseline="30000" dirty="0">
              <a:solidFill>
                <a:srgbClr val="FF40FF"/>
              </a:solidFill>
            </a:endParaRPr>
          </a:p>
        </p:txBody>
      </p:sp>
      <p:sp>
        <p:nvSpPr>
          <p:cNvPr id="28" name="TextBox 27">
            <a:extLst>
              <a:ext uri="{FF2B5EF4-FFF2-40B4-BE49-F238E27FC236}">
                <a16:creationId xmlns:a16="http://schemas.microsoft.com/office/drawing/2014/main" id="{79E8A4A2-5333-33EE-080E-69744FBFBE86}"/>
              </a:ext>
            </a:extLst>
          </p:cNvPr>
          <p:cNvSpPr txBox="1"/>
          <p:nvPr/>
        </p:nvSpPr>
        <p:spPr>
          <a:xfrm>
            <a:off x="4987353" y="5266267"/>
            <a:ext cx="3790245" cy="795866"/>
          </a:xfrm>
          <a:prstGeom prst="rect">
            <a:avLst/>
          </a:prstGeom>
          <a:solidFill>
            <a:srgbClr val="FFFFFF"/>
          </a:solidFill>
          <a:ln w="38100">
            <a:solidFill>
              <a:srgbClr val="7030A0"/>
            </a:solidFill>
          </a:ln>
        </p:spPr>
        <p:txBody>
          <a:bodyPr wrap="square" rtlCol="0" anchor="ctr" anchorCtr="0">
            <a:noAutofit/>
          </a:bodyPr>
          <a:lstStyle/>
          <a:p>
            <a:r>
              <a:rPr lang="en-US" sz="1000" b="1" i="1" dirty="0">
                <a:solidFill>
                  <a:srgbClr val="4169E1"/>
                </a:solidFill>
              </a:rPr>
              <a:t>MAD-X </a:t>
            </a:r>
            <a:r>
              <a:rPr lang="en-US" sz="1000" b="1" i="1" u="sng" dirty="0">
                <a:solidFill>
                  <a:srgbClr val="4169E1"/>
                </a:solidFill>
              </a:rPr>
              <a:t>underestimates optical distortions</a:t>
            </a:r>
            <a:r>
              <a:rPr lang="en-US" sz="1000" b="1" i="1" dirty="0">
                <a:solidFill>
                  <a:srgbClr val="4169E1"/>
                </a:solidFill>
              </a:rPr>
              <a:t> </a:t>
            </a:r>
            <a:r>
              <a:rPr lang="en-US" sz="1000" i="1" dirty="0">
                <a:solidFill>
                  <a:srgbClr val="000000"/>
                </a:solidFill>
              </a:rPr>
              <a:t>because does not model </a:t>
            </a:r>
          </a:p>
          <a:p>
            <a:pPr marL="84138" indent="-84138">
              <a:buFont typeface="Arial" panose="020B0604020202020204" pitchFamily="34" charset="0"/>
              <a:buChar char="•"/>
            </a:pPr>
            <a:r>
              <a:rPr lang="en-US" sz="1000" i="1" dirty="0">
                <a:solidFill>
                  <a:srgbClr val="000000"/>
                </a:solidFill>
              </a:rPr>
              <a:t>amplitude detuning (in the way needed for this particular use case)</a:t>
            </a:r>
          </a:p>
          <a:p>
            <a:pPr marL="84138" indent="-84138">
              <a:buFont typeface="Arial" panose="020B0604020202020204" pitchFamily="34" charset="0"/>
              <a:buChar char="•"/>
            </a:pPr>
            <a:r>
              <a:rPr lang="en-US" sz="1000" i="1" dirty="0">
                <a:solidFill>
                  <a:srgbClr val="000000"/>
                </a:solidFill>
              </a:rPr>
              <a:t>bb-induced non-linear shape distortions  (</a:t>
            </a:r>
            <a:r>
              <a:rPr lang="en-US" sz="1000" i="1" dirty="0">
                <a:solidFill>
                  <a:srgbClr val="000000"/>
                </a:solidFill>
                <a:sym typeface="Wingdings" pitchFamily="2" charset="2"/>
              </a:rPr>
              <a:t> non-Gaussian tails)</a:t>
            </a:r>
          </a:p>
          <a:p>
            <a:pPr marL="84138" indent="-84138">
              <a:buFont typeface="Arial" panose="020B0604020202020204" pitchFamily="34" charset="0"/>
              <a:buChar char="•"/>
            </a:pPr>
            <a:endParaRPr lang="en-US" sz="800" i="1" dirty="0">
              <a:solidFill>
                <a:srgbClr val="000000"/>
              </a:solidFill>
              <a:sym typeface="Wingdings" pitchFamily="2" charset="2"/>
            </a:endParaRPr>
          </a:p>
          <a:p>
            <a:pPr algn="ctr"/>
            <a:r>
              <a:rPr lang="en-US" sz="1200" b="1" i="1">
                <a:solidFill>
                  <a:srgbClr val="7030A0"/>
                </a:solidFill>
              </a:rPr>
              <a:t>⇒ pre-2021</a:t>
            </a:r>
            <a:r>
              <a:rPr lang="en-US" sz="1200" b="1" i="1" dirty="0">
                <a:solidFill>
                  <a:srgbClr val="7030A0"/>
                </a:solidFill>
              </a:rPr>
              <a:t>: absolute </a:t>
            </a:r>
            <a:r>
              <a:rPr lang="en-US" sz="1200" b="1" i="1" dirty="0">
                <a:solidFill>
                  <a:srgbClr val="7030A0"/>
                </a:solidFill>
                <a:latin typeface="Lucida Calligraphy" panose="03010101010101010101" pitchFamily="66" charset="77"/>
              </a:rPr>
              <a:t>L</a:t>
            </a:r>
            <a:r>
              <a:rPr lang="en-US" sz="1200" b="1" i="1" dirty="0">
                <a:solidFill>
                  <a:srgbClr val="7030A0"/>
                </a:solidFill>
              </a:rPr>
              <a:t> scale (pp) biased down by ~ 1%</a:t>
            </a:r>
          </a:p>
        </p:txBody>
      </p:sp>
      <p:cxnSp>
        <p:nvCxnSpPr>
          <p:cNvPr id="6" name="Straight Arrow Connector 5">
            <a:extLst>
              <a:ext uri="{FF2B5EF4-FFF2-40B4-BE49-F238E27FC236}">
                <a16:creationId xmlns:a16="http://schemas.microsoft.com/office/drawing/2014/main" id="{B26F0DA6-2F19-6B48-AFB4-C8568FDAA075}"/>
              </a:ext>
            </a:extLst>
          </p:cNvPr>
          <p:cNvCxnSpPr>
            <a:cxnSpLocks/>
          </p:cNvCxnSpPr>
          <p:nvPr/>
        </p:nvCxnSpPr>
        <p:spPr bwMode="auto">
          <a:xfrm flipH="1">
            <a:off x="7791819" y="2975212"/>
            <a:ext cx="226242" cy="738207"/>
          </a:xfrm>
          <a:prstGeom prst="straightConnector1">
            <a:avLst/>
          </a:prstGeom>
          <a:solidFill>
            <a:schemeClr val="bg1"/>
          </a:solidFill>
          <a:ln w="28575" cap="flat" cmpd="sng" algn="ctr">
            <a:solidFill>
              <a:srgbClr val="FF40FF"/>
            </a:solidFill>
            <a:prstDash val="sys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0" name="Straight Arrow Connector 19">
            <a:extLst>
              <a:ext uri="{FF2B5EF4-FFF2-40B4-BE49-F238E27FC236}">
                <a16:creationId xmlns:a16="http://schemas.microsoft.com/office/drawing/2014/main" id="{A255930A-0913-BE47-AFDE-5361835A19C2}"/>
              </a:ext>
            </a:extLst>
          </p:cNvPr>
          <p:cNvCxnSpPr>
            <a:cxnSpLocks/>
          </p:cNvCxnSpPr>
          <p:nvPr/>
        </p:nvCxnSpPr>
        <p:spPr bwMode="auto">
          <a:xfrm flipV="1">
            <a:off x="4102443" y="4604951"/>
            <a:ext cx="1367416" cy="1550764"/>
          </a:xfrm>
          <a:prstGeom prst="straightConnector1">
            <a:avLst/>
          </a:prstGeom>
          <a:solidFill>
            <a:schemeClr val="bg1"/>
          </a:solidFill>
          <a:ln w="28575" cap="flat" cmpd="sng" algn="ctr">
            <a:solidFill>
              <a:srgbClr val="248E29"/>
            </a:solidFill>
            <a:prstDash val="sys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 name="Rounded Rectangle 2">
            <a:extLst>
              <a:ext uri="{FF2B5EF4-FFF2-40B4-BE49-F238E27FC236}">
                <a16:creationId xmlns:a16="http://schemas.microsoft.com/office/drawing/2014/main" id="{2291F411-AD37-F648-8D47-64FD9C7EA157}"/>
              </a:ext>
            </a:extLst>
          </p:cNvPr>
          <p:cNvSpPr/>
          <p:nvPr/>
        </p:nvSpPr>
        <p:spPr bwMode="auto">
          <a:xfrm>
            <a:off x="266131" y="2695432"/>
            <a:ext cx="1921898" cy="319773"/>
          </a:xfrm>
          <a:prstGeom prst="roundRect">
            <a:avLst/>
          </a:prstGeom>
          <a:noFill/>
          <a:ln w="28575" cap="flat" cmpd="sng" algn="ctr">
            <a:solidFill>
              <a:srgbClr val="800001"/>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Tree>
    <p:extLst>
      <p:ext uri="{BB962C8B-B14F-4D97-AF65-F5344CB8AC3E}">
        <p14:creationId xmlns:p14="http://schemas.microsoft.com/office/powerpoint/2010/main" val="4216417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B0196C2-B8B8-4141-871A-21CBDF7A6E30}"/>
              </a:ext>
            </a:extLst>
          </p:cNvPr>
          <p:cNvSpPr>
            <a:spLocks noGrp="1"/>
          </p:cNvSpPr>
          <p:nvPr>
            <p:ph type="title"/>
          </p:nvPr>
        </p:nvSpPr>
        <p:spPr>
          <a:xfrm>
            <a:off x="160083" y="501702"/>
            <a:ext cx="8891752" cy="672881"/>
          </a:xfrm>
          <a:ln w="12700">
            <a:solidFill>
              <a:srgbClr val="000000"/>
            </a:solidFill>
          </a:ln>
        </p:spPr>
        <p:txBody>
          <a:bodyPr/>
          <a:lstStyle/>
          <a:p>
            <a:r>
              <a:rPr lang="en-US" dirty="0"/>
              <a:t>Systematic uncertainties on beam-beam correction to </a:t>
            </a:r>
            <a:r>
              <a:rPr lang="en-US" dirty="0" err="1"/>
              <a:t>vdM</a:t>
            </a:r>
            <a:r>
              <a:rPr lang="en-US" dirty="0"/>
              <a:t> calibrations: dominant contributions</a:t>
            </a:r>
          </a:p>
        </p:txBody>
      </p:sp>
      <p:sp>
        <p:nvSpPr>
          <p:cNvPr id="3" name="TextBox 2">
            <a:extLst>
              <a:ext uri="{FF2B5EF4-FFF2-40B4-BE49-F238E27FC236}">
                <a16:creationId xmlns:a16="http://schemas.microsoft.com/office/drawing/2014/main" id="{DFB38D86-9AE8-D8D0-0D35-E2E119D0BA0B}"/>
              </a:ext>
            </a:extLst>
          </p:cNvPr>
          <p:cNvSpPr txBox="1"/>
          <p:nvPr/>
        </p:nvSpPr>
        <p:spPr>
          <a:xfrm>
            <a:off x="0" y="0"/>
            <a:ext cx="3003259" cy="246221"/>
          </a:xfrm>
          <a:prstGeom prst="rect">
            <a:avLst/>
          </a:prstGeom>
          <a:noFill/>
          <a:ln>
            <a:noFill/>
          </a:ln>
        </p:spPr>
        <p:txBody>
          <a:bodyPr wrap="square" rtlCol="0">
            <a:spAutoFit/>
          </a:bodyPr>
          <a:lstStyle/>
          <a:p>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sp>
        <p:nvSpPr>
          <p:cNvPr id="31" name="TextBox 30">
            <a:extLst>
              <a:ext uri="{FF2B5EF4-FFF2-40B4-BE49-F238E27FC236}">
                <a16:creationId xmlns:a16="http://schemas.microsoft.com/office/drawing/2014/main" id="{32DAD21B-9D2C-0D41-89E3-505408392E6D}"/>
              </a:ext>
            </a:extLst>
          </p:cNvPr>
          <p:cNvSpPr txBox="1"/>
          <p:nvPr/>
        </p:nvSpPr>
        <p:spPr>
          <a:xfrm>
            <a:off x="1441102" y="1307221"/>
            <a:ext cx="6279639" cy="1077218"/>
          </a:xfrm>
          <a:prstGeom prst="rect">
            <a:avLst/>
          </a:prstGeom>
          <a:solidFill>
            <a:srgbClr val="FFFFFF"/>
          </a:solidFill>
          <a:ln w="28575">
            <a:solidFill>
              <a:srgbClr val="D00E2F"/>
            </a:solidFill>
            <a:prstDash val="sysDash"/>
          </a:ln>
        </p:spPr>
        <p:txBody>
          <a:bodyPr wrap="square" rtlCol="0">
            <a:spAutoFit/>
          </a:bodyPr>
          <a:lstStyle/>
          <a:p>
            <a:pPr algn="ctr"/>
            <a:r>
              <a:rPr lang="en-US" sz="1600" dirty="0">
                <a:solidFill>
                  <a:srgbClr val="000000"/>
                </a:solidFill>
              </a:rPr>
              <a:t>Both the </a:t>
            </a:r>
            <a:r>
              <a:rPr lang="en-US" sz="1600" b="1" dirty="0">
                <a:solidFill>
                  <a:srgbClr val="06B050"/>
                </a:solidFill>
              </a:rPr>
              <a:t>magnitude</a:t>
            </a:r>
            <a:r>
              <a:rPr lang="en-US" sz="1600" dirty="0">
                <a:solidFill>
                  <a:srgbClr val="000000"/>
                </a:solidFill>
              </a:rPr>
              <a:t> of the beam-beam correction, and its </a:t>
            </a:r>
            <a:r>
              <a:rPr lang="en-US" sz="1600" b="1" dirty="0">
                <a:solidFill>
                  <a:srgbClr val="FF40FF"/>
                </a:solidFill>
              </a:rPr>
              <a:t>uncertainty</a:t>
            </a:r>
            <a:r>
              <a:rPr lang="en-US" sz="1600" dirty="0">
                <a:solidFill>
                  <a:srgbClr val="000000"/>
                </a:solidFill>
              </a:rPr>
              <a:t>, </a:t>
            </a:r>
          </a:p>
          <a:p>
            <a:pPr algn="ctr"/>
            <a:r>
              <a:rPr lang="en-US" sz="1600" dirty="0">
                <a:solidFill>
                  <a:srgbClr val="000000"/>
                </a:solidFill>
              </a:rPr>
              <a:t>scale almost linearly with the </a:t>
            </a:r>
            <a:r>
              <a:rPr lang="en-US" sz="1600" b="1" dirty="0">
                <a:solidFill>
                  <a:srgbClr val="AB7942"/>
                </a:solidFill>
              </a:rPr>
              <a:t>beam-beam parameter </a:t>
            </a:r>
            <a:r>
              <a:rPr lang="en-US" sz="1600" b="1" dirty="0">
                <a:solidFill>
                  <a:srgbClr val="AB7942"/>
                </a:solidFill>
                <a:latin typeface="Symbol" pitchFamily="2" charset="2"/>
              </a:rPr>
              <a:t>x</a:t>
            </a:r>
            <a:r>
              <a:rPr lang="en-US" sz="1600" dirty="0">
                <a:solidFill>
                  <a:srgbClr val="000000"/>
                </a:solidFill>
              </a:rPr>
              <a:t>; </a:t>
            </a:r>
          </a:p>
          <a:p>
            <a:pPr algn="ctr"/>
            <a:r>
              <a:rPr lang="en-US" sz="1600" dirty="0">
                <a:solidFill>
                  <a:srgbClr val="000000"/>
                </a:solidFill>
              </a:rPr>
              <a:t>they also depend sensitively on the number </a:t>
            </a:r>
            <a:r>
              <a:rPr lang="en-US" sz="1600" b="1" i="1" dirty="0">
                <a:solidFill>
                  <a:srgbClr val="7030A0"/>
                </a:solidFill>
              </a:rPr>
              <a:t>N</a:t>
            </a:r>
            <a:r>
              <a:rPr lang="en-US" sz="1600" b="1" baseline="-25000" dirty="0">
                <a:solidFill>
                  <a:srgbClr val="7030A0"/>
                </a:solidFill>
              </a:rPr>
              <a:t>NSIP</a:t>
            </a:r>
            <a:r>
              <a:rPr lang="en-US" sz="1600" dirty="0">
                <a:solidFill>
                  <a:srgbClr val="000000"/>
                </a:solidFill>
              </a:rPr>
              <a:t> of non-scanning IPs </a:t>
            </a:r>
          </a:p>
          <a:p>
            <a:pPr algn="ctr"/>
            <a:r>
              <a:rPr lang="en-US" sz="1600" dirty="0">
                <a:solidFill>
                  <a:srgbClr val="000000"/>
                </a:solidFill>
              </a:rPr>
              <a:t>(i.e. of additional head-on collisions besides those at the scanning IP)</a:t>
            </a:r>
            <a:endParaRPr lang="en-US" sz="1600" dirty="0">
              <a:solidFill>
                <a:srgbClr val="FF40FF"/>
              </a:solidFill>
            </a:endParaRPr>
          </a:p>
        </p:txBody>
      </p:sp>
      <p:graphicFrame>
        <p:nvGraphicFramePr>
          <p:cNvPr id="6" name="Table 14">
            <a:extLst>
              <a:ext uri="{FF2B5EF4-FFF2-40B4-BE49-F238E27FC236}">
                <a16:creationId xmlns:a16="http://schemas.microsoft.com/office/drawing/2014/main" id="{1CC8CC3C-A57D-A248-A1D8-C827DA4C55B9}"/>
              </a:ext>
            </a:extLst>
          </p:cNvPr>
          <p:cNvGraphicFramePr>
            <a:graphicFrameLocks noGrp="1"/>
          </p:cNvGraphicFramePr>
          <p:nvPr>
            <p:extLst>
              <p:ext uri="{D42A27DB-BD31-4B8C-83A1-F6EECF244321}">
                <p14:modId xmlns:p14="http://schemas.microsoft.com/office/powerpoint/2010/main" val="256646026"/>
              </p:ext>
            </p:extLst>
          </p:nvPr>
        </p:nvGraphicFramePr>
        <p:xfrm>
          <a:off x="420411" y="2627762"/>
          <a:ext cx="8324193" cy="3799840"/>
        </p:xfrm>
        <a:graphic>
          <a:graphicData uri="http://schemas.openxmlformats.org/drawingml/2006/table">
            <a:tbl>
              <a:tblPr firstRow="1" bandRow="1">
                <a:tableStyleId>{5C22544A-7EE6-4342-B048-85BDC9FD1C3A}</a:tableStyleId>
              </a:tblPr>
              <a:tblGrid>
                <a:gridCol w="2532996">
                  <a:extLst>
                    <a:ext uri="{9D8B030D-6E8A-4147-A177-3AD203B41FA5}">
                      <a16:colId xmlns:a16="http://schemas.microsoft.com/office/drawing/2014/main" val="2785415648"/>
                    </a:ext>
                  </a:extLst>
                </a:gridCol>
                <a:gridCol w="1692165">
                  <a:extLst>
                    <a:ext uri="{9D8B030D-6E8A-4147-A177-3AD203B41FA5}">
                      <a16:colId xmlns:a16="http://schemas.microsoft.com/office/drawing/2014/main" val="512462615"/>
                    </a:ext>
                  </a:extLst>
                </a:gridCol>
                <a:gridCol w="1366344">
                  <a:extLst>
                    <a:ext uri="{9D8B030D-6E8A-4147-A177-3AD203B41FA5}">
                      <a16:colId xmlns:a16="http://schemas.microsoft.com/office/drawing/2014/main" val="1191188865"/>
                    </a:ext>
                  </a:extLst>
                </a:gridCol>
                <a:gridCol w="1366344">
                  <a:extLst>
                    <a:ext uri="{9D8B030D-6E8A-4147-A177-3AD203B41FA5}">
                      <a16:colId xmlns:a16="http://schemas.microsoft.com/office/drawing/2014/main" val="1233696581"/>
                    </a:ext>
                  </a:extLst>
                </a:gridCol>
                <a:gridCol w="1366344">
                  <a:extLst>
                    <a:ext uri="{9D8B030D-6E8A-4147-A177-3AD203B41FA5}">
                      <a16:colId xmlns:a16="http://schemas.microsoft.com/office/drawing/2014/main" val="1594558563"/>
                    </a:ext>
                  </a:extLst>
                </a:gridCol>
              </a:tblGrid>
              <a:tr h="390984">
                <a:tc>
                  <a:txBody>
                    <a:bodyPr/>
                    <a:lstStyle/>
                    <a:p>
                      <a:pPr algn="ctr"/>
                      <a:r>
                        <a:rPr lang="en-US" sz="1600" dirty="0"/>
                        <a:t>Beam-beam (b-b)  uncertainty source</a:t>
                      </a:r>
                    </a:p>
                  </a:txBody>
                  <a:tcPr anchor="ctr" anchorCtr="1"/>
                </a:tc>
                <a:tc>
                  <a:txBody>
                    <a:bodyPr/>
                    <a:lstStyle/>
                    <a:p>
                      <a:pPr algn="ctr"/>
                      <a:r>
                        <a:rPr lang="en-US" sz="1600" dirty="0"/>
                        <a:t>b-b parameter  </a:t>
                      </a:r>
                      <a:r>
                        <a:rPr lang="en-US" sz="1600" dirty="0">
                          <a:latin typeface="Symbol" pitchFamily="2" charset="2"/>
                        </a:rPr>
                        <a:t>x</a:t>
                      </a:r>
                      <a:endParaRPr lang="en-US" sz="1600" dirty="0"/>
                    </a:p>
                  </a:txBody>
                  <a:tcPr anchor="ctr" anchorCtr="1"/>
                </a:tc>
                <a:tc gridSpan="3">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dirty="0" err="1">
                          <a:latin typeface="Symbol" pitchFamily="2" charset="2"/>
                        </a:rPr>
                        <a:t>s</a:t>
                      </a:r>
                      <a:r>
                        <a:rPr lang="en-US" sz="1600" baseline="-25000" dirty="0" err="1"/>
                        <a:t>vis</a:t>
                      </a:r>
                      <a:r>
                        <a:rPr lang="en-US" sz="1600" dirty="0"/>
                        <a:t> systematic uncertainty [%]</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dirty="0"/>
                        <a:t>for number of non-scanning IPs (</a:t>
                      </a:r>
                      <a:r>
                        <a:rPr lang="en-US" sz="1600" i="1" dirty="0">
                          <a:solidFill>
                            <a:srgbClr val="FF0000"/>
                          </a:solidFill>
                        </a:rPr>
                        <a:t>N</a:t>
                      </a:r>
                      <a:r>
                        <a:rPr lang="en-US" sz="1600" baseline="-25000" dirty="0">
                          <a:solidFill>
                            <a:srgbClr val="FF0000"/>
                          </a:solidFill>
                        </a:rPr>
                        <a:t>NSIP</a:t>
                      </a:r>
                      <a:r>
                        <a:rPr lang="en-US" sz="1600" dirty="0"/>
                        <a:t>) =</a:t>
                      </a:r>
                    </a:p>
                  </a:txBody>
                  <a:tcPr anchor="ctr" anchorCtr="1"/>
                </a:tc>
                <a:tc hMerge="1">
                  <a:txBody>
                    <a:bodyPr/>
                    <a:lstStyle/>
                    <a:p>
                      <a:pPr algn="ctr"/>
                      <a:endParaRPr lang="en-US" sz="1600" dirty="0"/>
                    </a:p>
                  </a:txBody>
                  <a:tcPr/>
                </a:tc>
                <a:tc hMerge="1">
                  <a:txBody>
                    <a:bodyPr/>
                    <a:lstStyle/>
                    <a:p>
                      <a:pPr algn="ctr"/>
                      <a:endParaRPr lang="en-US" sz="1600" dirty="0"/>
                    </a:p>
                  </a:txBody>
                  <a:tcPr/>
                </a:tc>
                <a:extLst>
                  <a:ext uri="{0D108BD9-81ED-4DB2-BD59-A6C34878D82A}">
                    <a16:rowId xmlns:a16="http://schemas.microsoft.com/office/drawing/2014/main" val="459074764"/>
                  </a:ext>
                </a:extLst>
              </a:tr>
              <a:tr h="370840">
                <a:tc>
                  <a:txBody>
                    <a:bodyPr/>
                    <a:lstStyle/>
                    <a:p>
                      <a:pPr algn="ctr"/>
                      <a:endParaRPr lang="en-US" sz="1600" dirty="0"/>
                    </a:p>
                  </a:txBody>
                  <a:tcPr anchor="ctr" anchorCtr="1"/>
                </a:tc>
                <a:tc>
                  <a:txBody>
                    <a:bodyPr/>
                    <a:lstStyle/>
                    <a:p>
                      <a:pPr algn="ctr"/>
                      <a:endParaRPr lang="en-US" sz="1600"/>
                    </a:p>
                  </a:txBody>
                  <a:tcPr anchor="ctr" anchorCtr="1"/>
                </a:tc>
                <a:tc>
                  <a:txBody>
                    <a:bodyPr/>
                    <a:lstStyle/>
                    <a:p>
                      <a:pPr algn="ctr"/>
                      <a:r>
                        <a:rPr lang="en-US" sz="1600" dirty="0">
                          <a:solidFill>
                            <a:srgbClr val="7030A0"/>
                          </a:solidFill>
                        </a:rPr>
                        <a:t>0</a:t>
                      </a:r>
                    </a:p>
                  </a:txBody>
                  <a:tcPr anchor="ctr" anchorCtr="1"/>
                </a:tc>
                <a:tc>
                  <a:txBody>
                    <a:bodyPr/>
                    <a:lstStyle/>
                    <a:p>
                      <a:pPr algn="ctr"/>
                      <a:r>
                        <a:rPr lang="en-US" sz="1600" dirty="0">
                          <a:solidFill>
                            <a:srgbClr val="7030A0"/>
                          </a:solidFill>
                        </a:rPr>
                        <a:t>1</a:t>
                      </a:r>
                    </a:p>
                  </a:txBody>
                  <a:tcPr anchor="ctr" anchorCtr="1"/>
                </a:tc>
                <a:tc>
                  <a:txBody>
                    <a:bodyPr/>
                    <a:lstStyle/>
                    <a:p>
                      <a:pPr algn="ctr"/>
                      <a:r>
                        <a:rPr lang="en-US" sz="1600" dirty="0">
                          <a:solidFill>
                            <a:srgbClr val="7030A0"/>
                          </a:solidFill>
                        </a:rPr>
                        <a:t>2</a:t>
                      </a:r>
                    </a:p>
                  </a:txBody>
                  <a:tcPr anchor="ctr" anchorCtr="1"/>
                </a:tc>
                <a:extLst>
                  <a:ext uri="{0D108BD9-81ED-4DB2-BD59-A6C34878D82A}">
                    <a16:rowId xmlns:a16="http://schemas.microsoft.com/office/drawing/2014/main" val="695009840"/>
                  </a:ext>
                </a:extLst>
              </a:tr>
              <a:tr h="370840">
                <a:tc>
                  <a:txBody>
                    <a:bodyPr/>
                    <a:lstStyle/>
                    <a:p>
                      <a:pPr algn="ctr"/>
                      <a:r>
                        <a:rPr lang="en-US" sz="1600" dirty="0"/>
                        <a:t>Nominal frac. tunes </a:t>
                      </a:r>
                      <a:r>
                        <a:rPr lang="en-US" sz="1600" dirty="0" err="1"/>
                        <a:t>q</a:t>
                      </a:r>
                      <a:r>
                        <a:rPr lang="en-US" sz="1600" baseline="-25000" dirty="0" err="1"/>
                        <a:t>x</a:t>
                      </a:r>
                      <a:r>
                        <a:rPr lang="en-US" sz="1600" dirty="0"/>
                        <a:t>, </a:t>
                      </a:r>
                      <a:r>
                        <a:rPr lang="en-US" sz="1600" dirty="0" err="1"/>
                        <a:t>q</a:t>
                      </a:r>
                      <a:r>
                        <a:rPr lang="en-US" sz="1600" baseline="-25000" dirty="0" err="1"/>
                        <a:t>y</a:t>
                      </a:r>
                      <a:endParaRPr lang="en-US" sz="1600" dirty="0"/>
                    </a:p>
                    <a:p>
                      <a:pPr algn="ctr"/>
                      <a:r>
                        <a:rPr lang="en-US" sz="1600" dirty="0"/>
                        <a:t>(fully separated beams)</a:t>
                      </a:r>
                    </a:p>
                  </a:txBody>
                  <a:tcPr anchor="ctr" anchorCtr="1"/>
                </a:tc>
                <a:tc rowSpan="6">
                  <a:txBody>
                    <a:bodyPr/>
                    <a:lstStyle/>
                    <a:p>
                      <a:pPr algn="ctr"/>
                      <a:r>
                        <a:rPr lang="en-US" sz="1600" dirty="0">
                          <a:solidFill>
                            <a:srgbClr val="AB7942"/>
                          </a:solidFill>
                        </a:rPr>
                        <a:t>5.6 10</a:t>
                      </a:r>
                      <a:r>
                        <a:rPr lang="en-US" sz="1600" baseline="30000" dirty="0">
                          <a:solidFill>
                            <a:srgbClr val="AB7942"/>
                          </a:solidFill>
                        </a:rPr>
                        <a:t>-3</a:t>
                      </a:r>
                      <a:endParaRPr lang="en-US" sz="1600" dirty="0">
                        <a:solidFill>
                          <a:srgbClr val="AB7942"/>
                        </a:solidFill>
                      </a:endParaRPr>
                    </a:p>
                    <a:p>
                      <a:pPr algn="ctr"/>
                      <a:endParaRPr lang="en-US" sz="1600" dirty="0">
                        <a:solidFill>
                          <a:srgbClr val="AB7942"/>
                        </a:solidFill>
                      </a:endParaRPr>
                    </a:p>
                    <a:p>
                      <a:pPr algn="ctr"/>
                      <a:r>
                        <a:rPr lang="en-US" sz="1600" dirty="0">
                          <a:solidFill>
                            <a:srgbClr val="AB7942"/>
                          </a:solidFill>
                        </a:rPr>
                        <a:t>( = max. value  in Run-2 </a:t>
                      </a:r>
                      <a:r>
                        <a:rPr lang="en-US" sz="1600" dirty="0" err="1">
                          <a:solidFill>
                            <a:srgbClr val="AB7942"/>
                          </a:solidFill>
                        </a:rPr>
                        <a:t>vdM</a:t>
                      </a:r>
                      <a:r>
                        <a:rPr lang="en-US" sz="1600" dirty="0">
                          <a:solidFill>
                            <a:srgbClr val="AB7942"/>
                          </a:solidFill>
                        </a:rPr>
                        <a:t> scans)</a:t>
                      </a:r>
                    </a:p>
                  </a:txBody>
                  <a:tcPr anchor="ctr" anchorCtr="1"/>
                </a:tc>
                <a:tc>
                  <a:txBody>
                    <a:bodyPr/>
                    <a:lstStyle/>
                    <a:p>
                      <a:pPr algn="ctr"/>
                      <a:r>
                        <a:rPr lang="en-US" sz="1600" dirty="0"/>
                        <a:t>0.26</a:t>
                      </a:r>
                    </a:p>
                  </a:txBody>
                  <a:tcPr anchor="ctr" anchorCtr="1"/>
                </a:tc>
                <a:tc>
                  <a:txBody>
                    <a:bodyPr/>
                    <a:lstStyle/>
                    <a:p>
                      <a:pPr algn="ctr"/>
                      <a:r>
                        <a:rPr lang="en-US" sz="1600" dirty="0"/>
                        <a:t>0.23</a:t>
                      </a:r>
                    </a:p>
                  </a:txBody>
                  <a:tcPr anchor="ctr" anchorCtr="1"/>
                </a:tc>
                <a:tc>
                  <a:txBody>
                    <a:bodyPr/>
                    <a:lstStyle/>
                    <a:p>
                      <a:pPr algn="ctr"/>
                      <a:r>
                        <a:rPr lang="en-US" sz="1600" dirty="0"/>
                        <a:t>0.20</a:t>
                      </a:r>
                    </a:p>
                  </a:txBody>
                  <a:tcPr anchor="ctr" anchorCtr="1"/>
                </a:tc>
                <a:extLst>
                  <a:ext uri="{0D108BD9-81ED-4DB2-BD59-A6C34878D82A}">
                    <a16:rowId xmlns:a16="http://schemas.microsoft.com/office/drawing/2014/main" val="3550502488"/>
                  </a:ext>
                </a:extLst>
              </a:tr>
              <a:tr h="370840">
                <a:tc>
                  <a:txBody>
                    <a:bodyPr/>
                    <a:lstStyle/>
                    <a:p>
                      <a:pPr algn="ctr"/>
                      <a:r>
                        <a:rPr lang="en-US" sz="1600" dirty="0"/>
                        <a:t>Multi-IP effects          (from </a:t>
                      </a:r>
                      <a:r>
                        <a:rPr lang="en-US" sz="1600" dirty="0" err="1"/>
                        <a:t>addt'l</a:t>
                      </a:r>
                      <a:r>
                        <a:rPr lang="en-US" sz="1600" dirty="0"/>
                        <a:t> b-b tune shift)</a:t>
                      </a:r>
                    </a:p>
                  </a:txBody>
                  <a:tcPr anchor="ctr" anchorCtr="1"/>
                </a:tc>
                <a:tc vMerge="1">
                  <a:txBody>
                    <a:bodyPr/>
                    <a:lstStyle/>
                    <a:p>
                      <a:pPr algn="ctr"/>
                      <a:endParaRPr lang="en-US" sz="1600" dirty="0"/>
                    </a:p>
                  </a:txBody>
                  <a:tcPr anchor="ctr" anchorCtr="1"/>
                </a:tc>
                <a:tc>
                  <a:txBody>
                    <a:bodyPr/>
                    <a:lstStyle/>
                    <a:p>
                      <a:pPr algn="ctr"/>
                      <a:r>
                        <a:rPr lang="en-US" sz="1600" dirty="0"/>
                        <a:t>0</a:t>
                      </a:r>
                    </a:p>
                  </a:txBody>
                  <a:tcPr anchor="ctr" anchorCtr="1"/>
                </a:tc>
                <a:tc>
                  <a:txBody>
                    <a:bodyPr/>
                    <a:lstStyle/>
                    <a:p>
                      <a:pPr algn="ctr"/>
                      <a:r>
                        <a:rPr lang="en-US" sz="1600" dirty="0"/>
                        <a:t>&lt; 0.20</a:t>
                      </a:r>
                    </a:p>
                  </a:txBody>
                  <a:tcPr anchor="ctr" anchorCtr="1"/>
                </a:tc>
                <a:tc>
                  <a:txBody>
                    <a:bodyPr/>
                    <a:lstStyle/>
                    <a:p>
                      <a:pPr algn="ctr"/>
                      <a:r>
                        <a:rPr lang="en-US" sz="1600" dirty="0"/>
                        <a:t>&lt; 0.20</a:t>
                      </a:r>
                    </a:p>
                  </a:txBody>
                  <a:tcPr anchor="ctr" anchorCtr="1"/>
                </a:tc>
                <a:extLst>
                  <a:ext uri="{0D108BD9-81ED-4DB2-BD59-A6C34878D82A}">
                    <a16:rowId xmlns:a16="http://schemas.microsoft.com/office/drawing/2014/main" val="2829901744"/>
                  </a:ext>
                </a:extLst>
              </a:tr>
              <a:tr h="370840">
                <a:tc>
                  <a:txBody>
                    <a:bodyPr/>
                    <a:lstStyle/>
                    <a:p>
                      <a:pPr algn="ctr"/>
                      <a:r>
                        <a:rPr lang="en-US" sz="1600" dirty="0"/>
                        <a:t>Initially non-Gaussian     p-density distributions</a:t>
                      </a:r>
                    </a:p>
                  </a:txBody>
                  <a:tcPr anchor="ctr" anchorCtr="1"/>
                </a:tc>
                <a:tc vMerge="1">
                  <a:txBody>
                    <a:bodyPr/>
                    <a:lstStyle/>
                    <a:p>
                      <a:pPr algn="ctr"/>
                      <a:endParaRPr lang="en-US" sz="1600" dirty="0"/>
                    </a:p>
                  </a:txBody>
                  <a:tcPr anchor="ctr" anchorCtr="1"/>
                </a:tc>
                <a:tc>
                  <a:txBody>
                    <a:bodyPr/>
                    <a:lstStyle/>
                    <a:p>
                      <a:pPr algn="ctr"/>
                      <a:r>
                        <a:rPr lang="en-US" sz="1600" dirty="0"/>
                        <a:t>0.13</a:t>
                      </a:r>
                    </a:p>
                  </a:txBody>
                  <a:tcPr anchor="ctr" anchorCtr="1"/>
                </a:tc>
                <a:tc>
                  <a:txBody>
                    <a:bodyPr/>
                    <a:lstStyle/>
                    <a:p>
                      <a:pPr algn="ctr"/>
                      <a:r>
                        <a:rPr lang="en-US" sz="1600" dirty="0"/>
                        <a:t>0.22</a:t>
                      </a:r>
                    </a:p>
                  </a:txBody>
                  <a:tcPr anchor="ctr" anchorCtr="1"/>
                </a:tc>
                <a:tc>
                  <a:txBody>
                    <a:bodyPr/>
                    <a:lstStyle/>
                    <a:p>
                      <a:pPr algn="ctr"/>
                      <a:r>
                        <a:rPr lang="en-US" sz="1600" dirty="0"/>
                        <a:t>0.30</a:t>
                      </a:r>
                    </a:p>
                  </a:txBody>
                  <a:tcPr anchor="ctr" anchorCtr="1"/>
                </a:tc>
                <a:extLst>
                  <a:ext uri="{0D108BD9-81ED-4DB2-BD59-A6C34878D82A}">
                    <a16:rowId xmlns:a16="http://schemas.microsoft.com/office/drawing/2014/main" val="2072227587"/>
                  </a:ext>
                </a:extLst>
              </a:tr>
              <a:tr h="370840">
                <a:tc>
                  <a:txBody>
                    <a:bodyPr/>
                    <a:lstStyle/>
                    <a:p>
                      <a:pPr algn="ctr"/>
                      <a:r>
                        <a:rPr lang="en-US" sz="1600" dirty="0">
                          <a:solidFill>
                            <a:srgbClr val="797979"/>
                          </a:solidFill>
                        </a:rPr>
                        <a:t>Other sources: see [7]</a:t>
                      </a:r>
                    </a:p>
                  </a:txBody>
                  <a:tcPr anchor="ctr" anchorCtr="1"/>
                </a:tc>
                <a:tc vMerge="1">
                  <a:txBody>
                    <a:bodyPr/>
                    <a:lstStyle/>
                    <a:p>
                      <a:pPr algn="ctr"/>
                      <a:endParaRPr lang="en-US" sz="1600" dirty="0"/>
                    </a:p>
                  </a:txBody>
                  <a:tcPr anchor="ctr" anchorCtr="1"/>
                </a:tc>
                <a:tc>
                  <a:txBody>
                    <a:bodyPr/>
                    <a:lstStyle/>
                    <a:p>
                      <a:pPr algn="ctr"/>
                      <a:r>
                        <a:rPr lang="en-US" sz="1600" dirty="0">
                          <a:solidFill>
                            <a:srgbClr val="797979"/>
                          </a:solidFill>
                        </a:rPr>
                        <a:t>0.13</a:t>
                      </a:r>
                    </a:p>
                  </a:txBody>
                  <a:tcPr anchor="ctr" anchorCtr="1"/>
                </a:tc>
                <a:tc>
                  <a:txBody>
                    <a:bodyPr/>
                    <a:lstStyle/>
                    <a:p>
                      <a:pPr algn="ctr"/>
                      <a:r>
                        <a:rPr lang="en-US" sz="1600" dirty="0">
                          <a:solidFill>
                            <a:srgbClr val="797979"/>
                          </a:solidFill>
                        </a:rPr>
                        <a:t>0.16</a:t>
                      </a:r>
                    </a:p>
                  </a:txBody>
                  <a:tcPr anchor="ctr" anchorCtr="1"/>
                </a:tc>
                <a:tc>
                  <a:txBody>
                    <a:bodyPr/>
                    <a:lstStyle/>
                    <a:p>
                      <a:pPr algn="ctr"/>
                      <a:r>
                        <a:rPr lang="en-US" sz="1600" dirty="0">
                          <a:solidFill>
                            <a:srgbClr val="797979"/>
                          </a:solidFill>
                        </a:rPr>
                        <a:t>0.20</a:t>
                      </a:r>
                    </a:p>
                  </a:txBody>
                  <a:tcPr anchor="ctr" anchorCtr="1"/>
                </a:tc>
                <a:extLst>
                  <a:ext uri="{0D108BD9-81ED-4DB2-BD59-A6C34878D82A}">
                    <a16:rowId xmlns:a16="http://schemas.microsoft.com/office/drawing/2014/main" val="2539599435"/>
                  </a:ext>
                </a:extLst>
              </a:tr>
              <a:tr h="370840">
                <a:tc>
                  <a:txBody>
                    <a:bodyPr/>
                    <a:lstStyle/>
                    <a:p>
                      <a:pPr algn="ctr"/>
                      <a:r>
                        <a:rPr lang="en-US" sz="1600" b="1" dirty="0">
                          <a:solidFill>
                            <a:srgbClr val="FF40FF"/>
                          </a:solidFill>
                        </a:rPr>
                        <a:t>Tot. b-b uncertainty [%]</a:t>
                      </a:r>
                    </a:p>
                  </a:txBody>
                  <a:tcPr anchor="ctr" anchorCtr="1"/>
                </a:tc>
                <a:tc vMerge="1">
                  <a:txBody>
                    <a:bodyPr/>
                    <a:lstStyle/>
                    <a:p>
                      <a:pPr algn="ctr"/>
                      <a:endParaRPr lang="en-US" sz="1600" dirty="0"/>
                    </a:p>
                  </a:txBody>
                  <a:tcPr anchor="ctr" anchorCtr="1"/>
                </a:tc>
                <a:tc>
                  <a:txBody>
                    <a:bodyPr/>
                    <a:lstStyle/>
                    <a:p>
                      <a:pPr algn="ctr"/>
                      <a:r>
                        <a:rPr lang="en-US" sz="1600" b="1" dirty="0">
                          <a:solidFill>
                            <a:srgbClr val="FF40FF"/>
                          </a:solidFill>
                        </a:rPr>
                        <a:t>0.32</a:t>
                      </a:r>
                    </a:p>
                  </a:txBody>
                  <a:tcPr anchor="ctr" anchorCtr="1"/>
                </a:tc>
                <a:tc>
                  <a:txBody>
                    <a:bodyPr/>
                    <a:lstStyle/>
                    <a:p>
                      <a:pPr algn="ctr"/>
                      <a:r>
                        <a:rPr lang="en-US" sz="1600" b="1" dirty="0">
                          <a:solidFill>
                            <a:srgbClr val="FF40FF"/>
                          </a:solidFill>
                        </a:rPr>
                        <a:t>0.41</a:t>
                      </a:r>
                    </a:p>
                  </a:txBody>
                  <a:tcPr anchor="ctr" anchorCtr="1"/>
                </a:tc>
                <a:tc>
                  <a:txBody>
                    <a:bodyPr/>
                    <a:lstStyle/>
                    <a:p>
                      <a:pPr algn="ctr"/>
                      <a:r>
                        <a:rPr lang="en-US" sz="1600" b="1" dirty="0">
                          <a:solidFill>
                            <a:srgbClr val="FF40FF"/>
                          </a:solidFill>
                        </a:rPr>
                        <a:t>0.46</a:t>
                      </a:r>
                    </a:p>
                  </a:txBody>
                  <a:tcPr anchor="ctr" anchorCtr="1"/>
                </a:tc>
                <a:extLst>
                  <a:ext uri="{0D108BD9-81ED-4DB2-BD59-A6C34878D82A}">
                    <a16:rowId xmlns:a16="http://schemas.microsoft.com/office/drawing/2014/main" val="1473383160"/>
                  </a:ext>
                </a:extLst>
              </a:tr>
              <a:tr h="370840">
                <a:tc>
                  <a:txBody>
                    <a:bodyPr/>
                    <a:lstStyle/>
                    <a:p>
                      <a:pPr algn="ctr"/>
                      <a:r>
                        <a:rPr lang="en-US" sz="1600" b="1" dirty="0">
                          <a:solidFill>
                            <a:srgbClr val="05B14F"/>
                          </a:solidFill>
                        </a:rPr>
                        <a:t>Total b-b correction [%]</a:t>
                      </a:r>
                    </a:p>
                  </a:txBody>
                  <a:tcPr anchor="ctr" anchorCtr="1"/>
                </a:tc>
                <a:tc vMerge="1">
                  <a:txBody>
                    <a:bodyPr/>
                    <a:lstStyle/>
                    <a:p>
                      <a:pPr algn="ctr"/>
                      <a:endParaRPr lang="en-US" sz="1600" dirty="0"/>
                    </a:p>
                  </a:txBody>
                  <a:tcPr anchor="ctr" anchorCtr="1"/>
                </a:tc>
                <a:tc>
                  <a:txBody>
                    <a:bodyPr/>
                    <a:lstStyle/>
                    <a:p>
                      <a:pPr algn="ctr"/>
                      <a:r>
                        <a:rPr lang="en-US" sz="1600" b="1" dirty="0">
                          <a:solidFill>
                            <a:srgbClr val="05B14F"/>
                          </a:solidFill>
                        </a:rPr>
                        <a:t>+0.52</a:t>
                      </a:r>
                    </a:p>
                  </a:txBody>
                  <a:tcPr anchor="ctr" anchorCtr="1"/>
                </a:tc>
                <a:tc>
                  <a:txBody>
                    <a:bodyPr/>
                    <a:lstStyle/>
                    <a:p>
                      <a:pPr algn="ctr"/>
                      <a:r>
                        <a:rPr lang="en-US" sz="1600" b="1" dirty="0">
                          <a:solidFill>
                            <a:srgbClr val="05B14F"/>
                          </a:solidFill>
                        </a:rPr>
                        <a:t>+0.86</a:t>
                      </a:r>
                    </a:p>
                  </a:txBody>
                  <a:tcPr anchor="ctr" anchorCtr="1"/>
                </a:tc>
                <a:tc>
                  <a:txBody>
                    <a:bodyPr/>
                    <a:lstStyle/>
                    <a:p>
                      <a:pPr algn="ctr"/>
                      <a:r>
                        <a:rPr lang="en-US" sz="1600" b="1" dirty="0">
                          <a:solidFill>
                            <a:srgbClr val="05B14F"/>
                          </a:solidFill>
                        </a:rPr>
                        <a:t>+1.17</a:t>
                      </a:r>
                    </a:p>
                  </a:txBody>
                  <a:tcPr anchor="ctr" anchorCtr="1"/>
                </a:tc>
                <a:extLst>
                  <a:ext uri="{0D108BD9-81ED-4DB2-BD59-A6C34878D82A}">
                    <a16:rowId xmlns:a16="http://schemas.microsoft.com/office/drawing/2014/main" val="3318110740"/>
                  </a:ext>
                </a:extLst>
              </a:tr>
            </a:tbl>
          </a:graphicData>
        </a:graphic>
      </p:graphicFrame>
      <p:sp>
        <p:nvSpPr>
          <p:cNvPr id="32" name="Rounded Rectangle 31">
            <a:extLst>
              <a:ext uri="{FF2B5EF4-FFF2-40B4-BE49-F238E27FC236}">
                <a16:creationId xmlns:a16="http://schemas.microsoft.com/office/drawing/2014/main" id="{2456F48B-417E-7940-B5D2-25E1F03072F8}"/>
              </a:ext>
            </a:extLst>
          </p:cNvPr>
          <p:cNvSpPr/>
          <p:nvPr/>
        </p:nvSpPr>
        <p:spPr bwMode="auto">
          <a:xfrm>
            <a:off x="6289707" y="6104466"/>
            <a:ext cx="840828" cy="323135"/>
          </a:xfrm>
          <a:prstGeom prst="roundRect">
            <a:avLst/>
          </a:prstGeom>
          <a:noFill/>
          <a:ln w="19050" cap="flat" cmpd="sng" algn="ctr">
            <a:solidFill>
              <a:srgbClr val="7030A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7" name="Rounded Rectangle 6">
            <a:extLst>
              <a:ext uri="{FF2B5EF4-FFF2-40B4-BE49-F238E27FC236}">
                <a16:creationId xmlns:a16="http://schemas.microsoft.com/office/drawing/2014/main" id="{F33128F2-25D1-F94A-A5F5-2D603A7366BE}"/>
              </a:ext>
            </a:extLst>
          </p:cNvPr>
          <p:cNvSpPr/>
          <p:nvPr/>
        </p:nvSpPr>
        <p:spPr bwMode="auto">
          <a:xfrm>
            <a:off x="6273694" y="3651493"/>
            <a:ext cx="840828" cy="1021511"/>
          </a:xfrm>
          <a:prstGeom prst="roundRect">
            <a:avLst/>
          </a:prstGeom>
          <a:noFill/>
          <a:ln w="19050" cap="flat" cmpd="sng" algn="ctr">
            <a:solidFill>
              <a:srgbClr val="7030A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8" name="Rounded Rectangle 7">
            <a:extLst>
              <a:ext uri="{FF2B5EF4-FFF2-40B4-BE49-F238E27FC236}">
                <a16:creationId xmlns:a16="http://schemas.microsoft.com/office/drawing/2014/main" id="{C782CCF1-521D-894F-963A-CD7C21AF7C69}"/>
              </a:ext>
            </a:extLst>
          </p:cNvPr>
          <p:cNvSpPr/>
          <p:nvPr/>
        </p:nvSpPr>
        <p:spPr bwMode="auto">
          <a:xfrm>
            <a:off x="6412380" y="4800346"/>
            <a:ext cx="576821" cy="408702"/>
          </a:xfrm>
          <a:prstGeom prst="roundRect">
            <a:avLst/>
          </a:prstGeom>
          <a:noFill/>
          <a:ln w="19050" cap="flat" cmpd="sng" algn="ctr">
            <a:solidFill>
              <a:srgbClr val="7030A0"/>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9" name="TextBox 8">
            <a:extLst>
              <a:ext uri="{FF2B5EF4-FFF2-40B4-BE49-F238E27FC236}">
                <a16:creationId xmlns:a16="http://schemas.microsoft.com/office/drawing/2014/main" id="{E11F0E47-0336-9B4E-ACC8-DDE7308F5E5A}"/>
              </a:ext>
            </a:extLst>
          </p:cNvPr>
          <p:cNvSpPr txBox="1"/>
          <p:nvPr/>
        </p:nvSpPr>
        <p:spPr>
          <a:xfrm>
            <a:off x="1145219" y="6513129"/>
            <a:ext cx="2823099" cy="276999"/>
          </a:xfrm>
          <a:prstGeom prst="rect">
            <a:avLst/>
          </a:prstGeom>
          <a:noFill/>
          <a:ln>
            <a:solidFill>
              <a:srgbClr val="000000"/>
            </a:solidFill>
          </a:ln>
        </p:spPr>
        <p:txBody>
          <a:bodyPr wrap="square" rtlCol="0">
            <a:spAutoFit/>
          </a:bodyPr>
          <a:lstStyle/>
          <a:p>
            <a:pPr algn="ctr"/>
            <a:r>
              <a:rPr lang="en-US" sz="1200" i="1" dirty="0">
                <a:solidFill>
                  <a:srgbClr val="000000"/>
                </a:solidFill>
                <a:latin typeface="Times New Roman" panose="02020603050405020304" pitchFamily="18" charset="0"/>
                <a:cs typeface="Times New Roman" panose="02020603050405020304" pitchFamily="18" charset="0"/>
              </a:rPr>
              <a:t>WK’s, Joanna’s &amp; Ivan’s talks (Session 2C)</a:t>
            </a:r>
          </a:p>
        </p:txBody>
      </p:sp>
      <p:sp>
        <p:nvSpPr>
          <p:cNvPr id="2" name="Rectangle 1">
            <a:extLst>
              <a:ext uri="{FF2B5EF4-FFF2-40B4-BE49-F238E27FC236}">
                <a16:creationId xmlns:a16="http://schemas.microsoft.com/office/drawing/2014/main" id="{1A68C9D3-F198-0643-AC8D-E5CA0ADC0178}"/>
              </a:ext>
            </a:extLst>
          </p:cNvPr>
          <p:cNvSpPr/>
          <p:nvPr/>
        </p:nvSpPr>
        <p:spPr bwMode="auto">
          <a:xfrm>
            <a:off x="6463606" y="6662046"/>
            <a:ext cx="2529474" cy="195954"/>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0" name="TextBox 9">
            <a:extLst>
              <a:ext uri="{FF2B5EF4-FFF2-40B4-BE49-F238E27FC236}">
                <a16:creationId xmlns:a16="http://schemas.microsoft.com/office/drawing/2014/main" id="{29AD20D2-6E0B-5941-B9BD-5CA118DD79E0}"/>
              </a:ext>
            </a:extLst>
          </p:cNvPr>
          <p:cNvSpPr txBox="1"/>
          <p:nvPr/>
        </p:nvSpPr>
        <p:spPr>
          <a:xfrm>
            <a:off x="5502822" y="6520677"/>
            <a:ext cx="2377274" cy="276999"/>
          </a:xfrm>
          <a:prstGeom prst="rect">
            <a:avLst/>
          </a:prstGeom>
          <a:noFill/>
          <a:ln>
            <a:solidFill>
              <a:srgbClr val="000000"/>
            </a:solidFill>
          </a:ln>
        </p:spPr>
        <p:txBody>
          <a:bodyPr wrap="square" rtlCol="0">
            <a:spAutoFit/>
          </a:bodyPr>
          <a:lstStyle/>
          <a:p>
            <a:pPr algn="ctr"/>
            <a:r>
              <a:rPr lang="en-US" sz="1200" i="1" dirty="0">
                <a:solidFill>
                  <a:srgbClr val="000000"/>
                </a:solidFill>
                <a:latin typeface="Times New Roman" panose="02020603050405020304" pitchFamily="18" charset="0"/>
                <a:cs typeface="Times New Roman" panose="02020603050405020304" pitchFamily="18" charset="0"/>
              </a:rPr>
              <a:t>Tom’s &amp; Tatiana talks (Session 3A)</a:t>
            </a:r>
          </a:p>
        </p:txBody>
      </p:sp>
      <p:sp>
        <p:nvSpPr>
          <p:cNvPr id="5" name="Rounded Rectangle 4">
            <a:extLst>
              <a:ext uri="{FF2B5EF4-FFF2-40B4-BE49-F238E27FC236}">
                <a16:creationId xmlns:a16="http://schemas.microsoft.com/office/drawing/2014/main" id="{4F2A68B3-8007-965E-F661-7BD4C2397C3A}"/>
              </a:ext>
            </a:extLst>
          </p:cNvPr>
          <p:cNvSpPr/>
          <p:nvPr/>
        </p:nvSpPr>
        <p:spPr bwMode="auto">
          <a:xfrm>
            <a:off x="6070600" y="3226815"/>
            <a:ext cx="1261533" cy="3233538"/>
          </a:xfrm>
          <a:prstGeom prst="roundRect">
            <a:avLst/>
          </a:prstGeom>
          <a:noFill/>
          <a:ln w="19050"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1" name="Rounded Rectangle 10">
            <a:extLst>
              <a:ext uri="{FF2B5EF4-FFF2-40B4-BE49-F238E27FC236}">
                <a16:creationId xmlns:a16="http://schemas.microsoft.com/office/drawing/2014/main" id="{CD48DE92-6A27-A7F9-CC76-B73545357F7E}"/>
              </a:ext>
            </a:extLst>
          </p:cNvPr>
          <p:cNvSpPr/>
          <p:nvPr/>
        </p:nvSpPr>
        <p:spPr bwMode="auto">
          <a:xfrm>
            <a:off x="6288036" y="5696722"/>
            <a:ext cx="840828" cy="323135"/>
          </a:xfrm>
          <a:prstGeom prst="roundRect">
            <a:avLst/>
          </a:prstGeom>
          <a:noFill/>
          <a:ln w="19050" cap="flat" cmpd="sng" algn="ctr">
            <a:solidFill>
              <a:srgbClr val="7030A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2" name="Rounded Rectangle 11">
            <a:extLst>
              <a:ext uri="{FF2B5EF4-FFF2-40B4-BE49-F238E27FC236}">
                <a16:creationId xmlns:a16="http://schemas.microsoft.com/office/drawing/2014/main" id="{DE5EB5B7-44DE-5577-E3C4-4BD01CB5975B}"/>
              </a:ext>
            </a:extLst>
          </p:cNvPr>
          <p:cNvSpPr/>
          <p:nvPr/>
        </p:nvSpPr>
        <p:spPr bwMode="auto">
          <a:xfrm>
            <a:off x="6358178" y="5336389"/>
            <a:ext cx="700358" cy="323136"/>
          </a:xfrm>
          <a:prstGeom prst="roundRect">
            <a:avLst/>
          </a:prstGeom>
          <a:noFill/>
          <a:ln w="19050" cap="flat" cmpd="sng" algn="ctr">
            <a:solidFill>
              <a:srgbClr val="7030A0"/>
            </a:solidFill>
            <a:prstDash val="sysDot"/>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Tree>
    <p:extLst>
      <p:ext uri="{BB962C8B-B14F-4D97-AF65-F5344CB8AC3E}">
        <p14:creationId xmlns:p14="http://schemas.microsoft.com/office/powerpoint/2010/main" val="3966000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7" grpId="0" animBg="1"/>
      <p:bldP spid="8" grpId="0" animBg="1"/>
      <p:bldP spid="9" grpId="0" animBg="1"/>
      <p:bldP spid="10" grpId="0" animBg="1"/>
      <p:bldP spid="5" grpId="0" animBg="1"/>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39695583-C256-904A-98DB-9A3BB672E0A0}"/>
              </a:ext>
            </a:extLst>
          </p:cNvPr>
          <p:cNvPicPr>
            <a:picLocks noChangeAspect="1"/>
          </p:cNvPicPr>
          <p:nvPr/>
        </p:nvPicPr>
        <p:blipFill>
          <a:blip r:embed="rId2"/>
          <a:stretch>
            <a:fillRect/>
          </a:stretch>
        </p:blipFill>
        <p:spPr>
          <a:xfrm>
            <a:off x="6165930" y="4849707"/>
            <a:ext cx="2874264" cy="2003806"/>
          </a:xfrm>
          <a:prstGeom prst="rect">
            <a:avLst/>
          </a:prstGeom>
        </p:spPr>
      </p:pic>
      <p:pic>
        <p:nvPicPr>
          <p:cNvPr id="22" name="Picture 21">
            <a:extLst>
              <a:ext uri="{FF2B5EF4-FFF2-40B4-BE49-F238E27FC236}">
                <a16:creationId xmlns:a16="http://schemas.microsoft.com/office/drawing/2014/main" id="{D3751DD0-0E17-8545-A881-67FFABD5A24F}"/>
              </a:ext>
            </a:extLst>
          </p:cNvPr>
          <p:cNvPicPr>
            <a:picLocks noChangeAspect="1"/>
          </p:cNvPicPr>
          <p:nvPr/>
        </p:nvPicPr>
        <p:blipFill>
          <a:blip r:embed="rId3"/>
          <a:stretch>
            <a:fillRect/>
          </a:stretch>
        </p:blipFill>
        <p:spPr>
          <a:xfrm>
            <a:off x="6172752" y="2937812"/>
            <a:ext cx="2874264" cy="2003806"/>
          </a:xfrm>
          <a:prstGeom prst="rect">
            <a:avLst/>
          </a:prstGeom>
        </p:spPr>
      </p:pic>
      <p:pic>
        <p:nvPicPr>
          <p:cNvPr id="43" name="Picture 42" descr="thumb_fig_04d.png">
            <a:extLst>
              <a:ext uri="{FF2B5EF4-FFF2-40B4-BE49-F238E27FC236}">
                <a16:creationId xmlns:a16="http://schemas.microsoft.com/office/drawing/2014/main" id="{68CD509D-173B-BF43-A230-44DC121EF0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1416" y="982364"/>
            <a:ext cx="2895600" cy="2014855"/>
          </a:xfrm>
          <a:prstGeom prst="rect">
            <a:avLst/>
          </a:prstGeom>
        </p:spPr>
      </p:pic>
      <p:sp>
        <p:nvSpPr>
          <p:cNvPr id="2" name="Title 1">
            <a:extLst>
              <a:ext uri="{FF2B5EF4-FFF2-40B4-BE49-F238E27FC236}">
                <a16:creationId xmlns:a16="http://schemas.microsoft.com/office/drawing/2014/main" id="{9E1217F1-1A16-E64B-A8A5-1B68B4059BAF}"/>
              </a:ext>
            </a:extLst>
          </p:cNvPr>
          <p:cNvSpPr>
            <a:spLocks noGrp="1"/>
          </p:cNvSpPr>
          <p:nvPr>
            <p:ph type="title"/>
          </p:nvPr>
        </p:nvSpPr>
        <p:spPr>
          <a:xfrm>
            <a:off x="685800" y="381000"/>
            <a:ext cx="7558088" cy="361950"/>
          </a:xfrm>
          <a:ln w="19050">
            <a:solidFill>
              <a:srgbClr val="0432FF"/>
            </a:solidFill>
          </a:ln>
        </p:spPr>
        <p:txBody>
          <a:bodyPr/>
          <a:lstStyle/>
          <a:p>
            <a:r>
              <a:rPr lang="en-US" dirty="0"/>
              <a:t>Evidence for non-factorization: </a:t>
            </a:r>
            <a:r>
              <a:rPr lang="en-US" dirty="0">
                <a:latin typeface="Lucida Calligraphy" panose="03010101010101010101" pitchFamily="66" charset="77"/>
              </a:rPr>
              <a:t>L</a:t>
            </a:r>
            <a:r>
              <a:rPr lang="en-US" dirty="0"/>
              <a:t>(</a:t>
            </a:r>
            <a:r>
              <a:rPr lang="en-US" dirty="0" err="1">
                <a:latin typeface="Symbol" pitchFamily="2" charset="2"/>
              </a:rPr>
              <a:t>D</a:t>
            </a:r>
            <a:r>
              <a:rPr lang="en-US" dirty="0" err="1"/>
              <a:t>x</a:t>
            </a:r>
            <a:r>
              <a:rPr lang="en-US" dirty="0"/>
              <a:t>, </a:t>
            </a:r>
            <a:r>
              <a:rPr lang="en-US" dirty="0" err="1">
                <a:latin typeface="Symbol" pitchFamily="2" charset="2"/>
              </a:rPr>
              <a:t>D</a:t>
            </a:r>
            <a:r>
              <a:rPr lang="en-US" dirty="0" err="1"/>
              <a:t>y</a:t>
            </a:r>
            <a:r>
              <a:rPr lang="en-US" dirty="0"/>
              <a:t>)   </a:t>
            </a:r>
            <a:r>
              <a:rPr lang="en-US" dirty="0">
                <a:solidFill>
                  <a:srgbClr val="FF40FF"/>
                </a:solidFill>
              </a:rPr>
              <a:t>≠</a:t>
            </a:r>
            <a:r>
              <a:rPr lang="en-US" dirty="0"/>
              <a:t>   </a:t>
            </a:r>
            <a:r>
              <a:rPr lang="en-US" i="1" dirty="0" err="1"/>
              <a:t>g</a:t>
            </a:r>
            <a:r>
              <a:rPr lang="en-US" i="1" baseline="-25000" dirty="0" err="1"/>
              <a:t>x</a:t>
            </a:r>
            <a:r>
              <a:rPr lang="en-US" dirty="0"/>
              <a:t>(</a:t>
            </a:r>
            <a:r>
              <a:rPr lang="en-US" dirty="0" err="1">
                <a:latin typeface="Symbol" pitchFamily="2" charset="2"/>
              </a:rPr>
              <a:t>D</a:t>
            </a:r>
            <a:r>
              <a:rPr lang="en-US" dirty="0" err="1"/>
              <a:t>x</a:t>
            </a:r>
            <a:r>
              <a:rPr lang="en-US" dirty="0"/>
              <a:t>) * </a:t>
            </a:r>
            <a:r>
              <a:rPr lang="en-US" i="1" dirty="0" err="1"/>
              <a:t>g</a:t>
            </a:r>
            <a:r>
              <a:rPr lang="en-US" i="1" baseline="-25000" dirty="0" err="1"/>
              <a:t>y</a:t>
            </a:r>
            <a:r>
              <a:rPr lang="en-US" dirty="0"/>
              <a:t>(</a:t>
            </a:r>
            <a:r>
              <a:rPr lang="en-US" dirty="0" err="1">
                <a:latin typeface="Symbol" pitchFamily="2" charset="2"/>
              </a:rPr>
              <a:t>D</a:t>
            </a:r>
            <a:r>
              <a:rPr lang="en-US" dirty="0" err="1"/>
              <a:t>y</a:t>
            </a:r>
            <a:r>
              <a:rPr lang="en-US" dirty="0"/>
              <a:t>) </a:t>
            </a:r>
            <a:r>
              <a:rPr lang="en-US" dirty="0">
                <a:solidFill>
                  <a:srgbClr val="FF40FF"/>
                </a:solidFill>
              </a:rPr>
              <a:t>?</a:t>
            </a:r>
            <a:r>
              <a:rPr lang="en-US" dirty="0"/>
              <a:t> </a:t>
            </a:r>
          </a:p>
        </p:txBody>
      </p:sp>
      <p:sp>
        <p:nvSpPr>
          <p:cNvPr id="17" name="Content Placeholder 16">
            <a:extLst>
              <a:ext uri="{FF2B5EF4-FFF2-40B4-BE49-F238E27FC236}">
                <a16:creationId xmlns:a16="http://schemas.microsoft.com/office/drawing/2014/main" id="{4C5729CE-BA03-0F4F-B812-9BD715521A80}"/>
              </a:ext>
            </a:extLst>
          </p:cNvPr>
          <p:cNvSpPr>
            <a:spLocks noGrp="1"/>
          </p:cNvSpPr>
          <p:nvPr>
            <p:ph idx="1"/>
          </p:nvPr>
        </p:nvSpPr>
        <p:spPr>
          <a:xfrm>
            <a:off x="438727" y="954882"/>
            <a:ext cx="5914367" cy="5704472"/>
          </a:xfrm>
        </p:spPr>
        <p:txBody>
          <a:bodyPr/>
          <a:lstStyle/>
          <a:p>
            <a:r>
              <a:rPr lang="en-US" dirty="0"/>
              <a:t>Non-factorization: </a:t>
            </a:r>
            <a:r>
              <a:rPr lang="en-US" dirty="0" err="1"/>
              <a:t>signalled</a:t>
            </a:r>
            <a:r>
              <a:rPr lang="en-US" dirty="0"/>
              <a:t> by a dependence of </a:t>
            </a:r>
          </a:p>
          <a:p>
            <a:pPr lvl="1"/>
            <a:r>
              <a:rPr lang="en-US" dirty="0"/>
              <a:t>the </a:t>
            </a:r>
            <a:r>
              <a:rPr lang="en-US" dirty="0">
                <a:solidFill>
                  <a:srgbClr val="800101"/>
                </a:solidFill>
              </a:rPr>
              <a:t>vertical</a:t>
            </a:r>
            <a:r>
              <a:rPr lang="en-US" dirty="0"/>
              <a:t> convolved width </a:t>
            </a:r>
            <a:r>
              <a:rPr lang="en-US" dirty="0">
                <a:solidFill>
                  <a:srgbClr val="800101"/>
                </a:solidFill>
                <a:latin typeface="Symbol" pitchFamily="2" charset="2"/>
              </a:rPr>
              <a:t>S</a:t>
            </a:r>
            <a:r>
              <a:rPr lang="en-US" baseline="-25000" dirty="0">
                <a:solidFill>
                  <a:srgbClr val="800101"/>
                </a:solidFill>
              </a:rPr>
              <a:t>y</a:t>
            </a:r>
            <a:r>
              <a:rPr lang="en-US" dirty="0">
                <a:solidFill>
                  <a:srgbClr val="800101"/>
                </a:solidFill>
              </a:rPr>
              <a:t> ~ (</a:t>
            </a:r>
            <a:r>
              <a:rPr lang="en-US" dirty="0">
                <a:solidFill>
                  <a:srgbClr val="800101"/>
                </a:solidFill>
                <a:latin typeface="Symbol" pitchFamily="2" charset="2"/>
              </a:rPr>
              <a:t>s</a:t>
            </a:r>
            <a:r>
              <a:rPr lang="en-US" baseline="30000" dirty="0">
                <a:solidFill>
                  <a:srgbClr val="800101"/>
                </a:solidFill>
              </a:rPr>
              <a:t>2</a:t>
            </a:r>
            <a:r>
              <a:rPr lang="en-US" baseline="-25000" dirty="0">
                <a:solidFill>
                  <a:srgbClr val="800101"/>
                </a:solidFill>
              </a:rPr>
              <a:t>B1</a:t>
            </a:r>
            <a:r>
              <a:rPr lang="en-US" baseline="-41000" dirty="0">
                <a:solidFill>
                  <a:srgbClr val="800101"/>
                </a:solidFill>
              </a:rPr>
              <a:t>y</a:t>
            </a:r>
            <a:r>
              <a:rPr lang="en-US" dirty="0">
                <a:solidFill>
                  <a:srgbClr val="800101"/>
                </a:solidFill>
              </a:rPr>
              <a:t> + </a:t>
            </a:r>
            <a:r>
              <a:rPr lang="en-US" dirty="0">
                <a:solidFill>
                  <a:srgbClr val="800101"/>
                </a:solidFill>
                <a:latin typeface="Symbol" pitchFamily="2" charset="2"/>
              </a:rPr>
              <a:t>s</a:t>
            </a:r>
            <a:r>
              <a:rPr lang="en-US" baseline="30000" dirty="0">
                <a:solidFill>
                  <a:srgbClr val="800101"/>
                </a:solidFill>
              </a:rPr>
              <a:t>2</a:t>
            </a:r>
            <a:r>
              <a:rPr lang="en-US" baseline="-25000" dirty="0">
                <a:solidFill>
                  <a:srgbClr val="800101"/>
                </a:solidFill>
              </a:rPr>
              <a:t>B2</a:t>
            </a:r>
            <a:r>
              <a:rPr lang="en-US" baseline="-41000" dirty="0">
                <a:solidFill>
                  <a:srgbClr val="800101"/>
                </a:solidFill>
              </a:rPr>
              <a:t>y</a:t>
            </a:r>
            <a:r>
              <a:rPr lang="en-US" dirty="0">
                <a:solidFill>
                  <a:srgbClr val="800101"/>
                </a:solidFill>
              </a:rPr>
              <a:t>)</a:t>
            </a:r>
            <a:r>
              <a:rPr lang="en-US" baseline="30000" dirty="0">
                <a:solidFill>
                  <a:srgbClr val="800101"/>
                </a:solidFill>
              </a:rPr>
              <a:t>1/2</a:t>
            </a:r>
            <a:r>
              <a:rPr lang="en-US" baseline="30000" dirty="0"/>
              <a:t> </a:t>
            </a:r>
            <a:r>
              <a:rPr lang="en-US" dirty="0"/>
              <a:t>, and/or</a:t>
            </a:r>
          </a:p>
          <a:p>
            <a:pPr lvl="1"/>
            <a:r>
              <a:rPr lang="en-US" dirty="0"/>
              <a:t>the </a:t>
            </a:r>
            <a:r>
              <a:rPr lang="en-US" dirty="0">
                <a:solidFill>
                  <a:srgbClr val="800101"/>
                </a:solidFill>
              </a:rPr>
              <a:t>vertical</a:t>
            </a:r>
            <a:r>
              <a:rPr lang="en-US" dirty="0"/>
              <a:t> luminous width </a:t>
            </a:r>
            <a:r>
              <a:rPr lang="en-US" dirty="0">
                <a:solidFill>
                  <a:srgbClr val="800001"/>
                </a:solidFill>
                <a:latin typeface="Symbol" pitchFamily="2" charset="2"/>
              </a:rPr>
              <a:t>s</a:t>
            </a:r>
            <a:r>
              <a:rPr lang="en-US" baseline="-25000" dirty="0">
                <a:solidFill>
                  <a:srgbClr val="800001"/>
                </a:solidFill>
              </a:rPr>
              <a:t>y</a:t>
            </a:r>
            <a:r>
              <a:rPr lang="en-US" baseline="-25000" dirty="0">
                <a:solidFill>
                  <a:srgbClr val="800001"/>
                </a:solidFill>
                <a:latin typeface="Lucida Calligraphy" panose="03010101010101010101" pitchFamily="66" charset="77"/>
              </a:rPr>
              <a:t>L</a:t>
            </a:r>
            <a:r>
              <a:rPr lang="en-US" dirty="0">
                <a:latin typeface="Symbol" pitchFamily="2" charset="2"/>
              </a:rPr>
              <a:t> </a:t>
            </a:r>
            <a:r>
              <a:rPr lang="en-US" dirty="0">
                <a:solidFill>
                  <a:srgbClr val="800101"/>
                </a:solidFill>
              </a:rPr>
              <a:t>~ (1/</a:t>
            </a:r>
            <a:r>
              <a:rPr lang="en-US" dirty="0">
                <a:solidFill>
                  <a:srgbClr val="800101"/>
                </a:solidFill>
                <a:latin typeface="Symbol" pitchFamily="2" charset="2"/>
              </a:rPr>
              <a:t>s</a:t>
            </a:r>
            <a:r>
              <a:rPr lang="en-US" baseline="30000" dirty="0">
                <a:solidFill>
                  <a:srgbClr val="800101"/>
                </a:solidFill>
              </a:rPr>
              <a:t>2</a:t>
            </a:r>
            <a:r>
              <a:rPr lang="en-US" baseline="-25000" dirty="0">
                <a:solidFill>
                  <a:srgbClr val="800101"/>
                </a:solidFill>
              </a:rPr>
              <a:t>B1</a:t>
            </a:r>
            <a:r>
              <a:rPr lang="en-US" baseline="-41000" dirty="0">
                <a:solidFill>
                  <a:srgbClr val="800101"/>
                </a:solidFill>
              </a:rPr>
              <a:t>y</a:t>
            </a:r>
            <a:r>
              <a:rPr lang="en-US" dirty="0">
                <a:solidFill>
                  <a:srgbClr val="800101"/>
                </a:solidFill>
              </a:rPr>
              <a:t> + 1/</a:t>
            </a:r>
            <a:r>
              <a:rPr lang="en-US" dirty="0">
                <a:solidFill>
                  <a:srgbClr val="800101"/>
                </a:solidFill>
                <a:latin typeface="Symbol" pitchFamily="2" charset="2"/>
              </a:rPr>
              <a:t>s</a:t>
            </a:r>
            <a:r>
              <a:rPr lang="en-US" baseline="30000" dirty="0">
                <a:solidFill>
                  <a:srgbClr val="800101"/>
                </a:solidFill>
              </a:rPr>
              <a:t>2</a:t>
            </a:r>
            <a:r>
              <a:rPr lang="en-US" baseline="-25000" dirty="0">
                <a:solidFill>
                  <a:srgbClr val="800101"/>
                </a:solidFill>
              </a:rPr>
              <a:t>B2</a:t>
            </a:r>
            <a:r>
              <a:rPr lang="en-US" baseline="-41000" dirty="0">
                <a:solidFill>
                  <a:srgbClr val="800101"/>
                </a:solidFill>
              </a:rPr>
              <a:t>y</a:t>
            </a:r>
            <a:r>
              <a:rPr lang="en-US" dirty="0">
                <a:solidFill>
                  <a:srgbClr val="800101"/>
                </a:solidFill>
              </a:rPr>
              <a:t>)</a:t>
            </a:r>
            <a:r>
              <a:rPr lang="en-US" baseline="30000" dirty="0">
                <a:solidFill>
                  <a:srgbClr val="800101"/>
                </a:solidFill>
              </a:rPr>
              <a:t>-1/2</a:t>
            </a:r>
            <a:r>
              <a:rPr lang="en-US" baseline="30000" dirty="0"/>
              <a:t> </a:t>
            </a:r>
          </a:p>
          <a:p>
            <a:pPr marL="238125" lvl="1" indent="0">
              <a:buNone/>
            </a:pPr>
            <a:r>
              <a:rPr lang="en-US" baseline="30000" dirty="0"/>
              <a:t> </a:t>
            </a:r>
            <a:r>
              <a:rPr lang="en-US" dirty="0"/>
              <a:t>on the </a:t>
            </a:r>
            <a:r>
              <a:rPr lang="en-US" dirty="0">
                <a:solidFill>
                  <a:srgbClr val="0432FF"/>
                </a:solidFill>
              </a:rPr>
              <a:t>horizontal</a:t>
            </a:r>
            <a:r>
              <a:rPr lang="en-US" dirty="0"/>
              <a:t> separation </a:t>
            </a:r>
            <a:r>
              <a:rPr lang="en-US" dirty="0">
                <a:solidFill>
                  <a:srgbClr val="4344FF"/>
                </a:solidFill>
                <a:latin typeface="Symbol" pitchFamily="2" charset="2"/>
              </a:rPr>
              <a:t>D</a:t>
            </a:r>
            <a:r>
              <a:rPr lang="en-US" dirty="0">
                <a:solidFill>
                  <a:srgbClr val="4344FF"/>
                </a:solidFill>
              </a:rPr>
              <a:t>x</a:t>
            </a:r>
            <a:r>
              <a:rPr lang="en-US" dirty="0"/>
              <a:t>, </a:t>
            </a:r>
            <a:r>
              <a:rPr lang="en-US" dirty="0">
                <a:ea typeface="+mj-ea"/>
              </a:rPr>
              <a:t>and vice-versa (x </a:t>
            </a:r>
            <a:r>
              <a:rPr lang="en-US" dirty="0">
                <a:ea typeface="+mj-ea"/>
                <a:sym typeface="Wingdings" pitchFamily="2" charset="2"/>
              </a:rPr>
              <a:t>↔︎</a:t>
            </a:r>
            <a:r>
              <a:rPr lang="en-US" dirty="0">
                <a:ea typeface="+mj-ea"/>
              </a:rPr>
              <a:t> y)</a:t>
            </a:r>
            <a:endParaRPr lang="en-US" dirty="0">
              <a:solidFill>
                <a:srgbClr val="FF40FF"/>
              </a:solidFill>
              <a:ea typeface="+mj-ea"/>
            </a:endParaRPr>
          </a:p>
          <a:p>
            <a:r>
              <a:rPr lang="en-US" sz="1600" dirty="0"/>
              <a:t>Both signatures </a:t>
            </a:r>
          </a:p>
          <a:p>
            <a:pPr lvl="1"/>
            <a:r>
              <a:rPr lang="en-US" sz="1400" dirty="0"/>
              <a:t>indicate non-linear x-y correlations in the bunch-density distributions</a:t>
            </a:r>
          </a:p>
          <a:p>
            <a:pPr lvl="1"/>
            <a:r>
              <a:rPr lang="en-US" sz="1400" dirty="0"/>
              <a:t>can vary bunch-to-bunch, within a fill, and from fill to fill</a:t>
            </a:r>
          </a:p>
          <a:p>
            <a:pPr lvl="2"/>
            <a:r>
              <a:rPr lang="en-US" sz="1000" dirty="0"/>
              <a:t>indicates that non-factorization is </a:t>
            </a:r>
            <a:r>
              <a:rPr lang="en-US" sz="1000" u="sng" dirty="0"/>
              <a:t>not</a:t>
            </a:r>
            <a:r>
              <a:rPr lang="en-US" sz="1000" dirty="0"/>
              <a:t> dominated by non-linear optical elements in the LHC rings (since the settings of these magnets are time-independent)</a:t>
            </a:r>
            <a:endParaRPr lang="en-US" dirty="0"/>
          </a:p>
          <a:p>
            <a:r>
              <a:rPr lang="en-US" sz="1600" dirty="0"/>
              <a:t>Mitigation</a:t>
            </a:r>
            <a:endParaRPr lang="en-US" sz="600" dirty="0"/>
          </a:p>
          <a:p>
            <a:pPr lvl="1"/>
            <a:r>
              <a:rPr lang="en-GB" sz="1400" dirty="0">
                <a:solidFill>
                  <a:srgbClr val="002060"/>
                </a:solidFill>
                <a:latin typeface="Arial" panose="020B0604020202020204" pitchFamily="34" charset="0"/>
                <a:cs typeface="Arial" panose="020B0604020202020204" pitchFamily="34" charset="0"/>
                <a:sym typeface="Wingdings"/>
              </a:rPr>
              <a:t>Luminous-region evolution (LRE) method [1, 8]</a:t>
            </a:r>
          </a:p>
          <a:p>
            <a:pPr lvl="2"/>
            <a:r>
              <a:rPr lang="en-GB" sz="1200" dirty="0">
                <a:solidFill>
                  <a:srgbClr val="316500"/>
                </a:solidFill>
                <a:latin typeface="Arial" panose="020B0604020202020204" pitchFamily="34" charset="0"/>
                <a:cs typeface="Arial" panose="020B0604020202020204" pitchFamily="34" charset="0"/>
                <a:sym typeface="Wingdings"/>
              </a:rPr>
              <a:t>correct the bias using </a:t>
            </a:r>
            <a:r>
              <a:rPr lang="en-GB" sz="1200" dirty="0">
                <a:latin typeface="Arial" panose="020B0604020202020204" pitchFamily="34" charset="0"/>
                <a:cs typeface="Arial" panose="020B0604020202020204" pitchFamily="34" charset="0"/>
                <a:sym typeface="Wingdings"/>
              </a:rPr>
              <a:t>the “measured” </a:t>
            </a:r>
            <a:r>
              <a:rPr lang="en-GB" sz="1200" dirty="0">
                <a:solidFill>
                  <a:srgbClr val="FF0000"/>
                </a:solidFill>
                <a:latin typeface="Arial" panose="020B0604020202020204" pitchFamily="34" charset="0"/>
                <a:cs typeface="Arial" panose="020B0604020202020204" pitchFamily="34" charset="0"/>
                <a:sym typeface="Wingdings"/>
              </a:rPr>
              <a:t>3-D density distributions                                   </a:t>
            </a:r>
            <a:r>
              <a:rPr lang="en-GB" sz="1200" dirty="0">
                <a:latin typeface="Arial" panose="020B0604020202020204" pitchFamily="34" charset="0"/>
                <a:cs typeface="Arial" panose="020B0604020202020204" pitchFamily="34" charset="0"/>
                <a:sym typeface="Wingdings"/>
              </a:rPr>
              <a:t>of the </a:t>
            </a:r>
            <a:r>
              <a:rPr lang="en-GB" sz="1200" dirty="0">
                <a:solidFill>
                  <a:srgbClr val="0432FF"/>
                </a:solidFill>
                <a:latin typeface="Arial" panose="020B0604020202020204" pitchFamily="34" charset="0"/>
                <a:cs typeface="Arial" panose="020B0604020202020204" pitchFamily="34" charset="0"/>
                <a:sym typeface="Wingdings"/>
              </a:rPr>
              <a:t>B1</a:t>
            </a:r>
            <a:r>
              <a:rPr lang="en-GB" sz="1200" dirty="0">
                <a:latin typeface="Arial" panose="020B0604020202020204" pitchFamily="34" charset="0"/>
                <a:cs typeface="Arial" panose="020B0604020202020204" pitchFamily="34" charset="0"/>
                <a:sym typeface="Wingdings"/>
              </a:rPr>
              <a:t> &amp; </a:t>
            </a:r>
            <a:r>
              <a:rPr lang="en-GB" sz="1200" dirty="0">
                <a:solidFill>
                  <a:srgbClr val="D00A30"/>
                </a:solidFill>
                <a:latin typeface="Arial" panose="020B0604020202020204" pitchFamily="34" charset="0"/>
                <a:cs typeface="Arial" panose="020B0604020202020204" pitchFamily="34" charset="0"/>
                <a:sym typeface="Wingdings"/>
              </a:rPr>
              <a:t>B2</a:t>
            </a:r>
            <a:r>
              <a:rPr lang="en-GB" sz="1200" dirty="0">
                <a:latin typeface="Arial" panose="020B0604020202020204" pitchFamily="34" charset="0"/>
                <a:cs typeface="Arial" panose="020B0604020202020204" pitchFamily="34" charset="0"/>
                <a:sym typeface="Wingdings"/>
              </a:rPr>
              <a:t> bunches, as reconstructed from a </a:t>
            </a:r>
            <a:r>
              <a:rPr lang="en-GB" sz="1200" u="sng" dirty="0">
                <a:solidFill>
                  <a:srgbClr val="FF0000"/>
                </a:solidFill>
                <a:latin typeface="Arial" panose="020B0604020202020204" pitchFamily="34" charset="0"/>
                <a:cs typeface="Arial" panose="020B0604020202020204" pitchFamily="34" charset="0"/>
                <a:sym typeface="Wingdings"/>
              </a:rPr>
              <a:t>combined fit</a:t>
            </a:r>
            <a:r>
              <a:rPr lang="en-GB" sz="1200" dirty="0">
                <a:solidFill>
                  <a:srgbClr val="FF0000"/>
                </a:solidFill>
                <a:latin typeface="Arial" panose="020B0604020202020204" pitchFamily="34" charset="0"/>
                <a:cs typeface="Arial" panose="020B0604020202020204" pitchFamily="34" charset="0"/>
                <a:sym typeface="Wingdings"/>
              </a:rPr>
              <a:t> </a:t>
            </a:r>
            <a:r>
              <a:rPr lang="en-GB" sz="1200" dirty="0">
                <a:latin typeface="Arial" panose="020B0604020202020204" pitchFamily="34" charset="0"/>
                <a:cs typeface="Arial" panose="020B0604020202020204" pitchFamily="34" charset="0"/>
                <a:sym typeface="Wingdings"/>
              </a:rPr>
              <a:t>to                                      the separation dependence of the </a:t>
            </a:r>
            <a:r>
              <a:rPr lang="en-GB" sz="1200" dirty="0">
                <a:solidFill>
                  <a:srgbClr val="0070C0"/>
                </a:solidFill>
                <a:latin typeface="Arial" panose="020B0604020202020204" pitchFamily="34" charset="0"/>
                <a:cs typeface="Arial" panose="020B0604020202020204" pitchFamily="34" charset="0"/>
                <a:sym typeface="Wingdings" pitchFamily="2" charset="2"/>
              </a:rPr>
              <a:t>collision rate</a:t>
            </a:r>
            <a:r>
              <a:rPr lang="en-GB" sz="1200" dirty="0">
                <a:latin typeface="Arial" panose="020B0604020202020204" pitchFamily="34" charset="0"/>
                <a:cs typeface="Arial" panose="020B0604020202020204" pitchFamily="34" charset="0"/>
                <a:sym typeface="Wingdings"/>
              </a:rPr>
              <a:t>                                                                              and to that of the</a:t>
            </a:r>
            <a:r>
              <a:rPr lang="en-GB" sz="1200" dirty="0">
                <a:solidFill>
                  <a:srgbClr val="FF1414"/>
                </a:solidFill>
                <a:latin typeface="Arial" panose="020B0604020202020204" pitchFamily="34" charset="0"/>
                <a:cs typeface="Arial" panose="020B0604020202020204" pitchFamily="34" charset="0"/>
                <a:sym typeface="Wingdings"/>
              </a:rPr>
              <a:t> </a:t>
            </a:r>
            <a:r>
              <a:rPr lang="en-GB" sz="1200" dirty="0">
                <a:solidFill>
                  <a:srgbClr val="FF40FF"/>
                </a:solidFill>
                <a:latin typeface="Arial" panose="020B0604020202020204" pitchFamily="34" charset="0"/>
                <a:cs typeface="Arial" panose="020B0604020202020204" pitchFamily="34" charset="0"/>
                <a:sym typeface="Wingdings"/>
              </a:rPr>
              <a:t>shape, size, orientation and position</a:t>
            </a:r>
            <a:r>
              <a:rPr lang="en-GB" sz="1200" dirty="0">
                <a:latin typeface="Arial" panose="020B0604020202020204" pitchFamily="34" charset="0"/>
                <a:cs typeface="Arial" panose="020B0604020202020204" pitchFamily="34" charset="0"/>
                <a:sym typeface="Wingdings"/>
              </a:rPr>
              <a:t>                                              of the </a:t>
            </a:r>
            <a:r>
              <a:rPr lang="en-GB" sz="1200" dirty="0">
                <a:solidFill>
                  <a:srgbClr val="FF1414"/>
                </a:solidFill>
                <a:latin typeface="Arial" panose="020B0604020202020204" pitchFamily="34" charset="0"/>
                <a:cs typeface="Arial" panose="020B0604020202020204" pitchFamily="34" charset="0"/>
                <a:sym typeface="Wingdings"/>
              </a:rPr>
              <a:t>luminous region </a:t>
            </a:r>
            <a:r>
              <a:rPr lang="en-GB" sz="1200" dirty="0">
                <a:latin typeface="Arial" panose="020B0604020202020204" pitchFamily="34" charset="0"/>
                <a:cs typeface="Arial" panose="020B0604020202020204" pitchFamily="34" charset="0"/>
                <a:sym typeface="Wingdings"/>
              </a:rPr>
              <a:t>(aka “beam spot</a:t>
            </a:r>
            <a:r>
              <a:rPr lang="en-GB" sz="1200" dirty="0">
                <a:latin typeface="Arial" panose="020B0604020202020204" pitchFamily="34" charset="0"/>
                <a:cs typeface="Arial" panose="020B0604020202020204" pitchFamily="34" charset="0"/>
                <a:sym typeface="Wingdings" pitchFamily="2" charset="2"/>
              </a:rPr>
              <a:t>”)</a:t>
            </a:r>
            <a:endParaRPr lang="en-US" sz="800" dirty="0">
              <a:solidFill>
                <a:srgbClr val="D00A30"/>
              </a:solidFill>
            </a:endParaRPr>
          </a:p>
          <a:p>
            <a:pPr lvl="1"/>
            <a:r>
              <a:rPr lang="en-US" sz="1400" dirty="0">
                <a:solidFill>
                  <a:srgbClr val="002060"/>
                </a:solidFill>
              </a:rPr>
              <a:t>2-D </a:t>
            </a:r>
            <a:r>
              <a:rPr lang="en-US" sz="1400" dirty="0" err="1">
                <a:solidFill>
                  <a:srgbClr val="002060"/>
                </a:solidFill>
              </a:rPr>
              <a:t>vdM</a:t>
            </a:r>
            <a:r>
              <a:rPr lang="en-US" sz="1400" dirty="0">
                <a:solidFill>
                  <a:srgbClr val="002060"/>
                </a:solidFill>
              </a:rPr>
              <a:t> scans: automatically account for correlations – but!</a:t>
            </a:r>
          </a:p>
          <a:p>
            <a:pPr lvl="1"/>
            <a:r>
              <a:rPr lang="en-US" sz="1400" dirty="0">
                <a:solidFill>
                  <a:srgbClr val="002060"/>
                </a:solidFill>
              </a:rPr>
              <a:t>Bunch-tailoring in the LHC injector chain</a:t>
            </a:r>
          </a:p>
          <a:p>
            <a:pPr marL="0" indent="0">
              <a:buNone/>
            </a:pPr>
            <a:endParaRPr lang="en-US" dirty="0">
              <a:ea typeface="+mj-ea"/>
            </a:endParaRPr>
          </a:p>
        </p:txBody>
      </p:sp>
      <p:sp>
        <p:nvSpPr>
          <p:cNvPr id="47" name="TextBox 46">
            <a:extLst>
              <a:ext uri="{FF2B5EF4-FFF2-40B4-BE49-F238E27FC236}">
                <a16:creationId xmlns:a16="http://schemas.microsoft.com/office/drawing/2014/main" id="{4C4C5D10-9CD9-6742-89B9-38DD2DDD83BB}"/>
              </a:ext>
            </a:extLst>
          </p:cNvPr>
          <p:cNvSpPr txBox="1"/>
          <p:nvPr/>
        </p:nvSpPr>
        <p:spPr>
          <a:xfrm>
            <a:off x="-1" y="0"/>
            <a:ext cx="2912533" cy="246221"/>
          </a:xfrm>
          <a:prstGeom prst="rect">
            <a:avLst/>
          </a:prstGeom>
          <a:noFill/>
          <a:ln>
            <a:noFill/>
          </a:ln>
        </p:spPr>
        <p:txBody>
          <a:bodyPr wrap="square" rtlCol="0">
            <a:spAutoFit/>
          </a:bodyPr>
          <a:lstStyle/>
          <a:p>
            <a:r>
              <a:rPr lang="en-US" sz="1000" i="1" dirty="0">
                <a:solidFill>
                  <a:srgbClr val="000000"/>
                </a:solidFill>
                <a:latin typeface="Times New Roman" panose="02020603050405020304" pitchFamily="18" charset="0"/>
                <a:cs typeface="Times New Roman" panose="02020603050405020304" pitchFamily="18" charset="0"/>
              </a:rPr>
              <a:t>ATLAS collaboration, Eur. Phys. J. C (2016) 76:653 </a:t>
            </a:r>
          </a:p>
        </p:txBody>
      </p:sp>
      <p:sp>
        <p:nvSpPr>
          <p:cNvPr id="48" name="Rectangle 47">
            <a:extLst>
              <a:ext uri="{FF2B5EF4-FFF2-40B4-BE49-F238E27FC236}">
                <a16:creationId xmlns:a16="http://schemas.microsoft.com/office/drawing/2014/main" id="{8E7F6A5D-0D7E-C14F-87E9-3D9E5FA52FD5}"/>
              </a:ext>
            </a:extLst>
          </p:cNvPr>
          <p:cNvSpPr/>
          <p:nvPr/>
        </p:nvSpPr>
        <p:spPr>
          <a:xfrm rot="16200000">
            <a:off x="6097290" y="2026998"/>
            <a:ext cx="346876" cy="164734"/>
          </a:xfrm>
          <a:prstGeom prst="rect">
            <a:avLst/>
          </a:prstGeom>
          <a:noFill/>
          <a:ln w="19050"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2BC1"/>
              </a:solidFill>
            </a:endParaRPr>
          </a:p>
        </p:txBody>
      </p:sp>
      <p:grpSp>
        <p:nvGrpSpPr>
          <p:cNvPr id="49" name="Group 48">
            <a:extLst>
              <a:ext uri="{FF2B5EF4-FFF2-40B4-BE49-F238E27FC236}">
                <a16:creationId xmlns:a16="http://schemas.microsoft.com/office/drawing/2014/main" id="{9B79DE59-A9CE-4A40-ABF9-C59B1CDD135C}"/>
              </a:ext>
            </a:extLst>
          </p:cNvPr>
          <p:cNvGrpSpPr/>
          <p:nvPr/>
        </p:nvGrpSpPr>
        <p:grpSpPr>
          <a:xfrm>
            <a:off x="6576210" y="1942277"/>
            <a:ext cx="2328563" cy="510837"/>
            <a:chOff x="1397503" y="4986136"/>
            <a:chExt cx="2328563" cy="510837"/>
          </a:xfrm>
        </p:grpSpPr>
        <p:cxnSp>
          <p:nvCxnSpPr>
            <p:cNvPr id="50" name="Straight Connector 49">
              <a:extLst>
                <a:ext uri="{FF2B5EF4-FFF2-40B4-BE49-F238E27FC236}">
                  <a16:creationId xmlns:a16="http://schemas.microsoft.com/office/drawing/2014/main" id="{A37287AD-3606-8448-9423-6DD86AAE620A}"/>
                </a:ext>
              </a:extLst>
            </p:cNvPr>
            <p:cNvCxnSpPr>
              <a:cxnSpLocks/>
            </p:cNvCxnSpPr>
            <p:nvPr/>
          </p:nvCxnSpPr>
          <p:spPr>
            <a:xfrm>
              <a:off x="1397503" y="5005186"/>
              <a:ext cx="2328563" cy="0"/>
            </a:xfrm>
            <a:prstGeom prst="line">
              <a:avLst/>
            </a:prstGeom>
            <a:ln>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AA3AC3DF-9B27-F540-A1B5-C21F298549FA}"/>
                </a:ext>
              </a:extLst>
            </p:cNvPr>
            <p:cNvCxnSpPr>
              <a:cxnSpLocks/>
            </p:cNvCxnSpPr>
            <p:nvPr/>
          </p:nvCxnSpPr>
          <p:spPr>
            <a:xfrm>
              <a:off x="2564464" y="4986136"/>
              <a:ext cx="0" cy="510837"/>
            </a:xfrm>
            <a:prstGeom prst="straightConnector1">
              <a:avLst/>
            </a:prstGeom>
            <a:ln w="19050" cmpd="sng">
              <a:solidFill>
                <a:srgbClr val="FF2BC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52" name="TextBox 51">
              <a:extLst>
                <a:ext uri="{FF2B5EF4-FFF2-40B4-BE49-F238E27FC236}">
                  <a16:creationId xmlns:a16="http://schemas.microsoft.com/office/drawing/2014/main" id="{C66165EE-4B69-004B-A18B-77EC5F872B5F}"/>
                </a:ext>
              </a:extLst>
            </p:cNvPr>
            <p:cNvSpPr txBox="1"/>
            <p:nvPr/>
          </p:nvSpPr>
          <p:spPr>
            <a:xfrm>
              <a:off x="2561784" y="5073815"/>
              <a:ext cx="583746" cy="307777"/>
            </a:xfrm>
            <a:prstGeom prst="rect">
              <a:avLst/>
            </a:prstGeom>
            <a:noFill/>
          </p:spPr>
          <p:txBody>
            <a:bodyPr wrap="square" rtlCol="0">
              <a:spAutoFit/>
            </a:bodyPr>
            <a:lstStyle/>
            <a:p>
              <a:r>
                <a:rPr lang="en-US" sz="1400" b="1" dirty="0">
                  <a:solidFill>
                    <a:srgbClr val="FF40FF"/>
                  </a:solidFill>
                </a:rPr>
                <a:t>20%</a:t>
              </a:r>
            </a:p>
          </p:txBody>
        </p:sp>
      </p:grpSp>
      <p:sp>
        <p:nvSpPr>
          <p:cNvPr id="46" name="Rectangle 45">
            <a:extLst>
              <a:ext uri="{FF2B5EF4-FFF2-40B4-BE49-F238E27FC236}">
                <a16:creationId xmlns:a16="http://schemas.microsoft.com/office/drawing/2014/main" id="{2D2F0627-12BF-0E49-BE3E-9D13262B71F7}"/>
              </a:ext>
            </a:extLst>
          </p:cNvPr>
          <p:cNvSpPr/>
          <p:nvPr/>
        </p:nvSpPr>
        <p:spPr>
          <a:xfrm>
            <a:off x="7475538" y="2811300"/>
            <a:ext cx="1536700" cy="151931"/>
          </a:xfrm>
          <a:prstGeom prst="rect">
            <a:avLst/>
          </a:prstGeom>
          <a:noFill/>
          <a:ln w="19050" cmpd="sng">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7" name="Straight Arrow Connector 56">
            <a:extLst>
              <a:ext uri="{FF2B5EF4-FFF2-40B4-BE49-F238E27FC236}">
                <a16:creationId xmlns:a16="http://schemas.microsoft.com/office/drawing/2014/main" id="{2A200C1B-1F93-BE40-B7B8-E90CC35D69BF}"/>
              </a:ext>
            </a:extLst>
          </p:cNvPr>
          <p:cNvCxnSpPr>
            <a:cxnSpLocks/>
          </p:cNvCxnSpPr>
          <p:nvPr/>
        </p:nvCxnSpPr>
        <p:spPr>
          <a:xfrm flipV="1">
            <a:off x="3200400" y="2089155"/>
            <a:ext cx="3873500" cy="3244845"/>
          </a:xfrm>
          <a:prstGeom prst="straightConnector1">
            <a:avLst/>
          </a:prstGeom>
          <a:ln>
            <a:solidFill>
              <a:srgbClr val="FF40FF"/>
            </a:solidFill>
            <a:tailEnd type="arrow"/>
          </a:ln>
        </p:spPr>
        <p:style>
          <a:lnRef idx="2">
            <a:schemeClr val="accent1"/>
          </a:lnRef>
          <a:fillRef idx="0">
            <a:schemeClr val="accent1"/>
          </a:fillRef>
          <a:effectRef idx="1">
            <a:schemeClr val="accent1"/>
          </a:effectRef>
          <a:fontRef idx="minor">
            <a:schemeClr val="tx1"/>
          </a:fontRef>
        </p:style>
      </p:cxnSp>
      <p:cxnSp>
        <p:nvCxnSpPr>
          <p:cNvPr id="66" name="Straight Arrow Connector 65">
            <a:extLst>
              <a:ext uri="{FF2B5EF4-FFF2-40B4-BE49-F238E27FC236}">
                <a16:creationId xmlns:a16="http://schemas.microsoft.com/office/drawing/2014/main" id="{921CC17C-3BF2-F74A-AD24-433072546B38}"/>
              </a:ext>
            </a:extLst>
          </p:cNvPr>
          <p:cNvCxnSpPr>
            <a:cxnSpLocks/>
          </p:cNvCxnSpPr>
          <p:nvPr/>
        </p:nvCxnSpPr>
        <p:spPr>
          <a:xfrm>
            <a:off x="5247564" y="5438633"/>
            <a:ext cx="2351652" cy="412977"/>
          </a:xfrm>
          <a:prstGeom prst="straightConnector1">
            <a:avLst/>
          </a:prstGeom>
          <a:ln>
            <a:solidFill>
              <a:srgbClr val="FF40FF"/>
            </a:solidFill>
            <a:tailEnd type="arrow"/>
          </a:ln>
        </p:spPr>
        <p:style>
          <a:lnRef idx="2">
            <a:schemeClr val="accent1"/>
          </a:lnRef>
          <a:fillRef idx="0">
            <a:schemeClr val="accent1"/>
          </a:fillRef>
          <a:effectRef idx="1">
            <a:schemeClr val="accent1"/>
          </a:effectRef>
          <a:fontRef idx="minor">
            <a:schemeClr val="tx1"/>
          </a:fontRef>
        </p:style>
      </p:cxnSp>
      <p:grpSp>
        <p:nvGrpSpPr>
          <p:cNvPr id="8" name="Group 7">
            <a:extLst>
              <a:ext uri="{FF2B5EF4-FFF2-40B4-BE49-F238E27FC236}">
                <a16:creationId xmlns:a16="http://schemas.microsoft.com/office/drawing/2014/main" id="{EF9FEA31-802A-2D48-856A-90772D997948}"/>
              </a:ext>
            </a:extLst>
          </p:cNvPr>
          <p:cNvGrpSpPr/>
          <p:nvPr/>
        </p:nvGrpSpPr>
        <p:grpSpPr>
          <a:xfrm>
            <a:off x="4728949" y="4196688"/>
            <a:ext cx="2640842" cy="1044052"/>
            <a:chOff x="4728949" y="4196688"/>
            <a:chExt cx="2640842" cy="1044052"/>
          </a:xfrm>
        </p:grpSpPr>
        <p:cxnSp>
          <p:nvCxnSpPr>
            <p:cNvPr id="64" name="Straight Arrow Connector 63">
              <a:extLst>
                <a:ext uri="{FF2B5EF4-FFF2-40B4-BE49-F238E27FC236}">
                  <a16:creationId xmlns:a16="http://schemas.microsoft.com/office/drawing/2014/main" id="{386FFAAF-0035-6948-90AB-BE87DFBFA3EB}"/>
                </a:ext>
              </a:extLst>
            </p:cNvPr>
            <p:cNvCxnSpPr>
              <a:cxnSpLocks/>
            </p:cNvCxnSpPr>
            <p:nvPr/>
          </p:nvCxnSpPr>
          <p:spPr>
            <a:xfrm flipV="1">
              <a:off x="5882185" y="4196688"/>
              <a:ext cx="1487606" cy="1044052"/>
            </a:xfrm>
            <a:prstGeom prst="straightConnector1">
              <a:avLst/>
            </a:prstGeom>
            <a:ln>
              <a:solidFill>
                <a:srgbClr val="006FBF"/>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DD966513-0CC4-2F43-B444-F94C7A59FB77}"/>
                </a:ext>
              </a:extLst>
            </p:cNvPr>
            <p:cNvCxnSpPr>
              <a:cxnSpLocks/>
            </p:cNvCxnSpPr>
            <p:nvPr/>
          </p:nvCxnSpPr>
          <p:spPr>
            <a:xfrm>
              <a:off x="4728949" y="5240740"/>
              <a:ext cx="1153236" cy="0"/>
            </a:xfrm>
            <a:prstGeom prst="straightConnector1">
              <a:avLst/>
            </a:prstGeom>
            <a:ln>
              <a:solidFill>
                <a:srgbClr val="006FBF"/>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645439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7">
                                            <p:txEl>
                                              <p:pRg st="11" end="11"/>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uiExpand="1" build="p"/>
      <p:bldP spid="48" grpId="0" animBg="1"/>
      <p:bldP spid="4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4F66B-28ED-0C45-B895-4A9FBCAB7420}"/>
              </a:ext>
            </a:extLst>
          </p:cNvPr>
          <p:cNvSpPr>
            <a:spLocks noGrp="1"/>
          </p:cNvSpPr>
          <p:nvPr>
            <p:ph type="title"/>
          </p:nvPr>
        </p:nvSpPr>
        <p:spPr>
          <a:xfrm>
            <a:off x="306628" y="341882"/>
            <a:ext cx="8534403" cy="374402"/>
          </a:xfrm>
          <a:ln w="9525">
            <a:solidFill>
              <a:srgbClr val="000000"/>
            </a:solidFill>
          </a:ln>
        </p:spPr>
        <p:txBody>
          <a:bodyPr/>
          <a:lstStyle/>
          <a:p>
            <a:r>
              <a:rPr lang="en-US" u="sng" dirty="0"/>
              <a:t>Accelerator-related</a:t>
            </a:r>
            <a:r>
              <a:rPr lang="en-US" dirty="0"/>
              <a:t> </a:t>
            </a:r>
            <a:r>
              <a:rPr lang="en-US" dirty="0" err="1"/>
              <a:t>vdM</a:t>
            </a:r>
            <a:r>
              <a:rPr lang="en-US" dirty="0"/>
              <a:t>-calibration corrections &amp; uncertainties (R2) </a:t>
            </a:r>
          </a:p>
        </p:txBody>
      </p:sp>
      <p:graphicFrame>
        <p:nvGraphicFramePr>
          <p:cNvPr id="3" name="Table 2">
            <a:extLst>
              <a:ext uri="{FF2B5EF4-FFF2-40B4-BE49-F238E27FC236}">
                <a16:creationId xmlns:a16="http://schemas.microsoft.com/office/drawing/2014/main" id="{DC275753-615C-C740-B63A-43B4B4F4235B}"/>
              </a:ext>
            </a:extLst>
          </p:cNvPr>
          <p:cNvGraphicFramePr>
            <a:graphicFrameLocks noGrp="1"/>
          </p:cNvGraphicFramePr>
          <p:nvPr>
            <p:extLst>
              <p:ext uri="{D42A27DB-BD31-4B8C-83A1-F6EECF244321}">
                <p14:modId xmlns:p14="http://schemas.microsoft.com/office/powerpoint/2010/main" val="1083797440"/>
              </p:ext>
            </p:extLst>
          </p:nvPr>
        </p:nvGraphicFramePr>
        <p:xfrm>
          <a:off x="311426" y="1041870"/>
          <a:ext cx="8534404" cy="5557520"/>
        </p:xfrm>
        <a:graphic>
          <a:graphicData uri="http://schemas.openxmlformats.org/drawingml/2006/table">
            <a:tbl>
              <a:tblPr firstRow="1" bandRow="1">
                <a:tableStyleId>{5C22544A-7EE6-4342-B048-85BDC9FD1C3A}</a:tableStyleId>
              </a:tblPr>
              <a:tblGrid>
                <a:gridCol w="2238827">
                  <a:extLst>
                    <a:ext uri="{9D8B030D-6E8A-4147-A177-3AD203B41FA5}">
                      <a16:colId xmlns:a16="http://schemas.microsoft.com/office/drawing/2014/main" val="2688404542"/>
                    </a:ext>
                  </a:extLst>
                </a:gridCol>
                <a:gridCol w="1698771">
                  <a:extLst>
                    <a:ext uri="{9D8B030D-6E8A-4147-A177-3AD203B41FA5}">
                      <a16:colId xmlns:a16="http://schemas.microsoft.com/office/drawing/2014/main" val="4095486307"/>
                    </a:ext>
                  </a:extLst>
                </a:gridCol>
                <a:gridCol w="1698771">
                  <a:extLst>
                    <a:ext uri="{9D8B030D-6E8A-4147-A177-3AD203B41FA5}">
                      <a16:colId xmlns:a16="http://schemas.microsoft.com/office/drawing/2014/main" val="3194607179"/>
                    </a:ext>
                  </a:extLst>
                </a:gridCol>
                <a:gridCol w="2898035">
                  <a:extLst>
                    <a:ext uri="{9D8B030D-6E8A-4147-A177-3AD203B41FA5}">
                      <a16:colId xmlns:a16="http://schemas.microsoft.com/office/drawing/2014/main" val="2824249642"/>
                    </a:ext>
                  </a:extLst>
                </a:gridCol>
              </a:tblGrid>
              <a:tr h="370840">
                <a:tc>
                  <a:txBody>
                    <a:bodyPr/>
                    <a:lstStyle/>
                    <a:p>
                      <a:pPr algn="ctr"/>
                      <a:r>
                        <a:rPr lang="en-US" sz="1400" dirty="0"/>
                        <a:t>Bias or uncertainty source</a:t>
                      </a:r>
                    </a:p>
                  </a:txBody>
                  <a:tcPr marL="90000" anchor="ctr" anchorCtr="1"/>
                </a:tc>
                <a:tc>
                  <a:txBody>
                    <a:bodyPr/>
                    <a:lstStyle/>
                    <a:p>
                      <a:pPr algn="ctr"/>
                      <a:r>
                        <a:rPr lang="en-US" sz="1400" dirty="0"/>
                        <a:t>Typ. correction to </a:t>
                      </a:r>
                      <a:r>
                        <a:rPr lang="en-US" sz="1400" dirty="0" err="1">
                          <a:latin typeface="Symbol" pitchFamily="2" charset="2"/>
                        </a:rPr>
                        <a:t>s</a:t>
                      </a:r>
                      <a:r>
                        <a:rPr lang="en-US" sz="1400" baseline="-25000" dirty="0" err="1"/>
                        <a:t>vis</a:t>
                      </a:r>
                      <a:r>
                        <a:rPr lang="en-US" sz="1400" baseline="-25000" dirty="0"/>
                        <a:t> </a:t>
                      </a:r>
                      <a:r>
                        <a:rPr lang="en-US" sz="1400" baseline="0" dirty="0"/>
                        <a:t>, per scan [%]</a:t>
                      </a:r>
                    </a:p>
                  </a:txBody>
                  <a:tcPr marL="90000" anchor="ctr" anchorCtr="1"/>
                </a:tc>
                <a:tc>
                  <a:txBody>
                    <a:bodyPr/>
                    <a:lstStyle/>
                    <a:p>
                      <a:pPr algn="ctr"/>
                      <a:r>
                        <a:rPr lang="en-US" sz="1400" dirty="0"/>
                        <a:t>Typical </a:t>
                      </a:r>
                      <a:r>
                        <a:rPr lang="en-US" sz="1400" dirty="0" err="1"/>
                        <a:t>uncert’nty</a:t>
                      </a:r>
                      <a:r>
                        <a:rPr lang="en-US" sz="1400" dirty="0"/>
                        <a:t> (per year )</a:t>
                      </a:r>
                      <a:r>
                        <a:rPr lang="en-US" sz="1400" baseline="0" dirty="0"/>
                        <a:t>[%]</a:t>
                      </a:r>
                    </a:p>
                  </a:txBody>
                  <a:tcPr marL="90000" anchor="ctr" anchorCtr="1"/>
                </a:tc>
                <a:tc>
                  <a:txBody>
                    <a:bodyPr/>
                    <a:lstStyle/>
                    <a:p>
                      <a:pPr algn="ctr"/>
                      <a:r>
                        <a:rPr lang="en-US" sz="1400" dirty="0"/>
                        <a:t>Comments</a:t>
                      </a:r>
                    </a:p>
                  </a:txBody>
                  <a:tcPr marL="90000" anchor="ctr" anchorCtr="1"/>
                </a:tc>
                <a:extLst>
                  <a:ext uri="{0D108BD9-81ED-4DB2-BD59-A6C34878D82A}">
                    <a16:rowId xmlns:a16="http://schemas.microsoft.com/office/drawing/2014/main" val="3938058583"/>
                  </a:ext>
                </a:extLst>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Absolute DCCT </a:t>
                      </a:r>
                      <a:r>
                        <a:rPr lang="en-US" sz="1400" kern="1200">
                          <a:solidFill>
                            <a:schemeClr val="dk1"/>
                          </a:solidFill>
                          <a:effectLst/>
                          <a:latin typeface="+mn-lt"/>
                          <a:ea typeface="+mn-ea"/>
                          <a:cs typeface="+mn-cs"/>
                        </a:rPr>
                        <a:t>calibrt'n</a:t>
                      </a:r>
                      <a:r>
                        <a:rPr lang="en-US" sz="1400" kern="1200" baseline="30000" dirty="0">
                          <a:solidFill>
                            <a:schemeClr val="dk1"/>
                          </a:solidFill>
                          <a:effectLst/>
                          <a:latin typeface="+mn-lt"/>
                          <a:ea typeface="+mn-ea"/>
                          <a:cs typeface="+mn-cs"/>
                        </a:rPr>
                        <a:t>*</a:t>
                      </a:r>
                      <a:r>
                        <a:rPr lang="en-US" sz="1400" kern="1200" dirty="0">
                          <a:solidFill>
                            <a:schemeClr val="dk1"/>
                          </a:solidFill>
                          <a:effectLst/>
                          <a:latin typeface="+mn-lt"/>
                          <a:ea typeface="+mn-ea"/>
                          <a:cs typeface="+mn-cs"/>
                        </a:rPr>
                        <a:t> </a:t>
                      </a:r>
                    </a:p>
                  </a:txBody>
                  <a:tcPr marL="90000" anchor="ctr" anchorCtr="1"/>
                </a:tc>
                <a:tc>
                  <a:txBody>
                    <a:bodyPr/>
                    <a:lstStyle/>
                    <a:p>
                      <a:pPr algn="ctr"/>
                      <a:r>
                        <a:rPr lang="en-US" sz="1400" dirty="0"/>
                        <a:t>-</a:t>
                      </a:r>
                    </a:p>
                  </a:txBody>
                  <a:tcPr marL="90000" anchor="ctr" anchorCtr="1"/>
                </a:tc>
                <a:tc>
                  <a:txBody>
                    <a:bodyPr/>
                    <a:lstStyle/>
                    <a:p>
                      <a:pPr algn="ctr"/>
                      <a:r>
                        <a:rPr lang="en-US" sz="1400" dirty="0"/>
                        <a:t>~ 0.20 (on n</a:t>
                      </a:r>
                      <a:r>
                        <a:rPr lang="en-US" sz="1400" baseline="-25000" dirty="0"/>
                        <a:t>1 </a:t>
                      </a:r>
                      <a:r>
                        <a:rPr lang="en-US" sz="1400" dirty="0"/>
                        <a:t>n</a:t>
                      </a:r>
                      <a:r>
                        <a:rPr lang="en-US" sz="1400" baseline="-25000" dirty="0"/>
                        <a:t>2</a:t>
                      </a:r>
                      <a:r>
                        <a:rPr lang="en-US" sz="1400" dirty="0"/>
                        <a:t>)</a:t>
                      </a:r>
                    </a:p>
                  </a:txBody>
                  <a:tcPr marL="90000" anchor="ctr" anchorCtr="1"/>
                </a:tc>
                <a:tc>
                  <a:txBody>
                    <a:bodyPr/>
                    <a:lstStyle/>
                    <a:p>
                      <a:pPr algn="ctr"/>
                      <a:r>
                        <a:rPr lang="en-US" sz="1400" dirty="0"/>
                        <a:t>Total beam intensity (all bunches)</a:t>
                      </a:r>
                    </a:p>
                  </a:txBody>
                  <a:tcPr marL="90000" anchor="ctr" anchorCtr="1"/>
                </a:tc>
                <a:extLst>
                  <a:ext uri="{0D108BD9-81ED-4DB2-BD59-A6C34878D82A}">
                    <a16:rowId xmlns:a16="http://schemas.microsoft.com/office/drawing/2014/main" val="1399721370"/>
                  </a:ext>
                </a:extLst>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Bunch-by-bunch fractions</a:t>
                      </a:r>
                      <a:r>
                        <a:rPr lang="en-US" sz="1400" kern="1200" baseline="30000" dirty="0">
                          <a:solidFill>
                            <a:schemeClr val="dk1"/>
                          </a:solidFill>
                          <a:effectLst/>
                          <a:latin typeface="+mn-lt"/>
                          <a:ea typeface="+mn-ea"/>
                          <a:cs typeface="+mn-cs"/>
                        </a:rPr>
                        <a:t>*</a:t>
                      </a:r>
                      <a:endParaRPr lang="en-US" sz="1400" kern="1200" dirty="0">
                        <a:solidFill>
                          <a:schemeClr val="dk1"/>
                        </a:solidFill>
                        <a:effectLst/>
                        <a:latin typeface="+mn-lt"/>
                        <a:ea typeface="+mn-ea"/>
                        <a:cs typeface="+mn-cs"/>
                      </a:endParaRPr>
                    </a:p>
                  </a:txBody>
                  <a:tcPr marL="90000" anchor="ctr" anchorCtr="1"/>
                </a:tc>
                <a:tc>
                  <a:txBody>
                    <a:bodyPr/>
                    <a:lstStyle/>
                    <a:p>
                      <a:pPr algn="ctr"/>
                      <a:r>
                        <a:rPr lang="en-US" sz="1400" dirty="0"/>
                        <a:t>-0.05  to  +0.40</a:t>
                      </a:r>
                    </a:p>
                  </a:txBody>
                  <a:tcPr marL="90000" anchor="ctr" anchorCtr="1"/>
                </a:tc>
                <a:tc>
                  <a:txBody>
                    <a:bodyPr/>
                    <a:lstStyle/>
                    <a:p>
                      <a:pPr algn="ctr"/>
                      <a:r>
                        <a:rPr lang="en-US" sz="1400" dirty="0"/>
                        <a:t>0.07  to  0.09</a:t>
                      </a:r>
                    </a:p>
                  </a:txBody>
                  <a:tcPr marL="90000" anchor="ctr" anchorCtr="1"/>
                </a:tc>
                <a:tc>
                  <a:txBody>
                    <a:bodyPr/>
                    <a:lstStyle/>
                    <a:p>
                      <a:pPr algn="ctr"/>
                      <a:r>
                        <a:rPr lang="en-US" sz="1400" dirty="0" err="1"/>
                        <a:t>Uncert'y</a:t>
                      </a:r>
                      <a:r>
                        <a:rPr lang="en-US" sz="1400" dirty="0"/>
                        <a:t> </a:t>
                      </a:r>
                      <a:r>
                        <a:rPr lang="en-US" sz="1400" dirty="0">
                          <a:sym typeface="Wingdings" pitchFamily="2" charset="2"/>
                        </a:rPr>
                        <a:t> </a:t>
                      </a:r>
                      <a:r>
                        <a:rPr lang="en-US" sz="1400" dirty="0"/>
                        <a:t>compare FBCT/BPTX</a:t>
                      </a:r>
                    </a:p>
                  </a:txBody>
                  <a:tcPr marL="90000" anchor="ctr" anchorCtr="1"/>
                </a:tc>
                <a:extLst>
                  <a:ext uri="{0D108BD9-81ED-4DB2-BD59-A6C34878D82A}">
                    <a16:rowId xmlns:a16="http://schemas.microsoft.com/office/drawing/2014/main" val="2705600463"/>
                  </a:ext>
                </a:extLst>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Ghost charge &amp; satellites</a:t>
                      </a:r>
                      <a:r>
                        <a:rPr lang="en-US" sz="1400" kern="1200" baseline="30000" dirty="0">
                          <a:solidFill>
                            <a:schemeClr val="dk1"/>
                          </a:solidFill>
                          <a:effectLst/>
                          <a:latin typeface="+mn-lt"/>
                          <a:ea typeface="+mn-ea"/>
                          <a:cs typeface="+mn-cs"/>
                        </a:rPr>
                        <a:t>*</a:t>
                      </a:r>
                      <a:endParaRPr lang="en-US" sz="1400" kern="1200" dirty="0">
                        <a:solidFill>
                          <a:schemeClr val="dk1"/>
                        </a:solidFill>
                        <a:effectLst/>
                        <a:latin typeface="+mn-lt"/>
                        <a:ea typeface="+mn-ea"/>
                        <a:cs typeface="+mn-cs"/>
                      </a:endParaRPr>
                    </a:p>
                  </a:txBody>
                  <a:tcPr marL="90000" anchor="ctr" anchorCtr="1"/>
                </a:tc>
                <a:tc>
                  <a:txBody>
                    <a:bodyPr/>
                    <a:lstStyle/>
                    <a:p>
                      <a:pPr algn="ctr"/>
                      <a:r>
                        <a:rPr lang="en-US" sz="1400" dirty="0"/>
                        <a:t>+0.10  to  +0.40</a:t>
                      </a:r>
                    </a:p>
                  </a:txBody>
                  <a:tcPr marL="90000" anchor="ctr" anchorCtr="1"/>
                </a:tc>
                <a:tc>
                  <a:txBody>
                    <a:bodyPr/>
                    <a:lstStyle/>
                    <a:p>
                      <a:pPr algn="ctr"/>
                      <a:r>
                        <a:rPr lang="en-US" sz="1400" dirty="0"/>
                        <a:t>0.02 to 0.09</a:t>
                      </a:r>
                    </a:p>
                  </a:txBody>
                  <a:tcPr marL="90000" anchor="ctr" anchorCtr="1"/>
                </a:tc>
                <a:tc>
                  <a:txBody>
                    <a:bodyPr/>
                    <a:lstStyle/>
                    <a:p>
                      <a:pPr algn="ctr"/>
                      <a:r>
                        <a:rPr lang="en-US" sz="1400" dirty="0"/>
                        <a:t>Correction + </a:t>
                      </a:r>
                      <a:r>
                        <a:rPr lang="en-US" sz="1400" dirty="0" err="1"/>
                        <a:t>uncert'y</a:t>
                      </a:r>
                      <a:r>
                        <a:rPr lang="en-US" sz="1400" dirty="0"/>
                        <a:t> larger in HI !</a:t>
                      </a:r>
                    </a:p>
                  </a:txBody>
                  <a:tcPr marL="90000" anchor="ctr" anchorCtr="1"/>
                </a:tc>
                <a:extLst>
                  <a:ext uri="{0D108BD9-81ED-4DB2-BD59-A6C34878D82A}">
                    <a16:rowId xmlns:a16="http://schemas.microsoft.com/office/drawing/2014/main" val="456523406"/>
                  </a:ext>
                </a:extLst>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Orbit-drift correction</a:t>
                      </a:r>
                    </a:p>
                  </a:txBody>
                  <a:tcPr marL="90000" anchor="ctr" anchorCtr="1"/>
                </a:tc>
                <a:tc>
                  <a:txBody>
                    <a:bodyPr/>
                    <a:lstStyle/>
                    <a:p>
                      <a:pPr algn="ctr"/>
                      <a:r>
                        <a:rPr lang="en-US" sz="1400" dirty="0"/>
                        <a:t>-0.80  to  +2.60</a:t>
                      </a:r>
                    </a:p>
                  </a:txBody>
                  <a:tcPr marL="90000" anchor="ctr" anchorCtr="1"/>
                </a:tc>
                <a:tc>
                  <a:txBody>
                    <a:bodyPr/>
                    <a:lstStyle/>
                    <a:p>
                      <a:pPr algn="ctr"/>
                      <a:r>
                        <a:rPr lang="en-US" sz="1400" dirty="0"/>
                        <a:t>0.01  to  0.05</a:t>
                      </a:r>
                    </a:p>
                  </a:txBody>
                  <a:tcPr marL="90000" anchor="ctr" anchorCtr="1"/>
                </a:tc>
                <a:tc>
                  <a:txBody>
                    <a:bodyPr/>
                    <a:lstStyle/>
                    <a:p>
                      <a:pPr algn="ctr"/>
                      <a:r>
                        <a:rPr lang="en-US" sz="1400" dirty="0"/>
                        <a:t>Uncertainty </a:t>
                      </a:r>
                      <a:r>
                        <a:rPr lang="en-US" sz="1400" dirty="0">
                          <a:sym typeface="Wingdings" pitchFamily="2" charset="2"/>
                        </a:rPr>
                        <a:t> </a:t>
                      </a:r>
                      <a:r>
                        <a:rPr lang="en-US" sz="1400" dirty="0"/>
                        <a:t>BPM performance.</a:t>
                      </a:r>
                    </a:p>
                    <a:p>
                      <a:pPr algn="ctr"/>
                      <a:r>
                        <a:rPr lang="en-US" sz="1400" i="1" dirty="0"/>
                        <a:t>⟹ Michi: </a:t>
                      </a:r>
                      <a:r>
                        <a:rPr lang="en-US" sz="1400" i="1" dirty="0">
                          <a:solidFill>
                            <a:srgbClr val="AB7942"/>
                          </a:solidFill>
                          <a:hlinkClick r:id="rId2">
                            <a:extLst>
                              <a:ext uri="{A12FA001-AC4F-418D-AE19-62706E023703}">
                                <ahyp:hlinkClr xmlns:ahyp="http://schemas.microsoft.com/office/drawing/2018/hyperlinkcolor" val="tx"/>
                              </a:ext>
                            </a:extLst>
                          </a:hlinkClick>
                        </a:rPr>
                        <a:t>OFB on during scans </a:t>
                      </a:r>
                      <a:r>
                        <a:rPr lang="en-US" sz="1400" i="1" dirty="0"/>
                        <a:t>??</a:t>
                      </a:r>
                    </a:p>
                  </a:txBody>
                  <a:tcPr marL="90000" anchor="ctr" anchorCtr="1"/>
                </a:tc>
                <a:extLst>
                  <a:ext uri="{0D108BD9-81ED-4DB2-BD59-A6C34878D82A}">
                    <a16:rowId xmlns:a16="http://schemas.microsoft.com/office/drawing/2014/main" val="896619800"/>
                  </a:ext>
                </a:extLst>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Beam position jitter</a:t>
                      </a:r>
                    </a:p>
                  </a:txBody>
                  <a:tcPr marL="90000" anchor="ctr" anchorCtr="1"/>
                </a:tc>
                <a:tc>
                  <a:txBody>
                    <a:bodyPr/>
                    <a:lstStyle/>
                    <a:p>
                      <a:pPr algn="ctr"/>
                      <a:r>
                        <a:rPr lang="en-US" sz="1400" dirty="0"/>
                        <a:t>-</a:t>
                      </a:r>
                    </a:p>
                  </a:txBody>
                  <a:tcPr marL="90000" anchor="ctr" anchorCtr="1"/>
                </a:tc>
                <a:tc>
                  <a:txBody>
                    <a:bodyPr/>
                    <a:lstStyle/>
                    <a:p>
                      <a:pPr algn="ctr"/>
                      <a:r>
                        <a:rPr lang="en-US" sz="1400" dirty="0"/>
                        <a:t>0.20  to  0.23</a:t>
                      </a:r>
                    </a:p>
                  </a:txBody>
                  <a:tcPr marL="90000" anchor="ctr" anchorCtr="1"/>
                </a:tc>
                <a:tc>
                  <a:txBody>
                    <a:bodyPr/>
                    <a:lstStyle/>
                    <a:p>
                      <a:pPr algn="ctr"/>
                      <a:r>
                        <a:rPr lang="en-US" sz="1400" dirty="0"/>
                        <a:t>Fast jitter within </a:t>
                      </a:r>
                      <a:r>
                        <a:rPr lang="en-US" sz="1400" dirty="0" err="1"/>
                        <a:t>indiv</a:t>
                      </a:r>
                      <a:r>
                        <a:rPr lang="en-US" sz="1400" dirty="0"/>
                        <a:t>. scan steps</a:t>
                      </a:r>
                    </a:p>
                  </a:txBody>
                  <a:tcPr marL="90000" anchor="ctr" anchorCtr="1"/>
                </a:tc>
                <a:extLst>
                  <a:ext uri="{0D108BD9-81ED-4DB2-BD59-A6C34878D82A}">
                    <a16:rowId xmlns:a16="http://schemas.microsoft.com/office/drawing/2014/main" val="3960095055"/>
                  </a:ext>
                </a:extLst>
              </a:tr>
              <a:tr h="370840">
                <a:tc>
                  <a:txBody>
                    <a:bodyPr/>
                    <a:lstStyle/>
                    <a:p>
                      <a:pPr algn="ctr"/>
                      <a:r>
                        <a:rPr lang="en-US" sz="1400" kern="1200" dirty="0">
                          <a:solidFill>
                            <a:schemeClr val="dk1"/>
                          </a:solidFill>
                          <a:effectLst/>
                          <a:latin typeface="+mn-lt"/>
                          <a:ea typeface="+mn-ea"/>
                          <a:cs typeface="+mn-cs"/>
                        </a:rPr>
                        <a:t>Magnetic non-linearity </a:t>
                      </a:r>
                    </a:p>
                    <a:p>
                      <a:pPr algn="ctr"/>
                      <a:r>
                        <a:rPr lang="en-US" sz="1400" kern="1200" dirty="0">
                          <a:solidFill>
                            <a:schemeClr val="dk1"/>
                          </a:solidFill>
                          <a:effectLst/>
                          <a:latin typeface="+mn-lt"/>
                          <a:ea typeface="+mn-ea"/>
                          <a:cs typeface="+mn-cs"/>
                        </a:rPr>
                        <a:t>of closed-orbit bumps</a:t>
                      </a:r>
                    </a:p>
                  </a:txBody>
                  <a:tcPr marL="90000" anchor="ctr" anchorCtr="1"/>
                </a:tc>
                <a:tc>
                  <a:txBody>
                    <a:bodyPr/>
                    <a:lstStyle/>
                    <a:p>
                      <a:pPr algn="ctr"/>
                      <a:r>
                        <a:rPr lang="en-US" sz="1400" dirty="0"/>
                        <a:t>-</a:t>
                      </a:r>
                    </a:p>
                  </a:txBody>
                  <a:tcPr marL="90000" anchor="ctr" anchorCtr="1"/>
                </a:tc>
                <a:tc>
                  <a:txBody>
                    <a:bodyPr/>
                    <a:lstStyle/>
                    <a:p>
                      <a:pPr algn="ctr"/>
                      <a:r>
                        <a:rPr lang="en-US" sz="1400" dirty="0"/>
                        <a:t>0.07  to  0.60</a:t>
                      </a:r>
                    </a:p>
                  </a:txBody>
                  <a:tcPr marL="90000" anchor="ctr" anchorCtr="1"/>
                </a:tc>
                <a:tc>
                  <a:txBody>
                    <a:bodyPr/>
                    <a:lstStyle/>
                    <a:p>
                      <a:pPr algn="ctr"/>
                      <a:r>
                        <a:rPr lang="en-US" sz="1400" dirty="0"/>
                        <a:t>Correction capability limited by  imperfect BPM reproducibility</a:t>
                      </a:r>
                    </a:p>
                  </a:txBody>
                  <a:tcPr marL="90000" anchor="ctr" anchorCtr="1"/>
                </a:tc>
                <a:extLst>
                  <a:ext uri="{0D108BD9-81ED-4DB2-BD59-A6C34878D82A}">
                    <a16:rowId xmlns:a16="http://schemas.microsoft.com/office/drawing/2014/main" val="1939214349"/>
                  </a:ext>
                </a:extLst>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Symbol" pitchFamily="2" charset="2"/>
                          <a:ea typeface="+mn-ea"/>
                          <a:cs typeface="+mn-cs"/>
                        </a:rPr>
                        <a:t>e</a:t>
                      </a:r>
                      <a:r>
                        <a:rPr lang="en-US" sz="1400" kern="1200" dirty="0">
                          <a:solidFill>
                            <a:schemeClr val="dk1"/>
                          </a:solidFill>
                          <a:effectLst/>
                          <a:latin typeface="+mn-lt"/>
                          <a:ea typeface="+mn-ea"/>
                          <a:cs typeface="+mn-cs"/>
                        </a:rPr>
                        <a:t>-growth correction</a:t>
                      </a:r>
                      <a:r>
                        <a:rPr lang="en-US" sz="1400" kern="1200" baseline="30000" dirty="0">
                          <a:solidFill>
                            <a:schemeClr val="dk1"/>
                          </a:solidFill>
                          <a:effectLst/>
                          <a:latin typeface="+mn-lt"/>
                          <a:ea typeface="+mn-ea"/>
                          <a:cs typeface="+mn-cs"/>
                        </a:rPr>
                        <a:t>*</a:t>
                      </a:r>
                      <a:endParaRPr lang="en-US" sz="1400" kern="1200" dirty="0">
                        <a:solidFill>
                          <a:schemeClr val="dk1"/>
                        </a:solidFill>
                        <a:effectLst/>
                        <a:latin typeface="+mn-lt"/>
                        <a:ea typeface="+mn-ea"/>
                        <a:cs typeface="+mn-cs"/>
                      </a:endParaRPr>
                    </a:p>
                  </a:txBody>
                  <a:tcPr marL="90000" anchor="ctr" anchorCtr="1"/>
                </a:tc>
                <a:tc>
                  <a:txBody>
                    <a:bodyPr/>
                    <a:lstStyle/>
                    <a:p>
                      <a:pPr algn="ctr"/>
                      <a:r>
                        <a:rPr lang="en-US" sz="1400" dirty="0"/>
                        <a:t>+0.15 to  +0.39</a:t>
                      </a:r>
                    </a:p>
                  </a:txBody>
                  <a:tcPr marL="90000" anchor="ctr" anchorCtr="1"/>
                </a:tc>
                <a:tc>
                  <a:txBody>
                    <a:bodyPr/>
                    <a:lstStyle/>
                    <a:p>
                      <a:pPr algn="ctr"/>
                      <a:r>
                        <a:rPr lang="en-US" sz="1400" dirty="0"/>
                        <a:t>0.02  to  0.09</a:t>
                      </a:r>
                    </a:p>
                  </a:txBody>
                  <a:tcPr marL="90000" anchor="ctr" anchorCtr="1"/>
                </a:tc>
                <a:tc>
                  <a:txBody>
                    <a:bodyPr/>
                    <a:lstStyle/>
                    <a:p>
                      <a:pPr algn="ctr"/>
                      <a:r>
                        <a:rPr lang="en-US" sz="1400" dirty="0"/>
                        <a:t>From:  </a:t>
                      </a:r>
                      <a:r>
                        <a:rPr lang="en-US" sz="1400" dirty="0" err="1"/>
                        <a:t>d</a:t>
                      </a:r>
                      <a:r>
                        <a:rPr lang="en-US" sz="1400" dirty="0" err="1">
                          <a:latin typeface="Symbol" pitchFamily="2" charset="2"/>
                        </a:rPr>
                        <a:t>e</a:t>
                      </a:r>
                      <a:r>
                        <a:rPr lang="en-US" sz="1400" baseline="-25000" dirty="0" err="1"/>
                        <a:t>x</a:t>
                      </a:r>
                      <a:r>
                        <a:rPr lang="en-US" sz="1400" dirty="0"/>
                        <a:t>/dt  ≠  </a:t>
                      </a:r>
                      <a:r>
                        <a:rPr lang="en-US" sz="1400" dirty="0" err="1"/>
                        <a:t>d</a:t>
                      </a:r>
                      <a:r>
                        <a:rPr lang="en-US" sz="1400" dirty="0" err="1">
                          <a:latin typeface="Symbol" pitchFamily="2" charset="2"/>
                        </a:rPr>
                        <a:t>e</a:t>
                      </a:r>
                      <a:r>
                        <a:rPr lang="en-US" sz="1400" baseline="-25000" dirty="0" err="1"/>
                        <a:t>y</a:t>
                      </a:r>
                      <a:r>
                        <a:rPr lang="en-US" sz="1400" dirty="0"/>
                        <a:t>/dt </a:t>
                      </a:r>
                    </a:p>
                  </a:txBody>
                  <a:tcPr marL="90000" anchor="ctr" anchorCtr="1"/>
                </a:tc>
                <a:extLst>
                  <a:ext uri="{0D108BD9-81ED-4DB2-BD59-A6C34878D82A}">
                    <a16:rowId xmlns:a16="http://schemas.microsoft.com/office/drawing/2014/main" val="577700711"/>
                  </a:ext>
                </a:extLst>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Beam–beam effects</a:t>
                      </a:r>
                      <a:r>
                        <a:rPr lang="en-US" sz="1400" kern="1200" baseline="30000" dirty="0">
                          <a:solidFill>
                            <a:schemeClr val="dk1"/>
                          </a:solidFill>
                          <a:effectLst/>
                          <a:latin typeface="+mn-lt"/>
                          <a:ea typeface="+mn-ea"/>
                          <a:cs typeface="+mn-cs"/>
                        </a:rPr>
                        <a:t>*</a:t>
                      </a:r>
                      <a:endParaRPr lang="en-US" sz="1400" kern="1200" dirty="0">
                        <a:solidFill>
                          <a:schemeClr val="dk1"/>
                        </a:solidFill>
                        <a:effectLst/>
                        <a:latin typeface="+mn-lt"/>
                        <a:ea typeface="+mn-ea"/>
                        <a:cs typeface="+mn-cs"/>
                      </a:endParaRPr>
                    </a:p>
                  </a:txBody>
                  <a:tcPr marL="90000" anchor="ctr" anchorCtr="1"/>
                </a:tc>
                <a:tc>
                  <a:txBody>
                    <a:bodyPr/>
                    <a:lstStyle/>
                    <a:p>
                      <a:pPr algn="ctr"/>
                      <a:r>
                        <a:rPr lang="en-US" sz="1400"/>
                        <a:t>+0.38  to  +0.67</a:t>
                      </a:r>
                      <a:endParaRPr lang="en-US" sz="1400" dirty="0"/>
                    </a:p>
                  </a:txBody>
                  <a:tcPr marL="90000" anchor="ctr" anchorCtr="1"/>
                </a:tc>
                <a:tc>
                  <a:txBody>
                    <a:bodyPr/>
                    <a:lstStyle/>
                    <a:p>
                      <a:pPr algn="ctr"/>
                      <a:r>
                        <a:rPr lang="en-US" sz="1400" dirty="0"/>
                        <a:t>0.25  to  0.27</a:t>
                      </a:r>
                    </a:p>
                  </a:txBody>
                  <a:tcPr marL="90000" anchor="ctr" anchorCtr="1"/>
                </a:tc>
                <a:tc>
                  <a:txBody>
                    <a:bodyPr/>
                    <a:lstStyle/>
                    <a:p>
                      <a:pPr algn="ctr"/>
                      <a:r>
                        <a:rPr lang="en-US" sz="1400" dirty="0"/>
                        <a:t>Correction + </a:t>
                      </a:r>
                      <a:r>
                        <a:rPr lang="en-US" sz="1400" dirty="0" err="1"/>
                        <a:t>uncert'y</a:t>
                      </a:r>
                      <a:r>
                        <a:rPr lang="en-US" sz="1400" dirty="0"/>
                        <a:t> smaller in HI</a:t>
                      </a:r>
                    </a:p>
                  </a:txBody>
                  <a:tcPr marL="90000" anchor="ctr" anchorCtr="1"/>
                </a:tc>
                <a:extLst>
                  <a:ext uri="{0D108BD9-81ED-4DB2-BD59-A6C34878D82A}">
                    <a16:rowId xmlns:a16="http://schemas.microsoft.com/office/drawing/2014/main" val="1424284208"/>
                  </a:ext>
                </a:extLst>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Non-factorization effects</a:t>
                      </a:r>
                      <a:r>
                        <a:rPr lang="en-US" sz="1400" kern="1200" baseline="30000" dirty="0">
                          <a:solidFill>
                            <a:schemeClr val="dk1"/>
                          </a:solidFill>
                          <a:effectLst/>
                          <a:latin typeface="+mn-lt"/>
                          <a:ea typeface="+mn-ea"/>
                          <a:cs typeface="+mn-cs"/>
                        </a:rPr>
                        <a:t>*</a:t>
                      </a:r>
                      <a:endParaRPr lang="en-US" sz="1400" kern="1200" dirty="0">
                        <a:solidFill>
                          <a:schemeClr val="dk1"/>
                        </a:solidFill>
                        <a:effectLst/>
                        <a:latin typeface="+mn-lt"/>
                        <a:ea typeface="+mn-ea"/>
                        <a:cs typeface="+mn-cs"/>
                      </a:endParaRPr>
                    </a:p>
                  </a:txBody>
                  <a:tcPr marL="90000" anchor="ctr" anchorCtr="1"/>
                </a:tc>
                <a:tc>
                  <a:txBody>
                    <a:bodyPr/>
                    <a:lstStyle/>
                    <a:p>
                      <a:pPr algn="ctr"/>
                      <a:r>
                        <a:rPr lang="en-US" sz="1400" dirty="0"/>
                        <a:t>-0.20  to  +0.60</a:t>
                      </a:r>
                    </a:p>
                  </a:txBody>
                  <a:tcPr marL="90000" anchor="ctr" anchorCtr="1"/>
                </a:tc>
                <a:tc>
                  <a:txBody>
                    <a:bodyPr/>
                    <a:lstStyle/>
                    <a:p>
                      <a:pPr algn="ctr"/>
                      <a:r>
                        <a:rPr lang="en-US" sz="1400" dirty="0"/>
                        <a:t>~ 0.60</a:t>
                      </a:r>
                    </a:p>
                  </a:txBody>
                  <a:tcPr marL="90000" anchor="ctr" anchorCtr="1"/>
                </a:tc>
                <a:tc>
                  <a:txBody>
                    <a:bodyPr/>
                    <a:lstStyle/>
                    <a:p>
                      <a:pPr algn="ctr"/>
                      <a:r>
                        <a:rPr lang="en-US" sz="1400" dirty="0"/>
                        <a:t>Under intense study</a:t>
                      </a:r>
                    </a:p>
                  </a:txBody>
                  <a:tcPr marL="90000" anchor="ctr" anchorCtr="1"/>
                </a:tc>
                <a:extLst>
                  <a:ext uri="{0D108BD9-81ED-4DB2-BD59-A6C34878D82A}">
                    <a16:rowId xmlns:a16="http://schemas.microsoft.com/office/drawing/2014/main" val="599800468"/>
                  </a:ext>
                </a:extLst>
              </a:tr>
              <a:tr h="370840">
                <a:tc>
                  <a:txBody>
                    <a:bodyPr/>
                    <a:lstStyle/>
                    <a:p>
                      <a:pPr algn="ctr"/>
                      <a:r>
                        <a:rPr lang="en-US" sz="1400" kern="1200" dirty="0">
                          <a:solidFill>
                            <a:schemeClr val="dk1"/>
                          </a:solidFill>
                          <a:effectLst/>
                          <a:latin typeface="+mn-lt"/>
                          <a:ea typeface="+mn-ea"/>
                          <a:cs typeface="+mn-cs"/>
                        </a:rPr>
                        <a:t>b-by-b </a:t>
                      </a:r>
                      <a:r>
                        <a:rPr lang="en-US" sz="1400" dirty="0" err="1">
                          <a:latin typeface="Symbol" pitchFamily="2" charset="2"/>
                        </a:rPr>
                        <a:t>s</a:t>
                      </a:r>
                      <a:r>
                        <a:rPr lang="en-US" sz="1400" baseline="-25000" dirty="0" err="1"/>
                        <a:t>vis</a:t>
                      </a:r>
                      <a:r>
                        <a:rPr lang="en-US" sz="1400" kern="1200" dirty="0">
                          <a:solidFill>
                            <a:schemeClr val="dk1"/>
                          </a:solidFill>
                          <a:effectLst/>
                          <a:latin typeface="+mn-lt"/>
                          <a:ea typeface="+mn-ea"/>
                          <a:cs typeface="+mn-cs"/>
                        </a:rPr>
                        <a:t> inconsistency</a:t>
                      </a:r>
                    </a:p>
                  </a:txBody>
                  <a:tcPr marL="90000" anchor="ctr" anchorCtr="1"/>
                </a:tc>
                <a:tc>
                  <a:txBody>
                    <a:bodyPr/>
                    <a:lstStyle/>
                    <a:p>
                      <a:pPr algn="ctr"/>
                      <a:r>
                        <a:rPr lang="en-US" sz="1400" dirty="0"/>
                        <a:t>-</a:t>
                      </a:r>
                    </a:p>
                  </a:txBody>
                  <a:tcPr marL="90000" anchor="ctr" anchorCtr="1"/>
                </a:tc>
                <a:tc>
                  <a:txBody>
                    <a:bodyPr/>
                    <a:lstStyle/>
                    <a:p>
                      <a:pPr algn="ctr"/>
                      <a:r>
                        <a:rPr lang="en-US" sz="1400" dirty="0"/>
                        <a:t>&lt; 0.01  to  0.44</a:t>
                      </a:r>
                    </a:p>
                  </a:txBody>
                  <a:tcPr marL="90000" anchor="ctr" anchorCtr="1"/>
                </a:tc>
                <a:tc rowSpan="2">
                  <a:txBody>
                    <a:bodyPr/>
                    <a:lstStyle/>
                    <a:p>
                      <a:pPr algn="ctr"/>
                      <a:r>
                        <a:rPr lang="en-US" sz="1400" dirty="0"/>
                        <a:t>Residual inconsistency / non-reproducibility after all corrections: not stat; luminometer-independent</a:t>
                      </a:r>
                    </a:p>
                  </a:txBody>
                  <a:tcPr marL="90000" anchor="ctr" anchorCtr="1"/>
                </a:tc>
                <a:extLst>
                  <a:ext uri="{0D108BD9-81ED-4DB2-BD59-A6C34878D82A}">
                    <a16:rowId xmlns:a16="http://schemas.microsoft.com/office/drawing/2014/main" val="2520941543"/>
                  </a:ext>
                </a:extLst>
              </a:tr>
              <a:tr h="370840">
                <a:tc>
                  <a:txBody>
                    <a:bodyPr/>
                    <a:lstStyle/>
                    <a:p>
                      <a:pPr algn="ctr"/>
                      <a:r>
                        <a:rPr lang="en-US" sz="1400" kern="1200" dirty="0">
                          <a:solidFill>
                            <a:schemeClr val="dk1"/>
                          </a:solidFill>
                          <a:effectLst/>
                          <a:latin typeface="+mn-lt"/>
                          <a:ea typeface="+mn-ea"/>
                          <a:cs typeface="+mn-cs"/>
                        </a:rPr>
                        <a:t>Scan-to-scan              non-reproducibility</a:t>
                      </a:r>
                    </a:p>
                  </a:txBody>
                  <a:tcPr marL="90000" anchor="ctr" anchorCtr="1"/>
                </a:tc>
                <a:tc>
                  <a:txBody>
                    <a:bodyPr/>
                    <a:lstStyle/>
                    <a:p>
                      <a:pPr algn="ctr"/>
                      <a:r>
                        <a:rPr lang="en-US" sz="1400" dirty="0"/>
                        <a:t>-</a:t>
                      </a:r>
                    </a:p>
                  </a:txBody>
                  <a:tcPr marL="90000" anchor="ctr" anchorCtr="1"/>
                </a:tc>
                <a:tc>
                  <a:txBody>
                    <a:bodyPr/>
                    <a:lstStyle/>
                    <a:p>
                      <a:pPr algn="ctr"/>
                      <a:r>
                        <a:rPr lang="en-US" sz="1400" dirty="0"/>
                        <a:t>0.09  to  0.71</a:t>
                      </a:r>
                    </a:p>
                  </a:txBody>
                  <a:tcPr marL="90000" anchor="ctr" anchorCtr="1"/>
                </a:tc>
                <a:tc vMerge="1">
                  <a:txBody>
                    <a:bodyPr/>
                    <a:lstStyle/>
                    <a:p>
                      <a:pPr algn="ctr"/>
                      <a:endParaRPr lang="en-US" sz="1400" dirty="0"/>
                    </a:p>
                  </a:txBody>
                  <a:tcPr marL="90000" anchor="ctr" anchorCtr="1"/>
                </a:tc>
                <a:extLst>
                  <a:ext uri="{0D108BD9-81ED-4DB2-BD59-A6C34878D82A}">
                    <a16:rowId xmlns:a16="http://schemas.microsoft.com/office/drawing/2014/main" val="1011475812"/>
                  </a:ext>
                </a:extLst>
              </a:tr>
              <a:tr h="370840">
                <a:tc>
                  <a:txBody>
                    <a:bodyPr/>
                    <a:lstStyle/>
                    <a:p>
                      <a:pPr algn="ctr"/>
                      <a:r>
                        <a:rPr lang="en-US" sz="1400" b="1" dirty="0"/>
                        <a:t>Total</a:t>
                      </a:r>
                    </a:p>
                  </a:txBody>
                  <a:tcPr marL="90000" anchor="ctr" anchorCtr="1"/>
                </a:tc>
                <a:tc>
                  <a:txBody>
                    <a:bodyPr/>
                    <a:lstStyle/>
                    <a:p>
                      <a:pPr algn="ctr"/>
                      <a:r>
                        <a:rPr lang="en-US" sz="1400" b="1" dirty="0"/>
                        <a:t>&lt; 0.01   to   +1.86</a:t>
                      </a:r>
                    </a:p>
                  </a:txBody>
                  <a:tcPr marL="90000" anchor="ctr" anchorCtr="1"/>
                </a:tc>
                <a:tc>
                  <a:txBody>
                    <a:bodyPr/>
                    <a:lstStyle/>
                    <a:p>
                      <a:pPr algn="ctr"/>
                      <a:r>
                        <a:rPr lang="en-US" sz="1400" b="1" dirty="0"/>
                        <a:t>0.61  to  0.93 </a:t>
                      </a:r>
                    </a:p>
                  </a:txBody>
                  <a:tcPr marL="90000" anchor="ctr" anchorCtr="1"/>
                </a:tc>
                <a:tc>
                  <a:txBody>
                    <a:bodyPr/>
                    <a:lstStyle/>
                    <a:p>
                      <a:pPr algn="ctr"/>
                      <a:r>
                        <a:rPr lang="en-US" sz="1400" i="1" dirty="0"/>
                        <a:t>Uncertainties marked </a:t>
                      </a:r>
                      <a:r>
                        <a:rPr lang="en-US" sz="1400" i="1" kern="1200" baseline="30000" dirty="0">
                          <a:solidFill>
                            <a:schemeClr val="dk1"/>
                          </a:solidFill>
                          <a:effectLst/>
                          <a:latin typeface="+mn-lt"/>
                          <a:ea typeface="+mn-ea"/>
                          <a:cs typeface="+mn-cs"/>
                        </a:rPr>
                        <a:t>*</a:t>
                      </a:r>
                      <a:r>
                        <a:rPr lang="en-US" sz="1400" i="1" dirty="0"/>
                        <a:t> are treated as correlated year-to-year</a:t>
                      </a:r>
                    </a:p>
                  </a:txBody>
                  <a:tcPr marL="90000" anchor="ctr" anchorCtr="1"/>
                </a:tc>
                <a:extLst>
                  <a:ext uri="{0D108BD9-81ED-4DB2-BD59-A6C34878D82A}">
                    <a16:rowId xmlns:a16="http://schemas.microsoft.com/office/drawing/2014/main" val="3956210905"/>
                  </a:ext>
                </a:extLst>
              </a:tr>
            </a:tbl>
          </a:graphicData>
        </a:graphic>
      </p:graphicFrame>
      <p:sp>
        <p:nvSpPr>
          <p:cNvPr id="4" name="Rounded Rectangle 3">
            <a:extLst>
              <a:ext uri="{FF2B5EF4-FFF2-40B4-BE49-F238E27FC236}">
                <a16:creationId xmlns:a16="http://schemas.microsoft.com/office/drawing/2014/main" id="{2B853CC7-E64C-816F-E97E-700DCAC0518E}"/>
              </a:ext>
            </a:extLst>
          </p:cNvPr>
          <p:cNvSpPr/>
          <p:nvPr/>
        </p:nvSpPr>
        <p:spPr bwMode="auto">
          <a:xfrm>
            <a:off x="2689412" y="2802814"/>
            <a:ext cx="1526538" cy="280523"/>
          </a:xfrm>
          <a:prstGeom prst="roundRect">
            <a:avLst/>
          </a:prstGeom>
          <a:noFill/>
          <a:ln w="28575" cap="flat" cmpd="sng" algn="ctr">
            <a:solidFill>
              <a:srgbClr val="C00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5" name="Rounded Rectangle 4">
            <a:extLst>
              <a:ext uri="{FF2B5EF4-FFF2-40B4-BE49-F238E27FC236}">
                <a16:creationId xmlns:a16="http://schemas.microsoft.com/office/drawing/2014/main" id="{BD2460EA-7380-9D13-6E8A-5BE3518D1113}"/>
              </a:ext>
            </a:extLst>
          </p:cNvPr>
          <p:cNvSpPr/>
          <p:nvPr/>
        </p:nvSpPr>
        <p:spPr bwMode="auto">
          <a:xfrm>
            <a:off x="2667896" y="4476516"/>
            <a:ext cx="1546705" cy="307561"/>
          </a:xfrm>
          <a:prstGeom prst="roundRect">
            <a:avLst/>
          </a:prstGeom>
          <a:noFill/>
          <a:ln w="28575" cap="flat" cmpd="sng" algn="ctr">
            <a:solidFill>
              <a:srgbClr val="C00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6" name="Rounded Rectangle 5">
            <a:extLst>
              <a:ext uri="{FF2B5EF4-FFF2-40B4-BE49-F238E27FC236}">
                <a16:creationId xmlns:a16="http://schemas.microsoft.com/office/drawing/2014/main" id="{CFA05DC6-8B49-62B7-65FC-00349AD02883}"/>
              </a:ext>
            </a:extLst>
          </p:cNvPr>
          <p:cNvSpPr/>
          <p:nvPr/>
        </p:nvSpPr>
        <p:spPr bwMode="auto">
          <a:xfrm>
            <a:off x="378978" y="3583459"/>
            <a:ext cx="2145738" cy="461319"/>
          </a:xfrm>
          <a:prstGeom prst="roundRect">
            <a:avLst/>
          </a:prstGeom>
          <a:no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7" name="Rounded Rectangle 6">
            <a:extLst>
              <a:ext uri="{FF2B5EF4-FFF2-40B4-BE49-F238E27FC236}">
                <a16:creationId xmlns:a16="http://schemas.microsoft.com/office/drawing/2014/main" id="{50ABA6C0-9BD9-BE79-422A-61D5A2539069}"/>
              </a:ext>
            </a:extLst>
          </p:cNvPr>
          <p:cNvSpPr/>
          <p:nvPr/>
        </p:nvSpPr>
        <p:spPr bwMode="auto">
          <a:xfrm>
            <a:off x="4415555" y="3690242"/>
            <a:ext cx="1321698" cy="260294"/>
          </a:xfrm>
          <a:prstGeom prst="roundRect">
            <a:avLst/>
          </a:prstGeom>
          <a:no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8" name="Rounded Rectangle 7">
            <a:extLst>
              <a:ext uri="{FF2B5EF4-FFF2-40B4-BE49-F238E27FC236}">
                <a16:creationId xmlns:a16="http://schemas.microsoft.com/office/drawing/2014/main" id="{9C9E75E2-2AB8-206A-AC31-91ADD561BD01}"/>
              </a:ext>
            </a:extLst>
          </p:cNvPr>
          <p:cNvSpPr/>
          <p:nvPr/>
        </p:nvSpPr>
        <p:spPr bwMode="auto">
          <a:xfrm>
            <a:off x="4438483" y="4862239"/>
            <a:ext cx="1321698" cy="260294"/>
          </a:xfrm>
          <a:prstGeom prst="roundRect">
            <a:avLst/>
          </a:prstGeom>
          <a:no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9" name="Rounded Rectangle 8">
            <a:extLst>
              <a:ext uri="{FF2B5EF4-FFF2-40B4-BE49-F238E27FC236}">
                <a16:creationId xmlns:a16="http://schemas.microsoft.com/office/drawing/2014/main" id="{6CEBF782-D072-9064-2D2E-C4219A20494C}"/>
              </a:ext>
            </a:extLst>
          </p:cNvPr>
          <p:cNvSpPr/>
          <p:nvPr/>
        </p:nvSpPr>
        <p:spPr bwMode="auto">
          <a:xfrm>
            <a:off x="4406115" y="5230425"/>
            <a:ext cx="4367182" cy="803811"/>
          </a:xfrm>
          <a:prstGeom prst="roundRect">
            <a:avLst/>
          </a:prstGeom>
          <a:no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0" name="Rounded Rectangle 9">
            <a:extLst>
              <a:ext uri="{FF2B5EF4-FFF2-40B4-BE49-F238E27FC236}">
                <a16:creationId xmlns:a16="http://schemas.microsoft.com/office/drawing/2014/main" id="{ACF0265F-85EE-2494-0BFC-817AE3EECB08}"/>
              </a:ext>
            </a:extLst>
          </p:cNvPr>
          <p:cNvSpPr/>
          <p:nvPr/>
        </p:nvSpPr>
        <p:spPr bwMode="auto">
          <a:xfrm>
            <a:off x="4412858" y="4496749"/>
            <a:ext cx="1321698" cy="260294"/>
          </a:xfrm>
          <a:prstGeom prst="roundRect">
            <a:avLst/>
          </a:prstGeom>
          <a:no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1" name="Rounded Rectangle 10">
            <a:extLst>
              <a:ext uri="{FF2B5EF4-FFF2-40B4-BE49-F238E27FC236}">
                <a16:creationId xmlns:a16="http://schemas.microsoft.com/office/drawing/2014/main" id="{01BAE955-0542-AC6C-13E4-30FE9E7FD3BD}"/>
              </a:ext>
            </a:extLst>
          </p:cNvPr>
          <p:cNvSpPr/>
          <p:nvPr/>
        </p:nvSpPr>
        <p:spPr bwMode="auto">
          <a:xfrm>
            <a:off x="2667896" y="4834015"/>
            <a:ext cx="1553827" cy="307561"/>
          </a:xfrm>
          <a:prstGeom prst="roundRect">
            <a:avLst/>
          </a:prstGeom>
          <a:noFill/>
          <a:ln w="28575" cap="flat" cmpd="sng" algn="ctr">
            <a:solidFill>
              <a:srgbClr val="C00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3" name="TextBox 12">
            <a:extLst>
              <a:ext uri="{FF2B5EF4-FFF2-40B4-BE49-F238E27FC236}">
                <a16:creationId xmlns:a16="http://schemas.microsoft.com/office/drawing/2014/main" id="{33445FEA-F389-B505-F58A-D17E7E641D3D}"/>
              </a:ext>
            </a:extLst>
          </p:cNvPr>
          <p:cNvSpPr txBox="1"/>
          <p:nvPr/>
        </p:nvSpPr>
        <p:spPr>
          <a:xfrm>
            <a:off x="2533475" y="791289"/>
            <a:ext cx="4110605" cy="246221"/>
          </a:xfrm>
          <a:prstGeom prst="rect">
            <a:avLst/>
          </a:prstGeom>
          <a:noFill/>
          <a:ln w="6350">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ATLAS Collaboration, Eur. Phys. J. C (2023) 83:982</a:t>
            </a:r>
          </a:p>
        </p:txBody>
      </p:sp>
      <p:sp>
        <p:nvSpPr>
          <p:cNvPr id="15" name="Rounded Rectangle 14">
            <a:extLst>
              <a:ext uri="{FF2B5EF4-FFF2-40B4-BE49-F238E27FC236}">
                <a16:creationId xmlns:a16="http://schemas.microsoft.com/office/drawing/2014/main" id="{6B36E9A0-2390-2C4B-AF53-2366835524DD}"/>
              </a:ext>
            </a:extLst>
          </p:cNvPr>
          <p:cNvSpPr/>
          <p:nvPr/>
        </p:nvSpPr>
        <p:spPr bwMode="auto">
          <a:xfrm>
            <a:off x="3014484" y="1068803"/>
            <a:ext cx="929719" cy="276198"/>
          </a:xfrm>
          <a:prstGeom prst="roundRect">
            <a:avLst/>
          </a:prstGeom>
          <a:noFill/>
          <a:ln w="28575" cap="flat" cmpd="sng" algn="ctr">
            <a:solidFill>
              <a:srgbClr val="C00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6" name="Rounded Rectangle 15">
            <a:extLst>
              <a:ext uri="{FF2B5EF4-FFF2-40B4-BE49-F238E27FC236}">
                <a16:creationId xmlns:a16="http://schemas.microsoft.com/office/drawing/2014/main" id="{50D9784F-30DD-1246-B3EB-0565F5F1127F}"/>
              </a:ext>
            </a:extLst>
          </p:cNvPr>
          <p:cNvSpPr/>
          <p:nvPr/>
        </p:nvSpPr>
        <p:spPr bwMode="auto">
          <a:xfrm>
            <a:off x="4967866" y="1076755"/>
            <a:ext cx="921143" cy="268246"/>
          </a:xfrm>
          <a:prstGeom prst="roundRect">
            <a:avLst/>
          </a:prstGeom>
          <a:no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2" name="Rounded Rectangle 11">
            <a:extLst>
              <a:ext uri="{FF2B5EF4-FFF2-40B4-BE49-F238E27FC236}">
                <a16:creationId xmlns:a16="http://schemas.microsoft.com/office/drawing/2014/main" id="{AF32BA6D-6860-A7E7-E9AC-B60D2E38D5C0}"/>
              </a:ext>
            </a:extLst>
          </p:cNvPr>
          <p:cNvSpPr/>
          <p:nvPr/>
        </p:nvSpPr>
        <p:spPr bwMode="auto">
          <a:xfrm>
            <a:off x="488108" y="4509299"/>
            <a:ext cx="1797891" cy="267096"/>
          </a:xfrm>
          <a:prstGeom prst="roundRect">
            <a:avLst/>
          </a:prstGeom>
          <a:no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4" name="Rounded Rectangle 13">
            <a:extLst>
              <a:ext uri="{FF2B5EF4-FFF2-40B4-BE49-F238E27FC236}">
                <a16:creationId xmlns:a16="http://schemas.microsoft.com/office/drawing/2014/main" id="{E7DC09D6-3A8A-0335-6252-FCCAF25883A6}"/>
              </a:ext>
            </a:extLst>
          </p:cNvPr>
          <p:cNvSpPr/>
          <p:nvPr/>
        </p:nvSpPr>
        <p:spPr bwMode="auto">
          <a:xfrm>
            <a:off x="391290" y="4885817"/>
            <a:ext cx="2061453" cy="260294"/>
          </a:xfrm>
          <a:prstGeom prst="roundRect">
            <a:avLst/>
          </a:prstGeom>
          <a:no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7" name="Rounded Rectangle 16">
            <a:extLst>
              <a:ext uri="{FF2B5EF4-FFF2-40B4-BE49-F238E27FC236}">
                <a16:creationId xmlns:a16="http://schemas.microsoft.com/office/drawing/2014/main" id="{44352163-1A1B-B948-B931-2F0FC53A9C91}"/>
              </a:ext>
            </a:extLst>
          </p:cNvPr>
          <p:cNvSpPr/>
          <p:nvPr/>
        </p:nvSpPr>
        <p:spPr bwMode="auto">
          <a:xfrm>
            <a:off x="349884" y="5223020"/>
            <a:ext cx="2102859" cy="811216"/>
          </a:xfrm>
          <a:prstGeom prst="roundRect">
            <a:avLst/>
          </a:prstGeom>
          <a:no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8" name="Rounded Rectangle 17">
            <a:extLst>
              <a:ext uri="{FF2B5EF4-FFF2-40B4-BE49-F238E27FC236}">
                <a16:creationId xmlns:a16="http://schemas.microsoft.com/office/drawing/2014/main" id="{4B1864A5-648C-744C-9B40-9757B19BA7A4}"/>
              </a:ext>
            </a:extLst>
          </p:cNvPr>
          <p:cNvSpPr/>
          <p:nvPr/>
        </p:nvSpPr>
        <p:spPr bwMode="auto">
          <a:xfrm>
            <a:off x="6072326" y="2917195"/>
            <a:ext cx="2636668" cy="247012"/>
          </a:xfrm>
          <a:prstGeom prst="roundRect">
            <a:avLst/>
          </a:prstGeom>
          <a:noFill/>
          <a:ln w="28575" cap="flat" cmpd="sng" algn="ctr">
            <a:solidFill>
              <a:srgbClr val="C00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Tree>
    <p:extLst>
      <p:ext uri="{BB962C8B-B14F-4D97-AF65-F5344CB8AC3E}">
        <p14:creationId xmlns:p14="http://schemas.microsoft.com/office/powerpoint/2010/main" val="286114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5" grpId="0" animBg="1"/>
      <p:bldP spid="16" grpId="0" animBg="1"/>
      <p:bldP spid="12" grpId="0" animBg="1"/>
      <p:bldP spid="14"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93E77-109E-AE48-A9CE-852C10BCD686}"/>
              </a:ext>
            </a:extLst>
          </p:cNvPr>
          <p:cNvSpPr>
            <a:spLocks noGrp="1"/>
          </p:cNvSpPr>
          <p:nvPr>
            <p:ph type="title"/>
          </p:nvPr>
        </p:nvSpPr>
        <p:spPr>
          <a:xfrm>
            <a:off x="3250766" y="381000"/>
            <a:ext cx="2655515" cy="361950"/>
          </a:xfrm>
          <a:ln w="19050">
            <a:solidFill>
              <a:srgbClr val="0000FF"/>
            </a:solidFill>
          </a:ln>
        </p:spPr>
        <p:txBody>
          <a:bodyPr/>
          <a:lstStyle/>
          <a:p>
            <a:r>
              <a:rPr lang="en-US" dirty="0"/>
              <a:t>Summary &amp; outlook</a:t>
            </a:r>
          </a:p>
        </p:txBody>
      </p:sp>
      <p:sp>
        <p:nvSpPr>
          <p:cNvPr id="3" name="Content Placeholder 2">
            <a:extLst>
              <a:ext uri="{FF2B5EF4-FFF2-40B4-BE49-F238E27FC236}">
                <a16:creationId xmlns:a16="http://schemas.microsoft.com/office/drawing/2014/main" id="{2DC6EE06-3C50-1C4A-802C-60BA59CAF4E6}"/>
              </a:ext>
            </a:extLst>
          </p:cNvPr>
          <p:cNvSpPr>
            <a:spLocks noGrp="1"/>
          </p:cNvSpPr>
          <p:nvPr>
            <p:ph idx="1"/>
          </p:nvPr>
        </p:nvSpPr>
        <p:spPr>
          <a:xfrm>
            <a:off x="314821" y="1058569"/>
            <a:ext cx="8501269" cy="5554266"/>
          </a:xfrm>
        </p:spPr>
        <p:txBody>
          <a:bodyPr/>
          <a:lstStyle/>
          <a:p>
            <a:r>
              <a:rPr lang="en-US" dirty="0"/>
              <a:t>As will be illustrated in the following presentations, our understanding of accelerator-related </a:t>
            </a:r>
            <a:r>
              <a:rPr lang="en-US" dirty="0" err="1"/>
              <a:t>vdM</a:t>
            </a:r>
            <a:r>
              <a:rPr lang="en-US" dirty="0"/>
              <a:t>-calibration systematics has improved significantly since LumiDays'19. These uncertainties are dominated by:</a:t>
            </a:r>
          </a:p>
          <a:p>
            <a:pPr lvl="1"/>
            <a:r>
              <a:rPr lang="en-US" dirty="0"/>
              <a:t>Non-factorization biases [1, 2, 5, 8, 9, 10]</a:t>
            </a:r>
          </a:p>
          <a:p>
            <a:pPr lvl="2"/>
            <a:r>
              <a:rPr lang="en-US" dirty="0">
                <a:solidFill>
                  <a:srgbClr val="000000"/>
                </a:solidFill>
              </a:rPr>
              <a:t>probably the most challenging long-term issue for vdM calibrations at the LHC</a:t>
            </a:r>
          </a:p>
          <a:p>
            <a:pPr lvl="2"/>
            <a:r>
              <a:rPr lang="en-US" dirty="0"/>
              <a:t>significant progress since LD'2019: accelerator sources &amp; mitigation, 2-D </a:t>
            </a:r>
            <a:r>
              <a:rPr lang="en-US" dirty="0" err="1"/>
              <a:t>vdM</a:t>
            </a:r>
            <a:r>
              <a:rPr lang="en-US" dirty="0"/>
              <a:t> scans</a:t>
            </a:r>
          </a:p>
          <a:p>
            <a:pPr lvl="1"/>
            <a:r>
              <a:rPr lang="en-US" dirty="0"/>
              <a:t>Beam-beam corrections [6, 7]</a:t>
            </a:r>
          </a:p>
          <a:p>
            <a:pPr lvl="2"/>
            <a:r>
              <a:rPr lang="en-US" dirty="0"/>
              <a:t>well established, validated by MD, being generalized to 2-D </a:t>
            </a:r>
            <a:r>
              <a:rPr lang="en-US" dirty="0" err="1"/>
              <a:t>vdM</a:t>
            </a:r>
            <a:r>
              <a:rPr lang="en-US" dirty="0"/>
              <a:t> scans</a:t>
            </a:r>
          </a:p>
          <a:p>
            <a:pPr lvl="2"/>
            <a:r>
              <a:rPr lang="en-US" dirty="0"/>
              <a:t>even more important in </a:t>
            </a:r>
            <a:r>
              <a:rPr lang="en-US" dirty="0">
                <a:solidFill>
                  <a:srgbClr val="000000"/>
                </a:solidFill>
              </a:rPr>
              <a:t>emittance scans </a:t>
            </a:r>
            <a:r>
              <a:rPr lang="en-US" dirty="0"/>
              <a:t>than in </a:t>
            </a:r>
            <a:r>
              <a:rPr lang="en-US" dirty="0" err="1"/>
              <a:t>vdM</a:t>
            </a:r>
            <a:r>
              <a:rPr lang="en-US" dirty="0"/>
              <a:t> scans, but </a:t>
            </a:r>
            <a:r>
              <a:rPr lang="en-US" dirty="0">
                <a:solidFill>
                  <a:srgbClr val="000000"/>
                </a:solidFill>
              </a:rPr>
              <a:t>often neglected</a:t>
            </a:r>
          </a:p>
          <a:p>
            <a:pPr lvl="1"/>
            <a:r>
              <a:rPr lang="en-US" dirty="0"/>
              <a:t>Orbit control at the scanning IP</a:t>
            </a:r>
          </a:p>
          <a:p>
            <a:pPr lvl="2"/>
            <a:r>
              <a:rPr lang="en-US" dirty="0">
                <a:solidFill>
                  <a:srgbClr val="000000"/>
                </a:solidFill>
              </a:rPr>
              <a:t>orbit drifts, beam-position jitter, insufficient BPM reproducibility</a:t>
            </a:r>
          </a:p>
          <a:p>
            <a:pPr lvl="3"/>
            <a:r>
              <a:rPr lang="en-US" dirty="0">
                <a:solidFill>
                  <a:srgbClr val="000000"/>
                </a:solidFill>
              </a:rPr>
              <a:t>potentially larger impact for 2-D than for 1-D </a:t>
            </a:r>
            <a:r>
              <a:rPr lang="en-US" dirty="0" err="1">
                <a:solidFill>
                  <a:srgbClr val="000000"/>
                </a:solidFill>
              </a:rPr>
              <a:t>vdM</a:t>
            </a:r>
            <a:r>
              <a:rPr lang="en-US" dirty="0">
                <a:solidFill>
                  <a:srgbClr val="000000"/>
                </a:solidFill>
              </a:rPr>
              <a:t> scans</a:t>
            </a:r>
          </a:p>
          <a:p>
            <a:pPr lvl="3"/>
            <a:r>
              <a:rPr lang="en-US" dirty="0">
                <a:solidFill>
                  <a:srgbClr val="000000"/>
                </a:solidFill>
              </a:rPr>
              <a:t>do the 4 Experiments wish to follow-up on </a:t>
            </a:r>
            <a:r>
              <a:rPr lang="en-US" dirty="0">
                <a:solidFill>
                  <a:srgbClr val="000000"/>
                </a:solidFill>
                <a:hlinkClick r:id="rId2"/>
              </a:rPr>
              <a:t>Michi’s proposal for an “OFB-during-scans” MD</a:t>
            </a:r>
            <a:r>
              <a:rPr lang="en-US" dirty="0">
                <a:solidFill>
                  <a:srgbClr val="000000"/>
                </a:solidFill>
              </a:rPr>
              <a:t>?</a:t>
            </a:r>
          </a:p>
          <a:p>
            <a:pPr lvl="2"/>
            <a:r>
              <a:rPr lang="en-US" dirty="0"/>
              <a:t>magnetic-hysteresis in orbit-bump correctors: mitigations exist, implemented @ </a:t>
            </a:r>
            <a:r>
              <a:rPr lang="en-US" i="1" dirty="0"/>
              <a:t>some</a:t>
            </a:r>
            <a:r>
              <a:rPr lang="en-US" dirty="0"/>
              <a:t> IPs</a:t>
            </a:r>
            <a:endParaRPr lang="en-US" dirty="0">
              <a:solidFill>
                <a:srgbClr val="858687"/>
              </a:solidFill>
            </a:endParaRPr>
          </a:p>
          <a:p>
            <a:pPr lvl="1"/>
            <a:r>
              <a:rPr lang="en-US" dirty="0"/>
              <a:t>Imperfect bunch-to-bunch and scan-to-scan reproducibility of </a:t>
            </a:r>
            <a:r>
              <a:rPr lang="en-US" dirty="0" err="1">
                <a:latin typeface="Symbol" pitchFamily="2" charset="2"/>
              </a:rPr>
              <a:t>s</a:t>
            </a:r>
            <a:r>
              <a:rPr lang="en-US" baseline="-25000" dirty="0" err="1"/>
              <a:t>vis</a:t>
            </a:r>
            <a:endParaRPr lang="en-US" baseline="-25000" dirty="0"/>
          </a:p>
          <a:p>
            <a:pPr lvl="2"/>
            <a:r>
              <a:rPr lang="en-US" dirty="0"/>
              <a:t>not associated with instrumental (luminometer) issues</a:t>
            </a:r>
          </a:p>
          <a:p>
            <a:pPr lvl="2"/>
            <a:r>
              <a:rPr lang="en-US" dirty="0">
                <a:solidFill>
                  <a:srgbClr val="000000"/>
                </a:solidFill>
              </a:rPr>
              <a:t>may be </a:t>
            </a:r>
            <a:r>
              <a:rPr lang="en-US" dirty="0"/>
              <a:t>due to (yet-to-be-identified) </a:t>
            </a:r>
            <a:r>
              <a:rPr lang="en-US" dirty="0">
                <a:solidFill>
                  <a:srgbClr val="000000"/>
                </a:solidFill>
              </a:rPr>
              <a:t>non-factorization or orbit effects</a:t>
            </a:r>
            <a:r>
              <a:rPr lang="en-US" dirty="0"/>
              <a:t>, at least in part</a:t>
            </a:r>
          </a:p>
          <a:p>
            <a:endParaRPr lang="en-US" dirty="0"/>
          </a:p>
          <a:p>
            <a:endParaRPr lang="en-US" dirty="0"/>
          </a:p>
          <a:p>
            <a:endParaRPr lang="en-US" dirty="0"/>
          </a:p>
        </p:txBody>
      </p:sp>
    </p:spTree>
    <p:extLst>
      <p:ext uri="{BB962C8B-B14F-4D97-AF65-F5344CB8AC3E}">
        <p14:creationId xmlns:p14="http://schemas.microsoft.com/office/powerpoint/2010/main" val="3165072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93E77-109E-AE48-A9CE-852C10BCD686}"/>
              </a:ext>
            </a:extLst>
          </p:cNvPr>
          <p:cNvSpPr>
            <a:spLocks noGrp="1"/>
          </p:cNvSpPr>
          <p:nvPr>
            <p:ph type="title"/>
          </p:nvPr>
        </p:nvSpPr>
        <p:spPr>
          <a:xfrm>
            <a:off x="3054820" y="381000"/>
            <a:ext cx="3048618" cy="361950"/>
          </a:xfrm>
          <a:ln w="19050">
            <a:noFill/>
          </a:ln>
        </p:spPr>
        <p:txBody>
          <a:bodyPr/>
          <a:lstStyle/>
          <a:p>
            <a:r>
              <a:rPr lang="en-US" dirty="0"/>
              <a:t>Summary &amp; outlook (2)</a:t>
            </a:r>
          </a:p>
        </p:txBody>
      </p:sp>
      <p:sp>
        <p:nvSpPr>
          <p:cNvPr id="3" name="Content Placeholder 2">
            <a:extLst>
              <a:ext uri="{FF2B5EF4-FFF2-40B4-BE49-F238E27FC236}">
                <a16:creationId xmlns:a16="http://schemas.microsoft.com/office/drawing/2014/main" id="{2DC6EE06-3C50-1C4A-802C-60BA59CAF4E6}"/>
              </a:ext>
            </a:extLst>
          </p:cNvPr>
          <p:cNvSpPr>
            <a:spLocks noGrp="1"/>
          </p:cNvSpPr>
          <p:nvPr>
            <p:ph idx="1"/>
          </p:nvPr>
        </p:nvSpPr>
        <p:spPr>
          <a:xfrm>
            <a:off x="314821" y="1058569"/>
            <a:ext cx="8501269" cy="5554266"/>
          </a:xfrm>
        </p:spPr>
        <p:txBody>
          <a:bodyPr/>
          <a:lstStyle/>
          <a:p>
            <a:r>
              <a:rPr lang="en-US" dirty="0"/>
              <a:t>While the </a:t>
            </a:r>
            <a:r>
              <a:rPr lang="en-US" dirty="0">
                <a:solidFill>
                  <a:srgbClr val="000000"/>
                </a:solidFill>
              </a:rPr>
              <a:t>2-D vdM scans </a:t>
            </a:r>
            <a:r>
              <a:rPr lang="en-US" dirty="0"/>
              <a:t>(either an x-y grid scan, or a combination of on-axis, off-axis and/or diagonal scans) are attracting growing interest as      </a:t>
            </a:r>
            <a:r>
              <a:rPr lang="en-US" dirty="0">
                <a:solidFill>
                  <a:srgbClr val="000000"/>
                </a:solidFill>
              </a:rPr>
              <a:t>a</a:t>
            </a:r>
            <a:r>
              <a:rPr lang="en-US" dirty="0"/>
              <a:t> </a:t>
            </a:r>
            <a:r>
              <a:rPr lang="en-US" dirty="0">
                <a:solidFill>
                  <a:srgbClr val="000000"/>
                </a:solidFill>
              </a:rPr>
              <a:t>tool to quantify the non-factorization biases</a:t>
            </a:r>
            <a:r>
              <a:rPr lang="en-US" dirty="0"/>
              <a:t>, one must be aware that they are potentially more sensitive to several systematic effects</a:t>
            </a:r>
            <a:endParaRPr lang="en-US" i="1" dirty="0">
              <a:solidFill>
                <a:srgbClr val="0000FF"/>
              </a:solidFill>
            </a:endParaRPr>
          </a:p>
          <a:p>
            <a:pPr lvl="1"/>
            <a:r>
              <a:rPr lang="en-US" dirty="0"/>
              <a:t>magnetic-hysteresis in orbit-bump correctors</a:t>
            </a:r>
          </a:p>
          <a:p>
            <a:pPr lvl="2"/>
            <a:r>
              <a:rPr lang="en-US" dirty="0">
                <a:solidFill>
                  <a:srgbClr val="326600"/>
                </a:solidFill>
              </a:rPr>
              <a:t>severely constrains the scan sequence </a:t>
            </a:r>
            <a:r>
              <a:rPr lang="en-US" i="1" dirty="0">
                <a:solidFill>
                  <a:srgbClr val="0000FF"/>
                </a:solidFill>
              </a:rPr>
              <a:t>[</a:t>
            </a:r>
            <a:r>
              <a:rPr lang="en-US" i="1" dirty="0">
                <a:solidFill>
                  <a:srgbClr val="0000FF"/>
                </a:solidFill>
                <a:sym typeface="Wingdings" pitchFamily="2" charset="2"/>
              </a:rPr>
              <a:t> RH's talk]</a:t>
            </a:r>
            <a:endParaRPr lang="en-US" dirty="0"/>
          </a:p>
          <a:p>
            <a:pPr lvl="1"/>
            <a:r>
              <a:rPr lang="en-US" dirty="0"/>
              <a:t>x-y coupling in the closed-orbit bumps</a:t>
            </a:r>
          </a:p>
          <a:p>
            <a:pPr lvl="2"/>
            <a:r>
              <a:rPr lang="en-US" dirty="0"/>
              <a:t>distorts the scan grid </a:t>
            </a:r>
            <a:r>
              <a:rPr lang="en-US" i="1" dirty="0">
                <a:solidFill>
                  <a:srgbClr val="0000FF"/>
                </a:solidFill>
              </a:rPr>
              <a:t>[</a:t>
            </a:r>
            <a:r>
              <a:rPr lang="en-US" i="1" dirty="0">
                <a:solidFill>
                  <a:srgbClr val="0000FF"/>
                </a:solidFill>
                <a:sym typeface="Wingdings" pitchFamily="2" charset="2"/>
              </a:rPr>
              <a:t> </a:t>
            </a:r>
            <a:r>
              <a:rPr lang="en-US" i="1" dirty="0">
                <a:solidFill>
                  <a:srgbClr val="FF40FF"/>
                </a:solidFill>
                <a:sym typeface="Wingdings" pitchFamily="2" charset="2"/>
              </a:rPr>
              <a:t>RH's talk</a:t>
            </a:r>
            <a:r>
              <a:rPr lang="en-US" i="1" dirty="0">
                <a:solidFill>
                  <a:srgbClr val="0000FF"/>
                </a:solidFill>
                <a:sym typeface="Wingdings" pitchFamily="2" charset="2"/>
              </a:rPr>
              <a:t>]</a:t>
            </a:r>
            <a:endParaRPr lang="en-US" dirty="0"/>
          </a:p>
          <a:p>
            <a:pPr lvl="1"/>
            <a:r>
              <a:rPr lang="en-US" dirty="0"/>
              <a:t>orbit drifts</a:t>
            </a:r>
          </a:p>
          <a:p>
            <a:pPr lvl="2"/>
            <a:r>
              <a:rPr lang="en-US" dirty="0"/>
              <a:t>distort the scan grid</a:t>
            </a:r>
          </a:p>
          <a:p>
            <a:pPr lvl="2"/>
            <a:r>
              <a:rPr lang="en-US" dirty="0"/>
              <a:t>affect the 2-D beam separation (hence also the measured collision rate) at each scan step</a:t>
            </a:r>
          </a:p>
          <a:p>
            <a:pPr lvl="2"/>
            <a:r>
              <a:rPr lang="en-US" dirty="0"/>
              <a:t>appear more complicated to account for than in 1-D scans </a:t>
            </a:r>
            <a:r>
              <a:rPr lang="en-US" i="1" dirty="0">
                <a:solidFill>
                  <a:srgbClr val="0000FF"/>
                </a:solidFill>
              </a:rPr>
              <a:t>[</a:t>
            </a:r>
            <a:r>
              <a:rPr lang="en-US" i="1" dirty="0">
                <a:solidFill>
                  <a:srgbClr val="0000FF"/>
                </a:solidFill>
                <a:sym typeface="Wingdings" pitchFamily="2" charset="2"/>
              </a:rPr>
              <a:t> </a:t>
            </a:r>
            <a:r>
              <a:rPr lang="en-US" i="1" dirty="0">
                <a:solidFill>
                  <a:srgbClr val="FF40FF"/>
                </a:solidFill>
                <a:sym typeface="Wingdings" pitchFamily="2" charset="2"/>
              </a:rPr>
              <a:t>BPM systs? </a:t>
            </a:r>
            <a:r>
              <a:rPr lang="en-US" i="1" dirty="0">
                <a:solidFill>
                  <a:srgbClr val="0000FF"/>
                </a:solidFill>
                <a:sym typeface="Wingdings" pitchFamily="2" charset="2"/>
              </a:rPr>
              <a:t>better OFB?]</a:t>
            </a:r>
            <a:endParaRPr lang="en-US" dirty="0"/>
          </a:p>
          <a:p>
            <a:pPr lvl="1"/>
            <a:r>
              <a:rPr lang="en-US" dirty="0"/>
              <a:t>emittance growth</a:t>
            </a:r>
          </a:p>
          <a:p>
            <a:pPr lvl="2"/>
            <a:r>
              <a:rPr lang="en-US" dirty="0"/>
              <a:t>the correlated impact on the </a:t>
            </a:r>
            <a:r>
              <a:rPr lang="en-US" i="1" dirty="0"/>
              <a:t>normalized</a:t>
            </a:r>
            <a:r>
              <a:rPr lang="en-US" dirty="0"/>
              <a:t> scan grid (separation in units of </a:t>
            </a:r>
            <a:r>
              <a:rPr lang="en-US" dirty="0">
                <a:latin typeface="Symbol" pitchFamily="2" charset="2"/>
              </a:rPr>
              <a:t>s</a:t>
            </a:r>
            <a:r>
              <a:rPr lang="en-US" baseline="-25000" dirty="0"/>
              <a:t>B</a:t>
            </a:r>
            <a:r>
              <a:rPr lang="en-US" dirty="0"/>
              <a:t>), and the measured collision rate, appears more complicated to account for than in 1-D scans          </a:t>
            </a:r>
            <a:r>
              <a:rPr lang="en-US" i="1" dirty="0">
                <a:solidFill>
                  <a:srgbClr val="0000FF"/>
                </a:solidFill>
              </a:rPr>
              <a:t>[</a:t>
            </a:r>
            <a:r>
              <a:rPr lang="en-US" i="1" dirty="0">
                <a:solidFill>
                  <a:srgbClr val="0000FF"/>
                </a:solidFill>
                <a:sym typeface="Wingdings" pitchFamily="2" charset="2"/>
              </a:rPr>
              <a:t> use measured relative-</a:t>
            </a:r>
            <a:r>
              <a:rPr lang="en-US" i="1" dirty="0">
                <a:solidFill>
                  <a:srgbClr val="0000FF"/>
                </a:solidFill>
                <a:latin typeface="Symbol" pitchFamily="2" charset="2"/>
                <a:sym typeface="Wingdings" pitchFamily="2" charset="2"/>
              </a:rPr>
              <a:t>e</a:t>
            </a:r>
            <a:r>
              <a:rPr lang="en-US" i="1" dirty="0">
                <a:solidFill>
                  <a:srgbClr val="0000FF"/>
                </a:solidFill>
                <a:sym typeface="Wingdings" pitchFamily="2" charset="2"/>
              </a:rPr>
              <a:t> evolution from BSRT (Sofia’s talk) to correct for impact?]</a:t>
            </a:r>
            <a:endParaRPr lang="en-US" dirty="0"/>
          </a:p>
          <a:p>
            <a:pPr lvl="1"/>
            <a:r>
              <a:rPr lang="en-US" dirty="0">
                <a:solidFill>
                  <a:srgbClr val="858687"/>
                </a:solidFill>
              </a:rPr>
              <a:t>beam-beam corrections</a:t>
            </a:r>
          </a:p>
          <a:p>
            <a:pPr lvl="2"/>
            <a:r>
              <a:rPr lang="en-US" dirty="0"/>
              <a:t>different for 1-D and 2-D </a:t>
            </a:r>
            <a:r>
              <a:rPr lang="en-US" dirty="0" err="1"/>
              <a:t>vdM</a:t>
            </a:r>
            <a:r>
              <a:rPr lang="en-US" dirty="0"/>
              <a:t> scans, </a:t>
            </a:r>
            <a:r>
              <a:rPr lang="en-US" dirty="0">
                <a:solidFill>
                  <a:srgbClr val="858687"/>
                </a:solidFill>
              </a:rPr>
              <a:t>but presumably under control </a:t>
            </a:r>
            <a:r>
              <a:rPr lang="en-US" i="1" dirty="0">
                <a:solidFill>
                  <a:srgbClr val="0000FF"/>
                </a:solidFill>
              </a:rPr>
              <a:t>[</a:t>
            </a:r>
            <a:r>
              <a:rPr lang="en-US" i="1" dirty="0">
                <a:solidFill>
                  <a:srgbClr val="0000FF"/>
                </a:solidFill>
                <a:sym typeface="Wingdings" pitchFamily="2" charset="2"/>
              </a:rPr>
              <a:t> IK's talk]</a:t>
            </a:r>
            <a:endParaRPr lang="en-US" dirty="0"/>
          </a:p>
          <a:p>
            <a:endParaRPr lang="en-US" dirty="0"/>
          </a:p>
        </p:txBody>
      </p:sp>
    </p:spTree>
    <p:extLst>
      <p:ext uri="{BB962C8B-B14F-4D97-AF65-F5344CB8AC3E}">
        <p14:creationId xmlns:p14="http://schemas.microsoft.com/office/powerpoint/2010/main" val="2901256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BC08C-F89F-D648-89C6-DD4790FA04BA}"/>
              </a:ext>
            </a:extLst>
          </p:cNvPr>
          <p:cNvSpPr>
            <a:spLocks noGrp="1"/>
          </p:cNvSpPr>
          <p:nvPr>
            <p:ph type="title"/>
          </p:nvPr>
        </p:nvSpPr>
        <p:spPr>
          <a:xfrm>
            <a:off x="3138986" y="381000"/>
            <a:ext cx="2872861" cy="361950"/>
          </a:xfrm>
          <a:ln w="19050">
            <a:solidFill>
              <a:srgbClr val="0432FF"/>
            </a:solidFill>
          </a:ln>
        </p:spPr>
        <p:txBody>
          <a:bodyPr/>
          <a:lstStyle/>
          <a:p>
            <a:r>
              <a:rPr lang="en-US"/>
              <a:t>Selected bibliography</a:t>
            </a:r>
          </a:p>
        </p:txBody>
      </p:sp>
      <p:sp>
        <p:nvSpPr>
          <p:cNvPr id="3" name="Content Placeholder 2">
            <a:extLst>
              <a:ext uri="{FF2B5EF4-FFF2-40B4-BE49-F238E27FC236}">
                <a16:creationId xmlns:a16="http://schemas.microsoft.com/office/drawing/2014/main" id="{20DF7382-A130-1D4A-B3D8-1BA56C57E5F5}"/>
              </a:ext>
            </a:extLst>
          </p:cNvPr>
          <p:cNvSpPr>
            <a:spLocks noGrp="1"/>
          </p:cNvSpPr>
          <p:nvPr>
            <p:ph idx="1"/>
          </p:nvPr>
        </p:nvSpPr>
        <p:spPr>
          <a:xfrm>
            <a:off x="387925" y="940382"/>
            <a:ext cx="8366605" cy="5536617"/>
          </a:xfrm>
        </p:spPr>
        <p:txBody>
          <a:bodyPr/>
          <a:lstStyle/>
          <a:p>
            <a:pPr marL="311150" indent="-304800">
              <a:buNone/>
            </a:pPr>
            <a:r>
              <a:rPr lang="en-US" sz="1600" dirty="0"/>
              <a:t> </a:t>
            </a:r>
            <a:r>
              <a:rPr lang="en-US" sz="1200" b="0" dirty="0">
                <a:solidFill>
                  <a:srgbClr val="000000"/>
                </a:solidFill>
              </a:rPr>
              <a:t>[1] ATLAS Collaboration, </a:t>
            </a:r>
            <a:r>
              <a:rPr lang="en-US" sz="1200" b="0" i="1" dirty="0">
                <a:solidFill>
                  <a:srgbClr val="000000"/>
                </a:solidFill>
              </a:rPr>
              <a:t>Luminosity determination in pp collisions at √s = 13 TeV using the ATLAS detector at the LHC</a:t>
            </a:r>
            <a:r>
              <a:rPr lang="en-US" sz="1200" b="0" dirty="0">
                <a:solidFill>
                  <a:srgbClr val="000000"/>
                </a:solidFill>
              </a:rPr>
              <a:t>, </a:t>
            </a:r>
            <a:r>
              <a:rPr lang="en-US" sz="1200" b="0" dirty="0">
                <a:solidFill>
                  <a:srgbClr val="000000"/>
                </a:solidFill>
                <a:cs typeface="Times New Roman" panose="02020603050405020304" pitchFamily="18" charset="0"/>
              </a:rPr>
              <a:t>arXiv:2212.09379, Eur. Phys. J. C (2023) 83:982</a:t>
            </a:r>
            <a:endParaRPr lang="en-US" sz="1200" b="0" dirty="0">
              <a:solidFill>
                <a:srgbClr val="000000"/>
              </a:solidFill>
            </a:endParaRPr>
          </a:p>
          <a:p>
            <a:pPr marL="311150" indent="-304800">
              <a:buNone/>
            </a:pPr>
            <a:r>
              <a:rPr lang="en-US" sz="1200" b="0" dirty="0">
                <a:solidFill>
                  <a:srgbClr val="000000"/>
                </a:solidFill>
              </a:rPr>
              <a:t> [2] A. </a:t>
            </a:r>
            <a:r>
              <a:rPr lang="en-US" sz="1200" b="0" dirty="0" err="1">
                <a:solidFill>
                  <a:srgbClr val="000000"/>
                </a:solidFill>
              </a:rPr>
              <a:t>Giraldi</a:t>
            </a:r>
            <a:r>
              <a:rPr lang="en-US" sz="1200" b="0" dirty="0">
                <a:solidFill>
                  <a:srgbClr val="000000"/>
                </a:solidFill>
              </a:rPr>
              <a:t> for the CMS Collaboration, </a:t>
            </a:r>
            <a:r>
              <a:rPr lang="en-US" sz="1200" b="0" i="1" dirty="0">
                <a:solidFill>
                  <a:srgbClr val="000000"/>
                </a:solidFill>
              </a:rPr>
              <a:t>Precision luminosity measurement with proton-proton collisions at the CMS experiment in Run 2</a:t>
            </a:r>
            <a:r>
              <a:rPr lang="en-US" sz="1200" b="0" dirty="0">
                <a:solidFill>
                  <a:srgbClr val="000000"/>
                </a:solidFill>
              </a:rPr>
              <a:t>, Proc. ICHEP 2022, Bologna, Italy (2022)</a:t>
            </a:r>
          </a:p>
          <a:p>
            <a:pPr marL="311150" indent="-304800">
              <a:buNone/>
            </a:pPr>
            <a:r>
              <a:rPr lang="en-US" sz="1200" b="0" dirty="0">
                <a:solidFill>
                  <a:srgbClr val="000000"/>
                </a:solidFill>
              </a:rPr>
              <a:t> [3] ALICE Collaboration, </a:t>
            </a:r>
            <a:r>
              <a:rPr lang="en-US" sz="1200" b="0" i="1" dirty="0">
                <a:solidFill>
                  <a:srgbClr val="000000"/>
                </a:solidFill>
              </a:rPr>
              <a:t>ALICE 2016-2017-2018 luminosity determination for pp collisions at √s = 13 </a:t>
            </a:r>
            <a:r>
              <a:rPr lang="en-US" sz="1200" b="0" i="1" dirty="0" err="1">
                <a:solidFill>
                  <a:srgbClr val="000000"/>
                </a:solidFill>
              </a:rPr>
              <a:t>TeV</a:t>
            </a:r>
            <a:r>
              <a:rPr lang="en-US" sz="1200" b="0" dirty="0">
                <a:solidFill>
                  <a:srgbClr val="000000"/>
                </a:solidFill>
              </a:rPr>
              <a:t>, ALICE-PUBLIC-2021-005 </a:t>
            </a:r>
          </a:p>
          <a:p>
            <a:pPr marL="311150" indent="-304800">
              <a:buNone/>
            </a:pPr>
            <a:r>
              <a:rPr lang="en-US" sz="1200" b="0" dirty="0">
                <a:solidFill>
                  <a:srgbClr val="000000"/>
                </a:solidFill>
              </a:rPr>
              <a:t> [4] </a:t>
            </a:r>
            <a:r>
              <a:rPr lang="en-US" sz="1200" b="0" dirty="0" err="1">
                <a:solidFill>
                  <a:srgbClr val="000000"/>
                </a:solidFill>
              </a:rPr>
              <a:t>LHCb</a:t>
            </a:r>
            <a:r>
              <a:rPr lang="en-US" sz="1200" b="0" dirty="0">
                <a:solidFill>
                  <a:srgbClr val="000000"/>
                </a:solidFill>
              </a:rPr>
              <a:t> Collaboration, </a:t>
            </a:r>
            <a:r>
              <a:rPr lang="en-US" sz="1200" b="0" i="1" dirty="0">
                <a:solidFill>
                  <a:srgbClr val="000000"/>
                </a:solidFill>
              </a:rPr>
              <a:t>Precision measurement of forward Z boson production in proton-proton collisions at √s = 13 </a:t>
            </a:r>
            <a:r>
              <a:rPr lang="en-US" sz="1200" b="0" i="1" dirty="0" err="1">
                <a:solidFill>
                  <a:srgbClr val="000000"/>
                </a:solidFill>
              </a:rPr>
              <a:t>TeV</a:t>
            </a:r>
            <a:r>
              <a:rPr lang="en-US" sz="1200" b="0" dirty="0">
                <a:solidFill>
                  <a:srgbClr val="000000"/>
                </a:solidFill>
              </a:rPr>
              <a:t>, JHEP 07 (2022) 026</a:t>
            </a:r>
          </a:p>
          <a:p>
            <a:pPr marL="311150" indent="-304800">
              <a:buNone/>
            </a:pPr>
            <a:r>
              <a:rPr lang="en-US" sz="1200" b="0" dirty="0">
                <a:solidFill>
                  <a:srgbClr val="000000"/>
                </a:solidFill>
              </a:rPr>
              <a:t> [5] P. </a:t>
            </a:r>
            <a:r>
              <a:rPr lang="en-US" sz="1200" b="0" dirty="0" err="1">
                <a:solidFill>
                  <a:srgbClr val="000000"/>
                </a:solidFill>
              </a:rPr>
              <a:t>Grafström</a:t>
            </a:r>
            <a:r>
              <a:rPr lang="en-US" sz="1200" b="0" dirty="0">
                <a:solidFill>
                  <a:srgbClr val="000000"/>
                </a:solidFill>
              </a:rPr>
              <a:t> &amp; W. </a:t>
            </a:r>
            <a:r>
              <a:rPr lang="en-US" sz="1200" b="0" dirty="0" err="1">
                <a:solidFill>
                  <a:srgbClr val="000000"/>
                </a:solidFill>
              </a:rPr>
              <a:t>Kozanecki</a:t>
            </a:r>
            <a:r>
              <a:rPr lang="en-US" sz="1200" b="0" dirty="0">
                <a:solidFill>
                  <a:srgbClr val="000000"/>
                </a:solidFill>
              </a:rPr>
              <a:t>, </a:t>
            </a:r>
            <a:r>
              <a:rPr lang="en-US" sz="1200" b="0" i="1" dirty="0">
                <a:solidFill>
                  <a:srgbClr val="000000"/>
                </a:solidFill>
              </a:rPr>
              <a:t>Luminosity determination at proton colliders, </a:t>
            </a:r>
            <a:r>
              <a:rPr lang="en-US" sz="1200" b="0" dirty="0" err="1">
                <a:solidFill>
                  <a:srgbClr val="000000"/>
                </a:solidFill>
                <a:cs typeface="Times New Roman"/>
              </a:rPr>
              <a:t>Progr</a:t>
            </a:r>
            <a:r>
              <a:rPr lang="en-US" sz="1200" b="0" dirty="0">
                <a:solidFill>
                  <a:srgbClr val="000000"/>
                </a:solidFill>
                <a:cs typeface="Times New Roman"/>
              </a:rPr>
              <a:t>. </a:t>
            </a:r>
            <a:r>
              <a:rPr lang="en-US" sz="1200" b="0" dirty="0" err="1">
                <a:solidFill>
                  <a:srgbClr val="000000"/>
                </a:solidFill>
                <a:cs typeface="Times New Roman"/>
              </a:rPr>
              <a:t>Nucl</a:t>
            </a:r>
            <a:r>
              <a:rPr lang="en-US" sz="1200" b="0" dirty="0">
                <a:solidFill>
                  <a:srgbClr val="000000"/>
                </a:solidFill>
                <a:cs typeface="Times New Roman"/>
              </a:rPr>
              <a:t>. Part. Phys. 81 (2015) 97–148</a:t>
            </a:r>
            <a:endParaRPr lang="en-US" sz="1200" b="0" dirty="0">
              <a:solidFill>
                <a:srgbClr val="000000"/>
              </a:solidFill>
            </a:endParaRPr>
          </a:p>
          <a:p>
            <a:pPr marL="311150" indent="-304800">
              <a:buNone/>
            </a:pPr>
            <a:r>
              <a:rPr lang="en-US" sz="1200" b="0" dirty="0">
                <a:solidFill>
                  <a:srgbClr val="000000"/>
                </a:solidFill>
              </a:rPr>
              <a:t> [6] V. </a:t>
            </a:r>
            <a:r>
              <a:rPr lang="en-US" sz="1200" b="0" dirty="0" err="1">
                <a:solidFill>
                  <a:srgbClr val="000000"/>
                </a:solidFill>
              </a:rPr>
              <a:t>Balagura</a:t>
            </a:r>
            <a:r>
              <a:rPr lang="en-US" sz="1200" b="0" dirty="0">
                <a:solidFill>
                  <a:srgbClr val="000000"/>
                </a:solidFill>
              </a:rPr>
              <a:t>, </a:t>
            </a:r>
            <a:r>
              <a:rPr lang="en-US" sz="1200" b="0" i="1" dirty="0">
                <a:solidFill>
                  <a:srgbClr val="000000"/>
                </a:solidFill>
              </a:rPr>
              <a:t>van der Meer scan luminosity measurement and beam–beam correction</a:t>
            </a:r>
            <a:r>
              <a:rPr lang="en-US" sz="1200" b="0" dirty="0">
                <a:solidFill>
                  <a:srgbClr val="000000"/>
                </a:solidFill>
              </a:rPr>
              <a:t>, Eur. Phys. J. C (2021) 81: 26</a:t>
            </a:r>
          </a:p>
          <a:p>
            <a:pPr marL="311150" indent="-304800">
              <a:buNone/>
            </a:pPr>
            <a:r>
              <a:rPr lang="en-US" sz="1200" b="0" dirty="0">
                <a:solidFill>
                  <a:srgbClr val="000000"/>
                </a:solidFill>
              </a:rPr>
              <a:t> [7] A. </a:t>
            </a:r>
            <a:r>
              <a:rPr lang="en-US" sz="1200" b="0" dirty="0" err="1">
                <a:solidFill>
                  <a:srgbClr val="000000"/>
                </a:solidFill>
              </a:rPr>
              <a:t>Babaev</a:t>
            </a:r>
            <a:r>
              <a:rPr lang="en-US" sz="1200" b="0" dirty="0">
                <a:solidFill>
                  <a:srgbClr val="000000"/>
                </a:solidFill>
              </a:rPr>
              <a:t> et al., </a:t>
            </a:r>
            <a:r>
              <a:rPr lang="en-US" sz="1200" b="0" i="1" dirty="0">
                <a:solidFill>
                  <a:srgbClr val="000000"/>
                </a:solidFill>
              </a:rPr>
              <a:t>Impact of Beam-Beam Effects on Absolute Luminosity Calibrations at the CERN Large Hadron Collider, arXiv2306.10394</a:t>
            </a:r>
            <a:r>
              <a:rPr lang="en-US" sz="1200" b="0" dirty="0">
                <a:solidFill>
                  <a:srgbClr val="000000"/>
                </a:solidFill>
              </a:rPr>
              <a:t>, Eur. Phys. J. C (2024) 84:17</a:t>
            </a:r>
          </a:p>
          <a:p>
            <a:pPr marL="311150" indent="-304800">
              <a:buNone/>
            </a:pPr>
            <a:r>
              <a:rPr lang="en-US" sz="1200" b="0" dirty="0">
                <a:solidFill>
                  <a:srgbClr val="000000"/>
                </a:solidFill>
              </a:rPr>
              <a:t> [8] ATLAS Collaboration, </a:t>
            </a:r>
            <a:r>
              <a:rPr lang="en-US" sz="1200" b="0" i="1" dirty="0">
                <a:solidFill>
                  <a:srgbClr val="000000"/>
                </a:solidFill>
              </a:rPr>
              <a:t>Luminosity determination in pp collisions at √s = 8 </a:t>
            </a:r>
            <a:r>
              <a:rPr lang="en-US" sz="1200" b="0" i="1" dirty="0" err="1">
                <a:solidFill>
                  <a:srgbClr val="000000"/>
                </a:solidFill>
              </a:rPr>
              <a:t>TeV</a:t>
            </a:r>
            <a:r>
              <a:rPr lang="en-US" sz="1200" b="0" i="1" dirty="0">
                <a:solidFill>
                  <a:srgbClr val="000000"/>
                </a:solidFill>
              </a:rPr>
              <a:t> using the ATLAS detector at the LHC</a:t>
            </a:r>
            <a:r>
              <a:rPr lang="en-US" sz="1200" b="0" dirty="0">
                <a:solidFill>
                  <a:srgbClr val="000000"/>
                </a:solidFill>
              </a:rPr>
              <a:t>, </a:t>
            </a:r>
            <a:r>
              <a:rPr lang="tr-TR" sz="1200" b="0" dirty="0" err="1">
                <a:solidFill>
                  <a:srgbClr val="000000"/>
                </a:solidFill>
              </a:rPr>
              <a:t>Eur</a:t>
            </a:r>
            <a:r>
              <a:rPr lang="tr-TR" sz="1200" b="0" dirty="0">
                <a:solidFill>
                  <a:srgbClr val="000000"/>
                </a:solidFill>
              </a:rPr>
              <a:t>. </a:t>
            </a:r>
            <a:r>
              <a:rPr lang="tr-TR" sz="1200" b="0" dirty="0" err="1">
                <a:solidFill>
                  <a:srgbClr val="000000"/>
                </a:solidFill>
              </a:rPr>
              <a:t>Phys</a:t>
            </a:r>
            <a:r>
              <a:rPr lang="tr-TR" sz="1200" b="0" dirty="0">
                <a:solidFill>
                  <a:srgbClr val="000000"/>
                </a:solidFill>
              </a:rPr>
              <a:t>. J. C (2016) 76: 653</a:t>
            </a:r>
            <a:r>
              <a:rPr lang="en-US" sz="1200" b="0" dirty="0">
                <a:solidFill>
                  <a:srgbClr val="000000"/>
                </a:solidFill>
              </a:rPr>
              <a:t>  </a:t>
            </a:r>
          </a:p>
          <a:p>
            <a:pPr marL="311150" indent="-304800">
              <a:buNone/>
            </a:pPr>
            <a:r>
              <a:rPr lang="en-US" sz="1200" b="0" dirty="0">
                <a:solidFill>
                  <a:srgbClr val="000000"/>
                </a:solidFill>
              </a:rPr>
              <a:t> [9] CMS Collaboration, </a:t>
            </a:r>
            <a:r>
              <a:rPr lang="en-US" sz="1200" b="0" i="1" dirty="0">
                <a:solidFill>
                  <a:srgbClr val="000000"/>
                </a:solidFill>
              </a:rPr>
              <a:t>Precision luminosity measurement in proton–proton collisions at √s = 13 </a:t>
            </a:r>
            <a:r>
              <a:rPr lang="en-US" sz="1200" b="0" i="1" dirty="0" err="1">
                <a:solidFill>
                  <a:srgbClr val="000000"/>
                </a:solidFill>
              </a:rPr>
              <a:t>TeV</a:t>
            </a:r>
            <a:r>
              <a:rPr lang="en-US" sz="1200" b="0" i="1" dirty="0">
                <a:solidFill>
                  <a:srgbClr val="000000"/>
                </a:solidFill>
              </a:rPr>
              <a:t> in 2015 and 2016 at CMS</a:t>
            </a:r>
            <a:r>
              <a:rPr lang="en-US" sz="1200" b="0" dirty="0">
                <a:solidFill>
                  <a:srgbClr val="000000"/>
                </a:solidFill>
              </a:rPr>
              <a:t>, Eur. Phys. J. C (2021) 81: 800</a:t>
            </a:r>
          </a:p>
          <a:p>
            <a:pPr marL="311150" indent="-304800">
              <a:buNone/>
            </a:pPr>
            <a:r>
              <a:rPr lang="en-US" sz="1200" b="0" dirty="0">
                <a:solidFill>
                  <a:srgbClr val="000000"/>
                </a:solidFill>
              </a:rPr>
              <a:t>[10] CMS Collaboration, </a:t>
            </a:r>
            <a:r>
              <a:rPr lang="en-US" sz="1200" b="0" i="1" dirty="0">
                <a:solidFill>
                  <a:srgbClr val="000000"/>
                </a:solidFill>
              </a:rPr>
              <a:t>Luminosity measurement in proton-proton collisions at 13.6 TeV in 2022 at CMS</a:t>
            </a:r>
            <a:r>
              <a:rPr lang="en-US" sz="1200" b="0" dirty="0">
                <a:solidFill>
                  <a:srgbClr val="000000"/>
                </a:solidFill>
              </a:rPr>
              <a:t>,                     CMS-PAS-LUM-22-001 (2024)</a:t>
            </a:r>
          </a:p>
          <a:p>
            <a:pPr marL="311150" indent="-304800">
              <a:buNone/>
            </a:pPr>
            <a:r>
              <a:rPr lang="en-US" sz="1200" b="0" dirty="0">
                <a:solidFill>
                  <a:srgbClr val="000000"/>
                </a:solidFill>
              </a:rPr>
              <a:t>[11] A. </a:t>
            </a:r>
            <a:r>
              <a:rPr lang="en-US" sz="1200" b="0" dirty="0" err="1">
                <a:solidFill>
                  <a:srgbClr val="000000"/>
                </a:solidFill>
              </a:rPr>
              <a:t>Chmielinska</a:t>
            </a:r>
            <a:r>
              <a:rPr lang="en-US" sz="1200" b="0" dirty="0">
                <a:solidFill>
                  <a:srgbClr val="000000"/>
                </a:solidFill>
              </a:rPr>
              <a:t> et al., </a:t>
            </a:r>
            <a:r>
              <a:rPr lang="en-US" sz="1200" b="0" i="1" dirty="0">
                <a:solidFill>
                  <a:srgbClr val="000000"/>
                </a:solidFill>
              </a:rPr>
              <a:t>Magnetization in superconducting corrector magnets and impact on luminosity-calibration scans in the Large Hadron Collider</a:t>
            </a:r>
            <a:r>
              <a:rPr lang="en-US" sz="1200" b="0" dirty="0">
                <a:solidFill>
                  <a:srgbClr val="000000"/>
                </a:solidFill>
              </a:rPr>
              <a:t>, </a:t>
            </a:r>
            <a:r>
              <a:rPr lang="en-US" sz="1200" b="0" dirty="0">
                <a:solidFill>
                  <a:srgbClr val="000000"/>
                </a:solidFill>
                <a:effectLst/>
              </a:rPr>
              <a:t>Eur. Phys. J. Plus (2023) 138:796</a:t>
            </a:r>
            <a:endParaRPr lang="en-US" sz="1200" b="0" dirty="0">
              <a:solidFill>
                <a:srgbClr val="000000"/>
              </a:solidFill>
            </a:endParaRPr>
          </a:p>
          <a:p>
            <a:pPr marL="311150" indent="-304800">
              <a:buNone/>
            </a:pPr>
            <a:r>
              <a:rPr lang="en-US" sz="1200" b="0" dirty="0">
                <a:solidFill>
                  <a:srgbClr val="000000"/>
                </a:solidFill>
              </a:rPr>
              <a:t>[12] H. </a:t>
            </a:r>
            <a:r>
              <a:rPr lang="en-US" sz="1200" b="0" dirty="0" err="1">
                <a:solidFill>
                  <a:srgbClr val="000000"/>
                </a:solidFill>
              </a:rPr>
              <a:t>Bartosik</a:t>
            </a:r>
            <a:r>
              <a:rPr lang="en-US" sz="1200" b="0" dirty="0">
                <a:solidFill>
                  <a:srgbClr val="000000"/>
                </a:solidFill>
              </a:rPr>
              <a:t> and G. </a:t>
            </a:r>
            <a:r>
              <a:rPr lang="en-US" sz="1200" b="0" dirty="0" err="1">
                <a:solidFill>
                  <a:srgbClr val="000000"/>
                </a:solidFill>
              </a:rPr>
              <a:t>Rumolo</a:t>
            </a:r>
            <a:r>
              <a:rPr lang="en-US" sz="1200" b="0" dirty="0">
                <a:solidFill>
                  <a:srgbClr val="000000"/>
                </a:solidFill>
              </a:rPr>
              <a:t>, </a:t>
            </a:r>
            <a:r>
              <a:rPr lang="en-US" sz="1200" b="0" i="1" dirty="0">
                <a:solidFill>
                  <a:srgbClr val="000000"/>
                </a:solidFill>
              </a:rPr>
              <a:t>Production of single Gaussian bunches for van der Meer scans in the LHC injector chain</a:t>
            </a:r>
            <a:r>
              <a:rPr lang="en-US" sz="1200" b="0" dirty="0">
                <a:solidFill>
                  <a:srgbClr val="000000"/>
                </a:solidFill>
              </a:rPr>
              <a:t>, CERN-ACC-Note-2013-0008, 2013</a:t>
            </a:r>
          </a:p>
          <a:p>
            <a:pPr marL="311150" indent="-304800">
              <a:buNone/>
            </a:pPr>
            <a:r>
              <a:rPr lang="en-US" sz="1200" b="0" dirty="0">
                <a:solidFill>
                  <a:srgbClr val="000000"/>
                </a:solidFill>
              </a:rPr>
              <a:t>[13] ALICE Collaboration, </a:t>
            </a:r>
            <a:r>
              <a:rPr lang="en-US" sz="1200" b="0" i="1" dirty="0">
                <a:solidFill>
                  <a:srgbClr val="000000"/>
                </a:solidFill>
                <a:effectLst/>
              </a:rPr>
              <a:t>ALICE luminosity determination for Pb–Pb collisions</a:t>
            </a:r>
            <a:r>
              <a:rPr lang="en-US" sz="1200" b="0" dirty="0">
                <a:solidFill>
                  <a:srgbClr val="000000"/>
                </a:solidFill>
                <a:effectLst/>
              </a:rPr>
              <a:t> </a:t>
            </a:r>
            <a:r>
              <a:rPr lang="en-US" sz="1200" b="0" i="1" dirty="0">
                <a:solidFill>
                  <a:srgbClr val="000000"/>
                </a:solidFill>
                <a:effectLst/>
              </a:rPr>
              <a:t>at √</a:t>
            </a:r>
            <a:r>
              <a:rPr lang="en-US" sz="1200" b="0" i="1" dirty="0" err="1">
                <a:solidFill>
                  <a:srgbClr val="000000"/>
                </a:solidFill>
                <a:effectLst/>
              </a:rPr>
              <a:t>s</a:t>
            </a:r>
            <a:r>
              <a:rPr lang="en-US" sz="1200" b="0" i="1" baseline="-25000" dirty="0" err="1">
                <a:solidFill>
                  <a:srgbClr val="000000"/>
                </a:solidFill>
                <a:effectLst/>
              </a:rPr>
              <a:t>NN</a:t>
            </a:r>
            <a:r>
              <a:rPr lang="en-US" sz="1200" b="0" i="1" dirty="0">
                <a:solidFill>
                  <a:srgbClr val="000000"/>
                </a:solidFill>
                <a:effectLst/>
              </a:rPr>
              <a:t> = 5.02 TeV, </a:t>
            </a:r>
            <a:r>
              <a:rPr lang="en-US" sz="1200" b="0" dirty="0">
                <a:solidFill>
                  <a:srgbClr val="000000"/>
                </a:solidFill>
                <a:effectLst/>
              </a:rPr>
              <a:t>JINST 19 P02039 (2024)</a:t>
            </a:r>
            <a:endParaRPr lang="en-US" sz="1200" b="0" dirty="0">
              <a:solidFill>
                <a:srgbClr val="000000"/>
              </a:solidFill>
            </a:endParaRPr>
          </a:p>
        </p:txBody>
      </p:sp>
    </p:spTree>
    <p:extLst>
      <p:ext uri="{BB962C8B-B14F-4D97-AF65-F5344CB8AC3E}">
        <p14:creationId xmlns:p14="http://schemas.microsoft.com/office/powerpoint/2010/main" val="16267745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C7330-83E8-3C41-AF8F-F67C06201903}"/>
              </a:ext>
            </a:extLst>
          </p:cNvPr>
          <p:cNvSpPr>
            <a:spLocks noGrp="1"/>
          </p:cNvSpPr>
          <p:nvPr>
            <p:ph type="title"/>
          </p:nvPr>
        </p:nvSpPr>
        <p:spPr>
          <a:xfrm>
            <a:off x="685800" y="1255593"/>
            <a:ext cx="7772400" cy="846161"/>
          </a:xfrm>
        </p:spPr>
        <p:txBody>
          <a:bodyPr/>
          <a:lstStyle/>
          <a:p>
            <a:r>
              <a:rPr lang="en-US" sz="2400">
                <a:solidFill>
                  <a:srgbClr val="000000"/>
                </a:solidFill>
              </a:rPr>
              <a:t>Supplementary </a:t>
            </a:r>
            <a:br>
              <a:rPr lang="en-US" sz="2400">
                <a:solidFill>
                  <a:srgbClr val="000000"/>
                </a:solidFill>
              </a:rPr>
            </a:br>
            <a:r>
              <a:rPr lang="en-US" sz="2400">
                <a:solidFill>
                  <a:srgbClr val="000000"/>
                </a:solidFill>
              </a:rPr>
              <a:t>material</a:t>
            </a:r>
          </a:p>
        </p:txBody>
      </p:sp>
    </p:spTree>
    <p:extLst>
      <p:ext uri="{BB962C8B-B14F-4D97-AF65-F5344CB8AC3E}">
        <p14:creationId xmlns:p14="http://schemas.microsoft.com/office/powerpoint/2010/main" val="10765766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C9C95-3E92-4D47-A553-14A5CDAF83B8}"/>
              </a:ext>
            </a:extLst>
          </p:cNvPr>
          <p:cNvSpPr>
            <a:spLocks noGrp="1"/>
          </p:cNvSpPr>
          <p:nvPr>
            <p:ph type="title"/>
          </p:nvPr>
        </p:nvSpPr>
        <p:spPr>
          <a:ln w="9525">
            <a:solidFill>
              <a:srgbClr val="000000"/>
            </a:solidFill>
          </a:ln>
        </p:spPr>
        <p:txBody>
          <a:bodyPr/>
          <a:lstStyle/>
          <a:p>
            <a:r>
              <a:rPr lang="en-US" dirty="0"/>
              <a:t>Summary of ATLAS Run-2 </a:t>
            </a:r>
            <a:r>
              <a:rPr lang="en-US" dirty="0">
                <a:latin typeface="Lucida Calligraphy" panose="03010101010101010101" pitchFamily="66" charset="77"/>
              </a:rPr>
              <a:t>L</a:t>
            </a:r>
            <a:r>
              <a:rPr lang="en-US" dirty="0"/>
              <a:t> uncertainties (pp @ √s = 13 </a:t>
            </a:r>
            <a:r>
              <a:rPr lang="en-US" dirty="0" err="1"/>
              <a:t>TeV</a:t>
            </a:r>
            <a:r>
              <a:rPr lang="en-US" dirty="0"/>
              <a:t>)</a:t>
            </a:r>
          </a:p>
        </p:txBody>
      </p:sp>
      <p:pic>
        <p:nvPicPr>
          <p:cNvPr id="5" name="Picture 4">
            <a:extLst>
              <a:ext uri="{FF2B5EF4-FFF2-40B4-BE49-F238E27FC236}">
                <a16:creationId xmlns:a16="http://schemas.microsoft.com/office/drawing/2014/main" id="{BB72AFF5-1056-9B4E-B9E0-C7F91616DF2C}"/>
              </a:ext>
            </a:extLst>
          </p:cNvPr>
          <p:cNvPicPr>
            <a:picLocks noChangeAspect="1"/>
          </p:cNvPicPr>
          <p:nvPr/>
        </p:nvPicPr>
        <p:blipFill>
          <a:blip r:embed="rId2"/>
          <a:stretch>
            <a:fillRect/>
          </a:stretch>
        </p:blipFill>
        <p:spPr>
          <a:xfrm>
            <a:off x="2214372" y="919625"/>
            <a:ext cx="4715256" cy="4676394"/>
          </a:xfrm>
          <a:prstGeom prst="rect">
            <a:avLst/>
          </a:prstGeom>
        </p:spPr>
      </p:pic>
      <p:sp>
        <p:nvSpPr>
          <p:cNvPr id="6" name="TextBox 5">
            <a:extLst>
              <a:ext uri="{FF2B5EF4-FFF2-40B4-BE49-F238E27FC236}">
                <a16:creationId xmlns:a16="http://schemas.microsoft.com/office/drawing/2014/main" id="{550BB0CB-16F8-CA47-83F7-55D1E26A7966}"/>
              </a:ext>
            </a:extLst>
          </p:cNvPr>
          <p:cNvSpPr txBox="1"/>
          <p:nvPr/>
        </p:nvSpPr>
        <p:spPr>
          <a:xfrm>
            <a:off x="1103245" y="5688450"/>
            <a:ext cx="6951428" cy="938719"/>
          </a:xfrm>
          <a:prstGeom prst="rect">
            <a:avLst/>
          </a:prstGeom>
          <a:noFill/>
        </p:spPr>
        <p:txBody>
          <a:bodyPr wrap="square" rtlCol="0">
            <a:spAutoFit/>
          </a:bodyPr>
          <a:lstStyle/>
          <a:p>
            <a:pPr algn="just"/>
            <a:r>
              <a:rPr lang="en-US" sz="1100" i="1" dirty="0">
                <a:solidFill>
                  <a:srgbClr val="000000"/>
                </a:solidFill>
              </a:rPr>
              <a:t>Summary of the integrated luminosities and uncertainties for the calibration of each individual year of the Run 2 pp data sample at sqrt(s) = 13 </a:t>
            </a:r>
            <a:r>
              <a:rPr lang="en-US" sz="1100" i="1" dirty="0" err="1">
                <a:solidFill>
                  <a:srgbClr val="000000"/>
                </a:solidFill>
              </a:rPr>
              <a:t>TeV</a:t>
            </a:r>
            <a:r>
              <a:rPr lang="en-US" sz="1100" i="1" dirty="0">
                <a:solidFill>
                  <a:srgbClr val="000000"/>
                </a:solidFill>
              </a:rPr>
              <a:t> and the full combined sample. As well as the integrated luminosities and total uncertainties, the table gives the breakdown and total of contributions to the absolute </a:t>
            </a:r>
            <a:r>
              <a:rPr lang="en-US" sz="1100" i="1" dirty="0" err="1">
                <a:solidFill>
                  <a:srgbClr val="000000"/>
                </a:solidFill>
              </a:rPr>
              <a:t>vdM</a:t>
            </a:r>
            <a:r>
              <a:rPr lang="en-US" sz="1100" i="1" dirty="0">
                <a:solidFill>
                  <a:srgbClr val="000000"/>
                </a:solidFill>
              </a:rPr>
              <a:t> calibration, the additional uncertainties for the physics data sample, and the total relative uncertainty in percent. Contributions marked * are considered fully correlated between years; the other uncertainties are considered uncorrelated.</a:t>
            </a:r>
          </a:p>
        </p:txBody>
      </p:sp>
      <p:sp>
        <p:nvSpPr>
          <p:cNvPr id="7" name="TextBox 6">
            <a:extLst>
              <a:ext uri="{FF2B5EF4-FFF2-40B4-BE49-F238E27FC236}">
                <a16:creationId xmlns:a16="http://schemas.microsoft.com/office/drawing/2014/main" id="{3BE5DFAC-9EDA-0D41-9FF6-55D81D66E4E0}"/>
              </a:ext>
            </a:extLst>
          </p:cNvPr>
          <p:cNvSpPr txBox="1"/>
          <p:nvPr/>
        </p:nvSpPr>
        <p:spPr>
          <a:xfrm>
            <a:off x="-1" y="0"/>
            <a:ext cx="2887133" cy="246221"/>
          </a:xfrm>
          <a:prstGeom prst="rect">
            <a:avLst/>
          </a:prstGeom>
          <a:noFill/>
          <a:ln>
            <a:noFill/>
          </a:ln>
        </p:spPr>
        <p:txBody>
          <a:bodyPr wrap="square" rtlCol="0">
            <a:spAutoFit/>
          </a:bodyPr>
          <a:lstStyle/>
          <a:p>
            <a:r>
              <a:rPr lang="en-US" sz="1000" i="1" dirty="0">
                <a:solidFill>
                  <a:srgbClr val="000000"/>
                </a:solidFill>
                <a:latin typeface="Times New Roman" panose="02020603050405020304" pitchFamily="18" charset="0"/>
                <a:cs typeface="Times New Roman" panose="02020603050405020304" pitchFamily="18" charset="0"/>
              </a:rPr>
              <a:t>ATLAS collaboration, Eur. Phys. J. C (2023) 83:982</a:t>
            </a:r>
          </a:p>
        </p:txBody>
      </p:sp>
    </p:spTree>
    <p:extLst>
      <p:ext uri="{BB962C8B-B14F-4D97-AF65-F5344CB8AC3E}">
        <p14:creationId xmlns:p14="http://schemas.microsoft.com/office/powerpoint/2010/main" val="1665028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F951C1-D6E4-F34D-989D-B7CE30DFEA0F}"/>
              </a:ext>
            </a:extLst>
          </p:cNvPr>
          <p:cNvSpPr>
            <a:spLocks noGrp="1"/>
          </p:cNvSpPr>
          <p:nvPr>
            <p:ph idx="1"/>
          </p:nvPr>
        </p:nvSpPr>
        <p:spPr>
          <a:xfrm>
            <a:off x="438728" y="994975"/>
            <a:ext cx="8266544" cy="5308600"/>
          </a:xfrm>
          <a:ln>
            <a:noFill/>
          </a:ln>
        </p:spPr>
        <p:txBody>
          <a:bodyPr/>
          <a:lstStyle/>
          <a:p>
            <a:r>
              <a:rPr lang="en-US" dirty="0"/>
              <a:t>Physics motivation</a:t>
            </a:r>
          </a:p>
          <a:p>
            <a:pPr lvl="1"/>
            <a:r>
              <a:rPr lang="en-US" dirty="0">
                <a:sym typeface="Wingdings" pitchFamily="2" charset="2"/>
              </a:rPr>
              <a:t>State of the art for </a:t>
            </a:r>
            <a:r>
              <a:rPr lang="en-US" dirty="0" err="1">
                <a:sym typeface="Wingdings" pitchFamily="2" charset="2"/>
              </a:rPr>
              <a:t>the </a:t>
            </a:r>
            <a:r>
              <a:rPr lang="en-US" dirty="0">
                <a:sym typeface="Wingdings" pitchFamily="2" charset="2"/>
              </a:rPr>
              <a:t>Run-2 combined uncertainty on </a:t>
            </a:r>
            <a:r>
              <a:rPr lang="en-US" dirty="0"/>
              <a:t>∫</a:t>
            </a:r>
            <a:r>
              <a:rPr lang="en-US" dirty="0">
                <a:latin typeface="Lucida Calligraphy" panose="03010101010101010101" pitchFamily="66" charset="77"/>
              </a:rPr>
              <a:t>L</a:t>
            </a:r>
            <a:r>
              <a:rPr lang="en-US" dirty="0"/>
              <a:t> dt (pp, √s = 13 </a:t>
            </a:r>
            <a:r>
              <a:rPr lang="en-US" dirty="0" err="1"/>
              <a:t>TeV</a:t>
            </a:r>
            <a:r>
              <a:rPr lang="en-US" dirty="0">
                <a:sym typeface="Wingdings" pitchFamily="2" charset="2"/>
              </a:rPr>
              <a:t>):                                                                                              </a:t>
            </a:r>
            <a:r>
              <a:rPr lang="en-US" sz="1400" dirty="0">
                <a:sym typeface="Wingdings" pitchFamily="2" charset="2"/>
              </a:rPr>
              <a:t>ATLAS: 0.83 % [1]      CMS: 1.6 % </a:t>
            </a:r>
            <a:r>
              <a:rPr lang="en-US" sz="1400" dirty="0" err="1">
                <a:sym typeface="Wingdings" pitchFamily="2" charset="2"/>
              </a:rPr>
              <a:t>prelim</a:t>
            </a:r>
            <a:r>
              <a:rPr lang="en-US" sz="1400" dirty="0">
                <a:sym typeface="Wingdings" pitchFamily="2" charset="2"/>
              </a:rPr>
              <a:t>. [2]      ALICE: 1.6 % [3]      </a:t>
            </a:r>
            <a:r>
              <a:rPr lang="en-US" sz="1400" dirty="0" err="1">
                <a:sym typeface="Wingdings" pitchFamily="2" charset="2"/>
              </a:rPr>
              <a:t>LHCb</a:t>
            </a:r>
            <a:r>
              <a:rPr lang="en-US" sz="1400" dirty="0">
                <a:sym typeface="Wingdings" pitchFamily="2" charset="2"/>
              </a:rPr>
              <a:t>: 2 % </a:t>
            </a:r>
            <a:r>
              <a:rPr lang="en-US" sz="1400" dirty="0" err="1">
                <a:sym typeface="Wingdings" pitchFamily="2" charset="2"/>
              </a:rPr>
              <a:t>prelim</a:t>
            </a:r>
            <a:r>
              <a:rPr lang="en-US" sz="1400" dirty="0">
                <a:sym typeface="Wingdings" pitchFamily="2" charset="2"/>
              </a:rPr>
              <a:t>. [4] </a:t>
            </a:r>
          </a:p>
          <a:p>
            <a:pPr lvl="1"/>
            <a:r>
              <a:rPr lang="en-US" dirty="0"/>
              <a:t>Even so, uncertainties on SM reference cross-sections </a:t>
            </a:r>
            <a:r>
              <a:rPr lang="en-US" dirty="0">
                <a:sym typeface="Wingdings" pitchFamily="2" charset="2"/>
              </a:rPr>
              <a:t>are already dominated (</a:t>
            </a:r>
            <a:r>
              <a:rPr lang="en-US" dirty="0"/>
              <a:t>pp </a:t>
            </a:r>
            <a:r>
              <a:rPr lang="en-US" dirty="0">
                <a:sym typeface="Wingdings" pitchFamily="2" charset="2"/>
              </a:rPr>
              <a:t> W/Z + X), or significantly affected (</a:t>
            </a:r>
            <a:r>
              <a:rPr lang="en-US" dirty="0"/>
              <a:t>pp </a:t>
            </a:r>
            <a:r>
              <a:rPr lang="en-US" dirty="0">
                <a:sym typeface="Wingdings" pitchFamily="2" charset="2"/>
              </a:rPr>
              <a:t> ttbar +X), by the uncertainty on the integrated </a:t>
            </a:r>
            <a:r>
              <a:rPr lang="en-US" dirty="0">
                <a:latin typeface="Lucida Calligraphy" panose="03010101010101010101" pitchFamily="66" charset="77"/>
                <a:sym typeface="Wingdings" pitchFamily="2" charset="2"/>
              </a:rPr>
              <a:t>L</a:t>
            </a:r>
          </a:p>
          <a:p>
            <a:pPr lvl="1"/>
            <a:r>
              <a:rPr lang="en-US" dirty="0">
                <a:sym typeface="Wingdings" pitchFamily="2" charset="2"/>
              </a:rPr>
              <a:t>The HL-LHC physics program calls for </a:t>
            </a:r>
            <a:r>
              <a:rPr lang="en-US" dirty="0" err="1">
                <a:latin typeface="Symbol" pitchFamily="2" charset="2"/>
                <a:sym typeface="Wingdings" pitchFamily="2" charset="2"/>
              </a:rPr>
              <a:t>s</a:t>
            </a:r>
            <a:r>
              <a:rPr lang="en-US" baseline="-25000" dirty="0" err="1">
                <a:latin typeface="Lucida Calligraphy" panose="03010101010101010101" pitchFamily="66" charset="77"/>
                <a:sym typeface="Wingdings" pitchFamily="2" charset="2"/>
              </a:rPr>
              <a:t>L</a:t>
            </a:r>
            <a:r>
              <a:rPr lang="en-US" baseline="-25000" dirty="0">
                <a:latin typeface="Lucida Calligraphy" panose="03010101010101010101" pitchFamily="66" charset="77"/>
                <a:sym typeface="Wingdings" pitchFamily="2" charset="2"/>
              </a:rPr>
              <a:t> </a:t>
            </a:r>
            <a:r>
              <a:rPr lang="en-US" dirty="0">
                <a:sym typeface="Wingdings" pitchFamily="2" charset="2"/>
              </a:rPr>
              <a:t>/</a:t>
            </a:r>
            <a:r>
              <a:rPr lang="en-US" dirty="0">
                <a:latin typeface="Lucida Calligraphy" panose="03010101010101010101" pitchFamily="66" charset="77"/>
                <a:sym typeface="Wingdings" pitchFamily="2" charset="2"/>
              </a:rPr>
              <a:t>L</a:t>
            </a:r>
            <a:r>
              <a:rPr lang="en-US" dirty="0">
                <a:sym typeface="Wingdings" pitchFamily="2" charset="2"/>
              </a:rPr>
              <a:t> ≤ 1% (  Higgs self-coupling)</a:t>
            </a:r>
          </a:p>
          <a:p>
            <a:pPr lvl="4"/>
            <a:endParaRPr lang="en-US" dirty="0">
              <a:sym typeface="Wingdings" pitchFamily="2" charset="2"/>
            </a:endParaRPr>
          </a:p>
          <a:p>
            <a:r>
              <a:rPr lang="en-US" dirty="0">
                <a:sym typeface="Wingdings" pitchFamily="2" charset="2"/>
              </a:rPr>
              <a:t>Breakdown of </a:t>
            </a:r>
            <a:r>
              <a:rPr lang="en-US" dirty="0">
                <a:latin typeface="Lucida Calligraphy" panose="03010101010101010101" pitchFamily="66" charset="77"/>
                <a:sym typeface="Wingdings" pitchFamily="2" charset="2"/>
              </a:rPr>
              <a:t>L</a:t>
            </a:r>
            <a:r>
              <a:rPr lang="en-US" dirty="0">
                <a:sym typeface="Wingdings" pitchFamily="2" charset="2"/>
              </a:rPr>
              <a:t> uncertainties: the ATLAS Run-2 </a:t>
            </a:r>
            <a:r>
              <a:rPr lang="en-US" dirty="0">
                <a:solidFill>
                  <a:srgbClr val="AB7942"/>
                </a:solidFill>
                <a:sym typeface="Wingdings" pitchFamily="2" charset="2"/>
              </a:rPr>
              <a:t>example</a:t>
            </a:r>
            <a:endParaRPr lang="en-US" sz="1200" b="0" dirty="0">
              <a:solidFill>
                <a:srgbClr val="AB7942"/>
              </a:solidFill>
              <a:sym typeface="Wingdings" pitchFamily="2" charset="2"/>
            </a:endParaRPr>
          </a:p>
          <a:p>
            <a:endParaRPr lang="en-US" dirty="0"/>
          </a:p>
        </p:txBody>
      </p:sp>
      <p:sp>
        <p:nvSpPr>
          <p:cNvPr id="9" name="TextBox 8">
            <a:extLst>
              <a:ext uri="{FF2B5EF4-FFF2-40B4-BE49-F238E27FC236}">
                <a16:creationId xmlns:a16="http://schemas.microsoft.com/office/drawing/2014/main" id="{45A84A13-FF84-884C-A564-44F19CDE0627}"/>
              </a:ext>
            </a:extLst>
          </p:cNvPr>
          <p:cNvSpPr txBox="1"/>
          <p:nvPr/>
        </p:nvSpPr>
        <p:spPr>
          <a:xfrm>
            <a:off x="1221898" y="5406082"/>
            <a:ext cx="7671250" cy="584775"/>
          </a:xfrm>
          <a:prstGeom prst="rect">
            <a:avLst/>
          </a:prstGeom>
          <a:noFill/>
          <a:ln>
            <a:solidFill>
              <a:srgbClr val="000000"/>
            </a:solidFill>
          </a:ln>
        </p:spPr>
        <p:txBody>
          <a:bodyPr wrap="square" rtlCol="0">
            <a:spAutoFit/>
          </a:bodyPr>
          <a:lstStyle/>
          <a:p>
            <a:r>
              <a:rPr lang="en-US" sz="1600" b="1" dirty="0">
                <a:solidFill>
                  <a:srgbClr val="000000"/>
                </a:solidFill>
              </a:rPr>
              <a:t>       0.65 %         =                         0.58 %                         (+)                   0.29 %</a:t>
            </a:r>
          </a:p>
          <a:p>
            <a:r>
              <a:rPr lang="en-US" sz="1400" b="1" dirty="0">
                <a:solidFill>
                  <a:srgbClr val="000000"/>
                </a:solidFill>
              </a:rPr>
              <a:t>Tot. </a:t>
            </a:r>
            <a:r>
              <a:rPr lang="en-US" sz="1400" b="1" dirty="0" err="1">
                <a:solidFill>
                  <a:srgbClr val="000000"/>
                </a:solidFill>
              </a:rPr>
              <a:t>vdM</a:t>
            </a:r>
            <a:r>
              <a:rPr lang="en-US" sz="1400" b="1" dirty="0">
                <a:solidFill>
                  <a:srgbClr val="000000"/>
                </a:solidFill>
              </a:rPr>
              <a:t> </a:t>
            </a:r>
            <a:r>
              <a:rPr lang="en-US" sz="1400" b="1" dirty="0" err="1">
                <a:solidFill>
                  <a:srgbClr val="000000"/>
                </a:solidFill>
              </a:rPr>
              <a:t>uncert’y</a:t>
            </a:r>
            <a:r>
              <a:rPr lang="en-US" sz="1400" b="1" dirty="0">
                <a:solidFill>
                  <a:srgbClr val="000000"/>
                </a:solidFill>
              </a:rPr>
              <a:t> </a:t>
            </a:r>
            <a:r>
              <a:rPr lang="en-US" sz="1600" b="1" dirty="0">
                <a:solidFill>
                  <a:srgbClr val="000000"/>
                </a:solidFill>
              </a:rPr>
              <a:t>=</a:t>
            </a:r>
            <a:r>
              <a:rPr lang="en-US" sz="1400" b="1" dirty="0">
                <a:solidFill>
                  <a:srgbClr val="000000"/>
                </a:solidFill>
              </a:rPr>
              <a:t> </a:t>
            </a:r>
            <a:r>
              <a:rPr lang="en-US" sz="1400" b="1" dirty="0">
                <a:solidFill>
                  <a:srgbClr val="FF40FF"/>
                </a:solidFill>
              </a:rPr>
              <a:t> [</a:t>
            </a:r>
            <a:r>
              <a:rPr lang="en-US" sz="1400" b="1" dirty="0">
                <a:solidFill>
                  <a:srgbClr val="FF0000"/>
                </a:solidFill>
              </a:rPr>
              <a:t>acc. physics + </a:t>
            </a:r>
            <a:r>
              <a:rPr lang="en-US" sz="1400" b="1" dirty="0">
                <a:solidFill>
                  <a:srgbClr val="0432FF"/>
                </a:solidFill>
              </a:rPr>
              <a:t>beam instrumentation</a:t>
            </a:r>
            <a:r>
              <a:rPr lang="en-US" sz="1400" b="1" dirty="0">
                <a:solidFill>
                  <a:srgbClr val="FF40FF"/>
                </a:solidFill>
              </a:rPr>
              <a:t>]</a:t>
            </a:r>
            <a:r>
              <a:rPr lang="en-US" sz="1400" b="1" dirty="0">
                <a:solidFill>
                  <a:srgbClr val="000000"/>
                </a:solidFill>
              </a:rPr>
              <a:t>    </a:t>
            </a:r>
            <a:r>
              <a:rPr lang="en-US" sz="1600" b="1" dirty="0">
                <a:solidFill>
                  <a:srgbClr val="000000"/>
                </a:solidFill>
              </a:rPr>
              <a:t> </a:t>
            </a:r>
            <a:r>
              <a:rPr lang="en-US" sz="1400" b="1" dirty="0">
                <a:solidFill>
                  <a:srgbClr val="00B0F0"/>
                </a:solidFill>
                <a:latin typeface="Times New Roman" panose="02020603050405020304" pitchFamily="18" charset="0"/>
                <a:cs typeface="Times New Roman" panose="02020603050405020304" pitchFamily="18" charset="0"/>
              </a:rPr>
              <a:t>[luminometer  </a:t>
            </a:r>
            <a:r>
              <a:rPr lang="en-US" sz="1400" b="1" dirty="0">
                <a:solidFill>
                  <a:srgbClr val="00B0F0"/>
                </a:solidFill>
              </a:rPr>
              <a:t>&amp; operational issues]</a:t>
            </a:r>
          </a:p>
        </p:txBody>
      </p:sp>
      <p:sp>
        <p:nvSpPr>
          <p:cNvPr id="2" name="Title 1">
            <a:extLst>
              <a:ext uri="{FF2B5EF4-FFF2-40B4-BE49-F238E27FC236}">
                <a16:creationId xmlns:a16="http://schemas.microsoft.com/office/drawing/2014/main" id="{59DDB58D-E6C9-7243-8184-D1A3CB8C2112}"/>
              </a:ext>
            </a:extLst>
          </p:cNvPr>
          <p:cNvSpPr>
            <a:spLocks noGrp="1"/>
          </p:cNvSpPr>
          <p:nvPr>
            <p:ph type="title"/>
          </p:nvPr>
        </p:nvSpPr>
        <p:spPr>
          <a:xfrm>
            <a:off x="3688315" y="381000"/>
            <a:ext cx="1791269" cy="361950"/>
          </a:xfrm>
          <a:ln w="19050">
            <a:solidFill>
              <a:srgbClr val="0432FF"/>
            </a:solidFill>
          </a:ln>
        </p:spPr>
        <p:txBody>
          <a:bodyPr/>
          <a:lstStyle/>
          <a:p>
            <a:r>
              <a:rPr lang="en-US"/>
              <a:t>Introduction</a:t>
            </a:r>
          </a:p>
        </p:txBody>
      </p:sp>
      <p:graphicFrame>
        <p:nvGraphicFramePr>
          <p:cNvPr id="4" name="Table 3">
            <a:extLst>
              <a:ext uri="{FF2B5EF4-FFF2-40B4-BE49-F238E27FC236}">
                <a16:creationId xmlns:a16="http://schemas.microsoft.com/office/drawing/2014/main" id="{B7DD6826-3D04-A44D-9BAE-B2E7903C66EE}"/>
              </a:ext>
            </a:extLst>
          </p:cNvPr>
          <p:cNvGraphicFramePr>
            <a:graphicFrameLocks noGrp="1"/>
          </p:cNvGraphicFramePr>
          <p:nvPr>
            <p:extLst>
              <p:ext uri="{D42A27DB-BD31-4B8C-83A1-F6EECF244321}">
                <p14:modId xmlns:p14="http://schemas.microsoft.com/office/powerpoint/2010/main" val="844008091"/>
              </p:ext>
            </p:extLst>
          </p:nvPr>
        </p:nvGraphicFramePr>
        <p:xfrm>
          <a:off x="266132" y="3799004"/>
          <a:ext cx="8652680" cy="1315720"/>
        </p:xfrm>
        <a:graphic>
          <a:graphicData uri="http://schemas.openxmlformats.org/drawingml/2006/table">
            <a:tbl>
              <a:tblPr firstRow="1" bandRow="1">
                <a:tableStyleId>{5C22544A-7EE6-4342-B048-85BDC9FD1C3A}</a:tableStyleId>
              </a:tblPr>
              <a:tblGrid>
                <a:gridCol w="1730536">
                  <a:extLst>
                    <a:ext uri="{9D8B030D-6E8A-4147-A177-3AD203B41FA5}">
                      <a16:colId xmlns:a16="http://schemas.microsoft.com/office/drawing/2014/main" val="935522547"/>
                    </a:ext>
                  </a:extLst>
                </a:gridCol>
                <a:gridCol w="1730536">
                  <a:extLst>
                    <a:ext uri="{9D8B030D-6E8A-4147-A177-3AD203B41FA5}">
                      <a16:colId xmlns:a16="http://schemas.microsoft.com/office/drawing/2014/main" val="2846641531"/>
                    </a:ext>
                  </a:extLst>
                </a:gridCol>
                <a:gridCol w="1730536">
                  <a:extLst>
                    <a:ext uri="{9D8B030D-6E8A-4147-A177-3AD203B41FA5}">
                      <a16:colId xmlns:a16="http://schemas.microsoft.com/office/drawing/2014/main" val="3967568857"/>
                    </a:ext>
                  </a:extLst>
                </a:gridCol>
                <a:gridCol w="1730536">
                  <a:extLst>
                    <a:ext uri="{9D8B030D-6E8A-4147-A177-3AD203B41FA5}">
                      <a16:colId xmlns:a16="http://schemas.microsoft.com/office/drawing/2014/main" val="146331255"/>
                    </a:ext>
                  </a:extLst>
                </a:gridCol>
                <a:gridCol w="1730536">
                  <a:extLst>
                    <a:ext uri="{9D8B030D-6E8A-4147-A177-3AD203B41FA5}">
                      <a16:colId xmlns:a16="http://schemas.microsoft.com/office/drawing/2014/main" val="15806874"/>
                    </a:ext>
                  </a:extLst>
                </a:gridCol>
              </a:tblGrid>
              <a:tr h="370840">
                <a:tc>
                  <a:txBody>
                    <a:bodyPr/>
                    <a:lstStyle/>
                    <a:p>
                      <a:pPr algn="ctr"/>
                      <a:r>
                        <a:rPr lang="en-US" sz="1400" u="sng" dirty="0" err="1"/>
                        <a:t>vdM</a:t>
                      </a:r>
                      <a:r>
                        <a:rPr lang="en-US" sz="1400" u="sng" dirty="0"/>
                        <a:t> calibration</a:t>
                      </a:r>
                    </a:p>
                  </a:txBody>
                  <a:tcPr marL="90000" anchor="ctr" anchorCtr="1"/>
                </a:tc>
                <a:tc>
                  <a:txBody>
                    <a:bodyPr/>
                    <a:lstStyle/>
                    <a:p>
                      <a:pPr algn="ctr"/>
                      <a:r>
                        <a:rPr lang="en-US" sz="1400" u="sng" dirty="0"/>
                        <a:t>Calibration transfer           </a:t>
                      </a:r>
                      <a:r>
                        <a:rPr lang="en-US" sz="1200" b="0" u="none" dirty="0"/>
                        <a:t>(</a:t>
                      </a:r>
                      <a:r>
                        <a:rPr lang="en-US" sz="1200" b="0" dirty="0"/>
                        <a:t>non-linearity </a:t>
                      </a:r>
                      <a:r>
                        <a:rPr lang="en-US" sz="1200" b="0" dirty="0" err="1"/>
                        <a:t>correct'n</a:t>
                      </a:r>
                      <a:r>
                        <a:rPr lang="en-US" sz="1200" b="0" dirty="0"/>
                        <a:t> from </a:t>
                      </a:r>
                      <a:r>
                        <a:rPr lang="en-US" sz="1200" b="0" dirty="0" err="1"/>
                        <a:t>vdM</a:t>
                      </a:r>
                      <a:r>
                        <a:rPr lang="en-US" sz="1200" b="0" dirty="0"/>
                        <a:t> to physics) </a:t>
                      </a:r>
                    </a:p>
                  </a:txBody>
                  <a:tcPr marL="90000" anchor="ctr" anchorCtr="1"/>
                </a:tc>
                <a:tc>
                  <a:txBody>
                    <a:bodyPr/>
                    <a:lstStyle/>
                    <a:p>
                      <a:pPr algn="ctr"/>
                      <a:r>
                        <a:rPr lang="en-US" sz="1400" u="sng"/>
                        <a:t>Cross-calibration of relative-</a:t>
                      </a:r>
                      <a:r>
                        <a:rPr lang="en-US" sz="1400" u="sng">
                          <a:latin typeface="Lucida Calligraphy" panose="03010101010101010101" pitchFamily="66" charset="77"/>
                        </a:rPr>
                        <a:t>L</a:t>
                      </a:r>
                      <a:r>
                        <a:rPr lang="en-US" sz="1400" u="sng"/>
                        <a:t> monitors</a:t>
                      </a:r>
                      <a:r>
                        <a:rPr lang="en-US" sz="1400"/>
                        <a:t> (“anchoring”)</a:t>
                      </a:r>
                    </a:p>
                  </a:txBody>
                  <a:tcPr marL="90000" anchor="ctr" anchorCtr="1"/>
                </a:tc>
                <a:tc>
                  <a:txBody>
                    <a:bodyPr/>
                    <a:lstStyle/>
                    <a:p>
                      <a:pPr algn="ctr"/>
                      <a:r>
                        <a:rPr lang="en-US" sz="1400" u="sng"/>
                        <a:t>Long-term stability &amp; consistency</a:t>
                      </a:r>
                      <a:r>
                        <a:rPr lang="en-US" sz="1400" u="none"/>
                        <a:t>        </a:t>
                      </a:r>
                      <a:r>
                        <a:rPr lang="en-US" sz="1400"/>
                        <a:t>of </a:t>
                      </a:r>
                      <a:r>
                        <a:rPr lang="en-US" sz="1400">
                          <a:latin typeface="Lucida Calligraphy" panose="03010101010101010101" pitchFamily="66" charset="77"/>
                        </a:rPr>
                        <a:t>L</a:t>
                      </a:r>
                      <a:r>
                        <a:rPr lang="en-US" sz="1400"/>
                        <a:t> monitors</a:t>
                      </a:r>
                    </a:p>
                  </a:txBody>
                  <a:tcPr marL="90000" anchor="ctr" anchorCtr="1"/>
                </a:tc>
                <a:tc>
                  <a:txBody>
                    <a:bodyPr/>
                    <a:lstStyle/>
                    <a:p>
                      <a:pPr algn="ctr"/>
                      <a:r>
                        <a:rPr lang="en-US" sz="1400" u="sng" dirty="0">
                          <a:solidFill>
                            <a:srgbClr val="FFC000"/>
                          </a:solidFill>
                        </a:rPr>
                        <a:t>Total uncertainty</a:t>
                      </a:r>
                    </a:p>
                    <a:p>
                      <a:pPr algn="ctr"/>
                      <a:endParaRPr lang="en-US" sz="800" u="sng" dirty="0">
                        <a:solidFill>
                          <a:srgbClr val="FFC000"/>
                        </a:solidFill>
                      </a:endParaRPr>
                    </a:p>
                    <a:p>
                      <a:pPr algn="ctr"/>
                      <a:r>
                        <a:rPr lang="en-US" sz="1400" u="none" dirty="0">
                          <a:solidFill>
                            <a:srgbClr val="FFC000"/>
                          </a:solidFill>
                        </a:rPr>
                        <a:t>on  Run-2  ∫</a:t>
                      </a:r>
                      <a:r>
                        <a:rPr lang="en-US" sz="1400" u="none" dirty="0">
                          <a:solidFill>
                            <a:srgbClr val="FFC000"/>
                          </a:solidFill>
                          <a:latin typeface="Lucida Calligraphy" panose="03010101010101010101" pitchFamily="66" charset="77"/>
                        </a:rPr>
                        <a:t>L</a:t>
                      </a:r>
                      <a:r>
                        <a:rPr lang="en-US" sz="1400" u="none" dirty="0">
                          <a:solidFill>
                            <a:srgbClr val="FFC000"/>
                          </a:solidFill>
                        </a:rPr>
                        <a:t> dt</a:t>
                      </a:r>
                    </a:p>
                  </a:txBody>
                  <a:tcPr marL="90000" anchor="ctr" anchorCtr="1"/>
                </a:tc>
                <a:extLst>
                  <a:ext uri="{0D108BD9-81ED-4DB2-BD59-A6C34878D82A}">
                    <a16:rowId xmlns:a16="http://schemas.microsoft.com/office/drawing/2014/main" val="3500581038"/>
                  </a:ext>
                </a:extLst>
              </a:tr>
              <a:tr h="370840">
                <a:tc>
                  <a:txBody>
                    <a:bodyPr/>
                    <a:lstStyle/>
                    <a:p>
                      <a:pPr algn="ctr"/>
                      <a:r>
                        <a:rPr lang="en-US" sz="1400" b="1" u="sng" dirty="0">
                          <a:solidFill>
                            <a:srgbClr val="000000"/>
                          </a:solidFill>
                        </a:rPr>
                        <a:t>0.65</a:t>
                      </a:r>
                      <a:r>
                        <a:rPr lang="en-US" sz="1400" b="1" dirty="0">
                          <a:solidFill>
                            <a:srgbClr val="000000"/>
                          </a:solidFill>
                        </a:rPr>
                        <a:t> %</a:t>
                      </a:r>
                      <a:r>
                        <a:rPr lang="en-US" sz="1400" dirty="0">
                          <a:solidFill>
                            <a:srgbClr val="000000"/>
                          </a:solidFill>
                        </a:rPr>
                        <a:t> </a:t>
                      </a:r>
                      <a:r>
                        <a:rPr lang="en-US" sz="1400" baseline="30000" dirty="0">
                          <a:solidFill>
                            <a:srgbClr val="000000"/>
                          </a:solidFill>
                        </a:rPr>
                        <a:t>**</a:t>
                      </a:r>
                    </a:p>
                  </a:txBody>
                  <a:tcPr marL="90000" anchor="ctr" anchorCtr="1"/>
                </a:tc>
                <a:tc>
                  <a:txBody>
                    <a:bodyPr/>
                    <a:lstStyle/>
                    <a:p>
                      <a:pPr algn="ctr"/>
                      <a:r>
                        <a:rPr lang="en-US" sz="1400" dirty="0">
                          <a:solidFill>
                            <a:srgbClr val="000000"/>
                          </a:solidFill>
                        </a:rPr>
                        <a:t>0.50 % </a:t>
                      </a:r>
                      <a:r>
                        <a:rPr lang="en-US" sz="1400" baseline="30000" dirty="0">
                          <a:solidFill>
                            <a:srgbClr val="000000"/>
                          </a:solidFill>
                        </a:rPr>
                        <a:t>**</a:t>
                      </a:r>
                      <a:endParaRPr lang="en-US" sz="1400" dirty="0">
                        <a:solidFill>
                          <a:srgbClr val="000000"/>
                        </a:solidFill>
                      </a:endParaRPr>
                    </a:p>
                  </a:txBody>
                  <a:tcPr marL="90000" anchor="ctr" anchorCtr="1"/>
                </a:tc>
                <a:tc>
                  <a:txBody>
                    <a:bodyPr/>
                    <a:lstStyle/>
                    <a:p>
                      <a:pPr algn="ctr"/>
                      <a:r>
                        <a:rPr lang="en-US" sz="1400" dirty="0">
                          <a:solidFill>
                            <a:srgbClr val="000000"/>
                          </a:solidFill>
                        </a:rPr>
                        <a:t>0.13 % </a:t>
                      </a:r>
                      <a:r>
                        <a:rPr lang="en-US" sz="1400" baseline="30000" dirty="0">
                          <a:solidFill>
                            <a:srgbClr val="000000"/>
                          </a:solidFill>
                        </a:rPr>
                        <a:t>**</a:t>
                      </a:r>
                      <a:endParaRPr lang="en-US" sz="1400" dirty="0">
                        <a:solidFill>
                          <a:srgbClr val="000000"/>
                        </a:solidFill>
                      </a:endParaRPr>
                    </a:p>
                  </a:txBody>
                  <a:tcPr marL="90000" anchor="ctr" anchorCtr="1"/>
                </a:tc>
                <a:tc>
                  <a:txBody>
                    <a:bodyPr/>
                    <a:lstStyle/>
                    <a:p>
                      <a:pPr algn="ctr"/>
                      <a:r>
                        <a:rPr lang="en-US" sz="1400" dirty="0">
                          <a:solidFill>
                            <a:srgbClr val="000000"/>
                          </a:solidFill>
                        </a:rPr>
                        <a:t>0.08 % </a:t>
                      </a:r>
                      <a:r>
                        <a:rPr lang="en-US" sz="1400" baseline="30000" dirty="0">
                          <a:solidFill>
                            <a:srgbClr val="000000"/>
                          </a:solidFill>
                        </a:rPr>
                        <a:t>**</a:t>
                      </a:r>
                      <a:endParaRPr lang="en-US" sz="1400" dirty="0">
                        <a:solidFill>
                          <a:srgbClr val="000000"/>
                        </a:solidFill>
                      </a:endParaRPr>
                    </a:p>
                  </a:txBody>
                  <a:tcPr marL="90000" anchor="ctr" anchorCtr="1"/>
                </a:tc>
                <a:tc>
                  <a:txBody>
                    <a:bodyPr/>
                    <a:lstStyle/>
                    <a:p>
                      <a:pPr algn="ctr"/>
                      <a:r>
                        <a:rPr lang="en-US" sz="1400" b="1" dirty="0">
                          <a:solidFill>
                            <a:srgbClr val="000000"/>
                          </a:solidFill>
                        </a:rPr>
                        <a:t>0.83 % </a:t>
                      </a:r>
                      <a:r>
                        <a:rPr lang="en-US" sz="1400" b="1" baseline="30000" dirty="0">
                          <a:solidFill>
                            <a:srgbClr val="000000"/>
                          </a:solidFill>
                        </a:rPr>
                        <a:t>**</a:t>
                      </a:r>
                      <a:endParaRPr lang="en-US" sz="1400" b="1" dirty="0">
                        <a:solidFill>
                          <a:srgbClr val="000000"/>
                        </a:solidFill>
                      </a:endParaRPr>
                    </a:p>
                  </a:txBody>
                  <a:tcPr marL="90000" anchor="ctr" anchorCtr="1"/>
                </a:tc>
                <a:extLst>
                  <a:ext uri="{0D108BD9-81ED-4DB2-BD59-A6C34878D82A}">
                    <a16:rowId xmlns:a16="http://schemas.microsoft.com/office/drawing/2014/main" val="1133911826"/>
                  </a:ext>
                </a:extLst>
              </a:tr>
            </a:tbl>
          </a:graphicData>
        </a:graphic>
      </p:graphicFrame>
      <p:sp>
        <p:nvSpPr>
          <p:cNvPr id="6" name="Rectangle 5">
            <a:extLst>
              <a:ext uri="{FF2B5EF4-FFF2-40B4-BE49-F238E27FC236}">
                <a16:creationId xmlns:a16="http://schemas.microsoft.com/office/drawing/2014/main" id="{BA8874D4-2379-3B45-AC1D-8F3BCFC0C774}"/>
              </a:ext>
            </a:extLst>
          </p:cNvPr>
          <p:cNvSpPr/>
          <p:nvPr/>
        </p:nvSpPr>
        <p:spPr bwMode="auto">
          <a:xfrm>
            <a:off x="129654" y="6670887"/>
            <a:ext cx="812042" cy="187113"/>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5" name="TextBox 4">
            <a:extLst>
              <a:ext uri="{FF2B5EF4-FFF2-40B4-BE49-F238E27FC236}">
                <a16:creationId xmlns:a16="http://schemas.microsoft.com/office/drawing/2014/main" id="{91D7D7D9-8757-0145-BEE5-26578868DE4D}"/>
              </a:ext>
            </a:extLst>
          </p:cNvPr>
          <p:cNvSpPr txBox="1"/>
          <p:nvPr/>
        </p:nvSpPr>
        <p:spPr>
          <a:xfrm>
            <a:off x="138121" y="6378810"/>
            <a:ext cx="4620146" cy="276999"/>
          </a:xfrm>
          <a:prstGeom prst="rect">
            <a:avLst/>
          </a:prstGeom>
          <a:noFill/>
        </p:spPr>
        <p:txBody>
          <a:bodyPr wrap="square" rtlCol="0">
            <a:spAutoFit/>
          </a:bodyPr>
          <a:lstStyle/>
          <a:p>
            <a:r>
              <a:rPr lang="en-US" sz="1200" i="1" dirty="0">
                <a:solidFill>
                  <a:srgbClr val="000000"/>
                </a:solidFill>
              </a:rPr>
              <a:t>  </a:t>
            </a:r>
            <a:r>
              <a:rPr lang="en-US" sz="1200" i="1" baseline="30000" dirty="0">
                <a:solidFill>
                  <a:srgbClr val="000000"/>
                </a:solidFill>
              </a:rPr>
              <a:t>**</a:t>
            </a:r>
            <a:r>
              <a:rPr lang="en-US" sz="1200" i="1" dirty="0">
                <a:solidFill>
                  <a:srgbClr val="000000"/>
                </a:solidFill>
              </a:rPr>
              <a:t>  2015-2018 combined, taking uncertainty correlations into account. </a:t>
            </a:r>
          </a:p>
        </p:txBody>
      </p:sp>
      <p:grpSp>
        <p:nvGrpSpPr>
          <p:cNvPr id="14" name="Group 13">
            <a:extLst>
              <a:ext uri="{FF2B5EF4-FFF2-40B4-BE49-F238E27FC236}">
                <a16:creationId xmlns:a16="http://schemas.microsoft.com/office/drawing/2014/main" id="{1348C0BF-7243-DA4A-90D2-FC45E8C96B75}"/>
              </a:ext>
            </a:extLst>
          </p:cNvPr>
          <p:cNvGrpSpPr/>
          <p:nvPr/>
        </p:nvGrpSpPr>
        <p:grpSpPr>
          <a:xfrm>
            <a:off x="935794" y="5349926"/>
            <a:ext cx="278011" cy="361665"/>
            <a:chOff x="934872" y="5329451"/>
            <a:chExt cx="278011" cy="361665"/>
          </a:xfrm>
        </p:grpSpPr>
        <p:cxnSp>
          <p:nvCxnSpPr>
            <p:cNvPr id="11" name="Straight Connector 10">
              <a:extLst>
                <a:ext uri="{FF2B5EF4-FFF2-40B4-BE49-F238E27FC236}">
                  <a16:creationId xmlns:a16="http://schemas.microsoft.com/office/drawing/2014/main" id="{35162D79-229C-844E-B5C1-CCF2012FCD42}"/>
                </a:ext>
              </a:extLst>
            </p:cNvPr>
            <p:cNvCxnSpPr/>
            <p:nvPr/>
          </p:nvCxnSpPr>
          <p:spPr bwMode="auto">
            <a:xfrm>
              <a:off x="941696" y="5329451"/>
              <a:ext cx="0" cy="361665"/>
            </a:xfrm>
            <a:prstGeom prst="line">
              <a:avLst/>
            </a:prstGeom>
            <a:solidFill>
              <a:schemeClr val="bg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3" name="Straight Arrow Connector 12">
              <a:extLst>
                <a:ext uri="{FF2B5EF4-FFF2-40B4-BE49-F238E27FC236}">
                  <a16:creationId xmlns:a16="http://schemas.microsoft.com/office/drawing/2014/main" id="{25EE2C26-9811-7B43-A843-9F1F813A38EB}"/>
                </a:ext>
              </a:extLst>
            </p:cNvPr>
            <p:cNvCxnSpPr>
              <a:cxnSpLocks/>
            </p:cNvCxnSpPr>
            <p:nvPr/>
          </p:nvCxnSpPr>
          <p:spPr bwMode="auto">
            <a:xfrm>
              <a:off x="934872" y="5684293"/>
              <a:ext cx="278011" cy="0"/>
            </a:xfrm>
            <a:prstGeom prst="straightConnector1">
              <a:avLst/>
            </a:prstGeom>
            <a:solidFill>
              <a:schemeClr val="bg1"/>
            </a:solidFill>
            <a:ln w="38100" cap="flat" cmpd="sng" algn="ctr">
              <a:solidFill>
                <a:srgbClr val="00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grpSp>
        <p:nvGrpSpPr>
          <p:cNvPr id="19" name="Group 18">
            <a:extLst>
              <a:ext uri="{FF2B5EF4-FFF2-40B4-BE49-F238E27FC236}">
                <a16:creationId xmlns:a16="http://schemas.microsoft.com/office/drawing/2014/main" id="{BF8D3147-7D25-A745-B4F5-DFC0C1B6575E}"/>
              </a:ext>
            </a:extLst>
          </p:cNvPr>
          <p:cNvGrpSpPr/>
          <p:nvPr/>
        </p:nvGrpSpPr>
        <p:grpSpPr>
          <a:xfrm>
            <a:off x="369704" y="4101154"/>
            <a:ext cx="5495636" cy="2192080"/>
            <a:chOff x="507268" y="4101151"/>
            <a:chExt cx="5495636" cy="2192080"/>
          </a:xfrm>
        </p:grpSpPr>
        <p:sp>
          <p:nvSpPr>
            <p:cNvPr id="16" name="Rounded Rectangle 15">
              <a:extLst>
                <a:ext uri="{FF2B5EF4-FFF2-40B4-BE49-F238E27FC236}">
                  <a16:creationId xmlns:a16="http://schemas.microsoft.com/office/drawing/2014/main" id="{FFD70C2F-8442-0640-9C8C-788CB11B15C9}"/>
                </a:ext>
              </a:extLst>
            </p:cNvPr>
            <p:cNvSpPr/>
            <p:nvPr/>
          </p:nvSpPr>
          <p:spPr bwMode="auto">
            <a:xfrm>
              <a:off x="3038961" y="5341685"/>
              <a:ext cx="2963943" cy="709683"/>
            </a:xfrm>
            <a:prstGeom prst="roundRect">
              <a:avLst/>
            </a:prstGeom>
            <a:noFill/>
            <a:ln w="28575" cap="flat" cmpd="sng" algn="ctr">
              <a:solidFill>
                <a:srgbClr val="FF40FF"/>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7" name="TextBox 16">
              <a:extLst>
                <a:ext uri="{FF2B5EF4-FFF2-40B4-BE49-F238E27FC236}">
                  <a16:creationId xmlns:a16="http://schemas.microsoft.com/office/drawing/2014/main" id="{BDFE6144-5288-214B-ADBD-4FCF084813C5}"/>
                </a:ext>
              </a:extLst>
            </p:cNvPr>
            <p:cNvSpPr txBox="1"/>
            <p:nvPr/>
          </p:nvSpPr>
          <p:spPr>
            <a:xfrm flipH="1">
              <a:off x="3956783" y="6047010"/>
              <a:ext cx="1155462" cy="246221"/>
            </a:xfrm>
            <a:prstGeom prst="rect">
              <a:avLst/>
            </a:prstGeom>
            <a:noFill/>
          </p:spPr>
          <p:txBody>
            <a:bodyPr wrap="square" rtlCol="0">
              <a:spAutoFit/>
            </a:bodyPr>
            <a:lstStyle/>
            <a:p>
              <a:pPr algn="ctr"/>
              <a:r>
                <a:rPr lang="en-US" sz="1000" i="1" dirty="0">
                  <a:solidFill>
                    <a:srgbClr val="FF40FF"/>
                  </a:solidFill>
                </a:rPr>
                <a:t>This presentation </a:t>
              </a:r>
            </a:p>
          </p:txBody>
        </p:sp>
        <p:sp>
          <p:nvSpPr>
            <p:cNvPr id="18" name="Rounded Rectangle 17">
              <a:extLst>
                <a:ext uri="{FF2B5EF4-FFF2-40B4-BE49-F238E27FC236}">
                  <a16:creationId xmlns:a16="http://schemas.microsoft.com/office/drawing/2014/main" id="{633D4D46-5AF4-184F-A500-392E69AB2340}"/>
                </a:ext>
              </a:extLst>
            </p:cNvPr>
            <p:cNvSpPr/>
            <p:nvPr/>
          </p:nvSpPr>
          <p:spPr bwMode="auto">
            <a:xfrm>
              <a:off x="507268" y="4101151"/>
              <a:ext cx="1467134" cy="348019"/>
            </a:xfrm>
            <a:prstGeom prst="roundRect">
              <a:avLst/>
            </a:prstGeom>
            <a:noFill/>
            <a:ln w="28575" cap="flat" cmpd="sng" algn="ctr">
              <a:solidFill>
                <a:srgbClr val="FF40FF"/>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grpSp>
      <p:sp>
        <p:nvSpPr>
          <p:cNvPr id="15" name="Rounded Rectangle 14">
            <a:extLst>
              <a:ext uri="{FF2B5EF4-FFF2-40B4-BE49-F238E27FC236}">
                <a16:creationId xmlns:a16="http://schemas.microsoft.com/office/drawing/2014/main" id="{E8D531D2-54EF-9F42-90D1-38683586EED0}"/>
              </a:ext>
            </a:extLst>
          </p:cNvPr>
          <p:cNvSpPr/>
          <p:nvPr/>
        </p:nvSpPr>
        <p:spPr bwMode="auto">
          <a:xfrm>
            <a:off x="7287904" y="3911600"/>
            <a:ext cx="1535374" cy="1181764"/>
          </a:xfrm>
          <a:prstGeom prst="roundRect">
            <a:avLst/>
          </a:prstGeom>
          <a:noFill/>
          <a:ln w="38100" cap="flat" cmpd="sng" algn="ctr">
            <a:solidFill>
              <a:srgbClr val="FFC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0" name="Rounded Rectangle 19">
            <a:extLst>
              <a:ext uri="{FF2B5EF4-FFF2-40B4-BE49-F238E27FC236}">
                <a16:creationId xmlns:a16="http://schemas.microsoft.com/office/drawing/2014/main" id="{49DABD77-592D-9740-9AAA-41238EA8240B}"/>
              </a:ext>
            </a:extLst>
          </p:cNvPr>
          <p:cNvSpPr/>
          <p:nvPr/>
        </p:nvSpPr>
        <p:spPr bwMode="auto">
          <a:xfrm>
            <a:off x="314572" y="4751323"/>
            <a:ext cx="1535374" cy="342041"/>
          </a:xfrm>
          <a:prstGeom prst="roundRect">
            <a:avLst/>
          </a:prstGeom>
          <a:noFill/>
          <a:ln w="38100" cap="flat" cmpd="sng" algn="ctr">
            <a:solidFill>
              <a:srgbClr val="FFC000"/>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1" name="Rounded Rectangle 20">
            <a:extLst>
              <a:ext uri="{FF2B5EF4-FFF2-40B4-BE49-F238E27FC236}">
                <a16:creationId xmlns:a16="http://schemas.microsoft.com/office/drawing/2014/main" id="{3029EEC2-22E7-0145-93F7-3F88C909127C}"/>
              </a:ext>
            </a:extLst>
          </p:cNvPr>
          <p:cNvSpPr/>
          <p:nvPr/>
        </p:nvSpPr>
        <p:spPr bwMode="auto">
          <a:xfrm>
            <a:off x="986952" y="1610989"/>
            <a:ext cx="1609103" cy="280873"/>
          </a:xfrm>
          <a:prstGeom prst="roundRect">
            <a:avLst/>
          </a:prstGeom>
          <a:noFill/>
          <a:ln w="38100" cap="flat" cmpd="sng" algn="ctr">
            <a:solidFill>
              <a:srgbClr val="FFC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Tree>
    <p:extLst>
      <p:ext uri="{BB962C8B-B14F-4D97-AF65-F5344CB8AC3E}">
        <p14:creationId xmlns:p14="http://schemas.microsoft.com/office/powerpoint/2010/main" val="4090134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9" grpId="0" animBg="1"/>
      <p:bldP spid="5" grpId="0"/>
      <p:bldP spid="15" grpId="0" animBg="1"/>
      <p:bldP spid="20"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503E4D-0323-C25E-5A23-1CAB82006D81}"/>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EFAC8DA8-2973-B350-4EB0-9111996894C3}"/>
              </a:ext>
            </a:extLst>
          </p:cNvPr>
          <p:cNvPicPr>
            <a:picLocks noChangeAspect="1"/>
          </p:cNvPicPr>
          <p:nvPr/>
        </p:nvPicPr>
        <p:blipFill>
          <a:blip r:embed="rId2"/>
          <a:stretch>
            <a:fillRect/>
          </a:stretch>
        </p:blipFill>
        <p:spPr>
          <a:xfrm>
            <a:off x="186852" y="941231"/>
            <a:ext cx="6410706" cy="334264"/>
          </a:xfrm>
          <a:prstGeom prst="rect">
            <a:avLst/>
          </a:prstGeom>
        </p:spPr>
      </p:pic>
      <p:pic>
        <p:nvPicPr>
          <p:cNvPr id="13" name="Picture 12">
            <a:extLst>
              <a:ext uri="{FF2B5EF4-FFF2-40B4-BE49-F238E27FC236}">
                <a16:creationId xmlns:a16="http://schemas.microsoft.com/office/drawing/2014/main" id="{21FE9C7B-5FA5-930B-D0EA-0A770C38077E}"/>
              </a:ext>
            </a:extLst>
          </p:cNvPr>
          <p:cNvPicPr>
            <a:picLocks noChangeAspect="1"/>
          </p:cNvPicPr>
          <p:nvPr/>
        </p:nvPicPr>
        <p:blipFill>
          <a:blip r:embed="rId3"/>
          <a:stretch>
            <a:fillRect/>
          </a:stretch>
        </p:blipFill>
        <p:spPr>
          <a:xfrm>
            <a:off x="204904" y="1257893"/>
            <a:ext cx="6374892" cy="4578223"/>
          </a:xfrm>
          <a:prstGeom prst="rect">
            <a:avLst/>
          </a:prstGeom>
        </p:spPr>
      </p:pic>
      <p:sp>
        <p:nvSpPr>
          <p:cNvPr id="42" name="Rectangle 41">
            <a:extLst>
              <a:ext uri="{FF2B5EF4-FFF2-40B4-BE49-F238E27FC236}">
                <a16:creationId xmlns:a16="http://schemas.microsoft.com/office/drawing/2014/main" id="{D1E30507-F6D8-4CE6-0C9C-0B0CEA217B64}"/>
              </a:ext>
            </a:extLst>
          </p:cNvPr>
          <p:cNvSpPr/>
          <p:nvPr/>
        </p:nvSpPr>
        <p:spPr bwMode="auto">
          <a:xfrm>
            <a:off x="-31653" y="6626958"/>
            <a:ext cx="1049292" cy="225046"/>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0ACAB026-FF52-E326-D2D4-F79EEEA62FF4}"/>
              </a:ext>
            </a:extLst>
          </p:cNvPr>
          <p:cNvSpPr>
            <a:spLocks noGrp="1"/>
          </p:cNvSpPr>
          <p:nvPr>
            <p:ph type="title"/>
          </p:nvPr>
        </p:nvSpPr>
        <p:spPr>
          <a:xfrm>
            <a:off x="591855" y="368474"/>
            <a:ext cx="7988474" cy="361950"/>
          </a:xfrm>
          <a:ln w="12700">
            <a:solidFill>
              <a:srgbClr val="002060"/>
            </a:solidFill>
          </a:ln>
        </p:spPr>
        <p:txBody>
          <a:bodyPr/>
          <a:lstStyle/>
          <a:p>
            <a:r>
              <a:rPr lang="en-US" dirty="0"/>
              <a:t>Sum</a:t>
            </a:r>
            <a:r>
              <a:rPr lang="en-US" dirty="0">
                <a:solidFill>
                  <a:srgbClr val="C00000"/>
                </a:solidFill>
              </a:rPr>
              <a:t>ma</a:t>
            </a:r>
            <a:r>
              <a:rPr lang="en-US" dirty="0"/>
              <a:t>ry of ATLAS </a:t>
            </a:r>
            <a:r>
              <a:rPr lang="en-US" dirty="0">
                <a:solidFill>
                  <a:srgbClr val="B760FA"/>
                </a:solidFill>
              </a:rPr>
              <a:t>Run-2 </a:t>
            </a:r>
            <a:r>
              <a:rPr lang="en-US" dirty="0" err="1">
                <a:solidFill>
                  <a:srgbClr val="B760FA"/>
                </a:solidFill>
              </a:rPr>
              <a:t>vdM</a:t>
            </a:r>
            <a:r>
              <a:rPr lang="en-US" dirty="0">
                <a:solidFill>
                  <a:srgbClr val="B760FA"/>
                </a:solidFill>
              </a:rPr>
              <a:t> uncertainties </a:t>
            </a:r>
            <a:r>
              <a:rPr lang="en-US" dirty="0"/>
              <a:t>(pp @ √s = 13 </a:t>
            </a:r>
            <a:r>
              <a:rPr lang="en-US" dirty="0" err="1"/>
              <a:t>TeV</a:t>
            </a:r>
            <a:r>
              <a:rPr lang="en-US" dirty="0"/>
              <a:t>)</a:t>
            </a:r>
          </a:p>
        </p:txBody>
      </p:sp>
      <p:sp>
        <p:nvSpPr>
          <p:cNvPr id="6" name="TextBox 5">
            <a:extLst>
              <a:ext uri="{FF2B5EF4-FFF2-40B4-BE49-F238E27FC236}">
                <a16:creationId xmlns:a16="http://schemas.microsoft.com/office/drawing/2014/main" id="{BA7BE20A-71C9-F4E7-5E85-A491904E1DB0}"/>
              </a:ext>
            </a:extLst>
          </p:cNvPr>
          <p:cNvSpPr txBox="1"/>
          <p:nvPr/>
        </p:nvSpPr>
        <p:spPr>
          <a:xfrm>
            <a:off x="86750" y="5869618"/>
            <a:ext cx="6568225" cy="646331"/>
          </a:xfrm>
          <a:prstGeom prst="rect">
            <a:avLst/>
          </a:prstGeom>
          <a:noFill/>
        </p:spPr>
        <p:txBody>
          <a:bodyPr wrap="square" rtlCol="0">
            <a:spAutoFit/>
          </a:bodyPr>
          <a:lstStyle/>
          <a:p>
            <a:pPr algn="just"/>
            <a:r>
              <a:rPr lang="en-US" sz="1200" i="1" dirty="0">
                <a:solidFill>
                  <a:srgbClr val="000000"/>
                </a:solidFill>
              </a:rPr>
              <a:t>Summary of the </a:t>
            </a:r>
            <a:r>
              <a:rPr lang="en-US" sz="1200" i="1" dirty="0" err="1">
                <a:solidFill>
                  <a:srgbClr val="000000"/>
                </a:solidFill>
              </a:rPr>
              <a:t>vdM</a:t>
            </a:r>
            <a:r>
              <a:rPr lang="en-US" sz="1200" i="1" dirty="0">
                <a:solidFill>
                  <a:srgbClr val="000000"/>
                </a:solidFill>
              </a:rPr>
              <a:t>-calibration uncertainties for each individual year of the Run-2 pp data sample at sqrt(s) = 13 </a:t>
            </a:r>
            <a:r>
              <a:rPr lang="en-US" sz="1200" i="1" dirty="0" err="1">
                <a:solidFill>
                  <a:srgbClr val="000000"/>
                </a:solidFill>
              </a:rPr>
              <a:t>TeV</a:t>
            </a:r>
            <a:r>
              <a:rPr lang="en-US" sz="1200" i="1" dirty="0">
                <a:solidFill>
                  <a:srgbClr val="000000"/>
                </a:solidFill>
              </a:rPr>
              <a:t>, and for the full combined sample. Contributions marked * are considered fully correlated between years; the other uncertainties are considered uncorrelated. Excerpted from Ref. [1].</a:t>
            </a:r>
          </a:p>
        </p:txBody>
      </p:sp>
      <p:sp>
        <p:nvSpPr>
          <p:cNvPr id="26" name="Rounded Rectangle 25">
            <a:extLst>
              <a:ext uri="{FF2B5EF4-FFF2-40B4-BE49-F238E27FC236}">
                <a16:creationId xmlns:a16="http://schemas.microsoft.com/office/drawing/2014/main" id="{EDD7043E-EFFC-B01C-C445-CD15F30466D4}"/>
              </a:ext>
            </a:extLst>
          </p:cNvPr>
          <p:cNvSpPr/>
          <p:nvPr/>
        </p:nvSpPr>
        <p:spPr bwMode="auto">
          <a:xfrm>
            <a:off x="5849713" y="1025612"/>
            <a:ext cx="612078" cy="184999"/>
          </a:xfrm>
          <a:prstGeom prst="roundRect">
            <a:avLst/>
          </a:prstGeom>
          <a:noFill/>
          <a:ln w="28575" cap="flat" cmpd="sng" algn="ctr">
            <a:solidFill>
              <a:srgbClr val="B760FA"/>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4" name="Rounded Rectangle 13">
            <a:extLst>
              <a:ext uri="{FF2B5EF4-FFF2-40B4-BE49-F238E27FC236}">
                <a16:creationId xmlns:a16="http://schemas.microsoft.com/office/drawing/2014/main" id="{1030F36B-1B52-5528-42BB-D1B589711C99}"/>
              </a:ext>
            </a:extLst>
          </p:cNvPr>
          <p:cNvSpPr/>
          <p:nvPr/>
        </p:nvSpPr>
        <p:spPr bwMode="auto">
          <a:xfrm>
            <a:off x="3243551" y="1017429"/>
            <a:ext cx="2535659" cy="205153"/>
          </a:xfrm>
          <a:prstGeom prst="roundRect">
            <a:avLst/>
          </a:prstGeom>
          <a:noFill/>
          <a:ln w="28575" cap="flat" cmpd="sng" algn="ctr">
            <a:solidFill>
              <a:srgbClr val="B760FA"/>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9" name="TextBox 8">
            <a:extLst>
              <a:ext uri="{FF2B5EF4-FFF2-40B4-BE49-F238E27FC236}">
                <a16:creationId xmlns:a16="http://schemas.microsoft.com/office/drawing/2014/main" id="{550E057A-95A9-0E12-D3ED-B3463B476B35}"/>
              </a:ext>
            </a:extLst>
          </p:cNvPr>
          <p:cNvSpPr txBox="1"/>
          <p:nvPr/>
        </p:nvSpPr>
        <p:spPr>
          <a:xfrm>
            <a:off x="6625810" y="4092267"/>
            <a:ext cx="2286962" cy="461665"/>
          </a:xfrm>
          <a:prstGeom prst="rect">
            <a:avLst/>
          </a:prstGeom>
          <a:noFill/>
          <a:ln w="6350">
            <a:noFill/>
          </a:ln>
        </p:spPr>
        <p:txBody>
          <a:bodyPr wrap="square" rtlCol="0">
            <a:spAutoFit/>
          </a:bodyPr>
          <a:lstStyle/>
          <a:p>
            <a:pPr algn="ctr"/>
            <a:r>
              <a:rPr lang="en-US" sz="1200" i="1" dirty="0">
                <a:solidFill>
                  <a:srgbClr val="000000"/>
                </a:solidFill>
                <a:latin typeface="Times New Roman" panose="02020603050405020304" pitchFamily="18" charset="0"/>
                <a:cs typeface="Times New Roman" panose="02020603050405020304" pitchFamily="18" charset="0"/>
              </a:rPr>
              <a:t>ATLAS Collaboration, </a:t>
            </a:r>
          </a:p>
          <a:p>
            <a:pPr algn="ctr"/>
            <a:r>
              <a:rPr lang="en-US" sz="1200" i="1" dirty="0">
                <a:solidFill>
                  <a:srgbClr val="000000"/>
                </a:solidFill>
                <a:latin typeface="Times New Roman" panose="02020603050405020304" pitchFamily="18" charset="0"/>
                <a:cs typeface="Times New Roman" panose="02020603050405020304" pitchFamily="18" charset="0"/>
              </a:rPr>
              <a:t>Eur. Phys. J. C (2023) 83:982</a:t>
            </a:r>
          </a:p>
        </p:txBody>
      </p:sp>
      <p:sp>
        <p:nvSpPr>
          <p:cNvPr id="41" name="Rounded Rectangle 40">
            <a:extLst>
              <a:ext uri="{FF2B5EF4-FFF2-40B4-BE49-F238E27FC236}">
                <a16:creationId xmlns:a16="http://schemas.microsoft.com/office/drawing/2014/main" id="{7A9F9ECE-E449-754E-8ED0-6E6EE2FF5667}"/>
              </a:ext>
            </a:extLst>
          </p:cNvPr>
          <p:cNvSpPr/>
          <p:nvPr/>
        </p:nvSpPr>
        <p:spPr bwMode="auto">
          <a:xfrm>
            <a:off x="2105113" y="6106510"/>
            <a:ext cx="1520957" cy="178676"/>
          </a:xfrm>
          <a:prstGeom prst="roundRect">
            <a:avLst/>
          </a:prstGeom>
          <a:noFill/>
          <a:ln w="28575" cap="flat" cmpd="sng" algn="ctr">
            <a:solidFill>
              <a:srgbClr val="B760FA"/>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49" name="Rounded Rectangle 48">
            <a:extLst>
              <a:ext uri="{FF2B5EF4-FFF2-40B4-BE49-F238E27FC236}">
                <a16:creationId xmlns:a16="http://schemas.microsoft.com/office/drawing/2014/main" id="{66ACD5C3-C657-281A-68AF-C495A879B2EA}"/>
              </a:ext>
            </a:extLst>
          </p:cNvPr>
          <p:cNvSpPr/>
          <p:nvPr/>
        </p:nvSpPr>
        <p:spPr bwMode="auto">
          <a:xfrm>
            <a:off x="5868292" y="5581846"/>
            <a:ext cx="612078" cy="184999"/>
          </a:xfrm>
          <a:prstGeom prst="roundRect">
            <a:avLst/>
          </a:prstGeom>
          <a:noFill/>
          <a:ln w="28575" cap="flat" cmpd="sng" algn="ctr">
            <a:solidFill>
              <a:srgbClr val="B760FA"/>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50" name="Rounded Rectangle 49">
            <a:extLst>
              <a:ext uri="{FF2B5EF4-FFF2-40B4-BE49-F238E27FC236}">
                <a16:creationId xmlns:a16="http://schemas.microsoft.com/office/drawing/2014/main" id="{33DB573C-0061-A8DC-8654-961EFEBEA2DF}"/>
              </a:ext>
            </a:extLst>
          </p:cNvPr>
          <p:cNvSpPr/>
          <p:nvPr/>
        </p:nvSpPr>
        <p:spPr bwMode="auto">
          <a:xfrm>
            <a:off x="3262130" y="5573663"/>
            <a:ext cx="2535659" cy="205153"/>
          </a:xfrm>
          <a:prstGeom prst="roundRect">
            <a:avLst/>
          </a:prstGeom>
          <a:noFill/>
          <a:ln w="28575" cap="flat" cmpd="sng" algn="ctr">
            <a:solidFill>
              <a:srgbClr val="B760FA"/>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51" name="Rounded Rectangle 50">
            <a:extLst>
              <a:ext uri="{FF2B5EF4-FFF2-40B4-BE49-F238E27FC236}">
                <a16:creationId xmlns:a16="http://schemas.microsoft.com/office/drawing/2014/main" id="{82777FBA-A9CA-9070-0B17-D8A89DB0F621}"/>
              </a:ext>
            </a:extLst>
          </p:cNvPr>
          <p:cNvSpPr/>
          <p:nvPr/>
        </p:nvSpPr>
        <p:spPr bwMode="auto">
          <a:xfrm>
            <a:off x="3255996" y="5922578"/>
            <a:ext cx="1358047" cy="183931"/>
          </a:xfrm>
          <a:prstGeom prst="roundRect">
            <a:avLst/>
          </a:prstGeom>
          <a:noFill/>
          <a:ln w="28575" cap="flat" cmpd="sng" algn="ctr">
            <a:solidFill>
              <a:srgbClr val="B760FA"/>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pic>
        <p:nvPicPr>
          <p:cNvPr id="23" name="Picture 22">
            <a:extLst>
              <a:ext uri="{FF2B5EF4-FFF2-40B4-BE49-F238E27FC236}">
                <a16:creationId xmlns:a16="http://schemas.microsoft.com/office/drawing/2014/main" id="{63A63279-FC07-013A-31B9-74AA4D287687}"/>
              </a:ext>
            </a:extLst>
          </p:cNvPr>
          <p:cNvPicPr>
            <a:picLocks noChangeAspect="1"/>
          </p:cNvPicPr>
          <p:nvPr/>
        </p:nvPicPr>
        <p:blipFill>
          <a:blip r:embed="rId4"/>
          <a:stretch>
            <a:fillRect/>
          </a:stretch>
        </p:blipFill>
        <p:spPr>
          <a:xfrm>
            <a:off x="6678756" y="2355399"/>
            <a:ext cx="2271019" cy="489209"/>
          </a:xfrm>
          <a:prstGeom prst="rect">
            <a:avLst/>
          </a:prstGeom>
        </p:spPr>
      </p:pic>
      <p:sp>
        <p:nvSpPr>
          <p:cNvPr id="32" name="Rounded Rectangle 31">
            <a:extLst>
              <a:ext uri="{FF2B5EF4-FFF2-40B4-BE49-F238E27FC236}">
                <a16:creationId xmlns:a16="http://schemas.microsoft.com/office/drawing/2014/main" id="{60AAE23A-7787-378C-ED9B-E96866AA72F8}"/>
              </a:ext>
            </a:extLst>
          </p:cNvPr>
          <p:cNvSpPr/>
          <p:nvPr/>
        </p:nvSpPr>
        <p:spPr bwMode="auto">
          <a:xfrm>
            <a:off x="6633322" y="2488082"/>
            <a:ext cx="519304" cy="245072"/>
          </a:xfrm>
          <a:prstGeom prst="roundRect">
            <a:avLst/>
          </a:prstGeom>
          <a:noFill/>
          <a:ln w="1905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grpSp>
        <p:nvGrpSpPr>
          <p:cNvPr id="5" name="Group 4">
            <a:extLst>
              <a:ext uri="{FF2B5EF4-FFF2-40B4-BE49-F238E27FC236}">
                <a16:creationId xmlns:a16="http://schemas.microsoft.com/office/drawing/2014/main" id="{9F9677BD-4F99-95AC-1476-4E93EA7C3574}"/>
              </a:ext>
            </a:extLst>
          </p:cNvPr>
          <p:cNvGrpSpPr/>
          <p:nvPr/>
        </p:nvGrpSpPr>
        <p:grpSpPr>
          <a:xfrm>
            <a:off x="233757" y="1783069"/>
            <a:ext cx="8118664" cy="1146399"/>
            <a:chOff x="233757" y="1783069"/>
            <a:chExt cx="8118664" cy="1146399"/>
          </a:xfrm>
        </p:grpSpPr>
        <p:sp>
          <p:nvSpPr>
            <p:cNvPr id="27" name="Rounded Rectangle 26">
              <a:extLst>
                <a:ext uri="{FF2B5EF4-FFF2-40B4-BE49-F238E27FC236}">
                  <a16:creationId xmlns:a16="http://schemas.microsoft.com/office/drawing/2014/main" id="{6D1DFAB1-0147-5CA7-42F3-2CA8BF46F013}"/>
                </a:ext>
              </a:extLst>
            </p:cNvPr>
            <p:cNvSpPr/>
            <p:nvPr/>
          </p:nvSpPr>
          <p:spPr bwMode="auto">
            <a:xfrm>
              <a:off x="7778768" y="2619021"/>
              <a:ext cx="573653" cy="243008"/>
            </a:xfrm>
            <a:prstGeom prst="roundRect">
              <a:avLst/>
            </a:prstGeom>
            <a:noFill/>
            <a:ln w="19050" cap="flat" cmpd="sng" algn="ctr">
              <a:solidFill>
                <a:srgbClr val="0432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5" name="Rounded Rectangle 14">
              <a:extLst>
                <a:ext uri="{FF2B5EF4-FFF2-40B4-BE49-F238E27FC236}">
                  <a16:creationId xmlns:a16="http://schemas.microsoft.com/office/drawing/2014/main" id="{0509B0A4-99E1-82E7-B9E4-1B5CC414539A}"/>
                </a:ext>
              </a:extLst>
            </p:cNvPr>
            <p:cNvSpPr/>
            <p:nvPr/>
          </p:nvSpPr>
          <p:spPr bwMode="auto">
            <a:xfrm>
              <a:off x="233757" y="2210924"/>
              <a:ext cx="2918164" cy="718544"/>
            </a:xfrm>
            <a:prstGeom prst="roundRect">
              <a:avLst/>
            </a:prstGeom>
            <a:noFill/>
            <a:ln w="19050" cap="flat" cmpd="sng" algn="ctr">
              <a:solidFill>
                <a:srgbClr val="0432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45" name="TextBox 44">
              <a:extLst>
                <a:ext uri="{FF2B5EF4-FFF2-40B4-BE49-F238E27FC236}">
                  <a16:creationId xmlns:a16="http://schemas.microsoft.com/office/drawing/2014/main" id="{AA75242D-0724-C04C-ADA4-8EA233284215}"/>
                </a:ext>
              </a:extLst>
            </p:cNvPr>
            <p:cNvSpPr txBox="1"/>
            <p:nvPr/>
          </p:nvSpPr>
          <p:spPr>
            <a:xfrm>
              <a:off x="2250034" y="1783069"/>
              <a:ext cx="903071" cy="430887"/>
            </a:xfrm>
            <a:prstGeom prst="rect">
              <a:avLst/>
            </a:prstGeom>
            <a:noFill/>
          </p:spPr>
          <p:txBody>
            <a:bodyPr wrap="square" rtlCol="0">
              <a:spAutoFit/>
            </a:bodyPr>
            <a:lstStyle/>
            <a:p>
              <a:pPr algn="ctr"/>
              <a:r>
                <a:rPr lang="en-US" sz="1100" i="1" dirty="0">
                  <a:solidFill>
                    <a:srgbClr val="0432FF"/>
                  </a:solidFill>
                </a:rPr>
                <a:t>Beam </a:t>
              </a:r>
            </a:p>
            <a:p>
              <a:pPr algn="ctr"/>
              <a:r>
                <a:rPr lang="en-US" sz="1100" i="1" dirty="0" err="1">
                  <a:solidFill>
                    <a:srgbClr val="0432FF"/>
                  </a:solidFill>
                </a:rPr>
                <a:t>instrum’ntn</a:t>
              </a:r>
              <a:endParaRPr lang="en-US" sz="1100" i="1" dirty="0">
                <a:solidFill>
                  <a:srgbClr val="0432FF"/>
                </a:solidFill>
              </a:endParaRPr>
            </a:p>
          </p:txBody>
        </p:sp>
      </p:grpSp>
      <p:sp>
        <p:nvSpPr>
          <p:cNvPr id="29" name="Rounded Rectangle 28">
            <a:extLst>
              <a:ext uri="{FF2B5EF4-FFF2-40B4-BE49-F238E27FC236}">
                <a16:creationId xmlns:a16="http://schemas.microsoft.com/office/drawing/2014/main" id="{E619BCFA-50C0-C7D2-3EE4-3EF054C7DDF0}"/>
              </a:ext>
            </a:extLst>
          </p:cNvPr>
          <p:cNvSpPr/>
          <p:nvPr/>
        </p:nvSpPr>
        <p:spPr bwMode="auto">
          <a:xfrm>
            <a:off x="8374118" y="2457450"/>
            <a:ext cx="541282" cy="238126"/>
          </a:xfrm>
          <a:prstGeom prst="roundRect">
            <a:avLst/>
          </a:prstGeom>
          <a:noFill/>
          <a:ln w="19050" cap="flat" cmpd="sng" algn="ctr">
            <a:solidFill>
              <a:srgbClr val="0432FF"/>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7030A0"/>
              </a:solidFill>
              <a:effectLst/>
              <a:latin typeface="Times New Roman" charset="0"/>
              <a:ea typeface="ＭＳ Ｐゴシック" charset="0"/>
            </a:endParaRPr>
          </a:p>
        </p:txBody>
      </p:sp>
      <p:sp>
        <p:nvSpPr>
          <p:cNvPr id="10" name="Rounded Rectangle 9">
            <a:extLst>
              <a:ext uri="{FF2B5EF4-FFF2-40B4-BE49-F238E27FC236}">
                <a16:creationId xmlns:a16="http://schemas.microsoft.com/office/drawing/2014/main" id="{AB25210B-EF7A-4ACD-022D-5CF6CBD4B36B}"/>
              </a:ext>
            </a:extLst>
          </p:cNvPr>
          <p:cNvSpPr/>
          <p:nvPr/>
        </p:nvSpPr>
        <p:spPr bwMode="auto">
          <a:xfrm>
            <a:off x="234526" y="4570866"/>
            <a:ext cx="2153074" cy="265093"/>
          </a:xfrm>
          <a:prstGeom prst="roundRect">
            <a:avLst/>
          </a:prstGeom>
          <a:noFill/>
          <a:ln w="19050" cap="flat" cmpd="sng" algn="ctr">
            <a:solidFill>
              <a:srgbClr val="0432FF"/>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4" name="Rounded Rectangle 3">
            <a:extLst>
              <a:ext uri="{FF2B5EF4-FFF2-40B4-BE49-F238E27FC236}">
                <a16:creationId xmlns:a16="http://schemas.microsoft.com/office/drawing/2014/main" id="{A16E36FE-D296-454E-8828-44F29297AFCA}"/>
              </a:ext>
            </a:extLst>
          </p:cNvPr>
          <p:cNvSpPr/>
          <p:nvPr/>
        </p:nvSpPr>
        <p:spPr bwMode="auto">
          <a:xfrm>
            <a:off x="234526" y="2945037"/>
            <a:ext cx="2153074" cy="204348"/>
          </a:xfrm>
          <a:prstGeom prst="roundRect">
            <a:avLst/>
          </a:prstGeom>
          <a:noFill/>
          <a:ln w="19050" cap="flat" cmpd="sng" algn="ctr">
            <a:solidFill>
              <a:srgbClr val="0432FF"/>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6" name="Rounded Rectangle 15">
            <a:extLst>
              <a:ext uri="{FF2B5EF4-FFF2-40B4-BE49-F238E27FC236}">
                <a16:creationId xmlns:a16="http://schemas.microsoft.com/office/drawing/2014/main" id="{DF0278AB-2887-8A80-EDE7-10660B8593BF}"/>
              </a:ext>
            </a:extLst>
          </p:cNvPr>
          <p:cNvSpPr/>
          <p:nvPr/>
        </p:nvSpPr>
        <p:spPr bwMode="auto">
          <a:xfrm>
            <a:off x="7794953" y="2355398"/>
            <a:ext cx="541282" cy="214605"/>
          </a:xfrm>
          <a:prstGeom prst="roundRect">
            <a:avLst/>
          </a:prstGeom>
          <a:noFill/>
          <a:ln w="19050" cap="flat" cmpd="sng" algn="ctr">
            <a:solidFill>
              <a:srgbClr val="0432FF"/>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7030A0"/>
              </a:solidFill>
              <a:effectLst/>
              <a:latin typeface="Times New Roman" charset="0"/>
              <a:ea typeface="ＭＳ Ｐゴシック" charset="0"/>
            </a:endParaRPr>
          </a:p>
        </p:txBody>
      </p:sp>
    </p:spTree>
    <p:extLst>
      <p:ext uri="{BB962C8B-B14F-4D97-AF65-F5344CB8AC3E}">
        <p14:creationId xmlns:p14="http://schemas.microsoft.com/office/powerpoint/2010/main" val="1564754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9" grpId="0" animBg="1"/>
      <p:bldP spid="10" grpId="0" animBg="1"/>
      <p:bldP spid="4"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93F8E1-8AFF-A856-7520-54385FC90699}"/>
            </a:ext>
          </a:extLst>
        </p:cNvPr>
        <p:cNvGrpSpPr/>
        <p:nvPr/>
      </p:nvGrpSpPr>
      <p:grpSpPr>
        <a:xfrm>
          <a:off x="0" y="0"/>
          <a:ext cx="0" cy="0"/>
          <a:chOff x="0" y="0"/>
          <a:chExt cx="0" cy="0"/>
        </a:xfrm>
      </p:grpSpPr>
      <p:grpSp>
        <p:nvGrpSpPr>
          <p:cNvPr id="3" name="Group 2">
            <a:extLst>
              <a:ext uri="{FF2B5EF4-FFF2-40B4-BE49-F238E27FC236}">
                <a16:creationId xmlns:a16="http://schemas.microsoft.com/office/drawing/2014/main" id="{03963483-9B0C-481C-8F32-185A435D13B6}"/>
              </a:ext>
            </a:extLst>
          </p:cNvPr>
          <p:cNvGrpSpPr/>
          <p:nvPr/>
        </p:nvGrpSpPr>
        <p:grpSpPr>
          <a:xfrm>
            <a:off x="186852" y="941231"/>
            <a:ext cx="6410706" cy="4894885"/>
            <a:chOff x="-94758" y="1979948"/>
            <a:chExt cx="6410706" cy="4894885"/>
          </a:xfrm>
        </p:grpSpPr>
        <p:pic>
          <p:nvPicPr>
            <p:cNvPr id="7" name="Picture 6">
              <a:extLst>
                <a:ext uri="{FF2B5EF4-FFF2-40B4-BE49-F238E27FC236}">
                  <a16:creationId xmlns:a16="http://schemas.microsoft.com/office/drawing/2014/main" id="{FFDAEC80-4E93-DAA9-661F-304CEA320482}"/>
                </a:ext>
              </a:extLst>
            </p:cNvPr>
            <p:cNvPicPr>
              <a:picLocks noChangeAspect="1"/>
            </p:cNvPicPr>
            <p:nvPr/>
          </p:nvPicPr>
          <p:blipFill>
            <a:blip r:embed="rId2"/>
            <a:stretch>
              <a:fillRect/>
            </a:stretch>
          </p:blipFill>
          <p:spPr>
            <a:xfrm>
              <a:off x="-94758" y="1979948"/>
              <a:ext cx="6410706" cy="334264"/>
            </a:xfrm>
            <a:prstGeom prst="rect">
              <a:avLst/>
            </a:prstGeom>
          </p:spPr>
        </p:pic>
        <p:pic>
          <p:nvPicPr>
            <p:cNvPr id="13" name="Picture 12">
              <a:extLst>
                <a:ext uri="{FF2B5EF4-FFF2-40B4-BE49-F238E27FC236}">
                  <a16:creationId xmlns:a16="http://schemas.microsoft.com/office/drawing/2014/main" id="{842D9670-6E1D-6BDD-4F40-36BAE60DBD2E}"/>
                </a:ext>
              </a:extLst>
            </p:cNvPr>
            <p:cNvPicPr>
              <a:picLocks noChangeAspect="1"/>
            </p:cNvPicPr>
            <p:nvPr/>
          </p:nvPicPr>
          <p:blipFill>
            <a:blip r:embed="rId3"/>
            <a:stretch>
              <a:fillRect/>
            </a:stretch>
          </p:blipFill>
          <p:spPr>
            <a:xfrm>
              <a:off x="-76706" y="2296610"/>
              <a:ext cx="6374892" cy="4578223"/>
            </a:xfrm>
            <a:prstGeom prst="rect">
              <a:avLst/>
            </a:prstGeom>
          </p:spPr>
        </p:pic>
      </p:grpSp>
      <p:sp>
        <p:nvSpPr>
          <p:cNvPr id="42" name="Rectangle 41">
            <a:extLst>
              <a:ext uri="{FF2B5EF4-FFF2-40B4-BE49-F238E27FC236}">
                <a16:creationId xmlns:a16="http://schemas.microsoft.com/office/drawing/2014/main" id="{CF021315-F6CB-7307-1CCB-EE81AFF944EA}"/>
              </a:ext>
            </a:extLst>
          </p:cNvPr>
          <p:cNvSpPr/>
          <p:nvPr/>
        </p:nvSpPr>
        <p:spPr bwMode="auto">
          <a:xfrm>
            <a:off x="-31653" y="6626958"/>
            <a:ext cx="1049292" cy="225046"/>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B1374D5A-9DC0-E7AD-7D05-9B6EAD7A1501}"/>
              </a:ext>
            </a:extLst>
          </p:cNvPr>
          <p:cNvSpPr>
            <a:spLocks noGrp="1"/>
          </p:cNvSpPr>
          <p:nvPr>
            <p:ph type="title"/>
          </p:nvPr>
        </p:nvSpPr>
        <p:spPr>
          <a:xfrm>
            <a:off x="591855" y="368474"/>
            <a:ext cx="7988474" cy="361950"/>
          </a:xfrm>
          <a:ln w="12700">
            <a:solidFill>
              <a:srgbClr val="002060"/>
            </a:solidFill>
          </a:ln>
        </p:spPr>
        <p:txBody>
          <a:bodyPr/>
          <a:lstStyle/>
          <a:p>
            <a:r>
              <a:rPr lang="en-US" dirty="0"/>
              <a:t>Sum</a:t>
            </a:r>
            <a:r>
              <a:rPr lang="en-US" dirty="0">
                <a:solidFill>
                  <a:srgbClr val="C00000"/>
                </a:solidFill>
              </a:rPr>
              <a:t>ma</a:t>
            </a:r>
            <a:r>
              <a:rPr lang="en-US" dirty="0"/>
              <a:t>ry of ATLAS </a:t>
            </a:r>
            <a:r>
              <a:rPr lang="en-US" dirty="0">
                <a:solidFill>
                  <a:srgbClr val="B760FA"/>
                </a:solidFill>
              </a:rPr>
              <a:t>Run-2 </a:t>
            </a:r>
            <a:r>
              <a:rPr lang="en-US" dirty="0" err="1">
                <a:solidFill>
                  <a:srgbClr val="B760FA"/>
                </a:solidFill>
              </a:rPr>
              <a:t>vdM</a:t>
            </a:r>
            <a:r>
              <a:rPr lang="en-US" dirty="0">
                <a:solidFill>
                  <a:srgbClr val="B760FA"/>
                </a:solidFill>
              </a:rPr>
              <a:t> uncertainties </a:t>
            </a:r>
            <a:r>
              <a:rPr lang="en-US" dirty="0"/>
              <a:t>(pp @ √s = 13 </a:t>
            </a:r>
            <a:r>
              <a:rPr lang="en-US" dirty="0" err="1"/>
              <a:t>TeV</a:t>
            </a:r>
            <a:r>
              <a:rPr lang="en-US" dirty="0"/>
              <a:t>)</a:t>
            </a:r>
          </a:p>
        </p:txBody>
      </p:sp>
      <p:sp>
        <p:nvSpPr>
          <p:cNvPr id="6" name="TextBox 5">
            <a:extLst>
              <a:ext uri="{FF2B5EF4-FFF2-40B4-BE49-F238E27FC236}">
                <a16:creationId xmlns:a16="http://schemas.microsoft.com/office/drawing/2014/main" id="{407A6900-6297-B449-62A8-BB59F291816E}"/>
              </a:ext>
            </a:extLst>
          </p:cNvPr>
          <p:cNvSpPr txBox="1"/>
          <p:nvPr/>
        </p:nvSpPr>
        <p:spPr>
          <a:xfrm>
            <a:off x="86750" y="5869618"/>
            <a:ext cx="6568225" cy="646331"/>
          </a:xfrm>
          <a:prstGeom prst="rect">
            <a:avLst/>
          </a:prstGeom>
          <a:noFill/>
        </p:spPr>
        <p:txBody>
          <a:bodyPr wrap="square" rtlCol="0">
            <a:spAutoFit/>
          </a:bodyPr>
          <a:lstStyle/>
          <a:p>
            <a:pPr algn="just"/>
            <a:r>
              <a:rPr lang="en-US" sz="1200" i="1" dirty="0">
                <a:solidFill>
                  <a:srgbClr val="000000"/>
                </a:solidFill>
              </a:rPr>
              <a:t>Summary of the </a:t>
            </a:r>
            <a:r>
              <a:rPr lang="en-US" sz="1200" i="1" dirty="0" err="1">
                <a:solidFill>
                  <a:srgbClr val="000000"/>
                </a:solidFill>
              </a:rPr>
              <a:t>vdM</a:t>
            </a:r>
            <a:r>
              <a:rPr lang="en-US" sz="1200" i="1" dirty="0">
                <a:solidFill>
                  <a:srgbClr val="000000"/>
                </a:solidFill>
              </a:rPr>
              <a:t>-calibration uncertainties for each individual year of the Run-2 pp data sample at sqrt(s) = 13 </a:t>
            </a:r>
            <a:r>
              <a:rPr lang="en-US" sz="1200" i="1" dirty="0" err="1">
                <a:solidFill>
                  <a:srgbClr val="000000"/>
                </a:solidFill>
              </a:rPr>
              <a:t>TeV</a:t>
            </a:r>
            <a:r>
              <a:rPr lang="en-US" sz="1200" i="1" dirty="0">
                <a:solidFill>
                  <a:srgbClr val="000000"/>
                </a:solidFill>
              </a:rPr>
              <a:t>, and for the full combined sample. Contributions marked * are considered fully correlated between years; the other uncertainties are considered uncorrelated. Excerpted from Ref. [1].</a:t>
            </a:r>
          </a:p>
        </p:txBody>
      </p:sp>
      <p:sp>
        <p:nvSpPr>
          <p:cNvPr id="26" name="Rounded Rectangle 25">
            <a:extLst>
              <a:ext uri="{FF2B5EF4-FFF2-40B4-BE49-F238E27FC236}">
                <a16:creationId xmlns:a16="http://schemas.microsoft.com/office/drawing/2014/main" id="{0BFE4FE2-29BA-0060-0579-C01327268093}"/>
              </a:ext>
            </a:extLst>
          </p:cNvPr>
          <p:cNvSpPr/>
          <p:nvPr/>
        </p:nvSpPr>
        <p:spPr bwMode="auto">
          <a:xfrm>
            <a:off x="5849713" y="1025612"/>
            <a:ext cx="612078" cy="184999"/>
          </a:xfrm>
          <a:prstGeom prst="roundRect">
            <a:avLst/>
          </a:prstGeom>
          <a:noFill/>
          <a:ln w="28575" cap="flat" cmpd="sng" algn="ctr">
            <a:solidFill>
              <a:srgbClr val="B760FA"/>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4" name="Rounded Rectangle 13">
            <a:extLst>
              <a:ext uri="{FF2B5EF4-FFF2-40B4-BE49-F238E27FC236}">
                <a16:creationId xmlns:a16="http://schemas.microsoft.com/office/drawing/2014/main" id="{3E283CCE-E28F-7F2C-005F-63DF7FEFCB02}"/>
              </a:ext>
            </a:extLst>
          </p:cNvPr>
          <p:cNvSpPr/>
          <p:nvPr/>
        </p:nvSpPr>
        <p:spPr bwMode="auto">
          <a:xfrm>
            <a:off x="3243551" y="1017429"/>
            <a:ext cx="2535659" cy="205153"/>
          </a:xfrm>
          <a:prstGeom prst="roundRect">
            <a:avLst/>
          </a:prstGeom>
          <a:noFill/>
          <a:ln w="28575" cap="flat" cmpd="sng" algn="ctr">
            <a:solidFill>
              <a:srgbClr val="B760FA"/>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9" name="TextBox 8">
            <a:extLst>
              <a:ext uri="{FF2B5EF4-FFF2-40B4-BE49-F238E27FC236}">
                <a16:creationId xmlns:a16="http://schemas.microsoft.com/office/drawing/2014/main" id="{203D2D3B-2323-0108-E9C0-BCA3C2C58E34}"/>
              </a:ext>
            </a:extLst>
          </p:cNvPr>
          <p:cNvSpPr txBox="1"/>
          <p:nvPr/>
        </p:nvSpPr>
        <p:spPr>
          <a:xfrm>
            <a:off x="6625810" y="4092267"/>
            <a:ext cx="2286962" cy="461665"/>
          </a:xfrm>
          <a:prstGeom prst="rect">
            <a:avLst/>
          </a:prstGeom>
          <a:noFill/>
          <a:ln w="6350">
            <a:noFill/>
          </a:ln>
        </p:spPr>
        <p:txBody>
          <a:bodyPr wrap="square" rtlCol="0">
            <a:spAutoFit/>
          </a:bodyPr>
          <a:lstStyle/>
          <a:p>
            <a:pPr algn="ctr"/>
            <a:r>
              <a:rPr lang="en-US" sz="1200" i="1" dirty="0">
                <a:solidFill>
                  <a:srgbClr val="000000"/>
                </a:solidFill>
                <a:latin typeface="Times New Roman" panose="02020603050405020304" pitchFamily="18" charset="0"/>
                <a:cs typeface="Times New Roman" panose="02020603050405020304" pitchFamily="18" charset="0"/>
              </a:rPr>
              <a:t>ATLAS Collaboration, </a:t>
            </a:r>
          </a:p>
          <a:p>
            <a:pPr algn="ctr"/>
            <a:r>
              <a:rPr lang="en-US" sz="1200" i="1" dirty="0">
                <a:solidFill>
                  <a:srgbClr val="000000"/>
                </a:solidFill>
                <a:latin typeface="Times New Roman" panose="02020603050405020304" pitchFamily="18" charset="0"/>
                <a:cs typeface="Times New Roman" panose="02020603050405020304" pitchFamily="18" charset="0"/>
              </a:rPr>
              <a:t>Eur. Phys. J. C (2023) 83:982</a:t>
            </a:r>
          </a:p>
        </p:txBody>
      </p:sp>
      <p:sp>
        <p:nvSpPr>
          <p:cNvPr id="41" name="Rounded Rectangle 40">
            <a:extLst>
              <a:ext uri="{FF2B5EF4-FFF2-40B4-BE49-F238E27FC236}">
                <a16:creationId xmlns:a16="http://schemas.microsoft.com/office/drawing/2014/main" id="{7820E802-8512-F37A-5532-0A0BFF25FE66}"/>
              </a:ext>
            </a:extLst>
          </p:cNvPr>
          <p:cNvSpPr/>
          <p:nvPr/>
        </p:nvSpPr>
        <p:spPr bwMode="auto">
          <a:xfrm>
            <a:off x="2105113" y="6106510"/>
            <a:ext cx="1520957" cy="178676"/>
          </a:xfrm>
          <a:prstGeom prst="roundRect">
            <a:avLst/>
          </a:prstGeom>
          <a:noFill/>
          <a:ln w="28575" cap="flat" cmpd="sng" algn="ctr">
            <a:solidFill>
              <a:srgbClr val="B760FA"/>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grpSp>
        <p:nvGrpSpPr>
          <p:cNvPr id="16" name="Group 15">
            <a:extLst>
              <a:ext uri="{FF2B5EF4-FFF2-40B4-BE49-F238E27FC236}">
                <a16:creationId xmlns:a16="http://schemas.microsoft.com/office/drawing/2014/main" id="{EAD8A1B9-3D3E-5892-5494-76FFAE7C7BBE}"/>
              </a:ext>
            </a:extLst>
          </p:cNvPr>
          <p:cNvGrpSpPr/>
          <p:nvPr/>
        </p:nvGrpSpPr>
        <p:grpSpPr>
          <a:xfrm>
            <a:off x="202652" y="2844001"/>
            <a:ext cx="2948192" cy="2462450"/>
            <a:chOff x="320895" y="2844001"/>
            <a:chExt cx="2948192" cy="2462450"/>
          </a:xfrm>
        </p:grpSpPr>
        <p:sp>
          <p:nvSpPr>
            <p:cNvPr id="5" name="Rounded Rectangle 4">
              <a:extLst>
                <a:ext uri="{FF2B5EF4-FFF2-40B4-BE49-F238E27FC236}">
                  <a16:creationId xmlns:a16="http://schemas.microsoft.com/office/drawing/2014/main" id="{DD1CA269-1CD8-A118-0A55-ABC1998C7055}"/>
                </a:ext>
              </a:extLst>
            </p:cNvPr>
            <p:cNvSpPr/>
            <p:nvPr/>
          </p:nvSpPr>
          <p:spPr bwMode="auto">
            <a:xfrm>
              <a:off x="320895" y="2898140"/>
              <a:ext cx="2941157" cy="1223097"/>
            </a:xfrm>
            <a:prstGeom prst="roundRect">
              <a:avLst/>
            </a:prstGeom>
            <a:noFill/>
            <a:ln w="19050"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1" name="TextBox 10">
              <a:extLst>
                <a:ext uri="{FF2B5EF4-FFF2-40B4-BE49-F238E27FC236}">
                  <a16:creationId xmlns:a16="http://schemas.microsoft.com/office/drawing/2014/main" id="{E02FD25B-FFC8-E839-BDC1-D977B51AFD75}"/>
                </a:ext>
              </a:extLst>
            </p:cNvPr>
            <p:cNvSpPr txBox="1"/>
            <p:nvPr/>
          </p:nvSpPr>
          <p:spPr>
            <a:xfrm>
              <a:off x="2559909" y="2844001"/>
              <a:ext cx="607325" cy="430887"/>
            </a:xfrm>
            <a:prstGeom prst="rect">
              <a:avLst/>
            </a:prstGeom>
            <a:noFill/>
          </p:spPr>
          <p:txBody>
            <a:bodyPr wrap="square" rtlCol="0">
              <a:spAutoFit/>
            </a:bodyPr>
            <a:lstStyle/>
            <a:p>
              <a:pPr algn="ctr"/>
              <a:r>
                <a:rPr lang="en-US" sz="1100" i="1" dirty="0">
                  <a:solidFill>
                    <a:srgbClr val="FF0000"/>
                  </a:solidFill>
                </a:rPr>
                <a:t>Accel. physics</a:t>
              </a:r>
            </a:p>
          </p:txBody>
        </p:sp>
        <p:sp>
          <p:nvSpPr>
            <p:cNvPr id="47" name="Rounded Rectangle 46">
              <a:extLst>
                <a:ext uri="{FF2B5EF4-FFF2-40B4-BE49-F238E27FC236}">
                  <a16:creationId xmlns:a16="http://schemas.microsoft.com/office/drawing/2014/main" id="{0062AC5E-658E-562A-2B6B-91DF5F70290C}"/>
                </a:ext>
              </a:extLst>
            </p:cNvPr>
            <p:cNvSpPr/>
            <p:nvPr/>
          </p:nvSpPr>
          <p:spPr bwMode="auto">
            <a:xfrm>
              <a:off x="327930" y="4851398"/>
              <a:ext cx="2941157" cy="455053"/>
            </a:xfrm>
            <a:prstGeom prst="roundRect">
              <a:avLst/>
            </a:prstGeom>
            <a:noFill/>
            <a:ln w="19050"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grpSp>
      <p:sp>
        <p:nvSpPr>
          <p:cNvPr id="49" name="Rounded Rectangle 48">
            <a:extLst>
              <a:ext uri="{FF2B5EF4-FFF2-40B4-BE49-F238E27FC236}">
                <a16:creationId xmlns:a16="http://schemas.microsoft.com/office/drawing/2014/main" id="{2EFA188B-DA54-564C-C744-908CB77AE0C8}"/>
              </a:ext>
            </a:extLst>
          </p:cNvPr>
          <p:cNvSpPr/>
          <p:nvPr/>
        </p:nvSpPr>
        <p:spPr bwMode="auto">
          <a:xfrm>
            <a:off x="5868292" y="5581846"/>
            <a:ext cx="612078" cy="184999"/>
          </a:xfrm>
          <a:prstGeom prst="roundRect">
            <a:avLst/>
          </a:prstGeom>
          <a:noFill/>
          <a:ln w="28575" cap="flat" cmpd="sng" algn="ctr">
            <a:solidFill>
              <a:srgbClr val="B760FA"/>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50" name="Rounded Rectangle 49">
            <a:extLst>
              <a:ext uri="{FF2B5EF4-FFF2-40B4-BE49-F238E27FC236}">
                <a16:creationId xmlns:a16="http://schemas.microsoft.com/office/drawing/2014/main" id="{E76FF836-47CE-A77B-C76E-4936F5B49C73}"/>
              </a:ext>
            </a:extLst>
          </p:cNvPr>
          <p:cNvSpPr/>
          <p:nvPr/>
        </p:nvSpPr>
        <p:spPr bwMode="auto">
          <a:xfrm>
            <a:off x="3262130" y="5573663"/>
            <a:ext cx="2535659" cy="205153"/>
          </a:xfrm>
          <a:prstGeom prst="roundRect">
            <a:avLst/>
          </a:prstGeom>
          <a:noFill/>
          <a:ln w="28575" cap="flat" cmpd="sng" algn="ctr">
            <a:solidFill>
              <a:srgbClr val="B760FA"/>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51" name="Rounded Rectangle 50">
            <a:extLst>
              <a:ext uri="{FF2B5EF4-FFF2-40B4-BE49-F238E27FC236}">
                <a16:creationId xmlns:a16="http://schemas.microsoft.com/office/drawing/2014/main" id="{1F6031E7-5188-F7DD-C004-7E95EA54160A}"/>
              </a:ext>
            </a:extLst>
          </p:cNvPr>
          <p:cNvSpPr/>
          <p:nvPr/>
        </p:nvSpPr>
        <p:spPr bwMode="auto">
          <a:xfrm>
            <a:off x="3255996" y="5922578"/>
            <a:ext cx="1358047" cy="183931"/>
          </a:xfrm>
          <a:prstGeom prst="roundRect">
            <a:avLst/>
          </a:prstGeom>
          <a:noFill/>
          <a:ln w="28575" cap="flat" cmpd="sng" algn="ctr">
            <a:solidFill>
              <a:srgbClr val="B760FA"/>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pic>
        <p:nvPicPr>
          <p:cNvPr id="23" name="Picture 22">
            <a:extLst>
              <a:ext uri="{FF2B5EF4-FFF2-40B4-BE49-F238E27FC236}">
                <a16:creationId xmlns:a16="http://schemas.microsoft.com/office/drawing/2014/main" id="{C03E30B8-CDD9-BD40-4037-B6583D2F65BF}"/>
              </a:ext>
            </a:extLst>
          </p:cNvPr>
          <p:cNvPicPr>
            <a:picLocks noChangeAspect="1"/>
          </p:cNvPicPr>
          <p:nvPr/>
        </p:nvPicPr>
        <p:blipFill>
          <a:blip r:embed="rId4"/>
          <a:stretch>
            <a:fillRect/>
          </a:stretch>
        </p:blipFill>
        <p:spPr>
          <a:xfrm>
            <a:off x="6678756" y="2355399"/>
            <a:ext cx="2271019" cy="489209"/>
          </a:xfrm>
          <a:prstGeom prst="rect">
            <a:avLst/>
          </a:prstGeom>
        </p:spPr>
      </p:pic>
      <p:grpSp>
        <p:nvGrpSpPr>
          <p:cNvPr id="8" name="Group 7">
            <a:extLst>
              <a:ext uri="{FF2B5EF4-FFF2-40B4-BE49-F238E27FC236}">
                <a16:creationId xmlns:a16="http://schemas.microsoft.com/office/drawing/2014/main" id="{504A0CBC-78D1-95F3-D8AD-4E7D6068E393}"/>
              </a:ext>
            </a:extLst>
          </p:cNvPr>
          <p:cNvGrpSpPr/>
          <p:nvPr/>
        </p:nvGrpSpPr>
        <p:grpSpPr>
          <a:xfrm>
            <a:off x="7778768" y="2457450"/>
            <a:ext cx="1136632" cy="404579"/>
            <a:chOff x="7778768" y="2457450"/>
            <a:chExt cx="1136632" cy="404579"/>
          </a:xfrm>
        </p:grpSpPr>
        <p:sp>
          <p:nvSpPr>
            <p:cNvPr id="27" name="Rounded Rectangle 26">
              <a:extLst>
                <a:ext uri="{FF2B5EF4-FFF2-40B4-BE49-F238E27FC236}">
                  <a16:creationId xmlns:a16="http://schemas.microsoft.com/office/drawing/2014/main" id="{E8990E3D-4D2C-DD36-5584-D3CA252B7A06}"/>
                </a:ext>
              </a:extLst>
            </p:cNvPr>
            <p:cNvSpPr/>
            <p:nvPr/>
          </p:nvSpPr>
          <p:spPr bwMode="auto">
            <a:xfrm>
              <a:off x="7778768" y="2619021"/>
              <a:ext cx="573653" cy="243008"/>
            </a:xfrm>
            <a:prstGeom prst="roundRect">
              <a:avLst/>
            </a:prstGeom>
            <a:noFill/>
            <a:ln w="19050" cap="flat" cmpd="sng" algn="ctr">
              <a:solidFill>
                <a:srgbClr val="0432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29" name="Rounded Rectangle 28">
              <a:extLst>
                <a:ext uri="{FF2B5EF4-FFF2-40B4-BE49-F238E27FC236}">
                  <a16:creationId xmlns:a16="http://schemas.microsoft.com/office/drawing/2014/main" id="{60853BB5-7E94-9C68-8812-FA7AB98E6694}"/>
                </a:ext>
              </a:extLst>
            </p:cNvPr>
            <p:cNvSpPr/>
            <p:nvPr/>
          </p:nvSpPr>
          <p:spPr bwMode="auto">
            <a:xfrm>
              <a:off x="8374118" y="2457450"/>
              <a:ext cx="541282" cy="238126"/>
            </a:xfrm>
            <a:prstGeom prst="roundRect">
              <a:avLst/>
            </a:prstGeom>
            <a:noFill/>
            <a:ln w="19050" cap="flat" cmpd="sng" algn="ctr">
              <a:solidFill>
                <a:srgbClr val="0432FF"/>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7030A0"/>
                </a:solidFill>
                <a:effectLst/>
                <a:latin typeface="Times New Roman" charset="0"/>
                <a:ea typeface="ＭＳ Ｐゴシック" charset="0"/>
              </a:endParaRPr>
            </a:p>
          </p:txBody>
        </p:sp>
      </p:grpSp>
      <p:grpSp>
        <p:nvGrpSpPr>
          <p:cNvPr id="12" name="Group 11">
            <a:extLst>
              <a:ext uri="{FF2B5EF4-FFF2-40B4-BE49-F238E27FC236}">
                <a16:creationId xmlns:a16="http://schemas.microsoft.com/office/drawing/2014/main" id="{FB4D0F94-7BB3-BE96-FEE3-FFEB24A43183}"/>
              </a:ext>
            </a:extLst>
          </p:cNvPr>
          <p:cNvGrpSpPr/>
          <p:nvPr/>
        </p:nvGrpSpPr>
        <p:grpSpPr>
          <a:xfrm>
            <a:off x="7787554" y="2365706"/>
            <a:ext cx="1147516" cy="354995"/>
            <a:chOff x="7787554" y="2365706"/>
            <a:chExt cx="1147516" cy="354995"/>
          </a:xfrm>
        </p:grpSpPr>
        <p:sp>
          <p:nvSpPr>
            <p:cNvPr id="25" name="Rounded Rectangle 24">
              <a:extLst>
                <a:ext uri="{FF2B5EF4-FFF2-40B4-BE49-F238E27FC236}">
                  <a16:creationId xmlns:a16="http://schemas.microsoft.com/office/drawing/2014/main" id="{406112C3-7A1A-D888-AEB6-12E6306A4216}"/>
                </a:ext>
              </a:extLst>
            </p:cNvPr>
            <p:cNvSpPr/>
            <p:nvPr/>
          </p:nvSpPr>
          <p:spPr bwMode="auto">
            <a:xfrm>
              <a:off x="7787554" y="2365706"/>
              <a:ext cx="559158" cy="243008"/>
            </a:xfrm>
            <a:prstGeom prst="roundRect">
              <a:avLst/>
            </a:prstGeom>
            <a:no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28" name="Rounded Rectangle 27">
              <a:extLst>
                <a:ext uri="{FF2B5EF4-FFF2-40B4-BE49-F238E27FC236}">
                  <a16:creationId xmlns:a16="http://schemas.microsoft.com/office/drawing/2014/main" id="{DD3D8F91-49F2-EEA7-5500-B8DADAA308C9}"/>
                </a:ext>
              </a:extLst>
            </p:cNvPr>
            <p:cNvSpPr/>
            <p:nvPr/>
          </p:nvSpPr>
          <p:spPr bwMode="auto">
            <a:xfrm>
              <a:off x="8361417" y="2432050"/>
              <a:ext cx="573653" cy="288651"/>
            </a:xfrm>
            <a:prstGeom prst="roundRect">
              <a:avLst/>
            </a:prstGeom>
            <a:no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7030A0"/>
                </a:solidFill>
                <a:effectLst/>
                <a:latin typeface="Times New Roman" charset="0"/>
                <a:ea typeface="ＭＳ Ｐゴシック" charset="0"/>
              </a:endParaRPr>
            </a:p>
          </p:txBody>
        </p:sp>
      </p:grpSp>
      <p:sp>
        <p:nvSpPr>
          <p:cNvPr id="30" name="Rounded Rectangle 29">
            <a:extLst>
              <a:ext uri="{FF2B5EF4-FFF2-40B4-BE49-F238E27FC236}">
                <a16:creationId xmlns:a16="http://schemas.microsoft.com/office/drawing/2014/main" id="{34FE5085-C4B9-3D05-7936-1886AB67E68B}"/>
              </a:ext>
            </a:extLst>
          </p:cNvPr>
          <p:cNvSpPr/>
          <p:nvPr/>
        </p:nvSpPr>
        <p:spPr bwMode="auto">
          <a:xfrm>
            <a:off x="7810500" y="2647950"/>
            <a:ext cx="517525" cy="182328"/>
          </a:xfrm>
          <a:prstGeom prst="roundRect">
            <a:avLst/>
          </a:prstGeom>
          <a:noFill/>
          <a:ln w="19050"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32" name="Rounded Rectangle 31">
            <a:extLst>
              <a:ext uri="{FF2B5EF4-FFF2-40B4-BE49-F238E27FC236}">
                <a16:creationId xmlns:a16="http://schemas.microsoft.com/office/drawing/2014/main" id="{A9877C30-E090-6096-D926-3886294FE5EB}"/>
              </a:ext>
            </a:extLst>
          </p:cNvPr>
          <p:cNvSpPr/>
          <p:nvPr/>
        </p:nvSpPr>
        <p:spPr bwMode="auto">
          <a:xfrm>
            <a:off x="6633322" y="2488082"/>
            <a:ext cx="519304" cy="245072"/>
          </a:xfrm>
          <a:prstGeom prst="roundRect">
            <a:avLst/>
          </a:prstGeom>
          <a:noFill/>
          <a:ln w="1905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grpSp>
        <p:nvGrpSpPr>
          <p:cNvPr id="17" name="Group 16">
            <a:extLst>
              <a:ext uri="{FF2B5EF4-FFF2-40B4-BE49-F238E27FC236}">
                <a16:creationId xmlns:a16="http://schemas.microsoft.com/office/drawing/2014/main" id="{E87C0218-875B-3840-0C5D-D67F4A7AA7BE}"/>
              </a:ext>
            </a:extLst>
          </p:cNvPr>
          <p:cNvGrpSpPr/>
          <p:nvPr/>
        </p:nvGrpSpPr>
        <p:grpSpPr>
          <a:xfrm>
            <a:off x="233757" y="1783069"/>
            <a:ext cx="2919348" cy="1115071"/>
            <a:chOff x="233757" y="1783069"/>
            <a:chExt cx="2919348" cy="1115071"/>
          </a:xfrm>
        </p:grpSpPr>
        <p:sp>
          <p:nvSpPr>
            <p:cNvPr id="15" name="Rounded Rectangle 14">
              <a:extLst>
                <a:ext uri="{FF2B5EF4-FFF2-40B4-BE49-F238E27FC236}">
                  <a16:creationId xmlns:a16="http://schemas.microsoft.com/office/drawing/2014/main" id="{12FE4CA7-BA32-1F72-4572-655ACB864D22}"/>
                </a:ext>
              </a:extLst>
            </p:cNvPr>
            <p:cNvSpPr/>
            <p:nvPr/>
          </p:nvSpPr>
          <p:spPr bwMode="auto">
            <a:xfrm>
              <a:off x="233757" y="2210923"/>
              <a:ext cx="2918164" cy="687217"/>
            </a:xfrm>
            <a:prstGeom prst="roundRect">
              <a:avLst/>
            </a:prstGeom>
            <a:noFill/>
            <a:ln w="19050" cap="flat" cmpd="sng" algn="ctr">
              <a:solidFill>
                <a:srgbClr val="0432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45" name="TextBox 44">
              <a:extLst>
                <a:ext uri="{FF2B5EF4-FFF2-40B4-BE49-F238E27FC236}">
                  <a16:creationId xmlns:a16="http://schemas.microsoft.com/office/drawing/2014/main" id="{4A7A7E8B-3917-B80C-FEBB-4406AB7899E4}"/>
                </a:ext>
              </a:extLst>
            </p:cNvPr>
            <p:cNvSpPr txBox="1"/>
            <p:nvPr/>
          </p:nvSpPr>
          <p:spPr>
            <a:xfrm>
              <a:off x="2250034" y="1783069"/>
              <a:ext cx="903071" cy="430887"/>
            </a:xfrm>
            <a:prstGeom prst="rect">
              <a:avLst/>
            </a:prstGeom>
            <a:noFill/>
          </p:spPr>
          <p:txBody>
            <a:bodyPr wrap="square" rtlCol="0">
              <a:spAutoFit/>
            </a:bodyPr>
            <a:lstStyle/>
            <a:p>
              <a:pPr algn="ctr"/>
              <a:r>
                <a:rPr lang="en-US" sz="1100" i="1" dirty="0">
                  <a:solidFill>
                    <a:srgbClr val="0432FF"/>
                  </a:solidFill>
                </a:rPr>
                <a:t>Beam </a:t>
              </a:r>
            </a:p>
            <a:p>
              <a:pPr algn="ctr"/>
              <a:r>
                <a:rPr lang="en-US" sz="1100" i="1" dirty="0" err="1">
                  <a:solidFill>
                    <a:srgbClr val="0432FF"/>
                  </a:solidFill>
                </a:rPr>
                <a:t>instrum’ntn</a:t>
              </a:r>
              <a:endParaRPr lang="en-US" sz="1100" i="1" dirty="0">
                <a:solidFill>
                  <a:srgbClr val="0432FF"/>
                </a:solidFill>
              </a:endParaRPr>
            </a:p>
          </p:txBody>
        </p:sp>
      </p:grpSp>
      <p:sp>
        <p:nvSpPr>
          <p:cNvPr id="4" name="Rounded Rectangle 3">
            <a:extLst>
              <a:ext uri="{FF2B5EF4-FFF2-40B4-BE49-F238E27FC236}">
                <a16:creationId xmlns:a16="http://schemas.microsoft.com/office/drawing/2014/main" id="{33FD85D7-8523-2159-D1CA-83AE3D654F0B}"/>
              </a:ext>
            </a:extLst>
          </p:cNvPr>
          <p:cNvSpPr/>
          <p:nvPr/>
        </p:nvSpPr>
        <p:spPr bwMode="auto">
          <a:xfrm>
            <a:off x="234526" y="4570866"/>
            <a:ext cx="2153074" cy="265093"/>
          </a:xfrm>
          <a:prstGeom prst="roundRect">
            <a:avLst/>
          </a:prstGeom>
          <a:noFill/>
          <a:ln w="19050" cap="flat" cmpd="sng" algn="ctr">
            <a:solidFill>
              <a:srgbClr val="0432FF"/>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8" name="Rounded Rectangle 17">
            <a:extLst>
              <a:ext uri="{FF2B5EF4-FFF2-40B4-BE49-F238E27FC236}">
                <a16:creationId xmlns:a16="http://schemas.microsoft.com/office/drawing/2014/main" id="{B1BC7176-394B-0A9B-9A4A-1FDD7038AA72}"/>
              </a:ext>
            </a:extLst>
          </p:cNvPr>
          <p:cNvSpPr/>
          <p:nvPr/>
        </p:nvSpPr>
        <p:spPr bwMode="auto">
          <a:xfrm>
            <a:off x="234526" y="2945037"/>
            <a:ext cx="2153074" cy="204348"/>
          </a:xfrm>
          <a:prstGeom prst="roundRect">
            <a:avLst/>
          </a:prstGeom>
          <a:noFill/>
          <a:ln w="19050" cap="flat" cmpd="sng" algn="ctr">
            <a:solidFill>
              <a:srgbClr val="0432FF"/>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9" name="Rounded Rectangle 18">
            <a:extLst>
              <a:ext uri="{FF2B5EF4-FFF2-40B4-BE49-F238E27FC236}">
                <a16:creationId xmlns:a16="http://schemas.microsoft.com/office/drawing/2014/main" id="{4A94145F-B78A-B180-CA2B-2A8C17E0AF1F}"/>
              </a:ext>
            </a:extLst>
          </p:cNvPr>
          <p:cNvSpPr/>
          <p:nvPr/>
        </p:nvSpPr>
        <p:spPr bwMode="auto">
          <a:xfrm>
            <a:off x="7794953" y="2365706"/>
            <a:ext cx="541282" cy="204297"/>
          </a:xfrm>
          <a:prstGeom prst="roundRect">
            <a:avLst/>
          </a:prstGeom>
          <a:noFill/>
          <a:ln w="19050" cap="flat" cmpd="sng" algn="ctr">
            <a:solidFill>
              <a:srgbClr val="0432FF"/>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7030A0"/>
              </a:solidFill>
              <a:effectLst/>
              <a:latin typeface="Times New Roman" charset="0"/>
              <a:ea typeface="ＭＳ Ｐゴシック" charset="0"/>
            </a:endParaRPr>
          </a:p>
        </p:txBody>
      </p:sp>
    </p:spTree>
    <p:extLst>
      <p:ext uri="{BB962C8B-B14F-4D97-AF65-F5344CB8AC3E}">
        <p14:creationId xmlns:p14="http://schemas.microsoft.com/office/powerpoint/2010/main" val="3681357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4" grpId="0" animBg="1"/>
      <p:bldP spid="18" grpId="0" animBg="1"/>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FE25D2-6353-83F7-8627-ED1D0750A8D4}"/>
            </a:ext>
          </a:extLst>
        </p:cNvPr>
        <p:cNvGrpSpPr/>
        <p:nvPr/>
      </p:nvGrpSpPr>
      <p:grpSpPr>
        <a:xfrm>
          <a:off x="0" y="0"/>
          <a:ext cx="0" cy="0"/>
          <a:chOff x="0" y="0"/>
          <a:chExt cx="0" cy="0"/>
        </a:xfrm>
      </p:grpSpPr>
      <p:grpSp>
        <p:nvGrpSpPr>
          <p:cNvPr id="10" name="Group 9">
            <a:extLst>
              <a:ext uri="{FF2B5EF4-FFF2-40B4-BE49-F238E27FC236}">
                <a16:creationId xmlns:a16="http://schemas.microsoft.com/office/drawing/2014/main" id="{32FF8FAA-F51A-AF35-E325-AA02B5036120}"/>
              </a:ext>
            </a:extLst>
          </p:cNvPr>
          <p:cNvGrpSpPr/>
          <p:nvPr/>
        </p:nvGrpSpPr>
        <p:grpSpPr>
          <a:xfrm>
            <a:off x="0" y="263769"/>
            <a:ext cx="9144000" cy="6330462"/>
            <a:chOff x="0" y="263769"/>
            <a:chExt cx="9144000" cy="6330462"/>
          </a:xfrm>
        </p:grpSpPr>
        <p:pic>
          <p:nvPicPr>
            <p:cNvPr id="3" name="Picture 2">
              <a:extLst>
                <a:ext uri="{FF2B5EF4-FFF2-40B4-BE49-F238E27FC236}">
                  <a16:creationId xmlns:a16="http://schemas.microsoft.com/office/drawing/2014/main" id="{8D52F7C9-259A-2029-CEA2-465FA33E6EA7}"/>
                </a:ext>
              </a:extLst>
            </p:cNvPr>
            <p:cNvPicPr>
              <a:picLocks noChangeAspect="1"/>
            </p:cNvPicPr>
            <p:nvPr/>
          </p:nvPicPr>
          <p:blipFill>
            <a:blip r:embed="rId2"/>
            <a:stretch>
              <a:fillRect/>
            </a:stretch>
          </p:blipFill>
          <p:spPr>
            <a:xfrm>
              <a:off x="0" y="263769"/>
              <a:ext cx="9144000" cy="6330462"/>
            </a:xfrm>
            <a:prstGeom prst="rect">
              <a:avLst/>
            </a:prstGeom>
          </p:spPr>
        </p:pic>
        <p:sp>
          <p:nvSpPr>
            <p:cNvPr id="9" name="Rectangle 8">
              <a:extLst>
                <a:ext uri="{FF2B5EF4-FFF2-40B4-BE49-F238E27FC236}">
                  <a16:creationId xmlns:a16="http://schemas.microsoft.com/office/drawing/2014/main" id="{A780171A-D353-59B8-95CD-01EE15E2AD29}"/>
                </a:ext>
              </a:extLst>
            </p:cNvPr>
            <p:cNvSpPr/>
            <p:nvPr/>
          </p:nvSpPr>
          <p:spPr bwMode="auto">
            <a:xfrm>
              <a:off x="482600" y="6206067"/>
              <a:ext cx="1617133" cy="20798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grpSp>
      <p:sp>
        <p:nvSpPr>
          <p:cNvPr id="4" name="Rectangle 3">
            <a:extLst>
              <a:ext uri="{FF2B5EF4-FFF2-40B4-BE49-F238E27FC236}">
                <a16:creationId xmlns:a16="http://schemas.microsoft.com/office/drawing/2014/main" id="{578E92A1-EF8A-4120-81E6-C4646BD9C4C9}"/>
              </a:ext>
            </a:extLst>
          </p:cNvPr>
          <p:cNvSpPr/>
          <p:nvPr/>
        </p:nvSpPr>
        <p:spPr bwMode="auto">
          <a:xfrm>
            <a:off x="8335617" y="6142383"/>
            <a:ext cx="258418" cy="271669"/>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grpSp>
        <p:nvGrpSpPr>
          <p:cNvPr id="8" name="Group 7">
            <a:extLst>
              <a:ext uri="{FF2B5EF4-FFF2-40B4-BE49-F238E27FC236}">
                <a16:creationId xmlns:a16="http://schemas.microsoft.com/office/drawing/2014/main" id="{1093731A-3FE6-BF5B-6C37-5F26B6FFACBE}"/>
              </a:ext>
            </a:extLst>
          </p:cNvPr>
          <p:cNvGrpSpPr/>
          <p:nvPr/>
        </p:nvGrpSpPr>
        <p:grpSpPr>
          <a:xfrm>
            <a:off x="1481667" y="5496052"/>
            <a:ext cx="7645401" cy="830997"/>
            <a:chOff x="1481667" y="5496052"/>
            <a:chExt cx="7645401" cy="830997"/>
          </a:xfrm>
        </p:grpSpPr>
        <p:sp>
          <p:nvSpPr>
            <p:cNvPr id="2" name="Rounded Rectangle 1">
              <a:extLst>
                <a:ext uri="{FF2B5EF4-FFF2-40B4-BE49-F238E27FC236}">
                  <a16:creationId xmlns:a16="http://schemas.microsoft.com/office/drawing/2014/main" id="{2881C068-5DA7-BEA8-CBB2-C83E0B9CFCB7}"/>
                </a:ext>
              </a:extLst>
            </p:cNvPr>
            <p:cNvSpPr/>
            <p:nvPr/>
          </p:nvSpPr>
          <p:spPr bwMode="auto">
            <a:xfrm>
              <a:off x="1481667" y="5579534"/>
              <a:ext cx="5452533" cy="304800"/>
            </a:xfrm>
            <a:prstGeom prst="roundRect">
              <a:avLst/>
            </a:prstGeom>
            <a:noFill/>
            <a:ln w="28575" cap="flat" cmpd="sng" algn="ctr">
              <a:solidFill>
                <a:srgbClr val="FF40FF"/>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5" name="TextBox 4">
              <a:extLst>
                <a:ext uri="{FF2B5EF4-FFF2-40B4-BE49-F238E27FC236}">
                  <a16:creationId xmlns:a16="http://schemas.microsoft.com/office/drawing/2014/main" id="{C5AADCC0-24DF-7187-62A3-A33598956D4C}"/>
                </a:ext>
              </a:extLst>
            </p:cNvPr>
            <p:cNvSpPr txBox="1"/>
            <p:nvPr/>
          </p:nvSpPr>
          <p:spPr>
            <a:xfrm>
              <a:off x="7332135" y="5496052"/>
              <a:ext cx="1794933" cy="830997"/>
            </a:xfrm>
            <a:prstGeom prst="rect">
              <a:avLst/>
            </a:prstGeom>
            <a:noFill/>
            <a:ln w="6350">
              <a:noFill/>
            </a:ln>
          </p:spPr>
          <p:txBody>
            <a:bodyPr wrap="square" rtlCol="0">
              <a:spAutoFit/>
            </a:bodyPr>
            <a:lstStyle/>
            <a:p>
              <a:pPr algn="ctr"/>
              <a:r>
                <a:rPr lang="en-US" sz="1200" b="1" i="1" dirty="0">
                  <a:solidFill>
                    <a:srgbClr val="FF40FF"/>
                  </a:solidFill>
                  <a:latin typeface="Times New Roman" panose="02020603050405020304" pitchFamily="18" charset="0"/>
                  <a:cs typeface="Times New Roman" panose="02020603050405020304" pitchFamily="18" charset="0"/>
                </a:rPr>
                <a:t>for pp  </a:t>
              </a:r>
              <a:r>
                <a:rPr lang="en-US" sz="1200" b="1" i="1" dirty="0" err="1">
                  <a:solidFill>
                    <a:srgbClr val="FF40FF"/>
                  </a:solidFill>
                  <a:latin typeface="Times New Roman" panose="02020603050405020304" pitchFamily="18" charset="0"/>
                  <a:cs typeface="Times New Roman" panose="02020603050405020304" pitchFamily="18" charset="0"/>
                </a:rPr>
                <a:t>vdM</a:t>
              </a:r>
              <a:r>
                <a:rPr lang="en-US" sz="1200" b="1" i="1" dirty="0">
                  <a:solidFill>
                    <a:srgbClr val="FF40FF"/>
                  </a:solidFill>
                  <a:latin typeface="Times New Roman" panose="02020603050405020304" pitchFamily="18" charset="0"/>
                  <a:cs typeface="Times New Roman" panose="02020603050405020304" pitchFamily="18" charset="0"/>
                </a:rPr>
                <a:t> sessions.</a:t>
              </a:r>
            </a:p>
            <a:p>
              <a:pPr algn="ctr"/>
              <a:r>
                <a:rPr lang="en-US" sz="1200" b="1" i="1" dirty="0">
                  <a:solidFill>
                    <a:srgbClr val="FF40FF"/>
                  </a:solidFill>
                  <a:latin typeface="Times New Roman" panose="02020603050405020304" pitchFamily="18" charset="0"/>
                  <a:cs typeface="Times New Roman" panose="02020603050405020304" pitchFamily="18" charset="0"/>
                </a:rPr>
                <a:t>Can be </a:t>
              </a:r>
            </a:p>
            <a:p>
              <a:pPr algn="ctr"/>
              <a:r>
                <a:rPr lang="en-US" sz="1200" b="1" i="1" dirty="0">
                  <a:solidFill>
                    <a:srgbClr val="FF40FF"/>
                  </a:solidFill>
                  <a:latin typeface="Times New Roman" panose="02020603050405020304" pitchFamily="18" charset="0"/>
                  <a:cs typeface="Times New Roman" panose="02020603050405020304" pitchFamily="18" charset="0"/>
                </a:rPr>
                <a:t>much larger in HI scans, see e.g. [13]</a:t>
              </a:r>
            </a:p>
          </p:txBody>
        </p:sp>
        <p:cxnSp>
          <p:nvCxnSpPr>
            <p:cNvPr id="7" name="Straight Arrow Connector 6">
              <a:extLst>
                <a:ext uri="{FF2B5EF4-FFF2-40B4-BE49-F238E27FC236}">
                  <a16:creationId xmlns:a16="http://schemas.microsoft.com/office/drawing/2014/main" id="{A95BD77E-CD43-FACD-D257-6B51CF24B3EA}"/>
                </a:ext>
              </a:extLst>
            </p:cNvPr>
            <p:cNvCxnSpPr/>
            <p:nvPr/>
          </p:nvCxnSpPr>
          <p:spPr bwMode="auto">
            <a:xfrm flipH="1">
              <a:off x="7018867" y="5664200"/>
              <a:ext cx="448733" cy="67734"/>
            </a:xfrm>
            <a:prstGeom prst="straightConnector1">
              <a:avLst/>
            </a:prstGeom>
            <a:solidFill>
              <a:schemeClr val="bg1"/>
            </a:solidFill>
            <a:ln w="12700" cap="flat" cmpd="sng" algn="ctr">
              <a:solidFill>
                <a:srgbClr val="FF40FF"/>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spTree>
    <p:extLst>
      <p:ext uri="{BB962C8B-B14F-4D97-AF65-F5344CB8AC3E}">
        <p14:creationId xmlns:p14="http://schemas.microsoft.com/office/powerpoint/2010/main" val="1206905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50FE7FD-39FE-C841-9236-F8DD266AA1E1}"/>
              </a:ext>
            </a:extLst>
          </p:cNvPr>
          <p:cNvPicPr>
            <a:picLocks noChangeAspect="1"/>
          </p:cNvPicPr>
          <p:nvPr/>
        </p:nvPicPr>
        <p:blipFill>
          <a:blip r:embed="rId2"/>
          <a:stretch>
            <a:fillRect/>
          </a:stretch>
        </p:blipFill>
        <p:spPr>
          <a:xfrm>
            <a:off x="0" y="263769"/>
            <a:ext cx="9144000" cy="6330462"/>
          </a:xfrm>
          <a:prstGeom prst="rect">
            <a:avLst/>
          </a:prstGeom>
        </p:spPr>
      </p:pic>
      <p:sp>
        <p:nvSpPr>
          <p:cNvPr id="4" name="Rectangle 3">
            <a:extLst>
              <a:ext uri="{FF2B5EF4-FFF2-40B4-BE49-F238E27FC236}">
                <a16:creationId xmlns:a16="http://schemas.microsoft.com/office/drawing/2014/main" id="{F3A96BF0-7CBB-914C-B8CC-D77AA363BFFF}"/>
              </a:ext>
            </a:extLst>
          </p:cNvPr>
          <p:cNvSpPr/>
          <p:nvPr/>
        </p:nvSpPr>
        <p:spPr bwMode="auto">
          <a:xfrm>
            <a:off x="8335617" y="6142383"/>
            <a:ext cx="258418" cy="271669"/>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Tree>
    <p:extLst>
      <p:ext uri="{BB962C8B-B14F-4D97-AF65-F5344CB8AC3E}">
        <p14:creationId xmlns:p14="http://schemas.microsoft.com/office/powerpoint/2010/main" val="16311979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BCA3B8-08EB-2B47-A7BD-3FA915618991}"/>
              </a:ext>
            </a:extLst>
          </p:cNvPr>
          <p:cNvSpPr>
            <a:spLocks noGrp="1"/>
          </p:cNvSpPr>
          <p:nvPr>
            <p:ph idx="1"/>
          </p:nvPr>
        </p:nvSpPr>
        <p:spPr>
          <a:xfrm>
            <a:off x="438728" y="1019503"/>
            <a:ext cx="5268389" cy="5602014"/>
          </a:xfrm>
        </p:spPr>
        <p:txBody>
          <a:bodyPr/>
          <a:lstStyle/>
          <a:p>
            <a:r>
              <a:rPr lang="en-US" dirty="0"/>
              <a:t>In-plane drift: x [y] during x [y] scan </a:t>
            </a:r>
            <a:r>
              <a:rPr lang="en-US" dirty="0">
                <a:sym typeface="Wingdings" pitchFamily="2" charset="2"/>
              </a:rPr>
              <a:t> </a:t>
            </a:r>
            <a:r>
              <a:rPr lang="en-US" dirty="0">
                <a:solidFill>
                  <a:srgbClr val="FF40FF"/>
                </a:solidFill>
                <a:latin typeface="Symbol" pitchFamily="2" charset="2"/>
                <a:sym typeface="Wingdings" pitchFamily="2" charset="2"/>
              </a:rPr>
              <a:t>S </a:t>
            </a:r>
            <a:r>
              <a:rPr lang="en-US" baseline="-25000" dirty="0">
                <a:solidFill>
                  <a:srgbClr val="FF40FF"/>
                </a:solidFill>
                <a:sym typeface="Wingdings" pitchFamily="2" charset="2"/>
              </a:rPr>
              <a:t>x [y]</a:t>
            </a:r>
          </a:p>
          <a:p>
            <a:pPr lvl="1"/>
            <a:r>
              <a:rPr lang="en-US" dirty="0">
                <a:sym typeface="Wingdings" pitchFamily="2" charset="2"/>
              </a:rPr>
              <a:t>equivalent to a change in calibration               of closed-orbit bump (i.e. in length scale)</a:t>
            </a:r>
          </a:p>
          <a:p>
            <a:pPr lvl="1"/>
            <a:r>
              <a:rPr lang="en-US" dirty="0">
                <a:sym typeface="Wingdings" pitchFamily="2" charset="2"/>
              </a:rPr>
              <a:t>+</a:t>
            </a:r>
            <a:r>
              <a:rPr lang="en-US" dirty="0" err="1">
                <a:sym typeface="Wingdings" pitchFamily="2" charset="2"/>
              </a:rPr>
              <a:t>ve</a:t>
            </a:r>
            <a:r>
              <a:rPr lang="en-US" dirty="0">
                <a:sym typeface="Wingdings" pitchFamily="2" charset="2"/>
              </a:rPr>
              <a:t> {-</a:t>
            </a:r>
            <a:r>
              <a:rPr lang="en-US" dirty="0" err="1">
                <a:sym typeface="Wingdings" pitchFamily="2" charset="2"/>
              </a:rPr>
              <a:t>ve</a:t>
            </a:r>
            <a:r>
              <a:rPr lang="en-US" dirty="0">
                <a:sym typeface="Wingdings" pitchFamily="2" charset="2"/>
              </a:rPr>
              <a:t>} drift in </a:t>
            </a:r>
            <a:r>
              <a:rPr lang="en-US" dirty="0" err="1">
                <a:latin typeface="Symbol" pitchFamily="2" charset="2"/>
                <a:sym typeface="Wingdings" pitchFamily="2" charset="2"/>
              </a:rPr>
              <a:t>D</a:t>
            </a:r>
            <a:r>
              <a:rPr lang="en-US" dirty="0" err="1">
                <a:sym typeface="Wingdings" pitchFamily="2" charset="2"/>
              </a:rPr>
              <a:t>x</a:t>
            </a:r>
            <a:r>
              <a:rPr lang="en-US" dirty="0">
                <a:sym typeface="Wingdings" pitchFamily="2" charset="2"/>
              </a:rPr>
              <a:t> [</a:t>
            </a:r>
            <a:r>
              <a:rPr lang="en-US" dirty="0" err="1">
                <a:latin typeface="Symbol" pitchFamily="2" charset="2"/>
                <a:sym typeface="Wingdings" pitchFamily="2" charset="2"/>
              </a:rPr>
              <a:t>D</a:t>
            </a:r>
            <a:r>
              <a:rPr lang="en-US" dirty="0" err="1">
                <a:sym typeface="Wingdings" pitchFamily="2" charset="2"/>
              </a:rPr>
              <a:t>y</a:t>
            </a:r>
            <a:r>
              <a:rPr lang="en-US" dirty="0">
                <a:sym typeface="Wingdings" pitchFamily="2" charset="2"/>
              </a:rPr>
              <a:t>]                                        increase {decrease} of </a:t>
            </a:r>
            <a:r>
              <a:rPr lang="en-US" dirty="0">
                <a:solidFill>
                  <a:srgbClr val="FF40FF"/>
                </a:solidFill>
                <a:latin typeface="Symbol" pitchFamily="2" charset="2"/>
                <a:sym typeface="Wingdings" pitchFamily="2" charset="2"/>
              </a:rPr>
              <a:t>S </a:t>
            </a:r>
            <a:r>
              <a:rPr lang="en-US" baseline="-25000" dirty="0">
                <a:solidFill>
                  <a:srgbClr val="FF40FF"/>
                </a:solidFill>
                <a:sym typeface="Wingdings" pitchFamily="2" charset="2"/>
              </a:rPr>
              <a:t>x [y] </a:t>
            </a:r>
          </a:p>
          <a:p>
            <a:pPr lvl="1"/>
            <a:r>
              <a:rPr lang="en-US" dirty="0" err="1">
                <a:solidFill>
                  <a:srgbClr val="00A500"/>
                </a:solidFill>
                <a:latin typeface="Lucida Calligraphy" panose="03010101010101010101" pitchFamily="66" charset="77"/>
                <a:sym typeface="Wingdings" pitchFamily="2" charset="2"/>
              </a:rPr>
              <a:t>L</a:t>
            </a:r>
            <a:r>
              <a:rPr lang="en-US" baseline="-25000" dirty="0" err="1">
                <a:solidFill>
                  <a:srgbClr val="00A500"/>
                </a:solidFill>
                <a:sym typeface="Wingdings" pitchFamily="2" charset="2"/>
              </a:rPr>
              <a:t>peak</a:t>
            </a:r>
            <a:r>
              <a:rPr lang="en-US" baseline="-25000" dirty="0">
                <a:solidFill>
                  <a:srgbClr val="00A500"/>
                </a:solidFill>
                <a:sym typeface="Wingdings" pitchFamily="2" charset="2"/>
              </a:rPr>
              <a:t>, x/y</a:t>
            </a:r>
            <a:r>
              <a:rPr lang="en-US" dirty="0">
                <a:solidFill>
                  <a:srgbClr val="00A500"/>
                </a:solidFill>
                <a:sym typeface="Wingdings" pitchFamily="2" charset="2"/>
              </a:rPr>
              <a:t> unaffected (in 1D scans)</a:t>
            </a:r>
            <a:endParaRPr lang="en-US" dirty="0"/>
          </a:p>
          <a:p>
            <a:pPr marL="566738" lvl="2" indent="0">
              <a:buNone/>
            </a:pPr>
            <a:endParaRPr lang="en-US" dirty="0">
              <a:sym typeface="Wingdings" pitchFamily="2" charset="2"/>
            </a:endParaRPr>
          </a:p>
          <a:p>
            <a:r>
              <a:rPr lang="en-US" dirty="0">
                <a:sym typeface="Wingdings" pitchFamily="2" charset="2"/>
              </a:rPr>
              <a:t>Peak-to-peak drift [x &amp;/or y]  </a:t>
            </a:r>
            <a:r>
              <a:rPr lang="en-US" dirty="0" err="1">
                <a:solidFill>
                  <a:srgbClr val="FF40FF"/>
                </a:solidFill>
                <a:latin typeface="Symbol" pitchFamily="2" charset="2"/>
                <a:sym typeface="Wingdings" pitchFamily="2" charset="2"/>
              </a:rPr>
              <a:t>m</a:t>
            </a:r>
            <a:r>
              <a:rPr lang="en-US" baseline="-25000" dirty="0" err="1">
                <a:solidFill>
                  <a:srgbClr val="FF40FF"/>
                </a:solidFill>
                <a:sym typeface="Wingdings" pitchFamily="2" charset="2"/>
              </a:rPr>
              <a:t>peak</a:t>
            </a:r>
            <a:r>
              <a:rPr lang="en-US" baseline="-25000" dirty="0">
                <a:solidFill>
                  <a:srgbClr val="FF40FF"/>
                </a:solidFill>
                <a:sym typeface="Wingdings" pitchFamily="2" charset="2"/>
              </a:rPr>
              <a:t>, x &amp; y</a:t>
            </a:r>
          </a:p>
          <a:p>
            <a:pPr lvl="1"/>
            <a:r>
              <a:rPr lang="en-US" dirty="0">
                <a:sym typeface="Wingdings" pitchFamily="2" charset="2"/>
              </a:rPr>
              <a:t> beams poorly centered in y during x scan (and/or v-v)   </a:t>
            </a:r>
            <a:r>
              <a:rPr lang="en-US" dirty="0">
                <a:solidFill>
                  <a:srgbClr val="FF40FF"/>
                </a:solidFill>
                <a:latin typeface="Lucida Calligraphy" panose="03010101010101010101" pitchFamily="66" charset="77"/>
                <a:sym typeface="Wingdings" pitchFamily="2" charset="2"/>
              </a:rPr>
              <a:t>L</a:t>
            </a:r>
            <a:r>
              <a:rPr lang="en-US" dirty="0">
                <a:solidFill>
                  <a:srgbClr val="FF40FF"/>
                </a:solidFill>
                <a:sym typeface="Wingdings" pitchFamily="2" charset="2"/>
              </a:rPr>
              <a:t> ➘</a:t>
            </a:r>
          </a:p>
          <a:p>
            <a:pPr lvl="1"/>
            <a:r>
              <a:rPr lang="en-US" dirty="0" err="1">
                <a:solidFill>
                  <a:srgbClr val="00A500"/>
                </a:solidFill>
                <a:latin typeface="Symbol" pitchFamily="2" charset="2"/>
                <a:sym typeface="Wingdings" pitchFamily="2" charset="2"/>
              </a:rPr>
              <a:t>S</a:t>
            </a:r>
            <a:r>
              <a:rPr lang="en-US" baseline="-25000" dirty="0" err="1">
                <a:solidFill>
                  <a:srgbClr val="00A500"/>
                </a:solidFill>
                <a:sym typeface="Wingdings" pitchFamily="2" charset="2"/>
              </a:rPr>
              <a:t>x</a:t>
            </a:r>
            <a:r>
              <a:rPr lang="en-US" baseline="-25000" dirty="0">
                <a:solidFill>
                  <a:srgbClr val="00A500"/>
                </a:solidFill>
                <a:sym typeface="Wingdings" pitchFamily="2" charset="2"/>
              </a:rPr>
              <a:t>/y </a:t>
            </a:r>
            <a:r>
              <a:rPr lang="en-US" dirty="0">
                <a:solidFill>
                  <a:srgbClr val="00A500"/>
                </a:solidFill>
                <a:sym typeface="Wingdings" pitchFamily="2" charset="2"/>
              </a:rPr>
              <a:t>unaffected (in 1D scans)</a:t>
            </a:r>
            <a:endParaRPr lang="en-US" dirty="0"/>
          </a:p>
          <a:p>
            <a:pPr marL="452438" lvl="2" indent="0">
              <a:buNone/>
            </a:pPr>
            <a:endParaRPr lang="en-US" i="1" dirty="0">
              <a:solidFill>
                <a:srgbClr val="797979"/>
              </a:solidFill>
            </a:endParaRPr>
          </a:p>
          <a:p>
            <a:r>
              <a:rPr lang="en-US" dirty="0"/>
              <a:t>Out-of-plane drift: y [x] during x [y] scan    </a:t>
            </a:r>
            <a:r>
              <a:rPr lang="en-US" dirty="0">
                <a:sym typeface="Wingdings" pitchFamily="2" charset="2"/>
              </a:rPr>
              <a:t> </a:t>
            </a:r>
            <a:r>
              <a:rPr lang="en-US" dirty="0">
                <a:solidFill>
                  <a:srgbClr val="FF40FF"/>
                </a:solidFill>
                <a:latin typeface="Symbol" pitchFamily="2" charset="2"/>
                <a:sym typeface="Wingdings" pitchFamily="2" charset="2"/>
              </a:rPr>
              <a:t>S </a:t>
            </a:r>
            <a:r>
              <a:rPr lang="en-US" baseline="-25000" dirty="0">
                <a:solidFill>
                  <a:srgbClr val="FF40FF"/>
                </a:solidFill>
                <a:sym typeface="Wingdings" pitchFamily="2" charset="2"/>
              </a:rPr>
              <a:t>x [y]</a:t>
            </a:r>
            <a:r>
              <a:rPr lang="en-US" dirty="0">
                <a:solidFill>
                  <a:srgbClr val="FF40FF"/>
                </a:solidFill>
                <a:sym typeface="Wingdings" pitchFamily="2" charset="2"/>
              </a:rPr>
              <a:t> ➘ </a:t>
            </a:r>
            <a:r>
              <a:rPr lang="en-US" sz="1600" i="1" dirty="0">
                <a:solidFill>
                  <a:srgbClr val="AAAAAA"/>
                </a:solidFill>
                <a:sym typeface="Wingdings" pitchFamily="2" charset="2"/>
              </a:rPr>
              <a:t>: </a:t>
            </a:r>
            <a:r>
              <a:rPr lang="en-US" sz="1600" dirty="0">
                <a:solidFill>
                  <a:srgbClr val="01A500"/>
                </a:solidFill>
                <a:sym typeface="Wingdings" pitchFamily="2" charset="2"/>
              </a:rPr>
              <a:t>negligible for 1D scans</a:t>
            </a:r>
          </a:p>
          <a:p>
            <a:pPr lvl="2"/>
            <a:endParaRPr lang="en-US" i="1" dirty="0">
              <a:solidFill>
                <a:srgbClr val="AAAAAA"/>
              </a:solidFill>
              <a:sym typeface="Wingdings" pitchFamily="2" charset="2"/>
            </a:endParaRPr>
          </a:p>
          <a:p>
            <a:r>
              <a:rPr lang="en-US" dirty="0">
                <a:solidFill>
                  <a:srgbClr val="FF40FF"/>
                </a:solidFill>
                <a:sym typeface="Wingdings" pitchFamily="2" charset="2"/>
              </a:rPr>
              <a:t>2D scans</a:t>
            </a:r>
            <a:r>
              <a:rPr lang="en-US" dirty="0">
                <a:sym typeface="Wingdings" pitchFamily="2" charset="2"/>
              </a:rPr>
              <a:t>: impact &amp; correction can no longer be separated in x &amp; y                             expect </a:t>
            </a:r>
            <a:r>
              <a:rPr lang="en-US" dirty="0">
                <a:solidFill>
                  <a:srgbClr val="FF40FF"/>
                </a:solidFill>
                <a:sym typeface="Wingdings" pitchFamily="2" charset="2"/>
              </a:rPr>
              <a:t>larger biases and uncertainties</a:t>
            </a:r>
          </a:p>
          <a:p>
            <a:pPr marL="0" indent="0">
              <a:buNone/>
            </a:pPr>
            <a:endParaRPr lang="en-US" baseline="-25000" dirty="0"/>
          </a:p>
          <a:p>
            <a:endParaRPr lang="en-US" dirty="0"/>
          </a:p>
        </p:txBody>
      </p:sp>
      <p:grpSp>
        <p:nvGrpSpPr>
          <p:cNvPr id="18" name="Group 17">
            <a:extLst>
              <a:ext uri="{FF2B5EF4-FFF2-40B4-BE49-F238E27FC236}">
                <a16:creationId xmlns:a16="http://schemas.microsoft.com/office/drawing/2014/main" id="{88224A21-1865-B14E-9D21-7030076047C8}"/>
              </a:ext>
            </a:extLst>
          </p:cNvPr>
          <p:cNvGrpSpPr/>
          <p:nvPr/>
        </p:nvGrpSpPr>
        <p:grpSpPr>
          <a:xfrm>
            <a:off x="5676497" y="3586879"/>
            <a:ext cx="3363722" cy="2457704"/>
            <a:chOff x="5574893" y="3586879"/>
            <a:chExt cx="3363722" cy="2457704"/>
          </a:xfrm>
        </p:grpSpPr>
        <p:pic>
          <p:nvPicPr>
            <p:cNvPr id="8" name="Picture 7">
              <a:extLst>
                <a:ext uri="{FF2B5EF4-FFF2-40B4-BE49-F238E27FC236}">
                  <a16:creationId xmlns:a16="http://schemas.microsoft.com/office/drawing/2014/main" id="{872349FB-C70F-3943-BF3A-9E7CC4A2E1F5}"/>
                </a:ext>
              </a:extLst>
            </p:cNvPr>
            <p:cNvPicPr>
              <a:picLocks noChangeAspect="1"/>
            </p:cNvPicPr>
            <p:nvPr/>
          </p:nvPicPr>
          <p:blipFill>
            <a:blip r:embed="rId2"/>
            <a:stretch>
              <a:fillRect/>
            </a:stretch>
          </p:blipFill>
          <p:spPr>
            <a:xfrm>
              <a:off x="5574893" y="3586879"/>
              <a:ext cx="3363722" cy="2457704"/>
            </a:xfrm>
            <a:prstGeom prst="rect">
              <a:avLst/>
            </a:prstGeom>
          </p:spPr>
        </p:pic>
        <p:sp>
          <p:nvSpPr>
            <p:cNvPr id="14" name="TextBox 13">
              <a:extLst>
                <a:ext uri="{FF2B5EF4-FFF2-40B4-BE49-F238E27FC236}">
                  <a16:creationId xmlns:a16="http://schemas.microsoft.com/office/drawing/2014/main" id="{0B867057-C03D-A54E-88E6-7AD838B9CBA1}"/>
                </a:ext>
              </a:extLst>
            </p:cNvPr>
            <p:cNvSpPr txBox="1"/>
            <p:nvPr/>
          </p:nvSpPr>
          <p:spPr>
            <a:xfrm>
              <a:off x="7942731" y="3687554"/>
              <a:ext cx="901561" cy="400110"/>
            </a:xfrm>
            <a:prstGeom prst="rect">
              <a:avLst/>
            </a:prstGeom>
            <a:noFill/>
            <a:ln>
              <a:solidFill>
                <a:srgbClr val="232323"/>
              </a:solidFill>
            </a:ln>
          </p:spPr>
          <p:txBody>
            <a:bodyPr wrap="square" rtlCol="0">
              <a:spAutoFit/>
            </a:bodyPr>
            <a:lstStyle/>
            <a:p>
              <a:pPr algn="ctr"/>
              <a:r>
                <a:rPr lang="en-US" sz="1000" dirty="0">
                  <a:solidFill>
                    <a:srgbClr val="232323"/>
                  </a:solidFill>
                </a:rPr>
                <a:t>Pure-gaussian calculation</a:t>
              </a:r>
            </a:p>
          </p:txBody>
        </p:sp>
      </p:grpSp>
      <p:grpSp>
        <p:nvGrpSpPr>
          <p:cNvPr id="17" name="Group 16">
            <a:extLst>
              <a:ext uri="{FF2B5EF4-FFF2-40B4-BE49-F238E27FC236}">
                <a16:creationId xmlns:a16="http://schemas.microsoft.com/office/drawing/2014/main" id="{B4D67FAD-888B-3B42-B58B-334F27566B17}"/>
              </a:ext>
            </a:extLst>
          </p:cNvPr>
          <p:cNvGrpSpPr/>
          <p:nvPr/>
        </p:nvGrpSpPr>
        <p:grpSpPr>
          <a:xfrm>
            <a:off x="5676497" y="1051180"/>
            <a:ext cx="3363722" cy="2457704"/>
            <a:chOff x="5574893" y="1051180"/>
            <a:chExt cx="3363722" cy="2457704"/>
          </a:xfrm>
        </p:grpSpPr>
        <p:pic>
          <p:nvPicPr>
            <p:cNvPr id="6" name="Picture 5">
              <a:extLst>
                <a:ext uri="{FF2B5EF4-FFF2-40B4-BE49-F238E27FC236}">
                  <a16:creationId xmlns:a16="http://schemas.microsoft.com/office/drawing/2014/main" id="{2AC3AE38-7F5E-AF43-8327-751A95E842DC}"/>
                </a:ext>
              </a:extLst>
            </p:cNvPr>
            <p:cNvPicPr>
              <a:picLocks noChangeAspect="1"/>
            </p:cNvPicPr>
            <p:nvPr/>
          </p:nvPicPr>
          <p:blipFill>
            <a:blip r:embed="rId3"/>
            <a:stretch>
              <a:fillRect/>
            </a:stretch>
          </p:blipFill>
          <p:spPr>
            <a:xfrm>
              <a:off x="5574893" y="1051180"/>
              <a:ext cx="3363722" cy="2457704"/>
            </a:xfrm>
            <a:prstGeom prst="rect">
              <a:avLst/>
            </a:prstGeom>
          </p:spPr>
        </p:pic>
        <p:sp>
          <p:nvSpPr>
            <p:cNvPr id="13" name="TextBox 12">
              <a:extLst>
                <a:ext uri="{FF2B5EF4-FFF2-40B4-BE49-F238E27FC236}">
                  <a16:creationId xmlns:a16="http://schemas.microsoft.com/office/drawing/2014/main" id="{59A0F605-A6EA-A340-9B0E-DF7BC5F39FCF}"/>
                </a:ext>
              </a:extLst>
            </p:cNvPr>
            <p:cNvSpPr txBox="1"/>
            <p:nvPr/>
          </p:nvSpPr>
          <p:spPr>
            <a:xfrm>
              <a:off x="7942731" y="1114684"/>
              <a:ext cx="901561" cy="400110"/>
            </a:xfrm>
            <a:prstGeom prst="rect">
              <a:avLst/>
            </a:prstGeom>
            <a:noFill/>
            <a:ln>
              <a:solidFill>
                <a:srgbClr val="232323"/>
              </a:solidFill>
            </a:ln>
          </p:spPr>
          <p:txBody>
            <a:bodyPr wrap="square" rtlCol="0">
              <a:spAutoFit/>
            </a:bodyPr>
            <a:lstStyle/>
            <a:p>
              <a:pPr algn="ctr"/>
              <a:r>
                <a:rPr lang="en-US" sz="1000" dirty="0">
                  <a:solidFill>
                    <a:srgbClr val="232323"/>
                  </a:solidFill>
                </a:rPr>
                <a:t>Pure-gaussian calculation</a:t>
              </a:r>
            </a:p>
          </p:txBody>
        </p:sp>
      </p:grpSp>
      <p:sp>
        <p:nvSpPr>
          <p:cNvPr id="2" name="Title 1">
            <a:extLst>
              <a:ext uri="{FF2B5EF4-FFF2-40B4-BE49-F238E27FC236}">
                <a16:creationId xmlns:a16="http://schemas.microsoft.com/office/drawing/2014/main" id="{B784F60F-F200-4849-BF18-0C55A6BB7B70}"/>
              </a:ext>
            </a:extLst>
          </p:cNvPr>
          <p:cNvSpPr>
            <a:spLocks noGrp="1"/>
          </p:cNvSpPr>
          <p:nvPr>
            <p:ph type="title"/>
          </p:nvPr>
        </p:nvSpPr>
        <p:spPr>
          <a:xfrm>
            <a:off x="897465" y="395354"/>
            <a:ext cx="7357532" cy="361950"/>
          </a:xfrm>
          <a:ln w="19050">
            <a:solidFill>
              <a:schemeClr val="accent1"/>
            </a:solidFill>
          </a:ln>
        </p:spPr>
        <p:txBody>
          <a:bodyPr/>
          <a:lstStyle/>
          <a:p>
            <a:r>
              <a:rPr lang="en-US" dirty="0"/>
              <a:t>Impact of orbit drifts (OD) on </a:t>
            </a:r>
            <a:r>
              <a:rPr lang="en-US" dirty="0" err="1"/>
              <a:t>vdM</a:t>
            </a:r>
            <a:r>
              <a:rPr lang="en-US" dirty="0"/>
              <a:t> calibration: 2 </a:t>
            </a:r>
            <a:r>
              <a:rPr lang="en-US" dirty="0">
                <a:solidFill>
                  <a:srgbClr val="C00000"/>
                </a:solidFill>
              </a:rPr>
              <a:t>+1</a:t>
            </a:r>
            <a:r>
              <a:rPr lang="en-US" dirty="0"/>
              <a:t> effects</a:t>
            </a:r>
          </a:p>
        </p:txBody>
      </p:sp>
    </p:spTree>
    <p:extLst>
      <p:ext uri="{BB962C8B-B14F-4D97-AF65-F5344CB8AC3E}">
        <p14:creationId xmlns:p14="http://schemas.microsoft.com/office/powerpoint/2010/main" val="3284308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a:extLst>
              <a:ext uri="{FF2B5EF4-FFF2-40B4-BE49-F238E27FC236}">
                <a16:creationId xmlns:a16="http://schemas.microsoft.com/office/drawing/2014/main" id="{6C69FE80-B0A4-D24F-9E88-5B4BB16D2A46}"/>
              </a:ext>
            </a:extLst>
          </p:cNvPr>
          <p:cNvGrpSpPr/>
          <p:nvPr/>
        </p:nvGrpSpPr>
        <p:grpSpPr>
          <a:xfrm>
            <a:off x="760289" y="818854"/>
            <a:ext cx="7249978" cy="2772537"/>
            <a:chOff x="182226" y="818854"/>
            <a:chExt cx="7249978" cy="2772537"/>
          </a:xfrm>
        </p:grpSpPr>
        <p:pic>
          <p:nvPicPr>
            <p:cNvPr id="4" name="Picture 3">
              <a:extLst>
                <a:ext uri="{FF2B5EF4-FFF2-40B4-BE49-F238E27FC236}">
                  <a16:creationId xmlns:a16="http://schemas.microsoft.com/office/drawing/2014/main" id="{02F92916-50AE-3245-83A5-26063214E6CB}"/>
                </a:ext>
              </a:extLst>
            </p:cNvPr>
            <p:cNvPicPr>
              <a:picLocks noChangeAspect="1"/>
            </p:cNvPicPr>
            <p:nvPr/>
          </p:nvPicPr>
          <p:blipFill>
            <a:blip r:embed="rId2"/>
            <a:stretch>
              <a:fillRect/>
            </a:stretch>
          </p:blipFill>
          <p:spPr>
            <a:xfrm>
              <a:off x="490003" y="818854"/>
              <a:ext cx="6942201" cy="2772537"/>
            </a:xfrm>
            <a:prstGeom prst="rect">
              <a:avLst/>
            </a:prstGeom>
          </p:spPr>
        </p:pic>
        <p:sp>
          <p:nvSpPr>
            <p:cNvPr id="8" name="TextBox 7">
              <a:extLst>
                <a:ext uri="{FF2B5EF4-FFF2-40B4-BE49-F238E27FC236}">
                  <a16:creationId xmlns:a16="http://schemas.microsoft.com/office/drawing/2014/main" id="{96AB9F59-E937-E445-9C03-E242EA6361FF}"/>
                </a:ext>
              </a:extLst>
            </p:cNvPr>
            <p:cNvSpPr txBox="1"/>
            <p:nvPr/>
          </p:nvSpPr>
          <p:spPr>
            <a:xfrm rot="16200000">
              <a:off x="-969015" y="2061743"/>
              <a:ext cx="2610260" cy="307777"/>
            </a:xfrm>
            <a:prstGeom prst="rect">
              <a:avLst/>
            </a:prstGeom>
            <a:noFill/>
          </p:spPr>
          <p:txBody>
            <a:bodyPr wrap="square" rtlCol="0">
              <a:spAutoFit/>
            </a:bodyPr>
            <a:lstStyle/>
            <a:p>
              <a:pPr algn="ctr"/>
              <a:r>
                <a:rPr lang="en-US" sz="1400" b="1" dirty="0" err="1">
                  <a:solidFill>
                    <a:srgbClr val="232323"/>
                  </a:solidFill>
                </a:rPr>
                <a:t>Horiz</a:t>
              </a:r>
              <a:r>
                <a:rPr lang="en-US" sz="1400" b="1" dirty="0">
                  <a:solidFill>
                    <a:srgbClr val="232323"/>
                  </a:solidFill>
                </a:rPr>
                <a:t>. separation  @ IP1 {</a:t>
              </a:r>
              <a:r>
                <a:rPr lang="en-US" sz="1400" b="1" dirty="0">
                  <a:solidFill>
                    <a:srgbClr val="232323"/>
                  </a:solidFill>
                  <a:latin typeface="Symbol" pitchFamily="2" charset="2"/>
                </a:rPr>
                <a:t>m</a:t>
              </a:r>
              <a:r>
                <a:rPr lang="en-US" sz="1400" b="1" dirty="0">
                  <a:solidFill>
                    <a:srgbClr val="232323"/>
                  </a:solidFill>
                </a:rPr>
                <a:t>m]</a:t>
              </a:r>
            </a:p>
          </p:txBody>
        </p:sp>
      </p:grpSp>
      <p:grpSp>
        <p:nvGrpSpPr>
          <p:cNvPr id="34" name="Group 33">
            <a:extLst>
              <a:ext uri="{FF2B5EF4-FFF2-40B4-BE49-F238E27FC236}">
                <a16:creationId xmlns:a16="http://schemas.microsoft.com/office/drawing/2014/main" id="{9D1306CE-599E-7A40-83A8-90A1A5B63461}"/>
              </a:ext>
            </a:extLst>
          </p:cNvPr>
          <p:cNvGrpSpPr/>
          <p:nvPr/>
        </p:nvGrpSpPr>
        <p:grpSpPr>
          <a:xfrm>
            <a:off x="757715" y="3607920"/>
            <a:ext cx="7254585" cy="2758059"/>
            <a:chOff x="179652" y="3607920"/>
            <a:chExt cx="7254585" cy="2758059"/>
          </a:xfrm>
        </p:grpSpPr>
        <p:pic>
          <p:nvPicPr>
            <p:cNvPr id="6" name="Picture 5">
              <a:extLst>
                <a:ext uri="{FF2B5EF4-FFF2-40B4-BE49-F238E27FC236}">
                  <a16:creationId xmlns:a16="http://schemas.microsoft.com/office/drawing/2014/main" id="{132EF8AE-4F90-CB4D-88A4-7596EF7C74EA}"/>
                </a:ext>
              </a:extLst>
            </p:cNvPr>
            <p:cNvPicPr>
              <a:picLocks noChangeAspect="1"/>
            </p:cNvPicPr>
            <p:nvPr/>
          </p:nvPicPr>
          <p:blipFill>
            <a:blip r:embed="rId3"/>
            <a:stretch>
              <a:fillRect/>
            </a:stretch>
          </p:blipFill>
          <p:spPr>
            <a:xfrm>
              <a:off x="513753" y="3607920"/>
              <a:ext cx="6920484" cy="2758059"/>
            </a:xfrm>
            <a:prstGeom prst="rect">
              <a:avLst/>
            </a:prstGeom>
          </p:spPr>
        </p:pic>
        <p:sp>
          <p:nvSpPr>
            <p:cNvPr id="9" name="TextBox 8">
              <a:extLst>
                <a:ext uri="{FF2B5EF4-FFF2-40B4-BE49-F238E27FC236}">
                  <a16:creationId xmlns:a16="http://schemas.microsoft.com/office/drawing/2014/main" id="{1B8A4771-8953-1D40-9531-694C4F85C2FC}"/>
                </a:ext>
              </a:extLst>
            </p:cNvPr>
            <p:cNvSpPr txBox="1"/>
            <p:nvPr/>
          </p:nvSpPr>
          <p:spPr>
            <a:xfrm rot="16200000">
              <a:off x="-971589" y="4816201"/>
              <a:ext cx="2610260" cy="307777"/>
            </a:xfrm>
            <a:prstGeom prst="rect">
              <a:avLst/>
            </a:prstGeom>
            <a:noFill/>
          </p:spPr>
          <p:txBody>
            <a:bodyPr wrap="square" rtlCol="0">
              <a:spAutoFit/>
            </a:bodyPr>
            <a:lstStyle/>
            <a:p>
              <a:pPr algn="ctr"/>
              <a:r>
                <a:rPr lang="en-US" sz="1400" b="1" dirty="0">
                  <a:solidFill>
                    <a:srgbClr val="232323"/>
                  </a:solidFill>
                </a:rPr>
                <a:t>Vert. separation  @ IP1 {</a:t>
              </a:r>
              <a:r>
                <a:rPr lang="en-US" sz="1400" b="1" dirty="0">
                  <a:solidFill>
                    <a:srgbClr val="232323"/>
                  </a:solidFill>
                  <a:latin typeface="Symbol" pitchFamily="2" charset="2"/>
                </a:rPr>
                <a:t>m</a:t>
              </a:r>
              <a:r>
                <a:rPr lang="en-US" sz="1400" b="1" dirty="0">
                  <a:solidFill>
                    <a:srgbClr val="232323"/>
                  </a:solidFill>
                </a:rPr>
                <a:t>m]</a:t>
              </a:r>
            </a:p>
          </p:txBody>
        </p:sp>
      </p:grpSp>
      <p:sp>
        <p:nvSpPr>
          <p:cNvPr id="2" name="Title 1">
            <a:extLst>
              <a:ext uri="{FF2B5EF4-FFF2-40B4-BE49-F238E27FC236}">
                <a16:creationId xmlns:a16="http://schemas.microsoft.com/office/drawing/2014/main" id="{28A67E7F-A5D1-D64D-9870-2BD95E85F2C5}"/>
              </a:ext>
            </a:extLst>
          </p:cNvPr>
          <p:cNvSpPr>
            <a:spLocks noGrp="1"/>
          </p:cNvSpPr>
          <p:nvPr>
            <p:ph type="title"/>
          </p:nvPr>
        </p:nvSpPr>
        <p:spPr>
          <a:xfrm>
            <a:off x="1158761" y="381000"/>
            <a:ext cx="6839607" cy="361950"/>
          </a:xfrm>
        </p:spPr>
        <p:txBody>
          <a:bodyPr/>
          <a:lstStyle/>
          <a:p>
            <a:r>
              <a:rPr lang="en-US" dirty="0"/>
              <a:t>Orbit drifts during 1-D </a:t>
            </a:r>
            <a:r>
              <a:rPr lang="en-US" dirty="0" err="1"/>
              <a:t>vdM</a:t>
            </a:r>
            <a:r>
              <a:rPr lang="en-US"/>
              <a:t> scans: </a:t>
            </a:r>
            <a:r>
              <a:rPr lang="en-US" dirty="0"/>
              <a:t>the </a:t>
            </a:r>
            <a:r>
              <a:rPr lang="en-US" i="1" dirty="0">
                <a:solidFill>
                  <a:srgbClr val="FF40FF"/>
                </a:solidFill>
              </a:rPr>
              <a:t>real</a:t>
            </a:r>
            <a:r>
              <a:rPr lang="en-US" dirty="0"/>
              <a:t> world</a:t>
            </a:r>
          </a:p>
        </p:txBody>
      </p:sp>
      <p:sp>
        <p:nvSpPr>
          <p:cNvPr id="7" name="TextBox 6">
            <a:extLst>
              <a:ext uri="{FF2B5EF4-FFF2-40B4-BE49-F238E27FC236}">
                <a16:creationId xmlns:a16="http://schemas.microsoft.com/office/drawing/2014/main" id="{7F33E5C3-7861-504C-8C8E-574E1253E790}"/>
              </a:ext>
            </a:extLst>
          </p:cNvPr>
          <p:cNvSpPr txBox="1"/>
          <p:nvPr/>
        </p:nvSpPr>
        <p:spPr>
          <a:xfrm>
            <a:off x="6495398" y="6358197"/>
            <a:ext cx="1818290" cy="307777"/>
          </a:xfrm>
          <a:prstGeom prst="rect">
            <a:avLst/>
          </a:prstGeom>
          <a:noFill/>
        </p:spPr>
        <p:txBody>
          <a:bodyPr wrap="square" rtlCol="0">
            <a:spAutoFit/>
          </a:bodyPr>
          <a:lstStyle/>
          <a:p>
            <a:pPr algn="ctr"/>
            <a:r>
              <a:rPr lang="en-US" sz="1400" b="1" dirty="0">
                <a:solidFill>
                  <a:srgbClr val="232323"/>
                </a:solidFill>
              </a:rPr>
              <a:t>Time on 28 Jul 2017</a:t>
            </a:r>
          </a:p>
        </p:txBody>
      </p:sp>
      <p:grpSp>
        <p:nvGrpSpPr>
          <p:cNvPr id="21" name="Group 20">
            <a:extLst>
              <a:ext uri="{FF2B5EF4-FFF2-40B4-BE49-F238E27FC236}">
                <a16:creationId xmlns:a16="http://schemas.microsoft.com/office/drawing/2014/main" id="{EDC45CC3-FF59-2F4A-A59A-40AA8E9937F7}"/>
              </a:ext>
            </a:extLst>
          </p:cNvPr>
          <p:cNvGrpSpPr/>
          <p:nvPr/>
        </p:nvGrpSpPr>
        <p:grpSpPr>
          <a:xfrm>
            <a:off x="2448915" y="910501"/>
            <a:ext cx="1886606" cy="5326191"/>
            <a:chOff x="2385848" y="910501"/>
            <a:chExt cx="1886606" cy="5326191"/>
          </a:xfrm>
        </p:grpSpPr>
        <p:cxnSp>
          <p:nvCxnSpPr>
            <p:cNvPr id="11" name="Straight Connector 10">
              <a:extLst>
                <a:ext uri="{FF2B5EF4-FFF2-40B4-BE49-F238E27FC236}">
                  <a16:creationId xmlns:a16="http://schemas.microsoft.com/office/drawing/2014/main" id="{9E509156-3B0D-9A46-9B41-404E4C65925B}"/>
                </a:ext>
              </a:extLst>
            </p:cNvPr>
            <p:cNvCxnSpPr/>
            <p:nvPr/>
          </p:nvCxnSpPr>
          <p:spPr bwMode="auto">
            <a:xfrm>
              <a:off x="2385848" y="910501"/>
              <a:ext cx="0" cy="5290602"/>
            </a:xfrm>
            <a:prstGeom prst="line">
              <a:avLst/>
            </a:prstGeom>
            <a:solidFill>
              <a:schemeClr val="bg1"/>
            </a:solidFill>
            <a:ln w="19050" cap="flat" cmpd="sng" algn="ctr">
              <a:solidFill>
                <a:srgbClr val="AB7942"/>
              </a:solidFill>
              <a:prstDash val="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2" name="Straight Connector 11">
              <a:extLst>
                <a:ext uri="{FF2B5EF4-FFF2-40B4-BE49-F238E27FC236}">
                  <a16:creationId xmlns:a16="http://schemas.microsoft.com/office/drawing/2014/main" id="{2D7A8C0A-73CE-AF41-A8B0-9349D45C30BE}"/>
                </a:ext>
              </a:extLst>
            </p:cNvPr>
            <p:cNvCxnSpPr/>
            <p:nvPr/>
          </p:nvCxnSpPr>
          <p:spPr bwMode="auto">
            <a:xfrm>
              <a:off x="4272454" y="946090"/>
              <a:ext cx="0" cy="5290602"/>
            </a:xfrm>
            <a:prstGeom prst="line">
              <a:avLst/>
            </a:prstGeom>
            <a:solidFill>
              <a:schemeClr val="bg1"/>
            </a:solidFill>
            <a:ln w="19050" cap="flat" cmpd="sng" algn="ctr">
              <a:solidFill>
                <a:srgbClr val="AB7942"/>
              </a:solidFill>
              <a:prstDash val="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4" name="Straight Arrow Connector 13">
              <a:extLst>
                <a:ext uri="{FF2B5EF4-FFF2-40B4-BE49-F238E27FC236}">
                  <a16:creationId xmlns:a16="http://schemas.microsoft.com/office/drawing/2014/main" id="{A8F30216-E20C-3B45-8D24-889DDD169433}"/>
                </a:ext>
              </a:extLst>
            </p:cNvPr>
            <p:cNvCxnSpPr/>
            <p:nvPr/>
          </p:nvCxnSpPr>
          <p:spPr bwMode="auto">
            <a:xfrm>
              <a:off x="2385848" y="1709261"/>
              <a:ext cx="1886606" cy="0"/>
            </a:xfrm>
            <a:prstGeom prst="straightConnector1">
              <a:avLst/>
            </a:prstGeom>
            <a:solidFill>
              <a:schemeClr val="bg1"/>
            </a:solidFill>
            <a:ln w="19050" cap="flat" cmpd="sng" algn="ctr">
              <a:solidFill>
                <a:srgbClr val="AB7942"/>
              </a:solidFill>
              <a:prstDash val="dash"/>
              <a:round/>
              <a:headEnd type="triangle"/>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15" name="TextBox 14">
            <a:extLst>
              <a:ext uri="{FF2B5EF4-FFF2-40B4-BE49-F238E27FC236}">
                <a16:creationId xmlns:a16="http://schemas.microsoft.com/office/drawing/2014/main" id="{E0C65D62-3A71-5040-9FFC-623F504D1508}"/>
              </a:ext>
            </a:extLst>
          </p:cNvPr>
          <p:cNvSpPr txBox="1"/>
          <p:nvPr/>
        </p:nvSpPr>
        <p:spPr>
          <a:xfrm>
            <a:off x="2841116" y="1401484"/>
            <a:ext cx="1177158" cy="307777"/>
          </a:xfrm>
          <a:prstGeom prst="rect">
            <a:avLst/>
          </a:prstGeom>
          <a:noFill/>
        </p:spPr>
        <p:txBody>
          <a:bodyPr wrap="square" rtlCol="0">
            <a:spAutoFit/>
          </a:bodyPr>
          <a:lstStyle/>
          <a:p>
            <a:pPr algn="ctr"/>
            <a:r>
              <a:rPr lang="en-US" sz="1400" b="1" dirty="0">
                <a:solidFill>
                  <a:srgbClr val="AB7942"/>
                </a:solidFill>
              </a:rPr>
              <a:t>Hor. (x) scan</a:t>
            </a:r>
          </a:p>
        </p:txBody>
      </p:sp>
      <p:grpSp>
        <p:nvGrpSpPr>
          <p:cNvPr id="22" name="Group 21">
            <a:extLst>
              <a:ext uri="{FF2B5EF4-FFF2-40B4-BE49-F238E27FC236}">
                <a16:creationId xmlns:a16="http://schemas.microsoft.com/office/drawing/2014/main" id="{FFE6632C-ACFC-7C43-A1B5-2D9B25CC39A8}"/>
              </a:ext>
            </a:extLst>
          </p:cNvPr>
          <p:cNvGrpSpPr/>
          <p:nvPr/>
        </p:nvGrpSpPr>
        <p:grpSpPr>
          <a:xfrm>
            <a:off x="5533702" y="962619"/>
            <a:ext cx="1933903" cy="5312601"/>
            <a:chOff x="5470635" y="962619"/>
            <a:chExt cx="1933903" cy="5312601"/>
          </a:xfrm>
        </p:grpSpPr>
        <p:cxnSp>
          <p:nvCxnSpPr>
            <p:cNvPr id="16" name="Straight Connector 15">
              <a:extLst>
                <a:ext uri="{FF2B5EF4-FFF2-40B4-BE49-F238E27FC236}">
                  <a16:creationId xmlns:a16="http://schemas.microsoft.com/office/drawing/2014/main" id="{C66B551E-4D39-AF4A-81DC-1629D97380F3}"/>
                </a:ext>
              </a:extLst>
            </p:cNvPr>
            <p:cNvCxnSpPr/>
            <p:nvPr/>
          </p:nvCxnSpPr>
          <p:spPr bwMode="auto">
            <a:xfrm>
              <a:off x="5470635" y="984618"/>
              <a:ext cx="0" cy="5290602"/>
            </a:xfrm>
            <a:prstGeom prst="line">
              <a:avLst/>
            </a:prstGeom>
            <a:solidFill>
              <a:schemeClr val="bg1"/>
            </a:solidFill>
            <a:ln w="19050" cap="flat" cmpd="sng" algn="ctr">
              <a:solidFill>
                <a:srgbClr val="AB7942"/>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7" name="Straight Connector 16">
              <a:extLst>
                <a:ext uri="{FF2B5EF4-FFF2-40B4-BE49-F238E27FC236}">
                  <a16:creationId xmlns:a16="http://schemas.microsoft.com/office/drawing/2014/main" id="{6B1E31A3-1589-7648-B320-F097E3CF457F}"/>
                </a:ext>
              </a:extLst>
            </p:cNvPr>
            <p:cNvCxnSpPr/>
            <p:nvPr/>
          </p:nvCxnSpPr>
          <p:spPr bwMode="auto">
            <a:xfrm>
              <a:off x="7404538" y="962619"/>
              <a:ext cx="0" cy="5290602"/>
            </a:xfrm>
            <a:prstGeom prst="line">
              <a:avLst/>
            </a:prstGeom>
            <a:solidFill>
              <a:schemeClr val="bg1"/>
            </a:solidFill>
            <a:ln w="19050" cap="flat" cmpd="sng" algn="ctr">
              <a:solidFill>
                <a:srgbClr val="AB7942"/>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8" name="Straight Arrow Connector 17">
              <a:extLst>
                <a:ext uri="{FF2B5EF4-FFF2-40B4-BE49-F238E27FC236}">
                  <a16:creationId xmlns:a16="http://schemas.microsoft.com/office/drawing/2014/main" id="{864687F7-7337-D24B-85B5-301BE67CDF98}"/>
                </a:ext>
              </a:extLst>
            </p:cNvPr>
            <p:cNvCxnSpPr>
              <a:cxnSpLocks/>
            </p:cNvCxnSpPr>
            <p:nvPr/>
          </p:nvCxnSpPr>
          <p:spPr bwMode="auto">
            <a:xfrm>
              <a:off x="5475866" y="4167352"/>
              <a:ext cx="1915510" cy="0"/>
            </a:xfrm>
            <a:prstGeom prst="straightConnector1">
              <a:avLst/>
            </a:prstGeom>
            <a:solidFill>
              <a:schemeClr val="bg1"/>
            </a:solidFill>
            <a:ln w="19050" cap="flat" cmpd="sng" algn="ctr">
              <a:solidFill>
                <a:srgbClr val="AB7942"/>
              </a:solidFill>
              <a:prstDash val="sysDash"/>
              <a:round/>
              <a:headEnd type="triangle"/>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20" name="TextBox 19">
            <a:extLst>
              <a:ext uri="{FF2B5EF4-FFF2-40B4-BE49-F238E27FC236}">
                <a16:creationId xmlns:a16="http://schemas.microsoft.com/office/drawing/2014/main" id="{EC8F9645-3C5A-B142-9182-0A61C6935FBD}"/>
              </a:ext>
            </a:extLst>
          </p:cNvPr>
          <p:cNvSpPr txBox="1"/>
          <p:nvPr/>
        </p:nvSpPr>
        <p:spPr>
          <a:xfrm>
            <a:off x="5880636" y="3749576"/>
            <a:ext cx="1285581" cy="307777"/>
          </a:xfrm>
          <a:prstGeom prst="rect">
            <a:avLst/>
          </a:prstGeom>
          <a:noFill/>
        </p:spPr>
        <p:txBody>
          <a:bodyPr wrap="square" rtlCol="0">
            <a:spAutoFit/>
          </a:bodyPr>
          <a:lstStyle/>
          <a:p>
            <a:pPr algn="ctr"/>
            <a:r>
              <a:rPr lang="en-US" sz="1400" b="1" dirty="0">
                <a:solidFill>
                  <a:srgbClr val="AB7942"/>
                </a:solidFill>
              </a:rPr>
              <a:t>Vert. (y) scan</a:t>
            </a:r>
          </a:p>
        </p:txBody>
      </p:sp>
      <p:sp>
        <p:nvSpPr>
          <p:cNvPr id="23" name="TextBox 22">
            <a:extLst>
              <a:ext uri="{FF2B5EF4-FFF2-40B4-BE49-F238E27FC236}">
                <a16:creationId xmlns:a16="http://schemas.microsoft.com/office/drawing/2014/main" id="{AFE5E041-8A67-9946-BF4B-CD6D79BBF4FA}"/>
              </a:ext>
            </a:extLst>
          </p:cNvPr>
          <p:cNvSpPr txBox="1"/>
          <p:nvPr/>
        </p:nvSpPr>
        <p:spPr>
          <a:xfrm>
            <a:off x="8128117" y="57834"/>
            <a:ext cx="937471" cy="646331"/>
          </a:xfrm>
          <a:prstGeom prst="rect">
            <a:avLst/>
          </a:prstGeom>
          <a:noFill/>
          <a:ln>
            <a:solidFill>
              <a:srgbClr val="232323"/>
            </a:solidFill>
          </a:ln>
        </p:spPr>
        <p:txBody>
          <a:bodyPr wrap="square" rtlCol="0">
            <a:spAutoFit/>
          </a:bodyPr>
          <a:lstStyle/>
          <a:p>
            <a:pPr algn="ctr"/>
            <a:r>
              <a:rPr lang="en-US" sz="1200" dirty="0">
                <a:solidFill>
                  <a:srgbClr val="232323"/>
                </a:solidFill>
              </a:rPr>
              <a:t>IP1</a:t>
            </a:r>
          </a:p>
          <a:p>
            <a:pPr algn="ctr"/>
            <a:r>
              <a:rPr lang="en-US" sz="1200" dirty="0" err="1">
                <a:solidFill>
                  <a:srgbClr val="232323"/>
                </a:solidFill>
              </a:rPr>
              <a:t>vdM</a:t>
            </a:r>
            <a:r>
              <a:rPr lang="en-US" sz="1200" dirty="0">
                <a:solidFill>
                  <a:srgbClr val="232323"/>
                </a:solidFill>
              </a:rPr>
              <a:t> scan 1</a:t>
            </a:r>
          </a:p>
          <a:p>
            <a:pPr algn="ctr"/>
            <a:r>
              <a:rPr lang="en-US" sz="1200" dirty="0">
                <a:solidFill>
                  <a:srgbClr val="232323"/>
                </a:solidFill>
              </a:rPr>
              <a:t>28 Jul 2017</a:t>
            </a:r>
          </a:p>
        </p:txBody>
      </p:sp>
      <p:sp>
        <p:nvSpPr>
          <p:cNvPr id="24" name="TextBox 23">
            <a:extLst>
              <a:ext uri="{FF2B5EF4-FFF2-40B4-BE49-F238E27FC236}">
                <a16:creationId xmlns:a16="http://schemas.microsoft.com/office/drawing/2014/main" id="{0F0DE562-48ED-9347-BA91-68397B03BF63}"/>
              </a:ext>
            </a:extLst>
          </p:cNvPr>
          <p:cNvSpPr txBox="1"/>
          <p:nvPr/>
        </p:nvSpPr>
        <p:spPr>
          <a:xfrm>
            <a:off x="5552445" y="2610628"/>
            <a:ext cx="2153694" cy="646331"/>
          </a:xfrm>
          <a:prstGeom prst="rect">
            <a:avLst/>
          </a:prstGeom>
          <a:noFill/>
        </p:spPr>
        <p:txBody>
          <a:bodyPr wrap="square" rtlCol="0">
            <a:spAutoFit/>
          </a:bodyPr>
          <a:lstStyle/>
          <a:p>
            <a:pPr marL="114300" indent="-104775">
              <a:buFont typeface="Arial" panose="020B0604020202020204" pitchFamily="34" charset="0"/>
              <a:buChar char="•"/>
            </a:pPr>
            <a:r>
              <a:rPr lang="en-US" sz="1200" b="1" dirty="0">
                <a:solidFill>
                  <a:srgbClr val="00A500"/>
                </a:solidFill>
              </a:rPr>
              <a:t>Q1 (DOROS): "head-on" (!)</a:t>
            </a:r>
            <a:endParaRPr lang="en-US" sz="1200" b="1" dirty="0">
              <a:solidFill>
                <a:srgbClr val="1111FF"/>
              </a:solidFill>
            </a:endParaRPr>
          </a:p>
          <a:p>
            <a:pPr marL="114300" indent="-104775">
              <a:buFont typeface="Arial" panose="020B0604020202020204" pitchFamily="34" charset="0"/>
              <a:buChar char="•"/>
            </a:pPr>
            <a:r>
              <a:rPr lang="en-US" sz="1200" b="1" dirty="0">
                <a:solidFill>
                  <a:srgbClr val="1111FF"/>
                </a:solidFill>
              </a:rPr>
              <a:t>Q1 (DOROS): scanning</a:t>
            </a:r>
          </a:p>
          <a:p>
            <a:pPr marL="114300" indent="-104775">
              <a:buFont typeface="Arial" panose="020B0604020202020204" pitchFamily="34" charset="0"/>
              <a:buChar char="•"/>
            </a:pPr>
            <a:r>
              <a:rPr lang="en-US" sz="1200" b="1" dirty="0">
                <a:solidFill>
                  <a:srgbClr val="FF0000"/>
                </a:solidFill>
              </a:rPr>
              <a:t>Arc BPMS </a:t>
            </a:r>
            <a:r>
              <a:rPr lang="en-US" sz="1200" b="1" dirty="0" err="1">
                <a:solidFill>
                  <a:srgbClr val="FF0000"/>
                </a:solidFill>
              </a:rPr>
              <a:t>extrap</a:t>
            </a:r>
            <a:r>
              <a:rPr lang="en-US" sz="1200" b="1" dirty="0">
                <a:solidFill>
                  <a:srgbClr val="FF0000"/>
                </a:solidFill>
              </a:rPr>
              <a:t> </a:t>
            </a:r>
            <a:r>
              <a:rPr lang="en-US" sz="1200" b="1" dirty="0">
                <a:solidFill>
                  <a:srgbClr val="FF0000"/>
                </a:solidFill>
                <a:sym typeface="Wingdings" pitchFamily="2" charset="2"/>
              </a:rPr>
              <a:t></a:t>
            </a:r>
            <a:r>
              <a:rPr lang="en-US" sz="1200" b="1" dirty="0">
                <a:solidFill>
                  <a:srgbClr val="FF0000"/>
                </a:solidFill>
              </a:rPr>
              <a:t> IP</a:t>
            </a:r>
          </a:p>
        </p:txBody>
      </p:sp>
      <p:cxnSp>
        <p:nvCxnSpPr>
          <p:cNvPr id="26" name="Straight Arrow Connector 25">
            <a:extLst>
              <a:ext uri="{FF2B5EF4-FFF2-40B4-BE49-F238E27FC236}">
                <a16:creationId xmlns:a16="http://schemas.microsoft.com/office/drawing/2014/main" id="{05E1C808-DD74-514A-9247-C94A1A63655A}"/>
              </a:ext>
            </a:extLst>
          </p:cNvPr>
          <p:cNvCxnSpPr>
            <a:cxnSpLocks/>
          </p:cNvCxnSpPr>
          <p:nvPr/>
        </p:nvCxnSpPr>
        <p:spPr bwMode="auto">
          <a:xfrm>
            <a:off x="8450031" y="984618"/>
            <a:ext cx="0" cy="2466381"/>
          </a:xfrm>
          <a:prstGeom prst="straightConnector1">
            <a:avLst/>
          </a:prstGeom>
          <a:solidFill>
            <a:schemeClr val="bg1"/>
          </a:solidFill>
          <a:ln w="19050" cap="flat" cmpd="sng" algn="ctr">
            <a:solidFill>
              <a:srgbClr val="FF40FF"/>
            </a:solidFill>
            <a:prstDash val="solid"/>
            <a:round/>
            <a:headEnd type="triangle"/>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30" name="Group 29">
            <a:extLst>
              <a:ext uri="{FF2B5EF4-FFF2-40B4-BE49-F238E27FC236}">
                <a16:creationId xmlns:a16="http://schemas.microsoft.com/office/drawing/2014/main" id="{0FB9D575-4290-9D42-938E-BDA4F20F3372}"/>
              </a:ext>
            </a:extLst>
          </p:cNvPr>
          <p:cNvGrpSpPr/>
          <p:nvPr/>
        </p:nvGrpSpPr>
        <p:grpSpPr>
          <a:xfrm>
            <a:off x="8123553" y="3734722"/>
            <a:ext cx="326478" cy="2466381"/>
            <a:chOff x="7545490" y="3734722"/>
            <a:chExt cx="326478" cy="2466381"/>
          </a:xfrm>
        </p:grpSpPr>
        <p:sp>
          <p:nvSpPr>
            <p:cNvPr id="28" name="TextBox 27">
              <a:extLst>
                <a:ext uri="{FF2B5EF4-FFF2-40B4-BE49-F238E27FC236}">
                  <a16:creationId xmlns:a16="http://schemas.microsoft.com/office/drawing/2014/main" id="{8475CFCD-DC70-DC44-9EF4-B3DBF9A4CA97}"/>
                </a:ext>
              </a:extLst>
            </p:cNvPr>
            <p:cNvSpPr txBox="1"/>
            <p:nvPr/>
          </p:nvSpPr>
          <p:spPr>
            <a:xfrm rot="16200000">
              <a:off x="6921473" y="4791369"/>
              <a:ext cx="1555811" cy="307777"/>
            </a:xfrm>
            <a:prstGeom prst="rect">
              <a:avLst/>
            </a:prstGeom>
            <a:noFill/>
          </p:spPr>
          <p:txBody>
            <a:bodyPr wrap="square" rtlCol="0">
              <a:spAutoFit/>
            </a:bodyPr>
            <a:lstStyle/>
            <a:p>
              <a:pPr algn="ctr"/>
              <a:r>
                <a:rPr lang="en-US" sz="1400" b="1" dirty="0">
                  <a:solidFill>
                    <a:srgbClr val="FF40FF"/>
                  </a:solidFill>
                </a:rPr>
                <a:t>30 </a:t>
              </a:r>
              <a:r>
                <a:rPr lang="en-US" sz="1400" b="1" dirty="0">
                  <a:solidFill>
                    <a:srgbClr val="FF40FF"/>
                  </a:solidFill>
                  <a:latin typeface="Symbol" pitchFamily="2" charset="2"/>
                </a:rPr>
                <a:t>m</a:t>
              </a:r>
              <a:r>
                <a:rPr lang="en-US" sz="1400" b="1" dirty="0">
                  <a:solidFill>
                    <a:srgbClr val="FF40FF"/>
                  </a:solidFill>
                </a:rPr>
                <a:t>m total span</a:t>
              </a:r>
            </a:p>
          </p:txBody>
        </p:sp>
        <p:cxnSp>
          <p:nvCxnSpPr>
            <p:cNvPr id="29" name="Straight Arrow Connector 28">
              <a:extLst>
                <a:ext uri="{FF2B5EF4-FFF2-40B4-BE49-F238E27FC236}">
                  <a16:creationId xmlns:a16="http://schemas.microsoft.com/office/drawing/2014/main" id="{4F392F9F-12BD-DD41-B3CA-77DB898BB516}"/>
                </a:ext>
              </a:extLst>
            </p:cNvPr>
            <p:cNvCxnSpPr>
              <a:cxnSpLocks/>
            </p:cNvCxnSpPr>
            <p:nvPr/>
          </p:nvCxnSpPr>
          <p:spPr bwMode="auto">
            <a:xfrm>
              <a:off x="7871968" y="3734722"/>
              <a:ext cx="0" cy="2466381"/>
            </a:xfrm>
            <a:prstGeom prst="straightConnector1">
              <a:avLst/>
            </a:prstGeom>
            <a:solidFill>
              <a:schemeClr val="bg1"/>
            </a:solidFill>
            <a:ln w="19050" cap="flat" cmpd="sng" algn="ctr">
              <a:solidFill>
                <a:srgbClr val="FF40FF"/>
              </a:solidFill>
              <a:prstDash val="solid"/>
              <a:round/>
              <a:headEnd type="triangle"/>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33" name="TextBox 32">
            <a:extLst>
              <a:ext uri="{FF2B5EF4-FFF2-40B4-BE49-F238E27FC236}">
                <a16:creationId xmlns:a16="http://schemas.microsoft.com/office/drawing/2014/main" id="{5CC04A9E-1478-DA42-92D6-477C7F817C08}"/>
              </a:ext>
            </a:extLst>
          </p:cNvPr>
          <p:cNvSpPr txBox="1"/>
          <p:nvPr/>
        </p:nvSpPr>
        <p:spPr>
          <a:xfrm>
            <a:off x="2358887" y="2905780"/>
            <a:ext cx="2048811" cy="523220"/>
          </a:xfrm>
          <a:prstGeom prst="rect">
            <a:avLst/>
          </a:prstGeom>
          <a:noFill/>
        </p:spPr>
        <p:txBody>
          <a:bodyPr wrap="square" rtlCol="0">
            <a:spAutoFit/>
          </a:bodyPr>
          <a:lstStyle/>
          <a:p>
            <a:pPr algn="ctr"/>
            <a:r>
              <a:rPr lang="en-US" sz="1400" i="1" dirty="0">
                <a:solidFill>
                  <a:srgbClr val="0808FF"/>
                </a:solidFill>
              </a:rPr>
              <a:t>Beam-beam deflection</a:t>
            </a:r>
          </a:p>
          <a:p>
            <a:pPr algn="ctr"/>
            <a:r>
              <a:rPr lang="en-US" sz="1400" i="1" dirty="0">
                <a:solidFill>
                  <a:srgbClr val="0808FF"/>
                </a:solidFill>
              </a:rPr>
              <a:t>+ magnetic non-linearity</a:t>
            </a:r>
          </a:p>
        </p:txBody>
      </p:sp>
      <p:grpSp>
        <p:nvGrpSpPr>
          <p:cNvPr id="39" name="Group 38">
            <a:extLst>
              <a:ext uri="{FF2B5EF4-FFF2-40B4-BE49-F238E27FC236}">
                <a16:creationId xmlns:a16="http://schemas.microsoft.com/office/drawing/2014/main" id="{DC2E56D1-E2C8-0F40-8112-EDA64ADAB58E}"/>
              </a:ext>
            </a:extLst>
          </p:cNvPr>
          <p:cNvGrpSpPr/>
          <p:nvPr/>
        </p:nvGrpSpPr>
        <p:grpSpPr>
          <a:xfrm>
            <a:off x="5560026" y="5332021"/>
            <a:ext cx="1795352" cy="656053"/>
            <a:chOff x="4981963" y="5332021"/>
            <a:chExt cx="1795352" cy="656053"/>
          </a:xfrm>
        </p:grpSpPr>
        <p:sp>
          <p:nvSpPr>
            <p:cNvPr id="31" name="TextBox 30">
              <a:extLst>
                <a:ext uri="{FF2B5EF4-FFF2-40B4-BE49-F238E27FC236}">
                  <a16:creationId xmlns:a16="http://schemas.microsoft.com/office/drawing/2014/main" id="{BA4D067B-E0AC-514F-82E0-C3CB695464D2}"/>
                </a:ext>
              </a:extLst>
            </p:cNvPr>
            <p:cNvSpPr txBox="1"/>
            <p:nvPr/>
          </p:nvSpPr>
          <p:spPr>
            <a:xfrm>
              <a:off x="4981963" y="5680297"/>
              <a:ext cx="1795352" cy="307777"/>
            </a:xfrm>
            <a:prstGeom prst="rect">
              <a:avLst/>
            </a:prstGeom>
            <a:noFill/>
          </p:spPr>
          <p:txBody>
            <a:bodyPr wrap="square" rtlCol="0">
              <a:spAutoFit/>
            </a:bodyPr>
            <a:lstStyle/>
            <a:p>
              <a:pPr algn="ctr"/>
              <a:r>
                <a:rPr lang="en-US" sz="1400" i="1" dirty="0">
                  <a:solidFill>
                    <a:srgbClr val="0808FF"/>
                  </a:solidFill>
                </a:rPr>
                <a:t>Beam-beam deflection</a:t>
              </a:r>
            </a:p>
          </p:txBody>
        </p:sp>
        <p:cxnSp>
          <p:nvCxnSpPr>
            <p:cNvPr id="37" name="Straight Arrow Connector 36">
              <a:extLst>
                <a:ext uri="{FF2B5EF4-FFF2-40B4-BE49-F238E27FC236}">
                  <a16:creationId xmlns:a16="http://schemas.microsoft.com/office/drawing/2014/main" id="{1E666F7A-E333-624B-A91F-2A4DEF96D335}"/>
                </a:ext>
              </a:extLst>
            </p:cNvPr>
            <p:cNvCxnSpPr>
              <a:cxnSpLocks/>
            </p:cNvCxnSpPr>
            <p:nvPr/>
          </p:nvCxnSpPr>
          <p:spPr bwMode="auto">
            <a:xfrm flipV="1">
              <a:off x="5393371" y="5332021"/>
              <a:ext cx="294910" cy="348276"/>
            </a:xfrm>
            <a:prstGeom prst="straightConnector1">
              <a:avLst/>
            </a:prstGeom>
            <a:solidFill>
              <a:schemeClr val="bg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grpSp>
        <p:nvGrpSpPr>
          <p:cNvPr id="43" name="Group 42">
            <a:extLst>
              <a:ext uri="{FF2B5EF4-FFF2-40B4-BE49-F238E27FC236}">
                <a16:creationId xmlns:a16="http://schemas.microsoft.com/office/drawing/2014/main" id="{57BF1C8E-EBE0-1E46-9265-390571D7DC0A}"/>
              </a:ext>
            </a:extLst>
          </p:cNvPr>
          <p:cNvGrpSpPr/>
          <p:nvPr/>
        </p:nvGrpSpPr>
        <p:grpSpPr>
          <a:xfrm>
            <a:off x="2614096" y="5174871"/>
            <a:ext cx="1573043" cy="956162"/>
            <a:chOff x="2036033" y="5174871"/>
            <a:chExt cx="1573043" cy="956162"/>
          </a:xfrm>
        </p:grpSpPr>
        <p:sp>
          <p:nvSpPr>
            <p:cNvPr id="32" name="TextBox 31">
              <a:extLst>
                <a:ext uri="{FF2B5EF4-FFF2-40B4-BE49-F238E27FC236}">
                  <a16:creationId xmlns:a16="http://schemas.microsoft.com/office/drawing/2014/main" id="{685CEF3E-7126-7142-9EF4-777875066DD8}"/>
                </a:ext>
              </a:extLst>
            </p:cNvPr>
            <p:cNvSpPr txBox="1"/>
            <p:nvPr/>
          </p:nvSpPr>
          <p:spPr>
            <a:xfrm>
              <a:off x="2036033" y="5607813"/>
              <a:ext cx="1573043" cy="523220"/>
            </a:xfrm>
            <a:prstGeom prst="rect">
              <a:avLst/>
            </a:prstGeom>
            <a:noFill/>
          </p:spPr>
          <p:txBody>
            <a:bodyPr wrap="square" rtlCol="0">
              <a:spAutoFit/>
            </a:bodyPr>
            <a:lstStyle/>
            <a:p>
              <a:pPr algn="ctr"/>
              <a:r>
                <a:rPr lang="en-US" sz="1400" i="1" dirty="0">
                  <a:solidFill>
                    <a:srgbClr val="0808FF"/>
                  </a:solidFill>
                </a:rPr>
                <a:t>x</a:t>
              </a:r>
              <a:r>
                <a:rPr lang="en-US" sz="1400" i="1" dirty="0">
                  <a:solidFill>
                    <a:srgbClr val="0808FF"/>
                  </a:solidFill>
                  <a:sym typeface="Wingdings" pitchFamily="2" charset="2"/>
                </a:rPr>
                <a:t> y coupling: apparent or real?</a:t>
              </a:r>
              <a:endParaRPr lang="en-US" sz="1400" i="1" dirty="0">
                <a:solidFill>
                  <a:srgbClr val="0808FF"/>
                </a:solidFill>
              </a:endParaRPr>
            </a:p>
          </p:txBody>
        </p:sp>
        <p:cxnSp>
          <p:nvCxnSpPr>
            <p:cNvPr id="40" name="Straight Arrow Connector 39">
              <a:extLst>
                <a:ext uri="{FF2B5EF4-FFF2-40B4-BE49-F238E27FC236}">
                  <a16:creationId xmlns:a16="http://schemas.microsoft.com/office/drawing/2014/main" id="{AF227188-FC43-EF46-966F-9DD4E8A79E8A}"/>
                </a:ext>
              </a:extLst>
            </p:cNvPr>
            <p:cNvCxnSpPr>
              <a:cxnSpLocks/>
              <a:stCxn id="32" idx="0"/>
            </p:cNvCxnSpPr>
            <p:nvPr/>
          </p:nvCxnSpPr>
          <p:spPr bwMode="auto">
            <a:xfrm flipH="1" flipV="1">
              <a:off x="2407652" y="5174871"/>
              <a:ext cx="414903" cy="432942"/>
            </a:xfrm>
            <a:prstGeom prst="straightConnector1">
              <a:avLst/>
            </a:prstGeom>
            <a:solidFill>
              <a:schemeClr val="bg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grpSp>
        <p:nvGrpSpPr>
          <p:cNvPr id="56" name="Group 55">
            <a:extLst>
              <a:ext uri="{FF2B5EF4-FFF2-40B4-BE49-F238E27FC236}">
                <a16:creationId xmlns:a16="http://schemas.microsoft.com/office/drawing/2014/main" id="{A75983FC-5787-0C4B-AD89-366C6A9F7231}"/>
              </a:ext>
            </a:extLst>
          </p:cNvPr>
          <p:cNvGrpSpPr/>
          <p:nvPr/>
        </p:nvGrpSpPr>
        <p:grpSpPr>
          <a:xfrm>
            <a:off x="2101983" y="1187669"/>
            <a:ext cx="6348048" cy="1391067"/>
            <a:chOff x="2101983" y="1187669"/>
            <a:chExt cx="6348048" cy="1391067"/>
          </a:xfrm>
        </p:grpSpPr>
        <p:sp>
          <p:nvSpPr>
            <p:cNvPr id="44" name="TextBox 43">
              <a:extLst>
                <a:ext uri="{FF2B5EF4-FFF2-40B4-BE49-F238E27FC236}">
                  <a16:creationId xmlns:a16="http://schemas.microsoft.com/office/drawing/2014/main" id="{FAC7E056-6F0C-474B-933E-F19471BCD1FB}"/>
                </a:ext>
              </a:extLst>
            </p:cNvPr>
            <p:cNvSpPr txBox="1"/>
            <p:nvPr/>
          </p:nvSpPr>
          <p:spPr>
            <a:xfrm>
              <a:off x="4652769" y="2018919"/>
              <a:ext cx="3797262" cy="523220"/>
            </a:xfrm>
            <a:prstGeom prst="rect">
              <a:avLst/>
            </a:prstGeom>
            <a:solidFill>
              <a:srgbClr val="FFFFFF"/>
            </a:solidFill>
            <a:ln>
              <a:solidFill>
                <a:srgbClr val="FF40FF"/>
              </a:solidFill>
            </a:ln>
          </p:spPr>
          <p:txBody>
            <a:bodyPr wrap="square" rtlCol="0">
              <a:spAutoFit/>
            </a:bodyPr>
            <a:lstStyle/>
            <a:p>
              <a:pPr algn="ctr"/>
              <a:r>
                <a:rPr lang="en-US" sz="1400" b="1" i="1" dirty="0">
                  <a:solidFill>
                    <a:srgbClr val="232323"/>
                  </a:solidFill>
                </a:rPr>
                <a:t>Drift</a:t>
              </a:r>
              <a:r>
                <a:rPr lang="en-US" sz="1400" i="1" dirty="0">
                  <a:solidFill>
                    <a:srgbClr val="232323"/>
                  </a:solidFill>
                </a:rPr>
                <a:t> consistent </a:t>
              </a:r>
              <a:r>
                <a:rPr lang="en-US" sz="1400" i="1" dirty="0" err="1">
                  <a:solidFill>
                    <a:srgbClr val="232323"/>
                  </a:solidFill>
                </a:rPr>
                <a:t>btwn</a:t>
              </a:r>
              <a:r>
                <a:rPr lang="en-US" sz="1400" i="1" dirty="0">
                  <a:solidFill>
                    <a:srgbClr val="232323"/>
                  </a:solidFill>
                </a:rPr>
                <a:t> </a:t>
              </a:r>
              <a:r>
                <a:rPr lang="en-US" sz="1400" b="1" i="1" dirty="0">
                  <a:solidFill>
                    <a:srgbClr val="00A500"/>
                  </a:solidFill>
                </a:rPr>
                <a:t>Q1 (DOROS)</a:t>
              </a:r>
              <a:r>
                <a:rPr lang="en-US" sz="1400" i="1" dirty="0">
                  <a:solidFill>
                    <a:srgbClr val="232323"/>
                  </a:solidFill>
                </a:rPr>
                <a:t> &amp; </a:t>
              </a:r>
              <a:r>
                <a:rPr lang="en-US" sz="1400" b="1" i="1" dirty="0">
                  <a:solidFill>
                    <a:srgbClr val="FF0000"/>
                  </a:solidFill>
                </a:rPr>
                <a:t>Arc </a:t>
              </a:r>
              <a:r>
                <a:rPr lang="en-US" sz="1400" i="1" dirty="0">
                  <a:solidFill>
                    <a:srgbClr val="232323"/>
                  </a:solidFill>
                </a:rPr>
                <a:t>BPMs</a:t>
              </a:r>
            </a:p>
            <a:p>
              <a:pPr algn="ctr"/>
              <a:r>
                <a:rPr lang="en-US" sz="1400" i="1" dirty="0">
                  <a:solidFill>
                    <a:srgbClr val="232323"/>
                  </a:solidFill>
                </a:rPr>
                <a:t>(this time – but not always!)</a:t>
              </a:r>
            </a:p>
          </p:txBody>
        </p:sp>
        <p:cxnSp>
          <p:nvCxnSpPr>
            <p:cNvPr id="46" name="Straight Arrow Connector 45">
              <a:extLst>
                <a:ext uri="{FF2B5EF4-FFF2-40B4-BE49-F238E27FC236}">
                  <a16:creationId xmlns:a16="http://schemas.microsoft.com/office/drawing/2014/main" id="{99FA51DE-A656-B042-BCE0-897D8EA76BBA}"/>
                </a:ext>
              </a:extLst>
            </p:cNvPr>
            <p:cNvCxnSpPr/>
            <p:nvPr/>
          </p:nvCxnSpPr>
          <p:spPr bwMode="auto">
            <a:xfrm flipV="1">
              <a:off x="6325568" y="1187669"/>
              <a:ext cx="1168838" cy="778242"/>
            </a:xfrm>
            <a:prstGeom prst="straightConnector1">
              <a:avLst/>
            </a:prstGeom>
            <a:solidFill>
              <a:schemeClr val="bg1"/>
            </a:solidFill>
            <a:ln w="12700" cap="flat" cmpd="sng" algn="ctr">
              <a:solidFill>
                <a:srgbClr val="232323"/>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47" name="Straight Arrow Connector 46">
              <a:extLst>
                <a:ext uri="{FF2B5EF4-FFF2-40B4-BE49-F238E27FC236}">
                  <a16:creationId xmlns:a16="http://schemas.microsoft.com/office/drawing/2014/main" id="{5091773C-B840-D549-8795-6C270B3D5663}"/>
                </a:ext>
              </a:extLst>
            </p:cNvPr>
            <p:cNvCxnSpPr>
              <a:cxnSpLocks/>
            </p:cNvCxnSpPr>
            <p:nvPr/>
          </p:nvCxnSpPr>
          <p:spPr bwMode="auto">
            <a:xfrm flipH="1" flipV="1">
              <a:off x="5029740" y="1665917"/>
              <a:ext cx="1317819" cy="283465"/>
            </a:xfrm>
            <a:prstGeom prst="straightConnector1">
              <a:avLst/>
            </a:prstGeom>
            <a:solidFill>
              <a:schemeClr val="bg1"/>
            </a:solidFill>
            <a:ln w="12700" cap="flat" cmpd="sng" algn="ctr">
              <a:solidFill>
                <a:srgbClr val="232323"/>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50" name="Straight Arrow Connector 49">
              <a:extLst>
                <a:ext uri="{FF2B5EF4-FFF2-40B4-BE49-F238E27FC236}">
                  <a16:creationId xmlns:a16="http://schemas.microsoft.com/office/drawing/2014/main" id="{D8A47788-BEAD-8B45-978E-B410D9271BA4}"/>
                </a:ext>
              </a:extLst>
            </p:cNvPr>
            <p:cNvCxnSpPr>
              <a:cxnSpLocks/>
            </p:cNvCxnSpPr>
            <p:nvPr/>
          </p:nvCxnSpPr>
          <p:spPr bwMode="auto">
            <a:xfrm flipH="1">
              <a:off x="2101983" y="2291891"/>
              <a:ext cx="2546490" cy="286845"/>
            </a:xfrm>
            <a:prstGeom prst="straightConnector1">
              <a:avLst/>
            </a:prstGeom>
            <a:solidFill>
              <a:schemeClr val="bg1"/>
            </a:solidFill>
            <a:ln w="12700" cap="flat" cmpd="sng" algn="ctr">
              <a:solidFill>
                <a:srgbClr val="232323"/>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57" name="TextBox 56">
            <a:extLst>
              <a:ext uri="{FF2B5EF4-FFF2-40B4-BE49-F238E27FC236}">
                <a16:creationId xmlns:a16="http://schemas.microsoft.com/office/drawing/2014/main" id="{760014F7-D40B-E747-A292-CBD2E71FA1D7}"/>
              </a:ext>
            </a:extLst>
          </p:cNvPr>
          <p:cNvSpPr txBox="1"/>
          <p:nvPr/>
        </p:nvSpPr>
        <p:spPr>
          <a:xfrm>
            <a:off x="2207531" y="3786001"/>
            <a:ext cx="3288954" cy="738664"/>
          </a:xfrm>
          <a:prstGeom prst="rect">
            <a:avLst/>
          </a:prstGeom>
          <a:solidFill>
            <a:srgbClr val="FFFFFF"/>
          </a:solidFill>
          <a:ln>
            <a:solidFill>
              <a:srgbClr val="FF40FF"/>
            </a:solidFill>
          </a:ln>
        </p:spPr>
        <p:txBody>
          <a:bodyPr wrap="square" rtlCol="0">
            <a:spAutoFit/>
          </a:bodyPr>
          <a:lstStyle/>
          <a:p>
            <a:pPr algn="ctr"/>
            <a:r>
              <a:rPr lang="en-US" sz="1400" i="1" dirty="0">
                <a:solidFill>
                  <a:srgbClr val="232323"/>
                </a:solidFill>
              </a:rPr>
              <a:t>Vertical drift often smaller, </a:t>
            </a:r>
          </a:p>
          <a:p>
            <a:pPr algn="ctr"/>
            <a:r>
              <a:rPr lang="en-US" sz="1400" i="1" dirty="0">
                <a:solidFill>
                  <a:srgbClr val="232323"/>
                </a:solidFill>
              </a:rPr>
              <a:t>consistent </a:t>
            </a:r>
            <a:r>
              <a:rPr lang="en-US" sz="1400" i="1" dirty="0" err="1">
                <a:solidFill>
                  <a:srgbClr val="232323"/>
                </a:solidFill>
              </a:rPr>
              <a:t>btwn</a:t>
            </a:r>
            <a:r>
              <a:rPr lang="en-US" sz="1400" i="1" dirty="0">
                <a:solidFill>
                  <a:srgbClr val="232323"/>
                </a:solidFill>
              </a:rPr>
              <a:t> </a:t>
            </a:r>
            <a:r>
              <a:rPr lang="en-US" sz="1400" b="1" i="1" dirty="0">
                <a:solidFill>
                  <a:srgbClr val="00A500"/>
                </a:solidFill>
              </a:rPr>
              <a:t>Q1 (DOROS)</a:t>
            </a:r>
            <a:r>
              <a:rPr lang="en-US" sz="1400" i="1" dirty="0">
                <a:solidFill>
                  <a:srgbClr val="232323"/>
                </a:solidFill>
              </a:rPr>
              <a:t> &amp; </a:t>
            </a:r>
            <a:r>
              <a:rPr lang="en-US" sz="1400" b="1" i="1" dirty="0">
                <a:solidFill>
                  <a:srgbClr val="FF0000"/>
                </a:solidFill>
              </a:rPr>
              <a:t>Arc </a:t>
            </a:r>
            <a:r>
              <a:rPr lang="en-US" sz="1400" i="1" dirty="0">
                <a:solidFill>
                  <a:srgbClr val="232323"/>
                </a:solidFill>
              </a:rPr>
              <a:t>BPMs</a:t>
            </a:r>
          </a:p>
          <a:p>
            <a:pPr algn="ctr"/>
            <a:r>
              <a:rPr lang="en-US" sz="1400" i="1" dirty="0">
                <a:solidFill>
                  <a:srgbClr val="232323"/>
                </a:solidFill>
              </a:rPr>
              <a:t>(this time – but not always!)</a:t>
            </a:r>
          </a:p>
        </p:txBody>
      </p:sp>
      <p:sp>
        <p:nvSpPr>
          <p:cNvPr id="41" name="TextBox 40">
            <a:extLst>
              <a:ext uri="{FF2B5EF4-FFF2-40B4-BE49-F238E27FC236}">
                <a16:creationId xmlns:a16="http://schemas.microsoft.com/office/drawing/2014/main" id="{75E79ADE-E1E7-6F4A-B2C8-9392D930078C}"/>
              </a:ext>
            </a:extLst>
          </p:cNvPr>
          <p:cNvSpPr txBox="1"/>
          <p:nvPr/>
        </p:nvSpPr>
        <p:spPr>
          <a:xfrm>
            <a:off x="96762" y="67112"/>
            <a:ext cx="5932977" cy="246221"/>
          </a:xfrm>
          <a:prstGeom prst="rect">
            <a:avLst/>
          </a:prstGeom>
          <a:noFill/>
          <a:ln>
            <a:noFill/>
          </a:ln>
        </p:spPr>
        <p:txBody>
          <a:bodyPr wrap="square" rtlCol="0">
            <a:spAutoFit/>
          </a:bodyPr>
          <a:lstStyle/>
          <a:p>
            <a:r>
              <a:rPr lang="en-US" sz="1000" i="1" dirty="0">
                <a:solidFill>
                  <a:srgbClr val="000000"/>
                </a:solidFill>
                <a:latin typeface="Times New Roman" panose="02020603050405020304" pitchFamily="18" charset="0"/>
                <a:cs typeface="Times New Roman" panose="02020603050405020304" pitchFamily="18" charset="0"/>
              </a:rPr>
              <a:t>W. K., </a:t>
            </a:r>
            <a:r>
              <a:rPr lang="en-US" sz="1000" i="1" dirty="0">
                <a:solidFill>
                  <a:srgbClr val="000000"/>
                </a:solidFill>
                <a:hlinkClick r:id="rId4">
                  <a:extLst>
                    <a:ext uri="{A12FA001-AC4F-418D-AE19-62706E023703}">
                      <ahyp:hlinkClr xmlns:ahyp="http://schemas.microsoft.com/office/drawing/2018/hyperlinkcolor" val="tx"/>
                    </a:ext>
                  </a:extLst>
                </a:hlinkClick>
              </a:rPr>
              <a:t>Impact of orbit perturbations on luminosity calibrations</a:t>
            </a:r>
            <a:r>
              <a:rPr lang="en-US" sz="1000" i="1" dirty="0">
                <a:solidFill>
                  <a:srgbClr val="000000"/>
                </a:solidFill>
              </a:rPr>
              <a:t>, 2019 </a:t>
            </a:r>
            <a:r>
              <a:rPr lang="en-US" sz="1000" i="1" dirty="0">
                <a:solidFill>
                  <a:srgbClr val="000000"/>
                </a:solidFill>
                <a:latin typeface="Lucida Calligraphy" panose="03010101010101010101" pitchFamily="66" charset="77"/>
              </a:rPr>
              <a:t>L</a:t>
            </a:r>
            <a:r>
              <a:rPr lang="en-US" sz="1000" i="1" dirty="0">
                <a:solidFill>
                  <a:srgbClr val="000000"/>
                </a:solidFill>
              </a:rPr>
              <a:t>-days Workshop, CERN, 4-5 June 2019</a:t>
            </a:r>
            <a:endParaRPr lang="en-US" sz="1000" i="1"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6054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21"/>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15"/>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22"/>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20"/>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33"/>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43"/>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39"/>
                                        </p:tgtEl>
                                        <p:attrNameLst>
                                          <p:attrName>style.visibility</p:attrName>
                                        </p:attrNameLst>
                                      </p:cBhvr>
                                      <p:to>
                                        <p:strVal val="hidden"/>
                                      </p:to>
                                    </p:set>
                                  </p:childTnLst>
                                </p:cTn>
                              </p:par>
                              <p:par>
                                <p:cTn id="55" presetID="1" presetClass="entr" presetSubtype="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P spid="20" grpId="0"/>
      <p:bldP spid="20" grpId="1"/>
      <p:bldP spid="33" grpId="0"/>
      <p:bldP spid="33" grpId="1"/>
      <p:bldP spid="5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5226305-C819-3A46-9A51-F83112C5330D}"/>
              </a:ext>
            </a:extLst>
          </p:cNvPr>
          <p:cNvSpPr/>
          <p:nvPr/>
        </p:nvSpPr>
        <p:spPr bwMode="auto">
          <a:xfrm>
            <a:off x="1" y="6632954"/>
            <a:ext cx="1094014" cy="225046"/>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0" name="Rectangle 9">
            <a:extLst>
              <a:ext uri="{FF2B5EF4-FFF2-40B4-BE49-F238E27FC236}">
                <a16:creationId xmlns:a16="http://schemas.microsoft.com/office/drawing/2014/main" id="{1718353C-CC8C-E04F-9CD2-3879EBC86720}"/>
              </a:ext>
            </a:extLst>
          </p:cNvPr>
          <p:cNvSpPr/>
          <p:nvPr/>
        </p:nvSpPr>
        <p:spPr bwMode="auto">
          <a:xfrm>
            <a:off x="7307036" y="6636508"/>
            <a:ext cx="1836963" cy="225046"/>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47C598AE-F950-C243-B499-32B4365E4D6D}"/>
              </a:ext>
            </a:extLst>
          </p:cNvPr>
          <p:cNvSpPr>
            <a:spLocks noGrp="1"/>
          </p:cNvSpPr>
          <p:nvPr>
            <p:ph type="title"/>
          </p:nvPr>
        </p:nvSpPr>
        <p:spPr>
          <a:xfrm>
            <a:off x="477080" y="381000"/>
            <a:ext cx="8196470" cy="361950"/>
          </a:xfrm>
          <a:ln w="12700">
            <a:solidFill>
              <a:srgbClr val="000000"/>
            </a:solidFill>
          </a:ln>
        </p:spPr>
        <p:txBody>
          <a:bodyPr/>
          <a:lstStyle/>
          <a:p>
            <a:r>
              <a:rPr lang="en-US" dirty="0"/>
              <a:t>Magnetic non-linearity &amp; hysteresis: impact on </a:t>
            </a:r>
            <a:r>
              <a:rPr lang="en-US" dirty="0" err="1"/>
              <a:t>vdM</a:t>
            </a:r>
            <a:r>
              <a:rPr lang="en-US" dirty="0"/>
              <a:t> uncertainties</a:t>
            </a:r>
          </a:p>
        </p:txBody>
      </p:sp>
      <p:sp>
        <p:nvSpPr>
          <p:cNvPr id="3" name="Content Placeholder 2">
            <a:extLst>
              <a:ext uri="{FF2B5EF4-FFF2-40B4-BE49-F238E27FC236}">
                <a16:creationId xmlns:a16="http://schemas.microsoft.com/office/drawing/2014/main" id="{3DE6657F-6E8E-CD42-837B-A89EE203E43E}"/>
              </a:ext>
            </a:extLst>
          </p:cNvPr>
          <p:cNvSpPr>
            <a:spLocks noGrp="1"/>
          </p:cNvSpPr>
          <p:nvPr>
            <p:ph idx="1"/>
          </p:nvPr>
        </p:nvSpPr>
        <p:spPr>
          <a:xfrm>
            <a:off x="438728" y="1000831"/>
            <a:ext cx="8266544" cy="5308600"/>
          </a:xfrm>
        </p:spPr>
        <p:txBody>
          <a:bodyPr/>
          <a:lstStyle/>
          <a:p>
            <a:r>
              <a:rPr lang="en-US" sz="1600" dirty="0"/>
              <a:t>For each beam B (B = 1, 2) and each plane, the </a:t>
            </a:r>
            <a:r>
              <a:rPr lang="en-US" sz="1600" dirty="0">
                <a:effectLst/>
              </a:rPr>
              <a:t>non-linearity between the nominal (</a:t>
            </a:r>
            <a:r>
              <a:rPr lang="en-US" sz="1600" i="1" dirty="0" err="1">
                <a:effectLst/>
              </a:rPr>
              <a:t>x</a:t>
            </a:r>
            <a:r>
              <a:rPr lang="en-US" sz="1600" baseline="-25000" dirty="0" err="1">
                <a:effectLst/>
              </a:rPr>
              <a:t>nom,B</a:t>
            </a:r>
            <a:r>
              <a:rPr lang="en-US" sz="1600" dirty="0">
                <a:effectLst/>
              </a:rPr>
              <a:t>) and the actual (</a:t>
            </a:r>
            <a:r>
              <a:rPr lang="en-US" sz="1600" i="1" dirty="0" err="1">
                <a:effectLst/>
              </a:rPr>
              <a:t>x</a:t>
            </a:r>
            <a:r>
              <a:rPr lang="en-US" sz="1600" i="1" baseline="-25000" dirty="0" err="1">
                <a:effectLst/>
              </a:rPr>
              <a:t>act</a:t>
            </a:r>
            <a:r>
              <a:rPr lang="en-US" sz="1600" baseline="-25000" dirty="0" err="1">
                <a:effectLst/>
              </a:rPr>
              <a:t>,B</a:t>
            </a:r>
            <a:r>
              <a:rPr lang="en-US" sz="1600" dirty="0">
                <a:effectLst/>
              </a:rPr>
              <a:t>) beam displacement is  parameterized as:   </a:t>
            </a:r>
            <a:r>
              <a:rPr lang="en-US" sz="1600" i="1" dirty="0" err="1">
                <a:effectLst/>
              </a:rPr>
              <a:t>x</a:t>
            </a:r>
            <a:r>
              <a:rPr lang="en-US" sz="1600" i="1" baseline="-25000" dirty="0" err="1">
                <a:effectLst/>
              </a:rPr>
              <a:t>act</a:t>
            </a:r>
            <a:r>
              <a:rPr lang="en-US" sz="1600" baseline="-25000" dirty="0" err="1">
                <a:effectLst/>
              </a:rPr>
              <a:t>,B</a:t>
            </a:r>
            <a:r>
              <a:rPr lang="en-US" sz="1600" dirty="0">
                <a:effectLst/>
              </a:rPr>
              <a:t> = </a:t>
            </a:r>
            <a:r>
              <a:rPr lang="en-US" sz="1600" i="1" dirty="0">
                <a:solidFill>
                  <a:srgbClr val="00B050"/>
                </a:solidFill>
                <a:effectLst/>
              </a:rPr>
              <a:t>M</a:t>
            </a:r>
            <a:r>
              <a:rPr lang="en-US" sz="1600" i="1" baseline="-25000" dirty="0">
                <a:solidFill>
                  <a:srgbClr val="00B050"/>
                </a:solidFill>
                <a:effectLst/>
              </a:rPr>
              <a:t>1B</a:t>
            </a:r>
            <a:r>
              <a:rPr lang="en-US" sz="1600" dirty="0">
                <a:solidFill>
                  <a:srgbClr val="00B050"/>
                </a:solidFill>
                <a:effectLst/>
              </a:rPr>
              <a:t> </a:t>
            </a:r>
            <a:r>
              <a:rPr lang="en-US" sz="1600" i="1" dirty="0" err="1">
                <a:solidFill>
                  <a:srgbClr val="00B050"/>
                </a:solidFill>
                <a:effectLst/>
              </a:rPr>
              <a:t>x</a:t>
            </a:r>
            <a:r>
              <a:rPr lang="en-US" sz="1600" baseline="-25000" dirty="0" err="1">
                <a:solidFill>
                  <a:srgbClr val="00B050"/>
                </a:solidFill>
                <a:effectLst/>
              </a:rPr>
              <a:t>nom,B</a:t>
            </a:r>
            <a:r>
              <a:rPr lang="en-US" sz="1600" dirty="0">
                <a:solidFill>
                  <a:srgbClr val="00B050"/>
                </a:solidFill>
                <a:effectLst/>
              </a:rPr>
              <a:t>  </a:t>
            </a:r>
            <a:r>
              <a:rPr lang="en-US" sz="1600" dirty="0">
                <a:solidFill>
                  <a:srgbClr val="858687"/>
                </a:solidFill>
                <a:effectLst/>
              </a:rPr>
              <a:t>+  </a:t>
            </a:r>
            <a:r>
              <a:rPr lang="en-US" sz="1600" i="1" dirty="0">
                <a:solidFill>
                  <a:srgbClr val="858687"/>
                </a:solidFill>
                <a:effectLst/>
              </a:rPr>
              <a:t>M</a:t>
            </a:r>
            <a:r>
              <a:rPr lang="en-US" sz="1600" i="1" baseline="-25000" dirty="0">
                <a:solidFill>
                  <a:srgbClr val="858687"/>
                </a:solidFill>
                <a:effectLst/>
              </a:rPr>
              <a:t>2B </a:t>
            </a:r>
            <a:r>
              <a:rPr lang="en-US" sz="1600" dirty="0">
                <a:solidFill>
                  <a:srgbClr val="858687"/>
                </a:solidFill>
                <a:effectLst/>
              </a:rPr>
              <a:t>(</a:t>
            </a:r>
            <a:r>
              <a:rPr lang="en-US" sz="1600" i="1" dirty="0" err="1">
                <a:solidFill>
                  <a:srgbClr val="858687"/>
                </a:solidFill>
                <a:effectLst/>
              </a:rPr>
              <a:t>x</a:t>
            </a:r>
            <a:r>
              <a:rPr lang="en-US" sz="1600" baseline="-25000" dirty="0" err="1">
                <a:solidFill>
                  <a:srgbClr val="858687"/>
                </a:solidFill>
                <a:effectLst/>
              </a:rPr>
              <a:t>nom,B</a:t>
            </a:r>
            <a:r>
              <a:rPr lang="en-US" sz="1600" dirty="0">
                <a:solidFill>
                  <a:srgbClr val="858687"/>
                </a:solidFill>
                <a:effectLst/>
              </a:rPr>
              <a:t> / </a:t>
            </a:r>
            <a:r>
              <a:rPr lang="en-US" sz="1600" i="1" dirty="0" err="1">
                <a:solidFill>
                  <a:srgbClr val="858687"/>
                </a:solidFill>
                <a:effectLst/>
              </a:rPr>
              <a:t>x</a:t>
            </a:r>
            <a:r>
              <a:rPr lang="en-US" sz="1600" i="1" baseline="-25000" dirty="0" err="1">
                <a:solidFill>
                  <a:srgbClr val="858687"/>
                </a:solidFill>
                <a:effectLst/>
              </a:rPr>
              <a:t>max</a:t>
            </a:r>
            <a:r>
              <a:rPr lang="en-US" sz="1600" dirty="0">
                <a:solidFill>
                  <a:srgbClr val="858687"/>
                </a:solidFill>
                <a:effectLst/>
              </a:rPr>
              <a:t>)</a:t>
            </a:r>
            <a:r>
              <a:rPr lang="en-US" sz="1600" baseline="30000" dirty="0">
                <a:solidFill>
                  <a:srgbClr val="858687"/>
                </a:solidFill>
                <a:effectLst/>
              </a:rPr>
              <a:t>2</a:t>
            </a:r>
            <a:r>
              <a:rPr lang="en-US" sz="1600" dirty="0">
                <a:solidFill>
                  <a:srgbClr val="858687"/>
                </a:solidFill>
                <a:effectLst/>
              </a:rPr>
              <a:t>  </a:t>
            </a:r>
            <a:r>
              <a:rPr lang="en-US" sz="1600" dirty="0">
                <a:effectLst/>
              </a:rPr>
              <a:t>+  </a:t>
            </a:r>
            <a:r>
              <a:rPr lang="en-US" sz="1600" i="1" dirty="0">
                <a:solidFill>
                  <a:srgbClr val="C00000"/>
                </a:solidFill>
                <a:effectLst/>
              </a:rPr>
              <a:t>M</a:t>
            </a:r>
            <a:r>
              <a:rPr lang="en-US" sz="1600" i="1" baseline="-25000" dirty="0">
                <a:solidFill>
                  <a:srgbClr val="C00000"/>
                </a:solidFill>
                <a:effectLst/>
              </a:rPr>
              <a:t>3B </a:t>
            </a:r>
            <a:r>
              <a:rPr lang="en-US" sz="1600" dirty="0">
                <a:solidFill>
                  <a:srgbClr val="C00000"/>
                </a:solidFill>
                <a:effectLst/>
              </a:rPr>
              <a:t>(</a:t>
            </a:r>
            <a:r>
              <a:rPr lang="en-US" sz="1600" i="1" dirty="0" err="1">
                <a:solidFill>
                  <a:srgbClr val="C00000"/>
                </a:solidFill>
                <a:effectLst/>
              </a:rPr>
              <a:t>x</a:t>
            </a:r>
            <a:r>
              <a:rPr lang="en-US" sz="1600" baseline="-25000" dirty="0" err="1">
                <a:solidFill>
                  <a:srgbClr val="C00000"/>
                </a:solidFill>
                <a:effectLst/>
              </a:rPr>
              <a:t>nom,B</a:t>
            </a:r>
            <a:r>
              <a:rPr lang="en-US" sz="1600" dirty="0">
                <a:solidFill>
                  <a:srgbClr val="C00000"/>
                </a:solidFill>
                <a:effectLst/>
              </a:rPr>
              <a:t> / </a:t>
            </a:r>
            <a:r>
              <a:rPr lang="en-US" sz="1600" i="1" dirty="0" err="1">
                <a:solidFill>
                  <a:srgbClr val="C00000"/>
                </a:solidFill>
                <a:effectLst/>
              </a:rPr>
              <a:t>x</a:t>
            </a:r>
            <a:r>
              <a:rPr lang="en-US" sz="1600" i="1" baseline="-25000" dirty="0" err="1">
                <a:solidFill>
                  <a:srgbClr val="C00000"/>
                </a:solidFill>
                <a:effectLst/>
              </a:rPr>
              <a:t>max</a:t>
            </a:r>
            <a:r>
              <a:rPr lang="en-US" sz="1600" dirty="0">
                <a:solidFill>
                  <a:srgbClr val="C00000"/>
                </a:solidFill>
                <a:effectLst/>
              </a:rPr>
              <a:t>)</a:t>
            </a:r>
            <a:r>
              <a:rPr lang="en-US" sz="1600" baseline="30000" dirty="0">
                <a:solidFill>
                  <a:srgbClr val="C00000"/>
                </a:solidFill>
                <a:effectLst/>
              </a:rPr>
              <a:t>3</a:t>
            </a:r>
          </a:p>
          <a:p>
            <a:pPr lvl="1"/>
            <a:r>
              <a:rPr lang="en-US" sz="1400" dirty="0"/>
              <a:t>Only </a:t>
            </a:r>
            <a:r>
              <a:rPr lang="en-US" sz="1400" i="1" dirty="0">
                <a:solidFill>
                  <a:srgbClr val="00B050"/>
                </a:solidFill>
              </a:rPr>
              <a:t>M</a:t>
            </a:r>
            <a:r>
              <a:rPr lang="en-US" sz="1400" i="1" baseline="-25000" dirty="0">
                <a:solidFill>
                  <a:srgbClr val="00B050"/>
                </a:solidFill>
              </a:rPr>
              <a:t>1B</a:t>
            </a:r>
            <a:r>
              <a:rPr lang="en-US" sz="1400" dirty="0"/>
              <a:t> ( ~ “linear length scale”) and </a:t>
            </a:r>
            <a:r>
              <a:rPr lang="en-US" sz="1400" i="1" dirty="0">
                <a:solidFill>
                  <a:srgbClr val="C00000"/>
                </a:solidFill>
              </a:rPr>
              <a:t>M</a:t>
            </a:r>
            <a:r>
              <a:rPr lang="en-US" sz="1400" i="1" baseline="-25000" dirty="0">
                <a:solidFill>
                  <a:srgbClr val="C00000"/>
                </a:solidFill>
              </a:rPr>
              <a:t>3B</a:t>
            </a:r>
            <a:r>
              <a:rPr lang="en-US" sz="1400" dirty="0"/>
              <a:t> impact the </a:t>
            </a:r>
            <a:r>
              <a:rPr lang="en-US" sz="1400" dirty="0">
                <a:latin typeface="Lucida Calligraphy" panose="03010101010101010101" pitchFamily="66" charset="77"/>
              </a:rPr>
              <a:t>L</a:t>
            </a:r>
            <a:r>
              <a:rPr lang="en-US" sz="1400" dirty="0"/>
              <a:t> scale; </a:t>
            </a:r>
            <a:r>
              <a:rPr lang="en-US" sz="1400" dirty="0">
                <a:solidFill>
                  <a:srgbClr val="858687"/>
                </a:solidFill>
              </a:rPr>
              <a:t>the even terms cancel out</a:t>
            </a:r>
          </a:p>
          <a:p>
            <a:pPr lvl="1"/>
            <a:r>
              <a:rPr lang="en-US" sz="1400" dirty="0">
                <a:effectLst/>
              </a:rPr>
              <a:t>The fits uses BPM (and luminous-centroid) data from the </a:t>
            </a:r>
            <a:r>
              <a:rPr lang="en-US" sz="1400" dirty="0" err="1">
                <a:effectLst/>
              </a:rPr>
              <a:t>vdM</a:t>
            </a:r>
            <a:r>
              <a:rPr lang="en-US" sz="1400" dirty="0">
                <a:effectLst/>
              </a:rPr>
              <a:t> </a:t>
            </a:r>
            <a:r>
              <a:rPr lang="en-US" sz="1400" dirty="0"/>
              <a:t> (and LSC) scans; they include BPM-scale, orbit-drift and beam-deflection corrections as nuisance parameters</a:t>
            </a:r>
            <a:endParaRPr lang="en-US" sz="1400" dirty="0">
              <a:effectLst/>
            </a:endParaRPr>
          </a:p>
          <a:p>
            <a:endParaRPr lang="en-US" sz="1600" dirty="0">
              <a:effectLst/>
            </a:endParaRPr>
          </a:p>
          <a:p>
            <a:endParaRPr lang="en-US" dirty="0"/>
          </a:p>
        </p:txBody>
      </p:sp>
      <p:grpSp>
        <p:nvGrpSpPr>
          <p:cNvPr id="5" name="Group 4">
            <a:extLst>
              <a:ext uri="{FF2B5EF4-FFF2-40B4-BE49-F238E27FC236}">
                <a16:creationId xmlns:a16="http://schemas.microsoft.com/office/drawing/2014/main" id="{36BB70A7-40C1-0247-9C11-FAAF0BB323C0}"/>
              </a:ext>
            </a:extLst>
          </p:cNvPr>
          <p:cNvGrpSpPr/>
          <p:nvPr/>
        </p:nvGrpSpPr>
        <p:grpSpPr>
          <a:xfrm>
            <a:off x="286342" y="2687523"/>
            <a:ext cx="8427686" cy="3818275"/>
            <a:chOff x="286342" y="2687523"/>
            <a:chExt cx="8427686" cy="3818275"/>
          </a:xfrm>
        </p:grpSpPr>
        <p:pic>
          <p:nvPicPr>
            <p:cNvPr id="6" name="Picture 5">
              <a:extLst>
                <a:ext uri="{FF2B5EF4-FFF2-40B4-BE49-F238E27FC236}">
                  <a16:creationId xmlns:a16="http://schemas.microsoft.com/office/drawing/2014/main" id="{1F3E3851-0FBE-614A-A027-FF919FEFC9B0}"/>
                </a:ext>
              </a:extLst>
            </p:cNvPr>
            <p:cNvPicPr>
              <a:picLocks noChangeAspect="1"/>
            </p:cNvPicPr>
            <p:nvPr/>
          </p:nvPicPr>
          <p:blipFill>
            <a:blip r:embed="rId2"/>
            <a:stretch>
              <a:fillRect/>
            </a:stretch>
          </p:blipFill>
          <p:spPr>
            <a:xfrm>
              <a:off x="925830" y="2687523"/>
              <a:ext cx="7292340" cy="3115818"/>
            </a:xfrm>
            <a:prstGeom prst="rect">
              <a:avLst/>
            </a:prstGeom>
          </p:spPr>
        </p:pic>
        <p:sp>
          <p:nvSpPr>
            <p:cNvPr id="7" name="TextBox 6">
              <a:extLst>
                <a:ext uri="{FF2B5EF4-FFF2-40B4-BE49-F238E27FC236}">
                  <a16:creationId xmlns:a16="http://schemas.microsoft.com/office/drawing/2014/main" id="{4EA15214-890E-5442-9759-2A142B6E0B93}"/>
                </a:ext>
              </a:extLst>
            </p:cNvPr>
            <p:cNvSpPr txBox="1"/>
            <p:nvPr/>
          </p:nvSpPr>
          <p:spPr>
            <a:xfrm>
              <a:off x="286342" y="5490135"/>
              <a:ext cx="8427686" cy="1015663"/>
            </a:xfrm>
            <a:prstGeom prst="rect">
              <a:avLst/>
            </a:prstGeom>
            <a:noFill/>
          </p:spPr>
          <p:txBody>
            <a:bodyPr wrap="square" rtlCol="0">
              <a:spAutoFit/>
            </a:bodyPr>
            <a:lstStyle/>
            <a:p>
              <a:pPr algn="just"/>
              <a:r>
                <a:rPr lang="en-US" sz="1200" i="1" dirty="0">
                  <a:solidFill>
                    <a:srgbClr val="000000"/>
                  </a:solidFill>
                </a:rPr>
                <a:t>Summary of the non-linear length scale determination for the √s=13 </a:t>
              </a:r>
              <a:r>
                <a:rPr lang="en-US" sz="1200" i="1" dirty="0" err="1">
                  <a:solidFill>
                    <a:srgbClr val="000000"/>
                  </a:solidFill>
                </a:rPr>
                <a:t>TeV</a:t>
              </a:r>
              <a:r>
                <a:rPr lang="en-US" sz="1200" i="1" dirty="0">
                  <a:solidFill>
                    <a:srgbClr val="000000"/>
                  </a:solidFill>
                </a:rPr>
                <a:t> </a:t>
              </a:r>
              <a:r>
                <a:rPr lang="en-US" sz="1200" i="1" dirty="0" err="1">
                  <a:solidFill>
                    <a:srgbClr val="000000"/>
                  </a:solidFill>
                </a:rPr>
                <a:t>vdM+LSC</a:t>
              </a:r>
              <a:r>
                <a:rPr lang="en-US" sz="1200" i="1" dirty="0">
                  <a:solidFill>
                    <a:srgbClr val="000000"/>
                  </a:solidFill>
                </a:rPr>
                <a:t> datasets. The left and middle panels show the quadratic M</a:t>
              </a:r>
              <a:r>
                <a:rPr lang="en-US" sz="1200" i="1" baseline="-25000" dirty="0">
                  <a:solidFill>
                    <a:srgbClr val="000000"/>
                  </a:solidFill>
                </a:rPr>
                <a:t>2</a:t>
              </a:r>
              <a:r>
                <a:rPr lang="en-US" sz="1200" i="1" dirty="0">
                  <a:solidFill>
                    <a:srgbClr val="000000"/>
                  </a:solidFill>
                </a:rPr>
                <a:t> and cubic M</a:t>
              </a:r>
              <a:r>
                <a:rPr lang="en-US" sz="1200" i="1" baseline="-25000" dirty="0">
                  <a:solidFill>
                    <a:srgbClr val="000000"/>
                  </a:solidFill>
                </a:rPr>
                <a:t>3</a:t>
              </a:r>
              <a:r>
                <a:rPr lang="en-US" sz="1200" i="1" dirty="0">
                  <a:solidFill>
                    <a:srgbClr val="000000"/>
                  </a:solidFill>
                </a:rPr>
                <a:t> terms fitted for each beam and plane from the combined </a:t>
              </a:r>
              <a:r>
                <a:rPr lang="en-US" sz="1200" i="1" dirty="0" err="1">
                  <a:solidFill>
                    <a:srgbClr val="000000"/>
                  </a:solidFill>
                </a:rPr>
                <a:t>vdM</a:t>
              </a:r>
              <a:r>
                <a:rPr lang="en-US" sz="1200" i="1" dirty="0">
                  <a:solidFill>
                    <a:srgbClr val="000000"/>
                  </a:solidFill>
                </a:rPr>
                <a:t> and LSC data for each data-taking year, with error bars indicating the statistical uncertainties. The right panel shows the </a:t>
              </a:r>
              <a:r>
                <a:rPr lang="en-US" sz="1200" b="1" i="1" dirty="0">
                  <a:solidFill>
                    <a:srgbClr val="FF40FF"/>
                  </a:solidFill>
                </a:rPr>
                <a:t>linear length scale product </a:t>
              </a:r>
              <a:r>
                <a:rPr lang="en-US" sz="1200" b="1" i="1" dirty="0" err="1">
                  <a:solidFill>
                    <a:srgbClr val="FF40FF"/>
                  </a:solidFill>
                </a:rPr>
                <a:t>L</a:t>
              </a:r>
              <a:r>
                <a:rPr lang="en-US" sz="1200" b="1" i="1" baseline="-25000" dirty="0" err="1">
                  <a:solidFill>
                    <a:srgbClr val="FF40FF"/>
                  </a:solidFill>
                </a:rPr>
                <a:t>xy</a:t>
              </a:r>
              <a:r>
                <a:rPr lang="en-US" sz="1200" b="1" i="1" dirty="0">
                  <a:solidFill>
                    <a:srgbClr val="FF40FF"/>
                  </a:solidFill>
                </a:rPr>
                <a:t> </a:t>
              </a:r>
              <a:r>
                <a:rPr lang="en-US" sz="1200" i="1" dirty="0">
                  <a:solidFill>
                    <a:srgbClr val="000000"/>
                  </a:solidFill>
                </a:rPr>
                <a:t>for each year, together with its </a:t>
              </a:r>
              <a:r>
                <a:rPr lang="en-US" sz="1200" b="1" i="1" dirty="0">
                  <a:solidFill>
                    <a:srgbClr val="00B0F0"/>
                  </a:solidFill>
                </a:rPr>
                <a:t>statistical </a:t>
              </a:r>
              <a:r>
                <a:rPr lang="en-US" sz="1200" b="1" i="1" dirty="0">
                  <a:solidFill>
                    <a:srgbClr val="05B0F0"/>
                  </a:solidFill>
                </a:rPr>
                <a:t>error (cyan band)</a:t>
              </a:r>
              <a:r>
                <a:rPr lang="en-US" sz="1200" i="1" dirty="0">
                  <a:solidFill>
                    <a:srgbClr val="000000"/>
                  </a:solidFill>
                </a:rPr>
                <a:t>, the </a:t>
              </a:r>
              <a:r>
                <a:rPr lang="en-US" sz="1200" b="1" i="1" dirty="0">
                  <a:solidFill>
                    <a:srgbClr val="000000"/>
                  </a:solidFill>
                </a:rPr>
                <a:t>central value </a:t>
              </a:r>
              <a:r>
                <a:rPr lang="en-US" sz="1200" i="1" dirty="0">
                  <a:solidFill>
                    <a:srgbClr val="000000"/>
                  </a:solidFill>
                </a:rPr>
                <a:t>of the </a:t>
              </a:r>
              <a:r>
                <a:rPr lang="en-US" sz="1200" b="1" i="1" dirty="0">
                  <a:solidFill>
                    <a:srgbClr val="000000"/>
                  </a:solidFill>
                </a:rPr>
                <a:t>baseline non-linear fit </a:t>
              </a:r>
              <a:r>
                <a:rPr lang="en-US" sz="1200" i="1" dirty="0">
                  <a:solidFill>
                    <a:srgbClr val="000000"/>
                  </a:solidFill>
                </a:rPr>
                <a:t>incorporating the M</a:t>
              </a:r>
              <a:r>
                <a:rPr lang="en-US" sz="1200" i="1" baseline="-25000" dirty="0">
                  <a:solidFill>
                    <a:srgbClr val="000000"/>
                  </a:solidFill>
                </a:rPr>
                <a:t>2</a:t>
              </a:r>
              <a:r>
                <a:rPr lang="en-US" sz="1200" i="1" dirty="0">
                  <a:solidFill>
                    <a:srgbClr val="000000"/>
                  </a:solidFill>
                </a:rPr>
                <a:t> and M</a:t>
              </a:r>
              <a:r>
                <a:rPr lang="en-US" sz="1200" i="1" baseline="-25000" dirty="0">
                  <a:solidFill>
                    <a:srgbClr val="000000"/>
                  </a:solidFill>
                </a:rPr>
                <a:t>3</a:t>
              </a:r>
              <a:r>
                <a:rPr lang="en-US" sz="1200" i="1" dirty="0">
                  <a:solidFill>
                    <a:srgbClr val="000000"/>
                  </a:solidFill>
                </a:rPr>
                <a:t> terms (</a:t>
              </a:r>
              <a:r>
                <a:rPr lang="en-US" sz="1200" b="1" i="1" dirty="0">
                  <a:solidFill>
                    <a:srgbClr val="000000"/>
                  </a:solidFill>
                </a:rPr>
                <a:t>black cross</a:t>
              </a:r>
              <a:r>
                <a:rPr lang="en-US" sz="1200" i="1" dirty="0">
                  <a:solidFill>
                    <a:srgbClr val="000000"/>
                  </a:solidFill>
                </a:rPr>
                <a:t>), and the </a:t>
              </a:r>
              <a:r>
                <a:rPr lang="en-US" sz="1200" i="1" dirty="0">
                  <a:solidFill>
                    <a:srgbClr val="4344FF"/>
                  </a:solidFill>
                </a:rPr>
                <a:t>total uncertainty</a:t>
              </a:r>
              <a:r>
                <a:rPr lang="en-US" sz="1200" i="1" dirty="0">
                  <a:solidFill>
                    <a:srgbClr val="000000"/>
                  </a:solidFill>
                </a:rPr>
                <a:t> in </a:t>
              </a:r>
              <a:r>
                <a:rPr lang="en-US" sz="1200" i="1" dirty="0" err="1">
                  <a:solidFill>
                    <a:srgbClr val="000000"/>
                  </a:solidFill>
                </a:rPr>
                <a:t>L</a:t>
              </a:r>
              <a:r>
                <a:rPr lang="en-US" sz="1200" i="1" baseline="-25000" dirty="0" err="1">
                  <a:solidFill>
                    <a:srgbClr val="000000"/>
                  </a:solidFill>
                </a:rPr>
                <a:t>xy</a:t>
              </a:r>
              <a:r>
                <a:rPr lang="en-US" sz="1200" i="1" dirty="0">
                  <a:solidFill>
                    <a:srgbClr val="000000"/>
                  </a:solidFill>
                </a:rPr>
                <a:t> , that encompasses the central values of the baseline and of the alternative non-linear fits. </a:t>
              </a:r>
            </a:p>
          </p:txBody>
        </p:sp>
      </p:grpSp>
      <p:sp>
        <p:nvSpPr>
          <p:cNvPr id="4" name="Rounded Rectangle 3">
            <a:extLst>
              <a:ext uri="{FF2B5EF4-FFF2-40B4-BE49-F238E27FC236}">
                <a16:creationId xmlns:a16="http://schemas.microsoft.com/office/drawing/2014/main" id="{50DCED15-5FE1-144D-B69C-95B638AE7A6D}"/>
              </a:ext>
            </a:extLst>
          </p:cNvPr>
          <p:cNvSpPr/>
          <p:nvPr/>
        </p:nvSpPr>
        <p:spPr bwMode="auto">
          <a:xfrm>
            <a:off x="6441621" y="4996543"/>
            <a:ext cx="865415" cy="204107"/>
          </a:xfrm>
          <a:prstGeom prst="roundRect">
            <a:avLst/>
          </a:prstGeom>
          <a:noFill/>
          <a:ln w="28575" cap="flat" cmpd="sng" algn="ctr">
            <a:solidFill>
              <a:srgbClr val="FF40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1" name="TextBox 10">
            <a:extLst>
              <a:ext uri="{FF2B5EF4-FFF2-40B4-BE49-F238E27FC236}">
                <a16:creationId xmlns:a16="http://schemas.microsoft.com/office/drawing/2014/main" id="{382B13F3-2296-A94A-A727-FEA669FCAAF2}"/>
              </a:ext>
            </a:extLst>
          </p:cNvPr>
          <p:cNvSpPr txBox="1"/>
          <p:nvPr/>
        </p:nvSpPr>
        <p:spPr>
          <a:xfrm>
            <a:off x="-1" y="0"/>
            <a:ext cx="2887133" cy="246221"/>
          </a:xfrm>
          <a:prstGeom prst="rect">
            <a:avLst/>
          </a:prstGeom>
          <a:noFill/>
          <a:ln>
            <a:noFill/>
          </a:ln>
        </p:spPr>
        <p:txBody>
          <a:bodyPr wrap="square" rtlCol="0">
            <a:spAutoFit/>
          </a:bodyPr>
          <a:lstStyle/>
          <a:p>
            <a:r>
              <a:rPr lang="en-US" sz="1000" i="1" dirty="0">
                <a:solidFill>
                  <a:srgbClr val="000000"/>
                </a:solidFill>
                <a:latin typeface="Times New Roman" panose="02020603050405020304" pitchFamily="18" charset="0"/>
                <a:cs typeface="Times New Roman" panose="02020603050405020304" pitchFamily="18" charset="0"/>
              </a:rPr>
              <a:t>ATLAS collaboration, Eur. Phys. J. C (2023) 83:982</a:t>
            </a:r>
          </a:p>
        </p:txBody>
      </p:sp>
    </p:spTree>
    <p:extLst>
      <p:ext uri="{BB962C8B-B14F-4D97-AF65-F5344CB8AC3E}">
        <p14:creationId xmlns:p14="http://schemas.microsoft.com/office/powerpoint/2010/main" val="690631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B0196C2-B8B8-4141-871A-21CBDF7A6E30}"/>
              </a:ext>
            </a:extLst>
          </p:cNvPr>
          <p:cNvSpPr>
            <a:spLocks noGrp="1"/>
          </p:cNvSpPr>
          <p:nvPr>
            <p:ph type="title"/>
          </p:nvPr>
        </p:nvSpPr>
        <p:spPr>
          <a:xfrm>
            <a:off x="177421" y="390525"/>
            <a:ext cx="8789158" cy="361950"/>
          </a:xfrm>
          <a:ln w="9525">
            <a:solidFill>
              <a:srgbClr val="000000"/>
            </a:solidFill>
          </a:ln>
        </p:spPr>
        <p:txBody>
          <a:bodyPr/>
          <a:lstStyle/>
          <a:p>
            <a:r>
              <a:rPr lang="en-US"/>
              <a:t>Systematic uncertainties on beam-beam correction to vdM calibrations</a:t>
            </a:r>
          </a:p>
        </p:txBody>
      </p:sp>
      <p:pic>
        <p:nvPicPr>
          <p:cNvPr id="6" name="Picture 5">
            <a:extLst>
              <a:ext uri="{FF2B5EF4-FFF2-40B4-BE49-F238E27FC236}">
                <a16:creationId xmlns:a16="http://schemas.microsoft.com/office/drawing/2014/main" id="{7867F7A5-C36D-4940-9CBD-200E96446E02}"/>
              </a:ext>
            </a:extLst>
          </p:cNvPr>
          <p:cNvPicPr>
            <a:picLocks noChangeAspect="1"/>
          </p:cNvPicPr>
          <p:nvPr/>
        </p:nvPicPr>
        <p:blipFill>
          <a:blip r:embed="rId2"/>
          <a:stretch>
            <a:fillRect/>
          </a:stretch>
        </p:blipFill>
        <p:spPr>
          <a:xfrm>
            <a:off x="1273429" y="857058"/>
            <a:ext cx="6597142" cy="4531614"/>
          </a:xfrm>
          <a:prstGeom prst="rect">
            <a:avLst/>
          </a:prstGeom>
        </p:spPr>
      </p:pic>
      <p:sp>
        <p:nvSpPr>
          <p:cNvPr id="7" name="TextBox 6">
            <a:extLst>
              <a:ext uri="{FF2B5EF4-FFF2-40B4-BE49-F238E27FC236}">
                <a16:creationId xmlns:a16="http://schemas.microsoft.com/office/drawing/2014/main" id="{1AD03DC6-638C-904B-BCE2-1DF224CC72E8}"/>
              </a:ext>
            </a:extLst>
          </p:cNvPr>
          <p:cNvSpPr txBox="1"/>
          <p:nvPr/>
        </p:nvSpPr>
        <p:spPr>
          <a:xfrm>
            <a:off x="302627" y="5388672"/>
            <a:ext cx="8538745" cy="1200329"/>
          </a:xfrm>
          <a:prstGeom prst="rect">
            <a:avLst/>
          </a:prstGeom>
          <a:noFill/>
        </p:spPr>
        <p:txBody>
          <a:bodyPr wrap="square" rtlCol="0">
            <a:spAutoFit/>
          </a:bodyPr>
          <a:lstStyle/>
          <a:p>
            <a:pPr algn="just"/>
            <a:r>
              <a:rPr lang="en-US" sz="1200" i="1" dirty="0">
                <a:solidFill>
                  <a:srgbClr val="000000"/>
                </a:solidFill>
              </a:rPr>
              <a:t>Typical systematic uncertainties affecting beam-beam corrections to a hypothetical pp </a:t>
            </a:r>
            <a:r>
              <a:rPr lang="en-US" sz="1200" i="1" dirty="0" err="1">
                <a:solidFill>
                  <a:srgbClr val="000000"/>
                </a:solidFill>
              </a:rPr>
              <a:t>vdM</a:t>
            </a:r>
            <a:r>
              <a:rPr lang="en-US" sz="1200" i="1" dirty="0">
                <a:solidFill>
                  <a:srgbClr val="000000"/>
                </a:solidFill>
              </a:rPr>
              <a:t> calibration in a fully symmetric Gaussian-beam configuration, with the round–beam-equivalent beam-beam parameter set equal to </a:t>
            </a:r>
            <a:r>
              <a:rPr lang="el-GR" sz="1200" i="1" dirty="0">
                <a:solidFill>
                  <a:srgbClr val="000000"/>
                </a:solidFill>
              </a:rPr>
              <a:t>ξ</a:t>
            </a:r>
            <a:r>
              <a:rPr lang="en-US" sz="1200" i="1" baseline="-25000" dirty="0">
                <a:solidFill>
                  <a:srgbClr val="000000"/>
                </a:solidFill>
              </a:rPr>
              <a:t>sim</a:t>
            </a:r>
            <a:r>
              <a:rPr lang="en-US" sz="1200" i="1" dirty="0">
                <a:solidFill>
                  <a:srgbClr val="000000"/>
                </a:solidFill>
              </a:rPr>
              <a:t>, for three values of N</a:t>
            </a:r>
            <a:r>
              <a:rPr lang="en-US" sz="1200" i="1" baseline="-25000" dirty="0">
                <a:solidFill>
                  <a:srgbClr val="000000"/>
                </a:solidFill>
              </a:rPr>
              <a:t>NSIP </a:t>
            </a:r>
            <a:r>
              <a:rPr lang="en-US" sz="1200" i="1" dirty="0">
                <a:solidFill>
                  <a:srgbClr val="000000"/>
                </a:solidFill>
              </a:rPr>
              <a:t>. For each source, the uncertainty is either evaluated at, or scaled linearly to, the value of </a:t>
            </a:r>
            <a:r>
              <a:rPr lang="el-GR" sz="1200" i="1" dirty="0">
                <a:solidFill>
                  <a:srgbClr val="000000"/>
                </a:solidFill>
              </a:rPr>
              <a:t>ξ</a:t>
            </a:r>
            <a:r>
              <a:rPr lang="en-US" sz="1200" i="1" baseline="-25000" dirty="0">
                <a:solidFill>
                  <a:srgbClr val="000000"/>
                </a:solidFill>
              </a:rPr>
              <a:t>sim</a:t>
            </a:r>
            <a:r>
              <a:rPr lang="en-US" sz="1200" i="1" dirty="0">
                <a:solidFill>
                  <a:srgbClr val="000000"/>
                </a:solidFill>
              </a:rPr>
              <a:t> indicated in the second column; if no value of </a:t>
            </a:r>
            <a:r>
              <a:rPr lang="el-GR" sz="1200" i="1" dirty="0">
                <a:solidFill>
                  <a:srgbClr val="000000"/>
                </a:solidFill>
              </a:rPr>
              <a:t>ξ</a:t>
            </a:r>
            <a:r>
              <a:rPr lang="en-US" sz="1200" i="1" baseline="-25000" dirty="0">
                <a:solidFill>
                  <a:srgbClr val="000000"/>
                </a:solidFill>
              </a:rPr>
              <a:t>sim</a:t>
            </a:r>
            <a:r>
              <a:rPr lang="en-US" sz="1200" i="1" dirty="0">
                <a:solidFill>
                  <a:srgbClr val="000000"/>
                </a:solidFill>
              </a:rPr>
              <a:t> is specified, the uncertainty listed covers the full range of </a:t>
            </a:r>
            <a:r>
              <a:rPr lang="el-GR" sz="1200" i="1" dirty="0">
                <a:solidFill>
                  <a:srgbClr val="000000"/>
                </a:solidFill>
              </a:rPr>
              <a:t>ξ </a:t>
            </a:r>
            <a:r>
              <a:rPr lang="en-US" sz="1200" i="1" dirty="0">
                <a:solidFill>
                  <a:srgbClr val="000000"/>
                </a:solidFill>
              </a:rPr>
              <a:t>values encountered during pp </a:t>
            </a:r>
            <a:r>
              <a:rPr lang="en-US" sz="1200" i="1" dirty="0" err="1">
                <a:solidFill>
                  <a:srgbClr val="000000"/>
                </a:solidFill>
              </a:rPr>
              <a:t>vdM</a:t>
            </a:r>
            <a:r>
              <a:rPr lang="en-US" sz="1200" i="1" dirty="0">
                <a:solidFill>
                  <a:srgbClr val="000000"/>
                </a:solidFill>
              </a:rPr>
              <a:t> scans at the LHC. When an uncertainty is assumption-dependent, the value flagged by an asterisk is that used in computing the total uncertainty; the latter is compared to the overall beam-beam correction itself in the bottom two rows of the Table.</a:t>
            </a:r>
          </a:p>
        </p:txBody>
      </p:sp>
      <p:sp>
        <p:nvSpPr>
          <p:cNvPr id="2" name="TextBox 1">
            <a:extLst>
              <a:ext uri="{FF2B5EF4-FFF2-40B4-BE49-F238E27FC236}">
                <a16:creationId xmlns:a16="http://schemas.microsoft.com/office/drawing/2014/main" id="{13B85398-A806-7207-0A2E-A5D7A99EBD4C}"/>
              </a:ext>
            </a:extLst>
          </p:cNvPr>
          <p:cNvSpPr txBox="1"/>
          <p:nvPr/>
        </p:nvSpPr>
        <p:spPr>
          <a:xfrm>
            <a:off x="96762" y="67112"/>
            <a:ext cx="2604105"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spTree>
    <p:extLst>
      <p:ext uri="{BB962C8B-B14F-4D97-AF65-F5344CB8AC3E}">
        <p14:creationId xmlns:p14="http://schemas.microsoft.com/office/powerpoint/2010/main" val="26255826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1ACDAB2-3891-5947-A23D-69F9E5FAE679}"/>
              </a:ext>
            </a:extLst>
          </p:cNvPr>
          <p:cNvSpPr/>
          <p:nvPr/>
        </p:nvSpPr>
        <p:spPr bwMode="auto">
          <a:xfrm>
            <a:off x="7731579" y="6653893"/>
            <a:ext cx="1412421" cy="204107"/>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5FAA9B16-4F01-7C41-B60D-37E31A2BDCA6}"/>
              </a:ext>
            </a:extLst>
          </p:cNvPr>
          <p:cNvSpPr/>
          <p:nvPr/>
        </p:nvSpPr>
        <p:spPr bwMode="auto">
          <a:xfrm>
            <a:off x="0" y="6653893"/>
            <a:ext cx="1412421" cy="204107"/>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47C598AE-F950-C243-B499-32B4365E4D6D}"/>
              </a:ext>
            </a:extLst>
          </p:cNvPr>
          <p:cNvSpPr>
            <a:spLocks noGrp="1"/>
          </p:cNvSpPr>
          <p:nvPr>
            <p:ph type="title"/>
          </p:nvPr>
        </p:nvSpPr>
        <p:spPr>
          <a:xfrm>
            <a:off x="685800" y="294862"/>
            <a:ext cx="7782342" cy="361950"/>
          </a:xfrm>
          <a:ln w="19050">
            <a:solidFill>
              <a:srgbClr val="0432FF"/>
            </a:solidFill>
          </a:ln>
        </p:spPr>
        <p:txBody>
          <a:bodyPr/>
          <a:lstStyle/>
          <a:p>
            <a:r>
              <a:rPr lang="en-US" dirty="0"/>
              <a:t>Magnetic non-linearity &amp; hysteresis in </a:t>
            </a:r>
            <a:r>
              <a:rPr lang="en-US" dirty="0" err="1"/>
              <a:t>vdM</a:t>
            </a:r>
            <a:r>
              <a:rPr lang="en-US" dirty="0"/>
              <a:t> closed-orbit bumps</a:t>
            </a:r>
          </a:p>
        </p:txBody>
      </p:sp>
      <p:sp>
        <p:nvSpPr>
          <p:cNvPr id="3" name="TextBox 2">
            <a:extLst>
              <a:ext uri="{FF2B5EF4-FFF2-40B4-BE49-F238E27FC236}">
                <a16:creationId xmlns:a16="http://schemas.microsoft.com/office/drawing/2014/main" id="{F5494949-18E8-CC4D-BFD6-17CD42B37613}"/>
              </a:ext>
            </a:extLst>
          </p:cNvPr>
          <p:cNvSpPr txBox="1"/>
          <p:nvPr/>
        </p:nvSpPr>
        <p:spPr>
          <a:xfrm>
            <a:off x="-1" y="0"/>
            <a:ext cx="2887133" cy="246221"/>
          </a:xfrm>
          <a:prstGeom prst="rect">
            <a:avLst/>
          </a:prstGeom>
          <a:noFill/>
          <a:ln>
            <a:noFill/>
          </a:ln>
        </p:spPr>
        <p:txBody>
          <a:bodyPr wrap="square" rtlCol="0">
            <a:spAutoFit/>
          </a:bodyPr>
          <a:lstStyle/>
          <a:p>
            <a:r>
              <a:rPr lang="en-US" sz="1000" i="1" dirty="0">
                <a:solidFill>
                  <a:srgbClr val="000000"/>
                </a:solidFill>
                <a:latin typeface="Times New Roman" panose="02020603050405020304" pitchFamily="18" charset="0"/>
                <a:cs typeface="Times New Roman" panose="02020603050405020304" pitchFamily="18" charset="0"/>
              </a:rPr>
              <a:t>ATLAS collaboration, Eur. Phys. J. C (2023) 83:982</a:t>
            </a:r>
          </a:p>
        </p:txBody>
      </p:sp>
      <p:pic>
        <p:nvPicPr>
          <p:cNvPr id="5" name="Picture 4">
            <a:extLst>
              <a:ext uri="{FF2B5EF4-FFF2-40B4-BE49-F238E27FC236}">
                <a16:creationId xmlns:a16="http://schemas.microsoft.com/office/drawing/2014/main" id="{3F3DB421-5150-FA49-ABE2-23BC3EE438BD}"/>
              </a:ext>
            </a:extLst>
          </p:cNvPr>
          <p:cNvPicPr>
            <a:picLocks noChangeAspect="1"/>
          </p:cNvPicPr>
          <p:nvPr/>
        </p:nvPicPr>
        <p:blipFill>
          <a:blip r:embed="rId2"/>
          <a:stretch>
            <a:fillRect/>
          </a:stretch>
        </p:blipFill>
        <p:spPr>
          <a:xfrm>
            <a:off x="600262" y="1084793"/>
            <a:ext cx="3143250" cy="2679700"/>
          </a:xfrm>
          <a:prstGeom prst="rect">
            <a:avLst/>
          </a:prstGeom>
        </p:spPr>
      </p:pic>
      <p:pic>
        <p:nvPicPr>
          <p:cNvPr id="11" name="Picture 10">
            <a:extLst>
              <a:ext uri="{FF2B5EF4-FFF2-40B4-BE49-F238E27FC236}">
                <a16:creationId xmlns:a16="http://schemas.microsoft.com/office/drawing/2014/main" id="{52F54D10-9988-7C4F-AF18-08C78451881B}"/>
              </a:ext>
            </a:extLst>
          </p:cNvPr>
          <p:cNvPicPr>
            <a:picLocks noChangeAspect="1"/>
          </p:cNvPicPr>
          <p:nvPr/>
        </p:nvPicPr>
        <p:blipFill>
          <a:blip r:embed="rId3"/>
          <a:stretch>
            <a:fillRect/>
          </a:stretch>
        </p:blipFill>
        <p:spPr>
          <a:xfrm>
            <a:off x="5182437" y="4159676"/>
            <a:ext cx="3143250" cy="2679700"/>
          </a:xfrm>
          <a:prstGeom prst="rect">
            <a:avLst/>
          </a:prstGeom>
        </p:spPr>
      </p:pic>
      <p:sp>
        <p:nvSpPr>
          <p:cNvPr id="14" name="TextBox 13">
            <a:extLst>
              <a:ext uri="{FF2B5EF4-FFF2-40B4-BE49-F238E27FC236}">
                <a16:creationId xmlns:a16="http://schemas.microsoft.com/office/drawing/2014/main" id="{1B563FBB-D0D9-9E44-8E35-4FA6A9B961EE}"/>
              </a:ext>
            </a:extLst>
          </p:cNvPr>
          <p:cNvSpPr txBox="1"/>
          <p:nvPr/>
        </p:nvSpPr>
        <p:spPr>
          <a:xfrm>
            <a:off x="496252" y="784252"/>
            <a:ext cx="3425686" cy="276999"/>
          </a:xfrm>
          <a:prstGeom prst="rect">
            <a:avLst/>
          </a:prstGeom>
          <a:noFill/>
          <a:ln>
            <a:solidFill>
              <a:srgbClr val="000000"/>
            </a:solidFill>
          </a:ln>
        </p:spPr>
        <p:txBody>
          <a:bodyPr wrap="square" rtlCol="0">
            <a:spAutoFit/>
          </a:bodyPr>
          <a:lstStyle/>
          <a:p>
            <a:pPr algn="ctr"/>
            <a:r>
              <a:rPr lang="en-US" sz="1200" b="1" u="sng" dirty="0">
                <a:solidFill>
                  <a:srgbClr val="000000"/>
                </a:solidFill>
                <a:latin typeface="Times New Roman" panose="02020603050405020304" pitchFamily="18" charset="0"/>
                <a:cs typeface="Times New Roman" panose="02020603050405020304" pitchFamily="18" charset="0"/>
              </a:rPr>
              <a:t>Length-scale calibration</a:t>
            </a:r>
            <a:r>
              <a:rPr lang="en-US" sz="1200" b="1" dirty="0">
                <a:solidFill>
                  <a:srgbClr val="000000"/>
                </a:solidFill>
                <a:latin typeface="Times New Roman" panose="02020603050405020304" pitchFamily="18" charset="0"/>
                <a:cs typeface="Times New Roman" panose="02020603050405020304" pitchFamily="18" charset="0"/>
              </a:rPr>
              <a:t>: // scan (beams colliding)</a:t>
            </a:r>
          </a:p>
        </p:txBody>
      </p:sp>
      <p:grpSp>
        <p:nvGrpSpPr>
          <p:cNvPr id="10" name="Group 9">
            <a:extLst>
              <a:ext uri="{FF2B5EF4-FFF2-40B4-BE49-F238E27FC236}">
                <a16:creationId xmlns:a16="http://schemas.microsoft.com/office/drawing/2014/main" id="{49A21808-C4D7-5A4E-A81C-04E36A6F3250}"/>
              </a:ext>
            </a:extLst>
          </p:cNvPr>
          <p:cNvGrpSpPr/>
          <p:nvPr/>
        </p:nvGrpSpPr>
        <p:grpSpPr>
          <a:xfrm>
            <a:off x="5185955" y="763656"/>
            <a:ext cx="3143250" cy="2954975"/>
            <a:chOff x="5185955" y="763656"/>
            <a:chExt cx="3143250" cy="2954975"/>
          </a:xfrm>
        </p:grpSpPr>
        <p:pic>
          <p:nvPicPr>
            <p:cNvPr id="7" name="Picture 6">
              <a:extLst>
                <a:ext uri="{FF2B5EF4-FFF2-40B4-BE49-F238E27FC236}">
                  <a16:creationId xmlns:a16="http://schemas.microsoft.com/office/drawing/2014/main" id="{025DE10E-9AB7-3E41-87D9-8036999A4A44}"/>
                </a:ext>
              </a:extLst>
            </p:cNvPr>
            <p:cNvPicPr>
              <a:picLocks noChangeAspect="1"/>
            </p:cNvPicPr>
            <p:nvPr/>
          </p:nvPicPr>
          <p:blipFill>
            <a:blip r:embed="rId4"/>
            <a:stretch>
              <a:fillRect/>
            </a:stretch>
          </p:blipFill>
          <p:spPr>
            <a:xfrm>
              <a:off x="5185955" y="1038931"/>
              <a:ext cx="3143250" cy="2679700"/>
            </a:xfrm>
            <a:prstGeom prst="rect">
              <a:avLst/>
            </a:prstGeom>
          </p:spPr>
        </p:pic>
        <p:sp>
          <p:nvSpPr>
            <p:cNvPr id="16" name="TextBox 15">
              <a:extLst>
                <a:ext uri="{FF2B5EF4-FFF2-40B4-BE49-F238E27FC236}">
                  <a16:creationId xmlns:a16="http://schemas.microsoft.com/office/drawing/2014/main" id="{595B4DB5-2DA5-8241-B530-3729098EA065}"/>
                </a:ext>
              </a:extLst>
            </p:cNvPr>
            <p:cNvSpPr txBox="1"/>
            <p:nvPr/>
          </p:nvSpPr>
          <p:spPr>
            <a:xfrm>
              <a:off x="5696900" y="763656"/>
              <a:ext cx="2511285" cy="276999"/>
            </a:xfrm>
            <a:prstGeom prst="rect">
              <a:avLst/>
            </a:prstGeom>
            <a:noFill/>
            <a:ln>
              <a:solidFill>
                <a:srgbClr val="000000"/>
              </a:solidFill>
            </a:ln>
          </p:spPr>
          <p:txBody>
            <a:bodyPr wrap="square" rtlCol="0">
              <a:spAutoFit/>
            </a:bodyPr>
            <a:lstStyle/>
            <a:p>
              <a:pPr algn="ctr"/>
              <a:r>
                <a:rPr lang="en-US" sz="1200" b="1" dirty="0">
                  <a:solidFill>
                    <a:srgbClr val="000000"/>
                  </a:solidFill>
                  <a:latin typeface="Times New Roman" panose="02020603050405020304" pitchFamily="18" charset="0"/>
                  <a:cs typeface="Times New Roman" panose="02020603050405020304" pitchFamily="18" charset="0"/>
                </a:rPr>
                <a:t>// &amp; separation scans (no collisions)</a:t>
              </a:r>
            </a:p>
          </p:txBody>
        </p:sp>
      </p:grpSp>
      <p:grpSp>
        <p:nvGrpSpPr>
          <p:cNvPr id="22" name="Group 21">
            <a:extLst>
              <a:ext uri="{FF2B5EF4-FFF2-40B4-BE49-F238E27FC236}">
                <a16:creationId xmlns:a16="http://schemas.microsoft.com/office/drawing/2014/main" id="{2C8F2FA4-278C-2847-89BE-A6CEE5538803}"/>
              </a:ext>
            </a:extLst>
          </p:cNvPr>
          <p:cNvGrpSpPr/>
          <p:nvPr/>
        </p:nvGrpSpPr>
        <p:grpSpPr>
          <a:xfrm>
            <a:off x="393670" y="3944025"/>
            <a:ext cx="3635820" cy="2911680"/>
            <a:chOff x="393670" y="3944025"/>
            <a:chExt cx="3635820" cy="2911680"/>
          </a:xfrm>
        </p:grpSpPr>
        <p:pic>
          <p:nvPicPr>
            <p:cNvPr id="9" name="Picture 8">
              <a:extLst>
                <a:ext uri="{FF2B5EF4-FFF2-40B4-BE49-F238E27FC236}">
                  <a16:creationId xmlns:a16="http://schemas.microsoft.com/office/drawing/2014/main" id="{9257BE7A-4671-A24B-8F09-162B9A19E5B2}"/>
                </a:ext>
              </a:extLst>
            </p:cNvPr>
            <p:cNvPicPr>
              <a:picLocks noChangeAspect="1"/>
            </p:cNvPicPr>
            <p:nvPr/>
          </p:nvPicPr>
          <p:blipFill>
            <a:blip r:embed="rId5"/>
            <a:stretch>
              <a:fillRect/>
            </a:stretch>
          </p:blipFill>
          <p:spPr>
            <a:xfrm>
              <a:off x="611502" y="4176005"/>
              <a:ext cx="3143250" cy="2679700"/>
            </a:xfrm>
            <a:prstGeom prst="rect">
              <a:avLst/>
            </a:prstGeom>
          </p:spPr>
        </p:pic>
        <p:sp>
          <p:nvSpPr>
            <p:cNvPr id="17" name="TextBox 16">
              <a:extLst>
                <a:ext uri="{FF2B5EF4-FFF2-40B4-BE49-F238E27FC236}">
                  <a16:creationId xmlns:a16="http://schemas.microsoft.com/office/drawing/2014/main" id="{64CEF63A-50F6-7541-BD58-2407835B7B19}"/>
                </a:ext>
              </a:extLst>
            </p:cNvPr>
            <p:cNvSpPr txBox="1"/>
            <p:nvPr/>
          </p:nvSpPr>
          <p:spPr>
            <a:xfrm>
              <a:off x="393670" y="3944025"/>
              <a:ext cx="3635820" cy="276999"/>
            </a:xfrm>
            <a:prstGeom prst="rect">
              <a:avLst/>
            </a:prstGeom>
            <a:noFill/>
            <a:ln>
              <a:solidFill>
                <a:srgbClr val="000000"/>
              </a:solidFill>
            </a:ln>
          </p:spPr>
          <p:txBody>
            <a:bodyPr wrap="square" rtlCol="0">
              <a:spAutoFit/>
            </a:bodyPr>
            <a:lstStyle/>
            <a:p>
              <a:pPr algn="ctr"/>
              <a:r>
                <a:rPr lang="en-US" sz="1200" b="1" u="sng" dirty="0" err="1">
                  <a:solidFill>
                    <a:srgbClr val="000000"/>
                  </a:solidFill>
                  <a:latin typeface="Times New Roman" panose="02020603050405020304" pitchFamily="18" charset="0"/>
                  <a:cs typeface="Times New Roman" panose="02020603050405020304" pitchFamily="18" charset="0"/>
                </a:rPr>
                <a:t>vdM</a:t>
              </a:r>
              <a:r>
                <a:rPr lang="en-US" sz="1200" b="1" u="sng" dirty="0">
                  <a:solidFill>
                    <a:srgbClr val="000000"/>
                  </a:solidFill>
                  <a:latin typeface="Times New Roman" panose="02020603050405020304" pitchFamily="18" charset="0"/>
                  <a:cs typeface="Times New Roman" panose="02020603050405020304" pitchFamily="18" charset="0"/>
                </a:rPr>
                <a:t> calibration</a:t>
              </a:r>
              <a:r>
                <a:rPr lang="en-US" sz="1200" b="1" dirty="0">
                  <a:solidFill>
                    <a:srgbClr val="000000"/>
                  </a:solidFill>
                  <a:latin typeface="Times New Roman" panose="02020603050405020304" pitchFamily="18" charset="0"/>
                  <a:cs typeface="Times New Roman" panose="02020603050405020304" pitchFamily="18" charset="0"/>
                </a:rPr>
                <a:t>: separation scans (beams colliding)</a:t>
              </a:r>
            </a:p>
          </p:txBody>
        </p:sp>
      </p:grpSp>
      <p:grpSp>
        <p:nvGrpSpPr>
          <p:cNvPr id="8" name="Group 7">
            <a:extLst>
              <a:ext uri="{FF2B5EF4-FFF2-40B4-BE49-F238E27FC236}">
                <a16:creationId xmlns:a16="http://schemas.microsoft.com/office/drawing/2014/main" id="{DAE7D956-3BBE-E94B-A0B4-CBB0D6C8CB62}"/>
              </a:ext>
            </a:extLst>
          </p:cNvPr>
          <p:cNvGrpSpPr/>
          <p:nvPr/>
        </p:nvGrpSpPr>
        <p:grpSpPr>
          <a:xfrm>
            <a:off x="3689479" y="3048669"/>
            <a:ext cx="775254" cy="284253"/>
            <a:chOff x="3689479" y="3048669"/>
            <a:chExt cx="775254" cy="284253"/>
          </a:xfrm>
        </p:grpSpPr>
        <p:sp>
          <p:nvSpPr>
            <p:cNvPr id="19" name="TextBox 18">
              <a:extLst>
                <a:ext uri="{FF2B5EF4-FFF2-40B4-BE49-F238E27FC236}">
                  <a16:creationId xmlns:a16="http://schemas.microsoft.com/office/drawing/2014/main" id="{11F7A239-93E9-A248-B20B-6C6806DD0E92}"/>
                </a:ext>
              </a:extLst>
            </p:cNvPr>
            <p:cNvSpPr txBox="1"/>
            <p:nvPr/>
          </p:nvSpPr>
          <p:spPr>
            <a:xfrm>
              <a:off x="3689479" y="3048669"/>
              <a:ext cx="775254" cy="246221"/>
            </a:xfrm>
            <a:prstGeom prst="rect">
              <a:avLst/>
            </a:prstGeom>
            <a:noFill/>
            <a:ln>
              <a:noFill/>
            </a:ln>
          </p:spPr>
          <p:txBody>
            <a:bodyPr wrap="square" rtlCol="0">
              <a:spAutoFit/>
            </a:bodyPr>
            <a:lstStyle/>
            <a:p>
              <a:pPr algn="ctr"/>
              <a:r>
                <a:rPr lang="en-US" sz="1000" b="1" dirty="0">
                  <a:solidFill>
                    <a:srgbClr val="4344FF"/>
                  </a:solidFill>
                  <a:latin typeface="Times New Roman" panose="02020603050405020304" pitchFamily="18" charset="0"/>
                  <a:cs typeface="Times New Roman" panose="02020603050405020304" pitchFamily="18" charset="0"/>
                </a:rPr>
                <a:t>± 0.6 </a:t>
              </a:r>
              <a:r>
                <a:rPr lang="en-US" sz="1000" b="1" dirty="0">
                  <a:solidFill>
                    <a:srgbClr val="4344FF"/>
                  </a:solidFill>
                  <a:latin typeface="Symbol" pitchFamily="2" charset="2"/>
                  <a:cs typeface="Times New Roman" panose="02020603050405020304" pitchFamily="18" charset="0"/>
                </a:rPr>
                <a:t>m</a:t>
              </a:r>
              <a:r>
                <a:rPr lang="en-US" sz="1000" b="1" dirty="0">
                  <a:solidFill>
                    <a:srgbClr val="4344FF"/>
                  </a:solidFill>
                  <a:latin typeface="Times New Roman" panose="02020603050405020304" pitchFamily="18" charset="0"/>
                  <a:cs typeface="Times New Roman" panose="02020603050405020304" pitchFamily="18" charset="0"/>
                </a:rPr>
                <a:t>m</a:t>
              </a:r>
            </a:p>
          </p:txBody>
        </p:sp>
        <p:cxnSp>
          <p:nvCxnSpPr>
            <p:cNvPr id="6" name="Straight Arrow Connector 5">
              <a:extLst>
                <a:ext uri="{FF2B5EF4-FFF2-40B4-BE49-F238E27FC236}">
                  <a16:creationId xmlns:a16="http://schemas.microsoft.com/office/drawing/2014/main" id="{1414A70D-CAF3-C644-ABA1-816D4C0606A5}"/>
                </a:ext>
              </a:extLst>
            </p:cNvPr>
            <p:cNvCxnSpPr/>
            <p:nvPr/>
          </p:nvCxnSpPr>
          <p:spPr bwMode="auto">
            <a:xfrm>
              <a:off x="3741273" y="3054627"/>
              <a:ext cx="0" cy="278295"/>
            </a:xfrm>
            <a:prstGeom prst="straightConnector1">
              <a:avLst/>
            </a:prstGeom>
            <a:solidFill>
              <a:schemeClr val="bg1"/>
            </a:solidFill>
            <a:ln w="12700" cap="flat" cmpd="sng" algn="ctr">
              <a:solidFill>
                <a:srgbClr val="4344FF"/>
              </a:solidFill>
              <a:prstDash val="solid"/>
              <a:round/>
              <a:headEnd type="triangle"/>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pic>
        <p:nvPicPr>
          <p:cNvPr id="15" name="Picture 14">
            <a:extLst>
              <a:ext uri="{FF2B5EF4-FFF2-40B4-BE49-F238E27FC236}">
                <a16:creationId xmlns:a16="http://schemas.microsoft.com/office/drawing/2014/main" id="{DC8FC596-BF46-7649-8111-9066864CE905}"/>
              </a:ext>
            </a:extLst>
          </p:cNvPr>
          <p:cNvPicPr>
            <a:picLocks noChangeAspect="1"/>
          </p:cNvPicPr>
          <p:nvPr/>
        </p:nvPicPr>
        <p:blipFill>
          <a:blip r:embed="rId6"/>
          <a:stretch>
            <a:fillRect/>
          </a:stretch>
        </p:blipFill>
        <p:spPr>
          <a:xfrm>
            <a:off x="5188397" y="4170914"/>
            <a:ext cx="3143250" cy="2679700"/>
          </a:xfrm>
          <a:prstGeom prst="rect">
            <a:avLst/>
          </a:prstGeom>
          <a:ln>
            <a:noFill/>
          </a:ln>
        </p:spPr>
      </p:pic>
      <p:sp>
        <p:nvSpPr>
          <p:cNvPr id="20" name="TextBox 19">
            <a:extLst>
              <a:ext uri="{FF2B5EF4-FFF2-40B4-BE49-F238E27FC236}">
                <a16:creationId xmlns:a16="http://schemas.microsoft.com/office/drawing/2014/main" id="{4C867FDE-4AE9-B44E-95F7-8B101587781E}"/>
              </a:ext>
            </a:extLst>
          </p:cNvPr>
          <p:cNvSpPr txBox="1"/>
          <p:nvPr/>
        </p:nvSpPr>
        <p:spPr>
          <a:xfrm>
            <a:off x="4949341" y="3924851"/>
            <a:ext cx="3635820" cy="276999"/>
          </a:xfrm>
          <a:prstGeom prst="rect">
            <a:avLst/>
          </a:prstGeom>
          <a:noFill/>
          <a:ln>
            <a:solidFill>
              <a:srgbClr val="000000"/>
            </a:solidFill>
          </a:ln>
        </p:spPr>
        <p:txBody>
          <a:bodyPr wrap="square" rtlCol="0">
            <a:spAutoFit/>
          </a:bodyPr>
          <a:lstStyle/>
          <a:p>
            <a:pPr algn="ctr"/>
            <a:r>
              <a:rPr lang="en-US" sz="1200" b="1" u="sng" dirty="0" err="1">
                <a:solidFill>
                  <a:srgbClr val="000000"/>
                </a:solidFill>
                <a:latin typeface="Times New Roman" panose="02020603050405020304" pitchFamily="18" charset="0"/>
                <a:cs typeface="Times New Roman" panose="02020603050405020304" pitchFamily="18" charset="0"/>
              </a:rPr>
              <a:t>vdM</a:t>
            </a:r>
            <a:r>
              <a:rPr lang="en-US" sz="1200" b="1" u="sng" dirty="0">
                <a:solidFill>
                  <a:srgbClr val="000000"/>
                </a:solidFill>
                <a:latin typeface="Times New Roman" panose="02020603050405020304" pitchFamily="18" charset="0"/>
                <a:cs typeface="Times New Roman" panose="02020603050405020304" pitchFamily="18" charset="0"/>
              </a:rPr>
              <a:t> calibration</a:t>
            </a:r>
            <a:r>
              <a:rPr lang="en-US" sz="1200" b="1" dirty="0">
                <a:solidFill>
                  <a:srgbClr val="000000"/>
                </a:solidFill>
                <a:latin typeface="Times New Roman" panose="02020603050405020304" pitchFamily="18" charset="0"/>
                <a:cs typeface="Times New Roman" panose="02020603050405020304" pitchFamily="18" charset="0"/>
              </a:rPr>
              <a:t>: separation scans (beams colliding)</a:t>
            </a:r>
          </a:p>
        </p:txBody>
      </p:sp>
      <p:sp>
        <p:nvSpPr>
          <p:cNvPr id="21" name="TextBox 20">
            <a:extLst>
              <a:ext uri="{FF2B5EF4-FFF2-40B4-BE49-F238E27FC236}">
                <a16:creationId xmlns:a16="http://schemas.microsoft.com/office/drawing/2014/main" id="{CA1445F0-CB46-F446-A11B-E55B31324426}"/>
              </a:ext>
            </a:extLst>
          </p:cNvPr>
          <p:cNvSpPr txBox="1"/>
          <p:nvPr/>
        </p:nvSpPr>
        <p:spPr>
          <a:xfrm>
            <a:off x="7727246" y="5510764"/>
            <a:ext cx="1248558" cy="461665"/>
          </a:xfrm>
          <a:prstGeom prst="rect">
            <a:avLst/>
          </a:prstGeom>
          <a:solidFill>
            <a:srgbClr val="FFFFFF"/>
          </a:solidFill>
          <a:ln>
            <a:noFill/>
          </a:ln>
        </p:spPr>
        <p:txBody>
          <a:bodyPr wrap="square" rtlCol="0">
            <a:spAutoFit/>
          </a:bodyPr>
          <a:lstStyle/>
          <a:p>
            <a:pPr algn="ctr"/>
            <a:r>
              <a:rPr lang="en-US" sz="1200" i="1" dirty="0">
                <a:solidFill>
                  <a:srgbClr val="000000"/>
                </a:solidFill>
                <a:latin typeface="Times New Roman" panose="02020603050405020304" pitchFamily="18" charset="0"/>
                <a:cs typeface="Times New Roman" panose="02020603050405020304" pitchFamily="18" charset="0"/>
              </a:rPr>
              <a:t>Ir</a:t>
            </a:r>
            <a:r>
              <a:rPr lang="en-US" sz="1200" i="1" dirty="0">
                <a:solidFill>
                  <a:srgbClr val="00B050"/>
                </a:solidFill>
                <a:latin typeface="Times New Roman" panose="02020603050405020304" pitchFamily="18" charset="0"/>
                <a:cs typeface="Times New Roman" panose="02020603050405020304" pitchFamily="18" charset="0"/>
              </a:rPr>
              <a:t>rep</a:t>
            </a:r>
            <a:r>
              <a:rPr lang="en-US" sz="1200" i="1" dirty="0">
                <a:solidFill>
                  <a:srgbClr val="FF40FF"/>
                </a:solidFill>
                <a:latin typeface="Times New Roman" panose="02020603050405020304" pitchFamily="18" charset="0"/>
                <a:cs typeface="Times New Roman" panose="02020603050405020304" pitchFamily="18" charset="0"/>
              </a:rPr>
              <a:t>rodu</a:t>
            </a:r>
            <a:r>
              <a:rPr lang="en-US" sz="1200" i="1" dirty="0">
                <a:solidFill>
                  <a:srgbClr val="4344FF"/>
                </a:solidFill>
                <a:latin typeface="Times New Roman" panose="02020603050405020304" pitchFamily="18" charset="0"/>
                <a:cs typeface="Times New Roman" panose="02020603050405020304" pitchFamily="18" charset="0"/>
              </a:rPr>
              <a:t>cibi</a:t>
            </a:r>
            <a:r>
              <a:rPr lang="en-US" sz="1200" i="1" dirty="0">
                <a:solidFill>
                  <a:srgbClr val="000000"/>
                </a:solidFill>
                <a:latin typeface="Times New Roman" panose="02020603050405020304" pitchFamily="18" charset="0"/>
                <a:cs typeface="Times New Roman" panose="02020603050405020304" pitchFamily="18" charset="0"/>
              </a:rPr>
              <a:t>lity </a:t>
            </a:r>
          </a:p>
          <a:p>
            <a:pPr algn="ctr"/>
            <a:r>
              <a:rPr lang="en-US" sz="1200" i="1" dirty="0">
                <a:solidFill>
                  <a:srgbClr val="000000"/>
                </a:solidFill>
                <a:latin typeface="Times New Roman" panose="02020603050405020304" pitchFamily="18" charset="0"/>
                <a:cs typeface="Times New Roman" panose="02020603050405020304" pitchFamily="18" charset="0"/>
              </a:rPr>
              <a:t>of BPM response</a:t>
            </a:r>
          </a:p>
        </p:txBody>
      </p:sp>
      <p:sp>
        <p:nvSpPr>
          <p:cNvPr id="24" name="Rounded Rectangle 23">
            <a:extLst>
              <a:ext uri="{FF2B5EF4-FFF2-40B4-BE49-F238E27FC236}">
                <a16:creationId xmlns:a16="http://schemas.microsoft.com/office/drawing/2014/main" id="{7324902D-7C29-3241-B349-3BB01D25C6E0}"/>
              </a:ext>
            </a:extLst>
          </p:cNvPr>
          <p:cNvSpPr/>
          <p:nvPr/>
        </p:nvSpPr>
        <p:spPr bwMode="auto">
          <a:xfrm>
            <a:off x="565120" y="5102087"/>
            <a:ext cx="289645" cy="1066800"/>
          </a:xfrm>
          <a:prstGeom prst="roundRect">
            <a:avLst/>
          </a:prstGeom>
          <a:noFill/>
          <a:ln w="19050" cap="flat" cmpd="sng" algn="ctr">
            <a:solidFill>
              <a:srgbClr val="800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5" name="Rounded Rectangle 24">
            <a:extLst>
              <a:ext uri="{FF2B5EF4-FFF2-40B4-BE49-F238E27FC236}">
                <a16:creationId xmlns:a16="http://schemas.microsoft.com/office/drawing/2014/main" id="{0CD249CA-C1C1-724D-8DCE-A7AB9A708E46}"/>
              </a:ext>
            </a:extLst>
          </p:cNvPr>
          <p:cNvSpPr/>
          <p:nvPr/>
        </p:nvSpPr>
        <p:spPr bwMode="auto">
          <a:xfrm>
            <a:off x="5143744" y="5890591"/>
            <a:ext cx="289645" cy="576470"/>
          </a:xfrm>
          <a:prstGeom prst="roundRect">
            <a:avLst/>
          </a:prstGeom>
          <a:noFill/>
          <a:ln w="28575" cap="flat" cmpd="sng" algn="ctr">
            <a:solidFill>
              <a:srgbClr val="8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6" name="Rounded Rectangle 25">
            <a:extLst>
              <a:ext uri="{FF2B5EF4-FFF2-40B4-BE49-F238E27FC236}">
                <a16:creationId xmlns:a16="http://schemas.microsoft.com/office/drawing/2014/main" id="{9F97B94B-F555-3545-9455-5ABED36EA41C}"/>
              </a:ext>
            </a:extLst>
          </p:cNvPr>
          <p:cNvSpPr/>
          <p:nvPr/>
        </p:nvSpPr>
        <p:spPr bwMode="auto">
          <a:xfrm>
            <a:off x="5156599" y="4532244"/>
            <a:ext cx="289645" cy="781877"/>
          </a:xfrm>
          <a:prstGeom prst="roundRect">
            <a:avLst/>
          </a:prstGeom>
          <a:noFill/>
          <a:ln w="38100" cap="flat" cmpd="sng" algn="ctr">
            <a:solidFill>
              <a:srgbClr val="00B0F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7" name="TextBox 26">
            <a:extLst>
              <a:ext uri="{FF2B5EF4-FFF2-40B4-BE49-F238E27FC236}">
                <a16:creationId xmlns:a16="http://schemas.microsoft.com/office/drawing/2014/main" id="{F7FDFB51-FA17-4049-9079-F79F82D5F515}"/>
              </a:ext>
            </a:extLst>
          </p:cNvPr>
          <p:cNvSpPr txBox="1"/>
          <p:nvPr/>
        </p:nvSpPr>
        <p:spPr>
          <a:xfrm>
            <a:off x="1545771" y="2469303"/>
            <a:ext cx="2113721" cy="400110"/>
          </a:xfrm>
          <a:prstGeom prst="rect">
            <a:avLst/>
          </a:prstGeom>
          <a:noFill/>
          <a:ln>
            <a:noFill/>
          </a:ln>
        </p:spPr>
        <p:txBody>
          <a:bodyPr wrap="square" rtlCol="0">
            <a:spAutoFit/>
          </a:bodyPr>
          <a:lstStyle/>
          <a:p>
            <a:pPr algn="ctr"/>
            <a:r>
              <a:rPr lang="en-US" sz="1000" i="1" dirty="0">
                <a:solidFill>
                  <a:srgbClr val="4344FF"/>
                </a:solidFill>
                <a:latin typeface="Times New Roman" panose="02020603050405020304" pitchFamily="18" charset="0"/>
                <a:cs typeface="Times New Roman" panose="02020603050405020304" pitchFamily="18" charset="0"/>
              </a:rPr>
              <a:t>Non-linearity is </a:t>
            </a:r>
          </a:p>
          <a:p>
            <a:pPr algn="ctr"/>
            <a:r>
              <a:rPr lang="en-US" sz="1000" i="1" dirty="0">
                <a:solidFill>
                  <a:srgbClr val="4344FF"/>
                </a:solidFill>
                <a:latin typeface="Times New Roman" panose="02020603050405020304" pitchFamily="18" charset="0"/>
                <a:cs typeface="Times New Roman" panose="02020603050405020304" pitchFamily="18" charset="0"/>
              </a:rPr>
              <a:t>beam-, plane- and year-dependent</a:t>
            </a:r>
          </a:p>
        </p:txBody>
      </p:sp>
    </p:spTree>
    <p:extLst>
      <p:ext uri="{BB962C8B-B14F-4D97-AF65-F5344CB8AC3E}">
        <p14:creationId xmlns:p14="http://schemas.microsoft.com/office/powerpoint/2010/main" val="3409193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4" grpId="0" animBg="1"/>
      <p:bldP spid="25" grpId="0" animBg="1"/>
      <p:bldP spid="26" grpId="0" animBg="1"/>
      <p:bldP spid="2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E146C-6891-DF4E-A2A6-51D9766B5488}"/>
              </a:ext>
            </a:extLst>
          </p:cNvPr>
          <p:cNvSpPr>
            <a:spLocks noGrp="1"/>
          </p:cNvSpPr>
          <p:nvPr>
            <p:ph type="title"/>
          </p:nvPr>
        </p:nvSpPr>
        <p:spPr>
          <a:xfrm>
            <a:off x="2408584" y="381000"/>
            <a:ext cx="4343400" cy="361950"/>
          </a:xfrm>
          <a:ln w="19050">
            <a:solidFill>
              <a:srgbClr val="0432FF"/>
            </a:solidFill>
          </a:ln>
        </p:spPr>
        <p:txBody>
          <a:bodyPr/>
          <a:lstStyle/>
          <a:p>
            <a:r>
              <a:rPr lang="en-US" dirty="0"/>
              <a:t>Beam-beam biases: nomenclature</a:t>
            </a:r>
          </a:p>
        </p:txBody>
      </p:sp>
      <p:sp>
        <p:nvSpPr>
          <p:cNvPr id="3" name="Content Placeholder 2">
            <a:extLst>
              <a:ext uri="{FF2B5EF4-FFF2-40B4-BE49-F238E27FC236}">
                <a16:creationId xmlns:a16="http://schemas.microsoft.com/office/drawing/2014/main" id="{9B5EA364-FDC7-034D-B4B5-03961DE6ABFF}"/>
              </a:ext>
            </a:extLst>
          </p:cNvPr>
          <p:cNvSpPr>
            <a:spLocks noGrp="1"/>
          </p:cNvSpPr>
          <p:nvPr>
            <p:ph idx="1"/>
          </p:nvPr>
        </p:nvSpPr>
        <p:spPr>
          <a:xfrm>
            <a:off x="365899" y="916709"/>
            <a:ext cx="8438235" cy="5546436"/>
          </a:xfrm>
        </p:spPr>
        <p:txBody>
          <a:bodyPr/>
          <a:lstStyle/>
          <a:p>
            <a:r>
              <a:rPr lang="en-US" dirty="0"/>
              <a:t>Beam-beam bias parameters and “figures of merit” (</a:t>
            </a:r>
            <a:r>
              <a:rPr lang="en-US" dirty="0" err="1"/>
              <a:t>FoMs</a:t>
            </a:r>
            <a:r>
              <a:rPr lang="en-US" dirty="0"/>
              <a:t>): definitions</a:t>
            </a:r>
          </a:p>
          <a:p>
            <a:pPr lvl="1"/>
            <a:r>
              <a:rPr lang="en-US" dirty="0" err="1"/>
              <a:t>wrt</a:t>
            </a:r>
            <a:r>
              <a:rPr lang="en-US" dirty="0"/>
              <a:t> no beam-beam anywhere: “</a:t>
            </a:r>
            <a:r>
              <a:rPr lang="en-US" dirty="0">
                <a:latin typeface="Lucida Calligraphy" panose="03010101010101010101" pitchFamily="66" charset="77"/>
              </a:rPr>
              <a:t>L</a:t>
            </a:r>
            <a:r>
              <a:rPr lang="en-US" baseline="-25000" dirty="0">
                <a:latin typeface="Times New Roman" panose="02020603050405020304" pitchFamily="18" charset="0"/>
                <a:cs typeface="Times New Roman" panose="02020603050405020304" pitchFamily="18" charset="0"/>
              </a:rPr>
              <a:t>o </a:t>
            </a:r>
            <a:r>
              <a:rPr lang="en-US" dirty="0"/>
              <a:t>normalization”</a:t>
            </a:r>
          </a:p>
          <a:p>
            <a:pPr lvl="2"/>
            <a:r>
              <a:rPr lang="en-US" dirty="0">
                <a:latin typeface="Times New Roman" panose="02020603050405020304" pitchFamily="18" charset="0"/>
                <a:cs typeface="Times New Roman" panose="02020603050405020304" pitchFamily="18" charset="0"/>
              </a:rPr>
              <a:t>b-b bias parameters: </a:t>
            </a:r>
            <a:r>
              <a:rPr lang="en-US" dirty="0">
                <a:latin typeface="Lucida Calligraphy" panose="03010101010101010101" pitchFamily="66" charset="77"/>
              </a:rPr>
              <a:t>L</a:t>
            </a:r>
            <a:r>
              <a:rPr lang="en-US" baseline="-25000" dirty="0">
                <a:latin typeface="Times New Roman" panose="02020603050405020304" pitchFamily="18" charset="0"/>
                <a:cs typeface="Times New Roman" panose="02020603050405020304" pitchFamily="18" charset="0"/>
              </a:rPr>
              <a:t> </a:t>
            </a:r>
            <a:r>
              <a:rPr lang="en-US" dirty="0"/>
              <a:t>(</a:t>
            </a:r>
            <a:r>
              <a:rPr lang="en-US" dirty="0">
                <a:latin typeface="Symbol" pitchFamily="2" charset="2"/>
              </a:rPr>
              <a:t>D</a:t>
            </a:r>
            <a:r>
              <a:rPr lang="en-US" dirty="0"/>
              <a:t>) / </a:t>
            </a:r>
            <a:r>
              <a:rPr lang="en-US" dirty="0">
                <a:latin typeface="Lucida Calligraphy" panose="03010101010101010101" pitchFamily="66" charset="77"/>
              </a:rPr>
              <a:t>L</a:t>
            </a:r>
            <a:r>
              <a:rPr lang="en-US" baseline="-25000" dirty="0">
                <a:latin typeface="Times New Roman" panose="02020603050405020304" pitchFamily="18" charset="0"/>
                <a:cs typeface="Times New Roman" panose="02020603050405020304" pitchFamily="18" charset="0"/>
              </a:rPr>
              <a:t>o </a:t>
            </a:r>
            <a:r>
              <a:rPr lang="en-US" dirty="0"/>
              <a:t>(</a:t>
            </a:r>
            <a:r>
              <a:rPr lang="en-US" dirty="0">
                <a:latin typeface="Symbol" pitchFamily="2" charset="2"/>
              </a:rPr>
              <a:t>D</a:t>
            </a:r>
            <a:r>
              <a:rPr lang="en-US" dirty="0"/>
              <a:t>) - 1, </a:t>
            </a:r>
            <a:r>
              <a:rPr lang="en-US" dirty="0" err="1">
                <a:latin typeface="Symbol" pitchFamily="2" charset="2"/>
              </a:rPr>
              <a:t>s</a:t>
            </a:r>
            <a:r>
              <a:rPr lang="en-US" baseline="-25000" dirty="0" err="1"/>
              <a:t>iB</a:t>
            </a:r>
            <a:r>
              <a:rPr lang="en-US" dirty="0"/>
              <a:t> (</a:t>
            </a:r>
            <a:r>
              <a:rPr lang="en-US" dirty="0">
                <a:latin typeface="Symbol" pitchFamily="2" charset="2"/>
              </a:rPr>
              <a:t>D</a:t>
            </a:r>
            <a:r>
              <a:rPr lang="en-US" dirty="0"/>
              <a:t>) / </a:t>
            </a:r>
            <a:r>
              <a:rPr lang="en-US" dirty="0">
                <a:latin typeface="Symbol" pitchFamily="2" charset="2"/>
              </a:rPr>
              <a:t>s</a:t>
            </a:r>
            <a:r>
              <a:rPr lang="en-US" baseline="30000" dirty="0">
                <a:latin typeface="Times New Roman" panose="02020603050405020304" pitchFamily="18" charset="0"/>
                <a:cs typeface="Times New Roman" panose="02020603050405020304" pitchFamily="18" charset="0"/>
              </a:rPr>
              <a:t>o</a:t>
            </a:r>
            <a:r>
              <a:rPr lang="en-US" dirty="0"/>
              <a:t> - 1, </a:t>
            </a:r>
            <a:r>
              <a:rPr lang="en-US" dirty="0">
                <a:latin typeface="Lucida Calligraphy" panose="03010101010101010101" pitchFamily="66" charset="77"/>
              </a:rPr>
              <a:t>L</a:t>
            </a:r>
            <a:r>
              <a:rPr lang="en-US" baseline="-25000" dirty="0">
                <a:latin typeface="Times New Roman" panose="02020603050405020304" pitchFamily="18" charset="0"/>
                <a:cs typeface="Times New Roman" panose="02020603050405020304" pitchFamily="18" charset="0"/>
              </a:rPr>
              <a:t>u </a:t>
            </a:r>
            <a:r>
              <a:rPr lang="en-US" dirty="0"/>
              <a:t>(</a:t>
            </a:r>
            <a:r>
              <a:rPr lang="en-US" dirty="0">
                <a:latin typeface="Symbol" pitchFamily="2" charset="2"/>
              </a:rPr>
              <a:t>D</a:t>
            </a:r>
            <a:r>
              <a:rPr lang="en-US" dirty="0"/>
              <a:t>) / </a:t>
            </a:r>
            <a:r>
              <a:rPr lang="en-US" dirty="0">
                <a:latin typeface="Lucida Calligraphy" panose="03010101010101010101" pitchFamily="66" charset="77"/>
              </a:rPr>
              <a:t>L</a:t>
            </a:r>
            <a:r>
              <a:rPr lang="en-US" baseline="-25000" dirty="0">
                <a:latin typeface="Times New Roman" panose="02020603050405020304" pitchFamily="18" charset="0"/>
                <a:cs typeface="Times New Roman" panose="02020603050405020304" pitchFamily="18" charset="0"/>
              </a:rPr>
              <a:t>o </a:t>
            </a:r>
            <a:r>
              <a:rPr lang="en-US" dirty="0"/>
              <a:t>(</a:t>
            </a:r>
            <a:r>
              <a:rPr lang="en-US" dirty="0">
                <a:latin typeface="Symbol" pitchFamily="2" charset="2"/>
              </a:rPr>
              <a:t>D</a:t>
            </a:r>
            <a:r>
              <a:rPr lang="en-US" dirty="0"/>
              <a:t>) - 1, </a:t>
            </a:r>
            <a:r>
              <a:rPr lang="en-US" dirty="0" err="1">
                <a:latin typeface="Symbol" pitchFamily="2" charset="2"/>
              </a:rPr>
              <a:t>s</a:t>
            </a:r>
            <a:r>
              <a:rPr lang="en-US" baseline="30000" dirty="0" err="1">
                <a:latin typeface="Times New Roman" panose="02020603050405020304" pitchFamily="18" charset="0"/>
                <a:cs typeface="Times New Roman" panose="02020603050405020304" pitchFamily="18" charset="0"/>
              </a:rPr>
              <a:t>u</a:t>
            </a:r>
            <a:r>
              <a:rPr lang="en-US" baseline="-25000" dirty="0" err="1"/>
              <a:t>iB</a:t>
            </a:r>
            <a:r>
              <a:rPr lang="en-US" dirty="0"/>
              <a:t> (</a:t>
            </a:r>
            <a:r>
              <a:rPr lang="en-US" dirty="0">
                <a:latin typeface="Symbol" pitchFamily="2" charset="2"/>
              </a:rPr>
              <a:t>D</a:t>
            </a:r>
            <a:r>
              <a:rPr lang="en-US" dirty="0"/>
              <a:t>) / </a:t>
            </a:r>
            <a:r>
              <a:rPr lang="en-US" dirty="0">
                <a:latin typeface="Symbol" pitchFamily="2" charset="2"/>
              </a:rPr>
              <a:t>s</a:t>
            </a:r>
            <a:r>
              <a:rPr lang="en-US" baseline="30000" dirty="0">
                <a:latin typeface="Times New Roman" panose="02020603050405020304" pitchFamily="18" charset="0"/>
                <a:cs typeface="Times New Roman" panose="02020603050405020304" pitchFamily="18" charset="0"/>
              </a:rPr>
              <a:t>o</a:t>
            </a:r>
            <a:r>
              <a:rPr lang="en-US" dirty="0"/>
              <a:t> - 1 </a:t>
            </a:r>
          </a:p>
          <a:p>
            <a:pPr lvl="3"/>
            <a:r>
              <a:rPr lang="en-US" dirty="0"/>
              <a:t>typically expressed in %</a:t>
            </a:r>
            <a:r>
              <a:rPr lang="en-US" dirty="0">
                <a:cs typeface="Times New Roman" panose="02020603050405020304" pitchFamily="18" charset="0"/>
              </a:rPr>
              <a:t>, and</a:t>
            </a:r>
          </a:p>
          <a:p>
            <a:pPr lvl="3"/>
            <a:r>
              <a:rPr lang="en-US" dirty="0"/>
              <a:t>where </a:t>
            </a:r>
            <a:r>
              <a:rPr lang="en-US" dirty="0">
                <a:latin typeface="Symbol" pitchFamily="2" charset="2"/>
              </a:rPr>
              <a:t>D</a:t>
            </a:r>
            <a:r>
              <a:rPr lang="en-US" dirty="0"/>
              <a:t> is the nominal separation in the scanning plane in units of  the single-beam size </a:t>
            </a:r>
            <a:r>
              <a:rPr lang="en-US" dirty="0">
                <a:latin typeface="Symbol" pitchFamily="2" charset="2"/>
              </a:rPr>
              <a:t>s</a:t>
            </a:r>
            <a:r>
              <a:rPr lang="en-US" baseline="30000" dirty="0">
                <a:latin typeface="Times New Roman" panose="02020603050405020304" pitchFamily="18" charset="0"/>
                <a:cs typeface="Times New Roman" panose="02020603050405020304" pitchFamily="18" charset="0"/>
              </a:rPr>
              <a:t>o</a:t>
            </a:r>
          </a:p>
          <a:p>
            <a:pPr lvl="2"/>
            <a:r>
              <a:rPr lang="en-US" dirty="0" err="1">
                <a:latin typeface="Times New Roman" panose="02020603050405020304" pitchFamily="18" charset="0"/>
                <a:cs typeface="Times New Roman" panose="02020603050405020304" pitchFamily="18" charset="0"/>
              </a:rPr>
              <a:t>FoMs</a:t>
            </a:r>
            <a:r>
              <a:rPr lang="en-US" dirty="0">
                <a:latin typeface="Times New Roman" panose="02020603050405020304" pitchFamily="18" charset="0"/>
                <a:cs typeface="Times New Roman" panose="02020603050405020304" pitchFamily="18" charset="0"/>
              </a:rPr>
              <a:t> (= integrated bias parameters): </a:t>
            </a:r>
            <a:r>
              <a:rPr lang="en-US" dirty="0" err="1">
                <a:latin typeface="Symbol" pitchFamily="2" charset="2"/>
              </a:rPr>
              <a:t>S</a:t>
            </a:r>
            <a:r>
              <a:rPr lang="en-US" baseline="-25000" dirty="0" err="1"/>
              <a:t>x,y</a:t>
            </a:r>
            <a:r>
              <a:rPr lang="en-US" dirty="0"/>
              <a:t> / </a:t>
            </a:r>
            <a:r>
              <a:rPr lang="en-US" dirty="0">
                <a:latin typeface="Symbol" pitchFamily="2" charset="2"/>
              </a:rPr>
              <a:t>S</a:t>
            </a:r>
            <a:r>
              <a:rPr lang="en-US" baseline="30000" dirty="0">
                <a:latin typeface="Times New Roman" panose="02020603050405020304" pitchFamily="18" charset="0"/>
                <a:cs typeface="Times New Roman" panose="02020603050405020304" pitchFamily="18" charset="0"/>
              </a:rPr>
              <a:t>0</a:t>
            </a:r>
            <a:r>
              <a:rPr lang="en-US" dirty="0"/>
              <a:t> - 1, </a:t>
            </a:r>
            <a:r>
              <a:rPr lang="en-US" dirty="0">
                <a:latin typeface="Symbol" pitchFamily="2" charset="2"/>
              </a:rPr>
              <a:t>m</a:t>
            </a:r>
            <a:r>
              <a:rPr lang="en-US" dirty="0"/>
              <a:t> / </a:t>
            </a:r>
            <a:r>
              <a:rPr lang="en-US" dirty="0">
                <a:latin typeface="Symbol" pitchFamily="2" charset="2"/>
              </a:rPr>
              <a:t>m</a:t>
            </a:r>
            <a:r>
              <a:rPr lang="en-US" baseline="30000" dirty="0">
                <a:latin typeface="Times New Roman" panose="02020603050405020304" pitchFamily="18" charset="0"/>
                <a:cs typeface="Times New Roman" panose="02020603050405020304" pitchFamily="18" charset="0"/>
              </a:rPr>
              <a:t>0</a:t>
            </a:r>
            <a:r>
              <a:rPr lang="en-US" dirty="0"/>
              <a:t> - 1, </a:t>
            </a:r>
            <a:r>
              <a:rPr lang="en-US" dirty="0" err="1">
                <a:latin typeface="Symbol" pitchFamily="2" charset="2"/>
              </a:rPr>
              <a:t>s</a:t>
            </a:r>
            <a:r>
              <a:rPr lang="en-US" baseline="-25000" dirty="0" err="1"/>
              <a:t>vis</a:t>
            </a:r>
            <a:r>
              <a:rPr lang="en-US" dirty="0"/>
              <a:t> / </a:t>
            </a:r>
            <a:r>
              <a:rPr lang="en-US" dirty="0">
                <a:latin typeface="Symbol" pitchFamily="2" charset="2"/>
              </a:rPr>
              <a:t>s</a:t>
            </a:r>
            <a:r>
              <a:rPr lang="en-US" baseline="30000" dirty="0">
                <a:latin typeface="Times New Roman" panose="02020603050405020304" pitchFamily="18" charset="0"/>
                <a:cs typeface="Times New Roman" panose="02020603050405020304" pitchFamily="18" charset="0"/>
              </a:rPr>
              <a:t>0</a:t>
            </a:r>
            <a:r>
              <a:rPr lang="en-US" baseline="-25000" dirty="0"/>
              <a:t>vis</a:t>
            </a:r>
            <a:r>
              <a:rPr lang="en-US" dirty="0"/>
              <a:t> – 1, </a:t>
            </a:r>
            <a:r>
              <a:rPr lang="en-US" dirty="0" err="1">
                <a:latin typeface="Symbol" pitchFamily="2" charset="2"/>
              </a:rPr>
              <a:t>S</a:t>
            </a:r>
            <a:r>
              <a:rPr lang="en-US" baseline="30000" dirty="0" err="1">
                <a:latin typeface="Times New Roman" panose="02020603050405020304" pitchFamily="18" charset="0"/>
                <a:cs typeface="Times New Roman" panose="02020603050405020304" pitchFamily="18" charset="0"/>
              </a:rPr>
              <a:t>u</a:t>
            </a:r>
            <a:r>
              <a:rPr lang="en-US" baseline="-25000" dirty="0" err="1"/>
              <a:t>x,y</a:t>
            </a:r>
            <a:r>
              <a:rPr lang="en-US" dirty="0"/>
              <a:t> / </a:t>
            </a:r>
            <a:r>
              <a:rPr lang="en-US" dirty="0">
                <a:latin typeface="Symbol" pitchFamily="2" charset="2"/>
              </a:rPr>
              <a:t>S</a:t>
            </a:r>
            <a:r>
              <a:rPr lang="en-US" baseline="30000" dirty="0">
                <a:latin typeface="Times New Roman" panose="02020603050405020304" pitchFamily="18" charset="0"/>
                <a:cs typeface="Times New Roman" panose="02020603050405020304" pitchFamily="18" charset="0"/>
              </a:rPr>
              <a:t>0</a:t>
            </a:r>
            <a:r>
              <a:rPr lang="en-US" dirty="0"/>
              <a:t> - 1</a:t>
            </a:r>
          </a:p>
          <a:p>
            <a:pPr lvl="3"/>
            <a:r>
              <a:rPr lang="en-US" dirty="0"/>
              <a:t>typically expressed in %</a:t>
            </a:r>
          </a:p>
          <a:p>
            <a:pPr lvl="1"/>
            <a:r>
              <a:rPr lang="en-US" dirty="0" err="1"/>
              <a:t>wrt</a:t>
            </a:r>
            <a:r>
              <a:rPr lang="en-US" dirty="0"/>
              <a:t> no beam-beam at the scanning IP only: “</a:t>
            </a:r>
            <a:r>
              <a:rPr lang="en-US" dirty="0">
                <a:latin typeface="Lucida Calligraphy" panose="03010101010101010101" pitchFamily="66" charset="77"/>
              </a:rPr>
              <a:t>L</a:t>
            </a:r>
            <a:r>
              <a:rPr lang="en-US" baseline="-25000" dirty="0">
                <a:latin typeface="Times New Roman" panose="02020603050405020304" pitchFamily="18" charset="0"/>
                <a:cs typeface="Times New Roman" panose="02020603050405020304" pitchFamily="18" charset="0"/>
              </a:rPr>
              <a:t>u </a:t>
            </a:r>
            <a:r>
              <a:rPr lang="en-US" dirty="0"/>
              <a:t>normalization”</a:t>
            </a:r>
          </a:p>
          <a:p>
            <a:pPr lvl="2"/>
            <a:r>
              <a:rPr lang="en-US" dirty="0">
                <a:latin typeface="Times New Roman" panose="02020603050405020304" pitchFamily="18" charset="0"/>
                <a:cs typeface="Times New Roman" panose="02020603050405020304" pitchFamily="18" charset="0"/>
              </a:rPr>
              <a:t>b-b bias parameters = </a:t>
            </a:r>
            <a:r>
              <a:rPr lang="en-US" dirty="0">
                <a:latin typeface="Lucida Calligraphy" panose="03010101010101010101" pitchFamily="66" charset="77"/>
              </a:rPr>
              <a:t>L</a:t>
            </a:r>
            <a:r>
              <a:rPr lang="en-US" baseline="-25000" dirty="0">
                <a:latin typeface="Times New Roman" panose="02020603050405020304" pitchFamily="18" charset="0"/>
                <a:cs typeface="Times New Roman" panose="02020603050405020304" pitchFamily="18" charset="0"/>
              </a:rPr>
              <a:t> </a:t>
            </a:r>
            <a:r>
              <a:rPr lang="en-US" dirty="0"/>
              <a:t>(</a:t>
            </a:r>
            <a:r>
              <a:rPr lang="en-US" dirty="0">
                <a:latin typeface="Symbol" pitchFamily="2" charset="2"/>
              </a:rPr>
              <a:t>D</a:t>
            </a:r>
            <a:r>
              <a:rPr lang="en-US" dirty="0"/>
              <a:t>) / </a:t>
            </a:r>
            <a:r>
              <a:rPr lang="en-US" dirty="0">
                <a:latin typeface="Lucida Calligraphy" panose="03010101010101010101" pitchFamily="66" charset="77"/>
              </a:rPr>
              <a:t>L</a:t>
            </a:r>
            <a:r>
              <a:rPr lang="en-US" baseline="-25000" dirty="0">
                <a:latin typeface="Times New Roman" panose="02020603050405020304" pitchFamily="18" charset="0"/>
                <a:cs typeface="Times New Roman" panose="02020603050405020304" pitchFamily="18" charset="0"/>
              </a:rPr>
              <a:t>u </a:t>
            </a:r>
            <a:r>
              <a:rPr lang="en-US" dirty="0"/>
              <a:t>(</a:t>
            </a:r>
            <a:r>
              <a:rPr lang="en-US" dirty="0">
                <a:latin typeface="Symbol" pitchFamily="2" charset="2"/>
              </a:rPr>
              <a:t>D</a:t>
            </a:r>
            <a:r>
              <a:rPr lang="en-US" dirty="0"/>
              <a:t>) - 1, </a:t>
            </a:r>
            <a:r>
              <a:rPr lang="en-US" dirty="0" err="1">
                <a:latin typeface="Symbol" pitchFamily="2" charset="2"/>
              </a:rPr>
              <a:t>s</a:t>
            </a:r>
            <a:r>
              <a:rPr lang="en-US" baseline="-25000" dirty="0" err="1"/>
              <a:t>iB</a:t>
            </a:r>
            <a:r>
              <a:rPr lang="en-US" dirty="0"/>
              <a:t> (</a:t>
            </a:r>
            <a:r>
              <a:rPr lang="en-US" dirty="0">
                <a:latin typeface="Symbol" pitchFamily="2" charset="2"/>
              </a:rPr>
              <a:t>D</a:t>
            </a:r>
            <a:r>
              <a:rPr lang="en-US" dirty="0"/>
              <a:t>) /</a:t>
            </a:r>
            <a:r>
              <a:rPr lang="en-US" dirty="0" err="1">
                <a:latin typeface="Symbol" pitchFamily="2" charset="2"/>
              </a:rPr>
              <a:t>s</a:t>
            </a:r>
            <a:r>
              <a:rPr lang="en-US" baseline="30000" dirty="0" err="1">
                <a:latin typeface="Times New Roman" panose="02020603050405020304" pitchFamily="18" charset="0"/>
                <a:cs typeface="Times New Roman" panose="02020603050405020304" pitchFamily="18" charset="0"/>
              </a:rPr>
              <a:t>u</a:t>
            </a:r>
            <a:r>
              <a:rPr lang="en-US" baseline="-25000" dirty="0" err="1">
                <a:cs typeface="Times New Roman" panose="02020603050405020304" pitchFamily="18" charset="0"/>
              </a:rPr>
              <a:t>i</a:t>
            </a:r>
            <a:r>
              <a:rPr lang="en-US" baseline="-25000" dirty="0" err="1"/>
              <a:t>B</a:t>
            </a:r>
            <a:r>
              <a:rPr lang="en-US" baseline="30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- 1</a:t>
            </a:r>
          </a:p>
          <a:p>
            <a:pPr lvl="2"/>
            <a:r>
              <a:rPr lang="en-US" dirty="0" err="1">
                <a:latin typeface="Times New Roman" panose="02020603050405020304" pitchFamily="18" charset="0"/>
                <a:cs typeface="Times New Roman" panose="02020603050405020304" pitchFamily="18" charset="0"/>
              </a:rPr>
              <a:t>FoMs</a:t>
            </a:r>
            <a:r>
              <a:rPr lang="en-US" dirty="0">
                <a:latin typeface="Times New Roman" panose="02020603050405020304" pitchFamily="18" charset="0"/>
                <a:cs typeface="Times New Roman" panose="02020603050405020304" pitchFamily="18" charset="0"/>
              </a:rPr>
              <a:t>: </a:t>
            </a:r>
            <a:r>
              <a:rPr lang="en-US" dirty="0" err="1">
                <a:latin typeface="Symbol" pitchFamily="2" charset="2"/>
              </a:rPr>
              <a:t>S</a:t>
            </a:r>
            <a:r>
              <a:rPr lang="en-US" baseline="-25000" dirty="0" err="1"/>
              <a:t>x,y</a:t>
            </a:r>
            <a:r>
              <a:rPr lang="en-US" dirty="0"/>
              <a:t> / </a:t>
            </a:r>
            <a:r>
              <a:rPr lang="en-US" dirty="0" err="1">
                <a:latin typeface="Symbol" pitchFamily="2" charset="2"/>
              </a:rPr>
              <a:t>S</a:t>
            </a:r>
            <a:r>
              <a:rPr lang="en-US" baseline="30000" dirty="0" err="1">
                <a:latin typeface="Times New Roman" panose="02020603050405020304" pitchFamily="18" charset="0"/>
                <a:cs typeface="Times New Roman" panose="02020603050405020304" pitchFamily="18" charset="0"/>
              </a:rPr>
              <a:t>u</a:t>
            </a:r>
            <a:r>
              <a:rPr lang="en-US" baseline="-25000" dirty="0" err="1"/>
              <a:t>x,y</a:t>
            </a:r>
            <a:r>
              <a:rPr lang="en-US" dirty="0"/>
              <a:t> - 1 , </a:t>
            </a:r>
            <a:r>
              <a:rPr lang="en-US" dirty="0">
                <a:latin typeface="Symbol" pitchFamily="2" charset="2"/>
              </a:rPr>
              <a:t>m</a:t>
            </a:r>
            <a:r>
              <a:rPr lang="en-US" dirty="0"/>
              <a:t> / </a:t>
            </a:r>
            <a:r>
              <a:rPr lang="en-US" dirty="0">
                <a:latin typeface="Symbol" pitchFamily="2" charset="2"/>
              </a:rPr>
              <a:t>m</a:t>
            </a:r>
            <a:r>
              <a:rPr lang="en-US" baseline="30000" dirty="0">
                <a:latin typeface="Times New Roman" panose="02020603050405020304" pitchFamily="18" charset="0"/>
                <a:cs typeface="Times New Roman" panose="02020603050405020304" pitchFamily="18" charset="0"/>
              </a:rPr>
              <a:t>u</a:t>
            </a:r>
            <a:r>
              <a:rPr lang="en-US" dirty="0"/>
              <a:t> - 1, </a:t>
            </a:r>
            <a:r>
              <a:rPr lang="en-US" dirty="0" err="1">
                <a:latin typeface="Symbol" pitchFamily="2" charset="2"/>
              </a:rPr>
              <a:t>s</a:t>
            </a:r>
            <a:r>
              <a:rPr lang="en-US" baseline="-25000" dirty="0" err="1"/>
              <a:t>vis</a:t>
            </a:r>
            <a:r>
              <a:rPr lang="en-US" dirty="0"/>
              <a:t> / </a:t>
            </a:r>
            <a:r>
              <a:rPr lang="en-US" dirty="0" err="1">
                <a:latin typeface="Symbol" pitchFamily="2" charset="2"/>
              </a:rPr>
              <a:t>s</a:t>
            </a:r>
            <a:r>
              <a:rPr lang="en-US" baseline="30000" dirty="0" err="1">
                <a:latin typeface="Times New Roman" panose="02020603050405020304" pitchFamily="18" charset="0"/>
                <a:cs typeface="Times New Roman" panose="02020603050405020304" pitchFamily="18" charset="0"/>
              </a:rPr>
              <a:t>u</a:t>
            </a:r>
            <a:r>
              <a:rPr lang="en-US" baseline="-25000" dirty="0" err="1"/>
              <a:t>vis</a:t>
            </a:r>
            <a:r>
              <a:rPr lang="en-US" dirty="0"/>
              <a:t> - 1</a:t>
            </a:r>
          </a:p>
          <a:p>
            <a:pPr lvl="5"/>
            <a:endParaRPr lang="en-US" dirty="0"/>
          </a:p>
          <a:p>
            <a:r>
              <a:rPr lang="en-US" dirty="0"/>
              <a:t>"Full beam-beam" broken down into "orbit shift " &amp; "optical distortion"</a:t>
            </a:r>
          </a:p>
          <a:p>
            <a:pPr lvl="1"/>
            <a:r>
              <a:rPr lang="en-US" dirty="0">
                <a:solidFill>
                  <a:srgbClr val="FF40FF"/>
                </a:solidFill>
              </a:rPr>
              <a:t>Full beam-beam </a:t>
            </a:r>
            <a:r>
              <a:rPr lang="en-US" dirty="0"/>
              <a:t>= b-b bias parameter or </a:t>
            </a:r>
            <a:r>
              <a:rPr lang="en-US" dirty="0" err="1"/>
              <a:t>FoM</a:t>
            </a:r>
            <a:r>
              <a:rPr lang="en-US" dirty="0"/>
              <a:t> as predicted by the simulation</a:t>
            </a:r>
          </a:p>
          <a:p>
            <a:pPr lvl="1"/>
            <a:r>
              <a:rPr lang="en-US" dirty="0">
                <a:solidFill>
                  <a:srgbClr val="0432FF"/>
                </a:solidFill>
              </a:rPr>
              <a:t>Orbit-shift effect</a:t>
            </a:r>
            <a:r>
              <a:rPr lang="en-US" dirty="0"/>
              <a:t> = impact of beam-beam deflection on closed-orbit of the 2 beams, assuming rigid beams. Modifies the beam separation only</a:t>
            </a:r>
          </a:p>
          <a:p>
            <a:pPr lvl="1"/>
            <a:r>
              <a:rPr lang="en-US" dirty="0">
                <a:solidFill>
                  <a:srgbClr val="FF0000"/>
                </a:solidFill>
                <a:cs typeface="Times New Roman" panose="02020603050405020304" pitchFamily="18" charset="0"/>
              </a:rPr>
              <a:t>Optical-distortion effect </a:t>
            </a:r>
            <a:r>
              <a:rPr lang="en-US" dirty="0">
                <a:cs typeface="Times New Roman" panose="02020603050405020304" pitchFamily="18" charset="0"/>
              </a:rPr>
              <a:t>= impact of changes in beam-overlap integral arising from </a:t>
            </a:r>
            <a:r>
              <a:rPr lang="en-US" u="sng" dirty="0">
                <a:cs typeface="Times New Roman" panose="02020603050405020304" pitchFamily="18" charset="0"/>
              </a:rPr>
              <a:t>anything else </a:t>
            </a:r>
            <a:r>
              <a:rPr lang="en-US" dirty="0">
                <a:cs typeface="Times New Roman" panose="02020603050405020304" pitchFamily="18" charset="0"/>
              </a:rPr>
              <a:t>than the orbit shift (e.g. changes in </a:t>
            </a:r>
            <a:r>
              <a:rPr lang="en-US" dirty="0" err="1">
                <a:cs typeface="Times New Roman" panose="02020603050405020304" pitchFamily="18" charset="0"/>
              </a:rPr>
              <a:t>transverse</a:t>
            </a:r>
            <a:r>
              <a:rPr lang="en-US" dirty="0">
                <a:cs typeface="Times New Roman" panose="02020603050405020304" pitchFamily="18" charset="0"/>
              </a:rPr>
              <a:t> distribution)</a:t>
            </a:r>
          </a:p>
          <a:p>
            <a:pPr marL="285750" lvl="1" indent="0" algn="ctr">
              <a:buNone/>
            </a:pPr>
            <a:r>
              <a:rPr lang="en-US" dirty="0">
                <a:cs typeface="Times New Roman" panose="02020603050405020304" pitchFamily="18" charset="0"/>
              </a:rPr>
              <a:t> </a:t>
            </a:r>
            <a:r>
              <a:rPr lang="en-US" dirty="0">
                <a:solidFill>
                  <a:srgbClr val="FF0000"/>
                </a:solidFill>
                <a:cs typeface="Times New Roman" panose="02020603050405020304" pitchFamily="18" charset="0"/>
              </a:rPr>
              <a:t>[</a:t>
            </a:r>
            <a:r>
              <a:rPr lang="en-US" dirty="0">
                <a:solidFill>
                  <a:srgbClr val="FF0000"/>
                </a:solidFill>
                <a:latin typeface="Lucida Calligraphy" panose="03010101010101010101" pitchFamily="66" charset="77"/>
              </a:rPr>
              <a:t>L</a:t>
            </a:r>
            <a:r>
              <a:rPr lang="en-US" baseline="-25000" dirty="0">
                <a:solidFill>
                  <a:srgbClr val="FF0000"/>
                </a:solidFill>
                <a:latin typeface="Times New Roman" panose="02020603050405020304" pitchFamily="18" charset="0"/>
                <a:cs typeface="Times New Roman" panose="02020603050405020304" pitchFamily="18" charset="0"/>
              </a:rPr>
              <a:t> </a:t>
            </a:r>
            <a:r>
              <a:rPr lang="en-US" dirty="0">
                <a:solidFill>
                  <a:srgbClr val="FF0000"/>
                </a:solidFill>
              </a:rPr>
              <a:t>(</a:t>
            </a:r>
            <a:r>
              <a:rPr lang="en-US" dirty="0">
                <a:solidFill>
                  <a:srgbClr val="FF0000"/>
                </a:solidFill>
                <a:latin typeface="Symbol" pitchFamily="2" charset="2"/>
              </a:rPr>
              <a:t>D</a:t>
            </a:r>
            <a:r>
              <a:rPr lang="en-US" dirty="0">
                <a:solidFill>
                  <a:srgbClr val="FF0000"/>
                </a:solidFill>
              </a:rPr>
              <a:t>) / </a:t>
            </a:r>
            <a:r>
              <a:rPr lang="en-US" dirty="0">
                <a:solidFill>
                  <a:srgbClr val="FF0000"/>
                </a:solidFill>
                <a:latin typeface="Lucida Calligraphy" panose="03010101010101010101" pitchFamily="66" charset="77"/>
              </a:rPr>
              <a:t>L</a:t>
            </a:r>
            <a:r>
              <a:rPr lang="en-US" baseline="-25000" dirty="0">
                <a:solidFill>
                  <a:srgbClr val="FF0000"/>
                </a:solidFill>
                <a:latin typeface="Times New Roman" panose="02020603050405020304" pitchFamily="18" charset="0"/>
                <a:cs typeface="Times New Roman" panose="02020603050405020304" pitchFamily="18" charset="0"/>
              </a:rPr>
              <a:t>o </a:t>
            </a:r>
            <a:r>
              <a:rPr lang="en-US" dirty="0">
                <a:solidFill>
                  <a:srgbClr val="FF0000"/>
                </a:solidFill>
              </a:rPr>
              <a:t>(</a:t>
            </a:r>
            <a:r>
              <a:rPr lang="en-US" dirty="0">
                <a:solidFill>
                  <a:srgbClr val="FF0000"/>
                </a:solidFill>
                <a:latin typeface="Symbol" pitchFamily="2" charset="2"/>
              </a:rPr>
              <a:t>D</a:t>
            </a:r>
            <a:r>
              <a:rPr lang="en-US" dirty="0">
                <a:solidFill>
                  <a:srgbClr val="FF0000"/>
                </a:solidFill>
              </a:rPr>
              <a:t>)] </a:t>
            </a:r>
            <a:r>
              <a:rPr lang="en-US" baseline="-25000" dirty="0">
                <a:solidFill>
                  <a:srgbClr val="FF0000"/>
                </a:solidFill>
              </a:rPr>
              <a:t>opt. dist. </a:t>
            </a:r>
            <a:r>
              <a:rPr lang="en-US" dirty="0"/>
              <a:t>= </a:t>
            </a:r>
            <a:r>
              <a:rPr lang="en-US" dirty="0">
                <a:solidFill>
                  <a:srgbClr val="FF40FF"/>
                </a:solidFill>
                <a:cs typeface="Times New Roman" panose="02020603050405020304" pitchFamily="18" charset="0"/>
              </a:rPr>
              <a:t>[</a:t>
            </a:r>
            <a:r>
              <a:rPr lang="en-US" dirty="0">
                <a:solidFill>
                  <a:srgbClr val="FF40FF"/>
                </a:solidFill>
                <a:latin typeface="Lucida Calligraphy" panose="03010101010101010101" pitchFamily="66" charset="77"/>
              </a:rPr>
              <a:t>L</a:t>
            </a:r>
            <a:r>
              <a:rPr lang="en-US" baseline="-25000" dirty="0">
                <a:solidFill>
                  <a:srgbClr val="FF40FF"/>
                </a:solidFill>
                <a:latin typeface="Times New Roman" panose="02020603050405020304" pitchFamily="18" charset="0"/>
                <a:cs typeface="Times New Roman" panose="02020603050405020304" pitchFamily="18" charset="0"/>
              </a:rPr>
              <a:t> </a:t>
            </a:r>
            <a:r>
              <a:rPr lang="en-US" dirty="0">
                <a:solidFill>
                  <a:srgbClr val="FF40FF"/>
                </a:solidFill>
              </a:rPr>
              <a:t>(</a:t>
            </a:r>
            <a:r>
              <a:rPr lang="en-US" dirty="0">
                <a:solidFill>
                  <a:srgbClr val="FF40FF"/>
                </a:solidFill>
                <a:latin typeface="Symbol" pitchFamily="2" charset="2"/>
              </a:rPr>
              <a:t>D</a:t>
            </a:r>
            <a:r>
              <a:rPr lang="en-US" dirty="0">
                <a:solidFill>
                  <a:srgbClr val="FF40FF"/>
                </a:solidFill>
              </a:rPr>
              <a:t>) / </a:t>
            </a:r>
            <a:r>
              <a:rPr lang="en-US" dirty="0">
                <a:solidFill>
                  <a:srgbClr val="FF40FF"/>
                </a:solidFill>
                <a:latin typeface="Lucida Calligraphy" panose="03010101010101010101" pitchFamily="66" charset="77"/>
              </a:rPr>
              <a:t>L</a:t>
            </a:r>
            <a:r>
              <a:rPr lang="en-US" baseline="-25000" dirty="0">
                <a:solidFill>
                  <a:srgbClr val="FF40FF"/>
                </a:solidFill>
                <a:latin typeface="Times New Roman" panose="02020603050405020304" pitchFamily="18" charset="0"/>
                <a:cs typeface="Times New Roman" panose="02020603050405020304" pitchFamily="18" charset="0"/>
              </a:rPr>
              <a:t>o </a:t>
            </a:r>
            <a:r>
              <a:rPr lang="en-US" dirty="0">
                <a:solidFill>
                  <a:srgbClr val="FF40FF"/>
                </a:solidFill>
              </a:rPr>
              <a:t>(</a:t>
            </a:r>
            <a:r>
              <a:rPr lang="en-US" dirty="0">
                <a:solidFill>
                  <a:srgbClr val="FF40FF"/>
                </a:solidFill>
                <a:latin typeface="Symbol" pitchFamily="2" charset="2"/>
              </a:rPr>
              <a:t>D</a:t>
            </a:r>
            <a:r>
              <a:rPr lang="en-US" dirty="0">
                <a:solidFill>
                  <a:srgbClr val="FF40FF"/>
                </a:solidFill>
              </a:rPr>
              <a:t>)] </a:t>
            </a:r>
            <a:r>
              <a:rPr lang="en-US" baseline="-25000" dirty="0">
                <a:solidFill>
                  <a:srgbClr val="FF40FF"/>
                </a:solidFill>
              </a:rPr>
              <a:t>full b-b</a:t>
            </a:r>
            <a:r>
              <a:rPr lang="en-US" dirty="0">
                <a:solidFill>
                  <a:srgbClr val="FF40FF"/>
                </a:solidFill>
              </a:rPr>
              <a:t> </a:t>
            </a:r>
            <a:r>
              <a:rPr lang="en-US" dirty="0"/>
              <a:t>/  </a:t>
            </a:r>
            <a:r>
              <a:rPr lang="en-US" dirty="0">
                <a:solidFill>
                  <a:srgbClr val="0432FF"/>
                </a:solidFill>
                <a:cs typeface="Times New Roman" panose="02020603050405020304" pitchFamily="18" charset="0"/>
              </a:rPr>
              <a:t>[</a:t>
            </a:r>
            <a:r>
              <a:rPr lang="en-US" dirty="0">
                <a:solidFill>
                  <a:srgbClr val="0432FF"/>
                </a:solidFill>
                <a:latin typeface="Lucida Calligraphy" panose="03010101010101010101" pitchFamily="66" charset="77"/>
              </a:rPr>
              <a:t>L</a:t>
            </a:r>
            <a:r>
              <a:rPr lang="en-US" baseline="-25000" dirty="0">
                <a:solidFill>
                  <a:srgbClr val="0432FF"/>
                </a:solidFill>
                <a:latin typeface="Times New Roman" panose="02020603050405020304" pitchFamily="18" charset="0"/>
                <a:cs typeface="Times New Roman" panose="02020603050405020304" pitchFamily="18" charset="0"/>
              </a:rPr>
              <a:t> </a:t>
            </a:r>
            <a:r>
              <a:rPr lang="en-US" dirty="0">
                <a:solidFill>
                  <a:srgbClr val="0432FF"/>
                </a:solidFill>
              </a:rPr>
              <a:t>(</a:t>
            </a:r>
            <a:r>
              <a:rPr lang="en-US" dirty="0">
                <a:solidFill>
                  <a:srgbClr val="0432FF"/>
                </a:solidFill>
                <a:latin typeface="Symbol" pitchFamily="2" charset="2"/>
              </a:rPr>
              <a:t>D</a:t>
            </a:r>
            <a:r>
              <a:rPr lang="en-US" dirty="0">
                <a:solidFill>
                  <a:srgbClr val="0432FF"/>
                </a:solidFill>
              </a:rPr>
              <a:t>) / </a:t>
            </a:r>
            <a:r>
              <a:rPr lang="en-US" dirty="0">
                <a:solidFill>
                  <a:srgbClr val="0432FF"/>
                </a:solidFill>
                <a:latin typeface="Lucida Calligraphy" panose="03010101010101010101" pitchFamily="66" charset="77"/>
              </a:rPr>
              <a:t>L</a:t>
            </a:r>
            <a:r>
              <a:rPr lang="en-US" baseline="-25000" dirty="0">
                <a:solidFill>
                  <a:srgbClr val="0432FF"/>
                </a:solidFill>
                <a:latin typeface="Times New Roman" panose="02020603050405020304" pitchFamily="18" charset="0"/>
                <a:cs typeface="Times New Roman" panose="02020603050405020304" pitchFamily="18" charset="0"/>
              </a:rPr>
              <a:t>o </a:t>
            </a:r>
            <a:r>
              <a:rPr lang="en-US" dirty="0">
                <a:solidFill>
                  <a:srgbClr val="0432FF"/>
                </a:solidFill>
              </a:rPr>
              <a:t>(</a:t>
            </a:r>
            <a:r>
              <a:rPr lang="en-US" dirty="0">
                <a:solidFill>
                  <a:srgbClr val="0432FF"/>
                </a:solidFill>
                <a:latin typeface="Symbol" pitchFamily="2" charset="2"/>
              </a:rPr>
              <a:t>D</a:t>
            </a:r>
            <a:r>
              <a:rPr lang="en-US" dirty="0">
                <a:solidFill>
                  <a:srgbClr val="0432FF"/>
                </a:solidFill>
              </a:rPr>
              <a:t>)] </a:t>
            </a:r>
            <a:r>
              <a:rPr lang="en-US" baseline="-25000" dirty="0">
                <a:solidFill>
                  <a:srgbClr val="0432FF"/>
                </a:solidFill>
              </a:rPr>
              <a:t>orb. shift</a:t>
            </a:r>
            <a:endParaRPr lang="en-US" dirty="0">
              <a:solidFill>
                <a:srgbClr val="0432FF"/>
              </a:solidFill>
            </a:endParaRPr>
          </a:p>
          <a:p>
            <a:pPr lvl="1"/>
            <a:endParaRPr lang="en-US" dirty="0"/>
          </a:p>
          <a:p>
            <a:endParaRPr lang="en-US" dirty="0"/>
          </a:p>
          <a:p>
            <a:endParaRPr lang="en-US" dirty="0"/>
          </a:p>
        </p:txBody>
      </p:sp>
    </p:spTree>
    <p:extLst>
      <p:ext uri="{BB962C8B-B14F-4D97-AF65-F5344CB8AC3E}">
        <p14:creationId xmlns:p14="http://schemas.microsoft.com/office/powerpoint/2010/main" val="58098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FF2D723-7635-0948-B6F5-DB968EF3C6B2}"/>
              </a:ext>
            </a:extLst>
          </p:cNvPr>
          <p:cNvPicPr>
            <a:picLocks noChangeAspect="1"/>
          </p:cNvPicPr>
          <p:nvPr/>
        </p:nvPicPr>
        <p:blipFill>
          <a:blip r:embed="rId2"/>
          <a:stretch>
            <a:fillRect/>
          </a:stretch>
        </p:blipFill>
        <p:spPr>
          <a:xfrm>
            <a:off x="470967" y="4932270"/>
            <a:ext cx="3622802" cy="634746"/>
          </a:xfrm>
          <a:prstGeom prst="rect">
            <a:avLst/>
          </a:prstGeom>
        </p:spPr>
      </p:pic>
      <p:sp>
        <p:nvSpPr>
          <p:cNvPr id="42" name="Rectangle 41">
            <a:extLst>
              <a:ext uri="{FF2B5EF4-FFF2-40B4-BE49-F238E27FC236}">
                <a16:creationId xmlns:a16="http://schemas.microsoft.com/office/drawing/2014/main" id="{7F5232A4-6EAA-D549-84F9-D85F57B1E29E}"/>
              </a:ext>
            </a:extLst>
          </p:cNvPr>
          <p:cNvSpPr/>
          <p:nvPr/>
        </p:nvSpPr>
        <p:spPr bwMode="auto">
          <a:xfrm>
            <a:off x="10387" y="5575928"/>
            <a:ext cx="1049292" cy="225046"/>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pic>
        <p:nvPicPr>
          <p:cNvPr id="65" name="Picture 64" descr="A diagram of a graph&#10;&#10;Description automatically generated">
            <a:extLst>
              <a:ext uri="{FF2B5EF4-FFF2-40B4-BE49-F238E27FC236}">
                <a16:creationId xmlns:a16="http://schemas.microsoft.com/office/drawing/2014/main" id="{9C2336E7-DB25-6B15-0B0B-69F4AB48C7BE}"/>
              </a:ext>
            </a:extLst>
          </p:cNvPr>
          <p:cNvPicPr>
            <a:picLocks noChangeAspect="1"/>
          </p:cNvPicPr>
          <p:nvPr/>
        </p:nvPicPr>
        <p:blipFill>
          <a:blip r:embed="rId3"/>
          <a:stretch>
            <a:fillRect/>
          </a:stretch>
        </p:blipFill>
        <p:spPr>
          <a:xfrm>
            <a:off x="4572000" y="2365370"/>
            <a:ext cx="4365345" cy="3721567"/>
          </a:xfrm>
          <a:prstGeom prst="rect">
            <a:avLst/>
          </a:prstGeom>
        </p:spPr>
      </p:pic>
      <p:pic>
        <p:nvPicPr>
          <p:cNvPr id="19" name="Picture 18">
            <a:extLst>
              <a:ext uri="{FF2B5EF4-FFF2-40B4-BE49-F238E27FC236}">
                <a16:creationId xmlns:a16="http://schemas.microsoft.com/office/drawing/2014/main" id="{CC4F2194-640F-4540-92CF-9C99F581143F}"/>
              </a:ext>
            </a:extLst>
          </p:cNvPr>
          <p:cNvPicPr>
            <a:picLocks noChangeAspect="1"/>
          </p:cNvPicPr>
          <p:nvPr/>
        </p:nvPicPr>
        <p:blipFill>
          <a:blip r:embed="rId4"/>
          <a:stretch>
            <a:fillRect/>
          </a:stretch>
        </p:blipFill>
        <p:spPr>
          <a:xfrm>
            <a:off x="235570" y="2688098"/>
            <a:ext cx="3823716" cy="614172"/>
          </a:xfrm>
          <a:prstGeom prst="rect">
            <a:avLst/>
          </a:prstGeom>
        </p:spPr>
      </p:pic>
      <p:sp>
        <p:nvSpPr>
          <p:cNvPr id="2" name="Title 1">
            <a:extLst>
              <a:ext uri="{FF2B5EF4-FFF2-40B4-BE49-F238E27FC236}">
                <a16:creationId xmlns:a16="http://schemas.microsoft.com/office/drawing/2014/main" id="{666C9C95-3E92-4D47-A553-14A5CDAF83B8}"/>
              </a:ext>
            </a:extLst>
          </p:cNvPr>
          <p:cNvSpPr>
            <a:spLocks noGrp="1"/>
          </p:cNvSpPr>
          <p:nvPr>
            <p:ph type="title"/>
          </p:nvPr>
        </p:nvSpPr>
        <p:spPr>
          <a:xfrm>
            <a:off x="2294526" y="368474"/>
            <a:ext cx="4579235" cy="361950"/>
          </a:xfrm>
          <a:ln w="19050">
            <a:solidFill>
              <a:srgbClr val="0432FF"/>
            </a:solidFill>
          </a:ln>
        </p:spPr>
        <p:txBody>
          <a:bodyPr/>
          <a:lstStyle/>
          <a:p>
            <a:r>
              <a:rPr lang="en-US" dirty="0">
                <a:solidFill>
                  <a:srgbClr val="C00000"/>
                </a:solidFill>
              </a:rPr>
              <a:t>Principle of </a:t>
            </a:r>
            <a:r>
              <a:rPr lang="en-US" dirty="0" err="1">
                <a:solidFill>
                  <a:srgbClr val="C00000"/>
                </a:solidFill>
              </a:rPr>
              <a:t>vdM</a:t>
            </a:r>
            <a:r>
              <a:rPr lang="en-US" dirty="0">
                <a:solidFill>
                  <a:srgbClr val="C00000"/>
                </a:solidFill>
              </a:rPr>
              <a:t>-calibration method</a:t>
            </a:r>
          </a:p>
        </p:txBody>
      </p:sp>
      <p:sp>
        <p:nvSpPr>
          <p:cNvPr id="57" name="TextBox 56">
            <a:extLst>
              <a:ext uri="{FF2B5EF4-FFF2-40B4-BE49-F238E27FC236}">
                <a16:creationId xmlns:a16="http://schemas.microsoft.com/office/drawing/2014/main" id="{F577B273-F088-3BEB-CCE5-31ADEE49ABE1}"/>
              </a:ext>
            </a:extLst>
          </p:cNvPr>
          <p:cNvSpPr txBox="1"/>
          <p:nvPr/>
        </p:nvSpPr>
        <p:spPr>
          <a:xfrm>
            <a:off x="576263" y="969082"/>
            <a:ext cx="7997096" cy="1166640"/>
          </a:xfrm>
          <a:prstGeom prst="rect">
            <a:avLst/>
          </a:prstGeom>
          <a:noFill/>
          <a:ln>
            <a:solidFill>
              <a:srgbClr val="000000"/>
            </a:solidFill>
          </a:ln>
        </p:spPr>
        <p:txBody>
          <a:bodyPr wrap="square" rtlCol="0" anchor="ctr" anchorCtr="0">
            <a:noAutofit/>
          </a:bodyPr>
          <a:lstStyle/>
          <a:p>
            <a:pPr algn="ctr"/>
            <a:r>
              <a:rPr lang="en-US" sz="1800" u="sng" dirty="0">
                <a:solidFill>
                  <a:srgbClr val="000000"/>
                </a:solidFill>
              </a:rPr>
              <a:t>Principle</a:t>
            </a:r>
            <a:r>
              <a:rPr lang="en-US" sz="1800" dirty="0">
                <a:solidFill>
                  <a:srgbClr val="000000"/>
                </a:solidFill>
              </a:rPr>
              <a:t> : extract calibration constant </a:t>
            </a:r>
            <a:r>
              <a:rPr lang="en-US" sz="1800" b="1" dirty="0">
                <a:solidFill>
                  <a:srgbClr val="06B050"/>
                </a:solidFill>
                <a:latin typeface="Symbol" pitchFamily="2" charset="2"/>
              </a:rPr>
              <a:t>s</a:t>
            </a:r>
            <a:r>
              <a:rPr lang="en-US" sz="1800" b="1" baseline="-25000" dirty="0">
                <a:solidFill>
                  <a:srgbClr val="06B050"/>
                </a:solidFill>
              </a:rPr>
              <a:t>vis</a:t>
            </a:r>
            <a:r>
              <a:rPr lang="en-US" sz="1800" dirty="0">
                <a:solidFill>
                  <a:srgbClr val="000000"/>
                </a:solidFill>
              </a:rPr>
              <a:t> from the comparison of</a:t>
            </a:r>
          </a:p>
          <a:p>
            <a:pPr marL="120650" indent="-120650">
              <a:buFont typeface="Arial" panose="020B0604020202020204" pitchFamily="34" charset="0"/>
              <a:buChar char="•"/>
            </a:pPr>
            <a:r>
              <a:rPr lang="en-US" sz="1800" dirty="0">
                <a:solidFill>
                  <a:srgbClr val="000000"/>
                </a:solidFill>
              </a:rPr>
              <a:t>the collision rate </a:t>
            </a:r>
            <a:r>
              <a:rPr lang="en-US" sz="1800" b="1" i="1" dirty="0" err="1">
                <a:solidFill>
                  <a:srgbClr val="00B0F0"/>
                </a:solidFill>
              </a:rPr>
              <a:t>R</a:t>
            </a:r>
            <a:r>
              <a:rPr lang="en-US" sz="1800" b="1" baseline="-25000" dirty="0" err="1">
                <a:solidFill>
                  <a:srgbClr val="00B0F0"/>
                </a:solidFill>
              </a:rPr>
              <a:t>vis</a:t>
            </a:r>
            <a:r>
              <a:rPr lang="en-US" sz="1800" b="1" baseline="-25000" dirty="0">
                <a:solidFill>
                  <a:srgbClr val="00B0F0"/>
                </a:solidFill>
              </a:rPr>
              <a:t>, pk </a:t>
            </a:r>
            <a:r>
              <a:rPr lang="en-US" sz="1800" dirty="0">
                <a:solidFill>
                  <a:srgbClr val="000000"/>
                </a:solidFill>
              </a:rPr>
              <a:t>reported by luminometer, with</a:t>
            </a:r>
          </a:p>
          <a:p>
            <a:pPr marL="120650" indent="-120650">
              <a:buFont typeface="Arial" panose="020B0604020202020204" pitchFamily="34" charset="0"/>
              <a:buChar char="•"/>
            </a:pPr>
            <a:r>
              <a:rPr lang="en-US" sz="1800" dirty="0">
                <a:solidFill>
                  <a:srgbClr val="FF40FF"/>
                </a:solidFill>
                <a:latin typeface="Times New Roman" panose="02020603050405020304" pitchFamily="18" charset="0"/>
                <a:cs typeface="Times New Roman" panose="02020603050405020304" pitchFamily="18" charset="0"/>
              </a:rPr>
              <a:t>the bunch luminosity </a:t>
            </a:r>
            <a:r>
              <a:rPr lang="en-US" sz="1800" dirty="0" err="1">
                <a:solidFill>
                  <a:srgbClr val="FF40FF"/>
                </a:solidFill>
                <a:latin typeface="Lucida Calligraphy" panose="03010101010101010101" pitchFamily="66" charset="77"/>
              </a:rPr>
              <a:t>L</a:t>
            </a:r>
            <a:r>
              <a:rPr lang="en-US" sz="1800" i="1" baseline="-25000" dirty="0" err="1">
                <a:solidFill>
                  <a:srgbClr val="FF40FF"/>
                </a:solidFill>
              </a:rPr>
              <a:t>b</a:t>
            </a:r>
            <a:r>
              <a:rPr lang="en-US" sz="1800" dirty="0">
                <a:solidFill>
                  <a:srgbClr val="000000"/>
                </a:solidFill>
              </a:rPr>
              <a:t> </a:t>
            </a:r>
            <a:r>
              <a:rPr lang="en-US" sz="1800" dirty="0">
                <a:solidFill>
                  <a:srgbClr val="000000"/>
                </a:solidFill>
                <a:sym typeface="Wingdings" pitchFamily="2" charset="2"/>
              </a:rPr>
              <a:t>calculated from</a:t>
            </a:r>
            <a:r>
              <a:rPr lang="en-US" sz="1800" dirty="0">
                <a:solidFill>
                  <a:srgbClr val="000000"/>
                </a:solidFill>
              </a:rPr>
              <a:t> measured beam parameters:                                       </a:t>
            </a:r>
            <a:r>
              <a:rPr lang="en-US" sz="1800" dirty="0">
                <a:solidFill>
                  <a:srgbClr val="0000FF"/>
                </a:solidFill>
              </a:rPr>
              <a:t>bunch-population product </a:t>
            </a:r>
            <a:r>
              <a:rPr lang="en-US" sz="1800" b="1" i="1" dirty="0">
                <a:solidFill>
                  <a:srgbClr val="0432FF"/>
                </a:solidFill>
              </a:rPr>
              <a:t>n</a:t>
            </a:r>
            <a:r>
              <a:rPr lang="en-US" sz="1800" b="1" i="1" baseline="-25000" dirty="0">
                <a:solidFill>
                  <a:srgbClr val="0432FF"/>
                </a:solidFill>
              </a:rPr>
              <a:t>1 </a:t>
            </a:r>
            <a:r>
              <a:rPr lang="en-US" sz="1800" b="1" i="1" dirty="0">
                <a:solidFill>
                  <a:srgbClr val="0432FF"/>
                </a:solidFill>
              </a:rPr>
              <a:t>n</a:t>
            </a:r>
            <a:r>
              <a:rPr lang="en-US" sz="1800" b="1" i="1" baseline="-25000" dirty="0">
                <a:solidFill>
                  <a:srgbClr val="0432FF"/>
                </a:solidFill>
              </a:rPr>
              <a:t>2 </a:t>
            </a:r>
            <a:r>
              <a:rPr lang="en-US" sz="1800" b="1" i="1" dirty="0">
                <a:solidFill>
                  <a:srgbClr val="000000"/>
                </a:solidFill>
              </a:rPr>
              <a:t>, </a:t>
            </a:r>
            <a:r>
              <a:rPr lang="en-US" sz="1800" dirty="0">
                <a:solidFill>
                  <a:srgbClr val="FF1414"/>
                </a:solidFill>
              </a:rPr>
              <a:t>effective area </a:t>
            </a:r>
            <a:r>
              <a:rPr lang="en-US" sz="1800" b="1" dirty="0" err="1">
                <a:solidFill>
                  <a:srgbClr val="FF0000"/>
                </a:solidFill>
                <a:latin typeface="Symbol" pitchFamily="2" charset="2"/>
              </a:rPr>
              <a:t>S</a:t>
            </a:r>
            <a:r>
              <a:rPr lang="en-US" sz="1800" b="1" i="1" baseline="-25000" dirty="0" err="1">
                <a:solidFill>
                  <a:srgbClr val="FF0000"/>
                </a:solidFill>
              </a:rPr>
              <a:t>x</a:t>
            </a:r>
            <a:r>
              <a:rPr lang="en-US" sz="1800" b="1" i="1" dirty="0">
                <a:solidFill>
                  <a:srgbClr val="000000"/>
                </a:solidFill>
              </a:rPr>
              <a:t> </a:t>
            </a:r>
            <a:r>
              <a:rPr lang="en-US" sz="1800" b="1" dirty="0">
                <a:solidFill>
                  <a:srgbClr val="FF0000"/>
                </a:solidFill>
                <a:latin typeface="Symbol" pitchFamily="2" charset="2"/>
              </a:rPr>
              <a:t>S</a:t>
            </a:r>
            <a:r>
              <a:rPr lang="en-US" sz="1800" b="1" i="1" baseline="-25000" dirty="0">
                <a:solidFill>
                  <a:srgbClr val="FF0000"/>
                </a:solidFill>
              </a:rPr>
              <a:t>y</a:t>
            </a:r>
            <a:endParaRPr lang="en-US" sz="1800" b="1" i="1" dirty="0">
              <a:solidFill>
                <a:srgbClr val="FF0000"/>
              </a:solidFill>
            </a:endParaRPr>
          </a:p>
        </p:txBody>
      </p:sp>
      <p:sp>
        <p:nvSpPr>
          <p:cNvPr id="59" name="Rounded Rectangle 58">
            <a:extLst>
              <a:ext uri="{FF2B5EF4-FFF2-40B4-BE49-F238E27FC236}">
                <a16:creationId xmlns:a16="http://schemas.microsoft.com/office/drawing/2014/main" id="{F60394AD-B28C-EEB1-70F1-54CA8AEAF24D}"/>
              </a:ext>
            </a:extLst>
          </p:cNvPr>
          <p:cNvSpPr/>
          <p:nvPr/>
        </p:nvSpPr>
        <p:spPr bwMode="auto">
          <a:xfrm>
            <a:off x="856549" y="2709781"/>
            <a:ext cx="655942" cy="261300"/>
          </a:xfrm>
          <a:prstGeom prst="roundRect">
            <a:avLst/>
          </a:prstGeom>
          <a:noFill/>
          <a:ln w="19050" cap="flat" cmpd="sng" algn="ctr">
            <a:solidFill>
              <a:srgbClr val="00B0F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60" name="Rounded Rectangle 59">
            <a:extLst>
              <a:ext uri="{FF2B5EF4-FFF2-40B4-BE49-F238E27FC236}">
                <a16:creationId xmlns:a16="http://schemas.microsoft.com/office/drawing/2014/main" id="{F5E6457A-51FA-BFD6-7FF5-F267DE823046}"/>
              </a:ext>
            </a:extLst>
          </p:cNvPr>
          <p:cNvSpPr/>
          <p:nvPr/>
        </p:nvSpPr>
        <p:spPr bwMode="auto">
          <a:xfrm>
            <a:off x="3262940" y="2706587"/>
            <a:ext cx="616831" cy="261300"/>
          </a:xfrm>
          <a:prstGeom prst="roundRect">
            <a:avLst/>
          </a:prstGeom>
          <a:noFill/>
          <a:ln w="19050" cap="flat" cmpd="sng" algn="ctr">
            <a:solidFill>
              <a:srgbClr val="0432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61" name="Rounded Rectangle 60">
            <a:extLst>
              <a:ext uri="{FF2B5EF4-FFF2-40B4-BE49-F238E27FC236}">
                <a16:creationId xmlns:a16="http://schemas.microsoft.com/office/drawing/2014/main" id="{24D5F847-388D-C720-C541-F5CAAAE04E1B}"/>
              </a:ext>
            </a:extLst>
          </p:cNvPr>
          <p:cNvSpPr/>
          <p:nvPr/>
        </p:nvSpPr>
        <p:spPr bwMode="auto">
          <a:xfrm>
            <a:off x="3416715" y="2993152"/>
            <a:ext cx="616831" cy="280523"/>
          </a:xfrm>
          <a:prstGeom prst="roundRect">
            <a:avLst/>
          </a:prstGeom>
          <a:no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7030A0"/>
              </a:solidFill>
              <a:effectLst/>
              <a:latin typeface="Times New Roman" charset="0"/>
              <a:ea typeface="ＭＳ Ｐゴシック" charset="0"/>
            </a:endParaRPr>
          </a:p>
        </p:txBody>
      </p:sp>
      <p:sp>
        <p:nvSpPr>
          <p:cNvPr id="31" name="Rounded Rectangle 30">
            <a:extLst>
              <a:ext uri="{FF2B5EF4-FFF2-40B4-BE49-F238E27FC236}">
                <a16:creationId xmlns:a16="http://schemas.microsoft.com/office/drawing/2014/main" id="{07DB93EF-6600-1C4C-A251-6A4A9C6DB326}"/>
              </a:ext>
            </a:extLst>
          </p:cNvPr>
          <p:cNvSpPr/>
          <p:nvPr/>
        </p:nvSpPr>
        <p:spPr bwMode="auto">
          <a:xfrm>
            <a:off x="2011328" y="2726436"/>
            <a:ext cx="601245" cy="261300"/>
          </a:xfrm>
          <a:prstGeom prst="roundRect">
            <a:avLst/>
          </a:prstGeom>
          <a:noFill/>
          <a:ln w="19050" cap="flat" cmpd="sng" algn="ctr">
            <a:solidFill>
              <a:srgbClr val="00B0F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pic>
        <p:nvPicPr>
          <p:cNvPr id="21" name="Picture 20">
            <a:extLst>
              <a:ext uri="{FF2B5EF4-FFF2-40B4-BE49-F238E27FC236}">
                <a16:creationId xmlns:a16="http://schemas.microsoft.com/office/drawing/2014/main" id="{4CF08F52-F972-9C48-A52F-D049A01D69D7}"/>
              </a:ext>
            </a:extLst>
          </p:cNvPr>
          <p:cNvPicPr>
            <a:picLocks noChangeAspect="1"/>
          </p:cNvPicPr>
          <p:nvPr/>
        </p:nvPicPr>
        <p:blipFill>
          <a:blip r:embed="rId5"/>
          <a:stretch>
            <a:fillRect/>
          </a:stretch>
        </p:blipFill>
        <p:spPr>
          <a:xfrm>
            <a:off x="1090112" y="3921437"/>
            <a:ext cx="2441956" cy="526034"/>
          </a:xfrm>
          <a:prstGeom prst="rect">
            <a:avLst/>
          </a:prstGeom>
        </p:spPr>
      </p:pic>
      <p:sp>
        <p:nvSpPr>
          <p:cNvPr id="66" name="Rounded Rectangle 65">
            <a:extLst>
              <a:ext uri="{FF2B5EF4-FFF2-40B4-BE49-F238E27FC236}">
                <a16:creationId xmlns:a16="http://schemas.microsoft.com/office/drawing/2014/main" id="{9B9D2B09-E07D-ECCD-D0B9-FFA970C82D09}"/>
              </a:ext>
            </a:extLst>
          </p:cNvPr>
          <p:cNvSpPr/>
          <p:nvPr/>
        </p:nvSpPr>
        <p:spPr bwMode="auto">
          <a:xfrm>
            <a:off x="1049292" y="4074986"/>
            <a:ext cx="519304" cy="245072"/>
          </a:xfrm>
          <a:prstGeom prst="roundRect">
            <a:avLst/>
          </a:prstGeom>
          <a:noFill/>
          <a:ln w="1905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38" name="Rounded Rectangle 37">
            <a:extLst>
              <a:ext uri="{FF2B5EF4-FFF2-40B4-BE49-F238E27FC236}">
                <a16:creationId xmlns:a16="http://schemas.microsoft.com/office/drawing/2014/main" id="{05CD3969-B94B-3345-95A6-E0B3944D1374}"/>
              </a:ext>
            </a:extLst>
          </p:cNvPr>
          <p:cNvSpPr/>
          <p:nvPr/>
        </p:nvSpPr>
        <p:spPr bwMode="auto">
          <a:xfrm>
            <a:off x="2282368" y="3932520"/>
            <a:ext cx="601245" cy="261300"/>
          </a:xfrm>
          <a:prstGeom prst="roundRect">
            <a:avLst/>
          </a:prstGeom>
          <a:noFill/>
          <a:ln w="19050" cap="flat" cmpd="sng" algn="ctr">
            <a:solidFill>
              <a:srgbClr val="00B0F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39" name="Rounded Rectangle 38">
            <a:extLst>
              <a:ext uri="{FF2B5EF4-FFF2-40B4-BE49-F238E27FC236}">
                <a16:creationId xmlns:a16="http://schemas.microsoft.com/office/drawing/2014/main" id="{21615684-389F-614D-9F21-C313B5ED6F9B}"/>
              </a:ext>
            </a:extLst>
          </p:cNvPr>
          <p:cNvSpPr/>
          <p:nvPr/>
        </p:nvSpPr>
        <p:spPr bwMode="auto">
          <a:xfrm>
            <a:off x="2272921" y="4204903"/>
            <a:ext cx="616831" cy="261300"/>
          </a:xfrm>
          <a:prstGeom prst="roundRect">
            <a:avLst/>
          </a:prstGeom>
          <a:noFill/>
          <a:ln w="19050" cap="flat" cmpd="sng" algn="ctr">
            <a:solidFill>
              <a:srgbClr val="0432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44" name="Rounded Rectangle 43">
            <a:extLst>
              <a:ext uri="{FF2B5EF4-FFF2-40B4-BE49-F238E27FC236}">
                <a16:creationId xmlns:a16="http://schemas.microsoft.com/office/drawing/2014/main" id="{862713EB-8B57-F64D-9558-C10AD863E41F}"/>
              </a:ext>
            </a:extLst>
          </p:cNvPr>
          <p:cNvSpPr/>
          <p:nvPr/>
        </p:nvSpPr>
        <p:spPr bwMode="auto">
          <a:xfrm>
            <a:off x="2899425" y="4033714"/>
            <a:ext cx="616831" cy="280523"/>
          </a:xfrm>
          <a:prstGeom prst="roundRect">
            <a:avLst/>
          </a:prstGeom>
          <a:no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7030A0"/>
              </a:solidFill>
              <a:effectLst/>
              <a:latin typeface="Times New Roman" charset="0"/>
              <a:ea typeface="ＭＳ Ｐゴシック" charset="0"/>
            </a:endParaRPr>
          </a:p>
        </p:txBody>
      </p:sp>
      <p:cxnSp>
        <p:nvCxnSpPr>
          <p:cNvPr id="30" name="Straight Arrow Connector 29">
            <a:extLst>
              <a:ext uri="{FF2B5EF4-FFF2-40B4-BE49-F238E27FC236}">
                <a16:creationId xmlns:a16="http://schemas.microsoft.com/office/drawing/2014/main" id="{B308CD14-7680-5E4F-8EF8-E8C23836AABB}"/>
              </a:ext>
            </a:extLst>
          </p:cNvPr>
          <p:cNvCxnSpPr/>
          <p:nvPr/>
        </p:nvCxnSpPr>
        <p:spPr bwMode="auto">
          <a:xfrm flipV="1">
            <a:off x="7036642" y="3517427"/>
            <a:ext cx="0" cy="704088"/>
          </a:xfrm>
          <a:prstGeom prst="straightConnector1">
            <a:avLst/>
          </a:prstGeom>
          <a:solidFill>
            <a:schemeClr val="bg1"/>
          </a:solidFill>
          <a:ln w="28575" cap="flat" cmpd="sng" algn="ctr">
            <a:solidFill>
              <a:srgbClr val="05B0F0"/>
            </a:solidFill>
            <a:prstDash val="sys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40" name="Rounded Rectangle 39">
            <a:extLst>
              <a:ext uri="{FF2B5EF4-FFF2-40B4-BE49-F238E27FC236}">
                <a16:creationId xmlns:a16="http://schemas.microsoft.com/office/drawing/2014/main" id="{9DE28EC8-D96C-B640-BE16-3998BF31F263}"/>
              </a:ext>
            </a:extLst>
          </p:cNvPr>
          <p:cNvSpPr/>
          <p:nvPr/>
        </p:nvSpPr>
        <p:spPr bwMode="auto">
          <a:xfrm>
            <a:off x="2885617" y="2635748"/>
            <a:ext cx="1222557" cy="712567"/>
          </a:xfrm>
          <a:prstGeom prst="roundRect">
            <a:avLst/>
          </a:prstGeom>
          <a:noFill/>
          <a:ln w="28575" cap="flat" cmpd="sng" algn="ctr">
            <a:solidFill>
              <a:srgbClr val="FF40FF"/>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48" name="TextBox 47">
            <a:extLst>
              <a:ext uri="{FF2B5EF4-FFF2-40B4-BE49-F238E27FC236}">
                <a16:creationId xmlns:a16="http://schemas.microsoft.com/office/drawing/2014/main" id="{E8D00844-617E-A34B-8937-7DFA09AFCCA4}"/>
              </a:ext>
            </a:extLst>
          </p:cNvPr>
          <p:cNvSpPr txBox="1"/>
          <p:nvPr/>
        </p:nvSpPr>
        <p:spPr>
          <a:xfrm>
            <a:off x="147146" y="5796664"/>
            <a:ext cx="4301001" cy="830997"/>
          </a:xfrm>
          <a:prstGeom prst="rect">
            <a:avLst/>
          </a:prstGeom>
          <a:noFill/>
          <a:ln w="6350">
            <a:noFill/>
          </a:ln>
        </p:spPr>
        <p:txBody>
          <a:bodyPr wrap="square" rtlCol="0">
            <a:spAutoFit/>
          </a:bodyPr>
          <a:lstStyle/>
          <a:p>
            <a:pPr algn="ctr"/>
            <a:r>
              <a:rPr lang="en-US" sz="1600" b="1" i="1" dirty="0">
                <a:solidFill>
                  <a:srgbClr val="000000"/>
                </a:solidFill>
                <a:latin typeface="Times New Roman" panose="02020603050405020304" pitchFamily="18" charset="0"/>
                <a:cs typeface="Times New Roman" panose="02020603050405020304" pitchFamily="18" charset="0"/>
              </a:rPr>
              <a:t>This procedure assumes that </a:t>
            </a:r>
            <a:r>
              <a:rPr lang="en-US" sz="1600" b="1" i="1" u="sng" dirty="0">
                <a:solidFill>
                  <a:srgbClr val="800000"/>
                </a:solidFill>
                <a:latin typeface="Times New Roman" panose="02020603050405020304" pitchFamily="18" charset="0"/>
                <a:cs typeface="Times New Roman" panose="02020603050405020304" pitchFamily="18" charset="0"/>
              </a:rPr>
              <a:t>factorization</a:t>
            </a:r>
            <a:r>
              <a:rPr lang="en-US" sz="1600" b="1" i="1" dirty="0">
                <a:solidFill>
                  <a:srgbClr val="000000"/>
                </a:solidFill>
                <a:latin typeface="Times New Roman" panose="02020603050405020304" pitchFamily="18" charset="0"/>
                <a:cs typeface="Times New Roman" panose="02020603050405020304" pitchFamily="18" charset="0"/>
              </a:rPr>
              <a:t> holds, </a:t>
            </a:r>
          </a:p>
          <a:p>
            <a:pPr algn="ctr"/>
            <a:r>
              <a:rPr lang="en-US" sz="1600" b="1" i="1" dirty="0">
                <a:solidFill>
                  <a:srgbClr val="000000"/>
                </a:solidFill>
                <a:latin typeface="Times New Roman" panose="02020603050405020304" pitchFamily="18" charset="0"/>
                <a:cs typeface="Times New Roman" panose="02020603050405020304" pitchFamily="18" charset="0"/>
              </a:rPr>
              <a:t>i.e. that </a:t>
            </a:r>
            <a:r>
              <a:rPr lang="en-US" sz="1600" b="1" i="1" dirty="0" err="1">
                <a:solidFill>
                  <a:srgbClr val="800000"/>
                </a:solidFill>
                <a:latin typeface="Symbol" pitchFamily="2" charset="2"/>
                <a:cs typeface="Times New Roman" panose="02020603050405020304" pitchFamily="18" charset="0"/>
              </a:rPr>
              <a:t>m</a:t>
            </a:r>
            <a:r>
              <a:rPr lang="en-US" sz="1600" b="1" baseline="-25000" dirty="0" err="1">
                <a:solidFill>
                  <a:srgbClr val="800000"/>
                </a:solidFill>
                <a:latin typeface="Times New Roman" panose="02020603050405020304" pitchFamily="18" charset="0"/>
                <a:cs typeface="Times New Roman" panose="02020603050405020304" pitchFamily="18" charset="0"/>
              </a:rPr>
              <a:t>vis</a:t>
            </a:r>
            <a:r>
              <a:rPr lang="en-US" sz="1600" b="1" i="1" dirty="0">
                <a:solidFill>
                  <a:srgbClr val="800000"/>
                </a:solidFill>
                <a:latin typeface="Times New Roman" panose="02020603050405020304" pitchFamily="18" charset="0"/>
                <a:cs typeface="Times New Roman" panose="02020603050405020304" pitchFamily="18" charset="0"/>
              </a:rPr>
              <a:t> (</a:t>
            </a:r>
            <a:r>
              <a:rPr lang="en-US" sz="1600" b="1" dirty="0">
                <a:solidFill>
                  <a:srgbClr val="800000"/>
                </a:solidFill>
                <a:latin typeface="Symbol" pitchFamily="2" charset="2"/>
                <a:cs typeface="Times New Roman" panose="02020603050405020304" pitchFamily="18" charset="0"/>
              </a:rPr>
              <a:t>D</a:t>
            </a:r>
            <a:r>
              <a:rPr lang="en-US" sz="1600" b="1" i="1" dirty="0">
                <a:solidFill>
                  <a:srgbClr val="800000"/>
                </a:solidFill>
                <a:latin typeface="Times New Roman" panose="02020603050405020304" pitchFamily="18" charset="0"/>
                <a:cs typeface="Times New Roman" panose="02020603050405020304" pitchFamily="18" charset="0"/>
              </a:rPr>
              <a:t>x, </a:t>
            </a:r>
            <a:r>
              <a:rPr lang="en-US" sz="1600" b="1" dirty="0">
                <a:solidFill>
                  <a:srgbClr val="800000"/>
                </a:solidFill>
                <a:latin typeface="Symbol" pitchFamily="2" charset="2"/>
                <a:cs typeface="Times New Roman" panose="02020603050405020304" pitchFamily="18" charset="0"/>
              </a:rPr>
              <a:t>D</a:t>
            </a:r>
            <a:r>
              <a:rPr lang="en-US" sz="1600" b="1" i="1" dirty="0">
                <a:solidFill>
                  <a:srgbClr val="800000"/>
                </a:solidFill>
                <a:latin typeface="Times New Roman" panose="02020603050405020304" pitchFamily="18" charset="0"/>
                <a:cs typeface="Times New Roman" panose="02020603050405020304" pitchFamily="18" charset="0"/>
              </a:rPr>
              <a:t>y) = </a:t>
            </a:r>
            <a:r>
              <a:rPr lang="en-US" sz="1600" b="1" i="1" dirty="0" err="1">
                <a:solidFill>
                  <a:srgbClr val="800000"/>
                </a:solidFill>
                <a:latin typeface="Times New Roman" panose="02020603050405020304" pitchFamily="18" charset="0"/>
                <a:cs typeface="Times New Roman" panose="02020603050405020304" pitchFamily="18" charset="0"/>
              </a:rPr>
              <a:t>g</a:t>
            </a:r>
            <a:r>
              <a:rPr lang="en-US" sz="1600" b="1" i="1" baseline="-25000" dirty="0" err="1">
                <a:solidFill>
                  <a:srgbClr val="800000"/>
                </a:solidFill>
                <a:latin typeface="Times New Roman" panose="02020603050405020304" pitchFamily="18" charset="0"/>
                <a:cs typeface="Times New Roman" panose="02020603050405020304" pitchFamily="18" charset="0"/>
              </a:rPr>
              <a:t>x</a:t>
            </a:r>
            <a:r>
              <a:rPr lang="en-US" sz="1600" b="1" i="1" baseline="-25000" dirty="0">
                <a:solidFill>
                  <a:srgbClr val="800000"/>
                </a:solidFill>
                <a:latin typeface="Times New Roman" panose="02020603050405020304" pitchFamily="18" charset="0"/>
                <a:cs typeface="Times New Roman" panose="02020603050405020304" pitchFamily="18" charset="0"/>
              </a:rPr>
              <a:t> </a:t>
            </a:r>
            <a:r>
              <a:rPr lang="en-US" sz="1600" b="1" i="1" dirty="0">
                <a:solidFill>
                  <a:srgbClr val="800000"/>
                </a:solidFill>
                <a:latin typeface="Times New Roman" panose="02020603050405020304" pitchFamily="18" charset="0"/>
                <a:cs typeface="Times New Roman" panose="02020603050405020304" pitchFamily="18" charset="0"/>
              </a:rPr>
              <a:t>(</a:t>
            </a:r>
            <a:r>
              <a:rPr lang="en-US" sz="1600" b="1" dirty="0">
                <a:solidFill>
                  <a:srgbClr val="800000"/>
                </a:solidFill>
                <a:latin typeface="Symbol" pitchFamily="2" charset="2"/>
                <a:cs typeface="Times New Roman" panose="02020603050405020304" pitchFamily="18" charset="0"/>
              </a:rPr>
              <a:t>D</a:t>
            </a:r>
            <a:r>
              <a:rPr lang="en-US" sz="1600" b="1" i="1" dirty="0">
                <a:solidFill>
                  <a:srgbClr val="800000"/>
                </a:solidFill>
                <a:latin typeface="Times New Roman" panose="02020603050405020304" pitchFamily="18" charset="0"/>
                <a:cs typeface="Times New Roman" panose="02020603050405020304" pitchFamily="18" charset="0"/>
              </a:rPr>
              <a:t>x) * </a:t>
            </a:r>
            <a:r>
              <a:rPr lang="en-US" sz="1600" b="1" i="1" dirty="0" err="1">
                <a:solidFill>
                  <a:srgbClr val="800000"/>
                </a:solidFill>
                <a:latin typeface="Times New Roman" panose="02020603050405020304" pitchFamily="18" charset="0"/>
                <a:cs typeface="Times New Roman" panose="02020603050405020304" pitchFamily="18" charset="0"/>
              </a:rPr>
              <a:t>g</a:t>
            </a:r>
            <a:r>
              <a:rPr lang="en-US" sz="1600" b="1" i="1" baseline="-25000" dirty="0" err="1">
                <a:solidFill>
                  <a:srgbClr val="800000"/>
                </a:solidFill>
                <a:latin typeface="Times New Roman" panose="02020603050405020304" pitchFamily="18" charset="0"/>
                <a:cs typeface="Times New Roman" panose="02020603050405020304" pitchFamily="18" charset="0"/>
              </a:rPr>
              <a:t>y</a:t>
            </a:r>
            <a:r>
              <a:rPr lang="en-US" sz="1600" b="1" i="1" baseline="-25000" dirty="0">
                <a:solidFill>
                  <a:srgbClr val="800000"/>
                </a:solidFill>
                <a:latin typeface="Times New Roman" panose="02020603050405020304" pitchFamily="18" charset="0"/>
                <a:cs typeface="Times New Roman" panose="02020603050405020304" pitchFamily="18" charset="0"/>
              </a:rPr>
              <a:t> </a:t>
            </a:r>
            <a:r>
              <a:rPr lang="en-US" sz="1600" b="1" i="1" dirty="0">
                <a:solidFill>
                  <a:srgbClr val="800000"/>
                </a:solidFill>
                <a:latin typeface="Times New Roman" panose="02020603050405020304" pitchFamily="18" charset="0"/>
                <a:cs typeface="Times New Roman" panose="02020603050405020304" pitchFamily="18" charset="0"/>
              </a:rPr>
              <a:t>(</a:t>
            </a:r>
            <a:r>
              <a:rPr lang="en-US" sz="1600" b="1" dirty="0">
                <a:solidFill>
                  <a:srgbClr val="800000"/>
                </a:solidFill>
                <a:latin typeface="Symbol" pitchFamily="2" charset="2"/>
                <a:cs typeface="Times New Roman" panose="02020603050405020304" pitchFamily="18" charset="0"/>
              </a:rPr>
              <a:t>D</a:t>
            </a:r>
            <a:r>
              <a:rPr lang="en-US" sz="1600" b="1" i="1" dirty="0">
                <a:solidFill>
                  <a:srgbClr val="800000"/>
                </a:solidFill>
                <a:latin typeface="Times New Roman" panose="02020603050405020304" pitchFamily="18" charset="0"/>
                <a:cs typeface="Times New Roman" panose="02020603050405020304" pitchFamily="18" charset="0"/>
              </a:rPr>
              <a:t>y):</a:t>
            </a:r>
          </a:p>
          <a:p>
            <a:pPr algn="ctr"/>
            <a:r>
              <a:rPr lang="en-US" sz="1600" b="1" i="1" dirty="0">
                <a:solidFill>
                  <a:srgbClr val="797979"/>
                </a:solidFill>
                <a:latin typeface="Times New Roman" panose="02020603050405020304" pitchFamily="18" charset="0"/>
                <a:cs typeface="Times New Roman" panose="02020603050405020304" pitchFamily="18" charset="0"/>
              </a:rPr>
              <a:t>not always true…</a:t>
            </a:r>
          </a:p>
        </p:txBody>
      </p:sp>
      <p:grpSp>
        <p:nvGrpSpPr>
          <p:cNvPr id="4" name="Group 3">
            <a:extLst>
              <a:ext uri="{FF2B5EF4-FFF2-40B4-BE49-F238E27FC236}">
                <a16:creationId xmlns:a16="http://schemas.microsoft.com/office/drawing/2014/main" id="{154089C6-E22F-7732-6256-81EABAEAF868}"/>
              </a:ext>
            </a:extLst>
          </p:cNvPr>
          <p:cNvGrpSpPr/>
          <p:nvPr/>
        </p:nvGrpSpPr>
        <p:grpSpPr>
          <a:xfrm>
            <a:off x="470967" y="5068248"/>
            <a:ext cx="3372934" cy="359314"/>
            <a:chOff x="470967" y="5782030"/>
            <a:chExt cx="3372934" cy="359314"/>
          </a:xfrm>
        </p:grpSpPr>
        <p:sp>
          <p:nvSpPr>
            <p:cNvPr id="33" name="Rounded Rectangle 32">
              <a:extLst>
                <a:ext uri="{FF2B5EF4-FFF2-40B4-BE49-F238E27FC236}">
                  <a16:creationId xmlns:a16="http://schemas.microsoft.com/office/drawing/2014/main" id="{E36B2400-EF6D-3941-B62A-5F509A5D7BAC}"/>
                </a:ext>
              </a:extLst>
            </p:cNvPr>
            <p:cNvSpPr/>
            <p:nvPr/>
          </p:nvSpPr>
          <p:spPr bwMode="auto">
            <a:xfrm>
              <a:off x="470967" y="5782030"/>
              <a:ext cx="619145" cy="356634"/>
            </a:xfrm>
            <a:prstGeom prst="roundRect">
              <a:avLst/>
            </a:prstGeom>
            <a:noFill/>
            <a:ln w="28575" cap="flat" cmpd="sng" algn="ctr">
              <a:solidFill>
                <a:srgbClr val="8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43" name="Rounded Rectangle 42">
              <a:extLst>
                <a:ext uri="{FF2B5EF4-FFF2-40B4-BE49-F238E27FC236}">
                  <a16:creationId xmlns:a16="http://schemas.microsoft.com/office/drawing/2014/main" id="{7DA40AF0-7E02-7342-85BB-686ABE6ABB3A}"/>
                </a:ext>
              </a:extLst>
            </p:cNvPr>
            <p:cNvSpPr/>
            <p:nvPr/>
          </p:nvSpPr>
          <p:spPr bwMode="auto">
            <a:xfrm>
              <a:off x="3224756" y="5784710"/>
              <a:ext cx="619145" cy="356634"/>
            </a:xfrm>
            <a:prstGeom prst="roundRect">
              <a:avLst/>
            </a:prstGeom>
            <a:noFill/>
            <a:ln w="28575" cap="flat" cmpd="sng" algn="ctr">
              <a:solidFill>
                <a:srgbClr val="8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grpSp>
      <p:sp>
        <p:nvSpPr>
          <p:cNvPr id="46" name="Rounded Rectangle 45">
            <a:extLst>
              <a:ext uri="{FF2B5EF4-FFF2-40B4-BE49-F238E27FC236}">
                <a16:creationId xmlns:a16="http://schemas.microsoft.com/office/drawing/2014/main" id="{DAE32DA6-8045-874D-9BB0-8BA7AAD03B35}"/>
              </a:ext>
            </a:extLst>
          </p:cNvPr>
          <p:cNvSpPr/>
          <p:nvPr/>
        </p:nvSpPr>
        <p:spPr bwMode="auto">
          <a:xfrm>
            <a:off x="909392" y="3046882"/>
            <a:ext cx="519304" cy="245072"/>
          </a:xfrm>
          <a:prstGeom prst="roundRect">
            <a:avLst/>
          </a:prstGeom>
          <a:noFill/>
          <a:ln w="1905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Tree>
    <p:extLst>
      <p:ext uri="{BB962C8B-B14F-4D97-AF65-F5344CB8AC3E}">
        <p14:creationId xmlns:p14="http://schemas.microsoft.com/office/powerpoint/2010/main" val="1481608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31" grpId="0" animBg="1"/>
      <p:bldP spid="66" grpId="0" animBg="1"/>
      <p:bldP spid="38" grpId="0" animBg="1"/>
      <p:bldP spid="39" grpId="0" animBg="1"/>
      <p:bldP spid="44" grpId="0" animBg="1"/>
      <p:bldP spid="40" grpId="0" animBg="1"/>
      <p:bldP spid="48" grpId="0"/>
      <p:bldP spid="4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B414ED1E-4CC1-0043-948D-43DE0CE000F2}"/>
              </a:ext>
            </a:extLst>
          </p:cNvPr>
          <p:cNvSpPr/>
          <p:nvPr/>
        </p:nvSpPr>
        <p:spPr bwMode="auto">
          <a:xfrm>
            <a:off x="7233313" y="6619285"/>
            <a:ext cx="1910687"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1121712" y="302316"/>
            <a:ext cx="6913679" cy="361950"/>
          </a:xfrm>
          <a:ln w="12700">
            <a:solidFill>
              <a:srgbClr val="000000"/>
            </a:solidFill>
          </a:ln>
        </p:spPr>
        <p:txBody>
          <a:bodyPr/>
          <a:lstStyle/>
          <a:p>
            <a:r>
              <a:rPr lang="en-US" dirty="0"/>
              <a:t>Beam-beam biases: optical distortions (single-IP mode)</a:t>
            </a:r>
          </a:p>
        </p:txBody>
      </p:sp>
      <p:pic>
        <p:nvPicPr>
          <p:cNvPr id="4" name="Picture 3">
            <a:extLst>
              <a:ext uri="{FF2B5EF4-FFF2-40B4-BE49-F238E27FC236}">
                <a16:creationId xmlns:a16="http://schemas.microsoft.com/office/drawing/2014/main" id="{E6B5B823-D1B4-BD49-BB6D-F3C121D0F72D}"/>
              </a:ext>
            </a:extLst>
          </p:cNvPr>
          <p:cNvPicPr>
            <a:picLocks noChangeAspect="1"/>
          </p:cNvPicPr>
          <p:nvPr/>
        </p:nvPicPr>
        <p:blipFill>
          <a:blip r:embed="rId2"/>
          <a:stretch>
            <a:fillRect/>
          </a:stretch>
        </p:blipFill>
        <p:spPr>
          <a:xfrm>
            <a:off x="869114" y="764125"/>
            <a:ext cx="3032379" cy="2272284"/>
          </a:xfrm>
          <a:prstGeom prst="rect">
            <a:avLst/>
          </a:prstGeom>
        </p:spPr>
      </p:pic>
      <p:pic>
        <p:nvPicPr>
          <p:cNvPr id="6" name="Picture 5">
            <a:extLst>
              <a:ext uri="{FF2B5EF4-FFF2-40B4-BE49-F238E27FC236}">
                <a16:creationId xmlns:a16="http://schemas.microsoft.com/office/drawing/2014/main" id="{F8E705DC-6204-F14C-A763-74091BE89D2E}"/>
              </a:ext>
            </a:extLst>
          </p:cNvPr>
          <p:cNvPicPr>
            <a:picLocks noChangeAspect="1"/>
          </p:cNvPicPr>
          <p:nvPr/>
        </p:nvPicPr>
        <p:blipFill>
          <a:blip r:embed="rId3"/>
          <a:stretch>
            <a:fillRect/>
          </a:stretch>
        </p:blipFill>
        <p:spPr>
          <a:xfrm>
            <a:off x="573515" y="3057584"/>
            <a:ext cx="3321050" cy="2444750"/>
          </a:xfrm>
          <a:prstGeom prst="rect">
            <a:avLst/>
          </a:prstGeom>
        </p:spPr>
      </p:pic>
      <p:pic>
        <p:nvPicPr>
          <p:cNvPr id="10" name="Picture 9">
            <a:extLst>
              <a:ext uri="{FF2B5EF4-FFF2-40B4-BE49-F238E27FC236}">
                <a16:creationId xmlns:a16="http://schemas.microsoft.com/office/drawing/2014/main" id="{2784149D-A844-6848-BC1A-D1CA19E0BA51}"/>
              </a:ext>
            </a:extLst>
          </p:cNvPr>
          <p:cNvPicPr>
            <a:picLocks noChangeAspect="1"/>
          </p:cNvPicPr>
          <p:nvPr/>
        </p:nvPicPr>
        <p:blipFill>
          <a:blip r:embed="rId4"/>
          <a:stretch>
            <a:fillRect/>
          </a:stretch>
        </p:blipFill>
        <p:spPr>
          <a:xfrm>
            <a:off x="5086270" y="3057584"/>
            <a:ext cx="3314700" cy="2444750"/>
          </a:xfrm>
          <a:prstGeom prst="rect">
            <a:avLst/>
          </a:prstGeom>
        </p:spPr>
      </p:pic>
      <p:sp>
        <p:nvSpPr>
          <p:cNvPr id="8" name="TextBox 7">
            <a:extLst>
              <a:ext uri="{FF2B5EF4-FFF2-40B4-BE49-F238E27FC236}">
                <a16:creationId xmlns:a16="http://schemas.microsoft.com/office/drawing/2014/main" id="{E3F6CAAA-DD55-064C-9664-BE1354F1E0B0}"/>
              </a:ext>
            </a:extLst>
          </p:cNvPr>
          <p:cNvSpPr txBox="1"/>
          <p:nvPr/>
        </p:nvSpPr>
        <p:spPr>
          <a:xfrm>
            <a:off x="4875877" y="5502334"/>
            <a:ext cx="4082855" cy="1277273"/>
          </a:xfrm>
          <a:prstGeom prst="rect">
            <a:avLst/>
          </a:prstGeom>
          <a:noFill/>
        </p:spPr>
        <p:txBody>
          <a:bodyPr wrap="square" rtlCol="0">
            <a:spAutoFit/>
          </a:bodyPr>
          <a:lstStyle/>
          <a:p>
            <a:pPr algn="just"/>
            <a:r>
              <a:rPr lang="en-US" sz="1100" i="1" dirty="0">
                <a:solidFill>
                  <a:srgbClr val="000000"/>
                </a:solidFill>
              </a:rPr>
              <a:t>Beam-separation dependence of the luminosity-bias factor </a:t>
            </a:r>
            <a:r>
              <a:rPr lang="en-US" sz="1100" i="1" dirty="0">
                <a:solidFill>
                  <a:srgbClr val="000000"/>
                </a:solidFill>
                <a:latin typeface="Lucida Calligraphy" panose="03010101010101010101" pitchFamily="66" charset="77"/>
              </a:rPr>
              <a:t>L</a:t>
            </a:r>
            <a:r>
              <a:rPr lang="en-US" sz="1100" i="1" dirty="0">
                <a:solidFill>
                  <a:srgbClr val="000000"/>
                </a:solidFill>
              </a:rPr>
              <a:t>/</a:t>
            </a:r>
            <a:r>
              <a:rPr lang="en-US" sz="1100" i="1" dirty="0">
                <a:solidFill>
                  <a:srgbClr val="000000"/>
                </a:solidFill>
                <a:latin typeface="Lucida Calligraphy" panose="03010101010101010101" pitchFamily="66" charset="77"/>
              </a:rPr>
              <a:t>L</a:t>
            </a:r>
            <a:r>
              <a:rPr lang="en-US" sz="1100" i="1" baseline="-25000" dirty="0">
                <a:solidFill>
                  <a:srgbClr val="000000"/>
                </a:solidFill>
              </a:rPr>
              <a:t>0</a:t>
            </a:r>
            <a:r>
              <a:rPr lang="en-US" sz="1100" i="1" dirty="0">
                <a:solidFill>
                  <a:srgbClr val="000000"/>
                </a:solidFill>
              </a:rPr>
              <a:t> during a simulated </a:t>
            </a:r>
            <a:r>
              <a:rPr lang="en-US" sz="1100" i="1" dirty="0" err="1">
                <a:solidFill>
                  <a:srgbClr val="000000"/>
                </a:solidFill>
              </a:rPr>
              <a:t>vdM</a:t>
            </a:r>
            <a:r>
              <a:rPr lang="en-US" sz="1100" i="1" dirty="0">
                <a:solidFill>
                  <a:srgbClr val="000000"/>
                </a:solidFill>
              </a:rPr>
              <a:t> scan. The unperturbed beams are assumed to be round and perfectly Gaussian. The MAD-X (dashed blue) and COMBI (dotted grey) curves are valid only in the Gaussian-bunch approximation; the COMBI (red curve) and the B*B markers (black squares) are obtained from the overlap integrals of the multiparticle distributions.</a:t>
            </a:r>
          </a:p>
        </p:txBody>
      </p:sp>
      <p:sp>
        <p:nvSpPr>
          <p:cNvPr id="11" name="TextBox 10">
            <a:extLst>
              <a:ext uri="{FF2B5EF4-FFF2-40B4-BE49-F238E27FC236}">
                <a16:creationId xmlns:a16="http://schemas.microsoft.com/office/drawing/2014/main" id="{E6E43CED-E916-C243-8AA6-41FC11B45C7C}"/>
              </a:ext>
            </a:extLst>
          </p:cNvPr>
          <p:cNvSpPr txBox="1"/>
          <p:nvPr/>
        </p:nvSpPr>
        <p:spPr>
          <a:xfrm>
            <a:off x="343877" y="5502333"/>
            <a:ext cx="4082855" cy="1277273"/>
          </a:xfrm>
          <a:prstGeom prst="rect">
            <a:avLst/>
          </a:prstGeom>
          <a:noFill/>
        </p:spPr>
        <p:txBody>
          <a:bodyPr wrap="square" rtlCol="0">
            <a:spAutoFit/>
          </a:bodyPr>
          <a:lstStyle/>
          <a:p>
            <a:pPr algn="just"/>
            <a:r>
              <a:rPr lang="en-US" sz="1100" i="1" dirty="0">
                <a:solidFill>
                  <a:srgbClr val="000000"/>
                </a:solidFill>
              </a:rPr>
              <a:t>Beam-separation dependence of the transverse RMS beam sizes during a simulated </a:t>
            </a:r>
            <a:r>
              <a:rPr lang="en-US" sz="1100" i="1" dirty="0" err="1">
                <a:solidFill>
                  <a:srgbClr val="000000"/>
                </a:solidFill>
              </a:rPr>
              <a:t>vdM</a:t>
            </a:r>
            <a:r>
              <a:rPr lang="en-US" sz="1100" i="1" dirty="0">
                <a:solidFill>
                  <a:srgbClr val="000000"/>
                </a:solidFill>
              </a:rPr>
              <a:t> scan. The unperturbed beams are assumed to be round and perfectly Gaussian. The vertical axis is the ratio squared of the actual beam size </a:t>
            </a:r>
            <a:r>
              <a:rPr lang="en-US" sz="1100" i="1" dirty="0">
                <a:solidFill>
                  <a:srgbClr val="000000"/>
                </a:solidFill>
                <a:latin typeface="Symbol" pitchFamily="2" charset="2"/>
              </a:rPr>
              <a:t>s</a:t>
            </a:r>
            <a:r>
              <a:rPr lang="en-US" sz="1100" i="1" dirty="0">
                <a:solidFill>
                  <a:srgbClr val="000000"/>
                </a:solidFill>
              </a:rPr>
              <a:t> to its unperturbed value </a:t>
            </a:r>
            <a:r>
              <a:rPr lang="en-US" sz="1100" i="1" dirty="0">
                <a:solidFill>
                  <a:srgbClr val="000000"/>
                </a:solidFill>
                <a:latin typeface="Symbol" pitchFamily="2" charset="2"/>
              </a:rPr>
              <a:t>s</a:t>
            </a:r>
            <a:r>
              <a:rPr lang="en-US" sz="1100" i="1" baseline="-25000" dirty="0">
                <a:solidFill>
                  <a:srgbClr val="000000"/>
                </a:solidFill>
              </a:rPr>
              <a:t>0</a:t>
            </a:r>
            <a:r>
              <a:rPr lang="en-US" sz="1100" i="1" dirty="0">
                <a:solidFill>
                  <a:srgbClr val="000000"/>
                </a:solidFill>
              </a:rPr>
              <a:t>. The MAD-X calculation of the single-particle dynamic-</a:t>
            </a:r>
            <a:r>
              <a:rPr lang="en-US" sz="1100" i="1" dirty="0">
                <a:solidFill>
                  <a:srgbClr val="000000"/>
                </a:solidFill>
                <a:latin typeface="Symbol" pitchFamily="2" charset="2"/>
              </a:rPr>
              <a:t>b </a:t>
            </a:r>
            <a:r>
              <a:rPr lang="en-US" sz="1100" i="1" dirty="0">
                <a:solidFill>
                  <a:srgbClr val="000000"/>
                </a:solidFill>
              </a:rPr>
              <a:t>effect (blue curves) is compared to the results of the B*B (squares) and COMBI (red curves) multiparticle codes.</a:t>
            </a:r>
          </a:p>
        </p:txBody>
      </p:sp>
      <p:sp>
        <p:nvSpPr>
          <p:cNvPr id="14" name="TextBox 13">
            <a:extLst>
              <a:ext uri="{FF2B5EF4-FFF2-40B4-BE49-F238E27FC236}">
                <a16:creationId xmlns:a16="http://schemas.microsoft.com/office/drawing/2014/main" id="{D4AA1BD5-321A-FA4D-967A-430B58511F6F}"/>
              </a:ext>
            </a:extLst>
          </p:cNvPr>
          <p:cNvSpPr txBox="1"/>
          <p:nvPr/>
        </p:nvSpPr>
        <p:spPr>
          <a:xfrm>
            <a:off x="4059169" y="942657"/>
            <a:ext cx="4082855" cy="1785104"/>
          </a:xfrm>
          <a:prstGeom prst="rect">
            <a:avLst/>
          </a:prstGeom>
          <a:noFill/>
        </p:spPr>
        <p:txBody>
          <a:bodyPr wrap="square" rtlCol="0">
            <a:spAutoFit/>
          </a:bodyPr>
          <a:lstStyle/>
          <a:p>
            <a:pPr algn="just"/>
            <a:r>
              <a:rPr lang="en-US" sz="1100" i="1" dirty="0">
                <a:solidFill>
                  <a:srgbClr val="000000"/>
                </a:solidFill>
              </a:rPr>
              <a:t>Beam-beam force exerted by the B1 (B2) source bunch as a whole (red curve), as a function of the </a:t>
            </a:r>
            <a:r>
              <a:rPr lang="en-US" sz="1100" i="1" dirty="0" err="1">
                <a:solidFill>
                  <a:srgbClr val="000000"/>
                </a:solidFill>
              </a:rPr>
              <a:t>betatron</a:t>
            </a:r>
            <a:r>
              <a:rPr lang="en-US" sz="1100" i="1" dirty="0">
                <a:solidFill>
                  <a:srgbClr val="000000"/>
                </a:solidFill>
              </a:rPr>
              <a:t> amplitude of a B2 (B1) test particle, for equally sized round beams. The amplitude is in units of the RMS beam size. The green and brown lines correspond to the linear component of the force at amplitudes of zero and 4</a:t>
            </a:r>
            <a:r>
              <a:rPr lang="en-US" sz="1100" i="1" dirty="0">
                <a:solidFill>
                  <a:srgbClr val="000000"/>
                </a:solidFill>
                <a:latin typeface="Symbol" pitchFamily="2" charset="2"/>
              </a:rPr>
              <a:t>s</a:t>
            </a:r>
            <a:r>
              <a:rPr lang="en-US" sz="1100" i="1" dirty="0">
                <a:solidFill>
                  <a:srgbClr val="000000"/>
                </a:solidFill>
              </a:rPr>
              <a:t>  respectively, and are akin to the effect of a quadrupole. The short (long) double arrows illustrate the range of transverse kicks experienced by a small (large) amplitude particle for beams either in head-on collision (solid blue lines), or transversely separated by 4</a:t>
            </a:r>
            <a:r>
              <a:rPr lang="en-US" sz="1100" i="1" dirty="0">
                <a:solidFill>
                  <a:srgbClr val="000000"/>
                </a:solidFill>
                <a:latin typeface="Symbol" pitchFamily="2" charset="2"/>
              </a:rPr>
              <a:t>s </a:t>
            </a:r>
            <a:r>
              <a:rPr lang="en-US" sz="1100" i="1" dirty="0">
                <a:solidFill>
                  <a:srgbClr val="000000"/>
                </a:solidFill>
              </a:rPr>
              <a:t>(dashed magenta lines).</a:t>
            </a:r>
          </a:p>
        </p:txBody>
      </p:sp>
      <p:sp>
        <p:nvSpPr>
          <p:cNvPr id="15" name="TextBox 14">
            <a:extLst>
              <a:ext uri="{FF2B5EF4-FFF2-40B4-BE49-F238E27FC236}">
                <a16:creationId xmlns:a16="http://schemas.microsoft.com/office/drawing/2014/main" id="{C3B0AC60-507F-A840-8C33-BE5AA00EBA1D}"/>
              </a:ext>
            </a:extLst>
          </p:cNvPr>
          <p:cNvSpPr txBox="1"/>
          <p:nvPr/>
        </p:nvSpPr>
        <p:spPr>
          <a:xfrm>
            <a:off x="976799" y="3105150"/>
            <a:ext cx="894797" cy="276999"/>
          </a:xfrm>
          <a:prstGeom prst="rect">
            <a:avLst/>
          </a:prstGeom>
          <a:noFill/>
        </p:spPr>
        <p:txBody>
          <a:bodyPr wrap="none" rtlCol="0">
            <a:spAutoFit/>
          </a:bodyPr>
          <a:lstStyle/>
          <a:p>
            <a:r>
              <a:rPr lang="en-US" sz="1200" dirty="0">
                <a:solidFill>
                  <a:srgbClr val="000000"/>
                </a:solidFill>
                <a:latin typeface="Symbol" pitchFamily="2" charset="2"/>
              </a:rPr>
              <a:t>x</a:t>
            </a:r>
            <a:r>
              <a:rPr lang="en-US" sz="1200" dirty="0">
                <a:solidFill>
                  <a:srgbClr val="000000"/>
                </a:solidFill>
              </a:rPr>
              <a:t> = 2.6 10</a:t>
            </a:r>
            <a:r>
              <a:rPr lang="en-US" sz="1200" baseline="30000" dirty="0">
                <a:solidFill>
                  <a:srgbClr val="000000"/>
                </a:solidFill>
              </a:rPr>
              <a:t>-3</a:t>
            </a:r>
          </a:p>
        </p:txBody>
      </p:sp>
      <p:sp>
        <p:nvSpPr>
          <p:cNvPr id="16" name="TextBox 15">
            <a:extLst>
              <a:ext uri="{FF2B5EF4-FFF2-40B4-BE49-F238E27FC236}">
                <a16:creationId xmlns:a16="http://schemas.microsoft.com/office/drawing/2014/main" id="{EAFAF9D4-CF38-9D46-A917-16CDCB3881D9}"/>
              </a:ext>
            </a:extLst>
          </p:cNvPr>
          <p:cNvSpPr txBox="1"/>
          <p:nvPr/>
        </p:nvSpPr>
        <p:spPr>
          <a:xfrm>
            <a:off x="5499892" y="4895512"/>
            <a:ext cx="894797" cy="276999"/>
          </a:xfrm>
          <a:prstGeom prst="rect">
            <a:avLst/>
          </a:prstGeom>
          <a:noFill/>
        </p:spPr>
        <p:txBody>
          <a:bodyPr wrap="none" rtlCol="0">
            <a:spAutoFit/>
          </a:bodyPr>
          <a:lstStyle/>
          <a:p>
            <a:r>
              <a:rPr lang="en-US" sz="1200" dirty="0">
                <a:solidFill>
                  <a:srgbClr val="000000"/>
                </a:solidFill>
                <a:latin typeface="Symbol" pitchFamily="2" charset="2"/>
              </a:rPr>
              <a:t>x</a:t>
            </a:r>
            <a:r>
              <a:rPr lang="en-US" sz="1200" dirty="0">
                <a:solidFill>
                  <a:srgbClr val="000000"/>
                </a:solidFill>
              </a:rPr>
              <a:t> = 2.6 10</a:t>
            </a:r>
            <a:r>
              <a:rPr lang="en-US" sz="1200" baseline="30000" dirty="0">
                <a:solidFill>
                  <a:srgbClr val="000000"/>
                </a:solidFill>
              </a:rPr>
              <a:t>-3</a:t>
            </a:r>
          </a:p>
        </p:txBody>
      </p:sp>
      <p:sp>
        <p:nvSpPr>
          <p:cNvPr id="18" name="TextBox 17">
            <a:extLst>
              <a:ext uri="{FF2B5EF4-FFF2-40B4-BE49-F238E27FC236}">
                <a16:creationId xmlns:a16="http://schemas.microsoft.com/office/drawing/2014/main" id="{4495A72B-0F22-2B44-BD68-E2288E166AB7}"/>
              </a:ext>
            </a:extLst>
          </p:cNvPr>
          <p:cNvSpPr txBox="1"/>
          <p:nvPr/>
        </p:nvSpPr>
        <p:spPr>
          <a:xfrm>
            <a:off x="1" y="0"/>
            <a:ext cx="2564780"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spTree>
    <p:extLst>
      <p:ext uri="{BB962C8B-B14F-4D97-AF65-F5344CB8AC3E}">
        <p14:creationId xmlns:p14="http://schemas.microsoft.com/office/powerpoint/2010/main" val="17873597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C2B698C6-784C-BC4E-AD69-93BA30BE39E5}"/>
              </a:ext>
            </a:extLst>
          </p:cNvPr>
          <p:cNvGrpSpPr/>
          <p:nvPr/>
        </p:nvGrpSpPr>
        <p:grpSpPr>
          <a:xfrm>
            <a:off x="4775200" y="4428071"/>
            <a:ext cx="3291840" cy="2468880"/>
            <a:chOff x="4775200" y="4428071"/>
            <a:chExt cx="3291840" cy="2468880"/>
          </a:xfrm>
        </p:grpSpPr>
        <p:pic>
          <p:nvPicPr>
            <p:cNvPr id="39" name="Picture 38" descr="A graph of a normalization&#10;&#10;Description automatically generated">
              <a:extLst>
                <a:ext uri="{FF2B5EF4-FFF2-40B4-BE49-F238E27FC236}">
                  <a16:creationId xmlns:a16="http://schemas.microsoft.com/office/drawing/2014/main" id="{1DABBA6C-C7E1-0A55-74A4-D51E24458497}"/>
                </a:ext>
              </a:extLst>
            </p:cNvPr>
            <p:cNvPicPr>
              <a:picLocks noChangeAspect="1"/>
            </p:cNvPicPr>
            <p:nvPr/>
          </p:nvPicPr>
          <p:blipFill>
            <a:blip r:embed="rId2"/>
            <a:stretch>
              <a:fillRect/>
            </a:stretch>
          </p:blipFill>
          <p:spPr>
            <a:xfrm>
              <a:off x="4775200" y="4428071"/>
              <a:ext cx="3291840" cy="2468880"/>
            </a:xfrm>
            <a:prstGeom prst="rect">
              <a:avLst/>
            </a:prstGeom>
          </p:spPr>
        </p:pic>
        <p:sp>
          <p:nvSpPr>
            <p:cNvPr id="46" name="TextBox 45">
              <a:extLst>
                <a:ext uri="{FF2B5EF4-FFF2-40B4-BE49-F238E27FC236}">
                  <a16:creationId xmlns:a16="http://schemas.microsoft.com/office/drawing/2014/main" id="{3E9AF24E-7DB2-F149-A48F-EEFD2C9B8D16}"/>
                </a:ext>
              </a:extLst>
            </p:cNvPr>
            <p:cNvSpPr txBox="1"/>
            <p:nvPr/>
          </p:nvSpPr>
          <p:spPr>
            <a:xfrm>
              <a:off x="7026652" y="5282385"/>
              <a:ext cx="915635" cy="215444"/>
            </a:xfrm>
            <a:prstGeom prst="rect">
              <a:avLst/>
            </a:prstGeom>
            <a:noFill/>
          </p:spPr>
          <p:txBody>
            <a:bodyPr wrap="none" rtlCol="0">
              <a:spAutoFit/>
            </a:bodyPr>
            <a:lstStyle/>
            <a:p>
              <a:pPr algn="ctr"/>
              <a:r>
                <a:rPr lang="en-US" sz="800" dirty="0">
                  <a:solidFill>
                    <a:srgbClr val="000000"/>
                  </a:solidFill>
                  <a:latin typeface="Symbol" pitchFamily="2" charset="2"/>
                </a:rPr>
                <a:t>x </a:t>
              </a:r>
              <a:r>
                <a:rPr lang="en-US" sz="800" dirty="0">
                  <a:solidFill>
                    <a:srgbClr val="000000"/>
                  </a:solidFill>
                  <a:latin typeface="Times New Roman" panose="02020603050405020304" pitchFamily="18" charset="0"/>
                  <a:cs typeface="Times New Roman" panose="02020603050405020304" pitchFamily="18" charset="0"/>
                </a:rPr>
                <a:t>= .0032 (per IP)</a:t>
              </a:r>
            </a:p>
          </p:txBody>
        </p:sp>
      </p:grpSp>
      <p:sp>
        <p:nvSpPr>
          <p:cNvPr id="9" name="Content Placeholder 8">
            <a:extLst>
              <a:ext uri="{FF2B5EF4-FFF2-40B4-BE49-F238E27FC236}">
                <a16:creationId xmlns:a16="http://schemas.microsoft.com/office/drawing/2014/main" id="{C6C9F1A6-2ADA-A0BF-6C05-60042A369909}"/>
              </a:ext>
            </a:extLst>
          </p:cNvPr>
          <p:cNvSpPr>
            <a:spLocks noGrp="1"/>
          </p:cNvSpPr>
          <p:nvPr>
            <p:ph sz="half" idx="1"/>
          </p:nvPr>
        </p:nvSpPr>
        <p:spPr>
          <a:xfrm>
            <a:off x="685800" y="914399"/>
            <a:ext cx="3810000" cy="5681133"/>
          </a:xfrm>
        </p:spPr>
        <p:txBody>
          <a:bodyPr/>
          <a:lstStyle/>
          <a:p>
            <a:r>
              <a:rPr lang="en-US" sz="1800" dirty="0">
                <a:sym typeface="Wingdings" pitchFamily="2" charset="2"/>
              </a:rPr>
              <a:t>[</a:t>
            </a:r>
            <a:r>
              <a:rPr lang="en-US" sz="1800" dirty="0">
                <a:latin typeface="Lucida Calligraphy" panose="03010101010101010101" pitchFamily="66" charset="77"/>
                <a:sym typeface="Wingdings" pitchFamily="2" charset="2"/>
              </a:rPr>
              <a:t>L</a:t>
            </a:r>
            <a:r>
              <a:rPr lang="en-US" sz="1800" dirty="0">
                <a:sym typeface="Wingdings" pitchFamily="2" charset="2"/>
              </a:rPr>
              <a:t>/</a:t>
            </a:r>
            <a:r>
              <a:rPr lang="en-US" sz="1800" dirty="0">
                <a:solidFill>
                  <a:srgbClr val="000000"/>
                </a:solidFill>
                <a:latin typeface="Lucida Calligraphy" panose="03010101010101010101" pitchFamily="66" charset="77"/>
                <a:sym typeface="Wingdings" pitchFamily="2" charset="2"/>
              </a:rPr>
              <a:t>L</a:t>
            </a:r>
            <a:r>
              <a:rPr lang="en-US" sz="1800" baseline="-25000" dirty="0">
                <a:solidFill>
                  <a:srgbClr val="000000"/>
                </a:solidFill>
                <a:sym typeface="Wingdings" pitchFamily="2" charset="2"/>
              </a:rPr>
              <a:t>0</a:t>
            </a:r>
            <a:r>
              <a:rPr lang="en-US" sz="1800" dirty="0">
                <a:sym typeface="Wingdings" pitchFamily="2" charset="2"/>
              </a:rPr>
              <a:t>]</a:t>
            </a:r>
            <a:r>
              <a:rPr lang="en-US" sz="1800" baseline="30000" dirty="0">
                <a:sym typeface="Wingdings" pitchFamily="2" charset="2"/>
              </a:rPr>
              <a:t> </a:t>
            </a:r>
            <a:r>
              <a:rPr lang="en-US" sz="1800" dirty="0">
                <a:sym typeface="Wingdings" pitchFamily="2" charset="2"/>
              </a:rPr>
              <a:t>(</a:t>
            </a:r>
            <a:r>
              <a:rPr lang="en-US" sz="1800" dirty="0">
                <a:latin typeface="Symbol" pitchFamily="2" charset="2"/>
                <a:sym typeface="Wingdings" pitchFamily="2" charset="2"/>
              </a:rPr>
              <a:t>D</a:t>
            </a:r>
            <a:r>
              <a:rPr lang="en-US" sz="1800" baseline="-25000" dirty="0">
                <a:sym typeface="Wingdings" pitchFamily="2" charset="2"/>
              </a:rPr>
              <a:t>0</a:t>
            </a:r>
            <a:r>
              <a:rPr lang="en-US" sz="1800" dirty="0">
                <a:sym typeface="Wingdings" pitchFamily="2" charset="2"/>
              </a:rPr>
              <a:t>) = f(</a:t>
            </a:r>
            <a:r>
              <a:rPr lang="en-US" sz="1800" dirty="0">
                <a:latin typeface="Symbol" pitchFamily="2" charset="2"/>
                <a:sym typeface="Wingdings" pitchFamily="2" charset="2"/>
              </a:rPr>
              <a:t>x</a:t>
            </a:r>
            <a:r>
              <a:rPr lang="en-US" sz="1800" dirty="0">
                <a:sym typeface="Wingdings" pitchFamily="2" charset="2"/>
              </a:rPr>
              <a:t>, </a:t>
            </a:r>
            <a:r>
              <a:rPr lang="en-US" sz="1800" dirty="0" err="1">
                <a:sym typeface="Wingdings" pitchFamily="2" charset="2"/>
              </a:rPr>
              <a:t>q</a:t>
            </a:r>
            <a:r>
              <a:rPr lang="en-US" sz="1800" baseline="-25000" dirty="0" err="1">
                <a:sym typeface="Wingdings" pitchFamily="2" charset="2"/>
              </a:rPr>
              <a:t>x</a:t>
            </a:r>
            <a:r>
              <a:rPr lang="en-US" sz="1800" dirty="0">
                <a:sym typeface="Wingdings" pitchFamily="2" charset="2"/>
              </a:rPr>
              <a:t>, </a:t>
            </a:r>
            <a:r>
              <a:rPr lang="en-US" sz="1800" dirty="0" err="1">
                <a:sym typeface="Wingdings" pitchFamily="2" charset="2"/>
              </a:rPr>
              <a:t>q</a:t>
            </a:r>
            <a:r>
              <a:rPr lang="en-US" sz="1800" baseline="-25000" dirty="0" err="1">
                <a:sym typeface="Wingdings" pitchFamily="2" charset="2"/>
              </a:rPr>
              <a:t>y</a:t>
            </a:r>
            <a:r>
              <a:rPr lang="en-US" sz="1800" dirty="0">
                <a:sym typeface="Wingdings" pitchFamily="2" charset="2"/>
              </a:rPr>
              <a:t>)</a:t>
            </a:r>
          </a:p>
          <a:p>
            <a:pPr lvl="1"/>
            <a:r>
              <a:rPr lang="en-US" sz="1400" dirty="0">
                <a:sym typeface="Wingdings" pitchFamily="2" charset="2"/>
              </a:rPr>
              <a:t>scale with </a:t>
            </a:r>
            <a:r>
              <a:rPr lang="en-US" sz="1400" dirty="0">
                <a:latin typeface="Symbol" pitchFamily="2" charset="2"/>
                <a:sym typeface="Wingdings" pitchFamily="2" charset="2"/>
              </a:rPr>
              <a:t>x</a:t>
            </a:r>
            <a:r>
              <a:rPr lang="en-US" sz="1400" dirty="0">
                <a:sym typeface="Wingdings" pitchFamily="2" charset="2"/>
              </a:rPr>
              <a:t> = </a:t>
            </a:r>
            <a:r>
              <a:rPr lang="en-US" sz="1400" dirty="0">
                <a:latin typeface="Symbol" pitchFamily="2" charset="2"/>
                <a:sym typeface="Wingdings" pitchFamily="2" charset="2"/>
              </a:rPr>
              <a:t>x</a:t>
            </a:r>
            <a:r>
              <a:rPr lang="en-US" sz="1400" dirty="0">
                <a:sym typeface="Wingdings" pitchFamily="2" charset="2"/>
              </a:rPr>
              <a:t> (</a:t>
            </a:r>
            <a:r>
              <a:rPr lang="en-US" sz="1400" dirty="0">
                <a:latin typeface="Symbol" pitchFamily="2" charset="2"/>
                <a:sym typeface="Wingdings" pitchFamily="2" charset="2"/>
              </a:rPr>
              <a:t>e</a:t>
            </a:r>
            <a:r>
              <a:rPr lang="en-US" sz="1400" dirty="0">
                <a:sym typeface="Wingdings" pitchFamily="2" charset="2"/>
              </a:rPr>
              <a:t>, </a:t>
            </a:r>
            <a:r>
              <a:rPr lang="en-US" sz="1400" dirty="0">
                <a:latin typeface="Symbol" pitchFamily="2" charset="2"/>
                <a:sym typeface="Wingdings" pitchFamily="2" charset="2"/>
              </a:rPr>
              <a:t>b</a:t>
            </a:r>
            <a:r>
              <a:rPr lang="en-US" sz="1400" dirty="0">
                <a:sym typeface="Wingdings" pitchFamily="2" charset="2"/>
              </a:rPr>
              <a:t>*, </a:t>
            </a:r>
            <a:r>
              <a:rPr lang="en-US" sz="1400" i="1" dirty="0">
                <a:sym typeface="Wingdings" pitchFamily="2" charset="2"/>
              </a:rPr>
              <a:t>n</a:t>
            </a:r>
            <a:r>
              <a:rPr lang="en-US" sz="1400" baseline="-25000" dirty="0">
                <a:sym typeface="Wingdings" pitchFamily="2" charset="2"/>
              </a:rPr>
              <a:t>1</a:t>
            </a:r>
            <a:r>
              <a:rPr lang="en-US" sz="1400" i="1" dirty="0">
                <a:sym typeface="Wingdings" pitchFamily="2" charset="2"/>
              </a:rPr>
              <a:t>, n</a:t>
            </a:r>
            <a:r>
              <a:rPr lang="en-US" sz="1400" baseline="-25000" dirty="0">
                <a:sym typeface="Wingdings" pitchFamily="2" charset="2"/>
              </a:rPr>
              <a:t>2</a:t>
            </a:r>
            <a:r>
              <a:rPr lang="en-US" sz="1400" dirty="0">
                <a:sym typeface="Wingdings" pitchFamily="2" charset="2"/>
              </a:rPr>
              <a:t>)</a:t>
            </a:r>
          </a:p>
          <a:p>
            <a:pPr lvl="1"/>
            <a:r>
              <a:rPr lang="en-US" sz="1400" dirty="0">
                <a:sym typeface="Wingdings" pitchFamily="2" charset="2"/>
              </a:rPr>
              <a:t>depend sensitively on (</a:t>
            </a:r>
            <a:r>
              <a:rPr lang="en-US" sz="1400" dirty="0" err="1">
                <a:solidFill>
                  <a:srgbClr val="7030A0"/>
                </a:solidFill>
                <a:sym typeface="Wingdings" pitchFamily="2" charset="2"/>
              </a:rPr>
              <a:t>q</a:t>
            </a:r>
            <a:r>
              <a:rPr lang="en-US" sz="1400" baseline="-25000" dirty="0" err="1">
                <a:solidFill>
                  <a:srgbClr val="7030A0"/>
                </a:solidFill>
                <a:sym typeface="Wingdings" pitchFamily="2" charset="2"/>
              </a:rPr>
              <a:t>x</a:t>
            </a:r>
            <a:r>
              <a:rPr lang="en-US" sz="1400" dirty="0">
                <a:solidFill>
                  <a:srgbClr val="7030A0"/>
                </a:solidFill>
                <a:sym typeface="Wingdings" pitchFamily="2" charset="2"/>
              </a:rPr>
              <a:t>, </a:t>
            </a:r>
            <a:r>
              <a:rPr lang="en-US" sz="1400" dirty="0" err="1">
                <a:solidFill>
                  <a:srgbClr val="7030A0"/>
                </a:solidFill>
                <a:sym typeface="Wingdings" pitchFamily="2" charset="2"/>
              </a:rPr>
              <a:t>q</a:t>
            </a:r>
            <a:r>
              <a:rPr lang="en-US" sz="1400" baseline="-25000" dirty="0" err="1">
                <a:solidFill>
                  <a:srgbClr val="7030A0"/>
                </a:solidFill>
                <a:sym typeface="Wingdings" pitchFamily="2" charset="2"/>
              </a:rPr>
              <a:t>y</a:t>
            </a:r>
            <a:r>
              <a:rPr lang="en-US" sz="1400" dirty="0">
                <a:sym typeface="Wingdings" pitchFamily="2" charset="2"/>
              </a:rPr>
              <a:t>)</a:t>
            </a:r>
          </a:p>
          <a:p>
            <a:endParaRPr lang="en-US" sz="1800" dirty="0">
              <a:sym typeface="Wingdings" pitchFamily="2" charset="2"/>
            </a:endParaRPr>
          </a:p>
          <a:p>
            <a:endParaRPr lang="en-US" sz="1800" dirty="0">
              <a:sym typeface="Wingdings" pitchFamily="2" charset="2"/>
            </a:endParaRPr>
          </a:p>
          <a:p>
            <a:endParaRPr lang="en-US" sz="1800" dirty="0">
              <a:sym typeface="Wingdings" pitchFamily="2" charset="2"/>
            </a:endParaRPr>
          </a:p>
          <a:p>
            <a:endParaRPr lang="en-US" sz="1800" dirty="0">
              <a:sym typeface="Wingdings" pitchFamily="2" charset="2"/>
            </a:endParaRPr>
          </a:p>
          <a:p>
            <a:endParaRPr lang="en-US" sz="1800" dirty="0">
              <a:sym typeface="Wingdings" pitchFamily="2" charset="2"/>
            </a:endParaRPr>
          </a:p>
          <a:p>
            <a:endParaRPr lang="en-US" sz="1800" dirty="0">
              <a:sym typeface="Wingdings" pitchFamily="2" charset="2"/>
            </a:endParaRPr>
          </a:p>
          <a:p>
            <a:pPr lvl="3"/>
            <a:endParaRPr lang="en-US" sz="800" dirty="0">
              <a:sym typeface="Wingdings" pitchFamily="2" charset="2"/>
            </a:endParaRPr>
          </a:p>
          <a:p>
            <a:r>
              <a:rPr lang="en-US" sz="1800" dirty="0">
                <a:sym typeface="Wingdings" pitchFamily="2" charset="2"/>
              </a:rPr>
              <a:t>Typical b-b corrections to </a:t>
            </a:r>
            <a:r>
              <a:rPr lang="en-US" sz="1800" dirty="0" err="1">
                <a:latin typeface="Symbol" pitchFamily="2" charset="2"/>
                <a:sym typeface="Wingdings" pitchFamily="2" charset="2"/>
              </a:rPr>
              <a:t>s</a:t>
            </a:r>
            <a:r>
              <a:rPr lang="en-US" sz="1800" baseline="-25000" dirty="0" err="1">
                <a:sym typeface="Wingdings" pitchFamily="2" charset="2"/>
              </a:rPr>
              <a:t>vis</a:t>
            </a:r>
            <a:r>
              <a:rPr lang="en-US" sz="1800" dirty="0">
                <a:sym typeface="Wingdings" pitchFamily="2" charset="2"/>
              </a:rPr>
              <a:t> </a:t>
            </a:r>
          </a:p>
          <a:p>
            <a:endParaRPr lang="en-US" sz="1800" dirty="0"/>
          </a:p>
        </p:txBody>
      </p:sp>
      <p:grpSp>
        <p:nvGrpSpPr>
          <p:cNvPr id="37" name="Group 36">
            <a:extLst>
              <a:ext uri="{FF2B5EF4-FFF2-40B4-BE49-F238E27FC236}">
                <a16:creationId xmlns:a16="http://schemas.microsoft.com/office/drawing/2014/main" id="{9A17201C-E127-FFE5-C926-9CA7671B1DC3}"/>
              </a:ext>
            </a:extLst>
          </p:cNvPr>
          <p:cNvGrpSpPr/>
          <p:nvPr/>
        </p:nvGrpSpPr>
        <p:grpSpPr>
          <a:xfrm>
            <a:off x="4978399" y="1159931"/>
            <a:ext cx="4056099" cy="2139696"/>
            <a:chOff x="4978399" y="1159931"/>
            <a:chExt cx="4056099" cy="2139696"/>
          </a:xfrm>
        </p:grpSpPr>
        <p:pic>
          <p:nvPicPr>
            <p:cNvPr id="20" name="Picture 19" descr="A graph of a function&#10;&#10;Description automatically generated">
              <a:extLst>
                <a:ext uri="{FF2B5EF4-FFF2-40B4-BE49-F238E27FC236}">
                  <a16:creationId xmlns:a16="http://schemas.microsoft.com/office/drawing/2014/main" id="{E6B60D72-49F8-F77D-29CD-DB3489F8AA1A}"/>
                </a:ext>
              </a:extLst>
            </p:cNvPr>
            <p:cNvPicPr>
              <a:picLocks noChangeAspect="1"/>
            </p:cNvPicPr>
            <p:nvPr/>
          </p:nvPicPr>
          <p:blipFill>
            <a:blip r:embed="rId3"/>
            <a:stretch>
              <a:fillRect/>
            </a:stretch>
          </p:blipFill>
          <p:spPr>
            <a:xfrm>
              <a:off x="4978399" y="1159931"/>
              <a:ext cx="2852928" cy="2139696"/>
            </a:xfrm>
            <a:prstGeom prst="rect">
              <a:avLst/>
            </a:prstGeom>
          </p:spPr>
        </p:pic>
        <p:sp>
          <p:nvSpPr>
            <p:cNvPr id="36" name="TextBox 35">
              <a:extLst>
                <a:ext uri="{FF2B5EF4-FFF2-40B4-BE49-F238E27FC236}">
                  <a16:creationId xmlns:a16="http://schemas.microsoft.com/office/drawing/2014/main" id="{7F40C6D0-53D5-8A32-D13C-AB7B66A04C59}"/>
                </a:ext>
              </a:extLst>
            </p:cNvPr>
            <p:cNvSpPr txBox="1"/>
            <p:nvPr/>
          </p:nvSpPr>
          <p:spPr>
            <a:xfrm>
              <a:off x="7655595" y="1778787"/>
              <a:ext cx="1378903" cy="1015663"/>
            </a:xfrm>
            <a:prstGeom prst="rect">
              <a:avLst/>
            </a:prstGeom>
            <a:noFill/>
            <a:ln>
              <a:solidFill>
                <a:srgbClr val="000000"/>
              </a:solidFill>
            </a:ln>
          </p:spPr>
          <p:txBody>
            <a:bodyPr wrap="none" rtlCol="0">
              <a:spAutoFit/>
            </a:bodyPr>
            <a:lstStyle/>
            <a:p>
              <a:pPr algn="ctr"/>
              <a:r>
                <a:rPr lang="en-US" sz="1200" u="sng" dirty="0">
                  <a:solidFill>
                    <a:srgbClr val="000000"/>
                  </a:solidFill>
                  <a:latin typeface="Times New Roman" panose="02020603050405020304" pitchFamily="18" charset="0"/>
                  <a:cs typeface="Times New Roman" panose="02020603050405020304" pitchFamily="18" charset="0"/>
                </a:rPr>
                <a:t>COMBI simulation</a:t>
              </a:r>
            </a:p>
            <a:p>
              <a:pPr algn="ctr"/>
              <a:r>
                <a:rPr lang="en-US" sz="1200" dirty="0">
                  <a:solidFill>
                    <a:srgbClr val="000000"/>
                  </a:solidFill>
                  <a:latin typeface="Times New Roman" panose="02020603050405020304" pitchFamily="18" charset="0"/>
                  <a:cs typeface="Times New Roman" panose="02020603050405020304" pitchFamily="18" charset="0"/>
                </a:rPr>
                <a:t>Head-on collisions</a:t>
              </a:r>
            </a:p>
            <a:p>
              <a:pPr algn="ctr"/>
              <a:r>
                <a:rPr lang="en-US" sz="1200" i="1" dirty="0">
                  <a:solidFill>
                    <a:srgbClr val="000000"/>
                  </a:solidFill>
                  <a:latin typeface="Times New Roman" panose="02020603050405020304" pitchFamily="18" charset="0"/>
                  <a:cs typeface="Times New Roman" panose="02020603050405020304" pitchFamily="18" charset="0"/>
                </a:rPr>
                <a:t>N</a:t>
              </a:r>
              <a:r>
                <a:rPr lang="en-US" sz="1200" baseline="-25000" dirty="0">
                  <a:solidFill>
                    <a:srgbClr val="000000"/>
                  </a:solidFill>
                  <a:latin typeface="Times New Roman" panose="02020603050405020304" pitchFamily="18" charset="0"/>
                  <a:cs typeface="Times New Roman" panose="02020603050405020304" pitchFamily="18" charset="0"/>
                </a:rPr>
                <a:t>IP</a:t>
              </a:r>
              <a:r>
                <a:rPr lang="en-US" sz="1200" dirty="0">
                  <a:solidFill>
                    <a:srgbClr val="000000"/>
                  </a:solidFill>
                  <a:latin typeface="Times New Roman" panose="02020603050405020304" pitchFamily="18" charset="0"/>
                  <a:cs typeface="Times New Roman" panose="02020603050405020304" pitchFamily="18" charset="0"/>
                </a:rPr>
                <a:t> = </a:t>
              </a:r>
              <a:r>
                <a:rPr lang="en-US" sz="1200" i="1" dirty="0">
                  <a:solidFill>
                    <a:srgbClr val="000000"/>
                  </a:solidFill>
                  <a:latin typeface="Times New Roman" panose="02020603050405020304" pitchFamily="18" charset="0"/>
                  <a:cs typeface="Times New Roman" panose="02020603050405020304" pitchFamily="18" charset="0"/>
                </a:rPr>
                <a:t>N</a:t>
              </a:r>
              <a:r>
                <a:rPr lang="en-US" sz="1200" baseline="-25000" dirty="0">
                  <a:solidFill>
                    <a:srgbClr val="000000"/>
                  </a:solidFill>
                  <a:latin typeface="Times New Roman" panose="02020603050405020304" pitchFamily="18" charset="0"/>
                  <a:cs typeface="Times New Roman" panose="02020603050405020304" pitchFamily="18" charset="0"/>
                </a:rPr>
                <a:t>NSIP</a:t>
              </a:r>
              <a:r>
                <a:rPr lang="en-US" sz="1200" dirty="0">
                  <a:solidFill>
                    <a:srgbClr val="000000"/>
                  </a:solidFill>
                  <a:latin typeface="Times New Roman" panose="02020603050405020304" pitchFamily="18" charset="0"/>
                  <a:cs typeface="Times New Roman" panose="02020603050405020304" pitchFamily="18" charset="0"/>
                </a:rPr>
                <a:t> + 1 </a:t>
              </a:r>
            </a:p>
            <a:p>
              <a:pPr algn="ctr"/>
              <a:r>
                <a:rPr lang="en-US" sz="1200" dirty="0">
                  <a:solidFill>
                    <a:srgbClr val="000000"/>
                  </a:solidFill>
                  <a:latin typeface="Times New Roman" panose="02020603050405020304" pitchFamily="18" charset="0"/>
                  <a:cs typeface="Times New Roman" panose="02020603050405020304" pitchFamily="18" charset="0"/>
                </a:rPr>
                <a:t>= </a:t>
              </a:r>
              <a:r>
                <a:rPr lang="en-US" sz="1200" b="1" dirty="0">
                  <a:solidFill>
                    <a:srgbClr val="2525FF"/>
                  </a:solidFill>
                  <a:latin typeface="Times New Roman" panose="02020603050405020304" pitchFamily="18" charset="0"/>
                  <a:cs typeface="Times New Roman" panose="02020603050405020304" pitchFamily="18" charset="0"/>
                </a:rPr>
                <a:t>1</a:t>
              </a:r>
              <a:r>
                <a:rPr lang="en-US" sz="1200" dirty="0">
                  <a:solidFill>
                    <a:srgbClr val="000000"/>
                  </a:solidFill>
                  <a:latin typeface="Times New Roman" panose="02020603050405020304" pitchFamily="18" charset="0"/>
                  <a:cs typeface="Times New Roman" panose="02020603050405020304" pitchFamily="18" charset="0"/>
                </a:rPr>
                <a:t> or </a:t>
              </a:r>
              <a:r>
                <a:rPr lang="en-US" sz="1200" b="1" dirty="0">
                  <a:solidFill>
                    <a:srgbClr val="088206"/>
                  </a:solidFill>
                  <a:latin typeface="Times New Roman" panose="02020603050405020304" pitchFamily="18" charset="0"/>
                  <a:cs typeface="Times New Roman" panose="02020603050405020304" pitchFamily="18" charset="0"/>
                </a:rPr>
                <a:t>2</a:t>
              </a:r>
            </a:p>
            <a:p>
              <a:pPr algn="ctr"/>
              <a:r>
                <a:rPr lang="en-US" sz="1200" dirty="0">
                  <a:solidFill>
                    <a:srgbClr val="000000"/>
                  </a:solidFill>
                  <a:latin typeface="Symbol" pitchFamily="2" charset="2"/>
                  <a:cs typeface="Times New Roman" panose="02020603050405020304" pitchFamily="18" charset="0"/>
                </a:rPr>
                <a:t>x</a:t>
              </a:r>
              <a:r>
                <a:rPr lang="en-US" sz="1200" dirty="0">
                  <a:solidFill>
                    <a:srgbClr val="000000"/>
                  </a:solidFill>
                  <a:latin typeface="Times New Roman" panose="02020603050405020304" pitchFamily="18" charset="0"/>
                  <a:cs typeface="Times New Roman" panose="02020603050405020304" pitchFamily="18" charset="0"/>
                </a:rPr>
                <a:t> = 0.0032 per IP</a:t>
              </a:r>
              <a:endParaRPr lang="en-US" sz="1200" baseline="30000" dirty="0">
                <a:solidFill>
                  <a:srgbClr val="000000"/>
                </a:solidFill>
                <a:latin typeface="Times New Roman" panose="02020603050405020304" pitchFamily="18" charset="0"/>
                <a:cs typeface="Times New Roman" panose="02020603050405020304" pitchFamily="18" charset="0"/>
              </a:endParaRPr>
            </a:p>
          </p:txBody>
        </p:sp>
      </p:grpSp>
      <p:sp>
        <p:nvSpPr>
          <p:cNvPr id="16" name="Rectangle 15">
            <a:extLst>
              <a:ext uri="{FF2B5EF4-FFF2-40B4-BE49-F238E27FC236}">
                <a16:creationId xmlns:a16="http://schemas.microsoft.com/office/drawing/2014/main" id="{6E1974EA-DC6B-3F42-A365-924A2BCBCE92}"/>
              </a:ext>
            </a:extLst>
          </p:cNvPr>
          <p:cNvSpPr/>
          <p:nvPr/>
        </p:nvSpPr>
        <p:spPr bwMode="auto">
          <a:xfrm>
            <a:off x="7992319" y="6645002"/>
            <a:ext cx="295154" cy="179131"/>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pic>
        <p:nvPicPr>
          <p:cNvPr id="5" name="Picture 4" descr="A graph of a function&#10;&#10;Description automatically generated">
            <a:extLst>
              <a:ext uri="{FF2B5EF4-FFF2-40B4-BE49-F238E27FC236}">
                <a16:creationId xmlns:a16="http://schemas.microsoft.com/office/drawing/2014/main" id="{96D6EE02-FBBB-952F-EF33-2270724E2344}"/>
              </a:ext>
            </a:extLst>
          </p:cNvPr>
          <p:cNvPicPr>
            <a:picLocks/>
          </p:cNvPicPr>
          <p:nvPr/>
        </p:nvPicPr>
        <p:blipFill>
          <a:blip r:embed="rId4"/>
          <a:stretch>
            <a:fillRect/>
          </a:stretch>
        </p:blipFill>
        <p:spPr>
          <a:xfrm>
            <a:off x="901906" y="1866755"/>
            <a:ext cx="3240405" cy="2285492"/>
          </a:xfrm>
          <a:prstGeom prst="rect">
            <a:avLst/>
          </a:prstGeom>
        </p:spPr>
      </p:pic>
      <p:pic>
        <p:nvPicPr>
          <p:cNvPr id="15" name="Content Placeholder 14" descr="A graph with red and blue arrows&#10;&#10;Description automatically generated">
            <a:extLst>
              <a:ext uri="{FF2B5EF4-FFF2-40B4-BE49-F238E27FC236}">
                <a16:creationId xmlns:a16="http://schemas.microsoft.com/office/drawing/2014/main" id="{A0338090-EB86-5709-A903-843F00970EA2}"/>
              </a:ext>
            </a:extLst>
          </p:cNvPr>
          <p:cNvPicPr>
            <a:picLocks noGrp="1"/>
          </p:cNvPicPr>
          <p:nvPr>
            <p:ph sz="half" idx="2"/>
          </p:nvPr>
        </p:nvPicPr>
        <p:blipFill>
          <a:blip r:embed="rId5"/>
          <a:stretch>
            <a:fillRect/>
          </a:stretch>
        </p:blipFill>
        <p:spPr>
          <a:xfrm>
            <a:off x="927216" y="4772875"/>
            <a:ext cx="2766060" cy="2143760"/>
          </a:xfrm>
        </p:spPr>
      </p:pic>
      <p:sp>
        <p:nvSpPr>
          <p:cNvPr id="2" name="Title 1">
            <a:extLst>
              <a:ext uri="{FF2B5EF4-FFF2-40B4-BE49-F238E27FC236}">
                <a16:creationId xmlns:a16="http://schemas.microsoft.com/office/drawing/2014/main" id="{F20B4058-9A26-489A-D696-89ABB4364B5C}"/>
              </a:ext>
            </a:extLst>
          </p:cNvPr>
          <p:cNvSpPr>
            <a:spLocks noGrp="1"/>
          </p:cNvSpPr>
          <p:nvPr>
            <p:ph type="title"/>
          </p:nvPr>
        </p:nvSpPr>
        <p:spPr>
          <a:xfrm>
            <a:off x="1249016" y="381000"/>
            <a:ext cx="6655904" cy="361950"/>
          </a:xfrm>
          <a:ln w="9525">
            <a:solidFill>
              <a:srgbClr val="000000"/>
            </a:solidFill>
          </a:ln>
        </p:spPr>
        <p:txBody>
          <a:bodyPr/>
          <a:lstStyle/>
          <a:p>
            <a:r>
              <a:rPr lang="en-US" dirty="0"/>
              <a:t>Beam-beam biases to </a:t>
            </a:r>
            <a:r>
              <a:rPr lang="en-US" dirty="0" err="1"/>
              <a:t>vdM</a:t>
            </a:r>
            <a:r>
              <a:rPr lang="en-US" dirty="0"/>
              <a:t> calibrations (pp @ 13 </a:t>
            </a:r>
            <a:r>
              <a:rPr lang="en-US" dirty="0" err="1"/>
              <a:t>TeV</a:t>
            </a:r>
            <a:r>
              <a:rPr lang="en-US" dirty="0"/>
              <a:t>)</a:t>
            </a:r>
          </a:p>
        </p:txBody>
      </p:sp>
      <p:sp>
        <p:nvSpPr>
          <p:cNvPr id="11" name="TextBox 10">
            <a:extLst>
              <a:ext uri="{FF2B5EF4-FFF2-40B4-BE49-F238E27FC236}">
                <a16:creationId xmlns:a16="http://schemas.microsoft.com/office/drawing/2014/main" id="{A123E2D9-4794-F577-7D80-4933094B600C}"/>
              </a:ext>
            </a:extLst>
          </p:cNvPr>
          <p:cNvSpPr txBox="1"/>
          <p:nvPr/>
        </p:nvSpPr>
        <p:spPr>
          <a:xfrm>
            <a:off x="1464733" y="3408180"/>
            <a:ext cx="1786467" cy="461665"/>
          </a:xfrm>
          <a:prstGeom prst="rect">
            <a:avLst/>
          </a:prstGeom>
          <a:solidFill>
            <a:srgbClr val="FFFFFF"/>
          </a:solidFill>
        </p:spPr>
        <p:txBody>
          <a:bodyPr wrap="square" rtlCol="0">
            <a:spAutoFit/>
          </a:bodyPr>
          <a:lstStyle/>
          <a:p>
            <a:pPr algn="ctr"/>
            <a:r>
              <a:rPr lang="en-US" sz="1200" i="1" dirty="0">
                <a:solidFill>
                  <a:srgbClr val="000000"/>
                </a:solidFill>
                <a:latin typeface="Times New Roman" panose="02020603050405020304" pitchFamily="18" charset="0"/>
                <a:cs typeface="Times New Roman" panose="02020603050405020304" pitchFamily="18" charset="0"/>
              </a:rPr>
              <a:t>For bunches that collide</a:t>
            </a:r>
          </a:p>
          <a:p>
            <a:pPr algn="ctr"/>
            <a:r>
              <a:rPr lang="en-US" sz="1200" i="1" dirty="0">
                <a:solidFill>
                  <a:srgbClr val="000000"/>
                </a:solidFill>
                <a:latin typeface="Times New Roman" panose="02020603050405020304" pitchFamily="18" charset="0"/>
                <a:cs typeface="Times New Roman" panose="02020603050405020304" pitchFamily="18" charset="0"/>
              </a:rPr>
              <a:t>at the </a:t>
            </a:r>
            <a:r>
              <a:rPr lang="en-US" sz="1200" i="1" u="sng" dirty="0">
                <a:solidFill>
                  <a:srgbClr val="000000"/>
                </a:solidFill>
                <a:latin typeface="Times New Roman" panose="02020603050405020304" pitchFamily="18" charset="0"/>
                <a:cs typeface="Times New Roman" panose="02020603050405020304" pitchFamily="18" charset="0"/>
              </a:rPr>
              <a:t>scanning IP only</a:t>
            </a:r>
          </a:p>
        </p:txBody>
      </p:sp>
      <p:grpSp>
        <p:nvGrpSpPr>
          <p:cNvPr id="29" name="Group 28">
            <a:extLst>
              <a:ext uri="{FF2B5EF4-FFF2-40B4-BE49-F238E27FC236}">
                <a16:creationId xmlns:a16="http://schemas.microsoft.com/office/drawing/2014/main" id="{A2A98BD1-417B-0FD5-35AA-AF3052040322}"/>
              </a:ext>
            </a:extLst>
          </p:cNvPr>
          <p:cNvGrpSpPr/>
          <p:nvPr/>
        </p:nvGrpSpPr>
        <p:grpSpPr>
          <a:xfrm>
            <a:off x="1397000" y="5438567"/>
            <a:ext cx="3117997" cy="276999"/>
            <a:chOff x="1397000" y="1977752"/>
            <a:chExt cx="3117997" cy="276999"/>
          </a:xfrm>
        </p:grpSpPr>
        <p:cxnSp>
          <p:nvCxnSpPr>
            <p:cNvPr id="13" name="Straight Connector 12">
              <a:extLst>
                <a:ext uri="{FF2B5EF4-FFF2-40B4-BE49-F238E27FC236}">
                  <a16:creationId xmlns:a16="http://schemas.microsoft.com/office/drawing/2014/main" id="{EA1A37E7-5BBF-3EB5-4CC5-A65A850C7BA9}"/>
                </a:ext>
              </a:extLst>
            </p:cNvPr>
            <p:cNvCxnSpPr/>
            <p:nvPr/>
          </p:nvCxnSpPr>
          <p:spPr bwMode="auto">
            <a:xfrm>
              <a:off x="1397000" y="2125133"/>
              <a:ext cx="2201333" cy="0"/>
            </a:xfrm>
            <a:prstGeom prst="line">
              <a:avLst/>
            </a:prstGeom>
            <a:solidFill>
              <a:schemeClr val="bg1"/>
            </a:solidFill>
            <a:ln w="12700" cap="flat" cmpd="sng" algn="ctr">
              <a:solidFill>
                <a:srgbClr val="000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4" name="TextBox 13">
              <a:extLst>
                <a:ext uri="{FF2B5EF4-FFF2-40B4-BE49-F238E27FC236}">
                  <a16:creationId xmlns:a16="http://schemas.microsoft.com/office/drawing/2014/main" id="{D125F357-971C-E490-ABEE-B745DF1DA40F}"/>
                </a:ext>
              </a:extLst>
            </p:cNvPr>
            <p:cNvSpPr txBox="1"/>
            <p:nvPr/>
          </p:nvSpPr>
          <p:spPr>
            <a:xfrm>
              <a:off x="3616994" y="1977752"/>
              <a:ext cx="898003" cy="276999"/>
            </a:xfrm>
            <a:prstGeom prst="rect">
              <a:avLst/>
            </a:prstGeom>
            <a:noFill/>
          </p:spPr>
          <p:txBody>
            <a:bodyPr wrap="none" rtlCol="0">
              <a:spAutoFit/>
            </a:bodyPr>
            <a:lstStyle/>
            <a:p>
              <a:r>
                <a:rPr lang="en-US" sz="1200" dirty="0">
                  <a:solidFill>
                    <a:srgbClr val="000000"/>
                  </a:solidFill>
                  <a:latin typeface="Symbol" pitchFamily="2" charset="2"/>
                </a:rPr>
                <a:t>0.4 - 0.5 %</a:t>
              </a:r>
              <a:endParaRPr lang="en-US" sz="1200" baseline="30000" dirty="0">
                <a:solidFill>
                  <a:srgbClr val="000000"/>
                </a:solidFill>
              </a:endParaRPr>
            </a:p>
          </p:txBody>
        </p:sp>
      </p:grpSp>
      <p:grpSp>
        <p:nvGrpSpPr>
          <p:cNvPr id="28" name="Group 27">
            <a:extLst>
              <a:ext uri="{FF2B5EF4-FFF2-40B4-BE49-F238E27FC236}">
                <a16:creationId xmlns:a16="http://schemas.microsoft.com/office/drawing/2014/main" id="{C84E7E9F-0A18-96F5-F600-D1CE70976D18}"/>
              </a:ext>
            </a:extLst>
          </p:cNvPr>
          <p:cNvGrpSpPr/>
          <p:nvPr/>
        </p:nvGrpSpPr>
        <p:grpSpPr>
          <a:xfrm>
            <a:off x="0" y="5216590"/>
            <a:ext cx="949299" cy="847725"/>
            <a:chOff x="0" y="1755775"/>
            <a:chExt cx="949299" cy="847725"/>
          </a:xfrm>
        </p:grpSpPr>
        <p:sp>
          <p:nvSpPr>
            <p:cNvPr id="17" name="TextBox 16">
              <a:extLst>
                <a:ext uri="{FF2B5EF4-FFF2-40B4-BE49-F238E27FC236}">
                  <a16:creationId xmlns:a16="http://schemas.microsoft.com/office/drawing/2014/main" id="{F526659C-F66D-7FAE-A788-80702EE82E02}"/>
                </a:ext>
              </a:extLst>
            </p:cNvPr>
            <p:cNvSpPr txBox="1"/>
            <p:nvPr/>
          </p:nvSpPr>
          <p:spPr>
            <a:xfrm>
              <a:off x="0" y="1839110"/>
              <a:ext cx="949299" cy="646331"/>
            </a:xfrm>
            <a:prstGeom prst="rect">
              <a:avLst/>
            </a:prstGeom>
            <a:noFill/>
          </p:spPr>
          <p:txBody>
            <a:bodyPr wrap="none" rtlCol="0">
              <a:spAutoFit/>
            </a:bodyPr>
            <a:lstStyle/>
            <a:p>
              <a:pPr algn="ctr"/>
              <a:r>
                <a:rPr lang="en-US" sz="1200" i="1" dirty="0">
                  <a:solidFill>
                    <a:srgbClr val="000000"/>
                  </a:solidFill>
                  <a:latin typeface="Times New Roman" panose="02020603050405020304" pitchFamily="18" charset="0"/>
                  <a:cs typeface="Times New Roman" panose="02020603050405020304" pitchFamily="18" charset="0"/>
                </a:rPr>
                <a:t>Strong</a:t>
              </a:r>
            </a:p>
            <a:p>
              <a:pPr algn="ctr"/>
              <a:r>
                <a:rPr lang="en-US" sz="1200" i="1" dirty="0">
                  <a:solidFill>
                    <a:srgbClr val="000000"/>
                  </a:solidFill>
                  <a:latin typeface="Times New Roman" panose="02020603050405020304" pitchFamily="18" charset="0"/>
                  <a:cs typeface="Times New Roman" panose="02020603050405020304" pitchFamily="18" charset="0"/>
                </a:rPr>
                <a:t>mutual </a:t>
              </a:r>
            </a:p>
            <a:p>
              <a:pPr algn="ctr"/>
              <a:r>
                <a:rPr lang="en-US" sz="1200" i="1" dirty="0">
                  <a:solidFill>
                    <a:srgbClr val="000000"/>
                  </a:solidFill>
                  <a:latin typeface="Times New Roman" panose="02020603050405020304" pitchFamily="18" charset="0"/>
                  <a:cs typeface="Times New Roman" panose="02020603050405020304" pitchFamily="18" charset="0"/>
                </a:rPr>
                <a:t>cancellation</a:t>
              </a:r>
              <a:endParaRPr lang="en-US" sz="1200" i="1" baseline="30000" dirty="0">
                <a:solidFill>
                  <a:srgbClr val="000000"/>
                </a:solidFill>
                <a:latin typeface="Times New Roman" panose="02020603050405020304" pitchFamily="18" charset="0"/>
                <a:cs typeface="Times New Roman" panose="02020603050405020304" pitchFamily="18" charset="0"/>
              </a:endParaRPr>
            </a:p>
          </p:txBody>
        </p:sp>
        <p:grpSp>
          <p:nvGrpSpPr>
            <p:cNvPr id="27" name="Group 26">
              <a:extLst>
                <a:ext uri="{FF2B5EF4-FFF2-40B4-BE49-F238E27FC236}">
                  <a16:creationId xmlns:a16="http://schemas.microsoft.com/office/drawing/2014/main" id="{CC49FAC1-BA93-7BB0-558A-26E8D776A515}"/>
                </a:ext>
              </a:extLst>
            </p:cNvPr>
            <p:cNvGrpSpPr/>
            <p:nvPr/>
          </p:nvGrpSpPr>
          <p:grpSpPr>
            <a:xfrm>
              <a:off x="457200" y="1755775"/>
              <a:ext cx="454025" cy="161925"/>
              <a:chOff x="457200" y="1755775"/>
              <a:chExt cx="454025" cy="161925"/>
            </a:xfrm>
          </p:grpSpPr>
          <p:cxnSp>
            <p:nvCxnSpPr>
              <p:cNvPr id="19" name="Straight Connector 18">
                <a:extLst>
                  <a:ext uri="{FF2B5EF4-FFF2-40B4-BE49-F238E27FC236}">
                    <a16:creationId xmlns:a16="http://schemas.microsoft.com/office/drawing/2014/main" id="{95425C4C-405A-4A75-22A7-B8DBC3E0BCAC}"/>
                  </a:ext>
                </a:extLst>
              </p:cNvPr>
              <p:cNvCxnSpPr>
                <a:cxnSpLocks/>
              </p:cNvCxnSpPr>
              <p:nvPr/>
            </p:nvCxnSpPr>
            <p:spPr bwMode="auto">
              <a:xfrm>
                <a:off x="457200" y="1755775"/>
                <a:ext cx="0" cy="161925"/>
              </a:xfrm>
              <a:prstGeom prst="line">
                <a:avLst/>
              </a:prstGeom>
              <a:solidFill>
                <a:schemeClr val="bg1"/>
              </a:solidFill>
              <a:ln w="127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3" name="Straight Arrow Connector 22">
                <a:extLst>
                  <a:ext uri="{FF2B5EF4-FFF2-40B4-BE49-F238E27FC236}">
                    <a16:creationId xmlns:a16="http://schemas.microsoft.com/office/drawing/2014/main" id="{A3837F87-FFC1-0045-239C-3D2F4BA33F2D}"/>
                  </a:ext>
                </a:extLst>
              </p:cNvPr>
              <p:cNvCxnSpPr/>
              <p:nvPr/>
            </p:nvCxnSpPr>
            <p:spPr bwMode="auto">
              <a:xfrm>
                <a:off x="457200" y="1758950"/>
                <a:ext cx="454025" cy="0"/>
              </a:xfrm>
              <a:prstGeom prst="straightConnector1">
                <a:avLst/>
              </a:prstGeom>
              <a:solidFill>
                <a:schemeClr val="bg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grpSp>
          <p:nvGrpSpPr>
            <p:cNvPr id="26" name="Group 25">
              <a:extLst>
                <a:ext uri="{FF2B5EF4-FFF2-40B4-BE49-F238E27FC236}">
                  <a16:creationId xmlns:a16="http://schemas.microsoft.com/office/drawing/2014/main" id="{881667A8-6C46-405D-4379-99DFBC5C17AD}"/>
                </a:ext>
              </a:extLst>
            </p:cNvPr>
            <p:cNvGrpSpPr/>
            <p:nvPr/>
          </p:nvGrpSpPr>
          <p:grpSpPr>
            <a:xfrm>
              <a:off x="457200" y="2441575"/>
              <a:ext cx="454025" cy="161925"/>
              <a:chOff x="457200" y="2441575"/>
              <a:chExt cx="454025" cy="161925"/>
            </a:xfrm>
          </p:grpSpPr>
          <p:cxnSp>
            <p:nvCxnSpPr>
              <p:cNvPr id="24" name="Straight Connector 23">
                <a:extLst>
                  <a:ext uri="{FF2B5EF4-FFF2-40B4-BE49-F238E27FC236}">
                    <a16:creationId xmlns:a16="http://schemas.microsoft.com/office/drawing/2014/main" id="{6C5709B5-427E-5F01-BAA5-088BF04C9D61}"/>
                  </a:ext>
                </a:extLst>
              </p:cNvPr>
              <p:cNvCxnSpPr>
                <a:cxnSpLocks/>
              </p:cNvCxnSpPr>
              <p:nvPr/>
            </p:nvCxnSpPr>
            <p:spPr bwMode="auto">
              <a:xfrm>
                <a:off x="463550" y="2441575"/>
                <a:ext cx="0" cy="161925"/>
              </a:xfrm>
              <a:prstGeom prst="line">
                <a:avLst/>
              </a:prstGeom>
              <a:solidFill>
                <a:schemeClr val="bg1"/>
              </a:solidFill>
              <a:ln w="12700" cap="flat" cmpd="sng" algn="ctr">
                <a:solidFill>
                  <a:srgbClr val="0432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5" name="Straight Arrow Connector 24">
                <a:extLst>
                  <a:ext uri="{FF2B5EF4-FFF2-40B4-BE49-F238E27FC236}">
                    <a16:creationId xmlns:a16="http://schemas.microsoft.com/office/drawing/2014/main" id="{C21E7BFB-65C1-3316-DDB9-1DA977548D9C}"/>
                  </a:ext>
                </a:extLst>
              </p:cNvPr>
              <p:cNvCxnSpPr/>
              <p:nvPr/>
            </p:nvCxnSpPr>
            <p:spPr bwMode="auto">
              <a:xfrm>
                <a:off x="457200" y="2600325"/>
                <a:ext cx="454025" cy="0"/>
              </a:xfrm>
              <a:prstGeom prst="straightConnector1">
                <a:avLst/>
              </a:prstGeom>
              <a:solidFill>
                <a:schemeClr val="bg1"/>
              </a:solidFill>
              <a:ln w="12700" cap="flat" cmpd="sng" algn="ctr">
                <a:solidFill>
                  <a:srgbClr val="0432FF"/>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grpSp>
      <p:grpSp>
        <p:nvGrpSpPr>
          <p:cNvPr id="34" name="Group 33">
            <a:extLst>
              <a:ext uri="{FF2B5EF4-FFF2-40B4-BE49-F238E27FC236}">
                <a16:creationId xmlns:a16="http://schemas.microsoft.com/office/drawing/2014/main" id="{E97506C3-8300-E248-52DC-784DDC0C7BD5}"/>
              </a:ext>
            </a:extLst>
          </p:cNvPr>
          <p:cNvGrpSpPr/>
          <p:nvPr/>
        </p:nvGrpSpPr>
        <p:grpSpPr>
          <a:xfrm>
            <a:off x="6307664" y="1825352"/>
            <a:ext cx="1343611" cy="261610"/>
            <a:chOff x="6375400" y="1825352"/>
            <a:chExt cx="1343611" cy="261610"/>
          </a:xfrm>
        </p:grpSpPr>
        <p:cxnSp>
          <p:nvCxnSpPr>
            <p:cNvPr id="21" name="Straight Arrow Connector 20">
              <a:extLst>
                <a:ext uri="{FF2B5EF4-FFF2-40B4-BE49-F238E27FC236}">
                  <a16:creationId xmlns:a16="http://schemas.microsoft.com/office/drawing/2014/main" id="{582F16DD-B128-C31C-B0C2-20E1E0E5A802}"/>
                </a:ext>
              </a:extLst>
            </p:cNvPr>
            <p:cNvCxnSpPr>
              <a:cxnSpLocks/>
            </p:cNvCxnSpPr>
            <p:nvPr/>
          </p:nvCxnSpPr>
          <p:spPr bwMode="auto">
            <a:xfrm>
              <a:off x="6375400" y="2004483"/>
              <a:ext cx="555625" cy="0"/>
            </a:xfrm>
            <a:prstGeom prst="straightConnector1">
              <a:avLst/>
            </a:prstGeom>
            <a:solidFill>
              <a:schemeClr val="bg1"/>
            </a:solidFill>
            <a:ln w="12700" cap="flat" cmpd="sng" algn="ctr">
              <a:solidFill>
                <a:srgbClr val="2525FF"/>
              </a:solidFill>
              <a:prstDash val="sysDash"/>
              <a:round/>
              <a:headEnd type="triangle" w="med" len="med"/>
              <a:tailEnd type="triangl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2" name="TextBox 31">
              <a:extLst>
                <a:ext uri="{FF2B5EF4-FFF2-40B4-BE49-F238E27FC236}">
                  <a16:creationId xmlns:a16="http://schemas.microsoft.com/office/drawing/2014/main" id="{4142F9D0-D79D-3ADF-B665-9FDE5C230D20}"/>
                </a:ext>
              </a:extLst>
            </p:cNvPr>
            <p:cNvSpPr txBox="1"/>
            <p:nvPr/>
          </p:nvSpPr>
          <p:spPr>
            <a:xfrm>
              <a:off x="6885128" y="1825352"/>
              <a:ext cx="833883" cy="261610"/>
            </a:xfrm>
            <a:prstGeom prst="rect">
              <a:avLst/>
            </a:prstGeom>
            <a:noFill/>
          </p:spPr>
          <p:txBody>
            <a:bodyPr wrap="none" rtlCol="0">
              <a:spAutoFit/>
            </a:bodyPr>
            <a:lstStyle/>
            <a:p>
              <a:r>
                <a:rPr lang="en-US" sz="1100" dirty="0">
                  <a:solidFill>
                    <a:srgbClr val="2525FF"/>
                  </a:solidFill>
                  <a:latin typeface="Symbol" pitchFamily="2" charset="2"/>
                </a:rPr>
                <a:t>D</a:t>
              </a:r>
              <a:r>
                <a:rPr lang="en-US" sz="1100" dirty="0">
                  <a:solidFill>
                    <a:srgbClr val="2525FF"/>
                  </a:solidFill>
                  <a:latin typeface="Times New Roman" panose="02020603050405020304" pitchFamily="18" charset="0"/>
                  <a:cs typeface="Times New Roman" panose="02020603050405020304" pitchFamily="18" charset="0"/>
                </a:rPr>
                <a:t>Q ~ </a:t>
              </a:r>
              <a:r>
                <a:rPr lang="en-US" sz="1100" dirty="0">
                  <a:solidFill>
                    <a:srgbClr val="2525FF"/>
                  </a:solidFill>
                  <a:latin typeface="Symbol" pitchFamily="2" charset="2"/>
                  <a:cs typeface="Times New Roman" panose="02020603050405020304" pitchFamily="18" charset="0"/>
                </a:rPr>
                <a:t>x</a:t>
              </a:r>
              <a:r>
                <a:rPr lang="en-US" sz="1100" dirty="0">
                  <a:solidFill>
                    <a:srgbClr val="2525FF"/>
                  </a:solidFill>
                  <a:latin typeface="Times New Roman" panose="02020603050405020304" pitchFamily="18" charset="0"/>
                  <a:cs typeface="Times New Roman" panose="02020603050405020304" pitchFamily="18" charset="0"/>
                </a:rPr>
                <a:t> * Y</a:t>
              </a:r>
              <a:endParaRPr lang="en-US" sz="1100" baseline="30000" dirty="0">
                <a:solidFill>
                  <a:srgbClr val="2525FF"/>
                </a:solidFill>
                <a:latin typeface="Times New Roman" panose="02020603050405020304" pitchFamily="18" charset="0"/>
                <a:cs typeface="Times New Roman" panose="02020603050405020304" pitchFamily="18" charset="0"/>
              </a:endParaRPr>
            </a:p>
          </p:txBody>
        </p:sp>
      </p:grpSp>
      <p:grpSp>
        <p:nvGrpSpPr>
          <p:cNvPr id="35" name="Group 34">
            <a:extLst>
              <a:ext uri="{FF2B5EF4-FFF2-40B4-BE49-F238E27FC236}">
                <a16:creationId xmlns:a16="http://schemas.microsoft.com/office/drawing/2014/main" id="{1A2C442E-C47F-1FAD-F448-6AD019FDB3DC}"/>
              </a:ext>
            </a:extLst>
          </p:cNvPr>
          <p:cNvGrpSpPr/>
          <p:nvPr/>
        </p:nvGrpSpPr>
        <p:grpSpPr>
          <a:xfrm>
            <a:off x="5731931" y="1537485"/>
            <a:ext cx="1131358" cy="261610"/>
            <a:chOff x="5799667" y="1537485"/>
            <a:chExt cx="1131358" cy="261610"/>
          </a:xfrm>
        </p:grpSpPr>
        <p:cxnSp>
          <p:nvCxnSpPr>
            <p:cNvPr id="30" name="Straight Arrow Connector 29">
              <a:extLst>
                <a:ext uri="{FF2B5EF4-FFF2-40B4-BE49-F238E27FC236}">
                  <a16:creationId xmlns:a16="http://schemas.microsoft.com/office/drawing/2014/main" id="{2413D741-3849-537A-2BE6-4D6709F604E2}"/>
                </a:ext>
              </a:extLst>
            </p:cNvPr>
            <p:cNvCxnSpPr>
              <a:cxnSpLocks/>
            </p:cNvCxnSpPr>
            <p:nvPr/>
          </p:nvCxnSpPr>
          <p:spPr bwMode="auto">
            <a:xfrm>
              <a:off x="5799667" y="1784349"/>
              <a:ext cx="1131358" cy="0"/>
            </a:xfrm>
            <a:prstGeom prst="straightConnector1">
              <a:avLst/>
            </a:prstGeom>
            <a:solidFill>
              <a:schemeClr val="bg1"/>
            </a:solidFill>
            <a:ln w="12700" cap="flat" cmpd="sng" algn="ctr">
              <a:solidFill>
                <a:srgbClr val="088206"/>
              </a:solidFill>
              <a:prstDash val="sysDash"/>
              <a:round/>
              <a:headEnd type="triangle" w="med" len="med"/>
              <a:tailEnd type="triangl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3" name="TextBox 32">
              <a:extLst>
                <a:ext uri="{FF2B5EF4-FFF2-40B4-BE49-F238E27FC236}">
                  <a16:creationId xmlns:a16="http://schemas.microsoft.com/office/drawing/2014/main" id="{0E458004-80C0-0B9A-18B1-486121673FE1}"/>
                </a:ext>
              </a:extLst>
            </p:cNvPr>
            <p:cNvSpPr txBox="1"/>
            <p:nvPr/>
          </p:nvSpPr>
          <p:spPr>
            <a:xfrm>
              <a:off x="5953794" y="1537485"/>
              <a:ext cx="904415" cy="261610"/>
            </a:xfrm>
            <a:prstGeom prst="rect">
              <a:avLst/>
            </a:prstGeom>
            <a:noFill/>
          </p:spPr>
          <p:txBody>
            <a:bodyPr wrap="none" rtlCol="0">
              <a:spAutoFit/>
            </a:bodyPr>
            <a:lstStyle/>
            <a:p>
              <a:r>
                <a:rPr lang="en-US" sz="1100" dirty="0">
                  <a:solidFill>
                    <a:srgbClr val="088206"/>
                  </a:solidFill>
                  <a:latin typeface="Symbol" pitchFamily="2" charset="2"/>
                </a:rPr>
                <a:t>D</a:t>
              </a:r>
              <a:r>
                <a:rPr lang="en-US" sz="1100" dirty="0">
                  <a:solidFill>
                    <a:srgbClr val="088206"/>
                  </a:solidFill>
                  <a:latin typeface="Times New Roman" panose="02020603050405020304" pitchFamily="18" charset="0"/>
                  <a:cs typeface="Times New Roman" panose="02020603050405020304" pitchFamily="18" charset="0"/>
                </a:rPr>
                <a:t>Q ~ 2</a:t>
              </a:r>
              <a:r>
                <a:rPr lang="en-US" sz="1100" dirty="0">
                  <a:solidFill>
                    <a:srgbClr val="088206"/>
                  </a:solidFill>
                  <a:latin typeface="Symbol" pitchFamily="2" charset="2"/>
                  <a:cs typeface="Times New Roman" panose="02020603050405020304" pitchFamily="18" charset="0"/>
                </a:rPr>
                <a:t>x</a:t>
              </a:r>
              <a:r>
                <a:rPr lang="en-US" sz="1100" dirty="0">
                  <a:solidFill>
                    <a:srgbClr val="088206"/>
                  </a:solidFill>
                  <a:latin typeface="Times New Roman" panose="02020603050405020304" pitchFamily="18" charset="0"/>
                  <a:cs typeface="Times New Roman" panose="02020603050405020304" pitchFamily="18" charset="0"/>
                </a:rPr>
                <a:t> * Y</a:t>
              </a:r>
              <a:endParaRPr lang="en-US" sz="1100" baseline="30000" dirty="0">
                <a:solidFill>
                  <a:srgbClr val="088206"/>
                </a:solidFill>
                <a:latin typeface="Times New Roman" panose="02020603050405020304" pitchFamily="18" charset="0"/>
                <a:cs typeface="Times New Roman" panose="02020603050405020304" pitchFamily="18" charset="0"/>
              </a:endParaRPr>
            </a:p>
          </p:txBody>
        </p:sp>
      </p:grpSp>
      <p:grpSp>
        <p:nvGrpSpPr>
          <p:cNvPr id="43" name="Group 42">
            <a:extLst>
              <a:ext uri="{FF2B5EF4-FFF2-40B4-BE49-F238E27FC236}">
                <a16:creationId xmlns:a16="http://schemas.microsoft.com/office/drawing/2014/main" id="{6A2992CB-0D4F-8EAF-5B65-E456D4157541}"/>
              </a:ext>
            </a:extLst>
          </p:cNvPr>
          <p:cNvGrpSpPr/>
          <p:nvPr/>
        </p:nvGrpSpPr>
        <p:grpSpPr>
          <a:xfrm>
            <a:off x="5311030" y="5256048"/>
            <a:ext cx="1242648" cy="952244"/>
            <a:chOff x="5311030" y="5256048"/>
            <a:chExt cx="1242648" cy="952244"/>
          </a:xfrm>
        </p:grpSpPr>
        <p:sp>
          <p:nvSpPr>
            <p:cNvPr id="40" name="TextBox 39">
              <a:extLst>
                <a:ext uri="{FF2B5EF4-FFF2-40B4-BE49-F238E27FC236}">
                  <a16:creationId xmlns:a16="http://schemas.microsoft.com/office/drawing/2014/main" id="{2CABE52E-0DB3-EF03-6F2E-136E25B3F34E}"/>
                </a:ext>
              </a:extLst>
            </p:cNvPr>
            <p:cNvSpPr txBox="1"/>
            <p:nvPr/>
          </p:nvSpPr>
          <p:spPr>
            <a:xfrm>
              <a:off x="5311030" y="5654294"/>
              <a:ext cx="1242648" cy="553998"/>
            </a:xfrm>
            <a:prstGeom prst="rect">
              <a:avLst/>
            </a:prstGeom>
            <a:noFill/>
          </p:spPr>
          <p:txBody>
            <a:bodyPr wrap="none" rtlCol="0">
              <a:spAutoFit/>
            </a:bodyPr>
            <a:lstStyle/>
            <a:p>
              <a:pPr algn="ctr"/>
              <a:r>
                <a:rPr lang="en-US" sz="1000" dirty="0">
                  <a:solidFill>
                    <a:srgbClr val="CD2ACA"/>
                  </a:solidFill>
                  <a:latin typeface="Times New Roman" panose="02020603050405020304" pitchFamily="18" charset="0"/>
                  <a:cs typeface="Times New Roman" panose="02020603050405020304" pitchFamily="18" charset="0"/>
                </a:rPr>
                <a:t>Single-IP simulation</a:t>
              </a:r>
            </a:p>
            <a:p>
              <a:pPr algn="ctr"/>
              <a:r>
                <a:rPr lang="en-US" sz="1000" dirty="0">
                  <a:solidFill>
                    <a:srgbClr val="CD2ACA"/>
                  </a:solidFill>
                  <a:latin typeface="Times New Roman" panose="02020603050405020304" pitchFamily="18" charset="0"/>
                  <a:cs typeface="Times New Roman" panose="02020603050405020304" pitchFamily="18" charset="0"/>
                </a:rPr>
                <a:t>w/ Q</a:t>
              </a:r>
              <a:r>
                <a:rPr lang="en-US" sz="1000" baseline="30000" dirty="0">
                  <a:solidFill>
                    <a:srgbClr val="CD2ACA"/>
                  </a:solidFill>
                  <a:latin typeface="Times New Roman" panose="02020603050405020304" pitchFamily="18" charset="0"/>
                  <a:cs typeface="Times New Roman" panose="02020603050405020304" pitchFamily="18" charset="0"/>
                </a:rPr>
                <a:t>0</a:t>
              </a:r>
              <a:r>
                <a:rPr lang="en-US" sz="1000" baseline="-25000" dirty="0">
                  <a:solidFill>
                    <a:srgbClr val="CD2ACA"/>
                  </a:solidFill>
                  <a:latin typeface="Times New Roman" panose="02020603050405020304" pitchFamily="18" charset="0"/>
                  <a:cs typeface="Times New Roman" panose="02020603050405020304" pitchFamily="18" charset="0"/>
                </a:rPr>
                <a:t>x</a:t>
              </a:r>
              <a:r>
                <a:rPr lang="en-US" sz="1000" dirty="0">
                  <a:solidFill>
                    <a:srgbClr val="CD2ACA"/>
                  </a:solidFill>
                  <a:latin typeface="Times New Roman" panose="02020603050405020304" pitchFamily="18" charset="0"/>
                  <a:cs typeface="Times New Roman" panose="02020603050405020304" pitchFamily="18" charset="0"/>
                </a:rPr>
                <a:t>, Q</a:t>
              </a:r>
              <a:r>
                <a:rPr lang="en-US" sz="1000" baseline="30000" dirty="0">
                  <a:solidFill>
                    <a:srgbClr val="CD2ACA"/>
                  </a:solidFill>
                  <a:latin typeface="Times New Roman" panose="02020603050405020304" pitchFamily="18" charset="0"/>
                  <a:cs typeface="Times New Roman" panose="02020603050405020304" pitchFamily="18" charset="0"/>
                </a:rPr>
                <a:t>0</a:t>
              </a:r>
              <a:r>
                <a:rPr lang="en-US" sz="1000" baseline="-25000" dirty="0">
                  <a:solidFill>
                    <a:srgbClr val="CD2ACA"/>
                  </a:solidFill>
                  <a:latin typeface="Times New Roman" panose="02020603050405020304" pitchFamily="18" charset="0"/>
                  <a:cs typeface="Times New Roman" panose="02020603050405020304" pitchFamily="18" charset="0"/>
                </a:rPr>
                <a:t>y</a:t>
              </a:r>
              <a:r>
                <a:rPr lang="en-US" sz="1000" dirty="0">
                  <a:solidFill>
                    <a:srgbClr val="CD2ACA"/>
                  </a:solidFill>
                  <a:latin typeface="Times New Roman" panose="02020603050405020304" pitchFamily="18" charset="0"/>
                  <a:cs typeface="Times New Roman" panose="02020603050405020304" pitchFamily="18" charset="0"/>
                </a:rPr>
                <a:t>  shifted </a:t>
              </a:r>
            </a:p>
            <a:p>
              <a:pPr algn="ctr"/>
              <a:r>
                <a:rPr lang="en-US" sz="1000" dirty="0">
                  <a:solidFill>
                    <a:srgbClr val="CD2ACA"/>
                  </a:solidFill>
                  <a:latin typeface="Times New Roman" panose="02020603050405020304" pitchFamily="18" charset="0"/>
                  <a:cs typeface="Times New Roman" panose="02020603050405020304" pitchFamily="18" charset="0"/>
                </a:rPr>
                <a:t>by -0.5 </a:t>
              </a:r>
              <a:r>
                <a:rPr lang="en-US" sz="1000" dirty="0">
                  <a:solidFill>
                    <a:srgbClr val="CD2ACA"/>
                  </a:solidFill>
                  <a:latin typeface="Symbol" pitchFamily="2" charset="2"/>
                  <a:cs typeface="Times New Roman" panose="02020603050405020304" pitchFamily="18" charset="0"/>
                </a:rPr>
                <a:t>x </a:t>
              </a:r>
              <a:r>
                <a:rPr lang="en-US" sz="1000" i="1" dirty="0">
                  <a:solidFill>
                    <a:srgbClr val="CD2ACA"/>
                  </a:solidFill>
                  <a:latin typeface="Times New Roman" panose="02020603050405020304" pitchFamily="18" charset="0"/>
                  <a:cs typeface="Times New Roman" panose="02020603050405020304" pitchFamily="18" charset="0"/>
                </a:rPr>
                <a:t>N</a:t>
              </a:r>
              <a:r>
                <a:rPr lang="en-US" sz="1000" baseline="-25000" dirty="0">
                  <a:solidFill>
                    <a:srgbClr val="CD2ACA"/>
                  </a:solidFill>
                  <a:latin typeface="Times New Roman" panose="02020603050405020304" pitchFamily="18" charset="0"/>
                  <a:cs typeface="Times New Roman" panose="02020603050405020304" pitchFamily="18" charset="0"/>
                </a:rPr>
                <a:t>NSIP</a:t>
              </a:r>
              <a:endParaRPr lang="en-US" sz="1000" dirty="0">
                <a:solidFill>
                  <a:srgbClr val="CD2ACA"/>
                </a:solidFill>
                <a:latin typeface="Symbol" pitchFamily="2" charset="2"/>
                <a:cs typeface="Times New Roman" panose="02020603050405020304" pitchFamily="18" charset="0"/>
              </a:endParaRPr>
            </a:p>
          </p:txBody>
        </p:sp>
        <p:cxnSp>
          <p:nvCxnSpPr>
            <p:cNvPr id="41" name="Straight Arrow Connector 40">
              <a:extLst>
                <a:ext uri="{FF2B5EF4-FFF2-40B4-BE49-F238E27FC236}">
                  <a16:creationId xmlns:a16="http://schemas.microsoft.com/office/drawing/2014/main" id="{8464A7C5-089A-1E18-4234-589A8CF5EC09}"/>
                </a:ext>
              </a:extLst>
            </p:cNvPr>
            <p:cNvCxnSpPr>
              <a:cxnSpLocks/>
              <a:stCxn id="40" idx="0"/>
            </p:cNvCxnSpPr>
            <p:nvPr/>
          </p:nvCxnSpPr>
          <p:spPr bwMode="auto">
            <a:xfrm flipV="1">
              <a:off x="5932354" y="5256048"/>
              <a:ext cx="84667" cy="398246"/>
            </a:xfrm>
            <a:prstGeom prst="straightConnector1">
              <a:avLst/>
            </a:prstGeom>
            <a:solidFill>
              <a:schemeClr val="bg1"/>
            </a:solidFill>
            <a:ln w="12700" cap="flat" cmpd="sng" algn="ctr">
              <a:solidFill>
                <a:srgbClr val="CD2ACA"/>
              </a:solidFill>
              <a:prstDash val="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grpSp>
        <p:nvGrpSpPr>
          <p:cNvPr id="22" name="Group 21">
            <a:extLst>
              <a:ext uri="{FF2B5EF4-FFF2-40B4-BE49-F238E27FC236}">
                <a16:creationId xmlns:a16="http://schemas.microsoft.com/office/drawing/2014/main" id="{4477C6CE-E67C-1F47-9BF6-8D85BE27D13D}"/>
              </a:ext>
            </a:extLst>
          </p:cNvPr>
          <p:cNvGrpSpPr/>
          <p:nvPr/>
        </p:nvGrpSpPr>
        <p:grpSpPr>
          <a:xfrm>
            <a:off x="3231159" y="2298047"/>
            <a:ext cx="1133045" cy="983616"/>
            <a:chOff x="3231159" y="2298047"/>
            <a:chExt cx="1133045" cy="983616"/>
          </a:xfrm>
        </p:grpSpPr>
        <p:sp>
          <p:nvSpPr>
            <p:cNvPr id="8" name="TextBox 7">
              <a:extLst>
                <a:ext uri="{FF2B5EF4-FFF2-40B4-BE49-F238E27FC236}">
                  <a16:creationId xmlns:a16="http://schemas.microsoft.com/office/drawing/2014/main" id="{5E892551-88D7-EB45-82E7-047E7A3ED051}"/>
                </a:ext>
              </a:extLst>
            </p:cNvPr>
            <p:cNvSpPr txBox="1"/>
            <p:nvPr/>
          </p:nvSpPr>
          <p:spPr>
            <a:xfrm>
              <a:off x="3231159" y="2850776"/>
              <a:ext cx="760443" cy="430887"/>
            </a:xfrm>
            <a:prstGeom prst="rect">
              <a:avLst/>
            </a:prstGeom>
            <a:solidFill>
              <a:srgbClr val="FFFFFF"/>
            </a:solidFill>
          </p:spPr>
          <p:txBody>
            <a:bodyPr wrap="square" rtlCol="0">
              <a:spAutoFit/>
            </a:bodyPr>
            <a:lstStyle/>
            <a:p>
              <a:r>
                <a:rPr lang="en-US" sz="1100" dirty="0" err="1">
                  <a:solidFill>
                    <a:srgbClr val="7030A0"/>
                  </a:solidFill>
                  <a:latin typeface="Symbol" pitchFamily="2" charset="2"/>
                  <a:cs typeface="Times New Roman" panose="02020603050405020304" pitchFamily="18" charset="0"/>
                </a:rPr>
                <a:t>D</a:t>
              </a:r>
              <a:r>
                <a:rPr lang="en-US" sz="1100" dirty="0" err="1">
                  <a:solidFill>
                    <a:srgbClr val="7030A0"/>
                  </a:solidFill>
                  <a:latin typeface="Times New Roman" panose="02020603050405020304" pitchFamily="18" charset="0"/>
                  <a:cs typeface="Times New Roman" panose="02020603050405020304" pitchFamily="18" charset="0"/>
                </a:rPr>
                <a:t>q</a:t>
              </a:r>
              <a:r>
                <a:rPr lang="en-US" sz="1100" baseline="-25000" dirty="0" err="1">
                  <a:solidFill>
                    <a:srgbClr val="7030A0"/>
                  </a:solidFill>
                  <a:latin typeface="Times New Roman" panose="02020603050405020304" pitchFamily="18" charset="0"/>
                  <a:cs typeface="Times New Roman" panose="02020603050405020304" pitchFamily="18" charset="0"/>
                </a:rPr>
                <a:t>x</a:t>
              </a:r>
              <a:r>
                <a:rPr lang="en-US" sz="1100" dirty="0">
                  <a:solidFill>
                    <a:srgbClr val="7030A0"/>
                  </a:solidFill>
                  <a:latin typeface="Times New Roman" panose="02020603050405020304" pitchFamily="18" charset="0"/>
                  <a:cs typeface="Times New Roman" panose="02020603050405020304" pitchFamily="18" charset="0"/>
                </a:rPr>
                <a:t>, </a:t>
              </a:r>
              <a:r>
                <a:rPr lang="en-US" sz="1100" dirty="0" err="1">
                  <a:solidFill>
                    <a:srgbClr val="7030A0"/>
                  </a:solidFill>
                  <a:latin typeface="Symbol" pitchFamily="2" charset="2"/>
                  <a:cs typeface="Times New Roman" panose="02020603050405020304" pitchFamily="18" charset="0"/>
                </a:rPr>
                <a:t>D</a:t>
              </a:r>
              <a:r>
                <a:rPr lang="en-US" sz="1100" dirty="0" err="1">
                  <a:solidFill>
                    <a:srgbClr val="7030A0"/>
                  </a:solidFill>
                  <a:latin typeface="Times New Roman" panose="02020603050405020304" pitchFamily="18" charset="0"/>
                  <a:cs typeface="Times New Roman" panose="02020603050405020304" pitchFamily="18" charset="0"/>
                </a:rPr>
                <a:t>q</a:t>
              </a:r>
              <a:r>
                <a:rPr lang="en-US" sz="1100" baseline="-25000" dirty="0" err="1">
                  <a:solidFill>
                    <a:srgbClr val="7030A0"/>
                  </a:solidFill>
                  <a:latin typeface="Times New Roman" panose="02020603050405020304" pitchFamily="18" charset="0"/>
                  <a:cs typeface="Times New Roman" panose="02020603050405020304" pitchFamily="18" charset="0"/>
                </a:rPr>
                <a:t>y</a:t>
              </a:r>
              <a:r>
                <a:rPr lang="en-US" sz="1100" dirty="0">
                  <a:solidFill>
                    <a:srgbClr val="7030A0"/>
                  </a:solidFill>
                  <a:latin typeface="Times New Roman" panose="02020603050405020304" pitchFamily="18" charset="0"/>
                  <a:cs typeface="Times New Roman" panose="02020603050405020304" pitchFamily="18" charset="0"/>
                </a:rPr>
                <a:t> </a:t>
              </a:r>
            </a:p>
            <a:p>
              <a:r>
                <a:rPr lang="en-US" sz="1100" dirty="0">
                  <a:solidFill>
                    <a:srgbClr val="7030A0"/>
                  </a:solidFill>
                  <a:latin typeface="Times New Roman" panose="02020603050405020304" pitchFamily="18" charset="0"/>
                  <a:cs typeface="Times New Roman" panose="02020603050405020304" pitchFamily="18" charset="0"/>
                </a:rPr>
                <a:t>= 0.013 </a:t>
              </a:r>
              <a:endParaRPr lang="en-US" sz="1100" baseline="30000" dirty="0">
                <a:solidFill>
                  <a:srgbClr val="7030A0"/>
                </a:solidFill>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0033FE71-22A4-4EC3-03FE-6229FD966DCB}"/>
                </a:ext>
              </a:extLst>
            </p:cNvPr>
            <p:cNvCxnSpPr>
              <a:cxnSpLocks/>
            </p:cNvCxnSpPr>
            <p:nvPr/>
          </p:nvCxnSpPr>
          <p:spPr bwMode="auto">
            <a:xfrm>
              <a:off x="3613575" y="2298047"/>
              <a:ext cx="0" cy="534851"/>
            </a:xfrm>
            <a:prstGeom prst="straightConnector1">
              <a:avLst/>
            </a:prstGeom>
            <a:solidFill>
              <a:schemeClr val="bg1"/>
            </a:solidFill>
            <a:ln w="19050" cap="flat" cmpd="sng" algn="ctr">
              <a:solidFill>
                <a:srgbClr val="7030A0"/>
              </a:solidFill>
              <a:prstDash val="sysDash"/>
              <a:round/>
              <a:headEnd type="triangle"/>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44" name="TextBox 43">
              <a:extLst>
                <a:ext uri="{FF2B5EF4-FFF2-40B4-BE49-F238E27FC236}">
                  <a16:creationId xmlns:a16="http://schemas.microsoft.com/office/drawing/2014/main" id="{C6A81241-FACA-5C4B-9D76-FDDB67875012}"/>
                </a:ext>
              </a:extLst>
            </p:cNvPr>
            <p:cNvSpPr txBox="1"/>
            <p:nvPr/>
          </p:nvSpPr>
          <p:spPr>
            <a:xfrm>
              <a:off x="3546354" y="2363610"/>
              <a:ext cx="817850" cy="261610"/>
            </a:xfrm>
            <a:prstGeom prst="rect">
              <a:avLst/>
            </a:prstGeom>
            <a:noFill/>
          </p:spPr>
          <p:txBody>
            <a:bodyPr wrap="square" rtlCol="0">
              <a:spAutoFit/>
            </a:bodyPr>
            <a:lstStyle/>
            <a:p>
              <a:r>
                <a:rPr lang="en-US" sz="1100" dirty="0" err="1">
                  <a:solidFill>
                    <a:srgbClr val="7030A0"/>
                  </a:solidFill>
                  <a:latin typeface="Symbol" pitchFamily="2" charset="2"/>
                  <a:cs typeface="Times New Roman" panose="02020603050405020304" pitchFamily="18" charset="0"/>
                </a:rPr>
                <a:t>1.5 - 2 %</a:t>
              </a:r>
              <a:endParaRPr lang="en-US" sz="1100" baseline="30000" dirty="0">
                <a:solidFill>
                  <a:srgbClr val="7030A0"/>
                </a:solidFill>
                <a:latin typeface="Times New Roman" panose="02020603050405020304" pitchFamily="18" charset="0"/>
                <a:cs typeface="Times New Roman" panose="02020603050405020304" pitchFamily="18" charset="0"/>
              </a:endParaRPr>
            </a:p>
          </p:txBody>
        </p:sp>
      </p:grpSp>
      <p:sp>
        <p:nvSpPr>
          <p:cNvPr id="45" name="TextBox 44">
            <a:extLst>
              <a:ext uri="{FF2B5EF4-FFF2-40B4-BE49-F238E27FC236}">
                <a16:creationId xmlns:a16="http://schemas.microsoft.com/office/drawing/2014/main" id="{6036B930-F37D-D541-BB83-A3348CCD1C62}"/>
              </a:ext>
            </a:extLst>
          </p:cNvPr>
          <p:cNvSpPr txBox="1"/>
          <p:nvPr/>
        </p:nvSpPr>
        <p:spPr>
          <a:xfrm>
            <a:off x="2485294" y="4849904"/>
            <a:ext cx="1093569" cy="230832"/>
          </a:xfrm>
          <a:prstGeom prst="rect">
            <a:avLst/>
          </a:prstGeom>
          <a:noFill/>
        </p:spPr>
        <p:txBody>
          <a:bodyPr wrap="none" rtlCol="0">
            <a:spAutoFit/>
          </a:bodyPr>
          <a:lstStyle/>
          <a:p>
            <a:pPr algn="ctr"/>
            <a:r>
              <a:rPr lang="en-US" sz="900" dirty="0">
                <a:solidFill>
                  <a:srgbClr val="000000"/>
                </a:solidFill>
                <a:latin typeface="Symbol" pitchFamily="2" charset="2"/>
              </a:rPr>
              <a:t>x </a:t>
            </a:r>
            <a:r>
              <a:rPr lang="en-US" sz="900" dirty="0">
                <a:solidFill>
                  <a:srgbClr val="000000"/>
                </a:solidFill>
                <a:latin typeface="Times New Roman" panose="02020603050405020304" pitchFamily="18" charset="0"/>
                <a:cs typeface="Times New Roman" panose="02020603050405020304" pitchFamily="18" charset="0"/>
              </a:rPr>
              <a:t>~ 0.0034 - 0.0042</a:t>
            </a:r>
          </a:p>
        </p:txBody>
      </p:sp>
      <p:sp>
        <p:nvSpPr>
          <p:cNvPr id="12" name="Content Placeholder 8">
            <a:extLst>
              <a:ext uri="{FF2B5EF4-FFF2-40B4-BE49-F238E27FC236}">
                <a16:creationId xmlns:a16="http://schemas.microsoft.com/office/drawing/2014/main" id="{D5F34CA2-3D21-CBA2-8FBC-949A97E68E1F}"/>
              </a:ext>
            </a:extLst>
          </p:cNvPr>
          <p:cNvSpPr txBox="1">
            <a:spLocks/>
          </p:cNvSpPr>
          <p:nvPr/>
        </p:nvSpPr>
        <p:spPr bwMode="auto">
          <a:xfrm>
            <a:off x="4656664" y="922867"/>
            <a:ext cx="4377834" cy="5681133"/>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487" tIns="44450" rIns="90487" bIns="44450" numCol="1" anchor="t" anchorCtr="0" compatLnSpc="1">
            <a:prstTxWarp prst="textNoShape">
              <a:avLst/>
            </a:prstTxWarp>
          </a:bodyPr>
          <a:lstStyle>
            <a:lvl1pPr marL="285750" indent="-285750" algn="l" rtl="0" eaLnBrk="0" fontAlgn="base" hangingPunct="0">
              <a:spcBef>
                <a:spcPct val="40000"/>
              </a:spcBef>
              <a:spcAft>
                <a:spcPct val="0"/>
              </a:spcAft>
              <a:buClr>
                <a:schemeClr val="tx1"/>
              </a:buClr>
              <a:buSzPct val="75000"/>
              <a:buFont typeface="Monotype Sorts" charset="0"/>
              <a:buChar char=""/>
              <a:defRPr sz="2800" b="1">
                <a:solidFill>
                  <a:schemeClr val="tx1"/>
                </a:solidFill>
                <a:effectLst>
                  <a:outerShdw blurRad="38100" dist="38100" dir="2700000" algn="tl">
                    <a:srgbClr val="DDDDDD"/>
                  </a:outerShdw>
                </a:effectLst>
                <a:latin typeface="+mn-lt"/>
                <a:ea typeface="+mn-ea"/>
                <a:cs typeface="+mn-cs"/>
              </a:defRPr>
            </a:lvl1pPr>
            <a:lvl2pPr marL="523875" indent="-228600" algn="l" rtl="0" eaLnBrk="0" fontAlgn="base" hangingPunct="0">
              <a:spcBef>
                <a:spcPct val="40000"/>
              </a:spcBef>
              <a:spcAft>
                <a:spcPct val="0"/>
              </a:spcAft>
              <a:buClr>
                <a:schemeClr val="tx1"/>
              </a:buClr>
              <a:buSzPct val="75000"/>
              <a:buFont typeface="Wingdings" charset="0"/>
              <a:buChar char=""/>
              <a:defRPr sz="2400" b="1">
                <a:solidFill>
                  <a:schemeClr val="tx1"/>
                </a:solidFill>
                <a:latin typeface="+mn-lt"/>
                <a:ea typeface="+mn-ea"/>
              </a:defRPr>
            </a:lvl2pPr>
            <a:lvl3pPr marL="738188" indent="-173038" algn="l" rtl="0" eaLnBrk="0" fontAlgn="base" hangingPunct="0">
              <a:spcBef>
                <a:spcPct val="40000"/>
              </a:spcBef>
              <a:spcAft>
                <a:spcPct val="0"/>
              </a:spcAft>
              <a:buClr>
                <a:srgbClr val="316501"/>
              </a:buClr>
              <a:buSzPct val="75000"/>
              <a:buFont typeface="Monotype Sorts" charset="0"/>
              <a:buChar char=""/>
              <a:defRPr sz="2000" b="1">
                <a:solidFill>
                  <a:srgbClr val="316501"/>
                </a:solidFill>
                <a:latin typeface="+mn-lt"/>
                <a:ea typeface="+mn-ea"/>
              </a:defRPr>
            </a:lvl3pPr>
            <a:lvl4pPr marL="908050" indent="-171450" algn="l" rtl="0" eaLnBrk="0" fontAlgn="base" hangingPunct="0">
              <a:spcBef>
                <a:spcPct val="40000"/>
              </a:spcBef>
              <a:spcAft>
                <a:spcPct val="0"/>
              </a:spcAft>
              <a:buClr>
                <a:srgbClr val="004E47"/>
              </a:buClr>
              <a:buSzPct val="75000"/>
              <a:buFont typeface="Monotype Sorts" charset="0"/>
              <a:buChar char=""/>
              <a:defRPr sz="1800" b="1">
                <a:solidFill>
                  <a:srgbClr val="004E47"/>
                </a:solidFill>
                <a:latin typeface="+mn-lt"/>
                <a:ea typeface="+mn-ea"/>
              </a:defRPr>
            </a:lvl4pPr>
            <a:lvl5pPr marL="1089025" indent="-171450" algn="l" rtl="0" eaLnBrk="0" fontAlgn="base" hangingPunct="0">
              <a:spcBef>
                <a:spcPct val="40000"/>
              </a:spcBef>
              <a:spcAft>
                <a:spcPct val="0"/>
              </a:spcAft>
              <a:buClr>
                <a:schemeClr val="accent2"/>
              </a:buClr>
              <a:buSzPct val="100000"/>
              <a:buChar char="–"/>
              <a:defRPr sz="1800" b="1">
                <a:solidFill>
                  <a:schemeClr val="tx1"/>
                </a:solidFill>
                <a:effectLst>
                  <a:outerShdw blurRad="38100" dist="38100" dir="2700000" algn="tl">
                    <a:srgbClr val="DDDDDD"/>
                  </a:outerShdw>
                </a:effectLst>
                <a:latin typeface="+mn-lt"/>
                <a:ea typeface="+mn-ea"/>
              </a:defRPr>
            </a:lvl5pPr>
            <a:lvl6pPr marL="2457450" indent="-171450" algn="l" rtl="0" eaLnBrk="0" fontAlgn="base" hangingPunct="0">
              <a:spcBef>
                <a:spcPct val="40000"/>
              </a:spcBef>
              <a:spcAft>
                <a:spcPct val="0"/>
              </a:spcAft>
              <a:buClr>
                <a:schemeClr val="accent2"/>
              </a:buClr>
              <a:buSzPct val="100000"/>
              <a:buChar char="–"/>
              <a:defRPr sz="1800" b="1">
                <a:solidFill>
                  <a:schemeClr val="tx1"/>
                </a:solidFill>
                <a:effectLst>
                  <a:outerShdw blurRad="38100" dist="38100" dir="2700000" algn="tl">
                    <a:srgbClr val="DDDDDD"/>
                  </a:outerShdw>
                </a:effectLst>
                <a:latin typeface="+mn-lt"/>
                <a:ea typeface="+mn-ea"/>
              </a:defRPr>
            </a:lvl6pPr>
            <a:lvl7pPr marL="2914650" indent="-171450" algn="l" rtl="0" eaLnBrk="0" fontAlgn="base" hangingPunct="0">
              <a:spcBef>
                <a:spcPct val="40000"/>
              </a:spcBef>
              <a:spcAft>
                <a:spcPct val="0"/>
              </a:spcAft>
              <a:buClr>
                <a:schemeClr val="accent2"/>
              </a:buClr>
              <a:buSzPct val="100000"/>
              <a:buChar char="–"/>
              <a:defRPr sz="1800" b="1">
                <a:solidFill>
                  <a:schemeClr val="tx1"/>
                </a:solidFill>
                <a:effectLst>
                  <a:outerShdw blurRad="38100" dist="38100" dir="2700000" algn="tl">
                    <a:srgbClr val="DDDDDD"/>
                  </a:outerShdw>
                </a:effectLst>
                <a:latin typeface="+mn-lt"/>
                <a:ea typeface="+mn-ea"/>
              </a:defRPr>
            </a:lvl7pPr>
            <a:lvl8pPr marL="3371850" indent="-171450" algn="l" rtl="0" eaLnBrk="0" fontAlgn="base" hangingPunct="0">
              <a:spcBef>
                <a:spcPct val="40000"/>
              </a:spcBef>
              <a:spcAft>
                <a:spcPct val="0"/>
              </a:spcAft>
              <a:buClr>
                <a:schemeClr val="accent2"/>
              </a:buClr>
              <a:buSzPct val="100000"/>
              <a:buChar char="–"/>
              <a:defRPr sz="1800" b="1">
                <a:solidFill>
                  <a:schemeClr val="tx1"/>
                </a:solidFill>
                <a:effectLst>
                  <a:outerShdw blurRad="38100" dist="38100" dir="2700000" algn="tl">
                    <a:srgbClr val="DDDDDD"/>
                  </a:outerShdw>
                </a:effectLst>
                <a:latin typeface="+mn-lt"/>
                <a:ea typeface="+mn-ea"/>
              </a:defRPr>
            </a:lvl8pPr>
            <a:lvl9pPr marL="3829050" indent="-171450" algn="l" rtl="0" eaLnBrk="0" fontAlgn="base" hangingPunct="0">
              <a:spcBef>
                <a:spcPct val="40000"/>
              </a:spcBef>
              <a:spcAft>
                <a:spcPct val="0"/>
              </a:spcAft>
              <a:buClr>
                <a:schemeClr val="accent2"/>
              </a:buClr>
              <a:buSzPct val="100000"/>
              <a:buChar char="–"/>
              <a:defRPr sz="1800" b="1">
                <a:solidFill>
                  <a:schemeClr val="tx1"/>
                </a:solidFill>
                <a:effectLst>
                  <a:outerShdw blurRad="38100" dist="38100" dir="2700000" algn="tl">
                    <a:srgbClr val="DDDDDD"/>
                  </a:outerShdw>
                </a:effectLst>
                <a:latin typeface="+mn-lt"/>
                <a:ea typeface="+mn-ea"/>
              </a:defRPr>
            </a:lvl9pPr>
          </a:lstStyle>
          <a:p>
            <a:r>
              <a:rPr lang="en-US" sz="1800" kern="0" dirty="0">
                <a:sym typeface="Wingdings" pitchFamily="2" charset="2"/>
              </a:rPr>
              <a:t>Collisions @ other IP(s) </a:t>
            </a:r>
          </a:p>
          <a:p>
            <a:endParaRPr lang="en-US" sz="1800" kern="0" dirty="0">
              <a:sym typeface="Wingdings" pitchFamily="2" charset="2"/>
            </a:endParaRPr>
          </a:p>
          <a:p>
            <a:endParaRPr lang="en-US" sz="1800" kern="0" dirty="0">
              <a:sym typeface="Wingdings" pitchFamily="2" charset="2"/>
            </a:endParaRPr>
          </a:p>
          <a:p>
            <a:endParaRPr lang="en-US" sz="1800" kern="0" dirty="0">
              <a:sym typeface="Wingdings" pitchFamily="2" charset="2"/>
            </a:endParaRPr>
          </a:p>
          <a:p>
            <a:pPr marL="0" indent="0">
              <a:buNone/>
            </a:pPr>
            <a:r>
              <a:rPr lang="en-US" sz="1800" kern="0" dirty="0">
                <a:sym typeface="Wingdings" pitchFamily="2" charset="2"/>
              </a:rPr>
              <a:t> </a:t>
            </a:r>
          </a:p>
          <a:p>
            <a:pPr marL="238125" lvl="1" indent="0">
              <a:buFont typeface="Monotype Sorts" charset="0"/>
              <a:buNone/>
            </a:pPr>
            <a:endParaRPr lang="en-US" sz="1400" kern="0" dirty="0">
              <a:sym typeface="Wingdings" pitchFamily="2" charset="2"/>
            </a:endParaRPr>
          </a:p>
          <a:p>
            <a:pPr marL="452438" lvl="2" indent="0">
              <a:buFont typeface="Monotype Sorts" charset="0"/>
              <a:buNone/>
            </a:pPr>
            <a:endParaRPr lang="en-US" sz="1000" kern="0" dirty="0">
              <a:sym typeface="Wingdings" pitchFamily="2" charset="2"/>
            </a:endParaRPr>
          </a:p>
          <a:p>
            <a:r>
              <a:rPr lang="en-US" sz="1800" kern="0" dirty="0">
                <a:sym typeface="Wingdings" pitchFamily="2" charset="2"/>
              </a:rPr>
              <a:t>Beam-beam corrections </a:t>
            </a:r>
            <a:r>
              <a:rPr lang="en-US" sz="1800" dirty="0">
                <a:sym typeface="Wingdings" pitchFamily="2" charset="2"/>
              </a:rPr>
              <a:t>to </a:t>
            </a:r>
            <a:r>
              <a:rPr lang="en-US" sz="1800" dirty="0" err="1">
                <a:latin typeface="Symbol" pitchFamily="2" charset="2"/>
                <a:sym typeface="Wingdings" pitchFamily="2" charset="2"/>
              </a:rPr>
              <a:t>s</a:t>
            </a:r>
            <a:r>
              <a:rPr lang="en-US" sz="1800" baseline="-25000" dirty="0" err="1">
                <a:sym typeface="Wingdings" pitchFamily="2" charset="2"/>
              </a:rPr>
              <a:t>vis</a:t>
            </a:r>
            <a:r>
              <a:rPr lang="en-US" sz="1800" dirty="0">
                <a:sym typeface="Wingdings" pitchFamily="2" charset="2"/>
              </a:rPr>
              <a:t> </a:t>
            </a:r>
          </a:p>
          <a:p>
            <a:pPr lvl="1"/>
            <a:r>
              <a:rPr lang="en-US" sz="1400" kern="0" dirty="0">
                <a:sym typeface="Wingdings" pitchFamily="2" charset="2"/>
              </a:rPr>
              <a:t>scale ~ linearly w/ </a:t>
            </a:r>
            <a:r>
              <a:rPr lang="en-US" sz="1400" i="1" kern="0" dirty="0">
                <a:sym typeface="Wingdings" pitchFamily="2" charset="2"/>
              </a:rPr>
              <a:t>N</a:t>
            </a:r>
            <a:r>
              <a:rPr lang="en-US" sz="1400" kern="0" baseline="-25000" dirty="0">
                <a:sym typeface="Wingdings" pitchFamily="2" charset="2"/>
              </a:rPr>
              <a:t>NSIP </a:t>
            </a:r>
            <a:r>
              <a:rPr lang="en-US" sz="1200" kern="0" dirty="0">
                <a:sym typeface="Wingdings" pitchFamily="2" charset="2"/>
              </a:rPr>
              <a:t>( = non-scanning IPs)</a:t>
            </a:r>
            <a:endParaRPr lang="en-US" sz="1200" kern="0" baseline="-25000" dirty="0">
              <a:sym typeface="Wingdings" pitchFamily="2" charset="2"/>
            </a:endParaRPr>
          </a:p>
          <a:p>
            <a:pPr lvl="1"/>
            <a:r>
              <a:rPr lang="en-US" sz="1400" kern="0" dirty="0"/>
              <a:t>deviations from </a:t>
            </a:r>
            <a:r>
              <a:rPr lang="en-US" sz="1400" kern="0" dirty="0">
                <a:solidFill>
                  <a:srgbClr val="CD2ACA"/>
                </a:solidFill>
              </a:rPr>
              <a:t>naïve scaling </a:t>
            </a:r>
            <a:r>
              <a:rPr lang="en-US" sz="1400" kern="0" dirty="0"/>
              <a:t>due to different phase advances </a:t>
            </a:r>
            <a:r>
              <a:rPr lang="en-US" sz="1400" kern="0" dirty="0" err="1"/>
              <a:t>btwn</a:t>
            </a:r>
            <a:r>
              <a:rPr lang="en-US" sz="1400" kern="0" dirty="0"/>
              <a:t> IPs</a:t>
            </a:r>
          </a:p>
        </p:txBody>
      </p:sp>
      <p:sp>
        <p:nvSpPr>
          <p:cNvPr id="42" name="TextBox 41">
            <a:extLst>
              <a:ext uri="{FF2B5EF4-FFF2-40B4-BE49-F238E27FC236}">
                <a16:creationId xmlns:a16="http://schemas.microsoft.com/office/drawing/2014/main" id="{E4C573ED-49AE-9541-9A14-E59150E5BF2D}"/>
              </a:ext>
            </a:extLst>
          </p:cNvPr>
          <p:cNvSpPr txBox="1"/>
          <p:nvPr/>
        </p:nvSpPr>
        <p:spPr>
          <a:xfrm>
            <a:off x="1" y="0"/>
            <a:ext cx="2564780"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spTree>
    <p:extLst>
      <p:ext uri="{BB962C8B-B14F-4D97-AF65-F5344CB8AC3E}">
        <p14:creationId xmlns:p14="http://schemas.microsoft.com/office/powerpoint/2010/main" val="134838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xEl>
                                              <p:pRg st="0" end="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2">
                                            <p:txEl>
                                              <p:pRg st="7" end="7"/>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2">
                                            <p:txEl>
                                              <p:pRg st="8" end="8"/>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2">
                                            <p:txEl>
                                              <p:pRg st="9" end="9"/>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9">
                                            <p:txEl>
                                              <p:pRg st="10" end="10"/>
                                            </p:txEl>
                                          </p:spTgt>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5"/>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28"/>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P spid="11" grpId="0" animBg="1"/>
      <p:bldP spid="45" grpId="0"/>
      <p:bldP spid="12"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13D0D7C2-57EC-F647-8E0C-0B8AA2AA6A17}"/>
              </a:ext>
            </a:extLst>
          </p:cNvPr>
          <p:cNvSpPr>
            <a:spLocks noGrp="1"/>
          </p:cNvSpPr>
          <p:nvPr>
            <p:ph idx="1"/>
          </p:nvPr>
        </p:nvSpPr>
        <p:spPr>
          <a:xfrm>
            <a:off x="438728" y="808383"/>
            <a:ext cx="8266544" cy="5631672"/>
          </a:xfrm>
        </p:spPr>
        <p:txBody>
          <a:bodyPr/>
          <a:lstStyle/>
          <a:p>
            <a:r>
              <a:rPr lang="en-US" dirty="0"/>
              <a:t>2 possible reference configurations for “no beam-beam”</a:t>
            </a:r>
          </a:p>
          <a:p>
            <a:pPr lvl="1"/>
            <a:r>
              <a:rPr lang="en-US" dirty="0"/>
              <a:t>no beam-beam </a:t>
            </a:r>
            <a:r>
              <a:rPr lang="en-US" dirty="0">
                <a:solidFill>
                  <a:srgbClr val="FF0000"/>
                </a:solidFill>
              </a:rPr>
              <a:t>anywhere</a:t>
            </a:r>
            <a:r>
              <a:rPr lang="en-US" dirty="0"/>
              <a:t>: “</a:t>
            </a:r>
            <a:r>
              <a:rPr lang="en-US" dirty="0">
                <a:latin typeface="Lucida Calligraphy" panose="03010101010101010101" pitchFamily="66" charset="77"/>
              </a:rPr>
              <a:t>L</a:t>
            </a:r>
            <a:r>
              <a:rPr lang="en-US" baseline="-25000" dirty="0">
                <a:solidFill>
                  <a:srgbClr val="FF0000"/>
                </a:solidFill>
                <a:latin typeface="Times New Roman" panose="02020603050405020304" pitchFamily="18" charset="0"/>
                <a:cs typeface="Times New Roman" panose="02020603050405020304" pitchFamily="18" charset="0"/>
              </a:rPr>
              <a:t>o</a:t>
            </a:r>
            <a:r>
              <a:rPr lang="en-US" baseline="-25000" dirty="0">
                <a:latin typeface="Times New Roman" panose="02020603050405020304" pitchFamily="18" charset="0"/>
                <a:cs typeface="Times New Roman" panose="02020603050405020304" pitchFamily="18" charset="0"/>
              </a:rPr>
              <a:t> </a:t>
            </a:r>
            <a:r>
              <a:rPr lang="en-US" dirty="0"/>
              <a:t>normalization”</a:t>
            </a:r>
          </a:p>
          <a:p>
            <a:pPr lvl="2"/>
            <a:r>
              <a:rPr lang="en-US" dirty="0">
                <a:solidFill>
                  <a:srgbClr val="000000"/>
                </a:solidFill>
                <a:latin typeface="Times New Roman" panose="02020603050405020304" pitchFamily="18" charset="0"/>
                <a:cs typeface="Times New Roman" panose="02020603050405020304" pitchFamily="18" charset="0"/>
              </a:rPr>
              <a:t>b-b bias parameters: </a:t>
            </a:r>
            <a:r>
              <a:rPr lang="en-US" dirty="0">
                <a:solidFill>
                  <a:srgbClr val="000000"/>
                </a:solidFill>
                <a:latin typeface="Lucida Calligraphy" panose="03010101010101010101" pitchFamily="66" charset="77"/>
              </a:rPr>
              <a:t>L</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a:t>
            </a:r>
            <a:r>
              <a:rPr lang="en-US" dirty="0">
                <a:solidFill>
                  <a:srgbClr val="000000"/>
                </a:solidFill>
                <a:latin typeface="Lucida Calligraphy" panose="03010101010101010101" pitchFamily="66" charset="77"/>
              </a:rPr>
              <a:t>L</a:t>
            </a:r>
            <a:r>
              <a:rPr lang="en-US" baseline="-25000" dirty="0">
                <a:solidFill>
                  <a:srgbClr val="FF0000"/>
                </a:solidFill>
                <a:latin typeface="Times New Roman" panose="02020603050405020304" pitchFamily="18" charset="0"/>
                <a:cs typeface="Times New Roman" panose="02020603050405020304" pitchFamily="18" charset="0"/>
              </a:rPr>
              <a:t>o</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- 1, </a:t>
            </a:r>
            <a:r>
              <a:rPr lang="en-US" dirty="0" err="1">
                <a:solidFill>
                  <a:srgbClr val="000000"/>
                </a:solidFill>
                <a:latin typeface="Symbol" pitchFamily="2" charset="2"/>
              </a:rPr>
              <a:t>s</a:t>
            </a:r>
            <a:r>
              <a:rPr lang="en-US" baseline="-25000" dirty="0" err="1">
                <a:solidFill>
                  <a:srgbClr val="000000"/>
                </a:solidFill>
              </a:rPr>
              <a:t>iB</a:t>
            </a:r>
            <a:r>
              <a:rPr lang="en-US" dirty="0">
                <a:solidFill>
                  <a:srgbClr val="000000"/>
                </a:solidFill>
              </a:rPr>
              <a:t> (</a:t>
            </a:r>
            <a:r>
              <a:rPr lang="en-US" dirty="0">
                <a:solidFill>
                  <a:srgbClr val="000000"/>
                </a:solidFill>
                <a:latin typeface="Symbol" pitchFamily="2" charset="2"/>
              </a:rPr>
              <a:t>D</a:t>
            </a:r>
            <a:r>
              <a:rPr lang="en-US" dirty="0">
                <a:solidFill>
                  <a:srgbClr val="000000"/>
                </a:solidFill>
              </a:rPr>
              <a:t>) / </a:t>
            </a:r>
            <a:r>
              <a:rPr lang="en-US" dirty="0">
                <a:solidFill>
                  <a:srgbClr val="000000"/>
                </a:solidFill>
                <a:latin typeface="Symbol" pitchFamily="2" charset="2"/>
              </a:rPr>
              <a:t>s</a:t>
            </a:r>
            <a:r>
              <a:rPr lang="en-US" baseline="30000" dirty="0">
                <a:solidFill>
                  <a:srgbClr val="FF0000"/>
                </a:solidFill>
                <a:latin typeface="Times New Roman" panose="02020603050405020304" pitchFamily="18" charset="0"/>
                <a:cs typeface="Times New Roman" panose="02020603050405020304" pitchFamily="18" charset="0"/>
              </a:rPr>
              <a:t>o</a:t>
            </a:r>
            <a:r>
              <a:rPr lang="en-US" dirty="0">
                <a:solidFill>
                  <a:srgbClr val="000000"/>
                </a:solidFill>
              </a:rPr>
              <a:t> - 1, </a:t>
            </a:r>
            <a:r>
              <a:rPr lang="en-US" dirty="0">
                <a:solidFill>
                  <a:srgbClr val="000000"/>
                </a:solidFill>
                <a:latin typeface="Lucida Calligraphy" panose="03010101010101010101" pitchFamily="66" charset="77"/>
              </a:rPr>
              <a:t>L</a:t>
            </a:r>
            <a:r>
              <a:rPr lang="en-US" baseline="-25000" dirty="0">
                <a:solidFill>
                  <a:srgbClr val="008102"/>
                </a:solidFill>
                <a:latin typeface="Times New Roman" panose="02020603050405020304" pitchFamily="18" charset="0"/>
                <a:cs typeface="Times New Roman" panose="02020603050405020304" pitchFamily="18" charset="0"/>
              </a:rPr>
              <a:t>u</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a:t>
            </a:r>
            <a:r>
              <a:rPr lang="en-US" dirty="0">
                <a:solidFill>
                  <a:srgbClr val="000000"/>
                </a:solidFill>
                <a:latin typeface="Lucida Calligraphy" panose="03010101010101010101" pitchFamily="66" charset="77"/>
              </a:rPr>
              <a:t>L</a:t>
            </a:r>
            <a:r>
              <a:rPr lang="en-US" baseline="-25000" dirty="0">
                <a:solidFill>
                  <a:srgbClr val="FF0000"/>
                </a:solidFill>
                <a:latin typeface="Times New Roman" panose="02020603050405020304" pitchFamily="18" charset="0"/>
                <a:cs typeface="Times New Roman" panose="02020603050405020304" pitchFamily="18" charset="0"/>
              </a:rPr>
              <a:t>o</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- 1, </a:t>
            </a:r>
            <a:r>
              <a:rPr lang="en-US" dirty="0" err="1">
                <a:solidFill>
                  <a:srgbClr val="000000"/>
                </a:solidFill>
                <a:latin typeface="Symbol" pitchFamily="2" charset="2"/>
              </a:rPr>
              <a:t>s</a:t>
            </a:r>
            <a:r>
              <a:rPr lang="en-US" baseline="30000" dirty="0" err="1">
                <a:solidFill>
                  <a:srgbClr val="008102"/>
                </a:solidFill>
                <a:latin typeface="Times New Roman" panose="02020603050405020304" pitchFamily="18" charset="0"/>
                <a:cs typeface="Times New Roman" panose="02020603050405020304" pitchFamily="18" charset="0"/>
              </a:rPr>
              <a:t>u</a:t>
            </a:r>
            <a:r>
              <a:rPr lang="en-US" baseline="-25000" dirty="0" err="1">
                <a:solidFill>
                  <a:srgbClr val="000000"/>
                </a:solidFill>
              </a:rPr>
              <a:t>iB</a:t>
            </a:r>
            <a:r>
              <a:rPr lang="en-US" dirty="0">
                <a:solidFill>
                  <a:srgbClr val="000000"/>
                </a:solidFill>
              </a:rPr>
              <a:t> (</a:t>
            </a:r>
            <a:r>
              <a:rPr lang="en-US" dirty="0">
                <a:solidFill>
                  <a:srgbClr val="000000"/>
                </a:solidFill>
                <a:latin typeface="Symbol" pitchFamily="2" charset="2"/>
              </a:rPr>
              <a:t>D</a:t>
            </a:r>
            <a:r>
              <a:rPr lang="en-US" dirty="0">
                <a:solidFill>
                  <a:srgbClr val="000000"/>
                </a:solidFill>
              </a:rPr>
              <a:t>) / </a:t>
            </a:r>
            <a:r>
              <a:rPr lang="en-US" dirty="0">
                <a:solidFill>
                  <a:srgbClr val="000000"/>
                </a:solidFill>
                <a:latin typeface="Symbol" pitchFamily="2" charset="2"/>
              </a:rPr>
              <a:t>s</a:t>
            </a:r>
            <a:r>
              <a:rPr lang="en-US" baseline="30000" dirty="0">
                <a:solidFill>
                  <a:srgbClr val="FF0000"/>
                </a:solidFill>
                <a:latin typeface="Times New Roman" panose="02020603050405020304" pitchFamily="18" charset="0"/>
                <a:cs typeface="Times New Roman" panose="02020603050405020304" pitchFamily="18" charset="0"/>
              </a:rPr>
              <a:t>0</a:t>
            </a:r>
            <a:r>
              <a:rPr lang="en-US" dirty="0">
                <a:solidFill>
                  <a:srgbClr val="000000"/>
                </a:solidFill>
              </a:rPr>
              <a:t> - 1 </a:t>
            </a:r>
            <a:endParaRPr lang="en-US" dirty="0">
              <a:solidFill>
                <a:srgbClr val="000000"/>
              </a:solidFill>
              <a:cs typeface="Times New Roman" panose="02020603050405020304" pitchFamily="18" charset="0"/>
            </a:endParaRPr>
          </a:p>
          <a:p>
            <a:pPr marL="736600" lvl="3" indent="0">
              <a:buNone/>
            </a:pPr>
            <a:r>
              <a:rPr lang="en-US" dirty="0">
                <a:solidFill>
                  <a:srgbClr val="000000"/>
                </a:solidFill>
              </a:rPr>
              <a:t>where </a:t>
            </a:r>
            <a:r>
              <a:rPr lang="en-US" dirty="0">
                <a:solidFill>
                  <a:srgbClr val="000000"/>
                </a:solidFill>
                <a:latin typeface="Symbol" pitchFamily="2" charset="2"/>
              </a:rPr>
              <a:t>D</a:t>
            </a:r>
            <a:r>
              <a:rPr lang="en-US" dirty="0">
                <a:solidFill>
                  <a:srgbClr val="000000"/>
                </a:solidFill>
              </a:rPr>
              <a:t> is the nominal separation in the scanning plane in units of  the single-beam size </a:t>
            </a:r>
            <a:r>
              <a:rPr lang="en-US" dirty="0">
                <a:solidFill>
                  <a:srgbClr val="000000"/>
                </a:solidFill>
                <a:latin typeface="Symbol" pitchFamily="2" charset="2"/>
              </a:rPr>
              <a:t>s</a:t>
            </a:r>
            <a:r>
              <a:rPr lang="en-US" baseline="30000" dirty="0">
                <a:solidFill>
                  <a:srgbClr val="000000"/>
                </a:solidFill>
                <a:latin typeface="Times New Roman" panose="02020603050405020304" pitchFamily="18" charset="0"/>
                <a:cs typeface="Times New Roman" panose="02020603050405020304" pitchFamily="18" charset="0"/>
              </a:rPr>
              <a:t>o</a:t>
            </a:r>
          </a:p>
          <a:p>
            <a:pPr lvl="1"/>
            <a:r>
              <a:rPr lang="en-US" dirty="0"/>
              <a:t>no beam-beam </a:t>
            </a:r>
            <a:r>
              <a:rPr lang="en-US" dirty="0">
                <a:solidFill>
                  <a:srgbClr val="008102"/>
                </a:solidFill>
              </a:rPr>
              <a:t>at the scanning IP only</a:t>
            </a:r>
            <a:r>
              <a:rPr lang="en-US" dirty="0"/>
              <a:t>: “</a:t>
            </a:r>
            <a:r>
              <a:rPr lang="en-US" dirty="0">
                <a:latin typeface="Lucida Calligraphy" panose="03010101010101010101" pitchFamily="66" charset="77"/>
              </a:rPr>
              <a:t>L</a:t>
            </a:r>
            <a:r>
              <a:rPr lang="en-US" baseline="-25000" dirty="0">
                <a:solidFill>
                  <a:srgbClr val="008102"/>
                </a:solidFill>
                <a:latin typeface="Times New Roman" panose="02020603050405020304" pitchFamily="18" charset="0"/>
                <a:cs typeface="Times New Roman" panose="02020603050405020304" pitchFamily="18" charset="0"/>
              </a:rPr>
              <a:t>u</a:t>
            </a:r>
            <a:r>
              <a:rPr lang="en-US" baseline="-25000" dirty="0">
                <a:latin typeface="Times New Roman" panose="02020603050405020304" pitchFamily="18" charset="0"/>
                <a:cs typeface="Times New Roman" panose="02020603050405020304" pitchFamily="18" charset="0"/>
              </a:rPr>
              <a:t> </a:t>
            </a:r>
            <a:r>
              <a:rPr lang="en-US" dirty="0"/>
              <a:t>normalization”</a:t>
            </a:r>
          </a:p>
          <a:p>
            <a:pPr lvl="2"/>
            <a:r>
              <a:rPr lang="en-US" dirty="0">
                <a:solidFill>
                  <a:srgbClr val="000000"/>
                </a:solidFill>
                <a:latin typeface="Times New Roman" panose="02020603050405020304" pitchFamily="18" charset="0"/>
                <a:cs typeface="Times New Roman" panose="02020603050405020304" pitchFamily="18" charset="0"/>
              </a:rPr>
              <a:t>b-b bias parameters = </a:t>
            </a:r>
            <a:r>
              <a:rPr lang="en-US" dirty="0">
                <a:solidFill>
                  <a:srgbClr val="000000"/>
                </a:solidFill>
                <a:latin typeface="Lucida Calligraphy" panose="03010101010101010101" pitchFamily="66" charset="77"/>
              </a:rPr>
              <a:t>L</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a:t>
            </a:r>
            <a:r>
              <a:rPr lang="en-US" dirty="0">
                <a:solidFill>
                  <a:srgbClr val="000000"/>
                </a:solidFill>
                <a:latin typeface="Lucida Calligraphy" panose="03010101010101010101" pitchFamily="66" charset="77"/>
              </a:rPr>
              <a:t>L</a:t>
            </a:r>
            <a:r>
              <a:rPr lang="en-US" baseline="-25000" dirty="0">
                <a:solidFill>
                  <a:srgbClr val="008102"/>
                </a:solidFill>
                <a:latin typeface="Times New Roman" panose="02020603050405020304" pitchFamily="18" charset="0"/>
                <a:cs typeface="Times New Roman" panose="02020603050405020304" pitchFamily="18" charset="0"/>
              </a:rPr>
              <a:t>u</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- 1, </a:t>
            </a:r>
            <a:r>
              <a:rPr lang="en-US" dirty="0" err="1">
                <a:solidFill>
                  <a:srgbClr val="000000"/>
                </a:solidFill>
                <a:latin typeface="Symbol" pitchFamily="2" charset="2"/>
              </a:rPr>
              <a:t>s</a:t>
            </a:r>
            <a:r>
              <a:rPr lang="en-US" baseline="-25000" dirty="0" err="1">
                <a:solidFill>
                  <a:srgbClr val="000000"/>
                </a:solidFill>
              </a:rPr>
              <a:t>iB</a:t>
            </a:r>
            <a:r>
              <a:rPr lang="en-US" dirty="0">
                <a:solidFill>
                  <a:srgbClr val="000000"/>
                </a:solidFill>
              </a:rPr>
              <a:t> (</a:t>
            </a:r>
            <a:r>
              <a:rPr lang="en-US" dirty="0">
                <a:solidFill>
                  <a:srgbClr val="000000"/>
                </a:solidFill>
                <a:latin typeface="Symbol" pitchFamily="2" charset="2"/>
              </a:rPr>
              <a:t>D</a:t>
            </a:r>
            <a:r>
              <a:rPr lang="en-US" dirty="0">
                <a:solidFill>
                  <a:srgbClr val="000000"/>
                </a:solidFill>
              </a:rPr>
              <a:t>) /</a:t>
            </a:r>
            <a:r>
              <a:rPr lang="en-US" dirty="0" err="1">
                <a:solidFill>
                  <a:srgbClr val="000000"/>
                </a:solidFill>
                <a:latin typeface="Symbol" pitchFamily="2" charset="2"/>
              </a:rPr>
              <a:t>s</a:t>
            </a:r>
            <a:r>
              <a:rPr lang="en-US" baseline="30000" dirty="0" err="1">
                <a:solidFill>
                  <a:srgbClr val="008102"/>
                </a:solidFill>
                <a:latin typeface="Times New Roman" panose="02020603050405020304" pitchFamily="18" charset="0"/>
                <a:cs typeface="Times New Roman" panose="02020603050405020304" pitchFamily="18" charset="0"/>
              </a:rPr>
              <a:t>u</a:t>
            </a:r>
            <a:r>
              <a:rPr lang="en-US" baseline="-25000" dirty="0" err="1">
                <a:solidFill>
                  <a:srgbClr val="000000"/>
                </a:solidFill>
                <a:cs typeface="Times New Roman" panose="02020603050405020304" pitchFamily="18" charset="0"/>
              </a:rPr>
              <a:t>i</a:t>
            </a:r>
            <a:r>
              <a:rPr lang="en-US" baseline="-25000" dirty="0" err="1">
                <a:solidFill>
                  <a:srgbClr val="000000"/>
                </a:solidFill>
              </a:rPr>
              <a:t>B</a:t>
            </a:r>
            <a:r>
              <a:rPr lang="en-US" baseline="30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latin typeface="Times New Roman" panose="02020603050405020304" pitchFamily="18" charset="0"/>
                <a:cs typeface="Times New Roman" panose="02020603050405020304" pitchFamily="18" charset="0"/>
              </a:rPr>
              <a:t>- 1</a:t>
            </a:r>
          </a:p>
          <a:p>
            <a:endParaRPr lang="en-US" dirty="0"/>
          </a:p>
        </p:txBody>
      </p:sp>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B414ED1E-4CC1-0043-948D-43DE0CE000F2}"/>
              </a:ext>
            </a:extLst>
          </p:cNvPr>
          <p:cNvSpPr/>
          <p:nvPr/>
        </p:nvSpPr>
        <p:spPr bwMode="auto">
          <a:xfrm>
            <a:off x="7240137" y="6619285"/>
            <a:ext cx="1903863"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924336" y="324138"/>
            <a:ext cx="7305261" cy="361950"/>
          </a:xfrm>
          <a:ln w="12700">
            <a:solidFill>
              <a:srgbClr val="000000"/>
            </a:solidFill>
          </a:ln>
        </p:spPr>
        <p:txBody>
          <a:bodyPr/>
          <a:lstStyle/>
          <a:p>
            <a:r>
              <a:rPr lang="en-US" dirty="0"/>
              <a:t>Beam-beam biases: multi-IP effects, choice of reference (1)</a:t>
            </a:r>
          </a:p>
        </p:txBody>
      </p:sp>
      <p:pic>
        <p:nvPicPr>
          <p:cNvPr id="5" name="Picture 4">
            <a:extLst>
              <a:ext uri="{FF2B5EF4-FFF2-40B4-BE49-F238E27FC236}">
                <a16:creationId xmlns:a16="http://schemas.microsoft.com/office/drawing/2014/main" id="{230D9971-8FF2-0342-89BD-4807BBA51B77}"/>
              </a:ext>
            </a:extLst>
          </p:cNvPr>
          <p:cNvPicPr>
            <a:picLocks noChangeAspect="1"/>
          </p:cNvPicPr>
          <p:nvPr/>
        </p:nvPicPr>
        <p:blipFill>
          <a:blip r:embed="rId2"/>
          <a:stretch>
            <a:fillRect/>
          </a:stretch>
        </p:blipFill>
        <p:spPr>
          <a:xfrm>
            <a:off x="433937" y="2895100"/>
            <a:ext cx="3657600" cy="2743200"/>
          </a:xfrm>
          <a:prstGeom prst="rect">
            <a:avLst/>
          </a:prstGeom>
        </p:spPr>
      </p:pic>
      <p:sp>
        <p:nvSpPr>
          <p:cNvPr id="17" name="TextBox 16">
            <a:extLst>
              <a:ext uri="{FF2B5EF4-FFF2-40B4-BE49-F238E27FC236}">
                <a16:creationId xmlns:a16="http://schemas.microsoft.com/office/drawing/2014/main" id="{66D20F7F-16D3-3747-9FDF-A199E3AD70BF}"/>
              </a:ext>
            </a:extLst>
          </p:cNvPr>
          <p:cNvSpPr txBox="1"/>
          <p:nvPr/>
        </p:nvSpPr>
        <p:spPr>
          <a:xfrm>
            <a:off x="408613" y="5502333"/>
            <a:ext cx="4082855" cy="1277273"/>
          </a:xfrm>
          <a:prstGeom prst="rect">
            <a:avLst/>
          </a:prstGeom>
          <a:noFill/>
        </p:spPr>
        <p:txBody>
          <a:bodyPr wrap="square" rtlCol="0">
            <a:spAutoFit/>
          </a:bodyPr>
          <a:lstStyle/>
          <a:p>
            <a:pPr algn="just"/>
            <a:r>
              <a:rPr lang="en-US" sz="1100" i="1" dirty="0">
                <a:solidFill>
                  <a:srgbClr val="000000"/>
                </a:solidFill>
              </a:rPr>
              <a:t>Beam-separation dependence, during a simulated vertical </a:t>
            </a:r>
            <a:r>
              <a:rPr lang="en-US" sz="1100" i="1" dirty="0" err="1">
                <a:solidFill>
                  <a:srgbClr val="000000"/>
                </a:solidFill>
              </a:rPr>
              <a:t>vdM</a:t>
            </a:r>
            <a:r>
              <a:rPr lang="en-US" sz="1100" i="1" dirty="0">
                <a:solidFill>
                  <a:srgbClr val="000000"/>
                </a:solidFill>
              </a:rPr>
              <a:t> scan in the Run-2 configuration with 1 non-scanning IP, of the luminosity-bias factors at the scanning IP associated with the unperturbed luminosity (</a:t>
            </a:r>
            <a:r>
              <a:rPr lang="en-US" sz="1100" i="1" dirty="0">
                <a:solidFill>
                  <a:srgbClr val="000000"/>
                </a:solidFill>
                <a:latin typeface="Lucida Calligraphy" panose="03010101010101010101" pitchFamily="66" charset="77"/>
              </a:rPr>
              <a:t>L</a:t>
            </a:r>
            <a:r>
              <a:rPr lang="en-US" sz="1100" i="1" baseline="-25000" dirty="0">
                <a:solidFill>
                  <a:srgbClr val="000000"/>
                </a:solidFill>
              </a:rPr>
              <a:t>u</a:t>
            </a:r>
            <a:r>
              <a:rPr lang="en-US" sz="1100" i="1" dirty="0">
                <a:solidFill>
                  <a:srgbClr val="000000"/>
                </a:solidFill>
              </a:rPr>
              <a:t>/</a:t>
            </a:r>
            <a:r>
              <a:rPr lang="en-US" sz="1100" i="1" dirty="0">
                <a:solidFill>
                  <a:srgbClr val="000000"/>
                </a:solidFill>
                <a:latin typeface="Lucida Calligraphy" panose="03010101010101010101" pitchFamily="66" charset="77"/>
              </a:rPr>
              <a:t>L</a:t>
            </a:r>
            <a:r>
              <a:rPr lang="en-US" sz="1100" i="1" baseline="-25000" dirty="0">
                <a:solidFill>
                  <a:srgbClr val="000000"/>
                </a:solidFill>
              </a:rPr>
              <a:t>0 </a:t>
            </a:r>
            <a:r>
              <a:rPr lang="en-US" sz="1100" i="1" dirty="0">
                <a:solidFill>
                  <a:srgbClr val="000000"/>
                </a:solidFill>
              </a:rPr>
              <a:t>, blue), with the full beam-beam effect in the </a:t>
            </a:r>
            <a:r>
              <a:rPr lang="en-US" sz="1100" i="1" dirty="0">
                <a:solidFill>
                  <a:srgbClr val="000000"/>
                </a:solidFill>
                <a:latin typeface="Lucida Calligraphy" panose="03010101010101010101" pitchFamily="66" charset="77"/>
              </a:rPr>
              <a:t>L</a:t>
            </a:r>
            <a:r>
              <a:rPr lang="en-US" sz="1100" i="1" baseline="-25000" dirty="0">
                <a:solidFill>
                  <a:srgbClr val="000000"/>
                </a:solidFill>
              </a:rPr>
              <a:t>0</a:t>
            </a:r>
            <a:r>
              <a:rPr lang="en-US" sz="1100" i="1" dirty="0">
                <a:solidFill>
                  <a:srgbClr val="000000"/>
                </a:solidFill>
              </a:rPr>
              <a:t> normalization ([</a:t>
            </a:r>
            <a:r>
              <a:rPr lang="en-US" sz="1100" i="1" dirty="0">
                <a:solidFill>
                  <a:srgbClr val="000000"/>
                </a:solidFill>
                <a:latin typeface="Lucida Calligraphy" panose="03010101010101010101" pitchFamily="66" charset="77"/>
              </a:rPr>
              <a:t>L</a:t>
            </a:r>
            <a:r>
              <a:rPr lang="en-US" sz="1100" i="1" dirty="0">
                <a:solidFill>
                  <a:srgbClr val="000000"/>
                </a:solidFill>
              </a:rPr>
              <a:t>/</a:t>
            </a:r>
            <a:r>
              <a:rPr lang="en-US" sz="1100" i="1" dirty="0">
                <a:solidFill>
                  <a:srgbClr val="000000"/>
                </a:solidFill>
                <a:latin typeface="Lucida Calligraphy" panose="03010101010101010101" pitchFamily="66" charset="77"/>
              </a:rPr>
              <a:t>L</a:t>
            </a:r>
            <a:r>
              <a:rPr lang="en-US" sz="1100" i="1" baseline="-25000" dirty="0">
                <a:solidFill>
                  <a:srgbClr val="000000"/>
                </a:solidFill>
              </a:rPr>
              <a:t>0</a:t>
            </a:r>
            <a:r>
              <a:rPr lang="en-US" sz="1100" i="1" dirty="0">
                <a:solidFill>
                  <a:srgbClr val="000000"/>
                </a:solidFill>
              </a:rPr>
              <a:t>]</a:t>
            </a:r>
            <a:r>
              <a:rPr lang="en-US" sz="1100" baseline="-25000" dirty="0">
                <a:solidFill>
                  <a:srgbClr val="000000"/>
                </a:solidFill>
              </a:rPr>
              <a:t>Full BB </a:t>
            </a:r>
            <a:r>
              <a:rPr lang="en-US" sz="1100" i="1" dirty="0">
                <a:solidFill>
                  <a:srgbClr val="000000"/>
                </a:solidFill>
              </a:rPr>
              <a:t>, red), and with the full beam-beam effect in the </a:t>
            </a:r>
            <a:r>
              <a:rPr lang="en-US" sz="1100" i="1" dirty="0">
                <a:solidFill>
                  <a:srgbClr val="000000"/>
                </a:solidFill>
                <a:latin typeface="Lucida Calligraphy" panose="03010101010101010101" pitchFamily="66" charset="77"/>
              </a:rPr>
              <a:t>L</a:t>
            </a:r>
            <a:r>
              <a:rPr lang="en-US" sz="1100" i="1" baseline="-25000" dirty="0">
                <a:solidFill>
                  <a:srgbClr val="000000"/>
                </a:solidFill>
              </a:rPr>
              <a:t>u</a:t>
            </a:r>
            <a:r>
              <a:rPr lang="en-US" sz="1100" i="1" dirty="0">
                <a:solidFill>
                  <a:srgbClr val="000000"/>
                </a:solidFill>
              </a:rPr>
              <a:t> normalization ([</a:t>
            </a:r>
            <a:r>
              <a:rPr lang="en-US" sz="1100" i="1" dirty="0">
                <a:solidFill>
                  <a:srgbClr val="000000"/>
                </a:solidFill>
                <a:latin typeface="Lucida Calligraphy" panose="03010101010101010101" pitchFamily="66" charset="77"/>
              </a:rPr>
              <a:t>L</a:t>
            </a:r>
            <a:r>
              <a:rPr lang="en-US" sz="1100" i="1" dirty="0">
                <a:solidFill>
                  <a:srgbClr val="000000"/>
                </a:solidFill>
              </a:rPr>
              <a:t>/</a:t>
            </a:r>
            <a:r>
              <a:rPr lang="en-US" sz="1100" i="1" dirty="0">
                <a:solidFill>
                  <a:srgbClr val="000000"/>
                </a:solidFill>
                <a:latin typeface="Lucida Calligraphy" panose="03010101010101010101" pitchFamily="66" charset="77"/>
              </a:rPr>
              <a:t>L</a:t>
            </a:r>
            <a:r>
              <a:rPr lang="en-US" sz="1100" i="1" baseline="-25000" dirty="0">
                <a:solidFill>
                  <a:srgbClr val="000000"/>
                </a:solidFill>
              </a:rPr>
              <a:t>u</a:t>
            </a:r>
            <a:r>
              <a:rPr lang="en-US" sz="1100" i="1" dirty="0">
                <a:solidFill>
                  <a:srgbClr val="000000"/>
                </a:solidFill>
              </a:rPr>
              <a:t>]</a:t>
            </a:r>
            <a:r>
              <a:rPr lang="en-US" sz="1100" baseline="-25000" dirty="0">
                <a:solidFill>
                  <a:srgbClr val="000000"/>
                </a:solidFill>
              </a:rPr>
              <a:t>Full BB </a:t>
            </a:r>
            <a:r>
              <a:rPr lang="en-US" sz="1100" i="1" dirty="0">
                <a:solidFill>
                  <a:srgbClr val="000000"/>
                </a:solidFill>
              </a:rPr>
              <a:t>, green). The horizontal axis is the beam separation in units of the nominal transverse beam size </a:t>
            </a:r>
            <a:r>
              <a:rPr lang="el-GR" sz="1100" i="1" dirty="0">
                <a:solidFill>
                  <a:srgbClr val="000000"/>
                </a:solidFill>
              </a:rPr>
              <a:t>σ</a:t>
            </a:r>
            <a:r>
              <a:rPr lang="el-GR" sz="1100" i="1" baseline="-25000" dirty="0">
                <a:solidFill>
                  <a:srgbClr val="000000"/>
                </a:solidFill>
              </a:rPr>
              <a:t>0</a:t>
            </a:r>
            <a:r>
              <a:rPr lang="el-GR" sz="1100" i="1" dirty="0">
                <a:solidFill>
                  <a:srgbClr val="000000"/>
                </a:solidFill>
              </a:rPr>
              <a:t>. </a:t>
            </a:r>
          </a:p>
        </p:txBody>
      </p:sp>
      <p:pic>
        <p:nvPicPr>
          <p:cNvPr id="9" name="Picture 8">
            <a:extLst>
              <a:ext uri="{FF2B5EF4-FFF2-40B4-BE49-F238E27FC236}">
                <a16:creationId xmlns:a16="http://schemas.microsoft.com/office/drawing/2014/main" id="{18009856-2799-624D-82FE-B539F4C15F89}"/>
              </a:ext>
            </a:extLst>
          </p:cNvPr>
          <p:cNvPicPr>
            <a:picLocks noChangeAspect="1"/>
          </p:cNvPicPr>
          <p:nvPr/>
        </p:nvPicPr>
        <p:blipFill>
          <a:blip r:embed="rId3"/>
          <a:stretch>
            <a:fillRect/>
          </a:stretch>
        </p:blipFill>
        <p:spPr>
          <a:xfrm>
            <a:off x="4936140" y="2895100"/>
            <a:ext cx="3657600" cy="2743200"/>
          </a:xfrm>
          <a:prstGeom prst="rect">
            <a:avLst/>
          </a:prstGeom>
        </p:spPr>
      </p:pic>
      <p:sp>
        <p:nvSpPr>
          <p:cNvPr id="18" name="TextBox 17">
            <a:extLst>
              <a:ext uri="{FF2B5EF4-FFF2-40B4-BE49-F238E27FC236}">
                <a16:creationId xmlns:a16="http://schemas.microsoft.com/office/drawing/2014/main" id="{0A8518D0-6CB2-A94D-A692-86C317A6C925}"/>
              </a:ext>
            </a:extLst>
          </p:cNvPr>
          <p:cNvSpPr txBox="1"/>
          <p:nvPr/>
        </p:nvSpPr>
        <p:spPr>
          <a:xfrm>
            <a:off x="4947857" y="5489866"/>
            <a:ext cx="4082855" cy="1107996"/>
          </a:xfrm>
          <a:prstGeom prst="rect">
            <a:avLst/>
          </a:prstGeom>
          <a:noFill/>
        </p:spPr>
        <p:txBody>
          <a:bodyPr wrap="square" rtlCol="0">
            <a:spAutoFit/>
          </a:bodyPr>
          <a:lstStyle/>
          <a:p>
            <a:pPr algn="just"/>
            <a:r>
              <a:rPr lang="en-US" sz="1100" i="1" dirty="0">
                <a:solidFill>
                  <a:srgbClr val="000000"/>
                </a:solidFill>
              </a:rPr>
              <a:t> Beam-separation dependence, during a simulated vertical </a:t>
            </a:r>
            <a:r>
              <a:rPr lang="en-US" sz="1100" i="1" dirty="0" err="1">
                <a:solidFill>
                  <a:srgbClr val="000000"/>
                </a:solidFill>
              </a:rPr>
              <a:t>vdM</a:t>
            </a:r>
            <a:r>
              <a:rPr lang="en-US" sz="1100" i="1" dirty="0">
                <a:solidFill>
                  <a:srgbClr val="000000"/>
                </a:solidFill>
              </a:rPr>
              <a:t> scan, of the luminosity-bias factors at the scanning IP associated with the full beam-beam effect, for N</a:t>
            </a:r>
            <a:r>
              <a:rPr lang="en-US" sz="1100" baseline="-25000" dirty="0">
                <a:solidFill>
                  <a:srgbClr val="000000"/>
                </a:solidFill>
              </a:rPr>
              <a:t>NSIP</a:t>
            </a:r>
            <a:r>
              <a:rPr lang="en-US" sz="1100" i="1" dirty="0">
                <a:solidFill>
                  <a:srgbClr val="000000"/>
                </a:solidFill>
              </a:rPr>
              <a:t> = 0 using the </a:t>
            </a:r>
            <a:r>
              <a:rPr lang="en-US" sz="1100" i="1" dirty="0">
                <a:solidFill>
                  <a:srgbClr val="000000"/>
                </a:solidFill>
                <a:latin typeface="Lucida Calligraphy" panose="03010101010101010101" pitchFamily="66" charset="77"/>
              </a:rPr>
              <a:t>L</a:t>
            </a:r>
            <a:r>
              <a:rPr lang="en-US" sz="1100" i="1" baseline="-25000" dirty="0">
                <a:solidFill>
                  <a:srgbClr val="000000"/>
                </a:solidFill>
              </a:rPr>
              <a:t>0  </a:t>
            </a:r>
            <a:r>
              <a:rPr lang="en-US" sz="1100" i="1" dirty="0">
                <a:solidFill>
                  <a:srgbClr val="000000"/>
                </a:solidFill>
              </a:rPr>
              <a:t>normalization (open circles), and for N</a:t>
            </a:r>
            <a:r>
              <a:rPr lang="en-US" sz="1100" baseline="-25000" dirty="0">
                <a:solidFill>
                  <a:srgbClr val="000000"/>
                </a:solidFill>
              </a:rPr>
              <a:t>NSIP  </a:t>
            </a:r>
            <a:r>
              <a:rPr lang="en-US" sz="1100" i="1" dirty="0">
                <a:solidFill>
                  <a:srgbClr val="000000"/>
                </a:solidFill>
              </a:rPr>
              <a:t>= 1 using the </a:t>
            </a:r>
            <a:r>
              <a:rPr lang="en-US" sz="1100" i="1" dirty="0">
                <a:solidFill>
                  <a:srgbClr val="000000"/>
                </a:solidFill>
                <a:latin typeface="Lucida Calligraphy" panose="03010101010101010101" pitchFamily="66" charset="77"/>
              </a:rPr>
              <a:t>L</a:t>
            </a:r>
            <a:r>
              <a:rPr lang="en-US" sz="1100" i="1" baseline="-25000" dirty="0">
                <a:solidFill>
                  <a:srgbClr val="000000"/>
                </a:solidFill>
              </a:rPr>
              <a:t>u </a:t>
            </a:r>
            <a:r>
              <a:rPr lang="en-US" sz="1100" i="1" dirty="0">
                <a:solidFill>
                  <a:srgbClr val="000000"/>
                </a:solidFill>
              </a:rPr>
              <a:t>normalization (filled green circles). The  horizontal axis is the beam separation in units of the nominal transverse beam size </a:t>
            </a:r>
            <a:r>
              <a:rPr lang="el-GR" sz="1100" i="1" dirty="0">
                <a:solidFill>
                  <a:srgbClr val="000000"/>
                </a:solidFill>
              </a:rPr>
              <a:t>σ</a:t>
            </a:r>
            <a:r>
              <a:rPr lang="el-GR" sz="1100" i="1" baseline="-25000" dirty="0">
                <a:solidFill>
                  <a:srgbClr val="000000"/>
                </a:solidFill>
              </a:rPr>
              <a:t>0</a:t>
            </a:r>
            <a:r>
              <a:rPr lang="el-GR" sz="1100" i="1" dirty="0">
                <a:solidFill>
                  <a:srgbClr val="000000"/>
                </a:solidFill>
              </a:rPr>
              <a:t>. </a:t>
            </a:r>
          </a:p>
        </p:txBody>
      </p:sp>
      <p:sp>
        <p:nvSpPr>
          <p:cNvPr id="11" name="TextBox 10">
            <a:extLst>
              <a:ext uri="{FF2B5EF4-FFF2-40B4-BE49-F238E27FC236}">
                <a16:creationId xmlns:a16="http://schemas.microsoft.com/office/drawing/2014/main" id="{E2D0D1B0-E1BE-A84F-B89C-884B5225FE88}"/>
              </a:ext>
            </a:extLst>
          </p:cNvPr>
          <p:cNvSpPr txBox="1"/>
          <p:nvPr/>
        </p:nvSpPr>
        <p:spPr>
          <a:xfrm>
            <a:off x="1" y="0"/>
            <a:ext cx="2564780"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spTree>
    <p:extLst>
      <p:ext uri="{BB962C8B-B14F-4D97-AF65-F5344CB8AC3E}">
        <p14:creationId xmlns:p14="http://schemas.microsoft.com/office/powerpoint/2010/main" val="1998052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p:bldP spid="17" grpId="0"/>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B414ED1E-4CC1-0043-948D-43DE0CE000F2}"/>
              </a:ext>
            </a:extLst>
          </p:cNvPr>
          <p:cNvSpPr/>
          <p:nvPr/>
        </p:nvSpPr>
        <p:spPr bwMode="auto">
          <a:xfrm>
            <a:off x="7719802" y="4588193"/>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685800" y="228602"/>
            <a:ext cx="7772400" cy="361950"/>
          </a:xfrm>
          <a:ln w="12700">
            <a:noFill/>
          </a:ln>
        </p:spPr>
        <p:txBody>
          <a:bodyPr/>
          <a:lstStyle/>
          <a:p>
            <a:r>
              <a:rPr lang="en-US" dirty="0"/>
              <a:t>Beam-beam biases: multi-IP effects, choice of reference (2)</a:t>
            </a:r>
          </a:p>
        </p:txBody>
      </p:sp>
      <p:sp>
        <p:nvSpPr>
          <p:cNvPr id="17" name="TextBox 16">
            <a:extLst>
              <a:ext uri="{FF2B5EF4-FFF2-40B4-BE49-F238E27FC236}">
                <a16:creationId xmlns:a16="http://schemas.microsoft.com/office/drawing/2014/main" id="{66D20F7F-16D3-3747-9FDF-A199E3AD70BF}"/>
              </a:ext>
            </a:extLst>
          </p:cNvPr>
          <p:cNvSpPr txBox="1"/>
          <p:nvPr/>
        </p:nvSpPr>
        <p:spPr>
          <a:xfrm>
            <a:off x="408613" y="3471241"/>
            <a:ext cx="4082855" cy="600164"/>
          </a:xfrm>
          <a:prstGeom prst="rect">
            <a:avLst/>
          </a:prstGeom>
          <a:noFill/>
        </p:spPr>
        <p:txBody>
          <a:bodyPr wrap="square" rtlCol="0">
            <a:spAutoFit/>
          </a:bodyPr>
          <a:lstStyle/>
          <a:p>
            <a:pPr algn="just"/>
            <a:r>
              <a:rPr lang="en-US" sz="1100" i="1" dirty="0">
                <a:solidFill>
                  <a:srgbClr val="000000"/>
                </a:solidFill>
              </a:rPr>
              <a:t>Visible cross-section bias in the </a:t>
            </a:r>
            <a:r>
              <a:rPr lang="en-US" sz="1100" i="1" dirty="0">
                <a:solidFill>
                  <a:srgbClr val="000000"/>
                </a:solidFill>
                <a:latin typeface="Lucida Calligraphy" panose="03010101010101010101" pitchFamily="66" charset="77"/>
              </a:rPr>
              <a:t>L</a:t>
            </a:r>
            <a:r>
              <a:rPr lang="en-US" sz="1100" i="1" baseline="-25000" dirty="0">
                <a:solidFill>
                  <a:srgbClr val="000000"/>
                </a:solidFill>
              </a:rPr>
              <a:t>0  </a:t>
            </a:r>
            <a:r>
              <a:rPr lang="en-US" sz="1100" i="1" dirty="0">
                <a:solidFill>
                  <a:srgbClr val="000000"/>
                </a:solidFill>
              </a:rPr>
              <a:t>normalization as a function of the number of non-scanning IPs, for the four possible choices of scanning IP. </a:t>
            </a:r>
            <a:endParaRPr lang="el-GR" sz="1100" i="1" dirty="0">
              <a:solidFill>
                <a:srgbClr val="000000"/>
              </a:solidFill>
            </a:endParaRPr>
          </a:p>
        </p:txBody>
      </p:sp>
      <p:sp>
        <p:nvSpPr>
          <p:cNvPr id="18" name="TextBox 17">
            <a:extLst>
              <a:ext uri="{FF2B5EF4-FFF2-40B4-BE49-F238E27FC236}">
                <a16:creationId xmlns:a16="http://schemas.microsoft.com/office/drawing/2014/main" id="{0A8518D0-6CB2-A94D-A692-86C317A6C925}"/>
              </a:ext>
            </a:extLst>
          </p:cNvPr>
          <p:cNvSpPr txBox="1"/>
          <p:nvPr/>
        </p:nvSpPr>
        <p:spPr>
          <a:xfrm>
            <a:off x="4947857" y="3458774"/>
            <a:ext cx="4082855" cy="1277273"/>
          </a:xfrm>
          <a:prstGeom prst="rect">
            <a:avLst/>
          </a:prstGeom>
          <a:noFill/>
        </p:spPr>
        <p:txBody>
          <a:bodyPr wrap="square" rtlCol="0">
            <a:spAutoFit/>
          </a:bodyPr>
          <a:lstStyle/>
          <a:p>
            <a:pPr algn="just"/>
            <a:r>
              <a:rPr lang="en-US" sz="1100" i="1" dirty="0">
                <a:solidFill>
                  <a:srgbClr val="000000"/>
                </a:solidFill>
              </a:rPr>
              <a:t> Visible cross-section bias in the </a:t>
            </a:r>
            <a:r>
              <a:rPr lang="en-US" sz="1100" i="1" dirty="0">
                <a:solidFill>
                  <a:srgbClr val="000000"/>
                </a:solidFill>
                <a:latin typeface="Lucida Calligraphy" panose="03010101010101010101" pitchFamily="66" charset="77"/>
              </a:rPr>
              <a:t>L</a:t>
            </a:r>
            <a:r>
              <a:rPr lang="en-US" sz="1100" i="1" baseline="-25000" dirty="0">
                <a:solidFill>
                  <a:srgbClr val="000000"/>
                </a:solidFill>
              </a:rPr>
              <a:t>u  </a:t>
            </a:r>
            <a:r>
              <a:rPr lang="en-US" sz="1100" i="1" dirty="0">
                <a:solidFill>
                  <a:srgbClr val="000000"/>
                </a:solidFill>
              </a:rPr>
              <a:t>normalization as a function of the number of non-scanning IPs (lower horizontal axis), for the four possible choices of scanning IP. The curve represents the dependence of the </a:t>
            </a:r>
            <a:r>
              <a:rPr lang="en-US" sz="1100" i="1" dirty="0" err="1">
                <a:solidFill>
                  <a:srgbClr val="000000"/>
                </a:solidFill>
                <a:latin typeface="Symbol" pitchFamily="2" charset="2"/>
              </a:rPr>
              <a:t>s</a:t>
            </a:r>
            <a:r>
              <a:rPr lang="en-US" sz="1100" baseline="-25000" dirty="0" err="1">
                <a:solidFill>
                  <a:srgbClr val="000000"/>
                </a:solidFill>
              </a:rPr>
              <a:t>vis</a:t>
            </a:r>
            <a:r>
              <a:rPr lang="en-US" sz="1100" i="1" dirty="0">
                <a:solidFill>
                  <a:srgbClr val="000000"/>
                </a:solidFill>
              </a:rPr>
              <a:t> bias in the N</a:t>
            </a:r>
            <a:r>
              <a:rPr lang="en-US" sz="1100" baseline="-25000" dirty="0">
                <a:solidFill>
                  <a:srgbClr val="000000"/>
                </a:solidFill>
              </a:rPr>
              <a:t>NSIP </a:t>
            </a:r>
            <a:r>
              <a:rPr lang="en-US" sz="1100" i="1" dirty="0">
                <a:solidFill>
                  <a:srgbClr val="000000"/>
                </a:solidFill>
              </a:rPr>
              <a:t>= 0 case, but with the horizontal and vertical unperturbed tunes shifted down by </a:t>
            </a:r>
            <a:r>
              <a:rPr lang="en-US" sz="1100" i="1" dirty="0" err="1">
                <a:solidFill>
                  <a:srgbClr val="000000"/>
                </a:solidFill>
                <a:latin typeface="Symbol" pitchFamily="2" charset="2"/>
              </a:rPr>
              <a:t>D</a:t>
            </a:r>
            <a:r>
              <a:rPr lang="en-US" sz="1100" i="1" dirty="0" err="1">
                <a:solidFill>
                  <a:srgbClr val="000000"/>
                </a:solidFill>
              </a:rPr>
              <a:t>Q</a:t>
            </a:r>
            <a:r>
              <a:rPr lang="en-US" sz="1100" baseline="-25000" dirty="0" err="1">
                <a:solidFill>
                  <a:srgbClr val="000000"/>
                </a:solidFill>
              </a:rPr>
              <a:t>mIP</a:t>
            </a:r>
            <a:r>
              <a:rPr lang="en-US" sz="1100" i="1" dirty="0">
                <a:solidFill>
                  <a:srgbClr val="000000"/>
                </a:solidFill>
              </a:rPr>
              <a:t> / </a:t>
            </a:r>
            <a:r>
              <a:rPr lang="en-US" sz="1100" i="1" dirty="0">
                <a:solidFill>
                  <a:srgbClr val="000000"/>
                </a:solidFill>
                <a:latin typeface="Symbol" pitchFamily="2" charset="2"/>
              </a:rPr>
              <a:t>x</a:t>
            </a:r>
            <a:r>
              <a:rPr lang="en-US" sz="1100" i="1" dirty="0">
                <a:solidFill>
                  <a:srgbClr val="000000"/>
                </a:solidFill>
              </a:rPr>
              <a:t> = -0.5 N</a:t>
            </a:r>
            <a:r>
              <a:rPr lang="en-US" sz="1100" baseline="-25000" dirty="0">
                <a:solidFill>
                  <a:srgbClr val="000000"/>
                </a:solidFill>
              </a:rPr>
              <a:t>NSIP </a:t>
            </a:r>
            <a:r>
              <a:rPr lang="en-US" sz="1100" i="1" dirty="0">
                <a:solidFill>
                  <a:srgbClr val="000000"/>
                </a:solidFill>
              </a:rPr>
              <a:t>(upper horizontal axis). For a given scanning IP, there exist several B1-B2 bunch-collision patterns that yield the same value of N</a:t>
            </a:r>
            <a:r>
              <a:rPr lang="en-US" sz="1100" baseline="-25000" dirty="0">
                <a:solidFill>
                  <a:srgbClr val="000000"/>
                </a:solidFill>
              </a:rPr>
              <a:t>NSIP</a:t>
            </a:r>
            <a:r>
              <a:rPr lang="en-US" sz="1100" i="1" dirty="0">
                <a:solidFill>
                  <a:srgbClr val="000000"/>
                </a:solidFill>
              </a:rPr>
              <a:t>.</a:t>
            </a:r>
            <a:endParaRPr lang="el-GR" sz="1100" i="1" dirty="0">
              <a:solidFill>
                <a:srgbClr val="000000"/>
              </a:solidFill>
            </a:endParaRPr>
          </a:p>
        </p:txBody>
      </p:sp>
      <p:pic>
        <p:nvPicPr>
          <p:cNvPr id="7" name="Picture 6">
            <a:extLst>
              <a:ext uri="{FF2B5EF4-FFF2-40B4-BE49-F238E27FC236}">
                <a16:creationId xmlns:a16="http://schemas.microsoft.com/office/drawing/2014/main" id="{8401EB82-A907-B640-8838-3B67C9A052BB}"/>
              </a:ext>
            </a:extLst>
          </p:cNvPr>
          <p:cNvPicPr>
            <a:picLocks noChangeAspect="1"/>
          </p:cNvPicPr>
          <p:nvPr/>
        </p:nvPicPr>
        <p:blipFill>
          <a:blip r:embed="rId2"/>
          <a:stretch>
            <a:fillRect/>
          </a:stretch>
        </p:blipFill>
        <p:spPr>
          <a:xfrm>
            <a:off x="408613" y="728041"/>
            <a:ext cx="3657600" cy="2743200"/>
          </a:xfrm>
          <a:prstGeom prst="rect">
            <a:avLst/>
          </a:prstGeom>
        </p:spPr>
      </p:pic>
      <p:pic>
        <p:nvPicPr>
          <p:cNvPr id="10" name="Picture 9">
            <a:extLst>
              <a:ext uri="{FF2B5EF4-FFF2-40B4-BE49-F238E27FC236}">
                <a16:creationId xmlns:a16="http://schemas.microsoft.com/office/drawing/2014/main" id="{87799AA3-7EA3-7A40-81A0-1825858093FD}"/>
              </a:ext>
            </a:extLst>
          </p:cNvPr>
          <p:cNvPicPr>
            <a:picLocks noChangeAspect="1"/>
          </p:cNvPicPr>
          <p:nvPr/>
        </p:nvPicPr>
        <p:blipFill>
          <a:blip r:embed="rId3"/>
          <a:stretch>
            <a:fillRect/>
          </a:stretch>
        </p:blipFill>
        <p:spPr>
          <a:xfrm>
            <a:off x="4887589" y="728041"/>
            <a:ext cx="3657600" cy="2743200"/>
          </a:xfrm>
          <a:prstGeom prst="rect">
            <a:avLst/>
          </a:prstGeom>
        </p:spPr>
      </p:pic>
      <p:pic>
        <p:nvPicPr>
          <p:cNvPr id="14" name="Picture 13">
            <a:extLst>
              <a:ext uri="{FF2B5EF4-FFF2-40B4-BE49-F238E27FC236}">
                <a16:creationId xmlns:a16="http://schemas.microsoft.com/office/drawing/2014/main" id="{CE379F86-31A5-E147-B168-02E29E0B9A6F}"/>
              </a:ext>
            </a:extLst>
          </p:cNvPr>
          <p:cNvPicPr>
            <a:picLocks noChangeAspect="1"/>
          </p:cNvPicPr>
          <p:nvPr/>
        </p:nvPicPr>
        <p:blipFill>
          <a:blip r:embed="rId4"/>
          <a:stretch>
            <a:fillRect/>
          </a:stretch>
        </p:blipFill>
        <p:spPr>
          <a:xfrm>
            <a:off x="842810" y="4097410"/>
            <a:ext cx="3563620" cy="2672715"/>
          </a:xfrm>
          <a:prstGeom prst="rect">
            <a:avLst/>
          </a:prstGeom>
        </p:spPr>
      </p:pic>
      <p:sp>
        <p:nvSpPr>
          <p:cNvPr id="20" name="TextBox 19">
            <a:extLst>
              <a:ext uri="{FF2B5EF4-FFF2-40B4-BE49-F238E27FC236}">
                <a16:creationId xmlns:a16="http://schemas.microsoft.com/office/drawing/2014/main" id="{2ED6C442-CF1B-2040-8E16-40479DFB165F}"/>
              </a:ext>
            </a:extLst>
          </p:cNvPr>
          <p:cNvSpPr txBox="1"/>
          <p:nvPr/>
        </p:nvSpPr>
        <p:spPr>
          <a:xfrm>
            <a:off x="4329239" y="5389862"/>
            <a:ext cx="4701473" cy="1107996"/>
          </a:xfrm>
          <a:prstGeom prst="rect">
            <a:avLst/>
          </a:prstGeom>
          <a:noFill/>
        </p:spPr>
        <p:txBody>
          <a:bodyPr wrap="square" rtlCol="0">
            <a:spAutoFit/>
          </a:bodyPr>
          <a:lstStyle/>
          <a:p>
            <a:pPr algn="just"/>
            <a:r>
              <a:rPr lang="en-US" sz="1100" i="1" dirty="0">
                <a:solidFill>
                  <a:srgbClr val="000000"/>
                </a:solidFill>
              </a:rPr>
              <a:t> Phase-advance dependence of the difference, between the </a:t>
            </a:r>
            <a:r>
              <a:rPr lang="en-US" sz="1100" i="1" dirty="0">
                <a:solidFill>
                  <a:srgbClr val="000000"/>
                </a:solidFill>
                <a:latin typeface="Lucida Calligraphy" panose="03010101010101010101" pitchFamily="66" charset="77"/>
              </a:rPr>
              <a:t>L</a:t>
            </a:r>
            <a:r>
              <a:rPr lang="en-US" sz="1100" i="1" baseline="-25000" dirty="0">
                <a:solidFill>
                  <a:srgbClr val="000000"/>
                </a:solidFill>
              </a:rPr>
              <a:t>0 </a:t>
            </a:r>
            <a:r>
              <a:rPr lang="en-US" sz="1100" i="1" dirty="0">
                <a:solidFill>
                  <a:srgbClr val="000000"/>
                </a:solidFill>
              </a:rPr>
              <a:t> and the </a:t>
            </a:r>
            <a:r>
              <a:rPr lang="en-US" sz="1100" i="1" dirty="0">
                <a:solidFill>
                  <a:srgbClr val="000000"/>
                </a:solidFill>
                <a:latin typeface="Lucida Calligraphy" panose="03010101010101010101" pitchFamily="66" charset="77"/>
              </a:rPr>
              <a:t>L</a:t>
            </a:r>
            <a:r>
              <a:rPr lang="en-US" sz="1100" i="1" baseline="-25000" dirty="0">
                <a:solidFill>
                  <a:srgbClr val="000000"/>
                </a:solidFill>
              </a:rPr>
              <a:t>u</a:t>
            </a:r>
            <a:r>
              <a:rPr lang="en-US" sz="1100" i="1" dirty="0">
                <a:solidFill>
                  <a:srgbClr val="000000"/>
                </a:solidFill>
              </a:rPr>
              <a:t> normalization, of the beam-beam induced </a:t>
            </a:r>
            <a:r>
              <a:rPr lang="en-US" sz="1100" i="1" dirty="0" err="1">
                <a:solidFill>
                  <a:srgbClr val="000000"/>
                </a:solidFill>
                <a:latin typeface="Symbol" pitchFamily="2" charset="2"/>
              </a:rPr>
              <a:t>s</a:t>
            </a:r>
            <a:r>
              <a:rPr lang="en-US" sz="1100" baseline="-25000" dirty="0" err="1">
                <a:solidFill>
                  <a:srgbClr val="000000"/>
                </a:solidFill>
              </a:rPr>
              <a:t>vis</a:t>
            </a:r>
            <a:r>
              <a:rPr lang="en-US" sz="1100" i="1" dirty="0">
                <a:solidFill>
                  <a:srgbClr val="000000"/>
                </a:solidFill>
              </a:rPr>
              <a:t> bias. The horizontal and vertical axes represent the </a:t>
            </a:r>
            <a:r>
              <a:rPr lang="en-US" sz="1100" i="1" dirty="0" err="1">
                <a:solidFill>
                  <a:srgbClr val="000000"/>
                </a:solidFill>
              </a:rPr>
              <a:t>betatron</a:t>
            </a:r>
            <a:r>
              <a:rPr lang="en-US" sz="1100" i="1" dirty="0">
                <a:solidFill>
                  <a:srgbClr val="000000"/>
                </a:solidFill>
              </a:rPr>
              <a:t> phase advance between IP1 and IP5, here assumed to be the same for B1 and B2. The color scale quantifies the fractional inconsistency in </a:t>
            </a:r>
            <a:r>
              <a:rPr lang="en-US" sz="1100" i="1" dirty="0" err="1">
                <a:solidFill>
                  <a:srgbClr val="000000"/>
                </a:solidFill>
                <a:latin typeface="Symbol" pitchFamily="2" charset="2"/>
              </a:rPr>
              <a:t>s</a:t>
            </a:r>
            <a:r>
              <a:rPr lang="en-US" sz="1100" baseline="-25000" dirty="0" err="1">
                <a:solidFill>
                  <a:srgbClr val="000000"/>
                </a:solidFill>
              </a:rPr>
              <a:t>vis</a:t>
            </a:r>
            <a:r>
              <a:rPr lang="en-US" sz="1100" i="1" dirty="0">
                <a:solidFill>
                  <a:srgbClr val="000000"/>
                </a:solidFill>
              </a:rPr>
              <a:t> bias between the two reference configurations; it ranges from -0.06 to 0.05 % of </a:t>
            </a:r>
            <a:r>
              <a:rPr lang="en-US" sz="1100" i="1" dirty="0" err="1">
                <a:solidFill>
                  <a:srgbClr val="000000"/>
                </a:solidFill>
                <a:latin typeface="Symbol" pitchFamily="2" charset="2"/>
              </a:rPr>
              <a:t>s</a:t>
            </a:r>
            <a:r>
              <a:rPr lang="en-US" sz="1100" baseline="-25000" dirty="0" err="1">
                <a:solidFill>
                  <a:srgbClr val="000000"/>
                </a:solidFill>
              </a:rPr>
              <a:t>vis</a:t>
            </a:r>
            <a:r>
              <a:rPr lang="en-US" sz="1100" i="1" dirty="0">
                <a:solidFill>
                  <a:srgbClr val="000000"/>
                </a:solidFill>
              </a:rPr>
              <a:t>.</a:t>
            </a:r>
            <a:endParaRPr lang="el-GR" sz="1100" i="1" dirty="0">
              <a:solidFill>
                <a:srgbClr val="000000"/>
              </a:solidFill>
            </a:endParaRPr>
          </a:p>
        </p:txBody>
      </p:sp>
      <p:sp>
        <p:nvSpPr>
          <p:cNvPr id="15" name="TextBox 14">
            <a:extLst>
              <a:ext uri="{FF2B5EF4-FFF2-40B4-BE49-F238E27FC236}">
                <a16:creationId xmlns:a16="http://schemas.microsoft.com/office/drawing/2014/main" id="{878604E3-A9B8-5E42-8547-6A54E80F1561}"/>
              </a:ext>
            </a:extLst>
          </p:cNvPr>
          <p:cNvSpPr txBox="1"/>
          <p:nvPr/>
        </p:nvSpPr>
        <p:spPr>
          <a:xfrm>
            <a:off x="1" y="0"/>
            <a:ext cx="2564780"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spTree>
    <p:extLst>
      <p:ext uri="{BB962C8B-B14F-4D97-AF65-F5344CB8AC3E}">
        <p14:creationId xmlns:p14="http://schemas.microsoft.com/office/powerpoint/2010/main" val="2608944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2EC0F1D-16E4-C141-B1DE-54D3DAEA0702}"/>
              </a:ext>
            </a:extLst>
          </p:cNvPr>
          <p:cNvGrpSpPr/>
          <p:nvPr/>
        </p:nvGrpSpPr>
        <p:grpSpPr>
          <a:xfrm>
            <a:off x="276086" y="886794"/>
            <a:ext cx="3718560" cy="2664968"/>
            <a:chOff x="276086" y="886794"/>
            <a:chExt cx="3718560" cy="2664968"/>
          </a:xfrm>
        </p:grpSpPr>
        <p:pic>
          <p:nvPicPr>
            <p:cNvPr id="26" name="Picture 25" descr="thumb_fig_03a.png">
              <a:extLst>
                <a:ext uri="{FF2B5EF4-FFF2-40B4-BE49-F238E27FC236}">
                  <a16:creationId xmlns:a16="http://schemas.microsoft.com/office/drawing/2014/main" id="{BE852C08-1720-C442-890F-B905E6827D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086" y="886794"/>
              <a:ext cx="3718560" cy="2664968"/>
            </a:xfrm>
            <a:prstGeom prst="rect">
              <a:avLst/>
            </a:prstGeom>
          </p:spPr>
        </p:pic>
        <p:sp>
          <p:nvSpPr>
            <p:cNvPr id="39" name="TextBox 38">
              <a:extLst>
                <a:ext uri="{FF2B5EF4-FFF2-40B4-BE49-F238E27FC236}">
                  <a16:creationId xmlns:a16="http://schemas.microsoft.com/office/drawing/2014/main" id="{5BF17A5F-158A-094E-BABF-F1398B81D4A9}"/>
                </a:ext>
              </a:extLst>
            </p:cNvPr>
            <p:cNvSpPr txBox="1"/>
            <p:nvPr/>
          </p:nvSpPr>
          <p:spPr>
            <a:xfrm>
              <a:off x="901700" y="1093789"/>
              <a:ext cx="1316479" cy="194620"/>
            </a:xfrm>
            <a:prstGeom prst="rect">
              <a:avLst/>
            </a:prstGeom>
            <a:noFill/>
            <a:ln w="28575" cmpd="sng">
              <a:noFill/>
            </a:ln>
          </p:spPr>
          <p:txBody>
            <a:bodyPr wrap="square" lIns="90000" rtlCol="0" anchor="ctr" anchorCtr="0">
              <a:noAutofit/>
            </a:bodyPr>
            <a:lstStyle/>
            <a:p>
              <a:pPr algn="ctr"/>
              <a:r>
                <a:rPr lang="en-US" sz="1000" b="1" dirty="0">
                  <a:solidFill>
                    <a:srgbClr val="000000"/>
                  </a:solidFill>
                </a:rPr>
                <a:t>July 2012 </a:t>
              </a:r>
              <a:r>
                <a:rPr lang="en-US" sz="1000" b="1" dirty="0" err="1">
                  <a:solidFill>
                    <a:srgbClr val="000000"/>
                  </a:solidFill>
                </a:rPr>
                <a:t>vdM</a:t>
              </a:r>
              <a:r>
                <a:rPr lang="en-US" sz="1000" b="1" dirty="0">
                  <a:solidFill>
                    <a:srgbClr val="000000"/>
                  </a:solidFill>
                </a:rPr>
                <a:t> scans</a:t>
              </a:r>
            </a:p>
          </p:txBody>
        </p:sp>
      </p:grpSp>
      <p:sp>
        <p:nvSpPr>
          <p:cNvPr id="3" name="Content Placeholder 2">
            <a:extLst>
              <a:ext uri="{FF2B5EF4-FFF2-40B4-BE49-F238E27FC236}">
                <a16:creationId xmlns:a16="http://schemas.microsoft.com/office/drawing/2014/main" id="{CE38F08D-8AFA-974C-A121-8410D263A514}"/>
              </a:ext>
            </a:extLst>
          </p:cNvPr>
          <p:cNvSpPr>
            <a:spLocks noGrp="1"/>
          </p:cNvSpPr>
          <p:nvPr>
            <p:ph sz="half" idx="1"/>
          </p:nvPr>
        </p:nvSpPr>
        <p:spPr>
          <a:xfrm>
            <a:off x="4500564" y="848141"/>
            <a:ext cx="4471158" cy="5671929"/>
          </a:xfrm>
        </p:spPr>
        <p:txBody>
          <a:bodyPr/>
          <a:lstStyle/>
          <a:p>
            <a:r>
              <a:rPr lang="en-US" sz="1600" dirty="0" err="1">
                <a:solidFill>
                  <a:srgbClr val="4344FF"/>
                </a:solidFill>
                <a:latin typeface="Symbol" pitchFamily="2" charset="2"/>
              </a:rPr>
              <a:t>S</a:t>
            </a:r>
            <a:r>
              <a:rPr lang="en-US" sz="1600" baseline="-25000" dirty="0" err="1">
                <a:solidFill>
                  <a:srgbClr val="4344FF"/>
                </a:solidFill>
              </a:rPr>
              <a:t>x</a:t>
            </a:r>
            <a:r>
              <a:rPr lang="en-US" sz="1600" dirty="0"/>
              <a:t> (resp. </a:t>
            </a:r>
            <a:r>
              <a:rPr lang="en-US" sz="1600" dirty="0" err="1">
                <a:solidFill>
                  <a:srgbClr val="4344FF"/>
                </a:solidFill>
                <a:latin typeface="Symbol" pitchFamily="2" charset="2"/>
              </a:rPr>
              <a:t>S</a:t>
            </a:r>
            <a:r>
              <a:rPr lang="en-US" sz="1600" baseline="-25000" dirty="0" err="1">
                <a:solidFill>
                  <a:srgbClr val="4344FF"/>
                </a:solidFill>
              </a:rPr>
              <a:t>y</a:t>
            </a:r>
            <a:r>
              <a:rPr lang="en-US" sz="1600" dirty="0"/>
              <a:t>) depends on </a:t>
            </a:r>
            <a:r>
              <a:rPr lang="en-US" sz="1600" dirty="0">
                <a:solidFill>
                  <a:srgbClr val="FF40FF"/>
                </a:solidFill>
                <a:latin typeface="Symbol" pitchFamily="2" charset="2"/>
              </a:rPr>
              <a:t>D</a:t>
            </a:r>
            <a:r>
              <a:rPr lang="en-US" sz="1600" dirty="0">
                <a:solidFill>
                  <a:srgbClr val="FF40FF"/>
                </a:solidFill>
              </a:rPr>
              <a:t>y </a:t>
            </a:r>
            <a:r>
              <a:rPr lang="en-US" sz="1600" dirty="0"/>
              <a:t>(resp. </a:t>
            </a:r>
            <a:r>
              <a:rPr lang="en-US" sz="1600" dirty="0">
                <a:solidFill>
                  <a:srgbClr val="FF40FF"/>
                </a:solidFill>
                <a:latin typeface="Symbol" pitchFamily="2" charset="2"/>
              </a:rPr>
              <a:t>D</a:t>
            </a:r>
            <a:r>
              <a:rPr lang="en-US" sz="1600" dirty="0">
                <a:solidFill>
                  <a:srgbClr val="FF40FF"/>
                </a:solidFill>
              </a:rPr>
              <a:t>x</a:t>
            </a:r>
            <a:r>
              <a:rPr lang="en-US" sz="1600" dirty="0"/>
              <a:t>)</a:t>
            </a:r>
            <a:endParaRPr lang="en-US" sz="800" dirty="0"/>
          </a:p>
          <a:p>
            <a:pPr lvl="1"/>
            <a:r>
              <a:rPr lang="en-US" sz="1400" dirty="0" err="1">
                <a:latin typeface="Symbol" pitchFamily="2" charset="2"/>
              </a:rPr>
              <a:t>S</a:t>
            </a:r>
            <a:r>
              <a:rPr lang="en-US" sz="1400" baseline="-25000" dirty="0" err="1"/>
              <a:t>x</a:t>
            </a:r>
            <a:r>
              <a:rPr lang="en-US" sz="1400" dirty="0"/>
              <a:t> in </a:t>
            </a:r>
            <a:r>
              <a:rPr lang="en-US" sz="1400" dirty="0">
                <a:solidFill>
                  <a:srgbClr val="FF40FF"/>
                </a:solidFill>
              </a:rPr>
              <a:t>off-axis</a:t>
            </a:r>
            <a:r>
              <a:rPr lang="en-US" sz="1400" dirty="0"/>
              <a:t> scans larger than in </a:t>
            </a:r>
            <a:r>
              <a:rPr lang="en-US" sz="1400" dirty="0">
                <a:solidFill>
                  <a:srgbClr val="0432FF"/>
                </a:solidFill>
              </a:rPr>
              <a:t>on-axis</a:t>
            </a:r>
            <a:endParaRPr lang="en-US" sz="1400" dirty="0"/>
          </a:p>
          <a:p>
            <a:pPr marL="295275" lvl="1" indent="0">
              <a:buNone/>
            </a:pPr>
            <a:r>
              <a:rPr lang="en-US" sz="1400" dirty="0" err="1">
                <a:latin typeface="Symbol" pitchFamily="2" charset="2"/>
              </a:rPr>
              <a:t>      </a:t>
            </a:r>
          </a:p>
          <a:p>
            <a:pPr marL="295275" lvl="1" indent="0">
              <a:buNone/>
            </a:pPr>
            <a:r>
              <a:rPr lang="en-US" sz="1400" dirty="0"/>
              <a:t>      [in this example: </a:t>
            </a:r>
            <a:r>
              <a:rPr lang="en-US" sz="1400" dirty="0">
                <a:solidFill>
                  <a:srgbClr val="FF40FF"/>
                </a:solidFill>
              </a:rPr>
              <a:t>10-20%</a:t>
            </a:r>
            <a:r>
              <a:rPr lang="en-US" sz="1400" dirty="0"/>
              <a:t>]</a:t>
            </a:r>
            <a:endParaRPr lang="en-US" sz="800" dirty="0"/>
          </a:p>
          <a:p>
            <a:endParaRPr lang="en-US" sz="1600" dirty="0">
              <a:solidFill>
                <a:srgbClr val="800001"/>
              </a:solidFill>
            </a:endParaRPr>
          </a:p>
          <a:p>
            <a:r>
              <a:rPr lang="en-US" sz="1600" dirty="0">
                <a:solidFill>
                  <a:srgbClr val="800001"/>
                </a:solidFill>
              </a:rPr>
              <a:t>Vertical</a:t>
            </a:r>
            <a:r>
              <a:rPr lang="en-US" sz="1600" dirty="0"/>
              <a:t> luminous width </a:t>
            </a:r>
            <a:r>
              <a:rPr lang="en-US" sz="1600" dirty="0">
                <a:solidFill>
                  <a:srgbClr val="800001"/>
                </a:solidFill>
                <a:latin typeface="Symbol" pitchFamily="2" charset="2"/>
              </a:rPr>
              <a:t>s</a:t>
            </a:r>
            <a:r>
              <a:rPr lang="en-US" sz="1600" baseline="-25000" dirty="0">
                <a:solidFill>
                  <a:srgbClr val="800001"/>
                </a:solidFill>
              </a:rPr>
              <a:t>y</a:t>
            </a:r>
            <a:r>
              <a:rPr lang="en-US" sz="1600" baseline="-25000" dirty="0">
                <a:solidFill>
                  <a:srgbClr val="800001"/>
                </a:solidFill>
                <a:latin typeface="Lucida Calligraphy" panose="03010101010101010101" pitchFamily="66" charset="77"/>
              </a:rPr>
              <a:t>L</a:t>
            </a:r>
            <a:r>
              <a:rPr lang="en-US" sz="1600" dirty="0">
                <a:latin typeface="Symbol" pitchFamily="2" charset="2"/>
              </a:rPr>
              <a:t> </a:t>
            </a:r>
            <a:r>
              <a:rPr lang="en-US" sz="1600" dirty="0"/>
              <a:t>depends on </a:t>
            </a:r>
            <a:r>
              <a:rPr lang="en-US" sz="1600" dirty="0">
                <a:solidFill>
                  <a:srgbClr val="0432FF"/>
                </a:solidFill>
              </a:rPr>
              <a:t>horizontal</a:t>
            </a:r>
            <a:r>
              <a:rPr lang="en-US" sz="1600" dirty="0"/>
              <a:t> separation </a:t>
            </a:r>
            <a:r>
              <a:rPr lang="en-US" sz="1600" dirty="0">
                <a:solidFill>
                  <a:srgbClr val="4344FF"/>
                </a:solidFill>
                <a:latin typeface="Symbol" pitchFamily="2" charset="2"/>
              </a:rPr>
              <a:t>D</a:t>
            </a:r>
            <a:r>
              <a:rPr lang="en-US" sz="1600" dirty="0">
                <a:solidFill>
                  <a:srgbClr val="4344FF"/>
                </a:solidFill>
              </a:rPr>
              <a:t>x</a:t>
            </a:r>
            <a:r>
              <a:rPr lang="en-US" sz="1600" dirty="0"/>
              <a:t>, &amp; vice-versa</a:t>
            </a:r>
            <a:endParaRPr lang="en-US" sz="800" dirty="0"/>
          </a:p>
          <a:p>
            <a:endParaRPr lang="en-US" sz="1600" dirty="0"/>
          </a:p>
          <a:p>
            <a:r>
              <a:rPr lang="en-US" sz="1600" dirty="0"/>
              <a:t>Both signatures </a:t>
            </a:r>
          </a:p>
          <a:p>
            <a:pPr lvl="1"/>
            <a:r>
              <a:rPr lang="en-US" sz="1400" dirty="0"/>
              <a:t>indicate non-linear x-y correlations in the transverse-density distributions</a:t>
            </a:r>
          </a:p>
          <a:p>
            <a:pPr lvl="1"/>
            <a:r>
              <a:rPr lang="en-US" sz="1400" dirty="0"/>
              <a:t>vary within a fill, and from fill to fill</a:t>
            </a:r>
          </a:p>
          <a:p>
            <a:pPr lvl="2"/>
            <a:r>
              <a:rPr lang="en-US" sz="1000" dirty="0"/>
              <a:t>indicates that non-factorization is </a:t>
            </a:r>
            <a:r>
              <a:rPr lang="en-US" sz="1000" u="sng" dirty="0"/>
              <a:t>not</a:t>
            </a:r>
            <a:r>
              <a:rPr lang="en-US" sz="1000" dirty="0"/>
              <a:t> caused                     by non-linear optical elements in the LHC rings</a:t>
            </a:r>
            <a:endParaRPr lang="en-US" sz="800" dirty="0"/>
          </a:p>
          <a:p>
            <a:pPr lvl="1"/>
            <a:endParaRPr lang="en-US" sz="1400" dirty="0"/>
          </a:p>
        </p:txBody>
      </p:sp>
      <p:sp>
        <p:nvSpPr>
          <p:cNvPr id="2" name="Title 1">
            <a:extLst>
              <a:ext uri="{FF2B5EF4-FFF2-40B4-BE49-F238E27FC236}">
                <a16:creationId xmlns:a16="http://schemas.microsoft.com/office/drawing/2014/main" id="{9E1217F1-1A16-E64B-A8A5-1B68B4059BAF}"/>
              </a:ext>
            </a:extLst>
          </p:cNvPr>
          <p:cNvSpPr>
            <a:spLocks noGrp="1"/>
          </p:cNvSpPr>
          <p:nvPr>
            <p:ph type="title"/>
          </p:nvPr>
        </p:nvSpPr>
        <p:spPr>
          <a:xfrm>
            <a:off x="2696565" y="321366"/>
            <a:ext cx="3767735" cy="361950"/>
          </a:xfrm>
          <a:ln w="12700">
            <a:solidFill>
              <a:srgbClr val="000000"/>
            </a:solidFill>
          </a:ln>
        </p:spPr>
        <p:txBody>
          <a:bodyPr/>
          <a:lstStyle/>
          <a:p>
            <a:r>
              <a:rPr lang="en-US" dirty="0"/>
              <a:t>Non-factorization: symptoms</a:t>
            </a:r>
          </a:p>
        </p:txBody>
      </p:sp>
      <p:grpSp>
        <p:nvGrpSpPr>
          <p:cNvPr id="7" name="Group 6">
            <a:extLst>
              <a:ext uri="{FF2B5EF4-FFF2-40B4-BE49-F238E27FC236}">
                <a16:creationId xmlns:a16="http://schemas.microsoft.com/office/drawing/2014/main" id="{AF675B62-8A6D-D64D-AD97-966186CC5412}"/>
              </a:ext>
            </a:extLst>
          </p:cNvPr>
          <p:cNvGrpSpPr>
            <a:grpSpLocks noChangeAspect="1"/>
          </p:cNvGrpSpPr>
          <p:nvPr/>
        </p:nvGrpSpPr>
        <p:grpSpPr>
          <a:xfrm>
            <a:off x="5559401" y="1432937"/>
            <a:ext cx="701792" cy="406241"/>
            <a:chOff x="7493020" y="2692421"/>
            <a:chExt cx="988442" cy="572170"/>
          </a:xfrm>
        </p:grpSpPr>
        <p:sp>
          <p:nvSpPr>
            <p:cNvPr id="8" name="Oval 7">
              <a:extLst>
                <a:ext uri="{FF2B5EF4-FFF2-40B4-BE49-F238E27FC236}">
                  <a16:creationId xmlns:a16="http://schemas.microsoft.com/office/drawing/2014/main" id="{BBCE6F79-395B-7F43-A06F-B25E897D8CB4}"/>
                </a:ext>
              </a:extLst>
            </p:cNvPr>
            <p:cNvSpPr>
              <a:spLocks noChangeAspect="1"/>
            </p:cNvSpPr>
            <p:nvPr/>
          </p:nvSpPr>
          <p:spPr>
            <a:xfrm>
              <a:off x="7684483" y="2920444"/>
              <a:ext cx="286787" cy="34414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9" name="Oval 8">
              <a:extLst>
                <a:ext uri="{FF2B5EF4-FFF2-40B4-BE49-F238E27FC236}">
                  <a16:creationId xmlns:a16="http://schemas.microsoft.com/office/drawing/2014/main" id="{8C68C96D-58B5-7F44-B28B-8C917700E716}"/>
                </a:ext>
              </a:extLst>
            </p:cNvPr>
            <p:cNvSpPr>
              <a:spLocks noChangeAspect="1"/>
            </p:cNvSpPr>
            <p:nvPr/>
          </p:nvSpPr>
          <p:spPr>
            <a:xfrm>
              <a:off x="8002369" y="2692421"/>
              <a:ext cx="286787" cy="344147"/>
            </a:xfrm>
            <a:prstGeom prst="ellipse">
              <a:avLst/>
            </a:prstGeom>
            <a:solidFill>
              <a:schemeClr val="accent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0" name="Left Arrow 9">
              <a:extLst>
                <a:ext uri="{FF2B5EF4-FFF2-40B4-BE49-F238E27FC236}">
                  <a16:creationId xmlns:a16="http://schemas.microsoft.com/office/drawing/2014/main" id="{0081BFDC-8AC4-774A-9F2C-C66DFD734775}"/>
                </a:ext>
              </a:extLst>
            </p:cNvPr>
            <p:cNvSpPr>
              <a:spLocks noChangeAspect="1"/>
            </p:cNvSpPr>
            <p:nvPr/>
          </p:nvSpPr>
          <p:spPr>
            <a:xfrm>
              <a:off x="7493020" y="2918520"/>
              <a:ext cx="344147" cy="86047"/>
            </a:xfrm>
            <a:prstGeom prst="lef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dirty="0"/>
            </a:p>
          </p:txBody>
        </p:sp>
        <p:sp>
          <p:nvSpPr>
            <p:cNvPr id="11" name="Left Arrow 10">
              <a:extLst>
                <a:ext uri="{FF2B5EF4-FFF2-40B4-BE49-F238E27FC236}">
                  <a16:creationId xmlns:a16="http://schemas.microsoft.com/office/drawing/2014/main" id="{11F2566A-A680-964F-9490-19DD928443B8}"/>
                </a:ext>
              </a:extLst>
            </p:cNvPr>
            <p:cNvSpPr>
              <a:spLocks noChangeAspect="1"/>
            </p:cNvSpPr>
            <p:nvPr/>
          </p:nvSpPr>
          <p:spPr>
            <a:xfrm rot="10800000">
              <a:off x="8137315" y="2919251"/>
              <a:ext cx="344147" cy="86047"/>
            </a:xfrm>
            <a:prstGeom prst="lef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dirty="0"/>
            </a:p>
          </p:txBody>
        </p:sp>
      </p:grpSp>
      <p:grpSp>
        <p:nvGrpSpPr>
          <p:cNvPr id="12" name="Group 11">
            <a:extLst>
              <a:ext uri="{FF2B5EF4-FFF2-40B4-BE49-F238E27FC236}">
                <a16:creationId xmlns:a16="http://schemas.microsoft.com/office/drawing/2014/main" id="{A777DC96-689F-AD4F-B4FD-17BC9E95DCE6}"/>
              </a:ext>
            </a:extLst>
          </p:cNvPr>
          <p:cNvGrpSpPr>
            <a:grpSpLocks noChangeAspect="1"/>
          </p:cNvGrpSpPr>
          <p:nvPr/>
        </p:nvGrpSpPr>
        <p:grpSpPr>
          <a:xfrm>
            <a:off x="7885882" y="1533351"/>
            <a:ext cx="701792" cy="244344"/>
            <a:chOff x="5372120" y="2790201"/>
            <a:chExt cx="988442" cy="344147"/>
          </a:xfrm>
        </p:grpSpPr>
        <p:sp>
          <p:nvSpPr>
            <p:cNvPr id="13" name="Oval 12">
              <a:extLst>
                <a:ext uri="{FF2B5EF4-FFF2-40B4-BE49-F238E27FC236}">
                  <a16:creationId xmlns:a16="http://schemas.microsoft.com/office/drawing/2014/main" id="{9C832659-1EDE-7646-8FC6-D2E88DBF5C31}"/>
                </a:ext>
              </a:extLst>
            </p:cNvPr>
            <p:cNvSpPr>
              <a:spLocks noChangeAspect="1"/>
            </p:cNvSpPr>
            <p:nvPr/>
          </p:nvSpPr>
          <p:spPr>
            <a:xfrm>
              <a:off x="5563583" y="2790201"/>
              <a:ext cx="286787" cy="34414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4" name="Oval 13">
              <a:extLst>
                <a:ext uri="{FF2B5EF4-FFF2-40B4-BE49-F238E27FC236}">
                  <a16:creationId xmlns:a16="http://schemas.microsoft.com/office/drawing/2014/main" id="{71FDA34C-7DA5-5945-93DC-73E156E0AA9C}"/>
                </a:ext>
              </a:extLst>
            </p:cNvPr>
            <p:cNvSpPr>
              <a:spLocks noChangeAspect="1"/>
            </p:cNvSpPr>
            <p:nvPr/>
          </p:nvSpPr>
          <p:spPr>
            <a:xfrm>
              <a:off x="5894169" y="2790201"/>
              <a:ext cx="286787" cy="344147"/>
            </a:xfrm>
            <a:prstGeom prst="ellipse">
              <a:avLst/>
            </a:prstGeom>
            <a:solidFill>
              <a:schemeClr val="accent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5" name="Left Arrow 14">
              <a:extLst>
                <a:ext uri="{FF2B5EF4-FFF2-40B4-BE49-F238E27FC236}">
                  <a16:creationId xmlns:a16="http://schemas.microsoft.com/office/drawing/2014/main" id="{7DFE5499-319A-194C-9818-965CB5A83D92}"/>
                </a:ext>
              </a:extLst>
            </p:cNvPr>
            <p:cNvSpPr>
              <a:spLocks noChangeAspect="1"/>
            </p:cNvSpPr>
            <p:nvPr/>
          </p:nvSpPr>
          <p:spPr>
            <a:xfrm>
              <a:off x="5372120" y="2912170"/>
              <a:ext cx="344147" cy="86047"/>
            </a:xfrm>
            <a:prstGeom prst="lef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dirty="0"/>
            </a:p>
          </p:txBody>
        </p:sp>
        <p:sp>
          <p:nvSpPr>
            <p:cNvPr id="16" name="Left Arrow 15">
              <a:extLst>
                <a:ext uri="{FF2B5EF4-FFF2-40B4-BE49-F238E27FC236}">
                  <a16:creationId xmlns:a16="http://schemas.microsoft.com/office/drawing/2014/main" id="{F8D029EB-73C5-1447-9B2C-66C3394A6E19}"/>
                </a:ext>
              </a:extLst>
            </p:cNvPr>
            <p:cNvSpPr>
              <a:spLocks noChangeAspect="1"/>
            </p:cNvSpPr>
            <p:nvPr/>
          </p:nvSpPr>
          <p:spPr>
            <a:xfrm rot="10800000">
              <a:off x="6016415" y="2912901"/>
              <a:ext cx="344147" cy="86047"/>
            </a:xfrm>
            <a:prstGeom prst="lef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dirty="0"/>
            </a:p>
          </p:txBody>
        </p:sp>
      </p:grpSp>
      <p:grpSp>
        <p:nvGrpSpPr>
          <p:cNvPr id="27" name="Group 26">
            <a:extLst>
              <a:ext uri="{FF2B5EF4-FFF2-40B4-BE49-F238E27FC236}">
                <a16:creationId xmlns:a16="http://schemas.microsoft.com/office/drawing/2014/main" id="{87DD0CAD-E813-5C4F-8683-40C736222528}"/>
              </a:ext>
            </a:extLst>
          </p:cNvPr>
          <p:cNvGrpSpPr/>
          <p:nvPr/>
        </p:nvGrpSpPr>
        <p:grpSpPr>
          <a:xfrm>
            <a:off x="1889876" y="1808232"/>
            <a:ext cx="1847850" cy="688975"/>
            <a:chOff x="1873250" y="2530475"/>
            <a:chExt cx="1847850" cy="688975"/>
          </a:xfrm>
        </p:grpSpPr>
        <p:sp>
          <p:nvSpPr>
            <p:cNvPr id="28" name="Oval 27">
              <a:extLst>
                <a:ext uri="{FF2B5EF4-FFF2-40B4-BE49-F238E27FC236}">
                  <a16:creationId xmlns:a16="http://schemas.microsoft.com/office/drawing/2014/main" id="{8812A0A0-B578-F740-A5A4-C156DE72A854}"/>
                </a:ext>
              </a:extLst>
            </p:cNvPr>
            <p:cNvSpPr/>
            <p:nvPr/>
          </p:nvSpPr>
          <p:spPr>
            <a:xfrm>
              <a:off x="1873250" y="2752725"/>
              <a:ext cx="127000" cy="466725"/>
            </a:xfrm>
            <a:prstGeom prst="ellipse">
              <a:avLst/>
            </a:prstGeom>
            <a:noFill/>
            <a:ln>
              <a:solidFill>
                <a:srgbClr val="FF2BC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dirty="0">
                <a:solidFill>
                  <a:srgbClr val="FF2BC1"/>
                </a:solidFill>
              </a:endParaRPr>
            </a:p>
          </p:txBody>
        </p:sp>
        <p:sp>
          <p:nvSpPr>
            <p:cNvPr id="29" name="Oval 28">
              <a:extLst>
                <a:ext uri="{FF2B5EF4-FFF2-40B4-BE49-F238E27FC236}">
                  <a16:creationId xmlns:a16="http://schemas.microsoft.com/office/drawing/2014/main" id="{87692CB1-2B3A-6148-B1C0-29C93F5BBCF6}"/>
                </a:ext>
              </a:extLst>
            </p:cNvPr>
            <p:cNvSpPr/>
            <p:nvPr/>
          </p:nvSpPr>
          <p:spPr>
            <a:xfrm>
              <a:off x="3594100" y="2530475"/>
              <a:ext cx="127000" cy="466725"/>
            </a:xfrm>
            <a:prstGeom prst="ellipse">
              <a:avLst/>
            </a:prstGeom>
            <a:noFill/>
            <a:ln>
              <a:solidFill>
                <a:srgbClr val="FF2BC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dirty="0">
                <a:solidFill>
                  <a:srgbClr val="FF2BC1"/>
                </a:solidFill>
              </a:endParaRPr>
            </a:p>
          </p:txBody>
        </p:sp>
      </p:grpSp>
      <p:grpSp>
        <p:nvGrpSpPr>
          <p:cNvPr id="30" name="Group 29">
            <a:extLst>
              <a:ext uri="{FF2B5EF4-FFF2-40B4-BE49-F238E27FC236}">
                <a16:creationId xmlns:a16="http://schemas.microsoft.com/office/drawing/2014/main" id="{EE323270-4F20-6C46-84AC-5D42A7B8ED9E}"/>
              </a:ext>
            </a:extLst>
          </p:cNvPr>
          <p:cNvGrpSpPr/>
          <p:nvPr/>
        </p:nvGrpSpPr>
        <p:grpSpPr>
          <a:xfrm>
            <a:off x="1828610" y="2027307"/>
            <a:ext cx="1636182" cy="676275"/>
            <a:chOff x="1828610" y="2749550"/>
            <a:chExt cx="1636182" cy="676275"/>
          </a:xfrm>
        </p:grpSpPr>
        <p:cxnSp>
          <p:nvCxnSpPr>
            <p:cNvPr id="31" name="Straight Arrow Connector 30">
              <a:extLst>
                <a:ext uri="{FF2B5EF4-FFF2-40B4-BE49-F238E27FC236}">
                  <a16:creationId xmlns:a16="http://schemas.microsoft.com/office/drawing/2014/main" id="{F5AF0A51-EDEE-F64F-A873-392DE17332DB}"/>
                </a:ext>
              </a:extLst>
            </p:cNvPr>
            <p:cNvCxnSpPr/>
            <p:nvPr/>
          </p:nvCxnSpPr>
          <p:spPr>
            <a:xfrm>
              <a:off x="1828610" y="2937933"/>
              <a:ext cx="0" cy="400320"/>
            </a:xfrm>
            <a:prstGeom prst="straightConnector1">
              <a:avLst/>
            </a:prstGeom>
            <a:ln w="19050" cmpd="sng">
              <a:solidFill>
                <a:srgbClr val="FF2BC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53F9E454-A16C-2F45-AD64-61AA40810B7E}"/>
                </a:ext>
              </a:extLst>
            </p:cNvPr>
            <p:cNvCxnSpPr/>
            <p:nvPr/>
          </p:nvCxnSpPr>
          <p:spPr>
            <a:xfrm>
              <a:off x="3464792" y="2749550"/>
              <a:ext cx="0" cy="676275"/>
            </a:xfrm>
            <a:prstGeom prst="straightConnector1">
              <a:avLst/>
            </a:prstGeom>
            <a:ln w="19050" cmpd="sng">
              <a:solidFill>
                <a:srgbClr val="FF2BC1"/>
              </a:solidFill>
              <a:headEnd type="arrow"/>
              <a:tailEnd type="arrow"/>
            </a:ln>
          </p:spPr>
          <p:style>
            <a:lnRef idx="2">
              <a:schemeClr val="accent1"/>
            </a:lnRef>
            <a:fillRef idx="0">
              <a:schemeClr val="accent1"/>
            </a:fillRef>
            <a:effectRef idx="1">
              <a:schemeClr val="accent1"/>
            </a:effectRef>
            <a:fontRef idx="minor">
              <a:schemeClr val="tx1"/>
            </a:fontRef>
          </p:style>
        </p:cxnSp>
      </p:grpSp>
      <p:grpSp>
        <p:nvGrpSpPr>
          <p:cNvPr id="33" name="Group 32">
            <a:extLst>
              <a:ext uri="{FF2B5EF4-FFF2-40B4-BE49-F238E27FC236}">
                <a16:creationId xmlns:a16="http://schemas.microsoft.com/office/drawing/2014/main" id="{78FCF182-3F86-8746-823B-E4A047FAC649}"/>
              </a:ext>
            </a:extLst>
          </p:cNvPr>
          <p:cNvGrpSpPr/>
          <p:nvPr/>
        </p:nvGrpSpPr>
        <p:grpSpPr>
          <a:xfrm>
            <a:off x="934952" y="2417689"/>
            <a:ext cx="2695714" cy="447358"/>
            <a:chOff x="934952" y="3114993"/>
            <a:chExt cx="2695714" cy="447358"/>
          </a:xfrm>
        </p:grpSpPr>
        <p:sp>
          <p:nvSpPr>
            <p:cNvPr id="34" name="Oval 33">
              <a:extLst>
                <a:ext uri="{FF2B5EF4-FFF2-40B4-BE49-F238E27FC236}">
                  <a16:creationId xmlns:a16="http://schemas.microsoft.com/office/drawing/2014/main" id="{DB0E7CD6-9D66-FB4D-A244-B158C6B31004}"/>
                </a:ext>
              </a:extLst>
            </p:cNvPr>
            <p:cNvSpPr/>
            <p:nvPr/>
          </p:nvSpPr>
          <p:spPr>
            <a:xfrm>
              <a:off x="934952" y="3114993"/>
              <a:ext cx="882650" cy="447358"/>
            </a:xfrm>
            <a:prstGeom prst="ellipse">
              <a:avLst/>
            </a:prstGeom>
            <a:noFill/>
            <a:ln>
              <a:solidFill>
                <a:srgbClr val="3366F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dirty="0">
                <a:solidFill>
                  <a:srgbClr val="FF2BC1"/>
                </a:solidFill>
              </a:endParaRPr>
            </a:p>
          </p:txBody>
        </p:sp>
        <p:sp>
          <p:nvSpPr>
            <p:cNvPr id="35" name="Oval 34">
              <a:extLst>
                <a:ext uri="{FF2B5EF4-FFF2-40B4-BE49-F238E27FC236}">
                  <a16:creationId xmlns:a16="http://schemas.microsoft.com/office/drawing/2014/main" id="{01349E86-E037-D545-91BA-DB3588996E00}"/>
                </a:ext>
              </a:extLst>
            </p:cNvPr>
            <p:cNvSpPr/>
            <p:nvPr/>
          </p:nvSpPr>
          <p:spPr>
            <a:xfrm>
              <a:off x="3441700" y="3194511"/>
              <a:ext cx="188966" cy="367840"/>
            </a:xfrm>
            <a:prstGeom prst="ellipse">
              <a:avLst/>
            </a:prstGeom>
            <a:noFill/>
            <a:ln>
              <a:solidFill>
                <a:srgbClr val="3366F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dirty="0">
                <a:solidFill>
                  <a:srgbClr val="FF2BC1"/>
                </a:solidFill>
              </a:endParaRPr>
            </a:p>
          </p:txBody>
        </p:sp>
      </p:grpSp>
      <p:pic>
        <p:nvPicPr>
          <p:cNvPr id="36" name="Picture 35" descr="thumb_fig_04d.png">
            <a:extLst>
              <a:ext uri="{FF2B5EF4-FFF2-40B4-BE49-F238E27FC236}">
                <a16:creationId xmlns:a16="http://schemas.microsoft.com/office/drawing/2014/main" id="{3C8601FD-7E71-E94A-B896-41E4D4DF0E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643" y="3738488"/>
            <a:ext cx="3718560" cy="2587498"/>
          </a:xfrm>
          <a:prstGeom prst="rect">
            <a:avLst/>
          </a:prstGeom>
        </p:spPr>
      </p:pic>
      <p:sp>
        <p:nvSpPr>
          <p:cNvPr id="37" name="Rectangle 36">
            <a:extLst>
              <a:ext uri="{FF2B5EF4-FFF2-40B4-BE49-F238E27FC236}">
                <a16:creationId xmlns:a16="http://schemas.microsoft.com/office/drawing/2014/main" id="{3FFEA781-F270-E74A-98AF-4265F95C1E4C}"/>
              </a:ext>
            </a:extLst>
          </p:cNvPr>
          <p:cNvSpPr/>
          <p:nvPr/>
        </p:nvSpPr>
        <p:spPr>
          <a:xfrm>
            <a:off x="2030616" y="6091036"/>
            <a:ext cx="1536700" cy="184150"/>
          </a:xfrm>
          <a:prstGeom prst="rect">
            <a:avLst/>
          </a:prstGeom>
          <a:noFill/>
          <a:ln w="19050" cmpd="sng">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F5A79034-1FA9-2849-9263-BD5159D2B31B}"/>
              </a:ext>
            </a:extLst>
          </p:cNvPr>
          <p:cNvSpPr/>
          <p:nvPr/>
        </p:nvSpPr>
        <p:spPr>
          <a:xfrm rot="16200000">
            <a:off x="247854" y="5089323"/>
            <a:ext cx="428625" cy="184150"/>
          </a:xfrm>
          <a:prstGeom prst="rect">
            <a:avLst/>
          </a:prstGeom>
          <a:noFill/>
          <a:ln w="19050"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2BC1"/>
              </a:solidFill>
            </a:endParaRPr>
          </a:p>
        </p:txBody>
      </p:sp>
      <p:grpSp>
        <p:nvGrpSpPr>
          <p:cNvPr id="45" name="Group 44">
            <a:extLst>
              <a:ext uri="{FF2B5EF4-FFF2-40B4-BE49-F238E27FC236}">
                <a16:creationId xmlns:a16="http://schemas.microsoft.com/office/drawing/2014/main" id="{48922803-AADC-5D49-B61C-1A986DEEE11E}"/>
              </a:ext>
            </a:extLst>
          </p:cNvPr>
          <p:cNvGrpSpPr/>
          <p:nvPr/>
        </p:nvGrpSpPr>
        <p:grpSpPr>
          <a:xfrm>
            <a:off x="1052716" y="4986136"/>
            <a:ext cx="2673350" cy="631825"/>
            <a:chOff x="1052716" y="4986136"/>
            <a:chExt cx="2673350" cy="631825"/>
          </a:xfrm>
        </p:grpSpPr>
        <p:cxnSp>
          <p:nvCxnSpPr>
            <p:cNvPr id="40" name="Straight Connector 39">
              <a:extLst>
                <a:ext uri="{FF2B5EF4-FFF2-40B4-BE49-F238E27FC236}">
                  <a16:creationId xmlns:a16="http://schemas.microsoft.com/office/drawing/2014/main" id="{7936B434-CF12-0E4A-98A2-935C2967149F}"/>
                </a:ext>
              </a:extLst>
            </p:cNvPr>
            <p:cNvCxnSpPr/>
            <p:nvPr/>
          </p:nvCxnSpPr>
          <p:spPr>
            <a:xfrm>
              <a:off x="1052716" y="5005186"/>
              <a:ext cx="2673350" cy="0"/>
            </a:xfrm>
            <a:prstGeom prst="line">
              <a:avLst/>
            </a:prstGeom>
            <a:ln>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3B488CFC-C561-074C-90CD-4378EE022B0C}"/>
                </a:ext>
              </a:extLst>
            </p:cNvPr>
            <p:cNvCxnSpPr/>
            <p:nvPr/>
          </p:nvCxnSpPr>
          <p:spPr>
            <a:xfrm>
              <a:off x="2390258" y="4986136"/>
              <a:ext cx="0" cy="631825"/>
            </a:xfrm>
            <a:prstGeom prst="straightConnector1">
              <a:avLst/>
            </a:prstGeom>
            <a:ln w="19050" cmpd="sng">
              <a:solidFill>
                <a:srgbClr val="FF2BC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F1D0AA16-C139-7442-B39A-2555594C7534}"/>
                </a:ext>
              </a:extLst>
            </p:cNvPr>
            <p:cNvSpPr txBox="1"/>
            <p:nvPr/>
          </p:nvSpPr>
          <p:spPr>
            <a:xfrm>
              <a:off x="2389391" y="5148159"/>
              <a:ext cx="583746" cy="307777"/>
            </a:xfrm>
            <a:prstGeom prst="rect">
              <a:avLst/>
            </a:prstGeom>
            <a:noFill/>
          </p:spPr>
          <p:txBody>
            <a:bodyPr wrap="square" rtlCol="0">
              <a:spAutoFit/>
            </a:bodyPr>
            <a:lstStyle/>
            <a:p>
              <a:r>
                <a:rPr lang="en-US" sz="1400" b="1" dirty="0">
                  <a:solidFill>
                    <a:srgbClr val="FF40FF"/>
                  </a:solidFill>
                </a:rPr>
                <a:t>20%</a:t>
              </a:r>
            </a:p>
          </p:txBody>
        </p:sp>
      </p:grpSp>
      <p:sp>
        <p:nvSpPr>
          <p:cNvPr id="47" name="TextBox 46">
            <a:extLst>
              <a:ext uri="{FF2B5EF4-FFF2-40B4-BE49-F238E27FC236}">
                <a16:creationId xmlns:a16="http://schemas.microsoft.com/office/drawing/2014/main" id="{4C4C5D10-9CD9-6742-89B9-38DD2DDD83BB}"/>
              </a:ext>
            </a:extLst>
          </p:cNvPr>
          <p:cNvSpPr txBox="1"/>
          <p:nvPr/>
        </p:nvSpPr>
        <p:spPr>
          <a:xfrm>
            <a:off x="0" y="0"/>
            <a:ext cx="2445026" cy="246221"/>
          </a:xfrm>
          <a:prstGeom prst="rect">
            <a:avLst/>
          </a:prstGeom>
          <a:noFill/>
          <a:ln>
            <a:noFill/>
          </a:ln>
        </p:spPr>
        <p:txBody>
          <a:bodyPr wrap="square" rtlCol="0">
            <a:spAutoFit/>
          </a:bodyPr>
          <a:lstStyle/>
          <a:p>
            <a:r>
              <a:rPr lang="en-US" sz="1000" i="1" dirty="0">
                <a:solidFill>
                  <a:srgbClr val="000000"/>
                </a:solidFill>
                <a:latin typeface="Times New Roman" panose="02020603050405020304" pitchFamily="18" charset="0"/>
                <a:cs typeface="Times New Roman" panose="02020603050405020304" pitchFamily="18" charset="0"/>
              </a:rPr>
              <a:t>ATLAS collaboration, </a:t>
            </a:r>
            <a:r>
              <a:rPr lang="en-US" sz="1000" i="1" dirty="0">
                <a:solidFill>
                  <a:srgbClr val="000000"/>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EPJC (2016) 76:653</a:t>
            </a:r>
            <a:endParaRPr lang="en-US" sz="1000" i="1"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1475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9" end="9"/>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7" grpId="0" animBg="1"/>
      <p:bldP spid="3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C1EA1AAE-6BEC-5843-91BC-1EA57AC8577C}"/>
              </a:ext>
            </a:extLst>
          </p:cNvPr>
          <p:cNvPicPr>
            <a:picLocks noChangeAspect="1"/>
          </p:cNvPicPr>
          <p:nvPr/>
        </p:nvPicPr>
        <p:blipFill>
          <a:blip r:embed="rId2"/>
          <a:stretch>
            <a:fillRect/>
          </a:stretch>
        </p:blipFill>
        <p:spPr>
          <a:xfrm>
            <a:off x="4892009" y="4169451"/>
            <a:ext cx="3394710" cy="2654046"/>
          </a:xfrm>
          <a:prstGeom prst="rect">
            <a:avLst/>
          </a:prstGeom>
        </p:spPr>
      </p:pic>
      <p:grpSp>
        <p:nvGrpSpPr>
          <p:cNvPr id="16" name="Group 15">
            <a:extLst>
              <a:ext uri="{FF2B5EF4-FFF2-40B4-BE49-F238E27FC236}">
                <a16:creationId xmlns:a16="http://schemas.microsoft.com/office/drawing/2014/main" id="{477DC458-F112-8D4E-B613-3755AD021CEC}"/>
              </a:ext>
            </a:extLst>
          </p:cNvPr>
          <p:cNvGrpSpPr/>
          <p:nvPr/>
        </p:nvGrpSpPr>
        <p:grpSpPr>
          <a:xfrm>
            <a:off x="223398" y="919050"/>
            <a:ext cx="3962400" cy="2857794"/>
            <a:chOff x="439529" y="993867"/>
            <a:chExt cx="3962400" cy="2857794"/>
          </a:xfrm>
        </p:grpSpPr>
        <p:pic>
          <p:nvPicPr>
            <p:cNvPr id="3" name="Picture 2" descr="thumb_fig_06.png">
              <a:extLst>
                <a:ext uri="{FF2B5EF4-FFF2-40B4-BE49-F238E27FC236}">
                  <a16:creationId xmlns:a16="http://schemas.microsoft.com/office/drawing/2014/main" id="{6B8B49DA-AA92-0C48-9AB4-5288AD14EC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529" y="993867"/>
              <a:ext cx="3962400" cy="2839720"/>
            </a:xfrm>
            <a:prstGeom prst="rect">
              <a:avLst/>
            </a:prstGeom>
          </p:spPr>
        </p:pic>
        <p:sp>
          <p:nvSpPr>
            <p:cNvPr id="8" name="Rectangle 7">
              <a:extLst>
                <a:ext uri="{FF2B5EF4-FFF2-40B4-BE49-F238E27FC236}">
                  <a16:creationId xmlns:a16="http://schemas.microsoft.com/office/drawing/2014/main" id="{D5D50A95-AFAE-7541-A3C5-F54E486BE636}"/>
                </a:ext>
              </a:extLst>
            </p:cNvPr>
            <p:cNvSpPr/>
            <p:nvPr/>
          </p:nvSpPr>
          <p:spPr bwMode="auto">
            <a:xfrm>
              <a:off x="1762298" y="1202695"/>
              <a:ext cx="656706" cy="212034"/>
            </a:xfrm>
            <a:prstGeom prst="rect">
              <a:avLst/>
            </a:prstGeom>
            <a:noFill/>
            <a:ln w="12700" cap="flat" cmpd="sng" algn="ctr">
              <a:solidFill>
                <a:srgbClr val="0432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2" name="Rectangle 11">
              <a:extLst>
                <a:ext uri="{FF2B5EF4-FFF2-40B4-BE49-F238E27FC236}">
                  <a16:creationId xmlns:a16="http://schemas.microsoft.com/office/drawing/2014/main" id="{1707A3C5-1101-974A-BBFC-3A08701EC825}"/>
                </a:ext>
              </a:extLst>
            </p:cNvPr>
            <p:cNvSpPr/>
            <p:nvPr/>
          </p:nvSpPr>
          <p:spPr bwMode="auto">
            <a:xfrm>
              <a:off x="3135334" y="3639627"/>
              <a:ext cx="1086678" cy="212034"/>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1" name="TextBox 10">
              <a:extLst>
                <a:ext uri="{FF2B5EF4-FFF2-40B4-BE49-F238E27FC236}">
                  <a16:creationId xmlns:a16="http://schemas.microsoft.com/office/drawing/2014/main" id="{E94369A1-5079-F04C-9709-38902E9C16D3}"/>
                </a:ext>
              </a:extLst>
            </p:cNvPr>
            <p:cNvSpPr txBox="1"/>
            <p:nvPr/>
          </p:nvSpPr>
          <p:spPr>
            <a:xfrm>
              <a:off x="1030677" y="3445007"/>
              <a:ext cx="3167250" cy="194620"/>
            </a:xfrm>
            <a:prstGeom prst="rect">
              <a:avLst/>
            </a:prstGeom>
            <a:solidFill>
              <a:srgbClr val="FFFFFF"/>
            </a:solidFill>
            <a:ln w="28575" cmpd="sng">
              <a:noFill/>
            </a:ln>
          </p:spPr>
          <p:txBody>
            <a:bodyPr wrap="square" lIns="90000" rtlCol="0" anchor="ctr" anchorCtr="0">
              <a:noAutofit/>
            </a:bodyPr>
            <a:lstStyle/>
            <a:p>
              <a:r>
                <a:rPr lang="en-US" sz="1000" dirty="0">
                  <a:solidFill>
                    <a:srgbClr val="000000"/>
                  </a:solidFill>
                </a:rPr>
                <a:t>April 2012                   July 2012                       Nov 2012</a:t>
              </a:r>
            </a:p>
          </p:txBody>
        </p:sp>
      </p:grpSp>
      <p:sp>
        <p:nvSpPr>
          <p:cNvPr id="39" name="TextBox 38">
            <a:extLst>
              <a:ext uri="{FF2B5EF4-FFF2-40B4-BE49-F238E27FC236}">
                <a16:creationId xmlns:a16="http://schemas.microsoft.com/office/drawing/2014/main" id="{F3D66EAA-E2E3-8946-A187-66F6722396A1}"/>
              </a:ext>
            </a:extLst>
          </p:cNvPr>
          <p:cNvSpPr txBox="1"/>
          <p:nvPr/>
        </p:nvSpPr>
        <p:spPr>
          <a:xfrm>
            <a:off x="4740390" y="3816916"/>
            <a:ext cx="4220729" cy="309344"/>
          </a:xfrm>
          <a:prstGeom prst="rect">
            <a:avLst/>
          </a:prstGeom>
          <a:solidFill>
            <a:srgbClr val="FFFFFF"/>
          </a:solidFill>
          <a:ln w="19050">
            <a:solidFill>
              <a:srgbClr val="800000"/>
            </a:solidFill>
            <a:prstDash val="sysDash"/>
          </a:ln>
        </p:spPr>
        <p:txBody>
          <a:bodyPr wrap="none" rtlCol="0" anchor="t" anchorCtr="1">
            <a:noAutofit/>
          </a:bodyPr>
          <a:lstStyle/>
          <a:p>
            <a:pPr algn="ctr"/>
            <a:r>
              <a:rPr lang="en-US" sz="1200" b="1" dirty="0">
                <a:solidFill>
                  <a:srgbClr val="000000"/>
                </a:solidFill>
                <a:sym typeface="Wingdings" pitchFamily="2" charset="2"/>
              </a:rPr>
              <a:t></a:t>
            </a:r>
            <a:r>
              <a:rPr lang="en-US" sz="1200" b="1" u="sng" dirty="0">
                <a:solidFill>
                  <a:srgbClr val="000000"/>
                </a:solidFill>
                <a:sym typeface="Wingdings" pitchFamily="2" charset="2"/>
              </a:rPr>
              <a:t> g</a:t>
            </a:r>
            <a:r>
              <a:rPr lang="en-US" sz="1200" b="1" u="sng" dirty="0">
                <a:solidFill>
                  <a:srgbClr val="000000"/>
                </a:solidFill>
              </a:rPr>
              <a:t>eneralized </a:t>
            </a:r>
            <a:r>
              <a:rPr lang="en-US" sz="1200" b="1" u="sng" dirty="0" err="1">
                <a:solidFill>
                  <a:srgbClr val="000000"/>
                </a:solidFill>
              </a:rPr>
              <a:t>vdM</a:t>
            </a:r>
            <a:r>
              <a:rPr lang="en-US" sz="1200" b="1" u="sng" dirty="0">
                <a:solidFill>
                  <a:srgbClr val="000000"/>
                </a:solidFill>
              </a:rPr>
              <a:t> scan</a:t>
            </a:r>
            <a:r>
              <a:rPr lang="en-US" sz="1200" dirty="0">
                <a:solidFill>
                  <a:srgbClr val="000000"/>
                </a:solidFill>
              </a:rPr>
              <a:t> </a:t>
            </a:r>
            <a:r>
              <a:rPr lang="en-US" sz="1000" dirty="0">
                <a:solidFill>
                  <a:srgbClr val="000000"/>
                </a:solidFill>
              </a:rPr>
              <a:t>(1</a:t>
            </a:r>
            <a:r>
              <a:rPr lang="en-US" sz="1000" baseline="30000" dirty="0">
                <a:solidFill>
                  <a:srgbClr val="000000"/>
                </a:solidFill>
              </a:rPr>
              <a:t>st</a:t>
            </a:r>
            <a:r>
              <a:rPr lang="en-US" sz="1000" dirty="0">
                <a:solidFill>
                  <a:srgbClr val="000000"/>
                </a:solidFill>
              </a:rPr>
              <a:t> proposed by Rubbia, pioneered by </a:t>
            </a:r>
            <a:r>
              <a:rPr lang="en-US" sz="1000" dirty="0" err="1">
                <a:solidFill>
                  <a:srgbClr val="000000"/>
                </a:solidFill>
              </a:rPr>
              <a:t>LHCb</a:t>
            </a:r>
            <a:r>
              <a:rPr lang="en-US" sz="1000" dirty="0">
                <a:solidFill>
                  <a:srgbClr val="000000"/>
                </a:solidFill>
              </a:rPr>
              <a:t>)</a:t>
            </a:r>
          </a:p>
        </p:txBody>
      </p:sp>
      <p:sp>
        <p:nvSpPr>
          <p:cNvPr id="41" name="Rectangle 40">
            <a:extLst>
              <a:ext uri="{FF2B5EF4-FFF2-40B4-BE49-F238E27FC236}">
                <a16:creationId xmlns:a16="http://schemas.microsoft.com/office/drawing/2014/main" id="{2D220E77-C602-2244-9DDB-D745A579D0CB}"/>
              </a:ext>
            </a:extLst>
          </p:cNvPr>
          <p:cNvSpPr/>
          <p:nvPr/>
        </p:nvSpPr>
        <p:spPr bwMode="auto">
          <a:xfrm>
            <a:off x="7755775" y="6630371"/>
            <a:ext cx="1388225" cy="225046"/>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0" name="Rectangle 19">
            <a:extLst>
              <a:ext uri="{FF2B5EF4-FFF2-40B4-BE49-F238E27FC236}">
                <a16:creationId xmlns:a16="http://schemas.microsoft.com/office/drawing/2014/main" id="{80BA000F-4AF7-6D4E-9155-40CD8760C3F4}"/>
              </a:ext>
            </a:extLst>
          </p:cNvPr>
          <p:cNvSpPr/>
          <p:nvPr/>
        </p:nvSpPr>
        <p:spPr bwMode="auto">
          <a:xfrm>
            <a:off x="164355" y="6632954"/>
            <a:ext cx="806711" cy="225046"/>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A8AA20A1-96F4-B14B-8A85-93C539753562}"/>
              </a:ext>
            </a:extLst>
          </p:cNvPr>
          <p:cNvSpPr>
            <a:spLocks noGrp="1"/>
          </p:cNvSpPr>
          <p:nvPr>
            <p:ph type="title"/>
          </p:nvPr>
        </p:nvSpPr>
        <p:spPr>
          <a:xfrm>
            <a:off x="753260" y="322809"/>
            <a:ext cx="7659217" cy="361950"/>
          </a:xfrm>
          <a:ln w="12700">
            <a:solidFill>
              <a:srgbClr val="000000"/>
            </a:solidFill>
          </a:ln>
        </p:spPr>
        <p:txBody>
          <a:bodyPr/>
          <a:lstStyle/>
          <a:p>
            <a:r>
              <a:rPr lang="en-US" dirty="0"/>
              <a:t>Impact of non-factorization biases: </a:t>
            </a:r>
            <a:r>
              <a:rPr lang="en-US" dirty="0">
                <a:solidFill>
                  <a:srgbClr val="0432FF"/>
                </a:solidFill>
              </a:rPr>
              <a:t>Run 1</a:t>
            </a:r>
            <a:r>
              <a:rPr lang="en-US" dirty="0"/>
              <a:t>, </a:t>
            </a:r>
            <a:r>
              <a:rPr lang="en-US" dirty="0">
                <a:solidFill>
                  <a:srgbClr val="088206"/>
                </a:solidFill>
              </a:rPr>
              <a:t>Run 2</a:t>
            </a:r>
            <a:r>
              <a:rPr lang="en-US" dirty="0">
                <a:solidFill>
                  <a:srgbClr val="C00000"/>
                </a:solidFill>
              </a:rPr>
              <a:t>,</a:t>
            </a:r>
            <a:r>
              <a:rPr lang="en-US" dirty="0"/>
              <a:t>…and </a:t>
            </a:r>
            <a:r>
              <a:rPr lang="en-US" dirty="0">
                <a:solidFill>
                  <a:srgbClr val="FF40FF"/>
                </a:solidFill>
              </a:rPr>
              <a:t>Run 3</a:t>
            </a:r>
          </a:p>
        </p:txBody>
      </p:sp>
      <p:grpSp>
        <p:nvGrpSpPr>
          <p:cNvPr id="15" name="Group 14">
            <a:extLst>
              <a:ext uri="{FF2B5EF4-FFF2-40B4-BE49-F238E27FC236}">
                <a16:creationId xmlns:a16="http://schemas.microsoft.com/office/drawing/2014/main" id="{942397E7-B662-2B46-A539-8BF7228954AC}"/>
              </a:ext>
            </a:extLst>
          </p:cNvPr>
          <p:cNvGrpSpPr/>
          <p:nvPr/>
        </p:nvGrpSpPr>
        <p:grpSpPr>
          <a:xfrm>
            <a:off x="213628" y="1524325"/>
            <a:ext cx="3630200" cy="1449421"/>
            <a:chOff x="-96703" y="1494010"/>
            <a:chExt cx="3630200" cy="1449421"/>
          </a:xfrm>
        </p:grpSpPr>
        <p:grpSp>
          <p:nvGrpSpPr>
            <p:cNvPr id="4" name="Group 3">
              <a:extLst>
                <a:ext uri="{FF2B5EF4-FFF2-40B4-BE49-F238E27FC236}">
                  <a16:creationId xmlns:a16="http://schemas.microsoft.com/office/drawing/2014/main" id="{851DE0FF-B62C-A24B-91B8-F86063017323}"/>
                </a:ext>
              </a:extLst>
            </p:cNvPr>
            <p:cNvGrpSpPr/>
            <p:nvPr/>
          </p:nvGrpSpPr>
          <p:grpSpPr>
            <a:xfrm>
              <a:off x="3031848" y="2238788"/>
              <a:ext cx="501649" cy="704643"/>
              <a:chOff x="2912579" y="5353050"/>
              <a:chExt cx="501649" cy="704643"/>
            </a:xfrm>
          </p:grpSpPr>
          <p:cxnSp>
            <p:nvCxnSpPr>
              <p:cNvPr id="5" name="Straight Arrow Connector 4">
                <a:extLst>
                  <a:ext uri="{FF2B5EF4-FFF2-40B4-BE49-F238E27FC236}">
                    <a16:creationId xmlns:a16="http://schemas.microsoft.com/office/drawing/2014/main" id="{2074FA63-7528-994B-B0EF-0EE9A2637C5D}"/>
                  </a:ext>
                </a:extLst>
              </p:cNvPr>
              <p:cNvCxnSpPr>
                <a:cxnSpLocks/>
              </p:cNvCxnSpPr>
              <p:nvPr/>
            </p:nvCxnSpPr>
            <p:spPr>
              <a:xfrm flipV="1">
                <a:off x="3163404" y="5353050"/>
                <a:ext cx="0" cy="415925"/>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1F5C8021-FA1F-A643-9D5A-E3B575891A4D}"/>
                  </a:ext>
                </a:extLst>
              </p:cNvPr>
              <p:cNvSpPr txBox="1"/>
              <p:nvPr/>
            </p:nvSpPr>
            <p:spPr>
              <a:xfrm>
                <a:off x="2912579" y="5784643"/>
                <a:ext cx="501649" cy="273050"/>
              </a:xfrm>
              <a:prstGeom prst="rect">
                <a:avLst/>
              </a:prstGeom>
              <a:noFill/>
              <a:ln>
                <a:noFill/>
              </a:ln>
            </p:spPr>
            <p:txBody>
              <a:bodyPr wrap="square" rtlCol="0" anchor="ctr" anchorCtr="1">
                <a:noAutofit/>
              </a:bodyPr>
              <a:lstStyle/>
              <a:p>
                <a:r>
                  <a:rPr lang="en-US" sz="1200" dirty="0">
                    <a:solidFill>
                      <a:srgbClr val="800000"/>
                    </a:solidFill>
                  </a:rPr>
                  <a:t>Ref.</a:t>
                </a:r>
              </a:p>
            </p:txBody>
          </p:sp>
        </p:grpSp>
        <p:sp>
          <p:nvSpPr>
            <p:cNvPr id="9" name="Rectangle 8">
              <a:extLst>
                <a:ext uri="{FF2B5EF4-FFF2-40B4-BE49-F238E27FC236}">
                  <a16:creationId xmlns:a16="http://schemas.microsoft.com/office/drawing/2014/main" id="{9790DD2D-8BE6-0E4E-93BC-697504DEFF4C}"/>
                </a:ext>
              </a:extLst>
            </p:cNvPr>
            <p:cNvSpPr/>
            <p:nvPr/>
          </p:nvSpPr>
          <p:spPr bwMode="auto">
            <a:xfrm rot="16200000">
              <a:off x="-102215" y="1499522"/>
              <a:ext cx="279534" cy="268509"/>
            </a:xfrm>
            <a:prstGeom prst="rect">
              <a:avLst/>
            </a:prstGeom>
            <a:noFill/>
            <a:ln w="12700" cap="flat" cmpd="sng" algn="ctr">
              <a:solidFill>
                <a:srgbClr val="8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grpSp>
      <p:sp>
        <p:nvSpPr>
          <p:cNvPr id="10" name="TextBox 9">
            <a:extLst>
              <a:ext uri="{FF2B5EF4-FFF2-40B4-BE49-F238E27FC236}">
                <a16:creationId xmlns:a16="http://schemas.microsoft.com/office/drawing/2014/main" id="{AF3D4A72-E1CE-C243-AA47-3662A4AB0FDE}"/>
              </a:ext>
            </a:extLst>
          </p:cNvPr>
          <p:cNvSpPr txBox="1"/>
          <p:nvPr/>
        </p:nvSpPr>
        <p:spPr>
          <a:xfrm>
            <a:off x="794713" y="745244"/>
            <a:ext cx="3189457" cy="298289"/>
          </a:xfrm>
          <a:prstGeom prst="rect">
            <a:avLst/>
          </a:prstGeom>
          <a:noFill/>
          <a:ln w="28575" cmpd="sng">
            <a:noFill/>
          </a:ln>
        </p:spPr>
        <p:txBody>
          <a:bodyPr wrap="square" rtlCol="0" anchor="ctr" anchorCtr="1">
            <a:noAutofit/>
          </a:bodyPr>
          <a:lstStyle/>
          <a:p>
            <a:pPr algn="ctr"/>
            <a:r>
              <a:rPr lang="en-US" sz="1400" b="1" i="1" dirty="0">
                <a:solidFill>
                  <a:srgbClr val="FF0000"/>
                </a:solidFill>
              </a:rPr>
              <a:t>Before</a:t>
            </a:r>
            <a:r>
              <a:rPr lang="en-US" sz="1400" b="1" i="1" dirty="0"/>
              <a:t>/</a:t>
            </a:r>
            <a:r>
              <a:rPr lang="en-US" sz="1400" b="1" i="1" dirty="0">
                <a:solidFill>
                  <a:srgbClr val="000000"/>
                </a:solidFill>
              </a:rPr>
              <a:t>after</a:t>
            </a:r>
            <a:r>
              <a:rPr lang="en-US" sz="1400" b="1" i="1" dirty="0"/>
              <a:t> non-factorization correction</a:t>
            </a:r>
          </a:p>
        </p:txBody>
      </p:sp>
      <p:sp>
        <p:nvSpPr>
          <p:cNvPr id="17" name="TextBox 16">
            <a:extLst>
              <a:ext uri="{FF2B5EF4-FFF2-40B4-BE49-F238E27FC236}">
                <a16:creationId xmlns:a16="http://schemas.microsoft.com/office/drawing/2014/main" id="{05889E18-ACF0-6D44-B8DD-054AA1BEC535}"/>
              </a:ext>
            </a:extLst>
          </p:cNvPr>
          <p:cNvSpPr txBox="1"/>
          <p:nvPr/>
        </p:nvSpPr>
        <p:spPr>
          <a:xfrm>
            <a:off x="754935" y="3467500"/>
            <a:ext cx="3526120" cy="312346"/>
          </a:xfrm>
          <a:prstGeom prst="rect">
            <a:avLst/>
          </a:prstGeom>
          <a:noFill/>
          <a:ln w="28575" cmpd="sng">
            <a:noFill/>
          </a:ln>
        </p:spPr>
        <p:txBody>
          <a:bodyPr wrap="square" lIns="90000" rtlCol="0" anchor="ctr" anchorCtr="0">
            <a:noAutofit/>
          </a:bodyPr>
          <a:lstStyle/>
          <a:p>
            <a:r>
              <a:rPr lang="en-US" sz="1000" dirty="0">
                <a:solidFill>
                  <a:srgbClr val="000000"/>
                </a:solidFill>
              </a:rPr>
              <a:t> (no beam tailoring in Apr &amp; Jul)               </a:t>
            </a:r>
            <a:r>
              <a:rPr lang="en-US" sz="1000" b="1" dirty="0">
                <a:solidFill>
                  <a:srgbClr val="800000"/>
                </a:solidFill>
              </a:rPr>
              <a:t>with bunch tailoring</a:t>
            </a:r>
          </a:p>
        </p:txBody>
      </p:sp>
      <p:sp>
        <p:nvSpPr>
          <p:cNvPr id="22" name="TextBox 21">
            <a:extLst>
              <a:ext uri="{FF2B5EF4-FFF2-40B4-BE49-F238E27FC236}">
                <a16:creationId xmlns:a16="http://schemas.microsoft.com/office/drawing/2014/main" id="{F9D73672-36B8-F047-8846-A5A26128B8BE}"/>
              </a:ext>
            </a:extLst>
          </p:cNvPr>
          <p:cNvSpPr txBox="1"/>
          <p:nvPr/>
        </p:nvSpPr>
        <p:spPr>
          <a:xfrm>
            <a:off x="0" y="0"/>
            <a:ext cx="7886700" cy="246221"/>
          </a:xfrm>
          <a:prstGeom prst="rect">
            <a:avLst/>
          </a:prstGeom>
          <a:noFill/>
          <a:ln>
            <a:noFill/>
          </a:ln>
        </p:spPr>
        <p:txBody>
          <a:bodyPr wrap="square" rtlCol="0">
            <a:spAutoFit/>
          </a:bodyPr>
          <a:lstStyle/>
          <a:p>
            <a:r>
              <a:rPr lang="en-US" sz="1000" i="1" dirty="0">
                <a:solidFill>
                  <a:srgbClr val="000000"/>
                </a:solidFill>
                <a:latin typeface="Times New Roman" panose="02020603050405020304" pitchFamily="18" charset="0"/>
                <a:cs typeface="Times New Roman" panose="02020603050405020304" pitchFamily="18" charset="0"/>
              </a:rPr>
              <a:t>ATLAS collaboration, Eur. Phys. J. C (2016) 76:653 ; ATLAS Collaboration, ATL-DAPR-PUB-2023-001</a:t>
            </a:r>
          </a:p>
        </p:txBody>
      </p:sp>
      <p:sp>
        <p:nvSpPr>
          <p:cNvPr id="23" name="Rectangle 22">
            <a:extLst>
              <a:ext uri="{FF2B5EF4-FFF2-40B4-BE49-F238E27FC236}">
                <a16:creationId xmlns:a16="http://schemas.microsoft.com/office/drawing/2014/main" id="{50554C5E-85B4-F84A-88E1-5F20AC3A2598}"/>
              </a:ext>
            </a:extLst>
          </p:cNvPr>
          <p:cNvSpPr/>
          <p:nvPr/>
        </p:nvSpPr>
        <p:spPr bwMode="auto">
          <a:xfrm>
            <a:off x="2957790" y="3370190"/>
            <a:ext cx="1187284" cy="388580"/>
          </a:xfrm>
          <a:prstGeom prst="rect">
            <a:avLst/>
          </a:prstGeom>
          <a:noFill/>
          <a:ln w="12700" cap="flat" cmpd="sng" algn="ctr">
            <a:solidFill>
              <a:srgbClr val="8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6" name="TextBox 25">
            <a:extLst>
              <a:ext uri="{FF2B5EF4-FFF2-40B4-BE49-F238E27FC236}">
                <a16:creationId xmlns:a16="http://schemas.microsoft.com/office/drawing/2014/main" id="{90D2E8C9-A11A-8A4D-9E2E-631C923D60C3}"/>
              </a:ext>
            </a:extLst>
          </p:cNvPr>
          <p:cNvSpPr txBox="1"/>
          <p:nvPr/>
        </p:nvSpPr>
        <p:spPr>
          <a:xfrm>
            <a:off x="5338630" y="1400424"/>
            <a:ext cx="1128674" cy="519815"/>
          </a:xfrm>
          <a:prstGeom prst="rect">
            <a:avLst/>
          </a:prstGeom>
          <a:noFill/>
          <a:ln>
            <a:solidFill>
              <a:srgbClr val="FF40FF"/>
            </a:solidFill>
          </a:ln>
        </p:spPr>
        <p:txBody>
          <a:bodyPr wrap="none" rtlCol="0" anchor="b" anchorCtr="1">
            <a:noAutofit/>
          </a:bodyPr>
          <a:lstStyle/>
          <a:p>
            <a:pPr algn="ctr"/>
            <a:r>
              <a:rPr lang="en-US" sz="1000" b="1" dirty="0">
                <a:solidFill>
                  <a:srgbClr val="800000"/>
                </a:solidFill>
              </a:rPr>
              <a:t>with beam tailoring</a:t>
            </a:r>
          </a:p>
          <a:p>
            <a:pPr algn="ctr"/>
            <a:r>
              <a:rPr lang="en-US" sz="1000" dirty="0">
                <a:solidFill>
                  <a:srgbClr val="FF40FF"/>
                </a:solidFill>
              </a:rPr>
              <a:t>(upgraded injectors)</a:t>
            </a:r>
          </a:p>
        </p:txBody>
      </p:sp>
      <p:grpSp>
        <p:nvGrpSpPr>
          <p:cNvPr id="36" name="Group 35">
            <a:extLst>
              <a:ext uri="{FF2B5EF4-FFF2-40B4-BE49-F238E27FC236}">
                <a16:creationId xmlns:a16="http://schemas.microsoft.com/office/drawing/2014/main" id="{0D19D2B9-75A2-4C44-9F40-287033FD0A1A}"/>
              </a:ext>
            </a:extLst>
          </p:cNvPr>
          <p:cNvGrpSpPr/>
          <p:nvPr/>
        </p:nvGrpSpPr>
        <p:grpSpPr>
          <a:xfrm>
            <a:off x="4766821" y="1009964"/>
            <a:ext cx="3795776" cy="2726944"/>
            <a:chOff x="4599071" y="2567425"/>
            <a:chExt cx="3795776" cy="2726944"/>
          </a:xfrm>
        </p:grpSpPr>
        <p:pic>
          <p:nvPicPr>
            <p:cNvPr id="29" name="Picture 28">
              <a:extLst>
                <a:ext uri="{FF2B5EF4-FFF2-40B4-BE49-F238E27FC236}">
                  <a16:creationId xmlns:a16="http://schemas.microsoft.com/office/drawing/2014/main" id="{10C92CC0-EF3E-A44A-AA0F-A2793C66094D}"/>
                </a:ext>
              </a:extLst>
            </p:cNvPr>
            <p:cNvPicPr>
              <a:picLocks noChangeAspect="1"/>
            </p:cNvPicPr>
            <p:nvPr/>
          </p:nvPicPr>
          <p:blipFill>
            <a:blip r:embed="rId4"/>
            <a:stretch>
              <a:fillRect/>
            </a:stretch>
          </p:blipFill>
          <p:spPr>
            <a:xfrm>
              <a:off x="4599071" y="2567425"/>
              <a:ext cx="3795776" cy="2726944"/>
            </a:xfrm>
            <a:prstGeom prst="rect">
              <a:avLst/>
            </a:prstGeom>
          </p:spPr>
        </p:pic>
        <p:sp>
          <p:nvSpPr>
            <p:cNvPr id="27" name="TextBox 26">
              <a:extLst>
                <a:ext uri="{FF2B5EF4-FFF2-40B4-BE49-F238E27FC236}">
                  <a16:creationId xmlns:a16="http://schemas.microsoft.com/office/drawing/2014/main" id="{7A743F22-57A4-D744-B7C6-16517C588111}"/>
                </a:ext>
              </a:extLst>
            </p:cNvPr>
            <p:cNvSpPr txBox="1"/>
            <p:nvPr/>
          </p:nvSpPr>
          <p:spPr>
            <a:xfrm>
              <a:off x="7124006" y="2726947"/>
              <a:ext cx="1138845" cy="519815"/>
            </a:xfrm>
            <a:prstGeom prst="rect">
              <a:avLst/>
            </a:prstGeom>
            <a:noFill/>
            <a:ln>
              <a:solidFill>
                <a:srgbClr val="FF40FF"/>
              </a:solidFill>
            </a:ln>
          </p:spPr>
          <p:txBody>
            <a:bodyPr wrap="none" rtlCol="0" anchor="b" anchorCtr="1">
              <a:noAutofit/>
            </a:bodyPr>
            <a:lstStyle/>
            <a:p>
              <a:pPr algn="ctr"/>
              <a:r>
                <a:rPr lang="en-US" sz="1000" b="1" dirty="0">
                  <a:solidFill>
                    <a:srgbClr val="800000"/>
                  </a:solidFill>
                </a:rPr>
                <a:t>with bunch tailoring</a:t>
              </a:r>
            </a:p>
            <a:p>
              <a:pPr algn="ctr"/>
              <a:r>
                <a:rPr lang="en-US" sz="1000" dirty="0">
                  <a:solidFill>
                    <a:srgbClr val="FF40FF"/>
                  </a:solidFill>
                </a:rPr>
                <a:t>(upgraded injectors)</a:t>
              </a:r>
            </a:p>
          </p:txBody>
        </p:sp>
      </p:grpSp>
      <p:grpSp>
        <p:nvGrpSpPr>
          <p:cNvPr id="35" name="Group 34">
            <a:extLst>
              <a:ext uri="{FF2B5EF4-FFF2-40B4-BE49-F238E27FC236}">
                <a16:creationId xmlns:a16="http://schemas.microsoft.com/office/drawing/2014/main" id="{51DB783E-A625-BE43-A16D-69BD26D36B67}"/>
              </a:ext>
            </a:extLst>
          </p:cNvPr>
          <p:cNvGrpSpPr/>
          <p:nvPr/>
        </p:nvGrpSpPr>
        <p:grpSpPr>
          <a:xfrm>
            <a:off x="6170076" y="1863649"/>
            <a:ext cx="474671" cy="769546"/>
            <a:chOff x="5837646" y="3448814"/>
            <a:chExt cx="474671" cy="769546"/>
          </a:xfrm>
        </p:grpSpPr>
        <p:cxnSp>
          <p:nvCxnSpPr>
            <p:cNvPr id="31" name="Straight Arrow Connector 30">
              <a:extLst>
                <a:ext uri="{FF2B5EF4-FFF2-40B4-BE49-F238E27FC236}">
                  <a16:creationId xmlns:a16="http://schemas.microsoft.com/office/drawing/2014/main" id="{F393C652-D9BF-0845-BF93-ECD529548AC0}"/>
                </a:ext>
              </a:extLst>
            </p:cNvPr>
            <p:cNvCxnSpPr>
              <a:cxnSpLocks/>
            </p:cNvCxnSpPr>
            <p:nvPr/>
          </p:nvCxnSpPr>
          <p:spPr bwMode="auto">
            <a:xfrm>
              <a:off x="5887272" y="3448814"/>
              <a:ext cx="0" cy="769546"/>
            </a:xfrm>
            <a:prstGeom prst="straightConnector1">
              <a:avLst/>
            </a:prstGeom>
            <a:solidFill>
              <a:schemeClr val="bg1"/>
            </a:solidFill>
            <a:ln w="12700" cap="flat" cmpd="sng" algn="ctr">
              <a:solidFill>
                <a:srgbClr val="FF40FF"/>
              </a:solidFill>
              <a:prstDash val="sysDash"/>
              <a:round/>
              <a:headEnd type="triangle"/>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4" name="TextBox 33">
              <a:extLst>
                <a:ext uri="{FF2B5EF4-FFF2-40B4-BE49-F238E27FC236}">
                  <a16:creationId xmlns:a16="http://schemas.microsoft.com/office/drawing/2014/main" id="{07D8402E-59B3-C047-BC4E-01A38F1F5CBF}"/>
                </a:ext>
              </a:extLst>
            </p:cNvPr>
            <p:cNvSpPr txBox="1"/>
            <p:nvPr/>
          </p:nvSpPr>
          <p:spPr>
            <a:xfrm>
              <a:off x="5837646" y="3708852"/>
              <a:ext cx="474671" cy="249469"/>
            </a:xfrm>
            <a:prstGeom prst="rect">
              <a:avLst/>
            </a:prstGeom>
            <a:noFill/>
            <a:ln>
              <a:noFill/>
            </a:ln>
          </p:spPr>
          <p:txBody>
            <a:bodyPr wrap="none" rtlCol="0" anchor="ctr" anchorCtr="1">
              <a:noAutofit/>
            </a:bodyPr>
            <a:lstStyle/>
            <a:p>
              <a:pPr algn="ctr"/>
              <a:r>
                <a:rPr lang="en-US" sz="1200" dirty="0">
                  <a:solidFill>
                    <a:srgbClr val="FF40FF"/>
                  </a:solidFill>
                </a:rPr>
                <a:t>2 %</a:t>
              </a:r>
            </a:p>
          </p:txBody>
        </p:sp>
      </p:grpSp>
      <p:grpSp>
        <p:nvGrpSpPr>
          <p:cNvPr id="48" name="Group 47">
            <a:extLst>
              <a:ext uri="{FF2B5EF4-FFF2-40B4-BE49-F238E27FC236}">
                <a16:creationId xmlns:a16="http://schemas.microsoft.com/office/drawing/2014/main" id="{6C5BE87F-FBB8-9241-947F-D1FCBE586B16}"/>
              </a:ext>
            </a:extLst>
          </p:cNvPr>
          <p:cNvGrpSpPr/>
          <p:nvPr/>
        </p:nvGrpSpPr>
        <p:grpSpPr>
          <a:xfrm>
            <a:off x="6229710" y="4186665"/>
            <a:ext cx="2997000" cy="684140"/>
            <a:chOff x="6229710" y="4186665"/>
            <a:chExt cx="2997000" cy="684140"/>
          </a:xfrm>
        </p:grpSpPr>
        <p:sp>
          <p:nvSpPr>
            <p:cNvPr id="46" name="Rounded Rectangle 45">
              <a:extLst>
                <a:ext uri="{FF2B5EF4-FFF2-40B4-BE49-F238E27FC236}">
                  <a16:creationId xmlns:a16="http://schemas.microsoft.com/office/drawing/2014/main" id="{38C15F70-9EE1-0547-BC06-35873F26F77E}"/>
                </a:ext>
              </a:extLst>
            </p:cNvPr>
            <p:cNvSpPr/>
            <p:nvPr/>
          </p:nvSpPr>
          <p:spPr bwMode="auto">
            <a:xfrm>
              <a:off x="6361683" y="4186665"/>
              <a:ext cx="2684346" cy="684140"/>
            </a:xfrm>
            <a:prstGeom prst="roundRect">
              <a:avLst/>
            </a:prstGeom>
            <a:solidFill>
              <a:srgbClr val="FFFFFF"/>
            </a:solidFill>
            <a:ln w="12700" cap="flat" cmpd="sng" algn="ctr">
              <a:solidFill>
                <a:srgbClr val="8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pic>
          <p:nvPicPr>
            <p:cNvPr id="43" name="Picture 42">
              <a:extLst>
                <a:ext uri="{FF2B5EF4-FFF2-40B4-BE49-F238E27FC236}">
                  <a16:creationId xmlns:a16="http://schemas.microsoft.com/office/drawing/2014/main" id="{B997C8EC-72AB-B241-86C5-C74F822014B4}"/>
                </a:ext>
              </a:extLst>
            </p:cNvPr>
            <p:cNvPicPr>
              <a:picLocks noChangeAspect="1"/>
            </p:cNvPicPr>
            <p:nvPr/>
          </p:nvPicPr>
          <p:blipFill>
            <a:blip r:embed="rId5"/>
            <a:stretch>
              <a:fillRect/>
            </a:stretch>
          </p:blipFill>
          <p:spPr>
            <a:xfrm>
              <a:off x="6401439" y="4218185"/>
              <a:ext cx="2599436" cy="437388"/>
            </a:xfrm>
            <a:prstGeom prst="rect">
              <a:avLst/>
            </a:prstGeom>
            <a:solidFill>
              <a:srgbClr val="FFFFFF"/>
            </a:solidFill>
            <a:ln>
              <a:noFill/>
            </a:ln>
          </p:spPr>
        </p:pic>
        <p:sp>
          <p:nvSpPr>
            <p:cNvPr id="45" name="TextBox 44">
              <a:extLst>
                <a:ext uri="{FF2B5EF4-FFF2-40B4-BE49-F238E27FC236}">
                  <a16:creationId xmlns:a16="http://schemas.microsoft.com/office/drawing/2014/main" id="{B521F0CA-1808-3D48-9810-8783E7399B0B}"/>
                </a:ext>
              </a:extLst>
            </p:cNvPr>
            <p:cNvSpPr txBox="1"/>
            <p:nvPr/>
          </p:nvSpPr>
          <p:spPr>
            <a:xfrm>
              <a:off x="6229710" y="4593805"/>
              <a:ext cx="2997000" cy="276999"/>
            </a:xfrm>
            <a:prstGeom prst="rect">
              <a:avLst/>
            </a:prstGeom>
            <a:noFill/>
            <a:ln w="6350">
              <a:noFill/>
            </a:ln>
          </p:spPr>
          <p:txBody>
            <a:bodyPr wrap="square" rtlCol="0" anchor="b" anchorCtr="1">
              <a:noAutofit/>
            </a:bodyPr>
            <a:lstStyle/>
            <a:p>
              <a:pPr algn="ctr"/>
              <a:r>
                <a:rPr lang="en-US" sz="1100" i="1" dirty="0">
                  <a:solidFill>
                    <a:srgbClr val="800000"/>
                  </a:solidFill>
                  <a:latin typeface="Times New Roman" panose="02020603050405020304" pitchFamily="18" charset="0"/>
                  <a:cs typeface="Times New Roman" panose="02020603050405020304" pitchFamily="18" charset="0"/>
                </a:rPr>
                <a:t>automatically accounts for non-factorization</a:t>
              </a:r>
            </a:p>
          </p:txBody>
        </p:sp>
      </p:grpSp>
      <p:graphicFrame>
        <p:nvGraphicFramePr>
          <p:cNvPr id="7" name="Table 6">
            <a:extLst>
              <a:ext uri="{FF2B5EF4-FFF2-40B4-BE49-F238E27FC236}">
                <a16:creationId xmlns:a16="http://schemas.microsoft.com/office/drawing/2014/main" id="{46C9ACAD-3CB5-7745-8181-438812DD3974}"/>
              </a:ext>
            </a:extLst>
          </p:cNvPr>
          <p:cNvGraphicFramePr>
            <a:graphicFrameLocks noGrp="1"/>
          </p:cNvGraphicFramePr>
          <p:nvPr>
            <p:extLst>
              <p:ext uri="{D42A27DB-BD31-4B8C-83A1-F6EECF244321}">
                <p14:modId xmlns:p14="http://schemas.microsoft.com/office/powerpoint/2010/main" val="1286808462"/>
              </p:ext>
            </p:extLst>
          </p:nvPr>
        </p:nvGraphicFramePr>
        <p:xfrm>
          <a:off x="356015" y="4644665"/>
          <a:ext cx="3846785" cy="1076960"/>
        </p:xfrm>
        <a:graphic>
          <a:graphicData uri="http://schemas.openxmlformats.org/drawingml/2006/table">
            <a:tbl>
              <a:tblPr firstRow="1" bandRow="1">
                <a:tableStyleId>{5C22544A-7EE6-4342-B048-85BDC9FD1C3A}</a:tableStyleId>
              </a:tblPr>
              <a:tblGrid>
                <a:gridCol w="1157889">
                  <a:extLst>
                    <a:ext uri="{9D8B030D-6E8A-4147-A177-3AD203B41FA5}">
                      <a16:colId xmlns:a16="http://schemas.microsoft.com/office/drawing/2014/main" val="174043773"/>
                    </a:ext>
                  </a:extLst>
                </a:gridCol>
                <a:gridCol w="672224">
                  <a:extLst>
                    <a:ext uri="{9D8B030D-6E8A-4147-A177-3AD203B41FA5}">
                      <a16:colId xmlns:a16="http://schemas.microsoft.com/office/drawing/2014/main" val="822296421"/>
                    </a:ext>
                  </a:extLst>
                </a:gridCol>
                <a:gridCol w="672224">
                  <a:extLst>
                    <a:ext uri="{9D8B030D-6E8A-4147-A177-3AD203B41FA5}">
                      <a16:colId xmlns:a16="http://schemas.microsoft.com/office/drawing/2014/main" val="3640142979"/>
                    </a:ext>
                  </a:extLst>
                </a:gridCol>
                <a:gridCol w="672224">
                  <a:extLst>
                    <a:ext uri="{9D8B030D-6E8A-4147-A177-3AD203B41FA5}">
                      <a16:colId xmlns:a16="http://schemas.microsoft.com/office/drawing/2014/main" val="4187374607"/>
                    </a:ext>
                  </a:extLst>
                </a:gridCol>
                <a:gridCol w="672224">
                  <a:extLst>
                    <a:ext uri="{9D8B030D-6E8A-4147-A177-3AD203B41FA5}">
                      <a16:colId xmlns:a16="http://schemas.microsoft.com/office/drawing/2014/main" val="3465063660"/>
                    </a:ext>
                  </a:extLst>
                </a:gridCol>
              </a:tblGrid>
              <a:tr h="246726">
                <a:tc>
                  <a:txBody>
                    <a:bodyPr/>
                    <a:lstStyle/>
                    <a:p>
                      <a:pPr algn="ctr"/>
                      <a:endParaRPr lang="en-US" sz="1600"/>
                    </a:p>
                  </a:txBody>
                  <a:tcPr/>
                </a:tc>
                <a:tc>
                  <a:txBody>
                    <a:bodyPr/>
                    <a:lstStyle/>
                    <a:p>
                      <a:pPr algn="ctr"/>
                      <a:r>
                        <a:rPr lang="en-US" sz="1400"/>
                        <a:t>2015</a:t>
                      </a:r>
                    </a:p>
                  </a:txBody>
                  <a:tcPr/>
                </a:tc>
                <a:tc>
                  <a:txBody>
                    <a:bodyPr/>
                    <a:lstStyle/>
                    <a:p>
                      <a:pPr algn="ctr"/>
                      <a:r>
                        <a:rPr lang="en-US" sz="1400"/>
                        <a:t>2016</a:t>
                      </a:r>
                    </a:p>
                  </a:txBody>
                  <a:tcPr/>
                </a:tc>
                <a:tc>
                  <a:txBody>
                    <a:bodyPr/>
                    <a:lstStyle/>
                    <a:p>
                      <a:pPr algn="ctr"/>
                      <a:r>
                        <a:rPr lang="en-US" sz="1400"/>
                        <a:t>2017</a:t>
                      </a:r>
                    </a:p>
                  </a:txBody>
                  <a:tcPr/>
                </a:tc>
                <a:tc>
                  <a:txBody>
                    <a:bodyPr/>
                    <a:lstStyle/>
                    <a:p>
                      <a:pPr algn="ctr"/>
                      <a:r>
                        <a:rPr lang="en-US" sz="1400"/>
                        <a:t>2018</a:t>
                      </a:r>
                    </a:p>
                  </a:txBody>
                  <a:tcPr/>
                </a:tc>
                <a:extLst>
                  <a:ext uri="{0D108BD9-81ED-4DB2-BD59-A6C34878D82A}">
                    <a16:rowId xmlns:a16="http://schemas.microsoft.com/office/drawing/2014/main" val="1610990248"/>
                  </a:ext>
                </a:extLst>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a:t>C</a:t>
                      </a:r>
                      <a:r>
                        <a:rPr lang="en-US" sz="1400" baseline="-25000"/>
                        <a:t>NF </a:t>
                      </a:r>
                      <a:r>
                        <a:rPr lang="en-US" sz="1400"/>
                        <a:t> [%]</a:t>
                      </a:r>
                    </a:p>
                  </a:txBody>
                  <a:tcPr/>
                </a:tc>
                <a:tc>
                  <a:txBody>
                    <a:bodyPr/>
                    <a:lstStyle/>
                    <a:p>
                      <a:pPr algn="ctr"/>
                      <a:r>
                        <a:rPr lang="en-US" sz="1400"/>
                        <a:t>0.0</a:t>
                      </a:r>
                    </a:p>
                  </a:txBody>
                  <a:tcPr/>
                </a:tc>
                <a:tc>
                  <a:txBody>
                    <a:bodyPr/>
                    <a:lstStyle/>
                    <a:p>
                      <a:pPr algn="ctr"/>
                      <a:r>
                        <a:rPr lang="en-US" sz="1400" b="0">
                          <a:solidFill>
                            <a:schemeClr val="tx1"/>
                          </a:solidFill>
                        </a:rPr>
                        <a:t>-0.6</a:t>
                      </a:r>
                    </a:p>
                  </a:txBody>
                  <a:tcPr/>
                </a:tc>
                <a:tc>
                  <a:txBody>
                    <a:bodyPr/>
                    <a:lstStyle/>
                    <a:p>
                      <a:pPr algn="ctr"/>
                      <a:r>
                        <a:rPr lang="en-US" sz="1400"/>
                        <a:t>+0.2</a:t>
                      </a:r>
                    </a:p>
                  </a:txBody>
                  <a:tcPr/>
                </a:tc>
                <a:tc>
                  <a:txBody>
                    <a:bodyPr/>
                    <a:lstStyle/>
                    <a:p>
                      <a:pPr algn="ctr"/>
                      <a:r>
                        <a:rPr lang="en-US" sz="1400"/>
                        <a:t>-0.3</a:t>
                      </a:r>
                    </a:p>
                  </a:txBody>
                  <a:tcPr/>
                </a:tc>
                <a:extLst>
                  <a:ext uri="{0D108BD9-81ED-4DB2-BD59-A6C34878D82A}">
                    <a16:rowId xmlns:a16="http://schemas.microsoft.com/office/drawing/2014/main" val="3463001684"/>
                  </a:ext>
                </a:extLst>
              </a:tr>
              <a:tr h="370840">
                <a:tc>
                  <a:txBody>
                    <a:bodyPr/>
                    <a:lstStyle/>
                    <a:p>
                      <a:pPr algn="ctr"/>
                      <a:r>
                        <a:rPr lang="en-US" sz="1400"/>
                        <a:t>   </a:t>
                      </a:r>
                      <a:r>
                        <a:rPr lang="en-US" sz="1400">
                          <a:latin typeface="Symbol" pitchFamily="2" charset="2"/>
                        </a:rPr>
                        <a:t>s</a:t>
                      </a:r>
                      <a:r>
                        <a:rPr lang="en-US" sz="1400"/>
                        <a:t>(C</a:t>
                      </a:r>
                      <a:r>
                        <a:rPr lang="en-US" sz="1400" baseline="-25000"/>
                        <a:t>NF</a:t>
                      </a:r>
                      <a:r>
                        <a:rPr lang="en-US" sz="1400"/>
                        <a:t>) [%]</a:t>
                      </a:r>
                    </a:p>
                  </a:txBody>
                  <a:tcPr/>
                </a:tc>
                <a:tc>
                  <a:txBody>
                    <a:bodyPr/>
                    <a:lstStyle/>
                    <a:p>
                      <a:pPr algn="ctr"/>
                      <a:r>
                        <a:rPr lang="en-US" sz="1400"/>
                        <a:t>0.6</a:t>
                      </a:r>
                    </a:p>
                  </a:txBody>
                  <a:tcPr/>
                </a:tc>
                <a:tc>
                  <a:txBody>
                    <a:bodyPr/>
                    <a:lstStyle/>
                    <a:p>
                      <a:pPr algn="ctr"/>
                      <a:r>
                        <a:rPr lang="en-US" sz="1400" b="0">
                          <a:solidFill>
                            <a:schemeClr val="tx1"/>
                          </a:solidFill>
                        </a:rPr>
                        <a:t>0.3</a:t>
                      </a:r>
                    </a:p>
                  </a:txBody>
                  <a:tcPr/>
                </a:tc>
                <a:tc>
                  <a:txBody>
                    <a:bodyPr/>
                    <a:lstStyle/>
                    <a:p>
                      <a:pPr algn="ctr"/>
                      <a:r>
                        <a:rPr lang="en-US" sz="1400"/>
                        <a:t>0.1</a:t>
                      </a:r>
                    </a:p>
                  </a:txBody>
                  <a:tcPr/>
                </a:tc>
                <a:tc>
                  <a:txBody>
                    <a:bodyPr/>
                    <a:lstStyle/>
                    <a:p>
                      <a:pPr algn="ctr"/>
                      <a:r>
                        <a:rPr lang="en-US" sz="1400"/>
                        <a:t>0.3</a:t>
                      </a:r>
                    </a:p>
                  </a:txBody>
                  <a:tcPr/>
                </a:tc>
                <a:extLst>
                  <a:ext uri="{0D108BD9-81ED-4DB2-BD59-A6C34878D82A}">
                    <a16:rowId xmlns:a16="http://schemas.microsoft.com/office/drawing/2014/main" val="2722724552"/>
                  </a:ext>
                </a:extLst>
              </a:tr>
            </a:tbl>
          </a:graphicData>
        </a:graphic>
      </p:graphicFrame>
      <p:sp>
        <p:nvSpPr>
          <p:cNvPr id="38" name="TextBox 37">
            <a:extLst>
              <a:ext uri="{FF2B5EF4-FFF2-40B4-BE49-F238E27FC236}">
                <a16:creationId xmlns:a16="http://schemas.microsoft.com/office/drawing/2014/main" id="{80A5BED0-8607-F848-8FD4-50860CF20D09}"/>
              </a:ext>
            </a:extLst>
          </p:cNvPr>
          <p:cNvSpPr txBox="1"/>
          <p:nvPr/>
        </p:nvSpPr>
        <p:spPr>
          <a:xfrm>
            <a:off x="23062" y="4283086"/>
            <a:ext cx="4480188" cy="298289"/>
          </a:xfrm>
          <a:prstGeom prst="rect">
            <a:avLst/>
          </a:prstGeom>
          <a:noFill/>
          <a:ln w="28575" cmpd="sng">
            <a:noFill/>
          </a:ln>
        </p:spPr>
        <p:txBody>
          <a:bodyPr wrap="square" rtlCol="0" anchor="ctr" anchorCtr="1">
            <a:noAutofit/>
          </a:bodyPr>
          <a:lstStyle/>
          <a:p>
            <a:pPr algn="ctr"/>
            <a:r>
              <a:rPr lang="en-US" sz="1400" b="1" dirty="0">
                <a:solidFill>
                  <a:srgbClr val="038207"/>
                </a:solidFill>
              </a:rPr>
              <a:t>Run-2</a:t>
            </a:r>
            <a:r>
              <a:rPr lang="en-US" sz="1400" b="1" dirty="0">
                <a:solidFill>
                  <a:srgbClr val="000000"/>
                </a:solidFill>
              </a:rPr>
              <a:t> non-factorization corrections to </a:t>
            </a:r>
            <a:r>
              <a:rPr lang="en-US" sz="1400" b="1" dirty="0">
                <a:solidFill>
                  <a:srgbClr val="000000"/>
                </a:solidFill>
                <a:latin typeface="Symbol" pitchFamily="2" charset="2"/>
              </a:rPr>
              <a:t>s</a:t>
            </a:r>
            <a:r>
              <a:rPr lang="en-US" sz="1400" b="1" baseline="-25000" dirty="0">
                <a:solidFill>
                  <a:srgbClr val="000000"/>
                </a:solidFill>
              </a:rPr>
              <a:t>vis</a:t>
            </a:r>
            <a:r>
              <a:rPr lang="en-US" sz="1400" b="1" dirty="0">
                <a:solidFill>
                  <a:srgbClr val="000000"/>
                </a:solidFill>
              </a:rPr>
              <a:t> (pp, 13 TeV)</a:t>
            </a:r>
            <a:endParaRPr lang="en-US" sz="1400" b="1" baseline="-25000" dirty="0">
              <a:solidFill>
                <a:srgbClr val="000000"/>
              </a:solidFill>
            </a:endParaRPr>
          </a:p>
        </p:txBody>
      </p:sp>
      <p:sp>
        <p:nvSpPr>
          <p:cNvPr id="42" name="TextBox 41">
            <a:extLst>
              <a:ext uri="{FF2B5EF4-FFF2-40B4-BE49-F238E27FC236}">
                <a16:creationId xmlns:a16="http://schemas.microsoft.com/office/drawing/2014/main" id="{56AE6C96-D194-1C49-9D03-E2D56A0A09A9}"/>
              </a:ext>
            </a:extLst>
          </p:cNvPr>
          <p:cNvSpPr txBox="1"/>
          <p:nvPr/>
        </p:nvSpPr>
        <p:spPr>
          <a:xfrm>
            <a:off x="1542785" y="5698828"/>
            <a:ext cx="1451506" cy="312346"/>
          </a:xfrm>
          <a:prstGeom prst="rect">
            <a:avLst/>
          </a:prstGeom>
          <a:noFill/>
          <a:ln w="28575" cmpd="sng">
            <a:noFill/>
          </a:ln>
        </p:spPr>
        <p:txBody>
          <a:bodyPr wrap="square" lIns="90000" rtlCol="0" anchor="ctr" anchorCtr="0">
            <a:noAutofit/>
          </a:bodyPr>
          <a:lstStyle/>
          <a:p>
            <a:pPr algn="ctr"/>
            <a:r>
              <a:rPr lang="en-US" sz="1000" b="1" dirty="0">
                <a:solidFill>
                  <a:srgbClr val="800000"/>
                </a:solidFill>
              </a:rPr>
              <a:t>(with bunch tailoring)</a:t>
            </a:r>
          </a:p>
        </p:txBody>
      </p:sp>
      <p:grpSp>
        <p:nvGrpSpPr>
          <p:cNvPr id="32" name="Group 31">
            <a:extLst>
              <a:ext uri="{FF2B5EF4-FFF2-40B4-BE49-F238E27FC236}">
                <a16:creationId xmlns:a16="http://schemas.microsoft.com/office/drawing/2014/main" id="{771F723C-C38E-F446-B306-E344CF9B852E}"/>
              </a:ext>
            </a:extLst>
          </p:cNvPr>
          <p:cNvGrpSpPr/>
          <p:nvPr/>
        </p:nvGrpSpPr>
        <p:grpSpPr>
          <a:xfrm>
            <a:off x="2268538" y="1893415"/>
            <a:ext cx="2665411" cy="3776498"/>
            <a:chOff x="2268538" y="1893415"/>
            <a:chExt cx="2665411" cy="3776498"/>
          </a:xfrm>
        </p:grpSpPr>
        <p:grpSp>
          <p:nvGrpSpPr>
            <p:cNvPr id="28" name="Group 27">
              <a:extLst>
                <a:ext uri="{FF2B5EF4-FFF2-40B4-BE49-F238E27FC236}">
                  <a16:creationId xmlns:a16="http://schemas.microsoft.com/office/drawing/2014/main" id="{AC019FE3-7F8A-1144-B76B-BAA4BA5CEBD9}"/>
                </a:ext>
              </a:extLst>
            </p:cNvPr>
            <p:cNvGrpSpPr/>
            <p:nvPr/>
          </p:nvGrpSpPr>
          <p:grpSpPr>
            <a:xfrm>
              <a:off x="4005880" y="1893415"/>
              <a:ext cx="928069" cy="476546"/>
              <a:chOff x="4005880" y="1893415"/>
              <a:chExt cx="928069" cy="476546"/>
            </a:xfrm>
          </p:grpSpPr>
          <p:sp>
            <p:nvSpPr>
              <p:cNvPr id="44" name="TextBox 43">
                <a:extLst>
                  <a:ext uri="{FF2B5EF4-FFF2-40B4-BE49-F238E27FC236}">
                    <a16:creationId xmlns:a16="http://schemas.microsoft.com/office/drawing/2014/main" id="{012BE7F9-FC05-1B40-9423-40689F4643D4}"/>
                  </a:ext>
                </a:extLst>
              </p:cNvPr>
              <p:cNvSpPr txBox="1"/>
              <p:nvPr/>
            </p:nvSpPr>
            <p:spPr>
              <a:xfrm>
                <a:off x="4005880" y="1893415"/>
                <a:ext cx="928069" cy="476546"/>
              </a:xfrm>
              <a:prstGeom prst="rect">
                <a:avLst/>
              </a:prstGeom>
              <a:noFill/>
              <a:ln w="28575" cmpd="sng">
                <a:noFill/>
              </a:ln>
            </p:spPr>
            <p:txBody>
              <a:bodyPr wrap="square" lIns="90000" rtlCol="0" anchor="ctr" anchorCtr="0">
                <a:noAutofit/>
              </a:bodyPr>
              <a:lstStyle/>
              <a:p>
                <a:pPr algn="ctr"/>
                <a:r>
                  <a:rPr lang="en-US" sz="1000" b="1">
                    <a:solidFill>
                      <a:srgbClr val="038207"/>
                    </a:solidFill>
                  </a:rPr>
                  <a:t>C</a:t>
                </a:r>
                <a:r>
                  <a:rPr lang="en-US" sz="1000" b="1" baseline="-25000">
                    <a:solidFill>
                      <a:srgbClr val="038207"/>
                    </a:solidFill>
                  </a:rPr>
                  <a:t>NF</a:t>
                </a:r>
                <a:r>
                  <a:rPr lang="en-US" sz="1000" b="1" dirty="0">
                    <a:solidFill>
                      <a:srgbClr val="038207"/>
                    </a:solidFill>
                  </a:rPr>
                  <a:t> =</a:t>
                </a:r>
              </a:p>
              <a:p>
                <a:pPr algn="ctr"/>
                <a:r>
                  <a:rPr lang="en-US" sz="1000" b="1" dirty="0">
                    <a:solidFill>
                      <a:srgbClr val="038207"/>
                    </a:solidFill>
                  </a:rPr>
                  <a:t>-0.6 ± 0.3 % (2016)</a:t>
                </a:r>
              </a:p>
            </p:txBody>
          </p:sp>
          <p:cxnSp>
            <p:nvCxnSpPr>
              <p:cNvPr id="18" name="Straight Arrow Connector 17">
                <a:extLst>
                  <a:ext uri="{FF2B5EF4-FFF2-40B4-BE49-F238E27FC236}">
                    <a16:creationId xmlns:a16="http://schemas.microsoft.com/office/drawing/2014/main" id="{1B1B7F8A-2D6E-F946-A6DB-D647A85FB2A7}"/>
                  </a:ext>
                </a:extLst>
              </p:cNvPr>
              <p:cNvCxnSpPr>
                <a:cxnSpLocks/>
              </p:cNvCxnSpPr>
              <p:nvPr/>
            </p:nvCxnSpPr>
            <p:spPr bwMode="auto">
              <a:xfrm>
                <a:off x="4034456" y="2063362"/>
                <a:ext cx="0" cy="175146"/>
              </a:xfrm>
              <a:prstGeom prst="straightConnector1">
                <a:avLst/>
              </a:prstGeom>
              <a:solidFill>
                <a:schemeClr val="bg1"/>
              </a:solidFill>
              <a:ln w="12700" cap="flat" cmpd="sng" algn="ctr">
                <a:solidFill>
                  <a:srgbClr val="038207"/>
                </a:solidFill>
                <a:prstDash val="solid"/>
                <a:round/>
                <a:headEnd type="triangle" w="med" len="med"/>
                <a:tailEnd type="triangl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30" name="Rounded Rectangle 29">
              <a:extLst>
                <a:ext uri="{FF2B5EF4-FFF2-40B4-BE49-F238E27FC236}">
                  <a16:creationId xmlns:a16="http://schemas.microsoft.com/office/drawing/2014/main" id="{745EA4E2-46BF-6A4E-B7A8-0698752FE227}"/>
                </a:ext>
              </a:extLst>
            </p:cNvPr>
            <p:cNvSpPr/>
            <p:nvPr/>
          </p:nvSpPr>
          <p:spPr bwMode="auto">
            <a:xfrm>
              <a:off x="2268538" y="4674624"/>
              <a:ext cx="512762" cy="995289"/>
            </a:xfrm>
            <a:prstGeom prst="roundRect">
              <a:avLst/>
            </a:prstGeom>
            <a:noFill/>
            <a:ln w="28575" cap="flat" cmpd="sng" algn="ctr">
              <a:solidFill>
                <a:srgbClr val="038207"/>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grpSp>
      <p:sp>
        <p:nvSpPr>
          <p:cNvPr id="19" name="TextBox 18">
            <a:extLst>
              <a:ext uri="{FF2B5EF4-FFF2-40B4-BE49-F238E27FC236}">
                <a16:creationId xmlns:a16="http://schemas.microsoft.com/office/drawing/2014/main" id="{1C314D49-D0BF-A0EE-EF62-4216533DA4FD}"/>
              </a:ext>
            </a:extLst>
          </p:cNvPr>
          <p:cNvSpPr txBox="1"/>
          <p:nvPr/>
        </p:nvSpPr>
        <p:spPr>
          <a:xfrm>
            <a:off x="5279629" y="756130"/>
            <a:ext cx="3189457" cy="298289"/>
          </a:xfrm>
          <a:prstGeom prst="rect">
            <a:avLst/>
          </a:prstGeom>
          <a:noFill/>
          <a:ln w="28575" cmpd="sng">
            <a:noFill/>
          </a:ln>
        </p:spPr>
        <p:txBody>
          <a:bodyPr wrap="square" rtlCol="0" anchor="ctr" anchorCtr="1">
            <a:noAutofit/>
          </a:bodyPr>
          <a:lstStyle/>
          <a:p>
            <a:pPr algn="ctr"/>
            <a:r>
              <a:rPr lang="en-US" sz="1400" b="1" i="1" dirty="0">
                <a:solidFill>
                  <a:srgbClr val="FF0000"/>
                </a:solidFill>
              </a:rPr>
              <a:t>Before</a:t>
            </a:r>
            <a:r>
              <a:rPr lang="en-US" sz="1400" b="1" i="1" dirty="0"/>
              <a:t>/</a:t>
            </a:r>
            <a:r>
              <a:rPr lang="en-US" sz="1400" b="1" i="1" dirty="0">
                <a:solidFill>
                  <a:srgbClr val="000000"/>
                </a:solidFill>
              </a:rPr>
              <a:t>after</a:t>
            </a:r>
            <a:r>
              <a:rPr lang="en-US" sz="1400" b="1" i="1" dirty="0"/>
              <a:t> non-factorization correction</a:t>
            </a:r>
          </a:p>
        </p:txBody>
      </p:sp>
      <p:sp>
        <p:nvSpPr>
          <p:cNvPr id="47" name="TextBox 46">
            <a:extLst>
              <a:ext uri="{FF2B5EF4-FFF2-40B4-BE49-F238E27FC236}">
                <a16:creationId xmlns:a16="http://schemas.microsoft.com/office/drawing/2014/main" id="{141DE30A-98F8-F347-9F10-A147C3D96E5A}"/>
              </a:ext>
            </a:extLst>
          </p:cNvPr>
          <p:cNvSpPr txBox="1"/>
          <p:nvPr/>
        </p:nvSpPr>
        <p:spPr>
          <a:xfrm>
            <a:off x="494023" y="6113260"/>
            <a:ext cx="3570768" cy="646331"/>
          </a:xfrm>
          <a:prstGeom prst="rect">
            <a:avLst/>
          </a:prstGeom>
          <a:noFill/>
          <a:ln>
            <a:solidFill>
              <a:srgbClr val="000000"/>
            </a:solidFill>
          </a:ln>
        </p:spPr>
        <p:txBody>
          <a:bodyPr wrap="square" rtlCol="0">
            <a:spAutoFit/>
          </a:bodyPr>
          <a:lstStyle/>
          <a:p>
            <a:pPr algn="ctr"/>
            <a:r>
              <a:rPr lang="en-US" sz="1200" i="1" dirty="0">
                <a:solidFill>
                  <a:srgbClr val="000000"/>
                </a:solidFill>
                <a:latin typeface="Times New Roman" panose="02020603050405020304" pitchFamily="18" charset="0"/>
                <a:cs typeface="Times New Roman" panose="02020603050405020304" pitchFamily="18" charset="0"/>
              </a:rPr>
              <a:t>A lot more in </a:t>
            </a:r>
          </a:p>
          <a:p>
            <a:pPr algn="ctr"/>
            <a:r>
              <a:rPr lang="en-US" sz="1200" i="1" dirty="0" err="1">
                <a:solidFill>
                  <a:srgbClr val="000000"/>
                </a:solidFill>
                <a:latin typeface="Times New Roman" panose="02020603050405020304" pitchFamily="18" charset="0"/>
                <a:cs typeface="Times New Roman" panose="02020603050405020304" pitchFamily="18" charset="0"/>
              </a:rPr>
              <a:t>Foteimi’s</a:t>
            </a:r>
            <a:r>
              <a:rPr lang="en-US" sz="1200" i="1" dirty="0">
                <a:solidFill>
                  <a:srgbClr val="000000"/>
                </a:solidFill>
                <a:latin typeface="Times New Roman" panose="02020603050405020304" pitchFamily="18" charset="0"/>
                <a:cs typeface="Times New Roman" panose="02020603050405020304" pitchFamily="18" charset="0"/>
              </a:rPr>
              <a:t>, </a:t>
            </a:r>
            <a:r>
              <a:rPr lang="en-US" sz="1200" i="1" dirty="0" err="1">
                <a:solidFill>
                  <a:srgbClr val="000000"/>
                </a:solidFill>
                <a:latin typeface="Times New Roman" panose="02020603050405020304" pitchFamily="18" charset="0"/>
                <a:cs typeface="Times New Roman" panose="02020603050405020304" pitchFamily="18" charset="0"/>
              </a:rPr>
              <a:t>Elleanor’s</a:t>
            </a:r>
            <a:r>
              <a:rPr lang="en-US" sz="1200" i="1" dirty="0">
                <a:solidFill>
                  <a:srgbClr val="000000"/>
                </a:solidFill>
                <a:latin typeface="Times New Roman" panose="02020603050405020304" pitchFamily="18" charset="0"/>
                <a:cs typeface="Times New Roman" panose="02020603050405020304" pitchFamily="18" charset="0"/>
              </a:rPr>
              <a:t>, </a:t>
            </a:r>
            <a:r>
              <a:rPr lang="en-US" sz="1200" i="1" dirty="0" err="1">
                <a:solidFill>
                  <a:srgbClr val="000000"/>
                </a:solidFill>
                <a:latin typeface="Times New Roman" panose="02020603050405020304" pitchFamily="18" charset="0"/>
                <a:cs typeface="Times New Roman" panose="02020603050405020304" pitchFamily="18" charset="0"/>
              </a:rPr>
              <a:t>Vladik’s</a:t>
            </a:r>
            <a:r>
              <a:rPr lang="en-US" sz="1200" i="1" dirty="0">
                <a:solidFill>
                  <a:srgbClr val="000000"/>
                </a:solidFill>
                <a:latin typeface="Times New Roman" panose="02020603050405020304" pitchFamily="18" charset="0"/>
                <a:cs typeface="Times New Roman" panose="02020603050405020304" pitchFamily="18" charset="0"/>
              </a:rPr>
              <a:t>, Peter’s &amp; Tim’s talks </a:t>
            </a:r>
          </a:p>
          <a:p>
            <a:pPr algn="ctr"/>
            <a:r>
              <a:rPr lang="en-US" sz="1200" i="1" dirty="0">
                <a:solidFill>
                  <a:srgbClr val="000000"/>
                </a:solidFill>
                <a:latin typeface="Times New Roman" panose="02020603050405020304" pitchFamily="18" charset="0"/>
                <a:cs typeface="Times New Roman" panose="02020603050405020304" pitchFamily="18" charset="0"/>
              </a:rPr>
              <a:t>(Session 2A)</a:t>
            </a:r>
          </a:p>
        </p:txBody>
      </p:sp>
    </p:spTree>
    <p:extLst>
      <p:ext uri="{BB962C8B-B14F-4D97-AF65-F5344CB8AC3E}">
        <p14:creationId xmlns:p14="http://schemas.microsoft.com/office/powerpoint/2010/main" val="21231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17" grpId="0"/>
      <p:bldP spid="23" grpId="0" animBg="1"/>
      <p:bldP spid="26" grpId="0" animBg="1"/>
      <p:bldP spid="38" grpId="1"/>
      <p:bldP spid="42" grpId="0"/>
      <p:bldP spid="19" grpId="0"/>
      <p:bldP spid="4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E034D2C-0412-D946-89FF-628A6A59BA99}"/>
              </a:ext>
            </a:extLst>
          </p:cNvPr>
          <p:cNvPicPr>
            <a:picLocks noChangeAspect="1"/>
          </p:cNvPicPr>
          <p:nvPr/>
        </p:nvPicPr>
        <p:blipFill>
          <a:blip r:embed="rId2"/>
          <a:stretch>
            <a:fillRect/>
          </a:stretch>
        </p:blipFill>
        <p:spPr>
          <a:xfrm>
            <a:off x="0" y="-20466"/>
            <a:ext cx="9144000" cy="6461615"/>
          </a:xfrm>
          <a:prstGeom prst="rect">
            <a:avLst/>
          </a:prstGeom>
        </p:spPr>
      </p:pic>
    </p:spTree>
    <p:extLst>
      <p:ext uri="{BB962C8B-B14F-4D97-AF65-F5344CB8AC3E}">
        <p14:creationId xmlns:p14="http://schemas.microsoft.com/office/powerpoint/2010/main" val="40433537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BB8F9D8-5EF3-5740-8063-EAD10BCDDC5F}"/>
              </a:ext>
            </a:extLst>
          </p:cNvPr>
          <p:cNvPicPr>
            <a:picLocks noChangeAspect="1"/>
          </p:cNvPicPr>
          <p:nvPr/>
        </p:nvPicPr>
        <p:blipFill>
          <a:blip r:embed="rId2"/>
          <a:stretch>
            <a:fillRect/>
          </a:stretch>
        </p:blipFill>
        <p:spPr>
          <a:xfrm>
            <a:off x="0" y="-27092"/>
            <a:ext cx="9144000" cy="6461615"/>
          </a:xfrm>
          <a:prstGeom prst="rect">
            <a:avLst/>
          </a:prstGeom>
        </p:spPr>
      </p:pic>
    </p:spTree>
    <p:extLst>
      <p:ext uri="{BB962C8B-B14F-4D97-AF65-F5344CB8AC3E}">
        <p14:creationId xmlns:p14="http://schemas.microsoft.com/office/powerpoint/2010/main" val="36474812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156586C-FDED-AF48-98DF-052F3BEFF574}"/>
              </a:ext>
            </a:extLst>
          </p:cNvPr>
          <p:cNvPicPr>
            <a:picLocks noChangeAspect="1"/>
          </p:cNvPicPr>
          <p:nvPr/>
        </p:nvPicPr>
        <p:blipFill>
          <a:blip r:embed="rId2"/>
          <a:stretch>
            <a:fillRect/>
          </a:stretch>
        </p:blipFill>
        <p:spPr>
          <a:xfrm>
            <a:off x="0" y="-20466"/>
            <a:ext cx="9144000" cy="6461615"/>
          </a:xfrm>
          <a:prstGeom prst="rect">
            <a:avLst/>
          </a:prstGeom>
        </p:spPr>
      </p:pic>
    </p:spTree>
    <p:extLst>
      <p:ext uri="{BB962C8B-B14F-4D97-AF65-F5344CB8AC3E}">
        <p14:creationId xmlns:p14="http://schemas.microsoft.com/office/powerpoint/2010/main" val="31153133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825E5-367E-AD4F-87D4-8057EDE99990}"/>
              </a:ext>
            </a:extLst>
          </p:cNvPr>
          <p:cNvSpPr>
            <a:spLocks noGrp="1"/>
          </p:cNvSpPr>
          <p:nvPr>
            <p:ph type="title"/>
          </p:nvPr>
        </p:nvSpPr>
        <p:spPr>
          <a:xfrm>
            <a:off x="1745975" y="258540"/>
            <a:ext cx="5661991" cy="361950"/>
          </a:xfrm>
          <a:ln w="12700">
            <a:solidFill>
              <a:srgbClr val="000000"/>
            </a:solidFill>
          </a:ln>
        </p:spPr>
        <p:txBody>
          <a:bodyPr/>
          <a:lstStyle/>
          <a:p>
            <a:r>
              <a:rPr lang="en-US" dirty="0">
                <a:solidFill>
                  <a:srgbClr val="00B050"/>
                </a:solidFill>
              </a:rPr>
              <a:t>Run-2 non-factorization corrections, per year</a:t>
            </a:r>
          </a:p>
        </p:txBody>
      </p:sp>
      <p:pic>
        <p:nvPicPr>
          <p:cNvPr id="6" name="Picture 5">
            <a:extLst>
              <a:ext uri="{FF2B5EF4-FFF2-40B4-BE49-F238E27FC236}">
                <a16:creationId xmlns:a16="http://schemas.microsoft.com/office/drawing/2014/main" id="{0555566F-0B7F-B84D-AFF5-6426162CD47B}"/>
              </a:ext>
            </a:extLst>
          </p:cNvPr>
          <p:cNvPicPr>
            <a:picLocks noChangeAspect="1"/>
          </p:cNvPicPr>
          <p:nvPr/>
        </p:nvPicPr>
        <p:blipFill>
          <a:blip r:embed="rId2"/>
          <a:stretch>
            <a:fillRect/>
          </a:stretch>
        </p:blipFill>
        <p:spPr>
          <a:xfrm>
            <a:off x="353889" y="736913"/>
            <a:ext cx="3394710" cy="2894076"/>
          </a:xfrm>
          <a:prstGeom prst="rect">
            <a:avLst/>
          </a:prstGeom>
        </p:spPr>
      </p:pic>
      <p:pic>
        <p:nvPicPr>
          <p:cNvPr id="8" name="Picture 7">
            <a:extLst>
              <a:ext uri="{FF2B5EF4-FFF2-40B4-BE49-F238E27FC236}">
                <a16:creationId xmlns:a16="http://schemas.microsoft.com/office/drawing/2014/main" id="{B97A5578-B2E3-ED46-B9FC-4A91537BDA77}"/>
              </a:ext>
            </a:extLst>
          </p:cNvPr>
          <p:cNvPicPr>
            <a:picLocks noChangeAspect="1"/>
          </p:cNvPicPr>
          <p:nvPr/>
        </p:nvPicPr>
        <p:blipFill>
          <a:blip r:embed="rId3"/>
          <a:stretch>
            <a:fillRect/>
          </a:stretch>
        </p:blipFill>
        <p:spPr>
          <a:xfrm>
            <a:off x="4901400" y="742951"/>
            <a:ext cx="3394710" cy="2894076"/>
          </a:xfrm>
          <a:prstGeom prst="rect">
            <a:avLst/>
          </a:prstGeom>
        </p:spPr>
      </p:pic>
      <p:pic>
        <p:nvPicPr>
          <p:cNvPr id="10" name="Picture 9">
            <a:extLst>
              <a:ext uri="{FF2B5EF4-FFF2-40B4-BE49-F238E27FC236}">
                <a16:creationId xmlns:a16="http://schemas.microsoft.com/office/drawing/2014/main" id="{E65283DC-888F-D442-901F-A121B767402F}"/>
              </a:ext>
            </a:extLst>
          </p:cNvPr>
          <p:cNvPicPr>
            <a:picLocks noChangeAspect="1"/>
          </p:cNvPicPr>
          <p:nvPr/>
        </p:nvPicPr>
        <p:blipFill>
          <a:blip r:embed="rId4"/>
          <a:stretch>
            <a:fillRect/>
          </a:stretch>
        </p:blipFill>
        <p:spPr>
          <a:xfrm>
            <a:off x="440872" y="3747412"/>
            <a:ext cx="3771900" cy="2956560"/>
          </a:xfrm>
          <a:prstGeom prst="rect">
            <a:avLst/>
          </a:prstGeom>
        </p:spPr>
      </p:pic>
      <p:sp>
        <p:nvSpPr>
          <p:cNvPr id="11" name="TextBox 10">
            <a:extLst>
              <a:ext uri="{FF2B5EF4-FFF2-40B4-BE49-F238E27FC236}">
                <a16:creationId xmlns:a16="http://schemas.microsoft.com/office/drawing/2014/main" id="{EADD36B6-6216-244D-B10F-C68C5CA54728}"/>
              </a:ext>
            </a:extLst>
          </p:cNvPr>
          <p:cNvSpPr txBox="1"/>
          <p:nvPr/>
        </p:nvSpPr>
        <p:spPr>
          <a:xfrm>
            <a:off x="4720023" y="3978806"/>
            <a:ext cx="4180113" cy="1938992"/>
          </a:xfrm>
          <a:prstGeom prst="rect">
            <a:avLst/>
          </a:prstGeom>
          <a:noFill/>
        </p:spPr>
        <p:txBody>
          <a:bodyPr wrap="square" rtlCol="0">
            <a:spAutoFit/>
          </a:bodyPr>
          <a:lstStyle/>
          <a:p>
            <a:pPr algn="just"/>
            <a:r>
              <a:rPr lang="en-US" sz="1200" i="1" dirty="0">
                <a:solidFill>
                  <a:srgbClr val="000000"/>
                </a:solidFill>
              </a:rPr>
              <a:t>Non-factorization correction factors R for several colliding bunch pairs and </a:t>
            </a:r>
            <a:r>
              <a:rPr lang="en-US" sz="1200" i="1" dirty="0" err="1">
                <a:solidFill>
                  <a:srgbClr val="000000"/>
                </a:solidFill>
              </a:rPr>
              <a:t>vdM</a:t>
            </a:r>
            <a:r>
              <a:rPr lang="en-US" sz="1200" i="1" dirty="0">
                <a:solidFill>
                  <a:srgbClr val="000000"/>
                </a:solidFill>
              </a:rPr>
              <a:t> scan sets in the 2016, 2017 and 2018 </a:t>
            </a:r>
            <a:r>
              <a:rPr lang="en-US" sz="1200" i="1" dirty="0" err="1">
                <a:solidFill>
                  <a:srgbClr val="000000"/>
                </a:solidFill>
              </a:rPr>
              <a:t>vdM</a:t>
            </a:r>
            <a:r>
              <a:rPr lang="en-US" sz="1200" i="1" dirty="0">
                <a:solidFill>
                  <a:srgbClr val="000000"/>
                </a:solidFill>
              </a:rPr>
              <a:t> sessions. The results are extracted from combined fits to the luminosity scan curves and reconstructed primary-vertex data, using either on-axis scans or combined fits to on- and off-axis scans. The dashed (or red) line shows the error-weighted mean corrections, and the bands the uncertainties assigned from the spread of the measured R values. The results from different scans for each colliding bunch pair are slightly offset on the horizontal axis for clarity. </a:t>
            </a:r>
          </a:p>
        </p:txBody>
      </p:sp>
      <p:sp>
        <p:nvSpPr>
          <p:cNvPr id="7" name="TextBox 6">
            <a:extLst>
              <a:ext uri="{FF2B5EF4-FFF2-40B4-BE49-F238E27FC236}">
                <a16:creationId xmlns:a16="http://schemas.microsoft.com/office/drawing/2014/main" id="{C67EC9DF-C865-6448-8FB2-F905A08CB8AC}"/>
              </a:ext>
            </a:extLst>
          </p:cNvPr>
          <p:cNvSpPr txBox="1"/>
          <p:nvPr/>
        </p:nvSpPr>
        <p:spPr>
          <a:xfrm>
            <a:off x="930812" y="2084204"/>
            <a:ext cx="2675451" cy="430887"/>
          </a:xfrm>
          <a:prstGeom prst="rect">
            <a:avLst/>
          </a:prstGeom>
          <a:noFill/>
          <a:ln>
            <a:solidFill>
              <a:srgbClr val="088206"/>
            </a:solidFill>
          </a:ln>
        </p:spPr>
        <p:txBody>
          <a:bodyPr wrap="square" rtlCol="0">
            <a:spAutoFit/>
          </a:bodyPr>
          <a:lstStyle/>
          <a:p>
            <a:pPr algn="ctr"/>
            <a:r>
              <a:rPr lang="en-US" sz="1100" b="1" dirty="0">
                <a:solidFill>
                  <a:srgbClr val="088206"/>
                </a:solidFill>
              </a:rPr>
              <a:t>Largest net correction seen in Run 2 (pp):</a:t>
            </a:r>
          </a:p>
          <a:p>
            <a:pPr algn="ctr"/>
            <a:r>
              <a:rPr lang="en-US" sz="1100" b="1" dirty="0">
                <a:solidFill>
                  <a:srgbClr val="088206"/>
                </a:solidFill>
              </a:rPr>
              <a:t> 0.6 % (bunch- &amp; scan-averaged)</a:t>
            </a:r>
          </a:p>
        </p:txBody>
      </p:sp>
    </p:spTree>
    <p:extLst>
      <p:ext uri="{BB962C8B-B14F-4D97-AF65-F5344CB8AC3E}">
        <p14:creationId xmlns:p14="http://schemas.microsoft.com/office/powerpoint/2010/main" val="3962878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88BB4-FFCA-26C8-8DA2-67072101F173}"/>
              </a:ext>
            </a:extLst>
          </p:cNvPr>
          <p:cNvSpPr>
            <a:spLocks noGrp="1"/>
          </p:cNvSpPr>
          <p:nvPr>
            <p:ph type="title"/>
          </p:nvPr>
        </p:nvSpPr>
        <p:spPr>
          <a:xfrm>
            <a:off x="1989655" y="381000"/>
            <a:ext cx="5170266" cy="361950"/>
          </a:xfrm>
          <a:ln w="19050">
            <a:solidFill>
              <a:schemeClr val="accent1"/>
            </a:solidFill>
          </a:ln>
        </p:spPr>
        <p:txBody>
          <a:bodyPr/>
          <a:lstStyle/>
          <a:p>
            <a:r>
              <a:rPr lang="en-US" dirty="0">
                <a:solidFill>
                  <a:srgbClr val="000000"/>
                </a:solidFill>
              </a:rPr>
              <a:t>Beam conditions: </a:t>
            </a:r>
            <a:r>
              <a:rPr lang="en-US" dirty="0" err="1">
                <a:solidFill>
                  <a:schemeClr val="tx1"/>
                </a:solidFill>
              </a:rPr>
              <a:t>vdM</a:t>
            </a:r>
            <a:r>
              <a:rPr lang="en-US" dirty="0">
                <a:solidFill>
                  <a:schemeClr val="tx1"/>
                </a:solidFill>
              </a:rPr>
              <a:t> scans </a:t>
            </a:r>
            <a:r>
              <a:rPr lang="en-US" dirty="0">
                <a:solidFill>
                  <a:srgbClr val="000000"/>
                </a:solidFill>
              </a:rPr>
              <a:t>vs.</a:t>
            </a:r>
            <a:r>
              <a:rPr lang="en-US" dirty="0"/>
              <a:t> </a:t>
            </a:r>
            <a:r>
              <a:rPr lang="en-US" dirty="0">
                <a:solidFill>
                  <a:srgbClr val="949494"/>
                </a:solidFill>
              </a:rPr>
              <a:t>physics</a:t>
            </a:r>
          </a:p>
        </p:txBody>
      </p:sp>
      <p:graphicFrame>
        <p:nvGraphicFramePr>
          <p:cNvPr id="5" name="Table 5">
            <a:extLst>
              <a:ext uri="{FF2B5EF4-FFF2-40B4-BE49-F238E27FC236}">
                <a16:creationId xmlns:a16="http://schemas.microsoft.com/office/drawing/2014/main" id="{19FF0239-A4AD-BDDA-EEE0-5C5E43A70A0A}"/>
              </a:ext>
            </a:extLst>
          </p:cNvPr>
          <p:cNvGraphicFramePr>
            <a:graphicFrameLocks noGrp="1"/>
          </p:cNvGraphicFramePr>
          <p:nvPr>
            <p:extLst>
              <p:ext uri="{D42A27DB-BD31-4B8C-83A1-F6EECF244321}">
                <p14:modId xmlns:p14="http://schemas.microsoft.com/office/powerpoint/2010/main" val="3574545851"/>
              </p:ext>
            </p:extLst>
          </p:nvPr>
        </p:nvGraphicFramePr>
        <p:xfrm>
          <a:off x="150961" y="878262"/>
          <a:ext cx="8842078" cy="5694680"/>
        </p:xfrm>
        <a:graphic>
          <a:graphicData uri="http://schemas.openxmlformats.org/drawingml/2006/table">
            <a:tbl>
              <a:tblPr firstRow="1" bandRow="1">
                <a:tableStyleId>{5C22544A-7EE6-4342-B048-85BDC9FD1C3A}</a:tableStyleId>
              </a:tblPr>
              <a:tblGrid>
                <a:gridCol w="2165230">
                  <a:extLst>
                    <a:ext uri="{9D8B030D-6E8A-4147-A177-3AD203B41FA5}">
                      <a16:colId xmlns:a16="http://schemas.microsoft.com/office/drawing/2014/main" val="2803194555"/>
                    </a:ext>
                  </a:extLst>
                </a:gridCol>
                <a:gridCol w="921959">
                  <a:extLst>
                    <a:ext uri="{9D8B030D-6E8A-4147-A177-3AD203B41FA5}">
                      <a16:colId xmlns:a16="http://schemas.microsoft.com/office/drawing/2014/main" val="21208133"/>
                    </a:ext>
                  </a:extLst>
                </a:gridCol>
                <a:gridCol w="2407305">
                  <a:extLst>
                    <a:ext uri="{9D8B030D-6E8A-4147-A177-3AD203B41FA5}">
                      <a16:colId xmlns:a16="http://schemas.microsoft.com/office/drawing/2014/main" val="749027551"/>
                    </a:ext>
                  </a:extLst>
                </a:gridCol>
                <a:gridCol w="2407305">
                  <a:extLst>
                    <a:ext uri="{9D8B030D-6E8A-4147-A177-3AD203B41FA5}">
                      <a16:colId xmlns:a16="http://schemas.microsoft.com/office/drawing/2014/main" val="866123190"/>
                    </a:ext>
                  </a:extLst>
                </a:gridCol>
                <a:gridCol w="940279">
                  <a:extLst>
                    <a:ext uri="{9D8B030D-6E8A-4147-A177-3AD203B41FA5}">
                      <a16:colId xmlns:a16="http://schemas.microsoft.com/office/drawing/2014/main" val="2908668058"/>
                    </a:ext>
                  </a:extLst>
                </a:gridCol>
              </a:tblGrid>
              <a:tr h="370840">
                <a:tc>
                  <a:txBody>
                    <a:bodyPr/>
                    <a:lstStyle/>
                    <a:p>
                      <a:pPr algn="ctr"/>
                      <a:r>
                        <a:rPr lang="en-US" sz="1400" dirty="0"/>
                        <a:t>Parameter</a:t>
                      </a:r>
                    </a:p>
                  </a:txBody>
                  <a:tcPr anchor="ctr" anchorCtr="1"/>
                </a:tc>
                <a:tc>
                  <a:txBody>
                    <a:bodyPr/>
                    <a:lstStyle/>
                    <a:p>
                      <a:pPr algn="ctr"/>
                      <a:r>
                        <a:rPr lang="en-US" sz="1400" dirty="0" err="1"/>
                        <a:t>vdM</a:t>
                      </a:r>
                      <a:r>
                        <a:rPr lang="en-US" sz="1400" dirty="0"/>
                        <a:t> </a:t>
                      </a:r>
                    </a:p>
                    <a:p>
                      <a:pPr algn="ctr"/>
                      <a:r>
                        <a:rPr lang="en-US" sz="1400" dirty="0"/>
                        <a:t>setting</a:t>
                      </a:r>
                    </a:p>
                  </a:txBody>
                  <a:tcPr anchor="ctr" anchorCtr="1"/>
                </a:tc>
                <a:tc>
                  <a:txBody>
                    <a:bodyPr/>
                    <a:lstStyle/>
                    <a:p>
                      <a:pPr algn="ctr"/>
                      <a:r>
                        <a:rPr lang="en-US" sz="1400" dirty="0"/>
                        <a:t>Motivation [5]: </a:t>
                      </a:r>
                    </a:p>
                    <a:p>
                      <a:pPr algn="ctr"/>
                      <a:r>
                        <a:rPr lang="en-US" sz="1400" dirty="0"/>
                        <a:t>accelerator issues</a:t>
                      </a:r>
                    </a:p>
                  </a:txBody>
                  <a:tcPr anchor="ctr" anchorCtr="1"/>
                </a:tc>
                <a:tc>
                  <a:txBody>
                    <a:bodyPr/>
                    <a:lstStyle/>
                    <a:p>
                      <a:pPr algn="ctr"/>
                      <a:r>
                        <a:rPr lang="en-US" sz="1400" dirty="0"/>
                        <a:t>Motivation [5]:</a:t>
                      </a:r>
                    </a:p>
                    <a:p>
                      <a:pPr algn="ctr"/>
                      <a:r>
                        <a:rPr lang="en-US" sz="1400" dirty="0">
                          <a:latin typeface="Lucida Calligraphy" panose="03010101010101010101" pitchFamily="66" charset="77"/>
                        </a:rPr>
                        <a:t>L</a:t>
                      </a:r>
                      <a:r>
                        <a:rPr lang="en-US" sz="1400" dirty="0"/>
                        <a:t>-meter / </a:t>
                      </a:r>
                      <a:r>
                        <a:rPr lang="en-US" sz="1400" dirty="0" err="1"/>
                        <a:t>operat'nl</a:t>
                      </a:r>
                      <a:r>
                        <a:rPr lang="en-US" sz="1400" dirty="0"/>
                        <a:t> issues</a:t>
                      </a:r>
                    </a:p>
                  </a:txBody>
                  <a:tcPr anchor="ctr" anchorCtr="1"/>
                </a:tc>
                <a:tc>
                  <a:txBody>
                    <a:bodyPr/>
                    <a:lstStyle/>
                    <a:p>
                      <a:pPr algn="ctr"/>
                      <a:r>
                        <a:rPr lang="en-US" sz="1400" dirty="0">
                          <a:solidFill>
                            <a:srgbClr val="B3B3B3"/>
                          </a:solidFill>
                        </a:rPr>
                        <a:t>Physics </a:t>
                      </a:r>
                    </a:p>
                    <a:p>
                      <a:pPr algn="ctr"/>
                      <a:r>
                        <a:rPr lang="en-US" sz="1400" dirty="0">
                          <a:solidFill>
                            <a:srgbClr val="B3B3B3"/>
                          </a:solidFill>
                        </a:rPr>
                        <a:t>setting</a:t>
                      </a:r>
                    </a:p>
                  </a:txBody>
                  <a:tcPr anchor="ctr" anchorCtr="1"/>
                </a:tc>
                <a:extLst>
                  <a:ext uri="{0D108BD9-81ED-4DB2-BD59-A6C34878D82A}">
                    <a16:rowId xmlns:a16="http://schemas.microsoft.com/office/drawing/2014/main" val="471355078"/>
                  </a:ext>
                </a:extLst>
              </a:tr>
              <a:tr h="370840">
                <a:tc>
                  <a:txBody>
                    <a:bodyPr/>
                    <a:lstStyle/>
                    <a:p>
                      <a:pPr algn="ctr"/>
                      <a:r>
                        <a:rPr lang="en-US" sz="1400" dirty="0">
                          <a:solidFill>
                            <a:srgbClr val="000000"/>
                          </a:solidFill>
                        </a:rPr>
                        <a:t>Bunch pattern</a:t>
                      </a:r>
                    </a:p>
                  </a:txBody>
                  <a:tcPr anchor="ctr" anchorCtr="1"/>
                </a:tc>
                <a:tc>
                  <a:txBody>
                    <a:bodyPr/>
                    <a:lstStyle/>
                    <a:p>
                      <a:pPr algn="ctr"/>
                      <a:r>
                        <a:rPr lang="en-US" sz="1400" dirty="0"/>
                        <a:t>isolated</a:t>
                      </a:r>
                    </a:p>
                  </a:txBody>
                  <a:tcPr anchor="ctr" anchorCtr="1"/>
                </a:tc>
                <a:tc>
                  <a:txBody>
                    <a:bodyPr/>
                    <a:lstStyle/>
                    <a:p>
                      <a:pPr algn="l"/>
                      <a:r>
                        <a:rPr lang="en-US" sz="1400" dirty="0"/>
                        <a:t>⟷ parasitic </a:t>
                      </a:r>
                      <a:r>
                        <a:rPr lang="en-US" sz="1400" dirty="0" err="1"/>
                        <a:t>Xings</a:t>
                      </a:r>
                      <a:r>
                        <a:rPr lang="en-US" sz="1400" dirty="0"/>
                        <a:t> (</a:t>
                      </a:r>
                      <a:r>
                        <a:rPr lang="en-US" sz="1400" dirty="0">
                          <a:solidFill>
                            <a:srgbClr val="FF0000"/>
                          </a:solidFill>
                        </a:rPr>
                        <a:t>b-b</a:t>
                      </a:r>
                      <a:r>
                        <a:rPr lang="en-US" sz="1400" dirty="0"/>
                        <a:t>!) </a:t>
                      </a:r>
                    </a:p>
                    <a:p>
                      <a:pPr algn="l"/>
                      <a:r>
                        <a:rPr lang="en-US" sz="1400" dirty="0"/>
                        <a:t>→ allows </a:t>
                      </a:r>
                      <a:r>
                        <a:rPr lang="en-US" sz="1400" dirty="0">
                          <a:latin typeface="Symbol" pitchFamily="2" charset="2"/>
                        </a:rPr>
                        <a:t>q</a:t>
                      </a:r>
                      <a:r>
                        <a:rPr lang="en-US" sz="1400" baseline="-25000" dirty="0"/>
                        <a:t>c</a:t>
                      </a:r>
                      <a:r>
                        <a:rPr lang="en-US" sz="1400" baseline="0" dirty="0"/>
                        <a:t> </a:t>
                      </a:r>
                      <a:r>
                        <a:rPr lang="en-US" sz="1400" dirty="0"/>
                        <a:t>= 0</a:t>
                      </a:r>
                    </a:p>
                  </a:txBody>
                  <a:tcPr anchor="ctr" anchorCtr="1"/>
                </a:tc>
                <a:tc>
                  <a:txBody>
                    <a:bodyPr/>
                    <a:lstStyle/>
                    <a:p>
                      <a:pPr algn="ctr"/>
                      <a:r>
                        <a:rPr lang="en-US" sz="1400" dirty="0"/>
                        <a:t>⟷ out-of-time </a:t>
                      </a:r>
                      <a:r>
                        <a:rPr lang="en-US" sz="1400" dirty="0" err="1"/>
                        <a:t>elx</a:t>
                      </a:r>
                      <a:r>
                        <a:rPr lang="en-US" sz="1400" dirty="0"/>
                        <a:t> pileup</a:t>
                      </a:r>
                    </a:p>
                  </a:txBody>
                  <a:tcPr anchor="ctr" anchorCtr="1"/>
                </a:tc>
                <a:tc>
                  <a:txBody>
                    <a:bodyPr/>
                    <a:lstStyle/>
                    <a:p>
                      <a:pPr algn="ctr"/>
                      <a:r>
                        <a:rPr lang="en-US" sz="1400" dirty="0">
                          <a:solidFill>
                            <a:srgbClr val="717171"/>
                          </a:solidFill>
                        </a:rPr>
                        <a:t>trains</a:t>
                      </a:r>
                    </a:p>
                  </a:txBody>
                  <a:tcPr anchor="ctr" anchorCtr="1"/>
                </a:tc>
                <a:extLst>
                  <a:ext uri="{0D108BD9-81ED-4DB2-BD59-A6C34878D82A}">
                    <a16:rowId xmlns:a16="http://schemas.microsoft.com/office/drawing/2014/main" val="2417431410"/>
                  </a:ext>
                </a:extLst>
              </a:tr>
              <a:tr h="370840">
                <a:tc>
                  <a:txBody>
                    <a:bodyPr/>
                    <a:lstStyle/>
                    <a:p>
                      <a:pPr algn="ctr"/>
                      <a:r>
                        <a:rPr lang="en-US" sz="1400" dirty="0">
                          <a:solidFill>
                            <a:srgbClr val="000000"/>
                          </a:solidFill>
                        </a:rPr>
                        <a:t># bunches</a:t>
                      </a:r>
                    </a:p>
                  </a:txBody>
                  <a:tcPr anchor="ctr" anchorCtr="1"/>
                </a:tc>
                <a:tc>
                  <a:txBody>
                    <a:bodyPr/>
                    <a:lstStyle/>
                    <a:p>
                      <a:pPr algn="ctr"/>
                      <a:r>
                        <a:rPr lang="en-US" sz="1400" dirty="0"/>
                        <a:t>≤ 152</a:t>
                      </a:r>
                    </a:p>
                  </a:txBody>
                  <a:tcPr anchor="ctr" anchorCtr="1"/>
                </a:tc>
                <a:tc>
                  <a:txBody>
                    <a:bodyPr/>
                    <a:lstStyle/>
                    <a:p>
                      <a:pPr algn="ctr"/>
                      <a:r>
                        <a:rPr lang="en-US" sz="1400" dirty="0"/>
                        <a:t>→ allows </a:t>
                      </a:r>
                      <a:r>
                        <a:rPr lang="en-US" sz="1400" dirty="0">
                          <a:latin typeface="Symbol" pitchFamily="2" charset="2"/>
                        </a:rPr>
                        <a:t>q</a:t>
                      </a:r>
                      <a:r>
                        <a:rPr lang="en-US" sz="1400" baseline="-25000" dirty="0"/>
                        <a:t>c</a:t>
                      </a:r>
                      <a:r>
                        <a:rPr lang="en-US" sz="1400" baseline="0" dirty="0"/>
                        <a:t> </a:t>
                      </a:r>
                      <a:r>
                        <a:rPr lang="en-US" sz="1400" dirty="0"/>
                        <a:t>= 0</a:t>
                      </a:r>
                    </a:p>
                  </a:txBody>
                  <a:tcPr anchor="ctr" anchorCtr="1"/>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   statistics (some </a:t>
                      </a:r>
                      <a:r>
                        <a:rPr lang="en-US" sz="1400" dirty="0" err="1"/>
                        <a:t>expts</a:t>
                      </a:r>
                      <a:r>
                        <a:rPr lang="en-US" sz="1400" dirty="0"/>
                        <a:t>)</a:t>
                      </a:r>
                    </a:p>
                  </a:txBody>
                  <a:tcPr anchor="ctr" anchorCtr="1"/>
                </a:tc>
                <a:tc>
                  <a:txBody>
                    <a:bodyPr/>
                    <a:lstStyle/>
                    <a:p>
                      <a:pPr algn="ctr"/>
                      <a:r>
                        <a:rPr lang="en-US" sz="1400" dirty="0">
                          <a:solidFill>
                            <a:srgbClr val="717171"/>
                          </a:solidFill>
                        </a:rPr>
                        <a:t>2450</a:t>
                      </a:r>
                    </a:p>
                  </a:txBody>
                  <a:tcPr anchor="ctr" anchorCtr="1"/>
                </a:tc>
                <a:extLst>
                  <a:ext uri="{0D108BD9-81ED-4DB2-BD59-A6C34878D82A}">
                    <a16:rowId xmlns:a16="http://schemas.microsoft.com/office/drawing/2014/main" val="1219400204"/>
                  </a:ext>
                </a:extLst>
              </a:tr>
              <a:tr h="370840">
                <a:tc>
                  <a:txBody>
                    <a:bodyPr/>
                    <a:lstStyle/>
                    <a:p>
                      <a:pPr algn="ctr"/>
                      <a:r>
                        <a:rPr lang="en-US" sz="1400" dirty="0">
                          <a:solidFill>
                            <a:srgbClr val="000000"/>
                          </a:solidFill>
                        </a:rPr>
                        <a:t>Crossing angle </a:t>
                      </a:r>
                      <a:r>
                        <a:rPr lang="en-US" sz="1400" dirty="0">
                          <a:solidFill>
                            <a:srgbClr val="000000"/>
                          </a:solidFill>
                          <a:latin typeface="Symbol" pitchFamily="2" charset="2"/>
                        </a:rPr>
                        <a:t>q</a:t>
                      </a:r>
                      <a:r>
                        <a:rPr lang="en-US" sz="1400" baseline="-25000" dirty="0">
                          <a:solidFill>
                            <a:srgbClr val="000000"/>
                          </a:solidFill>
                        </a:rPr>
                        <a:t>c</a:t>
                      </a:r>
                    </a:p>
                  </a:txBody>
                  <a:tcPr anchor="ctr" anchorCtr="1"/>
                </a:tc>
                <a:tc>
                  <a:txBody>
                    <a:bodyPr/>
                    <a:lstStyle/>
                    <a:p>
                      <a:pPr algn="ctr"/>
                      <a:r>
                        <a:rPr lang="en-US" sz="1400" dirty="0"/>
                        <a:t>0</a:t>
                      </a:r>
                    </a:p>
                  </a:txBody>
                  <a:tcPr anchor="ctr" anchorCtr="1"/>
                </a:tc>
                <a:tc>
                  <a:txBody>
                    <a:bodyPr/>
                    <a:lstStyle/>
                    <a:p>
                      <a:pPr algn="l"/>
                      <a:r>
                        <a:rPr lang="en-US" sz="1400" dirty="0"/>
                        <a:t>⟷ </a:t>
                      </a:r>
                      <a:r>
                        <a:rPr lang="en-US" sz="1400" dirty="0">
                          <a:solidFill>
                            <a:srgbClr val="FF0000"/>
                          </a:solidFill>
                        </a:rPr>
                        <a:t>Orbit drift (geom. factor)</a:t>
                      </a:r>
                    </a:p>
                    <a:p>
                      <a:pPr algn="l"/>
                      <a:r>
                        <a:rPr lang="en-US" sz="1400" dirty="0"/>
                        <a:t>⟷ </a:t>
                      </a:r>
                      <a:r>
                        <a:rPr lang="en-US" sz="1400" dirty="0">
                          <a:solidFill>
                            <a:srgbClr val="FF0000"/>
                          </a:solidFill>
                        </a:rPr>
                        <a:t>Beam-beam (b-b) biases</a:t>
                      </a:r>
                    </a:p>
                  </a:txBody>
                  <a:tcPr anchor="ctr" anchorCtr="1"/>
                </a:tc>
                <a:tc>
                  <a:txBody>
                    <a:bodyPr/>
                    <a:lstStyle/>
                    <a:p>
                      <a:pPr algn="ctr"/>
                      <a:r>
                        <a:rPr lang="en-US" sz="1400" dirty="0"/>
                        <a:t>-</a:t>
                      </a:r>
                    </a:p>
                  </a:txBody>
                  <a:tcPr anchor="ctr" anchorCtr="1"/>
                </a:tc>
                <a:tc>
                  <a:txBody>
                    <a:bodyPr/>
                    <a:lstStyle/>
                    <a:p>
                      <a:pPr algn="ctr"/>
                      <a:r>
                        <a:rPr lang="en-US" sz="1400" dirty="0">
                          <a:solidFill>
                            <a:srgbClr val="717171"/>
                          </a:solidFill>
                        </a:rPr>
                        <a:t>270 - 340</a:t>
                      </a:r>
                    </a:p>
                  </a:txBody>
                  <a:tcPr anchor="ctr" anchorCtr="1"/>
                </a:tc>
                <a:extLst>
                  <a:ext uri="{0D108BD9-81ED-4DB2-BD59-A6C34878D82A}">
                    <a16:rowId xmlns:a16="http://schemas.microsoft.com/office/drawing/2014/main" val="2520800943"/>
                  </a:ext>
                </a:extLst>
              </a:tr>
              <a:tr h="370840">
                <a:tc>
                  <a:txBody>
                    <a:bodyPr/>
                    <a:lstStyle/>
                    <a:p>
                      <a:pPr algn="ctr"/>
                      <a:r>
                        <a:rPr lang="en-US" sz="1400" dirty="0">
                          <a:solidFill>
                            <a:srgbClr val="000000"/>
                          </a:solidFill>
                        </a:rPr>
                        <a:t>Pile-up parameter </a:t>
                      </a:r>
                      <a:r>
                        <a:rPr lang="en-US" sz="1400" dirty="0">
                          <a:solidFill>
                            <a:srgbClr val="000000"/>
                          </a:solidFill>
                          <a:latin typeface="Symbol" pitchFamily="2" charset="2"/>
                        </a:rPr>
                        <a:t>m</a:t>
                      </a:r>
                    </a:p>
                  </a:txBody>
                  <a:tcPr anchor="ctr" anchorCtr="1"/>
                </a:tc>
                <a:tc>
                  <a:txBody>
                    <a:bodyPr/>
                    <a:lstStyle/>
                    <a:p>
                      <a:pPr algn="ctr"/>
                      <a:r>
                        <a:rPr lang="en-US" sz="1400" dirty="0"/>
                        <a:t>≤ 0.5 - 1</a:t>
                      </a:r>
                    </a:p>
                  </a:txBody>
                  <a:tcPr anchor="ctr" anchorCtr="1"/>
                </a:tc>
                <a:tc>
                  <a:txBody>
                    <a:bodyPr/>
                    <a:lstStyle/>
                    <a:p>
                      <a:pPr algn="ctr"/>
                      <a:r>
                        <a:rPr lang="en-US" sz="1400" dirty="0"/>
                        <a:t>-</a:t>
                      </a:r>
                    </a:p>
                  </a:txBody>
                  <a:tcPr anchor="ctr" anchorCtr="1"/>
                </a:tc>
                <a:tc>
                  <a:txBody>
                    <a:bodyPr/>
                    <a:lstStyle/>
                    <a:p>
                      <a:pPr algn="ctr"/>
                      <a:r>
                        <a:rPr lang="en-US" sz="1400" dirty="0"/>
                        <a:t>⟷ </a:t>
                      </a:r>
                      <a:r>
                        <a:rPr lang="en-US" sz="1400" dirty="0">
                          <a:latin typeface="Lucida Calligraphy" panose="03010101010101010101" pitchFamily="66" charset="77"/>
                        </a:rPr>
                        <a:t>L</a:t>
                      </a:r>
                      <a:r>
                        <a:rPr lang="en-US" sz="1400" dirty="0"/>
                        <a:t>-meter non-linearities </a:t>
                      </a:r>
                    </a:p>
                  </a:txBody>
                  <a:tcPr anchor="ctr" anchorCtr="1"/>
                </a:tc>
                <a:tc>
                  <a:txBody>
                    <a:bodyPr/>
                    <a:lstStyle/>
                    <a:p>
                      <a:pPr algn="ctr"/>
                      <a:r>
                        <a:rPr lang="en-US" sz="1400" dirty="0">
                          <a:solidFill>
                            <a:srgbClr val="717171"/>
                          </a:solidFill>
                        </a:rPr>
                        <a:t>65 - 30</a:t>
                      </a:r>
                    </a:p>
                  </a:txBody>
                  <a:tcPr anchor="ctr" anchorCtr="1"/>
                </a:tc>
                <a:extLst>
                  <a:ext uri="{0D108BD9-81ED-4DB2-BD59-A6C34878D82A}">
                    <a16:rowId xmlns:a16="http://schemas.microsoft.com/office/drawing/2014/main" val="3682765074"/>
                  </a:ext>
                </a:extLst>
              </a:tr>
              <a:tr h="370840">
                <a:tc>
                  <a:txBody>
                    <a:bodyPr/>
                    <a:lstStyle/>
                    <a:p>
                      <a:pPr algn="ctr"/>
                      <a:r>
                        <a:rPr lang="en-US" sz="1400" dirty="0">
                          <a:solidFill>
                            <a:srgbClr val="000000"/>
                          </a:solidFill>
                        </a:rPr>
                        <a:t>Beam-beam par. </a:t>
                      </a:r>
                      <a:r>
                        <a:rPr lang="en-US" sz="1400" dirty="0">
                          <a:solidFill>
                            <a:srgbClr val="000000"/>
                          </a:solidFill>
                          <a:latin typeface="Symbol" pitchFamily="2" charset="2"/>
                        </a:rPr>
                        <a:t>x </a:t>
                      </a:r>
                      <a:r>
                        <a:rPr lang="en-US" sz="1400" dirty="0">
                          <a:solidFill>
                            <a:srgbClr val="000000"/>
                          </a:solidFill>
                          <a:latin typeface="+mn-lt"/>
                        </a:rPr>
                        <a:t>[10</a:t>
                      </a:r>
                      <a:r>
                        <a:rPr lang="en-US" sz="1400" baseline="30000" dirty="0">
                          <a:solidFill>
                            <a:srgbClr val="000000"/>
                          </a:solidFill>
                          <a:latin typeface="+mn-lt"/>
                        </a:rPr>
                        <a:t>-3</a:t>
                      </a:r>
                      <a:r>
                        <a:rPr lang="en-US" sz="1400" dirty="0">
                          <a:solidFill>
                            <a:srgbClr val="000000"/>
                          </a:solidFill>
                          <a:latin typeface="+mn-lt"/>
                        </a:rPr>
                        <a:t>]</a:t>
                      </a:r>
                    </a:p>
                  </a:txBody>
                  <a:tcPr anchor="ctr" anchorCtr="1"/>
                </a:tc>
                <a:tc>
                  <a:txBody>
                    <a:bodyPr/>
                    <a:lstStyle/>
                    <a:p>
                      <a:pPr algn="ctr"/>
                      <a:r>
                        <a:rPr lang="en-US" sz="1400" dirty="0"/>
                        <a:t>≤ 3 - 5</a:t>
                      </a:r>
                    </a:p>
                  </a:txBody>
                  <a:tcPr anchor="ctr" anchorCtr="1"/>
                </a:tc>
                <a:tc>
                  <a:txBody>
                    <a:bodyPr/>
                    <a:lstStyle/>
                    <a:p>
                      <a:pPr algn="ctr"/>
                      <a:r>
                        <a:rPr lang="en-US" sz="1400" dirty="0">
                          <a:solidFill>
                            <a:srgbClr val="FF0000"/>
                          </a:solidFill>
                        </a:rPr>
                        <a:t>Minimize b-b effects</a:t>
                      </a:r>
                    </a:p>
                  </a:txBody>
                  <a:tcPr anchor="ctr" anchorCtr="1"/>
                </a:tc>
                <a:tc>
                  <a:txBody>
                    <a:bodyPr/>
                    <a:lstStyle/>
                    <a:p>
                      <a:pPr algn="ctr"/>
                      <a:r>
                        <a:rPr lang="en-US" sz="1400" dirty="0"/>
                        <a:t>-</a:t>
                      </a:r>
                    </a:p>
                  </a:txBody>
                  <a:tcPr anchor="ctr" anchorCtr="1"/>
                </a:tc>
                <a:tc>
                  <a:txBody>
                    <a:bodyPr/>
                    <a:lstStyle/>
                    <a:p>
                      <a:pPr algn="ctr"/>
                      <a:r>
                        <a:rPr lang="en-US" sz="1400" dirty="0">
                          <a:solidFill>
                            <a:srgbClr val="717171"/>
                          </a:solidFill>
                        </a:rPr>
                        <a:t>8 - 3</a:t>
                      </a:r>
                    </a:p>
                  </a:txBody>
                  <a:tcPr anchor="ctr" anchorCtr="1"/>
                </a:tc>
                <a:extLst>
                  <a:ext uri="{0D108BD9-81ED-4DB2-BD59-A6C34878D82A}">
                    <a16:rowId xmlns:a16="http://schemas.microsoft.com/office/drawing/2014/main" val="922057761"/>
                  </a:ext>
                </a:extLst>
              </a:tr>
              <a:tr h="370840">
                <a:tc>
                  <a:txBody>
                    <a:bodyPr/>
                    <a:lstStyle/>
                    <a:p>
                      <a:pPr algn="ctr"/>
                      <a:r>
                        <a:rPr lang="en-US" sz="1400" dirty="0">
                          <a:solidFill>
                            <a:srgbClr val="000000"/>
                          </a:solidFill>
                        </a:rPr>
                        <a:t>Bunch populations n</a:t>
                      </a:r>
                      <a:r>
                        <a:rPr lang="en-US" sz="1400" baseline="-25000" dirty="0">
                          <a:solidFill>
                            <a:srgbClr val="000000"/>
                          </a:solidFill>
                        </a:rPr>
                        <a:t>1</a:t>
                      </a:r>
                      <a:r>
                        <a:rPr lang="en-US" sz="1400" dirty="0">
                          <a:solidFill>
                            <a:srgbClr val="000000"/>
                          </a:solidFill>
                        </a:rPr>
                        <a:t>, n</a:t>
                      </a:r>
                      <a:r>
                        <a:rPr lang="en-US" sz="1400" baseline="-25000" dirty="0">
                          <a:solidFill>
                            <a:srgbClr val="000000"/>
                          </a:solidFill>
                        </a:rPr>
                        <a:t>2</a:t>
                      </a:r>
                      <a:endParaRPr lang="en-US" sz="1400" dirty="0">
                        <a:solidFill>
                          <a:srgbClr val="000000"/>
                        </a:solidFill>
                      </a:endParaRPr>
                    </a:p>
                    <a:p>
                      <a:pPr algn="ctr"/>
                      <a:r>
                        <a:rPr lang="en-US" sz="1400" dirty="0">
                          <a:solidFill>
                            <a:srgbClr val="000000"/>
                          </a:solidFill>
                        </a:rPr>
                        <a:t>[10</a:t>
                      </a:r>
                      <a:r>
                        <a:rPr lang="en-US" sz="1400" baseline="30000" dirty="0">
                          <a:solidFill>
                            <a:srgbClr val="000000"/>
                          </a:solidFill>
                        </a:rPr>
                        <a:t>11 </a:t>
                      </a:r>
                      <a:r>
                        <a:rPr lang="en-US" sz="1400" baseline="0" dirty="0">
                          <a:solidFill>
                            <a:srgbClr val="000000"/>
                          </a:solidFill>
                        </a:rPr>
                        <a:t>p/bunch</a:t>
                      </a:r>
                      <a:r>
                        <a:rPr lang="en-US" sz="1400" dirty="0">
                          <a:solidFill>
                            <a:srgbClr val="000000"/>
                          </a:solidFill>
                        </a:rPr>
                        <a:t>]</a:t>
                      </a:r>
                    </a:p>
                  </a:txBody>
                  <a:tcPr anchor="ctr" anchorCtr="1"/>
                </a:tc>
                <a:tc>
                  <a:txBody>
                    <a:bodyPr/>
                    <a:lstStyle/>
                    <a:p>
                      <a:pPr algn="ctr"/>
                      <a:r>
                        <a:rPr lang="en-US" sz="1400" dirty="0"/>
                        <a:t>0.7 - 0.9</a:t>
                      </a:r>
                    </a:p>
                  </a:txBody>
                  <a:tcPr anchor="ctr" anchorCtr="1"/>
                </a:tc>
                <a:tc>
                  <a:txBody>
                    <a:bodyPr/>
                    <a:lstStyle/>
                    <a:p>
                      <a:pPr algn="ctr"/>
                      <a:r>
                        <a:rPr lang="en-US" sz="1400" dirty="0"/>
                        <a:t>→ Minimize ghost charge &amp; satellites from injectors</a:t>
                      </a:r>
                    </a:p>
                    <a:p>
                      <a:pPr algn="ctr"/>
                      <a:r>
                        <a:rPr lang="en-US" sz="1400" dirty="0"/>
                        <a:t>→ </a:t>
                      </a:r>
                      <a:r>
                        <a:rPr lang="en-US" sz="1400" dirty="0">
                          <a:latin typeface="Symbol" pitchFamily="2" charset="2"/>
                        </a:rPr>
                        <a:t>m</a:t>
                      </a:r>
                      <a:r>
                        <a:rPr lang="en-US" sz="1400" dirty="0"/>
                        <a:t>, </a:t>
                      </a:r>
                      <a:r>
                        <a:rPr lang="en-US" sz="1400" b="0" dirty="0">
                          <a:solidFill>
                            <a:srgbClr val="FF0000"/>
                          </a:solidFill>
                          <a:latin typeface="Symbol" pitchFamily="2" charset="2"/>
                        </a:rPr>
                        <a:t>x</a:t>
                      </a:r>
                      <a:r>
                        <a:rPr lang="en-US" sz="1400" dirty="0"/>
                        <a:t> as low as possible</a:t>
                      </a:r>
                    </a:p>
                  </a:txBody>
                  <a:tcPr anchor="ctr" anchorCtr="1"/>
                </a:tc>
                <a:tc rowSpan="3">
                  <a:txBody>
                    <a:bodyPr/>
                    <a:lstStyle/>
                    <a:p>
                      <a:pPr algn="l"/>
                      <a:r>
                        <a:rPr lang="en-US" sz="1400" dirty="0"/>
                        <a:t>Combination of </a:t>
                      </a:r>
                      <a:r>
                        <a:rPr lang="en-US" sz="1400" dirty="0">
                          <a:solidFill>
                            <a:srgbClr val="000000"/>
                          </a:solidFill>
                        </a:rPr>
                        <a:t>bunch population, </a:t>
                      </a:r>
                      <a:r>
                        <a:rPr lang="en-US" sz="1400" dirty="0">
                          <a:solidFill>
                            <a:srgbClr val="000000"/>
                          </a:solidFill>
                          <a:latin typeface="Symbol" pitchFamily="2" charset="2"/>
                        </a:rPr>
                        <a:t>b</a:t>
                      </a:r>
                      <a:r>
                        <a:rPr lang="en-US" sz="1400" dirty="0">
                          <a:solidFill>
                            <a:srgbClr val="000000"/>
                          </a:solidFill>
                        </a:rPr>
                        <a:t>* and </a:t>
                      </a:r>
                      <a:r>
                        <a:rPr lang="en-US" sz="1400" dirty="0" err="1">
                          <a:solidFill>
                            <a:srgbClr val="000000"/>
                          </a:solidFill>
                          <a:latin typeface="Symbol" pitchFamily="2" charset="2"/>
                        </a:rPr>
                        <a:t>e</a:t>
                      </a:r>
                      <a:r>
                        <a:rPr lang="en-US" sz="1400" baseline="-25000" dirty="0" err="1">
                          <a:solidFill>
                            <a:srgbClr val="000000"/>
                          </a:solidFill>
                        </a:rPr>
                        <a:t>N</a:t>
                      </a:r>
                      <a:r>
                        <a:rPr lang="en-US" sz="1400" baseline="-25000" dirty="0">
                          <a:solidFill>
                            <a:srgbClr val="000000"/>
                          </a:solidFill>
                        </a:rPr>
                        <a:t> </a:t>
                      </a:r>
                      <a:r>
                        <a:rPr lang="en-US" sz="1400" dirty="0"/>
                        <a:t>is </a:t>
                      </a:r>
                    </a:p>
                    <a:p>
                      <a:pPr algn="l"/>
                      <a:r>
                        <a:rPr lang="en-US" sz="1400" dirty="0"/>
                        <a:t>a balance between: </a:t>
                      </a:r>
                    </a:p>
                    <a:p>
                      <a:pPr marL="285750" indent="-285750" algn="l">
                        <a:buFont typeface="Arial" panose="020B0604020202020204" pitchFamily="34" charset="0"/>
                        <a:buChar char="•"/>
                      </a:pPr>
                      <a:r>
                        <a:rPr lang="en-US" sz="1400" dirty="0"/>
                        <a:t>minimizing </a:t>
                      </a:r>
                      <a:r>
                        <a:rPr lang="en-US" sz="1400" dirty="0">
                          <a:latin typeface="Symbol" pitchFamily="2" charset="2"/>
                        </a:rPr>
                        <a:t>m</a:t>
                      </a:r>
                    </a:p>
                    <a:p>
                      <a:pPr marL="285750" indent="-285750" algn="l">
                        <a:buFont typeface="Arial" panose="020B0604020202020204" pitchFamily="34" charset="0"/>
                        <a:buChar char="•"/>
                      </a:pPr>
                      <a:r>
                        <a:rPr lang="en-US" sz="1400" dirty="0"/>
                        <a:t>maximizing </a:t>
                      </a:r>
                      <a:r>
                        <a:rPr lang="en-US" sz="1400" dirty="0" err="1">
                          <a:solidFill>
                            <a:srgbClr val="FF0000"/>
                          </a:solidFill>
                          <a:latin typeface="Symbol" pitchFamily="2" charset="2"/>
                        </a:rPr>
                        <a:t>s</a:t>
                      </a:r>
                      <a:r>
                        <a:rPr lang="en-US" sz="1400" baseline="-25000" dirty="0" err="1">
                          <a:solidFill>
                            <a:srgbClr val="FF0000"/>
                          </a:solidFill>
                          <a:latin typeface="Lucida Calligraphy" panose="03010101010101010101" pitchFamily="66" charset="77"/>
                        </a:rPr>
                        <a:t>L</a:t>
                      </a:r>
                      <a:endParaRPr lang="en-US" sz="1400" dirty="0"/>
                    </a:p>
                    <a:p>
                      <a:pPr marL="285750" indent="-285750" algn="l">
                        <a:buFont typeface="Arial" panose="020B0604020202020204" pitchFamily="34" charset="0"/>
                        <a:buChar char="•"/>
                      </a:pPr>
                      <a:r>
                        <a:rPr lang="en-US" sz="1400" dirty="0"/>
                        <a:t>ensuring adequate       </a:t>
                      </a:r>
                      <a:r>
                        <a:rPr lang="en-US" sz="1400" dirty="0">
                          <a:latin typeface="Lucida Calligraphy" panose="03010101010101010101" pitchFamily="66" charset="77"/>
                        </a:rPr>
                        <a:t>L</a:t>
                      </a:r>
                      <a:r>
                        <a:rPr lang="en-US" sz="1400" dirty="0"/>
                        <a:t>-meter statistics</a:t>
                      </a:r>
                    </a:p>
                  </a:txBody>
                  <a:tcPr anchor="ctr" anchorCtr="1"/>
                </a:tc>
                <a:tc>
                  <a:txBody>
                    <a:bodyPr/>
                    <a:lstStyle/>
                    <a:p>
                      <a:pPr algn="ctr"/>
                      <a:r>
                        <a:rPr lang="en-US" sz="1400" dirty="0">
                          <a:solidFill>
                            <a:srgbClr val="717171"/>
                          </a:solidFill>
                        </a:rPr>
                        <a:t>1.5 – 0.9</a:t>
                      </a:r>
                    </a:p>
                  </a:txBody>
                  <a:tcPr anchor="ctr" anchorCtr="1"/>
                </a:tc>
                <a:extLst>
                  <a:ext uri="{0D108BD9-81ED-4DB2-BD59-A6C34878D82A}">
                    <a16:rowId xmlns:a16="http://schemas.microsoft.com/office/drawing/2014/main" val="1847493334"/>
                  </a:ext>
                </a:extLst>
              </a:tr>
              <a:tr h="370840">
                <a:tc>
                  <a:txBody>
                    <a:bodyPr/>
                    <a:lstStyle/>
                    <a:p>
                      <a:pPr algn="ctr"/>
                      <a:r>
                        <a:rPr lang="en-US" sz="1400" dirty="0">
                          <a:solidFill>
                            <a:srgbClr val="000000"/>
                          </a:solidFill>
                          <a:latin typeface="Symbol" pitchFamily="2" charset="2"/>
                        </a:rPr>
                        <a:t>b</a:t>
                      </a:r>
                      <a:r>
                        <a:rPr lang="en-US" sz="1400" dirty="0">
                          <a:solidFill>
                            <a:srgbClr val="000000"/>
                          </a:solidFill>
                        </a:rPr>
                        <a:t>* [m]</a:t>
                      </a:r>
                    </a:p>
                  </a:txBody>
                  <a:tcPr anchor="ctr" anchorCtr="1"/>
                </a:tc>
                <a:tc>
                  <a:txBody>
                    <a:bodyPr/>
                    <a:lstStyle/>
                    <a:p>
                      <a:pPr algn="ctr"/>
                      <a:r>
                        <a:rPr lang="en-US" sz="1400" dirty="0"/>
                        <a:t>19 - 24</a:t>
                      </a:r>
                    </a:p>
                  </a:txBody>
                  <a:tcPr anchor="ctr" anchorCtr="1"/>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 </a:t>
                      </a:r>
                      <a:r>
                        <a:rPr lang="en-US" sz="1400" dirty="0">
                          <a:latin typeface="Symbol" pitchFamily="2" charset="2"/>
                        </a:rPr>
                        <a:t>m</a:t>
                      </a:r>
                      <a:r>
                        <a:rPr lang="en-US" sz="1400" dirty="0"/>
                        <a:t>, </a:t>
                      </a:r>
                      <a:r>
                        <a:rPr lang="en-US" sz="1400" b="0" dirty="0">
                          <a:solidFill>
                            <a:srgbClr val="FF0000"/>
                          </a:solidFill>
                          <a:latin typeface="Symbol" pitchFamily="2" charset="2"/>
                        </a:rPr>
                        <a:t>x</a:t>
                      </a:r>
                      <a:r>
                        <a:rPr lang="en-US" sz="1400" dirty="0"/>
                        <a:t> as low as possible</a:t>
                      </a:r>
                    </a:p>
                    <a:p>
                      <a:pPr algn="l"/>
                      <a:r>
                        <a:rPr lang="en-US" sz="1400" dirty="0"/>
                        <a:t>→ </a:t>
                      </a:r>
                      <a:r>
                        <a:rPr lang="en-US" sz="1400" dirty="0" err="1">
                          <a:solidFill>
                            <a:srgbClr val="FF0000"/>
                          </a:solidFill>
                          <a:latin typeface="Symbol" pitchFamily="2" charset="2"/>
                        </a:rPr>
                        <a:t>s</a:t>
                      </a:r>
                      <a:r>
                        <a:rPr lang="en-US" sz="1400" baseline="-25000" dirty="0" err="1">
                          <a:solidFill>
                            <a:srgbClr val="FF0000"/>
                          </a:solidFill>
                          <a:latin typeface="Lucida Calligraphy" panose="03010101010101010101" pitchFamily="66" charset="77"/>
                        </a:rPr>
                        <a:t>L</a:t>
                      </a:r>
                      <a:r>
                        <a:rPr lang="en-US" sz="1400" dirty="0"/>
                        <a:t> as large as possible</a:t>
                      </a:r>
                    </a:p>
                  </a:txBody>
                  <a:tcPr anchor="ctr" anchorCtr="1"/>
                </a:tc>
                <a:tc vMerge="1">
                  <a:txBody>
                    <a:bodyPr/>
                    <a:lstStyle/>
                    <a:p>
                      <a:pPr algn="ctr"/>
                      <a:endParaRPr lang="en-US" sz="1400" dirty="0"/>
                    </a:p>
                  </a:txBody>
                  <a:tcPr anchor="ctr" anchorCtr="1"/>
                </a:tc>
                <a:tc>
                  <a:txBody>
                    <a:bodyPr/>
                    <a:lstStyle/>
                    <a:p>
                      <a:pPr algn="ctr"/>
                      <a:r>
                        <a:rPr lang="en-US" sz="1400" dirty="0">
                          <a:solidFill>
                            <a:srgbClr val="717171"/>
                          </a:solidFill>
                        </a:rPr>
                        <a:t>1.2 - 0.3</a:t>
                      </a:r>
                    </a:p>
                  </a:txBody>
                  <a:tcPr anchor="ctr" anchorCtr="1"/>
                </a:tc>
                <a:extLst>
                  <a:ext uri="{0D108BD9-81ED-4DB2-BD59-A6C34878D82A}">
                    <a16:rowId xmlns:a16="http://schemas.microsoft.com/office/drawing/2014/main" val="2788328858"/>
                  </a:ext>
                </a:extLst>
              </a:tr>
              <a:tr h="370840">
                <a:tc>
                  <a:txBody>
                    <a:bodyPr/>
                    <a:lstStyle/>
                    <a:p>
                      <a:pPr algn="ctr"/>
                      <a:r>
                        <a:rPr lang="en-US" sz="1400" dirty="0">
                          <a:solidFill>
                            <a:srgbClr val="000000"/>
                          </a:solidFill>
                        </a:rPr>
                        <a:t>Emittance </a:t>
                      </a:r>
                      <a:r>
                        <a:rPr lang="en-US" sz="1400" dirty="0" err="1">
                          <a:solidFill>
                            <a:srgbClr val="000000"/>
                          </a:solidFill>
                          <a:latin typeface="Symbol" pitchFamily="2" charset="2"/>
                        </a:rPr>
                        <a:t>e</a:t>
                      </a:r>
                      <a:r>
                        <a:rPr lang="en-US" sz="1400" baseline="-25000" dirty="0" err="1">
                          <a:solidFill>
                            <a:srgbClr val="000000"/>
                          </a:solidFill>
                        </a:rPr>
                        <a:t>N</a:t>
                      </a:r>
                      <a:r>
                        <a:rPr lang="en-US" sz="1400" dirty="0">
                          <a:solidFill>
                            <a:srgbClr val="000000"/>
                          </a:solidFill>
                        </a:rPr>
                        <a:t> [</a:t>
                      </a:r>
                      <a:r>
                        <a:rPr lang="en-US" sz="1400" dirty="0" err="1">
                          <a:solidFill>
                            <a:srgbClr val="000000"/>
                          </a:solidFill>
                          <a:latin typeface="Symbol" pitchFamily="2" charset="2"/>
                        </a:rPr>
                        <a:t>m</a:t>
                      </a:r>
                      <a:r>
                        <a:rPr lang="en-US" sz="1400" dirty="0" err="1">
                          <a:solidFill>
                            <a:srgbClr val="000000"/>
                          </a:solidFill>
                        </a:rPr>
                        <a:t>m.rad</a:t>
                      </a:r>
                      <a:r>
                        <a:rPr lang="en-US" sz="1400" dirty="0">
                          <a:solidFill>
                            <a:srgbClr val="000000"/>
                          </a:solidFill>
                        </a:rPr>
                        <a:t>]</a:t>
                      </a:r>
                    </a:p>
                  </a:txBody>
                  <a:tcPr anchor="ctr" anchorCtr="1"/>
                </a:tc>
                <a:tc>
                  <a:txBody>
                    <a:bodyPr/>
                    <a:lstStyle/>
                    <a:p>
                      <a:pPr algn="ctr"/>
                      <a:r>
                        <a:rPr lang="en-US" sz="1400" dirty="0"/>
                        <a:t>2.5 - 3.5</a:t>
                      </a:r>
                    </a:p>
                  </a:txBody>
                  <a:tcPr anchor="ctr" anchorCtr="1"/>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 </a:t>
                      </a:r>
                      <a:r>
                        <a:rPr lang="en-US" sz="1400" dirty="0">
                          <a:latin typeface="Symbol" pitchFamily="2" charset="2"/>
                        </a:rPr>
                        <a:t>m</a:t>
                      </a:r>
                      <a:r>
                        <a:rPr lang="en-US" sz="1400" dirty="0"/>
                        <a:t>, </a:t>
                      </a:r>
                      <a:r>
                        <a:rPr lang="en-US" sz="1400" b="0" dirty="0">
                          <a:solidFill>
                            <a:srgbClr val="FF0000"/>
                          </a:solidFill>
                          <a:latin typeface="Symbol" pitchFamily="2" charset="2"/>
                        </a:rPr>
                        <a:t>x</a:t>
                      </a:r>
                      <a:r>
                        <a:rPr lang="en-US" sz="1400" dirty="0"/>
                        <a:t> as low as possible</a:t>
                      </a:r>
                    </a:p>
                    <a:p>
                      <a:pPr algn="l"/>
                      <a:r>
                        <a:rPr lang="en-US" sz="1400" dirty="0"/>
                        <a:t>→ </a:t>
                      </a:r>
                      <a:r>
                        <a:rPr lang="en-US" sz="1400" dirty="0" err="1">
                          <a:solidFill>
                            <a:srgbClr val="FF0000"/>
                          </a:solidFill>
                          <a:latin typeface="Symbol" pitchFamily="2" charset="2"/>
                        </a:rPr>
                        <a:t>s</a:t>
                      </a:r>
                      <a:r>
                        <a:rPr lang="en-US" sz="1400" baseline="-25000" dirty="0" err="1">
                          <a:solidFill>
                            <a:srgbClr val="FF0000"/>
                          </a:solidFill>
                          <a:latin typeface="Lucida Calligraphy" panose="03010101010101010101" pitchFamily="66" charset="77"/>
                        </a:rPr>
                        <a:t>L</a:t>
                      </a:r>
                      <a:r>
                        <a:rPr lang="en-US" sz="1400" dirty="0"/>
                        <a:t> as large as possible</a:t>
                      </a:r>
                    </a:p>
                  </a:txBody>
                  <a:tcPr anchor="ctr" anchorCtr="1"/>
                </a:tc>
                <a:tc vMerge="1">
                  <a:txBody>
                    <a:bodyPr/>
                    <a:lstStyle/>
                    <a:p>
                      <a:pPr algn="ctr"/>
                      <a:endParaRPr lang="en-US" sz="1400" dirty="0"/>
                    </a:p>
                  </a:txBody>
                  <a:tcPr anchor="ctr" anchorCtr="1"/>
                </a:tc>
                <a:tc>
                  <a:txBody>
                    <a:bodyPr/>
                    <a:lstStyle/>
                    <a:p>
                      <a:pPr algn="ctr"/>
                      <a:r>
                        <a:rPr lang="en-US" sz="1400" dirty="0">
                          <a:solidFill>
                            <a:srgbClr val="717171"/>
                          </a:solidFill>
                        </a:rPr>
                        <a:t>2 - 2.5</a:t>
                      </a:r>
                    </a:p>
                  </a:txBody>
                  <a:tcPr anchor="ctr" anchorCtr="1"/>
                </a:tc>
                <a:extLst>
                  <a:ext uri="{0D108BD9-81ED-4DB2-BD59-A6C34878D82A}">
                    <a16:rowId xmlns:a16="http://schemas.microsoft.com/office/drawing/2014/main" val="2883939080"/>
                  </a:ext>
                </a:extLst>
              </a:tr>
              <a:tr h="370840">
                <a:tc>
                  <a:txBody>
                    <a:bodyPr/>
                    <a:lstStyle/>
                    <a:p>
                      <a:pPr algn="ctr"/>
                      <a:r>
                        <a:rPr lang="en-US" sz="1400" baseline="0" dirty="0">
                          <a:solidFill>
                            <a:srgbClr val="000000"/>
                          </a:solidFill>
                        </a:rPr>
                        <a:t>Transverse </a:t>
                      </a:r>
                    </a:p>
                    <a:p>
                      <a:pPr algn="ctr"/>
                      <a:r>
                        <a:rPr lang="en-US" sz="1400" baseline="0" dirty="0">
                          <a:solidFill>
                            <a:srgbClr val="000000"/>
                          </a:solidFill>
                        </a:rPr>
                        <a:t>luminous size </a:t>
                      </a:r>
                      <a:r>
                        <a:rPr lang="en-US" sz="1400" dirty="0" err="1">
                          <a:solidFill>
                            <a:srgbClr val="000000"/>
                          </a:solidFill>
                          <a:latin typeface="Symbol" pitchFamily="2" charset="2"/>
                        </a:rPr>
                        <a:t>s</a:t>
                      </a:r>
                      <a:r>
                        <a:rPr lang="en-US" sz="1400" baseline="-25000" dirty="0" err="1">
                          <a:solidFill>
                            <a:srgbClr val="000000"/>
                          </a:solidFill>
                          <a:latin typeface="Lucida Calligraphy" panose="03010101010101010101" pitchFamily="66" charset="77"/>
                        </a:rPr>
                        <a:t>L</a:t>
                      </a:r>
                      <a:r>
                        <a:rPr lang="en-US" sz="1400" baseline="30000" dirty="0">
                          <a:solidFill>
                            <a:srgbClr val="000000"/>
                          </a:solidFill>
                          <a:latin typeface="Lucida Calligraphy" panose="03010101010101010101" pitchFamily="66" charset="77"/>
                        </a:rPr>
                        <a:t>  </a:t>
                      </a:r>
                      <a:r>
                        <a:rPr lang="en-US" sz="1400" baseline="0" dirty="0">
                          <a:solidFill>
                            <a:srgbClr val="000000"/>
                          </a:solidFill>
                          <a:latin typeface="Times New Roman" panose="02020603050405020304" pitchFamily="18" charset="0"/>
                          <a:cs typeface="Times New Roman" panose="02020603050405020304" pitchFamily="18" charset="0"/>
                        </a:rPr>
                        <a:t>[</a:t>
                      </a:r>
                      <a:r>
                        <a:rPr lang="en-US" sz="1400" baseline="0" dirty="0">
                          <a:solidFill>
                            <a:srgbClr val="000000"/>
                          </a:solidFill>
                          <a:latin typeface="Symbol" pitchFamily="2" charset="2"/>
                          <a:cs typeface="Times New Roman" panose="02020603050405020304" pitchFamily="18" charset="0"/>
                        </a:rPr>
                        <a:t>m</a:t>
                      </a:r>
                      <a:r>
                        <a:rPr lang="en-US" sz="1400" baseline="0" dirty="0">
                          <a:solidFill>
                            <a:srgbClr val="000000"/>
                          </a:solidFill>
                          <a:latin typeface="Times New Roman" panose="02020603050405020304" pitchFamily="18" charset="0"/>
                          <a:cs typeface="Times New Roman" panose="02020603050405020304" pitchFamily="18" charset="0"/>
                        </a:rPr>
                        <a:t>m]</a:t>
                      </a:r>
                    </a:p>
                  </a:txBody>
                  <a:tcPr anchor="ctr" anchorCtr="1"/>
                </a:tc>
                <a:tc>
                  <a:txBody>
                    <a:bodyPr/>
                    <a:lstStyle/>
                    <a:p>
                      <a:pPr algn="ctr"/>
                      <a:r>
                        <a:rPr lang="en-US" sz="1400" dirty="0"/>
                        <a:t>~ 60</a:t>
                      </a:r>
                    </a:p>
                  </a:txBody>
                  <a:tcPr anchor="ctr" anchorCtr="1"/>
                </a:tc>
                <a:tc>
                  <a:txBody>
                    <a:bodyPr/>
                    <a:lstStyle/>
                    <a:p>
                      <a:pPr algn="ctr"/>
                      <a:r>
                        <a:rPr lang="en-US" sz="1400" dirty="0">
                          <a:solidFill>
                            <a:schemeClr val="tx1"/>
                          </a:solidFill>
                        </a:rPr>
                        <a:t>Estimate</a:t>
                      </a:r>
                      <a:r>
                        <a:rPr lang="en-US" sz="1400" dirty="0">
                          <a:solidFill>
                            <a:srgbClr val="FF0000"/>
                          </a:solidFill>
                        </a:rPr>
                        <a:t> non-factorization</a:t>
                      </a:r>
                      <a:r>
                        <a:rPr lang="en-US" sz="1400" dirty="0"/>
                        <a:t> correction</a:t>
                      </a:r>
                    </a:p>
                  </a:txBody>
                  <a:tcPr anchor="ctr" anchorCtr="1"/>
                </a:tc>
                <a:tc>
                  <a:txBody>
                    <a:bodyPr/>
                    <a:lstStyle/>
                    <a:p>
                      <a:pPr algn="ctr"/>
                      <a:r>
                        <a:rPr lang="en-US" sz="1400" dirty="0"/>
                        <a:t>As large as possible </a:t>
                      </a:r>
                      <a:r>
                        <a:rPr lang="en-US" sz="1400" dirty="0" err="1"/>
                        <a:t>wrt</a:t>
                      </a:r>
                      <a:r>
                        <a:rPr lang="en-US" sz="1400" dirty="0"/>
                        <a:t> vertex-position resolution</a:t>
                      </a:r>
                    </a:p>
                  </a:txBody>
                  <a:tcPr anchor="ctr" anchorCtr="1"/>
                </a:tc>
                <a:tc>
                  <a:txBody>
                    <a:bodyPr/>
                    <a:lstStyle/>
                    <a:p>
                      <a:pPr algn="ctr"/>
                      <a:r>
                        <a:rPr lang="en-US" sz="1400" dirty="0">
                          <a:solidFill>
                            <a:srgbClr val="717171"/>
                          </a:solidFill>
                        </a:rPr>
                        <a:t>~ 8</a:t>
                      </a:r>
                    </a:p>
                  </a:txBody>
                  <a:tcPr anchor="ctr" anchorCtr="1"/>
                </a:tc>
                <a:extLst>
                  <a:ext uri="{0D108BD9-81ED-4DB2-BD59-A6C34878D82A}">
                    <a16:rowId xmlns:a16="http://schemas.microsoft.com/office/drawing/2014/main" val="119050664"/>
                  </a:ext>
                </a:extLst>
              </a:tr>
              <a:tr h="370840">
                <a:tc>
                  <a:txBody>
                    <a:bodyPr/>
                    <a:lstStyle/>
                    <a:p>
                      <a:pPr algn="ctr"/>
                      <a:r>
                        <a:rPr lang="en-US" sz="1400" baseline="0" dirty="0">
                          <a:solidFill>
                            <a:srgbClr val="000000"/>
                          </a:solidFill>
                        </a:rPr>
                        <a:t>Beam tailoring in </a:t>
                      </a:r>
                      <a:r>
                        <a:rPr lang="en-US" sz="1400" baseline="0" dirty="0" err="1">
                          <a:solidFill>
                            <a:srgbClr val="000000"/>
                          </a:solidFill>
                        </a:rPr>
                        <a:t>injectr</a:t>
                      </a:r>
                      <a:endParaRPr lang="en-US" sz="1400" baseline="0" dirty="0">
                        <a:solidFill>
                          <a:srgbClr val="000000"/>
                        </a:solidFill>
                      </a:endParaRPr>
                    </a:p>
                  </a:txBody>
                  <a:tcPr anchor="ctr" anchorCtr="1"/>
                </a:tc>
                <a:tc>
                  <a:txBody>
                    <a:bodyPr/>
                    <a:lstStyle/>
                    <a:p>
                      <a:pPr algn="ctr"/>
                      <a:r>
                        <a:rPr lang="en-US" sz="1400" dirty="0"/>
                        <a:t>Empirical</a:t>
                      </a:r>
                    </a:p>
                  </a:txBody>
                  <a:tcPr anchor="ctr" anchorCtr="1"/>
                </a:tc>
                <a:tc>
                  <a:txBody>
                    <a:bodyPr/>
                    <a:lstStyle/>
                    <a:p>
                      <a:pPr algn="l"/>
                      <a:r>
                        <a:rPr lang="en-US" sz="1400" dirty="0"/>
                        <a:t>Minimize </a:t>
                      </a:r>
                      <a:r>
                        <a:rPr lang="en-US" sz="1400" dirty="0">
                          <a:solidFill>
                            <a:srgbClr val="FF0000"/>
                          </a:solidFill>
                        </a:rPr>
                        <a:t>non-factorization</a:t>
                      </a:r>
                    </a:p>
                  </a:txBody>
                  <a:tcPr anchor="ctr" anchorCtr="1"/>
                </a:tc>
                <a:tc>
                  <a:txBody>
                    <a:bodyPr/>
                    <a:lstStyle/>
                    <a:p>
                      <a:pPr algn="ctr"/>
                      <a:r>
                        <a:rPr lang="en-US" sz="1400" dirty="0"/>
                        <a:t>-</a:t>
                      </a:r>
                    </a:p>
                  </a:txBody>
                  <a:tcPr anchor="ctr" anchorCtr="1"/>
                </a:tc>
                <a:tc>
                  <a:txBody>
                    <a:bodyPr/>
                    <a:lstStyle/>
                    <a:p>
                      <a:pPr algn="ctr"/>
                      <a:r>
                        <a:rPr lang="en-US" sz="1400" dirty="0">
                          <a:solidFill>
                            <a:srgbClr val="717171"/>
                          </a:solidFill>
                        </a:rPr>
                        <a:t>N/A</a:t>
                      </a:r>
                    </a:p>
                  </a:txBody>
                  <a:tcPr anchor="ctr" anchorCtr="1"/>
                </a:tc>
                <a:extLst>
                  <a:ext uri="{0D108BD9-81ED-4DB2-BD59-A6C34878D82A}">
                    <a16:rowId xmlns:a16="http://schemas.microsoft.com/office/drawing/2014/main" val="1692527774"/>
                  </a:ext>
                </a:extLst>
              </a:tr>
              <a:tr h="370840">
                <a:tc>
                  <a:txBody>
                    <a:bodyPr/>
                    <a:lstStyle/>
                    <a:p>
                      <a:pPr algn="ctr"/>
                      <a:r>
                        <a:rPr lang="en-US" sz="1400" dirty="0">
                          <a:solidFill>
                            <a:srgbClr val="000000"/>
                          </a:solidFill>
                          <a:latin typeface="Times New Roman" panose="02020603050405020304" pitchFamily="18" charset="0"/>
                          <a:cs typeface="Times New Roman" panose="02020603050405020304" pitchFamily="18" charset="0"/>
                        </a:rPr>
                        <a:t>Head-on</a:t>
                      </a:r>
                      <a:r>
                        <a:rPr lang="en-US" sz="1400" dirty="0">
                          <a:solidFill>
                            <a:srgbClr val="000000"/>
                          </a:solidFill>
                          <a:latin typeface="Lucida Calligraphy" panose="03010101010101010101" pitchFamily="66" charset="77"/>
                        </a:rPr>
                        <a:t> L</a:t>
                      </a:r>
                      <a:r>
                        <a:rPr lang="en-US" sz="1400" dirty="0">
                          <a:solidFill>
                            <a:srgbClr val="000000"/>
                          </a:solidFill>
                        </a:rPr>
                        <a:t>  [10</a:t>
                      </a:r>
                      <a:r>
                        <a:rPr lang="en-US" sz="1400" baseline="30000" dirty="0">
                          <a:solidFill>
                            <a:srgbClr val="000000"/>
                          </a:solidFill>
                        </a:rPr>
                        <a:t>34</a:t>
                      </a:r>
                      <a:r>
                        <a:rPr lang="en-US" sz="1400" dirty="0">
                          <a:solidFill>
                            <a:srgbClr val="000000"/>
                          </a:solidFill>
                        </a:rPr>
                        <a:t> cm</a:t>
                      </a:r>
                      <a:r>
                        <a:rPr lang="en-US" sz="1400" baseline="30000" dirty="0">
                          <a:solidFill>
                            <a:srgbClr val="000000"/>
                          </a:solidFill>
                        </a:rPr>
                        <a:t>-2</a:t>
                      </a:r>
                      <a:r>
                        <a:rPr lang="en-US" sz="1400" dirty="0">
                          <a:solidFill>
                            <a:srgbClr val="000000"/>
                          </a:solidFill>
                        </a:rPr>
                        <a:t> s</a:t>
                      </a:r>
                      <a:r>
                        <a:rPr lang="en-US" sz="1400" baseline="30000" dirty="0">
                          <a:solidFill>
                            <a:srgbClr val="000000"/>
                          </a:solidFill>
                        </a:rPr>
                        <a:t>-1</a:t>
                      </a:r>
                      <a:r>
                        <a:rPr lang="en-US" sz="1400" dirty="0">
                          <a:solidFill>
                            <a:srgbClr val="000000"/>
                          </a:solidFill>
                        </a:rPr>
                        <a:t>]</a:t>
                      </a:r>
                    </a:p>
                  </a:txBody>
                  <a:tcPr anchor="ctr" anchorCtr="1"/>
                </a:tc>
                <a:tc>
                  <a:txBody>
                    <a:bodyPr/>
                    <a:lstStyle/>
                    <a:p>
                      <a:pPr algn="ctr"/>
                      <a:r>
                        <a:rPr lang="en-US" sz="1400" dirty="0"/>
                        <a:t> ~ 0.001</a:t>
                      </a:r>
                    </a:p>
                  </a:txBody>
                  <a:tcPr anchor="ctr" anchorCtr="1"/>
                </a:tc>
                <a:tc>
                  <a:txBody>
                    <a:bodyPr/>
                    <a:lstStyle/>
                    <a:p>
                      <a:pPr algn="ctr"/>
                      <a:endParaRPr lang="en-US" sz="1400" dirty="0"/>
                    </a:p>
                  </a:txBody>
                  <a:tcPr anchor="ctr" anchorCtr="1"/>
                </a:tc>
                <a:tc>
                  <a:txBody>
                    <a:bodyPr/>
                    <a:lstStyle/>
                    <a:p>
                      <a:pPr algn="ctr"/>
                      <a:endParaRPr lang="en-US" sz="1400" dirty="0"/>
                    </a:p>
                  </a:txBody>
                  <a:tcPr anchor="ctr" anchorCtr="1"/>
                </a:tc>
                <a:tc>
                  <a:txBody>
                    <a:bodyPr/>
                    <a:lstStyle/>
                    <a:p>
                      <a:pPr algn="ctr"/>
                      <a:r>
                        <a:rPr lang="en-US" sz="1400" dirty="0">
                          <a:solidFill>
                            <a:srgbClr val="717171"/>
                          </a:solidFill>
                        </a:rPr>
                        <a:t>2 - 1</a:t>
                      </a:r>
                    </a:p>
                  </a:txBody>
                  <a:tcPr anchor="ctr" anchorCtr="1"/>
                </a:tc>
                <a:extLst>
                  <a:ext uri="{0D108BD9-81ED-4DB2-BD59-A6C34878D82A}">
                    <a16:rowId xmlns:a16="http://schemas.microsoft.com/office/drawing/2014/main" val="981284391"/>
                  </a:ext>
                </a:extLst>
              </a:tr>
            </a:tbl>
          </a:graphicData>
        </a:graphic>
      </p:graphicFrame>
      <p:sp>
        <p:nvSpPr>
          <p:cNvPr id="4" name="TextBox 3">
            <a:extLst>
              <a:ext uri="{FF2B5EF4-FFF2-40B4-BE49-F238E27FC236}">
                <a16:creationId xmlns:a16="http://schemas.microsoft.com/office/drawing/2014/main" id="{899E556D-8430-E653-8D2A-9FBCDE19332A}"/>
              </a:ext>
            </a:extLst>
          </p:cNvPr>
          <p:cNvSpPr txBox="1"/>
          <p:nvPr/>
        </p:nvSpPr>
        <p:spPr>
          <a:xfrm>
            <a:off x="29924" y="0"/>
            <a:ext cx="3107559" cy="246221"/>
          </a:xfrm>
          <a:prstGeom prst="rect">
            <a:avLst/>
          </a:prstGeom>
          <a:solidFill>
            <a:srgbClr val="FFFFFF"/>
          </a:solidFill>
          <a:ln w="6350">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P. </a:t>
            </a:r>
            <a:r>
              <a:rPr lang="en-US" sz="1000" i="1" dirty="0" err="1">
                <a:solidFill>
                  <a:srgbClr val="000000"/>
                </a:solidFill>
                <a:latin typeface="Times New Roman" panose="02020603050405020304" pitchFamily="18" charset="0"/>
                <a:cs typeface="Times New Roman" panose="02020603050405020304" pitchFamily="18" charset="0"/>
              </a:rPr>
              <a:t>Grafström</a:t>
            </a:r>
            <a:r>
              <a:rPr lang="en-US" sz="1000" i="1" dirty="0">
                <a:solidFill>
                  <a:srgbClr val="000000"/>
                </a:solidFill>
                <a:latin typeface="Times New Roman" panose="02020603050405020304" pitchFamily="18" charset="0"/>
                <a:cs typeface="Times New Roman" panose="02020603050405020304" pitchFamily="18" charset="0"/>
              </a:rPr>
              <a:t> &amp; W. </a:t>
            </a:r>
            <a:r>
              <a:rPr lang="en-US" sz="1000" i="1" dirty="0" err="1">
                <a:solidFill>
                  <a:srgbClr val="000000"/>
                </a:solidFill>
                <a:latin typeface="Times New Roman" panose="02020603050405020304" pitchFamily="18" charset="0"/>
                <a:cs typeface="Times New Roman" panose="02020603050405020304" pitchFamily="18" charset="0"/>
              </a:rPr>
              <a:t>Kozanecki</a:t>
            </a:r>
            <a:r>
              <a:rPr lang="en-US" sz="1000" i="1" dirty="0">
                <a:solidFill>
                  <a:srgbClr val="000000"/>
                </a:solidFill>
                <a:latin typeface="Times New Roman" panose="02020603050405020304" pitchFamily="18" charset="0"/>
                <a:cs typeface="Times New Roman" panose="02020603050405020304" pitchFamily="18" charset="0"/>
              </a:rPr>
              <a:t>, PPNP 81 (2015), 97-148 </a:t>
            </a:r>
          </a:p>
        </p:txBody>
      </p:sp>
      <p:sp>
        <p:nvSpPr>
          <p:cNvPr id="6" name="TextBox 5">
            <a:extLst>
              <a:ext uri="{FF2B5EF4-FFF2-40B4-BE49-F238E27FC236}">
                <a16:creationId xmlns:a16="http://schemas.microsoft.com/office/drawing/2014/main" id="{F5297CA8-3F50-6949-9DE7-5D654567401E}"/>
              </a:ext>
            </a:extLst>
          </p:cNvPr>
          <p:cNvSpPr txBox="1"/>
          <p:nvPr/>
        </p:nvSpPr>
        <p:spPr>
          <a:xfrm>
            <a:off x="7796391" y="198460"/>
            <a:ext cx="1044364" cy="523220"/>
          </a:xfrm>
          <a:prstGeom prst="rect">
            <a:avLst/>
          </a:prstGeom>
          <a:solidFill>
            <a:srgbClr val="FFFFFF"/>
          </a:solidFill>
          <a:ln w="6350">
            <a:solidFill>
              <a:srgbClr val="0432FF"/>
            </a:solidFill>
          </a:ln>
        </p:spPr>
        <p:txBody>
          <a:bodyPr wrap="square" rtlCol="0">
            <a:spAutoFit/>
          </a:bodyPr>
          <a:lstStyle/>
          <a:p>
            <a:pPr algn="ctr"/>
            <a:r>
              <a:rPr lang="en-US" sz="1400" i="1" dirty="0">
                <a:solidFill>
                  <a:srgbClr val="0026A0"/>
                </a:solidFill>
                <a:latin typeface="Times New Roman" panose="02020603050405020304" pitchFamily="18" charset="0"/>
                <a:cs typeface="Times New Roman" panose="02020603050405020304" pitchFamily="18" charset="0"/>
              </a:rPr>
              <a:t>Also </a:t>
            </a:r>
          </a:p>
          <a:p>
            <a:pPr algn="ctr"/>
            <a:r>
              <a:rPr lang="en-US" sz="1400" i="1" dirty="0">
                <a:solidFill>
                  <a:srgbClr val="0026A0"/>
                </a:solidFill>
                <a:latin typeface="Times New Roman" panose="02020603050405020304" pitchFamily="18" charset="0"/>
                <a:cs typeface="Times New Roman" panose="02020603050405020304" pitchFamily="18" charset="0"/>
              </a:rPr>
              <a:t>at HL-LHC</a:t>
            </a:r>
          </a:p>
        </p:txBody>
      </p:sp>
      <p:sp>
        <p:nvSpPr>
          <p:cNvPr id="3" name="Rounded Rectangle 2">
            <a:extLst>
              <a:ext uri="{FF2B5EF4-FFF2-40B4-BE49-F238E27FC236}">
                <a16:creationId xmlns:a16="http://schemas.microsoft.com/office/drawing/2014/main" id="{B72A570B-E8A6-724F-9481-3692159E44A8}"/>
              </a:ext>
            </a:extLst>
          </p:cNvPr>
          <p:cNvSpPr/>
          <p:nvPr/>
        </p:nvSpPr>
        <p:spPr bwMode="auto">
          <a:xfrm>
            <a:off x="574765" y="1470449"/>
            <a:ext cx="2562718" cy="809897"/>
          </a:xfrm>
          <a:prstGeom prst="roundRect">
            <a:avLst/>
          </a:prstGeom>
          <a:noFill/>
          <a:ln w="38100" cap="flat" cmpd="sng" algn="ctr">
            <a:solidFill>
              <a:srgbClr val="00B05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7" name="Rounded Rectangle 6">
            <a:extLst>
              <a:ext uri="{FF2B5EF4-FFF2-40B4-BE49-F238E27FC236}">
                <a16:creationId xmlns:a16="http://schemas.microsoft.com/office/drawing/2014/main" id="{41CFB935-999E-654D-872C-70BF92D58BED}"/>
              </a:ext>
            </a:extLst>
          </p:cNvPr>
          <p:cNvSpPr/>
          <p:nvPr/>
        </p:nvSpPr>
        <p:spPr bwMode="auto">
          <a:xfrm>
            <a:off x="224244" y="5357951"/>
            <a:ext cx="2995749" cy="441488"/>
          </a:xfrm>
          <a:prstGeom prst="roundRect">
            <a:avLst/>
          </a:prstGeom>
          <a:noFill/>
          <a:ln w="38100"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8" name="Rounded Rectangle 7">
            <a:extLst>
              <a:ext uri="{FF2B5EF4-FFF2-40B4-BE49-F238E27FC236}">
                <a16:creationId xmlns:a16="http://schemas.microsoft.com/office/drawing/2014/main" id="{50CE5F09-900B-A044-9A7B-ABA8FC94145B}"/>
              </a:ext>
            </a:extLst>
          </p:cNvPr>
          <p:cNvSpPr/>
          <p:nvPr/>
        </p:nvSpPr>
        <p:spPr bwMode="auto">
          <a:xfrm>
            <a:off x="224245" y="2772814"/>
            <a:ext cx="2913238" cy="809897"/>
          </a:xfrm>
          <a:prstGeom prst="roundRect">
            <a:avLst/>
          </a:prstGeom>
          <a:noFill/>
          <a:ln w="38100" cap="flat" cmpd="sng" algn="ctr">
            <a:solidFill>
              <a:srgbClr val="FFC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9" name="Rounded Rectangle 8">
            <a:extLst>
              <a:ext uri="{FF2B5EF4-FFF2-40B4-BE49-F238E27FC236}">
                <a16:creationId xmlns:a16="http://schemas.microsoft.com/office/drawing/2014/main" id="{BFE1CD8D-0850-EA47-B023-BF84830E8BDD}"/>
              </a:ext>
            </a:extLst>
          </p:cNvPr>
          <p:cNvSpPr/>
          <p:nvPr/>
        </p:nvSpPr>
        <p:spPr bwMode="auto">
          <a:xfrm>
            <a:off x="217364" y="5810202"/>
            <a:ext cx="2995749" cy="368176"/>
          </a:xfrm>
          <a:prstGeom prst="roundRect">
            <a:avLst/>
          </a:prstGeom>
          <a:noFill/>
          <a:ln w="38100"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0" name="Rounded Rectangle 9">
            <a:extLst>
              <a:ext uri="{FF2B5EF4-FFF2-40B4-BE49-F238E27FC236}">
                <a16:creationId xmlns:a16="http://schemas.microsoft.com/office/drawing/2014/main" id="{D7E5DDF3-3362-9D4C-953E-2218ADE9DB4F}"/>
              </a:ext>
            </a:extLst>
          </p:cNvPr>
          <p:cNvSpPr/>
          <p:nvPr/>
        </p:nvSpPr>
        <p:spPr bwMode="auto">
          <a:xfrm>
            <a:off x="5628141" y="3582710"/>
            <a:ext cx="2402079" cy="1718059"/>
          </a:xfrm>
          <a:prstGeom prst="roundRect">
            <a:avLst/>
          </a:prstGeom>
          <a:noFill/>
          <a:ln w="38100" cap="flat" cmpd="sng" algn="ctr">
            <a:solidFill>
              <a:srgbClr val="FFC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1" name="Rounded Rectangle 10">
            <a:extLst>
              <a:ext uri="{FF2B5EF4-FFF2-40B4-BE49-F238E27FC236}">
                <a16:creationId xmlns:a16="http://schemas.microsoft.com/office/drawing/2014/main" id="{2391E73A-D536-A54D-ACA3-CEA2BB07C8BF}"/>
              </a:ext>
            </a:extLst>
          </p:cNvPr>
          <p:cNvSpPr/>
          <p:nvPr/>
        </p:nvSpPr>
        <p:spPr bwMode="auto">
          <a:xfrm>
            <a:off x="224245" y="6212607"/>
            <a:ext cx="2913238" cy="360335"/>
          </a:xfrm>
          <a:prstGeom prst="roundRect">
            <a:avLst/>
          </a:prstGeom>
          <a:noFill/>
          <a:ln w="38100" cap="flat" cmpd="sng" algn="ctr">
            <a:solidFill>
              <a:srgbClr val="FFC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2" name="Rounded Rectangle 11">
            <a:extLst>
              <a:ext uri="{FF2B5EF4-FFF2-40B4-BE49-F238E27FC236}">
                <a16:creationId xmlns:a16="http://schemas.microsoft.com/office/drawing/2014/main" id="{885EBDCA-C512-053A-D85B-6C8F026AC532}"/>
              </a:ext>
            </a:extLst>
          </p:cNvPr>
          <p:cNvSpPr/>
          <p:nvPr/>
        </p:nvSpPr>
        <p:spPr bwMode="auto">
          <a:xfrm>
            <a:off x="2408645" y="2772814"/>
            <a:ext cx="6511110" cy="441489"/>
          </a:xfrm>
          <a:prstGeom prst="roundRect">
            <a:avLst/>
          </a:prstGeom>
          <a:noFill/>
          <a:ln w="38100" cap="flat" cmpd="sng" algn="ctr">
            <a:solidFill>
              <a:srgbClr val="FFC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Tree>
    <p:extLst>
      <p:ext uri="{BB962C8B-B14F-4D97-AF65-F5344CB8AC3E}">
        <p14:creationId xmlns:p14="http://schemas.microsoft.com/office/powerpoint/2010/main" val="488467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8"/>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7"/>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9"/>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3"/>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10"/>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3" grpId="1" animBg="1"/>
      <p:bldP spid="7" grpId="0" animBg="1"/>
      <p:bldP spid="7" grpId="1" animBg="1"/>
      <p:bldP spid="8" grpId="0" animBg="1"/>
      <p:bldP spid="8" grpId="1" animBg="1"/>
      <p:bldP spid="9" grpId="0" animBg="1"/>
      <p:bldP spid="9" grpId="1" animBg="1"/>
      <p:bldP spid="10" grpId="0" animBg="1"/>
      <p:bldP spid="10" grpId="1" animBg="1"/>
      <p:bldP spid="11" grpId="0" animBg="1"/>
      <p:bldP spid="1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B56A6-F2F4-D540-B1C3-25E72E7EF02B}"/>
              </a:ext>
            </a:extLst>
          </p:cNvPr>
          <p:cNvSpPr>
            <a:spLocks noGrp="1"/>
          </p:cNvSpPr>
          <p:nvPr>
            <p:ph type="title"/>
          </p:nvPr>
        </p:nvSpPr>
        <p:spPr>
          <a:xfrm>
            <a:off x="564622" y="325014"/>
            <a:ext cx="8019472" cy="750455"/>
          </a:xfrm>
          <a:ln w="12700">
            <a:solidFill>
              <a:srgbClr val="000000"/>
            </a:solidFill>
          </a:ln>
        </p:spPr>
        <p:txBody>
          <a:bodyPr/>
          <a:lstStyle/>
          <a:p>
            <a:r>
              <a:rPr lang="en-US" dirty="0"/>
              <a:t>Mitigating non-factorization: beam tailoring in the injector chain (LHC Run 2)</a:t>
            </a:r>
          </a:p>
        </p:txBody>
      </p:sp>
      <p:sp>
        <p:nvSpPr>
          <p:cNvPr id="4" name="TextBox 3">
            <a:extLst>
              <a:ext uri="{FF2B5EF4-FFF2-40B4-BE49-F238E27FC236}">
                <a16:creationId xmlns:a16="http://schemas.microsoft.com/office/drawing/2014/main" id="{00BF380D-DB73-B64B-A796-F14070D557DD}"/>
              </a:ext>
            </a:extLst>
          </p:cNvPr>
          <p:cNvSpPr txBox="1"/>
          <p:nvPr/>
        </p:nvSpPr>
        <p:spPr>
          <a:xfrm>
            <a:off x="-1" y="0"/>
            <a:ext cx="3313043" cy="246221"/>
          </a:xfrm>
          <a:prstGeom prst="rect">
            <a:avLst/>
          </a:prstGeom>
          <a:noFill/>
          <a:ln>
            <a:noFill/>
          </a:ln>
        </p:spPr>
        <p:txBody>
          <a:bodyPr wrap="square" rtlCol="0">
            <a:spAutoFit/>
          </a:bodyPr>
          <a:lstStyle/>
          <a:p>
            <a:r>
              <a:rPr lang="en-US" sz="1000" i="1" dirty="0">
                <a:solidFill>
                  <a:srgbClr val="000000"/>
                </a:solidFill>
                <a:latin typeface="Times New Roman" panose="02020603050405020304" pitchFamily="18" charset="0"/>
                <a:cs typeface="Times New Roman" panose="02020603050405020304" pitchFamily="18" charset="0"/>
              </a:rPr>
              <a:t>H. </a:t>
            </a:r>
            <a:r>
              <a:rPr lang="en-US" sz="1000" i="1" dirty="0" err="1">
                <a:solidFill>
                  <a:srgbClr val="000000"/>
                </a:solidFill>
                <a:latin typeface="Times New Roman" panose="02020603050405020304" pitchFamily="18" charset="0"/>
                <a:cs typeface="Times New Roman" panose="02020603050405020304" pitchFamily="18" charset="0"/>
              </a:rPr>
              <a:t>Bartosik</a:t>
            </a:r>
            <a:r>
              <a:rPr lang="en-US" sz="1000" i="1" dirty="0">
                <a:solidFill>
                  <a:srgbClr val="000000"/>
                </a:solidFill>
                <a:latin typeface="Times New Roman" panose="02020603050405020304" pitchFamily="18" charset="0"/>
                <a:cs typeface="Times New Roman" panose="02020603050405020304" pitchFamily="18" charset="0"/>
              </a:rPr>
              <a:t> &amp; G. </a:t>
            </a:r>
            <a:r>
              <a:rPr lang="en-US" sz="1000" i="1" dirty="0" err="1">
                <a:solidFill>
                  <a:srgbClr val="000000"/>
                </a:solidFill>
                <a:latin typeface="Times New Roman" panose="02020603050405020304" pitchFamily="18" charset="0"/>
                <a:cs typeface="Times New Roman" panose="02020603050405020304" pitchFamily="18" charset="0"/>
              </a:rPr>
              <a:t>Rumolo</a:t>
            </a:r>
            <a:r>
              <a:rPr lang="en-US" sz="1000" i="1" dirty="0">
                <a:solidFill>
                  <a:srgbClr val="000000"/>
                </a:solidFill>
                <a:latin typeface="Times New Roman" panose="02020603050405020304" pitchFamily="18" charset="0"/>
                <a:cs typeface="Times New Roman" panose="02020603050405020304" pitchFamily="18" charset="0"/>
              </a:rPr>
              <a:t>, </a:t>
            </a:r>
            <a:r>
              <a:rPr lang="en-US" sz="1000" i="1" dirty="0">
                <a:solidFill>
                  <a:srgbClr val="000000"/>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CERN-ACC-NOTE-2013-008-MD</a:t>
            </a:r>
            <a:endParaRPr lang="en-US" sz="1000" i="1" dirty="0">
              <a:solidFill>
                <a:srgbClr val="000000"/>
              </a:solidFill>
              <a:latin typeface="Times New Roman" panose="02020603050405020304" pitchFamily="18" charset="0"/>
              <a:cs typeface="Times New Roman" panose="02020603050405020304" pitchFamily="18" charset="0"/>
            </a:endParaRPr>
          </a:p>
        </p:txBody>
      </p:sp>
      <p:grpSp>
        <p:nvGrpSpPr>
          <p:cNvPr id="8" name="Group 7">
            <a:extLst>
              <a:ext uri="{FF2B5EF4-FFF2-40B4-BE49-F238E27FC236}">
                <a16:creationId xmlns:a16="http://schemas.microsoft.com/office/drawing/2014/main" id="{1F78A9DE-0B2B-AA4C-930F-EE3E9D4AA654}"/>
              </a:ext>
            </a:extLst>
          </p:cNvPr>
          <p:cNvGrpSpPr/>
          <p:nvPr/>
        </p:nvGrpSpPr>
        <p:grpSpPr>
          <a:xfrm>
            <a:off x="1874774" y="1797028"/>
            <a:ext cx="5262880" cy="487680"/>
            <a:chOff x="1874774" y="1797028"/>
            <a:chExt cx="5262880" cy="487680"/>
          </a:xfrm>
        </p:grpSpPr>
        <p:pic>
          <p:nvPicPr>
            <p:cNvPr id="6" name="Picture 5">
              <a:extLst>
                <a:ext uri="{FF2B5EF4-FFF2-40B4-BE49-F238E27FC236}">
                  <a16:creationId xmlns:a16="http://schemas.microsoft.com/office/drawing/2014/main" id="{A535A8EE-4903-774F-8A4E-3D3B6B94DBB3}"/>
                </a:ext>
              </a:extLst>
            </p:cNvPr>
            <p:cNvPicPr>
              <a:picLocks noChangeAspect="1"/>
            </p:cNvPicPr>
            <p:nvPr/>
          </p:nvPicPr>
          <p:blipFill>
            <a:blip r:embed="rId3"/>
            <a:stretch>
              <a:fillRect/>
            </a:stretch>
          </p:blipFill>
          <p:spPr>
            <a:xfrm>
              <a:off x="1874774" y="1797028"/>
              <a:ext cx="5262880" cy="487680"/>
            </a:xfrm>
            <a:prstGeom prst="rect">
              <a:avLst/>
            </a:prstGeom>
          </p:spPr>
        </p:pic>
        <p:sp>
          <p:nvSpPr>
            <p:cNvPr id="7" name="Rectangle 6">
              <a:extLst>
                <a:ext uri="{FF2B5EF4-FFF2-40B4-BE49-F238E27FC236}">
                  <a16:creationId xmlns:a16="http://schemas.microsoft.com/office/drawing/2014/main" id="{9633DC77-9E7A-8541-BCA8-80A05945B237}"/>
                </a:ext>
              </a:extLst>
            </p:cNvPr>
            <p:cNvSpPr/>
            <p:nvPr/>
          </p:nvSpPr>
          <p:spPr bwMode="auto">
            <a:xfrm>
              <a:off x="3963349" y="1941443"/>
              <a:ext cx="165652" cy="218661"/>
            </a:xfrm>
            <a:prstGeom prst="rect">
              <a:avLst/>
            </a:prstGeom>
            <a:noFill/>
            <a:ln w="28575" cap="flat" cmpd="sng" algn="ctr">
              <a:solidFill>
                <a:srgbClr val="FF40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grpSp>
      <p:sp>
        <p:nvSpPr>
          <p:cNvPr id="3" name="Content Placeholder 2">
            <a:extLst>
              <a:ext uri="{FF2B5EF4-FFF2-40B4-BE49-F238E27FC236}">
                <a16:creationId xmlns:a16="http://schemas.microsoft.com/office/drawing/2014/main" id="{22B17779-6CD5-F64A-BCA9-C6A08D018043}"/>
              </a:ext>
            </a:extLst>
          </p:cNvPr>
          <p:cNvSpPr>
            <a:spLocks noGrp="1"/>
          </p:cNvSpPr>
          <p:nvPr>
            <p:ph idx="1"/>
          </p:nvPr>
        </p:nvSpPr>
        <p:spPr/>
        <p:txBody>
          <a:bodyPr/>
          <a:lstStyle/>
          <a:p>
            <a:r>
              <a:rPr lang="en-US" dirty="0"/>
              <a:t>Principle</a:t>
            </a:r>
          </a:p>
          <a:p>
            <a:pPr lvl="1"/>
            <a:r>
              <a:rPr lang="en-US" dirty="0">
                <a:solidFill>
                  <a:srgbClr val="FF40FF"/>
                </a:solidFill>
              </a:rPr>
              <a:t>Non-factorization</a:t>
            </a:r>
            <a:r>
              <a:rPr lang="en-US" dirty="0"/>
              <a:t> biases arise </a:t>
            </a:r>
            <a:r>
              <a:rPr lang="en-US" dirty="0">
                <a:solidFill>
                  <a:srgbClr val="FF40FF"/>
                </a:solidFill>
              </a:rPr>
              <a:t>if</a:t>
            </a:r>
          </a:p>
          <a:p>
            <a:pPr lvl="1"/>
            <a:endParaRPr lang="en-US" dirty="0"/>
          </a:p>
          <a:p>
            <a:pPr lvl="1"/>
            <a:r>
              <a:rPr lang="en-US" i="1" dirty="0"/>
              <a:t>Mathematically</a:t>
            </a:r>
            <a:r>
              <a:rPr lang="en-US" dirty="0"/>
              <a:t>, </a:t>
            </a:r>
            <a:r>
              <a:rPr lang="en-US" u="sng" dirty="0"/>
              <a:t>perfectly Gaussian</a:t>
            </a:r>
            <a:r>
              <a:rPr lang="en-US" dirty="0"/>
              <a:t> bunches are factorizable</a:t>
            </a:r>
          </a:p>
          <a:p>
            <a:pPr marL="565150" lvl="2" indent="0">
              <a:buNone/>
            </a:pPr>
            <a:r>
              <a:rPr lang="en-US" dirty="0"/>
              <a:t>⟹ strategy: produce isolated bunches that are as Gaussian as possible in the LHC</a:t>
            </a:r>
          </a:p>
          <a:p>
            <a:pPr marL="906462" lvl="3"/>
            <a:r>
              <a:rPr lang="en-US" dirty="0"/>
              <a:t>purely empirical: does </a:t>
            </a:r>
            <a:r>
              <a:rPr lang="en-US" u="sng" dirty="0"/>
              <a:t>not</a:t>
            </a:r>
            <a:r>
              <a:rPr lang="en-US" dirty="0"/>
              <a:t> address/mitigate primary cause of non-factorization!</a:t>
            </a:r>
          </a:p>
          <a:p>
            <a:pPr marL="906462" lvl="3"/>
            <a:endParaRPr lang="en-US" dirty="0"/>
          </a:p>
          <a:p>
            <a:pPr marL="284162"/>
            <a:r>
              <a:rPr lang="en-US" dirty="0"/>
              <a:t>Implementation</a:t>
            </a:r>
          </a:p>
          <a:p>
            <a:pPr lvl="1"/>
            <a:r>
              <a:rPr lang="en-US" dirty="0">
                <a:effectLst/>
              </a:rPr>
              <a:t>Controlled generation of a relatively low intensity (~ 10</a:t>
            </a:r>
            <a:r>
              <a:rPr lang="en-US" baseline="30000" dirty="0">
                <a:effectLst/>
              </a:rPr>
              <a:t>11</a:t>
            </a:r>
            <a:r>
              <a:rPr lang="en-US" dirty="0">
                <a:effectLst/>
              </a:rPr>
              <a:t> p) &amp; large-emittance (</a:t>
            </a:r>
            <a:r>
              <a:rPr lang="en-US" dirty="0" err="1">
                <a:effectLst/>
                <a:latin typeface="Symbol" pitchFamily="2" charset="2"/>
              </a:rPr>
              <a:t>e</a:t>
            </a:r>
            <a:r>
              <a:rPr lang="en-US" baseline="-25000" dirty="0" err="1">
                <a:effectLst/>
              </a:rPr>
              <a:t>N</a:t>
            </a:r>
            <a:r>
              <a:rPr lang="en-US" dirty="0">
                <a:effectLst/>
              </a:rPr>
              <a:t> ≥ 3 </a:t>
            </a:r>
            <a:r>
              <a:rPr lang="en-US" dirty="0">
                <a:effectLst/>
                <a:latin typeface="Symbol" pitchFamily="2" charset="2"/>
              </a:rPr>
              <a:t>m</a:t>
            </a:r>
            <a:r>
              <a:rPr lang="en-US" dirty="0">
                <a:effectLst/>
              </a:rPr>
              <a:t>m) single bunch (“</a:t>
            </a:r>
            <a:r>
              <a:rPr lang="en-US" dirty="0" err="1">
                <a:effectLst/>
              </a:rPr>
              <a:t>indiv</a:t>
            </a:r>
            <a:r>
              <a:rPr lang="en-US" dirty="0">
                <a:effectLst/>
              </a:rPr>
              <a:t>”)  in the PS-Booster</a:t>
            </a:r>
          </a:p>
          <a:p>
            <a:pPr lvl="1"/>
            <a:r>
              <a:rPr lang="en-US" dirty="0"/>
              <a:t>Vertical “shaving” </a:t>
            </a:r>
            <a:r>
              <a:rPr lang="en-US" dirty="0">
                <a:sym typeface="Wingdings" pitchFamily="2" charset="2"/>
              </a:rPr>
              <a:t> </a:t>
            </a:r>
          </a:p>
          <a:p>
            <a:pPr lvl="2"/>
            <a:r>
              <a:rPr lang="en-US" dirty="0">
                <a:sym typeface="Wingdings" pitchFamily="2" charset="2"/>
              </a:rPr>
              <a:t>reduce intensity close to requested spec (0.7 - 0.9 </a:t>
            </a:r>
            <a:r>
              <a:rPr lang="en-US" dirty="0"/>
              <a:t>10</a:t>
            </a:r>
            <a:r>
              <a:rPr lang="en-US" baseline="30000" dirty="0"/>
              <a:t>11</a:t>
            </a:r>
            <a:r>
              <a:rPr lang="en-US" dirty="0"/>
              <a:t> p)</a:t>
            </a:r>
          </a:p>
          <a:p>
            <a:pPr lvl="2"/>
            <a:r>
              <a:rPr lang="en-US" dirty="0">
                <a:sym typeface="Wingdings" pitchFamily="2" charset="2"/>
              </a:rPr>
              <a:t>platykurtic tails (fall faster than Gaussian)</a:t>
            </a:r>
          </a:p>
          <a:p>
            <a:pPr lvl="1"/>
            <a:r>
              <a:rPr lang="en-US" dirty="0">
                <a:sym typeface="Wingdings" pitchFamily="2" charset="2"/>
              </a:rPr>
              <a:t>Diffusion during transport (Booster ⇾ CPS ⇾ SPS) should restore “perfectly Gaussian” shape</a:t>
            </a:r>
          </a:p>
          <a:p>
            <a:pPr lvl="2"/>
            <a:r>
              <a:rPr lang="en-US" dirty="0">
                <a:sym typeface="Wingdings" pitchFamily="2" charset="2"/>
              </a:rPr>
              <a:t>Additional scraping in SPS if needed</a:t>
            </a:r>
          </a:p>
          <a:p>
            <a:pPr marL="295275" lvl="1" indent="0">
              <a:buNone/>
            </a:pPr>
            <a:endParaRPr lang="en-US" dirty="0">
              <a:effectLst/>
            </a:endParaRPr>
          </a:p>
          <a:p>
            <a:pPr lvl="1"/>
            <a:endParaRPr lang="en-US" dirty="0">
              <a:effectLst/>
            </a:endParaRPr>
          </a:p>
          <a:p>
            <a:pPr marL="522287" lvl="1"/>
            <a:endParaRPr lang="en-US" dirty="0"/>
          </a:p>
        </p:txBody>
      </p:sp>
    </p:spTree>
    <p:extLst>
      <p:ext uri="{BB962C8B-B14F-4D97-AF65-F5344CB8AC3E}">
        <p14:creationId xmlns:p14="http://schemas.microsoft.com/office/powerpoint/2010/main" val="310288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B56A6-F2F4-D540-B1C3-25E72E7EF02B}"/>
              </a:ext>
            </a:extLst>
          </p:cNvPr>
          <p:cNvSpPr>
            <a:spLocks noGrp="1"/>
          </p:cNvSpPr>
          <p:nvPr>
            <p:ph type="title"/>
          </p:nvPr>
        </p:nvSpPr>
        <p:spPr>
          <a:xfrm>
            <a:off x="410819" y="381000"/>
            <a:ext cx="8342242" cy="361950"/>
          </a:xfrm>
          <a:ln w="12700">
            <a:noFill/>
          </a:ln>
        </p:spPr>
        <p:txBody>
          <a:bodyPr/>
          <a:lstStyle/>
          <a:p>
            <a:r>
              <a:rPr lang="en-US" dirty="0"/>
              <a:t>Mitigating non-factorization: beam tailoring in the injector chain (2)</a:t>
            </a:r>
          </a:p>
        </p:txBody>
      </p:sp>
      <p:sp>
        <p:nvSpPr>
          <p:cNvPr id="4" name="TextBox 3">
            <a:extLst>
              <a:ext uri="{FF2B5EF4-FFF2-40B4-BE49-F238E27FC236}">
                <a16:creationId xmlns:a16="http://schemas.microsoft.com/office/drawing/2014/main" id="{00BF380D-DB73-B64B-A796-F14070D557DD}"/>
              </a:ext>
            </a:extLst>
          </p:cNvPr>
          <p:cNvSpPr txBox="1"/>
          <p:nvPr/>
        </p:nvSpPr>
        <p:spPr>
          <a:xfrm>
            <a:off x="-1" y="0"/>
            <a:ext cx="3313043" cy="246221"/>
          </a:xfrm>
          <a:prstGeom prst="rect">
            <a:avLst/>
          </a:prstGeom>
          <a:noFill/>
          <a:ln>
            <a:noFill/>
          </a:ln>
        </p:spPr>
        <p:txBody>
          <a:bodyPr wrap="square" rtlCol="0">
            <a:spAutoFit/>
          </a:bodyPr>
          <a:lstStyle/>
          <a:p>
            <a:r>
              <a:rPr lang="en-US" sz="1000" i="1" dirty="0">
                <a:solidFill>
                  <a:srgbClr val="000000"/>
                </a:solidFill>
                <a:latin typeface="Times New Roman" panose="02020603050405020304" pitchFamily="18" charset="0"/>
                <a:cs typeface="Times New Roman" panose="02020603050405020304" pitchFamily="18" charset="0"/>
              </a:rPr>
              <a:t>H. </a:t>
            </a:r>
            <a:r>
              <a:rPr lang="en-US" sz="1000" i="1" dirty="0" err="1">
                <a:solidFill>
                  <a:srgbClr val="000000"/>
                </a:solidFill>
                <a:latin typeface="Times New Roman" panose="02020603050405020304" pitchFamily="18" charset="0"/>
                <a:cs typeface="Times New Roman" panose="02020603050405020304" pitchFamily="18" charset="0"/>
              </a:rPr>
              <a:t>Bartosik</a:t>
            </a:r>
            <a:r>
              <a:rPr lang="en-US" sz="1000" i="1" dirty="0">
                <a:solidFill>
                  <a:srgbClr val="000000"/>
                </a:solidFill>
                <a:latin typeface="Times New Roman" panose="02020603050405020304" pitchFamily="18" charset="0"/>
                <a:cs typeface="Times New Roman" panose="02020603050405020304" pitchFamily="18" charset="0"/>
              </a:rPr>
              <a:t> &amp; G. </a:t>
            </a:r>
            <a:r>
              <a:rPr lang="en-US" sz="1000" i="1" dirty="0" err="1">
                <a:solidFill>
                  <a:srgbClr val="000000"/>
                </a:solidFill>
                <a:latin typeface="Times New Roman" panose="02020603050405020304" pitchFamily="18" charset="0"/>
                <a:cs typeface="Times New Roman" panose="02020603050405020304" pitchFamily="18" charset="0"/>
              </a:rPr>
              <a:t>Rumolo</a:t>
            </a:r>
            <a:r>
              <a:rPr lang="en-US" sz="1000" i="1" dirty="0">
                <a:solidFill>
                  <a:srgbClr val="000000"/>
                </a:solidFill>
                <a:latin typeface="Times New Roman" panose="02020603050405020304" pitchFamily="18" charset="0"/>
                <a:cs typeface="Times New Roman" panose="02020603050405020304" pitchFamily="18" charset="0"/>
              </a:rPr>
              <a:t>, </a:t>
            </a:r>
            <a:r>
              <a:rPr lang="en-US" sz="1000" i="1" dirty="0">
                <a:solidFill>
                  <a:srgbClr val="000000"/>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CERN-ACC-NOTE-2013-008-MD</a:t>
            </a:r>
            <a:endParaRPr lang="en-US" sz="1000" i="1" dirty="0">
              <a:solidFill>
                <a:srgbClr val="000000"/>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99CDB607-9488-1A4E-BE71-9E7B5AE7199E}"/>
              </a:ext>
            </a:extLst>
          </p:cNvPr>
          <p:cNvSpPr txBox="1"/>
          <p:nvPr/>
        </p:nvSpPr>
        <p:spPr>
          <a:xfrm>
            <a:off x="199116" y="4990882"/>
            <a:ext cx="4180113" cy="830997"/>
          </a:xfrm>
          <a:prstGeom prst="rect">
            <a:avLst/>
          </a:prstGeom>
          <a:noFill/>
          <a:ln>
            <a:noFill/>
          </a:ln>
        </p:spPr>
        <p:txBody>
          <a:bodyPr wrap="square" rtlCol="0">
            <a:spAutoFit/>
          </a:bodyPr>
          <a:lstStyle/>
          <a:p>
            <a:pPr algn="just"/>
            <a:r>
              <a:rPr lang="en-US" sz="1200" i="1" dirty="0">
                <a:solidFill>
                  <a:srgbClr val="000000"/>
                </a:solidFill>
              </a:rPr>
              <a:t>Transverse distributions measured shortly before the extraction from the PS-Booster to the PS. The less-than-Gaussian tails are apparent.</a:t>
            </a:r>
          </a:p>
          <a:p>
            <a:pPr algn="just"/>
            <a:endParaRPr lang="en-US" sz="1200" i="1" dirty="0">
              <a:solidFill>
                <a:srgbClr val="000000"/>
              </a:solidFill>
            </a:endParaRPr>
          </a:p>
        </p:txBody>
      </p:sp>
      <p:pic>
        <p:nvPicPr>
          <p:cNvPr id="7" name="Picture 6">
            <a:extLst>
              <a:ext uri="{FF2B5EF4-FFF2-40B4-BE49-F238E27FC236}">
                <a16:creationId xmlns:a16="http://schemas.microsoft.com/office/drawing/2014/main" id="{8EEDE01C-A418-1B4E-A8B7-C58838FC2145}"/>
              </a:ext>
            </a:extLst>
          </p:cNvPr>
          <p:cNvPicPr>
            <a:picLocks noChangeAspect="1"/>
          </p:cNvPicPr>
          <p:nvPr/>
        </p:nvPicPr>
        <p:blipFill>
          <a:blip r:embed="rId3"/>
          <a:stretch>
            <a:fillRect/>
          </a:stretch>
        </p:blipFill>
        <p:spPr>
          <a:xfrm>
            <a:off x="64235" y="963386"/>
            <a:ext cx="4325112" cy="3553968"/>
          </a:xfrm>
          <a:prstGeom prst="rect">
            <a:avLst/>
          </a:prstGeom>
        </p:spPr>
      </p:pic>
      <p:pic>
        <p:nvPicPr>
          <p:cNvPr id="9" name="Picture 8">
            <a:extLst>
              <a:ext uri="{FF2B5EF4-FFF2-40B4-BE49-F238E27FC236}">
                <a16:creationId xmlns:a16="http://schemas.microsoft.com/office/drawing/2014/main" id="{9A8FB853-5528-5D46-9809-22AEE519FC3B}"/>
              </a:ext>
            </a:extLst>
          </p:cNvPr>
          <p:cNvPicPr>
            <a:picLocks/>
          </p:cNvPicPr>
          <p:nvPr/>
        </p:nvPicPr>
        <p:blipFill>
          <a:blip r:embed="rId4"/>
          <a:stretch>
            <a:fillRect/>
          </a:stretch>
        </p:blipFill>
        <p:spPr>
          <a:xfrm>
            <a:off x="4644896" y="963387"/>
            <a:ext cx="4391660" cy="3776091"/>
          </a:xfrm>
          <a:prstGeom prst="rect">
            <a:avLst/>
          </a:prstGeom>
        </p:spPr>
      </p:pic>
      <p:sp>
        <p:nvSpPr>
          <p:cNvPr id="10" name="TextBox 9">
            <a:extLst>
              <a:ext uri="{FF2B5EF4-FFF2-40B4-BE49-F238E27FC236}">
                <a16:creationId xmlns:a16="http://schemas.microsoft.com/office/drawing/2014/main" id="{AF45D40E-ED94-F041-9A0C-95B10915C31E}"/>
              </a:ext>
            </a:extLst>
          </p:cNvPr>
          <p:cNvSpPr txBox="1"/>
          <p:nvPr/>
        </p:nvSpPr>
        <p:spPr>
          <a:xfrm>
            <a:off x="4767360" y="4990882"/>
            <a:ext cx="4180113" cy="646331"/>
          </a:xfrm>
          <a:prstGeom prst="rect">
            <a:avLst/>
          </a:prstGeom>
          <a:noFill/>
          <a:ln>
            <a:noFill/>
          </a:ln>
        </p:spPr>
        <p:txBody>
          <a:bodyPr wrap="square" rtlCol="0">
            <a:spAutoFit/>
          </a:bodyPr>
          <a:lstStyle/>
          <a:p>
            <a:r>
              <a:rPr lang="en-US" sz="1200" i="1" dirty="0">
                <a:solidFill>
                  <a:srgbClr val="000000"/>
                </a:solidFill>
              </a:rPr>
              <a:t>Transverse beam distributions measured shortly before the SPS extraction (after the scraping). The logarithmic scale highlights the quality of the Gaussian tails.</a:t>
            </a:r>
          </a:p>
        </p:txBody>
      </p:sp>
    </p:spTree>
    <p:extLst>
      <p:ext uri="{BB962C8B-B14F-4D97-AF65-F5344CB8AC3E}">
        <p14:creationId xmlns:p14="http://schemas.microsoft.com/office/powerpoint/2010/main" val="255579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45AA15-0FDE-BC8D-0BE6-81653136DD06}"/>
            </a:ext>
          </a:extLst>
        </p:cNvPr>
        <p:cNvGrpSpPr/>
        <p:nvPr/>
      </p:nvGrpSpPr>
      <p:grpSpPr>
        <a:xfrm>
          <a:off x="0" y="0"/>
          <a:ext cx="0" cy="0"/>
          <a:chOff x="0" y="0"/>
          <a:chExt cx="0" cy="0"/>
        </a:xfrm>
      </p:grpSpPr>
      <p:grpSp>
        <p:nvGrpSpPr>
          <p:cNvPr id="3" name="Group 2">
            <a:extLst>
              <a:ext uri="{FF2B5EF4-FFF2-40B4-BE49-F238E27FC236}">
                <a16:creationId xmlns:a16="http://schemas.microsoft.com/office/drawing/2014/main" id="{DE557BC4-ACB3-ED04-8EC9-0223164FFAB6}"/>
              </a:ext>
            </a:extLst>
          </p:cNvPr>
          <p:cNvGrpSpPr/>
          <p:nvPr/>
        </p:nvGrpSpPr>
        <p:grpSpPr>
          <a:xfrm>
            <a:off x="186852" y="941231"/>
            <a:ext cx="6410706" cy="4894885"/>
            <a:chOff x="-94758" y="1979948"/>
            <a:chExt cx="6410706" cy="4894885"/>
          </a:xfrm>
        </p:grpSpPr>
        <p:pic>
          <p:nvPicPr>
            <p:cNvPr id="7" name="Picture 6">
              <a:extLst>
                <a:ext uri="{FF2B5EF4-FFF2-40B4-BE49-F238E27FC236}">
                  <a16:creationId xmlns:a16="http://schemas.microsoft.com/office/drawing/2014/main" id="{63BD8366-7DA4-F1C2-F435-B87C2E6DE683}"/>
                </a:ext>
              </a:extLst>
            </p:cNvPr>
            <p:cNvPicPr>
              <a:picLocks noChangeAspect="1"/>
            </p:cNvPicPr>
            <p:nvPr/>
          </p:nvPicPr>
          <p:blipFill>
            <a:blip r:embed="rId2"/>
            <a:stretch>
              <a:fillRect/>
            </a:stretch>
          </p:blipFill>
          <p:spPr>
            <a:xfrm>
              <a:off x="-94758" y="1979948"/>
              <a:ext cx="6410706" cy="334264"/>
            </a:xfrm>
            <a:prstGeom prst="rect">
              <a:avLst/>
            </a:prstGeom>
          </p:spPr>
        </p:pic>
        <p:pic>
          <p:nvPicPr>
            <p:cNvPr id="13" name="Picture 12">
              <a:extLst>
                <a:ext uri="{FF2B5EF4-FFF2-40B4-BE49-F238E27FC236}">
                  <a16:creationId xmlns:a16="http://schemas.microsoft.com/office/drawing/2014/main" id="{A20554AF-1B02-4C05-057B-F73062A27558}"/>
                </a:ext>
              </a:extLst>
            </p:cNvPr>
            <p:cNvPicPr>
              <a:picLocks noChangeAspect="1"/>
            </p:cNvPicPr>
            <p:nvPr/>
          </p:nvPicPr>
          <p:blipFill>
            <a:blip r:embed="rId3"/>
            <a:stretch>
              <a:fillRect/>
            </a:stretch>
          </p:blipFill>
          <p:spPr>
            <a:xfrm>
              <a:off x="-76706" y="2296610"/>
              <a:ext cx="6374892" cy="4578223"/>
            </a:xfrm>
            <a:prstGeom prst="rect">
              <a:avLst/>
            </a:prstGeom>
          </p:spPr>
        </p:pic>
      </p:grpSp>
      <p:sp>
        <p:nvSpPr>
          <p:cNvPr id="42" name="Rectangle 41">
            <a:extLst>
              <a:ext uri="{FF2B5EF4-FFF2-40B4-BE49-F238E27FC236}">
                <a16:creationId xmlns:a16="http://schemas.microsoft.com/office/drawing/2014/main" id="{DEED6D02-DC29-6E5D-3924-32AE50001AFE}"/>
              </a:ext>
            </a:extLst>
          </p:cNvPr>
          <p:cNvSpPr/>
          <p:nvPr/>
        </p:nvSpPr>
        <p:spPr bwMode="auto">
          <a:xfrm>
            <a:off x="-31653" y="6626958"/>
            <a:ext cx="1049292" cy="225046"/>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9D273F8B-F852-66A3-7CF5-6142E2C47BBA}"/>
              </a:ext>
            </a:extLst>
          </p:cNvPr>
          <p:cNvSpPr>
            <a:spLocks noGrp="1"/>
          </p:cNvSpPr>
          <p:nvPr>
            <p:ph type="title"/>
          </p:nvPr>
        </p:nvSpPr>
        <p:spPr>
          <a:xfrm>
            <a:off x="591855" y="368474"/>
            <a:ext cx="7988474" cy="361950"/>
          </a:xfrm>
          <a:ln w="12700">
            <a:solidFill>
              <a:srgbClr val="002060"/>
            </a:solidFill>
          </a:ln>
        </p:spPr>
        <p:txBody>
          <a:bodyPr/>
          <a:lstStyle/>
          <a:p>
            <a:r>
              <a:rPr lang="en-US" dirty="0"/>
              <a:t>Sum</a:t>
            </a:r>
            <a:r>
              <a:rPr lang="en-US" dirty="0">
                <a:solidFill>
                  <a:srgbClr val="C00000"/>
                </a:solidFill>
              </a:rPr>
              <a:t>ma</a:t>
            </a:r>
            <a:r>
              <a:rPr lang="en-US" dirty="0"/>
              <a:t>ry of ATLAS </a:t>
            </a:r>
            <a:r>
              <a:rPr lang="en-US" dirty="0">
                <a:solidFill>
                  <a:srgbClr val="B760FA"/>
                </a:solidFill>
              </a:rPr>
              <a:t>Run-2 </a:t>
            </a:r>
            <a:r>
              <a:rPr lang="en-US" dirty="0" err="1">
                <a:solidFill>
                  <a:srgbClr val="B760FA"/>
                </a:solidFill>
              </a:rPr>
              <a:t>vdM</a:t>
            </a:r>
            <a:r>
              <a:rPr lang="en-US" dirty="0">
                <a:solidFill>
                  <a:srgbClr val="B760FA"/>
                </a:solidFill>
              </a:rPr>
              <a:t> uncertainties </a:t>
            </a:r>
            <a:r>
              <a:rPr lang="en-US" dirty="0"/>
              <a:t>(pp @ √s = 13 </a:t>
            </a:r>
            <a:r>
              <a:rPr lang="en-US" dirty="0" err="1"/>
              <a:t>TeV</a:t>
            </a:r>
            <a:r>
              <a:rPr lang="en-US" dirty="0"/>
              <a:t>)</a:t>
            </a:r>
          </a:p>
        </p:txBody>
      </p:sp>
      <p:sp>
        <p:nvSpPr>
          <p:cNvPr id="6" name="TextBox 5">
            <a:extLst>
              <a:ext uri="{FF2B5EF4-FFF2-40B4-BE49-F238E27FC236}">
                <a16:creationId xmlns:a16="http://schemas.microsoft.com/office/drawing/2014/main" id="{81B76C0D-46B4-5BFA-A239-2143A9ACD11A}"/>
              </a:ext>
            </a:extLst>
          </p:cNvPr>
          <p:cNvSpPr txBox="1"/>
          <p:nvPr/>
        </p:nvSpPr>
        <p:spPr>
          <a:xfrm>
            <a:off x="86750" y="5869618"/>
            <a:ext cx="6568225" cy="646331"/>
          </a:xfrm>
          <a:prstGeom prst="rect">
            <a:avLst/>
          </a:prstGeom>
          <a:noFill/>
        </p:spPr>
        <p:txBody>
          <a:bodyPr wrap="square" rtlCol="0">
            <a:spAutoFit/>
          </a:bodyPr>
          <a:lstStyle/>
          <a:p>
            <a:pPr algn="just"/>
            <a:r>
              <a:rPr lang="en-US" sz="1200" i="1" dirty="0">
                <a:solidFill>
                  <a:srgbClr val="000000"/>
                </a:solidFill>
              </a:rPr>
              <a:t>Summary of the </a:t>
            </a:r>
            <a:r>
              <a:rPr lang="en-US" sz="1200" i="1" dirty="0" err="1">
                <a:solidFill>
                  <a:srgbClr val="000000"/>
                </a:solidFill>
              </a:rPr>
              <a:t>vdM</a:t>
            </a:r>
            <a:r>
              <a:rPr lang="en-US" sz="1200" i="1" dirty="0">
                <a:solidFill>
                  <a:srgbClr val="000000"/>
                </a:solidFill>
              </a:rPr>
              <a:t>-calibration uncertainties for each individual year of the Run-2 pp data sample at sqrt(s) = 13 </a:t>
            </a:r>
            <a:r>
              <a:rPr lang="en-US" sz="1200" i="1" dirty="0" err="1">
                <a:solidFill>
                  <a:srgbClr val="000000"/>
                </a:solidFill>
              </a:rPr>
              <a:t>TeV</a:t>
            </a:r>
            <a:r>
              <a:rPr lang="en-US" sz="1200" i="1" dirty="0">
                <a:solidFill>
                  <a:srgbClr val="000000"/>
                </a:solidFill>
              </a:rPr>
              <a:t>, and for the full combined sample. Contributions marked * are considered fully correlated between years; the other uncertainties are considered uncorrelated. Excerpted from Ref. [1].</a:t>
            </a:r>
          </a:p>
        </p:txBody>
      </p:sp>
      <p:sp>
        <p:nvSpPr>
          <p:cNvPr id="9" name="TextBox 8">
            <a:extLst>
              <a:ext uri="{FF2B5EF4-FFF2-40B4-BE49-F238E27FC236}">
                <a16:creationId xmlns:a16="http://schemas.microsoft.com/office/drawing/2014/main" id="{F9D8F22B-9574-1D1D-89EB-825A6DBB7CD1}"/>
              </a:ext>
            </a:extLst>
          </p:cNvPr>
          <p:cNvSpPr txBox="1"/>
          <p:nvPr/>
        </p:nvSpPr>
        <p:spPr>
          <a:xfrm>
            <a:off x="6625810" y="4092267"/>
            <a:ext cx="2286962" cy="461665"/>
          </a:xfrm>
          <a:prstGeom prst="rect">
            <a:avLst/>
          </a:prstGeom>
          <a:noFill/>
          <a:ln w="6350">
            <a:noFill/>
          </a:ln>
        </p:spPr>
        <p:txBody>
          <a:bodyPr wrap="square" rtlCol="0">
            <a:spAutoFit/>
          </a:bodyPr>
          <a:lstStyle/>
          <a:p>
            <a:pPr algn="ctr"/>
            <a:r>
              <a:rPr lang="en-US" sz="1200" i="1" dirty="0">
                <a:solidFill>
                  <a:srgbClr val="000000"/>
                </a:solidFill>
                <a:latin typeface="Times New Roman" panose="02020603050405020304" pitchFamily="18" charset="0"/>
                <a:cs typeface="Times New Roman" panose="02020603050405020304" pitchFamily="18" charset="0"/>
              </a:rPr>
              <a:t>ATLAS Collaboration, </a:t>
            </a:r>
          </a:p>
          <a:p>
            <a:pPr algn="ctr"/>
            <a:r>
              <a:rPr lang="en-US" sz="1200" i="1" dirty="0">
                <a:solidFill>
                  <a:srgbClr val="000000"/>
                </a:solidFill>
                <a:latin typeface="Times New Roman" panose="02020603050405020304" pitchFamily="18" charset="0"/>
                <a:cs typeface="Times New Roman" panose="02020603050405020304" pitchFamily="18" charset="0"/>
              </a:rPr>
              <a:t>Eur. Phys. J. C (2023) 83:982</a:t>
            </a:r>
          </a:p>
        </p:txBody>
      </p:sp>
      <p:pic>
        <p:nvPicPr>
          <p:cNvPr id="23" name="Picture 22">
            <a:extLst>
              <a:ext uri="{FF2B5EF4-FFF2-40B4-BE49-F238E27FC236}">
                <a16:creationId xmlns:a16="http://schemas.microsoft.com/office/drawing/2014/main" id="{53EBD9D7-C713-8425-06C6-B71B8A14A73D}"/>
              </a:ext>
            </a:extLst>
          </p:cNvPr>
          <p:cNvPicPr>
            <a:picLocks noChangeAspect="1"/>
          </p:cNvPicPr>
          <p:nvPr/>
        </p:nvPicPr>
        <p:blipFill>
          <a:blip r:embed="rId4"/>
          <a:stretch>
            <a:fillRect/>
          </a:stretch>
        </p:blipFill>
        <p:spPr>
          <a:xfrm>
            <a:off x="6678756" y="2355399"/>
            <a:ext cx="2271019" cy="489209"/>
          </a:xfrm>
          <a:prstGeom prst="rect">
            <a:avLst/>
          </a:prstGeom>
        </p:spPr>
      </p:pic>
    </p:spTree>
    <p:extLst>
      <p:ext uri="{BB962C8B-B14F-4D97-AF65-F5344CB8AC3E}">
        <p14:creationId xmlns:p14="http://schemas.microsoft.com/office/powerpoint/2010/main" val="35740767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6EFA62-2868-1411-47ED-D204322B22FA}"/>
            </a:ext>
          </a:extLst>
        </p:cNvPr>
        <p:cNvGrpSpPr/>
        <p:nvPr/>
      </p:nvGrpSpPr>
      <p:grpSpPr>
        <a:xfrm>
          <a:off x="0" y="0"/>
          <a:ext cx="0" cy="0"/>
          <a:chOff x="0" y="0"/>
          <a:chExt cx="0" cy="0"/>
        </a:xfrm>
      </p:grpSpPr>
      <p:grpSp>
        <p:nvGrpSpPr>
          <p:cNvPr id="3" name="Group 2">
            <a:extLst>
              <a:ext uri="{FF2B5EF4-FFF2-40B4-BE49-F238E27FC236}">
                <a16:creationId xmlns:a16="http://schemas.microsoft.com/office/drawing/2014/main" id="{FADEC637-755D-3B8F-4781-57CFE27C1738}"/>
              </a:ext>
            </a:extLst>
          </p:cNvPr>
          <p:cNvGrpSpPr/>
          <p:nvPr/>
        </p:nvGrpSpPr>
        <p:grpSpPr>
          <a:xfrm>
            <a:off x="186852" y="941231"/>
            <a:ext cx="6410706" cy="4894885"/>
            <a:chOff x="-94758" y="1979948"/>
            <a:chExt cx="6410706" cy="4894885"/>
          </a:xfrm>
        </p:grpSpPr>
        <p:pic>
          <p:nvPicPr>
            <p:cNvPr id="7" name="Picture 6">
              <a:extLst>
                <a:ext uri="{FF2B5EF4-FFF2-40B4-BE49-F238E27FC236}">
                  <a16:creationId xmlns:a16="http://schemas.microsoft.com/office/drawing/2014/main" id="{2FE7FFCC-8001-EFE3-240D-B0ED04A5F807}"/>
                </a:ext>
              </a:extLst>
            </p:cNvPr>
            <p:cNvPicPr>
              <a:picLocks noChangeAspect="1"/>
            </p:cNvPicPr>
            <p:nvPr/>
          </p:nvPicPr>
          <p:blipFill>
            <a:blip r:embed="rId2"/>
            <a:stretch>
              <a:fillRect/>
            </a:stretch>
          </p:blipFill>
          <p:spPr>
            <a:xfrm>
              <a:off x="-94758" y="1979948"/>
              <a:ext cx="6410706" cy="334264"/>
            </a:xfrm>
            <a:prstGeom prst="rect">
              <a:avLst/>
            </a:prstGeom>
          </p:spPr>
        </p:pic>
        <p:pic>
          <p:nvPicPr>
            <p:cNvPr id="13" name="Picture 12">
              <a:extLst>
                <a:ext uri="{FF2B5EF4-FFF2-40B4-BE49-F238E27FC236}">
                  <a16:creationId xmlns:a16="http://schemas.microsoft.com/office/drawing/2014/main" id="{34B9B45D-86F7-DF41-0C51-62CFCA37598E}"/>
                </a:ext>
              </a:extLst>
            </p:cNvPr>
            <p:cNvPicPr>
              <a:picLocks noChangeAspect="1"/>
            </p:cNvPicPr>
            <p:nvPr/>
          </p:nvPicPr>
          <p:blipFill>
            <a:blip r:embed="rId3"/>
            <a:stretch>
              <a:fillRect/>
            </a:stretch>
          </p:blipFill>
          <p:spPr>
            <a:xfrm>
              <a:off x="-76706" y="2296610"/>
              <a:ext cx="6374892" cy="4578223"/>
            </a:xfrm>
            <a:prstGeom prst="rect">
              <a:avLst/>
            </a:prstGeom>
          </p:spPr>
        </p:pic>
      </p:grpSp>
      <p:sp>
        <p:nvSpPr>
          <p:cNvPr id="42" name="Rectangle 41">
            <a:extLst>
              <a:ext uri="{FF2B5EF4-FFF2-40B4-BE49-F238E27FC236}">
                <a16:creationId xmlns:a16="http://schemas.microsoft.com/office/drawing/2014/main" id="{4F69E174-CE2A-332A-D372-30BC6D8AEA44}"/>
              </a:ext>
            </a:extLst>
          </p:cNvPr>
          <p:cNvSpPr/>
          <p:nvPr/>
        </p:nvSpPr>
        <p:spPr bwMode="auto">
          <a:xfrm>
            <a:off x="-31653" y="6626958"/>
            <a:ext cx="1049292" cy="225046"/>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1D57AEE-80B9-9563-86B1-4C3501A343D8}"/>
              </a:ext>
            </a:extLst>
          </p:cNvPr>
          <p:cNvSpPr>
            <a:spLocks noGrp="1"/>
          </p:cNvSpPr>
          <p:nvPr>
            <p:ph type="title"/>
          </p:nvPr>
        </p:nvSpPr>
        <p:spPr>
          <a:xfrm>
            <a:off x="591855" y="368474"/>
            <a:ext cx="7988474" cy="361950"/>
          </a:xfrm>
          <a:ln w="12700">
            <a:solidFill>
              <a:srgbClr val="002060"/>
            </a:solidFill>
          </a:ln>
        </p:spPr>
        <p:txBody>
          <a:bodyPr/>
          <a:lstStyle/>
          <a:p>
            <a:r>
              <a:rPr lang="en-US" dirty="0"/>
              <a:t>Sum</a:t>
            </a:r>
            <a:r>
              <a:rPr lang="en-US" dirty="0">
                <a:solidFill>
                  <a:srgbClr val="C00000"/>
                </a:solidFill>
              </a:rPr>
              <a:t>ma</a:t>
            </a:r>
            <a:r>
              <a:rPr lang="en-US" dirty="0"/>
              <a:t>ry of ATLAS </a:t>
            </a:r>
            <a:r>
              <a:rPr lang="en-US" dirty="0">
                <a:solidFill>
                  <a:srgbClr val="B760FA"/>
                </a:solidFill>
              </a:rPr>
              <a:t>Run-2 </a:t>
            </a:r>
            <a:r>
              <a:rPr lang="en-US" dirty="0" err="1">
                <a:solidFill>
                  <a:srgbClr val="B760FA"/>
                </a:solidFill>
              </a:rPr>
              <a:t>vdM</a:t>
            </a:r>
            <a:r>
              <a:rPr lang="en-US" dirty="0">
                <a:solidFill>
                  <a:srgbClr val="B760FA"/>
                </a:solidFill>
              </a:rPr>
              <a:t> uncertainties </a:t>
            </a:r>
            <a:r>
              <a:rPr lang="en-US" dirty="0"/>
              <a:t>(pp @ √s = 13 </a:t>
            </a:r>
            <a:r>
              <a:rPr lang="en-US" dirty="0" err="1"/>
              <a:t>TeV</a:t>
            </a:r>
            <a:r>
              <a:rPr lang="en-US" dirty="0"/>
              <a:t>)</a:t>
            </a:r>
          </a:p>
        </p:txBody>
      </p:sp>
      <p:sp>
        <p:nvSpPr>
          <p:cNvPr id="6" name="TextBox 5">
            <a:extLst>
              <a:ext uri="{FF2B5EF4-FFF2-40B4-BE49-F238E27FC236}">
                <a16:creationId xmlns:a16="http://schemas.microsoft.com/office/drawing/2014/main" id="{BBCB639C-8167-549F-AE78-70271A5AFD7D}"/>
              </a:ext>
            </a:extLst>
          </p:cNvPr>
          <p:cNvSpPr txBox="1"/>
          <p:nvPr/>
        </p:nvSpPr>
        <p:spPr>
          <a:xfrm>
            <a:off x="86750" y="5869618"/>
            <a:ext cx="6568225" cy="646331"/>
          </a:xfrm>
          <a:prstGeom prst="rect">
            <a:avLst/>
          </a:prstGeom>
          <a:noFill/>
        </p:spPr>
        <p:txBody>
          <a:bodyPr wrap="square" rtlCol="0">
            <a:spAutoFit/>
          </a:bodyPr>
          <a:lstStyle/>
          <a:p>
            <a:pPr algn="just"/>
            <a:r>
              <a:rPr lang="en-US" sz="1200" i="1" dirty="0">
                <a:solidFill>
                  <a:srgbClr val="000000"/>
                </a:solidFill>
              </a:rPr>
              <a:t>Summary of the </a:t>
            </a:r>
            <a:r>
              <a:rPr lang="en-US" sz="1200" i="1" dirty="0" err="1">
                <a:solidFill>
                  <a:srgbClr val="000000"/>
                </a:solidFill>
              </a:rPr>
              <a:t>vdM</a:t>
            </a:r>
            <a:r>
              <a:rPr lang="en-US" sz="1200" i="1" dirty="0">
                <a:solidFill>
                  <a:srgbClr val="000000"/>
                </a:solidFill>
              </a:rPr>
              <a:t>-calibration uncertainties for each individual year of the Run-2 pp data sample at sqrt(s) = 13 </a:t>
            </a:r>
            <a:r>
              <a:rPr lang="en-US" sz="1200" i="1" dirty="0" err="1">
                <a:solidFill>
                  <a:srgbClr val="000000"/>
                </a:solidFill>
              </a:rPr>
              <a:t>TeV</a:t>
            </a:r>
            <a:r>
              <a:rPr lang="en-US" sz="1200" i="1" dirty="0">
                <a:solidFill>
                  <a:srgbClr val="000000"/>
                </a:solidFill>
              </a:rPr>
              <a:t>, and for the full combined sample. Contributions marked * are considered fully correlated between years; the other uncertainties are considered uncorrelated. Excerpted from Ref. [1].</a:t>
            </a:r>
          </a:p>
        </p:txBody>
      </p:sp>
      <p:sp>
        <p:nvSpPr>
          <p:cNvPr id="9" name="TextBox 8">
            <a:extLst>
              <a:ext uri="{FF2B5EF4-FFF2-40B4-BE49-F238E27FC236}">
                <a16:creationId xmlns:a16="http://schemas.microsoft.com/office/drawing/2014/main" id="{5CC6BDC5-13DE-E6FF-71C7-AD0372C19408}"/>
              </a:ext>
            </a:extLst>
          </p:cNvPr>
          <p:cNvSpPr txBox="1"/>
          <p:nvPr/>
        </p:nvSpPr>
        <p:spPr>
          <a:xfrm>
            <a:off x="6625810" y="4092267"/>
            <a:ext cx="2286962" cy="461665"/>
          </a:xfrm>
          <a:prstGeom prst="rect">
            <a:avLst/>
          </a:prstGeom>
          <a:noFill/>
          <a:ln w="6350">
            <a:noFill/>
          </a:ln>
        </p:spPr>
        <p:txBody>
          <a:bodyPr wrap="square" rtlCol="0">
            <a:spAutoFit/>
          </a:bodyPr>
          <a:lstStyle/>
          <a:p>
            <a:pPr algn="ctr"/>
            <a:r>
              <a:rPr lang="en-US" sz="1200" i="1" dirty="0">
                <a:solidFill>
                  <a:srgbClr val="000000"/>
                </a:solidFill>
                <a:latin typeface="Times New Roman" panose="02020603050405020304" pitchFamily="18" charset="0"/>
                <a:cs typeface="Times New Roman" panose="02020603050405020304" pitchFamily="18" charset="0"/>
              </a:rPr>
              <a:t>ATLAS Collaboration, </a:t>
            </a:r>
          </a:p>
          <a:p>
            <a:pPr algn="ctr"/>
            <a:r>
              <a:rPr lang="en-US" sz="1200" i="1" dirty="0">
                <a:solidFill>
                  <a:srgbClr val="000000"/>
                </a:solidFill>
                <a:latin typeface="Times New Roman" panose="02020603050405020304" pitchFamily="18" charset="0"/>
                <a:cs typeface="Times New Roman" panose="02020603050405020304" pitchFamily="18" charset="0"/>
              </a:rPr>
              <a:t>Eur. Phys. J. C (2023) 83:982</a:t>
            </a:r>
          </a:p>
        </p:txBody>
      </p:sp>
      <p:grpSp>
        <p:nvGrpSpPr>
          <p:cNvPr id="16" name="Group 15">
            <a:extLst>
              <a:ext uri="{FF2B5EF4-FFF2-40B4-BE49-F238E27FC236}">
                <a16:creationId xmlns:a16="http://schemas.microsoft.com/office/drawing/2014/main" id="{FD09AD3D-D836-7E96-6D9E-9B72E268C236}"/>
              </a:ext>
            </a:extLst>
          </p:cNvPr>
          <p:cNvGrpSpPr/>
          <p:nvPr/>
        </p:nvGrpSpPr>
        <p:grpSpPr>
          <a:xfrm>
            <a:off x="202652" y="2844001"/>
            <a:ext cx="2948192" cy="2462450"/>
            <a:chOff x="320895" y="2844001"/>
            <a:chExt cx="2948192" cy="2462450"/>
          </a:xfrm>
        </p:grpSpPr>
        <p:sp>
          <p:nvSpPr>
            <p:cNvPr id="5" name="Rounded Rectangle 4">
              <a:extLst>
                <a:ext uri="{FF2B5EF4-FFF2-40B4-BE49-F238E27FC236}">
                  <a16:creationId xmlns:a16="http://schemas.microsoft.com/office/drawing/2014/main" id="{A82E96D3-1CC6-ADBC-6546-D42CD0243A83}"/>
                </a:ext>
              </a:extLst>
            </p:cNvPr>
            <p:cNvSpPr/>
            <p:nvPr/>
          </p:nvSpPr>
          <p:spPr bwMode="auto">
            <a:xfrm>
              <a:off x="320895" y="2898140"/>
              <a:ext cx="2941157" cy="1223097"/>
            </a:xfrm>
            <a:prstGeom prst="roundRect">
              <a:avLst/>
            </a:prstGeom>
            <a:noFill/>
            <a:ln w="19050"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1" name="TextBox 10">
              <a:extLst>
                <a:ext uri="{FF2B5EF4-FFF2-40B4-BE49-F238E27FC236}">
                  <a16:creationId xmlns:a16="http://schemas.microsoft.com/office/drawing/2014/main" id="{7E14FEDB-BE34-80E8-B6CA-F68E0C8D609C}"/>
                </a:ext>
              </a:extLst>
            </p:cNvPr>
            <p:cNvSpPr txBox="1"/>
            <p:nvPr/>
          </p:nvSpPr>
          <p:spPr>
            <a:xfrm>
              <a:off x="2559909" y="2844001"/>
              <a:ext cx="607325" cy="430887"/>
            </a:xfrm>
            <a:prstGeom prst="rect">
              <a:avLst/>
            </a:prstGeom>
            <a:noFill/>
          </p:spPr>
          <p:txBody>
            <a:bodyPr wrap="square" rtlCol="0">
              <a:spAutoFit/>
            </a:bodyPr>
            <a:lstStyle/>
            <a:p>
              <a:pPr algn="ctr"/>
              <a:r>
                <a:rPr lang="en-US" sz="1100" i="1" dirty="0">
                  <a:solidFill>
                    <a:srgbClr val="FF0000"/>
                  </a:solidFill>
                </a:rPr>
                <a:t>Accel. physics</a:t>
              </a:r>
            </a:p>
          </p:txBody>
        </p:sp>
        <p:sp>
          <p:nvSpPr>
            <p:cNvPr id="47" name="Rounded Rectangle 46">
              <a:extLst>
                <a:ext uri="{FF2B5EF4-FFF2-40B4-BE49-F238E27FC236}">
                  <a16:creationId xmlns:a16="http://schemas.microsoft.com/office/drawing/2014/main" id="{FB699A91-58AB-E5D7-7A48-4404F8B7B43F}"/>
                </a:ext>
              </a:extLst>
            </p:cNvPr>
            <p:cNvSpPr/>
            <p:nvPr/>
          </p:nvSpPr>
          <p:spPr bwMode="auto">
            <a:xfrm>
              <a:off x="327930" y="4851398"/>
              <a:ext cx="2941157" cy="455053"/>
            </a:xfrm>
            <a:prstGeom prst="roundRect">
              <a:avLst/>
            </a:prstGeom>
            <a:noFill/>
            <a:ln w="19050"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grpSp>
      <p:pic>
        <p:nvPicPr>
          <p:cNvPr id="23" name="Picture 22">
            <a:extLst>
              <a:ext uri="{FF2B5EF4-FFF2-40B4-BE49-F238E27FC236}">
                <a16:creationId xmlns:a16="http://schemas.microsoft.com/office/drawing/2014/main" id="{A9A48462-DC5E-E583-C557-30ED63E03C75}"/>
              </a:ext>
            </a:extLst>
          </p:cNvPr>
          <p:cNvPicPr>
            <a:picLocks noChangeAspect="1"/>
          </p:cNvPicPr>
          <p:nvPr/>
        </p:nvPicPr>
        <p:blipFill>
          <a:blip r:embed="rId4"/>
          <a:stretch>
            <a:fillRect/>
          </a:stretch>
        </p:blipFill>
        <p:spPr>
          <a:xfrm>
            <a:off x="6678756" y="2355399"/>
            <a:ext cx="2271019" cy="489209"/>
          </a:xfrm>
          <a:prstGeom prst="rect">
            <a:avLst/>
          </a:prstGeom>
        </p:spPr>
      </p:pic>
      <p:grpSp>
        <p:nvGrpSpPr>
          <p:cNvPr id="8" name="Group 7">
            <a:extLst>
              <a:ext uri="{FF2B5EF4-FFF2-40B4-BE49-F238E27FC236}">
                <a16:creationId xmlns:a16="http://schemas.microsoft.com/office/drawing/2014/main" id="{389900BB-6244-5714-FA94-BE15790B6C7A}"/>
              </a:ext>
            </a:extLst>
          </p:cNvPr>
          <p:cNvGrpSpPr/>
          <p:nvPr/>
        </p:nvGrpSpPr>
        <p:grpSpPr>
          <a:xfrm>
            <a:off x="7778768" y="2457450"/>
            <a:ext cx="1136632" cy="404579"/>
            <a:chOff x="7778768" y="2457450"/>
            <a:chExt cx="1136632" cy="404579"/>
          </a:xfrm>
        </p:grpSpPr>
        <p:sp>
          <p:nvSpPr>
            <p:cNvPr id="27" name="Rounded Rectangle 26">
              <a:extLst>
                <a:ext uri="{FF2B5EF4-FFF2-40B4-BE49-F238E27FC236}">
                  <a16:creationId xmlns:a16="http://schemas.microsoft.com/office/drawing/2014/main" id="{C69F2094-F0FE-028C-709F-2B220FBD91DC}"/>
                </a:ext>
              </a:extLst>
            </p:cNvPr>
            <p:cNvSpPr/>
            <p:nvPr/>
          </p:nvSpPr>
          <p:spPr bwMode="auto">
            <a:xfrm>
              <a:off x="7778768" y="2619021"/>
              <a:ext cx="573653" cy="243008"/>
            </a:xfrm>
            <a:prstGeom prst="roundRect">
              <a:avLst/>
            </a:prstGeom>
            <a:noFill/>
            <a:ln w="19050" cap="flat" cmpd="sng" algn="ctr">
              <a:solidFill>
                <a:srgbClr val="0432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29" name="Rounded Rectangle 28">
              <a:extLst>
                <a:ext uri="{FF2B5EF4-FFF2-40B4-BE49-F238E27FC236}">
                  <a16:creationId xmlns:a16="http://schemas.microsoft.com/office/drawing/2014/main" id="{F031549B-F083-20E2-FBD6-3C040C93770A}"/>
                </a:ext>
              </a:extLst>
            </p:cNvPr>
            <p:cNvSpPr/>
            <p:nvPr/>
          </p:nvSpPr>
          <p:spPr bwMode="auto">
            <a:xfrm>
              <a:off x="8374118" y="2457450"/>
              <a:ext cx="541282" cy="238126"/>
            </a:xfrm>
            <a:prstGeom prst="roundRect">
              <a:avLst/>
            </a:prstGeom>
            <a:noFill/>
            <a:ln w="19050" cap="flat" cmpd="sng" algn="ctr">
              <a:solidFill>
                <a:srgbClr val="0432FF"/>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7030A0"/>
                </a:solidFill>
                <a:effectLst/>
                <a:latin typeface="Times New Roman" charset="0"/>
                <a:ea typeface="ＭＳ Ｐゴシック" charset="0"/>
              </a:endParaRPr>
            </a:p>
          </p:txBody>
        </p:sp>
      </p:grpSp>
      <p:grpSp>
        <p:nvGrpSpPr>
          <p:cNvPr id="12" name="Group 11">
            <a:extLst>
              <a:ext uri="{FF2B5EF4-FFF2-40B4-BE49-F238E27FC236}">
                <a16:creationId xmlns:a16="http://schemas.microsoft.com/office/drawing/2014/main" id="{C3BD1FF6-6C66-E010-3572-C9BA4D3EDB71}"/>
              </a:ext>
            </a:extLst>
          </p:cNvPr>
          <p:cNvGrpSpPr/>
          <p:nvPr/>
        </p:nvGrpSpPr>
        <p:grpSpPr>
          <a:xfrm>
            <a:off x="7787554" y="2365706"/>
            <a:ext cx="1147516" cy="354995"/>
            <a:chOff x="7787554" y="2365706"/>
            <a:chExt cx="1147516" cy="354995"/>
          </a:xfrm>
        </p:grpSpPr>
        <p:sp>
          <p:nvSpPr>
            <p:cNvPr id="25" name="Rounded Rectangle 24">
              <a:extLst>
                <a:ext uri="{FF2B5EF4-FFF2-40B4-BE49-F238E27FC236}">
                  <a16:creationId xmlns:a16="http://schemas.microsoft.com/office/drawing/2014/main" id="{DEF322C2-0A0B-74EB-9938-46EF59D8FEA0}"/>
                </a:ext>
              </a:extLst>
            </p:cNvPr>
            <p:cNvSpPr/>
            <p:nvPr/>
          </p:nvSpPr>
          <p:spPr bwMode="auto">
            <a:xfrm>
              <a:off x="7787554" y="2365706"/>
              <a:ext cx="559158" cy="243008"/>
            </a:xfrm>
            <a:prstGeom prst="roundRect">
              <a:avLst/>
            </a:prstGeom>
            <a:no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28" name="Rounded Rectangle 27">
              <a:extLst>
                <a:ext uri="{FF2B5EF4-FFF2-40B4-BE49-F238E27FC236}">
                  <a16:creationId xmlns:a16="http://schemas.microsoft.com/office/drawing/2014/main" id="{A5D66712-035A-733B-8A7B-61BFAE395877}"/>
                </a:ext>
              </a:extLst>
            </p:cNvPr>
            <p:cNvSpPr/>
            <p:nvPr/>
          </p:nvSpPr>
          <p:spPr bwMode="auto">
            <a:xfrm>
              <a:off x="8361417" y="2432050"/>
              <a:ext cx="573653" cy="288651"/>
            </a:xfrm>
            <a:prstGeom prst="roundRect">
              <a:avLst/>
            </a:prstGeom>
            <a:no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7030A0"/>
                </a:solidFill>
                <a:effectLst/>
                <a:latin typeface="Times New Roman" charset="0"/>
                <a:ea typeface="ＭＳ Ｐゴシック" charset="0"/>
              </a:endParaRPr>
            </a:p>
          </p:txBody>
        </p:sp>
      </p:grpSp>
      <p:sp>
        <p:nvSpPr>
          <p:cNvPr id="30" name="Rounded Rectangle 29">
            <a:extLst>
              <a:ext uri="{FF2B5EF4-FFF2-40B4-BE49-F238E27FC236}">
                <a16:creationId xmlns:a16="http://schemas.microsoft.com/office/drawing/2014/main" id="{B7416C1E-6A56-5FB3-6100-B45E32AE9E1B}"/>
              </a:ext>
            </a:extLst>
          </p:cNvPr>
          <p:cNvSpPr/>
          <p:nvPr/>
        </p:nvSpPr>
        <p:spPr bwMode="auto">
          <a:xfrm>
            <a:off x="7810500" y="2647950"/>
            <a:ext cx="517525" cy="182328"/>
          </a:xfrm>
          <a:prstGeom prst="roundRect">
            <a:avLst/>
          </a:prstGeom>
          <a:noFill/>
          <a:ln w="19050"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32" name="Rounded Rectangle 31">
            <a:extLst>
              <a:ext uri="{FF2B5EF4-FFF2-40B4-BE49-F238E27FC236}">
                <a16:creationId xmlns:a16="http://schemas.microsoft.com/office/drawing/2014/main" id="{52ED6195-F958-BBE9-9788-DD882C56AE43}"/>
              </a:ext>
            </a:extLst>
          </p:cNvPr>
          <p:cNvSpPr/>
          <p:nvPr/>
        </p:nvSpPr>
        <p:spPr bwMode="auto">
          <a:xfrm>
            <a:off x="6633322" y="2488082"/>
            <a:ext cx="519304" cy="245072"/>
          </a:xfrm>
          <a:prstGeom prst="roundRect">
            <a:avLst/>
          </a:prstGeom>
          <a:noFill/>
          <a:ln w="1905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grpSp>
        <p:nvGrpSpPr>
          <p:cNvPr id="17" name="Group 16">
            <a:extLst>
              <a:ext uri="{FF2B5EF4-FFF2-40B4-BE49-F238E27FC236}">
                <a16:creationId xmlns:a16="http://schemas.microsoft.com/office/drawing/2014/main" id="{93498BC4-12FE-4D9C-ACD6-48AA873CC254}"/>
              </a:ext>
            </a:extLst>
          </p:cNvPr>
          <p:cNvGrpSpPr/>
          <p:nvPr/>
        </p:nvGrpSpPr>
        <p:grpSpPr>
          <a:xfrm>
            <a:off x="233757" y="1783069"/>
            <a:ext cx="2919348" cy="1115071"/>
            <a:chOff x="233757" y="1783069"/>
            <a:chExt cx="2919348" cy="1115071"/>
          </a:xfrm>
        </p:grpSpPr>
        <p:sp>
          <p:nvSpPr>
            <p:cNvPr id="15" name="Rounded Rectangle 14">
              <a:extLst>
                <a:ext uri="{FF2B5EF4-FFF2-40B4-BE49-F238E27FC236}">
                  <a16:creationId xmlns:a16="http://schemas.microsoft.com/office/drawing/2014/main" id="{550DCF47-EB00-3988-F55B-D2DB20F2C997}"/>
                </a:ext>
              </a:extLst>
            </p:cNvPr>
            <p:cNvSpPr/>
            <p:nvPr/>
          </p:nvSpPr>
          <p:spPr bwMode="auto">
            <a:xfrm>
              <a:off x="233757" y="2210923"/>
              <a:ext cx="2918164" cy="687217"/>
            </a:xfrm>
            <a:prstGeom prst="roundRect">
              <a:avLst/>
            </a:prstGeom>
            <a:noFill/>
            <a:ln w="19050" cap="flat" cmpd="sng" algn="ctr">
              <a:solidFill>
                <a:srgbClr val="0432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45" name="TextBox 44">
              <a:extLst>
                <a:ext uri="{FF2B5EF4-FFF2-40B4-BE49-F238E27FC236}">
                  <a16:creationId xmlns:a16="http://schemas.microsoft.com/office/drawing/2014/main" id="{68489425-3F3F-83E2-FE4F-079A8F59C8B5}"/>
                </a:ext>
              </a:extLst>
            </p:cNvPr>
            <p:cNvSpPr txBox="1"/>
            <p:nvPr/>
          </p:nvSpPr>
          <p:spPr>
            <a:xfrm>
              <a:off x="2250034" y="1783069"/>
              <a:ext cx="903071" cy="430887"/>
            </a:xfrm>
            <a:prstGeom prst="rect">
              <a:avLst/>
            </a:prstGeom>
            <a:noFill/>
          </p:spPr>
          <p:txBody>
            <a:bodyPr wrap="square" rtlCol="0">
              <a:spAutoFit/>
            </a:bodyPr>
            <a:lstStyle/>
            <a:p>
              <a:pPr algn="ctr"/>
              <a:r>
                <a:rPr lang="en-US" sz="1100" i="1" dirty="0">
                  <a:solidFill>
                    <a:srgbClr val="0432FF"/>
                  </a:solidFill>
                </a:rPr>
                <a:t>Beam </a:t>
              </a:r>
            </a:p>
            <a:p>
              <a:pPr algn="ctr"/>
              <a:r>
                <a:rPr lang="en-US" sz="1100" i="1" dirty="0" err="1">
                  <a:solidFill>
                    <a:srgbClr val="0432FF"/>
                  </a:solidFill>
                </a:rPr>
                <a:t>instrum’ntn</a:t>
              </a:r>
              <a:endParaRPr lang="en-US" sz="1100" i="1" dirty="0">
                <a:solidFill>
                  <a:srgbClr val="0432FF"/>
                </a:solidFill>
              </a:endParaRPr>
            </a:p>
          </p:txBody>
        </p:sp>
      </p:grpSp>
      <p:sp>
        <p:nvSpPr>
          <p:cNvPr id="4" name="Rounded Rectangle 3">
            <a:extLst>
              <a:ext uri="{FF2B5EF4-FFF2-40B4-BE49-F238E27FC236}">
                <a16:creationId xmlns:a16="http://schemas.microsoft.com/office/drawing/2014/main" id="{F1225BEA-0112-9FC5-8EE9-8753E0B7D202}"/>
              </a:ext>
            </a:extLst>
          </p:cNvPr>
          <p:cNvSpPr/>
          <p:nvPr/>
        </p:nvSpPr>
        <p:spPr bwMode="auto">
          <a:xfrm>
            <a:off x="234526" y="4570866"/>
            <a:ext cx="2153074" cy="265093"/>
          </a:xfrm>
          <a:prstGeom prst="roundRect">
            <a:avLst/>
          </a:prstGeom>
          <a:noFill/>
          <a:ln w="19050" cap="flat" cmpd="sng" algn="ctr">
            <a:solidFill>
              <a:srgbClr val="0432FF"/>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8" name="Rounded Rectangle 17">
            <a:extLst>
              <a:ext uri="{FF2B5EF4-FFF2-40B4-BE49-F238E27FC236}">
                <a16:creationId xmlns:a16="http://schemas.microsoft.com/office/drawing/2014/main" id="{CF4EFED4-EF73-ECD4-D4DC-289EE5AC5286}"/>
              </a:ext>
            </a:extLst>
          </p:cNvPr>
          <p:cNvSpPr/>
          <p:nvPr/>
        </p:nvSpPr>
        <p:spPr bwMode="auto">
          <a:xfrm>
            <a:off x="234526" y="2945037"/>
            <a:ext cx="2153074" cy="204348"/>
          </a:xfrm>
          <a:prstGeom prst="roundRect">
            <a:avLst/>
          </a:prstGeom>
          <a:noFill/>
          <a:ln w="19050" cap="flat" cmpd="sng" algn="ctr">
            <a:solidFill>
              <a:srgbClr val="0432FF"/>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7030A0"/>
              </a:solidFill>
              <a:effectLst/>
              <a:latin typeface="Times New Roman" charset="0"/>
              <a:ea typeface="ＭＳ Ｐゴシック" charset="0"/>
            </a:endParaRPr>
          </a:p>
        </p:txBody>
      </p:sp>
      <p:sp>
        <p:nvSpPr>
          <p:cNvPr id="19" name="Rounded Rectangle 18">
            <a:extLst>
              <a:ext uri="{FF2B5EF4-FFF2-40B4-BE49-F238E27FC236}">
                <a16:creationId xmlns:a16="http://schemas.microsoft.com/office/drawing/2014/main" id="{C925E14B-8444-DAA1-9DB6-2B8A7D3273E9}"/>
              </a:ext>
            </a:extLst>
          </p:cNvPr>
          <p:cNvSpPr/>
          <p:nvPr/>
        </p:nvSpPr>
        <p:spPr bwMode="auto">
          <a:xfrm>
            <a:off x="7794953" y="2365706"/>
            <a:ext cx="541282" cy="204297"/>
          </a:xfrm>
          <a:prstGeom prst="roundRect">
            <a:avLst/>
          </a:prstGeom>
          <a:noFill/>
          <a:ln w="19050" cap="flat" cmpd="sng" algn="ctr">
            <a:solidFill>
              <a:srgbClr val="0432FF"/>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7030A0"/>
              </a:solidFill>
              <a:effectLst/>
              <a:latin typeface="Times New Roman" charset="0"/>
              <a:ea typeface="ＭＳ Ｐゴシック" charset="0"/>
            </a:endParaRPr>
          </a:p>
        </p:txBody>
      </p:sp>
    </p:spTree>
    <p:extLst>
      <p:ext uri="{BB962C8B-B14F-4D97-AF65-F5344CB8AC3E}">
        <p14:creationId xmlns:p14="http://schemas.microsoft.com/office/powerpoint/2010/main" val="414526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753F8-2993-1A4C-8608-22BDCDC34AFD}"/>
              </a:ext>
            </a:extLst>
          </p:cNvPr>
          <p:cNvSpPr>
            <a:spLocks noGrp="1"/>
          </p:cNvSpPr>
          <p:nvPr>
            <p:ph type="title"/>
          </p:nvPr>
        </p:nvSpPr>
        <p:spPr>
          <a:xfrm>
            <a:off x="1041400" y="381000"/>
            <a:ext cx="7064829" cy="361950"/>
          </a:xfrm>
          <a:ln w="19050">
            <a:solidFill>
              <a:schemeClr val="accent1"/>
            </a:solidFill>
          </a:ln>
        </p:spPr>
        <p:txBody>
          <a:bodyPr/>
          <a:lstStyle/>
          <a:p>
            <a:r>
              <a:rPr lang="en-US" dirty="0"/>
              <a:t>Bunch-population measurements and their uncertainties</a:t>
            </a:r>
          </a:p>
        </p:txBody>
      </p:sp>
      <p:sp>
        <p:nvSpPr>
          <p:cNvPr id="3" name="Content Placeholder 2">
            <a:extLst>
              <a:ext uri="{FF2B5EF4-FFF2-40B4-BE49-F238E27FC236}">
                <a16:creationId xmlns:a16="http://schemas.microsoft.com/office/drawing/2014/main" id="{DFE9261D-42CC-084F-87A5-09F6031F747F}"/>
              </a:ext>
            </a:extLst>
          </p:cNvPr>
          <p:cNvSpPr>
            <a:spLocks noGrp="1"/>
          </p:cNvSpPr>
          <p:nvPr>
            <p:ph idx="1"/>
          </p:nvPr>
        </p:nvSpPr>
        <p:spPr>
          <a:xfrm>
            <a:off x="438728" y="1131454"/>
            <a:ext cx="8266544" cy="5406849"/>
          </a:xfrm>
        </p:spPr>
        <p:txBody>
          <a:bodyPr/>
          <a:lstStyle/>
          <a:p>
            <a:r>
              <a:rPr lang="en-US" dirty="0"/>
              <a:t>3 LHC instruments</a:t>
            </a:r>
          </a:p>
          <a:p>
            <a:pPr lvl="1"/>
            <a:r>
              <a:rPr lang="en-US" dirty="0"/>
              <a:t>DCCT: absolute scale of total beam intensity </a:t>
            </a:r>
            <a:r>
              <a:rPr lang="en-US" dirty="0">
                <a:sym typeface="Wingdings" pitchFamily="2" charset="2"/>
              </a:rPr>
              <a:t> </a:t>
            </a:r>
            <a:r>
              <a:rPr lang="en-US" dirty="0">
                <a:latin typeface="Symbol" pitchFamily="2" charset="2"/>
                <a:sym typeface="Wingdings" pitchFamily="2" charset="2"/>
              </a:rPr>
              <a:t>s</a:t>
            </a:r>
            <a:r>
              <a:rPr lang="en-US" baseline="30000" dirty="0">
                <a:latin typeface="Times New Roman" panose="02020603050405020304" pitchFamily="18" charset="0"/>
                <a:cs typeface="Times New Roman" panose="02020603050405020304" pitchFamily="18" charset="0"/>
                <a:sym typeface="Wingdings" pitchFamily="2" charset="2"/>
              </a:rPr>
              <a:t>syst</a:t>
            </a:r>
            <a:r>
              <a:rPr lang="en-US" baseline="-25000" dirty="0">
                <a:sym typeface="Wingdings" pitchFamily="2" charset="2"/>
              </a:rPr>
              <a:t>n</a:t>
            </a:r>
            <a:r>
              <a:rPr lang="en-US" baseline="-45000" dirty="0">
                <a:sym typeface="Wingdings" pitchFamily="2" charset="2"/>
              </a:rPr>
              <a:t>1 </a:t>
            </a:r>
            <a:r>
              <a:rPr lang="en-US" baseline="-25000" dirty="0">
                <a:sym typeface="Wingdings" pitchFamily="2" charset="2"/>
              </a:rPr>
              <a:t>n</a:t>
            </a:r>
            <a:r>
              <a:rPr lang="en-US" baseline="-45000" dirty="0">
                <a:sym typeface="Wingdings" pitchFamily="2" charset="2"/>
              </a:rPr>
              <a:t>2</a:t>
            </a:r>
            <a:r>
              <a:rPr lang="en-US" dirty="0">
                <a:sym typeface="Wingdings" pitchFamily="2" charset="2"/>
              </a:rPr>
              <a:t> ~ 0.2 % (conservative)</a:t>
            </a:r>
          </a:p>
          <a:p>
            <a:pPr lvl="2"/>
            <a:r>
              <a:rPr lang="en-US" dirty="0">
                <a:sym typeface="Wingdings" pitchFamily="2" charset="2"/>
              </a:rPr>
              <a:t>Periodic checks (in tunnel?) of absolute-calibration </a:t>
            </a:r>
            <a:r>
              <a:rPr lang="en-US" u="sng" dirty="0">
                <a:sym typeface="Wingdings" pitchFamily="2" charset="2"/>
              </a:rPr>
              <a:t>stability</a:t>
            </a:r>
            <a:r>
              <a:rPr lang="en-US" dirty="0">
                <a:sym typeface="Wingdings" pitchFamily="2" charset="2"/>
              </a:rPr>
              <a:t> during TS/YETS </a:t>
            </a:r>
            <a:r>
              <a:rPr lang="en-US" u="sng" dirty="0">
                <a:sym typeface="Wingdings" pitchFamily="2" charset="2"/>
              </a:rPr>
              <a:t>important</a:t>
            </a:r>
          </a:p>
          <a:p>
            <a:pPr lvl="1"/>
            <a:r>
              <a:rPr lang="en-US" dirty="0">
                <a:sym typeface="Wingdings" pitchFamily="2" charset="2"/>
              </a:rPr>
              <a:t>FBCT (+ BPTX): bunch-by-bunch fractions  </a:t>
            </a:r>
            <a:r>
              <a:rPr lang="en-US" dirty="0">
                <a:latin typeface="Symbol" pitchFamily="2" charset="2"/>
                <a:sym typeface="Wingdings" pitchFamily="2" charset="2"/>
              </a:rPr>
              <a:t>s</a:t>
            </a:r>
            <a:r>
              <a:rPr lang="en-US" baseline="30000" dirty="0">
                <a:latin typeface="Times New Roman" panose="02020603050405020304" pitchFamily="18" charset="0"/>
                <a:cs typeface="Times New Roman" panose="02020603050405020304" pitchFamily="18" charset="0"/>
                <a:sym typeface="Wingdings" pitchFamily="2" charset="2"/>
              </a:rPr>
              <a:t>syst</a:t>
            </a:r>
            <a:r>
              <a:rPr lang="en-US" baseline="-25000" dirty="0">
                <a:sym typeface="Wingdings" pitchFamily="2" charset="2"/>
              </a:rPr>
              <a:t>n</a:t>
            </a:r>
            <a:r>
              <a:rPr lang="en-US" baseline="-45000" dirty="0">
                <a:sym typeface="Wingdings" pitchFamily="2" charset="2"/>
              </a:rPr>
              <a:t>1 </a:t>
            </a:r>
            <a:r>
              <a:rPr lang="en-US" baseline="-25000" dirty="0">
                <a:sym typeface="Wingdings" pitchFamily="2" charset="2"/>
              </a:rPr>
              <a:t>n</a:t>
            </a:r>
            <a:r>
              <a:rPr lang="en-US" baseline="-45000" dirty="0">
                <a:sym typeface="Wingdings" pitchFamily="2" charset="2"/>
              </a:rPr>
              <a:t>2</a:t>
            </a:r>
            <a:r>
              <a:rPr lang="en-US" dirty="0">
                <a:sym typeface="Wingdings" pitchFamily="2" charset="2"/>
              </a:rPr>
              <a:t> ~ 0.07 % </a:t>
            </a:r>
          </a:p>
          <a:p>
            <a:pPr lvl="2"/>
            <a:r>
              <a:rPr lang="en-US" dirty="0">
                <a:sym typeface="Wingdings" pitchFamily="2" charset="2"/>
              </a:rPr>
              <a:t>stay alert for surprises (even/odd BCIDs, 1</a:t>
            </a:r>
            <a:r>
              <a:rPr lang="en-US" baseline="30000" dirty="0">
                <a:sym typeface="Wingdings" pitchFamily="2" charset="2"/>
              </a:rPr>
              <a:t>st</a:t>
            </a:r>
            <a:r>
              <a:rPr lang="en-US" dirty="0">
                <a:sym typeface="Wingdings" pitchFamily="2" charset="2"/>
              </a:rPr>
              <a:t> bunch in train, FBCT-LDM correlations,…) </a:t>
            </a:r>
          </a:p>
          <a:p>
            <a:pPr lvl="1"/>
            <a:r>
              <a:rPr lang="en-US" dirty="0">
                <a:sym typeface="Wingdings" pitchFamily="2" charset="2"/>
              </a:rPr>
              <a:t>LDM, aka BSRL  </a:t>
            </a:r>
            <a:r>
              <a:rPr lang="en-US" dirty="0">
                <a:latin typeface="Symbol" pitchFamily="2" charset="2"/>
                <a:sym typeface="Wingdings" pitchFamily="2" charset="2"/>
              </a:rPr>
              <a:t>s</a:t>
            </a:r>
            <a:r>
              <a:rPr lang="en-US" baseline="30000" dirty="0">
                <a:latin typeface="Times New Roman" panose="02020603050405020304" pitchFamily="18" charset="0"/>
                <a:cs typeface="Times New Roman" panose="02020603050405020304" pitchFamily="18" charset="0"/>
                <a:sym typeface="Wingdings" pitchFamily="2" charset="2"/>
              </a:rPr>
              <a:t>syst</a:t>
            </a:r>
            <a:r>
              <a:rPr lang="en-US" baseline="-25000" dirty="0">
                <a:sym typeface="Wingdings" pitchFamily="2" charset="2"/>
              </a:rPr>
              <a:t>n</a:t>
            </a:r>
            <a:r>
              <a:rPr lang="en-US" baseline="-45000" dirty="0">
                <a:sym typeface="Wingdings" pitchFamily="2" charset="2"/>
              </a:rPr>
              <a:t>1 </a:t>
            </a:r>
            <a:r>
              <a:rPr lang="en-US" baseline="-25000" dirty="0">
                <a:sym typeface="Wingdings" pitchFamily="2" charset="2"/>
              </a:rPr>
              <a:t>n</a:t>
            </a:r>
            <a:r>
              <a:rPr lang="en-US" baseline="-45000" dirty="0">
                <a:sym typeface="Wingdings" pitchFamily="2" charset="2"/>
              </a:rPr>
              <a:t>2</a:t>
            </a:r>
            <a:r>
              <a:rPr lang="en-US" dirty="0">
                <a:sym typeface="Wingdings" pitchFamily="2" charset="2"/>
              </a:rPr>
              <a:t> ~ 0.02-0.09 % in </a:t>
            </a:r>
            <a:r>
              <a:rPr lang="en-US" i="1" dirty="0">
                <a:sym typeface="Wingdings" pitchFamily="2" charset="2"/>
              </a:rPr>
              <a:t>pp</a:t>
            </a:r>
            <a:r>
              <a:rPr lang="en-US" dirty="0">
                <a:sym typeface="Wingdings" pitchFamily="2" charset="2"/>
              </a:rPr>
              <a:t>, but can be several % in </a:t>
            </a:r>
            <a:r>
              <a:rPr lang="en-US" i="1" dirty="0" err="1">
                <a:sym typeface="Wingdings" pitchFamily="2" charset="2"/>
              </a:rPr>
              <a:t>P</a:t>
            </a:r>
            <a:r>
              <a:rPr lang="en-US" i="1" baseline="-25000" dirty="0" err="1">
                <a:sym typeface="Wingdings" pitchFamily="2" charset="2"/>
              </a:rPr>
              <a:t>b</a:t>
            </a:r>
            <a:r>
              <a:rPr lang="en-US" i="1" dirty="0">
                <a:sym typeface="Wingdings" pitchFamily="2" charset="2"/>
              </a:rPr>
              <a:t> </a:t>
            </a:r>
            <a:r>
              <a:rPr lang="en-US" i="1" dirty="0" err="1">
                <a:sym typeface="Wingdings" pitchFamily="2" charset="2"/>
              </a:rPr>
              <a:t>P</a:t>
            </a:r>
            <a:r>
              <a:rPr lang="en-US" i="1" baseline="-25000" dirty="0" err="1">
                <a:sym typeface="Wingdings" pitchFamily="2" charset="2"/>
              </a:rPr>
              <a:t>b</a:t>
            </a:r>
            <a:endParaRPr lang="en-US" i="1" baseline="-25000" dirty="0">
              <a:sym typeface="Wingdings" pitchFamily="2" charset="2"/>
            </a:endParaRPr>
          </a:p>
          <a:p>
            <a:pPr lvl="2"/>
            <a:r>
              <a:rPr lang="en-US" dirty="0">
                <a:sym typeface="Wingdings" pitchFamily="2" charset="2"/>
              </a:rPr>
              <a:t>Ghost charge: intrinsic baseline issues, systematic uncertainty hard to estimate </a:t>
            </a:r>
          </a:p>
          <a:p>
            <a:pPr lvl="3"/>
            <a:r>
              <a:rPr lang="en-US" dirty="0">
                <a:sym typeface="Wingdings" pitchFamily="2" charset="2"/>
              </a:rPr>
              <a:t>Typically not a problem in </a:t>
            </a:r>
            <a:r>
              <a:rPr lang="en-US" i="1" dirty="0">
                <a:sym typeface="Wingdings" pitchFamily="2" charset="2"/>
              </a:rPr>
              <a:t>pp</a:t>
            </a:r>
            <a:r>
              <a:rPr lang="en-US" dirty="0">
                <a:sym typeface="Wingdings" pitchFamily="2" charset="2"/>
              </a:rPr>
              <a:t> </a:t>
            </a:r>
            <a:r>
              <a:rPr lang="en-US" dirty="0" err="1">
                <a:sym typeface="Wingdings" pitchFamily="2" charset="2"/>
              </a:rPr>
              <a:t>vdM</a:t>
            </a:r>
            <a:r>
              <a:rPr lang="en-US" dirty="0">
                <a:sym typeface="Wingdings" pitchFamily="2" charset="2"/>
              </a:rPr>
              <a:t> </a:t>
            </a:r>
          </a:p>
          <a:p>
            <a:pPr lvl="4"/>
            <a:r>
              <a:rPr lang="en-US" dirty="0">
                <a:sym typeface="Wingdings" pitchFamily="2" charset="2"/>
              </a:rPr>
              <a:t>except in case of anomalous </a:t>
            </a:r>
            <a:r>
              <a:rPr lang="en-US" dirty="0" err="1">
                <a:sym typeface="Wingdings" pitchFamily="2" charset="2"/>
              </a:rPr>
              <a:t>debunching</a:t>
            </a:r>
            <a:r>
              <a:rPr lang="en-US" dirty="0">
                <a:sym typeface="Wingdings" pitchFamily="2" charset="2"/>
              </a:rPr>
              <a:t> (e.g. pp @ √s = 900 GeV in Oct 2018: 35% correction!?)</a:t>
            </a:r>
          </a:p>
          <a:p>
            <a:pPr lvl="3"/>
            <a:r>
              <a:rPr lang="en-US" dirty="0">
                <a:sym typeface="Wingdings" pitchFamily="2" charset="2"/>
              </a:rPr>
              <a:t>Can be a significant issue in HI </a:t>
            </a:r>
            <a:r>
              <a:rPr lang="en-US" dirty="0" err="1">
                <a:sym typeface="Wingdings" pitchFamily="2" charset="2"/>
              </a:rPr>
              <a:t>vdM</a:t>
            </a:r>
            <a:r>
              <a:rPr lang="en-US" dirty="0">
                <a:sym typeface="Wingdings" pitchFamily="2" charset="2"/>
              </a:rPr>
              <a:t>, where ghost-charge fractions reached &gt; 4 % /beam</a:t>
            </a:r>
          </a:p>
          <a:p>
            <a:pPr lvl="2"/>
            <a:r>
              <a:rPr lang="en-US" dirty="0">
                <a:sym typeface="Wingdings" pitchFamily="2" charset="2"/>
              </a:rPr>
              <a:t>Satellite bunches: the </a:t>
            </a:r>
            <a:r>
              <a:rPr lang="en-US" u="sng" dirty="0">
                <a:sym typeface="Wingdings" pitchFamily="2" charset="2"/>
              </a:rPr>
              <a:t>LDM</a:t>
            </a:r>
            <a:r>
              <a:rPr lang="en-US" dirty="0">
                <a:sym typeface="Wingdings" pitchFamily="2" charset="2"/>
              </a:rPr>
              <a:t> is the </a:t>
            </a:r>
            <a:r>
              <a:rPr lang="en-US" u="sng" dirty="0">
                <a:sym typeface="Wingdings" pitchFamily="2" charset="2"/>
              </a:rPr>
              <a:t>only instrument </a:t>
            </a:r>
            <a:r>
              <a:rPr lang="en-US" dirty="0">
                <a:sym typeface="Wingdings" pitchFamily="2" charset="2"/>
              </a:rPr>
              <a:t>that can measure them!</a:t>
            </a:r>
          </a:p>
          <a:p>
            <a:pPr lvl="3"/>
            <a:r>
              <a:rPr lang="en-US" dirty="0">
                <a:sym typeface="Wingdings" pitchFamily="2" charset="2"/>
              </a:rPr>
              <a:t>typically not an issue in </a:t>
            </a:r>
            <a:r>
              <a:rPr lang="en-US" i="1" dirty="0">
                <a:sym typeface="Wingdings" pitchFamily="2" charset="2"/>
              </a:rPr>
              <a:t>pp</a:t>
            </a:r>
            <a:r>
              <a:rPr lang="en-US" dirty="0">
                <a:sym typeface="Wingdings" pitchFamily="2" charset="2"/>
              </a:rPr>
              <a:t> </a:t>
            </a:r>
            <a:r>
              <a:rPr lang="en-US" dirty="0" err="1">
                <a:sym typeface="Wingdings" pitchFamily="2" charset="2"/>
              </a:rPr>
              <a:t>vdM</a:t>
            </a:r>
            <a:r>
              <a:rPr lang="en-US" dirty="0">
                <a:sym typeface="Wingdings" pitchFamily="2" charset="2"/>
              </a:rPr>
              <a:t>, but BCID-</a:t>
            </a:r>
            <a:r>
              <a:rPr lang="en-US" dirty="0" err="1">
                <a:sym typeface="Wingdings" pitchFamily="2" charset="2"/>
              </a:rPr>
              <a:t>dep’ndt</a:t>
            </a:r>
            <a:r>
              <a:rPr lang="en-US" dirty="0">
                <a:sym typeface="Wingdings" pitchFamily="2" charset="2"/>
              </a:rPr>
              <a:t> satellite fractions can be a big issue in HI </a:t>
            </a:r>
            <a:r>
              <a:rPr lang="en-US" dirty="0" err="1">
                <a:sym typeface="Wingdings" pitchFamily="2" charset="2"/>
              </a:rPr>
              <a:t>vdM</a:t>
            </a:r>
            <a:endParaRPr lang="en-US" dirty="0">
              <a:sym typeface="Wingdings" pitchFamily="2" charset="2"/>
            </a:endParaRPr>
          </a:p>
          <a:p>
            <a:pPr lvl="2"/>
            <a:r>
              <a:rPr lang="en-US" dirty="0">
                <a:sym typeface="Wingdings" pitchFamily="2" charset="2"/>
              </a:rPr>
              <a:t>Operational issues during scans often required expert presence  plan accordingly!</a:t>
            </a:r>
          </a:p>
          <a:p>
            <a:pPr lvl="2"/>
            <a:endParaRPr lang="en-US" dirty="0">
              <a:sym typeface="Wingdings" pitchFamily="2" charset="2"/>
            </a:endParaRPr>
          </a:p>
          <a:p>
            <a:r>
              <a:rPr lang="en-US" dirty="0">
                <a:sym typeface="Wingdings" pitchFamily="2" charset="2"/>
              </a:rPr>
              <a:t>Beam-gas </a:t>
            </a:r>
            <a:r>
              <a:rPr lang="en-US" dirty="0" err="1">
                <a:sym typeface="Wingdings" pitchFamily="2" charset="2"/>
              </a:rPr>
              <a:t>vtx</a:t>
            </a:r>
            <a:r>
              <a:rPr lang="en-US" dirty="0">
                <a:sym typeface="Wingdings" pitchFamily="2" charset="2"/>
              </a:rPr>
              <a:t> counting in </a:t>
            </a:r>
            <a:r>
              <a:rPr lang="en-US" dirty="0" err="1">
                <a:sym typeface="Wingdings" pitchFamily="2" charset="2"/>
              </a:rPr>
              <a:t>LHCb</a:t>
            </a:r>
            <a:r>
              <a:rPr lang="en-US" dirty="0">
                <a:sym typeface="Wingdings" pitchFamily="2" charset="2"/>
              </a:rPr>
              <a:t>  </a:t>
            </a:r>
            <a:r>
              <a:rPr lang="en-US" dirty="0" err="1">
                <a:sym typeface="Wingdings" pitchFamily="2" charset="2"/>
              </a:rPr>
              <a:t>bbb</a:t>
            </a:r>
            <a:r>
              <a:rPr lang="en-US" dirty="0">
                <a:sym typeface="Wingdings" pitchFamily="2" charset="2"/>
              </a:rPr>
              <a:t> ghost-charge fractions</a:t>
            </a:r>
          </a:p>
          <a:p>
            <a:pPr lvl="2"/>
            <a:r>
              <a:rPr lang="en-US" dirty="0">
                <a:sym typeface="Wingdings" pitchFamily="2" charset="2"/>
              </a:rPr>
              <a:t>The </a:t>
            </a:r>
            <a:r>
              <a:rPr lang="en-US" u="sng" dirty="0">
                <a:sym typeface="Wingdings" pitchFamily="2" charset="2"/>
              </a:rPr>
              <a:t>most accurate</a:t>
            </a:r>
            <a:r>
              <a:rPr lang="en-US" dirty="0">
                <a:sym typeface="Wingdings" pitchFamily="2" charset="2"/>
              </a:rPr>
              <a:t> estimate of ghost charge – but requires dedicated, significant effort by our </a:t>
            </a:r>
            <a:r>
              <a:rPr lang="en-US" dirty="0" err="1">
                <a:sym typeface="Wingdings" pitchFamily="2" charset="2"/>
              </a:rPr>
              <a:t>LHCb</a:t>
            </a:r>
            <a:r>
              <a:rPr lang="en-US" dirty="0">
                <a:sym typeface="Wingdings" pitchFamily="2" charset="2"/>
              </a:rPr>
              <a:t> colleagues both at scanning (data-taking) time and at analysis time: essential! </a:t>
            </a:r>
          </a:p>
          <a:p>
            <a:pPr marL="295275" lvl="1" indent="0">
              <a:buNone/>
            </a:pPr>
            <a:endParaRPr lang="en-US" dirty="0"/>
          </a:p>
        </p:txBody>
      </p:sp>
      <p:sp>
        <p:nvSpPr>
          <p:cNvPr id="4" name="TextBox 3">
            <a:extLst>
              <a:ext uri="{FF2B5EF4-FFF2-40B4-BE49-F238E27FC236}">
                <a16:creationId xmlns:a16="http://schemas.microsoft.com/office/drawing/2014/main" id="{10F511D2-D89D-D74F-83AD-62D78B049AD1}"/>
              </a:ext>
            </a:extLst>
          </p:cNvPr>
          <p:cNvSpPr txBox="1"/>
          <p:nvPr/>
        </p:nvSpPr>
        <p:spPr>
          <a:xfrm>
            <a:off x="2909357" y="1182977"/>
            <a:ext cx="1629414" cy="276999"/>
          </a:xfrm>
          <a:prstGeom prst="rect">
            <a:avLst/>
          </a:prstGeom>
          <a:noFill/>
          <a:ln>
            <a:solidFill>
              <a:srgbClr val="000000"/>
            </a:solidFill>
          </a:ln>
        </p:spPr>
        <p:txBody>
          <a:bodyPr wrap="square" rtlCol="0">
            <a:spAutoFit/>
          </a:bodyPr>
          <a:lstStyle/>
          <a:p>
            <a:pPr algn="ctr"/>
            <a:r>
              <a:rPr lang="en-US" sz="1200" i="1" dirty="0">
                <a:solidFill>
                  <a:srgbClr val="000000"/>
                </a:solidFill>
                <a:latin typeface="Times New Roman" panose="02020603050405020304" pitchFamily="18" charset="0"/>
                <a:cs typeface="Times New Roman" panose="02020603050405020304" pitchFamily="18" charset="0"/>
              </a:rPr>
              <a:t>Alex’s talk (Session 3A)</a:t>
            </a:r>
          </a:p>
        </p:txBody>
      </p:sp>
      <p:sp>
        <p:nvSpPr>
          <p:cNvPr id="5" name="TextBox 4">
            <a:extLst>
              <a:ext uri="{FF2B5EF4-FFF2-40B4-BE49-F238E27FC236}">
                <a16:creationId xmlns:a16="http://schemas.microsoft.com/office/drawing/2014/main" id="{B0BD511D-8908-764B-A49B-6A7D7B27E308}"/>
              </a:ext>
            </a:extLst>
          </p:cNvPr>
          <p:cNvSpPr txBox="1"/>
          <p:nvPr/>
        </p:nvSpPr>
        <p:spPr>
          <a:xfrm>
            <a:off x="7665095" y="5269368"/>
            <a:ext cx="1040177" cy="461665"/>
          </a:xfrm>
          <a:prstGeom prst="rect">
            <a:avLst/>
          </a:prstGeom>
          <a:solidFill>
            <a:srgbClr val="FFFFFF"/>
          </a:solidFill>
          <a:ln>
            <a:solidFill>
              <a:srgbClr val="000000"/>
            </a:solidFill>
          </a:ln>
        </p:spPr>
        <p:txBody>
          <a:bodyPr wrap="square" rtlCol="0">
            <a:spAutoFit/>
          </a:bodyPr>
          <a:lstStyle/>
          <a:p>
            <a:pPr algn="ctr"/>
            <a:r>
              <a:rPr lang="en-US" sz="1200" i="1" dirty="0">
                <a:solidFill>
                  <a:srgbClr val="000000"/>
                </a:solidFill>
                <a:latin typeface="Times New Roman" panose="02020603050405020304" pitchFamily="18" charset="0"/>
                <a:cs typeface="Times New Roman" panose="02020603050405020304" pitchFamily="18" charset="0"/>
              </a:rPr>
              <a:t>Niall’s talk  (Session 3A)</a:t>
            </a:r>
          </a:p>
        </p:txBody>
      </p:sp>
      <p:sp>
        <p:nvSpPr>
          <p:cNvPr id="6" name="TextBox 5">
            <a:extLst>
              <a:ext uri="{FF2B5EF4-FFF2-40B4-BE49-F238E27FC236}">
                <a16:creationId xmlns:a16="http://schemas.microsoft.com/office/drawing/2014/main" id="{C234D66A-BF58-2F49-B258-BDCA17308127}"/>
              </a:ext>
            </a:extLst>
          </p:cNvPr>
          <p:cNvSpPr txBox="1"/>
          <p:nvPr/>
        </p:nvSpPr>
        <p:spPr>
          <a:xfrm>
            <a:off x="8038057" y="4000433"/>
            <a:ext cx="1046946" cy="461665"/>
          </a:xfrm>
          <a:prstGeom prst="rect">
            <a:avLst/>
          </a:prstGeom>
          <a:noFill/>
          <a:ln>
            <a:solidFill>
              <a:srgbClr val="000000"/>
            </a:solidFill>
          </a:ln>
        </p:spPr>
        <p:txBody>
          <a:bodyPr wrap="square" rtlCol="0">
            <a:spAutoFit/>
          </a:bodyPr>
          <a:lstStyle/>
          <a:p>
            <a:pPr algn="ctr"/>
            <a:r>
              <a:rPr lang="en-US" sz="1200" i="1" dirty="0">
                <a:solidFill>
                  <a:srgbClr val="000000"/>
                </a:solidFill>
                <a:latin typeface="Times New Roman" panose="02020603050405020304" pitchFamily="18" charset="0"/>
                <a:cs typeface="Times New Roman" panose="02020603050405020304" pitchFamily="18" charset="0"/>
              </a:rPr>
              <a:t>Martino’s talk </a:t>
            </a:r>
          </a:p>
          <a:p>
            <a:pPr algn="ctr"/>
            <a:r>
              <a:rPr lang="en-US" sz="1200" i="1" dirty="0">
                <a:solidFill>
                  <a:srgbClr val="000000"/>
                </a:solidFill>
                <a:latin typeface="Times New Roman" panose="02020603050405020304" pitchFamily="18" charset="0"/>
                <a:cs typeface="Times New Roman" panose="02020603050405020304" pitchFamily="18" charset="0"/>
              </a:rPr>
              <a:t>(Session 3A)</a:t>
            </a:r>
          </a:p>
        </p:txBody>
      </p:sp>
    </p:spTree>
    <p:extLst>
      <p:ext uri="{BB962C8B-B14F-4D97-AF65-F5344CB8AC3E}">
        <p14:creationId xmlns:p14="http://schemas.microsoft.com/office/powerpoint/2010/main" val="3668299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
                                            <p:txEl>
                                              <p:pRg st="14" end="14"/>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
                                            <p:txEl>
                                              <p:pRg st="15" end="15"/>
                                            </p:txEl>
                                          </p:spTgt>
                                        </p:tgtEl>
                                        <p:attrNameLst>
                                          <p:attrName>style.visibility</p:attrName>
                                        </p:attrNameLst>
                                      </p:cBhvr>
                                      <p:to>
                                        <p:strVal val="visible"/>
                                      </p:to>
                                    </p:set>
                                  </p:childTnLst>
                                </p:cTn>
                              </p:par>
                              <p:par>
                                <p:cTn id="59" presetID="1" presetClass="entr" presetSubtype="0" fill="hold" grpId="1" nodeType="withEffect">
                                  <p:stCondLst>
                                    <p:cond delay="0"/>
                                  </p:stCondLst>
                                  <p:childTnLst>
                                    <p:set>
                                      <p:cBhvr>
                                        <p:cTn id="6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1" animBg="1"/>
      <p:bldP spid="5" grpId="1"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95F9B-F6F2-4B49-9B73-CCE579C2696E}"/>
              </a:ext>
            </a:extLst>
          </p:cNvPr>
          <p:cNvSpPr>
            <a:spLocks noGrp="1"/>
          </p:cNvSpPr>
          <p:nvPr>
            <p:ph type="title"/>
          </p:nvPr>
        </p:nvSpPr>
        <p:spPr>
          <a:xfrm>
            <a:off x="914454" y="381000"/>
            <a:ext cx="7296487" cy="361950"/>
          </a:xfrm>
          <a:ln w="19050">
            <a:solidFill>
              <a:schemeClr val="accent1"/>
            </a:solidFill>
          </a:ln>
        </p:spPr>
        <p:txBody>
          <a:bodyPr/>
          <a:lstStyle/>
          <a:p>
            <a:r>
              <a:rPr lang="en-US" dirty="0"/>
              <a:t>Impact of orbit drifts on absolute </a:t>
            </a:r>
            <a:r>
              <a:rPr lang="en-US" dirty="0">
                <a:latin typeface="Lucida Calligraphy" panose="03010101010101010101" pitchFamily="66" charset="77"/>
              </a:rPr>
              <a:t>L</a:t>
            </a:r>
            <a:r>
              <a:rPr lang="en-US" dirty="0"/>
              <a:t> calibration: in numbers</a:t>
            </a:r>
          </a:p>
        </p:txBody>
      </p:sp>
      <p:sp>
        <p:nvSpPr>
          <p:cNvPr id="3" name="Content Placeholder 2">
            <a:extLst>
              <a:ext uri="{FF2B5EF4-FFF2-40B4-BE49-F238E27FC236}">
                <a16:creationId xmlns:a16="http://schemas.microsoft.com/office/drawing/2014/main" id="{B27843D7-9672-2D4F-8A1E-1873D96DA4DA}"/>
              </a:ext>
            </a:extLst>
          </p:cNvPr>
          <p:cNvSpPr>
            <a:spLocks noGrp="1"/>
          </p:cNvSpPr>
          <p:nvPr>
            <p:ph idx="1"/>
          </p:nvPr>
        </p:nvSpPr>
        <p:spPr>
          <a:xfrm>
            <a:off x="397934" y="919423"/>
            <a:ext cx="8375072" cy="5554264"/>
          </a:xfrm>
        </p:spPr>
        <p:txBody>
          <a:bodyPr/>
          <a:lstStyle/>
          <a:p>
            <a:r>
              <a:rPr lang="en-US" dirty="0"/>
              <a:t>Rule of thumb </a:t>
            </a:r>
            <a:r>
              <a:rPr lang="en-US" sz="1600" b="0" i="1" dirty="0">
                <a:solidFill>
                  <a:srgbClr val="232323"/>
                </a:solidFill>
              </a:rPr>
              <a:t>[± 6 </a:t>
            </a:r>
            <a:r>
              <a:rPr lang="en-US" sz="1600" b="0" i="1" dirty="0">
                <a:solidFill>
                  <a:srgbClr val="232323"/>
                </a:solidFill>
                <a:latin typeface="Symbol" pitchFamily="2" charset="2"/>
              </a:rPr>
              <a:t>s</a:t>
            </a:r>
            <a:r>
              <a:rPr lang="en-US" sz="1600" b="0" i="1" dirty="0">
                <a:solidFill>
                  <a:srgbClr val="232323"/>
                </a:solidFill>
              </a:rPr>
              <a:t> </a:t>
            </a:r>
            <a:r>
              <a:rPr lang="en-US" sz="1600" b="0" i="1" dirty="0" err="1">
                <a:solidFill>
                  <a:srgbClr val="232323"/>
                </a:solidFill>
              </a:rPr>
              <a:t>vdM</a:t>
            </a:r>
            <a:r>
              <a:rPr lang="en-US" sz="1600" b="0" i="1" dirty="0">
                <a:solidFill>
                  <a:srgbClr val="232323"/>
                </a:solidFill>
              </a:rPr>
              <a:t> scan, </a:t>
            </a:r>
            <a:r>
              <a:rPr lang="en-US" sz="1600" b="0" i="1" dirty="0">
                <a:solidFill>
                  <a:srgbClr val="232323"/>
                </a:solidFill>
                <a:latin typeface="Symbol" pitchFamily="2" charset="2"/>
              </a:rPr>
              <a:t>e</a:t>
            </a:r>
            <a:r>
              <a:rPr lang="en-US" sz="1600" b="0" i="1" dirty="0">
                <a:solidFill>
                  <a:srgbClr val="232323"/>
                </a:solidFill>
              </a:rPr>
              <a:t> ~ 3 </a:t>
            </a:r>
            <a:r>
              <a:rPr lang="en-US" sz="1600" b="0" i="1" dirty="0">
                <a:solidFill>
                  <a:srgbClr val="232323"/>
                </a:solidFill>
                <a:latin typeface="Symbol" pitchFamily="2" charset="2"/>
              </a:rPr>
              <a:t>m</a:t>
            </a:r>
            <a:r>
              <a:rPr lang="en-US" sz="1600" b="0" i="1" dirty="0">
                <a:solidFill>
                  <a:srgbClr val="232323"/>
                </a:solidFill>
              </a:rPr>
              <a:t>m, </a:t>
            </a:r>
            <a:r>
              <a:rPr lang="en-US" sz="1600" b="0" i="1" dirty="0">
                <a:solidFill>
                  <a:srgbClr val="232323"/>
                </a:solidFill>
                <a:latin typeface="Symbol" pitchFamily="2" charset="2"/>
              </a:rPr>
              <a:t>b</a:t>
            </a:r>
            <a:r>
              <a:rPr lang="en-US" sz="1600" b="0" i="1" dirty="0">
                <a:solidFill>
                  <a:srgbClr val="232323"/>
                </a:solidFill>
              </a:rPr>
              <a:t>* ~ 19 m, √s = 13.6 TeV </a:t>
            </a:r>
            <a:r>
              <a:rPr lang="en-US" sz="1600" b="0" i="1" dirty="0">
                <a:solidFill>
                  <a:srgbClr val="232323"/>
                </a:solidFill>
                <a:sym typeface="Wingdings" pitchFamily="2" charset="2"/>
              </a:rPr>
              <a:t> </a:t>
            </a:r>
            <a:r>
              <a:rPr lang="en-US" sz="1600" b="0" i="1" dirty="0">
                <a:solidFill>
                  <a:srgbClr val="232323"/>
                </a:solidFill>
                <a:latin typeface="Symbol" pitchFamily="2" charset="2"/>
              </a:rPr>
              <a:t>S</a:t>
            </a:r>
            <a:r>
              <a:rPr lang="en-US" sz="1600" b="0" i="1" dirty="0">
                <a:solidFill>
                  <a:srgbClr val="232323"/>
                </a:solidFill>
              </a:rPr>
              <a:t> ~ 120 </a:t>
            </a:r>
            <a:r>
              <a:rPr lang="en-US" sz="1600" b="0" i="1" dirty="0">
                <a:solidFill>
                  <a:srgbClr val="232323"/>
                </a:solidFill>
                <a:latin typeface="Symbol" pitchFamily="2" charset="2"/>
              </a:rPr>
              <a:t>m</a:t>
            </a:r>
            <a:r>
              <a:rPr lang="en-US" sz="1600" b="0" i="1" dirty="0">
                <a:solidFill>
                  <a:srgbClr val="232323"/>
                </a:solidFill>
              </a:rPr>
              <a:t>m</a:t>
            </a:r>
            <a:r>
              <a:rPr lang="en-US" sz="1600" b="0" i="1" dirty="0">
                <a:solidFill>
                  <a:srgbClr val="232323"/>
                </a:solidFill>
                <a:latin typeface="Symbol" pitchFamily="2" charset="2"/>
              </a:rPr>
              <a:t>]</a:t>
            </a:r>
            <a:endParaRPr lang="en-US" sz="1600" b="0" i="1" dirty="0">
              <a:solidFill>
                <a:srgbClr val="232323"/>
              </a:solidFill>
            </a:endParaRPr>
          </a:p>
          <a:p>
            <a:pPr marL="0" indent="0">
              <a:buNone/>
            </a:pPr>
            <a:r>
              <a:rPr lang="en-US" dirty="0"/>
              <a:t>     </a:t>
            </a:r>
            <a:r>
              <a:rPr lang="en-US" i="1" dirty="0">
                <a:solidFill>
                  <a:srgbClr val="FF40FF"/>
                </a:solidFill>
              </a:rPr>
              <a:t>Bias</a:t>
            </a:r>
            <a:r>
              <a:rPr lang="en-US" dirty="0"/>
              <a:t> on </a:t>
            </a:r>
            <a:r>
              <a:rPr lang="en-US" dirty="0" err="1">
                <a:latin typeface="Symbol" pitchFamily="2" charset="2"/>
              </a:rPr>
              <a:t>s</a:t>
            </a:r>
            <a:r>
              <a:rPr lang="en-US" baseline="-25000" dirty="0" err="1"/>
              <a:t>vis</a:t>
            </a:r>
            <a:r>
              <a:rPr lang="en-US" dirty="0"/>
              <a:t> (for </a:t>
            </a:r>
            <a:r>
              <a:rPr lang="en-US" u="sng" dirty="0"/>
              <a:t>one</a:t>
            </a:r>
            <a:r>
              <a:rPr lang="en-US" dirty="0"/>
              <a:t> x-y scan pair), </a:t>
            </a:r>
            <a:r>
              <a:rPr lang="en-US" i="1" dirty="0"/>
              <a:t>if left uncorrected</a:t>
            </a:r>
            <a:r>
              <a:rPr lang="en-US" dirty="0"/>
              <a:t>:</a:t>
            </a:r>
          </a:p>
          <a:p>
            <a:pPr lvl="1" indent="-233363"/>
            <a:r>
              <a:rPr lang="en-US" dirty="0">
                <a:solidFill>
                  <a:srgbClr val="FF0000"/>
                </a:solidFill>
              </a:rPr>
              <a:t>In-plane</a:t>
            </a:r>
            <a:r>
              <a:rPr lang="en-US" dirty="0"/>
              <a:t> drift:        </a:t>
            </a:r>
            <a:r>
              <a:rPr lang="en-US" dirty="0">
                <a:sym typeface="Wingdings" pitchFamily="2" charset="2"/>
              </a:rPr>
              <a:t> </a:t>
            </a:r>
            <a:r>
              <a:rPr lang="en-US" dirty="0">
                <a:solidFill>
                  <a:srgbClr val="FF0000"/>
                </a:solidFill>
              </a:rPr>
              <a:t>10</a:t>
            </a:r>
            <a:r>
              <a:rPr lang="en-US" dirty="0"/>
              <a:t> </a:t>
            </a:r>
            <a:r>
              <a:rPr lang="en-US" dirty="0">
                <a:latin typeface="Symbol" pitchFamily="2" charset="2"/>
              </a:rPr>
              <a:t>m</a:t>
            </a:r>
            <a:r>
              <a:rPr lang="en-US" dirty="0"/>
              <a:t>m total	</a:t>
            </a:r>
            <a:r>
              <a:rPr lang="en-US" dirty="0">
                <a:sym typeface="Wingdings" pitchFamily="2" charset="2"/>
              </a:rPr>
              <a:t> </a:t>
            </a:r>
            <a:r>
              <a:rPr lang="en-US" dirty="0">
                <a:solidFill>
                  <a:srgbClr val="FF0000"/>
                </a:solidFill>
                <a:sym typeface="Wingdings" pitchFamily="2" charset="2"/>
              </a:rPr>
              <a:t>~ 1 %</a:t>
            </a:r>
            <a:r>
              <a:rPr lang="en-US" dirty="0">
                <a:sym typeface="Wingdings" pitchFamily="2" charset="2"/>
              </a:rPr>
              <a:t> on </a:t>
            </a:r>
            <a:r>
              <a:rPr lang="en-US" dirty="0">
                <a:latin typeface="Symbol" pitchFamily="2" charset="2"/>
                <a:sym typeface="Wingdings" pitchFamily="2" charset="2"/>
              </a:rPr>
              <a:t>S</a:t>
            </a:r>
            <a:r>
              <a:rPr lang="en-US" dirty="0">
                <a:sym typeface="Wingdings" pitchFamily="2" charset="2"/>
              </a:rPr>
              <a:t> (per plane, ±)</a:t>
            </a:r>
          </a:p>
          <a:p>
            <a:pPr lvl="1" indent="-233363"/>
            <a:r>
              <a:rPr lang="en-US" dirty="0">
                <a:solidFill>
                  <a:srgbClr val="AB7942"/>
                </a:solidFill>
                <a:sym typeface="Wingdings" pitchFamily="2" charset="2"/>
              </a:rPr>
              <a:t>Peak-to-peak</a:t>
            </a:r>
            <a:r>
              <a:rPr lang="en-US" dirty="0">
                <a:sym typeface="Wingdings" pitchFamily="2" charset="2"/>
              </a:rPr>
              <a:t> drift: </a:t>
            </a:r>
            <a:r>
              <a:rPr lang="en-US" dirty="0">
                <a:solidFill>
                  <a:srgbClr val="AB7942"/>
                </a:solidFill>
              </a:rPr>
              <a:t>10</a:t>
            </a:r>
            <a:r>
              <a:rPr lang="en-US" dirty="0"/>
              <a:t> </a:t>
            </a:r>
            <a:r>
              <a:rPr lang="en-US" dirty="0">
                <a:latin typeface="Symbol" pitchFamily="2" charset="2"/>
              </a:rPr>
              <a:t>m</a:t>
            </a:r>
            <a:r>
              <a:rPr lang="en-US" dirty="0"/>
              <a:t>m	</a:t>
            </a:r>
            <a:r>
              <a:rPr lang="en-US" dirty="0">
                <a:sym typeface="Wingdings" pitchFamily="2" charset="2"/>
              </a:rPr>
              <a:t> </a:t>
            </a:r>
            <a:r>
              <a:rPr lang="en-US" dirty="0">
                <a:solidFill>
                  <a:srgbClr val="AB7942"/>
                </a:solidFill>
                <a:sym typeface="Wingdings" pitchFamily="2" charset="2"/>
              </a:rPr>
              <a:t>~ 0.15 %</a:t>
            </a:r>
            <a:r>
              <a:rPr lang="en-US" dirty="0">
                <a:sym typeface="Wingdings" pitchFamily="2" charset="2"/>
              </a:rPr>
              <a:t> on </a:t>
            </a:r>
            <a:r>
              <a:rPr lang="en-US" dirty="0" err="1">
                <a:latin typeface="Symbol" pitchFamily="2" charset="2"/>
              </a:rPr>
              <a:t>s</a:t>
            </a:r>
            <a:r>
              <a:rPr lang="en-US" baseline="-25000" dirty="0" err="1"/>
              <a:t>vis</a:t>
            </a:r>
            <a:r>
              <a:rPr lang="en-US" baseline="-25000" dirty="0"/>
              <a:t> </a:t>
            </a:r>
            <a:r>
              <a:rPr lang="en-US" dirty="0"/>
              <a:t> (x </a:t>
            </a:r>
            <a:r>
              <a:rPr lang="en-US" u="sng" dirty="0"/>
              <a:t>or</a:t>
            </a:r>
            <a:r>
              <a:rPr lang="en-US" dirty="0"/>
              <a:t> y, always -</a:t>
            </a:r>
            <a:r>
              <a:rPr lang="en-US" dirty="0" err="1"/>
              <a:t>ve</a:t>
            </a:r>
            <a:r>
              <a:rPr lang="en-US" dirty="0"/>
              <a:t>)</a:t>
            </a:r>
            <a:endParaRPr lang="en-US" baseline="-25000" dirty="0"/>
          </a:p>
          <a:p>
            <a:pPr lvl="1" indent="-233363"/>
            <a:r>
              <a:rPr lang="en-US" dirty="0">
                <a:solidFill>
                  <a:srgbClr val="AAAAAA"/>
                </a:solidFill>
              </a:rPr>
              <a:t>Out-of-plane</a:t>
            </a:r>
            <a:r>
              <a:rPr lang="en-US" dirty="0"/>
              <a:t> drift:  </a:t>
            </a:r>
            <a:r>
              <a:rPr lang="en-US" dirty="0">
                <a:solidFill>
                  <a:srgbClr val="AAAAAA"/>
                </a:solidFill>
              </a:rPr>
              <a:t>10</a:t>
            </a:r>
            <a:r>
              <a:rPr lang="en-US" dirty="0"/>
              <a:t> </a:t>
            </a:r>
            <a:r>
              <a:rPr lang="en-US" dirty="0">
                <a:latin typeface="Symbol" pitchFamily="2" charset="2"/>
              </a:rPr>
              <a:t>m</a:t>
            </a:r>
            <a:r>
              <a:rPr lang="en-US" dirty="0"/>
              <a:t>m total	</a:t>
            </a:r>
            <a:r>
              <a:rPr lang="en-US" dirty="0">
                <a:sym typeface="Wingdings" pitchFamily="2" charset="2"/>
              </a:rPr>
              <a:t> </a:t>
            </a:r>
            <a:r>
              <a:rPr lang="en-US" dirty="0">
                <a:solidFill>
                  <a:srgbClr val="AAAAAA"/>
                </a:solidFill>
                <a:sym typeface="Wingdings" pitchFamily="2" charset="2"/>
              </a:rPr>
              <a:t>~ 0.004 %</a:t>
            </a:r>
            <a:r>
              <a:rPr lang="en-US" dirty="0">
                <a:sym typeface="Wingdings" pitchFamily="2" charset="2"/>
              </a:rPr>
              <a:t> on </a:t>
            </a:r>
            <a:r>
              <a:rPr lang="en-US" dirty="0" err="1">
                <a:latin typeface="Symbol" pitchFamily="2" charset="2"/>
              </a:rPr>
              <a:t>s</a:t>
            </a:r>
            <a:r>
              <a:rPr lang="en-US" baseline="-25000" dirty="0" err="1"/>
              <a:t>vis</a:t>
            </a:r>
            <a:r>
              <a:rPr lang="en-US" baseline="-25000" dirty="0"/>
              <a:t> </a:t>
            </a:r>
            <a:r>
              <a:rPr lang="en-US" dirty="0">
                <a:sym typeface="Wingdings" pitchFamily="2" charset="2"/>
              </a:rPr>
              <a:t>(per plane, </a:t>
            </a:r>
            <a:r>
              <a:rPr lang="en-US" dirty="0"/>
              <a:t>always +</a:t>
            </a:r>
            <a:r>
              <a:rPr lang="en-US" dirty="0" err="1"/>
              <a:t>ve</a:t>
            </a:r>
            <a:r>
              <a:rPr lang="en-US" dirty="0">
                <a:sym typeface="Wingdings" pitchFamily="2" charset="2"/>
              </a:rPr>
              <a:t>)</a:t>
            </a:r>
          </a:p>
          <a:p>
            <a:pPr marL="693738" lvl="2" indent="-169863"/>
            <a:r>
              <a:rPr lang="en-US" dirty="0">
                <a:solidFill>
                  <a:srgbClr val="316500"/>
                </a:solidFill>
                <a:sym typeface="Wingdings" pitchFamily="2" charset="2"/>
              </a:rPr>
              <a:t>x-y coupling </a:t>
            </a:r>
            <a:r>
              <a:rPr lang="en-US" dirty="0">
                <a:sym typeface="Wingdings" pitchFamily="2" charset="2"/>
              </a:rPr>
              <a:t>seen by BPMs ~ 6-7 </a:t>
            </a:r>
            <a:r>
              <a:rPr lang="en-US" dirty="0">
                <a:latin typeface="Symbol" pitchFamily="2" charset="2"/>
                <a:sym typeface="Wingdings" pitchFamily="2" charset="2"/>
              </a:rPr>
              <a:t>m</a:t>
            </a:r>
            <a:r>
              <a:rPr lang="en-US" dirty="0">
                <a:sym typeface="Wingdings" pitchFamily="2" charset="2"/>
              </a:rPr>
              <a:t>m total  </a:t>
            </a:r>
            <a:r>
              <a:rPr lang="en-US" dirty="0">
                <a:solidFill>
                  <a:srgbClr val="AAAAAA"/>
                </a:solidFill>
                <a:sym typeface="Wingdings" pitchFamily="2" charset="2"/>
              </a:rPr>
              <a:t>negligible for 1D scans, </a:t>
            </a:r>
            <a:r>
              <a:rPr lang="en-US" dirty="0">
                <a:solidFill>
                  <a:srgbClr val="FF0000"/>
                </a:solidFill>
                <a:sym typeface="Wingdings" pitchFamily="2" charset="2"/>
              </a:rPr>
              <a:t>serious issue for 2D</a:t>
            </a:r>
            <a:endParaRPr lang="en-US" dirty="0">
              <a:sym typeface="Wingdings" pitchFamily="2" charset="2"/>
            </a:endParaRPr>
          </a:p>
          <a:p>
            <a:pPr indent="-233363"/>
            <a:r>
              <a:rPr lang="en-US" dirty="0">
                <a:sym typeface="Wingdings" pitchFamily="2" charset="2"/>
              </a:rPr>
              <a:t>Orbit-related systematic uncertainties on absolute </a:t>
            </a:r>
            <a:r>
              <a:rPr lang="en-US" dirty="0">
                <a:latin typeface="Lucida Calligraphy" panose="03010101010101010101" pitchFamily="66" charset="77"/>
                <a:sym typeface="Wingdings" pitchFamily="2" charset="2"/>
              </a:rPr>
              <a:t>L</a:t>
            </a:r>
            <a:r>
              <a:rPr lang="en-US" dirty="0">
                <a:sym typeface="Wingdings" pitchFamily="2" charset="2"/>
              </a:rPr>
              <a:t> (2015-18, 13 </a:t>
            </a:r>
            <a:r>
              <a:rPr lang="en-US" dirty="0" err="1">
                <a:sym typeface="Wingdings" pitchFamily="2" charset="2"/>
              </a:rPr>
              <a:t>TeV</a:t>
            </a:r>
            <a:r>
              <a:rPr lang="en-US" dirty="0">
                <a:sym typeface="Wingdings" pitchFamily="2" charset="2"/>
              </a:rPr>
              <a:t>)</a:t>
            </a:r>
          </a:p>
          <a:p>
            <a:pPr lvl="1" indent="-233363"/>
            <a:r>
              <a:rPr lang="en-US" dirty="0">
                <a:solidFill>
                  <a:srgbClr val="002060"/>
                </a:solidFill>
                <a:sym typeface="Wingdings" pitchFamily="2" charset="2"/>
              </a:rPr>
              <a:t>Main issue</a:t>
            </a:r>
            <a:r>
              <a:rPr lang="en-US" dirty="0">
                <a:sym typeface="Wingdings" pitchFamily="2" charset="2"/>
              </a:rPr>
              <a:t>: </a:t>
            </a:r>
            <a:r>
              <a:rPr lang="en-US" i="1" dirty="0">
                <a:solidFill>
                  <a:srgbClr val="002060"/>
                </a:solidFill>
                <a:sym typeface="Wingdings" pitchFamily="2" charset="2"/>
              </a:rPr>
              <a:t>scan-to-scan consistency </a:t>
            </a:r>
            <a:r>
              <a:rPr lang="en-US" dirty="0">
                <a:sym typeface="Wingdings" pitchFamily="2" charset="2"/>
              </a:rPr>
              <a:t>of bunch-averaged</a:t>
            </a:r>
            <a:r>
              <a:rPr lang="en-US" dirty="0">
                <a:latin typeface="Symbol" pitchFamily="2" charset="2"/>
              </a:rPr>
              <a:t> </a:t>
            </a:r>
            <a:r>
              <a:rPr lang="en-US" dirty="0" err="1">
                <a:latin typeface="Symbol" pitchFamily="2" charset="2"/>
              </a:rPr>
              <a:t>s</a:t>
            </a:r>
            <a:r>
              <a:rPr lang="en-US" baseline="-25000" dirty="0" err="1"/>
              <a:t>vis</a:t>
            </a:r>
            <a:r>
              <a:rPr lang="en-US" dirty="0">
                <a:sym typeface="Wingdings" pitchFamily="2" charset="2"/>
              </a:rPr>
              <a:t> values</a:t>
            </a:r>
          </a:p>
          <a:p>
            <a:pPr marL="290512" lvl="1" indent="0">
              <a:buNone/>
            </a:pPr>
            <a:r>
              <a:rPr lang="en-US" dirty="0">
                <a:sym typeface="Wingdings" pitchFamily="2" charset="2"/>
              </a:rPr>
              <a:t>    Orbit-drift correction (ODC) critical to reducing these inconsistencies:</a:t>
            </a:r>
          </a:p>
          <a:p>
            <a:pPr marL="685800" lvl="2" indent="-166688"/>
            <a:r>
              <a:rPr lang="en-US" dirty="0">
                <a:solidFill>
                  <a:srgbClr val="FF40FF"/>
                </a:solidFill>
                <a:sym typeface="Wingdings" pitchFamily="2" charset="2"/>
              </a:rPr>
              <a:t>2.2 / 1.2 %</a:t>
            </a:r>
            <a:r>
              <a:rPr lang="en-US" dirty="0">
                <a:sym typeface="Wingdings" pitchFamily="2" charset="2"/>
              </a:rPr>
              <a:t>  (1.2 / 0.7 %)</a:t>
            </a:r>
            <a:r>
              <a:rPr lang="en-US" dirty="0">
                <a:solidFill>
                  <a:srgbClr val="FF40FF"/>
                </a:solidFill>
                <a:sym typeface="Wingdings" pitchFamily="2" charset="2"/>
              </a:rPr>
              <a:t> </a:t>
            </a:r>
            <a:r>
              <a:rPr lang="en-US" dirty="0">
                <a:sym typeface="Wingdings" pitchFamily="2" charset="2"/>
              </a:rPr>
              <a:t> peak-to-peak S-to-S inconsistency in 2017/2018 </a:t>
            </a:r>
            <a:r>
              <a:rPr lang="en-US" dirty="0">
                <a:solidFill>
                  <a:srgbClr val="FF40FF"/>
                </a:solidFill>
                <a:sym typeface="Wingdings" pitchFamily="2" charset="2"/>
              </a:rPr>
              <a:t>w/o</a:t>
            </a:r>
            <a:r>
              <a:rPr lang="en-US" dirty="0">
                <a:sym typeface="Wingdings" pitchFamily="2" charset="2"/>
              </a:rPr>
              <a:t> (with) ODC</a:t>
            </a:r>
          </a:p>
          <a:p>
            <a:pPr lvl="1" indent="-233363"/>
            <a:r>
              <a:rPr lang="en-US" dirty="0">
                <a:sym typeface="Wingdings" pitchFamily="2" charset="2"/>
              </a:rPr>
              <a:t>Uncertainties on orbit-drift </a:t>
            </a:r>
            <a:r>
              <a:rPr lang="en-US" i="1" dirty="0">
                <a:sym typeface="Wingdings" pitchFamily="2" charset="2"/>
              </a:rPr>
              <a:t>correction</a:t>
            </a:r>
          </a:p>
          <a:p>
            <a:pPr marL="685800" lvl="2" indent="-166688"/>
            <a:r>
              <a:rPr lang="en-US" dirty="0" err="1">
                <a:sym typeface="Wingdings" pitchFamily="2" charset="2"/>
              </a:rPr>
              <a:t>vdM</a:t>
            </a:r>
            <a:r>
              <a:rPr lang="en-US" dirty="0">
                <a:sym typeface="Wingdings" pitchFamily="2" charset="2"/>
              </a:rPr>
              <a:t> scans: &lt; 0.1% on per-year, </a:t>
            </a:r>
            <a:r>
              <a:rPr lang="en-US" u="sng" dirty="0">
                <a:sym typeface="Wingdings" pitchFamily="2" charset="2"/>
              </a:rPr>
              <a:t>scan-averaged</a:t>
            </a:r>
            <a:r>
              <a:rPr lang="en-US" dirty="0">
                <a:latin typeface="Symbol" pitchFamily="2" charset="2"/>
              </a:rPr>
              <a:t> </a:t>
            </a:r>
            <a:r>
              <a:rPr lang="en-US" dirty="0" err="1">
                <a:latin typeface="Symbol" pitchFamily="2" charset="2"/>
              </a:rPr>
              <a:t>s</a:t>
            </a:r>
            <a:r>
              <a:rPr lang="en-US" baseline="-25000" dirty="0" err="1"/>
              <a:t>vis</a:t>
            </a:r>
            <a:r>
              <a:rPr lang="en-US" dirty="0">
                <a:sym typeface="Wingdings" pitchFamily="2" charset="2"/>
              </a:rPr>
              <a:t> value ( </a:t>
            </a:r>
            <a:r>
              <a:rPr lang="en-US" dirty="0" err="1">
                <a:latin typeface="Symbol" pitchFamily="2" charset="2"/>
                <a:sym typeface="Wingdings" pitchFamily="2" charset="2"/>
              </a:rPr>
              <a:t>S</a:t>
            </a:r>
            <a:r>
              <a:rPr lang="en-US" baseline="-25000" dirty="0" err="1">
                <a:sym typeface="Wingdings" pitchFamily="2" charset="2"/>
              </a:rPr>
              <a:t>x</a:t>
            </a:r>
            <a:r>
              <a:rPr lang="en-US" baseline="-25000" dirty="0">
                <a:sym typeface="Wingdings" pitchFamily="2" charset="2"/>
              </a:rPr>
              <a:t>/y</a:t>
            </a:r>
            <a:r>
              <a:rPr lang="en-US" dirty="0">
                <a:sym typeface="Wingdings" pitchFamily="2" charset="2"/>
              </a:rPr>
              <a:t>, </a:t>
            </a:r>
            <a:r>
              <a:rPr lang="en-US" dirty="0" err="1">
                <a:latin typeface="Symbol" pitchFamily="2" charset="2"/>
                <a:sym typeface="Wingdings" pitchFamily="2" charset="2"/>
              </a:rPr>
              <a:t>m</a:t>
            </a:r>
            <a:r>
              <a:rPr lang="en-US" baseline="-25000" dirty="0" err="1">
                <a:sym typeface="Wingdings" pitchFamily="2" charset="2"/>
              </a:rPr>
              <a:t>peak</a:t>
            </a:r>
            <a:r>
              <a:rPr lang="en-US" baseline="-25000" dirty="0">
                <a:sym typeface="Wingdings" pitchFamily="2" charset="2"/>
              </a:rPr>
              <a:t>, x/y</a:t>
            </a:r>
            <a:r>
              <a:rPr lang="en-US" dirty="0">
                <a:sym typeface="Wingdings" pitchFamily="2" charset="2"/>
              </a:rPr>
              <a:t>)</a:t>
            </a:r>
          </a:p>
          <a:p>
            <a:pPr marL="855662" lvl="3" indent="-166688"/>
            <a:r>
              <a:rPr lang="en-US" dirty="0">
                <a:sym typeface="Wingdings" pitchFamily="2" charset="2"/>
              </a:rPr>
              <a:t>note that ATLAS &amp; CMS group errors differently (e.g. magnetic non-linearity, </a:t>
            </a:r>
            <a:r>
              <a:rPr lang="en-US" dirty="0" err="1">
                <a:sym typeface="Wingdings" pitchFamily="2" charset="2"/>
              </a:rPr>
              <a:t>vdM</a:t>
            </a:r>
            <a:r>
              <a:rPr lang="en-US" dirty="0">
                <a:sym typeface="Wingdings" pitchFamily="2" charset="2"/>
              </a:rPr>
              <a:t>/LSC orbit drifts)</a:t>
            </a:r>
          </a:p>
          <a:p>
            <a:pPr marL="855662" lvl="3" indent="-166688"/>
            <a:r>
              <a:rPr lang="en-US" dirty="0">
                <a:sym typeface="Wingdings" pitchFamily="2" charset="2"/>
              </a:rPr>
              <a:t>in view of GP's CMS presentation yesterday, an in-depth review of OD-related </a:t>
            </a:r>
            <a:r>
              <a:rPr lang="en-US" dirty="0" err="1">
                <a:sym typeface="Wingdings" pitchFamily="2" charset="2"/>
              </a:rPr>
              <a:t>systs</a:t>
            </a:r>
            <a:r>
              <a:rPr lang="en-US" dirty="0">
                <a:sym typeface="Wingdings" pitchFamily="2" charset="2"/>
              </a:rPr>
              <a:t> may be wise…</a:t>
            </a:r>
          </a:p>
          <a:p>
            <a:pPr indent="-233363"/>
            <a:r>
              <a:rPr lang="en-US" dirty="0">
                <a:sym typeface="Wingdings" pitchFamily="2" charset="2"/>
              </a:rPr>
              <a:t>Beam-position jitter: from rapid position jumps </a:t>
            </a:r>
            <a:r>
              <a:rPr lang="en-US" i="1" dirty="0">
                <a:sym typeface="Wingdings" pitchFamily="2" charset="2"/>
              </a:rPr>
              <a:t>within</a:t>
            </a:r>
            <a:r>
              <a:rPr lang="en-US" dirty="0">
                <a:sym typeface="Wingdings" pitchFamily="2" charset="2"/>
              </a:rPr>
              <a:t> a scan step</a:t>
            </a:r>
          </a:p>
          <a:p>
            <a:pPr marL="685800" lvl="2" indent="-166688"/>
            <a:r>
              <a:rPr lang="en-US" dirty="0">
                <a:sym typeface="Wingdings" pitchFamily="2" charset="2"/>
              </a:rPr>
              <a:t>evaluated using sample-to sample IP-position jitter reported by the Arc BPMs</a:t>
            </a:r>
          </a:p>
          <a:p>
            <a:pPr marL="685800" lvl="2" indent="-166688"/>
            <a:r>
              <a:rPr lang="en-US" dirty="0">
                <a:sym typeface="Wingdings" pitchFamily="2" charset="2"/>
              </a:rPr>
              <a:t>RMS jitter (~ 0.2 Hz): 0.5 - 1 </a:t>
            </a:r>
            <a:r>
              <a:rPr lang="en-US" dirty="0">
                <a:latin typeface="Symbol" pitchFamily="2" charset="2"/>
                <a:sym typeface="Wingdings" pitchFamily="2" charset="2"/>
              </a:rPr>
              <a:t>m</a:t>
            </a:r>
            <a:r>
              <a:rPr lang="en-US" dirty="0">
                <a:sym typeface="Wingdings" pitchFamily="2" charset="2"/>
              </a:rPr>
              <a:t>m  </a:t>
            </a:r>
            <a:r>
              <a:rPr lang="en-US" dirty="0" err="1">
                <a:latin typeface="Symbol" pitchFamily="2" charset="2"/>
                <a:sym typeface="Wingdings" pitchFamily="2" charset="2"/>
              </a:rPr>
              <a:t>D</a:t>
            </a:r>
            <a:r>
              <a:rPr lang="en-US" dirty="0" err="1">
                <a:latin typeface="Symbol" pitchFamily="2" charset="2"/>
              </a:rPr>
              <a:t>s</a:t>
            </a:r>
            <a:r>
              <a:rPr lang="en-US" baseline="-25000" dirty="0" err="1"/>
              <a:t>vis</a:t>
            </a:r>
            <a:r>
              <a:rPr lang="en-US" dirty="0"/>
              <a:t> / </a:t>
            </a:r>
            <a:r>
              <a:rPr lang="en-US" dirty="0" err="1">
                <a:latin typeface="Symbol" pitchFamily="2" charset="2"/>
              </a:rPr>
              <a:t>s</a:t>
            </a:r>
            <a:r>
              <a:rPr lang="en-US" baseline="-25000" dirty="0" err="1"/>
              <a:t>vis</a:t>
            </a:r>
            <a:r>
              <a:rPr lang="en-US" dirty="0"/>
              <a:t> ~ </a:t>
            </a:r>
            <a:r>
              <a:rPr lang="en-US" dirty="0">
                <a:sym typeface="Wingdings" pitchFamily="2" charset="2"/>
              </a:rPr>
              <a:t>0.2 % </a:t>
            </a:r>
            <a:endParaRPr lang="en-US" dirty="0"/>
          </a:p>
          <a:p>
            <a:pPr lvl="2" indent="-233363"/>
            <a:endParaRPr lang="en-US" dirty="0">
              <a:sym typeface="Wingdings" pitchFamily="2" charset="2"/>
            </a:endParaRPr>
          </a:p>
          <a:p>
            <a:pPr lvl="2" indent="-233363"/>
            <a:endParaRPr lang="en-US" dirty="0">
              <a:sym typeface="Wingdings" pitchFamily="2" charset="2"/>
            </a:endParaRPr>
          </a:p>
          <a:p>
            <a:pPr lvl="1" indent="-233363"/>
            <a:endParaRPr lang="en-US" dirty="0"/>
          </a:p>
        </p:txBody>
      </p:sp>
    </p:spTree>
    <p:extLst>
      <p:ext uri="{BB962C8B-B14F-4D97-AF65-F5344CB8AC3E}">
        <p14:creationId xmlns:p14="http://schemas.microsoft.com/office/powerpoint/2010/main" val="388048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4" end="14"/>
                                            </p:tx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
                                            <p:txEl>
                                              <p:pRg st="15" end="15"/>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1ACDAB2-3891-5947-A23D-69F9E5FAE679}"/>
              </a:ext>
            </a:extLst>
          </p:cNvPr>
          <p:cNvSpPr/>
          <p:nvPr/>
        </p:nvSpPr>
        <p:spPr bwMode="auto">
          <a:xfrm>
            <a:off x="7731579" y="6653893"/>
            <a:ext cx="1412421" cy="204107"/>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5FAA9B16-4F01-7C41-B60D-37E31A2BDCA6}"/>
              </a:ext>
            </a:extLst>
          </p:cNvPr>
          <p:cNvSpPr/>
          <p:nvPr/>
        </p:nvSpPr>
        <p:spPr bwMode="auto">
          <a:xfrm>
            <a:off x="0" y="6653893"/>
            <a:ext cx="1412421" cy="204107"/>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47C598AE-F950-C243-B499-32B4365E4D6D}"/>
              </a:ext>
            </a:extLst>
          </p:cNvPr>
          <p:cNvSpPr>
            <a:spLocks noGrp="1"/>
          </p:cNvSpPr>
          <p:nvPr>
            <p:ph type="title"/>
          </p:nvPr>
        </p:nvSpPr>
        <p:spPr>
          <a:xfrm>
            <a:off x="685800" y="294862"/>
            <a:ext cx="7782342" cy="361950"/>
          </a:xfrm>
          <a:ln w="19050">
            <a:solidFill>
              <a:srgbClr val="0432FF"/>
            </a:solidFill>
          </a:ln>
        </p:spPr>
        <p:txBody>
          <a:bodyPr/>
          <a:lstStyle/>
          <a:p>
            <a:r>
              <a:rPr lang="en-US" dirty="0"/>
              <a:t>Magnetic non-linearity &amp; hysteresis in </a:t>
            </a:r>
            <a:r>
              <a:rPr lang="en-US" dirty="0" err="1"/>
              <a:t>vdM</a:t>
            </a:r>
            <a:r>
              <a:rPr lang="en-US" dirty="0"/>
              <a:t> closed-orbit bumps</a:t>
            </a:r>
          </a:p>
        </p:txBody>
      </p:sp>
      <p:sp>
        <p:nvSpPr>
          <p:cNvPr id="3" name="TextBox 2">
            <a:extLst>
              <a:ext uri="{FF2B5EF4-FFF2-40B4-BE49-F238E27FC236}">
                <a16:creationId xmlns:a16="http://schemas.microsoft.com/office/drawing/2014/main" id="{F5494949-18E8-CC4D-BFD6-17CD42B37613}"/>
              </a:ext>
            </a:extLst>
          </p:cNvPr>
          <p:cNvSpPr txBox="1"/>
          <p:nvPr/>
        </p:nvSpPr>
        <p:spPr>
          <a:xfrm>
            <a:off x="-1" y="0"/>
            <a:ext cx="2887133" cy="246221"/>
          </a:xfrm>
          <a:prstGeom prst="rect">
            <a:avLst/>
          </a:prstGeom>
          <a:noFill/>
          <a:ln>
            <a:noFill/>
          </a:ln>
        </p:spPr>
        <p:txBody>
          <a:bodyPr wrap="square" rtlCol="0">
            <a:spAutoFit/>
          </a:bodyPr>
          <a:lstStyle/>
          <a:p>
            <a:r>
              <a:rPr lang="en-US" sz="1000" i="1" dirty="0">
                <a:solidFill>
                  <a:srgbClr val="000000"/>
                </a:solidFill>
                <a:latin typeface="Times New Roman" panose="02020603050405020304" pitchFamily="18" charset="0"/>
                <a:cs typeface="Times New Roman" panose="02020603050405020304" pitchFamily="18" charset="0"/>
              </a:rPr>
              <a:t>ATLAS collaboration, Eur. Phys. J. C (2023) 83:982</a:t>
            </a:r>
          </a:p>
        </p:txBody>
      </p:sp>
      <p:pic>
        <p:nvPicPr>
          <p:cNvPr id="5" name="Picture 4">
            <a:extLst>
              <a:ext uri="{FF2B5EF4-FFF2-40B4-BE49-F238E27FC236}">
                <a16:creationId xmlns:a16="http://schemas.microsoft.com/office/drawing/2014/main" id="{3F3DB421-5150-FA49-ABE2-23BC3EE438BD}"/>
              </a:ext>
            </a:extLst>
          </p:cNvPr>
          <p:cNvPicPr>
            <a:picLocks noChangeAspect="1"/>
          </p:cNvPicPr>
          <p:nvPr/>
        </p:nvPicPr>
        <p:blipFill>
          <a:blip r:embed="rId2"/>
          <a:stretch>
            <a:fillRect/>
          </a:stretch>
        </p:blipFill>
        <p:spPr>
          <a:xfrm>
            <a:off x="600262" y="1084793"/>
            <a:ext cx="3143250" cy="2679700"/>
          </a:xfrm>
          <a:prstGeom prst="rect">
            <a:avLst/>
          </a:prstGeom>
        </p:spPr>
      </p:pic>
      <p:sp>
        <p:nvSpPr>
          <p:cNvPr id="14" name="TextBox 13">
            <a:extLst>
              <a:ext uri="{FF2B5EF4-FFF2-40B4-BE49-F238E27FC236}">
                <a16:creationId xmlns:a16="http://schemas.microsoft.com/office/drawing/2014/main" id="{1B563FBB-D0D9-9E44-8E35-4FA6A9B961EE}"/>
              </a:ext>
            </a:extLst>
          </p:cNvPr>
          <p:cNvSpPr txBox="1"/>
          <p:nvPr/>
        </p:nvSpPr>
        <p:spPr>
          <a:xfrm>
            <a:off x="496252" y="784252"/>
            <a:ext cx="3425686" cy="276999"/>
          </a:xfrm>
          <a:prstGeom prst="rect">
            <a:avLst/>
          </a:prstGeom>
          <a:noFill/>
          <a:ln>
            <a:solidFill>
              <a:srgbClr val="000000"/>
            </a:solidFill>
          </a:ln>
        </p:spPr>
        <p:txBody>
          <a:bodyPr wrap="square" rtlCol="0">
            <a:spAutoFit/>
          </a:bodyPr>
          <a:lstStyle/>
          <a:p>
            <a:pPr algn="ctr"/>
            <a:r>
              <a:rPr lang="en-US" sz="1200" b="1" u="sng" dirty="0">
                <a:solidFill>
                  <a:srgbClr val="000000"/>
                </a:solidFill>
                <a:latin typeface="Times New Roman" panose="02020603050405020304" pitchFamily="18" charset="0"/>
                <a:cs typeface="Times New Roman" panose="02020603050405020304" pitchFamily="18" charset="0"/>
              </a:rPr>
              <a:t>Length-scale calibration</a:t>
            </a:r>
            <a:r>
              <a:rPr lang="en-US" sz="1200" b="1" dirty="0">
                <a:solidFill>
                  <a:srgbClr val="000000"/>
                </a:solidFill>
                <a:latin typeface="Times New Roman" panose="02020603050405020304" pitchFamily="18" charset="0"/>
                <a:cs typeface="Times New Roman" panose="02020603050405020304" pitchFamily="18" charset="0"/>
              </a:rPr>
              <a:t>: // scan (beams colliding)</a:t>
            </a:r>
          </a:p>
        </p:txBody>
      </p:sp>
      <p:grpSp>
        <p:nvGrpSpPr>
          <p:cNvPr id="4" name="Group 3">
            <a:extLst>
              <a:ext uri="{FF2B5EF4-FFF2-40B4-BE49-F238E27FC236}">
                <a16:creationId xmlns:a16="http://schemas.microsoft.com/office/drawing/2014/main" id="{FA2964CC-54AF-5C4F-94ED-19D8B74BC174}"/>
              </a:ext>
            </a:extLst>
          </p:cNvPr>
          <p:cNvGrpSpPr/>
          <p:nvPr/>
        </p:nvGrpSpPr>
        <p:grpSpPr>
          <a:xfrm>
            <a:off x="393670" y="3944025"/>
            <a:ext cx="3635820" cy="2915976"/>
            <a:chOff x="393670" y="3944025"/>
            <a:chExt cx="3635820" cy="2915976"/>
          </a:xfrm>
        </p:grpSpPr>
        <p:pic>
          <p:nvPicPr>
            <p:cNvPr id="11" name="Picture 10">
              <a:extLst>
                <a:ext uri="{FF2B5EF4-FFF2-40B4-BE49-F238E27FC236}">
                  <a16:creationId xmlns:a16="http://schemas.microsoft.com/office/drawing/2014/main" id="{52F54D10-9988-7C4F-AF18-08C78451881B}"/>
                </a:ext>
              </a:extLst>
            </p:cNvPr>
            <p:cNvPicPr>
              <a:picLocks noChangeAspect="1"/>
            </p:cNvPicPr>
            <p:nvPr/>
          </p:nvPicPr>
          <p:blipFill>
            <a:blip r:embed="rId3"/>
            <a:stretch>
              <a:fillRect/>
            </a:stretch>
          </p:blipFill>
          <p:spPr>
            <a:xfrm>
              <a:off x="617308" y="4180301"/>
              <a:ext cx="3143250" cy="2679700"/>
            </a:xfrm>
            <a:prstGeom prst="rect">
              <a:avLst/>
            </a:prstGeom>
          </p:spPr>
        </p:pic>
        <p:sp>
          <p:nvSpPr>
            <p:cNvPr id="17" name="TextBox 16">
              <a:extLst>
                <a:ext uri="{FF2B5EF4-FFF2-40B4-BE49-F238E27FC236}">
                  <a16:creationId xmlns:a16="http://schemas.microsoft.com/office/drawing/2014/main" id="{64CEF63A-50F6-7541-BD58-2407835B7B19}"/>
                </a:ext>
              </a:extLst>
            </p:cNvPr>
            <p:cNvSpPr txBox="1"/>
            <p:nvPr/>
          </p:nvSpPr>
          <p:spPr>
            <a:xfrm>
              <a:off x="393670" y="3944025"/>
              <a:ext cx="3635820" cy="276999"/>
            </a:xfrm>
            <a:prstGeom prst="rect">
              <a:avLst/>
            </a:prstGeom>
            <a:noFill/>
            <a:ln>
              <a:solidFill>
                <a:srgbClr val="000000"/>
              </a:solidFill>
            </a:ln>
          </p:spPr>
          <p:txBody>
            <a:bodyPr wrap="square" rtlCol="0">
              <a:spAutoFit/>
            </a:bodyPr>
            <a:lstStyle/>
            <a:p>
              <a:pPr algn="ctr"/>
              <a:r>
                <a:rPr lang="en-US" sz="1200" b="1" u="sng" dirty="0" err="1">
                  <a:solidFill>
                    <a:srgbClr val="000000"/>
                  </a:solidFill>
                  <a:latin typeface="Times New Roman" panose="02020603050405020304" pitchFamily="18" charset="0"/>
                  <a:cs typeface="Times New Roman" panose="02020603050405020304" pitchFamily="18" charset="0"/>
                </a:rPr>
                <a:t>vdM</a:t>
              </a:r>
              <a:r>
                <a:rPr lang="en-US" sz="1200" b="1" u="sng" dirty="0">
                  <a:solidFill>
                    <a:srgbClr val="000000"/>
                  </a:solidFill>
                  <a:latin typeface="Times New Roman" panose="02020603050405020304" pitchFamily="18" charset="0"/>
                  <a:cs typeface="Times New Roman" panose="02020603050405020304" pitchFamily="18" charset="0"/>
                </a:rPr>
                <a:t> calibration</a:t>
              </a:r>
              <a:r>
                <a:rPr lang="en-US" sz="1200" b="1" dirty="0">
                  <a:solidFill>
                    <a:srgbClr val="000000"/>
                  </a:solidFill>
                  <a:latin typeface="Times New Roman" panose="02020603050405020304" pitchFamily="18" charset="0"/>
                  <a:cs typeface="Times New Roman" panose="02020603050405020304" pitchFamily="18" charset="0"/>
                </a:rPr>
                <a:t>: separation scans (beams colliding)</a:t>
              </a:r>
            </a:p>
          </p:txBody>
        </p:sp>
      </p:grpSp>
      <p:grpSp>
        <p:nvGrpSpPr>
          <p:cNvPr id="8" name="Group 7">
            <a:extLst>
              <a:ext uri="{FF2B5EF4-FFF2-40B4-BE49-F238E27FC236}">
                <a16:creationId xmlns:a16="http://schemas.microsoft.com/office/drawing/2014/main" id="{DAE7D956-3BBE-E94B-A0B4-CBB0D6C8CB62}"/>
              </a:ext>
            </a:extLst>
          </p:cNvPr>
          <p:cNvGrpSpPr/>
          <p:nvPr/>
        </p:nvGrpSpPr>
        <p:grpSpPr>
          <a:xfrm>
            <a:off x="3689479" y="3048669"/>
            <a:ext cx="775254" cy="284253"/>
            <a:chOff x="3689479" y="3048669"/>
            <a:chExt cx="775254" cy="284253"/>
          </a:xfrm>
        </p:grpSpPr>
        <p:sp>
          <p:nvSpPr>
            <p:cNvPr id="19" name="TextBox 18">
              <a:extLst>
                <a:ext uri="{FF2B5EF4-FFF2-40B4-BE49-F238E27FC236}">
                  <a16:creationId xmlns:a16="http://schemas.microsoft.com/office/drawing/2014/main" id="{11F7A239-93E9-A248-B20B-6C6806DD0E92}"/>
                </a:ext>
              </a:extLst>
            </p:cNvPr>
            <p:cNvSpPr txBox="1"/>
            <p:nvPr/>
          </p:nvSpPr>
          <p:spPr>
            <a:xfrm>
              <a:off x="3689479" y="3048669"/>
              <a:ext cx="775254" cy="246221"/>
            </a:xfrm>
            <a:prstGeom prst="rect">
              <a:avLst/>
            </a:prstGeom>
            <a:noFill/>
            <a:ln>
              <a:noFill/>
            </a:ln>
          </p:spPr>
          <p:txBody>
            <a:bodyPr wrap="square" rtlCol="0">
              <a:spAutoFit/>
            </a:bodyPr>
            <a:lstStyle/>
            <a:p>
              <a:pPr algn="ctr"/>
              <a:r>
                <a:rPr lang="en-US" sz="1000" b="1" dirty="0">
                  <a:solidFill>
                    <a:srgbClr val="4344FF"/>
                  </a:solidFill>
                  <a:latin typeface="Times New Roman" panose="02020603050405020304" pitchFamily="18" charset="0"/>
                  <a:cs typeface="Times New Roman" panose="02020603050405020304" pitchFamily="18" charset="0"/>
                </a:rPr>
                <a:t>± 0.6 </a:t>
              </a:r>
              <a:r>
                <a:rPr lang="en-US" sz="1000" b="1" dirty="0">
                  <a:solidFill>
                    <a:srgbClr val="4344FF"/>
                  </a:solidFill>
                  <a:latin typeface="Symbol" pitchFamily="2" charset="2"/>
                  <a:cs typeface="Times New Roman" panose="02020603050405020304" pitchFamily="18" charset="0"/>
                </a:rPr>
                <a:t>m</a:t>
              </a:r>
              <a:r>
                <a:rPr lang="en-US" sz="1000" b="1" dirty="0">
                  <a:solidFill>
                    <a:srgbClr val="4344FF"/>
                  </a:solidFill>
                  <a:latin typeface="Times New Roman" panose="02020603050405020304" pitchFamily="18" charset="0"/>
                  <a:cs typeface="Times New Roman" panose="02020603050405020304" pitchFamily="18" charset="0"/>
                </a:rPr>
                <a:t>m</a:t>
              </a:r>
            </a:p>
          </p:txBody>
        </p:sp>
        <p:cxnSp>
          <p:nvCxnSpPr>
            <p:cNvPr id="6" name="Straight Arrow Connector 5">
              <a:extLst>
                <a:ext uri="{FF2B5EF4-FFF2-40B4-BE49-F238E27FC236}">
                  <a16:creationId xmlns:a16="http://schemas.microsoft.com/office/drawing/2014/main" id="{1414A70D-CAF3-C644-ABA1-816D4C0606A5}"/>
                </a:ext>
              </a:extLst>
            </p:cNvPr>
            <p:cNvCxnSpPr/>
            <p:nvPr/>
          </p:nvCxnSpPr>
          <p:spPr bwMode="auto">
            <a:xfrm>
              <a:off x="3741273" y="3054627"/>
              <a:ext cx="0" cy="278295"/>
            </a:xfrm>
            <a:prstGeom prst="straightConnector1">
              <a:avLst/>
            </a:prstGeom>
            <a:solidFill>
              <a:schemeClr val="bg1"/>
            </a:solidFill>
            <a:ln w="12700" cap="flat" cmpd="sng" algn="ctr">
              <a:solidFill>
                <a:srgbClr val="4344FF"/>
              </a:solidFill>
              <a:prstDash val="solid"/>
              <a:round/>
              <a:headEnd type="triangle"/>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27" name="TextBox 26">
            <a:extLst>
              <a:ext uri="{FF2B5EF4-FFF2-40B4-BE49-F238E27FC236}">
                <a16:creationId xmlns:a16="http://schemas.microsoft.com/office/drawing/2014/main" id="{F7FDFB51-FA17-4049-9079-F79F82D5F515}"/>
              </a:ext>
            </a:extLst>
          </p:cNvPr>
          <p:cNvSpPr txBox="1"/>
          <p:nvPr/>
        </p:nvSpPr>
        <p:spPr>
          <a:xfrm>
            <a:off x="1545771" y="2469303"/>
            <a:ext cx="2113721" cy="400110"/>
          </a:xfrm>
          <a:prstGeom prst="rect">
            <a:avLst/>
          </a:prstGeom>
          <a:noFill/>
          <a:ln>
            <a:noFill/>
          </a:ln>
        </p:spPr>
        <p:txBody>
          <a:bodyPr wrap="square" rtlCol="0">
            <a:spAutoFit/>
          </a:bodyPr>
          <a:lstStyle/>
          <a:p>
            <a:pPr algn="ctr"/>
            <a:r>
              <a:rPr lang="en-US" sz="1000" i="1" dirty="0">
                <a:solidFill>
                  <a:srgbClr val="4344FF"/>
                </a:solidFill>
                <a:latin typeface="Times New Roman" panose="02020603050405020304" pitchFamily="18" charset="0"/>
                <a:cs typeface="Times New Roman" panose="02020603050405020304" pitchFamily="18" charset="0"/>
              </a:rPr>
              <a:t>Non-linearity is beam-, plane-,    beam-energy &amp; year-dependent</a:t>
            </a:r>
          </a:p>
        </p:txBody>
      </p:sp>
      <p:sp>
        <p:nvSpPr>
          <p:cNvPr id="28" name="Rounded Rectangle 27">
            <a:extLst>
              <a:ext uri="{FF2B5EF4-FFF2-40B4-BE49-F238E27FC236}">
                <a16:creationId xmlns:a16="http://schemas.microsoft.com/office/drawing/2014/main" id="{232DB5EB-3B4C-9345-AADB-C33E121A309D}"/>
              </a:ext>
            </a:extLst>
          </p:cNvPr>
          <p:cNvSpPr/>
          <p:nvPr/>
        </p:nvSpPr>
        <p:spPr bwMode="auto">
          <a:xfrm>
            <a:off x="600386" y="5884861"/>
            <a:ext cx="289645" cy="576470"/>
          </a:xfrm>
          <a:prstGeom prst="roundRect">
            <a:avLst/>
          </a:prstGeom>
          <a:noFill/>
          <a:ln w="28575" cap="flat" cmpd="sng" algn="ctr">
            <a:solidFill>
              <a:srgbClr val="8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9" name="Rounded Rectangle 28">
            <a:extLst>
              <a:ext uri="{FF2B5EF4-FFF2-40B4-BE49-F238E27FC236}">
                <a16:creationId xmlns:a16="http://schemas.microsoft.com/office/drawing/2014/main" id="{A72E9C0E-E4AF-0249-A96D-E17C71CE832F}"/>
              </a:ext>
            </a:extLst>
          </p:cNvPr>
          <p:cNvSpPr/>
          <p:nvPr/>
        </p:nvSpPr>
        <p:spPr bwMode="auto">
          <a:xfrm>
            <a:off x="613241" y="4526514"/>
            <a:ext cx="289645" cy="781877"/>
          </a:xfrm>
          <a:prstGeom prst="roundRect">
            <a:avLst/>
          </a:prstGeom>
          <a:noFill/>
          <a:ln w="38100" cap="flat" cmpd="sng" algn="ctr">
            <a:solidFill>
              <a:srgbClr val="00B0F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30" name="TextBox 29">
            <a:extLst>
              <a:ext uri="{FF2B5EF4-FFF2-40B4-BE49-F238E27FC236}">
                <a16:creationId xmlns:a16="http://schemas.microsoft.com/office/drawing/2014/main" id="{0ED990DD-C68F-CA42-A8DF-81C242A3E33C}"/>
              </a:ext>
            </a:extLst>
          </p:cNvPr>
          <p:cNvSpPr txBox="1"/>
          <p:nvPr/>
        </p:nvSpPr>
        <p:spPr>
          <a:xfrm>
            <a:off x="6036905" y="1574039"/>
            <a:ext cx="1859749" cy="738664"/>
          </a:xfrm>
          <a:prstGeom prst="rect">
            <a:avLst/>
          </a:prstGeom>
          <a:noFill/>
          <a:ln>
            <a:noFill/>
          </a:ln>
        </p:spPr>
        <p:txBody>
          <a:bodyPr wrap="square" rtlCol="0">
            <a:spAutoFit/>
          </a:bodyPr>
          <a:lstStyle/>
          <a:p>
            <a:pPr algn="ctr"/>
            <a:r>
              <a:rPr lang="en-US" sz="1400" i="1" dirty="0">
                <a:solidFill>
                  <a:srgbClr val="000000"/>
                </a:solidFill>
                <a:latin typeface="Times New Roman" panose="02020603050405020304" pitchFamily="18" charset="0"/>
                <a:cs typeface="Times New Roman" panose="02020603050405020304" pitchFamily="18" charset="0"/>
              </a:rPr>
              <a:t>More in</a:t>
            </a:r>
          </a:p>
          <a:p>
            <a:pPr algn="ctr"/>
            <a:r>
              <a:rPr lang="en-US" sz="1400" i="1" dirty="0">
                <a:solidFill>
                  <a:srgbClr val="000000"/>
                </a:solidFill>
                <a:latin typeface="Times New Roman" panose="02020603050405020304" pitchFamily="18" charset="0"/>
                <a:cs typeface="Times New Roman" panose="02020603050405020304" pitchFamily="18" charset="0"/>
              </a:rPr>
              <a:t>Richard’s talk</a:t>
            </a:r>
          </a:p>
          <a:p>
            <a:pPr algn="ctr"/>
            <a:r>
              <a:rPr lang="en-US" sz="1400" i="1" dirty="0">
                <a:solidFill>
                  <a:srgbClr val="000000"/>
                </a:solidFill>
                <a:latin typeface="Times New Roman" panose="02020603050405020304" pitchFamily="18" charset="0"/>
                <a:cs typeface="Times New Roman" panose="02020603050405020304" pitchFamily="18" charset="0"/>
              </a:rPr>
              <a:t>(Session 3B)</a:t>
            </a:r>
          </a:p>
        </p:txBody>
      </p:sp>
      <p:sp>
        <p:nvSpPr>
          <p:cNvPr id="7" name="Rounded Rectangle 6">
            <a:extLst>
              <a:ext uri="{FF2B5EF4-FFF2-40B4-BE49-F238E27FC236}">
                <a16:creationId xmlns:a16="http://schemas.microsoft.com/office/drawing/2014/main" id="{4C46386B-FF73-A3BE-D2B8-D33FB41486C4}"/>
              </a:ext>
            </a:extLst>
          </p:cNvPr>
          <p:cNvSpPr/>
          <p:nvPr/>
        </p:nvSpPr>
        <p:spPr bwMode="auto">
          <a:xfrm>
            <a:off x="607722" y="5325646"/>
            <a:ext cx="289645" cy="447561"/>
          </a:xfrm>
          <a:prstGeom prst="roundRect">
            <a:avLst/>
          </a:prstGeom>
          <a:noFill/>
          <a:ln w="28575" cap="flat" cmpd="sng" algn="ctr">
            <a:solidFill>
              <a:srgbClr val="AB794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cxnSp>
        <p:nvCxnSpPr>
          <p:cNvPr id="16" name="Straight Connector 15">
            <a:extLst>
              <a:ext uri="{FF2B5EF4-FFF2-40B4-BE49-F238E27FC236}">
                <a16:creationId xmlns:a16="http://schemas.microsoft.com/office/drawing/2014/main" id="{BFD7472F-225F-8346-74ED-167193C7AEFE}"/>
              </a:ext>
            </a:extLst>
          </p:cNvPr>
          <p:cNvCxnSpPr>
            <a:cxnSpLocks/>
          </p:cNvCxnSpPr>
          <p:nvPr/>
        </p:nvCxnSpPr>
        <p:spPr bwMode="auto">
          <a:xfrm>
            <a:off x="1127542" y="6389771"/>
            <a:ext cx="2470791" cy="0"/>
          </a:xfrm>
          <a:prstGeom prst="line">
            <a:avLst/>
          </a:prstGeom>
          <a:solidFill>
            <a:schemeClr val="bg1"/>
          </a:solidFill>
          <a:ln w="38100" cap="flat" cmpd="sng" algn="ctr">
            <a:solidFill>
              <a:srgbClr val="AB7942"/>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nvGrpSpPr>
          <p:cNvPr id="32" name="Group 31">
            <a:extLst>
              <a:ext uri="{FF2B5EF4-FFF2-40B4-BE49-F238E27FC236}">
                <a16:creationId xmlns:a16="http://schemas.microsoft.com/office/drawing/2014/main" id="{CB1ED0A9-ABDC-7162-DF98-F106B27F6869}"/>
              </a:ext>
            </a:extLst>
          </p:cNvPr>
          <p:cNvGrpSpPr/>
          <p:nvPr/>
        </p:nvGrpSpPr>
        <p:grpSpPr>
          <a:xfrm>
            <a:off x="4949341" y="3950203"/>
            <a:ext cx="3635820" cy="2925765"/>
            <a:chOff x="4949341" y="3950203"/>
            <a:chExt cx="3635820" cy="2925765"/>
          </a:xfrm>
        </p:grpSpPr>
        <p:pic>
          <p:nvPicPr>
            <p:cNvPr id="15" name="Picture 14">
              <a:extLst>
                <a:ext uri="{FF2B5EF4-FFF2-40B4-BE49-F238E27FC236}">
                  <a16:creationId xmlns:a16="http://schemas.microsoft.com/office/drawing/2014/main" id="{DC8FC596-BF46-7649-8111-9066864CE905}"/>
                </a:ext>
              </a:extLst>
            </p:cNvPr>
            <p:cNvPicPr>
              <a:picLocks noChangeAspect="1"/>
            </p:cNvPicPr>
            <p:nvPr/>
          </p:nvPicPr>
          <p:blipFill>
            <a:blip r:embed="rId4"/>
            <a:stretch>
              <a:fillRect/>
            </a:stretch>
          </p:blipFill>
          <p:spPr>
            <a:xfrm>
              <a:off x="5188397" y="4196268"/>
              <a:ext cx="3143250" cy="2679700"/>
            </a:xfrm>
            <a:prstGeom prst="rect">
              <a:avLst/>
            </a:prstGeom>
            <a:ln>
              <a:noFill/>
            </a:ln>
          </p:spPr>
        </p:pic>
        <p:sp>
          <p:nvSpPr>
            <p:cNvPr id="20" name="TextBox 19">
              <a:extLst>
                <a:ext uri="{FF2B5EF4-FFF2-40B4-BE49-F238E27FC236}">
                  <a16:creationId xmlns:a16="http://schemas.microsoft.com/office/drawing/2014/main" id="{4C867FDE-4AE9-B44E-95F7-8B101587781E}"/>
                </a:ext>
              </a:extLst>
            </p:cNvPr>
            <p:cNvSpPr txBox="1"/>
            <p:nvPr/>
          </p:nvSpPr>
          <p:spPr>
            <a:xfrm>
              <a:off x="4949341" y="3950203"/>
              <a:ext cx="3635820" cy="276999"/>
            </a:xfrm>
            <a:prstGeom prst="rect">
              <a:avLst/>
            </a:prstGeom>
            <a:noFill/>
            <a:ln>
              <a:solidFill>
                <a:srgbClr val="000000"/>
              </a:solidFill>
            </a:ln>
          </p:spPr>
          <p:txBody>
            <a:bodyPr wrap="square" rtlCol="0">
              <a:spAutoFit/>
            </a:bodyPr>
            <a:lstStyle/>
            <a:p>
              <a:pPr algn="ctr"/>
              <a:r>
                <a:rPr lang="en-US" sz="1200" b="1" u="sng" dirty="0" err="1">
                  <a:solidFill>
                    <a:srgbClr val="000000"/>
                  </a:solidFill>
                  <a:latin typeface="Times New Roman" panose="02020603050405020304" pitchFamily="18" charset="0"/>
                  <a:cs typeface="Times New Roman" panose="02020603050405020304" pitchFamily="18" charset="0"/>
                </a:rPr>
                <a:t>vdM</a:t>
              </a:r>
              <a:r>
                <a:rPr lang="en-US" sz="1200" b="1" u="sng" dirty="0">
                  <a:solidFill>
                    <a:srgbClr val="000000"/>
                  </a:solidFill>
                  <a:latin typeface="Times New Roman" panose="02020603050405020304" pitchFamily="18" charset="0"/>
                  <a:cs typeface="Times New Roman" panose="02020603050405020304" pitchFamily="18" charset="0"/>
                </a:rPr>
                <a:t> calibration</a:t>
              </a:r>
              <a:r>
                <a:rPr lang="en-US" sz="1200" b="1" dirty="0">
                  <a:solidFill>
                    <a:srgbClr val="000000"/>
                  </a:solidFill>
                  <a:latin typeface="Times New Roman" panose="02020603050405020304" pitchFamily="18" charset="0"/>
                  <a:cs typeface="Times New Roman" panose="02020603050405020304" pitchFamily="18" charset="0"/>
                </a:rPr>
                <a:t>: separation scans (beams colliding)</a:t>
              </a:r>
            </a:p>
          </p:txBody>
        </p:sp>
        <p:sp>
          <p:nvSpPr>
            <p:cNvPr id="25" name="Rounded Rectangle 24">
              <a:extLst>
                <a:ext uri="{FF2B5EF4-FFF2-40B4-BE49-F238E27FC236}">
                  <a16:creationId xmlns:a16="http://schemas.microsoft.com/office/drawing/2014/main" id="{0CD249CA-C1C1-724D-8DCE-A7AB9A708E46}"/>
                </a:ext>
              </a:extLst>
            </p:cNvPr>
            <p:cNvSpPr/>
            <p:nvPr/>
          </p:nvSpPr>
          <p:spPr bwMode="auto">
            <a:xfrm>
              <a:off x="5143744" y="5915943"/>
              <a:ext cx="289645" cy="576470"/>
            </a:xfrm>
            <a:prstGeom prst="roundRect">
              <a:avLst/>
            </a:prstGeom>
            <a:noFill/>
            <a:ln w="28575" cap="flat" cmpd="sng" algn="ctr">
              <a:solidFill>
                <a:srgbClr val="8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6" name="Rounded Rectangle 25">
              <a:extLst>
                <a:ext uri="{FF2B5EF4-FFF2-40B4-BE49-F238E27FC236}">
                  <a16:creationId xmlns:a16="http://schemas.microsoft.com/office/drawing/2014/main" id="{9F97B94B-F555-3545-9455-5ABED36EA41C}"/>
                </a:ext>
              </a:extLst>
            </p:cNvPr>
            <p:cNvSpPr/>
            <p:nvPr/>
          </p:nvSpPr>
          <p:spPr bwMode="auto">
            <a:xfrm>
              <a:off x="5156599" y="4557596"/>
              <a:ext cx="289645" cy="781877"/>
            </a:xfrm>
            <a:prstGeom prst="roundRect">
              <a:avLst/>
            </a:prstGeom>
            <a:noFill/>
            <a:ln w="38100" cap="flat" cmpd="sng" algn="ctr">
              <a:solidFill>
                <a:srgbClr val="00B0F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9" name="Rounded Rectangle 8">
              <a:extLst>
                <a:ext uri="{FF2B5EF4-FFF2-40B4-BE49-F238E27FC236}">
                  <a16:creationId xmlns:a16="http://schemas.microsoft.com/office/drawing/2014/main" id="{D38E6049-1CCA-6CB2-8680-ECC5D8C5E5DA}"/>
                </a:ext>
              </a:extLst>
            </p:cNvPr>
            <p:cNvSpPr/>
            <p:nvPr/>
          </p:nvSpPr>
          <p:spPr bwMode="auto">
            <a:xfrm>
              <a:off x="5156599" y="5361757"/>
              <a:ext cx="289645" cy="461665"/>
            </a:xfrm>
            <a:prstGeom prst="roundRect">
              <a:avLst/>
            </a:prstGeom>
            <a:noFill/>
            <a:ln w="28575" cap="flat" cmpd="sng" algn="ctr">
              <a:solidFill>
                <a:srgbClr val="AB794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cxnSp>
          <p:nvCxnSpPr>
            <p:cNvPr id="24" name="Straight Connector 23">
              <a:extLst>
                <a:ext uri="{FF2B5EF4-FFF2-40B4-BE49-F238E27FC236}">
                  <a16:creationId xmlns:a16="http://schemas.microsoft.com/office/drawing/2014/main" id="{6D3F0817-7F2E-741B-C75F-BB48D60B7669}"/>
                </a:ext>
              </a:extLst>
            </p:cNvPr>
            <p:cNvCxnSpPr>
              <a:cxnSpLocks/>
            </p:cNvCxnSpPr>
            <p:nvPr/>
          </p:nvCxnSpPr>
          <p:spPr bwMode="auto">
            <a:xfrm>
              <a:off x="5706986" y="6424901"/>
              <a:ext cx="2470791" cy="0"/>
            </a:xfrm>
            <a:prstGeom prst="line">
              <a:avLst/>
            </a:prstGeom>
            <a:solidFill>
              <a:schemeClr val="bg1"/>
            </a:solidFill>
            <a:ln w="38100" cap="flat" cmpd="sng" algn="ctr">
              <a:solidFill>
                <a:srgbClr val="AB7942"/>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sp>
        <p:nvSpPr>
          <p:cNvPr id="21" name="TextBox 20">
            <a:extLst>
              <a:ext uri="{FF2B5EF4-FFF2-40B4-BE49-F238E27FC236}">
                <a16:creationId xmlns:a16="http://schemas.microsoft.com/office/drawing/2014/main" id="{CA1445F0-CB46-F446-A11B-E55B31324426}"/>
              </a:ext>
            </a:extLst>
          </p:cNvPr>
          <p:cNvSpPr txBox="1"/>
          <p:nvPr/>
        </p:nvSpPr>
        <p:spPr>
          <a:xfrm>
            <a:off x="4863970" y="3288406"/>
            <a:ext cx="4121410" cy="523220"/>
          </a:xfrm>
          <a:prstGeom prst="rect">
            <a:avLst/>
          </a:prstGeom>
          <a:solidFill>
            <a:srgbClr val="FFFFFF"/>
          </a:solidFill>
          <a:ln>
            <a:noFill/>
          </a:ln>
        </p:spPr>
        <p:txBody>
          <a:bodyPr wrap="square" rtlCol="0">
            <a:spAutoFit/>
          </a:bodyPr>
          <a:lstStyle/>
          <a:p>
            <a:pPr algn="ctr"/>
            <a:r>
              <a:rPr lang="en-US" sz="1400" b="1" i="1">
                <a:solidFill>
                  <a:srgbClr val="000000"/>
                </a:solidFill>
                <a:latin typeface="Times New Roman" panose="02020603050405020304" pitchFamily="18" charset="0"/>
                <a:cs typeface="Times New Roman" panose="02020603050405020304" pitchFamily="18" charset="0"/>
              </a:rPr>
              <a:t>Presumably ir</a:t>
            </a:r>
            <a:r>
              <a:rPr lang="en-US" sz="1400" b="1" i="1">
                <a:solidFill>
                  <a:srgbClr val="00B050"/>
                </a:solidFill>
                <a:latin typeface="Times New Roman" panose="02020603050405020304" pitchFamily="18" charset="0"/>
                <a:cs typeface="Times New Roman" panose="02020603050405020304" pitchFamily="18" charset="0"/>
              </a:rPr>
              <a:t>rep</a:t>
            </a:r>
            <a:r>
              <a:rPr lang="en-US" sz="1400" b="1" i="1">
                <a:solidFill>
                  <a:srgbClr val="FF40FF"/>
                </a:solidFill>
                <a:latin typeface="Times New Roman" panose="02020603050405020304" pitchFamily="18" charset="0"/>
                <a:cs typeface="Times New Roman" panose="02020603050405020304" pitchFamily="18" charset="0"/>
              </a:rPr>
              <a:t>rodu</a:t>
            </a:r>
            <a:r>
              <a:rPr lang="en-US" sz="1400" b="1" i="1">
                <a:solidFill>
                  <a:srgbClr val="4344FF"/>
                </a:solidFill>
                <a:latin typeface="Times New Roman" panose="02020603050405020304" pitchFamily="18" charset="0"/>
                <a:cs typeface="Times New Roman" panose="02020603050405020304" pitchFamily="18" charset="0"/>
              </a:rPr>
              <a:t>cibi</a:t>
            </a:r>
            <a:r>
              <a:rPr lang="en-US" sz="1400" b="1" i="1">
                <a:solidFill>
                  <a:srgbClr val="000000"/>
                </a:solidFill>
                <a:latin typeface="Times New Roman" panose="02020603050405020304" pitchFamily="18" charset="0"/>
                <a:cs typeface="Times New Roman" panose="02020603050405020304" pitchFamily="18" charset="0"/>
              </a:rPr>
              <a:t>lity </a:t>
            </a:r>
            <a:r>
              <a:rPr lang="en-US" sz="1400" b="1" i="1" dirty="0">
                <a:solidFill>
                  <a:srgbClr val="000000"/>
                </a:solidFill>
                <a:latin typeface="Times New Roman" panose="02020603050405020304" pitchFamily="18" charset="0"/>
                <a:cs typeface="Times New Roman" panose="02020603050405020304" pitchFamily="18" charset="0"/>
              </a:rPr>
              <a:t>of </a:t>
            </a:r>
            <a:r>
              <a:rPr lang="en-US" sz="1400" b="1" i="1">
                <a:solidFill>
                  <a:srgbClr val="000000"/>
                </a:solidFill>
                <a:latin typeface="Times New Roman" panose="02020603050405020304" pitchFamily="18" charset="0"/>
                <a:cs typeface="Times New Roman" panose="02020603050405020304" pitchFamily="18" charset="0"/>
              </a:rPr>
              <a:t>BPM response.</a:t>
            </a:r>
            <a:endParaRPr lang="en-US" sz="1400" b="1" i="1" dirty="0">
              <a:solidFill>
                <a:srgbClr val="000000"/>
              </a:solidFill>
              <a:latin typeface="Times New Roman" panose="02020603050405020304" pitchFamily="18" charset="0"/>
              <a:cs typeface="Times New Roman" panose="02020603050405020304" pitchFamily="18" charset="0"/>
            </a:endParaRPr>
          </a:p>
          <a:p>
            <a:pPr algn="ctr"/>
            <a:r>
              <a:rPr lang="en-US" sz="1400" b="1" dirty="0">
                <a:solidFill>
                  <a:srgbClr val="7030A0"/>
                </a:solidFill>
                <a:latin typeface="Times New Roman" panose="02020603050405020304" pitchFamily="18" charset="0"/>
                <a:cs typeface="Times New Roman" panose="02020603050405020304" pitchFamily="18" charset="0"/>
              </a:rPr>
              <a:t>[Field of bump correctors reproducible to &lt;  0.04%]</a:t>
            </a:r>
          </a:p>
        </p:txBody>
      </p:sp>
    </p:spTree>
    <p:extLst>
      <p:ext uri="{BB962C8B-B14F-4D97-AF65-F5344CB8AC3E}">
        <p14:creationId xmlns:p14="http://schemas.microsoft.com/office/powerpoint/2010/main" val="1721740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1" animBg="1"/>
      <p:bldP spid="29" grpId="1" animBg="1"/>
      <p:bldP spid="7" grpId="0" animBg="1"/>
      <p:bldP spid="21" grpId="0" animBg="1"/>
    </p:bldLst>
  </p:timing>
</p:sld>
</file>

<file path=ppt/theme/theme1.xml><?xml version="1.0" encoding="utf-8"?>
<a:theme xmlns:a="http://schemas.openxmlformats.org/drawingml/2006/main" name="Microsoft Office 98">
  <a:themeElements>
    <a:clrScheme name="">
      <a:dk1>
        <a:srgbClr val="00279F"/>
      </a:dk1>
      <a:lt1>
        <a:srgbClr val="8CF4EA"/>
      </a:lt1>
      <a:dk2>
        <a:srgbClr val="B50069"/>
      </a:dk2>
      <a:lt2>
        <a:srgbClr val="00B7A5"/>
      </a:lt2>
      <a:accent1>
        <a:srgbClr val="063DE8"/>
      </a:accent1>
      <a:accent2>
        <a:srgbClr val="B760F9"/>
      </a:accent2>
      <a:accent3>
        <a:srgbClr val="C5F8F3"/>
      </a:accent3>
      <a:accent4>
        <a:srgbClr val="002087"/>
      </a:accent4>
      <a:accent5>
        <a:srgbClr val="AAAFF2"/>
      </a:accent5>
      <a:accent6>
        <a:srgbClr val="A656E2"/>
      </a:accent6>
      <a:hlink>
        <a:srgbClr val="F95AB7"/>
      </a:hlink>
      <a:folHlink>
        <a:srgbClr val="C0FEF9"/>
      </a:folHlink>
    </a:clrScheme>
    <a:fontScheme name="Microsoft Office 98">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ＭＳ Ｐゴシック"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ＭＳ Ｐゴシック" charset="0"/>
          </a:defRPr>
        </a:defPPr>
      </a:lstStyle>
    </a:lnDef>
  </a:objectDefaults>
  <a:extraClrSchemeLst>
    <a:extraClrScheme>
      <a:clrScheme name="Microsoft Office 98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crosoft Office 98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crosoft Office 98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crosoft Office 98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crosoft Office 98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crosoft Office 98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crosoft Office 98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6509</TotalTime>
  <Pages>1</Pages>
  <Words>6564</Words>
  <Application>Microsoft Macintosh PowerPoint</Application>
  <PresentationFormat>On-screen Show (4:3)</PresentationFormat>
  <Paragraphs>623</Paragraphs>
  <Slides>41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Arial</vt:lpstr>
      <vt:lpstr>Lucida Calligraphy</vt:lpstr>
      <vt:lpstr>Monotype Sorts</vt:lpstr>
      <vt:lpstr>Symbol</vt:lpstr>
      <vt:lpstr>Times New Roman</vt:lpstr>
      <vt:lpstr>Wingdings</vt:lpstr>
      <vt:lpstr>Microsoft Office 98</vt:lpstr>
      <vt:lpstr>Impact of accelerator issues on absolute luminosity calibrations at the LHC</vt:lpstr>
      <vt:lpstr>Introduction</vt:lpstr>
      <vt:lpstr>Principle of vdM-calibration method</vt:lpstr>
      <vt:lpstr>Beam conditions: vdM scans vs. physics</vt:lpstr>
      <vt:lpstr>Summary of ATLAS Run-2 vdM uncertainties (pp @ √s = 13 TeV)</vt:lpstr>
      <vt:lpstr>Summary of ATLAS Run-2 vdM uncertainties (pp @ √s = 13 TeV)</vt:lpstr>
      <vt:lpstr>Bunch-population measurements and their uncertainties</vt:lpstr>
      <vt:lpstr>Impact of orbit drifts on absolute L calibration: in numbers</vt:lpstr>
      <vt:lpstr>Magnetic non-linearity &amp; hysteresis in vdM closed-orbit bumps</vt:lpstr>
      <vt:lpstr>Magnetic-measurement campaign &amp; proposed non-linearity model</vt:lpstr>
      <vt:lpstr>Impact of beam-beam effects on vdM L calibrations at the LHC</vt:lpstr>
      <vt:lpstr>Systematic uncertainties on beam-beam correction to vdM calibrations: dominant contributions</vt:lpstr>
      <vt:lpstr>Evidence for non-factorization: L(Dx, Dy)   ≠   gx(Dx) * gy(Dy) ? </vt:lpstr>
      <vt:lpstr>Accelerator-related vdM-calibration corrections &amp; uncertainties (R2) </vt:lpstr>
      <vt:lpstr>Summary &amp; outlook</vt:lpstr>
      <vt:lpstr>Summary &amp; outlook (2)</vt:lpstr>
      <vt:lpstr>Selected bibliography</vt:lpstr>
      <vt:lpstr>Supplementary  material</vt:lpstr>
      <vt:lpstr>Summary of ATLAS Run-2 L uncertainties (pp @ √s = 13 TeV)</vt:lpstr>
      <vt:lpstr>Summary of ATLAS Run-2 vdM uncertainties (pp @ √s = 13 TeV)</vt:lpstr>
      <vt:lpstr>Summary of ATLAS Run-2 vdM uncertainties (pp @ √s = 13 TeV)</vt:lpstr>
      <vt:lpstr>PowerPoint Presentation</vt:lpstr>
      <vt:lpstr>PowerPoint Presentation</vt:lpstr>
      <vt:lpstr>Impact of orbit drifts (OD) on vdM calibration: 2 +1 effects</vt:lpstr>
      <vt:lpstr>Orbit drifts during 1-D vdM scans: the real world</vt:lpstr>
      <vt:lpstr>Magnetic non-linearity &amp; hysteresis: impact on vdM uncertainties</vt:lpstr>
      <vt:lpstr>Systematic uncertainties on beam-beam correction to vdM calibrations</vt:lpstr>
      <vt:lpstr>Magnetic non-linearity &amp; hysteresis in vdM closed-orbit bumps</vt:lpstr>
      <vt:lpstr>Beam-beam biases: nomenclature</vt:lpstr>
      <vt:lpstr>Beam-beam biases: optical distortions (single-IP mode)</vt:lpstr>
      <vt:lpstr>Beam-beam biases to vdM calibrations (pp @ 13 TeV)</vt:lpstr>
      <vt:lpstr>Beam-beam biases: multi-IP effects, choice of reference (1)</vt:lpstr>
      <vt:lpstr>Beam-beam biases: multi-IP effects, choice of reference (2)</vt:lpstr>
      <vt:lpstr>Non-factorization: symptoms</vt:lpstr>
      <vt:lpstr>Impact of non-factorization biases: Run 1, Run 2,…and Run 3</vt:lpstr>
      <vt:lpstr>PowerPoint Presentation</vt:lpstr>
      <vt:lpstr>PowerPoint Presentation</vt:lpstr>
      <vt:lpstr>PowerPoint Presentation</vt:lpstr>
      <vt:lpstr>Run-2 non-factorization corrections, per year</vt:lpstr>
      <vt:lpstr>Mitigating non-factorization: beam tailoring in the injector chain (LHC Run 2)</vt:lpstr>
      <vt:lpstr>Mitigating non-factorization: beam tailoring in the injector chain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Talks</dc:title>
  <dc:subject/>
  <dc:creator>Diana Rogers</dc:creator>
  <cp:keywords/>
  <dc:description/>
  <cp:lastModifiedBy>Witold Kozanecki</cp:lastModifiedBy>
  <cp:revision>451</cp:revision>
  <cp:lastPrinted>2023-08-10T13:34:35Z</cp:lastPrinted>
  <dcterms:created xsi:type="dcterms:W3CDTF">2000-03-13T17:07:27Z</dcterms:created>
  <dcterms:modified xsi:type="dcterms:W3CDTF">2025-03-10T21:36:21Z</dcterms:modified>
</cp:coreProperties>
</file>