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8" r:id="rId2"/>
    <p:sldId id="839" r:id="rId3"/>
    <p:sldId id="781" r:id="rId4"/>
    <p:sldId id="837" r:id="rId5"/>
    <p:sldId id="840" r:id="rId6"/>
    <p:sldId id="841" r:id="rId7"/>
    <p:sldId id="813" r:id="rId8"/>
    <p:sldId id="842" r:id="rId9"/>
    <p:sldId id="843" r:id="rId10"/>
    <p:sldId id="844" r:id="rId11"/>
    <p:sldId id="845" r:id="rId12"/>
    <p:sldId id="846" r:id="rId13"/>
    <p:sldId id="847" r:id="rId14"/>
    <p:sldId id="848" r:id="rId15"/>
    <p:sldId id="849" r:id="rId16"/>
    <p:sldId id="852" r:id="rId17"/>
    <p:sldId id="854" r:id="rId18"/>
    <p:sldId id="863" r:id="rId19"/>
    <p:sldId id="853" r:id="rId20"/>
    <p:sldId id="856" r:id="rId21"/>
    <p:sldId id="855" r:id="rId22"/>
    <p:sldId id="860" r:id="rId23"/>
    <p:sldId id="864" r:id="rId24"/>
    <p:sldId id="858" r:id="rId25"/>
    <p:sldId id="86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651EF-92E7-4921-9C41-D51FFBDA2B47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0C9DA-0F0E-4352-95FD-9120541B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389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0C9DA-0F0E-4352-95FD-9120541B2D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34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62D79-5EEE-ACA6-127A-B3C174C0D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917867-855C-BC44-69E2-8F76AE5379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7F1022-BE50-6317-E761-372DA86DD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44633-A1E3-8AD5-E9C8-74FF2D8A62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0C9DA-0F0E-4352-95FD-9120541B2D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52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129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112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291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03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13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054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3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49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9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43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8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et al. | LumiDays 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881B550-2015-4D54-8970-4CCDDC739E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57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2FC819-4137-2085-2D0C-42F5B5411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Sources and mitigation of </a:t>
            </a:r>
            <a:br>
              <a:rPr lang="en-GB" dirty="0"/>
            </a:br>
            <a:r>
              <a:rPr lang="en-GB" dirty="0"/>
              <a:t>non-factorization </a:t>
            </a:r>
            <a:br>
              <a:rPr lang="en-GB" dirty="0"/>
            </a:br>
            <a:r>
              <a:rPr lang="en-GB" dirty="0"/>
              <a:t>in the </a:t>
            </a:r>
            <a:r>
              <a:rPr lang="en-GB" b="1" i="1" dirty="0"/>
              <a:t>injectors</a:t>
            </a:r>
            <a:r>
              <a:rPr lang="en-GB" dirty="0"/>
              <a:t> and the LHC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BA9DC9-63EE-FF3E-6DA0-6E0E5F6BD4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0512" y="4555574"/>
            <a:ext cx="8857488" cy="1655762"/>
          </a:xfrm>
        </p:spPr>
        <p:txBody>
          <a:bodyPr>
            <a:normAutofit fontScale="92500"/>
          </a:bodyPr>
          <a:lstStyle/>
          <a:p>
            <a:r>
              <a:rPr lang="en-US" u="sng" dirty="0"/>
              <a:t>F. Asvesta</a:t>
            </a:r>
            <a:r>
              <a:rPr lang="en-US" dirty="0"/>
              <a:t>, H. Bartosik, E. Lamb, G. Sterbini</a:t>
            </a:r>
          </a:p>
          <a:p>
            <a:endParaRPr lang="en-US" dirty="0"/>
          </a:p>
          <a:p>
            <a:pPr algn="l"/>
            <a:r>
              <a:rPr lang="en-US" sz="2000" u="sng" dirty="0"/>
              <a:t>Acknowledgements</a:t>
            </a:r>
            <a:r>
              <a:rPr lang="en-US" sz="2000" dirty="0"/>
              <a:t>: F. Antoniou, C. Bracco, G. Franchetti, G.P. Di Giovanni, </a:t>
            </a:r>
            <a:br>
              <a:rPr lang="en-US" sz="2000" dirty="0"/>
            </a:br>
            <a:r>
              <a:rPr lang="en-US" sz="2000" dirty="0"/>
              <a:t>S. Kostoglou, K. Li, E. Renner, G. Rumolo, Y. Wu, P. </a:t>
            </a:r>
            <a:r>
              <a:rPr lang="en-US" sz="2000" dirty="0" err="1"/>
              <a:t>Zisopoulos</a:t>
            </a:r>
            <a:r>
              <a:rPr lang="en-US" sz="2000" dirty="0"/>
              <a:t>, PSB-PS-SPS Operations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1D390E3-6BF5-CDB2-A581-BFE4C049634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dirty="0" err="1"/>
              <a:t>LumiDays</a:t>
            </a:r>
            <a:r>
              <a:rPr lang="en-US" dirty="0"/>
              <a:t> 25</a:t>
            </a:r>
          </a:p>
          <a:p>
            <a:pPr algn="r"/>
            <a:r>
              <a:rPr lang="en-US" dirty="0"/>
              <a:t>11/03/2025</a:t>
            </a:r>
          </a:p>
        </p:txBody>
      </p:sp>
    </p:spTree>
    <p:extLst>
      <p:ext uri="{BB962C8B-B14F-4D97-AF65-F5344CB8AC3E}">
        <p14:creationId xmlns:p14="http://schemas.microsoft.com/office/powerpoint/2010/main" val="29348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9FF7A-9E43-4DC2-8810-68CE9E213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8787-38BB-2814-1F0D-0C4044EB3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AF7C06F-9A66-4C0E-A199-EB66B4791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DBF5025-BA0E-EBA0-B7FA-A95421BD9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69DBBA-F029-6052-47C7-2BB3DB51E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27E546-C5E0-1CF7-41D0-3D6F51BC9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4926" y="2118605"/>
            <a:ext cx="5757968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603F5-DF9D-E9E9-64BE-1F5009431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824" y="2118605"/>
            <a:ext cx="5766102" cy="43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3AFB9F-2053-B13A-A677-86F4A09989FB}"/>
              </a:ext>
            </a:extLst>
          </p:cNvPr>
          <p:cNvSpPr txBox="1"/>
          <p:nvPr/>
        </p:nvSpPr>
        <p:spPr>
          <a:xfrm>
            <a:off x="362352" y="1202176"/>
            <a:ext cx="115343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Transverse Action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 “</a:t>
            </a:r>
            <a:r>
              <a:rPr lang="en-US" sz="2200" b="1" i="1" dirty="0">
                <a:solidFill>
                  <a:schemeClr val="accent2">
                    <a:lumMod val="75000"/>
                  </a:schemeClr>
                </a:solidFill>
              </a:rPr>
              <a:t>Tune spread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”</a:t>
            </a:r>
          </a:p>
          <a:p>
            <a:r>
              <a:rPr lang="en-US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Different tunes lead to different dynamics (resonances)</a:t>
            </a:r>
            <a:endParaRPr lang="en-US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6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1AB9F-1270-D8E5-B44E-CD3602EBD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50A3A25-230D-E193-032C-56692023A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02167"/>
            <a:ext cx="6096000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2FA12-5DCA-3C9E-A13A-2E55B07BC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9C81F8A-B8E6-E12B-B58B-D0B5E2BED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24CF4B-0E8D-568C-405D-BCCCAB96E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9714EB-1FAF-A412-303D-062789517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8599DA-8832-F508-03B7-F6FB519311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167"/>
            <a:ext cx="6096000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FAA64C-65E0-42DA-C05F-2E3FAD5D9B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2" y="1902167"/>
            <a:ext cx="6095999" cy="457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1653F7-CF2B-5F00-30D7-B27B6774C0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17500"/>
            <a:ext cx="12192000" cy="47413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6C3E98-8994-4350-3CF9-6D258CC9904F}"/>
              </a:ext>
            </a:extLst>
          </p:cNvPr>
          <p:cNvSpPr txBox="1"/>
          <p:nvPr/>
        </p:nvSpPr>
        <p:spPr>
          <a:xfrm>
            <a:off x="362352" y="1192749"/>
            <a:ext cx="115343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</a:rPr>
              <a:t>Longitudinal Parameters/Action	</a:t>
            </a: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	Different tune spread</a:t>
            </a:r>
          </a:p>
          <a:p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Synchrotron motion			</a:t>
            </a:r>
            <a:r>
              <a:rPr lang="en-US" sz="2200" b="1" i="1" dirty="0">
                <a:solidFill>
                  <a:srgbClr val="0070C0"/>
                </a:solidFill>
                <a:sym typeface="Wingdings" panose="05000000000000000000" pitchFamily="2" charset="2"/>
              </a:rPr>
              <a:t>Periodic resonance crossing </a:t>
            </a: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(coupling with longitudinal)</a:t>
            </a:r>
            <a:endParaRPr lang="en-US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0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DD675-91AF-D1B4-0233-783BAF503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6BF62-8404-48C1-9E9F-B9996FFE6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15E0DF-38CF-AAEC-C714-F7CE260E3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EDC376F-E3B6-1D37-5F49-1961006BD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2E64F3-E198-F1D7-4359-32D9D5CF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C51D2E-96CC-AFED-AAAB-C56837889E16}"/>
              </a:ext>
            </a:extLst>
          </p:cNvPr>
          <p:cNvSpPr txBox="1"/>
          <p:nvPr/>
        </p:nvSpPr>
        <p:spPr>
          <a:xfrm>
            <a:off x="362352" y="1202176"/>
            <a:ext cx="51240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Driven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resonances under space charge: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1D resonance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1F8AF84-A8FF-D379-8134-8D74EE464B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9447"/>
          <a:stretch/>
        </p:blipFill>
        <p:spPr>
          <a:xfrm>
            <a:off x="362352" y="2287003"/>
            <a:ext cx="3093240" cy="288000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3C89B053-67E8-57BC-E817-13A5692162EE}"/>
              </a:ext>
            </a:extLst>
          </p:cNvPr>
          <p:cNvSpPr/>
          <p:nvPr/>
        </p:nvSpPr>
        <p:spPr>
          <a:xfrm>
            <a:off x="362352" y="2987096"/>
            <a:ext cx="277728" cy="100584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screenshot of a graph&#10;&#10;AI-generated content may be incorrect.">
            <a:extLst>
              <a:ext uri="{FF2B5EF4-FFF2-40B4-BE49-F238E27FC236}">
                <a16:creationId xmlns:a16="http://schemas.microsoft.com/office/drawing/2014/main" id="{7BE2D8CF-6F99-E70B-AEF0-B01A27069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588" y="1224828"/>
            <a:ext cx="3200000" cy="3600000"/>
          </a:xfrm>
          <a:prstGeom prst="rect">
            <a:avLst/>
          </a:prstGeom>
        </p:spPr>
      </p:pic>
      <p:pic>
        <p:nvPicPr>
          <p:cNvPr id="21" name="Picture 20" descr="A diagram of a circle with many colored circles&#10;&#10;AI-generated content may be incorrect.">
            <a:extLst>
              <a:ext uri="{FF2B5EF4-FFF2-40B4-BE49-F238E27FC236}">
                <a16:creationId xmlns:a16="http://schemas.microsoft.com/office/drawing/2014/main" id="{A5C4C625-6D9B-F374-BEA3-E7C519ED33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572" y="1556398"/>
            <a:ext cx="3291429" cy="288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164C610-74E9-1E6D-47BD-F64B16EDE905}"/>
              </a:ext>
            </a:extLst>
          </p:cNvPr>
          <p:cNvSpPr txBox="1"/>
          <p:nvPr/>
        </p:nvSpPr>
        <p:spPr>
          <a:xfrm>
            <a:off x="4971276" y="4557507"/>
            <a:ext cx="712744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Tune modulation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away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 from driven resonance</a:t>
            </a:r>
            <a:br>
              <a:rPr lang="en-US" sz="2000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</a:b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Constant Action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Tune modulation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approaching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 driven resonance</a:t>
            </a:r>
            <a:b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</a:b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Action Modulated: “scattering”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Tune modulation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crossing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 driven resonance</a:t>
            </a:r>
            <a:b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</a:br>
            <a:r>
              <a:rPr lang="en-US" sz="2000" i="1" dirty="0">
                <a:solidFill>
                  <a:srgbClr val="0000FF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0000FF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Action Increase: “trapping” </a:t>
            </a:r>
            <a:r>
              <a:rPr lang="en-US" sz="2000" dirty="0">
                <a:solidFill>
                  <a:srgbClr val="0000FF"/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(islands)</a:t>
            </a:r>
          </a:p>
        </p:txBody>
      </p:sp>
    </p:spTree>
    <p:extLst>
      <p:ext uri="{BB962C8B-B14F-4D97-AF65-F5344CB8AC3E}">
        <p14:creationId xmlns:p14="http://schemas.microsoft.com/office/powerpoint/2010/main" val="129785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33D64-B9E2-2F1D-2BAD-225FCC2C1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93A97-E976-B3DD-1FF0-DAFDD050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4F06D0-5180-8572-14A8-C7E897A3C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9A6305-A636-7FAC-89DD-4CB597CA6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D61625-32FA-1D97-0BEF-5B9B7BAB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15E343-9DA7-0C0C-0024-C925552097A8}"/>
              </a:ext>
            </a:extLst>
          </p:cNvPr>
          <p:cNvSpPr txBox="1"/>
          <p:nvPr/>
        </p:nvSpPr>
        <p:spPr>
          <a:xfrm>
            <a:off x="362352" y="1202176"/>
            <a:ext cx="5124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Driven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resonances under space charge: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1D resonance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2D resonance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C5F7FB-8DE1-45BE-CC67-6D3060092A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9447"/>
          <a:stretch/>
        </p:blipFill>
        <p:spPr>
          <a:xfrm>
            <a:off x="362352" y="2287003"/>
            <a:ext cx="3093240" cy="288000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0750B900-821D-5EAC-4778-BC3C47606811}"/>
              </a:ext>
            </a:extLst>
          </p:cNvPr>
          <p:cNvSpPr/>
          <p:nvPr/>
        </p:nvSpPr>
        <p:spPr>
          <a:xfrm>
            <a:off x="362352" y="2987096"/>
            <a:ext cx="277728" cy="100584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9CF60-90B9-C8D8-76ED-82954AC140F1}"/>
              </a:ext>
            </a:extLst>
          </p:cNvPr>
          <p:cNvSpPr txBox="1"/>
          <p:nvPr/>
        </p:nvSpPr>
        <p:spPr>
          <a:xfrm>
            <a:off x="5668998" y="1460239"/>
            <a:ext cx="7127449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Similar tune regimes &amp; observations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No clear patterns </a:t>
            </a:r>
            <a:r>
              <a:rPr lang="en-US" sz="2000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(islands)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on individual planes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Fixed lines form in the x-y plane</a:t>
            </a:r>
            <a:br>
              <a:rPr lang="en-US" sz="20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</a:b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  <a:sym typeface="Wingdings" panose="05000000000000000000" pitchFamily="2" charset="2"/>
              </a:rPr>
              <a:t> Strong correlation : action change in both planes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1A5211-F33C-031F-B5C8-AAF2BF039054}"/>
              </a:ext>
            </a:extLst>
          </p:cNvPr>
          <p:cNvSpPr txBox="1"/>
          <p:nvPr/>
        </p:nvSpPr>
        <p:spPr>
          <a:xfrm>
            <a:off x="838200" y="5418579"/>
            <a:ext cx="5385716" cy="830997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“New” action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 propagated along the chain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History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including correlations!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1F5E4B7-B709-6A8F-E27A-DD2DC233DCDF}"/>
              </a:ext>
            </a:extLst>
          </p:cNvPr>
          <p:cNvSpPr/>
          <p:nvPr/>
        </p:nvSpPr>
        <p:spPr>
          <a:xfrm rot="781315">
            <a:off x="552711" y="2369537"/>
            <a:ext cx="277728" cy="10058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diagram of a circle with a rainbow colored circle&#10;&#10;AI-generated content may be incorrect.">
            <a:extLst>
              <a:ext uri="{FF2B5EF4-FFF2-40B4-BE49-F238E27FC236}">
                <a16:creationId xmlns:a16="http://schemas.microsoft.com/office/drawing/2014/main" id="{B257A7FB-1C03-E6C8-819F-51B4A1FC2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24"/>
          <a:stretch/>
        </p:blipFill>
        <p:spPr>
          <a:xfrm>
            <a:off x="7135644" y="3314078"/>
            <a:ext cx="2650229" cy="25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05A5A6-C096-CF46-55AD-095186932A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600" y="3200088"/>
            <a:ext cx="3840000" cy="288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471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4D4B2-DEEB-731A-9300-BD0F9B68F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8D961-BD95-A0C8-348D-E7767EB7E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FA6CFF7-8379-7475-791D-32FC4018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2C0F8E-182F-F062-A519-46B8E3DC8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86D9DB-5B10-58D8-2825-AA4B34C3A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F21D98-6701-3150-33C4-90C8D6028A17}"/>
              </a:ext>
            </a:extLst>
          </p:cNvPr>
          <p:cNvSpPr txBox="1"/>
          <p:nvPr/>
        </p:nvSpPr>
        <p:spPr>
          <a:xfrm>
            <a:off x="78888" y="1272974"/>
            <a:ext cx="104092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Impact on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profiles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depending on tune spread &amp; resonances: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Emittance increase </a:t>
            </a:r>
            <a:endParaRPr lang="en-US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Tail formation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1D or </a:t>
            </a:r>
            <a:r>
              <a:rPr lang="en-US" sz="2400" b="1" i="1" dirty="0">
                <a:solidFill>
                  <a:srgbClr val="C00000"/>
                </a:solidFill>
              </a:rPr>
              <a:t>2D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540AE9-5C05-A6B7-546D-DA5852E126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88" r="33863"/>
          <a:stretch/>
        </p:blipFill>
        <p:spPr>
          <a:xfrm>
            <a:off x="4038600" y="3000966"/>
            <a:ext cx="3144272" cy="324000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76EAC4-6D59-2B08-6E2B-38D8C892BB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125" r="33125"/>
          <a:stretch/>
        </p:blipFill>
        <p:spPr>
          <a:xfrm>
            <a:off x="536088" y="3000966"/>
            <a:ext cx="3280500" cy="324000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5735AC0-C0DF-FCC7-3438-BCA20342E30D}"/>
              </a:ext>
            </a:extLst>
          </p:cNvPr>
          <p:cNvGrpSpPr/>
          <p:nvPr/>
        </p:nvGrpSpPr>
        <p:grpSpPr>
          <a:xfrm>
            <a:off x="7865866" y="1324727"/>
            <a:ext cx="3360000" cy="5048862"/>
            <a:chOff x="7865866" y="1324727"/>
            <a:chExt cx="3360000" cy="504886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B3A5E4-7705-FED6-A5B0-FFB0E4FF9FE8}"/>
                </a:ext>
              </a:extLst>
            </p:cNvPr>
            <p:cNvGrpSpPr/>
            <p:nvPr/>
          </p:nvGrpSpPr>
          <p:grpSpPr>
            <a:xfrm>
              <a:off x="7865866" y="1324727"/>
              <a:ext cx="3360000" cy="5048862"/>
              <a:chOff x="7865866" y="1324727"/>
              <a:chExt cx="3360000" cy="5048862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1DCD49B-1167-8CDF-A78E-EABCF9109A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65866" y="1324727"/>
                <a:ext cx="3360000" cy="252000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6EC0386F-D3D0-6D9E-05E4-FA6FD8DEF4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865866" y="3818167"/>
                <a:ext cx="3360000" cy="25200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CCEF4A7-79E6-A606-C9E8-10C2E88DE704}"/>
                  </a:ext>
                </a:extLst>
              </p:cNvPr>
              <p:cNvSpPr txBox="1"/>
              <p:nvPr/>
            </p:nvSpPr>
            <p:spPr>
              <a:xfrm>
                <a:off x="9248136" y="3711814"/>
                <a:ext cx="395484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sz="105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E1333DF-FF4B-8D08-E5DC-6315327972A7}"/>
                  </a:ext>
                </a:extLst>
              </p:cNvPr>
              <p:cNvSpPr txBox="1"/>
              <p:nvPr/>
            </p:nvSpPr>
            <p:spPr>
              <a:xfrm>
                <a:off x="9248136" y="6188923"/>
                <a:ext cx="395484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sz="100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E799E56-CA49-24A9-1448-0B3AE1C439CB}"/>
                  </a:ext>
                </a:extLst>
              </p:cNvPr>
              <p:cNvSpPr/>
              <p:nvPr/>
            </p:nvSpPr>
            <p:spPr>
              <a:xfrm>
                <a:off x="7865866" y="1324727"/>
                <a:ext cx="3360000" cy="5048862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484FA42-E4EA-C724-3FF3-7B87EF03752A}"/>
                </a:ext>
              </a:extLst>
            </p:cNvPr>
            <p:cNvSpPr txBox="1"/>
            <p:nvPr/>
          </p:nvSpPr>
          <p:spPr>
            <a:xfrm>
              <a:off x="9445878" y="3619481"/>
              <a:ext cx="13666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x</a:t>
              </a:r>
              <a:endParaRPr lang="en-GB" sz="12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74BC440-88F3-1A29-4037-E397B10BB218}"/>
                </a:ext>
              </a:extLst>
            </p:cNvPr>
            <p:cNvSpPr txBox="1"/>
            <p:nvPr/>
          </p:nvSpPr>
          <p:spPr>
            <a:xfrm>
              <a:off x="9445878" y="6096590"/>
              <a:ext cx="88073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y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695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60B0E-4944-7B86-82E6-369ABB1AB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F13C6-3B75-3B5D-58CC-1C3AB86E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Requirements for </a:t>
            </a:r>
            <a:r>
              <a:rPr lang="en-GB" dirty="0" err="1"/>
              <a:t>vdM</a:t>
            </a:r>
            <a:r>
              <a:rPr lang="en-GB" dirty="0"/>
              <a:t> beams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589C11-57D4-9392-4D02-CF9967829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D976FD-5C83-717A-2697-67539017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5B6720-421D-F440-053D-BE0C6DA9F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E9715C-6612-73BD-0991-37098D5A69FA}"/>
              </a:ext>
            </a:extLst>
          </p:cNvPr>
          <p:cNvSpPr txBox="1"/>
          <p:nvPr/>
        </p:nvSpPr>
        <p:spPr>
          <a:xfrm>
            <a:off x="162877" y="1247242"/>
            <a:ext cx="1186624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chemeClr val="accent5">
                    <a:lumMod val="50000"/>
                  </a:schemeClr>
                </a:solidFill>
              </a:rPr>
              <a:t>Special preparation for </a:t>
            </a:r>
            <a:r>
              <a:rPr lang="en-US" sz="2400" u="sng" dirty="0" err="1">
                <a:solidFill>
                  <a:schemeClr val="accent5">
                    <a:lumMod val="50000"/>
                  </a:schemeClr>
                </a:solidFill>
              </a:rPr>
              <a:t>vdM</a:t>
            </a:r>
            <a:r>
              <a:rPr lang="en-US" sz="2400" u="sng" dirty="0">
                <a:solidFill>
                  <a:schemeClr val="accent5">
                    <a:lumMod val="50000"/>
                  </a:schemeClr>
                </a:solidFill>
              </a:rPr>
              <a:t> beams: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INDIV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type:				Each bunch created in a different PSB ring</a:t>
            </a:r>
          </a:p>
          <a:p>
            <a:r>
              <a:rPr kumimoji="0" lang="en-US" sz="2400" b="0" i="0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			No splitting</a:t>
            </a:r>
            <a:r>
              <a:rPr kumimoji="0" lang="en-US" sz="2400" b="0" i="0" strike="noStrike" kern="120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or other manipulations in the PS &amp; SPS </a:t>
            </a:r>
            <a:endParaRPr kumimoji="0" lang="en-US" sz="2400" b="0" i="0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sz="2400" b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Low intensity</a:t>
            </a:r>
            <a:r>
              <a:rPr kumimoji="0" lang="en-US" sz="2400" b="1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&amp; high emittance:</a:t>
            </a:r>
            <a:r>
              <a:rPr lang="en-US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sym typeface="Wingdings" panose="05000000000000000000" pitchFamily="2" charset="2"/>
              </a:rPr>
              <a:t>	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sym typeface="Wingdings" panose="05000000000000000000" pitchFamily="2" charset="2"/>
              </a:rPr>
              <a:t>Low space charge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Beam from the LINAC: ~0.5um  manipulation in the PSB to increase the emittance!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Factorizable distributions:		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Avoid correlations in the distributions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C00000"/>
                </a:solidFill>
                <a:sym typeface="Wingdings" panose="05000000000000000000" pitchFamily="2" charset="2"/>
              </a:rPr>
              <a:t>Critical during PSB manipulations</a:t>
            </a:r>
            <a:endParaRPr lang="en-US" sz="2400" dirty="0">
              <a:solidFill>
                <a:srgbClr val="4472C4">
                  <a:lumMod val="50000"/>
                </a:srgbClr>
              </a:solidFill>
              <a:sym typeface="Wingdings" panose="05000000000000000000" pitchFamily="2" charset="2"/>
            </a:endParaRPr>
          </a:p>
        </p:txBody>
      </p:sp>
      <p:pic>
        <p:nvPicPr>
          <p:cNvPr id="5" name="Picture 4" descr="A graph of a point&#10;&#10;AI-generated content may be incorrect.">
            <a:extLst>
              <a:ext uri="{FF2B5EF4-FFF2-40B4-BE49-F238E27FC236}">
                <a16:creationId xmlns:a16="http://schemas.microsoft.com/office/drawing/2014/main" id="{6B6DBC0C-962A-BA22-C927-AD1569EEC8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161" y="3878290"/>
            <a:ext cx="2520000" cy="2520000"/>
          </a:xfrm>
          <a:prstGeom prst="rect">
            <a:avLst/>
          </a:prstGeom>
        </p:spPr>
      </p:pic>
      <p:pic>
        <p:nvPicPr>
          <p:cNvPr id="10" name="Picture 9" descr="A graph of a point&#10;&#10;AI-generated content may be incorrect.">
            <a:extLst>
              <a:ext uri="{FF2B5EF4-FFF2-40B4-BE49-F238E27FC236}">
                <a16:creationId xmlns:a16="http://schemas.microsoft.com/office/drawing/2014/main" id="{869C504D-FBA3-C8FC-5F8F-443C1046F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075" y="3878290"/>
            <a:ext cx="2520000" cy="2520000"/>
          </a:xfrm>
          <a:prstGeom prst="rect">
            <a:avLst/>
          </a:prstGeom>
        </p:spPr>
      </p:pic>
      <p:pic>
        <p:nvPicPr>
          <p:cNvPr id="14" name="Picture 13" descr="A diagram of a graph&#10;&#10;AI-generated content may be incorrect.">
            <a:extLst>
              <a:ext uri="{FF2B5EF4-FFF2-40B4-BE49-F238E27FC236}">
                <a16:creationId xmlns:a16="http://schemas.microsoft.com/office/drawing/2014/main" id="{33EA27E3-89BC-3FF1-6A24-F934C460B7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18" y="3878290"/>
            <a:ext cx="2520000" cy="252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0948F8-D932-F046-ADFC-01F91B8C2E1A}"/>
              </a:ext>
            </a:extLst>
          </p:cNvPr>
          <p:cNvSpPr txBox="1"/>
          <p:nvPr/>
        </p:nvSpPr>
        <p:spPr>
          <a:xfrm>
            <a:off x="9433386" y="4159877"/>
            <a:ext cx="112609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SPS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3EEC8C-30D0-2FA0-9BCF-A36C0E01085D}"/>
              </a:ext>
            </a:extLst>
          </p:cNvPr>
          <p:cNvSpPr txBox="1"/>
          <p:nvPr/>
        </p:nvSpPr>
        <p:spPr>
          <a:xfrm>
            <a:off x="6766262" y="4168268"/>
            <a:ext cx="10500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88A296-F7AB-D577-7599-51E997B07ECC}"/>
              </a:ext>
            </a:extLst>
          </p:cNvPr>
          <p:cNvSpPr txBox="1"/>
          <p:nvPr/>
        </p:nvSpPr>
        <p:spPr>
          <a:xfrm>
            <a:off x="4125552" y="4159877"/>
            <a:ext cx="7097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PSB</a:t>
            </a: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59A79F0-5E85-2307-3DCD-3F5DB7329C6D}"/>
              </a:ext>
            </a:extLst>
          </p:cNvPr>
          <p:cNvGrpSpPr/>
          <p:nvPr/>
        </p:nvGrpSpPr>
        <p:grpSpPr>
          <a:xfrm>
            <a:off x="872966" y="3878290"/>
            <a:ext cx="2520000" cy="2520000"/>
            <a:chOff x="872966" y="3878290"/>
            <a:chExt cx="2520000" cy="2520000"/>
          </a:xfrm>
        </p:grpSpPr>
        <p:pic>
          <p:nvPicPr>
            <p:cNvPr id="27" name="Picture 26" descr="A diagram of a triangle&#10;&#10;AI-generated content may be incorrect.">
              <a:extLst>
                <a:ext uri="{FF2B5EF4-FFF2-40B4-BE49-F238E27FC236}">
                  <a16:creationId xmlns:a16="http://schemas.microsoft.com/office/drawing/2014/main" id="{B549D75C-24F0-1D76-75BE-52BD1201F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966" y="3878290"/>
              <a:ext cx="2520000" cy="25200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D9B06E6-A184-3B77-4781-4D07B1A50656}"/>
                </a:ext>
              </a:extLst>
            </p:cNvPr>
            <p:cNvSpPr txBox="1"/>
            <p:nvPr/>
          </p:nvSpPr>
          <p:spPr>
            <a:xfrm>
              <a:off x="1612153" y="5353736"/>
              <a:ext cx="165843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During</a:t>
              </a:r>
            </a:p>
            <a:p>
              <a:pPr algn="ctr"/>
              <a:r>
                <a:rPr lang="en-US" sz="1800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manipulations</a:t>
              </a:r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9E910ED-BFE3-10B3-30BF-C7FDDD63A81E}"/>
                </a:ext>
              </a:extLst>
            </p:cNvPr>
            <p:cNvSpPr txBox="1"/>
            <p:nvPr/>
          </p:nvSpPr>
          <p:spPr>
            <a:xfrm>
              <a:off x="1412198" y="4126303"/>
              <a:ext cx="70978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PSB</a:t>
              </a:r>
              <a:endParaRPr lang="en-US" dirty="0">
                <a:solidFill>
                  <a:srgbClr val="7030A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9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ED341-6A11-F556-3618-CFA4C4550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8C373-7520-1CDA-4711-BE954D971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08CA3C-1879-F082-7CD4-DDCF1437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8405D0-96AF-0BAC-BBE1-698996982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A74762-77AD-52B0-25CA-7E78EE4F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16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4B83D2-DC11-D5D6-6B10-BC3A2A7FE818}"/>
              </a:ext>
            </a:extLst>
          </p:cNvPr>
          <p:cNvSpPr txBox="1"/>
          <p:nvPr/>
        </p:nvSpPr>
        <p:spPr>
          <a:xfrm>
            <a:off x="162877" y="1247242"/>
            <a:ext cx="799052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Pre-LIU PSB: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	Limited options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for manipulations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Production scheme: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High intensity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injected:	~300e10 protons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Space charge &amp; resonances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used to blow-up the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Large scraping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to remove tails:	&gt;90%</a:t>
            </a:r>
          </a:p>
        </p:txBody>
      </p:sp>
      <p:pic>
        <p:nvPicPr>
          <p:cNvPr id="4" name="Picture 3" descr="A graph of a line&#10;&#10;AI-generated content may be incorrect.">
            <a:extLst>
              <a:ext uri="{FF2B5EF4-FFF2-40B4-BE49-F238E27FC236}">
                <a16:creationId xmlns:a16="http://schemas.microsoft.com/office/drawing/2014/main" id="{144E6EBC-8B50-D712-2059-D6203C925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4" y="3379705"/>
            <a:ext cx="3702857" cy="288000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375C36DF-2CF2-E348-DB41-379B330A8CD3}"/>
              </a:ext>
            </a:extLst>
          </p:cNvPr>
          <p:cNvSpPr/>
          <p:nvPr/>
        </p:nvSpPr>
        <p:spPr>
          <a:xfrm rot="7896631">
            <a:off x="1886418" y="4484860"/>
            <a:ext cx="830993" cy="462988"/>
          </a:xfrm>
          <a:prstGeom prst="rightArrow">
            <a:avLst>
              <a:gd name="adj1" fmla="val 32280"/>
              <a:gd name="adj2" fmla="val 534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C5C5714-72D2-3415-8DDD-1EC00FED379B}"/>
              </a:ext>
            </a:extLst>
          </p:cNvPr>
          <p:cNvGrpSpPr/>
          <p:nvPr/>
        </p:nvGrpSpPr>
        <p:grpSpPr>
          <a:xfrm>
            <a:off x="4492289" y="3379705"/>
            <a:ext cx="7647432" cy="2880000"/>
            <a:chOff x="4492289" y="3379705"/>
            <a:chExt cx="7647432" cy="2880000"/>
          </a:xfrm>
        </p:grpSpPr>
        <p:pic>
          <p:nvPicPr>
            <p:cNvPr id="18" name="Picture 17" descr="A graph of a graph of a function&#10;&#10;AI-generated content may be incorrect.">
              <a:extLst>
                <a:ext uri="{FF2B5EF4-FFF2-40B4-BE49-F238E27FC236}">
                  <a16:creationId xmlns:a16="http://schemas.microsoft.com/office/drawing/2014/main" id="{D22D4DCE-2888-472E-65A7-7D70D414A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9721" y="3379705"/>
              <a:ext cx="3840000" cy="2880000"/>
            </a:xfrm>
            <a:prstGeom prst="rect">
              <a:avLst/>
            </a:prstGeom>
          </p:spPr>
        </p:pic>
        <p:pic>
          <p:nvPicPr>
            <p:cNvPr id="22" name="Picture 21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2EADA63E-9D94-C9CA-D191-A38355E608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289" y="3379705"/>
              <a:ext cx="3840000" cy="2880000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0467B19-CF4F-8F75-3D7C-71EE3E8D72C7}"/>
                </a:ext>
              </a:extLst>
            </p:cNvPr>
            <p:cNvSpPr/>
            <p:nvPr/>
          </p:nvSpPr>
          <p:spPr>
            <a:xfrm>
              <a:off x="4492289" y="3379705"/>
              <a:ext cx="7647432" cy="288000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A35C8B7-5F4C-C292-A21F-37AA2C178F5C}"/>
              </a:ext>
            </a:extLst>
          </p:cNvPr>
          <p:cNvSpPr txBox="1"/>
          <p:nvPr/>
        </p:nvSpPr>
        <p:spPr>
          <a:xfrm>
            <a:off x="8153400" y="1793815"/>
            <a:ext cx="3840000" cy="46166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Are the planes independent?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75FA4D1-50DA-96B7-7EB6-2700892E53BE}"/>
              </a:ext>
            </a:extLst>
          </p:cNvPr>
          <p:cNvSpPr/>
          <p:nvPr/>
        </p:nvSpPr>
        <p:spPr>
          <a:xfrm>
            <a:off x="998081" y="4716353"/>
            <a:ext cx="1103769" cy="1336649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57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7C701-347B-C7B8-2FF5-8FC1F4AF8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CA276-936B-9F0A-45D7-A589C4A1B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6DBA775-425E-5FDB-E737-682A320C5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F3EFD5E-3A81-9559-23F3-8919CEBC2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3B7BD6-0072-1786-60C6-E261E3886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17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2B6E5F-01A1-FCD4-FCC8-17842805DC21}"/>
              </a:ext>
            </a:extLst>
          </p:cNvPr>
          <p:cNvSpPr txBox="1"/>
          <p:nvPr/>
        </p:nvSpPr>
        <p:spPr>
          <a:xfrm>
            <a:off x="244080" y="1416048"/>
            <a:ext cx="118662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Simulations show that the emittances increase but the planes are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coupled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Emittances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exchange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 and then are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modulating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 in the transverse planes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  <a:latin typeface="Calibri" panose="020F0502020204030204"/>
                <a:sym typeface="Wingdings" panose="05000000000000000000" pitchFamily="2" charset="2"/>
              </a:rPr>
              <a:t>Scrapping in one plane affects the other!</a:t>
            </a:r>
          </a:p>
        </p:txBody>
      </p:sp>
      <p:pic>
        <p:nvPicPr>
          <p:cNvPr id="12" name="Picture 11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8FDE39C1-1152-2943-CEAD-4416DDBB9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45424"/>
            <a:ext cx="4800000" cy="36000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A70F817-69F3-520A-FB86-BEAABAED7CF5}"/>
              </a:ext>
            </a:extLst>
          </p:cNvPr>
          <p:cNvSpPr/>
          <p:nvPr/>
        </p:nvSpPr>
        <p:spPr>
          <a:xfrm>
            <a:off x="4297680" y="2745021"/>
            <a:ext cx="1340520" cy="113873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6EAA573-C8A6-AFF0-90F2-C2695E119F9E}"/>
              </a:ext>
            </a:extLst>
          </p:cNvPr>
          <p:cNvSpPr/>
          <p:nvPr/>
        </p:nvSpPr>
        <p:spPr>
          <a:xfrm rot="5400000">
            <a:off x="1794303" y="3421432"/>
            <a:ext cx="830993" cy="462988"/>
          </a:xfrm>
          <a:prstGeom prst="rightArrow">
            <a:avLst>
              <a:gd name="adj1" fmla="val 32280"/>
              <a:gd name="adj2" fmla="val 534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65A66BE1-A96D-8DAF-8513-0814DD30DF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262" y="2707698"/>
            <a:ext cx="576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8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8738D-C66D-933C-88F0-8885201C3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F16F0-F370-38F0-1EB0-8457EAF9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From Non-Factorizable to Factorizable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58017A6-0580-3655-D4ED-F95559211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D72523-3BCE-3CCA-7133-FAABEB15C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2D686A8-68BE-7E3D-D123-C5354C29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3A9B3E-D68A-4563-F4B0-DA92CF0B9742}"/>
              </a:ext>
            </a:extLst>
          </p:cNvPr>
          <p:cNvSpPr txBox="1"/>
          <p:nvPr/>
        </p:nvSpPr>
        <p:spPr>
          <a:xfrm rot="254635">
            <a:off x="6714318" y="1590647"/>
            <a:ext cx="4799998" cy="138499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8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8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8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</a:p>
        </p:txBody>
      </p:sp>
      <p:sp>
        <p:nvSpPr>
          <p:cNvPr id="9" name="Arrow: Curved Right 8">
            <a:extLst>
              <a:ext uri="{FF2B5EF4-FFF2-40B4-BE49-F238E27FC236}">
                <a16:creationId xmlns:a16="http://schemas.microsoft.com/office/drawing/2014/main" id="{C376A4D4-BB4B-F4ED-1322-FF8747788D0F}"/>
              </a:ext>
            </a:extLst>
          </p:cNvPr>
          <p:cNvSpPr/>
          <p:nvPr/>
        </p:nvSpPr>
        <p:spPr>
          <a:xfrm rot="20709592">
            <a:off x="3447512" y="4167517"/>
            <a:ext cx="2096213" cy="2095486"/>
          </a:xfrm>
          <a:prstGeom prst="curvedRightArrow">
            <a:avLst>
              <a:gd name="adj1" fmla="val 10859"/>
              <a:gd name="adj2" fmla="val 39257"/>
              <a:gd name="adj3" fmla="val 25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5" name="Picture 4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C6DAB56D-2E0C-F7A6-556D-2B4BE374AE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84" y="1711348"/>
            <a:ext cx="5760000" cy="2880000"/>
          </a:xfrm>
          <a:prstGeom prst="rect">
            <a:avLst/>
          </a:prstGeom>
        </p:spPr>
      </p:pic>
      <p:pic>
        <p:nvPicPr>
          <p:cNvPr id="4" name="Picture 3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0B7D56E6-DFEF-A59F-5C81-22BD65E6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16" y="3429000"/>
            <a:ext cx="576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1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0B11E-B781-333B-2B54-D19D1681C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8D03-A06A-56C4-2579-0CAFC7435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17C7837-FF9E-A273-542D-96462DC49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301640-3D07-C91F-3F5D-1D39A859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6FDFE7-41C6-CF83-2BA3-3DF50AE7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19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AEB949-D0F0-AF04-E2B5-C2A58D0619ED}"/>
              </a:ext>
            </a:extLst>
          </p:cNvPr>
          <p:cNvSpPr txBox="1"/>
          <p:nvPr/>
        </p:nvSpPr>
        <p:spPr>
          <a:xfrm>
            <a:off x="162877" y="1247242"/>
            <a:ext cx="118662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New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 H- exchange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injection system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Stripping foil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Keeping the beam on the foil for 150 turns:	emittance blow-up due to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scattering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Emittances increase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independently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 both planes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Foildeformation_nolight.mp4">
            <a:hlinkClick r:id="" action="ppaction://media"/>
            <a:extLst>
              <a:ext uri="{FF2B5EF4-FFF2-40B4-BE49-F238E27FC236}">
                <a16:creationId xmlns:a16="http://schemas.microsoft.com/office/drawing/2014/main" id="{460E252B-153D-41E1-094F-18BA2D960E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40621" y="3186234"/>
            <a:ext cx="4676995" cy="2630923"/>
          </a:xfrm>
          <a:prstGeom prst="rect">
            <a:avLst/>
          </a:prstGeom>
        </p:spPr>
      </p:pic>
      <p:pic>
        <p:nvPicPr>
          <p:cNvPr id="5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C1E2DB8D-5EB9-2698-E4D2-1429AA6FC6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44" y="28567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1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49950-1D5A-C4B4-FAB7-FDCBE25BC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CA737-F281-4740-6BB1-EA7384BB5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69C8-E648-4B1D-8EA9-98DFD2A58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324726"/>
            <a:ext cx="11512296" cy="508521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CERN Accelerator Complex</a:t>
            </a:r>
          </a:p>
          <a:p>
            <a:r>
              <a:rPr lang="en-GB" dirty="0"/>
              <a:t>Intro to accelerators</a:t>
            </a:r>
            <a:endParaRPr lang="en-US" dirty="0"/>
          </a:p>
          <a:p>
            <a:pPr lvl="1"/>
            <a:r>
              <a:rPr lang="en-US" dirty="0"/>
              <a:t>Synchrotrons</a:t>
            </a:r>
          </a:p>
          <a:p>
            <a:pPr lvl="1"/>
            <a:r>
              <a:rPr lang="en-US" dirty="0"/>
              <a:t>Transverse &amp; Longitudinal motion</a:t>
            </a:r>
          </a:p>
          <a:p>
            <a:pPr lvl="1"/>
            <a:r>
              <a:rPr lang="en-US" dirty="0"/>
              <a:t>Hamiltonian description</a:t>
            </a:r>
          </a:p>
          <a:p>
            <a:r>
              <a:rPr lang="en-GB" dirty="0"/>
              <a:t>Sources of non-factorization</a:t>
            </a:r>
          </a:p>
          <a:p>
            <a:pPr lvl="1"/>
            <a:r>
              <a:rPr lang="en-GB" dirty="0"/>
              <a:t>Space charge &amp; Resonances</a:t>
            </a:r>
            <a:endParaRPr lang="en-US" dirty="0"/>
          </a:p>
          <a:p>
            <a:r>
              <a:rPr lang="en-GB" dirty="0"/>
              <a:t>Requirements for </a:t>
            </a:r>
            <a:r>
              <a:rPr lang="en-GB" dirty="0" err="1"/>
              <a:t>vdM</a:t>
            </a:r>
            <a:r>
              <a:rPr lang="en-GB" dirty="0"/>
              <a:t> beams</a:t>
            </a:r>
          </a:p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</a:t>
            </a:r>
          </a:p>
          <a:p>
            <a:pPr lvl="1"/>
            <a:r>
              <a:rPr lang="en-GB" dirty="0"/>
              <a:t>Run 2</a:t>
            </a:r>
          </a:p>
          <a:p>
            <a:pPr lvl="1"/>
            <a:r>
              <a:rPr lang="en-GB" dirty="0"/>
              <a:t>Run 3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CB9C2-A391-7EAF-6339-4F4A5CDAC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8A011-03A1-626E-2640-F6A27F85A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9B40E-596C-34BB-3D5E-498CEA03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446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0E9FA-4D98-4BD8-AEBB-76595F182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8017-F18D-7D51-77B5-9C9DE207D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C621AE-F3F1-0499-32B5-DCC85CA07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2AD120-B919-F850-0A1F-AD851DE74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pic>
        <p:nvPicPr>
          <p:cNvPr id="26" name="Picture 25" descr="A red and blue circle with a number of dots in the center&#10;&#10;AI-generated content may be incorrect.">
            <a:extLst>
              <a:ext uri="{FF2B5EF4-FFF2-40B4-BE49-F238E27FC236}">
                <a16:creationId xmlns:a16="http://schemas.microsoft.com/office/drawing/2014/main" id="{4FE1FBAE-4D1A-0B63-A99B-AFCB8AEA3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r="15625"/>
          <a:stretch/>
        </p:blipFill>
        <p:spPr>
          <a:xfrm>
            <a:off x="2955743" y="3554466"/>
            <a:ext cx="2531562" cy="25200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0CBF42-3647-77B7-3F8B-FB0A8B5D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373EBC-335F-50AF-48FE-685BAAB41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8232" y="2705230"/>
            <a:ext cx="2400000" cy="179695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7AE9C69-D758-F26B-79C2-FE7ADF958EBC}"/>
              </a:ext>
            </a:extLst>
          </p:cNvPr>
          <p:cNvSpPr txBox="1"/>
          <p:nvPr/>
        </p:nvSpPr>
        <p:spPr>
          <a:xfrm>
            <a:off x="162877" y="1247242"/>
            <a:ext cx="1186624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Injection offset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x,y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or both planes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Particles in phase space follow larger eclipse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emittance blow-up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Emittances increase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independently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in the two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Fluctuations disappear out within a few turns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2A8F28-44C5-3A77-923D-FE06994C71B4}"/>
              </a:ext>
            </a:extLst>
          </p:cNvPr>
          <p:cNvSpPr txBox="1"/>
          <p:nvPr/>
        </p:nvSpPr>
        <p:spPr>
          <a:xfrm>
            <a:off x="7250153" y="3962328"/>
            <a:ext cx="989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x</a:t>
            </a:r>
            <a:r>
              <a:rPr lang="en-US" sz="1800" b="1" i="1" dirty="0">
                <a:solidFill>
                  <a:schemeClr val="accent5">
                    <a:lumMod val="50000"/>
                  </a:schemeClr>
                </a:solidFill>
              </a:rPr>
              <a:t>-offset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FC9498-D101-ED13-B908-E3138CE47E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1149" y="2718830"/>
            <a:ext cx="2395946" cy="18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2EE03B-9429-D77D-5CF7-56F7566B4650}"/>
              </a:ext>
            </a:extLst>
          </p:cNvPr>
          <p:cNvSpPr txBox="1"/>
          <p:nvPr/>
        </p:nvSpPr>
        <p:spPr>
          <a:xfrm>
            <a:off x="9868710" y="3962328"/>
            <a:ext cx="989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5">
                    <a:lumMod val="50000"/>
                  </a:schemeClr>
                </a:solidFill>
              </a:rPr>
              <a:t>y-offset</a:t>
            </a:r>
            <a:endParaRPr lang="en-GB" dirty="0"/>
          </a:p>
        </p:txBody>
      </p:sp>
      <p:sp>
        <p:nvSpPr>
          <p:cNvPr id="24" name="Arrow: Curved Down 23">
            <a:extLst>
              <a:ext uri="{FF2B5EF4-FFF2-40B4-BE49-F238E27FC236}">
                <a16:creationId xmlns:a16="http://schemas.microsoft.com/office/drawing/2014/main" id="{F37DB8BB-41AC-1712-C27C-CDB4D4CCE4BD}"/>
              </a:ext>
            </a:extLst>
          </p:cNvPr>
          <p:cNvSpPr/>
          <p:nvPr/>
        </p:nvSpPr>
        <p:spPr>
          <a:xfrm>
            <a:off x="2493238" y="3308748"/>
            <a:ext cx="1545362" cy="731520"/>
          </a:xfrm>
          <a:prstGeom prst="curvedDownArrow">
            <a:avLst/>
          </a:prstGeom>
          <a:solidFill>
            <a:srgbClr val="C4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1" name="Picture 20" descr="A red and blue circle with a red circle with black lines&#10;&#10;AI-generated content may be incorrect.">
            <a:extLst>
              <a:ext uri="{FF2B5EF4-FFF2-40B4-BE49-F238E27FC236}">
                <a16:creationId xmlns:a16="http://schemas.microsoft.com/office/drawing/2014/main" id="{D6683400-4177-4A18-2D56-5ABB493649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1" r="14287"/>
          <a:stretch/>
        </p:blipFill>
        <p:spPr>
          <a:xfrm>
            <a:off x="246189" y="3549252"/>
            <a:ext cx="2626242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7F226D-31D6-3D2E-989F-BEED7BC9AA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9263" y="4609187"/>
            <a:ext cx="2400000" cy="17969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6871D1E-8578-906B-B546-A5A622ABD9E4}"/>
              </a:ext>
            </a:extLst>
          </p:cNvPr>
          <p:cNvSpPr txBox="1"/>
          <p:nvPr/>
        </p:nvSpPr>
        <p:spPr>
          <a:xfrm>
            <a:off x="8522510" y="5803828"/>
            <a:ext cx="1624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5">
                    <a:lumMod val="50000"/>
                  </a:schemeClr>
                </a:solidFill>
              </a:rPr>
              <a:t>x- &amp; y- offsets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37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4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7CAE6-2FA8-53CF-0328-C378451EF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graph with a line&#10;&#10;AI-generated content may be incorrect.">
            <a:extLst>
              <a:ext uri="{FF2B5EF4-FFF2-40B4-BE49-F238E27FC236}">
                <a16:creationId xmlns:a16="http://schemas.microsoft.com/office/drawing/2014/main" id="{8709F2D3-446D-E14F-1AC0-47BF73B4E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7" y="3386943"/>
            <a:ext cx="3702857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BB67A3-2DB1-4F11-23C6-2AD532577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53C46F1-4F94-F2C4-2BE2-AEAE7514D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1173C80-7249-CA12-FB29-9BD96B23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C6567F-F99E-6FB2-3004-72B947F5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  <p:pic>
        <p:nvPicPr>
          <p:cNvPr id="30" name="Picture 29" descr="A graph of a function&#10;&#10;AI-generated content may be incorrect.">
            <a:extLst>
              <a:ext uri="{FF2B5EF4-FFF2-40B4-BE49-F238E27FC236}">
                <a16:creationId xmlns:a16="http://schemas.microsoft.com/office/drawing/2014/main" id="{5288CAA4-CC8C-9B1F-C07C-C824D9243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401366"/>
            <a:ext cx="3840000" cy="28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9C7F25D-3CCA-7B71-1ACA-D1019BDBA9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5430" y="3401366"/>
            <a:ext cx="3835940" cy="28800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62EFBC3-BDE3-649F-D3CD-CA21B89DB57B}"/>
              </a:ext>
            </a:extLst>
          </p:cNvPr>
          <p:cNvSpPr/>
          <p:nvPr/>
        </p:nvSpPr>
        <p:spPr>
          <a:xfrm rot="7962471">
            <a:off x="888065" y="4361787"/>
            <a:ext cx="517292" cy="362213"/>
          </a:xfrm>
          <a:prstGeom prst="rightArrow">
            <a:avLst>
              <a:gd name="adj1" fmla="val 32280"/>
              <a:gd name="adj2" fmla="val 534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DACE87E-206C-2800-8642-075B086E57A6}"/>
              </a:ext>
            </a:extLst>
          </p:cNvPr>
          <p:cNvSpPr/>
          <p:nvPr/>
        </p:nvSpPr>
        <p:spPr>
          <a:xfrm>
            <a:off x="623570" y="4666284"/>
            <a:ext cx="429260" cy="37901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246FC0-073E-D908-ED1C-D7614A3FD9B6}"/>
              </a:ext>
            </a:extLst>
          </p:cNvPr>
          <p:cNvSpPr txBox="1"/>
          <p:nvPr/>
        </p:nvSpPr>
        <p:spPr>
          <a:xfrm>
            <a:off x="162877" y="1247242"/>
            <a:ext cx="118662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Re-Introduced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scraping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to avoid tails and possible correlations coming from Linac 4 (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following your feed-back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    scraping much less aggressive than in Run 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Less than Gaussian tails at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PSB extraction</a:t>
            </a:r>
          </a:p>
        </p:txBody>
      </p:sp>
    </p:spTree>
    <p:extLst>
      <p:ext uri="{BB962C8B-B14F-4D97-AF65-F5344CB8AC3E}">
        <p14:creationId xmlns:p14="http://schemas.microsoft.com/office/powerpoint/2010/main" val="425600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8B22E-D93C-E07C-4DC2-53F579D86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BF914-2168-FFC5-92B1-CA0B5BED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D663A4-A2AA-2568-6E25-8B51A8F03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11/03/2025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709F0E9-595C-7B8C-56A7-DA44D3FFD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FD9177A-3A1E-A87E-AF85-045AA0EF0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4E23AE-867E-A769-6245-2F921BF88590}"/>
              </a:ext>
            </a:extLst>
          </p:cNvPr>
          <p:cNvSpPr txBox="1"/>
          <p:nvPr/>
        </p:nvSpPr>
        <p:spPr>
          <a:xfrm>
            <a:off x="162877" y="1247242"/>
            <a:ext cx="1186624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Scraping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also in 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to ensure Gaussian profiles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Removing tails that populate downstream of the PSB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</a:rPr>
              <a:t>Long flat bottom storage </a:t>
            </a:r>
            <a:r>
              <a:rPr lang="en-US" sz="2400" dirty="0">
                <a:solidFill>
                  <a:srgbClr val="C00000"/>
                </a:solidFill>
              </a:rPr>
              <a:t>(needed for certain injection schemes) degrades the beam performance and can introduce correlations</a:t>
            </a: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929A8FC-B105-7041-1C73-F5DA76193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600" y="3402889"/>
            <a:ext cx="3844070" cy="28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E742BFB-83E8-3FAA-2C3B-7F7F0A13DA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3400" y="3402889"/>
            <a:ext cx="3844070" cy="28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A5E114-9345-4704-7C88-5B8222482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857" y="3402889"/>
            <a:ext cx="3695898" cy="28800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58F832E-FFA4-1214-9509-59DCA7A7A6A5}"/>
              </a:ext>
            </a:extLst>
          </p:cNvPr>
          <p:cNvSpPr/>
          <p:nvPr/>
        </p:nvSpPr>
        <p:spPr>
          <a:xfrm rot="7962471">
            <a:off x="1651124" y="3900965"/>
            <a:ext cx="517292" cy="362213"/>
          </a:xfrm>
          <a:prstGeom prst="rightArrow">
            <a:avLst>
              <a:gd name="adj1" fmla="val 32280"/>
              <a:gd name="adj2" fmla="val 534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graph of a line graph&#10;&#10;AI-generated content may be incorrect.">
            <a:extLst>
              <a:ext uri="{FF2B5EF4-FFF2-40B4-BE49-F238E27FC236}">
                <a16:creationId xmlns:a16="http://schemas.microsoft.com/office/drawing/2014/main" id="{C64ADA79-24C9-C72B-DA42-A6EAE3BC6C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899" y="2846844"/>
            <a:ext cx="4628571" cy="3600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6429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B001A-A852-DF03-CA40-1893C0620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592FE-81FB-509C-474B-838D40302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scheme for </a:t>
            </a:r>
            <a:r>
              <a:rPr lang="en-GB" dirty="0" err="1"/>
              <a:t>vdM</a:t>
            </a:r>
            <a:r>
              <a:rPr lang="en-GB" dirty="0"/>
              <a:t> beams: Run 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53F8D7-F449-DB08-9664-0FD7E949F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11/03/2025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8EF7662-7505-7FEA-282A-D01F5D523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379743-6D0A-A46E-566C-C4FD16CC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AD6596-B2E3-B3CB-7122-17B4246A22F4}"/>
              </a:ext>
            </a:extLst>
          </p:cNvPr>
          <p:cNvSpPr txBox="1"/>
          <p:nvPr/>
        </p:nvSpPr>
        <p:spPr>
          <a:xfrm>
            <a:off x="162877" y="1247242"/>
            <a:ext cx="1186624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l-GR" sz="2400" i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>
                <a:solidFill>
                  <a:srgbClr val="4472C4">
                    <a:lumMod val="50000"/>
                  </a:srgbClr>
                </a:solidFill>
              </a:rPr>
              <a:t>New</a:t>
            </a:r>
            <a:r>
              <a:rPr lang="en-US" sz="2400" b="1" dirty="0">
                <a:solidFill>
                  <a:srgbClr val="4472C4">
                    <a:lumMod val="50000"/>
                  </a:srgbClr>
                </a:solidFill>
              </a:rPr>
              <a:t> H- exchange 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</a:rPr>
              <a:t>injection system 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olidFill>
                  <a:srgbClr val="4472C4">
                    <a:lumMod val="50000"/>
                  </a:srgbClr>
                </a:solidFill>
              </a:rPr>
              <a:t>Stripping foil 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sz="2400" b="1" i="1" dirty="0">
                <a:solidFill>
                  <a:srgbClr val="4472C4">
                    <a:lumMod val="50000"/>
                  </a:srgbClr>
                </a:solidFill>
              </a:rPr>
              <a:t>Injection offset 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</a:rPr>
              <a:t>in x and y planes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en-US" sz="2400" b="1" i="1" dirty="0">
                <a:solidFill>
                  <a:srgbClr val="4472C4">
                    <a:lumMod val="50000"/>
                  </a:srgbClr>
                </a:solidFill>
              </a:rPr>
              <a:t>Re-Introduced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scraping</a:t>
            </a:r>
            <a:r>
              <a:rPr lang="en-US" sz="2400" b="1" i="1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</a:rPr>
              <a:t>to avoid tails and possible correlations coming from Linac 4 (</a:t>
            </a:r>
            <a:r>
              <a:rPr lang="en-US" sz="2400" i="1" dirty="0">
                <a:solidFill>
                  <a:srgbClr val="4472C4">
                    <a:lumMod val="50000"/>
                  </a:srgbClr>
                </a:solidFill>
              </a:rPr>
              <a:t>following your feed-back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</a:rPr>
              <a:t>)</a:t>
            </a:r>
            <a:endParaRPr lang="el-GR" sz="2400" dirty="0">
              <a:solidFill>
                <a:srgbClr val="4472C4">
                  <a:lumMod val="50000"/>
                </a:srgbClr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Scraping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 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to remove tails downstream of the PSB </a:t>
            </a: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This beam production should have the best performance in terms of factorization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</a:rPr>
              <a:t>Long storage in the SPS degrades the beam quality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</a:rPr>
              <a:t>Differences coming from the new Linac (Linac 4) cannot be excluded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follow-up on distributions from the Linac 4 also in the context of optimizing nominal beams</a:t>
            </a:r>
          </a:p>
        </p:txBody>
      </p:sp>
    </p:spTree>
    <p:extLst>
      <p:ext uri="{BB962C8B-B14F-4D97-AF65-F5344CB8AC3E}">
        <p14:creationId xmlns:p14="http://schemas.microsoft.com/office/powerpoint/2010/main" val="28966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90A7F-0ADD-0240-53D3-3B4EF047C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55C4D-49B0-7E4E-B7C2-260E6D53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BFE43-61AD-90F4-BA10-5DD892EE0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324726"/>
            <a:ext cx="11512296" cy="508521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vdM</a:t>
            </a:r>
            <a:r>
              <a:rPr lang="en-US" dirty="0"/>
              <a:t> beams challenging in the injectors requiring special setup</a:t>
            </a:r>
          </a:p>
          <a:p>
            <a:r>
              <a:rPr lang="en-GB" dirty="0"/>
              <a:t>Strong space charge tune spread due to low energy in the PSB &amp; SPS</a:t>
            </a:r>
          </a:p>
          <a:p>
            <a:r>
              <a:rPr lang="en-GB" dirty="0"/>
              <a:t>Linear and nonlinear resonances can induce correlations in the planes of motion that propagate along the chain</a:t>
            </a:r>
          </a:p>
          <a:p>
            <a:endParaRPr lang="en-GB" sz="1000" dirty="0"/>
          </a:p>
          <a:p>
            <a:r>
              <a:rPr lang="en-GB" dirty="0"/>
              <a:t>In </a:t>
            </a:r>
            <a:r>
              <a:rPr lang="en-GB" b="1" i="1" dirty="0"/>
              <a:t>Run 3 “LIU complex”: </a:t>
            </a:r>
            <a:r>
              <a:rPr lang="en-GB" dirty="0"/>
              <a:t>H</a:t>
            </a:r>
            <a:r>
              <a:rPr lang="en-GB" baseline="30000" dirty="0"/>
              <a:t>-  </a:t>
            </a:r>
            <a:r>
              <a:rPr lang="en-GB" dirty="0"/>
              <a:t>&amp; </a:t>
            </a:r>
            <a:r>
              <a:rPr lang="en-GB" dirty="0" err="1"/>
              <a:t>Linac</a:t>
            </a:r>
            <a:r>
              <a:rPr lang="en-GB" dirty="0"/>
              <a:t> 4 (instead of p &amp; Linac2)</a:t>
            </a:r>
            <a:endParaRPr lang="en-GB" b="1" baseline="30000" dirty="0"/>
          </a:p>
          <a:p>
            <a:r>
              <a:rPr lang="en-GB" b="1" i="1" dirty="0"/>
              <a:t>LIU PSB </a:t>
            </a:r>
            <a:r>
              <a:rPr lang="en-GB" dirty="0"/>
              <a:t>offers additional flexibility for cleaner production of </a:t>
            </a:r>
            <a:r>
              <a:rPr lang="en-GB" dirty="0" err="1"/>
              <a:t>vdM</a:t>
            </a:r>
            <a:r>
              <a:rPr lang="en-GB" dirty="0"/>
              <a:t> beams</a:t>
            </a:r>
          </a:p>
          <a:p>
            <a:r>
              <a:rPr lang="en-GB" dirty="0"/>
              <a:t>Beam produced avoiding mechanisms that can lead to non-factorization </a:t>
            </a:r>
            <a:br>
              <a:rPr lang="en-GB" dirty="0"/>
            </a:br>
            <a:r>
              <a:rPr lang="en-GB" dirty="0"/>
              <a:t>(only scattering on the foil &amp; injection steering)</a:t>
            </a:r>
          </a:p>
          <a:p>
            <a:r>
              <a:rPr lang="en-GB" dirty="0"/>
              <a:t>Scrapping in both PSB &amp; SPS to maintain beam quality (following feedback)</a:t>
            </a:r>
          </a:p>
          <a:p>
            <a:r>
              <a:rPr lang="en-GB" b="1" i="1" dirty="0"/>
              <a:t>Long SPS flat bottom </a:t>
            </a:r>
            <a:r>
              <a:rPr lang="en-GB" dirty="0"/>
              <a:t>should be avoided</a:t>
            </a:r>
          </a:p>
          <a:p>
            <a:r>
              <a:rPr lang="en-GB" b="1" i="1" dirty="0"/>
              <a:t>Recent studies along the full chain confirm </a:t>
            </a:r>
            <a:r>
              <a:rPr lang="en-US" b="1" i="1" dirty="0"/>
              <a:t>the </a:t>
            </a:r>
            <a:r>
              <a:rPr lang="en-GB" b="1" i="1" dirty="0"/>
              <a:t>expectations on the beam dynamics side</a:t>
            </a:r>
            <a:r>
              <a:rPr lang="en-GB" b="1" i="1" dirty="0">
                <a:sym typeface="Wingdings" panose="05000000000000000000" pitchFamily="2" charset="2"/>
              </a:rPr>
              <a:t> E. Lamb</a:t>
            </a:r>
            <a:endParaRPr lang="en-GB" b="1" i="1" dirty="0"/>
          </a:p>
          <a:p>
            <a:endParaRPr lang="en-GB" sz="1000" b="1" i="1" dirty="0"/>
          </a:p>
          <a:p>
            <a:r>
              <a:rPr lang="en-GB" b="1" i="1" dirty="0">
                <a:solidFill>
                  <a:srgbClr val="C00000"/>
                </a:solidFill>
              </a:rPr>
              <a:t>Dedicated slots in the Injector Schedule in 2025 to confirm beam quality</a:t>
            </a:r>
          </a:p>
          <a:p>
            <a:r>
              <a:rPr lang="en-GB" b="1" i="1" dirty="0">
                <a:solidFill>
                  <a:srgbClr val="C00000"/>
                </a:solidFill>
              </a:rPr>
              <a:t>Additional studies (LHC scraping etc) only if needed!</a:t>
            </a:r>
          </a:p>
          <a:p>
            <a:endParaRPr lang="en-GB" sz="1000" b="1" i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b="1" i="1">
                <a:solidFill>
                  <a:schemeClr val="accent4">
                    <a:lumMod val="50000"/>
                  </a:schemeClr>
                </a:solidFill>
              </a:rPr>
              <a:t>How did the </a:t>
            </a:r>
            <a:r>
              <a:rPr lang="en-GB" b="1" i="1" dirty="0">
                <a:solidFill>
                  <a:schemeClr val="accent4">
                    <a:lumMod val="50000"/>
                  </a:schemeClr>
                </a:solidFill>
              </a:rPr>
              <a:t>2024 </a:t>
            </a:r>
            <a:r>
              <a:rPr lang="en-GB" b="1" i="1" dirty="0" err="1">
                <a:solidFill>
                  <a:schemeClr val="accent4">
                    <a:lumMod val="50000"/>
                  </a:schemeClr>
                </a:solidFill>
              </a:rPr>
              <a:t>vdM</a:t>
            </a:r>
            <a:r>
              <a:rPr lang="en-GB" b="1" i="1" dirty="0">
                <a:solidFill>
                  <a:schemeClr val="accent4">
                    <a:lumMod val="50000"/>
                  </a:schemeClr>
                </a:solidFill>
              </a:rPr>
              <a:t> beam look like on your side?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E198-0274-33BA-EAE7-9446E2BC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4E309-CB78-DF69-DB88-481241E3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et al. | </a:t>
            </a:r>
            <a:r>
              <a:rPr lang="en-GB" dirty="0" err="1"/>
              <a:t>LumiDays</a:t>
            </a:r>
            <a:r>
              <a:rPr lang="en-GB" dirty="0"/>
              <a:t> 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26E01-82FF-5C04-F30B-FFB0D9D55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1B550-2015-4D54-8970-4CCDDC739EF1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54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99277-2840-9BDB-5EB6-81BF8B382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722C9-5C45-0A42-331E-AC7E8755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GB" dirty="0"/>
              <a:t>Production schema for </a:t>
            </a:r>
            <a:r>
              <a:rPr lang="en-GB" dirty="0" err="1"/>
              <a:t>vdM</a:t>
            </a:r>
            <a:r>
              <a:rPr lang="en-GB" dirty="0"/>
              <a:t> beams: LIU (2023)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8B6A11-BD8F-4CB6-F944-31B604AD6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C15D85-171D-F34D-1503-E7AE17BF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CBCAFA-0E32-C9F7-A6AC-D64431600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EDE671-0286-4335-BFDB-A6F6125F5D36}"/>
              </a:ext>
            </a:extLst>
          </p:cNvPr>
          <p:cNvSpPr txBox="1"/>
          <p:nvPr/>
        </p:nvSpPr>
        <p:spPr>
          <a:xfrm>
            <a:off x="162877" y="1247242"/>
            <a:ext cx="118662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LIU PSB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offers the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flexibility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 of blowing-up the emittances without using resonances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Stripping foil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Injection offset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x,y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planes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No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scraping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 2022 and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764F2C76-0355-C6F0-D06A-A02E2A569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99" y="3401366"/>
            <a:ext cx="3840000" cy="2880000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63FA8878-D052-01E5-AF1D-2678E1F5C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8" y="3401366"/>
            <a:ext cx="3702858" cy="2880000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9CAF8A65-F0A3-424D-E261-326E9FB29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242" y="3444171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6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46472FC-7A1C-8F50-F369-11DDF373F48C}"/>
              </a:ext>
            </a:extLst>
          </p:cNvPr>
          <p:cNvSpPr txBox="1">
            <a:spLocks/>
          </p:cNvSpPr>
          <p:nvPr/>
        </p:nvSpPr>
        <p:spPr>
          <a:xfrm>
            <a:off x="6339841" y="1169115"/>
            <a:ext cx="5852159" cy="5688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i="1" u="sng" dirty="0"/>
              <a:t>CERN Proton chain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93318A"/>
                </a:solidFill>
              </a:rPr>
              <a:t>LINAC-4</a:t>
            </a:r>
            <a:r>
              <a:rPr lang="en-US" dirty="0"/>
              <a:t> 160MeV (H-)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A94C7"/>
                </a:solidFill>
              </a:rPr>
              <a:t>Proton Synchrotron Booster</a:t>
            </a:r>
            <a:r>
              <a:rPr lang="en-US" b="1" dirty="0"/>
              <a:t> </a:t>
            </a:r>
            <a:r>
              <a:rPr lang="en-US" dirty="0"/>
              <a:t>2GeV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40C8A"/>
                </a:solidFill>
              </a:rPr>
              <a:t>Proton Synchrotron </a:t>
            </a:r>
            <a:r>
              <a:rPr lang="en-US" dirty="0"/>
              <a:t>26GeV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5F82BC"/>
                </a:solidFill>
              </a:rPr>
              <a:t>Super Proton Synchrotron</a:t>
            </a:r>
            <a:r>
              <a:rPr lang="en-US" dirty="0"/>
              <a:t> 450 GeV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4A597A"/>
                </a:solidFill>
              </a:rPr>
              <a:t>Large Hadron Collider </a:t>
            </a:r>
            <a:r>
              <a:rPr lang="en-US" dirty="0"/>
              <a:t>7TeV</a:t>
            </a:r>
          </a:p>
          <a:p>
            <a:pPr marL="342900" indent="-342900">
              <a:buFont typeface="+mj-lt"/>
              <a:buAutoNum type="arabicPeriod"/>
            </a:pPr>
            <a:endParaRPr lang="en-US" sz="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dirty="0"/>
              <a:t>Proton beams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start as </a:t>
            </a:r>
            <a:r>
              <a:rPr lang="en-US" b="1" i="1" dirty="0"/>
              <a:t>H-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accelerated in </a:t>
            </a:r>
            <a:r>
              <a:rPr lang="en-US" b="1" i="1" dirty="0"/>
              <a:t>stages</a:t>
            </a:r>
          </a:p>
          <a:p>
            <a:pPr lvl="1"/>
            <a:r>
              <a:rPr lang="en-US" dirty="0"/>
              <a:t>significant time in </a:t>
            </a:r>
            <a:r>
              <a:rPr lang="en-US" b="1" i="1" dirty="0"/>
              <a:t>low energy </a:t>
            </a:r>
            <a:r>
              <a:rPr lang="en-US" dirty="0"/>
              <a:t>machines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i="1" dirty="0"/>
              <a:t>History</a:t>
            </a:r>
            <a:r>
              <a:rPr lang="en-US" dirty="0"/>
              <a:t> affects the beam at all stages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6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 to accelerators</a:t>
            </a:r>
            <a:r>
              <a:rPr lang="en-US" dirty="0"/>
              <a:t>: Synchrotrons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0675" y="1275122"/>
            <a:ext cx="4752974" cy="52213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dirty="0"/>
              <a:t>The most common accelerator</a:t>
            </a:r>
          </a:p>
          <a:p>
            <a:r>
              <a:rPr lang="en-GB" sz="2400" dirty="0"/>
              <a:t>Fixed beam trajectory | magnetic field changes </a:t>
            </a:r>
            <a:r>
              <a:rPr lang="en-GB" sz="2400" b="1" i="1" dirty="0"/>
              <a:t>synchronous</a:t>
            </a:r>
            <a:r>
              <a:rPr lang="en-GB" sz="2400" dirty="0"/>
              <a:t> to the energy</a:t>
            </a:r>
          </a:p>
          <a:p>
            <a:pPr marL="0" indent="0">
              <a:buNone/>
            </a:pPr>
            <a:endParaRPr lang="en-GB" sz="500" dirty="0"/>
          </a:p>
          <a:p>
            <a:r>
              <a:rPr lang="en-US" sz="2400" dirty="0"/>
              <a:t>Magnets around the beam path to control the motion | </a:t>
            </a:r>
            <a:r>
              <a:rPr lang="en-US" sz="2400" b="1" dirty="0">
                <a:solidFill>
                  <a:srgbClr val="FF0000"/>
                </a:solidFill>
              </a:rPr>
              <a:t>bending</a:t>
            </a:r>
            <a:r>
              <a:rPr lang="en-US" sz="2400" dirty="0"/>
              <a:t> (dipoles) &amp; </a:t>
            </a:r>
            <a:r>
              <a:rPr lang="en-US" sz="2400" b="1" dirty="0">
                <a:solidFill>
                  <a:srgbClr val="0000FF"/>
                </a:solidFill>
              </a:rPr>
              <a:t>focusing </a:t>
            </a:r>
            <a:r>
              <a:rPr lang="en-US" sz="2400" dirty="0"/>
              <a:t>(quadrupoles),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higher order </a:t>
            </a:r>
            <a:r>
              <a:rPr lang="en-US" sz="2400" dirty="0"/>
              <a:t>(sextupoles, octupoles </a:t>
            </a:r>
            <a:r>
              <a:rPr lang="en-US" sz="2400" dirty="0" err="1"/>
              <a:t>etc</a:t>
            </a:r>
            <a:r>
              <a:rPr lang="en-US" sz="2400" dirty="0"/>
              <a:t>) for corrections (chromaticity,  resonances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900" dirty="0"/>
          </a:p>
          <a:p>
            <a:r>
              <a:rPr lang="en-US" sz="2400" dirty="0"/>
              <a:t>Electric fields used to </a:t>
            </a:r>
            <a:r>
              <a:rPr lang="en-US" sz="2400" b="1" dirty="0">
                <a:solidFill>
                  <a:srgbClr val="008000"/>
                </a:solidFill>
              </a:rPr>
              <a:t>accelerate</a:t>
            </a:r>
            <a:r>
              <a:rPr lang="en-US" sz="2400" dirty="0"/>
              <a:t> (RF cavity) the beam </a:t>
            </a:r>
          </a:p>
          <a:p>
            <a:endParaRPr lang="el-GR" sz="9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Particles perform periodic </a:t>
            </a:r>
            <a:r>
              <a:rPr lang="en-US" sz="2400" b="1" i="1" dirty="0"/>
              <a:t>oscillations in transverse &amp; longitudinal </a:t>
            </a:r>
            <a:r>
              <a:rPr lang="en-US" sz="2400" dirty="0"/>
              <a:t>planes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2D2ED-0477-3B06-D92C-6CB3EFCB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607625"/>
            <a:ext cx="6780161" cy="45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BE542C-13F6-A8F6-3F65-5CFF19FEED5B}"/>
              </a:ext>
            </a:extLst>
          </p:cNvPr>
          <p:cNvSpPr txBox="1"/>
          <p:nvPr/>
        </p:nvSpPr>
        <p:spPr>
          <a:xfrm rot="1422078">
            <a:off x="10419311" y="2743199"/>
            <a:ext cx="1619250" cy="47705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Transverse</a:t>
            </a:r>
            <a:endParaRPr lang="en-GB" sz="25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7E9CFB-7187-BD94-C237-919FF2A4EF28}"/>
              </a:ext>
            </a:extLst>
          </p:cNvPr>
          <p:cNvSpPr txBox="1"/>
          <p:nvPr/>
        </p:nvSpPr>
        <p:spPr>
          <a:xfrm rot="20496297">
            <a:off x="5448341" y="4814867"/>
            <a:ext cx="1906259" cy="47705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Longitudinal</a:t>
            </a:r>
            <a:endParaRPr lang="en-GB" sz="25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39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F328D-519C-EEF4-BBBA-3A8D11F94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0F3AE1B-B3C4-13ED-DAC0-7F51CB8B354B}"/>
              </a:ext>
            </a:extLst>
          </p:cNvPr>
          <p:cNvSpPr/>
          <p:nvPr/>
        </p:nvSpPr>
        <p:spPr>
          <a:xfrm>
            <a:off x="5558544" y="4404530"/>
            <a:ext cx="7441923" cy="2561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0DEB321-5F10-0BCA-221E-8A685775EF2D}"/>
              </a:ext>
            </a:extLst>
          </p:cNvPr>
          <p:cNvCxnSpPr/>
          <p:nvPr/>
        </p:nvCxnSpPr>
        <p:spPr>
          <a:xfrm flipV="1">
            <a:off x="9154143" y="4574243"/>
            <a:ext cx="1" cy="1669130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C6FA796-756E-092A-F406-C39349A29572}"/>
              </a:ext>
            </a:extLst>
          </p:cNvPr>
          <p:cNvGrpSpPr/>
          <p:nvPr/>
        </p:nvGrpSpPr>
        <p:grpSpPr>
          <a:xfrm>
            <a:off x="7230104" y="4470005"/>
            <a:ext cx="4106745" cy="1418848"/>
            <a:chOff x="7230104" y="4470005"/>
            <a:chExt cx="4106745" cy="1418848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F47E5E8-3FEA-04CB-A282-502BBFB1BD30}"/>
                </a:ext>
              </a:extLst>
            </p:cNvPr>
            <p:cNvCxnSpPr/>
            <p:nvPr/>
          </p:nvCxnSpPr>
          <p:spPr>
            <a:xfrm>
              <a:off x="7233586" y="5339621"/>
              <a:ext cx="4103263" cy="239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7C57F55-4599-48A2-D979-55EAA4233CAB}"/>
                </a:ext>
              </a:extLst>
            </p:cNvPr>
            <p:cNvSpPr txBox="1"/>
            <p:nvPr/>
          </p:nvSpPr>
          <p:spPr>
            <a:xfrm>
              <a:off x="11041315" y="5445952"/>
              <a:ext cx="295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z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5E3BCC5-1B9F-557B-518E-43FB51423791}"/>
                </a:ext>
              </a:extLst>
            </p:cNvPr>
            <p:cNvSpPr txBox="1"/>
            <p:nvPr/>
          </p:nvSpPr>
          <p:spPr>
            <a:xfrm>
              <a:off x="8678084" y="4470005"/>
              <a:ext cx="388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/>
                <a:t>dE</a:t>
              </a:r>
              <a:endParaRPr lang="en-US" sz="1400" b="1" dirty="0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id="{9E1DB006-329F-955B-99AA-AA7FE24C73AA}"/>
                </a:ext>
              </a:extLst>
            </p:cNvPr>
            <p:cNvSpPr/>
            <p:nvPr/>
          </p:nvSpPr>
          <p:spPr>
            <a:xfrm>
              <a:off x="7325963" y="4803671"/>
              <a:ext cx="3715352" cy="809033"/>
            </a:xfrm>
            <a:custGeom>
              <a:avLst/>
              <a:gdLst>
                <a:gd name="connsiteX0" fmla="*/ 0 w 3715352"/>
                <a:gd name="connsiteY0" fmla="*/ 712781 h 809033"/>
                <a:gd name="connsiteX1" fmla="*/ 1838425 w 3715352"/>
                <a:gd name="connsiteY1" fmla="*/ 511 h 809033"/>
                <a:gd name="connsiteX2" fmla="*/ 3715352 w 3715352"/>
                <a:gd name="connsiteY2" fmla="*/ 809033 h 80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5352" h="809033">
                  <a:moveTo>
                    <a:pt x="0" y="712781"/>
                  </a:moveTo>
                  <a:cubicBezTo>
                    <a:pt x="609600" y="348625"/>
                    <a:pt x="1219200" y="-15531"/>
                    <a:pt x="1838425" y="511"/>
                  </a:cubicBezTo>
                  <a:cubicBezTo>
                    <a:pt x="2457650" y="16553"/>
                    <a:pt x="3086501" y="412793"/>
                    <a:pt x="3715352" y="809033"/>
                  </a:cubicBez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`</a:t>
              </a:r>
            </a:p>
          </p:txBody>
        </p:sp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4FA06C14-F655-8C14-8142-DF9C3D27B7E0}"/>
                </a:ext>
              </a:extLst>
            </p:cNvPr>
            <p:cNvSpPr/>
            <p:nvPr/>
          </p:nvSpPr>
          <p:spPr>
            <a:xfrm rot="10800000">
              <a:off x="7230104" y="5079820"/>
              <a:ext cx="3715352" cy="809033"/>
            </a:xfrm>
            <a:custGeom>
              <a:avLst/>
              <a:gdLst>
                <a:gd name="connsiteX0" fmla="*/ 0 w 3715352"/>
                <a:gd name="connsiteY0" fmla="*/ 712781 h 809033"/>
                <a:gd name="connsiteX1" fmla="*/ 1838425 w 3715352"/>
                <a:gd name="connsiteY1" fmla="*/ 511 h 809033"/>
                <a:gd name="connsiteX2" fmla="*/ 3715352 w 3715352"/>
                <a:gd name="connsiteY2" fmla="*/ 809033 h 80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5352" h="809033">
                  <a:moveTo>
                    <a:pt x="0" y="712781"/>
                  </a:moveTo>
                  <a:cubicBezTo>
                    <a:pt x="609600" y="348625"/>
                    <a:pt x="1219200" y="-15531"/>
                    <a:pt x="1838425" y="511"/>
                  </a:cubicBezTo>
                  <a:cubicBezTo>
                    <a:pt x="2457650" y="16553"/>
                    <a:pt x="3086501" y="412793"/>
                    <a:pt x="3715352" y="809033"/>
                  </a:cubicBez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`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EE167F47-42C3-E306-0E81-45183812F3E4}"/>
              </a:ext>
            </a:extLst>
          </p:cNvPr>
          <p:cNvSpPr/>
          <p:nvPr/>
        </p:nvSpPr>
        <p:spPr>
          <a:xfrm>
            <a:off x="8330462" y="5122909"/>
            <a:ext cx="1651650" cy="48128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78704CE-4FDC-9F9E-A969-C35336205C2D}"/>
              </a:ext>
            </a:extLst>
          </p:cNvPr>
          <p:cNvSpPr/>
          <p:nvPr/>
        </p:nvSpPr>
        <p:spPr>
          <a:xfrm>
            <a:off x="8587275" y="5098427"/>
            <a:ext cx="151202" cy="159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CE27F8-573C-0719-4621-E6189B8A9B58}"/>
              </a:ext>
            </a:extLst>
          </p:cNvPr>
          <p:cNvGrpSpPr/>
          <p:nvPr/>
        </p:nvGrpSpPr>
        <p:grpSpPr>
          <a:xfrm>
            <a:off x="8616840" y="5091412"/>
            <a:ext cx="209204" cy="164332"/>
            <a:chOff x="8616840" y="5091412"/>
            <a:chExt cx="209204" cy="16433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7E47CC-D627-38CF-DCB0-4EE86E2CCBE7}"/>
                </a:ext>
              </a:extLst>
            </p:cNvPr>
            <p:cNvSpPr/>
            <p:nvPr/>
          </p:nvSpPr>
          <p:spPr>
            <a:xfrm>
              <a:off x="8616840" y="5096306"/>
              <a:ext cx="151202" cy="15943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049393B-1B2D-57A5-96AF-588CEFCA9D11}"/>
                </a:ext>
              </a:extLst>
            </p:cNvPr>
            <p:cNvSpPr/>
            <p:nvPr/>
          </p:nvSpPr>
          <p:spPr>
            <a:xfrm>
              <a:off x="8640369" y="5095019"/>
              <a:ext cx="151202" cy="15943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C12200E-9D79-60C7-FB82-7A57BAD459A1}"/>
                </a:ext>
              </a:extLst>
            </p:cNvPr>
            <p:cNvSpPr/>
            <p:nvPr/>
          </p:nvSpPr>
          <p:spPr>
            <a:xfrm>
              <a:off x="8674842" y="5091412"/>
              <a:ext cx="151202" cy="159438"/>
            </a:xfrm>
            <a:prstGeom prst="ellipse">
              <a:avLst/>
            </a:prstGeom>
            <a:solidFill>
              <a:srgbClr val="AA26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4EE9C80-4E9C-E810-55C4-64020D678D28}"/>
              </a:ext>
            </a:extLst>
          </p:cNvPr>
          <p:cNvSpPr txBox="1"/>
          <p:nvPr/>
        </p:nvSpPr>
        <p:spPr>
          <a:xfrm>
            <a:off x="5953251" y="5900698"/>
            <a:ext cx="228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0C2127-B71D-154A-A1DF-C9E591775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2344400" cy="1325563"/>
          </a:xfrm>
        </p:spPr>
        <p:txBody>
          <a:bodyPr/>
          <a:lstStyle/>
          <a:p>
            <a:r>
              <a:rPr lang="en-GB" dirty="0"/>
              <a:t>Intro to accelerators</a:t>
            </a:r>
            <a:r>
              <a:rPr lang="en-US" dirty="0"/>
              <a:t>: Transverse &amp; Longitudinal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95F4EB4-8708-FE5B-EDA7-6DAFB6C2D5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372" y="1275122"/>
                <a:ext cx="5688018" cy="5221378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Particles perform periodic </a:t>
                </a:r>
                <a:r>
                  <a:rPr lang="en-US" sz="2400" b="1" i="1" dirty="0"/>
                  <a:t>oscillations in transverse </a:t>
                </a:r>
                <a:r>
                  <a:rPr lang="en-US" sz="2400" b="1" i="1" dirty="0">
                    <a:solidFill>
                      <a:schemeClr val="bg1">
                        <a:lumMod val="65000"/>
                      </a:schemeClr>
                    </a:solidFill>
                  </a:rPr>
                  <a:t>&amp; longitudinal </a:t>
                </a:r>
                <a:r>
                  <a:rPr lang="en-US" sz="2400" dirty="0"/>
                  <a:t>planes</a:t>
                </a:r>
              </a:p>
              <a:p>
                <a:pPr marL="285750" indent="-285750"/>
                <a:r>
                  <a:rPr lang="en-US" sz="2000" dirty="0"/>
                  <a:t>Particles perform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oscillations</a:t>
                </a:r>
                <a:r>
                  <a:rPr lang="en-US" sz="2000" dirty="0"/>
                  <a:t> (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betatron</a:t>
                </a:r>
                <a:r>
                  <a:rPr lang="en-US" sz="2000" dirty="0"/>
                  <a:t>) around the </a:t>
                </a:r>
                <a:r>
                  <a:rPr lang="en-US" sz="2000" b="1" dirty="0"/>
                  <a:t>design orbit</a:t>
                </a:r>
              </a:p>
              <a:p>
                <a:pPr marL="285750" indent="-285750"/>
                <a:r>
                  <a:rPr lang="en-US" sz="2000" dirty="0"/>
                  <a:t>The motion is bound from the </a:t>
                </a:r>
                <a:r>
                  <a:rPr lang="en-US" sz="2000" b="1" dirty="0">
                    <a:solidFill>
                      <a:srgbClr val="0066FF"/>
                    </a:solidFill>
                  </a:rPr>
                  <a:t>envelope</a:t>
                </a:r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1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000" b="1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characteristic of the ring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the invariant)</a:t>
                </a:r>
              </a:p>
              <a:p>
                <a:pPr marL="285750" indent="-285750"/>
                <a:r>
                  <a:rPr lang="en-US" sz="2000" dirty="0"/>
                  <a:t># of oscillations per turn: </a:t>
                </a:r>
                <a:r>
                  <a:rPr lang="en-US" sz="2000" b="1" u="sng" dirty="0"/>
                  <a:t>tune Q</a:t>
                </a:r>
              </a:p>
              <a:p>
                <a:pPr marL="285750" indent="-285750"/>
                <a:r>
                  <a:rPr lang="en-US" sz="2000" dirty="0"/>
                  <a:t>On a single location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dirty="0"/>
                  <a:t>characteristic ellipse according to </a:t>
                </a:r>
                <a:r>
                  <a:rPr lang="en-US" sz="2000" b="1" dirty="0"/>
                  <a:t>Q</a:t>
                </a:r>
              </a:p>
              <a:p>
                <a:pPr marL="0" indent="0">
                  <a:buNone/>
                </a:pPr>
                <a:endParaRPr lang="en-US" sz="600" b="1" dirty="0"/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4472C4">
                        <a:lumMod val="50000"/>
                      </a:srgbClr>
                    </a:solidFill>
                  </a:rPr>
                  <a:t>Particles perform periodic </a:t>
                </a:r>
                <a:r>
                  <a:rPr lang="en-US" sz="2400" b="1" i="1" dirty="0">
                    <a:solidFill>
                      <a:srgbClr val="4472C4">
                        <a:lumMod val="50000"/>
                      </a:srgbClr>
                    </a:solidFill>
                  </a:rPr>
                  <a:t>oscillations </a:t>
                </a:r>
                <a:r>
                  <a:rPr lang="en-US" sz="2400" b="1" i="1" dirty="0">
                    <a:solidFill>
                      <a:schemeClr val="bg1">
                        <a:lumMod val="65000"/>
                      </a:schemeClr>
                    </a:solidFill>
                  </a:rPr>
                  <a:t>in transverse </a:t>
                </a:r>
                <a:r>
                  <a:rPr lang="en-US" sz="2400" b="1" i="1" dirty="0"/>
                  <a:t>&amp; longitudinal </a:t>
                </a:r>
                <a:r>
                  <a:rPr lang="en-US" sz="2400" dirty="0"/>
                  <a:t>planes</a:t>
                </a:r>
              </a:p>
              <a:p>
                <a:r>
                  <a:rPr lang="en-US" sz="2100" dirty="0"/>
                  <a:t>The RF cavity divides the phase space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100">
                        <a:latin typeface="Cambria Math" panose="02040503050406030204" pitchFamily="18" charset="0"/>
                      </a:rPr>
                      <m:t>ΔΕ</m:t>
                    </m:r>
                    <m:r>
                      <a:rPr lang="el-GR" sz="2100"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21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100" dirty="0"/>
                  <a:t>) in stable regions called “</a:t>
                </a:r>
                <a:r>
                  <a:rPr lang="en-US" sz="2100" b="1" dirty="0">
                    <a:solidFill>
                      <a:schemeClr val="accent2">
                        <a:lumMod val="75000"/>
                      </a:schemeClr>
                    </a:solidFill>
                  </a:rPr>
                  <a:t>buckets</a:t>
                </a:r>
                <a:r>
                  <a:rPr lang="en-US" sz="2100" dirty="0"/>
                  <a:t>”</a:t>
                </a:r>
              </a:p>
              <a:p>
                <a:r>
                  <a:rPr lang="en-US" sz="2100" dirty="0"/>
                  <a:t>Particles perform </a:t>
                </a:r>
                <a:r>
                  <a:rPr lang="en-US" sz="2100" b="1" dirty="0">
                    <a:solidFill>
                      <a:schemeClr val="tx1"/>
                    </a:solidFill>
                  </a:rPr>
                  <a:t>synchrotron oscillations </a:t>
                </a:r>
                <a:r>
                  <a:rPr lang="en-US" sz="2100" dirty="0"/>
                  <a:t>in the stable region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solidFill>
                      <a:schemeClr val="accent6">
                        <a:lumMod val="50000"/>
                      </a:schemeClr>
                    </a:solidFill>
                  </a:rPr>
                  <a:t>Longitudinal motion is (regularly) </a:t>
                </a:r>
                <a:r>
                  <a:rPr lang="en-US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much slower </a:t>
                </a:r>
                <a:r>
                  <a:rPr lang="en-US" sz="2400" dirty="0">
                    <a:solidFill>
                      <a:schemeClr val="accent6">
                        <a:lumMod val="50000"/>
                      </a:schemeClr>
                    </a:solidFill>
                  </a:rPr>
                  <a:t>than the transverse </a:t>
                </a:r>
                <a:r>
                  <a:rPr lang="en-US" sz="2400" dirty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2400" b="1" i="1" dirty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treated independently</a:t>
                </a:r>
                <a:endParaRPr lang="en-US" sz="2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0">
                  <a:buFont typeface="Wingdings" panose="05000000000000000000" pitchFamily="2" charset="2"/>
                  <a:buChar char="Ø"/>
                </a:pPr>
                <a:endParaRPr lang="en-US" sz="240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95F4EB4-8708-FE5B-EDA7-6DAFB6C2D5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372" y="1275122"/>
                <a:ext cx="5688018" cy="5221378"/>
              </a:xfrm>
              <a:blipFill>
                <a:blip r:embed="rId3"/>
                <a:stretch>
                  <a:fillRect l="-965" t="-1634" r="-5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8CCAD949-22D6-8F96-FFC6-54CD73CF2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E6C13855-3C74-DA1D-25C9-506F9AA10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7ECE46FD-AA53-C5A8-F35A-96BA3CB0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C8AF55-3C0E-E41F-7F13-8BC64C18CC76}"/>
              </a:ext>
            </a:extLst>
          </p:cNvPr>
          <p:cNvSpPr txBox="1"/>
          <p:nvPr/>
        </p:nvSpPr>
        <p:spPr>
          <a:xfrm rot="20811348">
            <a:off x="6013426" y="4186976"/>
            <a:ext cx="1906259" cy="47705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Longitudinal</a:t>
            </a:r>
            <a:endParaRPr lang="en-GB" sz="25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1F1BAC-B806-53B2-9CDF-ADC138E780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333" y="1281089"/>
            <a:ext cx="3657600" cy="274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91EB6F-3767-215F-04A0-CFBBF532B0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333" y="1277733"/>
            <a:ext cx="3657600" cy="2743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4A4F8F-C634-96C6-EB98-6A4F533908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333" y="1277173"/>
            <a:ext cx="3657600" cy="274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F963A7-D87B-B5F4-3966-EB5EEB9FD1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333" y="1272582"/>
            <a:ext cx="3657600" cy="2743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6008D7-2DF7-E966-E37E-B54F68586B6F}"/>
              </a:ext>
            </a:extLst>
          </p:cNvPr>
          <p:cNvSpPr txBox="1"/>
          <p:nvPr/>
        </p:nvSpPr>
        <p:spPr>
          <a:xfrm>
            <a:off x="9928454" y="3801552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 [m]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C68ACC-85F5-8785-1840-7B670F044FFD}"/>
              </a:ext>
            </a:extLst>
          </p:cNvPr>
          <p:cNvSpPr txBox="1"/>
          <p:nvPr/>
        </p:nvSpPr>
        <p:spPr>
          <a:xfrm rot="16200000">
            <a:off x="7954598" y="2356506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x [m]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AF64E3D-74FD-9BEB-4268-9785B65B5392}"/>
              </a:ext>
            </a:extLst>
          </p:cNvPr>
          <p:cNvSpPr/>
          <p:nvPr/>
        </p:nvSpPr>
        <p:spPr>
          <a:xfrm>
            <a:off x="5958771" y="1876807"/>
            <a:ext cx="1718631" cy="144775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3F3F01-EB5B-FD77-8821-812C77D9FB5E}"/>
              </a:ext>
            </a:extLst>
          </p:cNvPr>
          <p:cNvCxnSpPr/>
          <p:nvPr/>
        </p:nvCxnSpPr>
        <p:spPr>
          <a:xfrm flipV="1">
            <a:off x="6818086" y="1523173"/>
            <a:ext cx="0" cy="21980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0CC227D-4C96-3116-8590-9616AA7A298F}"/>
              </a:ext>
            </a:extLst>
          </p:cNvPr>
          <p:cNvCxnSpPr/>
          <p:nvPr/>
        </p:nvCxnSpPr>
        <p:spPr>
          <a:xfrm>
            <a:off x="5747985" y="2570788"/>
            <a:ext cx="2259924" cy="19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8061EB04-F693-B187-2F0D-11F3DC24A627}"/>
              </a:ext>
            </a:extLst>
          </p:cNvPr>
          <p:cNvSpPr/>
          <p:nvPr/>
        </p:nvSpPr>
        <p:spPr>
          <a:xfrm>
            <a:off x="7214693" y="1908766"/>
            <a:ext cx="151202" cy="159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FD7AF51-53FA-15C0-4585-9DD562A2959D}"/>
              </a:ext>
            </a:extLst>
          </p:cNvPr>
          <p:cNvSpPr/>
          <p:nvPr/>
        </p:nvSpPr>
        <p:spPr>
          <a:xfrm>
            <a:off x="7576416" y="2744212"/>
            <a:ext cx="151202" cy="15943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61CF202-02E7-F507-E129-B7A3EF38507A}"/>
              </a:ext>
            </a:extLst>
          </p:cNvPr>
          <p:cNvSpPr/>
          <p:nvPr/>
        </p:nvSpPr>
        <p:spPr>
          <a:xfrm>
            <a:off x="6781366" y="3227115"/>
            <a:ext cx="151202" cy="159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F96042F-762A-E409-02F5-B342E06FEB2A}"/>
              </a:ext>
            </a:extLst>
          </p:cNvPr>
          <p:cNvSpPr/>
          <p:nvPr/>
        </p:nvSpPr>
        <p:spPr>
          <a:xfrm>
            <a:off x="5908555" y="2685711"/>
            <a:ext cx="151202" cy="159438"/>
          </a:xfrm>
          <a:prstGeom prst="ellipse">
            <a:avLst/>
          </a:prstGeom>
          <a:solidFill>
            <a:srgbClr val="AA2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4793EE-A043-8EDA-B9E0-DFF501F29CB2}"/>
              </a:ext>
            </a:extLst>
          </p:cNvPr>
          <p:cNvSpPr txBox="1"/>
          <p:nvPr/>
        </p:nvSpPr>
        <p:spPr>
          <a:xfrm>
            <a:off x="7783499" y="2218582"/>
            <a:ext cx="295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916E36-F039-BCB0-A621-691CE755B22B}"/>
              </a:ext>
            </a:extLst>
          </p:cNvPr>
          <p:cNvSpPr txBox="1"/>
          <p:nvPr/>
        </p:nvSpPr>
        <p:spPr>
          <a:xfrm>
            <a:off x="6436463" y="1506063"/>
            <a:ext cx="346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x’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3347A9A-56F0-F137-B920-A0061BB46E5A}"/>
              </a:ext>
            </a:extLst>
          </p:cNvPr>
          <p:cNvCxnSpPr/>
          <p:nvPr/>
        </p:nvCxnSpPr>
        <p:spPr>
          <a:xfrm>
            <a:off x="10870831" y="1383430"/>
            <a:ext cx="0" cy="228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0173D1-7E11-5A94-782B-66FEE5925330}"/>
              </a:ext>
            </a:extLst>
          </p:cNvPr>
          <p:cNvSpPr txBox="1"/>
          <p:nvPr/>
        </p:nvSpPr>
        <p:spPr>
          <a:xfrm rot="20736659">
            <a:off x="7446621" y="1407302"/>
            <a:ext cx="1619250" cy="47705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Transverse</a:t>
            </a:r>
            <a:endParaRPr lang="en-GB" sz="25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33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3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3BEE1-82DA-E627-ECAA-FB851BA9E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159024C-F316-B247-2526-F857DACE4E14}"/>
              </a:ext>
            </a:extLst>
          </p:cNvPr>
          <p:cNvSpPr/>
          <p:nvPr/>
        </p:nvSpPr>
        <p:spPr>
          <a:xfrm>
            <a:off x="5558544" y="4429930"/>
            <a:ext cx="7441923" cy="2561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C86D866-B912-EC6B-FE70-133C0EC48CAD}"/>
              </a:ext>
            </a:extLst>
          </p:cNvPr>
          <p:cNvCxnSpPr/>
          <p:nvPr/>
        </p:nvCxnSpPr>
        <p:spPr>
          <a:xfrm flipV="1">
            <a:off x="9154143" y="4574243"/>
            <a:ext cx="1" cy="1669130"/>
          </a:xfrm>
          <a:prstGeom prst="straightConnector1">
            <a:avLst/>
          </a:prstGeom>
          <a:ln w="19050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A70C0DE-4088-856A-3199-30BDB61F3BAF}"/>
              </a:ext>
            </a:extLst>
          </p:cNvPr>
          <p:cNvSpPr txBox="1"/>
          <p:nvPr/>
        </p:nvSpPr>
        <p:spPr>
          <a:xfrm>
            <a:off x="5953251" y="5900698"/>
            <a:ext cx="228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87E188-4E03-C65B-8D1F-0957FB557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2344400" cy="1325563"/>
          </a:xfrm>
        </p:spPr>
        <p:txBody>
          <a:bodyPr/>
          <a:lstStyle/>
          <a:p>
            <a:r>
              <a:rPr lang="en-GB" dirty="0"/>
              <a:t>Intro to accelerators</a:t>
            </a:r>
            <a:r>
              <a:rPr lang="en-US" dirty="0"/>
              <a:t>: Hamiltonian description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E7AD7DC-35FB-1C2A-77D4-B4B493F251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7722" y="1205928"/>
                <a:ext cx="11874728" cy="522137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The transverse (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betatronic</a:t>
                </a:r>
                <a:r>
                  <a:rPr lang="en-US" sz="2000" dirty="0"/>
                  <a:t>) motion can be described with: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US" sz="2000" b="1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2000" dirty="0"/>
                  <a:t>and in </a:t>
                </a:r>
                <a:r>
                  <a:rPr lang="en-US" sz="2000" b="1" i="1" dirty="0"/>
                  <a:t>action angle </a:t>
                </a:r>
                <a:r>
                  <a:rPr lang="en-US" sz="2000" dirty="0"/>
                  <a:t>variables:		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lvl="0">
                  <a:lnSpc>
                    <a:spcPct val="100000"/>
                  </a:lnSpc>
                </a:pPr>
                <a:r>
                  <a:rPr lang="en-US" sz="2000" dirty="0"/>
                  <a:t>Pure </a:t>
                </a:r>
                <a:r>
                  <a:rPr lang="en-US" sz="2000" b="1" i="1" dirty="0"/>
                  <a:t>linear</a:t>
                </a:r>
                <a:r>
                  <a:rPr lang="en-US" sz="2000" dirty="0"/>
                  <a:t> accelerator &amp; transverse planes </a:t>
                </a:r>
                <a:r>
                  <a:rPr lang="en-US" sz="2000" b="1" i="1" dirty="0"/>
                  <a:t>independent</a:t>
                </a:r>
                <a:r>
                  <a:rPr lang="en-US" sz="2000" dirty="0"/>
                  <a:t> </a:t>
                </a:r>
              </a:p>
              <a:p>
                <a:pPr marL="0" lvl="0" indent="0">
                  <a:lnSpc>
                    <a:spcPct val="100000"/>
                  </a:lnSpc>
                  <a:buNone/>
                </a:pPr>
                <a:r>
                  <a:rPr lang="en-US" sz="2000" b="1" i="1" u="sng" dirty="0"/>
                  <a:t>Realistic case:</a:t>
                </a:r>
                <a:r>
                  <a:rPr lang="en-US" sz="2000" dirty="0"/>
                  <a:t>	</a:t>
                </a:r>
                <a:r>
                  <a:rPr lang="en-US" sz="2000" b="1" i="1" dirty="0">
                    <a:solidFill>
                      <a:srgbClr val="00B0F0"/>
                    </a:solidFill>
                  </a:rPr>
                  <a:t>higher order &amp; coupling terms </a:t>
                </a:r>
                <a:r>
                  <a:rPr lang="en-US" sz="2000" dirty="0"/>
                  <a:t>appear in the Hamiltonian:</a:t>
                </a:r>
                <a:endParaRPr lang="en-US" sz="2000" b="1" i="1" u="sng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000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000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𝑨𝑻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Depending on the source these Additional Terms can be: </a:t>
                </a:r>
              </a:p>
              <a:p>
                <a:pPr marL="0" indent="0">
                  <a:buNone/>
                </a:pPr>
                <a:r>
                  <a:rPr lang="en-GB" sz="2000" dirty="0"/>
                  <a:t>Linear: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𝑨𝑻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p>
                    </m:sSubSup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  <m:sup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/>
                  <a:t>High order:</a:t>
                </a:r>
                <a:r>
                  <a:rPr lang="en-US" sz="2000" b="1" dirty="0">
                    <a:solidFill>
                      <a:srgbClr val="00B0F0"/>
                    </a:solidFill>
                  </a:rPr>
                  <a:t> 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𝑯𝑶</m:t>
                        </m:r>
                      </m:sup>
                    </m:sSubSup>
                    <m:r>
                      <a:rPr lang="en-US" sz="2000" b="1" i="1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2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4,0</m:t>
                        </m:r>
                      </m:sup>
                    </m:sSubSup>
                    <m:sSubSup>
                      <m:sSubSupPr>
                        <m:ctrlPr>
                          <a:rPr lang="en-US" sz="2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l-GR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l-GR" sz="20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func>
                          <m:func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b="0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e>
                    </m:d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/>
                  <a:t>Coupling: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p>
                    </m:sSubSup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  <m:sup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</m:func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func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Calibri" panose="020F0502020204030204" pitchFamily="34" charset="0"/>
                  <a:buChar char="→"/>
                </a:pPr>
                <a:r>
                  <a:rPr lang="en-US" sz="20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Angle </a:t>
                </a:r>
                <a:r>
                  <a:rPr lang="en-US" sz="2000" u="sng" dirty="0">
                    <a:solidFill>
                      <a:srgbClr val="E6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dependent </a:t>
                </a:r>
                <a:r>
                  <a:rPr lang="en-US" sz="2000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terms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Excitation of the </a:t>
                </a:r>
                <a:r>
                  <a:rPr lang="en-US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resonances </a:t>
                </a:r>
              </a:p>
              <a:p>
                <a:pPr marL="342900" indent="-342900">
                  <a:buFont typeface="Calibri" panose="020F0502020204030204" pitchFamily="34" charset="0"/>
                  <a:buChar char="→"/>
                </a:pPr>
                <a:r>
                  <a:rPr lang="en-US" sz="2000" u="sng" dirty="0"/>
                  <a:t>Angle </a:t>
                </a:r>
                <a:r>
                  <a:rPr lang="en-US" sz="2000" u="sng" dirty="0">
                    <a:solidFill>
                      <a:srgbClr val="E60000"/>
                    </a:solidFill>
                  </a:rPr>
                  <a:t>independent </a:t>
                </a:r>
                <a:r>
                  <a:rPr lang="en-US" sz="2000" u="sng" dirty="0"/>
                  <a:t>terms</a:t>
                </a:r>
                <a:r>
                  <a:rPr lang="en-US" sz="2000" dirty="0"/>
                  <a:t>:	</a:t>
                </a:r>
                <a:r>
                  <a:rPr lang="en-US" sz="2000" b="1" dirty="0"/>
                  <a:t>Detuning</a:t>
                </a:r>
                <a:r>
                  <a:rPr lang="en-US" sz="2000" dirty="0"/>
                  <a:t> depending on the action</a:t>
                </a:r>
              </a:p>
              <a:p>
                <a:pPr marL="342900" indent="-342900">
                  <a:buFont typeface="Calibri" panose="020F0502020204030204" pitchFamily="34" charset="0"/>
                  <a:buChar char="→"/>
                </a:pPr>
                <a:r>
                  <a:rPr lang="en-US" sz="2000" u="sng" dirty="0"/>
                  <a:t>Coupling terms</a:t>
                </a:r>
                <a:r>
                  <a:rPr lang="en-US" sz="2000" dirty="0"/>
                  <a:t>:		Introduce </a:t>
                </a:r>
                <a:r>
                  <a:rPr lang="en-US" sz="2000" b="1" dirty="0"/>
                  <a:t>correlations</a:t>
                </a:r>
                <a:r>
                  <a:rPr lang="en-US" sz="2000" dirty="0"/>
                  <a:t> between the planes</a:t>
                </a:r>
                <a:endParaRPr lang="en-US" sz="20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GB" sz="2000" b="1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E7AD7DC-35FB-1C2A-77D4-B4B493F251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722" y="1205928"/>
                <a:ext cx="11874728" cy="5221378"/>
              </a:xfrm>
              <a:blipFill>
                <a:blip r:embed="rId3"/>
                <a:stretch>
                  <a:fillRect l="-565" b="-2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8402E367-9B03-B85E-227C-53CDBF4F1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D2A6C308-CD72-DE97-41C3-68A970E2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FA72C9D9-C089-EFE2-7736-E44DE8F4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55742A4-349D-6220-08B4-160E9F2A5726}"/>
              </a:ext>
            </a:extLst>
          </p:cNvPr>
          <p:cNvSpPr txBox="1"/>
          <p:nvPr/>
        </p:nvSpPr>
        <p:spPr>
          <a:xfrm>
            <a:off x="9218408" y="5416939"/>
            <a:ext cx="2865870" cy="861774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Depending on source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Terms can co-exist</a:t>
            </a:r>
          </a:p>
        </p:txBody>
      </p:sp>
      <p:sp>
        <p:nvSpPr>
          <p:cNvPr id="61" name="Right Brace 60">
            <a:extLst>
              <a:ext uri="{FF2B5EF4-FFF2-40B4-BE49-F238E27FC236}">
                <a16:creationId xmlns:a16="http://schemas.microsoft.com/office/drawing/2014/main" id="{CAAC9D20-5C79-CF3F-B154-7A47129D6DEF}"/>
              </a:ext>
            </a:extLst>
          </p:cNvPr>
          <p:cNvSpPr/>
          <p:nvPr/>
        </p:nvSpPr>
        <p:spPr>
          <a:xfrm>
            <a:off x="8368063" y="5397857"/>
            <a:ext cx="761997" cy="917054"/>
          </a:xfrm>
          <a:prstGeom prst="rightBrace">
            <a:avLst>
              <a:gd name="adj1" fmla="val 25000"/>
              <a:gd name="adj2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7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sz="4400" dirty="0">
                <a:solidFill>
                  <a:schemeClr val="accent5">
                    <a:lumMod val="50000"/>
                  </a:schemeClr>
                </a:solidFill>
              </a:rPr>
              <a:t>Sources of non-factorization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975A24-F0F0-7ABD-96B2-FAA44F24E6CC}"/>
                  </a:ext>
                </a:extLst>
              </p:cNvPr>
              <p:cNvSpPr txBox="1"/>
              <p:nvPr/>
            </p:nvSpPr>
            <p:spPr>
              <a:xfrm>
                <a:off x="239281" y="1203701"/>
                <a:ext cx="11699193" cy="16875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70">
                  <a:buClr>
                    <a:srgbClr val="20386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0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𝑨𝑻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270">
                  <a:buClr>
                    <a:srgbClr val="203864"/>
                  </a:buClr>
                </a:pPr>
                <a:endParaRPr lang="en-US" sz="2000" dirty="0"/>
              </a:p>
              <a:p>
                <a:pPr marL="270">
                  <a:buClr>
                    <a:srgbClr val="203864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𝑴𝑰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𝑪𝑬</m:t>
                          </m:r>
                        </m:sub>
                      </m:sSub>
                    </m:oMath>
                  </m:oMathPara>
                </a14:m>
                <a:endParaRPr lang="en-US" sz="2400" i="1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70">
                  <a:buClr>
                    <a:srgbClr val="203864"/>
                  </a:buClr>
                </a:pPr>
                <a:endParaRPr lang="en-US" sz="2000" dirty="0"/>
              </a:p>
              <a:p>
                <a:pPr marL="270">
                  <a:buClr>
                    <a:srgbClr val="203864"/>
                  </a:buClr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975A24-F0F0-7ABD-96B2-FAA44F24E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81" y="1203701"/>
                <a:ext cx="11699193" cy="16875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4C0FA3-D60C-40F8-1DCD-B2AF61D8F9C8}"/>
              </a:ext>
            </a:extLst>
          </p:cNvPr>
          <p:cNvCxnSpPr/>
          <p:nvPr/>
        </p:nvCxnSpPr>
        <p:spPr>
          <a:xfrm flipH="1">
            <a:off x="6905002" y="1568826"/>
            <a:ext cx="153824" cy="336886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9F98771-19FB-6AB5-03CB-ABFBEEACE75A}"/>
              </a:ext>
            </a:extLst>
          </p:cNvPr>
          <p:cNvCxnSpPr>
            <a:cxnSpLocks/>
          </p:cNvCxnSpPr>
          <p:nvPr/>
        </p:nvCxnSpPr>
        <p:spPr>
          <a:xfrm>
            <a:off x="7296684" y="1568826"/>
            <a:ext cx="121066" cy="336886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767922F-8CE9-E3C8-F3DC-0C1D7797627E}"/>
              </a:ext>
            </a:extLst>
          </p:cNvPr>
          <p:cNvCxnSpPr>
            <a:cxnSpLocks/>
          </p:cNvCxnSpPr>
          <p:nvPr/>
        </p:nvCxnSpPr>
        <p:spPr>
          <a:xfrm flipH="1">
            <a:off x="3898900" y="2222500"/>
            <a:ext cx="2914650" cy="47625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F86A2DA-2723-851C-4EEB-18B6553E1D4B}"/>
              </a:ext>
            </a:extLst>
          </p:cNvPr>
          <p:cNvCxnSpPr>
            <a:cxnSpLocks/>
          </p:cNvCxnSpPr>
          <p:nvPr/>
        </p:nvCxnSpPr>
        <p:spPr>
          <a:xfrm>
            <a:off x="7607300" y="2222500"/>
            <a:ext cx="1132152" cy="406400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780BDF8-F2A2-62E2-C441-331BB06D829B}"/>
              </a:ext>
            </a:extLst>
          </p:cNvPr>
          <p:cNvSpPr txBox="1"/>
          <p:nvPr/>
        </p:nvSpPr>
        <p:spPr>
          <a:xfrm>
            <a:off x="849845" y="2413004"/>
            <a:ext cx="31379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 Imperfections</a:t>
            </a:r>
          </a:p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Edge effects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b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</a:b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Misalignments	</a:t>
            </a:r>
            <a:br>
              <a:rPr lang="en-US" sz="2400" i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sym typeface="Wingdings" panose="05000000000000000000" pitchFamily="2" charset="2"/>
              </a:rPr>
            </a:b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Systematic errors	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BAC6BA-D150-A446-80BE-7C6D39523713}"/>
              </a:ext>
            </a:extLst>
          </p:cNvPr>
          <p:cNvSpPr txBox="1"/>
          <p:nvPr/>
        </p:nvSpPr>
        <p:spPr>
          <a:xfrm>
            <a:off x="8841052" y="2397127"/>
            <a:ext cx="279273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Collective effects</a:t>
            </a:r>
          </a:p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Space charge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Impedance 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7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Beam-beam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430355-2DC2-6D83-2FD7-8E3FE64C8251}"/>
              </a:ext>
            </a:extLst>
          </p:cNvPr>
          <p:cNvSpPr txBox="1"/>
          <p:nvPr/>
        </p:nvSpPr>
        <p:spPr>
          <a:xfrm>
            <a:off x="239281" y="4101445"/>
            <a:ext cx="118662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Such sources co-exist &amp; the interplay among the terms can lead to non-factorization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Space charge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introduces detuning:			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Angle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independent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sz="2400" b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Edge effect </a:t>
            </a:r>
            <a:r>
              <a:rPr kumimoji="0" lang="en-US" sz="240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of a quadrupole introduces resonances:	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Angle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dependent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Roll </a:t>
            </a:r>
            <a:r>
              <a:rPr lang="en-US" sz="24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of a quadrupole introduces correlations:		</a:t>
            </a:r>
            <a:r>
              <a:rPr lang="en-US" sz="2400" u="sng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Coupling terms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5065D09-DBF6-9F66-68B8-D34B82E10B8A}"/>
              </a:ext>
            </a:extLst>
          </p:cNvPr>
          <p:cNvSpPr txBox="1"/>
          <p:nvPr/>
        </p:nvSpPr>
        <p:spPr>
          <a:xfrm>
            <a:off x="4511180" y="2749524"/>
            <a:ext cx="3806492" cy="1246495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Space charge &amp; resonances </a:t>
            </a:r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500" b="1" i="1" dirty="0">
                <a:solidFill>
                  <a:schemeClr val="accent5">
                    <a:lumMod val="50000"/>
                  </a:schemeClr>
                </a:solidFill>
              </a:rPr>
              <a:t>Dominant in the full injector chain</a:t>
            </a:r>
            <a:endParaRPr lang="en-GB" sz="25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0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AF98D-ADB6-10FF-7F5E-B1A4C510A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C9503-0172-FFDE-3FD3-0FF900BBE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07FB7E-38EA-41BD-372E-3CFA0D683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013858-B9A5-741F-AA0F-2604C048B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6B2C98A-BB54-9422-23B7-49BFE8C2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50890-B414-A88E-1581-BD68EB3771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404" y="1277329"/>
                <a:ext cx="6580408" cy="4853175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Calibri" panose="020F0502020204030204" pitchFamily="34" charset="0"/>
                  <a:buChar char="→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appear due to the </a:t>
                </a:r>
                <a:r>
                  <a:rPr kumimoji="0" lang="en-US" sz="2000" b="1" i="1" u="sng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angle </a:t>
                </a:r>
                <a:r>
                  <a:rPr kumimoji="0" lang="en-US" sz="2000" b="1" i="1" u="sng" strike="noStrike" kern="1200" cap="none" spc="0" normalizeH="0" baseline="0" noProof="0" dirty="0">
                    <a:ln>
                      <a:noFill/>
                    </a:ln>
                    <a:solidFill>
                      <a:srgbClr val="E6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dependent </a:t>
                </a:r>
                <a:r>
                  <a:rPr kumimoji="0" lang="en-US" sz="2000" b="1" i="1" u="sng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terms</a:t>
                </a:r>
                <a:r>
                  <a:rPr kumimoji="0" lang="en-US" sz="2000" b="1" i="1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The resonance conditions define lines in the tune space:</a:t>
                </a:r>
                <a:b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sSub>
                      <m:sSubPr>
                        <m:ctrlP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sSub>
                      <m:sSubPr>
                        <m:ctrlP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  <m:r>
                      <a:rPr lang="en-US" sz="20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b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where </a:t>
                </a:r>
                <a:r>
                  <a:rPr lang="en-US" sz="2000" i="1" dirty="0" err="1">
                    <a:solidFill>
                      <a:schemeClr val="accent5">
                        <a:lumMod val="50000"/>
                      </a:schemeClr>
                    </a:solidFill>
                  </a:rPr>
                  <a:t>m,n,l</a:t>
                </a:r>
                <a:r>
                  <a:rPr lang="en-US" sz="2000" i="1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integers,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0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the </a:t>
                </a:r>
                <a:r>
                  <a:rPr lang="en-US" sz="20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 order 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the harmonic.</a:t>
                </a:r>
              </a:p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Calibri" panose="020F0502020204030204" pitchFamily="34" charset="0"/>
                  <a:buChar char="→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can be linear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0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200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000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) or higher order</a:t>
                </a:r>
              </a:p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Calibri" panose="020F0502020204030204" pitchFamily="34" charset="0"/>
                  <a:buChar char="→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can be 1D or </a:t>
                </a:r>
                <a:r>
                  <a:rPr lang="en-US" sz="20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2D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000" b="1" i="1" u="sng" dirty="0">
                    <a:solidFill>
                      <a:srgbClr val="4472C4">
                        <a:lumMod val="50000"/>
                      </a:srgbClr>
                    </a:solidFill>
                    <a:sym typeface="Wingdings" panose="05000000000000000000" pitchFamily="2" charset="2"/>
                  </a:rPr>
                  <a:t>coupling terms</a:t>
                </a:r>
                <a:endParaRPr lang="en-US" sz="2000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Calibri" panose="020F0502020204030204" pitchFamily="34" charset="0"/>
                  <a:buChar char="→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driven by systematic errors can be stronger</a:t>
                </a:r>
                <a:b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(red lines)</a:t>
                </a:r>
              </a:p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Calibri" panose="020F0502020204030204" pitchFamily="34" charset="0"/>
                  <a:buChar char="→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can be driven by different field components (order &amp; dashed or solid lines)</a:t>
                </a:r>
              </a:p>
              <a:p>
                <a:pPr marL="343260" indent="-342900" defTabSz="914377">
                  <a:lnSpc>
                    <a:spcPct val="100000"/>
                  </a:lnSpc>
                  <a:buClr>
                    <a:srgbClr val="203864"/>
                  </a:buClr>
                  <a:buFont typeface="Wingdings" panose="05000000000000000000" pitchFamily="2" charset="2"/>
                  <a:buChar char="Ø"/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Resonances </a:t>
                </a:r>
                <a:r>
                  <a:rPr lang="en-US" sz="20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change the action 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of the affected particles</a:t>
                </a:r>
                <a:br>
                  <a:rPr lang="en-US" sz="2000" b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beam history</a:t>
                </a:r>
                <a: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!</a:t>
                </a:r>
              </a:p>
              <a:p>
                <a:pPr marL="360" indent="0" defTabSz="914377">
                  <a:lnSpc>
                    <a:spcPct val="100000"/>
                  </a:lnSpc>
                  <a:spcBef>
                    <a:spcPts val="0"/>
                  </a:spcBef>
                  <a:buClr>
                    <a:srgbClr val="203864"/>
                  </a:buClr>
                  <a:buNone/>
                  <a:defRPr/>
                </a:pPr>
                <a:endParaRPr lang="en-US" sz="2000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360" indent="0" defTabSz="914377">
                  <a:lnSpc>
                    <a:spcPct val="100000"/>
                  </a:lnSpc>
                  <a:spcBef>
                    <a:spcPts val="0"/>
                  </a:spcBef>
                  <a:buClr>
                    <a:srgbClr val="203864"/>
                  </a:buClr>
                  <a:buNone/>
                  <a:defRPr/>
                </a:pPr>
                <a:endParaRPr lang="en-US" sz="2000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50890-B414-A88E-1581-BD68EB3771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04" y="1277329"/>
                <a:ext cx="6580408" cy="4853175"/>
              </a:xfrm>
              <a:prstGeom prst="rect">
                <a:avLst/>
              </a:prstGeom>
              <a:blipFill>
                <a:blip r:embed="rId2"/>
                <a:stretch>
                  <a:fillRect l="-1019" t="-879" b="-4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C23D561-1471-D35A-AE32-5CEB98E43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80902"/>
            <a:ext cx="5500785" cy="41255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352C13-F758-90F1-6253-BF178A6548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9711"/>
            <a:ext cx="5500785" cy="41255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10E1A7-2C0E-E8B2-3EF4-6EAC4446F5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88FBAB-C57F-F8E7-EAFF-22FCCA1B99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EA13DF-084C-E499-DDB8-1265AF96B6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709F74-58E5-B70C-C44C-AC6D3C449B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036EBE-F459-536D-F71E-1D9733702D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7329"/>
            <a:ext cx="5500785" cy="41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8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82252-8933-904B-A0DE-0BD12FCD3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16A95-9A26-B65B-7AEB-9E6777BB7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3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Sources of non-factorization: Space charge &amp; Resonances</a:t>
            </a:r>
            <a:endParaRPr lang="en-US" sz="4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00E4DE-7F25-C454-BF3B-AE02E5B09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39D73EE-1817-464A-3A2E-DBBAF5E6B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et al. | LumiDays 25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A4728B-B49B-9861-4E51-134FC558F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79E9A-AA46-EBA7-C426-4758305D46F0}"/>
              </a:ext>
            </a:extLst>
          </p:cNvPr>
          <p:cNvSpPr txBox="1">
            <a:spLocks/>
          </p:cNvSpPr>
          <p:nvPr/>
        </p:nvSpPr>
        <p:spPr>
          <a:xfrm>
            <a:off x="137445" y="1399705"/>
            <a:ext cx="6402731" cy="4853175"/>
          </a:xfrm>
          <a:prstGeom prst="rect">
            <a:avLst/>
          </a:prstGeom>
        </p:spPr>
        <p:txBody>
          <a:bodyPr>
            <a:no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" indent="0" defTabSz="914377">
              <a:lnSpc>
                <a:spcPct val="100000"/>
              </a:lnSpc>
              <a:buClr>
                <a:srgbClr val="203864"/>
              </a:buClr>
              <a:buNone/>
              <a:defRPr/>
            </a:pP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Space charge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	Coulomb interactions among particles</a:t>
            </a:r>
          </a:p>
          <a:p>
            <a:pPr marL="343260" indent="-342900" defTabSz="914377">
              <a:lnSpc>
                <a:spcPct val="100000"/>
              </a:lnSpc>
              <a:buClr>
                <a:srgbClr val="203864"/>
              </a:buClr>
              <a:buFont typeface="Calibri" panose="020F0502020204030204" pitchFamily="34" charset="0"/>
              <a:buChar char="→"/>
              <a:defRPr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Introduces linear and higher order </a:t>
            </a:r>
            <a:r>
              <a:rPr lang="en-US" sz="2000" b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systematic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resonances:	</a:t>
            </a:r>
            <a:b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kumimoji="0" lang="en-US" sz="2000" b="1" i="1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angle </a:t>
            </a:r>
            <a:r>
              <a:rPr kumimoji="0" lang="en-US" sz="2000" b="1" i="1" u="sng" strike="noStrike" kern="1200" cap="none" spc="0" normalizeH="0" baseline="0" noProof="0" dirty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dependent </a:t>
            </a:r>
            <a:r>
              <a:rPr kumimoji="0" lang="en-US" sz="2000" b="1" i="1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terms</a:t>
            </a:r>
          </a:p>
          <a:p>
            <a:pPr marL="709020" lvl="1" indent="-342900" defTabSz="914377">
              <a:lnSpc>
                <a:spcPct val="100000"/>
              </a:lnSpc>
              <a:buClr>
                <a:srgbClr val="203864"/>
              </a:buClr>
              <a:buFont typeface="Arial" panose="020B0604020202020204" pitchFamily="34" charset="0"/>
              <a:buChar char="•"/>
              <a:defRPr/>
            </a:pPr>
            <a:r>
              <a:rPr lang="en-US" sz="1800" i="1" dirty="0">
                <a:solidFill>
                  <a:srgbClr val="4472C4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resonances but can be avoided</a:t>
            </a:r>
            <a:endParaRPr lang="en-US" sz="1800" i="1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260" indent="-342900" defTabSz="914377">
              <a:lnSpc>
                <a:spcPct val="100000"/>
              </a:lnSpc>
              <a:buClr>
                <a:srgbClr val="203864"/>
              </a:buClr>
              <a:buFont typeface="Calibri" panose="020F0502020204030204" pitchFamily="34" charset="0"/>
              <a:buChar char="→"/>
              <a:defRPr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Introduces linear &amp; nonlinear detuning:	</a:t>
            </a:r>
            <a:b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000" b="1" i="1" u="sng" dirty="0">
                <a:solidFill>
                  <a:srgbClr val="4472C4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 </a:t>
            </a:r>
            <a:r>
              <a:rPr lang="en-US" sz="2000" b="1" i="1" u="sng" dirty="0">
                <a:solidFill>
                  <a:srgbClr val="E6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independent </a:t>
            </a:r>
            <a:r>
              <a:rPr lang="en-US" sz="2000" b="1" i="1" u="sng" dirty="0">
                <a:solidFill>
                  <a:srgbClr val="4472C4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terms</a:t>
            </a:r>
          </a:p>
          <a:p>
            <a:pPr marL="709020" lvl="1" indent="-342900" defTabSz="914377">
              <a:lnSpc>
                <a:spcPct val="100000"/>
              </a:lnSpc>
              <a:buClr>
                <a:srgbClr val="203864"/>
              </a:buClr>
              <a:buFont typeface="Arial" panose="020B0604020202020204" pitchFamily="34" charset="0"/>
              <a:buChar char="•"/>
              <a:defRPr/>
            </a:pPr>
            <a:r>
              <a:rPr lang="en-US" sz="1800" i="1" dirty="0">
                <a:solidFill>
                  <a:srgbClr val="4472C4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detuning in all injectors at low energy</a:t>
            </a:r>
            <a:endParaRPr lang="en-US" sz="1800" i="1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260" indent="-342900" defTabSz="914377">
              <a:lnSpc>
                <a:spcPct val="100000"/>
              </a:lnSpc>
              <a:buClr>
                <a:srgbClr val="203864"/>
              </a:buClr>
              <a:buFont typeface="Calibri" panose="020F0502020204030204" pitchFamily="34" charset="0"/>
              <a:buChar char="→"/>
              <a:defRPr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Introduces nonlinear coupling:</a:t>
            </a:r>
            <a:b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000" b="1" i="1" u="sng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coupling terms</a:t>
            </a:r>
          </a:p>
          <a:p>
            <a:pPr marL="651870" lvl="1" indent="-285750" defTabSz="914377">
              <a:lnSpc>
                <a:spcPct val="100000"/>
              </a:lnSpc>
              <a:buClr>
                <a:srgbClr val="203864"/>
              </a:buClr>
              <a:buFont typeface="Arial" panose="020B0604020202020204" pitchFamily="34" charset="0"/>
              <a:buChar char="•"/>
              <a:defRPr/>
            </a:pPr>
            <a:r>
              <a:rPr lang="en-US" sz="1800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Coupling from detuning terms alone don’t lead to correlations that propagate along the chain</a:t>
            </a:r>
            <a:endParaRPr lang="en-US" sz="18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260" indent="-342900" defTabSz="914377">
              <a:lnSpc>
                <a:spcPct val="100000"/>
              </a:lnSpc>
              <a:buClr>
                <a:srgbClr val="203864"/>
              </a:buClr>
              <a:buFont typeface="Wingdings" panose="05000000000000000000" pitchFamily="2" charset="2"/>
              <a:buChar char="Ø"/>
              <a:defRPr/>
            </a:pPr>
            <a:endParaRPr lang="en-US" sz="20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60" indent="0" defTabSz="914377">
              <a:lnSpc>
                <a:spcPct val="100000"/>
              </a:lnSpc>
              <a:spcBef>
                <a:spcPts val="0"/>
              </a:spcBef>
              <a:buClr>
                <a:srgbClr val="203864"/>
              </a:buClr>
              <a:buNone/>
              <a:defRPr/>
            </a:pPr>
            <a:endParaRPr lang="en-US" sz="20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45B4E-176D-BEF7-4586-16887FB6B0A6}"/>
              </a:ext>
            </a:extLst>
          </p:cNvPr>
          <p:cNvSpPr txBox="1"/>
          <p:nvPr/>
        </p:nvSpPr>
        <p:spPr>
          <a:xfrm>
            <a:off x="5757672" y="4438542"/>
            <a:ext cx="411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1" indent="-342891">
              <a:buFont typeface="+mj-lt"/>
              <a:buAutoNum type="arabicPeriod"/>
            </a:pPr>
            <a:r>
              <a:rPr lang="en-US" sz="2000" dirty="0">
                <a:solidFill>
                  <a:srgbClr val="00B050"/>
                </a:solidFill>
              </a:rPr>
              <a:t>Energy</a:t>
            </a:r>
            <a:endParaRPr lang="en-US" sz="2000" dirty="0">
              <a:solidFill>
                <a:srgbClr val="C00000"/>
              </a:solidFill>
            </a:endParaRPr>
          </a:p>
          <a:p>
            <a:pPr marL="342891" indent="-342891">
              <a:buFont typeface="+mj-lt"/>
              <a:buAutoNum type="arabicPeriod"/>
            </a:pPr>
            <a:r>
              <a:rPr lang="en-US" sz="2000" dirty="0">
                <a:solidFill>
                  <a:srgbClr val="7030A0"/>
                </a:solidFill>
              </a:rPr>
              <a:t>Transverse Beam Size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</a:rPr>
              <a:t>Bunch Intensity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Transverse Action</a:t>
            </a:r>
            <a:endParaRPr lang="en-US" sz="2000" dirty="0">
              <a:solidFill>
                <a:srgbClr val="C00000"/>
              </a:solidFill>
            </a:endParaRPr>
          </a:p>
          <a:p>
            <a:pPr marL="342891" indent="-342891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Longitudinal Parameters/Action</a:t>
            </a:r>
            <a:endParaRPr lang="en-US" sz="2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A48B06-CF10-0466-0B69-0AFDF2EDBC55}"/>
                  </a:ext>
                </a:extLst>
              </p:cNvPr>
              <p:cNvSpPr txBox="1"/>
              <p:nvPr/>
            </p:nvSpPr>
            <p:spPr>
              <a:xfrm>
                <a:off x="5663803" y="2159046"/>
                <a:ext cx="6271880" cy="2124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Dominant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effect for low energy &amp; high brightness (dense)</a:t>
                </a:r>
              </a:p>
              <a:p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For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Gaussian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Distributions: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 Neue"/>
                    <a:ea typeface="+mn-ea"/>
                    <a:cs typeface="+mn-cs"/>
                  </a:rPr>
                  <a:t>	</a:t>
                </a:r>
                <a:br>
                  <a:rPr kumimoji="0" lang="en-US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𝑠𝑐</m:t>
                        </m:r>
                      </m:sub>
                    </m:sSub>
                    <m:d>
                      <m:d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e>
                    </m:d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𝑟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𝛽</m:t>
                            </m:r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𝛾</m:t>
                            </m:r>
                          </m:e>
                          <m:sup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B05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  <m:sup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−1+</m:t>
                            </m:r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l-G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ED7D31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l-G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d>
                                  <m:d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l-G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l-G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rad>
                          </m:den>
                        </m:f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𝑑𝑡</m:t>
                        </m:r>
                      </m:e>
                    </m:nary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A48B06-CF10-0466-0B69-0AFDF2EDB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803" y="2159046"/>
                <a:ext cx="6271880" cy="2124812"/>
              </a:xfrm>
              <a:prstGeom prst="rect">
                <a:avLst/>
              </a:prstGeom>
              <a:blipFill>
                <a:blip r:embed="rId2"/>
                <a:stretch>
                  <a:fillRect l="-972" t="-1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E6E1BBDB-BF6B-897B-7C24-E9E9F0870675}"/>
              </a:ext>
            </a:extLst>
          </p:cNvPr>
          <p:cNvSpPr/>
          <p:nvPr/>
        </p:nvSpPr>
        <p:spPr>
          <a:xfrm>
            <a:off x="5605272" y="2004362"/>
            <a:ext cx="6357843" cy="423367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72C96E-174E-FF37-D5CF-0BF792F405EA}"/>
              </a:ext>
            </a:extLst>
          </p:cNvPr>
          <p:cNvSpPr txBox="1"/>
          <p:nvPr/>
        </p:nvSpPr>
        <p:spPr>
          <a:xfrm>
            <a:off x="9527155" y="4679939"/>
            <a:ext cx="1390638" cy="461665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Scaling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292E1E93-FF2E-2209-3DBA-E2B11A742FC5}"/>
              </a:ext>
            </a:extLst>
          </p:cNvPr>
          <p:cNvSpPr/>
          <p:nvPr/>
        </p:nvSpPr>
        <p:spPr>
          <a:xfrm>
            <a:off x="8870647" y="4542323"/>
            <a:ext cx="761997" cy="736898"/>
          </a:xfrm>
          <a:prstGeom prst="rightBrace">
            <a:avLst>
              <a:gd name="adj1" fmla="val 25000"/>
              <a:gd name="adj2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 animBg="1"/>
    </p:bldLst>
  </p:timing>
</p:sld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16899</TotalTime>
  <Words>2047</Words>
  <Application>Microsoft Office PowerPoint</Application>
  <PresentationFormat>Widescreen</PresentationFormat>
  <Paragraphs>308</Paragraphs>
  <Slides>25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Arial</vt:lpstr>
      <vt:lpstr>Calibri</vt:lpstr>
      <vt:lpstr>Calibri Light</vt:lpstr>
      <vt:lpstr>Cambria Math</vt:lpstr>
      <vt:lpstr>Helvetica Neue</vt:lpstr>
      <vt:lpstr>Wingdings</vt:lpstr>
      <vt:lpstr>myTheme2</vt:lpstr>
      <vt:lpstr>Sources and mitigation of  non-factorization  in the injectors and the LHC</vt:lpstr>
      <vt:lpstr>Overview</vt:lpstr>
      <vt:lpstr>CERN Accelerator Complex</vt:lpstr>
      <vt:lpstr>Intro to accelerators: Synchrotrons</vt:lpstr>
      <vt:lpstr>Intro to accelerators: Transverse &amp; Longitudinal</vt:lpstr>
      <vt:lpstr>Intro to accelerators: Hamiltonian description</vt:lpstr>
      <vt:lpstr>Sources of non-factorization</vt:lpstr>
      <vt:lpstr>Sources of non-factorization: Space charge &amp; Resonances</vt:lpstr>
      <vt:lpstr>Sources of non-factorization: Space charge &amp; Resonances</vt:lpstr>
      <vt:lpstr>Sources of non-factorization: Space charge &amp; Resonances</vt:lpstr>
      <vt:lpstr>Sources of non-factorization: Space charge &amp; Resonances</vt:lpstr>
      <vt:lpstr>Sources of non-factorization: Space charge &amp; Resonances</vt:lpstr>
      <vt:lpstr>Sources of non-factorization: Space charge &amp; Resonances</vt:lpstr>
      <vt:lpstr>Sources of non-factorization: Space charge &amp; Resonances</vt:lpstr>
      <vt:lpstr>Requirements for vdM beams</vt:lpstr>
      <vt:lpstr>Production scheme for vdM beams: Run 2</vt:lpstr>
      <vt:lpstr>Production scheme for vdM beams: Run 2</vt:lpstr>
      <vt:lpstr>From Non-Factorizable to Factorizable</vt:lpstr>
      <vt:lpstr>Production scheme for vdM beams: Run 3</vt:lpstr>
      <vt:lpstr>Production scheme for vdM beams: Run 3</vt:lpstr>
      <vt:lpstr>Production scheme for vdM beams: Run 3</vt:lpstr>
      <vt:lpstr>Production scheme for vdM beams: Run 3</vt:lpstr>
      <vt:lpstr>Production scheme for vdM beams: Run 3</vt:lpstr>
      <vt:lpstr>Summary</vt:lpstr>
      <vt:lpstr>Production schema for vdM beams: LIU (2023)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fotini as</dc:creator>
  <cp:lastModifiedBy>fotini as</cp:lastModifiedBy>
  <cp:revision>41</cp:revision>
  <dcterms:created xsi:type="dcterms:W3CDTF">2025-02-25T09:35:05Z</dcterms:created>
  <dcterms:modified xsi:type="dcterms:W3CDTF">2025-03-11T08:10:31Z</dcterms:modified>
</cp:coreProperties>
</file>