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84" r:id="rId3"/>
    <p:sldId id="283" r:id="rId4"/>
    <p:sldId id="286" r:id="rId5"/>
    <p:sldId id="279" r:id="rId6"/>
    <p:sldId id="280" r:id="rId7"/>
    <p:sldId id="285" r:id="rId8"/>
    <p:sldId id="287" r:id="rId9"/>
    <p:sldId id="288" r:id="rId10"/>
    <p:sldId id="289" r:id="rId11"/>
    <p:sldId id="290" r:id="rId12"/>
    <p:sldId id="291" r:id="rId13"/>
    <p:sldId id="292" r:id="rId14"/>
    <p:sldId id="294" r:id="rId15"/>
    <p:sldId id="293" r:id="rId16"/>
    <p:sldId id="296" r:id="rId17"/>
    <p:sldId id="295" r:id="rId18"/>
    <p:sldId id="278" r:id="rId1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6" autoAdjust="0"/>
    <p:restoredTop sz="97505"/>
  </p:normalViewPr>
  <p:slideViewPr>
    <p:cSldViewPr>
      <p:cViewPr>
        <p:scale>
          <a:sx n="100" d="100"/>
          <a:sy n="100" d="100"/>
        </p:scale>
        <p:origin x="1326" y="93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265133-7018-4B6C-8BB4-9BD1AD9AADC6}" type="datetime1">
              <a:rPr lang="en-US" smtClean="0"/>
              <a:t>3/11/2025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E773111-7141-4F04-B721-5ABEA81919F4}" type="datetime1">
              <a:rPr lang="en-US" smtClean="0"/>
              <a:t>3/11/2025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2CDF02A-3F6B-449F-8A56-0C054CDAC3AB}" type="datetime1">
              <a:rPr lang="en-US" smtClean="0"/>
              <a:t>3/11/2025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C13B3E95-7362-4560-9C32-761804E8460C}" type="datetime1">
              <a:rPr lang="en-US" smtClean="0"/>
              <a:t>3/11/2025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41047398-4305-4B1F-8FE7-6E9E82F87465}" type="datetime1">
              <a:rPr lang="en-US" smtClean="0"/>
              <a:t>3/11/2025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5F0D2304-9420-41F5-BC7B-86B4994A29F4}" type="datetime1">
              <a:rPr lang="en-US" smtClean="0"/>
              <a:t>3/11/2025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EF5AF4B-771D-4905-8E48-143B5ED988CE}" type="datetime1">
              <a:rPr lang="en-US" smtClean="0"/>
              <a:t>3/11/2025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458D24-1CBC-4897-9BD7-9C408CA4F163}" type="datetime1">
              <a:rPr lang="en-US" smtClean="0"/>
              <a:t>3/11/2025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0C067EBA-CC34-419A-B9C0-3DC126149434}" type="datetime1">
              <a:rPr lang="en-US" smtClean="0"/>
              <a:t>3/11/2025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10869F7-1965-45EC-B72E-CD47C23FAC8E}" type="datetime1">
              <a:rPr lang="en-US" smtClean="0"/>
              <a:t>3/11/2025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3EBE7CC-A9DB-492E-9A73-E9F5E113B4F9}" type="datetime1">
              <a:rPr lang="en-US" smtClean="0"/>
              <a:t>3/11/2025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ADC056B-A366-4264-990C-1C9DC83B762D}" type="datetime1">
              <a:rPr lang="en-US" smtClean="0"/>
              <a:t>3/11/2025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347A0FF-5C81-4373-A7C5-3B10DDCC4244}" type="datetime1">
              <a:rPr lang="en-US" smtClean="0"/>
              <a:t>3/11/2025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88ADA50-ED87-4430-9A4F-7EA0AB3FC807}" type="datetime1">
              <a:rPr lang="en-US" smtClean="0"/>
              <a:t>3/11/2025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806810A-A43C-448E-8C54-780C172037F4}" type="datetime1">
              <a:rPr lang="en-US" smtClean="0"/>
              <a:t>3/11/2025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7030477-F270-498E-B3DF-D1EC262B7CE4}" type="datetime1">
              <a:rPr lang="en-US" smtClean="0"/>
              <a:t>3/11/2025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T. Levens | Tune Measurements | LumiDays 25, 11th March 2025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dpi.com/2078-2489/12/5/197" TargetMode="External"/><Relationship Id="rId2" Type="http://schemas.openxmlformats.org/officeDocument/2006/relationships/hyperlink" Target="https://accelconf.web.cern.ch/ibic2020/papers/wepp27.pdf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Tune Measurements</a:t>
            </a:r>
            <a:br>
              <a:rPr lang="en-US" dirty="0"/>
            </a:br>
            <a:r>
              <a:rPr lang="en-GB" sz="3200" dirty="0"/>
              <a:t>in </a:t>
            </a:r>
            <a:r>
              <a:rPr lang="en-GB" sz="3200" dirty="0" err="1"/>
              <a:t>vdM</a:t>
            </a:r>
            <a:r>
              <a:rPr lang="en-GB" sz="3200" dirty="0"/>
              <a:t> fills, before and during collisions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GB" sz="1600" b="1" dirty="0"/>
              <a:t>Tune measurement experts: </a:t>
            </a:r>
            <a:r>
              <a:rPr lang="en-GB" sz="1600" dirty="0"/>
              <a:t>M. Gasior (analogue), </a:t>
            </a:r>
            <a:r>
              <a:rPr lang="en-GB" sz="1600" u="sng" dirty="0"/>
              <a:t>T. Levens</a:t>
            </a:r>
            <a:r>
              <a:rPr lang="en-GB" sz="1600" dirty="0"/>
              <a:t> (digital), S. Jackson (software), D. Alves (feedbacks)</a:t>
            </a:r>
            <a:endParaRPr sz="1800" dirty="0"/>
          </a:p>
          <a:p>
            <a:pPr algn="l">
              <a:defRPr/>
            </a:pPr>
            <a:r>
              <a:rPr lang="en-US" sz="1800" dirty="0" err="1"/>
              <a:t>LumiDays</a:t>
            </a:r>
            <a:r>
              <a:rPr lang="en-US" sz="1800" dirty="0"/>
              <a:t> 25, 11</a:t>
            </a:r>
            <a:r>
              <a:rPr lang="en-US" sz="1800" baseline="30000" dirty="0"/>
              <a:t>th</a:t>
            </a:r>
            <a:r>
              <a:rPr lang="en-US" sz="1800" dirty="0"/>
              <a:t> March 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E60AD-B6A3-0837-34A4-AFF037E04C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446326-ED65-B4C9-59D8-3BDA899D1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268759"/>
            <a:ext cx="5616004" cy="4932015"/>
          </a:xfrm>
        </p:spPr>
        <p:txBody>
          <a:bodyPr vert="horz" lIns="0" tIns="0" rIns="0" bIns="0" rtlCol="0">
            <a:no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CB0BE6-E6F5-A09C-BC58-0E43DCA7D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400"/>
          </a:xfrm>
        </p:spPr>
        <p:txBody>
          <a:bodyPr/>
          <a:lstStyle/>
          <a:p>
            <a:r>
              <a:rPr lang="en-US" dirty="0"/>
              <a:t>Physics fill – first nominal injection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9A03-3A3B-23D5-F3BB-A9BFD51A2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294632E5-25AB-C14B-32F0-7AFA25F8EC75}"/>
              </a:ext>
            </a:extLst>
          </p:cNvPr>
          <p:cNvSpPr txBox="1">
            <a:spLocks/>
          </p:cNvSpPr>
          <p:nvPr/>
        </p:nvSpPr>
        <p:spPr bwMode="auto">
          <a:xfrm>
            <a:off x="6168008" y="1277577"/>
            <a:ext cx="5616004" cy="49320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Wide tune “hump” and 50Hz lines make peak finding difficult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470955-6E35-D899-8A31-36775363418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7988" y="1053993"/>
            <a:ext cx="5616006" cy="42120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6C3649-2618-8499-EE3C-3D1D3B42638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168007" y="1052434"/>
            <a:ext cx="5618084" cy="421356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31BBE-AC88-3F9B-0482-DE08E7012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441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FB5C1-1BFE-F354-94DB-BF5A53FE9B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360715-47CA-069F-0C1B-D5C2FB412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268759"/>
            <a:ext cx="5616004" cy="4932015"/>
          </a:xfrm>
        </p:spPr>
        <p:txBody>
          <a:bodyPr vert="horz" lIns="0" tIns="0" rIns="0" bIns="0" rtlCol="0">
            <a:no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03D48C-F35B-5BED-4598-A6B36182F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400"/>
          </a:xfrm>
        </p:spPr>
        <p:txBody>
          <a:bodyPr/>
          <a:lstStyle/>
          <a:p>
            <a:r>
              <a:rPr lang="en-US" dirty="0"/>
              <a:t>Physics fill – last injection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4BB57-A91B-7671-B84B-52D4B5289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3E4E47A4-CCE0-7E99-D032-78BF88D9AA70}"/>
              </a:ext>
            </a:extLst>
          </p:cNvPr>
          <p:cNvSpPr txBox="1">
            <a:spLocks/>
          </p:cNvSpPr>
          <p:nvPr/>
        </p:nvSpPr>
        <p:spPr bwMode="auto">
          <a:xfrm>
            <a:off x="6168008" y="1277577"/>
            <a:ext cx="5616004" cy="49320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Wide tune “hump” and 50Hz lines make peak finding difficult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A4727E-5037-E2E9-2877-A983BF5E2D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5909" y="1053993"/>
            <a:ext cx="5616005" cy="42120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E401819-040F-D4E2-90DF-76CFAE2724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168007" y="1052434"/>
            <a:ext cx="5618084" cy="421356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B47F1F-AD3E-8495-0308-A69DE3857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693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5A4471-5E50-38B9-FDF1-7EDE153B5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859800-6FDD-1307-F0DC-37D5F272B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268759"/>
            <a:ext cx="5616004" cy="4932015"/>
          </a:xfrm>
        </p:spPr>
        <p:txBody>
          <a:bodyPr vert="horz" lIns="0" tIns="0" rIns="0" bIns="0" rtlCol="0">
            <a:no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9A3548-9DD7-76F2-D273-5ECCED76C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400"/>
          </a:xfrm>
        </p:spPr>
        <p:txBody>
          <a:bodyPr/>
          <a:lstStyle/>
          <a:p>
            <a:r>
              <a:rPr lang="en-US" dirty="0"/>
              <a:t>Physics fill – flat top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60AEA6-96E3-933C-4C88-9C9F65E6F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E689B6AA-AAE7-2D3A-035F-DEDD2C442F87}"/>
              </a:ext>
            </a:extLst>
          </p:cNvPr>
          <p:cNvSpPr txBox="1">
            <a:spLocks/>
          </p:cNvSpPr>
          <p:nvPr/>
        </p:nvSpPr>
        <p:spPr bwMode="auto">
          <a:xfrm>
            <a:off x="6168008" y="1277577"/>
            <a:ext cx="5616004" cy="49320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Low signal levels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C98C0E-B776-772A-4DDE-FE54F2DE6F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5909" y="1053993"/>
            <a:ext cx="5616005" cy="42120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0FA1B9-856C-C126-5A9A-130A438223D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168007" y="1052434"/>
            <a:ext cx="5618084" cy="421356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34B63-1DCE-2A6A-E3D9-33D49C4CC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75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E3AB6D-6C44-6CF2-D2F2-378BA42AB4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1605EA-19D5-2EAC-C20A-810073A05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268759"/>
            <a:ext cx="5616004" cy="4932015"/>
          </a:xfrm>
        </p:spPr>
        <p:txBody>
          <a:bodyPr vert="horz" lIns="0" tIns="0" rIns="0" bIns="0" rtlCol="0">
            <a:no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D0E0A0-44A7-AFA6-B1CD-6584CD753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400"/>
          </a:xfrm>
        </p:spPr>
        <p:txBody>
          <a:bodyPr/>
          <a:lstStyle/>
          <a:p>
            <a:r>
              <a:rPr lang="en-US" dirty="0"/>
              <a:t>Physics fill – stable beams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E80C0-1B56-430E-BC5D-C4E352208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8345747F-52A8-0D26-D3B9-337D87D27495}"/>
              </a:ext>
            </a:extLst>
          </p:cNvPr>
          <p:cNvSpPr txBox="1">
            <a:spLocks/>
          </p:cNvSpPr>
          <p:nvPr/>
        </p:nvSpPr>
        <p:spPr bwMode="auto">
          <a:xfrm>
            <a:off x="6168008" y="1277577"/>
            <a:ext cx="5616004" cy="49320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Low signal levels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E89C25-C91D-FCFB-9633-7461C3D554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5909" y="1053993"/>
            <a:ext cx="5616005" cy="42120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6ECFE0-73F7-16CE-4EDC-A9AEC80F8D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168007" y="1052434"/>
            <a:ext cx="5618084" cy="421356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037C1F-07C9-F9BB-631D-010603540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63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13DDE8-52E5-CCA3-1EF0-AEE6C35B0B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81D147-6287-73A3-6FE4-38445B166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59"/>
            <a:ext cx="11376024" cy="4932015"/>
          </a:xfrm>
        </p:spPr>
        <p:txBody>
          <a:bodyPr vert="horz" lIns="0" tIns="0" rIns="0" bIns="0" rtlCol="0">
            <a:no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</a:pPr>
            <a:r>
              <a:rPr lang="en-US" dirty="0"/>
              <a:t>Typically: only 1 bunch in the witness region… very challenging to measure the tune…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Little signal from the gated system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/>
              <a:t>Strong 50Hz lines and wide peak on high-sensitivity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67266E-B73F-0D61-498D-870AD1765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400"/>
          </a:xfrm>
        </p:spPr>
        <p:txBody>
          <a:bodyPr/>
          <a:lstStyle/>
          <a:p>
            <a:r>
              <a:rPr lang="en-US" dirty="0"/>
              <a:t>Difference in VDM fills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22E0E-6CF5-B0AD-1E29-319C8D009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0BEF04-8D3B-4ED5-70B6-016D3CF348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51384" y="2409160"/>
            <a:ext cx="5188115" cy="38910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4731FF-BB39-277F-B241-977748075C8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312024" y="2410617"/>
            <a:ext cx="5188115" cy="3891086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8084CF7-B635-52C3-A945-481E96F75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613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064BD-7094-3BD9-5C85-952D208770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1A8F29-4602-4A75-79BE-39ACD74F5B0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456040" y="1772816"/>
            <a:ext cx="5612857" cy="420964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94C7E3-A9AA-E37C-3EF5-1FD7F826C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932015"/>
          </a:xfrm>
        </p:spPr>
        <p:txBody>
          <a:bodyPr vert="horz" lIns="0" tIns="0" rIns="0" bIns="0" rtlCol="0">
            <a:no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</a:pPr>
            <a:r>
              <a:rPr lang="en-US" sz="1800" dirty="0"/>
              <a:t>A number of steps are applied to “clean-up” the spectrum before finding the tune peak:</a:t>
            </a:r>
          </a:p>
          <a:p>
            <a:pPr marL="457200" indent="-457200"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/>
              <a:t>IIR filter over successive spectra (typical setting alpha=0.5)</a:t>
            </a:r>
          </a:p>
          <a:p>
            <a:pPr marL="457200" indent="-457200"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/>
              <a:t>Median filter across spectrum (typical setting bins=16)</a:t>
            </a:r>
          </a:p>
          <a:p>
            <a:pPr marL="457200" indent="-457200"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/>
              <a:t>Mean filter across spectrum (typical setting bins=5)</a:t>
            </a:r>
            <a:endParaRPr lang="en-US" sz="18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r>
              <a:rPr lang="en-US" sz="1800" dirty="0"/>
              <a:t>Tune peak can then be found:</a:t>
            </a:r>
          </a:p>
          <a:p>
            <a:pPr marL="457200" indent="-457200"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/>
              <a:t>An initial tune index is found as the maximum peak</a:t>
            </a:r>
            <a:br>
              <a:rPr lang="en-US" sz="1800" b="0" dirty="0"/>
            </a:br>
            <a:r>
              <a:rPr lang="en-US" sz="1800" b="0" dirty="0"/>
              <a:t>in filtered data within tune window (set by OP)</a:t>
            </a:r>
          </a:p>
          <a:p>
            <a:pPr marL="457200" indent="-457200"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/>
              <a:t>A refined index is found by looking back to raw data </a:t>
            </a:r>
            <a:br>
              <a:rPr lang="en-US" sz="1800" b="0" dirty="0"/>
            </a:br>
            <a:r>
              <a:rPr lang="en-US" sz="1800" b="0" dirty="0"/>
              <a:t>for a higher peak close to the initial peak</a:t>
            </a:r>
          </a:p>
          <a:p>
            <a:pPr marL="457200" indent="-457200"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/>
              <a:t>A 3-point gaussian fit around this index to find frequency</a:t>
            </a:r>
            <a:endParaRPr lang="en-US" sz="18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r>
              <a:rPr lang="en-US" sz="1800" dirty="0"/>
              <a:t>Still, presence of strong 50Hz lines and wide hump makes</a:t>
            </a:r>
            <a:br>
              <a:rPr lang="en-US" sz="1800" dirty="0"/>
            </a:br>
            <a:r>
              <a:rPr lang="en-US" sz="1800" dirty="0"/>
              <a:t>this peak finding inadequate…</a:t>
            </a:r>
          </a:p>
          <a:p>
            <a:pPr marL="457200" indent="-457200"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/>
              <a:t>Gaussian fit of “hump” in tune window added in run 3</a:t>
            </a:r>
          </a:p>
          <a:p>
            <a:pPr marL="457200" indent="-457200"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b="0" dirty="0"/>
              <a:t>Tune value now taken from peak of this gaussian fit…</a:t>
            </a:r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9A40A1-9CD6-E46E-A6DB-DB28E1B67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400"/>
          </a:xfrm>
        </p:spPr>
        <p:txBody>
          <a:bodyPr/>
          <a:lstStyle/>
          <a:p>
            <a:r>
              <a:rPr lang="en-US" dirty="0"/>
              <a:t>Spectral processing algorithm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481A3-F31F-780F-47FC-048306A43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A628734-7EDA-9DF8-9E25-39409B041BCE}"/>
              </a:ext>
            </a:extLst>
          </p:cNvPr>
          <p:cNvSpPr/>
          <p:nvPr/>
        </p:nvSpPr>
        <p:spPr>
          <a:xfrm>
            <a:off x="9141620" y="3936933"/>
            <a:ext cx="1210468" cy="763656"/>
          </a:xfrm>
          <a:custGeom>
            <a:avLst/>
            <a:gdLst>
              <a:gd name="connsiteX0" fmla="*/ 0 w 1593850"/>
              <a:gd name="connsiteY0" fmla="*/ 539771 h 882671"/>
              <a:gd name="connsiteX1" fmla="*/ 495300 w 1593850"/>
              <a:gd name="connsiteY1" fmla="*/ 565171 h 882671"/>
              <a:gd name="connsiteX2" fmla="*/ 835025 w 1593850"/>
              <a:gd name="connsiteY2" fmla="*/ 21 h 882671"/>
              <a:gd name="connsiteX3" fmla="*/ 1079500 w 1593850"/>
              <a:gd name="connsiteY3" fmla="*/ 587396 h 882671"/>
              <a:gd name="connsiteX4" fmla="*/ 1593850 w 1593850"/>
              <a:gd name="connsiteY4" fmla="*/ 882671 h 882671"/>
              <a:gd name="connsiteX0" fmla="*/ 0 w 1593850"/>
              <a:gd name="connsiteY0" fmla="*/ 539855 h 882755"/>
              <a:gd name="connsiteX1" fmla="*/ 528637 w 1593850"/>
              <a:gd name="connsiteY1" fmla="*/ 539061 h 882755"/>
              <a:gd name="connsiteX2" fmla="*/ 835025 w 1593850"/>
              <a:gd name="connsiteY2" fmla="*/ 105 h 882755"/>
              <a:gd name="connsiteX3" fmla="*/ 1079500 w 1593850"/>
              <a:gd name="connsiteY3" fmla="*/ 587480 h 882755"/>
              <a:gd name="connsiteX4" fmla="*/ 1593850 w 1593850"/>
              <a:gd name="connsiteY4" fmla="*/ 882755 h 882755"/>
              <a:gd name="connsiteX0" fmla="*/ 0 w 1598612"/>
              <a:gd name="connsiteY0" fmla="*/ 577957 h 882757"/>
              <a:gd name="connsiteX1" fmla="*/ 533399 w 1598612"/>
              <a:gd name="connsiteY1" fmla="*/ 539063 h 882757"/>
              <a:gd name="connsiteX2" fmla="*/ 839787 w 1598612"/>
              <a:gd name="connsiteY2" fmla="*/ 107 h 882757"/>
              <a:gd name="connsiteX3" fmla="*/ 1084262 w 1598612"/>
              <a:gd name="connsiteY3" fmla="*/ 587482 h 882757"/>
              <a:gd name="connsiteX4" fmla="*/ 1598612 w 1598612"/>
              <a:gd name="connsiteY4" fmla="*/ 882757 h 882757"/>
              <a:gd name="connsiteX0" fmla="*/ 0 w 1420018"/>
              <a:gd name="connsiteY0" fmla="*/ 577957 h 777982"/>
              <a:gd name="connsiteX1" fmla="*/ 533399 w 1420018"/>
              <a:gd name="connsiteY1" fmla="*/ 539063 h 777982"/>
              <a:gd name="connsiteX2" fmla="*/ 839787 w 1420018"/>
              <a:gd name="connsiteY2" fmla="*/ 107 h 777982"/>
              <a:gd name="connsiteX3" fmla="*/ 1084262 w 1420018"/>
              <a:gd name="connsiteY3" fmla="*/ 587482 h 777982"/>
              <a:gd name="connsiteX4" fmla="*/ 1420018 w 1420018"/>
              <a:gd name="connsiteY4" fmla="*/ 777982 h 777982"/>
              <a:gd name="connsiteX0" fmla="*/ 0 w 1420018"/>
              <a:gd name="connsiteY0" fmla="*/ 578213 h 778238"/>
              <a:gd name="connsiteX1" fmla="*/ 573881 w 1420018"/>
              <a:gd name="connsiteY1" fmla="*/ 501219 h 778238"/>
              <a:gd name="connsiteX2" fmla="*/ 839787 w 1420018"/>
              <a:gd name="connsiteY2" fmla="*/ 363 h 778238"/>
              <a:gd name="connsiteX3" fmla="*/ 1084262 w 1420018"/>
              <a:gd name="connsiteY3" fmla="*/ 587738 h 778238"/>
              <a:gd name="connsiteX4" fmla="*/ 1420018 w 1420018"/>
              <a:gd name="connsiteY4" fmla="*/ 778238 h 778238"/>
              <a:gd name="connsiteX0" fmla="*/ 0 w 1265236"/>
              <a:gd name="connsiteY0" fmla="*/ 597266 h 778241"/>
              <a:gd name="connsiteX1" fmla="*/ 419099 w 1265236"/>
              <a:gd name="connsiteY1" fmla="*/ 501222 h 778241"/>
              <a:gd name="connsiteX2" fmla="*/ 685005 w 1265236"/>
              <a:gd name="connsiteY2" fmla="*/ 366 h 778241"/>
              <a:gd name="connsiteX3" fmla="*/ 929480 w 1265236"/>
              <a:gd name="connsiteY3" fmla="*/ 587741 h 778241"/>
              <a:gd name="connsiteX4" fmla="*/ 1265236 w 1265236"/>
              <a:gd name="connsiteY4" fmla="*/ 778241 h 778241"/>
              <a:gd name="connsiteX0" fmla="*/ 0 w 1265236"/>
              <a:gd name="connsiteY0" fmla="*/ 597266 h 778241"/>
              <a:gd name="connsiteX1" fmla="*/ 419099 w 1265236"/>
              <a:gd name="connsiteY1" fmla="*/ 501222 h 778241"/>
              <a:gd name="connsiteX2" fmla="*/ 685005 w 1265236"/>
              <a:gd name="connsiteY2" fmla="*/ 366 h 778241"/>
              <a:gd name="connsiteX3" fmla="*/ 929480 w 1265236"/>
              <a:gd name="connsiteY3" fmla="*/ 587741 h 778241"/>
              <a:gd name="connsiteX4" fmla="*/ 1265236 w 1265236"/>
              <a:gd name="connsiteY4" fmla="*/ 778241 h 778241"/>
              <a:gd name="connsiteX0" fmla="*/ 0 w 1265236"/>
              <a:gd name="connsiteY0" fmla="*/ 597245 h 778220"/>
              <a:gd name="connsiteX1" fmla="*/ 423861 w 1265236"/>
              <a:gd name="connsiteY1" fmla="*/ 503582 h 778220"/>
              <a:gd name="connsiteX2" fmla="*/ 685005 w 1265236"/>
              <a:gd name="connsiteY2" fmla="*/ 345 h 778220"/>
              <a:gd name="connsiteX3" fmla="*/ 929480 w 1265236"/>
              <a:gd name="connsiteY3" fmla="*/ 587720 h 778220"/>
              <a:gd name="connsiteX4" fmla="*/ 1265236 w 1265236"/>
              <a:gd name="connsiteY4" fmla="*/ 778220 h 778220"/>
              <a:gd name="connsiteX0" fmla="*/ 0 w 1281905"/>
              <a:gd name="connsiteY0" fmla="*/ 597245 h 728214"/>
              <a:gd name="connsiteX1" fmla="*/ 423861 w 1281905"/>
              <a:gd name="connsiteY1" fmla="*/ 503582 h 728214"/>
              <a:gd name="connsiteX2" fmla="*/ 685005 w 1281905"/>
              <a:gd name="connsiteY2" fmla="*/ 345 h 728214"/>
              <a:gd name="connsiteX3" fmla="*/ 929480 w 1281905"/>
              <a:gd name="connsiteY3" fmla="*/ 587720 h 728214"/>
              <a:gd name="connsiteX4" fmla="*/ 1281905 w 1281905"/>
              <a:gd name="connsiteY4" fmla="*/ 728214 h 728214"/>
              <a:gd name="connsiteX0" fmla="*/ 0 w 1281905"/>
              <a:gd name="connsiteY0" fmla="*/ 597245 h 728214"/>
              <a:gd name="connsiteX1" fmla="*/ 423861 w 1281905"/>
              <a:gd name="connsiteY1" fmla="*/ 503582 h 728214"/>
              <a:gd name="connsiteX2" fmla="*/ 685005 w 1281905"/>
              <a:gd name="connsiteY2" fmla="*/ 345 h 728214"/>
              <a:gd name="connsiteX3" fmla="*/ 929480 w 1281905"/>
              <a:gd name="connsiteY3" fmla="*/ 587720 h 728214"/>
              <a:gd name="connsiteX4" fmla="*/ 1281905 w 1281905"/>
              <a:gd name="connsiteY4" fmla="*/ 728214 h 728214"/>
              <a:gd name="connsiteX0" fmla="*/ 0 w 1210468"/>
              <a:gd name="connsiteY0" fmla="*/ 597245 h 763933"/>
              <a:gd name="connsiteX1" fmla="*/ 423861 w 1210468"/>
              <a:gd name="connsiteY1" fmla="*/ 503582 h 763933"/>
              <a:gd name="connsiteX2" fmla="*/ 685005 w 1210468"/>
              <a:gd name="connsiteY2" fmla="*/ 345 h 763933"/>
              <a:gd name="connsiteX3" fmla="*/ 929480 w 1210468"/>
              <a:gd name="connsiteY3" fmla="*/ 587720 h 763933"/>
              <a:gd name="connsiteX4" fmla="*/ 1210468 w 1210468"/>
              <a:gd name="connsiteY4" fmla="*/ 763933 h 763933"/>
              <a:gd name="connsiteX0" fmla="*/ 0 w 1210468"/>
              <a:gd name="connsiteY0" fmla="*/ 596968 h 763656"/>
              <a:gd name="connsiteX1" fmla="*/ 423861 w 1210468"/>
              <a:gd name="connsiteY1" fmla="*/ 503305 h 763656"/>
              <a:gd name="connsiteX2" fmla="*/ 685005 w 1210468"/>
              <a:gd name="connsiteY2" fmla="*/ 68 h 763656"/>
              <a:gd name="connsiteX3" fmla="*/ 896142 w 1210468"/>
              <a:gd name="connsiteY3" fmla="*/ 539818 h 763656"/>
              <a:gd name="connsiteX4" fmla="*/ 1210468 w 1210468"/>
              <a:gd name="connsiteY4" fmla="*/ 763656 h 763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0468" h="763656">
                <a:moveTo>
                  <a:pt x="0" y="596968"/>
                </a:moveTo>
                <a:cubicBezTo>
                  <a:pt x="206639" y="618928"/>
                  <a:pt x="309694" y="602788"/>
                  <a:pt x="423861" y="503305"/>
                </a:cubicBezTo>
                <a:cubicBezTo>
                  <a:pt x="538028" y="403822"/>
                  <a:pt x="606292" y="-6017"/>
                  <a:pt x="685005" y="68"/>
                </a:cubicBezTo>
                <a:cubicBezTo>
                  <a:pt x="763718" y="6153"/>
                  <a:pt x="769671" y="392710"/>
                  <a:pt x="896142" y="539818"/>
                </a:cubicBezTo>
                <a:cubicBezTo>
                  <a:pt x="1022613" y="686926"/>
                  <a:pt x="1084791" y="740902"/>
                  <a:pt x="1210468" y="763656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12F4AB7-0735-D579-67FE-22426BD67AA9}"/>
              </a:ext>
            </a:extLst>
          </p:cNvPr>
          <p:cNvSpPr/>
          <p:nvPr/>
        </p:nvSpPr>
        <p:spPr>
          <a:xfrm>
            <a:off x="9784800" y="3897052"/>
            <a:ext cx="72008" cy="72008"/>
          </a:xfrm>
          <a:prstGeom prst="ellipse">
            <a:avLst/>
          </a:prstGeom>
          <a:solidFill>
            <a:srgbClr val="92D050"/>
          </a:solidFill>
          <a:ln>
            <a:solidFill>
              <a:schemeClr val="tx2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4B96040-7B44-566E-0675-16A7087FD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9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8AD41E-F65B-B73D-A638-21A1B78316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646F56-CC3D-F2CA-3C11-AE4C487C30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961" y="1268760"/>
            <a:ext cx="6099000" cy="4932015"/>
          </a:xfrm>
        </p:spPr>
        <p:txBody>
          <a:bodyPr vert="horz" lIns="0" tIns="0" rIns="0" bIns="0" rtlCol="0">
            <a:noAutofit/>
          </a:bodyPr>
          <a:lstStyle/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Some studies of accuracy of the tune fitting algorithm by L. </a:t>
            </a:r>
            <a:r>
              <a:rPr lang="en-US" sz="2400" dirty="0" err="1"/>
              <a:t>Gretch</a:t>
            </a:r>
            <a:r>
              <a:rPr lang="en-US" sz="2400" dirty="0"/>
              <a:t> during the development of more advanced tune fitting algorithms.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Published at </a:t>
            </a:r>
            <a:r>
              <a:rPr lang="en-US" sz="2100" dirty="0">
                <a:hlinkClick r:id="rId2"/>
              </a:rPr>
              <a:t>IBIC</a:t>
            </a:r>
            <a:r>
              <a:rPr lang="en-US" sz="2100" dirty="0"/>
              <a:t> and </a:t>
            </a:r>
            <a:r>
              <a:rPr lang="en-US" sz="2100" dirty="0">
                <a:hlinkClick r:id="rId3"/>
              </a:rPr>
              <a:t>MDPI</a:t>
            </a:r>
            <a:r>
              <a:rPr lang="en-US" sz="2100" dirty="0"/>
              <a:t>.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Found a 3 Hz (~0.1%) error of current algorithm using simulated spectra.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Note that his analysis was done before the addition of the gaussian fitting.</a:t>
            </a:r>
            <a:endParaRPr lang="en-US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Topic to be followed up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096831-116B-A1D7-4688-D561FCDA4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400"/>
          </a:xfrm>
        </p:spPr>
        <p:txBody>
          <a:bodyPr/>
          <a:lstStyle/>
          <a:p>
            <a:r>
              <a:rPr lang="en-US" dirty="0"/>
              <a:t>Accuracy of the processing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F539E2-FB61-7662-CC07-14F5E07A7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50B467-A0D9-D72F-A18D-45A4B2C9F56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070" r="3611"/>
          <a:stretch/>
        </p:blipFill>
        <p:spPr>
          <a:xfrm>
            <a:off x="6672064" y="719371"/>
            <a:ext cx="5328592" cy="4040437"/>
          </a:xfrm>
          <a:prstGeom prst="rect">
            <a:avLst/>
          </a:prstGeom>
        </p:spPr>
      </p:pic>
      <p:sp>
        <p:nvSpPr>
          <p:cNvPr id="7" name="TextBox 6">
            <a:hlinkClick r:id="rId2"/>
            <a:extLst>
              <a:ext uri="{FF2B5EF4-FFF2-40B4-BE49-F238E27FC236}">
                <a16:creationId xmlns:a16="http://schemas.microsoft.com/office/drawing/2014/main" id="{388E931A-154E-5B52-E3D6-0788E8FEA32B}"/>
              </a:ext>
            </a:extLst>
          </p:cNvPr>
          <p:cNvSpPr txBox="1"/>
          <p:nvPr/>
        </p:nvSpPr>
        <p:spPr bwMode="auto">
          <a:xfrm>
            <a:off x="8680659" y="1079411"/>
            <a:ext cx="3143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chemeClr val="accent4"/>
                </a:solidFill>
              </a:rPr>
              <a:t>L. </a:t>
            </a:r>
            <a:r>
              <a:rPr lang="en-GB" sz="1400" i="1" dirty="0" err="1">
                <a:solidFill>
                  <a:schemeClr val="accent4"/>
                </a:solidFill>
              </a:rPr>
              <a:t>Gretch</a:t>
            </a:r>
            <a:r>
              <a:rPr lang="en-GB" sz="1400" i="1" dirty="0">
                <a:solidFill>
                  <a:schemeClr val="accent4"/>
                </a:solidFill>
              </a:rPr>
              <a:t> et. al.</a:t>
            </a:r>
          </a:p>
          <a:p>
            <a:pPr algn="r"/>
            <a:r>
              <a:rPr lang="en-GB" sz="1400" i="1" dirty="0">
                <a:solidFill>
                  <a:schemeClr val="accent4"/>
                </a:solidFill>
              </a:rPr>
              <a:t>IBIC2020 (WEPP27)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D6D4BC-46D2-9FD4-1A0C-7677F9454D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1209" y="4941168"/>
            <a:ext cx="4381159" cy="1015316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62D74E0-8760-B23B-D9EE-A73539438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6394A-12FE-FDCC-5021-41A27C8962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02B052-8CAF-7B8A-8DB7-200A10B2E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961" y="1268760"/>
            <a:ext cx="11376024" cy="4932015"/>
          </a:xfrm>
        </p:spPr>
        <p:txBody>
          <a:bodyPr vert="horz" lIns="0" tIns="0" rIns="0" bIns="0" rtlCol="0">
            <a:noAutofit/>
          </a:bodyPr>
          <a:lstStyle/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Tune measurements with the BBQ system during LHC physics fills are very challenging due to machine parameters and requirement not to excite the beam.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Gated BBQ and “witness region” with lower transverse feedback gain added in run 1 to provide usable measurements.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Still difficult to measure at various points during the cycle due to strong 50Hz lines and wide tune hump.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Assumption that the 12 non-colliding bunches in the witness region are representative of the rest of the bunches!</a:t>
            </a:r>
            <a:endParaRPr lang="en-US" sz="2000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VDM fills are </a:t>
            </a:r>
            <a:r>
              <a:rPr lang="en-US" sz="2000" i="1" dirty="0"/>
              <a:t>especially</a:t>
            </a:r>
            <a:r>
              <a:rPr lang="en-US" sz="2000" dirty="0"/>
              <a:t> challenging.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Only 1 bunch in the witness region gives little signal on the gated BBQ.</a:t>
            </a:r>
            <a:endParaRPr lang="en-US" sz="2000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Better signal quality certainly achievable with excitation.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But the trade-off of this is a blow-up of the bunch emittances.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Bunch-by-bunch measurements with the transverse feedback also possible with excitation.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EA54AF-D04A-8B48-63F2-5140296D4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400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C2963-BB5B-E820-C0C8-25DDA660D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BFFDD-D9A8-D6F4-FF37-C61FFB38C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50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B2642D-4158-9A4E-A798-993A396169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686927-8347-1BF6-BFE1-A8C74957F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59"/>
            <a:ext cx="11376024" cy="4932015"/>
          </a:xfrm>
        </p:spPr>
        <p:txBody>
          <a:bodyPr/>
          <a:lstStyle/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LHC is equipped with a high-sensitivity tune-measurement system.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B</a:t>
            </a:r>
            <a:r>
              <a:rPr lang="en-US" sz="2100" b="0" dirty="0"/>
              <a:t>ase</a:t>
            </a:r>
            <a:r>
              <a:rPr lang="en-US" sz="2100" dirty="0"/>
              <a:t> B</a:t>
            </a:r>
            <a:r>
              <a:rPr lang="en-US" sz="2100" b="0" dirty="0"/>
              <a:t>and</a:t>
            </a:r>
            <a:r>
              <a:rPr lang="en-US" sz="2100" dirty="0"/>
              <a:t> </a:t>
            </a:r>
            <a:r>
              <a:rPr lang="en-US" sz="2100" b="0" dirty="0"/>
              <a:t>Tune </a:t>
            </a:r>
            <a:r>
              <a:rPr lang="en-US" sz="2100" dirty="0">
                <a:sym typeface="Wingdings" panose="05000000000000000000" pitchFamily="2" charset="2"/>
              </a:rPr>
              <a:t> BBQ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Generally, the LHC tune-measurement operates without any external excitation to avoid blow-up of emittances.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sym typeface="Wingdings" panose="05000000000000000000" pitchFamily="2" charset="2"/>
              </a:rPr>
              <a:t>Only possible due to the very high sensitivity of the BBQ.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BBQ tune-measurements feed into the tune-feedback system.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sym typeface="Wingdings" panose="05000000000000000000" pitchFamily="2" charset="2"/>
              </a:rPr>
              <a:t>Precise control of tunes during snapback and start of ramp is critical.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sym typeface="Wingdings" panose="05000000000000000000" pitchFamily="2" charset="2"/>
              </a:rPr>
              <a:t>Otherwise tune-feedback is generally disabled.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dirty="0">
              <a:sym typeface="Wingdings" panose="05000000000000000000" pitchFamily="2" charset="2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82E55A-C062-9D99-6D50-BD6C41D00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400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88D9A6-30B2-F20B-D8BD-7B6E8813E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85EAF1-74F5-F52B-204F-8F7CD7BB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T. Levens | Tune Measurements | </a:t>
            </a:r>
            <a:r>
              <a:rPr lang="en-GB" dirty="0" err="1"/>
              <a:t>LumiDays</a:t>
            </a:r>
            <a:r>
              <a:rPr lang="en-GB" dirty="0"/>
              <a:t> 25, 11th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31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3660CC-D2A4-502D-9C16-8D8B200617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32D54B-E967-54AF-DF0C-80F6340C8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59"/>
            <a:ext cx="11376024" cy="4932015"/>
          </a:xfrm>
        </p:spPr>
        <p:txBody>
          <a:bodyPr vert="horz" lIns="0" tIns="0" rIns="0" bIns="0" rtlCol="0">
            <a:no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Diode detectors </a:t>
            </a:r>
            <a:r>
              <a:rPr lang="en-US" sz="1600" dirty="0">
                <a:solidFill>
                  <a:schemeClr val="accent2"/>
                </a:solidFill>
              </a:rPr>
              <a:t>(1)</a:t>
            </a:r>
            <a:r>
              <a:rPr lang="en-US" sz="1600" dirty="0"/>
              <a:t> perform peak detection of BPM electrode signals.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DC common mode removed with blocking capacitors </a:t>
            </a:r>
            <a:r>
              <a:rPr lang="en-US" sz="1600" dirty="0">
                <a:solidFill>
                  <a:schemeClr val="accent2"/>
                </a:solidFill>
              </a:rPr>
              <a:t>(2)</a:t>
            </a:r>
            <a:r>
              <a:rPr lang="en-US" sz="1600" dirty="0"/>
              <a:t>.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Difference made with low-frequency op-amp </a:t>
            </a:r>
            <a:r>
              <a:rPr lang="en-US" sz="1600" dirty="0">
                <a:solidFill>
                  <a:schemeClr val="accent2"/>
                </a:solidFill>
              </a:rPr>
              <a:t>(3)</a:t>
            </a:r>
            <a:r>
              <a:rPr lang="en-US" sz="1600" dirty="0"/>
              <a:t>.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Signal filtered </a:t>
            </a:r>
            <a:r>
              <a:rPr lang="en-US" sz="1600" dirty="0">
                <a:solidFill>
                  <a:schemeClr val="accent2"/>
                </a:solidFill>
              </a:rPr>
              <a:t>(4)</a:t>
            </a:r>
            <a:r>
              <a:rPr lang="en-US" sz="1600" dirty="0"/>
              <a:t> and amplified </a:t>
            </a:r>
            <a:r>
              <a:rPr lang="en-US" sz="1600" dirty="0">
                <a:solidFill>
                  <a:schemeClr val="accent2"/>
                </a:solidFill>
              </a:rPr>
              <a:t>(5)</a:t>
            </a:r>
            <a:r>
              <a:rPr lang="en-US" sz="1600" dirty="0"/>
              <a:t>.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Digitized in base-band with 24-bit ADC sampling synchronous to the revolution frequency.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B39D5F-C856-F64C-EB14-076F628EE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400"/>
          </a:xfrm>
        </p:spPr>
        <p:txBody>
          <a:bodyPr/>
          <a:lstStyle/>
          <a:p>
            <a:r>
              <a:rPr lang="en-US" dirty="0"/>
              <a:t>BBQ System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868AC-F73E-D69B-7DEE-23222FAD5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43A4DF51-B342-4673-DFFF-2316F8CFB0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3"/>
          <a:stretch/>
        </p:blipFill>
        <p:spPr bwMode="auto">
          <a:xfrm>
            <a:off x="407987" y="1263662"/>
            <a:ext cx="11364446" cy="302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7DD7F05-A449-83FB-DC97-1867B8DFE38B}"/>
              </a:ext>
            </a:extLst>
          </p:cNvPr>
          <p:cNvSpPr txBox="1"/>
          <p:nvPr/>
        </p:nvSpPr>
        <p:spPr bwMode="auto">
          <a:xfrm>
            <a:off x="8780089" y="1268759"/>
            <a:ext cx="30237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chemeClr val="accent4"/>
                </a:solidFill>
              </a:rPr>
              <a:t>Diagram courtesy M. Gasior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86AC87-1576-60B0-BAB7-03299C044947}"/>
              </a:ext>
            </a:extLst>
          </p:cNvPr>
          <p:cNvSpPr txBox="1"/>
          <p:nvPr/>
        </p:nvSpPr>
        <p:spPr bwMode="auto">
          <a:xfrm>
            <a:off x="3503712" y="163850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(1)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F1125E-5D2A-028E-AAC7-5D1FA12F9939}"/>
              </a:ext>
            </a:extLst>
          </p:cNvPr>
          <p:cNvSpPr txBox="1"/>
          <p:nvPr/>
        </p:nvSpPr>
        <p:spPr bwMode="auto">
          <a:xfrm>
            <a:off x="5087888" y="2409047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(2)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F072DF-5A94-0489-EAE9-73EF2088BC41}"/>
              </a:ext>
            </a:extLst>
          </p:cNvPr>
          <p:cNvSpPr txBox="1"/>
          <p:nvPr/>
        </p:nvSpPr>
        <p:spPr bwMode="auto">
          <a:xfrm>
            <a:off x="7032104" y="314096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(3)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F7CC6C-A727-13F6-EFB6-DF69A150906C}"/>
              </a:ext>
            </a:extLst>
          </p:cNvPr>
          <p:cNvSpPr txBox="1"/>
          <p:nvPr/>
        </p:nvSpPr>
        <p:spPr bwMode="auto">
          <a:xfrm>
            <a:off x="8256240" y="2355551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(4)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AD81B2-7E9C-4ADF-A0CD-FFD7304B9F32}"/>
              </a:ext>
            </a:extLst>
          </p:cNvPr>
          <p:cNvSpPr txBox="1"/>
          <p:nvPr/>
        </p:nvSpPr>
        <p:spPr bwMode="auto">
          <a:xfrm>
            <a:off x="9931906" y="2355551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(5)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348E4FD8-7A19-258C-2640-E112EE888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86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FE2896-E45B-F969-6F62-8BFC5EAB16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828CE-73CC-64BC-2A2F-816D692CB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59"/>
            <a:ext cx="11376024" cy="4932015"/>
          </a:xfrm>
        </p:spPr>
        <p:txBody>
          <a:bodyPr/>
          <a:lstStyle/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Beam conditions </a:t>
            </a:r>
            <a:r>
              <a:rPr lang="en-GB" dirty="0"/>
              <a:t>in</a:t>
            </a:r>
            <a:r>
              <a:rPr lang="en-US" dirty="0"/>
              <a:t> LHC physics fills are not </a:t>
            </a:r>
            <a:r>
              <a:rPr lang="en-GB" dirty="0"/>
              <a:t>favourable to tune measurements!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High transverse feedback gain </a:t>
            </a:r>
            <a:r>
              <a:rPr lang="en-GB" dirty="0">
                <a:sym typeface="Wingdings" panose="05000000000000000000" pitchFamily="2" charset="2"/>
              </a:rPr>
              <a:t></a:t>
            </a:r>
            <a:endParaRPr lang="en-GB" dirty="0">
              <a:solidFill>
                <a:schemeClr val="accent3"/>
              </a:solidFill>
            </a:endParaRP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High chromaticity </a:t>
            </a:r>
            <a:r>
              <a:rPr lang="en-GB" dirty="0">
                <a:sym typeface="Wingdings" panose="05000000000000000000" pitchFamily="2" charset="2"/>
              </a:rPr>
              <a:t></a:t>
            </a:r>
            <a:endParaRPr lang="en-GB" dirty="0"/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High octupoles </a:t>
            </a:r>
            <a:r>
              <a:rPr lang="en-GB" dirty="0">
                <a:sym typeface="Wingdings" panose="05000000000000000000" pitchFamily="2" charset="2"/>
              </a:rPr>
              <a:t></a:t>
            </a:r>
            <a:endParaRPr lang="en-GB" dirty="0">
              <a:solidFill>
                <a:schemeClr val="accent3"/>
              </a:solidFill>
              <a:sym typeface="Wingdings" panose="05000000000000000000" pitchFamily="2" charset="2"/>
            </a:endParaRP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It was found during run 1 that measurements during the physics cycle were difficult with the “classical” BBQ system.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“Gated” BBQ system introduced: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System gated to only measure the first 45 bunch slots (“witness region”).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Typically: 12 non-colliding bunches per beam are injected in this region.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These slots have lower transverse feedback gain.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510889-20A3-2E12-7F0B-E2AE965DE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400"/>
          </a:xfrm>
        </p:spPr>
        <p:txBody>
          <a:bodyPr/>
          <a:lstStyle/>
          <a:p>
            <a:r>
              <a:rPr lang="en-US" dirty="0"/>
              <a:t>Challenges for BBQ in LHC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9D719-4BB8-D772-BE4E-DE7361E51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E86D6F-FCB8-C298-47F1-AAC6C54D0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10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76A555EA-4442-F730-454E-E5078563A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" y="1124744"/>
            <a:ext cx="11225187" cy="328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59"/>
            <a:ext cx="11376024" cy="4932015"/>
          </a:xfrm>
        </p:spPr>
        <p:txBody>
          <a:bodyPr vert="horz" lIns="0" tIns="0" rIns="0" bIns="0" rtlCol="0">
            <a:no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Analogue RF 180° hybrid </a:t>
            </a:r>
            <a:r>
              <a:rPr lang="en-US" sz="1600" dirty="0">
                <a:solidFill>
                  <a:schemeClr val="accent2"/>
                </a:solidFill>
              </a:rPr>
              <a:t>(1)</a:t>
            </a:r>
            <a:r>
              <a:rPr lang="en-US" sz="1600" dirty="0"/>
              <a:t> used to calculate difference signal of electrodes.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RF switch </a:t>
            </a:r>
            <a:r>
              <a:rPr lang="en-US" sz="1600" dirty="0">
                <a:solidFill>
                  <a:schemeClr val="accent2"/>
                </a:solidFill>
              </a:rPr>
              <a:t>(2)</a:t>
            </a:r>
            <a:r>
              <a:rPr lang="en-US" sz="1600" dirty="0"/>
              <a:t> used for bunch selection in front of diode detector </a:t>
            </a:r>
            <a:r>
              <a:rPr lang="en-US" sz="1600" dirty="0">
                <a:solidFill>
                  <a:schemeClr val="accent2"/>
                </a:solidFill>
              </a:rPr>
              <a:t>(3)</a:t>
            </a:r>
            <a:r>
              <a:rPr lang="en-US" sz="1600" dirty="0"/>
              <a:t>.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Attenuators </a:t>
            </a:r>
            <a:r>
              <a:rPr lang="en-US" sz="1600" dirty="0">
                <a:solidFill>
                  <a:schemeClr val="accent2"/>
                </a:solidFill>
              </a:rPr>
              <a:t>(4)</a:t>
            </a:r>
            <a:r>
              <a:rPr lang="en-US" sz="1600" dirty="0"/>
              <a:t> are needed to protect hybrid and switches from high BPM signal levels.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Results in a lower sensitivity than the “high-sensitivity” BBQ.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Downstream signal processing and digitization identical to classical BBQ.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400"/>
          </a:xfrm>
        </p:spPr>
        <p:txBody>
          <a:bodyPr/>
          <a:lstStyle/>
          <a:p>
            <a:r>
              <a:rPr lang="en-US" dirty="0"/>
              <a:t>“Gated” BBQ System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0EF7EF-A115-9F39-9679-B12F6DA10088}"/>
              </a:ext>
            </a:extLst>
          </p:cNvPr>
          <p:cNvSpPr txBox="1"/>
          <p:nvPr/>
        </p:nvSpPr>
        <p:spPr bwMode="auto">
          <a:xfrm>
            <a:off x="8780089" y="1268759"/>
            <a:ext cx="30237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chemeClr val="accent4"/>
                </a:solidFill>
              </a:rPr>
              <a:t>Diagram courtesy M. Gasior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789522-BF81-479F-921C-47A41DBDEC90}"/>
              </a:ext>
            </a:extLst>
          </p:cNvPr>
          <p:cNvSpPr txBox="1"/>
          <p:nvPr/>
        </p:nvSpPr>
        <p:spPr bwMode="auto">
          <a:xfrm>
            <a:off x="5231904" y="337831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(2)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2E55B8-421C-AF15-C341-6CBB4CEEB540}"/>
              </a:ext>
            </a:extLst>
          </p:cNvPr>
          <p:cNvSpPr txBox="1"/>
          <p:nvPr/>
        </p:nvSpPr>
        <p:spPr bwMode="auto">
          <a:xfrm>
            <a:off x="7536160" y="167304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(3)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7EE6EE-337B-B4B5-A8C2-16D3CA9DBD73}"/>
              </a:ext>
            </a:extLst>
          </p:cNvPr>
          <p:cNvSpPr txBox="1"/>
          <p:nvPr/>
        </p:nvSpPr>
        <p:spPr bwMode="auto">
          <a:xfrm>
            <a:off x="3935760" y="325721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(1)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9AB142-E2B1-C5C0-FFBD-CEC53083B58D}"/>
              </a:ext>
            </a:extLst>
          </p:cNvPr>
          <p:cNvSpPr txBox="1"/>
          <p:nvPr/>
        </p:nvSpPr>
        <p:spPr bwMode="auto">
          <a:xfrm>
            <a:off x="1415480" y="1659865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(4)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6F3E96CD-255B-EB78-9384-F3EE20755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A9B9A1-98EF-9023-1F82-511019D83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GB" dirty="0"/>
              <a:t>LHC BBQ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86341-0D34-33F2-9D47-6DDEAD2AF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F010806-DDE9-B26D-FEF8-FD4FF0B2F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506"/>
            <a:ext cx="11376024" cy="4968806"/>
          </a:xfrm>
        </p:spPr>
        <p:txBody>
          <a:bodyPr/>
          <a:lstStyle/>
          <a:p>
            <a:pPr>
              <a:spcBef>
                <a:spcPts val="1000"/>
              </a:spcBef>
              <a:spcAft>
                <a:spcPts val="0"/>
              </a:spcAft>
            </a:pPr>
            <a:r>
              <a:rPr lang="en-GB" dirty="0"/>
              <a:t>Each “flavour” of BBQ system has two instances, named for their intended use:</a:t>
            </a:r>
          </a:p>
          <a:p>
            <a:pPr marL="457200" indent="-457200"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b="0" dirty="0">
                <a:solidFill>
                  <a:schemeClr val="tx1"/>
                </a:solidFill>
              </a:rPr>
              <a:t>“Continuous”</a:t>
            </a:r>
            <a:r>
              <a:rPr lang="en-GB" b="0" dirty="0"/>
              <a:t> </a:t>
            </a:r>
            <a:r>
              <a:rPr lang="en-GB" b="0" dirty="0">
                <a:sym typeface="Wingdings" panose="05000000000000000000" pitchFamily="2" charset="2"/>
              </a:rPr>
              <a:t></a:t>
            </a:r>
            <a:r>
              <a:rPr lang="en-GB" b="0" dirty="0">
                <a:solidFill>
                  <a:schemeClr val="tx1"/>
                </a:solidFill>
              </a:rPr>
              <a:t> </a:t>
            </a:r>
            <a:r>
              <a:rPr lang="en-GB" b="0" dirty="0"/>
              <a:t>intended to be used with fixed settings for tune feedback</a:t>
            </a:r>
          </a:p>
          <a:p>
            <a:pPr marL="457200" indent="-457200">
              <a:spcBef>
                <a:spcPts val="10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b="0" dirty="0">
                <a:solidFill>
                  <a:schemeClr val="tx1"/>
                </a:solidFill>
              </a:rPr>
              <a:t>“On-Demand”</a:t>
            </a:r>
            <a:r>
              <a:rPr lang="en-GB" b="0" dirty="0"/>
              <a:t> </a:t>
            </a:r>
            <a:r>
              <a:rPr lang="en-GB" b="0" dirty="0">
                <a:sym typeface="Wingdings" panose="05000000000000000000" pitchFamily="2" charset="2"/>
              </a:rPr>
              <a:t></a:t>
            </a:r>
            <a:r>
              <a:rPr lang="en-GB" b="0" dirty="0"/>
              <a:t> intended to be used when needed for ad-hoc measurements (MDs, etc), possibly with different settings</a:t>
            </a:r>
          </a:p>
          <a:p>
            <a:pPr>
              <a:spcBef>
                <a:spcPts val="1000"/>
              </a:spcBef>
              <a:spcAft>
                <a:spcPts val="0"/>
              </a:spcAft>
            </a:pPr>
            <a:r>
              <a:rPr lang="en-GB" dirty="0"/>
              <a:t>In practice, both are typically operated with identical settings.</a:t>
            </a:r>
          </a:p>
          <a:p>
            <a:pPr>
              <a:spcBef>
                <a:spcPts val="1000"/>
              </a:spcBef>
              <a:spcAft>
                <a:spcPts val="0"/>
              </a:spcAft>
            </a:pPr>
            <a:r>
              <a:rPr lang="en-GB" dirty="0"/>
              <a:t>For historical reasons, there is a mismatch between the system names, device names and logging variable (NXCALS) names:</a:t>
            </a:r>
          </a:p>
        </p:txBody>
      </p:sp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4A035822-9A39-7082-5530-CA371D85DA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8993274"/>
              </p:ext>
            </p:extLst>
          </p:nvPr>
        </p:nvGraphicFramePr>
        <p:xfrm>
          <a:off x="407988" y="4077072"/>
          <a:ext cx="11376024" cy="185420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3167732">
                  <a:extLst>
                    <a:ext uri="{9D8B030D-6E8A-4147-A177-3AD203B41FA5}">
                      <a16:colId xmlns:a16="http://schemas.microsoft.com/office/drawing/2014/main" val="1849831939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3321714217"/>
                    </a:ext>
                  </a:extLst>
                </a:gridCol>
                <a:gridCol w="4103836">
                  <a:extLst>
                    <a:ext uri="{9D8B030D-6E8A-4147-A177-3AD203B41FA5}">
                      <a16:colId xmlns:a16="http://schemas.microsoft.com/office/drawing/2014/main" val="23724444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System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NXCALS 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365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Continuous High Sensitivity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LHC.BQ.CONT.Bx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LHC.BQBBQ.CONTINUOUS_HS.Bx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19429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On-Demand High Sensitivity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LHC.BQ.ONDEMAND.Bx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LHC.BQBBQ.ONDEMAND_HS.Bx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9456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Continuous Gated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LHC.BQ.GATED.Bx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LHC.BQBBQ.CONTINUOUS.Bx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044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On-Demand Gated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LHC.BQ.GATED_OD.Bx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LHC.BQBBQ.ONDEMAND.Bx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9749862"/>
                  </a:ext>
                </a:extLst>
              </a:tr>
            </a:tbl>
          </a:graphicData>
        </a:graphic>
      </p:graphicFrame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2AB7EC0-667A-0C0C-EB4E-F0363411F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02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815A0A-830D-C8DC-2210-8DCBB4B074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AC894F-0318-D889-E044-80422B0D0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59"/>
            <a:ext cx="11376024" cy="4932015"/>
          </a:xfrm>
        </p:spPr>
        <p:txBody>
          <a:bodyPr vert="horz" lIns="0" tIns="0" rIns="0" bIns="0" rtlCol="0">
            <a:noAutofit/>
          </a:bodyPr>
          <a:lstStyle/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Typical settings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dirty="0"/>
              <a:t>New acquisition every 160ms (6.25Hz)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dirty="0"/>
              <a:t>Each acquisition is 2048 points, giving 1024 frequency bins from 0..0.5*</a:t>
            </a:r>
            <a:r>
              <a:rPr lang="en-GB" sz="1700" dirty="0" err="1"/>
              <a:t>Frev</a:t>
            </a:r>
            <a:endParaRPr lang="en-GB" sz="1700" dirty="0"/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dirty="0"/>
              <a:t>As 160ms ~= 1797 points at 11.245 kHz there is an overlap of 251 points between measurements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Main logging variables per system: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b="1" dirty="0"/>
              <a:t>ACQ_DATA_H/V</a:t>
            </a:r>
            <a:r>
              <a:rPr lang="en-GB" sz="1700" dirty="0"/>
              <a:t> 	– raw time domain data 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b="1" dirty="0"/>
              <a:t>FFT_DATA_H/V 	</a:t>
            </a:r>
            <a:r>
              <a:rPr lang="en-GB" sz="1700" dirty="0"/>
              <a:t>– FFT magnitude (dB scale) </a:t>
            </a:r>
            <a:r>
              <a:rPr lang="en-GB" sz="1700" b="1" dirty="0"/>
              <a:t>before filtering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b="1" dirty="0"/>
              <a:t>MAG_DATA_H/V 	</a:t>
            </a:r>
            <a:r>
              <a:rPr lang="en-GB" sz="1700" dirty="0"/>
              <a:t>– FFT magnitude (dB scale) </a:t>
            </a:r>
            <a:r>
              <a:rPr lang="en-GB" sz="1700" b="1" dirty="0"/>
              <a:t>after filtering 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b="1" dirty="0"/>
              <a:t>EIGEN_FREQ_1/2 	</a:t>
            </a:r>
            <a:r>
              <a:rPr lang="en-GB" sz="1700" dirty="0"/>
              <a:t>– raw tune peak</a:t>
            </a:r>
          </a:p>
          <a:p>
            <a:pPr marL="666900" lvl="1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b="1" dirty="0"/>
              <a:t>TUNE_H/V 		</a:t>
            </a:r>
            <a:r>
              <a:rPr lang="en-GB" sz="1700" dirty="0"/>
              <a:t>– calculated tune, including coupling correction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03DD46-BCF0-4B3A-2E6A-58DE15874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400"/>
          </a:xfrm>
        </p:spPr>
        <p:txBody>
          <a:bodyPr/>
          <a:lstStyle/>
          <a:p>
            <a:r>
              <a:rPr lang="en-GB" dirty="0"/>
              <a:t>LHC BBQ Systems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BEC2A-F9F7-5EE6-36F6-B217A095C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1F41E2-77E4-DB4C-D157-017124E1B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157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89930-C360-066A-1013-116170828D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6A12B2-4AB1-C6FC-4BDA-68A11EBC1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268759"/>
            <a:ext cx="5616004" cy="4932015"/>
          </a:xfrm>
        </p:spPr>
        <p:txBody>
          <a:bodyPr vert="horz" lIns="0" tIns="0" rIns="0" bIns="0" rtlCol="0">
            <a:no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Clear tune peaks in both H &amp; V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Traditional peak finding works well (?)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8F7A0D-4DB8-5E97-9A66-D9EE5051C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400"/>
          </a:xfrm>
        </p:spPr>
        <p:txBody>
          <a:bodyPr/>
          <a:lstStyle/>
          <a:p>
            <a:r>
              <a:rPr lang="en-US" dirty="0"/>
              <a:t>Physics fill – pilot injection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E53CA0-5AAF-4241-59A1-1E8FBDD97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DCCE5B23-1BB1-425D-7320-A226AAFEE02B}"/>
              </a:ext>
            </a:extLst>
          </p:cNvPr>
          <p:cNvSpPr txBox="1">
            <a:spLocks/>
          </p:cNvSpPr>
          <p:nvPr/>
        </p:nvSpPr>
        <p:spPr bwMode="auto">
          <a:xfrm>
            <a:off x="6168008" y="1277577"/>
            <a:ext cx="5616004" cy="49320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No signal as pilot is outside witness region</a:t>
            </a:r>
          </a:p>
        </p:txBody>
      </p:sp>
      <p:pic>
        <p:nvPicPr>
          <p:cNvPr id="7" name="Picture 6" descr="A graph of a graph&#10;&#10;AI-generated content may be incorrect.">
            <a:extLst>
              <a:ext uri="{FF2B5EF4-FFF2-40B4-BE49-F238E27FC236}">
                <a16:creationId xmlns:a16="http://schemas.microsoft.com/office/drawing/2014/main" id="{B1952258-F981-7F00-8EA9-C5B2C5F64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053993"/>
            <a:ext cx="5616007" cy="4212005"/>
          </a:xfrm>
          <a:prstGeom prst="rect">
            <a:avLst/>
          </a:prstGeom>
        </p:spPr>
      </p:pic>
      <p:pic>
        <p:nvPicPr>
          <p:cNvPr id="9" name="Picture 8" descr="A graph of a bar graph&#10;&#10;AI-generated content may be incorrect.">
            <a:extLst>
              <a:ext uri="{FF2B5EF4-FFF2-40B4-BE49-F238E27FC236}">
                <a16:creationId xmlns:a16="http://schemas.microsoft.com/office/drawing/2014/main" id="{428712D5-1009-CE2F-00CF-913CDE9F2B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007" y="1052434"/>
            <a:ext cx="5618085" cy="4213564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FD150CF-4845-9E27-9DAF-634F88B5D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75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01203-B3B8-E283-DE39-DF35C6D76A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475D25-8274-D101-3162-E37F2733D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268759"/>
            <a:ext cx="5616004" cy="4932015"/>
          </a:xfrm>
        </p:spPr>
        <p:txBody>
          <a:bodyPr vert="horz" lIns="0" tIns="0" rIns="0" bIns="0" rtlCol="0">
            <a:no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50 Hz lines start to appear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Wide tune “hump”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51D378-5DC9-6FBF-7F07-453D6B37E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400"/>
          </a:xfrm>
        </p:spPr>
        <p:txBody>
          <a:bodyPr/>
          <a:lstStyle/>
          <a:p>
            <a:r>
              <a:rPr lang="en-US" dirty="0"/>
              <a:t>Physics fill – 12b injection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CEF6B-4BBF-C01E-38A7-7418288F0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1E0A2EF0-122D-0FE0-74AA-DEAC53031C69}"/>
              </a:ext>
            </a:extLst>
          </p:cNvPr>
          <p:cNvSpPr txBox="1">
            <a:spLocks/>
          </p:cNvSpPr>
          <p:nvPr/>
        </p:nvSpPr>
        <p:spPr bwMode="auto">
          <a:xfrm>
            <a:off x="6168008" y="1277577"/>
            <a:ext cx="5616004" cy="49320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>
              <a:spcBef>
                <a:spcPts val="1000"/>
              </a:spcBef>
              <a:spcAft>
                <a:spcPts val="0"/>
              </a:spcAft>
            </a:pPr>
            <a:endParaRPr lang="en-US" dirty="0"/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Similar signal to HS at this point</a:t>
            </a:r>
          </a:p>
          <a:p>
            <a:pPr marL="342900" indent="-34290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Lower sensitivity of system is visible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A3CDD5-159E-E193-5220-5875606BEEC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7988" y="1053993"/>
            <a:ext cx="5616006" cy="42120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89CC57-5C98-0378-396E-16A68C9D73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168007" y="1052434"/>
            <a:ext cx="5618085" cy="421356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AF508-E8F4-C612-A370-BD31FEB05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T. Levens | Tune Measurements | LumiDays 25, 11th March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58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1010</TotalTime>
  <Words>1409</Words>
  <Application>Microsoft Office PowerPoint</Application>
  <DocSecurity>0</DocSecurity>
  <PresentationFormat>Widescreen</PresentationFormat>
  <Paragraphs>299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Office Theme</vt:lpstr>
      <vt:lpstr>Tune Measurements in vdM fills, before and during collisions</vt:lpstr>
      <vt:lpstr>Introduction</vt:lpstr>
      <vt:lpstr>BBQ System Overview</vt:lpstr>
      <vt:lpstr>Challenges for BBQ in LHC</vt:lpstr>
      <vt:lpstr>“Gated” BBQ System Overview</vt:lpstr>
      <vt:lpstr>LHC BBQ Systems</vt:lpstr>
      <vt:lpstr>LHC BBQ Systems</vt:lpstr>
      <vt:lpstr>Physics fill – pilot injection</vt:lpstr>
      <vt:lpstr>Physics fill – 12b injection</vt:lpstr>
      <vt:lpstr>Physics fill – first nominal injection</vt:lpstr>
      <vt:lpstr>Physics fill – last injection</vt:lpstr>
      <vt:lpstr>Physics fill – flat top</vt:lpstr>
      <vt:lpstr>Physics fill – stable beams</vt:lpstr>
      <vt:lpstr>Difference in VDM fills</vt:lpstr>
      <vt:lpstr>Spectral processing algorithm</vt:lpstr>
      <vt:lpstr>Accuracy of the processing</vt:lpstr>
      <vt:lpstr>Conclusion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Tom Levens</dc:creator>
  <cp:keywords/>
  <dc:description/>
  <cp:lastModifiedBy>Tom Levens</cp:lastModifiedBy>
  <cp:revision>189</cp:revision>
  <dcterms:created xsi:type="dcterms:W3CDTF">2025-03-10T21:38:19Z</dcterms:created>
  <dcterms:modified xsi:type="dcterms:W3CDTF">2025-03-11T14:29:14Z</dcterms:modified>
  <cp:category/>
  <dc:identifier/>
  <cp:contentStatus/>
  <dc:language/>
  <cp:version/>
</cp:coreProperties>
</file>